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4"/>
  </p:sldMasterIdLst>
  <p:notesMasterIdLst>
    <p:notesMasterId r:id="rId22"/>
  </p:notesMasterIdLst>
  <p:handoutMasterIdLst>
    <p:handoutMasterId r:id="rId23"/>
  </p:handoutMasterIdLst>
  <p:sldIdLst>
    <p:sldId id="468" r:id="rId5"/>
    <p:sldId id="496" r:id="rId6"/>
    <p:sldId id="500" r:id="rId7"/>
    <p:sldId id="506" r:id="rId8"/>
    <p:sldId id="510" r:id="rId9"/>
    <p:sldId id="507" r:id="rId10"/>
    <p:sldId id="508" r:id="rId11"/>
    <p:sldId id="323" r:id="rId12"/>
    <p:sldId id="265" r:id="rId13"/>
    <p:sldId id="420" r:id="rId14"/>
    <p:sldId id="505" r:id="rId15"/>
    <p:sldId id="509" r:id="rId16"/>
    <p:sldId id="294" r:id="rId17"/>
    <p:sldId id="263" r:id="rId18"/>
    <p:sldId id="502" r:id="rId19"/>
    <p:sldId id="503" r:id="rId20"/>
    <p:sldId id="504" r:id="rId21"/>
  </p:sldIdLst>
  <p:sldSz cx="12192000" cy="6858000"/>
  <p:notesSz cx="7077075" cy="93694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F0DF"/>
    <a:srgbClr val="EE791C"/>
    <a:srgbClr val="007436"/>
    <a:srgbClr val="F8B504"/>
    <a:srgbClr val="974D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84364" autoAdjust="0"/>
  </p:normalViewPr>
  <p:slideViewPr>
    <p:cSldViewPr snapToGrid="0">
      <p:cViewPr varScale="1">
        <p:scale>
          <a:sx n="53" d="100"/>
          <a:sy n="53" d="100"/>
        </p:scale>
        <p:origin x="992" y="48"/>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3"/>
    </mc:Choice>
    <mc:Fallback>
      <c:style val="13"/>
    </mc:Fallback>
  </mc:AlternateContent>
  <c:chart>
    <c:autoTitleDeleted val="0"/>
    <c:plotArea>
      <c:layout/>
      <c:barChart>
        <c:barDir val="col"/>
        <c:grouping val="clustered"/>
        <c:varyColors val="0"/>
        <c:ser>
          <c:idx val="0"/>
          <c:order val="0"/>
          <c:tx>
            <c:strRef>
              <c:f>Sheet1!$B$1</c:f>
              <c:strCache>
                <c:ptCount val="1"/>
                <c:pt idx="0">
                  <c:v>Cooled GH</c:v>
                </c:pt>
              </c:strCache>
            </c:strRef>
          </c:tx>
          <c:spPr>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solidFill>
                <a:schemeClr val="tx1"/>
              </a:solidFill>
            </a:ln>
          </c:spPr>
          <c:invertIfNegative val="0"/>
          <c:dLbls>
            <c:spPr>
              <a:noFill/>
              <a:ln>
                <a:noFill/>
              </a:ln>
              <a:effectLst/>
            </c:spPr>
            <c:txPr>
              <a:bodyPr/>
              <a:lstStyle/>
              <a:p>
                <a:pPr>
                  <a:defRPr sz="2000" b="1">
                    <a:solidFill>
                      <a:schemeClr val="tx1"/>
                    </a:solidFill>
                    <a:effectLst>
                      <a:outerShdw blurRad="38100" dist="38100" dir="2700000" algn="tl">
                        <a:srgbClr val="000000">
                          <a:alpha val="43137"/>
                        </a:srgbClr>
                      </a:outerShdw>
                    </a:effectLst>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Total cost 
(QR/m2)</c:v>
                </c:pt>
                <c:pt idx="1">
                  <c:v>Yield 
(kg/m2)</c:v>
                </c:pt>
                <c:pt idx="2">
                  <c:v>Water productivity 
(kg/m3)</c:v>
                </c:pt>
                <c:pt idx="3">
                  <c:v>Total income
(QR/m2)</c:v>
                </c:pt>
                <c:pt idx="4">
                  <c:v>Net profit
(QR/m2)</c:v>
                </c:pt>
              </c:strCache>
            </c:strRef>
          </c:cat>
          <c:val>
            <c:numRef>
              <c:f>Sheet1!$B$2:$B$6</c:f>
              <c:numCache>
                <c:formatCode>0</c:formatCode>
                <c:ptCount val="5"/>
                <c:pt idx="0">
                  <c:v>26.96</c:v>
                </c:pt>
                <c:pt idx="1">
                  <c:v>21.2</c:v>
                </c:pt>
                <c:pt idx="2">
                  <c:v>13.86</c:v>
                </c:pt>
                <c:pt idx="3">
                  <c:v>59.36</c:v>
                </c:pt>
                <c:pt idx="4">
                  <c:v>32.4</c:v>
                </c:pt>
              </c:numCache>
            </c:numRef>
          </c:val>
          <c:extLst>
            <c:ext xmlns:c16="http://schemas.microsoft.com/office/drawing/2014/chart" uri="{C3380CC4-5D6E-409C-BE32-E72D297353CC}">
              <c16:uniqueId val="{00000000-0237-4AB6-86D1-7BDD18E1A61C}"/>
            </c:ext>
          </c:extLst>
        </c:ser>
        <c:ser>
          <c:idx val="1"/>
          <c:order val="1"/>
          <c:tx>
            <c:strRef>
              <c:f>Sheet1!$C$1</c:f>
              <c:strCache>
                <c:ptCount val="1"/>
                <c:pt idx="0">
                  <c:v>Net house</c:v>
                </c:pt>
              </c:strCache>
            </c:strRef>
          </c:tx>
          <c:spPr>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solidFill>
                <a:schemeClr val="tx1"/>
              </a:solidFill>
            </a:ln>
          </c:spPr>
          <c:invertIfNegative val="0"/>
          <c:dLbls>
            <c:spPr>
              <a:noFill/>
              <a:ln>
                <a:noFill/>
              </a:ln>
              <a:effectLst/>
            </c:spPr>
            <c:txPr>
              <a:bodyPr/>
              <a:lstStyle/>
              <a:p>
                <a:pPr>
                  <a:defRPr sz="2000" b="1">
                    <a:solidFill>
                      <a:schemeClr val="accent2">
                        <a:lumMod val="75000"/>
                      </a:schemeClr>
                    </a:solidFill>
                    <a:effectLst>
                      <a:outerShdw blurRad="38100" dist="38100" dir="2700000" algn="tl">
                        <a:srgbClr val="000000">
                          <a:alpha val="43137"/>
                        </a:srgbClr>
                      </a:outerShdw>
                    </a:effectLst>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Total cost 
(QR/m2)</c:v>
                </c:pt>
                <c:pt idx="1">
                  <c:v>Yield 
(kg/m2)</c:v>
                </c:pt>
                <c:pt idx="2">
                  <c:v>Water productivity 
(kg/m3)</c:v>
                </c:pt>
                <c:pt idx="3">
                  <c:v>Total income
(QR/m2)</c:v>
                </c:pt>
                <c:pt idx="4">
                  <c:v>Net profit
(QR/m2)</c:v>
                </c:pt>
              </c:strCache>
            </c:strRef>
          </c:cat>
          <c:val>
            <c:numRef>
              <c:f>Sheet1!$C$2:$C$6</c:f>
              <c:numCache>
                <c:formatCode>0</c:formatCode>
                <c:ptCount val="5"/>
                <c:pt idx="0">
                  <c:v>14.53</c:v>
                </c:pt>
                <c:pt idx="1">
                  <c:v>16</c:v>
                </c:pt>
                <c:pt idx="2">
                  <c:v>11.91</c:v>
                </c:pt>
                <c:pt idx="3">
                  <c:v>44.8</c:v>
                </c:pt>
                <c:pt idx="4">
                  <c:v>30.27</c:v>
                </c:pt>
              </c:numCache>
            </c:numRef>
          </c:val>
          <c:extLst>
            <c:ext xmlns:c16="http://schemas.microsoft.com/office/drawing/2014/chart" uri="{C3380CC4-5D6E-409C-BE32-E72D297353CC}">
              <c16:uniqueId val="{00000001-0237-4AB6-86D1-7BDD18E1A61C}"/>
            </c:ext>
          </c:extLst>
        </c:ser>
        <c:dLbls>
          <c:showLegendKey val="0"/>
          <c:showVal val="0"/>
          <c:showCatName val="0"/>
          <c:showSerName val="0"/>
          <c:showPercent val="0"/>
          <c:showBubbleSize val="0"/>
        </c:dLbls>
        <c:gapWidth val="150"/>
        <c:axId val="-1517511648"/>
        <c:axId val="-1517504576"/>
      </c:barChart>
      <c:catAx>
        <c:axId val="-1517511648"/>
        <c:scaling>
          <c:orientation val="minMax"/>
        </c:scaling>
        <c:delete val="0"/>
        <c:axPos val="b"/>
        <c:numFmt formatCode="General" sourceLinked="0"/>
        <c:majorTickMark val="out"/>
        <c:minorTickMark val="none"/>
        <c:tickLblPos val="nextTo"/>
        <c:txPr>
          <a:bodyPr/>
          <a:lstStyle/>
          <a:p>
            <a:pPr>
              <a:defRPr sz="2000" b="1">
                <a:solidFill>
                  <a:schemeClr val="tx1"/>
                </a:solidFill>
              </a:defRPr>
            </a:pPr>
            <a:endParaRPr lang="en-US"/>
          </a:p>
        </c:txPr>
        <c:crossAx val="-1517504576"/>
        <c:crosses val="autoZero"/>
        <c:auto val="1"/>
        <c:lblAlgn val="ctr"/>
        <c:lblOffset val="100"/>
        <c:noMultiLvlLbl val="0"/>
      </c:catAx>
      <c:valAx>
        <c:axId val="-1517504576"/>
        <c:scaling>
          <c:orientation val="minMax"/>
        </c:scaling>
        <c:delete val="1"/>
        <c:axPos val="l"/>
        <c:numFmt formatCode="0" sourceLinked="1"/>
        <c:majorTickMark val="out"/>
        <c:minorTickMark val="none"/>
        <c:tickLblPos val="nextTo"/>
        <c:crossAx val="-1517511648"/>
        <c:crosses val="autoZero"/>
        <c:crossBetween val="between"/>
      </c:valAx>
    </c:plotArea>
    <c:legend>
      <c:legendPos val="r"/>
      <c:layout>
        <c:manualLayout>
          <c:xMode val="edge"/>
          <c:yMode val="edge"/>
          <c:x val="0.34781352526246717"/>
          <c:y val="3.6492997983855267E-2"/>
          <c:w val="0.28543727444225719"/>
          <c:h val="0.17456098648046364"/>
        </c:manualLayout>
      </c:layout>
      <c:overlay val="1"/>
      <c:txPr>
        <a:bodyPr/>
        <a:lstStyle/>
        <a:p>
          <a:pPr>
            <a:defRPr sz="2400" b="1">
              <a:solidFill>
                <a:schemeClr val="tx1"/>
              </a:solidFill>
            </a:defRPr>
          </a:pPr>
          <a:endParaRPr lang="en-US"/>
        </a:p>
      </c:txPr>
    </c:legend>
    <c:plotVisOnly val="1"/>
    <c:dispBlanksAs val="gap"/>
    <c:showDLblsOverMax val="0"/>
  </c:chart>
  <c:txPr>
    <a:bodyPr/>
    <a:lstStyle/>
    <a:p>
      <a:pPr>
        <a:defRPr sz="1800">
          <a:solidFill>
            <a:schemeClr val="bg1"/>
          </a:solidFill>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Cucumber yield (kg/m2)</c:v>
                </c:pt>
              </c:strCache>
            </c:strRef>
          </c:tx>
          <c:spPr>
            <a:solidFill>
              <a:schemeClr val="accent1"/>
            </a:solidFill>
            <a:ln>
              <a:noFill/>
            </a:ln>
            <a:effectLst/>
          </c:spPr>
          <c:invertIfNegative val="0"/>
          <c:cat>
            <c:strRef>
              <c:f>Sheet1!$A$2:$A$5</c:f>
              <c:strCache>
                <c:ptCount val="4"/>
                <c:pt idx="0">
                  <c:v>RZA TEMP 22</c:v>
                </c:pt>
                <c:pt idx="1">
                  <c:v>RZA TEMP 25</c:v>
                </c:pt>
                <c:pt idx="2">
                  <c:v>RZA TEMP 28</c:v>
                </c:pt>
                <c:pt idx="3">
                  <c:v>RZA TEMP 33</c:v>
                </c:pt>
              </c:strCache>
            </c:strRef>
          </c:cat>
          <c:val>
            <c:numRef>
              <c:f>Sheet1!$B$2:$B$5</c:f>
              <c:numCache>
                <c:formatCode>General</c:formatCode>
                <c:ptCount val="4"/>
                <c:pt idx="0">
                  <c:v>22.5</c:v>
                </c:pt>
                <c:pt idx="1">
                  <c:v>22.2</c:v>
                </c:pt>
                <c:pt idx="2">
                  <c:v>14</c:v>
                </c:pt>
                <c:pt idx="3">
                  <c:v>12.9</c:v>
                </c:pt>
              </c:numCache>
            </c:numRef>
          </c:val>
          <c:extLst>
            <c:ext xmlns:c16="http://schemas.microsoft.com/office/drawing/2014/chart" uri="{C3380CC4-5D6E-409C-BE32-E72D297353CC}">
              <c16:uniqueId val="{00000000-DF58-46D6-B27B-4A2C1A14A913}"/>
            </c:ext>
          </c:extLst>
        </c:ser>
        <c:dLbls>
          <c:showLegendKey val="0"/>
          <c:showVal val="0"/>
          <c:showCatName val="0"/>
          <c:showSerName val="0"/>
          <c:showPercent val="0"/>
          <c:showBubbleSize val="0"/>
        </c:dLbls>
        <c:gapWidth val="219"/>
        <c:overlap val="-27"/>
        <c:axId val="1179574024"/>
        <c:axId val="1179566808"/>
      </c:barChart>
      <c:catAx>
        <c:axId val="1179574024"/>
        <c:scaling>
          <c:orientation val="minMax"/>
        </c:scaling>
        <c:delete val="0"/>
        <c:axPos val="b"/>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a:t>Root Zone Tempruture </a:t>
                </a:r>
              </a:p>
            </c:rich>
          </c:tx>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179566808"/>
        <c:crosses val="autoZero"/>
        <c:auto val="1"/>
        <c:lblAlgn val="ctr"/>
        <c:lblOffset val="100"/>
        <c:noMultiLvlLbl val="0"/>
      </c:catAx>
      <c:valAx>
        <c:axId val="117956680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a:t>Cucumber yield (kg/m2)</a:t>
                </a:r>
              </a:p>
            </c:rich>
          </c:tx>
          <c:overlay val="0"/>
          <c:spPr>
            <a:noFill/>
            <a:ln>
              <a:noFill/>
            </a:ln>
            <a:effectLst/>
          </c:spPr>
          <c:txPr>
            <a:bodyPr rot="-54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1179574024"/>
        <c:crosses val="autoZero"/>
        <c:crossBetween val="between"/>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7504" cy="46899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4007919" y="0"/>
            <a:ext cx="3067504" cy="468996"/>
          </a:xfrm>
          <a:prstGeom prst="rect">
            <a:avLst/>
          </a:prstGeom>
        </p:spPr>
        <p:txBody>
          <a:bodyPr vert="horz" lIns="91440" tIns="45720" rIns="91440" bIns="45720" rtlCol="0"/>
          <a:lstStyle>
            <a:lvl1pPr algn="r">
              <a:defRPr sz="1200"/>
            </a:lvl1pPr>
          </a:lstStyle>
          <a:p>
            <a:fld id="{519CCBEE-7CB2-4098-AE19-D9954930A400}" type="datetimeFigureOut">
              <a:rPr lang="en-US" smtClean="0"/>
              <a:t>5/13/2020</a:t>
            </a:fld>
            <a:endParaRPr lang="en-US"/>
          </a:p>
        </p:txBody>
      </p:sp>
      <p:sp>
        <p:nvSpPr>
          <p:cNvPr id="4" name="Footer Placeholder 3"/>
          <p:cNvSpPr>
            <a:spLocks noGrp="1"/>
          </p:cNvSpPr>
          <p:nvPr>
            <p:ph type="ftr" sz="quarter" idx="2"/>
          </p:nvPr>
        </p:nvSpPr>
        <p:spPr>
          <a:xfrm>
            <a:off x="0" y="8900429"/>
            <a:ext cx="3067504" cy="468996"/>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4007919" y="8900429"/>
            <a:ext cx="3067504" cy="468996"/>
          </a:xfrm>
          <a:prstGeom prst="rect">
            <a:avLst/>
          </a:prstGeom>
        </p:spPr>
        <p:txBody>
          <a:bodyPr vert="horz" lIns="91440" tIns="45720" rIns="91440" bIns="45720" rtlCol="0" anchor="b"/>
          <a:lstStyle>
            <a:lvl1pPr algn="r">
              <a:defRPr sz="1200"/>
            </a:lvl1pPr>
          </a:lstStyle>
          <a:p>
            <a:fld id="{15E1FE6A-D08F-4C3C-AF6B-CE771E800051}" type="slidenum">
              <a:rPr lang="en-US" smtClean="0"/>
              <a:t>‹#›</a:t>
            </a:fld>
            <a:endParaRPr lang="en-US"/>
          </a:p>
        </p:txBody>
      </p:sp>
    </p:spTree>
    <p:extLst>
      <p:ext uri="{BB962C8B-B14F-4D97-AF65-F5344CB8AC3E}">
        <p14:creationId xmlns:p14="http://schemas.microsoft.com/office/powerpoint/2010/main" val="17512394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66732" cy="470098"/>
          </a:xfrm>
          <a:prstGeom prst="rect">
            <a:avLst/>
          </a:prstGeom>
        </p:spPr>
        <p:txBody>
          <a:bodyPr vert="horz" lIns="96661" tIns="48331" rIns="96661" bIns="48331" rtlCol="0"/>
          <a:lstStyle>
            <a:lvl1pPr algn="l">
              <a:defRPr sz="1300"/>
            </a:lvl1pPr>
          </a:lstStyle>
          <a:p>
            <a:endParaRPr lang="en-GB"/>
          </a:p>
        </p:txBody>
      </p:sp>
      <p:sp>
        <p:nvSpPr>
          <p:cNvPr id="3" name="Date Placeholder 2"/>
          <p:cNvSpPr>
            <a:spLocks noGrp="1"/>
          </p:cNvSpPr>
          <p:nvPr>
            <p:ph type="dt" idx="1"/>
          </p:nvPr>
        </p:nvSpPr>
        <p:spPr>
          <a:xfrm>
            <a:off x="4008706" y="1"/>
            <a:ext cx="3066732" cy="470098"/>
          </a:xfrm>
          <a:prstGeom prst="rect">
            <a:avLst/>
          </a:prstGeom>
        </p:spPr>
        <p:txBody>
          <a:bodyPr vert="horz" lIns="96661" tIns="48331" rIns="96661" bIns="48331" rtlCol="0"/>
          <a:lstStyle>
            <a:lvl1pPr algn="r">
              <a:defRPr sz="1300"/>
            </a:lvl1pPr>
          </a:lstStyle>
          <a:p>
            <a:fld id="{768AB41F-0CAE-4167-AE77-F5C42ACAD38E}" type="datetimeFigureOut">
              <a:rPr lang="en-GB" smtClean="0"/>
              <a:t>13/05/2020</a:t>
            </a:fld>
            <a:endParaRPr lang="en-GB"/>
          </a:p>
        </p:txBody>
      </p:sp>
      <p:sp>
        <p:nvSpPr>
          <p:cNvPr id="4" name="Slide Image Placeholder 3"/>
          <p:cNvSpPr>
            <a:spLocks noGrp="1" noRot="1" noChangeAspect="1"/>
          </p:cNvSpPr>
          <p:nvPr>
            <p:ph type="sldImg" idx="2"/>
          </p:nvPr>
        </p:nvSpPr>
        <p:spPr>
          <a:xfrm>
            <a:off x="727075" y="1171575"/>
            <a:ext cx="5622925" cy="3162300"/>
          </a:xfrm>
          <a:prstGeom prst="rect">
            <a:avLst/>
          </a:prstGeom>
          <a:noFill/>
          <a:ln w="12700">
            <a:solidFill>
              <a:prstClr val="black"/>
            </a:solidFill>
          </a:ln>
        </p:spPr>
        <p:txBody>
          <a:bodyPr vert="horz" lIns="96661" tIns="48331" rIns="96661" bIns="48331" rtlCol="0" anchor="ctr"/>
          <a:lstStyle/>
          <a:p>
            <a:endParaRPr lang="en-GB"/>
          </a:p>
        </p:txBody>
      </p:sp>
      <p:sp>
        <p:nvSpPr>
          <p:cNvPr id="5" name="Notes Placeholder 4"/>
          <p:cNvSpPr>
            <a:spLocks noGrp="1"/>
          </p:cNvSpPr>
          <p:nvPr>
            <p:ph type="body" sz="quarter" idx="3"/>
          </p:nvPr>
        </p:nvSpPr>
        <p:spPr>
          <a:xfrm>
            <a:off x="707708" y="4509036"/>
            <a:ext cx="5661660" cy="3689211"/>
          </a:xfrm>
          <a:prstGeom prst="rect">
            <a:avLst/>
          </a:prstGeom>
        </p:spPr>
        <p:txBody>
          <a:bodyPr vert="horz" lIns="96661" tIns="48331" rIns="96661" bIns="4833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8899328"/>
            <a:ext cx="3066732" cy="470097"/>
          </a:xfrm>
          <a:prstGeom prst="rect">
            <a:avLst/>
          </a:prstGeom>
        </p:spPr>
        <p:txBody>
          <a:bodyPr vert="horz" lIns="96661" tIns="48331" rIns="96661" bIns="48331" rtlCol="0" anchor="b"/>
          <a:lstStyle>
            <a:lvl1pPr algn="l">
              <a:defRPr sz="1300"/>
            </a:lvl1pPr>
          </a:lstStyle>
          <a:p>
            <a:endParaRPr lang="en-GB"/>
          </a:p>
        </p:txBody>
      </p:sp>
      <p:sp>
        <p:nvSpPr>
          <p:cNvPr id="7" name="Slide Number Placeholder 6"/>
          <p:cNvSpPr>
            <a:spLocks noGrp="1"/>
          </p:cNvSpPr>
          <p:nvPr>
            <p:ph type="sldNum" sz="quarter" idx="5"/>
          </p:nvPr>
        </p:nvSpPr>
        <p:spPr>
          <a:xfrm>
            <a:off x="4008706" y="8899328"/>
            <a:ext cx="3066732" cy="470097"/>
          </a:xfrm>
          <a:prstGeom prst="rect">
            <a:avLst/>
          </a:prstGeom>
        </p:spPr>
        <p:txBody>
          <a:bodyPr vert="horz" lIns="96661" tIns="48331" rIns="96661" bIns="48331" rtlCol="0" anchor="b"/>
          <a:lstStyle>
            <a:lvl1pPr algn="r">
              <a:defRPr sz="1300"/>
            </a:lvl1pPr>
          </a:lstStyle>
          <a:p>
            <a:fld id="{8D52AB68-BBBA-47A2-BC36-1416843E32A1}" type="slidenum">
              <a:rPr lang="en-GB" smtClean="0"/>
              <a:t>‹#›</a:t>
            </a:fld>
            <a:endParaRPr lang="en-GB"/>
          </a:p>
        </p:txBody>
      </p:sp>
    </p:spTree>
    <p:extLst>
      <p:ext uri="{BB962C8B-B14F-4D97-AF65-F5344CB8AC3E}">
        <p14:creationId xmlns:p14="http://schemas.microsoft.com/office/powerpoint/2010/main" val="3493842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2AB68-BBBA-47A2-BC36-1416843E32A1}" type="slidenum">
              <a:rPr lang="en-GB" smtClean="0"/>
              <a:t>1</a:t>
            </a:fld>
            <a:endParaRPr lang="en-GB"/>
          </a:p>
        </p:txBody>
      </p:sp>
    </p:spTree>
    <p:extLst>
      <p:ext uri="{BB962C8B-B14F-4D97-AF65-F5344CB8AC3E}">
        <p14:creationId xmlns:p14="http://schemas.microsoft.com/office/powerpoint/2010/main" val="2976877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2AB68-BBBA-47A2-BC36-1416843E32A1}" type="slidenum">
              <a:rPr lang="en-GB" smtClean="0"/>
              <a:t>2</a:t>
            </a:fld>
            <a:endParaRPr lang="en-GB"/>
          </a:p>
        </p:txBody>
      </p:sp>
    </p:spTree>
    <p:extLst>
      <p:ext uri="{BB962C8B-B14F-4D97-AF65-F5344CB8AC3E}">
        <p14:creationId xmlns:p14="http://schemas.microsoft.com/office/powerpoint/2010/main" val="2332865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52AB68-BBBA-47A2-BC36-1416843E32A1}" type="slidenum">
              <a:rPr lang="en-GB" smtClean="0"/>
              <a:t>3</a:t>
            </a:fld>
            <a:endParaRPr lang="en-GB"/>
          </a:p>
        </p:txBody>
      </p:sp>
    </p:spTree>
    <p:extLst>
      <p:ext uri="{BB962C8B-B14F-4D97-AF65-F5344CB8AC3E}">
        <p14:creationId xmlns:p14="http://schemas.microsoft.com/office/powerpoint/2010/main" val="4275086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2AB68-BBBA-47A2-BC36-1416843E32A1}" type="slidenum">
              <a:rPr lang="en-GB" smtClean="0"/>
              <a:t>4</a:t>
            </a:fld>
            <a:endParaRPr lang="en-GB"/>
          </a:p>
        </p:txBody>
      </p:sp>
    </p:spTree>
    <p:extLst>
      <p:ext uri="{BB962C8B-B14F-4D97-AF65-F5344CB8AC3E}">
        <p14:creationId xmlns:p14="http://schemas.microsoft.com/office/powerpoint/2010/main" val="2143607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2AB68-BBBA-47A2-BC36-1416843E32A1}" type="slidenum">
              <a:rPr lang="en-GB" smtClean="0"/>
              <a:t>5</a:t>
            </a:fld>
            <a:endParaRPr lang="en-GB"/>
          </a:p>
        </p:txBody>
      </p:sp>
    </p:spTree>
    <p:extLst>
      <p:ext uri="{BB962C8B-B14F-4D97-AF65-F5344CB8AC3E}">
        <p14:creationId xmlns:p14="http://schemas.microsoft.com/office/powerpoint/2010/main" val="3330817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2AB68-BBBA-47A2-BC36-1416843E32A1}" type="slidenum">
              <a:rPr lang="en-GB" smtClean="0"/>
              <a:t>6</a:t>
            </a:fld>
            <a:endParaRPr lang="en-GB"/>
          </a:p>
        </p:txBody>
      </p:sp>
    </p:spTree>
    <p:extLst>
      <p:ext uri="{BB962C8B-B14F-4D97-AF65-F5344CB8AC3E}">
        <p14:creationId xmlns:p14="http://schemas.microsoft.com/office/powerpoint/2010/main" val="2177129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2AB68-BBBA-47A2-BC36-1416843E32A1}" type="slidenum">
              <a:rPr lang="en-GB" smtClean="0"/>
              <a:t>7</a:t>
            </a:fld>
            <a:endParaRPr lang="en-GB"/>
          </a:p>
        </p:txBody>
      </p:sp>
    </p:spTree>
    <p:extLst>
      <p:ext uri="{BB962C8B-B14F-4D97-AF65-F5344CB8AC3E}">
        <p14:creationId xmlns:p14="http://schemas.microsoft.com/office/powerpoint/2010/main" val="5306601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3C695399-155C-4D5A-9182-414D8B34074F}"/>
              </a:ext>
            </a:extLst>
          </p:cNvPr>
          <p:cNvSpPr>
            <a:spLocks noGrp="1" noChangeArrowheads="1"/>
          </p:cNvSpPr>
          <p:nvPr>
            <p:ph type="sldNum" sz="quarter" idx="5"/>
          </p:nvPr>
        </p:nvSpPr>
        <p:spPr>
          <a:noFill/>
        </p:spPr>
        <p:txBody>
          <a:bodyPr/>
          <a:lstStyle>
            <a:lvl1pPr defTabSz="966788">
              <a:defRPr>
                <a:solidFill>
                  <a:schemeClr val="tx1"/>
                </a:solidFill>
                <a:latin typeface="Arial" panose="020B0604020202020204" pitchFamily="34" charset="0"/>
              </a:defRPr>
            </a:lvl1pPr>
            <a:lvl2pPr marL="742950" indent="-285750" defTabSz="966788">
              <a:defRPr>
                <a:solidFill>
                  <a:schemeClr val="tx1"/>
                </a:solidFill>
                <a:latin typeface="Arial" panose="020B0604020202020204" pitchFamily="34" charset="0"/>
              </a:defRPr>
            </a:lvl2pPr>
            <a:lvl3pPr marL="1143000" indent="-228600" defTabSz="966788">
              <a:defRPr>
                <a:solidFill>
                  <a:schemeClr val="tx1"/>
                </a:solidFill>
                <a:latin typeface="Arial" panose="020B0604020202020204" pitchFamily="34" charset="0"/>
              </a:defRPr>
            </a:lvl3pPr>
            <a:lvl4pPr marL="1600200" indent="-228600" defTabSz="966788">
              <a:defRPr>
                <a:solidFill>
                  <a:schemeClr val="tx1"/>
                </a:solidFill>
                <a:latin typeface="Arial" panose="020B0604020202020204" pitchFamily="34" charset="0"/>
              </a:defRPr>
            </a:lvl4pPr>
            <a:lvl5pPr marL="2057400" indent="-228600" defTabSz="966788">
              <a:defRPr>
                <a:solidFill>
                  <a:schemeClr val="tx1"/>
                </a:solidFill>
                <a:latin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66788" rtl="0" eaLnBrk="1" fontAlgn="auto" latinLnBrk="0" hangingPunct="1">
              <a:lnSpc>
                <a:spcPct val="100000"/>
              </a:lnSpc>
              <a:spcBef>
                <a:spcPts val="0"/>
              </a:spcBef>
              <a:spcAft>
                <a:spcPts val="0"/>
              </a:spcAft>
              <a:buClrTx/>
              <a:buSzTx/>
              <a:buFontTx/>
              <a:buNone/>
              <a:tabLst/>
              <a:defRPr/>
            </a:pPr>
            <a:fld id="{0C57AC9D-DF5D-4ED6-8E7E-98AD8A8C45CB}"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66788"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7651" name="Rectangle 2">
            <a:extLst>
              <a:ext uri="{FF2B5EF4-FFF2-40B4-BE49-F238E27FC236}">
                <a16:creationId xmlns:a16="http://schemas.microsoft.com/office/drawing/2014/main" id="{73610297-D4F7-4B77-9D79-F26AF888EB74}"/>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C2DCE197-FF8A-4EAB-BF1C-DD341D080DD8}"/>
              </a:ext>
            </a:extLst>
          </p:cNvPr>
          <p:cNvSpPr>
            <a:spLocks noGrp="1" noChangeArrowheads="1"/>
          </p:cNvSpPr>
          <p:nvPr>
            <p:ph type="body" idx="1"/>
          </p:nvPr>
        </p:nvSpPr>
        <p:spPr>
          <a:noFill/>
        </p:spPr>
        <p:txBody>
          <a:bodyPr/>
          <a:lstStyle/>
          <a:p>
            <a:pPr eaLnBrk="1" hangingPunct="1"/>
            <a:r>
              <a:rPr lang="en-US" altLang="en-US"/>
              <a:t>Dirty cooloing pads lose efficiencey</a:t>
            </a:r>
          </a:p>
        </p:txBody>
      </p:sp>
    </p:spTree>
    <p:extLst>
      <p:ext uri="{BB962C8B-B14F-4D97-AF65-F5344CB8AC3E}">
        <p14:creationId xmlns:p14="http://schemas.microsoft.com/office/powerpoint/2010/main" val="41968441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52AB68-BBBA-47A2-BC36-1416843E32A1}" type="slidenum">
              <a:rPr lang="en-GB" smtClean="0"/>
              <a:t>12</a:t>
            </a:fld>
            <a:endParaRPr lang="en-GB"/>
          </a:p>
        </p:txBody>
      </p:sp>
    </p:spTree>
    <p:extLst>
      <p:ext uri="{BB962C8B-B14F-4D97-AF65-F5344CB8AC3E}">
        <p14:creationId xmlns:p14="http://schemas.microsoft.com/office/powerpoint/2010/main" val="94603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No</a:t>
            </a:r>
            <a:r>
              <a:rPr lang="en-US" baseline="0" dirty="0"/>
              <a:t> significant different in net benefit (only 2.13 QR/m2 or 6.5%)</a:t>
            </a:r>
            <a:endParaRPr lang="en-US" dirty="0"/>
          </a:p>
        </p:txBody>
      </p:sp>
      <p:sp>
        <p:nvSpPr>
          <p:cNvPr id="4" name="Slide Number Placeholder 3"/>
          <p:cNvSpPr>
            <a:spLocks noGrp="1"/>
          </p:cNvSpPr>
          <p:nvPr>
            <p:ph type="sldNum" sz="quarter" idx="10"/>
          </p:nvPr>
        </p:nvSpPr>
        <p:spPr/>
        <p:txBody>
          <a:bodyPr/>
          <a:lstStyle/>
          <a:p>
            <a:fld id="{9ACCBD31-F037-4CE1-93B3-AE892DB6D8DE}" type="slidenum">
              <a:rPr lang="en-US" smtClean="0"/>
              <a:pPr/>
              <a:t>13</a:t>
            </a:fld>
            <a:endParaRPr lang="en-US" dirty="0"/>
          </a:p>
        </p:txBody>
      </p:sp>
    </p:spTree>
    <p:extLst>
      <p:ext uri="{BB962C8B-B14F-4D97-AF65-F5344CB8AC3E}">
        <p14:creationId xmlns:p14="http://schemas.microsoft.com/office/powerpoint/2010/main" val="1820456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2AB68-BBBA-47A2-BC36-1416843E32A1}" type="slidenum">
              <a:rPr lang="en-GB" smtClean="0"/>
              <a:t>15</a:t>
            </a:fld>
            <a:endParaRPr lang="en-GB"/>
          </a:p>
        </p:txBody>
      </p:sp>
    </p:spTree>
    <p:extLst>
      <p:ext uri="{BB962C8B-B14F-4D97-AF65-F5344CB8AC3E}">
        <p14:creationId xmlns:p14="http://schemas.microsoft.com/office/powerpoint/2010/main" val="4299235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2AB68-BBBA-47A2-BC36-1416843E32A1}" type="slidenum">
              <a:rPr lang="en-GB" smtClean="0"/>
              <a:t>17</a:t>
            </a:fld>
            <a:endParaRPr lang="en-GB"/>
          </a:p>
        </p:txBody>
      </p:sp>
    </p:spTree>
    <p:extLst>
      <p:ext uri="{BB962C8B-B14F-4D97-AF65-F5344CB8AC3E}">
        <p14:creationId xmlns:p14="http://schemas.microsoft.com/office/powerpoint/2010/main" val="374654040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descr="LogoOblong.jpg">
            <a:extLst>
              <a:ext uri="{FF2B5EF4-FFF2-40B4-BE49-F238E27FC236}">
                <a16:creationId xmlns:a16="http://schemas.microsoft.com/office/drawing/2014/main" id="{24D1066A-F7AF-4EDF-BEBC-77280A7AD9F9}"/>
              </a:ext>
            </a:extLst>
          </p:cNvPr>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8218845" y="437831"/>
            <a:ext cx="3085139" cy="933769"/>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a:extLst>
              <a:ext uri="{FF2B5EF4-FFF2-40B4-BE49-F238E27FC236}">
                <a16:creationId xmlns:a16="http://schemas.microsoft.com/office/drawing/2014/main" id="{037DC70C-E6CA-4539-82FD-29C3CC1F22F1}"/>
              </a:ext>
            </a:extLst>
          </p:cNvPr>
          <p:cNvGrpSpPr/>
          <p:nvPr userDrawn="1"/>
        </p:nvGrpSpPr>
        <p:grpSpPr>
          <a:xfrm>
            <a:off x="1010129" y="6054496"/>
            <a:ext cx="6693884" cy="570936"/>
            <a:chOff x="527456" y="5975439"/>
            <a:chExt cx="6693884" cy="570936"/>
          </a:xfrm>
        </p:grpSpPr>
        <p:sp>
          <p:nvSpPr>
            <p:cNvPr id="7" name="Rectangle 6">
              <a:extLst>
                <a:ext uri="{FF2B5EF4-FFF2-40B4-BE49-F238E27FC236}">
                  <a16:creationId xmlns:a16="http://schemas.microsoft.com/office/drawing/2014/main" id="{217B3229-A3F3-4F66-8A5B-6E7CF56CB6C2}"/>
                </a:ext>
              </a:extLst>
            </p:cNvPr>
            <p:cNvSpPr/>
            <p:nvPr userDrawn="1"/>
          </p:nvSpPr>
          <p:spPr>
            <a:xfrm>
              <a:off x="527456" y="6238598"/>
              <a:ext cx="4708853" cy="307777"/>
            </a:xfrm>
            <a:prstGeom prst="rect">
              <a:avLst/>
            </a:prstGeom>
          </p:spPr>
          <p:txBody>
            <a:bodyPr wrap="none">
              <a:spAutoFit/>
            </a:bodyPr>
            <a:lstStyle/>
            <a:p>
              <a:r>
                <a:rPr lang="en-GB" sz="1400" dirty="0">
                  <a:solidFill>
                    <a:srgbClr val="007436"/>
                  </a:solidFill>
                </a:rPr>
                <a:t>International </a:t>
              </a:r>
              <a:r>
                <a:rPr lang="en-GB" sz="1400" dirty="0" err="1">
                  <a:solidFill>
                    <a:srgbClr val="007436"/>
                  </a:solidFill>
                </a:rPr>
                <a:t>Center</a:t>
              </a:r>
              <a:r>
                <a:rPr lang="en-GB" sz="1400" dirty="0">
                  <a:solidFill>
                    <a:srgbClr val="007436"/>
                  </a:solidFill>
                </a:rPr>
                <a:t> for Agricultural Research in the Dry Areas</a:t>
              </a:r>
            </a:p>
          </p:txBody>
        </p:sp>
        <p:sp>
          <p:nvSpPr>
            <p:cNvPr id="8" name="TextBox 7">
              <a:extLst>
                <a:ext uri="{FF2B5EF4-FFF2-40B4-BE49-F238E27FC236}">
                  <a16:creationId xmlns:a16="http://schemas.microsoft.com/office/drawing/2014/main" id="{F57F76F1-7764-4938-BA77-AC12E8F60F2F}"/>
                </a:ext>
              </a:extLst>
            </p:cNvPr>
            <p:cNvSpPr txBox="1"/>
            <p:nvPr userDrawn="1"/>
          </p:nvSpPr>
          <p:spPr>
            <a:xfrm>
              <a:off x="534790" y="5975439"/>
              <a:ext cx="6686550" cy="307777"/>
            </a:xfrm>
            <a:prstGeom prst="rect">
              <a:avLst/>
            </a:prstGeom>
            <a:noFill/>
          </p:spPr>
          <p:txBody>
            <a:bodyPr wrap="square" rtlCol="0">
              <a:spAutoFit/>
            </a:bodyPr>
            <a:lstStyle/>
            <a:p>
              <a:r>
                <a:rPr lang="en-GB" sz="1400" b="1" dirty="0">
                  <a:solidFill>
                    <a:srgbClr val="007436"/>
                  </a:solidFill>
                </a:rPr>
                <a:t>icarda.org</a:t>
              </a:r>
            </a:p>
          </p:txBody>
        </p:sp>
      </p:grpSp>
      <p:sp>
        <p:nvSpPr>
          <p:cNvPr id="11" name="Text Placeholder 10">
            <a:extLst>
              <a:ext uri="{FF2B5EF4-FFF2-40B4-BE49-F238E27FC236}">
                <a16:creationId xmlns:a16="http://schemas.microsoft.com/office/drawing/2014/main" id="{32137794-223A-4C35-93EE-A48B11FD278E}"/>
              </a:ext>
            </a:extLst>
          </p:cNvPr>
          <p:cNvSpPr>
            <a:spLocks noGrp="1"/>
          </p:cNvSpPr>
          <p:nvPr>
            <p:ph type="body" sz="quarter" idx="10" hasCustomPrompt="1"/>
          </p:nvPr>
        </p:nvSpPr>
        <p:spPr>
          <a:xfrm>
            <a:off x="5063990" y="2885895"/>
            <a:ext cx="6309709" cy="715633"/>
          </a:xfrm>
          <a:prstGeom prst="rect">
            <a:avLst/>
          </a:prstGeom>
        </p:spPr>
        <p:txBody>
          <a:bodyPr/>
          <a:lstStyle>
            <a:lvl1pPr marL="0" indent="0">
              <a:buNone/>
              <a:defRPr sz="3600">
                <a:solidFill>
                  <a:srgbClr val="007436"/>
                </a:solidFill>
              </a:defRPr>
            </a:lvl1pPr>
          </a:lstStyle>
          <a:p>
            <a:pPr lvl="0"/>
            <a:r>
              <a:rPr lang="en-GB" dirty="0"/>
              <a:t>Presentation title</a:t>
            </a:r>
          </a:p>
        </p:txBody>
      </p:sp>
      <p:pic>
        <p:nvPicPr>
          <p:cNvPr id="13" name="Picture 12">
            <a:extLst>
              <a:ext uri="{FF2B5EF4-FFF2-40B4-BE49-F238E27FC236}">
                <a16:creationId xmlns:a16="http://schemas.microsoft.com/office/drawing/2014/main" id="{6AD19466-4010-420B-B901-20719C10BDB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10707202" y="5659525"/>
            <a:ext cx="760897" cy="890662"/>
          </a:xfrm>
          <a:prstGeom prst="rect">
            <a:avLst/>
          </a:prstGeom>
        </p:spPr>
      </p:pic>
      <p:sp>
        <p:nvSpPr>
          <p:cNvPr id="14" name="TextBox 13">
            <a:extLst>
              <a:ext uri="{FF2B5EF4-FFF2-40B4-BE49-F238E27FC236}">
                <a16:creationId xmlns:a16="http://schemas.microsoft.com/office/drawing/2014/main" id="{E29BC4EB-8023-49C2-9128-D4797658A432}"/>
              </a:ext>
            </a:extLst>
          </p:cNvPr>
          <p:cNvSpPr txBox="1"/>
          <p:nvPr userDrawn="1"/>
        </p:nvSpPr>
        <p:spPr>
          <a:xfrm>
            <a:off x="8665487" y="6102212"/>
            <a:ext cx="2022665" cy="523220"/>
          </a:xfrm>
          <a:prstGeom prst="rect">
            <a:avLst/>
          </a:prstGeom>
          <a:noFill/>
        </p:spPr>
        <p:txBody>
          <a:bodyPr wrap="square" rtlCol="0">
            <a:spAutoFit/>
          </a:bodyPr>
          <a:lstStyle/>
          <a:p>
            <a:pPr algn="r"/>
            <a:r>
              <a:rPr lang="en-GB" sz="1400" dirty="0"/>
              <a:t>cgiar.org</a:t>
            </a:r>
          </a:p>
          <a:p>
            <a:r>
              <a:rPr lang="en-GB" sz="1400" dirty="0"/>
              <a:t>A CGIAR Research </a:t>
            </a:r>
            <a:r>
              <a:rPr lang="en-GB" sz="1400" dirty="0" err="1"/>
              <a:t>Center</a:t>
            </a:r>
            <a:endParaRPr lang="en-GB" sz="1400" dirty="0"/>
          </a:p>
        </p:txBody>
      </p:sp>
    </p:spTree>
    <p:extLst>
      <p:ext uri="{BB962C8B-B14F-4D97-AF65-F5344CB8AC3E}">
        <p14:creationId xmlns:p14="http://schemas.microsoft.com/office/powerpoint/2010/main" val="1759393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13" name="Text Placeholder 12">
            <a:extLst>
              <a:ext uri="{FF2B5EF4-FFF2-40B4-BE49-F238E27FC236}">
                <a16:creationId xmlns:a16="http://schemas.microsoft.com/office/drawing/2014/main" id="{222AFF69-A4DC-4A6A-995D-1891A17F297C}"/>
              </a:ext>
            </a:extLst>
          </p:cNvPr>
          <p:cNvSpPr>
            <a:spLocks noGrp="1"/>
          </p:cNvSpPr>
          <p:nvPr>
            <p:ph type="body" sz="quarter" idx="10" hasCustomPrompt="1"/>
          </p:nvPr>
        </p:nvSpPr>
        <p:spPr>
          <a:xfrm>
            <a:off x="985838" y="1924050"/>
            <a:ext cx="10515600" cy="3476625"/>
          </a:xfrm>
          <a:prstGeom prst="rect">
            <a:avLst/>
          </a:prstGeom>
        </p:spPr>
        <p:txBody>
          <a:bodyPr/>
          <a:lstStyle>
            <a:lvl1pPr marL="0" indent="0">
              <a:buNone/>
              <a:defRPr sz="1600"/>
            </a:lvl1pPr>
          </a:lstStyle>
          <a:p>
            <a:pPr marL="0" indent="0">
              <a:buNone/>
            </a:pPr>
            <a:r>
              <a:rPr lang="en-GB" sz="2000" b="1" dirty="0">
                <a:solidFill>
                  <a:srgbClr val="007436"/>
                </a:solidFill>
              </a:rPr>
              <a:t>Heading 1</a:t>
            </a:r>
          </a:p>
          <a:p>
            <a:pPr marL="0" indent="0">
              <a:buNone/>
            </a:pPr>
            <a:r>
              <a:rPr lang="en-GB" sz="1600" dirty="0"/>
              <a:t>Lorem ipsum </a:t>
            </a:r>
            <a:r>
              <a:rPr lang="en-GB" sz="1600" dirty="0" err="1"/>
              <a:t>dolor</a:t>
            </a:r>
            <a:r>
              <a:rPr lang="en-GB" sz="1600" dirty="0"/>
              <a:t> sit </a:t>
            </a:r>
            <a:r>
              <a:rPr lang="en-GB" sz="1600" dirty="0" err="1"/>
              <a:t>amet</a:t>
            </a:r>
            <a:r>
              <a:rPr lang="en-GB" sz="1600" dirty="0"/>
              <a:t>, </a:t>
            </a:r>
            <a:r>
              <a:rPr lang="en-GB" sz="1600" dirty="0" err="1"/>
              <a:t>consectetuer</a:t>
            </a:r>
            <a:r>
              <a:rPr lang="en-GB" sz="1600" dirty="0"/>
              <a:t> </a:t>
            </a:r>
            <a:r>
              <a:rPr lang="en-GB" sz="1600" dirty="0" err="1"/>
              <a:t>adipiscing</a:t>
            </a:r>
            <a:r>
              <a:rPr lang="en-GB" sz="1600" dirty="0"/>
              <a:t> </a:t>
            </a:r>
            <a:r>
              <a:rPr lang="en-GB" sz="1600" dirty="0" err="1"/>
              <a:t>elit</a:t>
            </a:r>
            <a:r>
              <a:rPr lang="en-GB" sz="1600" dirty="0"/>
              <a:t>. Maecenas </a:t>
            </a:r>
            <a:r>
              <a:rPr lang="en-GB" sz="1600" dirty="0" err="1"/>
              <a:t>porttitor</a:t>
            </a:r>
            <a:r>
              <a:rPr lang="en-GB" sz="1600" dirty="0"/>
              <a:t> </a:t>
            </a:r>
            <a:r>
              <a:rPr lang="en-GB" sz="1600" dirty="0" err="1"/>
              <a:t>congue</a:t>
            </a:r>
            <a:r>
              <a:rPr lang="en-GB" sz="1600" dirty="0"/>
              <a:t> </a:t>
            </a:r>
            <a:r>
              <a:rPr lang="en-GB" sz="1600" dirty="0" err="1"/>
              <a:t>massa</a:t>
            </a:r>
            <a:r>
              <a:rPr lang="en-GB" sz="1600" dirty="0"/>
              <a:t>. </a:t>
            </a:r>
            <a:r>
              <a:rPr lang="en-GB" sz="1600" dirty="0" err="1"/>
              <a:t>Fusce</a:t>
            </a:r>
            <a:r>
              <a:rPr lang="en-GB" sz="1600" dirty="0"/>
              <a:t> </a:t>
            </a:r>
            <a:r>
              <a:rPr lang="en-GB" sz="1600" dirty="0" err="1"/>
              <a:t>posuere</a:t>
            </a:r>
            <a:r>
              <a:rPr lang="en-GB" sz="1600" dirty="0"/>
              <a:t>, magna </a:t>
            </a:r>
            <a:r>
              <a:rPr lang="en-GB" sz="1600" dirty="0" err="1"/>
              <a:t>sed</a:t>
            </a:r>
            <a:r>
              <a:rPr lang="en-GB" sz="1600" dirty="0"/>
              <a:t> pulvinar </a:t>
            </a:r>
            <a:r>
              <a:rPr lang="en-GB" sz="1600" dirty="0" err="1"/>
              <a:t>ultricies</a:t>
            </a:r>
            <a:r>
              <a:rPr lang="en-GB" sz="1600" dirty="0"/>
              <a:t>, </a:t>
            </a:r>
            <a:r>
              <a:rPr lang="en-GB" sz="1600" dirty="0" err="1"/>
              <a:t>purus</a:t>
            </a:r>
            <a:r>
              <a:rPr lang="en-GB" sz="1600" dirty="0"/>
              <a:t> </a:t>
            </a:r>
            <a:r>
              <a:rPr lang="en-GB" sz="1600" dirty="0" err="1"/>
              <a:t>lectus</a:t>
            </a:r>
            <a:r>
              <a:rPr lang="en-GB" sz="1600" dirty="0"/>
              <a:t> </a:t>
            </a:r>
            <a:r>
              <a:rPr lang="en-GB" sz="1600" dirty="0" err="1"/>
              <a:t>malesuada</a:t>
            </a:r>
            <a:r>
              <a:rPr lang="en-GB" sz="1600" dirty="0"/>
              <a:t> libero, sit </a:t>
            </a:r>
            <a:r>
              <a:rPr lang="en-GB" sz="1600" dirty="0" err="1"/>
              <a:t>amet</a:t>
            </a:r>
            <a:r>
              <a:rPr lang="en-GB" sz="1600" dirty="0"/>
              <a:t> </a:t>
            </a:r>
            <a:r>
              <a:rPr lang="en-GB" sz="1600" dirty="0" err="1"/>
              <a:t>commodo</a:t>
            </a:r>
            <a:r>
              <a:rPr lang="en-GB" sz="1600" dirty="0"/>
              <a:t> magna </a:t>
            </a:r>
            <a:r>
              <a:rPr lang="en-GB" sz="1600" dirty="0" err="1"/>
              <a:t>eros</a:t>
            </a:r>
            <a:r>
              <a:rPr lang="en-GB" sz="1600" dirty="0"/>
              <a:t> </a:t>
            </a:r>
            <a:r>
              <a:rPr lang="en-GB" sz="1600" dirty="0" err="1"/>
              <a:t>quis</a:t>
            </a:r>
            <a:r>
              <a:rPr lang="en-GB" sz="1600" dirty="0"/>
              <a:t> </a:t>
            </a:r>
            <a:r>
              <a:rPr lang="en-GB" sz="1600" dirty="0" err="1"/>
              <a:t>urna</a:t>
            </a:r>
            <a:r>
              <a:rPr lang="en-GB" sz="1600" dirty="0"/>
              <a:t>.</a:t>
            </a:r>
          </a:p>
          <a:p>
            <a:pPr marL="0" indent="0">
              <a:buNone/>
            </a:pPr>
            <a:endParaRPr lang="en-GB" sz="1600" dirty="0"/>
          </a:p>
          <a:p>
            <a:pPr marL="0" indent="0">
              <a:buNone/>
            </a:pPr>
            <a:r>
              <a:rPr lang="fr-FR" sz="1600" dirty="0"/>
              <a:t>Nunc </a:t>
            </a:r>
            <a:r>
              <a:rPr lang="fr-FR" sz="1600" dirty="0" err="1"/>
              <a:t>viverra</a:t>
            </a:r>
            <a:r>
              <a:rPr lang="fr-FR" sz="1600" dirty="0"/>
              <a:t> </a:t>
            </a:r>
            <a:r>
              <a:rPr lang="fr-FR" sz="1600" dirty="0" err="1"/>
              <a:t>imperdiet</a:t>
            </a:r>
            <a:r>
              <a:rPr lang="fr-FR" sz="1600" dirty="0"/>
              <a:t> </a:t>
            </a:r>
            <a:r>
              <a:rPr lang="fr-FR" sz="1600" dirty="0" err="1"/>
              <a:t>enim</a:t>
            </a:r>
            <a:r>
              <a:rPr lang="fr-FR" sz="1600" dirty="0"/>
              <a:t>. </a:t>
            </a:r>
            <a:r>
              <a:rPr lang="fr-FR" sz="1600" dirty="0" err="1"/>
              <a:t>Fusce</a:t>
            </a:r>
            <a:r>
              <a:rPr lang="fr-FR" sz="1600" dirty="0"/>
              <a:t> est. </a:t>
            </a:r>
            <a:r>
              <a:rPr lang="fr-FR" sz="1600" dirty="0" err="1"/>
              <a:t>Vivamus</a:t>
            </a:r>
            <a:r>
              <a:rPr lang="fr-FR" sz="1600" dirty="0"/>
              <a:t> a </a:t>
            </a:r>
            <a:r>
              <a:rPr lang="fr-FR" sz="1600" dirty="0" err="1"/>
              <a:t>tellus</a:t>
            </a:r>
            <a:r>
              <a:rPr lang="fr-FR" sz="1600" dirty="0"/>
              <a:t>.</a:t>
            </a:r>
            <a:r>
              <a:rPr lang="en-GB" sz="1600" dirty="0"/>
              <a:t> </a:t>
            </a:r>
            <a:r>
              <a:rPr lang="fr-FR" sz="1600" dirty="0" err="1"/>
              <a:t>Pellentesque</a:t>
            </a:r>
            <a:r>
              <a:rPr lang="fr-FR" sz="1600" dirty="0"/>
              <a:t> habitant morbi tristique </a:t>
            </a:r>
            <a:r>
              <a:rPr lang="fr-FR" sz="1600" dirty="0" err="1"/>
              <a:t>senectus</a:t>
            </a:r>
            <a:r>
              <a:rPr lang="fr-FR" sz="1600" dirty="0"/>
              <a:t> et </a:t>
            </a:r>
            <a:r>
              <a:rPr lang="fr-FR" sz="1600" dirty="0" err="1"/>
              <a:t>netus</a:t>
            </a:r>
            <a:r>
              <a:rPr lang="fr-FR" sz="1600" dirty="0"/>
              <a:t> et </a:t>
            </a:r>
            <a:r>
              <a:rPr lang="fr-FR" sz="1600" dirty="0" err="1"/>
              <a:t>malesuada</a:t>
            </a:r>
            <a:r>
              <a:rPr lang="fr-FR" sz="1600" dirty="0"/>
              <a:t> </a:t>
            </a:r>
            <a:r>
              <a:rPr lang="fr-FR" sz="1600" dirty="0" err="1"/>
              <a:t>fames</a:t>
            </a:r>
            <a:r>
              <a:rPr lang="fr-FR" sz="1600" dirty="0"/>
              <a:t> </a:t>
            </a:r>
            <a:r>
              <a:rPr lang="fr-FR" sz="1600" dirty="0" err="1"/>
              <a:t>ac</a:t>
            </a:r>
            <a:r>
              <a:rPr lang="fr-FR" sz="1600" dirty="0"/>
              <a:t> </a:t>
            </a:r>
            <a:r>
              <a:rPr lang="fr-FR" sz="1600" dirty="0" err="1"/>
              <a:t>turpis</a:t>
            </a:r>
            <a:r>
              <a:rPr lang="fr-FR" sz="1600" dirty="0"/>
              <a:t> </a:t>
            </a:r>
            <a:r>
              <a:rPr lang="fr-FR" sz="1600" dirty="0" err="1"/>
              <a:t>egestas</a:t>
            </a:r>
            <a:r>
              <a:rPr lang="fr-FR" sz="1600" dirty="0"/>
              <a:t>. </a:t>
            </a:r>
            <a:r>
              <a:rPr lang="fr-FR" sz="1600" dirty="0" err="1"/>
              <a:t>Proin</a:t>
            </a:r>
            <a:r>
              <a:rPr lang="fr-FR" sz="1600" dirty="0"/>
              <a:t> </a:t>
            </a:r>
            <a:r>
              <a:rPr lang="fr-FR" sz="1600" dirty="0" err="1"/>
              <a:t>pharetra</a:t>
            </a:r>
            <a:r>
              <a:rPr lang="fr-FR" sz="1600" dirty="0"/>
              <a:t> </a:t>
            </a:r>
            <a:r>
              <a:rPr lang="fr-FR" sz="1600" dirty="0" err="1"/>
              <a:t>nonummy</a:t>
            </a:r>
            <a:r>
              <a:rPr lang="fr-FR" sz="1600" dirty="0"/>
              <a:t> </a:t>
            </a:r>
            <a:r>
              <a:rPr lang="fr-FR" sz="1600" dirty="0" err="1"/>
              <a:t>pede</a:t>
            </a:r>
            <a:r>
              <a:rPr lang="fr-FR" sz="1600" dirty="0"/>
              <a:t>. </a:t>
            </a:r>
            <a:r>
              <a:rPr lang="fr-FR" sz="1600" dirty="0" err="1"/>
              <a:t>Mauris</a:t>
            </a:r>
            <a:r>
              <a:rPr lang="fr-FR" sz="1600" dirty="0"/>
              <a:t> et </a:t>
            </a:r>
            <a:r>
              <a:rPr lang="fr-FR" sz="1600" dirty="0" err="1"/>
              <a:t>orci</a:t>
            </a:r>
            <a:r>
              <a:rPr lang="fr-FR" sz="1600" dirty="0"/>
              <a:t>.</a:t>
            </a:r>
            <a:endParaRPr lang="en-GB" sz="1600" dirty="0"/>
          </a:p>
          <a:p>
            <a:pPr marL="0" indent="0">
              <a:buNone/>
            </a:pPr>
            <a:endParaRPr lang="fr-FR" sz="1600" dirty="0"/>
          </a:p>
          <a:p>
            <a:pPr marL="0" indent="0">
              <a:buNone/>
            </a:pPr>
            <a:r>
              <a:rPr lang="fr-FR" sz="1800" b="1" dirty="0" err="1">
                <a:solidFill>
                  <a:srgbClr val="974D05"/>
                </a:solidFill>
              </a:rPr>
              <a:t>Heading</a:t>
            </a:r>
            <a:r>
              <a:rPr lang="fr-FR" sz="1800" b="1" dirty="0">
                <a:solidFill>
                  <a:srgbClr val="974D05"/>
                </a:solidFill>
              </a:rPr>
              <a:t> 2</a:t>
            </a:r>
            <a:endParaRPr lang="fr-FR" sz="2000" b="1" dirty="0">
              <a:solidFill>
                <a:srgbClr val="974D05"/>
              </a:solidFill>
            </a:endParaRPr>
          </a:p>
          <a:p>
            <a:pPr marL="0" indent="0">
              <a:buNone/>
            </a:pPr>
            <a:r>
              <a:rPr lang="fr-FR" sz="1600" dirty="0" err="1"/>
              <a:t>Aenean</a:t>
            </a:r>
            <a:r>
              <a:rPr lang="fr-FR" sz="1600" dirty="0"/>
              <a:t> nec </a:t>
            </a:r>
            <a:r>
              <a:rPr lang="fr-FR" sz="1600" dirty="0" err="1"/>
              <a:t>lorem</a:t>
            </a:r>
            <a:r>
              <a:rPr lang="fr-FR" sz="1600" dirty="0"/>
              <a:t>. </a:t>
            </a:r>
            <a:r>
              <a:rPr lang="en-GB" sz="1600" dirty="0"/>
              <a:t>In </a:t>
            </a:r>
            <a:r>
              <a:rPr lang="en-GB" sz="1600" dirty="0" err="1"/>
              <a:t>porttitor</a:t>
            </a:r>
            <a:r>
              <a:rPr lang="en-GB" sz="1600" dirty="0"/>
              <a:t>. </a:t>
            </a:r>
            <a:r>
              <a:rPr lang="en-GB" sz="1600" dirty="0" err="1"/>
              <a:t>Donec</a:t>
            </a:r>
            <a:r>
              <a:rPr lang="en-GB" sz="1600" dirty="0"/>
              <a:t> </a:t>
            </a:r>
            <a:r>
              <a:rPr lang="en-GB" sz="1600" dirty="0" err="1"/>
              <a:t>laoreet</a:t>
            </a:r>
            <a:r>
              <a:rPr lang="en-GB" sz="1600" dirty="0"/>
              <a:t> </a:t>
            </a:r>
            <a:r>
              <a:rPr lang="en-GB" sz="1600" dirty="0" err="1"/>
              <a:t>nonummy</a:t>
            </a:r>
            <a:r>
              <a:rPr lang="en-GB" sz="1600" dirty="0"/>
              <a:t> </a:t>
            </a:r>
            <a:r>
              <a:rPr lang="en-GB" sz="1600" dirty="0" err="1"/>
              <a:t>augue</a:t>
            </a:r>
            <a:r>
              <a:rPr lang="en-GB" sz="1600" dirty="0"/>
              <a:t>. </a:t>
            </a:r>
            <a:r>
              <a:rPr lang="en-GB" sz="1600" dirty="0" err="1"/>
              <a:t>Suspendisse</a:t>
            </a:r>
            <a:r>
              <a:rPr lang="en-GB" sz="1600" dirty="0"/>
              <a:t> dui </a:t>
            </a:r>
            <a:r>
              <a:rPr lang="en-GB" sz="1600" dirty="0" err="1"/>
              <a:t>purus</a:t>
            </a:r>
            <a:r>
              <a:rPr lang="en-GB" sz="1600" dirty="0"/>
              <a:t>, </a:t>
            </a:r>
            <a:r>
              <a:rPr lang="en-GB" sz="1600" dirty="0" err="1"/>
              <a:t>scelerisque</a:t>
            </a:r>
            <a:r>
              <a:rPr lang="en-GB" sz="1600" dirty="0"/>
              <a:t> at, </a:t>
            </a:r>
            <a:r>
              <a:rPr lang="en-GB" sz="1600" dirty="0" err="1"/>
              <a:t>vulputate</a:t>
            </a:r>
            <a:r>
              <a:rPr lang="en-GB" sz="1600" dirty="0"/>
              <a:t> vitae, </a:t>
            </a:r>
            <a:r>
              <a:rPr lang="en-GB" sz="1600" dirty="0" err="1"/>
              <a:t>pretium</a:t>
            </a:r>
            <a:r>
              <a:rPr lang="en-GB" sz="1600" dirty="0"/>
              <a:t> </a:t>
            </a:r>
            <a:r>
              <a:rPr lang="en-GB" sz="1600" dirty="0" err="1"/>
              <a:t>mattis</a:t>
            </a:r>
            <a:r>
              <a:rPr lang="en-GB" sz="1600" dirty="0"/>
              <a:t>, </a:t>
            </a:r>
            <a:r>
              <a:rPr lang="en-GB" sz="1600" dirty="0" err="1"/>
              <a:t>nunc</a:t>
            </a:r>
            <a:r>
              <a:rPr lang="en-GB" sz="1600" dirty="0"/>
              <a:t>. </a:t>
            </a:r>
            <a:r>
              <a:rPr lang="en-GB" sz="1600" dirty="0" err="1"/>
              <a:t>Mauris</a:t>
            </a:r>
            <a:r>
              <a:rPr lang="en-GB" sz="1600" dirty="0"/>
              <a:t> </a:t>
            </a:r>
            <a:r>
              <a:rPr lang="en-GB" sz="1600" dirty="0" err="1"/>
              <a:t>eget</a:t>
            </a:r>
            <a:r>
              <a:rPr lang="en-GB" sz="1600" dirty="0"/>
              <a:t> </a:t>
            </a:r>
            <a:r>
              <a:rPr lang="en-GB" sz="1600" dirty="0" err="1"/>
              <a:t>neque</a:t>
            </a:r>
            <a:r>
              <a:rPr lang="en-GB" sz="1600" dirty="0"/>
              <a:t> at </a:t>
            </a:r>
            <a:r>
              <a:rPr lang="en-GB" sz="1600" dirty="0" err="1"/>
              <a:t>sem</a:t>
            </a:r>
            <a:r>
              <a:rPr lang="en-GB" sz="1600" dirty="0"/>
              <a:t> </a:t>
            </a:r>
            <a:r>
              <a:rPr lang="en-GB" sz="1600" dirty="0" err="1"/>
              <a:t>venenatis</a:t>
            </a:r>
            <a:r>
              <a:rPr lang="en-GB" sz="1600" dirty="0"/>
              <a:t> </a:t>
            </a:r>
            <a:r>
              <a:rPr lang="en-GB" sz="1600" dirty="0" err="1"/>
              <a:t>eleifend</a:t>
            </a:r>
            <a:r>
              <a:rPr lang="en-GB" sz="1600" dirty="0"/>
              <a:t>. </a:t>
            </a:r>
            <a:r>
              <a:rPr lang="en-GB" sz="1600" dirty="0" err="1"/>
              <a:t>Ut</a:t>
            </a:r>
            <a:r>
              <a:rPr lang="en-GB" sz="1600" dirty="0"/>
              <a:t> </a:t>
            </a:r>
            <a:r>
              <a:rPr lang="en-GB" sz="1600" dirty="0" err="1"/>
              <a:t>nonummy</a:t>
            </a:r>
            <a:r>
              <a:rPr lang="en-GB" sz="1600" dirty="0"/>
              <a:t>.</a:t>
            </a:r>
          </a:p>
          <a:p>
            <a:pPr marL="0" indent="0">
              <a:buNone/>
            </a:pPr>
            <a:endParaRPr lang="en-GB" sz="1800" dirty="0"/>
          </a:p>
          <a:p>
            <a:pPr lvl="0"/>
            <a:endParaRPr lang="en-GB" dirty="0"/>
          </a:p>
          <a:p>
            <a:pPr lvl="0"/>
            <a:endParaRPr lang="en-GB" dirty="0"/>
          </a:p>
        </p:txBody>
      </p:sp>
      <p:sp>
        <p:nvSpPr>
          <p:cNvPr id="19" name="Title 18">
            <a:extLst>
              <a:ext uri="{FF2B5EF4-FFF2-40B4-BE49-F238E27FC236}">
                <a16:creationId xmlns:a16="http://schemas.microsoft.com/office/drawing/2014/main" id="{8E3BB01C-B518-4CF9-9743-2A355D101656}"/>
              </a:ext>
            </a:extLst>
          </p:cNvPr>
          <p:cNvSpPr>
            <a:spLocks noGrp="1"/>
          </p:cNvSpPr>
          <p:nvPr>
            <p:ph type="title"/>
          </p:nvPr>
        </p:nvSpPr>
        <p:spPr>
          <a:xfrm>
            <a:off x="985838" y="365125"/>
            <a:ext cx="10515600" cy="1325563"/>
          </a:xfrm>
          <a:prstGeom prst="rect">
            <a:avLst/>
          </a:prstGeom>
        </p:spPr>
        <p:txBody>
          <a:bodyPr/>
          <a:lstStyle>
            <a:lvl1pPr algn="r">
              <a:defRPr sz="4000">
                <a:solidFill>
                  <a:srgbClr val="007436"/>
                </a:solidFill>
              </a:defRPr>
            </a:lvl1pPr>
          </a:lstStyle>
          <a:p>
            <a:r>
              <a:rPr lang="en-US"/>
              <a:t>Click to edit Master title style</a:t>
            </a:r>
            <a:endParaRPr lang="en-GB" dirty="0"/>
          </a:p>
        </p:txBody>
      </p:sp>
      <p:sp>
        <p:nvSpPr>
          <p:cNvPr id="6" name="TextBox 5">
            <a:extLst>
              <a:ext uri="{FF2B5EF4-FFF2-40B4-BE49-F238E27FC236}">
                <a16:creationId xmlns:a16="http://schemas.microsoft.com/office/drawing/2014/main" id="{C93E8D34-5FB9-41A9-86A3-06E5F6F2DE3E}"/>
              </a:ext>
            </a:extLst>
          </p:cNvPr>
          <p:cNvSpPr txBox="1"/>
          <p:nvPr userDrawn="1"/>
        </p:nvSpPr>
        <p:spPr>
          <a:xfrm>
            <a:off x="1017463" y="6054496"/>
            <a:ext cx="6686550" cy="307777"/>
          </a:xfrm>
          <a:prstGeom prst="rect">
            <a:avLst/>
          </a:prstGeom>
          <a:noFill/>
        </p:spPr>
        <p:txBody>
          <a:bodyPr wrap="square" rtlCol="0">
            <a:spAutoFit/>
          </a:bodyPr>
          <a:lstStyle/>
          <a:p>
            <a:r>
              <a:rPr lang="en-GB" sz="1400" b="1" dirty="0">
                <a:solidFill>
                  <a:srgbClr val="007436"/>
                </a:solidFill>
              </a:rPr>
              <a:t>icarda.org</a:t>
            </a:r>
          </a:p>
        </p:txBody>
      </p:sp>
      <p:sp>
        <p:nvSpPr>
          <p:cNvPr id="2" name="TextBox 1">
            <a:extLst>
              <a:ext uri="{FF2B5EF4-FFF2-40B4-BE49-F238E27FC236}">
                <a16:creationId xmlns:a16="http://schemas.microsoft.com/office/drawing/2014/main" id="{5317AD07-8DA8-47D8-9765-C2ECF7C0D1D6}"/>
              </a:ext>
            </a:extLst>
          </p:cNvPr>
          <p:cNvSpPr txBox="1"/>
          <p:nvPr userDrawn="1"/>
        </p:nvSpPr>
        <p:spPr>
          <a:xfrm>
            <a:off x="11119451" y="6054495"/>
            <a:ext cx="457200" cy="307777"/>
          </a:xfrm>
          <a:prstGeom prst="rect">
            <a:avLst/>
          </a:prstGeom>
          <a:noFill/>
        </p:spPr>
        <p:txBody>
          <a:bodyPr wrap="square" rtlCol="0">
            <a:spAutoFit/>
          </a:bodyPr>
          <a:lstStyle/>
          <a:p>
            <a:fld id="{9EC90DB4-0EF6-4763-8A24-99CFAA713A3B}" type="slidenum">
              <a:rPr lang="en-GB" sz="1400" b="1" smtClean="0">
                <a:solidFill>
                  <a:srgbClr val="007436"/>
                </a:solidFill>
              </a:rPr>
              <a:t>‹#›</a:t>
            </a:fld>
            <a:endParaRPr lang="en-GB" sz="1400" b="1" dirty="0">
              <a:solidFill>
                <a:srgbClr val="007436"/>
              </a:solidFill>
            </a:endParaRPr>
          </a:p>
        </p:txBody>
      </p:sp>
    </p:spTree>
    <p:extLst>
      <p:ext uri="{BB962C8B-B14F-4D97-AF65-F5344CB8AC3E}">
        <p14:creationId xmlns:p14="http://schemas.microsoft.com/office/powerpoint/2010/main" val="2434747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3AAABF8-05AF-4409-BD3E-CF431C205FA9}" type="datetimeFigureOut">
              <a:rPr lang="en-US" smtClean="0"/>
              <a:t>5/13/2020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6AD132-F5E0-4A7E-9427-8D4E52CDC79F}" type="slidenum">
              <a:rPr lang="en-US" smtClean="0"/>
              <a:t>‹#›</a:t>
            </a:fld>
            <a:endParaRPr lang="en-US"/>
          </a:p>
        </p:txBody>
      </p:sp>
    </p:spTree>
    <p:extLst>
      <p:ext uri="{BB962C8B-B14F-4D97-AF65-F5344CB8AC3E}">
        <p14:creationId xmlns:p14="http://schemas.microsoft.com/office/powerpoint/2010/main" val="21675596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39A53B-88F5-4402-9130-C11A32373DF8}" type="datetimeFigureOut">
              <a:rPr lang="en-US" smtClean="0"/>
              <a:pPr/>
              <a:t>5/13/2020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3963B4-5134-4DF2-9F08-5F54C03027B2}" type="slidenum">
              <a:rPr lang="en-US" smtClean="0"/>
              <a:pPr/>
              <a:t>‹#›</a:t>
            </a:fld>
            <a:endParaRPr lang="en-US"/>
          </a:p>
        </p:txBody>
      </p:sp>
    </p:spTree>
    <p:extLst>
      <p:ext uri="{BB962C8B-B14F-4D97-AF65-F5344CB8AC3E}">
        <p14:creationId xmlns:p14="http://schemas.microsoft.com/office/powerpoint/2010/main" val="574157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p:txBody>
          <a:bodyPr/>
          <a:lstStyle/>
          <a:p>
            <a:fld id="{93AAABF8-05AF-4409-BD3E-CF431C205FA9}" type="datetimeFigureOut">
              <a:rPr lang="en-US" smtClean="0"/>
              <a:t>5/13/2020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6AD132-F5E0-4A7E-9427-8D4E52CDC79F}" type="slidenum">
              <a:rPr lang="en-US" smtClean="0"/>
              <a:t>‹#›</a:t>
            </a:fld>
            <a:endParaRPr lang="en-US"/>
          </a:p>
        </p:txBody>
      </p:sp>
    </p:spTree>
    <p:extLst>
      <p:ext uri="{BB962C8B-B14F-4D97-AF65-F5344CB8AC3E}">
        <p14:creationId xmlns:p14="http://schemas.microsoft.com/office/powerpoint/2010/main" val="272297248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A50FF-4933-4086-A6FD-FEA1FF624D3F}" type="datetimeFigureOut">
              <a:rPr lang="en-US" smtClean="0"/>
              <a:pPr/>
              <a:t>5/13/2020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88B8C-31FB-42DD-B4D8-2B15872898E4}" type="slidenum">
              <a:rPr lang="en-US" smtClean="0"/>
              <a:pPr/>
              <a:t>‹#›</a:t>
            </a:fld>
            <a:endParaRPr lang="en-US" dirty="0"/>
          </a:p>
        </p:txBody>
      </p:sp>
    </p:spTree>
    <p:extLst>
      <p:ext uri="{BB962C8B-B14F-4D97-AF65-F5344CB8AC3E}">
        <p14:creationId xmlns:p14="http://schemas.microsoft.com/office/powerpoint/2010/main" val="65826879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SideWings.jpg">
            <a:extLst>
              <a:ext uri="{FF2B5EF4-FFF2-40B4-BE49-F238E27FC236}">
                <a16:creationId xmlns:a16="http://schemas.microsoft.com/office/drawing/2014/main" id="{901491C0-C95F-43B0-9AB1-DE130A0BDB8C}"/>
              </a:ext>
            </a:extLst>
          </p:cNvPr>
          <p:cNvPicPr>
            <a:picLocks noChangeAspect="1" noChangeArrowheads="1"/>
          </p:cNvPicPr>
          <p:nvPr userDrawn="1"/>
        </p:nvPicPr>
        <p:blipFill>
          <a:blip r:embed="rId8">
            <a:extLst>
              <a:ext uri="{28A0092B-C50C-407E-A947-70E740481C1C}">
                <a14:useLocalDpi xmlns:a14="http://schemas.microsoft.com/office/drawing/2010/main"/>
              </a:ext>
            </a:extLst>
          </a:blip>
          <a:srcRect/>
          <a:stretch>
            <a:fillRect/>
          </a:stretch>
        </p:blipFill>
        <p:spPr bwMode="auto">
          <a:xfrm>
            <a:off x="0" y="701937"/>
            <a:ext cx="465779" cy="2914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511165"/>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9" r:id="rId3"/>
    <p:sldLayoutId id="2147483670" r:id="rId4"/>
    <p:sldLayoutId id="2147483672" r:id="rId5"/>
    <p:sldLayoutId id="2147483673" r:id="rId6"/>
  </p:sldLayoutIdLst>
  <p:hf hdr="0" dt="0"/>
  <p:txStyles>
    <p:titleStyle>
      <a:lvl1pPr algn="l" defTabSz="914400" rtl="0" eaLnBrk="1" latinLnBrk="0" hangingPunct="1">
        <a:lnSpc>
          <a:spcPct val="90000"/>
        </a:lnSpc>
        <a:spcBef>
          <a:spcPct val="0"/>
        </a:spcBef>
        <a:buNone/>
        <a:defRPr lang="en-GB" sz="2400" b="1" kern="1200" smtClean="0">
          <a:solidFill>
            <a:schemeClr val="tx1"/>
          </a:solidFill>
          <a:effectLst/>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image" Target="../media/image14.png"/><Relationship Id="rId5" Type="http://schemas.openxmlformats.org/officeDocument/2006/relationships/oleObject" Target="../embeddings/oleObject2.bin"/><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7.jpe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5.jpe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23.jpe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D0B3826-DDF1-451C-B139-FB83D2CA7AEB}"/>
              </a:ext>
            </a:extLst>
          </p:cNvPr>
          <p:cNvPicPr>
            <a:picLocks noChangeAspect="1"/>
          </p:cNvPicPr>
          <p:nvPr/>
        </p:nvPicPr>
        <p:blipFill>
          <a:blip r:embed="rId3"/>
          <a:stretch>
            <a:fillRect/>
          </a:stretch>
        </p:blipFill>
        <p:spPr>
          <a:xfrm>
            <a:off x="523307" y="205740"/>
            <a:ext cx="4768783" cy="1508916"/>
          </a:xfrm>
          <a:prstGeom prst="rect">
            <a:avLst/>
          </a:prstGeom>
        </p:spPr>
      </p:pic>
      <p:sp>
        <p:nvSpPr>
          <p:cNvPr id="4" name="Rectangle 3">
            <a:extLst>
              <a:ext uri="{FF2B5EF4-FFF2-40B4-BE49-F238E27FC236}">
                <a16:creationId xmlns:a16="http://schemas.microsoft.com/office/drawing/2014/main" id="{FB885566-8DE4-4927-AA61-7453321ADD66}"/>
              </a:ext>
            </a:extLst>
          </p:cNvPr>
          <p:cNvSpPr/>
          <p:nvPr/>
        </p:nvSpPr>
        <p:spPr>
          <a:xfrm>
            <a:off x="525516" y="-34372"/>
            <a:ext cx="10138410" cy="461665"/>
          </a:xfrm>
          <a:prstGeom prst="rect">
            <a:avLst/>
          </a:prstGeom>
        </p:spPr>
        <p:txBody>
          <a:bodyPr wrap="square">
            <a:spAutoFit/>
          </a:bodyPr>
          <a:lstStyle/>
          <a:p>
            <a:pPr algn="ctr"/>
            <a:r>
              <a:rPr lang="en-US" sz="1200" b="1" dirty="0">
                <a:solidFill>
                  <a:schemeClr val="accent1"/>
                </a:solidFill>
                <a:latin typeface="Palatino Linotype" panose="02040502050505030304" pitchFamily="18" charset="0"/>
              </a:rPr>
              <a:t> </a:t>
            </a:r>
            <a:r>
              <a:rPr lang="en-US" sz="1200" b="1" dirty="0" err="1">
                <a:solidFill>
                  <a:schemeClr val="accent1"/>
                </a:solidFill>
                <a:latin typeface="Palatino Linotype" panose="02040502050505030304" pitchFamily="18" charset="0"/>
              </a:rPr>
              <a:t>Zoominar</a:t>
            </a:r>
            <a:r>
              <a:rPr lang="en-US" sz="1200" b="1" dirty="0">
                <a:solidFill>
                  <a:schemeClr val="accent1"/>
                </a:solidFill>
                <a:latin typeface="Palatino Linotype" panose="02040502050505030304" pitchFamily="18" charset="0"/>
              </a:rPr>
              <a:t> II on innovative success stories in the NENA region: Tool to support smallholders under COVID-19 disruptive impact?</a:t>
            </a:r>
          </a:p>
          <a:p>
            <a:pPr algn="ctr"/>
            <a:r>
              <a:rPr lang="en-US" sz="1200" b="1" dirty="0">
                <a:solidFill>
                  <a:schemeClr val="accent1"/>
                </a:solidFill>
                <a:latin typeface="Palatino Linotype" panose="02040502050505030304" pitchFamily="18" charset="0"/>
              </a:rPr>
              <a:t>30 April 2020 </a:t>
            </a:r>
            <a:endParaRPr lang="en-US" sz="1200" dirty="0">
              <a:solidFill>
                <a:schemeClr val="accent1"/>
              </a:solidFill>
            </a:endParaRPr>
          </a:p>
        </p:txBody>
      </p:sp>
      <p:sp>
        <p:nvSpPr>
          <p:cNvPr id="10" name="Text Placeholder 1">
            <a:extLst>
              <a:ext uri="{FF2B5EF4-FFF2-40B4-BE49-F238E27FC236}">
                <a16:creationId xmlns:a16="http://schemas.microsoft.com/office/drawing/2014/main" id="{F563CB1A-3084-4D91-A833-797240007EEC}"/>
              </a:ext>
            </a:extLst>
          </p:cNvPr>
          <p:cNvSpPr txBox="1">
            <a:spLocks/>
          </p:cNvSpPr>
          <p:nvPr/>
        </p:nvSpPr>
        <p:spPr>
          <a:xfrm>
            <a:off x="3052645" y="3938555"/>
            <a:ext cx="6086710" cy="755311"/>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3600" kern="1200">
                <a:solidFill>
                  <a:srgbClr val="00743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000" dirty="0"/>
              <a:t>Azaiez Ouled Belgacem &amp; Jacques Wery</a:t>
            </a:r>
          </a:p>
          <a:p>
            <a:pPr algn="ctr"/>
            <a:r>
              <a:rPr lang="en-US" sz="2000" dirty="0"/>
              <a:t>ICARDA</a:t>
            </a:r>
          </a:p>
        </p:txBody>
      </p:sp>
      <p:sp>
        <p:nvSpPr>
          <p:cNvPr id="2" name="Text Placeholder 1"/>
          <p:cNvSpPr>
            <a:spLocks noGrp="1"/>
          </p:cNvSpPr>
          <p:nvPr>
            <p:ph type="body" sz="quarter" idx="10"/>
          </p:nvPr>
        </p:nvSpPr>
        <p:spPr>
          <a:xfrm>
            <a:off x="1495837" y="2327163"/>
            <a:ext cx="9200326" cy="1611392"/>
          </a:xfrm>
        </p:spPr>
        <p:txBody>
          <a:bodyPr/>
          <a:lstStyle/>
          <a:p>
            <a:pPr algn="ctr"/>
            <a:r>
              <a:rPr lang="en-US" sz="3200" b="1" dirty="0"/>
              <a:t>ICARDA-APRP using soilless culture techniques in greenhouses</a:t>
            </a:r>
          </a:p>
        </p:txBody>
      </p:sp>
    </p:spTree>
    <p:extLst>
      <p:ext uri="{BB962C8B-B14F-4D97-AF65-F5344CB8AC3E}">
        <p14:creationId xmlns:p14="http://schemas.microsoft.com/office/powerpoint/2010/main" val="2208684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2979B6-9A26-4F33-806C-AAB65F319FDE}"/>
              </a:ext>
            </a:extLst>
          </p:cNvPr>
          <p:cNvSpPr txBox="1"/>
          <p:nvPr/>
        </p:nvSpPr>
        <p:spPr>
          <a:xfrm>
            <a:off x="0" y="4926330"/>
            <a:ext cx="12192000" cy="1931670"/>
          </a:xfrm>
          <a:prstGeom prst="rect">
            <a:avLst/>
          </a:prstGeom>
          <a:solidFill>
            <a:srgbClr val="F8B504"/>
          </a:solidFill>
          <a:ln>
            <a:noFill/>
          </a:ln>
        </p:spPr>
        <p:style>
          <a:lnRef idx="1">
            <a:schemeClr val="accent4"/>
          </a:lnRef>
          <a:fillRef idx="2">
            <a:schemeClr val="accent4"/>
          </a:fillRef>
          <a:effectRef idx="1">
            <a:schemeClr val="accent4"/>
          </a:effectRef>
          <a:fontRef idx="minor">
            <a:schemeClr val="dk1"/>
          </a:fontRef>
        </p:style>
        <p:txBody>
          <a:bodyPr wrap="square" rtlCol="0">
            <a:spAutoFit/>
          </a:bodyPr>
          <a:lstStyle/>
          <a:p>
            <a:endParaRPr lang="en-US" dirty="0"/>
          </a:p>
        </p:txBody>
      </p:sp>
      <p:graphicFrame>
        <p:nvGraphicFramePr>
          <p:cNvPr id="5" name="Table 4">
            <a:extLst>
              <a:ext uri="{FF2B5EF4-FFF2-40B4-BE49-F238E27FC236}">
                <a16:creationId xmlns:a16="http://schemas.microsoft.com/office/drawing/2014/main" id="{EB44687F-F1F3-4532-A998-83EEE750B877}"/>
              </a:ext>
            </a:extLst>
          </p:cNvPr>
          <p:cNvGraphicFramePr>
            <a:graphicFrameLocks noGrp="1"/>
          </p:cNvGraphicFramePr>
          <p:nvPr>
            <p:extLst>
              <p:ext uri="{D42A27DB-BD31-4B8C-83A1-F6EECF244321}">
                <p14:modId xmlns:p14="http://schemas.microsoft.com/office/powerpoint/2010/main" val="3356772321"/>
              </p:ext>
            </p:extLst>
          </p:nvPr>
        </p:nvGraphicFramePr>
        <p:xfrm>
          <a:off x="7623584" y="5226429"/>
          <a:ext cx="4296455" cy="1290066"/>
        </p:xfrm>
        <a:graphic>
          <a:graphicData uri="http://schemas.openxmlformats.org/drawingml/2006/table">
            <a:tbl>
              <a:tblPr>
                <a:tableStyleId>{5C22544A-7EE6-4342-B048-85BDC9FD1C3A}</a:tableStyleId>
              </a:tblPr>
              <a:tblGrid>
                <a:gridCol w="4296455">
                  <a:extLst>
                    <a:ext uri="{9D8B030D-6E8A-4147-A177-3AD203B41FA5}">
                      <a16:colId xmlns:a16="http://schemas.microsoft.com/office/drawing/2014/main" val="2029721170"/>
                    </a:ext>
                  </a:extLst>
                </a:gridCol>
              </a:tblGrid>
              <a:tr h="0">
                <a:tc>
                  <a:txBody>
                    <a:bodyPr/>
                    <a:lstStyle/>
                    <a:p>
                      <a:pPr marL="0" marR="0" algn="justLow">
                        <a:lnSpc>
                          <a:spcPct val="107000"/>
                        </a:lnSpc>
                        <a:spcBef>
                          <a:spcPts val="600"/>
                        </a:spcBef>
                        <a:spcAft>
                          <a:spcPts val="600"/>
                        </a:spcAft>
                      </a:pPr>
                      <a:r>
                        <a:rPr lang="en-US" sz="2000" b="1" dirty="0">
                          <a:effectLst/>
                        </a:rPr>
                        <a:t>To meet food security goals there was a need for a perishable and cash crop production system with high water use efficiency.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514614361"/>
                  </a:ext>
                </a:extLst>
              </a:tr>
            </a:tbl>
          </a:graphicData>
        </a:graphic>
      </p:graphicFrame>
      <p:sp>
        <p:nvSpPr>
          <p:cNvPr id="11" name="TextBox 10">
            <a:extLst>
              <a:ext uri="{FF2B5EF4-FFF2-40B4-BE49-F238E27FC236}">
                <a16:creationId xmlns:a16="http://schemas.microsoft.com/office/drawing/2014/main" id="{7202C50A-78E1-47B2-B8C7-FD4BE7E4820D}"/>
              </a:ext>
            </a:extLst>
          </p:cNvPr>
          <p:cNvSpPr txBox="1"/>
          <p:nvPr/>
        </p:nvSpPr>
        <p:spPr>
          <a:xfrm>
            <a:off x="236560" y="5246370"/>
            <a:ext cx="2220938" cy="1323439"/>
          </a:xfrm>
          <a:prstGeom prst="rect">
            <a:avLst/>
          </a:prstGeom>
          <a:solidFill>
            <a:srgbClr val="007436"/>
          </a:solidFill>
        </p:spPr>
        <p:txBody>
          <a:bodyPr wrap="square" rtlCol="0">
            <a:spAutoFit/>
          </a:bodyPr>
          <a:lstStyle/>
          <a:p>
            <a:pPr algn="ctr"/>
            <a:r>
              <a:rPr lang="en-US" sz="2000" dirty="0">
                <a:solidFill>
                  <a:schemeClr val="bg1"/>
                </a:solidFill>
                <a:latin typeface="Aharoni" panose="020B0604020202020204" pitchFamily="2" charset="-79"/>
                <a:cs typeface="Aharoni" panose="020B0604020202020204" pitchFamily="2" charset="-79"/>
              </a:rPr>
              <a:t>The Lowest </a:t>
            </a:r>
            <a:br>
              <a:rPr lang="en-US" sz="2000" dirty="0">
                <a:solidFill>
                  <a:schemeClr val="bg1"/>
                </a:solidFill>
                <a:latin typeface="Aharoni" panose="020B0604020202020204" pitchFamily="2" charset="-79"/>
                <a:cs typeface="Aharoni" panose="020B0604020202020204" pitchFamily="2" charset="-79"/>
              </a:rPr>
            </a:br>
            <a:r>
              <a:rPr lang="en-US" sz="2000" dirty="0">
                <a:solidFill>
                  <a:schemeClr val="bg1"/>
                </a:solidFill>
                <a:latin typeface="Aharoni" panose="020B0604020202020204" pitchFamily="2" charset="-79"/>
                <a:cs typeface="Aharoni" panose="020B0604020202020204" pitchFamily="2" charset="-79"/>
              </a:rPr>
              <a:t>Water Resource </a:t>
            </a:r>
            <a:br>
              <a:rPr lang="en-US" sz="2000" dirty="0">
                <a:solidFill>
                  <a:schemeClr val="bg1"/>
                </a:solidFill>
                <a:latin typeface="Aharoni" panose="020B0604020202020204" pitchFamily="2" charset="-79"/>
                <a:cs typeface="Aharoni" panose="020B0604020202020204" pitchFamily="2" charset="-79"/>
              </a:rPr>
            </a:br>
            <a:r>
              <a:rPr lang="en-US" sz="2000" dirty="0">
                <a:solidFill>
                  <a:schemeClr val="bg1"/>
                </a:solidFill>
                <a:latin typeface="Aharoni" panose="020B0604020202020204" pitchFamily="2" charset="-79"/>
                <a:cs typeface="Aharoni" panose="020B0604020202020204" pitchFamily="2" charset="-79"/>
              </a:rPr>
              <a:t>Per Capita </a:t>
            </a:r>
            <a:br>
              <a:rPr lang="en-US" sz="2000" dirty="0">
                <a:solidFill>
                  <a:schemeClr val="bg1"/>
                </a:solidFill>
                <a:latin typeface="Aharoni" panose="020B0604020202020204" pitchFamily="2" charset="-79"/>
                <a:cs typeface="Aharoni" panose="020B0604020202020204" pitchFamily="2" charset="-79"/>
              </a:rPr>
            </a:br>
            <a:r>
              <a:rPr lang="en-US" sz="2000" dirty="0">
                <a:solidFill>
                  <a:schemeClr val="bg1"/>
                </a:solidFill>
                <a:latin typeface="Aharoni" panose="020B0604020202020204" pitchFamily="2" charset="-79"/>
                <a:cs typeface="Aharoni" panose="020B0604020202020204" pitchFamily="2" charset="-79"/>
              </a:rPr>
              <a:t>in the World</a:t>
            </a:r>
          </a:p>
        </p:txBody>
      </p:sp>
      <p:sp>
        <p:nvSpPr>
          <p:cNvPr id="13" name="TextBox 12">
            <a:extLst>
              <a:ext uri="{FF2B5EF4-FFF2-40B4-BE49-F238E27FC236}">
                <a16:creationId xmlns:a16="http://schemas.microsoft.com/office/drawing/2014/main" id="{D90C37C7-2715-4058-AF97-CFB989E6BBA8}"/>
              </a:ext>
            </a:extLst>
          </p:cNvPr>
          <p:cNvSpPr txBox="1"/>
          <p:nvPr/>
        </p:nvSpPr>
        <p:spPr>
          <a:xfrm>
            <a:off x="5304825" y="5258876"/>
            <a:ext cx="1645920" cy="646331"/>
          </a:xfrm>
          <a:prstGeom prst="rect">
            <a:avLst/>
          </a:prstGeom>
          <a:noFill/>
        </p:spPr>
        <p:txBody>
          <a:bodyPr wrap="square" rtlCol="0">
            <a:spAutoFit/>
          </a:bodyPr>
          <a:lstStyle/>
          <a:p>
            <a:r>
              <a:rPr lang="en-US" sz="3600" b="1" dirty="0">
                <a:latin typeface="Arial Rounded MT Bold" panose="020F0704030504030204" pitchFamily="34" charset="0"/>
                <a:cs typeface="Aharoni" panose="02010803020104030203" pitchFamily="2" charset="-79"/>
              </a:rPr>
              <a:t>4.25%</a:t>
            </a:r>
          </a:p>
        </p:txBody>
      </p:sp>
      <p:grpSp>
        <p:nvGrpSpPr>
          <p:cNvPr id="23" name="Group 22">
            <a:extLst>
              <a:ext uri="{FF2B5EF4-FFF2-40B4-BE49-F238E27FC236}">
                <a16:creationId xmlns:a16="http://schemas.microsoft.com/office/drawing/2014/main" id="{8F3BB657-77C8-42BC-A8FC-459B0BF7D983}"/>
              </a:ext>
            </a:extLst>
          </p:cNvPr>
          <p:cNvGrpSpPr/>
          <p:nvPr/>
        </p:nvGrpSpPr>
        <p:grpSpPr>
          <a:xfrm>
            <a:off x="2711879" y="5577815"/>
            <a:ext cx="1911927" cy="957538"/>
            <a:chOff x="3277591" y="5564773"/>
            <a:chExt cx="1911927" cy="957538"/>
          </a:xfrm>
        </p:grpSpPr>
        <p:sp>
          <p:nvSpPr>
            <p:cNvPr id="16" name="Arrow: Pentagon 15">
              <a:extLst>
                <a:ext uri="{FF2B5EF4-FFF2-40B4-BE49-F238E27FC236}">
                  <a16:creationId xmlns:a16="http://schemas.microsoft.com/office/drawing/2014/main" id="{97F1F32E-1349-4960-AB6F-F82B3DAB6DEC}"/>
                </a:ext>
              </a:extLst>
            </p:cNvPr>
            <p:cNvSpPr/>
            <p:nvPr/>
          </p:nvSpPr>
          <p:spPr>
            <a:xfrm rot="16200000">
              <a:off x="4630557" y="5660596"/>
              <a:ext cx="654783" cy="463138"/>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F0046EF-6C19-420C-9D00-BD0CC2591061}"/>
                </a:ext>
              </a:extLst>
            </p:cNvPr>
            <p:cNvSpPr/>
            <p:nvPr/>
          </p:nvSpPr>
          <p:spPr>
            <a:xfrm>
              <a:off x="3277591" y="5919519"/>
              <a:ext cx="1911927" cy="60279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World</a:t>
              </a:r>
              <a:r>
                <a:rPr lang="en-US" dirty="0"/>
                <a:t> </a:t>
              </a:r>
              <a:r>
                <a:rPr lang="en-US" sz="2000" b="1" dirty="0"/>
                <a:t>Water Resources</a:t>
              </a:r>
            </a:p>
          </p:txBody>
        </p:sp>
      </p:grpSp>
      <p:sp>
        <p:nvSpPr>
          <p:cNvPr id="19" name="TextBox 18">
            <a:extLst>
              <a:ext uri="{FF2B5EF4-FFF2-40B4-BE49-F238E27FC236}">
                <a16:creationId xmlns:a16="http://schemas.microsoft.com/office/drawing/2014/main" id="{E160561A-17BC-419C-BA13-802305FDBBDF}"/>
              </a:ext>
            </a:extLst>
          </p:cNvPr>
          <p:cNvSpPr txBox="1"/>
          <p:nvPr/>
        </p:nvSpPr>
        <p:spPr>
          <a:xfrm>
            <a:off x="2746316" y="5226429"/>
            <a:ext cx="1645920" cy="646331"/>
          </a:xfrm>
          <a:prstGeom prst="rect">
            <a:avLst/>
          </a:prstGeom>
          <a:noFill/>
        </p:spPr>
        <p:txBody>
          <a:bodyPr wrap="square" rtlCol="0">
            <a:spAutoFit/>
          </a:bodyPr>
          <a:lstStyle/>
          <a:p>
            <a:r>
              <a:rPr lang="en-US" sz="3600" b="1" dirty="0">
                <a:latin typeface="Arial Rounded MT Bold" panose="020F0704030504030204" pitchFamily="34" charset="0"/>
                <a:cs typeface="Aharoni" panose="02010803020104030203" pitchFamily="2" charset="-79"/>
              </a:rPr>
              <a:t>1.1%</a:t>
            </a:r>
          </a:p>
        </p:txBody>
      </p:sp>
      <p:grpSp>
        <p:nvGrpSpPr>
          <p:cNvPr id="22" name="Group 21">
            <a:extLst>
              <a:ext uri="{FF2B5EF4-FFF2-40B4-BE49-F238E27FC236}">
                <a16:creationId xmlns:a16="http://schemas.microsoft.com/office/drawing/2014/main" id="{72FAE00A-89EC-4FAD-BF9B-03AB8B3BFF4D}"/>
              </a:ext>
            </a:extLst>
          </p:cNvPr>
          <p:cNvGrpSpPr/>
          <p:nvPr/>
        </p:nvGrpSpPr>
        <p:grpSpPr>
          <a:xfrm>
            <a:off x="4769528" y="5088960"/>
            <a:ext cx="2259239" cy="1446393"/>
            <a:chOff x="5566601" y="5075918"/>
            <a:chExt cx="2259239" cy="1446393"/>
          </a:xfrm>
        </p:grpSpPr>
        <p:sp>
          <p:nvSpPr>
            <p:cNvPr id="20" name="Rectangle 19">
              <a:extLst>
                <a:ext uri="{FF2B5EF4-FFF2-40B4-BE49-F238E27FC236}">
                  <a16:creationId xmlns:a16="http://schemas.microsoft.com/office/drawing/2014/main" id="{E1E2FBAB-A55D-40B6-B838-6085CE2C281C}"/>
                </a:ext>
              </a:extLst>
            </p:cNvPr>
            <p:cNvSpPr/>
            <p:nvPr/>
          </p:nvSpPr>
          <p:spPr>
            <a:xfrm>
              <a:off x="5566602" y="5919519"/>
              <a:ext cx="2259238" cy="602792"/>
            </a:xfrm>
            <a:prstGeom prst="rect">
              <a:avLst/>
            </a:prstGeom>
            <a:solidFill>
              <a:srgbClr val="EE79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World Population</a:t>
              </a:r>
            </a:p>
          </p:txBody>
        </p:sp>
        <p:sp>
          <p:nvSpPr>
            <p:cNvPr id="21" name="Arrow: Pentagon 20">
              <a:extLst>
                <a:ext uri="{FF2B5EF4-FFF2-40B4-BE49-F238E27FC236}">
                  <a16:creationId xmlns:a16="http://schemas.microsoft.com/office/drawing/2014/main" id="{BFE5A0E9-589F-47EA-8667-F6EFB939D15D}"/>
                </a:ext>
              </a:extLst>
            </p:cNvPr>
            <p:cNvSpPr/>
            <p:nvPr/>
          </p:nvSpPr>
          <p:spPr>
            <a:xfrm rot="16200000">
              <a:off x="5243129" y="5399390"/>
              <a:ext cx="1071965" cy="425021"/>
            </a:xfrm>
            <a:prstGeom prst="homePlate">
              <a:avLst/>
            </a:prstGeom>
            <a:solidFill>
              <a:srgbClr val="EE79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25" name="Straight Connector 24">
            <a:extLst>
              <a:ext uri="{FF2B5EF4-FFF2-40B4-BE49-F238E27FC236}">
                <a16:creationId xmlns:a16="http://schemas.microsoft.com/office/drawing/2014/main" id="{3CDE9987-3B01-4C08-8DE5-343BF86BB18D}"/>
              </a:ext>
            </a:extLst>
          </p:cNvPr>
          <p:cNvCxnSpPr/>
          <p:nvPr/>
        </p:nvCxnSpPr>
        <p:spPr>
          <a:xfrm>
            <a:off x="7416800" y="5226429"/>
            <a:ext cx="0" cy="1290066"/>
          </a:xfrm>
          <a:prstGeom prst="line">
            <a:avLst/>
          </a:prstGeom>
          <a:ln w="38100">
            <a:solidFill>
              <a:srgbClr val="EE791C"/>
            </a:solidFill>
          </a:ln>
        </p:spPr>
        <p:style>
          <a:lnRef idx="1">
            <a:schemeClr val="accent2"/>
          </a:lnRef>
          <a:fillRef idx="0">
            <a:schemeClr val="accent2"/>
          </a:fillRef>
          <a:effectRef idx="0">
            <a:schemeClr val="accent2"/>
          </a:effectRef>
          <a:fontRef idx="minor">
            <a:schemeClr val="tx1"/>
          </a:fontRef>
        </p:style>
      </p:cxnSp>
      <p:sp>
        <p:nvSpPr>
          <p:cNvPr id="18" name="Title 1">
            <a:extLst>
              <a:ext uri="{FF2B5EF4-FFF2-40B4-BE49-F238E27FC236}">
                <a16:creationId xmlns:a16="http://schemas.microsoft.com/office/drawing/2014/main" id="{006F0206-B4AF-4CED-9AC7-EBFEDC748EEA}"/>
              </a:ext>
            </a:extLst>
          </p:cNvPr>
          <p:cNvSpPr txBox="1">
            <a:spLocks/>
          </p:cNvSpPr>
          <p:nvPr/>
        </p:nvSpPr>
        <p:spPr>
          <a:xfrm>
            <a:off x="777240" y="0"/>
            <a:ext cx="11357611" cy="1151870"/>
          </a:xfrm>
          <a:prstGeom prst="rect">
            <a:avLst/>
          </a:prstGeom>
          <a:noFill/>
          <a:ln>
            <a:noFill/>
          </a:ln>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400" b="0" i="0" u="none" strike="noStrike" kern="1200" spc="0" baseline="0">
                <a:solidFill>
                  <a:prstClr val="black">
                    <a:lumMod val="65000"/>
                    <a:lumOff val="35000"/>
                  </a:prstClr>
                </a:solidFill>
                <a:latin typeface="+mn-lt"/>
                <a:ea typeface="+mn-ea"/>
                <a:cs typeface="+mn-cs"/>
              </a:defRPr>
            </a:pPr>
            <a:r>
              <a:rPr lang="en-US" sz="2400" dirty="0">
                <a:solidFill>
                  <a:srgbClr val="007436"/>
                </a:solidFill>
                <a:latin typeface="+mn-lt"/>
                <a:ea typeface="+mn-ea"/>
                <a:cs typeface="+mn-cs"/>
              </a:rPr>
              <a:t>Challenges Facing Agriculture &amp; Vegetable Production in particular in the Arabian Peninsula (General)</a:t>
            </a:r>
          </a:p>
        </p:txBody>
      </p:sp>
      <p:sp>
        <p:nvSpPr>
          <p:cNvPr id="24" name="Content Placeholder 2">
            <a:extLst>
              <a:ext uri="{FF2B5EF4-FFF2-40B4-BE49-F238E27FC236}">
                <a16:creationId xmlns:a16="http://schemas.microsoft.com/office/drawing/2014/main" id="{47B22916-7397-4EC8-AF80-ED8E8A8F7138}"/>
              </a:ext>
            </a:extLst>
          </p:cNvPr>
          <p:cNvSpPr txBox="1">
            <a:spLocks/>
          </p:cNvSpPr>
          <p:nvPr/>
        </p:nvSpPr>
        <p:spPr>
          <a:xfrm>
            <a:off x="777240" y="1649004"/>
            <a:ext cx="8008313" cy="28860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dirty="0"/>
              <a:t>Harsh environment with extreme aridity; </a:t>
            </a:r>
          </a:p>
          <a:p>
            <a:pPr>
              <a:lnSpc>
                <a:spcPct val="100000"/>
              </a:lnSpc>
            </a:pPr>
            <a:r>
              <a:rPr lang="en-US" sz="2400" dirty="0"/>
              <a:t>Limited arable land;</a:t>
            </a:r>
          </a:p>
          <a:p>
            <a:pPr>
              <a:lnSpc>
                <a:spcPct val="100000"/>
              </a:lnSpc>
            </a:pPr>
            <a:r>
              <a:rPr lang="en-US" sz="2400" dirty="0"/>
              <a:t>Water scarcity &amp; limited renewable water resource;</a:t>
            </a:r>
          </a:p>
          <a:p>
            <a:pPr>
              <a:lnSpc>
                <a:spcPct val="100000"/>
              </a:lnSpc>
            </a:pPr>
            <a:r>
              <a:rPr lang="en-US" sz="2400" dirty="0"/>
              <a:t>Rapid increase in population that requires more nutritious food. </a:t>
            </a:r>
          </a:p>
          <a:p>
            <a:pPr>
              <a:lnSpc>
                <a:spcPct val="100000"/>
              </a:lnSpc>
            </a:pPr>
            <a:r>
              <a:rPr lang="en-US" sz="2400" dirty="0">
                <a:cs typeface="Arial" pitchFamily="34" charset="0"/>
              </a:rPr>
              <a:t>The Arabian Peninsula (AP) is considered one of the most vulnerable regions to CC impacts</a:t>
            </a:r>
          </a:p>
          <a:p>
            <a:pPr>
              <a:lnSpc>
                <a:spcPct val="100000"/>
              </a:lnSpc>
            </a:pPr>
            <a:endParaRPr lang="en-US" sz="2400" dirty="0"/>
          </a:p>
        </p:txBody>
      </p:sp>
      <p:grpSp>
        <p:nvGrpSpPr>
          <p:cNvPr id="26" name="Group 12">
            <a:extLst>
              <a:ext uri="{FF2B5EF4-FFF2-40B4-BE49-F238E27FC236}">
                <a16:creationId xmlns:a16="http://schemas.microsoft.com/office/drawing/2014/main" id="{0C517515-B280-4B66-B03C-4C7E7D1EE396}"/>
              </a:ext>
            </a:extLst>
          </p:cNvPr>
          <p:cNvGrpSpPr>
            <a:grpSpLocks/>
          </p:cNvGrpSpPr>
          <p:nvPr/>
        </p:nvGrpSpPr>
        <p:grpSpPr bwMode="auto">
          <a:xfrm>
            <a:off x="8581752" y="1451969"/>
            <a:ext cx="3507378" cy="3274337"/>
            <a:chOff x="762000" y="1371600"/>
            <a:chExt cx="5342751" cy="4786313"/>
          </a:xfrm>
        </p:grpSpPr>
        <p:pic>
          <p:nvPicPr>
            <p:cNvPr id="27" name="Picture 13" descr="glob2 copy.jpg">
              <a:extLst>
                <a:ext uri="{FF2B5EF4-FFF2-40B4-BE49-F238E27FC236}">
                  <a16:creationId xmlns:a16="http://schemas.microsoft.com/office/drawing/2014/main" id="{1E7E13EA-375F-4791-9C63-047FACCFE0EA}"/>
                </a:ext>
              </a:extLst>
            </p:cNvPr>
            <p:cNvPicPr>
              <a:picLocks noChangeAspect="1"/>
            </p:cNvPicPr>
            <p:nvPr/>
          </p:nvPicPr>
          <p:blipFill>
            <a:blip r:embed="rId3" cstate="email">
              <a:clrChange>
                <a:clrFrom>
                  <a:srgbClr val="000000"/>
                </a:clrFrom>
                <a:clrTo>
                  <a:srgbClr val="000000">
                    <a:alpha val="0"/>
                  </a:srgbClr>
                </a:clrTo>
              </a:clrChange>
              <a:extLst>
                <a:ext uri="{28A0092B-C50C-407E-A947-70E740481C1C}">
                  <a14:useLocalDpi xmlns:a14="http://schemas.microsoft.com/office/drawing/2010/main"/>
                </a:ext>
              </a:extLst>
            </a:blip>
            <a:srcRect/>
            <a:stretch>
              <a:fillRect/>
            </a:stretch>
          </p:blipFill>
          <p:spPr bwMode="auto">
            <a:xfrm>
              <a:off x="762000" y="1371600"/>
              <a:ext cx="5143500" cy="4786313"/>
            </a:xfrm>
            <a:prstGeom prst="rect">
              <a:avLst/>
            </a:prstGeom>
            <a:noFill/>
            <a:ln w="9525">
              <a:noFill/>
              <a:miter lim="800000"/>
              <a:headEnd/>
              <a:tailEnd/>
            </a:ln>
          </p:spPr>
        </p:pic>
        <p:sp>
          <p:nvSpPr>
            <p:cNvPr id="28" name="TextBox 27">
              <a:extLst>
                <a:ext uri="{FF2B5EF4-FFF2-40B4-BE49-F238E27FC236}">
                  <a16:creationId xmlns:a16="http://schemas.microsoft.com/office/drawing/2014/main" id="{141D9B69-43A5-4828-A8C1-ED76660A75E4}"/>
                </a:ext>
              </a:extLst>
            </p:cNvPr>
            <p:cNvSpPr txBox="1"/>
            <p:nvPr/>
          </p:nvSpPr>
          <p:spPr>
            <a:xfrm>
              <a:off x="2190357" y="3871350"/>
              <a:ext cx="2053097" cy="572183"/>
            </a:xfrm>
            <a:prstGeom prst="rect">
              <a:avLst/>
            </a:prstGeom>
            <a:noFill/>
          </p:spPr>
          <p:txBody>
            <a:bodyPr wrap="none">
              <a:spAutoFit/>
            </a:bodyPr>
            <a:lstStyle/>
            <a:p>
              <a:pPr>
                <a:defRPr/>
              </a:pPr>
              <a:r>
                <a:rPr lang="en-US" sz="1050" b="1" dirty="0">
                  <a:solidFill>
                    <a:srgbClr val="FFFF00"/>
                  </a:solidFill>
                  <a:effectLst>
                    <a:outerShdw blurRad="38100" dist="38100" dir="2700000" algn="tl">
                      <a:srgbClr val="000000">
                        <a:alpha val="43137"/>
                      </a:srgbClr>
                    </a:outerShdw>
                  </a:effectLst>
                  <a:cs typeface="Arial" charset="0"/>
                </a:rPr>
                <a:t>Saudi Arabia</a:t>
              </a:r>
            </a:p>
          </p:txBody>
        </p:sp>
        <p:sp>
          <p:nvSpPr>
            <p:cNvPr id="29" name="TextBox 28">
              <a:extLst>
                <a:ext uri="{FF2B5EF4-FFF2-40B4-BE49-F238E27FC236}">
                  <a16:creationId xmlns:a16="http://schemas.microsoft.com/office/drawing/2014/main" id="{5D475DF7-D899-41D3-B89F-6F8A173919E1}"/>
                </a:ext>
              </a:extLst>
            </p:cNvPr>
            <p:cNvSpPr txBox="1"/>
            <p:nvPr/>
          </p:nvSpPr>
          <p:spPr>
            <a:xfrm>
              <a:off x="3261921" y="2586518"/>
              <a:ext cx="1328517" cy="572183"/>
            </a:xfrm>
            <a:prstGeom prst="rect">
              <a:avLst/>
            </a:prstGeom>
            <a:noFill/>
          </p:spPr>
          <p:txBody>
            <a:bodyPr wrap="none">
              <a:spAutoFit/>
            </a:bodyPr>
            <a:lstStyle/>
            <a:p>
              <a:pPr>
                <a:defRPr/>
              </a:pPr>
              <a:r>
                <a:rPr lang="en-US" sz="1050" b="1" dirty="0">
                  <a:solidFill>
                    <a:srgbClr val="FFFF00"/>
                  </a:solidFill>
                  <a:effectLst>
                    <a:outerShdw blurRad="38100" dist="38100" dir="2700000" algn="tl">
                      <a:srgbClr val="000000">
                        <a:alpha val="43137"/>
                      </a:srgbClr>
                    </a:outerShdw>
                  </a:effectLst>
                  <a:cs typeface="Arial" charset="0"/>
                </a:rPr>
                <a:t>Kuwait</a:t>
              </a:r>
            </a:p>
          </p:txBody>
        </p:sp>
        <p:sp>
          <p:nvSpPr>
            <p:cNvPr id="30" name="TextBox 29">
              <a:extLst>
                <a:ext uri="{FF2B5EF4-FFF2-40B4-BE49-F238E27FC236}">
                  <a16:creationId xmlns:a16="http://schemas.microsoft.com/office/drawing/2014/main" id="{59466D2A-0DC9-420D-84DB-5E548E783416}"/>
                </a:ext>
              </a:extLst>
            </p:cNvPr>
            <p:cNvSpPr txBox="1"/>
            <p:nvPr/>
          </p:nvSpPr>
          <p:spPr>
            <a:xfrm>
              <a:off x="3762374" y="3086238"/>
              <a:ext cx="1417751" cy="572183"/>
            </a:xfrm>
            <a:prstGeom prst="rect">
              <a:avLst/>
            </a:prstGeom>
            <a:noFill/>
          </p:spPr>
          <p:txBody>
            <a:bodyPr wrap="none">
              <a:spAutoFit/>
            </a:bodyPr>
            <a:lstStyle/>
            <a:p>
              <a:pPr>
                <a:defRPr/>
              </a:pPr>
              <a:r>
                <a:rPr lang="en-US" sz="1050" b="1" dirty="0">
                  <a:solidFill>
                    <a:srgbClr val="FFFF00"/>
                  </a:solidFill>
                  <a:effectLst>
                    <a:outerShdw blurRad="38100" dist="38100" dir="2700000" algn="tl">
                      <a:srgbClr val="000000">
                        <a:alpha val="43137"/>
                      </a:srgbClr>
                    </a:outerShdw>
                  </a:effectLst>
                  <a:cs typeface="Arial" charset="0"/>
                </a:rPr>
                <a:t>Bahrain</a:t>
              </a:r>
            </a:p>
          </p:txBody>
        </p:sp>
        <p:sp>
          <p:nvSpPr>
            <p:cNvPr id="31" name="TextBox 30">
              <a:extLst>
                <a:ext uri="{FF2B5EF4-FFF2-40B4-BE49-F238E27FC236}">
                  <a16:creationId xmlns:a16="http://schemas.microsoft.com/office/drawing/2014/main" id="{26238649-74F7-4B69-8C51-06846B3588B2}"/>
                </a:ext>
              </a:extLst>
            </p:cNvPr>
            <p:cNvSpPr txBox="1"/>
            <p:nvPr/>
          </p:nvSpPr>
          <p:spPr>
            <a:xfrm>
              <a:off x="3976687" y="3371627"/>
              <a:ext cx="1153619" cy="572183"/>
            </a:xfrm>
            <a:prstGeom prst="rect">
              <a:avLst/>
            </a:prstGeom>
            <a:noFill/>
          </p:spPr>
          <p:txBody>
            <a:bodyPr wrap="none">
              <a:spAutoFit/>
            </a:bodyPr>
            <a:lstStyle/>
            <a:p>
              <a:pPr>
                <a:defRPr/>
              </a:pPr>
              <a:r>
                <a:rPr lang="en-US" sz="1050" b="1" dirty="0">
                  <a:solidFill>
                    <a:srgbClr val="FFFF00"/>
                  </a:solidFill>
                  <a:effectLst>
                    <a:outerShdw blurRad="38100" dist="38100" dir="2700000" algn="tl">
                      <a:srgbClr val="000000">
                        <a:alpha val="43137"/>
                      </a:srgbClr>
                    </a:outerShdw>
                  </a:effectLst>
                  <a:cs typeface="Arial" charset="0"/>
                </a:rPr>
                <a:t>Qatar</a:t>
              </a:r>
            </a:p>
          </p:txBody>
        </p:sp>
        <p:sp>
          <p:nvSpPr>
            <p:cNvPr id="32" name="TextBox 31">
              <a:extLst>
                <a:ext uri="{FF2B5EF4-FFF2-40B4-BE49-F238E27FC236}">
                  <a16:creationId xmlns:a16="http://schemas.microsoft.com/office/drawing/2014/main" id="{EA668CDE-6779-4B42-B8A3-0EDE0247EC57}"/>
                </a:ext>
              </a:extLst>
            </p:cNvPr>
            <p:cNvSpPr txBox="1"/>
            <p:nvPr/>
          </p:nvSpPr>
          <p:spPr>
            <a:xfrm>
              <a:off x="4547795" y="3658165"/>
              <a:ext cx="1556956" cy="572183"/>
            </a:xfrm>
            <a:prstGeom prst="rect">
              <a:avLst/>
            </a:prstGeom>
            <a:noFill/>
          </p:spPr>
          <p:txBody>
            <a:bodyPr wrap="none">
              <a:spAutoFit/>
            </a:bodyPr>
            <a:lstStyle/>
            <a:p>
              <a:pPr>
                <a:defRPr/>
              </a:pPr>
              <a:r>
                <a:rPr lang="en-US" sz="1050" b="1" dirty="0">
                  <a:solidFill>
                    <a:srgbClr val="FFFF00"/>
                  </a:solidFill>
                  <a:effectLst>
                    <a:outerShdw blurRad="38100" dist="38100" dir="2700000" algn="tl">
                      <a:srgbClr val="000000">
                        <a:alpha val="43137"/>
                      </a:srgbClr>
                    </a:outerShdw>
                  </a:effectLst>
                  <a:cs typeface="Arial" charset="0"/>
                </a:rPr>
                <a:t>Emirates</a:t>
              </a:r>
            </a:p>
          </p:txBody>
        </p:sp>
        <p:sp>
          <p:nvSpPr>
            <p:cNvPr id="33" name="TextBox 32">
              <a:extLst>
                <a:ext uri="{FF2B5EF4-FFF2-40B4-BE49-F238E27FC236}">
                  <a16:creationId xmlns:a16="http://schemas.microsoft.com/office/drawing/2014/main" id="{449A0172-1E69-444A-9623-A35F9DF9B046}"/>
                </a:ext>
              </a:extLst>
            </p:cNvPr>
            <p:cNvSpPr txBox="1"/>
            <p:nvPr/>
          </p:nvSpPr>
          <p:spPr>
            <a:xfrm>
              <a:off x="4619625" y="4586545"/>
              <a:ext cx="1203590" cy="572183"/>
            </a:xfrm>
            <a:prstGeom prst="rect">
              <a:avLst/>
            </a:prstGeom>
            <a:noFill/>
          </p:spPr>
          <p:txBody>
            <a:bodyPr wrap="none">
              <a:spAutoFit/>
            </a:bodyPr>
            <a:lstStyle/>
            <a:p>
              <a:pPr>
                <a:defRPr/>
              </a:pPr>
              <a:r>
                <a:rPr lang="en-US" sz="1050" b="1" dirty="0">
                  <a:solidFill>
                    <a:srgbClr val="FFFF00"/>
                  </a:solidFill>
                  <a:effectLst>
                    <a:outerShdw blurRad="38100" dist="38100" dir="2700000" algn="tl">
                      <a:srgbClr val="000000">
                        <a:alpha val="43137"/>
                      </a:srgbClr>
                    </a:outerShdw>
                  </a:effectLst>
                  <a:cs typeface="Arial" charset="0"/>
                </a:rPr>
                <a:t>Oman</a:t>
              </a:r>
            </a:p>
          </p:txBody>
        </p:sp>
        <p:sp>
          <p:nvSpPr>
            <p:cNvPr id="34" name="TextBox 33">
              <a:extLst>
                <a:ext uri="{FF2B5EF4-FFF2-40B4-BE49-F238E27FC236}">
                  <a16:creationId xmlns:a16="http://schemas.microsoft.com/office/drawing/2014/main" id="{A776D608-9DD0-448B-9B9D-71A830BB86E4}"/>
                </a:ext>
              </a:extLst>
            </p:cNvPr>
            <p:cNvSpPr txBox="1"/>
            <p:nvPr/>
          </p:nvSpPr>
          <p:spPr>
            <a:xfrm>
              <a:off x="2976956" y="5443864"/>
              <a:ext cx="1314240" cy="572183"/>
            </a:xfrm>
            <a:prstGeom prst="rect">
              <a:avLst/>
            </a:prstGeom>
            <a:noFill/>
          </p:spPr>
          <p:txBody>
            <a:bodyPr wrap="none">
              <a:spAutoFit/>
            </a:bodyPr>
            <a:lstStyle/>
            <a:p>
              <a:pPr>
                <a:defRPr/>
              </a:pPr>
              <a:r>
                <a:rPr lang="en-US" sz="1050" b="1" dirty="0">
                  <a:solidFill>
                    <a:srgbClr val="FFFF00"/>
                  </a:solidFill>
                  <a:effectLst>
                    <a:outerShdw blurRad="38100" dist="38100" dir="2700000" algn="tl">
                      <a:srgbClr val="000000">
                        <a:alpha val="43137"/>
                      </a:srgbClr>
                    </a:outerShdw>
                  </a:effectLst>
                  <a:cs typeface="Arial" charset="0"/>
                </a:rPr>
                <a:t>Yemen</a:t>
              </a:r>
            </a:p>
          </p:txBody>
        </p:sp>
      </p:grpSp>
    </p:spTree>
    <p:extLst>
      <p:ext uri="{BB962C8B-B14F-4D97-AF65-F5344CB8AC3E}">
        <p14:creationId xmlns:p14="http://schemas.microsoft.com/office/powerpoint/2010/main" val="2699881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strVal val="#ppt_w*0.70"/>
                                          </p:val>
                                        </p:tav>
                                        <p:tav tm="100000">
                                          <p:val>
                                            <p:strVal val="#ppt_w"/>
                                          </p:val>
                                        </p:tav>
                                      </p:tavLst>
                                    </p:anim>
                                    <p:anim calcmode="lin" valueType="num">
                                      <p:cBhvr>
                                        <p:cTn id="8" dur="1000" fill="hold"/>
                                        <p:tgtEl>
                                          <p:spTgt spid="26"/>
                                        </p:tgtEl>
                                        <p:attrNameLst>
                                          <p:attrName>ppt_h</p:attrName>
                                        </p:attrNameLst>
                                      </p:cBhvr>
                                      <p:tavLst>
                                        <p:tav tm="0">
                                          <p:val>
                                            <p:strVal val="#ppt_h"/>
                                          </p:val>
                                        </p:tav>
                                        <p:tav tm="100000">
                                          <p:val>
                                            <p:strVal val="#ppt_h"/>
                                          </p:val>
                                        </p:tav>
                                      </p:tavLst>
                                    </p:anim>
                                    <p:animEffect transition="in" filter="fade">
                                      <p:cBhvr>
                                        <p:cTn id="9"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Content Placeholder 2">
            <a:extLst>
              <a:ext uri="{FF2B5EF4-FFF2-40B4-BE49-F238E27FC236}">
                <a16:creationId xmlns:a16="http://schemas.microsoft.com/office/drawing/2014/main" id="{49CC7667-5119-49C7-91FE-49DD2C69F6EB}"/>
              </a:ext>
            </a:extLst>
          </p:cNvPr>
          <p:cNvSpPr>
            <a:spLocks noGrp="1"/>
          </p:cNvSpPr>
          <p:nvPr>
            <p:ph type="body" sz="quarter" idx="10"/>
          </p:nvPr>
        </p:nvSpPr>
        <p:spPr>
          <a:xfrm>
            <a:off x="7699284" y="1199455"/>
            <a:ext cx="4171950" cy="2562992"/>
          </a:xfrm>
          <a:prstGeom prst="rect">
            <a:avLst/>
          </a:prstGeom>
          <a:solidFill>
            <a:srgbClr val="007436"/>
          </a:solidFill>
        </p:spPr>
        <p:txBody>
          <a:bodyPr>
            <a:normAutofit lnSpcReduction="10000"/>
          </a:bodyPr>
          <a:lstStyle/>
          <a:p>
            <a:r>
              <a:rPr lang="en-US" dirty="0">
                <a:solidFill>
                  <a:schemeClr val="bg1"/>
                </a:solidFill>
              </a:rPr>
              <a:t>Soilless culture techniques under greenhouse offer</a:t>
            </a:r>
          </a:p>
          <a:p>
            <a:pPr marL="342900" indent="-342900">
              <a:buFont typeface="Arial" panose="020B0604020202020204" pitchFamily="34" charset="0"/>
              <a:buChar char="•"/>
            </a:pPr>
            <a:r>
              <a:rPr lang="en-US" dirty="0">
                <a:solidFill>
                  <a:schemeClr val="bg1"/>
                </a:solidFill>
              </a:rPr>
              <a:t>supply of water and nutrients optimum for plant growth;</a:t>
            </a:r>
          </a:p>
          <a:p>
            <a:pPr marL="342900" indent="-342900">
              <a:buFont typeface="Arial" panose="020B0604020202020204" pitchFamily="34" charset="0"/>
              <a:buChar char="•"/>
            </a:pPr>
            <a:r>
              <a:rPr lang="en-US" dirty="0">
                <a:solidFill>
                  <a:schemeClr val="bg1"/>
                </a:solidFill>
              </a:rPr>
              <a:t>minimal water loss by evaporation; and </a:t>
            </a:r>
          </a:p>
          <a:p>
            <a:pPr marL="342900" indent="-342900">
              <a:buFont typeface="Arial" panose="020B0604020202020204" pitchFamily="34" charset="0"/>
              <a:buChar char="•"/>
            </a:pPr>
            <a:r>
              <a:rPr lang="en-US" dirty="0">
                <a:solidFill>
                  <a:schemeClr val="bg1"/>
                </a:solidFill>
              </a:rPr>
              <a:t>elimination of drainage water loss, since water is returned to the tank for recycling.</a:t>
            </a:r>
          </a:p>
          <a:p>
            <a:pPr marL="342900" indent="-342900">
              <a:lnSpc>
                <a:spcPct val="100000"/>
              </a:lnSpc>
              <a:buFont typeface="Arial" panose="020B0604020202020204" pitchFamily="34" charset="0"/>
              <a:buChar char="•"/>
            </a:pPr>
            <a:r>
              <a:rPr lang="en-US" dirty="0">
                <a:solidFill>
                  <a:schemeClr val="bg1"/>
                </a:solidFill>
              </a:rPr>
              <a:t>excluding the issue of soil infection and hence the danger of disinfectant residues</a:t>
            </a:r>
          </a:p>
        </p:txBody>
      </p:sp>
      <p:sp>
        <p:nvSpPr>
          <p:cNvPr id="2" name="Title 1">
            <a:extLst>
              <a:ext uri="{FF2B5EF4-FFF2-40B4-BE49-F238E27FC236}">
                <a16:creationId xmlns:a16="http://schemas.microsoft.com/office/drawing/2014/main" id="{D163D446-657D-4176-B18A-201C69FFFBB3}"/>
              </a:ext>
            </a:extLst>
          </p:cNvPr>
          <p:cNvSpPr>
            <a:spLocks noGrp="1"/>
          </p:cNvSpPr>
          <p:nvPr>
            <p:ph type="title"/>
          </p:nvPr>
        </p:nvSpPr>
        <p:spPr>
          <a:xfrm>
            <a:off x="838200" y="213478"/>
            <a:ext cx="11032958" cy="925512"/>
          </a:xfrm>
          <a:prstGeom prst="rect">
            <a:avLst/>
          </a:prstGeom>
          <a:solidFill>
            <a:srgbClr val="F8B504"/>
          </a:solidFill>
          <a:ln>
            <a:solidFill>
              <a:schemeClr val="bg1"/>
            </a:solidFill>
          </a:ln>
        </p:spPr>
        <p:txBody>
          <a:bodyPr>
            <a:normAutofit/>
          </a:bodyPr>
          <a:lstStyle/>
          <a:p>
            <a:pPr algn="l"/>
            <a:r>
              <a:rPr lang="en-US" sz="2800" dirty="0">
                <a:solidFill>
                  <a:schemeClr val="bg1"/>
                </a:solidFill>
              </a:rPr>
              <a:t>ICARDA along with NARS introduced Protected Agriculture with its Associated techniques: IPPM and Soilless Production System</a:t>
            </a:r>
          </a:p>
        </p:txBody>
      </p:sp>
      <p:pic>
        <p:nvPicPr>
          <p:cNvPr id="22" name="Picture 4" descr="E:\Pictures\Oman All\Oman\Oman-visit\DSC00151.JPG">
            <a:extLst>
              <a:ext uri="{FF2B5EF4-FFF2-40B4-BE49-F238E27FC236}">
                <a16:creationId xmlns:a16="http://schemas.microsoft.com/office/drawing/2014/main" id="{F7256F2D-F492-4100-A1FE-208DC6CF209C}"/>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84134" y="1138990"/>
            <a:ext cx="3429000" cy="2571750"/>
          </a:xfrm>
          <a:prstGeom prst="rect">
            <a:avLst/>
          </a:prstGeom>
          <a:noFill/>
          <a:ln w="9525">
            <a:noFill/>
            <a:miter lim="800000"/>
            <a:headEnd/>
            <a:tailEnd/>
          </a:ln>
        </p:spPr>
      </p:pic>
      <p:pic>
        <p:nvPicPr>
          <p:cNvPr id="25" name="Picture 2" descr="E:\meeting\RTCM&amp;RSCM\RTCM RSCM Oman05\farsi2\Slide9.JPG">
            <a:extLst>
              <a:ext uri="{FF2B5EF4-FFF2-40B4-BE49-F238E27FC236}">
                <a16:creationId xmlns:a16="http://schemas.microsoft.com/office/drawing/2014/main" id="{E4CD5BA3-95A4-4B91-AE64-1676D7C05890}"/>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270284" y="1138990"/>
            <a:ext cx="3371850" cy="2571750"/>
          </a:xfrm>
          <a:prstGeom prst="rect">
            <a:avLst/>
          </a:prstGeom>
          <a:noFill/>
          <a:ln w="9525">
            <a:noFill/>
            <a:miter lim="800000"/>
            <a:headEnd/>
            <a:tailEnd/>
          </a:ln>
        </p:spPr>
      </p:pic>
      <p:pic>
        <p:nvPicPr>
          <p:cNvPr id="26" name="Picture 2" descr="E:\Pictures\Oman All\Oman\Oman4\111-1127_IMG.JPG">
            <a:extLst>
              <a:ext uri="{FF2B5EF4-FFF2-40B4-BE49-F238E27FC236}">
                <a16:creationId xmlns:a16="http://schemas.microsoft.com/office/drawing/2014/main" id="{D3D0B771-0F02-4DF8-91D5-3D1A731B6864}"/>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84134" y="3767890"/>
            <a:ext cx="3429000" cy="2514600"/>
          </a:xfrm>
          <a:prstGeom prst="rect">
            <a:avLst/>
          </a:prstGeom>
          <a:noFill/>
          <a:ln w="9525">
            <a:noFill/>
            <a:miter lim="800000"/>
            <a:headEnd/>
            <a:tailEnd/>
          </a:ln>
        </p:spPr>
      </p:pic>
      <p:pic>
        <p:nvPicPr>
          <p:cNvPr id="29" name="Picture 28" descr="Alwan30May09 (16).JPG">
            <a:extLst>
              <a:ext uri="{FF2B5EF4-FFF2-40B4-BE49-F238E27FC236}">
                <a16:creationId xmlns:a16="http://schemas.microsoft.com/office/drawing/2014/main" id="{93CA587D-4019-4A4D-9D83-8B6188C42AFA}"/>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4270284" y="3981068"/>
            <a:ext cx="3371850" cy="2301422"/>
          </a:xfrm>
          <a:prstGeom prst="rect">
            <a:avLst/>
          </a:prstGeom>
        </p:spPr>
      </p:pic>
      <p:grpSp>
        <p:nvGrpSpPr>
          <p:cNvPr id="30" name="Group 29">
            <a:extLst>
              <a:ext uri="{FF2B5EF4-FFF2-40B4-BE49-F238E27FC236}">
                <a16:creationId xmlns:a16="http://schemas.microsoft.com/office/drawing/2014/main" id="{DEE2A50F-2C3E-4858-893B-107341DF6FCF}"/>
              </a:ext>
            </a:extLst>
          </p:cNvPr>
          <p:cNvGrpSpPr/>
          <p:nvPr/>
        </p:nvGrpSpPr>
        <p:grpSpPr>
          <a:xfrm>
            <a:off x="784134" y="3367840"/>
            <a:ext cx="6858000" cy="657314"/>
            <a:chOff x="0" y="2971800"/>
            <a:chExt cx="9144000" cy="876419"/>
          </a:xfrm>
        </p:grpSpPr>
        <p:sp>
          <p:nvSpPr>
            <p:cNvPr id="31" name="Rectangle 30">
              <a:extLst>
                <a:ext uri="{FF2B5EF4-FFF2-40B4-BE49-F238E27FC236}">
                  <a16:creationId xmlns:a16="http://schemas.microsoft.com/office/drawing/2014/main" id="{211E8C6C-DCC3-424A-98AF-9AF6FCB1B607}"/>
                </a:ext>
              </a:extLst>
            </p:cNvPr>
            <p:cNvSpPr/>
            <p:nvPr/>
          </p:nvSpPr>
          <p:spPr>
            <a:xfrm>
              <a:off x="0" y="2971800"/>
              <a:ext cx="9144000" cy="8382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350"/>
            </a:p>
          </p:txBody>
        </p:sp>
        <p:sp>
          <p:nvSpPr>
            <p:cNvPr id="32" name="TextBox 31">
              <a:extLst>
                <a:ext uri="{FF2B5EF4-FFF2-40B4-BE49-F238E27FC236}">
                  <a16:creationId xmlns:a16="http://schemas.microsoft.com/office/drawing/2014/main" id="{F9D338AA-C9DC-44FA-96A8-F442DB4F294E}"/>
                </a:ext>
              </a:extLst>
            </p:cNvPr>
            <p:cNvSpPr txBox="1"/>
            <p:nvPr/>
          </p:nvSpPr>
          <p:spPr>
            <a:xfrm>
              <a:off x="1143000" y="3048000"/>
              <a:ext cx="2133600" cy="800219"/>
            </a:xfrm>
            <a:prstGeom prst="rect">
              <a:avLst/>
            </a:prstGeom>
            <a:noFill/>
          </p:spPr>
          <p:txBody>
            <a:bodyPr wrap="square" rtlCol="0">
              <a:spAutoFit/>
            </a:bodyPr>
            <a:lstStyle/>
            <a:p>
              <a:r>
                <a:rPr lang="en-US" sz="3300" dirty="0"/>
                <a:t>Before</a:t>
              </a:r>
            </a:p>
          </p:txBody>
        </p:sp>
        <p:sp>
          <p:nvSpPr>
            <p:cNvPr id="33" name="TextBox 32">
              <a:extLst>
                <a:ext uri="{FF2B5EF4-FFF2-40B4-BE49-F238E27FC236}">
                  <a16:creationId xmlns:a16="http://schemas.microsoft.com/office/drawing/2014/main" id="{AE8C1836-E553-4661-BAE9-F26218A3059B}"/>
                </a:ext>
              </a:extLst>
            </p:cNvPr>
            <p:cNvSpPr txBox="1"/>
            <p:nvPr/>
          </p:nvSpPr>
          <p:spPr>
            <a:xfrm>
              <a:off x="6096000" y="3048000"/>
              <a:ext cx="2133600" cy="800219"/>
            </a:xfrm>
            <a:prstGeom prst="rect">
              <a:avLst/>
            </a:prstGeom>
            <a:noFill/>
          </p:spPr>
          <p:txBody>
            <a:bodyPr wrap="square" rtlCol="0">
              <a:spAutoFit/>
            </a:bodyPr>
            <a:lstStyle/>
            <a:p>
              <a:r>
                <a:rPr lang="en-US" sz="3300" dirty="0"/>
                <a:t>After</a:t>
              </a:r>
            </a:p>
          </p:txBody>
        </p:sp>
      </p:grpSp>
      <p:sp>
        <p:nvSpPr>
          <p:cNvPr id="34" name="Title 1">
            <a:extLst>
              <a:ext uri="{FF2B5EF4-FFF2-40B4-BE49-F238E27FC236}">
                <a16:creationId xmlns:a16="http://schemas.microsoft.com/office/drawing/2014/main" id="{9302F40B-36BC-42DB-86BC-31D709FC4F83}"/>
              </a:ext>
            </a:extLst>
          </p:cNvPr>
          <p:cNvSpPr txBox="1">
            <a:spLocks/>
          </p:cNvSpPr>
          <p:nvPr/>
        </p:nvSpPr>
        <p:spPr>
          <a:xfrm>
            <a:off x="7797977" y="4532376"/>
            <a:ext cx="2285999" cy="2113077"/>
          </a:xfrm>
          <a:prstGeom prst="rect">
            <a:avLst/>
          </a:prstGeom>
        </p:spPr>
        <p:txBody>
          <a:bodyPr anchor="t">
            <a:noAutofit/>
          </a:bodyPr>
          <a:lstStyle>
            <a:lvl1pPr algn="r" defTabSz="914400" rtl="0" eaLnBrk="1" latinLnBrk="0" hangingPunct="1">
              <a:lnSpc>
                <a:spcPct val="90000"/>
              </a:lnSpc>
              <a:spcBef>
                <a:spcPct val="0"/>
              </a:spcBef>
              <a:buNone/>
              <a:defRPr lang="en-GB" sz="4000" b="1" kern="1200">
                <a:solidFill>
                  <a:srgbClr val="007436"/>
                </a:solidFill>
                <a:effectLst/>
                <a:latin typeface="+mj-lt"/>
                <a:ea typeface="+mj-ea"/>
                <a:cs typeface="+mj-cs"/>
              </a:defRPr>
            </a:lvl1pPr>
          </a:lstStyle>
          <a:p>
            <a:pPr algn="ctr"/>
            <a:r>
              <a:rPr lang="en-US" sz="2000" dirty="0">
                <a:solidFill>
                  <a:schemeClr val="accent5">
                    <a:lumMod val="50000"/>
                  </a:schemeClr>
                </a:solidFill>
                <a:effectLst>
                  <a:outerShdw blurRad="38100" dist="38100" dir="2700000" algn="tl">
                    <a:srgbClr val="000000">
                      <a:alpha val="43137"/>
                    </a:srgbClr>
                  </a:outerShdw>
                </a:effectLst>
              </a:rPr>
              <a:t>increase yield and water productivity as a result adoption of Soilless production system</a:t>
            </a:r>
            <a:br>
              <a:rPr lang="en-US" sz="2000" dirty="0">
                <a:solidFill>
                  <a:schemeClr val="accent5">
                    <a:lumMod val="50000"/>
                  </a:schemeClr>
                </a:solidFill>
                <a:effectLst>
                  <a:outerShdw blurRad="38100" dist="38100" dir="2700000" algn="tl">
                    <a:srgbClr val="000000">
                      <a:alpha val="43137"/>
                    </a:srgbClr>
                  </a:outerShdw>
                </a:effectLst>
              </a:rPr>
            </a:br>
            <a:r>
              <a:rPr lang="en-US" sz="2000" dirty="0">
                <a:solidFill>
                  <a:schemeClr val="accent5">
                    <a:lumMod val="50000"/>
                  </a:schemeClr>
                </a:solidFill>
                <a:effectLst>
                  <a:outerShdw blurRad="38100" dist="38100" dir="2700000" algn="tl">
                    <a:srgbClr val="000000">
                      <a:alpha val="43137"/>
                    </a:srgbClr>
                  </a:outerShdw>
                </a:effectLst>
              </a:rPr>
              <a:t>in all AP countries</a:t>
            </a:r>
          </a:p>
        </p:txBody>
      </p:sp>
      <p:sp>
        <p:nvSpPr>
          <p:cNvPr id="35" name="TextBox 34">
            <a:extLst>
              <a:ext uri="{FF2B5EF4-FFF2-40B4-BE49-F238E27FC236}">
                <a16:creationId xmlns:a16="http://schemas.microsoft.com/office/drawing/2014/main" id="{85F9237A-A2DC-4F72-97D1-F8D7A768C15E}"/>
              </a:ext>
            </a:extLst>
          </p:cNvPr>
          <p:cNvSpPr txBox="1"/>
          <p:nvPr/>
        </p:nvSpPr>
        <p:spPr>
          <a:xfrm>
            <a:off x="7956813" y="3597569"/>
            <a:ext cx="1725581" cy="1015663"/>
          </a:xfrm>
          <a:prstGeom prst="rect">
            <a:avLst/>
          </a:prstGeom>
          <a:noFill/>
        </p:spPr>
        <p:txBody>
          <a:bodyPr wrap="square" rtlCol="0">
            <a:spAutoFit/>
          </a:bodyPr>
          <a:lstStyle/>
          <a:p>
            <a:r>
              <a:rPr lang="en-US" sz="6000" b="1" dirty="0">
                <a:solidFill>
                  <a:schemeClr val="accent2"/>
                </a:solidFill>
              </a:rPr>
              <a:t>50%</a:t>
            </a:r>
          </a:p>
        </p:txBody>
      </p:sp>
      <p:sp>
        <p:nvSpPr>
          <p:cNvPr id="14" name="Title 1">
            <a:extLst>
              <a:ext uri="{FF2B5EF4-FFF2-40B4-BE49-F238E27FC236}">
                <a16:creationId xmlns:a16="http://schemas.microsoft.com/office/drawing/2014/main" id="{839D521A-0051-4213-8202-39521720F0B0}"/>
              </a:ext>
            </a:extLst>
          </p:cNvPr>
          <p:cNvSpPr txBox="1">
            <a:spLocks/>
          </p:cNvSpPr>
          <p:nvPr/>
        </p:nvSpPr>
        <p:spPr>
          <a:xfrm>
            <a:off x="10239819" y="4417968"/>
            <a:ext cx="1715450" cy="1427621"/>
          </a:xfrm>
          <a:prstGeom prst="rect">
            <a:avLst/>
          </a:prstGeom>
          <a:solidFill>
            <a:schemeClr val="accent6">
              <a:lumMod val="20000"/>
              <a:lumOff val="80000"/>
            </a:schemeClr>
          </a:solidFill>
        </p:spPr>
        <p:txBody>
          <a:bodyPr anchor="t">
            <a:noAutofit/>
          </a:bodyPr>
          <a:lstStyle>
            <a:lvl1pPr algn="r" defTabSz="914400" rtl="0" eaLnBrk="1" latinLnBrk="0" hangingPunct="1">
              <a:lnSpc>
                <a:spcPct val="90000"/>
              </a:lnSpc>
              <a:spcBef>
                <a:spcPct val="0"/>
              </a:spcBef>
              <a:buNone/>
              <a:defRPr lang="en-GB" sz="4000" b="1" kern="1200">
                <a:solidFill>
                  <a:srgbClr val="007436"/>
                </a:solidFill>
                <a:effectLst/>
                <a:latin typeface="+mj-lt"/>
                <a:ea typeface="+mj-ea"/>
                <a:cs typeface="+mj-cs"/>
              </a:defRPr>
            </a:lvl1pPr>
          </a:lstStyle>
          <a:p>
            <a:pPr algn="ctr"/>
            <a:r>
              <a:rPr lang="en-US" sz="2000" dirty="0">
                <a:solidFill>
                  <a:schemeClr val="accent5">
                    <a:lumMod val="50000"/>
                  </a:schemeClr>
                </a:solidFill>
                <a:effectLst>
                  <a:outerShdw blurRad="38100" dist="38100" dir="2700000" algn="tl">
                    <a:srgbClr val="000000">
                      <a:alpha val="43137"/>
                    </a:srgbClr>
                  </a:outerShdw>
                </a:effectLst>
                <a:latin typeface="+mn-lt"/>
              </a:rPr>
              <a:t>More than 2000 GH with soilless in GCC in 2018</a:t>
            </a:r>
          </a:p>
        </p:txBody>
      </p:sp>
    </p:spTree>
    <p:extLst>
      <p:ext uri="{BB962C8B-B14F-4D97-AF65-F5344CB8AC3E}">
        <p14:creationId xmlns:p14="http://schemas.microsoft.com/office/powerpoint/2010/main" val="16911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5438BC1-AAD5-4F31-B949-BD329ABE95D4}"/>
              </a:ext>
            </a:extLst>
          </p:cNvPr>
          <p:cNvSpPr>
            <a:spLocks noGrp="1"/>
          </p:cNvSpPr>
          <p:nvPr>
            <p:ph type="body" sz="quarter" idx="10"/>
          </p:nvPr>
        </p:nvSpPr>
        <p:spPr>
          <a:xfrm>
            <a:off x="461971" y="662780"/>
            <a:ext cx="7820019" cy="6115209"/>
          </a:xfrm>
        </p:spPr>
        <p:txBody>
          <a:bodyPr/>
          <a:lstStyle/>
          <a:p>
            <a:pPr>
              <a:lnSpc>
                <a:spcPct val="150000"/>
              </a:lnSpc>
            </a:pPr>
            <a:r>
              <a:rPr lang="en-US" sz="2200" b="1" dirty="0"/>
              <a:t>Opportunities</a:t>
            </a:r>
          </a:p>
          <a:p>
            <a:pPr marL="342900" indent="-342900">
              <a:lnSpc>
                <a:spcPct val="100000"/>
              </a:lnSpc>
              <a:buFont typeface="Arial" panose="020B0604020202020204" pitchFamily="34" charset="0"/>
              <a:buChar char="•"/>
            </a:pPr>
            <a:r>
              <a:rPr lang="en-US" sz="2200" dirty="0"/>
              <a:t>Awareness of AP Governments on the importance of PA in their food security and nutrition</a:t>
            </a:r>
          </a:p>
          <a:p>
            <a:pPr marL="342900" indent="-342900">
              <a:lnSpc>
                <a:spcPct val="100000"/>
              </a:lnSpc>
              <a:buFont typeface="Arial" panose="020B0604020202020204" pitchFamily="34" charset="0"/>
              <a:buChar char="•"/>
            </a:pPr>
            <a:r>
              <a:rPr lang="en-US" sz="2200" dirty="0"/>
              <a:t>Under confinement, in most countries, farmers are considered crucial. They can continue to work while maintaining proper social distancing rules.</a:t>
            </a:r>
          </a:p>
          <a:p>
            <a:pPr marL="342900" indent="-342900">
              <a:lnSpc>
                <a:spcPct val="100000"/>
              </a:lnSpc>
              <a:buFont typeface="Arial" panose="020B0604020202020204" pitchFamily="34" charset="0"/>
              <a:buChar char="•"/>
            </a:pPr>
            <a:r>
              <a:rPr lang="en-US" sz="2200" dirty="0"/>
              <a:t>Subsidies of GH establishment costs in most GCC countries</a:t>
            </a:r>
          </a:p>
          <a:p>
            <a:pPr marL="342900" indent="-342900">
              <a:lnSpc>
                <a:spcPct val="100000"/>
              </a:lnSpc>
              <a:buFont typeface="Arial" panose="020B0604020202020204" pitchFamily="34" charset="0"/>
              <a:buChar char="•"/>
            </a:pPr>
            <a:r>
              <a:rPr lang="en-US" sz="2200" dirty="0"/>
              <a:t>All stakeholders including extension agents, farmers and farm managers are well familiar with ICT technologies and easy to reach them</a:t>
            </a:r>
          </a:p>
          <a:p>
            <a:pPr marL="342900" indent="-342900">
              <a:lnSpc>
                <a:spcPct val="100000"/>
              </a:lnSpc>
              <a:buFont typeface="Arial" panose="020B0604020202020204" pitchFamily="34" charset="0"/>
              <a:buChar char="•"/>
            </a:pPr>
            <a:r>
              <a:rPr lang="en-US" sz="2200" dirty="0"/>
              <a:t>Existence of extension platform (KSA), Incubator (Bahrain) and NAWA company (Oman)</a:t>
            </a:r>
          </a:p>
          <a:p>
            <a:pPr>
              <a:lnSpc>
                <a:spcPct val="150000"/>
              </a:lnSpc>
            </a:pPr>
            <a:endParaRPr lang="en-US" sz="2200" b="1" dirty="0"/>
          </a:p>
          <a:p>
            <a:pPr>
              <a:lnSpc>
                <a:spcPct val="150000"/>
              </a:lnSpc>
            </a:pPr>
            <a:endParaRPr lang="en-US" sz="2200" dirty="0"/>
          </a:p>
        </p:txBody>
      </p:sp>
      <p:sp>
        <p:nvSpPr>
          <p:cNvPr id="3" name="Title 2">
            <a:extLst>
              <a:ext uri="{FF2B5EF4-FFF2-40B4-BE49-F238E27FC236}">
                <a16:creationId xmlns:a16="http://schemas.microsoft.com/office/drawing/2014/main" id="{6AFC4DCD-FF1E-43A6-B211-41B1860C22C4}"/>
              </a:ext>
            </a:extLst>
          </p:cNvPr>
          <p:cNvSpPr>
            <a:spLocks noGrp="1"/>
          </p:cNvSpPr>
          <p:nvPr>
            <p:ph type="title"/>
          </p:nvPr>
        </p:nvSpPr>
        <p:spPr>
          <a:xfrm>
            <a:off x="928688" y="0"/>
            <a:ext cx="10515600" cy="1325563"/>
          </a:xfrm>
        </p:spPr>
        <p:txBody>
          <a:bodyPr/>
          <a:lstStyle/>
          <a:p>
            <a:pPr algn="l"/>
            <a:r>
              <a:rPr lang="en-US" sz="3200" dirty="0"/>
              <a:t>Opportunities and challenges under the COVID-19 </a:t>
            </a:r>
            <a:r>
              <a:rPr lang="en-US" sz="2800" dirty="0"/>
              <a:t>circumstances</a:t>
            </a:r>
            <a:endParaRPr lang="en-US" sz="3200" dirty="0"/>
          </a:p>
        </p:txBody>
      </p:sp>
      <p:pic>
        <p:nvPicPr>
          <p:cNvPr id="6" name="Picture 2" descr="G:\incub pic\DSC_0717.JPG">
            <a:extLst>
              <a:ext uri="{FF2B5EF4-FFF2-40B4-BE49-F238E27FC236}">
                <a16:creationId xmlns:a16="http://schemas.microsoft.com/office/drawing/2014/main" id="{1E87E9BE-8FD2-4279-B7E5-9C96E0B936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46720" y="3516449"/>
            <a:ext cx="4179570" cy="33305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6" descr="A sign on the side of a building&#10;&#10;Description automatically generated">
            <a:extLst>
              <a:ext uri="{FF2B5EF4-FFF2-40B4-BE49-F238E27FC236}">
                <a16:creationId xmlns:a16="http://schemas.microsoft.com/office/drawing/2014/main" id="{E02671C1-180E-423D-A7EF-89295F4910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399" y="984511"/>
            <a:ext cx="4038601" cy="3028951"/>
          </a:xfrm>
          <a:prstGeom prst="rect">
            <a:avLst/>
          </a:prstGeom>
        </p:spPr>
      </p:pic>
    </p:spTree>
    <p:extLst>
      <p:ext uri="{BB962C8B-B14F-4D97-AF65-F5344CB8AC3E}">
        <p14:creationId xmlns:p14="http://schemas.microsoft.com/office/powerpoint/2010/main" val="3630943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CC1F21B-1101-454E-A166-1A8E8F43E5C7}"/>
              </a:ext>
            </a:extLst>
          </p:cNvPr>
          <p:cNvSpPr>
            <a:spLocks noGrp="1"/>
          </p:cNvSpPr>
          <p:nvPr>
            <p:ph type="ftr" sz="quarter" idx="11"/>
          </p:nvPr>
        </p:nvSpPr>
        <p:spPr/>
        <p:txBody>
          <a:bodyPr/>
          <a:lstStyle/>
          <a:p>
            <a:endParaRPr lang="en-US"/>
          </a:p>
        </p:txBody>
      </p:sp>
      <p:sp>
        <p:nvSpPr>
          <p:cNvPr id="3" name="Slide Number Placeholder 2">
            <a:extLst>
              <a:ext uri="{FF2B5EF4-FFF2-40B4-BE49-F238E27FC236}">
                <a16:creationId xmlns:a16="http://schemas.microsoft.com/office/drawing/2014/main" id="{2E0D7979-2BCA-48A5-903E-C0CDA739580A}"/>
              </a:ext>
            </a:extLst>
          </p:cNvPr>
          <p:cNvSpPr>
            <a:spLocks noGrp="1"/>
          </p:cNvSpPr>
          <p:nvPr>
            <p:ph type="sldNum" sz="quarter" idx="12"/>
          </p:nvPr>
        </p:nvSpPr>
        <p:spPr/>
        <p:txBody>
          <a:bodyPr/>
          <a:lstStyle/>
          <a:p>
            <a:fld id="{456AD132-F5E0-4A7E-9427-8D4E52CDC79F}" type="slidenum">
              <a:rPr lang="en-US" smtClean="0"/>
              <a:t>5</a:t>
            </a:fld>
            <a:endParaRPr lang="en-US"/>
          </a:p>
        </p:txBody>
      </p:sp>
      <p:sp>
        <p:nvSpPr>
          <p:cNvPr id="4" name="Rectangle 3">
            <a:extLst>
              <a:ext uri="{FF2B5EF4-FFF2-40B4-BE49-F238E27FC236}">
                <a16:creationId xmlns:a16="http://schemas.microsoft.com/office/drawing/2014/main" id="{20DF015C-1AAD-42FC-84B7-4D6A6DE4D307}"/>
              </a:ext>
            </a:extLst>
          </p:cNvPr>
          <p:cNvSpPr/>
          <p:nvPr/>
        </p:nvSpPr>
        <p:spPr>
          <a:xfrm>
            <a:off x="537210" y="1674406"/>
            <a:ext cx="11212830" cy="4610365"/>
          </a:xfrm>
          <a:prstGeom prst="rect">
            <a:avLst/>
          </a:prstGeom>
        </p:spPr>
        <p:txBody>
          <a:bodyPr wrap="square">
            <a:spAutoFit/>
          </a:bodyPr>
          <a:lstStyle/>
          <a:p>
            <a:pPr marL="285750" indent="-285750">
              <a:lnSpc>
                <a:spcPct val="150000"/>
              </a:lnSpc>
              <a:buFont typeface="Arial" panose="020B0604020202020204" pitchFamily="34" charset="0"/>
              <a:buChar char="•"/>
            </a:pPr>
            <a:r>
              <a:rPr lang="en-US" sz="2200" dirty="0"/>
              <a:t>Food supply shortages: the coronavirus is affecting the harvesting of various crops.</a:t>
            </a:r>
          </a:p>
          <a:p>
            <a:pPr marL="285750" indent="-285750">
              <a:lnSpc>
                <a:spcPct val="150000"/>
              </a:lnSpc>
              <a:buFont typeface="Arial" panose="020B0604020202020204" pitchFamily="34" charset="0"/>
              <a:buChar char="•"/>
            </a:pPr>
            <a:r>
              <a:rPr lang="en-US" sz="2200" dirty="0"/>
              <a:t>Most of PA crops ripe in few days such as strawberry and need large number of labors for harvesting (impossible task during social distancing). </a:t>
            </a:r>
          </a:p>
          <a:p>
            <a:pPr marL="285750" indent="-285750">
              <a:lnSpc>
                <a:spcPct val="150000"/>
              </a:lnSpc>
              <a:buFont typeface="Arial" panose="020B0604020202020204" pitchFamily="34" charset="0"/>
              <a:buChar char="•"/>
            </a:pPr>
            <a:r>
              <a:rPr lang="en-US" sz="2200" dirty="0"/>
              <a:t>Post-harvest: Lack of Vegetable Collection &amp; Processing Centers (Cleaning, grading, packaging, storage and transportation) resulting in huge postharvest losses.</a:t>
            </a:r>
          </a:p>
          <a:p>
            <a:pPr marL="342900" indent="-342900">
              <a:lnSpc>
                <a:spcPct val="150000"/>
              </a:lnSpc>
              <a:buFont typeface="Arial" panose="020B0604020202020204" pitchFamily="34" charset="0"/>
              <a:buChar char="•"/>
            </a:pPr>
            <a:r>
              <a:rPr lang="en-US" sz="2200" dirty="0"/>
              <a:t>Supply and demand affect farmers in two ways:</a:t>
            </a:r>
          </a:p>
          <a:p>
            <a:pPr>
              <a:lnSpc>
                <a:spcPct val="150000"/>
              </a:lnSpc>
            </a:pPr>
            <a:r>
              <a:rPr lang="en-US" sz="2200" dirty="0"/>
              <a:t>	- meeting the needs of customers</a:t>
            </a:r>
          </a:p>
          <a:p>
            <a:pPr>
              <a:lnSpc>
                <a:spcPct val="150000"/>
              </a:lnSpc>
            </a:pPr>
            <a:r>
              <a:rPr lang="en-US" sz="2200" dirty="0"/>
              <a:t>	- their own requirements for materials, parts and supplies</a:t>
            </a:r>
          </a:p>
          <a:p>
            <a:pPr marL="285750" indent="-285750">
              <a:lnSpc>
                <a:spcPct val="150000"/>
              </a:lnSpc>
              <a:buFont typeface="Arial" panose="020B0604020202020204" pitchFamily="34" charset="0"/>
              <a:buChar char="•"/>
            </a:pPr>
            <a:r>
              <a:rPr lang="en-US" sz="2200" dirty="0"/>
              <a:t>Small farmers are not able to handle the temporary dip in sales and production</a:t>
            </a:r>
          </a:p>
        </p:txBody>
      </p:sp>
      <p:sp>
        <p:nvSpPr>
          <p:cNvPr id="5" name="Title 1">
            <a:extLst>
              <a:ext uri="{FF2B5EF4-FFF2-40B4-BE49-F238E27FC236}">
                <a16:creationId xmlns:a16="http://schemas.microsoft.com/office/drawing/2014/main" id="{D63F7B68-2436-4E46-887B-50F8E89C6063}"/>
              </a:ext>
            </a:extLst>
          </p:cNvPr>
          <p:cNvSpPr txBox="1">
            <a:spLocks/>
          </p:cNvSpPr>
          <p:nvPr/>
        </p:nvSpPr>
        <p:spPr>
          <a:xfrm>
            <a:off x="1534691" y="228600"/>
            <a:ext cx="10062949" cy="662782"/>
          </a:xfrm>
          <a:prstGeom prst="rect">
            <a:avLst/>
          </a:prstGeom>
          <a:noFill/>
          <a:ln>
            <a:noFill/>
          </a:ln>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400" b="0" i="0" u="none" strike="noStrike" kern="1200" spc="0" baseline="0">
                <a:solidFill>
                  <a:prstClr val="black">
                    <a:lumMod val="65000"/>
                    <a:lumOff val="35000"/>
                  </a:prstClr>
                </a:solidFill>
                <a:latin typeface="+mn-lt"/>
                <a:ea typeface="+mn-ea"/>
                <a:cs typeface="+mn-cs"/>
              </a:defRPr>
            </a:pPr>
            <a:r>
              <a:rPr lang="en-US" sz="3200" b="1" dirty="0">
                <a:solidFill>
                  <a:srgbClr val="007436"/>
                </a:solidFill>
              </a:rPr>
              <a:t>Main challenges Facing GH Production in the AP</a:t>
            </a:r>
          </a:p>
        </p:txBody>
      </p:sp>
    </p:spTree>
    <p:extLst>
      <p:ext uri="{BB962C8B-B14F-4D97-AF65-F5344CB8AC3E}">
        <p14:creationId xmlns:p14="http://schemas.microsoft.com/office/powerpoint/2010/main" val="278656481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D885010-6D53-4392-AF66-4F7AA1F14505}"/>
              </a:ext>
            </a:extLst>
          </p:cNvPr>
          <p:cNvSpPr>
            <a:spLocks noGrp="1"/>
          </p:cNvSpPr>
          <p:nvPr>
            <p:ph type="body" sz="quarter" idx="10"/>
          </p:nvPr>
        </p:nvSpPr>
        <p:spPr>
          <a:xfrm>
            <a:off x="838200" y="1917332"/>
            <a:ext cx="10663238" cy="3911968"/>
          </a:xfrm>
        </p:spPr>
        <p:txBody>
          <a:bodyPr/>
          <a:lstStyle/>
          <a:p>
            <a:pPr marL="285750" indent="-285750">
              <a:lnSpc>
                <a:spcPct val="150000"/>
              </a:lnSpc>
              <a:buFont typeface="Arial" panose="020B0604020202020204" pitchFamily="34" charset="0"/>
              <a:buChar char="•"/>
            </a:pPr>
            <a:r>
              <a:rPr lang="en-US" sz="2200" dirty="0"/>
              <a:t>Protected agriculture is very important for food security in the AP</a:t>
            </a:r>
          </a:p>
          <a:p>
            <a:pPr marL="285750" indent="-285750">
              <a:lnSpc>
                <a:spcPct val="150000"/>
              </a:lnSpc>
              <a:buFont typeface="Arial" panose="020B0604020202020204" pitchFamily="34" charset="0"/>
              <a:buChar char="•"/>
            </a:pPr>
            <a:r>
              <a:rPr lang="en-US" sz="2200" dirty="0"/>
              <a:t>Better nutrition through improved food diversification (mainly under aquaponic system)</a:t>
            </a:r>
          </a:p>
          <a:p>
            <a:pPr marL="285750" indent="-285750">
              <a:lnSpc>
                <a:spcPct val="150000"/>
              </a:lnSpc>
              <a:buFont typeface="Arial" panose="020B0604020202020204" pitchFamily="34" charset="0"/>
              <a:buChar char="•"/>
            </a:pPr>
            <a:r>
              <a:rPr lang="en-US" sz="2200" dirty="0"/>
              <a:t>Small units could help farmer households or communities to produce their own fresh crops</a:t>
            </a:r>
          </a:p>
          <a:p>
            <a:pPr marL="285750" indent="-285750">
              <a:lnSpc>
                <a:spcPct val="150000"/>
              </a:lnSpc>
              <a:buFont typeface="Arial" panose="020B0604020202020204" pitchFamily="34" charset="0"/>
              <a:buChar char="•"/>
            </a:pPr>
            <a:r>
              <a:rPr lang="en-US" sz="2200" dirty="0"/>
              <a:t>The use of renewable energy will have a considerable impact on the environment and on the economy at the farm level </a:t>
            </a:r>
          </a:p>
        </p:txBody>
      </p:sp>
      <p:sp>
        <p:nvSpPr>
          <p:cNvPr id="3" name="Title 2">
            <a:extLst>
              <a:ext uri="{FF2B5EF4-FFF2-40B4-BE49-F238E27FC236}">
                <a16:creationId xmlns:a16="http://schemas.microsoft.com/office/drawing/2014/main" id="{1CB87EA7-AB25-4FDA-9D48-3DB53402F790}"/>
              </a:ext>
            </a:extLst>
          </p:cNvPr>
          <p:cNvSpPr>
            <a:spLocks noGrp="1"/>
          </p:cNvSpPr>
          <p:nvPr>
            <p:ph type="title"/>
          </p:nvPr>
        </p:nvSpPr>
        <p:spPr/>
        <p:txBody>
          <a:bodyPr/>
          <a:lstStyle/>
          <a:p>
            <a:r>
              <a:rPr lang="en-US" dirty="0"/>
              <a:t>How could PA culture help farmers and or consumers face its disruptive impacts </a:t>
            </a:r>
          </a:p>
        </p:txBody>
      </p:sp>
    </p:spTree>
    <p:extLst>
      <p:ext uri="{BB962C8B-B14F-4D97-AF65-F5344CB8AC3E}">
        <p14:creationId xmlns:p14="http://schemas.microsoft.com/office/powerpoint/2010/main" val="2184316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3ADFA92-42FB-463C-9D37-0BE1C61DEA7C}"/>
              </a:ext>
            </a:extLst>
          </p:cNvPr>
          <p:cNvSpPr>
            <a:spLocks noGrp="1"/>
          </p:cNvSpPr>
          <p:nvPr>
            <p:ph type="body" sz="quarter" idx="10"/>
          </p:nvPr>
        </p:nvSpPr>
        <p:spPr>
          <a:xfrm>
            <a:off x="615816" y="845820"/>
            <a:ext cx="11724774" cy="5909944"/>
          </a:xfrm>
        </p:spPr>
        <p:txBody>
          <a:bodyPr/>
          <a:lstStyle/>
          <a:p>
            <a:r>
              <a:rPr lang="en-US" sz="2100" b="1" dirty="0"/>
              <a:t>Support on R4D activities specially:</a:t>
            </a:r>
          </a:p>
          <a:p>
            <a:pPr marL="285750" indent="-285750">
              <a:buFont typeface="Arial" panose="020B0604020202020204" pitchFamily="34" charset="0"/>
              <a:buChar char="•"/>
            </a:pPr>
            <a:r>
              <a:rPr lang="en-SG" sz="2100" dirty="0"/>
              <a:t>Develop </a:t>
            </a:r>
            <a:r>
              <a:rPr lang="en-US" sz="2100" dirty="0"/>
              <a:t>PA systems adapted to smallholder farmers (including home gardening and vertical farming in and around cities) </a:t>
            </a:r>
          </a:p>
          <a:p>
            <a:pPr marL="285750" indent="-285750">
              <a:buFont typeface="Arial" panose="020B0604020202020204" pitchFamily="34" charset="0"/>
              <a:buChar char="•"/>
            </a:pPr>
            <a:r>
              <a:rPr lang="en-US" sz="2100" dirty="0"/>
              <a:t>Necessity to include PA (under hydroponics and aquaponics) in more diversified farming systems adapted to the desert environment of the AP (oasis microclimate: date palm, vegetable, cereals and legumes, forage)</a:t>
            </a:r>
          </a:p>
          <a:p>
            <a:pPr marL="285750" indent="-285750">
              <a:buFont typeface="Arial" panose="020B0604020202020204" pitchFamily="34" charset="0"/>
              <a:buChar char="•"/>
            </a:pPr>
            <a:r>
              <a:rPr lang="en-US" sz="2100" dirty="0"/>
              <a:t>Introduce digital agriculture with focus on extension system (smart extension diary, </a:t>
            </a:r>
            <a:r>
              <a:rPr lang="en-GB" sz="2100" dirty="0"/>
              <a:t>Open Data Kit (ICARDA is already implementing in collaboration with NARS in the AP))</a:t>
            </a:r>
            <a:endParaRPr lang="en-US" sz="2100" dirty="0"/>
          </a:p>
          <a:p>
            <a:pPr marL="285750" indent="-285750">
              <a:buFont typeface="Arial" panose="020B0604020202020204" pitchFamily="34" charset="0"/>
              <a:buChar char="•"/>
            </a:pPr>
            <a:r>
              <a:rPr lang="en-US" sz="2100" dirty="0"/>
              <a:t>Improving cooling (renewable energy) and production system for less energy and water consumption</a:t>
            </a:r>
          </a:p>
          <a:p>
            <a:pPr marL="285750" indent="-285750">
              <a:buFont typeface="Arial" panose="020B0604020202020204" pitchFamily="34" charset="0"/>
              <a:buChar char="•"/>
            </a:pPr>
            <a:r>
              <a:rPr lang="en-US" sz="2100" dirty="0"/>
              <a:t>Utilizing locally available materials mainly in soilless media and fertilizers</a:t>
            </a:r>
          </a:p>
          <a:p>
            <a:r>
              <a:rPr lang="en-US" sz="2100" b="1" dirty="0"/>
              <a:t>Value chain and marketing</a:t>
            </a:r>
          </a:p>
          <a:p>
            <a:pPr marL="285750" indent="-285750">
              <a:buFont typeface="Arial" panose="020B0604020202020204" pitchFamily="34" charset="0"/>
              <a:buChar char="•"/>
            </a:pPr>
            <a:r>
              <a:rPr lang="en-US" sz="2100" dirty="0"/>
              <a:t>Continue on greenhouse structure and production systems subsidies </a:t>
            </a:r>
          </a:p>
          <a:p>
            <a:pPr marL="285750" indent="-285750">
              <a:buFont typeface="Arial" panose="020B0604020202020204" pitchFamily="34" charset="0"/>
              <a:buChar char="•"/>
            </a:pPr>
            <a:r>
              <a:rPr lang="en-US" sz="2100" dirty="0"/>
              <a:t>Governments should develop facilities to purchase and buffer stuck of greenhouse production at each province. This is insured the market for the production and can be used in emergency cases such as coronavirus break out.</a:t>
            </a:r>
          </a:p>
          <a:p>
            <a:r>
              <a:rPr lang="en-US" sz="2100" b="1" dirty="0"/>
              <a:t>Training and capacity building of all stakeholders </a:t>
            </a:r>
            <a:r>
              <a:rPr lang="en-US" sz="2100" dirty="0"/>
              <a:t>(mainly in smart extension)</a:t>
            </a:r>
          </a:p>
        </p:txBody>
      </p:sp>
      <p:sp>
        <p:nvSpPr>
          <p:cNvPr id="3" name="Title 2">
            <a:extLst>
              <a:ext uri="{FF2B5EF4-FFF2-40B4-BE49-F238E27FC236}">
                <a16:creationId xmlns:a16="http://schemas.microsoft.com/office/drawing/2014/main" id="{F4A92342-6E90-4E9E-B869-0D8A69BB66EF}"/>
              </a:ext>
            </a:extLst>
          </p:cNvPr>
          <p:cNvSpPr>
            <a:spLocks noGrp="1"/>
          </p:cNvSpPr>
          <p:nvPr>
            <p:ph type="title"/>
          </p:nvPr>
        </p:nvSpPr>
        <p:spPr>
          <a:xfrm>
            <a:off x="838200" y="102236"/>
            <a:ext cx="10515600" cy="662781"/>
          </a:xfrm>
        </p:spPr>
        <p:txBody>
          <a:bodyPr/>
          <a:lstStyle/>
          <a:p>
            <a:r>
              <a:rPr lang="en-US" sz="2800" dirty="0"/>
              <a:t>What role could FAO and partners play to facilitate the implementation and/or scaling of these innovation in the region</a:t>
            </a:r>
          </a:p>
        </p:txBody>
      </p:sp>
    </p:spTree>
    <p:extLst>
      <p:ext uri="{BB962C8B-B14F-4D97-AF65-F5344CB8AC3E}">
        <p14:creationId xmlns:p14="http://schemas.microsoft.com/office/powerpoint/2010/main" val="3407066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1884" y="0"/>
            <a:ext cx="9448231" cy="6807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3874884" y="3066254"/>
            <a:ext cx="5334024" cy="1828800"/>
          </a:xfrm>
          <a:prstGeom prst="rect">
            <a:avLst/>
          </a:prstGeom>
          <a:noFill/>
          <a:effectLst>
            <a:reflection blurRad="6350" stA="50000" endA="275" endPos="40000" dist="101600" dir="5400000" sy="-100000" algn="bl" rotWithShape="0"/>
          </a:effectLst>
        </p:spPr>
        <p:txBody>
          <a:bodyPr wrap="none">
            <a:prstTxWarp prst="textDeflate">
              <a:avLst/>
            </a:prstTxWarp>
            <a:spAutoFit/>
          </a:bodyPr>
          <a:lstStyle/>
          <a:p>
            <a:pPr>
              <a:defRPr/>
            </a:pPr>
            <a:r>
              <a:rPr lang="en-US" sz="9600" b="1" dirty="0">
                <a:solidFill>
                  <a:srgbClr val="FFFF00"/>
                </a:solidFill>
                <a:effectLst>
                  <a:outerShdw blurRad="38100" dist="38100" dir="2700000" algn="tl">
                    <a:srgbClr val="000000">
                      <a:alpha val="43137"/>
                    </a:srgbClr>
                  </a:outerShdw>
                </a:effectLst>
              </a:rPr>
              <a:t>Thank You</a:t>
            </a:r>
          </a:p>
        </p:txBody>
      </p:sp>
    </p:spTree>
    <p:extLst>
      <p:ext uri="{BB962C8B-B14F-4D97-AF65-F5344CB8AC3E}">
        <p14:creationId xmlns:p14="http://schemas.microsoft.com/office/powerpoint/2010/main" val="68965270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536909" y="0"/>
            <a:ext cx="10062949" cy="662782"/>
          </a:xfrm>
          <a:prstGeom prst="rect">
            <a:avLst/>
          </a:prstGeom>
          <a:noFill/>
          <a:ln>
            <a:noFill/>
          </a:ln>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400" b="0" i="0" u="none" strike="noStrike" kern="1200" spc="0" baseline="0">
                <a:solidFill>
                  <a:prstClr val="black">
                    <a:lumMod val="65000"/>
                    <a:lumOff val="35000"/>
                  </a:prstClr>
                </a:solidFill>
                <a:latin typeface="+mn-lt"/>
                <a:ea typeface="+mn-ea"/>
                <a:cs typeface="+mn-cs"/>
              </a:defRPr>
            </a:pPr>
            <a:r>
              <a:rPr lang="en-US" sz="2400" b="1" dirty="0">
                <a:solidFill>
                  <a:srgbClr val="007436"/>
                </a:solidFill>
                <a:latin typeface="+mn-lt"/>
                <a:ea typeface="+mn-ea"/>
                <a:cs typeface="+mn-cs"/>
              </a:rPr>
              <a:t>ICARDA R4D in GCC</a:t>
            </a:r>
          </a:p>
        </p:txBody>
      </p:sp>
      <p:sp>
        <p:nvSpPr>
          <p:cNvPr id="5" name="TextBox 4"/>
          <p:cNvSpPr txBox="1"/>
          <p:nvPr/>
        </p:nvSpPr>
        <p:spPr>
          <a:xfrm>
            <a:off x="742950" y="514192"/>
            <a:ext cx="11449051" cy="5678478"/>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n-US" sz="2200" dirty="0"/>
              <a:t>Started in 1997 where Representatives of GCC &amp; Yemen identified Protected Agriculture as a priority for the Arabian Peninsula Region;</a:t>
            </a:r>
          </a:p>
          <a:p>
            <a:pPr marL="285750" indent="-285750">
              <a:spcAft>
                <a:spcPts val="600"/>
              </a:spcAft>
              <a:buFont typeface="Arial" panose="020B0604020202020204" pitchFamily="34" charset="0"/>
              <a:buChar char="•"/>
            </a:pPr>
            <a:r>
              <a:rPr lang="en-US" sz="2200" dirty="0"/>
              <a:t>Teams were formed in the 7 countries and Problems were identified;</a:t>
            </a:r>
          </a:p>
          <a:p>
            <a:pPr marL="285750" indent="-285750">
              <a:spcAft>
                <a:spcPts val="600"/>
              </a:spcAft>
              <a:buFont typeface="Arial" panose="020B0604020202020204" pitchFamily="34" charset="0"/>
              <a:buChar char="•"/>
            </a:pPr>
            <a:r>
              <a:rPr lang="en-US" sz="2200" dirty="0">
                <a:solidFill>
                  <a:srgbClr val="FF0000"/>
                </a:solidFill>
              </a:rPr>
              <a:t>Research plans were develop to work on the following techniques:</a:t>
            </a:r>
          </a:p>
          <a:p>
            <a:pPr marL="742950" lvl="1" indent="-285750">
              <a:spcAft>
                <a:spcPts val="600"/>
              </a:spcAft>
              <a:buFont typeface="Arial" panose="020B0604020202020204" pitchFamily="34" charset="0"/>
              <a:buChar char="•"/>
            </a:pPr>
            <a:r>
              <a:rPr lang="en-US" sz="2200" b="1" dirty="0"/>
              <a:t>Hydroponics Production Systems</a:t>
            </a:r>
          </a:p>
          <a:p>
            <a:pPr marL="742950" lvl="1" indent="-285750">
              <a:spcAft>
                <a:spcPts val="600"/>
              </a:spcAft>
              <a:buFont typeface="Arial" panose="020B0604020202020204" pitchFamily="34" charset="0"/>
              <a:buChar char="•"/>
            </a:pPr>
            <a:r>
              <a:rPr lang="en-US" sz="2200" dirty="0"/>
              <a:t>Integrated Production &amp; Protection Management (IPPM)</a:t>
            </a:r>
          </a:p>
          <a:p>
            <a:pPr marL="742950" lvl="1" indent="-285750">
              <a:spcAft>
                <a:spcPts val="600"/>
              </a:spcAft>
              <a:buFont typeface="Arial" panose="020B0604020202020204" pitchFamily="34" charset="0"/>
              <a:buChar char="•"/>
            </a:pPr>
            <a:r>
              <a:rPr lang="en-US" sz="2200" dirty="0"/>
              <a:t>GH Cooling and ventilation</a:t>
            </a:r>
          </a:p>
          <a:p>
            <a:pPr marL="742950" lvl="1" indent="-285750">
              <a:spcAft>
                <a:spcPts val="600"/>
              </a:spcAft>
              <a:buFont typeface="Arial" panose="020B0604020202020204" pitchFamily="34" charset="0"/>
              <a:buChar char="•"/>
            </a:pPr>
            <a:r>
              <a:rPr lang="en-US" sz="2200" dirty="0"/>
              <a:t>Net Greenhouse </a:t>
            </a:r>
          </a:p>
          <a:p>
            <a:pPr marL="742950" lvl="1" indent="-285750">
              <a:spcAft>
                <a:spcPts val="600"/>
              </a:spcAft>
              <a:buFont typeface="Arial" panose="020B0604020202020204" pitchFamily="34" charset="0"/>
              <a:buChar char="•"/>
            </a:pPr>
            <a:r>
              <a:rPr lang="en-US" sz="2200" dirty="0"/>
              <a:t>GH management &amp; control</a:t>
            </a:r>
          </a:p>
          <a:p>
            <a:pPr marL="742950" lvl="1" indent="-285750">
              <a:spcAft>
                <a:spcPts val="600"/>
              </a:spcAft>
              <a:buFont typeface="Arial" panose="020B0604020202020204" pitchFamily="34" charset="0"/>
              <a:buChar char="•"/>
            </a:pPr>
            <a:r>
              <a:rPr lang="en-US" sz="2200" dirty="0"/>
              <a:t>Solar power for GH operation</a:t>
            </a:r>
          </a:p>
          <a:p>
            <a:pPr marL="742950" lvl="1" indent="-285750">
              <a:spcAft>
                <a:spcPts val="600"/>
              </a:spcAft>
              <a:buFont typeface="Arial" panose="020B0604020202020204" pitchFamily="34" charset="0"/>
              <a:buChar char="•"/>
            </a:pPr>
            <a:r>
              <a:rPr lang="en-US" sz="2200" dirty="0"/>
              <a:t>Growing Rooms</a:t>
            </a:r>
          </a:p>
          <a:p>
            <a:pPr marL="285750" indent="-285750">
              <a:spcAft>
                <a:spcPts val="600"/>
              </a:spcAft>
              <a:buFont typeface="Arial" panose="020B0604020202020204" pitchFamily="34" charset="0"/>
              <a:buChar char="•"/>
            </a:pPr>
            <a:r>
              <a:rPr lang="en-US" sz="2200" dirty="0">
                <a:solidFill>
                  <a:srgbClr val="FF0000"/>
                </a:solidFill>
              </a:rPr>
              <a:t>2002, introduced the proven techniques directly to growers;</a:t>
            </a:r>
          </a:p>
          <a:p>
            <a:pPr marL="285750" indent="-285750">
              <a:spcAft>
                <a:spcPts val="600"/>
              </a:spcAft>
              <a:buFont typeface="Arial" panose="020B0604020202020204" pitchFamily="34" charset="0"/>
              <a:buChar char="•"/>
            </a:pPr>
            <a:r>
              <a:rPr lang="en-US" sz="2200" dirty="0"/>
              <a:t>The proven techniques developed by ICARDA teams in the AP were extended to Afghanistan, Baluchistan and Yemen (terraces) through funded projects from different donors</a:t>
            </a:r>
          </a:p>
        </p:txBody>
      </p:sp>
    </p:spTree>
    <p:extLst>
      <p:ext uri="{BB962C8B-B14F-4D97-AF65-F5344CB8AC3E}">
        <p14:creationId xmlns:p14="http://schemas.microsoft.com/office/powerpoint/2010/main" val="90950027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0" name="Chart 1"/>
          <p:cNvGraphicFramePr>
            <a:graphicFrameLocks noGrp="1"/>
          </p:cNvGraphicFramePr>
          <p:nvPr/>
        </p:nvGraphicFramePr>
        <p:xfrm>
          <a:off x="511175" y="1525586"/>
          <a:ext cx="5708650" cy="4543425"/>
        </p:xfrm>
        <a:graphic>
          <a:graphicData uri="http://schemas.openxmlformats.org/presentationml/2006/ole">
            <mc:AlternateContent xmlns:mc="http://schemas.openxmlformats.org/markup-compatibility/2006">
              <mc:Choice xmlns:v="urn:schemas-microsoft-com:vml" Requires="v">
                <p:oleObj spid="_x0000_s2060" name="Chart" r:id="rId3" imgW="8638781" imgH="6419644" progId="Excel.Chart.8">
                  <p:embed/>
                </p:oleObj>
              </mc:Choice>
              <mc:Fallback>
                <p:oleObj name="Chart" r:id="rId3" imgW="8638781" imgH="6419644" progId="Excel.Chart.8">
                  <p:embed/>
                  <p:pic>
                    <p:nvPicPr>
                      <p:cNvPr id="37890" name="Chart 1"/>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1175" y="1525586"/>
                        <a:ext cx="5708650" cy="4543425"/>
                      </a:xfrm>
                      <a:prstGeom prst="rect">
                        <a:avLst/>
                      </a:prstGeom>
                      <a:noFill/>
                    </p:spPr>
                  </p:pic>
                </p:oleObj>
              </mc:Fallback>
            </mc:AlternateContent>
          </a:graphicData>
        </a:graphic>
      </p:graphicFrame>
      <p:graphicFrame>
        <p:nvGraphicFramePr>
          <p:cNvPr id="3" name="Chart 4"/>
          <p:cNvGraphicFramePr>
            <a:graphicFrameLocks noGrp="1"/>
          </p:cNvGraphicFramePr>
          <p:nvPr/>
        </p:nvGraphicFramePr>
        <p:xfrm>
          <a:off x="5930900" y="1428749"/>
          <a:ext cx="5832475" cy="4737100"/>
        </p:xfrm>
        <a:graphic>
          <a:graphicData uri="http://schemas.openxmlformats.org/presentationml/2006/ole">
            <mc:AlternateContent xmlns:mc="http://schemas.openxmlformats.org/markup-compatibility/2006">
              <mc:Choice xmlns:v="urn:schemas-microsoft-com:vml" Requires="v">
                <p:oleObj spid="_x0000_s2061" name="Chart" r:id="rId5" imgW="8870449" imgH="6431837" progId="Excel.Chart.8">
                  <p:embed/>
                </p:oleObj>
              </mc:Choice>
              <mc:Fallback>
                <p:oleObj name="Chart" r:id="rId5" imgW="8870449" imgH="6431837" progId="Excel.Chart.8">
                  <p:embed/>
                  <p:pic>
                    <p:nvPicPr>
                      <p:cNvPr id="3" name="Chart 4"/>
                      <p:cNvPicPr>
                        <a:picLocks noGrp="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30900" y="1428749"/>
                        <a:ext cx="5832475" cy="4737100"/>
                      </a:xfrm>
                      <a:prstGeom prst="rect">
                        <a:avLst/>
                      </a:prstGeom>
                      <a:noFill/>
                    </p:spPr>
                  </p:pic>
                </p:oleObj>
              </mc:Fallback>
            </mc:AlternateContent>
          </a:graphicData>
        </a:graphic>
      </p:graphicFrame>
      <p:sp>
        <p:nvSpPr>
          <p:cNvPr id="2" name="TextBox 1"/>
          <p:cNvSpPr txBox="1"/>
          <p:nvPr/>
        </p:nvSpPr>
        <p:spPr>
          <a:xfrm>
            <a:off x="2381250" y="333375"/>
            <a:ext cx="7486650" cy="584775"/>
          </a:xfrm>
          <a:prstGeom prst="rect">
            <a:avLst/>
          </a:prstGeom>
          <a:noFill/>
        </p:spPr>
        <p:txBody>
          <a:bodyPr wrap="square" rtlCol="0">
            <a:spAutoFit/>
          </a:bodyPr>
          <a:lstStyle/>
          <a:p>
            <a:r>
              <a:rPr lang="en-US" sz="3200" dirty="0">
                <a:solidFill>
                  <a:srgbClr val="007436"/>
                </a:solidFill>
              </a:rPr>
              <a:t>Multi-criteria Assessment of technologies</a:t>
            </a:r>
          </a:p>
        </p:txBody>
      </p:sp>
      <p:sp>
        <p:nvSpPr>
          <p:cNvPr id="5" name="TextBox 4"/>
          <p:cNvSpPr txBox="1"/>
          <p:nvPr/>
        </p:nvSpPr>
        <p:spPr>
          <a:xfrm>
            <a:off x="714664" y="6262686"/>
            <a:ext cx="5727700" cy="307777"/>
          </a:xfrm>
          <a:prstGeom prst="rect">
            <a:avLst/>
          </a:prstGeom>
          <a:noFill/>
        </p:spPr>
        <p:txBody>
          <a:bodyPr wrap="square" rtlCol="0">
            <a:spAutoFit/>
          </a:bodyPr>
          <a:lstStyle/>
          <a:p>
            <a:r>
              <a:rPr lang="en-US" sz="1400" dirty="0"/>
              <a:t>Reference; ICARDA 2008 – Challenges facing agriculture sector in Qatar</a:t>
            </a:r>
          </a:p>
        </p:txBody>
      </p:sp>
    </p:spTree>
    <p:extLst>
      <p:ext uri="{BB962C8B-B14F-4D97-AF65-F5344CB8AC3E}">
        <p14:creationId xmlns:p14="http://schemas.microsoft.com/office/powerpoint/2010/main" val="3772347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Pad and fan greenhouse management">
            <a:extLst>
              <a:ext uri="{FF2B5EF4-FFF2-40B4-BE49-F238E27FC236}">
                <a16:creationId xmlns:a16="http://schemas.microsoft.com/office/drawing/2014/main" id="{08BFA24D-4A95-4420-965F-CB3707C4CB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186" r="13994" b="-1"/>
          <a:stretch/>
        </p:blipFill>
        <p:spPr bwMode="auto">
          <a:xfrm>
            <a:off x="4415266" y="2009598"/>
            <a:ext cx="3820574" cy="2274831"/>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6" name="Picture 2" descr="Image result for electric meter">
            <a:extLst>
              <a:ext uri="{FF2B5EF4-FFF2-40B4-BE49-F238E27FC236}">
                <a16:creationId xmlns:a16="http://schemas.microsoft.com/office/drawing/2014/main" id="{DAC59845-7260-49E8-9B23-E94BF78FCA25}"/>
              </a:ext>
            </a:extLst>
          </p:cNvPr>
          <p:cNvPicPr>
            <a:picLocks noChangeAspect="1" noChangeArrowheads="1"/>
          </p:cNvPicPr>
          <p:nvPr/>
        </p:nvPicPr>
        <p:blipFill rotWithShape="1">
          <a:blip r:embed="rId4">
            <a:alphaModFix/>
            <a:extLst>
              <a:ext uri="{28A0092B-C50C-407E-A947-70E740481C1C}">
                <a14:useLocalDpi xmlns:a14="http://schemas.microsoft.com/office/drawing/2010/main" val="0"/>
              </a:ext>
            </a:extLst>
          </a:blip>
          <a:srcRect l="2719" r="7839" b="1"/>
          <a:stretch/>
        </p:blipFill>
        <p:spPr bwMode="auto">
          <a:xfrm>
            <a:off x="6508410" y="4974851"/>
            <a:ext cx="1642711" cy="17539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CC85ECD-60DB-4D29-B2E3-2EAF768AF557}"/>
              </a:ext>
            </a:extLst>
          </p:cNvPr>
          <p:cNvSpPr txBox="1"/>
          <p:nvPr/>
        </p:nvSpPr>
        <p:spPr>
          <a:xfrm>
            <a:off x="687545" y="1317438"/>
            <a:ext cx="3608010" cy="1992452"/>
          </a:xfrm>
          <a:prstGeom prst="rect">
            <a:avLst/>
          </a:prstGeom>
        </p:spPr>
        <p:txBody>
          <a:bodyPr vert="horz" lIns="91440" tIns="45720" rIns="91440" bIns="45720" rtlCol="0" anchor="b">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400" b="1" i="0" u="none" strike="noStrike" kern="1200" cap="none" spc="0" normalizeH="0" baseline="0" noProof="0" dirty="0">
                <a:ln>
                  <a:noFill/>
                </a:ln>
                <a:solidFill>
                  <a:prstClr val="black">
                    <a:lumMod val="95000"/>
                    <a:lumOff val="5000"/>
                  </a:prstClr>
                </a:solidFill>
                <a:effectLst/>
                <a:uLnTx/>
                <a:uFillTx/>
                <a:latin typeface="Calibri Light" panose="020F0302020204030204"/>
                <a:ea typeface="+mn-ea"/>
                <a:cs typeface="+mn-cs"/>
              </a:rPr>
              <a:t>Pad and fan challenges and constrains</a:t>
            </a:r>
          </a:p>
        </p:txBody>
      </p:sp>
      <p:sp>
        <p:nvSpPr>
          <p:cNvPr id="7" name="TextBox 6">
            <a:extLst>
              <a:ext uri="{FF2B5EF4-FFF2-40B4-BE49-F238E27FC236}">
                <a16:creationId xmlns:a16="http://schemas.microsoft.com/office/drawing/2014/main" id="{5FDD04ED-7580-41D5-85E8-6C65E2891577}"/>
              </a:ext>
            </a:extLst>
          </p:cNvPr>
          <p:cNvSpPr txBox="1"/>
          <p:nvPr/>
        </p:nvSpPr>
        <p:spPr>
          <a:xfrm>
            <a:off x="8355551" y="78225"/>
            <a:ext cx="3244808" cy="1804416"/>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6500" b="1" i="0" u="none" strike="noStrike" kern="1200" cap="none" spc="0" normalizeH="0" baseline="0" noProof="0" dirty="0">
                <a:ln>
                  <a:noFill/>
                </a:ln>
                <a:solidFill>
                  <a:srgbClr val="FFFFFF"/>
                </a:solidFill>
                <a:effectLst/>
                <a:uLnTx/>
                <a:uFillTx/>
                <a:latin typeface="Calibri Light" panose="020F0302020204030204"/>
                <a:ea typeface="+mn-ea"/>
                <a:cs typeface="+mn-cs"/>
              </a:rPr>
              <a:t>1</a:t>
            </a:r>
          </a:p>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b="0" i="0" u="none" strike="noStrike" kern="1200" cap="none" spc="0" normalizeH="0" baseline="0" noProof="0" dirty="0">
                <a:ln>
                  <a:noFill/>
                </a:ln>
                <a:solidFill>
                  <a:srgbClr val="FFFFFF"/>
                </a:solidFill>
                <a:effectLst/>
                <a:uLnTx/>
                <a:uFillTx/>
                <a:latin typeface="Calibri Light" panose="020F0302020204030204"/>
                <a:ea typeface="+mn-ea"/>
                <a:cs typeface="+mn-cs"/>
              </a:rPr>
              <a:t>Expensive and required maintenance and replacement</a:t>
            </a:r>
          </a:p>
        </p:txBody>
      </p:sp>
      <p:sp>
        <p:nvSpPr>
          <p:cNvPr id="8" name="TextBox 7">
            <a:extLst>
              <a:ext uri="{FF2B5EF4-FFF2-40B4-BE49-F238E27FC236}">
                <a16:creationId xmlns:a16="http://schemas.microsoft.com/office/drawing/2014/main" id="{6047CD4D-8FA2-4CA3-8AF0-DE334E641E2E}"/>
              </a:ext>
            </a:extLst>
          </p:cNvPr>
          <p:cNvSpPr txBox="1"/>
          <p:nvPr/>
        </p:nvSpPr>
        <p:spPr>
          <a:xfrm>
            <a:off x="8355551" y="4974851"/>
            <a:ext cx="3712171" cy="1644592"/>
          </a:xfrm>
          <a:prstGeom prst="rect">
            <a:avLst/>
          </a:prstGeom>
        </p:spPr>
        <p:txBody>
          <a:bodyPr vert="horz" lIns="91440" tIns="45720" rIns="91440" bIns="45720" rtlCol="0" anchor="t">
            <a:noAutofit/>
          </a:bodyPr>
          <a:lstStyle/>
          <a:p>
            <a:pPr marL="0" marR="0" lvl="0" indent="0" algn="l" defTabSz="914400" rtl="0" eaLnBrk="1" fontAlgn="auto" latinLnBrk="0" hangingPunct="1">
              <a:lnSpc>
                <a:spcPct val="80000"/>
              </a:lnSpc>
              <a:spcBef>
                <a:spcPct val="0"/>
              </a:spcBef>
              <a:spcAft>
                <a:spcPts val="600"/>
              </a:spcAft>
              <a:buClrTx/>
              <a:buSzTx/>
              <a:buFontTx/>
              <a:buNone/>
              <a:tabLst/>
              <a:defRPr/>
            </a:pPr>
            <a:r>
              <a:rPr kumimoji="0" lang="en-US" sz="6000" b="1" i="0" u="none" strike="noStrike" kern="1200" cap="none" spc="0" normalizeH="0" baseline="0" noProof="0" dirty="0">
                <a:ln>
                  <a:noFill/>
                </a:ln>
                <a:solidFill>
                  <a:srgbClr val="FFFFFF"/>
                </a:solidFill>
                <a:effectLst/>
                <a:uLnTx/>
                <a:uFillTx/>
                <a:latin typeface="Calibri Light" panose="020F0302020204030204"/>
                <a:ea typeface="+mn-ea"/>
                <a:cs typeface="+mn-cs"/>
              </a:rPr>
              <a:t>3</a:t>
            </a:r>
          </a:p>
          <a:p>
            <a:r>
              <a:rPr lang="en-US" dirty="0">
                <a:latin typeface="Calibri" panose="020F0502020204030204"/>
              </a:rPr>
              <a:t>Electricity: More than 20,000 kWh for a single 8x40m GH per year(collected from different ICARDA studies)</a:t>
            </a:r>
          </a:p>
          <a:p>
            <a:pPr marL="0" marR="0" lvl="0" indent="0" algn="l" defTabSz="914400" rtl="0" eaLnBrk="1" fontAlgn="auto" latinLnBrk="0" hangingPunct="1">
              <a:lnSpc>
                <a:spcPct val="90000"/>
              </a:lnSpc>
              <a:spcBef>
                <a:spcPct val="0"/>
              </a:spcBef>
              <a:spcAft>
                <a:spcPts val="600"/>
              </a:spcAft>
              <a:buClrTx/>
              <a:buSzTx/>
              <a:buFontTx/>
              <a:buNone/>
              <a:tabLst/>
              <a:defRPr/>
            </a:pPr>
            <a:endParaRPr kumimoji="0" lang="en-US" sz="1900" b="0" i="0" u="none" strike="noStrike" kern="1200" cap="none" spc="0" normalizeH="0" baseline="0" noProof="0" dirty="0">
              <a:ln>
                <a:noFill/>
              </a:ln>
              <a:solidFill>
                <a:prstClr val="white">
                  <a:lumMod val="85000"/>
                  <a:lumOff val="15000"/>
                </a:prstClr>
              </a:solidFill>
              <a:effectLst/>
              <a:uLnTx/>
              <a:uFillTx/>
              <a:latin typeface="Calibri" panose="020F0502020204030204"/>
              <a:ea typeface="+mn-ea"/>
              <a:cs typeface="+mn-cs"/>
            </a:endParaRPr>
          </a:p>
        </p:txBody>
      </p:sp>
      <p:sp>
        <p:nvSpPr>
          <p:cNvPr id="4" name="Rectangle 3"/>
          <p:cNvSpPr/>
          <p:nvPr/>
        </p:nvSpPr>
        <p:spPr>
          <a:xfrm>
            <a:off x="722537" y="3548110"/>
            <a:ext cx="2864113" cy="2463238"/>
          </a:xfrm>
          <a:prstGeom prst="rect">
            <a:avLst/>
          </a:prstGeom>
        </p:spPr>
        <p:txBody>
          <a:bodyPr wrap="square">
            <a:spAutoFit/>
          </a:bodyPr>
          <a:lstStyle/>
          <a:p>
            <a:pPr marL="0" marR="0" lvl="0" indent="0" algn="justLow" defTabSz="457200" rtl="0" eaLnBrk="1" fontAlgn="auto" latinLnBrk="0" hangingPunct="1">
              <a:lnSpc>
                <a:spcPct val="107000"/>
              </a:lnSpc>
              <a:spcBef>
                <a:spcPts val="600"/>
              </a:spcBef>
              <a:spcAft>
                <a:spcPts val="600"/>
              </a:spcAft>
              <a:buClrTx/>
              <a:buSzTx/>
              <a:buFontTx/>
              <a:buNone/>
              <a:tabLst/>
              <a:defRPr/>
            </a:pPr>
            <a:r>
              <a:rPr kumimoji="0" lang="en-US" sz="1800" b="0" i="0" u="none" strike="noStrike" kern="1200" cap="none" spc="0" normalizeH="0" baseline="0" noProof="0" dirty="0">
                <a:ln>
                  <a:noFill/>
                </a:ln>
                <a:solidFill>
                  <a:prstClr val="black">
                    <a:lumMod val="95000"/>
                    <a:lumOff val="5000"/>
                  </a:prstClr>
                </a:solidFill>
                <a:effectLst/>
                <a:uLnTx/>
                <a:uFillTx/>
                <a:latin typeface="Calibri" panose="020F0502020204030204"/>
                <a:ea typeface="+mn-ea"/>
                <a:cs typeface="+mn-cs"/>
              </a:rPr>
              <a:t>greenhouse cooling systems use large amounts of fresh water, which in most cases is more than what is required for plants under irrigation, especially during the humid season, leading to low efficiency. </a:t>
            </a:r>
          </a:p>
        </p:txBody>
      </p:sp>
      <p:sp>
        <p:nvSpPr>
          <p:cNvPr id="12" name="TextBox 11">
            <a:extLst>
              <a:ext uri="{FF2B5EF4-FFF2-40B4-BE49-F238E27FC236}">
                <a16:creationId xmlns:a16="http://schemas.microsoft.com/office/drawing/2014/main" id="{5FDD04ED-7580-41D5-85E8-6C65E2891577}"/>
              </a:ext>
            </a:extLst>
          </p:cNvPr>
          <p:cNvSpPr txBox="1"/>
          <p:nvPr/>
        </p:nvSpPr>
        <p:spPr>
          <a:xfrm>
            <a:off x="8355551" y="2526792"/>
            <a:ext cx="3522369" cy="1804416"/>
          </a:xfrm>
          <a:prstGeom prst="rect">
            <a:avLst/>
          </a:prstGeom>
        </p:spPr>
        <p:txBody>
          <a:bodyPr vert="horz" lIns="91440" tIns="45720" rIns="91440" bIns="45720" rtlCol="0" anchor="ctr">
            <a:normAutofit fontScale="70000" lnSpcReduction="2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8600" b="1" i="0" u="none" strike="noStrike" kern="1200" cap="none" spc="0" normalizeH="0" baseline="0" noProof="0" dirty="0">
                <a:ln>
                  <a:noFill/>
                </a:ln>
                <a:solidFill>
                  <a:srgbClr val="FFFFFF"/>
                </a:solidFill>
                <a:effectLst/>
                <a:uLnTx/>
                <a:uFillTx/>
                <a:latin typeface="Calibri Light" panose="020F0302020204030204"/>
                <a:ea typeface="+mn-ea"/>
                <a:cs typeface="+mn-cs"/>
              </a:rPr>
              <a:t>2</a:t>
            </a:r>
          </a:p>
          <a:p>
            <a:pPr marR="0" lvl="0" indent="0" fontAlgn="auto">
              <a:lnSpc>
                <a:spcPct val="120000"/>
              </a:lnSpc>
              <a:spcBef>
                <a:spcPct val="0"/>
              </a:spcBef>
              <a:buClrTx/>
              <a:buSzTx/>
              <a:buFontTx/>
              <a:buNone/>
              <a:tabLst/>
              <a:defRPr/>
            </a:pPr>
            <a:r>
              <a:rPr lang="en-US" sz="2300" dirty="0">
                <a:latin typeface="Calibri" panose="020F0502020204030204"/>
              </a:rPr>
              <a:t>High water consumption: Average in GCC countries 8 liter/day/m2 of greenhouse (collected from different ICARDA studies)</a:t>
            </a:r>
          </a:p>
        </p:txBody>
      </p:sp>
      <p:pic>
        <p:nvPicPr>
          <p:cNvPr id="15" name="Picture 2" descr="DSCN1671">
            <a:extLst>
              <a:ext uri="{FF2B5EF4-FFF2-40B4-BE49-F238E27FC236}">
                <a16:creationId xmlns:a16="http://schemas.microsoft.com/office/drawing/2014/main" id="{C17B1970-198A-4E30-9D94-BE09B394D09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133" r="6800"/>
          <a:stretch/>
        </p:blipFill>
        <p:spPr bwMode="auto">
          <a:xfrm>
            <a:off x="4295555" y="4514570"/>
            <a:ext cx="2341753" cy="2114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a:extLst>
              <a:ext uri="{FF2B5EF4-FFF2-40B4-BE49-F238E27FC236}">
                <a16:creationId xmlns:a16="http://schemas.microsoft.com/office/drawing/2014/main" id="{51CBEA26-177D-471B-9E80-74F6A5456D67}"/>
              </a:ext>
            </a:extLst>
          </p:cNvPr>
          <p:cNvSpPr txBox="1">
            <a:spLocks/>
          </p:cNvSpPr>
          <p:nvPr/>
        </p:nvSpPr>
        <p:spPr>
          <a:xfrm>
            <a:off x="1637561" y="120634"/>
            <a:ext cx="10062949" cy="662782"/>
          </a:xfrm>
          <a:prstGeom prst="rect">
            <a:avLst/>
          </a:prstGeom>
          <a:noFill/>
          <a:ln>
            <a:noFill/>
          </a:ln>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400" b="0" i="0" u="none" strike="noStrike" kern="1200" spc="0" baseline="0">
                <a:solidFill>
                  <a:prstClr val="black">
                    <a:lumMod val="65000"/>
                    <a:lumOff val="35000"/>
                  </a:prstClr>
                </a:solidFill>
                <a:latin typeface="+mn-lt"/>
                <a:ea typeface="+mn-ea"/>
                <a:cs typeface="+mn-cs"/>
              </a:defRPr>
            </a:pPr>
            <a:r>
              <a:rPr lang="en-US" sz="2400" b="1" dirty="0">
                <a:solidFill>
                  <a:srgbClr val="007436"/>
                </a:solidFill>
                <a:latin typeface="+mn-lt"/>
                <a:ea typeface="+mn-ea"/>
                <a:cs typeface="+mn-cs"/>
              </a:rPr>
              <a:t>Net House vs Cooled Greenhouse</a:t>
            </a:r>
          </a:p>
        </p:txBody>
      </p:sp>
    </p:spTree>
    <p:extLst>
      <p:ext uri="{BB962C8B-B14F-4D97-AF65-F5344CB8AC3E}">
        <p14:creationId xmlns:p14="http://schemas.microsoft.com/office/powerpoint/2010/main" val="1798216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11BF7-2262-4953-908A-9F9EED0192C7}"/>
              </a:ext>
            </a:extLst>
          </p:cNvPr>
          <p:cNvSpPr>
            <a:spLocks noGrp="1"/>
          </p:cNvSpPr>
          <p:nvPr>
            <p:ph type="title"/>
          </p:nvPr>
        </p:nvSpPr>
        <p:spPr>
          <a:xfrm>
            <a:off x="4426941" y="555837"/>
            <a:ext cx="2836437" cy="837534"/>
          </a:xfrm>
        </p:spPr>
        <p:txBody>
          <a:bodyPr/>
          <a:lstStyle/>
          <a:p>
            <a:pPr algn="l"/>
            <a:r>
              <a:rPr lang="en-US" sz="4400" dirty="0"/>
              <a:t>Net-house</a:t>
            </a:r>
            <a:br>
              <a:rPr lang="en-US" sz="4400" dirty="0"/>
            </a:br>
            <a:r>
              <a:rPr lang="en-US" dirty="0"/>
              <a:t> </a:t>
            </a:r>
          </a:p>
        </p:txBody>
      </p:sp>
      <p:graphicFrame>
        <p:nvGraphicFramePr>
          <p:cNvPr id="6" name="Table 5">
            <a:extLst>
              <a:ext uri="{FF2B5EF4-FFF2-40B4-BE49-F238E27FC236}">
                <a16:creationId xmlns:a16="http://schemas.microsoft.com/office/drawing/2014/main" id="{CD294B20-9B97-4FD4-A249-704E2B402DFB}"/>
              </a:ext>
            </a:extLst>
          </p:cNvPr>
          <p:cNvGraphicFramePr>
            <a:graphicFrameLocks noGrp="1"/>
          </p:cNvGraphicFramePr>
          <p:nvPr/>
        </p:nvGraphicFramePr>
        <p:xfrm>
          <a:off x="4376852" y="1779800"/>
          <a:ext cx="3071019" cy="4987735"/>
        </p:xfrm>
        <a:graphic>
          <a:graphicData uri="http://schemas.openxmlformats.org/drawingml/2006/table">
            <a:tbl>
              <a:tblPr>
                <a:tableStyleId>{5C22544A-7EE6-4342-B048-85BDC9FD1C3A}</a:tableStyleId>
              </a:tblPr>
              <a:tblGrid>
                <a:gridCol w="3071019">
                  <a:extLst>
                    <a:ext uri="{9D8B030D-6E8A-4147-A177-3AD203B41FA5}">
                      <a16:colId xmlns:a16="http://schemas.microsoft.com/office/drawing/2014/main" val="242871075"/>
                    </a:ext>
                  </a:extLst>
                </a:gridCol>
              </a:tblGrid>
              <a:tr h="4952214">
                <a:tc>
                  <a:txBody>
                    <a:bodyPr/>
                    <a:lstStyle/>
                    <a:p>
                      <a:pPr marL="0" marR="0" algn="justLow">
                        <a:lnSpc>
                          <a:spcPct val="107000"/>
                        </a:lnSpc>
                        <a:spcBef>
                          <a:spcPts val="600"/>
                        </a:spcBef>
                        <a:spcAft>
                          <a:spcPts val="600"/>
                        </a:spcAft>
                      </a:pPr>
                      <a:r>
                        <a:rPr lang="en-US" sz="1800" dirty="0">
                          <a:effectLst/>
                        </a:rPr>
                        <a:t>To address the constrains of greenhouse cooling, ICARDA and NARS have introduced net-houses to the region since 2008. </a:t>
                      </a:r>
                    </a:p>
                    <a:p>
                      <a:pPr marL="0" marR="0" algn="justLow">
                        <a:lnSpc>
                          <a:spcPct val="107000"/>
                        </a:lnSpc>
                        <a:spcBef>
                          <a:spcPts val="600"/>
                        </a:spcBef>
                        <a:spcAft>
                          <a:spcPts val="600"/>
                        </a:spcAft>
                      </a:pPr>
                      <a:r>
                        <a:rPr lang="en-US" sz="1800" dirty="0">
                          <a:effectLst/>
                        </a:rPr>
                        <a:t>This is a greenhouse structure covered by an insect proof net which can allow vegetable production in desert conditions 8-9 months of the year. </a:t>
                      </a:r>
                    </a:p>
                    <a:p>
                      <a:pPr marL="0" marR="0" algn="justLow">
                        <a:lnSpc>
                          <a:spcPct val="107000"/>
                        </a:lnSpc>
                        <a:spcBef>
                          <a:spcPts val="600"/>
                        </a:spcBef>
                        <a:spcAft>
                          <a:spcPts val="600"/>
                        </a:spcAft>
                      </a:pPr>
                      <a:r>
                        <a:rPr lang="en-US" sz="1800" dirty="0">
                          <a:effectLst/>
                        </a:rPr>
                        <a:t>This leads to high yields due to water and electricity savings and obtains the same net benefit of a cooled greenhouse for 12 months.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114300" marR="114300" marT="0" marB="0"/>
                </a:tc>
                <a:extLst>
                  <a:ext uri="{0D108BD9-81ED-4DB2-BD59-A6C34878D82A}">
                    <a16:rowId xmlns:a16="http://schemas.microsoft.com/office/drawing/2014/main" val="1142176403"/>
                  </a:ext>
                </a:extLst>
              </a:tr>
            </a:tbl>
          </a:graphicData>
        </a:graphic>
      </p:graphicFrame>
      <p:pic>
        <p:nvPicPr>
          <p:cNvPr id="8" name="Picture 7">
            <a:extLst>
              <a:ext uri="{FF2B5EF4-FFF2-40B4-BE49-F238E27FC236}">
                <a16:creationId xmlns:a16="http://schemas.microsoft.com/office/drawing/2014/main" id="{65AEBD02-7134-4297-912E-F3D269F47A38}"/>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b="7904"/>
          <a:stretch/>
        </p:blipFill>
        <p:spPr>
          <a:xfrm>
            <a:off x="7620000" y="56896"/>
            <a:ext cx="4572000" cy="3157981"/>
          </a:xfrm>
          <a:prstGeom prst="rect">
            <a:avLst/>
          </a:prstGeom>
        </p:spPr>
      </p:pic>
      <p:pic>
        <p:nvPicPr>
          <p:cNvPr id="13" name="Picture 12" descr="A building on the side of a dirt field&#10;&#10;Description automatically generated">
            <a:extLst>
              <a:ext uri="{FF2B5EF4-FFF2-40B4-BE49-F238E27FC236}">
                <a16:creationId xmlns:a16="http://schemas.microsoft.com/office/drawing/2014/main" id="{621B6E85-B546-4632-BFA2-079D8BEC6B1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620000" y="3346225"/>
            <a:ext cx="4572000" cy="3511775"/>
          </a:xfrm>
          <a:prstGeom prst="rect">
            <a:avLst/>
          </a:prstGeom>
        </p:spPr>
      </p:pic>
      <p:pic>
        <p:nvPicPr>
          <p:cNvPr id="16" name="Picture 11" descr="Net House">
            <a:extLst>
              <a:ext uri="{FF2B5EF4-FFF2-40B4-BE49-F238E27FC236}">
                <a16:creationId xmlns:a16="http://schemas.microsoft.com/office/drawing/2014/main" id="{B1C16BD7-A387-4281-853A-5F350B5F0339}"/>
              </a:ext>
            </a:extLst>
          </p:cNvPr>
          <p:cNvPicPr>
            <a:picLocks noChangeAspect="1" noChangeArrowheads="1"/>
          </p:cNvPicPr>
          <p:nvPr/>
        </p:nvPicPr>
        <p:blipFill>
          <a:blip r:embed="rId5"/>
          <a:srcRect/>
          <a:stretch>
            <a:fillRect/>
          </a:stretch>
        </p:blipFill>
        <p:spPr bwMode="auto">
          <a:xfrm>
            <a:off x="-32261" y="-15095"/>
            <a:ext cx="4287073" cy="2816932"/>
          </a:xfrm>
          <a:prstGeom prst="rect">
            <a:avLst/>
          </a:prstGeom>
          <a:ln>
            <a:noFill/>
          </a:ln>
          <a:effectLst/>
        </p:spPr>
      </p:pic>
      <p:pic>
        <p:nvPicPr>
          <p:cNvPr id="20" name="Picture 19" descr="A sign on the side of a building&#10;&#10;Description automatically generated">
            <a:extLst>
              <a:ext uri="{FF2B5EF4-FFF2-40B4-BE49-F238E27FC236}">
                <a16:creationId xmlns:a16="http://schemas.microsoft.com/office/drawing/2014/main" id="{BA8AF4FB-19AA-4EDB-826F-F58ED1AABD60}"/>
              </a:ext>
            </a:extLst>
          </p:cNvPr>
          <p:cNvPicPr>
            <a:picLocks noChangeAspect="1"/>
          </p:cNvPicPr>
          <p:nvPr/>
        </p:nvPicPr>
        <p:blipFill rotWithShape="1">
          <a:blip r:embed="rId6" cstate="hqprint">
            <a:extLst>
              <a:ext uri="{28A0092B-C50C-407E-A947-70E740481C1C}">
                <a14:useLocalDpi xmlns:a14="http://schemas.microsoft.com/office/drawing/2010/main" val="0"/>
              </a:ext>
            </a:extLst>
          </a:blip>
          <a:srcRect l="8398" t="22686" r="19112"/>
          <a:stretch/>
        </p:blipFill>
        <p:spPr>
          <a:xfrm>
            <a:off x="0" y="3480278"/>
            <a:ext cx="4222552" cy="3377722"/>
          </a:xfrm>
          <a:prstGeom prst="rect">
            <a:avLst/>
          </a:prstGeom>
        </p:spPr>
      </p:pic>
    </p:spTree>
    <p:extLst>
      <p:ext uri="{BB962C8B-B14F-4D97-AF65-F5344CB8AC3E}">
        <p14:creationId xmlns:p14="http://schemas.microsoft.com/office/powerpoint/2010/main" val="20908838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2129051" y="660512"/>
            <a:ext cx="10062949" cy="6033420"/>
            <a:chOff x="2129051" y="552083"/>
            <a:chExt cx="10062949" cy="6141849"/>
          </a:xfrm>
        </p:grpSpPr>
        <p:sp>
          <p:nvSpPr>
            <p:cNvPr id="4" name="TextBox 3"/>
            <p:cNvSpPr txBox="1"/>
            <p:nvPr/>
          </p:nvSpPr>
          <p:spPr>
            <a:xfrm>
              <a:off x="9867716" y="6318699"/>
              <a:ext cx="1600566" cy="369332"/>
            </a:xfrm>
            <a:prstGeom prst="rect">
              <a:avLst/>
            </a:prstGeom>
            <a:noFill/>
          </p:spPr>
          <p:txBody>
            <a:bodyPr wrap="none" rtlCol="0">
              <a:spAutoFit/>
            </a:bodyPr>
            <a:lstStyle/>
            <a:p>
              <a:r>
                <a:rPr lang="en-US" b="1" i="1" dirty="0"/>
                <a:t>Source: AQAPC</a:t>
              </a:r>
            </a:p>
          </p:txBody>
        </p:sp>
        <p:sp>
          <p:nvSpPr>
            <p:cNvPr id="5" name="TextBox 4"/>
            <p:cNvSpPr txBox="1"/>
            <p:nvPr/>
          </p:nvSpPr>
          <p:spPr>
            <a:xfrm>
              <a:off x="2129051" y="552083"/>
              <a:ext cx="10062949" cy="845931"/>
            </a:xfrm>
            <a:prstGeom prst="rect">
              <a:avLst/>
            </a:prstGeom>
            <a:noFill/>
          </p:spPr>
          <p:txBody>
            <a:bodyPr wrap="square" rtlCol="0">
              <a:spAutoFit/>
            </a:bodyPr>
            <a:lstStyle/>
            <a:p>
              <a:pPr algn="ctr"/>
              <a:r>
                <a:rPr lang="en-US" sz="2400" dirty="0"/>
                <a:t>Cost of Production, Productivity and Profits</a:t>
              </a:r>
              <a:br>
                <a:rPr lang="en-US" sz="2400" dirty="0"/>
              </a:br>
              <a:r>
                <a:rPr lang="en-US" sz="2400" dirty="0"/>
                <a:t>of Cucumber in Cooled GH and Net GH in </a:t>
              </a:r>
              <a:r>
                <a:rPr lang="en-US" sz="2400" dirty="0" err="1"/>
                <a:t>AQVPCo</a:t>
              </a:r>
              <a:r>
                <a:rPr lang="en-US" sz="2400" dirty="0"/>
                <a:t>. - Qatar</a:t>
              </a:r>
            </a:p>
          </p:txBody>
        </p:sp>
        <p:graphicFrame>
          <p:nvGraphicFramePr>
            <p:cNvPr id="6" name="Chart 5"/>
            <p:cNvGraphicFramePr/>
            <p:nvPr/>
          </p:nvGraphicFramePr>
          <p:xfrm>
            <a:off x="2129051" y="1262280"/>
            <a:ext cx="10062949" cy="5138520"/>
          </p:xfrm>
          <a:graphic>
            <a:graphicData uri="http://schemas.openxmlformats.org/drawingml/2006/chart">
              <c:chart xmlns:c="http://schemas.openxmlformats.org/drawingml/2006/chart" xmlns:r="http://schemas.openxmlformats.org/officeDocument/2006/relationships" r:id="rId3"/>
            </a:graphicData>
          </a:graphic>
        </p:graphicFrame>
        <p:sp>
          <p:nvSpPr>
            <p:cNvPr id="7" name="Rectangle 6"/>
            <p:cNvSpPr/>
            <p:nvPr/>
          </p:nvSpPr>
          <p:spPr>
            <a:xfrm>
              <a:off x="2410226" y="6324600"/>
              <a:ext cx="3246916" cy="369332"/>
            </a:xfrm>
            <a:prstGeom prst="rect">
              <a:avLst/>
            </a:prstGeom>
          </p:spPr>
          <p:txBody>
            <a:bodyPr wrap="none">
              <a:spAutoFit/>
            </a:bodyPr>
            <a:lstStyle/>
            <a:p>
              <a:pPr algn="ctr"/>
              <a:r>
                <a:rPr lang="en-US" b="1" i="1" dirty="0"/>
                <a:t>&gt; Cost </a:t>
              </a:r>
              <a:r>
                <a:rPr lang="en-US" sz="1600" b="1" i="1" dirty="0"/>
                <a:t>including </a:t>
              </a:r>
              <a:r>
                <a:rPr lang="en-US" b="1" i="1" dirty="0"/>
                <a:t> GH depreciation</a:t>
              </a:r>
            </a:p>
          </p:txBody>
        </p:sp>
        <p:grpSp>
          <p:nvGrpSpPr>
            <p:cNvPr id="13" name="Group 12"/>
            <p:cNvGrpSpPr/>
            <p:nvPr/>
          </p:nvGrpSpPr>
          <p:grpSpPr>
            <a:xfrm>
              <a:off x="3429000" y="2196526"/>
              <a:ext cx="2286000" cy="2184974"/>
              <a:chOff x="838200" y="2286000"/>
              <a:chExt cx="2286000" cy="2184974"/>
            </a:xfrm>
          </p:grpSpPr>
          <p:sp>
            <p:nvSpPr>
              <p:cNvPr id="8" name="Rectangle 7"/>
              <p:cNvSpPr/>
              <p:nvPr/>
            </p:nvSpPr>
            <p:spPr>
              <a:xfrm>
                <a:off x="838200" y="2286000"/>
                <a:ext cx="2286000" cy="7620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2400" b="1" dirty="0">
                    <a:solidFill>
                      <a:schemeClr val="tx1"/>
                    </a:solidFill>
                  </a:rPr>
                  <a:t>46% less investment cost</a:t>
                </a:r>
              </a:p>
            </p:txBody>
          </p:sp>
          <p:cxnSp>
            <p:nvCxnSpPr>
              <p:cNvPr id="10" name="Straight Arrow Connector 9"/>
              <p:cNvCxnSpPr>
                <a:stCxn id="8" idx="2"/>
              </p:cNvCxnSpPr>
              <p:nvPr/>
            </p:nvCxnSpPr>
            <p:spPr>
              <a:xfrm flipH="1">
                <a:off x="838200" y="3048000"/>
                <a:ext cx="1143000" cy="1422974"/>
              </a:xfrm>
              <a:prstGeom prst="straightConnector1">
                <a:avLst/>
              </a:prstGeom>
              <a:ln w="38100">
                <a:tailEnd type="arrow"/>
              </a:ln>
            </p:spPr>
            <p:style>
              <a:lnRef idx="3">
                <a:schemeClr val="accent2"/>
              </a:lnRef>
              <a:fillRef idx="0">
                <a:schemeClr val="accent2"/>
              </a:fillRef>
              <a:effectRef idx="2">
                <a:schemeClr val="accent2"/>
              </a:effectRef>
              <a:fontRef idx="minor">
                <a:schemeClr val="tx1"/>
              </a:fontRef>
            </p:style>
          </p:cxnSp>
        </p:grpSp>
      </p:grpSp>
      <p:sp>
        <p:nvSpPr>
          <p:cNvPr id="14" name="Title 1"/>
          <p:cNvSpPr txBox="1">
            <a:spLocks/>
          </p:cNvSpPr>
          <p:nvPr/>
        </p:nvSpPr>
        <p:spPr>
          <a:xfrm>
            <a:off x="1637561" y="120634"/>
            <a:ext cx="10062949" cy="662782"/>
          </a:xfrm>
          <a:prstGeom prst="rect">
            <a:avLst/>
          </a:prstGeom>
          <a:noFill/>
          <a:ln>
            <a:noFill/>
          </a:ln>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400" b="0" i="0" u="none" strike="noStrike" kern="1200" spc="0" baseline="0">
                <a:solidFill>
                  <a:prstClr val="black">
                    <a:lumMod val="65000"/>
                    <a:lumOff val="35000"/>
                  </a:prstClr>
                </a:solidFill>
                <a:latin typeface="+mn-lt"/>
                <a:ea typeface="+mn-ea"/>
                <a:cs typeface="+mn-cs"/>
              </a:defRPr>
            </a:pPr>
            <a:r>
              <a:rPr lang="en-US" sz="2400" b="1" dirty="0">
                <a:solidFill>
                  <a:srgbClr val="007436"/>
                </a:solidFill>
                <a:latin typeface="+mn-lt"/>
                <a:ea typeface="+mn-ea"/>
                <a:cs typeface="+mn-cs"/>
              </a:rPr>
              <a:t>Cooled GH Vs. Net House</a:t>
            </a:r>
          </a:p>
        </p:txBody>
      </p:sp>
    </p:spTree>
    <p:extLst>
      <p:ext uri="{BB962C8B-B14F-4D97-AF65-F5344CB8AC3E}">
        <p14:creationId xmlns:p14="http://schemas.microsoft.com/office/powerpoint/2010/main" val="38446835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4294967295"/>
          </p:nvPr>
        </p:nvGraphicFramePr>
        <p:xfrm>
          <a:off x="3082289" y="1200528"/>
          <a:ext cx="9109711" cy="5342227"/>
        </p:xfrm>
        <a:graphic>
          <a:graphicData uri="http://schemas.openxmlformats.org/drawingml/2006/table">
            <a:tbl>
              <a:tblPr/>
              <a:tblGrid>
                <a:gridCol w="2767059">
                  <a:extLst>
                    <a:ext uri="{9D8B030D-6E8A-4147-A177-3AD203B41FA5}">
                      <a16:colId xmlns:a16="http://schemas.microsoft.com/office/drawing/2014/main" val="20000"/>
                    </a:ext>
                  </a:extLst>
                </a:gridCol>
                <a:gridCol w="1585663">
                  <a:extLst>
                    <a:ext uri="{9D8B030D-6E8A-4147-A177-3AD203B41FA5}">
                      <a16:colId xmlns:a16="http://schemas.microsoft.com/office/drawing/2014/main" val="20001"/>
                    </a:ext>
                  </a:extLst>
                </a:gridCol>
                <a:gridCol w="1585663">
                  <a:extLst>
                    <a:ext uri="{9D8B030D-6E8A-4147-A177-3AD203B41FA5}">
                      <a16:colId xmlns:a16="http://schemas.microsoft.com/office/drawing/2014/main" val="20002"/>
                    </a:ext>
                  </a:extLst>
                </a:gridCol>
                <a:gridCol w="1585663">
                  <a:extLst>
                    <a:ext uri="{9D8B030D-6E8A-4147-A177-3AD203B41FA5}">
                      <a16:colId xmlns:a16="http://schemas.microsoft.com/office/drawing/2014/main" val="20003"/>
                    </a:ext>
                  </a:extLst>
                </a:gridCol>
                <a:gridCol w="1585663">
                  <a:extLst>
                    <a:ext uri="{9D8B030D-6E8A-4147-A177-3AD203B41FA5}">
                      <a16:colId xmlns:a16="http://schemas.microsoft.com/office/drawing/2014/main" val="20004"/>
                    </a:ext>
                  </a:extLst>
                </a:gridCol>
              </a:tblGrid>
              <a:tr h="411607">
                <a:tc>
                  <a:txBody>
                    <a:bodyPr/>
                    <a:lstStyle/>
                    <a:p>
                      <a:pPr algn="l" rtl="0" fontAlgn="ctr"/>
                      <a:r>
                        <a:rPr lang="en-US" sz="2400" u="none" strike="noStrike" dirty="0">
                          <a:effectLst/>
                        </a:rPr>
                        <a:t> </a:t>
                      </a:r>
                      <a:endParaRPr lang="en-US" sz="2400" b="1" i="0" u="none" strike="noStrike" dirty="0">
                        <a:solidFill>
                          <a:srgbClr val="000000"/>
                        </a:solidFill>
                        <a:effectLst/>
                        <a:latin typeface="Calibri" panose="020F0502020204030204" pitchFamily="34" charset="0"/>
                      </a:endParaRPr>
                    </a:p>
                  </a:txBody>
                  <a:tcPr marL="9176" marR="9176" marT="9176" marB="0" anchor="ctr"/>
                </a:tc>
                <a:tc gridSpan="2">
                  <a:txBody>
                    <a:bodyPr/>
                    <a:lstStyle/>
                    <a:p>
                      <a:pPr algn="ctr" rtl="0" fontAlgn="ctr"/>
                      <a:r>
                        <a:rPr lang="en-US" sz="2400" u="none" strike="noStrike" dirty="0">
                          <a:effectLst/>
                        </a:rPr>
                        <a:t>Cooled GH</a:t>
                      </a:r>
                      <a:endParaRPr lang="en-US" sz="2400" b="1" i="0" u="none" strike="noStrike" dirty="0">
                        <a:solidFill>
                          <a:srgbClr val="000000"/>
                        </a:solidFill>
                        <a:effectLst/>
                        <a:latin typeface="Calibri" panose="020F0502020204030204" pitchFamily="34" charset="0"/>
                      </a:endParaRPr>
                    </a:p>
                  </a:txBody>
                  <a:tcPr marL="9176" marR="9176" marT="9176" marB="0" anchor="ctr">
                    <a:solidFill>
                      <a:srgbClr val="00FF00"/>
                    </a:solidFill>
                  </a:tcPr>
                </a:tc>
                <a:tc hMerge="1">
                  <a:txBody>
                    <a:bodyPr/>
                    <a:lstStyle/>
                    <a:p>
                      <a:endParaRPr lang="en-US"/>
                    </a:p>
                  </a:txBody>
                  <a:tcPr/>
                </a:tc>
                <a:tc gridSpan="2">
                  <a:txBody>
                    <a:bodyPr/>
                    <a:lstStyle/>
                    <a:p>
                      <a:pPr algn="ctr" rtl="0" fontAlgn="ctr"/>
                      <a:r>
                        <a:rPr lang="en-US" sz="2400" u="none" strike="noStrike" dirty="0">
                          <a:effectLst/>
                        </a:rPr>
                        <a:t>Net GH</a:t>
                      </a:r>
                      <a:endParaRPr lang="en-US" sz="2400" b="1" i="0" u="none" strike="noStrike" dirty="0">
                        <a:solidFill>
                          <a:srgbClr val="000000"/>
                        </a:solidFill>
                        <a:effectLst/>
                        <a:latin typeface="Calibri" panose="020F0502020204030204" pitchFamily="34" charset="0"/>
                      </a:endParaRPr>
                    </a:p>
                  </a:txBody>
                  <a:tcPr marL="9176" marR="9176" marT="9176" marB="0" anchor="ctr">
                    <a:solidFill>
                      <a:srgbClr val="00FF00"/>
                    </a:solidFill>
                  </a:tcPr>
                </a:tc>
                <a:tc hMerge="1">
                  <a:txBody>
                    <a:bodyPr/>
                    <a:lstStyle/>
                    <a:p>
                      <a:endParaRPr lang="en-US"/>
                    </a:p>
                  </a:txBody>
                  <a:tcPr/>
                </a:tc>
                <a:extLst>
                  <a:ext uri="{0D108BD9-81ED-4DB2-BD59-A6C34878D82A}">
                    <a16:rowId xmlns:a16="http://schemas.microsoft.com/office/drawing/2014/main" val="10000"/>
                  </a:ext>
                </a:extLst>
              </a:tr>
              <a:tr h="814550">
                <a:tc>
                  <a:txBody>
                    <a:bodyPr/>
                    <a:lstStyle/>
                    <a:p>
                      <a:pPr algn="ctr" rtl="0" fontAlgn="ctr"/>
                      <a:r>
                        <a:rPr lang="en-US" sz="2400" u="none" strike="noStrike" dirty="0">
                          <a:effectLst/>
                        </a:rPr>
                        <a:t>Input cost</a:t>
                      </a:r>
                      <a:endParaRPr lang="en-US" sz="2400" b="1"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Quantity</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Cost </a:t>
                      </a:r>
                    </a:p>
                    <a:p>
                      <a:pPr algn="ctr" rtl="0" fontAlgn="ctr"/>
                      <a:r>
                        <a:rPr lang="en-US" sz="2400" u="none" strike="noStrike" dirty="0">
                          <a:effectLst/>
                        </a:rPr>
                        <a:t>(OMR)</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Quantity</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Cost </a:t>
                      </a:r>
                    </a:p>
                    <a:p>
                      <a:pPr algn="ctr" rtl="0" fontAlgn="ctr"/>
                      <a:r>
                        <a:rPr lang="en-US" sz="2400" u="none" strike="noStrike" dirty="0">
                          <a:effectLst/>
                        </a:rPr>
                        <a:t>(OMR)</a:t>
                      </a:r>
                      <a:endParaRPr lang="en-US" sz="2400" b="0" i="0" u="none" strike="noStrike" dirty="0">
                        <a:solidFill>
                          <a:srgbClr val="000000"/>
                        </a:solidFill>
                        <a:effectLst/>
                        <a:latin typeface="Calibri" panose="020F0502020204030204" pitchFamily="34" charset="0"/>
                      </a:endParaRPr>
                    </a:p>
                  </a:txBody>
                  <a:tcPr marL="9176" marR="9176" marT="9176" marB="0" anchor="ctr"/>
                </a:tc>
                <a:extLst>
                  <a:ext uri="{0D108BD9-81ED-4DB2-BD59-A6C34878D82A}">
                    <a16:rowId xmlns:a16="http://schemas.microsoft.com/office/drawing/2014/main" val="10001"/>
                  </a:ext>
                </a:extLst>
              </a:tr>
              <a:tr h="411607">
                <a:tc>
                  <a:txBody>
                    <a:bodyPr/>
                    <a:lstStyle/>
                    <a:p>
                      <a:pPr algn="just" rtl="0" fontAlgn="ctr"/>
                      <a:r>
                        <a:rPr lang="en-US" sz="2400" u="none" strike="noStrike" dirty="0">
                          <a:effectLst/>
                        </a:rPr>
                        <a:t>Seeds</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1000</a:t>
                      </a:r>
                      <a:endParaRPr lang="en-US" sz="2400" b="0"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50</a:t>
                      </a:r>
                      <a:endParaRPr lang="en-US" sz="2400" b="0"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1000</a:t>
                      </a:r>
                      <a:endParaRPr lang="en-US" sz="2400" b="0"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50</a:t>
                      </a:r>
                      <a:endParaRPr lang="en-US" sz="2400" b="0"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extLst>
                  <a:ext uri="{0D108BD9-81ED-4DB2-BD59-A6C34878D82A}">
                    <a16:rowId xmlns:a16="http://schemas.microsoft.com/office/drawing/2014/main" val="10002"/>
                  </a:ext>
                </a:extLst>
              </a:tr>
              <a:tr h="411607">
                <a:tc>
                  <a:txBody>
                    <a:bodyPr/>
                    <a:lstStyle/>
                    <a:p>
                      <a:pPr algn="just" rtl="0" fontAlgn="ctr"/>
                      <a:r>
                        <a:rPr lang="en-US" sz="2400" u="none" strike="noStrike">
                          <a:effectLst/>
                        </a:rPr>
                        <a:t>Fertilizers</a:t>
                      </a:r>
                      <a:endParaRPr lang="en-US" sz="2400" b="1" i="0" u="none" strike="noStrike">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 </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56.86</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 </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56.86</a:t>
                      </a:r>
                      <a:endParaRPr lang="en-US" sz="2400" b="0" i="0" u="none" strike="noStrike" dirty="0">
                        <a:solidFill>
                          <a:srgbClr val="000000"/>
                        </a:solidFill>
                        <a:effectLst/>
                        <a:latin typeface="Calibri" panose="020F0502020204030204" pitchFamily="34" charset="0"/>
                      </a:endParaRPr>
                    </a:p>
                  </a:txBody>
                  <a:tcPr marL="9176" marR="9176" marT="9176" marB="0" anchor="ctr"/>
                </a:tc>
                <a:extLst>
                  <a:ext uri="{0D108BD9-81ED-4DB2-BD59-A6C34878D82A}">
                    <a16:rowId xmlns:a16="http://schemas.microsoft.com/office/drawing/2014/main" val="10003"/>
                  </a:ext>
                </a:extLst>
              </a:tr>
              <a:tr h="411607">
                <a:tc>
                  <a:txBody>
                    <a:bodyPr/>
                    <a:lstStyle/>
                    <a:p>
                      <a:pPr algn="just" rtl="0" fontAlgn="ctr"/>
                      <a:r>
                        <a:rPr lang="en-US" sz="2400" u="none" strike="noStrike" dirty="0">
                          <a:effectLst/>
                        </a:rPr>
                        <a:t>Crop protection</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a:effectLst/>
                        </a:rPr>
                        <a:t> </a:t>
                      </a:r>
                      <a:endParaRPr lang="en-US" sz="2400" b="0" i="0" u="none" strike="noStrike">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a:effectLst/>
                        </a:rPr>
                        <a:t>26</a:t>
                      </a:r>
                      <a:endParaRPr lang="en-US" sz="2400" b="0" i="0" u="none" strike="noStrike">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a:effectLst/>
                        </a:rPr>
                        <a:t> </a:t>
                      </a:r>
                      <a:endParaRPr lang="en-US" sz="2400" b="0" i="0" u="none" strike="noStrike">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26</a:t>
                      </a:r>
                      <a:endParaRPr lang="en-US" sz="2400" b="0"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extLst>
                  <a:ext uri="{0D108BD9-81ED-4DB2-BD59-A6C34878D82A}">
                    <a16:rowId xmlns:a16="http://schemas.microsoft.com/office/drawing/2014/main" val="10004"/>
                  </a:ext>
                </a:extLst>
              </a:tr>
              <a:tr h="411607">
                <a:tc>
                  <a:txBody>
                    <a:bodyPr/>
                    <a:lstStyle/>
                    <a:p>
                      <a:pPr algn="just" rtl="0" fontAlgn="ctr"/>
                      <a:r>
                        <a:rPr lang="en-US" sz="2400" u="none" strike="noStrike" dirty="0">
                          <a:effectLst/>
                        </a:rPr>
                        <a:t>Irrigation water </a:t>
                      </a:r>
                      <a:endParaRPr lang="en-US" sz="2400" b="1"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30 m3</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a:effectLst/>
                        </a:rPr>
                        <a:t>15.8</a:t>
                      </a:r>
                      <a:endParaRPr lang="en-US" sz="2400" b="0" i="0" u="none" strike="noStrike">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31 m3</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16.4</a:t>
                      </a:r>
                      <a:endParaRPr lang="en-US" sz="2400" b="0" i="0" u="none" strike="noStrike" dirty="0">
                        <a:solidFill>
                          <a:srgbClr val="000000"/>
                        </a:solidFill>
                        <a:effectLst/>
                        <a:latin typeface="Calibri" panose="020F0502020204030204" pitchFamily="34" charset="0"/>
                      </a:endParaRPr>
                    </a:p>
                  </a:txBody>
                  <a:tcPr marL="9176" marR="9176" marT="9176" marB="0" anchor="ctr"/>
                </a:tc>
                <a:extLst>
                  <a:ext uri="{0D108BD9-81ED-4DB2-BD59-A6C34878D82A}">
                    <a16:rowId xmlns:a16="http://schemas.microsoft.com/office/drawing/2014/main" val="10005"/>
                  </a:ext>
                </a:extLst>
              </a:tr>
              <a:tr h="411607">
                <a:tc>
                  <a:txBody>
                    <a:bodyPr/>
                    <a:lstStyle/>
                    <a:p>
                      <a:pPr algn="just" rtl="0" fontAlgn="ctr"/>
                      <a:r>
                        <a:rPr lang="en-US" sz="2400" u="none" strike="noStrike" dirty="0">
                          <a:effectLst/>
                        </a:rPr>
                        <a:t>Cooling water</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106.5m3</a:t>
                      </a:r>
                      <a:endParaRPr lang="en-US" sz="2400" b="0"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56.1</a:t>
                      </a:r>
                      <a:endParaRPr lang="en-US" sz="2400" b="0"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0</a:t>
                      </a:r>
                      <a:endParaRPr lang="en-US" sz="2400" b="0"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0</a:t>
                      </a:r>
                      <a:endParaRPr lang="en-US" sz="2400" b="0"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extLst>
                  <a:ext uri="{0D108BD9-81ED-4DB2-BD59-A6C34878D82A}">
                    <a16:rowId xmlns:a16="http://schemas.microsoft.com/office/drawing/2014/main" val="10006"/>
                  </a:ext>
                </a:extLst>
              </a:tr>
              <a:tr h="411607">
                <a:tc>
                  <a:txBody>
                    <a:bodyPr/>
                    <a:lstStyle/>
                    <a:p>
                      <a:pPr algn="just" rtl="0" fontAlgn="ctr"/>
                      <a:r>
                        <a:rPr lang="en-US" sz="2400" u="none" strike="noStrike">
                          <a:effectLst/>
                        </a:rPr>
                        <a:t>Electricity</a:t>
                      </a:r>
                      <a:endParaRPr lang="en-US" sz="2400" b="1" i="0" u="none" strike="noStrike">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 </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33</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 </a:t>
                      </a:r>
                      <a:endParaRPr lang="en-US" sz="2400" b="0"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3</a:t>
                      </a:r>
                      <a:endParaRPr lang="en-US" sz="2400" b="0" i="0" u="none" strike="noStrike" dirty="0">
                        <a:solidFill>
                          <a:srgbClr val="000000"/>
                        </a:solidFill>
                        <a:effectLst/>
                        <a:latin typeface="Calibri" panose="020F0502020204030204" pitchFamily="34" charset="0"/>
                      </a:endParaRPr>
                    </a:p>
                  </a:txBody>
                  <a:tcPr marL="9176" marR="9176" marT="9176" marB="0" anchor="ctr"/>
                </a:tc>
                <a:extLst>
                  <a:ext uri="{0D108BD9-81ED-4DB2-BD59-A6C34878D82A}">
                    <a16:rowId xmlns:a16="http://schemas.microsoft.com/office/drawing/2014/main" val="10007"/>
                  </a:ext>
                </a:extLst>
              </a:tr>
              <a:tr h="411607">
                <a:tc>
                  <a:txBody>
                    <a:bodyPr/>
                    <a:lstStyle/>
                    <a:p>
                      <a:pPr algn="just" rtl="0" fontAlgn="ctr"/>
                      <a:r>
                        <a:rPr lang="en-US" sz="2400" u="none" strike="noStrike" dirty="0">
                          <a:effectLst/>
                        </a:rPr>
                        <a:t>Total Input Cost</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 </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238</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 </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ctr" rtl="0" fontAlgn="ctr"/>
                      <a:r>
                        <a:rPr lang="en-US" sz="2400" u="none" strike="noStrike" dirty="0">
                          <a:effectLst/>
                        </a:rPr>
                        <a:t>152</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extLst>
                  <a:ext uri="{0D108BD9-81ED-4DB2-BD59-A6C34878D82A}">
                    <a16:rowId xmlns:a16="http://schemas.microsoft.com/office/drawing/2014/main" val="10008"/>
                  </a:ext>
                </a:extLst>
              </a:tr>
              <a:tr h="411607">
                <a:tc>
                  <a:txBody>
                    <a:bodyPr/>
                    <a:lstStyle/>
                    <a:p>
                      <a:pPr algn="just" rtl="0" fontAlgn="ctr"/>
                      <a:r>
                        <a:rPr lang="en-US" sz="2400" u="none" strike="noStrike">
                          <a:effectLst/>
                        </a:rPr>
                        <a:t>Production kg</a:t>
                      </a:r>
                      <a:endParaRPr lang="en-US" sz="2400" b="1" i="0" u="none" strike="noStrike">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a:effectLst/>
                        </a:rPr>
                        <a:t> </a:t>
                      </a:r>
                      <a:endParaRPr lang="en-US" sz="2400" b="1" i="0" u="none" strike="noStrike">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5800</a:t>
                      </a:r>
                      <a:endParaRPr lang="en-US" sz="2400" b="1"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dirty="0">
                          <a:effectLst/>
                        </a:rPr>
                        <a:t> </a:t>
                      </a:r>
                      <a:endParaRPr lang="en-US" sz="2400" b="1" i="0" u="none" strike="noStrike" dirty="0">
                        <a:solidFill>
                          <a:srgbClr val="000000"/>
                        </a:solidFill>
                        <a:effectLst/>
                        <a:latin typeface="Calibri" panose="020F0502020204030204" pitchFamily="34" charset="0"/>
                      </a:endParaRPr>
                    </a:p>
                  </a:txBody>
                  <a:tcPr marL="9176" marR="9176" marT="9176" marB="0" anchor="ctr"/>
                </a:tc>
                <a:tc>
                  <a:txBody>
                    <a:bodyPr/>
                    <a:lstStyle/>
                    <a:p>
                      <a:pPr algn="ctr" rtl="0" fontAlgn="ctr"/>
                      <a:r>
                        <a:rPr lang="en-US" sz="2400" u="none" strike="noStrike">
                          <a:effectLst/>
                        </a:rPr>
                        <a:t>5300</a:t>
                      </a:r>
                      <a:endParaRPr lang="en-US" sz="2400" b="1" i="0" u="none" strike="noStrike">
                        <a:solidFill>
                          <a:srgbClr val="000000"/>
                        </a:solidFill>
                        <a:effectLst/>
                        <a:latin typeface="Calibri" panose="020F0502020204030204" pitchFamily="34" charset="0"/>
                      </a:endParaRPr>
                    </a:p>
                  </a:txBody>
                  <a:tcPr marL="9176" marR="9176" marT="9176" marB="0" anchor="ctr"/>
                </a:tc>
                <a:extLst>
                  <a:ext uri="{0D108BD9-81ED-4DB2-BD59-A6C34878D82A}">
                    <a16:rowId xmlns:a16="http://schemas.microsoft.com/office/drawing/2014/main" val="10009"/>
                  </a:ext>
                </a:extLst>
              </a:tr>
              <a:tr h="411607">
                <a:tc>
                  <a:txBody>
                    <a:bodyPr/>
                    <a:lstStyle/>
                    <a:p>
                      <a:pPr algn="just" rtl="0" fontAlgn="ctr"/>
                      <a:r>
                        <a:rPr lang="en-US" sz="2400" u="none" strike="noStrike" dirty="0">
                          <a:effectLst/>
                        </a:rPr>
                        <a:t>Income</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l" fontAlgn="b"/>
                      <a:r>
                        <a:rPr lang="en-US" sz="2400" u="none" strike="noStrike" dirty="0">
                          <a:effectLst/>
                        </a:rPr>
                        <a:t> </a:t>
                      </a:r>
                      <a:endParaRPr lang="en-US" sz="2400" b="0" i="0" u="none" strike="noStrike" dirty="0">
                        <a:solidFill>
                          <a:srgbClr val="000000"/>
                        </a:solidFill>
                        <a:effectLst/>
                        <a:latin typeface="Calibri" panose="020F0502020204030204" pitchFamily="34" charset="0"/>
                      </a:endParaRPr>
                    </a:p>
                  </a:txBody>
                  <a:tcPr marL="9176" marR="9176" marT="9176" marB="0" anchor="b">
                    <a:solidFill>
                      <a:schemeClr val="accent6">
                        <a:lumMod val="40000"/>
                        <a:lumOff val="60000"/>
                      </a:schemeClr>
                    </a:solidFill>
                  </a:tcPr>
                </a:tc>
                <a:tc>
                  <a:txBody>
                    <a:bodyPr/>
                    <a:lstStyle/>
                    <a:p>
                      <a:pPr algn="ctr" rtl="0" fontAlgn="ctr"/>
                      <a:r>
                        <a:rPr lang="en-US" sz="2400" u="none" strike="noStrike" dirty="0">
                          <a:effectLst/>
                        </a:rPr>
                        <a:t>580</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tc>
                  <a:txBody>
                    <a:bodyPr/>
                    <a:lstStyle/>
                    <a:p>
                      <a:pPr algn="l" fontAlgn="b"/>
                      <a:r>
                        <a:rPr lang="en-US" sz="2400" u="none" strike="noStrike" dirty="0">
                          <a:effectLst/>
                        </a:rPr>
                        <a:t> </a:t>
                      </a:r>
                      <a:endParaRPr lang="en-US" sz="2400" b="0" i="0" u="none" strike="noStrike" dirty="0">
                        <a:solidFill>
                          <a:srgbClr val="000000"/>
                        </a:solidFill>
                        <a:effectLst/>
                        <a:latin typeface="Calibri" panose="020F0502020204030204" pitchFamily="34" charset="0"/>
                      </a:endParaRPr>
                    </a:p>
                  </a:txBody>
                  <a:tcPr marL="9176" marR="9176" marT="9176" marB="0" anchor="b">
                    <a:solidFill>
                      <a:schemeClr val="accent6">
                        <a:lumMod val="40000"/>
                        <a:lumOff val="60000"/>
                      </a:schemeClr>
                    </a:solidFill>
                  </a:tcPr>
                </a:tc>
                <a:tc>
                  <a:txBody>
                    <a:bodyPr/>
                    <a:lstStyle/>
                    <a:p>
                      <a:pPr algn="ctr" rtl="0" fontAlgn="ctr"/>
                      <a:r>
                        <a:rPr lang="en-US" sz="2400" u="none" strike="noStrike" dirty="0">
                          <a:effectLst/>
                        </a:rPr>
                        <a:t>530</a:t>
                      </a:r>
                      <a:endParaRPr lang="en-US" sz="2400" b="1" i="0" u="none" strike="noStrike" dirty="0">
                        <a:solidFill>
                          <a:srgbClr val="000000"/>
                        </a:solidFill>
                        <a:effectLst/>
                        <a:latin typeface="Calibri" panose="020F0502020204030204" pitchFamily="34" charset="0"/>
                      </a:endParaRPr>
                    </a:p>
                  </a:txBody>
                  <a:tcPr marL="9176" marR="9176" marT="9176" marB="0" anchor="ctr">
                    <a:solidFill>
                      <a:schemeClr val="accent6">
                        <a:lumMod val="40000"/>
                        <a:lumOff val="60000"/>
                      </a:schemeClr>
                    </a:solidFill>
                  </a:tcPr>
                </a:tc>
                <a:extLst>
                  <a:ext uri="{0D108BD9-81ED-4DB2-BD59-A6C34878D82A}">
                    <a16:rowId xmlns:a16="http://schemas.microsoft.com/office/drawing/2014/main" val="10010"/>
                  </a:ext>
                </a:extLst>
              </a:tr>
              <a:tr h="411607">
                <a:tc>
                  <a:txBody>
                    <a:bodyPr/>
                    <a:lstStyle/>
                    <a:p>
                      <a:pPr algn="just" rtl="0" fontAlgn="ctr"/>
                      <a:r>
                        <a:rPr lang="en-US" sz="2400" u="none" strike="noStrike" dirty="0">
                          <a:effectLst/>
                        </a:rPr>
                        <a:t>Net Profit</a:t>
                      </a:r>
                      <a:endParaRPr lang="en-US" sz="2400" b="1" i="0" u="none" strike="noStrike" dirty="0">
                        <a:solidFill>
                          <a:srgbClr val="000000"/>
                        </a:solidFill>
                        <a:effectLst/>
                        <a:latin typeface="Calibri" panose="020F0502020204030204" pitchFamily="34" charset="0"/>
                      </a:endParaRPr>
                    </a:p>
                  </a:txBody>
                  <a:tcPr marL="9176" marR="9176" marT="9176" marB="0" anchor="ctr">
                    <a:solidFill>
                      <a:srgbClr val="FFFF00"/>
                    </a:solidFill>
                  </a:tcPr>
                </a:tc>
                <a:tc>
                  <a:txBody>
                    <a:bodyPr/>
                    <a:lstStyle/>
                    <a:p>
                      <a:pPr algn="ctr" rtl="0" fontAlgn="ctr"/>
                      <a:r>
                        <a:rPr lang="en-US" sz="2400" u="none" strike="noStrike" dirty="0">
                          <a:effectLst/>
                        </a:rPr>
                        <a:t> </a:t>
                      </a:r>
                      <a:endParaRPr lang="en-US" sz="2400" b="1" i="0" u="none" strike="noStrike" dirty="0">
                        <a:solidFill>
                          <a:srgbClr val="000000"/>
                        </a:solidFill>
                        <a:effectLst/>
                        <a:latin typeface="Calibri" panose="020F0502020204030204" pitchFamily="34" charset="0"/>
                      </a:endParaRPr>
                    </a:p>
                  </a:txBody>
                  <a:tcPr marL="9176" marR="9176" marT="9176" marB="0" anchor="ctr">
                    <a:solidFill>
                      <a:srgbClr val="FFFF00"/>
                    </a:solidFill>
                  </a:tcPr>
                </a:tc>
                <a:tc>
                  <a:txBody>
                    <a:bodyPr/>
                    <a:lstStyle/>
                    <a:p>
                      <a:pPr algn="ctr" rtl="0" fontAlgn="ctr"/>
                      <a:r>
                        <a:rPr lang="en-US" sz="2400" u="none" strike="noStrike" dirty="0">
                          <a:effectLst/>
                        </a:rPr>
                        <a:t>342</a:t>
                      </a:r>
                      <a:endParaRPr lang="en-US" sz="2400" b="1" i="0" u="none" strike="noStrike" dirty="0">
                        <a:solidFill>
                          <a:srgbClr val="000000"/>
                        </a:solidFill>
                        <a:effectLst/>
                        <a:latin typeface="Calibri" panose="020F0502020204030204" pitchFamily="34" charset="0"/>
                      </a:endParaRPr>
                    </a:p>
                  </a:txBody>
                  <a:tcPr marL="9176" marR="9176" marT="9176" marB="0" anchor="ctr">
                    <a:solidFill>
                      <a:srgbClr val="FFFF00"/>
                    </a:solidFill>
                  </a:tcPr>
                </a:tc>
                <a:tc>
                  <a:txBody>
                    <a:bodyPr/>
                    <a:lstStyle/>
                    <a:p>
                      <a:pPr algn="ctr" rtl="0" fontAlgn="ctr"/>
                      <a:r>
                        <a:rPr lang="en-US" sz="2400" u="none" strike="noStrike" dirty="0">
                          <a:effectLst/>
                        </a:rPr>
                        <a:t> </a:t>
                      </a:r>
                      <a:endParaRPr lang="en-US" sz="2400" b="1" i="0" u="none" strike="noStrike" dirty="0">
                        <a:solidFill>
                          <a:srgbClr val="000000"/>
                        </a:solidFill>
                        <a:effectLst/>
                        <a:latin typeface="Calibri" panose="020F0502020204030204" pitchFamily="34" charset="0"/>
                      </a:endParaRPr>
                    </a:p>
                  </a:txBody>
                  <a:tcPr marL="9176" marR="9176" marT="9176" marB="0" anchor="ctr">
                    <a:solidFill>
                      <a:srgbClr val="FFFF00"/>
                    </a:solidFill>
                  </a:tcPr>
                </a:tc>
                <a:tc>
                  <a:txBody>
                    <a:bodyPr/>
                    <a:lstStyle/>
                    <a:p>
                      <a:pPr algn="ctr" rtl="0" fontAlgn="ctr"/>
                      <a:r>
                        <a:rPr lang="en-US" sz="2400" u="none" strike="noStrike" dirty="0">
                          <a:effectLst/>
                        </a:rPr>
                        <a:t>378</a:t>
                      </a:r>
                      <a:endParaRPr lang="en-US" sz="2400" b="1" i="0" u="none" strike="noStrike" dirty="0">
                        <a:solidFill>
                          <a:srgbClr val="000000"/>
                        </a:solidFill>
                        <a:effectLst/>
                        <a:latin typeface="Calibri" panose="020F0502020204030204" pitchFamily="34" charset="0"/>
                      </a:endParaRPr>
                    </a:p>
                  </a:txBody>
                  <a:tcPr marL="9176" marR="9176" marT="9176" marB="0" anchor="ctr">
                    <a:solidFill>
                      <a:srgbClr val="FFFF00"/>
                    </a:solidFill>
                  </a:tcPr>
                </a:tc>
                <a:extLst>
                  <a:ext uri="{0D108BD9-81ED-4DB2-BD59-A6C34878D82A}">
                    <a16:rowId xmlns:a16="http://schemas.microsoft.com/office/drawing/2014/main" val="10011"/>
                  </a:ext>
                </a:extLst>
              </a:tr>
            </a:tbl>
          </a:graphicData>
        </a:graphic>
      </p:graphicFrame>
      <p:sp>
        <p:nvSpPr>
          <p:cNvPr id="4" name="Title 1"/>
          <p:cNvSpPr txBox="1">
            <a:spLocks/>
          </p:cNvSpPr>
          <p:nvPr/>
        </p:nvSpPr>
        <p:spPr>
          <a:xfrm>
            <a:off x="2129051" y="0"/>
            <a:ext cx="10062949" cy="662782"/>
          </a:xfrm>
          <a:prstGeom prst="rect">
            <a:avLst/>
          </a:prstGeom>
          <a:noFill/>
          <a:ln>
            <a:noFill/>
          </a:ln>
        </p:spPr>
        <p:txBody>
          <a:bodyPr vert="horz" lIns="91440" tIns="45720" rIns="91440" bIns="45720" rtlCol="0" anchor="ctr">
            <a:noAutofit/>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400" b="0" i="0" u="none" strike="noStrike" kern="1200" spc="0" baseline="0">
                <a:solidFill>
                  <a:prstClr val="black">
                    <a:lumMod val="65000"/>
                    <a:lumOff val="35000"/>
                  </a:prstClr>
                </a:solidFill>
                <a:latin typeface="+mn-lt"/>
                <a:ea typeface="+mn-ea"/>
                <a:cs typeface="+mn-cs"/>
              </a:defRPr>
            </a:pPr>
            <a:r>
              <a:rPr lang="en-US" sz="2400" dirty="0">
                <a:solidFill>
                  <a:srgbClr val="007436"/>
                </a:solidFill>
                <a:latin typeface="+mn-lt"/>
                <a:ea typeface="+mn-ea"/>
                <a:cs typeface="+mn-cs"/>
              </a:rPr>
              <a:t>Economical Comparison between Cooled GH and Net GH for the Production of Cucumber at </a:t>
            </a:r>
            <a:r>
              <a:rPr lang="en-US" sz="2400" dirty="0" err="1">
                <a:solidFill>
                  <a:srgbClr val="007436"/>
                </a:solidFill>
                <a:latin typeface="+mn-lt"/>
                <a:ea typeface="+mn-ea"/>
                <a:cs typeface="+mn-cs"/>
              </a:rPr>
              <a:t>Rumais</a:t>
            </a:r>
            <a:r>
              <a:rPr lang="en-US" sz="2400" dirty="0">
                <a:solidFill>
                  <a:srgbClr val="007436"/>
                </a:solidFill>
                <a:latin typeface="+mn-lt"/>
                <a:ea typeface="+mn-ea"/>
                <a:cs typeface="+mn-cs"/>
              </a:rPr>
              <a:t> Research Station, Oman</a:t>
            </a:r>
          </a:p>
        </p:txBody>
      </p:sp>
      <p:pic>
        <p:nvPicPr>
          <p:cNvPr id="6" name="Picture 5">
            <a:extLst>
              <a:ext uri="{FF2B5EF4-FFF2-40B4-BE49-F238E27FC236}">
                <a16:creationId xmlns:a16="http://schemas.microsoft.com/office/drawing/2014/main" id="{97A8519E-3B38-4E13-90D7-6DBDF15B96A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07269" y="1325880"/>
            <a:ext cx="2456242" cy="1842181"/>
          </a:xfrm>
          <a:prstGeom prst="rect">
            <a:avLst/>
          </a:prstGeom>
        </p:spPr>
      </p:pic>
      <p:pic>
        <p:nvPicPr>
          <p:cNvPr id="7" name="Picture 6">
            <a:extLst>
              <a:ext uri="{FF2B5EF4-FFF2-40B4-BE49-F238E27FC236}">
                <a16:creationId xmlns:a16="http://schemas.microsoft.com/office/drawing/2014/main" id="{51C7A53D-5F72-468A-94B0-40C253AE91F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53929" y="3428999"/>
            <a:ext cx="2509582" cy="1882187"/>
          </a:xfrm>
          <a:prstGeom prst="rect">
            <a:avLst/>
          </a:prstGeom>
        </p:spPr>
      </p:pic>
    </p:spTree>
    <p:extLst>
      <p:ext uri="{BB962C8B-B14F-4D97-AF65-F5344CB8AC3E}">
        <p14:creationId xmlns:p14="http://schemas.microsoft.com/office/powerpoint/2010/main" val="17822379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36E5703-DF8A-44A8-8312-05F4D5FAFDC6}"/>
              </a:ext>
            </a:extLst>
          </p:cNvPr>
          <p:cNvSpPr>
            <a:spLocks noGrp="1"/>
          </p:cNvSpPr>
          <p:nvPr>
            <p:ph type="body" sz="quarter" idx="10"/>
          </p:nvPr>
        </p:nvSpPr>
        <p:spPr>
          <a:xfrm>
            <a:off x="599265" y="1465098"/>
            <a:ext cx="6786562" cy="1155700"/>
          </a:xfrm>
          <a:solidFill>
            <a:srgbClr val="EE791C"/>
          </a:solidFill>
        </p:spPr>
        <p:txBody>
          <a:bodyPr/>
          <a:lstStyle/>
          <a:p>
            <a:r>
              <a:rPr lang="en-US" sz="2400" dirty="0">
                <a:solidFill>
                  <a:schemeClr val="bg1"/>
                </a:solidFill>
              </a:rPr>
              <a:t>innovative solutions including root zone cooling (RZC) combined with utilizing solar energy to expand the production period.</a:t>
            </a:r>
          </a:p>
        </p:txBody>
      </p:sp>
      <p:sp>
        <p:nvSpPr>
          <p:cNvPr id="3" name="Title 2">
            <a:extLst>
              <a:ext uri="{FF2B5EF4-FFF2-40B4-BE49-F238E27FC236}">
                <a16:creationId xmlns:a16="http://schemas.microsoft.com/office/drawing/2014/main" id="{97153E3B-3ABA-4E16-82A0-764D11B8C64C}"/>
              </a:ext>
            </a:extLst>
          </p:cNvPr>
          <p:cNvSpPr>
            <a:spLocks noGrp="1"/>
          </p:cNvSpPr>
          <p:nvPr>
            <p:ph type="title"/>
          </p:nvPr>
        </p:nvSpPr>
        <p:spPr>
          <a:xfrm>
            <a:off x="985838" y="365125"/>
            <a:ext cx="6596062" cy="701675"/>
          </a:xfrm>
        </p:spPr>
        <p:txBody>
          <a:bodyPr/>
          <a:lstStyle/>
          <a:p>
            <a:pPr algn="l"/>
            <a:r>
              <a:rPr lang="en-US" dirty="0"/>
              <a:t>Next Step: expand the net-house production period</a:t>
            </a:r>
          </a:p>
        </p:txBody>
      </p:sp>
      <p:graphicFrame>
        <p:nvGraphicFramePr>
          <p:cNvPr id="5" name="Chart 4">
            <a:extLst>
              <a:ext uri="{FF2B5EF4-FFF2-40B4-BE49-F238E27FC236}">
                <a16:creationId xmlns:a16="http://schemas.microsoft.com/office/drawing/2014/main" id="{7BCD67C8-CDF3-4746-B111-804A0A4307B6}"/>
              </a:ext>
            </a:extLst>
          </p:cNvPr>
          <p:cNvGraphicFramePr/>
          <p:nvPr/>
        </p:nvGraphicFramePr>
        <p:xfrm>
          <a:off x="599265" y="3019097"/>
          <a:ext cx="5153835" cy="2877207"/>
        </p:xfrm>
        <a:graphic>
          <a:graphicData uri="http://schemas.openxmlformats.org/drawingml/2006/chart">
            <c:chart xmlns:c="http://schemas.openxmlformats.org/drawingml/2006/chart" xmlns:r="http://schemas.openxmlformats.org/officeDocument/2006/relationships" r:id="rId3"/>
          </a:graphicData>
        </a:graphic>
      </p:graphicFrame>
      <p:pic>
        <p:nvPicPr>
          <p:cNvPr id="10" name="Picture 9" descr="A picture containing ground, outdoor, music, person&#10;&#10;Description automatically generated">
            <a:extLst>
              <a:ext uri="{FF2B5EF4-FFF2-40B4-BE49-F238E27FC236}">
                <a16:creationId xmlns:a16="http://schemas.microsoft.com/office/drawing/2014/main" id="{25AD9588-9F06-43C1-A5A9-853E7A5C8F8B}"/>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l="11446" r="10540" b="1"/>
          <a:stretch/>
        </p:blipFill>
        <p:spPr>
          <a:xfrm>
            <a:off x="8540973" y="3324865"/>
            <a:ext cx="3651027" cy="3509954"/>
          </a:xfrm>
          <a:custGeom>
            <a:avLst/>
            <a:gdLst>
              <a:gd name="connsiteX0" fmla="*/ 2343548 w 7128913"/>
              <a:gd name="connsiteY0" fmla="*/ 0 h 6853457"/>
              <a:gd name="connsiteX1" fmla="*/ 5168877 w 7128913"/>
              <a:gd name="connsiteY1" fmla="*/ 0 h 6853457"/>
              <a:gd name="connsiteX2" fmla="*/ 5218299 w 7128913"/>
              <a:gd name="connsiteY2" fmla="*/ 19487 h 6853457"/>
              <a:gd name="connsiteX3" fmla="*/ 7014769 w 7128913"/>
              <a:gd name="connsiteY3" fmla="*/ 1610837 h 6853457"/>
              <a:gd name="connsiteX4" fmla="*/ 7128913 w 7128913"/>
              <a:gd name="connsiteY4" fmla="*/ 1827198 h 6853457"/>
              <a:gd name="connsiteX5" fmla="*/ 7128913 w 7128913"/>
              <a:gd name="connsiteY5" fmla="*/ 5131581 h 6853457"/>
              <a:gd name="connsiteX6" fmla="*/ 7091067 w 7128913"/>
              <a:gd name="connsiteY6" fmla="*/ 5210750 h 6853457"/>
              <a:gd name="connsiteX7" fmla="*/ 5546646 w 7128913"/>
              <a:gd name="connsiteY7" fmla="*/ 6783375 h 6853457"/>
              <a:gd name="connsiteX8" fmla="*/ 5409811 w 7128913"/>
              <a:gd name="connsiteY8" fmla="*/ 6853457 h 6853457"/>
              <a:gd name="connsiteX9" fmla="*/ 2102613 w 7128913"/>
              <a:gd name="connsiteY9" fmla="*/ 6853457 h 6853457"/>
              <a:gd name="connsiteX10" fmla="*/ 1965779 w 7128913"/>
              <a:gd name="connsiteY10" fmla="*/ 6783375 h 6853457"/>
              <a:gd name="connsiteX11" fmla="*/ 0 w 7128913"/>
              <a:gd name="connsiteY11" fmla="*/ 3480517 h 6853457"/>
              <a:gd name="connsiteX12" fmla="*/ 2294125 w 7128913"/>
              <a:gd name="connsiteY12" fmla="*/ 19487 h 685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128913" h="6853457">
                <a:moveTo>
                  <a:pt x="2343548" y="0"/>
                </a:moveTo>
                <a:lnTo>
                  <a:pt x="5168877" y="0"/>
                </a:lnTo>
                <a:lnTo>
                  <a:pt x="5218299" y="19487"/>
                </a:lnTo>
                <a:cubicBezTo>
                  <a:pt x="5976640" y="340238"/>
                  <a:pt x="6607722" y="902948"/>
                  <a:pt x="7014769" y="1610837"/>
                </a:cubicBezTo>
                <a:lnTo>
                  <a:pt x="7128913" y="1827198"/>
                </a:lnTo>
                <a:lnTo>
                  <a:pt x="7128913" y="5131581"/>
                </a:lnTo>
                <a:lnTo>
                  <a:pt x="7091067" y="5210750"/>
                </a:lnTo>
                <a:cubicBezTo>
                  <a:pt x="6744936" y="5876527"/>
                  <a:pt x="6205281" y="6425584"/>
                  <a:pt x="5546646" y="6783375"/>
                </a:cubicBezTo>
                <a:lnTo>
                  <a:pt x="5409811" y="6853457"/>
                </a:lnTo>
                <a:lnTo>
                  <a:pt x="2102613" y="6853457"/>
                </a:lnTo>
                <a:lnTo>
                  <a:pt x="1965779" y="6783375"/>
                </a:lnTo>
                <a:cubicBezTo>
                  <a:pt x="794873" y="6147301"/>
                  <a:pt x="0" y="4906735"/>
                  <a:pt x="0" y="3480517"/>
                </a:cubicBezTo>
                <a:cubicBezTo>
                  <a:pt x="0" y="1924643"/>
                  <a:pt x="945964" y="589711"/>
                  <a:pt x="2294125" y="19487"/>
                </a:cubicBezTo>
                <a:close/>
              </a:path>
            </a:pathLst>
          </a:custGeom>
        </p:spPr>
      </p:pic>
      <p:pic>
        <p:nvPicPr>
          <p:cNvPr id="12" name="Picture 11">
            <a:extLst>
              <a:ext uri="{FF2B5EF4-FFF2-40B4-BE49-F238E27FC236}">
                <a16:creationId xmlns:a16="http://schemas.microsoft.com/office/drawing/2014/main" id="{D4845410-B819-4A02-A0B1-E666BAA80140}"/>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5400000">
            <a:off x="5775960" y="3819844"/>
            <a:ext cx="3535680" cy="2651760"/>
          </a:xfrm>
          <a:prstGeom prst="rect">
            <a:avLst/>
          </a:prstGeom>
        </p:spPr>
      </p:pic>
      <p:pic>
        <p:nvPicPr>
          <p:cNvPr id="8" name="Picture 7" descr="A sign on the side of a building&#10;&#10;Description automatically generated">
            <a:extLst>
              <a:ext uri="{FF2B5EF4-FFF2-40B4-BE49-F238E27FC236}">
                <a16:creationId xmlns:a16="http://schemas.microsoft.com/office/drawing/2014/main" id="{87A378B6-1CA2-4DD4-8408-1BE54DEEC6B2}"/>
              </a:ext>
            </a:extLst>
          </p:cNvPr>
          <p:cNvPicPr>
            <a:picLocks noChangeAspect="1"/>
          </p:cNvPicPr>
          <p:nvPr/>
        </p:nvPicPr>
        <p:blipFill rotWithShape="1">
          <a:blip r:embed="rId6" cstate="hqprint">
            <a:extLst>
              <a:ext uri="{28A0092B-C50C-407E-A947-70E740481C1C}">
                <a14:useLocalDpi xmlns:a14="http://schemas.microsoft.com/office/drawing/2010/main" val="0"/>
              </a:ext>
            </a:extLst>
          </a:blip>
          <a:srcRect l="8398" t="22686" r="19112"/>
          <a:stretch/>
        </p:blipFill>
        <p:spPr>
          <a:xfrm>
            <a:off x="7581900" y="0"/>
            <a:ext cx="4222552" cy="3377722"/>
          </a:xfrm>
          <a:prstGeom prst="rect">
            <a:avLst/>
          </a:prstGeom>
        </p:spPr>
      </p:pic>
    </p:spTree>
    <p:extLst>
      <p:ext uri="{BB962C8B-B14F-4D97-AF65-F5344CB8AC3E}">
        <p14:creationId xmlns:p14="http://schemas.microsoft.com/office/powerpoint/2010/main" val="1394133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AA81ACC-B35C-43A2-BD93-92136A059656}"/>
              </a:ext>
            </a:extLst>
          </p:cNvPr>
          <p:cNvSpPr>
            <a:spLocks noGrp="1"/>
          </p:cNvSpPr>
          <p:nvPr>
            <p:ph type="body" sz="quarter" idx="10"/>
          </p:nvPr>
        </p:nvSpPr>
        <p:spPr>
          <a:xfrm>
            <a:off x="493244" y="798802"/>
            <a:ext cx="6848061" cy="5270527"/>
          </a:xfrm>
        </p:spPr>
        <p:txBody>
          <a:bodyPr/>
          <a:lstStyle/>
          <a:p>
            <a:pPr marL="342900" indent="-342900" algn="just">
              <a:buFont typeface="Arial" panose="020B0604020202020204" pitchFamily="34" charset="0"/>
              <a:buChar char="•"/>
            </a:pPr>
            <a:r>
              <a:rPr lang="en-US" sz="2200" dirty="0"/>
              <a:t>Net income of small folder farmers in soilless is 150-240% higher than soil production system as a result of higher yield with better quality.  </a:t>
            </a:r>
          </a:p>
          <a:p>
            <a:pPr marL="342900" indent="-342900" algn="just">
              <a:buFont typeface="Arial" panose="020B0604020202020204" pitchFamily="34" charset="0"/>
              <a:buChar char="•"/>
            </a:pPr>
            <a:r>
              <a:rPr lang="en-US" sz="2200" dirty="0"/>
              <a:t>Water productivity in soilless culture is higher by more than three times that of soil culture. </a:t>
            </a:r>
          </a:p>
          <a:p>
            <a:pPr marL="342900" indent="-342900" algn="just">
              <a:buFont typeface="Arial" panose="020B0604020202020204" pitchFamily="34" charset="0"/>
              <a:buChar char="•"/>
            </a:pPr>
            <a:r>
              <a:rPr lang="en-US" sz="2200" dirty="0"/>
              <a:t>Soilless Agriculture earns more income from less water and less land. </a:t>
            </a:r>
          </a:p>
          <a:p>
            <a:pPr marL="342900" indent="-342900" algn="just">
              <a:buFont typeface="Arial" panose="020B0604020202020204" pitchFamily="34" charset="0"/>
              <a:buChar char="•"/>
            </a:pPr>
            <a:r>
              <a:rPr lang="en-US" sz="2200" dirty="0"/>
              <a:t>Net-houses saved about 77% of water with a 10% increase of profitability compared to the cooled greenhouse in Oman during November-February, and, March-May 2017.</a:t>
            </a:r>
          </a:p>
          <a:p>
            <a:pPr marL="342900" indent="-342900" algn="just">
              <a:buFont typeface="Arial" panose="020B0604020202020204" pitchFamily="34" charset="0"/>
              <a:buChar char="•"/>
            </a:pPr>
            <a:r>
              <a:rPr lang="en-US" sz="2200" dirty="0"/>
              <a:t>The net-houses also saved 28.5m3 of water per ton of cucumbers produced compared to cooled greenhouse.</a:t>
            </a:r>
          </a:p>
          <a:p>
            <a:pPr marL="342900" indent="-342900" algn="just">
              <a:buFont typeface="Arial" panose="020B0604020202020204" pitchFamily="34" charset="0"/>
              <a:buChar char="•"/>
            </a:pPr>
            <a:r>
              <a:rPr lang="en-US" sz="2200" dirty="0"/>
              <a:t>The Net-house save about 150 kWh electricity per year per m2 of GH</a:t>
            </a:r>
          </a:p>
        </p:txBody>
      </p:sp>
      <p:pic>
        <p:nvPicPr>
          <p:cNvPr id="7" name="Picture 6" descr="A person standing in front of a building&#10;&#10;Description automatically generated">
            <a:extLst>
              <a:ext uri="{FF2B5EF4-FFF2-40B4-BE49-F238E27FC236}">
                <a16:creationId xmlns:a16="http://schemas.microsoft.com/office/drawing/2014/main" id="{A1217F27-0027-4296-AB0A-E2D204034A37}"/>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19341" b="13140"/>
          <a:stretch/>
        </p:blipFill>
        <p:spPr>
          <a:xfrm>
            <a:off x="7341306" y="649964"/>
            <a:ext cx="2229952" cy="1842181"/>
          </a:xfrm>
          <a:prstGeom prst="rect">
            <a:avLst/>
          </a:prstGeom>
        </p:spPr>
      </p:pic>
      <p:pic>
        <p:nvPicPr>
          <p:cNvPr id="11" name="Picture 10" descr="A person sitting in a garden&#10;&#10;Description automatically generated">
            <a:extLst>
              <a:ext uri="{FF2B5EF4-FFF2-40B4-BE49-F238E27FC236}">
                <a16:creationId xmlns:a16="http://schemas.microsoft.com/office/drawing/2014/main" id="{F7E05B3E-4F67-42F6-874B-C91F4167B08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341306" y="2555873"/>
            <a:ext cx="2456240" cy="1842180"/>
          </a:xfrm>
          <a:prstGeom prst="rect">
            <a:avLst/>
          </a:prstGeom>
        </p:spPr>
      </p:pic>
      <p:pic>
        <p:nvPicPr>
          <p:cNvPr id="5" name="Picture 4"/>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571259" y="649964"/>
            <a:ext cx="2456242" cy="1842181"/>
          </a:xfrm>
          <a:prstGeom prst="rect">
            <a:avLst/>
          </a:prstGeom>
        </p:spPr>
      </p:pic>
      <p:pic>
        <p:nvPicPr>
          <p:cNvPr id="6" name="Picture 5"/>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568236" y="2555873"/>
            <a:ext cx="2459265" cy="1844448"/>
          </a:xfrm>
          <a:prstGeom prst="rect">
            <a:avLst/>
          </a:prstGeom>
        </p:spPr>
      </p:pic>
      <p:pic>
        <p:nvPicPr>
          <p:cNvPr id="12" name="Picture 11"/>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68236" y="4461781"/>
            <a:ext cx="2459265" cy="1844449"/>
          </a:xfrm>
          <a:prstGeom prst="rect">
            <a:avLst/>
          </a:prstGeom>
        </p:spPr>
      </p:pic>
      <p:pic>
        <p:nvPicPr>
          <p:cNvPr id="16" name="Picture 15"/>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7341306" y="4461781"/>
            <a:ext cx="2456240" cy="1842180"/>
          </a:xfrm>
          <a:prstGeom prst="rect">
            <a:avLst/>
          </a:prstGeom>
        </p:spPr>
      </p:pic>
    </p:spTree>
    <p:extLst>
      <p:ext uri="{BB962C8B-B14F-4D97-AF65-F5344CB8AC3E}">
        <p14:creationId xmlns:p14="http://schemas.microsoft.com/office/powerpoint/2010/main" val="34794019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Pictures\TT UAE\soilless Culture\Fieldday 1Mar2010\DSC07021.JPG">
            <a:extLst>
              <a:ext uri="{FF2B5EF4-FFF2-40B4-BE49-F238E27FC236}">
                <a16:creationId xmlns:a16="http://schemas.microsoft.com/office/drawing/2014/main" id="{062FE937-103C-4245-BE72-251E9AD1DB20}"/>
              </a:ext>
            </a:extLst>
          </p:cNvPr>
          <p:cNvPicPr>
            <a:picLocks noChangeAspect="1" noChangeArrowheads="1"/>
          </p:cNvPicPr>
          <p:nvPr/>
        </p:nvPicPr>
        <p:blipFill>
          <a:blip r:embed="rId3" cstate="email">
            <a:lum bright="10000"/>
          </a:blip>
          <a:srcRect/>
          <a:stretch>
            <a:fillRect/>
          </a:stretch>
        </p:blipFill>
        <p:spPr bwMode="auto">
          <a:xfrm>
            <a:off x="592972" y="440546"/>
            <a:ext cx="3603009" cy="2702257"/>
          </a:xfrm>
          <a:prstGeom prst="rect">
            <a:avLst/>
          </a:prstGeom>
          <a:ln>
            <a:noFill/>
          </a:ln>
          <a:effectLst>
            <a:softEdge rad="112500"/>
          </a:effectLst>
        </p:spPr>
      </p:pic>
      <p:sp>
        <p:nvSpPr>
          <p:cNvPr id="5" name="TextBox 4">
            <a:extLst>
              <a:ext uri="{FF2B5EF4-FFF2-40B4-BE49-F238E27FC236}">
                <a16:creationId xmlns:a16="http://schemas.microsoft.com/office/drawing/2014/main" id="{428B04E5-435B-4A52-A81F-6E6F4E901F34}"/>
              </a:ext>
            </a:extLst>
          </p:cNvPr>
          <p:cNvSpPr txBox="1"/>
          <p:nvPr/>
        </p:nvSpPr>
        <p:spPr>
          <a:xfrm>
            <a:off x="4272677" y="1247545"/>
            <a:ext cx="6757915" cy="1200150"/>
          </a:xfrm>
          <a:prstGeom prst="rect">
            <a:avLst/>
          </a:prstGeom>
          <a:noFill/>
        </p:spPr>
        <p:txBody>
          <a:bodyPr wrap="square">
            <a:spAutoFit/>
          </a:bodyPr>
          <a:lstStyle/>
          <a:p>
            <a:pPr eaLnBrk="1" hangingPunct="1">
              <a:defRPr/>
            </a:pPr>
            <a:r>
              <a:rPr lang="en-US" dirty="0">
                <a:latin typeface="Arial" charset="0"/>
                <a:cs typeface="Arial" charset="0"/>
              </a:rPr>
              <a:t>“Mr. Mohamed Al Naeemi, Ajman, UAE</a:t>
            </a:r>
          </a:p>
          <a:p>
            <a:pPr eaLnBrk="1" hangingPunct="1">
              <a:defRPr/>
            </a:pPr>
            <a:r>
              <a:rPr lang="en-US" dirty="0">
                <a:latin typeface="Arial" charset="0"/>
                <a:cs typeface="Arial" charset="0"/>
              </a:rPr>
              <a:t>With Hydroponics, Water consumption is far less</a:t>
            </a:r>
            <a:br>
              <a:rPr lang="en-US" dirty="0">
                <a:latin typeface="Arial" charset="0"/>
                <a:cs typeface="Arial" charset="0"/>
              </a:rPr>
            </a:br>
            <a:r>
              <a:rPr lang="en-US" dirty="0">
                <a:latin typeface="Arial" charset="0"/>
                <a:cs typeface="Arial" charset="0"/>
              </a:rPr>
              <a:t>for cucumber and tomato production comparing</a:t>
            </a:r>
            <a:br>
              <a:rPr lang="en-US" dirty="0">
                <a:latin typeface="Arial" charset="0"/>
                <a:cs typeface="Arial" charset="0"/>
              </a:rPr>
            </a:br>
            <a:r>
              <a:rPr lang="en-US" dirty="0">
                <a:latin typeface="Arial" charset="0"/>
                <a:cs typeface="Arial" charset="0"/>
              </a:rPr>
              <a:t> to soil”.</a:t>
            </a:r>
          </a:p>
        </p:txBody>
      </p:sp>
      <p:pic>
        <p:nvPicPr>
          <p:cNvPr id="6" name="Picture 5" descr="DSC09929.JPG">
            <a:extLst>
              <a:ext uri="{FF2B5EF4-FFF2-40B4-BE49-F238E27FC236}">
                <a16:creationId xmlns:a16="http://schemas.microsoft.com/office/drawing/2014/main" id="{91CA1073-15CC-4CFE-9875-923DA690E5B4}"/>
              </a:ext>
            </a:extLst>
          </p:cNvPr>
          <p:cNvPicPr>
            <a:picLocks noChangeAspect="1"/>
          </p:cNvPicPr>
          <p:nvPr/>
        </p:nvPicPr>
        <p:blipFill>
          <a:blip r:embed="rId4" cstate="email"/>
          <a:stretch>
            <a:fillRect/>
          </a:stretch>
        </p:blipFill>
        <p:spPr>
          <a:xfrm>
            <a:off x="8043933" y="2235204"/>
            <a:ext cx="3912359" cy="2934269"/>
          </a:xfrm>
          <a:prstGeom prst="rect">
            <a:avLst/>
          </a:prstGeom>
          <a:ln>
            <a:noFill/>
          </a:ln>
          <a:effectLst>
            <a:softEdge rad="112500"/>
          </a:effectLst>
        </p:spPr>
      </p:pic>
      <p:sp>
        <p:nvSpPr>
          <p:cNvPr id="7" name="TextBox 6">
            <a:extLst>
              <a:ext uri="{FF2B5EF4-FFF2-40B4-BE49-F238E27FC236}">
                <a16:creationId xmlns:a16="http://schemas.microsoft.com/office/drawing/2014/main" id="{2ECAC21A-0363-498E-91C3-8B8B236F2C86}"/>
              </a:ext>
            </a:extLst>
          </p:cNvPr>
          <p:cNvSpPr txBox="1"/>
          <p:nvPr/>
        </p:nvSpPr>
        <p:spPr>
          <a:xfrm>
            <a:off x="1209322" y="3062373"/>
            <a:ext cx="7067268" cy="1477963"/>
          </a:xfrm>
          <a:prstGeom prst="rect">
            <a:avLst/>
          </a:prstGeom>
          <a:noFill/>
        </p:spPr>
        <p:txBody>
          <a:bodyPr wrap="square">
            <a:spAutoFit/>
          </a:bodyPr>
          <a:lstStyle/>
          <a:p>
            <a:pPr eaLnBrk="1" hangingPunct="1">
              <a:defRPr/>
            </a:pPr>
            <a:r>
              <a:rPr lang="en-US" dirty="0">
                <a:latin typeface="Arial" charset="0"/>
                <a:cs typeface="Arial" charset="0"/>
              </a:rPr>
              <a:t>Mr. </a:t>
            </a:r>
            <a:r>
              <a:rPr lang="en-US" dirty="0" err="1">
                <a:latin typeface="Arial" charset="0"/>
                <a:cs typeface="Arial" charset="0"/>
              </a:rPr>
              <a:t>Salim</a:t>
            </a:r>
            <a:r>
              <a:rPr lang="en-US" dirty="0">
                <a:latin typeface="Arial" charset="0"/>
                <a:cs typeface="Arial" charset="0"/>
              </a:rPr>
              <a:t> Bin </a:t>
            </a:r>
            <a:r>
              <a:rPr lang="en-US" dirty="0" err="1">
                <a:latin typeface="Arial" charset="0"/>
                <a:cs typeface="Arial" charset="0"/>
              </a:rPr>
              <a:t>Khamis</a:t>
            </a:r>
            <a:r>
              <a:rPr lang="en-US" dirty="0">
                <a:latin typeface="Arial" charset="0"/>
                <a:cs typeface="Arial" charset="0"/>
              </a:rPr>
              <a:t> Al </a:t>
            </a:r>
            <a:r>
              <a:rPr lang="en-US" dirty="0" err="1">
                <a:latin typeface="Arial" charset="0"/>
                <a:cs typeface="Arial" charset="0"/>
              </a:rPr>
              <a:t>Gadae</a:t>
            </a:r>
            <a:r>
              <a:rPr lang="en-US" dirty="0">
                <a:latin typeface="Arial" charset="0"/>
                <a:cs typeface="Arial" charset="0"/>
              </a:rPr>
              <a:t>, Al </a:t>
            </a:r>
            <a:r>
              <a:rPr lang="en-US" dirty="0" err="1">
                <a:latin typeface="Arial" charset="0"/>
                <a:cs typeface="Arial" charset="0"/>
              </a:rPr>
              <a:t>Sowaiq</a:t>
            </a:r>
            <a:r>
              <a:rPr lang="en-US" dirty="0">
                <a:latin typeface="Arial" charset="0"/>
                <a:cs typeface="Arial" charset="0"/>
              </a:rPr>
              <a:t>, Oman</a:t>
            </a:r>
          </a:p>
          <a:p>
            <a:pPr eaLnBrk="1" hangingPunct="1">
              <a:defRPr/>
            </a:pPr>
            <a:r>
              <a:rPr lang="en-US" dirty="0">
                <a:latin typeface="Arial" charset="0"/>
                <a:cs typeface="Arial" charset="0"/>
              </a:rPr>
              <a:t>“This is my second year experience with Hydroponics. I can say Hydroponics compared to soil use 80% less water meanwhile the production is about 80% higher”. </a:t>
            </a:r>
          </a:p>
          <a:p>
            <a:pPr eaLnBrk="1" hangingPunct="1">
              <a:defRPr/>
            </a:pPr>
            <a:endParaRPr lang="en-US" dirty="0">
              <a:latin typeface="Arial" charset="0"/>
              <a:cs typeface="Arial" charset="0"/>
            </a:endParaRPr>
          </a:p>
        </p:txBody>
      </p:sp>
      <p:pic>
        <p:nvPicPr>
          <p:cNvPr id="8" name="Picture 7" descr="DSC00025.JPG">
            <a:extLst>
              <a:ext uri="{FF2B5EF4-FFF2-40B4-BE49-F238E27FC236}">
                <a16:creationId xmlns:a16="http://schemas.microsoft.com/office/drawing/2014/main" id="{98A7EB02-AF0D-461D-B12F-2668E07CC165}"/>
              </a:ext>
            </a:extLst>
          </p:cNvPr>
          <p:cNvPicPr>
            <a:picLocks noChangeAspect="1"/>
          </p:cNvPicPr>
          <p:nvPr/>
        </p:nvPicPr>
        <p:blipFill>
          <a:blip r:embed="rId5" cstate="email"/>
          <a:stretch>
            <a:fillRect/>
          </a:stretch>
        </p:blipFill>
        <p:spPr>
          <a:xfrm>
            <a:off x="771668" y="4238263"/>
            <a:ext cx="3081528" cy="2311146"/>
          </a:xfrm>
          <a:prstGeom prst="rect">
            <a:avLst/>
          </a:prstGeom>
          <a:ln>
            <a:noFill/>
          </a:ln>
          <a:effectLst>
            <a:softEdge rad="112500"/>
          </a:effectLst>
        </p:spPr>
      </p:pic>
      <p:sp>
        <p:nvSpPr>
          <p:cNvPr id="9" name="TextBox 8">
            <a:extLst>
              <a:ext uri="{FF2B5EF4-FFF2-40B4-BE49-F238E27FC236}">
                <a16:creationId xmlns:a16="http://schemas.microsoft.com/office/drawing/2014/main" id="{C00C3C99-9939-454F-B533-72D632C31BBE}"/>
              </a:ext>
            </a:extLst>
          </p:cNvPr>
          <p:cNvSpPr txBox="1"/>
          <p:nvPr/>
        </p:nvSpPr>
        <p:spPr>
          <a:xfrm>
            <a:off x="4018294" y="5393836"/>
            <a:ext cx="6510006" cy="923925"/>
          </a:xfrm>
          <a:prstGeom prst="rect">
            <a:avLst/>
          </a:prstGeom>
          <a:noFill/>
        </p:spPr>
        <p:txBody>
          <a:bodyPr wrap="square">
            <a:spAutoFit/>
          </a:bodyPr>
          <a:lstStyle/>
          <a:p>
            <a:pPr eaLnBrk="1" hangingPunct="1">
              <a:defRPr/>
            </a:pPr>
            <a:r>
              <a:rPr lang="en-US" dirty="0">
                <a:latin typeface="Arial" charset="0"/>
                <a:cs typeface="Arial" charset="0"/>
              </a:rPr>
              <a:t>Mr. Mohamed </a:t>
            </a:r>
            <a:r>
              <a:rPr lang="en-US" dirty="0" err="1">
                <a:latin typeface="Arial" charset="0"/>
                <a:cs typeface="Arial" charset="0"/>
              </a:rPr>
              <a:t>Alwan</a:t>
            </a:r>
            <a:r>
              <a:rPr lang="en-US" dirty="0">
                <a:latin typeface="Arial" charset="0"/>
                <a:cs typeface="Arial" charset="0"/>
              </a:rPr>
              <a:t>, Ajman, UAE</a:t>
            </a:r>
          </a:p>
          <a:p>
            <a:pPr eaLnBrk="1" hangingPunct="1">
              <a:defRPr/>
            </a:pPr>
            <a:r>
              <a:rPr lang="en-US" dirty="0">
                <a:latin typeface="Arial" charset="0"/>
                <a:cs typeface="Arial" charset="0"/>
              </a:rPr>
              <a:t>“With Hydroponics, I am using far less fertilizer comparing to soil”.</a:t>
            </a:r>
          </a:p>
        </p:txBody>
      </p:sp>
      <p:sp>
        <p:nvSpPr>
          <p:cNvPr id="10" name="Title 1">
            <a:extLst>
              <a:ext uri="{FF2B5EF4-FFF2-40B4-BE49-F238E27FC236}">
                <a16:creationId xmlns:a16="http://schemas.microsoft.com/office/drawing/2014/main" id="{BDAACA1C-3959-4046-83AA-4945A8257686}"/>
              </a:ext>
            </a:extLst>
          </p:cNvPr>
          <p:cNvSpPr txBox="1">
            <a:spLocks/>
          </p:cNvSpPr>
          <p:nvPr/>
        </p:nvSpPr>
        <p:spPr>
          <a:xfrm>
            <a:off x="1797581" y="37033"/>
            <a:ext cx="10062949" cy="662782"/>
          </a:xfrm>
          <a:prstGeom prst="rect">
            <a:avLst/>
          </a:prstGeom>
          <a:noFill/>
          <a:ln>
            <a:noFill/>
          </a:ln>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mj-lt"/>
                <a:ea typeface="+mj-ea"/>
                <a:cs typeface="+mj-cs"/>
              </a:defRPr>
            </a:lvl1pPr>
          </a:lstStyle>
          <a:p>
            <a:pPr algn="ctr">
              <a:defRPr sz="1400" b="0" i="0" u="none" strike="noStrike" kern="1200" spc="0" baseline="0">
                <a:solidFill>
                  <a:prstClr val="black">
                    <a:lumMod val="65000"/>
                    <a:lumOff val="35000"/>
                  </a:prstClr>
                </a:solidFill>
                <a:latin typeface="+mn-lt"/>
                <a:ea typeface="+mn-ea"/>
                <a:cs typeface="+mn-cs"/>
              </a:defRPr>
            </a:pPr>
            <a:r>
              <a:rPr lang="en-US" sz="2800" b="1" dirty="0">
                <a:solidFill>
                  <a:srgbClr val="007436"/>
                </a:solidFill>
              </a:rPr>
              <a:t>Growers reactions during Field Visits</a:t>
            </a:r>
          </a:p>
        </p:txBody>
      </p:sp>
    </p:spTree>
    <p:extLst>
      <p:ext uri="{BB962C8B-B14F-4D97-AF65-F5344CB8AC3E}">
        <p14:creationId xmlns:p14="http://schemas.microsoft.com/office/powerpoint/2010/main" val="9017841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CARDA_PPT_200218.pptx" id="{793FDD5C-EA6F-40B4-BDEA-3DF9D420F766}" vid="{6CDC93B8-0028-44AE-BBD7-492908A338C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00100E051D5F5448B413B972EBDBB81" ma:contentTypeVersion="13" ma:contentTypeDescription="Create a new document." ma:contentTypeScope="" ma:versionID="9d16ad11d62a7a4781638f3ab03ac0c0">
  <xsd:schema xmlns:xsd="http://www.w3.org/2001/XMLSchema" xmlns:xs="http://www.w3.org/2001/XMLSchema" xmlns:p="http://schemas.microsoft.com/office/2006/metadata/properties" xmlns:ns3="66aafe5f-624a-4ac2-9f5a-05544efd3e73" xmlns:ns4="0283e688-d2f2-4fe8-88b1-ff0d421993b4" targetNamespace="http://schemas.microsoft.com/office/2006/metadata/properties" ma:root="true" ma:fieldsID="792f119c3cde849c22c36eadaf5fe814" ns3:_="" ns4:_="">
    <xsd:import namespace="66aafe5f-624a-4ac2-9f5a-05544efd3e73"/>
    <xsd:import namespace="0283e688-d2f2-4fe8-88b1-ff0d421993b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aafe5f-624a-4ac2-9f5a-05544efd3e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283e688-d2f2-4fe8-88b1-ff0d421993b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62CDB77-6F66-4266-8C6E-F178943273A7}">
  <ds:schemaRefs>
    <ds:schemaRef ds:uri="http://schemas.microsoft.com/sharepoint/v3/contenttype/forms"/>
  </ds:schemaRefs>
</ds:datastoreItem>
</file>

<file path=customXml/itemProps2.xml><?xml version="1.0" encoding="utf-8"?>
<ds:datastoreItem xmlns:ds="http://schemas.openxmlformats.org/officeDocument/2006/customXml" ds:itemID="{5408D91A-9EB3-451E-9B2A-6BE53CEAAA80}">
  <ds:schemaRefs>
    <ds:schemaRef ds:uri="http://schemas.microsoft.com/office/2006/documentManagement/types"/>
    <ds:schemaRef ds:uri="http://purl.org/dc/elements/1.1/"/>
    <ds:schemaRef ds:uri="http://www.w3.org/XML/1998/namespace"/>
    <ds:schemaRef ds:uri="0283e688-d2f2-4fe8-88b1-ff0d421993b4"/>
    <ds:schemaRef ds:uri="http://purl.org/dc/terms/"/>
    <ds:schemaRef ds:uri="http://schemas.microsoft.com/office/2006/metadata/properties"/>
    <ds:schemaRef ds:uri="http://schemas.openxmlformats.org/package/2006/metadata/core-properties"/>
    <ds:schemaRef ds:uri="http://schemas.microsoft.com/office/infopath/2007/PartnerControls"/>
    <ds:schemaRef ds:uri="66aafe5f-624a-4ac2-9f5a-05544efd3e73"/>
    <ds:schemaRef ds:uri="http://purl.org/dc/dcmitype/"/>
  </ds:schemaRefs>
</ds:datastoreItem>
</file>

<file path=customXml/itemProps3.xml><?xml version="1.0" encoding="utf-8"?>
<ds:datastoreItem xmlns:ds="http://schemas.openxmlformats.org/officeDocument/2006/customXml" ds:itemID="{BA2928C3-9470-4FB2-A415-873D48109B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aafe5f-624a-4ac2-9f5a-05544efd3e73"/>
    <ds:schemaRef ds:uri="0283e688-d2f2-4fe8-88b1-ff0d421993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3014</TotalTime>
  <Words>1363</Words>
  <Application>Microsoft Office PowerPoint</Application>
  <PresentationFormat>Widescreen</PresentationFormat>
  <Paragraphs>193</Paragraphs>
  <Slides>17</Slides>
  <Notes>12</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5" baseType="lpstr">
      <vt:lpstr>Aharoni</vt:lpstr>
      <vt:lpstr>Arial</vt:lpstr>
      <vt:lpstr>Arial Rounded MT Bold</vt:lpstr>
      <vt:lpstr>Calibri</vt:lpstr>
      <vt:lpstr>Calibri Light</vt:lpstr>
      <vt:lpstr>Palatino Linotype</vt:lpstr>
      <vt:lpstr>Office Theme</vt:lpstr>
      <vt:lpstr>Chart</vt:lpstr>
      <vt:lpstr>PowerPoint Presentation</vt:lpstr>
      <vt:lpstr>PowerPoint Presentation</vt:lpstr>
      <vt:lpstr>ICARDA along with NARS introduced Protected Agriculture with its Associated techniques: IPPM and Soilless Production System</vt:lpstr>
      <vt:lpstr>Opportunities and challenges under the COVID-19 circumstances</vt:lpstr>
      <vt:lpstr>PowerPoint Presentation</vt:lpstr>
      <vt:lpstr>How could PA culture help farmers and or consumers face its disruptive impacts </vt:lpstr>
      <vt:lpstr>What role could FAO and partners play to facilitate the implementation and/or scaling of these innovation in the region</vt:lpstr>
      <vt:lpstr>PowerPoint Presentation</vt:lpstr>
      <vt:lpstr>PowerPoint Presentation</vt:lpstr>
      <vt:lpstr>PowerPoint Presentation</vt:lpstr>
      <vt:lpstr>PowerPoint Presentation</vt:lpstr>
      <vt:lpstr>Net-house  </vt:lpstr>
      <vt:lpstr>PowerPoint Presentation</vt:lpstr>
      <vt:lpstr>PowerPoint Presentation</vt:lpstr>
      <vt:lpstr>Next Step: expand the net-house production period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Khaksar</dc:creator>
  <cp:lastModifiedBy>Arash Nejatian</cp:lastModifiedBy>
  <cp:revision>58</cp:revision>
  <cp:lastPrinted>2020-04-29T18:59:38Z</cp:lastPrinted>
  <dcterms:created xsi:type="dcterms:W3CDTF">2020-03-02T14:03:06Z</dcterms:created>
  <dcterms:modified xsi:type="dcterms:W3CDTF">2020-05-13T10:56:13Z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0x010100400100E051D5F5448B413B972EBDBB81</vt:lpwstr>
  </property>
</Properties>
</file>