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4" r:id="rId2"/>
    <p:sldId id="305" r:id="rId3"/>
    <p:sldId id="260" r:id="rId4"/>
    <p:sldId id="261" r:id="rId5"/>
    <p:sldId id="262" r:id="rId6"/>
    <p:sldId id="263" r:id="rId7"/>
    <p:sldId id="264" r:id="rId8"/>
    <p:sldId id="265" r:id="rId9"/>
    <p:sldId id="266" r:id="rId10"/>
    <p:sldId id="268" r:id="rId11"/>
    <p:sldId id="269" r:id="rId12"/>
    <p:sldId id="271" r:id="rId13"/>
    <p:sldId id="272" r:id="rId14"/>
    <p:sldId id="273" r:id="rId15"/>
    <p:sldId id="274" r:id="rId16"/>
    <p:sldId id="275" r:id="rId17"/>
    <p:sldId id="276" r:id="rId18"/>
    <p:sldId id="277" r:id="rId19"/>
    <p:sldId id="279" r:id="rId20"/>
    <p:sldId id="297" r:id="rId21"/>
    <p:sldId id="278" r:id="rId22"/>
    <p:sldId id="280" r:id="rId23"/>
    <p:sldId id="281" r:id="rId24"/>
    <p:sldId id="300" r:id="rId25"/>
    <p:sldId id="301" r:id="rId26"/>
    <p:sldId id="302"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303" r:id="rId43"/>
    <p:sldId id="30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67" d="100"/>
          <a:sy n="67"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D26C8-27F8-4082-BC17-6EF056737CCA}" type="datetimeFigureOut">
              <a:rPr lang="en-GB" smtClean="0"/>
              <a:t>23/07/2015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AF695F-6262-4F74-AB4D-1D6A789A96A5}" type="slidenum">
              <a:rPr lang="en-GB" smtClean="0"/>
              <a:t>‹#›</a:t>
            </a:fld>
            <a:endParaRPr lang="en-GB"/>
          </a:p>
        </p:txBody>
      </p:sp>
    </p:spTree>
    <p:extLst>
      <p:ext uri="{BB962C8B-B14F-4D97-AF65-F5344CB8AC3E}">
        <p14:creationId xmlns:p14="http://schemas.microsoft.com/office/powerpoint/2010/main" val="1153809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929004-C954-450E-8514-B106FD99212D}" type="slidenum">
              <a:rPr lang="en-GB" smtClean="0"/>
              <a:t>2</a:t>
            </a:fld>
            <a:endParaRPr lang="en-GB"/>
          </a:p>
        </p:txBody>
      </p:sp>
    </p:spTree>
    <p:extLst>
      <p:ext uri="{BB962C8B-B14F-4D97-AF65-F5344CB8AC3E}">
        <p14:creationId xmlns:p14="http://schemas.microsoft.com/office/powerpoint/2010/main" val="589326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4936736-9CBA-4585-9DA0-9DCF5D2E1FB7}" type="datetimeFigureOut">
              <a:rPr lang="en-GB" smtClean="0"/>
              <a:t>23/07/2015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3055214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936736-9CBA-4585-9DA0-9DCF5D2E1FB7}" type="datetimeFigureOut">
              <a:rPr lang="en-GB" smtClean="0"/>
              <a:t>23/07/2015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637718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936736-9CBA-4585-9DA0-9DCF5D2E1FB7}" type="datetimeFigureOut">
              <a:rPr lang="en-GB" smtClean="0"/>
              <a:t>23/07/2015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927293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4936736-9CBA-4585-9DA0-9DCF5D2E1FB7}" type="datetimeFigureOut">
              <a:rPr lang="en-GB" smtClean="0"/>
              <a:t>23/07/2015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2082804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4936736-9CBA-4585-9DA0-9DCF5D2E1FB7}" type="datetimeFigureOut">
              <a:rPr lang="en-GB" smtClean="0"/>
              <a:t>23/07/2015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241914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4936736-9CBA-4585-9DA0-9DCF5D2E1FB7}" type="datetimeFigureOut">
              <a:rPr lang="en-GB" smtClean="0"/>
              <a:t>23/07/2015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147409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936736-9CBA-4585-9DA0-9DCF5D2E1FB7}" type="datetimeFigureOut">
              <a:rPr lang="en-GB" smtClean="0"/>
              <a:t>23/07/2015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76077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936736-9CBA-4585-9DA0-9DCF5D2E1FB7}" type="datetimeFigureOut">
              <a:rPr lang="en-GB" smtClean="0"/>
              <a:t>23/07/2015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352220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936736-9CBA-4585-9DA0-9DCF5D2E1FB7}" type="datetimeFigureOut">
              <a:rPr lang="en-GB" smtClean="0"/>
              <a:t>23/07/2015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345090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936736-9CBA-4585-9DA0-9DCF5D2E1FB7}" type="datetimeFigureOut">
              <a:rPr lang="en-GB" smtClean="0"/>
              <a:t>23/07/2015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3576876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936736-9CBA-4585-9DA0-9DCF5D2E1FB7}" type="datetimeFigureOut">
              <a:rPr lang="en-GB" smtClean="0"/>
              <a:t>23/07/2015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63B11-7FC5-4631-A644-A85A4E007683}" type="slidenum">
              <a:rPr lang="en-GB" smtClean="0"/>
              <a:t>‹#›</a:t>
            </a:fld>
            <a:endParaRPr lang="en-GB"/>
          </a:p>
        </p:txBody>
      </p:sp>
    </p:spTree>
    <p:extLst>
      <p:ext uri="{BB962C8B-B14F-4D97-AF65-F5344CB8AC3E}">
        <p14:creationId xmlns:p14="http://schemas.microsoft.com/office/powerpoint/2010/main" val="1105381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Opening slide">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a:extLst>
              <a:ext uri="{28A0092B-C50C-407E-A947-70E740481C1C}">
                <a14:useLocalDpi xmlns:a14="http://schemas.microsoft.com/office/drawing/2010/main" val="0"/>
              </a:ext>
            </a:extLst>
          </a:blip>
          <a:srcRect l="7246" t="15924" r="725" b="50"/>
          <a:stretch/>
        </p:blipFill>
        <p:spPr>
          <a:xfrm>
            <a:off x="0" y="0"/>
            <a:ext cx="12192000" cy="3635902"/>
          </a:xfrm>
          <a:prstGeom prst="rect">
            <a:avLst/>
          </a:prstGeom>
        </p:spPr>
      </p:pic>
      <p:sp>
        <p:nvSpPr>
          <p:cNvPr id="5" name="TextBox 4"/>
          <p:cNvSpPr txBox="1"/>
          <p:nvPr userDrawn="1"/>
        </p:nvSpPr>
        <p:spPr>
          <a:xfrm>
            <a:off x="6979480" y="856157"/>
            <a:ext cx="4820629" cy="646331"/>
          </a:xfrm>
          <a:prstGeom prst="rect">
            <a:avLst/>
          </a:prstGeom>
          <a:noFill/>
        </p:spPr>
        <p:txBody>
          <a:bodyPr wrap="square" rtlCol="0">
            <a:spAutoFit/>
          </a:bodyPr>
          <a:lstStyle/>
          <a:p>
            <a:pPr algn="r"/>
            <a:r>
              <a:rPr lang="en-GB" sz="1800" i="1" dirty="0">
                <a:solidFill>
                  <a:schemeClr val="bg1"/>
                </a:solidFill>
                <a:latin typeface="Franklin Gothic Book" panose="020B0503020102020204" pitchFamily="34" charset="0"/>
              </a:rPr>
              <a:t>Food security and better livelihoods for rural dryland communities</a:t>
            </a:r>
          </a:p>
        </p:txBody>
      </p:sp>
      <p:cxnSp>
        <p:nvCxnSpPr>
          <p:cNvPr id="8" name="Straight Connector 7"/>
          <p:cNvCxnSpPr/>
          <p:nvPr userDrawn="1"/>
        </p:nvCxnSpPr>
        <p:spPr>
          <a:xfrm>
            <a:off x="568965" y="5300428"/>
            <a:ext cx="11025808" cy="0"/>
          </a:xfrm>
          <a:prstGeom prst="line">
            <a:avLst/>
          </a:prstGeom>
          <a:ln w="28575">
            <a:solidFill>
              <a:srgbClr val="CDA62D"/>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5801581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aster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2"/>
            <a:ext cx="2743200" cy="365125"/>
          </a:xfrm>
          <a:prstGeom prst="rect">
            <a:avLst/>
          </a:prstGeom>
        </p:spPr>
        <p:txBody>
          <a:bodyPr/>
          <a:lstStyle>
            <a:lvl1pPr algn="r">
              <a:defRPr sz="1400"/>
            </a:lvl1pPr>
          </a:lstStyle>
          <a:p>
            <a:fld id="{3C997E8D-8716-4648-9757-8496B3A41952}" type="slidenum">
              <a:rPr lang="en-GB" smtClean="0"/>
              <a:pPr/>
              <a:t>‹#›</a:t>
            </a:fld>
            <a:endParaRPr lang="en-GB" dirty="0"/>
          </a:p>
        </p:txBody>
      </p:sp>
      <p:sp>
        <p:nvSpPr>
          <p:cNvPr id="10" name="Text Placeholder 9"/>
          <p:cNvSpPr>
            <a:spLocks noGrp="1"/>
          </p:cNvSpPr>
          <p:nvPr>
            <p:ph type="body" sz="quarter" idx="14" hasCustomPrompt="1"/>
          </p:nvPr>
        </p:nvSpPr>
        <p:spPr>
          <a:xfrm>
            <a:off x="1027113" y="2116138"/>
            <a:ext cx="10145713" cy="526854"/>
          </a:xfrm>
          <a:prstGeom prst="rect">
            <a:avLst/>
          </a:prstGeom>
        </p:spPr>
        <p:txBody>
          <a:bodyPr/>
          <a:lstStyle>
            <a:lvl1pPr>
              <a:defRPr sz="2800" b="1">
                <a:solidFill>
                  <a:srgbClr val="CDA62D"/>
                </a:solidFill>
                <a:latin typeface="Franklin Gothic Book" panose="020B0503020102020204" pitchFamily="34" charset="0"/>
              </a:defRPr>
            </a:lvl1pPr>
          </a:lstStyle>
          <a:p>
            <a:pPr lvl="0"/>
            <a:r>
              <a:rPr lang="en-US" dirty="0" smtClean="0"/>
              <a:t>Slide title</a:t>
            </a:r>
          </a:p>
        </p:txBody>
      </p:sp>
      <p:sp>
        <p:nvSpPr>
          <p:cNvPr id="12" name="Text Placeholder 11"/>
          <p:cNvSpPr>
            <a:spLocks noGrp="1"/>
          </p:cNvSpPr>
          <p:nvPr>
            <p:ph type="body" sz="quarter" idx="15" hasCustomPrompt="1"/>
          </p:nvPr>
        </p:nvSpPr>
        <p:spPr>
          <a:xfrm>
            <a:off x="1027113" y="2906713"/>
            <a:ext cx="10145712" cy="3105150"/>
          </a:xfrm>
          <a:prstGeom prst="rect">
            <a:avLst/>
          </a:prstGeom>
        </p:spPr>
        <p:txBody>
          <a:bodyPr/>
          <a:lstStyle>
            <a:lvl1pPr>
              <a:defRPr sz="2000" baseline="0">
                <a:latin typeface="Franklin Gothic Book" panose="020B0503020102020204" pitchFamily="34" charset="0"/>
              </a:defRPr>
            </a:lvl1pPr>
          </a:lstStyle>
          <a:p>
            <a:pPr lvl="0"/>
            <a:r>
              <a:rPr lang="en-US" dirty="0" smtClean="0"/>
              <a:t>Slide text</a:t>
            </a:r>
            <a:endParaRPr lang="en-GB" dirty="0"/>
          </a:p>
        </p:txBody>
      </p:sp>
      <p:sp>
        <p:nvSpPr>
          <p:cNvPr id="14" name="Text Placeholder 13"/>
          <p:cNvSpPr>
            <a:spLocks noGrp="1"/>
          </p:cNvSpPr>
          <p:nvPr>
            <p:ph type="body" sz="quarter" idx="16" hasCustomPrompt="1"/>
          </p:nvPr>
        </p:nvSpPr>
        <p:spPr>
          <a:xfrm>
            <a:off x="9763091" y="1382177"/>
            <a:ext cx="2067839" cy="206518"/>
          </a:xfrm>
          <a:prstGeom prst="rect">
            <a:avLst/>
          </a:prstGeom>
        </p:spPr>
        <p:txBody>
          <a:bodyPr/>
          <a:lstStyle>
            <a:lvl1pPr>
              <a:defRPr sz="1400" b="1">
                <a:solidFill>
                  <a:srgbClr val="784628"/>
                </a:solidFill>
              </a:defRPr>
            </a:lvl1pPr>
          </a:lstStyle>
          <a:p>
            <a:pPr lvl="0"/>
            <a:r>
              <a:rPr lang="en-US" dirty="0" smtClean="0"/>
              <a:t>Presentation title</a:t>
            </a:r>
            <a:endParaRPr lang="en-GB" dirty="0"/>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8372" y="198791"/>
            <a:ext cx="4785859" cy="1672347"/>
          </a:xfrm>
          <a:prstGeom prst="rect">
            <a:avLst/>
          </a:prstGeom>
          <a:ln>
            <a:noFill/>
          </a:ln>
        </p:spPr>
      </p:pic>
      <p:cxnSp>
        <p:nvCxnSpPr>
          <p:cNvPr id="16" name="Straight Connector 15"/>
          <p:cNvCxnSpPr/>
          <p:nvPr userDrawn="1"/>
        </p:nvCxnSpPr>
        <p:spPr>
          <a:xfrm flipV="1">
            <a:off x="458372" y="1852416"/>
            <a:ext cx="11372557" cy="37440"/>
          </a:xfrm>
          <a:prstGeom prst="line">
            <a:avLst/>
          </a:prstGeom>
          <a:ln w="28575">
            <a:solidFill>
              <a:srgbClr val="CDA62D"/>
            </a:solidFill>
          </a:ln>
        </p:spPr>
        <p:style>
          <a:lnRef idx="1">
            <a:schemeClr val="dk1"/>
          </a:lnRef>
          <a:fillRef idx="0">
            <a:schemeClr val="dk1"/>
          </a:fillRef>
          <a:effectRef idx="0">
            <a:schemeClr val="dk1"/>
          </a:effectRef>
          <a:fontRef idx="minor">
            <a:schemeClr val="tx1"/>
          </a:fontRef>
        </p:style>
      </p:cxnSp>
      <p:cxnSp>
        <p:nvCxnSpPr>
          <p:cNvPr id="21" name="Straight Connector 20"/>
          <p:cNvCxnSpPr/>
          <p:nvPr userDrawn="1"/>
        </p:nvCxnSpPr>
        <p:spPr>
          <a:xfrm>
            <a:off x="458372" y="6329169"/>
            <a:ext cx="11222725" cy="1963"/>
          </a:xfrm>
          <a:prstGeom prst="line">
            <a:avLst/>
          </a:prstGeom>
          <a:ln w="28575">
            <a:solidFill>
              <a:srgbClr val="CDA62D"/>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1383783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losing slide">
    <p:spTree>
      <p:nvGrpSpPr>
        <p:cNvPr id="1" name=""/>
        <p:cNvGrpSpPr/>
        <p:nvPr/>
      </p:nvGrpSpPr>
      <p:grpSpPr>
        <a:xfrm>
          <a:off x="0" y="0"/>
          <a:ext cx="0" cy="0"/>
          <a:chOff x="0" y="0"/>
          <a:chExt cx="0" cy="0"/>
        </a:xfrm>
      </p:grpSpPr>
      <p:sp>
        <p:nvSpPr>
          <p:cNvPr id="11" name="TextBox 10"/>
          <p:cNvSpPr txBox="1"/>
          <p:nvPr userDrawn="1"/>
        </p:nvSpPr>
        <p:spPr>
          <a:xfrm>
            <a:off x="812800" y="3811806"/>
            <a:ext cx="10725427" cy="584775"/>
          </a:xfrm>
          <a:prstGeom prst="rect">
            <a:avLst/>
          </a:prstGeom>
          <a:noFill/>
        </p:spPr>
        <p:txBody>
          <a:bodyPr wrap="square" rtlCol="0">
            <a:spAutoFit/>
          </a:bodyPr>
          <a:lstStyle/>
          <a:p>
            <a:pPr algn="ctr"/>
            <a:r>
              <a:rPr lang="en-GB" sz="3200" b="1" dirty="0" smtClean="0">
                <a:solidFill>
                  <a:srgbClr val="784E28"/>
                </a:solidFill>
                <a:latin typeface="Franklin Gothic Book" panose="020B0503020102020204" pitchFamily="34" charset="0"/>
              </a:rPr>
              <a:t>Thank you, any questions?</a:t>
            </a:r>
          </a:p>
        </p:txBody>
      </p:sp>
      <p:pic>
        <p:nvPicPr>
          <p:cNvPr id="12" name="Picture 11"/>
          <p:cNvPicPr>
            <a:picLocks noChangeAspect="1"/>
          </p:cNvPicPr>
          <p:nvPr userDrawn="1"/>
        </p:nvPicPr>
        <p:blipFill rotWithShape="1">
          <a:blip r:embed="rId2">
            <a:extLst>
              <a:ext uri="{28A0092B-C50C-407E-A947-70E740481C1C}">
                <a14:useLocalDpi xmlns:a14="http://schemas.microsoft.com/office/drawing/2010/main" val="0"/>
              </a:ext>
            </a:extLst>
          </a:blip>
          <a:srcRect l="7246" t="15924" r="725" b="50"/>
          <a:stretch/>
        </p:blipFill>
        <p:spPr>
          <a:xfrm>
            <a:off x="0" y="0"/>
            <a:ext cx="12192000" cy="3635902"/>
          </a:xfrm>
          <a:prstGeom prst="rect">
            <a:avLst/>
          </a:prstGeom>
        </p:spPr>
      </p:pic>
      <p:sp>
        <p:nvSpPr>
          <p:cNvPr id="22" name="Rectangle 21"/>
          <p:cNvSpPr/>
          <p:nvPr userDrawn="1"/>
        </p:nvSpPr>
        <p:spPr>
          <a:xfrm>
            <a:off x="1835218" y="5059718"/>
            <a:ext cx="8592148" cy="363176"/>
          </a:xfrm>
          <a:prstGeom prst="rect">
            <a:avLst/>
          </a:prstGeom>
        </p:spPr>
        <p:txBody>
          <a:bodyPr wrap="square" lIns="0" rIns="0">
            <a:spAutoFit/>
          </a:bodyPr>
          <a:lstStyle/>
          <a:p>
            <a:pPr algn="ctr">
              <a:lnSpc>
                <a:spcPct val="110000"/>
              </a:lnSpc>
              <a:spcAft>
                <a:spcPts val="1200"/>
              </a:spcAft>
            </a:pPr>
            <a:r>
              <a:rPr lang="en-US" sz="1600" b="1" i="1" dirty="0" smtClean="0">
                <a:solidFill>
                  <a:srgbClr val="A87555"/>
                </a:solidFill>
                <a:latin typeface="Franklin Gothic Book" panose="020B0503020102020204" pitchFamily="34" charset="0"/>
              </a:rPr>
              <a:t>A global partnership to realize the potential of rural dryland communities </a:t>
            </a:r>
          </a:p>
        </p:txBody>
      </p:sp>
      <p:sp>
        <p:nvSpPr>
          <p:cNvPr id="23" name="Rectangle 2"/>
          <p:cNvSpPr>
            <a:spLocks noChangeArrowheads="1"/>
          </p:cNvSpPr>
          <p:nvPr userDrawn="1"/>
        </p:nvSpPr>
        <p:spPr bwMode="auto">
          <a:xfrm>
            <a:off x="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24" name="Rectangle 5"/>
          <p:cNvSpPr>
            <a:spLocks noChangeArrowheads="1"/>
          </p:cNvSpPr>
          <p:nvPr userDrawn="1"/>
        </p:nvSpPr>
        <p:spPr bwMode="auto">
          <a:xfrm>
            <a:off x="2032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25" name="Rectangle 8"/>
          <p:cNvSpPr>
            <a:spLocks noChangeArrowheads="1"/>
          </p:cNvSpPr>
          <p:nvPr userDrawn="1"/>
        </p:nvSpPr>
        <p:spPr bwMode="auto">
          <a:xfrm>
            <a:off x="406401" y="3487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cxnSp>
        <p:nvCxnSpPr>
          <p:cNvPr id="27" name="Straight Connector 26"/>
          <p:cNvCxnSpPr/>
          <p:nvPr userDrawn="1"/>
        </p:nvCxnSpPr>
        <p:spPr>
          <a:xfrm>
            <a:off x="512419" y="5481571"/>
            <a:ext cx="11025808" cy="0"/>
          </a:xfrm>
          <a:prstGeom prst="line">
            <a:avLst/>
          </a:prstGeom>
          <a:ln w="28575">
            <a:solidFill>
              <a:srgbClr val="CC9900"/>
            </a:solidFill>
          </a:ln>
        </p:spPr>
        <p:style>
          <a:lnRef idx="1">
            <a:schemeClr val="dk1"/>
          </a:lnRef>
          <a:fillRef idx="0">
            <a:schemeClr val="dk1"/>
          </a:fillRef>
          <a:effectRef idx="0">
            <a:schemeClr val="dk1"/>
          </a:effectRef>
          <a:fontRef idx="minor">
            <a:schemeClr val="tx1"/>
          </a:fontRef>
        </p:style>
      </p:cxnSp>
      <p:sp>
        <p:nvSpPr>
          <p:cNvPr id="29" name="TextBox 28"/>
          <p:cNvSpPr txBox="1"/>
          <p:nvPr userDrawn="1"/>
        </p:nvSpPr>
        <p:spPr>
          <a:xfrm>
            <a:off x="6979480" y="856157"/>
            <a:ext cx="4820629" cy="646331"/>
          </a:xfrm>
          <a:prstGeom prst="rect">
            <a:avLst/>
          </a:prstGeom>
          <a:noFill/>
        </p:spPr>
        <p:txBody>
          <a:bodyPr wrap="square" rtlCol="0">
            <a:spAutoFit/>
          </a:bodyPr>
          <a:lstStyle/>
          <a:p>
            <a:pPr algn="r"/>
            <a:r>
              <a:rPr lang="en-GB" sz="1800" i="1" dirty="0">
                <a:solidFill>
                  <a:schemeClr val="bg1"/>
                </a:solidFill>
                <a:latin typeface="Franklin Gothic Book" panose="020B0503020102020204" pitchFamily="34" charset="0"/>
              </a:rPr>
              <a:t>Food security and better livelihoods for rural dryland communities</a:t>
            </a:r>
          </a:p>
        </p:txBody>
      </p:sp>
      <p:pic>
        <p:nvPicPr>
          <p:cNvPr id="2" name="Picture 1"/>
          <p:cNvPicPr>
            <a:picLocks noChangeAspect="1"/>
          </p:cNvPicPr>
          <p:nvPr userDrawn="1"/>
        </p:nvPicPr>
        <p:blipFill rotWithShape="1">
          <a:blip r:embed="rId3" cstate="print">
            <a:extLst>
              <a:ext uri="{28A0092B-C50C-407E-A947-70E740481C1C}">
                <a14:useLocalDpi xmlns:a14="http://schemas.microsoft.com/office/drawing/2010/main" val="0"/>
              </a:ext>
            </a:extLst>
          </a:blip>
          <a:srcRect t="19755" b="24835"/>
          <a:stretch/>
        </p:blipFill>
        <p:spPr>
          <a:xfrm>
            <a:off x="1" y="5610831"/>
            <a:ext cx="12024985" cy="897055"/>
          </a:xfrm>
          <a:prstGeom prst="rect">
            <a:avLst/>
          </a:prstGeom>
        </p:spPr>
      </p:pic>
    </p:spTree>
    <p:extLst>
      <p:ext uri="{BB962C8B-B14F-4D97-AF65-F5344CB8AC3E}">
        <p14:creationId xmlns:p14="http://schemas.microsoft.com/office/powerpoint/2010/main" val="350966489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936736-9CBA-4585-9DA0-9DCF5D2E1FB7}" type="datetimeFigureOut">
              <a:rPr lang="en-GB" smtClean="0"/>
              <a:t>23/07/2015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63B11-7FC5-4631-A644-A85A4E007683}" type="slidenum">
              <a:rPr lang="en-GB" smtClean="0"/>
              <a:t>‹#›</a:t>
            </a:fld>
            <a:endParaRPr lang="en-GB"/>
          </a:p>
        </p:txBody>
      </p:sp>
    </p:spTree>
    <p:extLst>
      <p:ext uri="{BB962C8B-B14F-4D97-AF65-F5344CB8AC3E}">
        <p14:creationId xmlns:p14="http://schemas.microsoft.com/office/powerpoint/2010/main" val="909002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_Toc421632487"/><Relationship Id="rId13" Type="http://schemas.openxmlformats.org/officeDocument/2006/relationships/hyperlink" Target="#_Toc421632479"/><Relationship Id="rId3" Type="http://schemas.openxmlformats.org/officeDocument/2006/relationships/hyperlink" Target="#_Toc421632482"/><Relationship Id="rId7" Type="http://schemas.openxmlformats.org/officeDocument/2006/relationships/hyperlink" Target="#_Toc421632486"/><Relationship Id="rId12" Type="http://schemas.openxmlformats.org/officeDocument/2006/relationships/hyperlink" Target="#_Toc421632478"/><Relationship Id="rId2" Type="http://schemas.openxmlformats.org/officeDocument/2006/relationships/hyperlink" Target="#_Toc421632481"/><Relationship Id="rId1" Type="http://schemas.openxmlformats.org/officeDocument/2006/relationships/slideLayout" Target="../slideLayouts/slideLayout2.xml"/><Relationship Id="rId6" Type="http://schemas.openxmlformats.org/officeDocument/2006/relationships/hyperlink" Target="#_Toc421632485"/><Relationship Id="rId11" Type="http://schemas.openxmlformats.org/officeDocument/2006/relationships/hyperlink" Target="#_Toc421632490"/><Relationship Id="rId5" Type="http://schemas.openxmlformats.org/officeDocument/2006/relationships/hyperlink" Target="#_Toc421632484"/><Relationship Id="rId10" Type="http://schemas.openxmlformats.org/officeDocument/2006/relationships/hyperlink" Target="#_Toc421632489"/><Relationship Id="rId4" Type="http://schemas.openxmlformats.org/officeDocument/2006/relationships/hyperlink" Target="#_Toc421632483"/><Relationship Id="rId9" Type="http://schemas.openxmlformats.org/officeDocument/2006/relationships/hyperlink" Target="#_Toc421632488"/><Relationship Id="rId14" Type="http://schemas.openxmlformats.org/officeDocument/2006/relationships/hyperlink" Target="#_Toc421632480"/></Relationships>
</file>

<file path=ppt/slides/_rels/slide25.xml.rels><?xml version="1.0" encoding="UTF-8" standalone="yes"?>
<Relationships xmlns="http://schemas.openxmlformats.org/package/2006/relationships"><Relationship Id="rId8" Type="http://schemas.openxmlformats.org/officeDocument/2006/relationships/hyperlink" Target="#_Toc421632497"/><Relationship Id="rId13" Type="http://schemas.openxmlformats.org/officeDocument/2006/relationships/hyperlink" Target="#_Toc421632502"/><Relationship Id="rId3" Type="http://schemas.openxmlformats.org/officeDocument/2006/relationships/hyperlink" Target="#_Toc421632492"/><Relationship Id="rId7" Type="http://schemas.openxmlformats.org/officeDocument/2006/relationships/hyperlink" Target="#_Toc421632496"/><Relationship Id="rId12" Type="http://schemas.openxmlformats.org/officeDocument/2006/relationships/hyperlink" Target="#_Toc421632501"/><Relationship Id="rId2" Type="http://schemas.openxmlformats.org/officeDocument/2006/relationships/hyperlink" Target="#_Toc421632491"/><Relationship Id="rId1" Type="http://schemas.openxmlformats.org/officeDocument/2006/relationships/slideLayout" Target="../slideLayouts/slideLayout2.xml"/><Relationship Id="rId6" Type="http://schemas.openxmlformats.org/officeDocument/2006/relationships/hyperlink" Target="#_Toc421632495"/><Relationship Id="rId11" Type="http://schemas.openxmlformats.org/officeDocument/2006/relationships/hyperlink" Target="#_Toc421632500"/><Relationship Id="rId5" Type="http://schemas.openxmlformats.org/officeDocument/2006/relationships/hyperlink" Target="#_Toc421632494"/><Relationship Id="rId15" Type="http://schemas.openxmlformats.org/officeDocument/2006/relationships/hyperlink" Target="#_Toc421632504"/><Relationship Id="rId10" Type="http://schemas.openxmlformats.org/officeDocument/2006/relationships/hyperlink" Target="#_Toc421632499"/><Relationship Id="rId4" Type="http://schemas.openxmlformats.org/officeDocument/2006/relationships/hyperlink" Target="#_Toc421632493"/><Relationship Id="rId9" Type="http://schemas.openxmlformats.org/officeDocument/2006/relationships/hyperlink" Target="#_Toc421632498"/><Relationship Id="rId14" Type="http://schemas.openxmlformats.org/officeDocument/2006/relationships/hyperlink" Target="#_Toc421632503"/></Relationships>
</file>

<file path=ppt/slides/_rels/slide26.xml.rels><?xml version="1.0" encoding="UTF-8" standalone="yes"?>
<Relationships xmlns="http://schemas.openxmlformats.org/package/2006/relationships"><Relationship Id="rId8" Type="http://schemas.openxmlformats.org/officeDocument/2006/relationships/hyperlink" Target="#_Toc421632511"/><Relationship Id="rId3" Type="http://schemas.openxmlformats.org/officeDocument/2006/relationships/hyperlink" Target="#_Toc421632506"/><Relationship Id="rId7" Type="http://schemas.openxmlformats.org/officeDocument/2006/relationships/hyperlink" Target="#_Toc421632510"/><Relationship Id="rId2" Type="http://schemas.openxmlformats.org/officeDocument/2006/relationships/hyperlink" Target="#_Toc421632505"/><Relationship Id="rId1" Type="http://schemas.openxmlformats.org/officeDocument/2006/relationships/slideLayout" Target="../slideLayouts/slideLayout2.xml"/><Relationship Id="rId6" Type="http://schemas.openxmlformats.org/officeDocument/2006/relationships/hyperlink" Target="#_Toc421632509"/><Relationship Id="rId5" Type="http://schemas.openxmlformats.org/officeDocument/2006/relationships/hyperlink" Target="#_Toc421632508"/><Relationship Id="rId4" Type="http://schemas.openxmlformats.org/officeDocument/2006/relationships/hyperlink" Target="#_Toc421632507"/></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www.fao.org/sd/seaga/downloads/Eng/Field_Engl.2002.pdf"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37350" y="5355179"/>
            <a:ext cx="3266361" cy="738664"/>
          </a:xfrm>
          <a:prstGeom prst="rect">
            <a:avLst/>
          </a:prstGeom>
        </p:spPr>
        <p:txBody>
          <a:bodyPr wrap="square" lIns="0" rIns="0">
            <a:spAutoFit/>
          </a:bodyPr>
          <a:lstStyle/>
          <a:p>
            <a:r>
              <a:rPr lang="en-US" sz="1400" b="1" dirty="0" smtClean="0">
                <a:latin typeface="Franklin Gothic Book" panose="020B0503020102020204" pitchFamily="34" charset="0"/>
              </a:rPr>
              <a:t>Sapna Jarial</a:t>
            </a:r>
            <a:endParaRPr lang="en-US" sz="1400" b="1" dirty="0">
              <a:latin typeface="Franklin Gothic Book" panose="020B0503020102020204" pitchFamily="34" charset="0"/>
            </a:endParaRPr>
          </a:p>
          <a:p>
            <a:r>
              <a:rPr lang="en-US" sz="1400" dirty="0" smtClean="0">
                <a:latin typeface="Franklin Gothic Book" panose="020B0503020102020204" pitchFamily="34" charset="0"/>
              </a:rPr>
              <a:t>IICRISAT</a:t>
            </a:r>
            <a:endParaRPr lang="en-US" sz="1400" dirty="0">
              <a:latin typeface="Franklin Gothic Book" panose="020B0503020102020204" pitchFamily="34" charset="0"/>
            </a:endParaRPr>
          </a:p>
          <a:p>
            <a:r>
              <a:rPr lang="en-US" sz="1400" dirty="0" smtClean="0">
                <a:latin typeface="Franklin Gothic Book" panose="020B0503020102020204" pitchFamily="34" charset="0"/>
              </a:rPr>
              <a:t>Scientist</a:t>
            </a:r>
            <a:endParaRPr lang="en-US" sz="1400" dirty="0">
              <a:latin typeface="Franklin Gothic Book" panose="020B0503020102020204" pitchFamily="34" charset="0"/>
            </a:endParaRPr>
          </a:p>
        </p:txBody>
      </p:sp>
      <p:sp>
        <p:nvSpPr>
          <p:cNvPr id="4" name="Rectangle 3"/>
          <p:cNvSpPr/>
          <p:nvPr/>
        </p:nvSpPr>
        <p:spPr>
          <a:xfrm>
            <a:off x="7790045" y="5431256"/>
            <a:ext cx="2584037" cy="329321"/>
          </a:xfrm>
          <a:prstGeom prst="rect">
            <a:avLst/>
          </a:prstGeom>
        </p:spPr>
        <p:txBody>
          <a:bodyPr wrap="square">
            <a:spAutoFit/>
          </a:bodyPr>
          <a:lstStyle/>
          <a:p>
            <a:pPr>
              <a:lnSpc>
                <a:spcPct val="110000"/>
              </a:lnSpc>
              <a:spcAft>
                <a:spcPts val="1200"/>
              </a:spcAft>
            </a:pPr>
            <a:r>
              <a:rPr lang="en-US" sz="1400" b="1" dirty="0" smtClean="0">
                <a:solidFill>
                  <a:srgbClr val="A87555"/>
                </a:solidFill>
                <a:latin typeface="Franklin Gothic Book" panose="020B0503020102020204" pitchFamily="34" charset="0"/>
              </a:rPr>
              <a:t>Niamey, Niger</a:t>
            </a:r>
            <a:r>
              <a:rPr lang="en-US" sz="1400" b="1" dirty="0" smtClean="0">
                <a:solidFill>
                  <a:srgbClr val="CDA62D"/>
                </a:solidFill>
                <a:latin typeface="Franklin Gothic Book" panose="020B0503020102020204" pitchFamily="34" charset="0"/>
              </a:rPr>
              <a:t>|</a:t>
            </a:r>
            <a:r>
              <a:rPr lang="en-US" sz="1400" b="1" dirty="0" smtClean="0">
                <a:solidFill>
                  <a:srgbClr val="CC9900"/>
                </a:solidFill>
                <a:latin typeface="Franklin Gothic Book" panose="020B0503020102020204" pitchFamily="34" charset="0"/>
              </a:rPr>
              <a:t> </a:t>
            </a:r>
            <a:r>
              <a:rPr lang="en-US" sz="1400" b="1" dirty="0" smtClean="0">
                <a:solidFill>
                  <a:srgbClr val="A87555"/>
                </a:solidFill>
                <a:latin typeface="Franklin Gothic Book" panose="020B0503020102020204" pitchFamily="34" charset="0"/>
              </a:rPr>
              <a:t>09 06 2014  </a:t>
            </a:r>
            <a:endParaRPr lang="en-US" sz="1400" b="1" dirty="0">
              <a:solidFill>
                <a:srgbClr val="A87555"/>
              </a:solidFill>
              <a:latin typeface="Franklin Gothic Book" panose="020B0503020102020204" pitchFamily="34" charset="0"/>
            </a:endParaRPr>
          </a:p>
        </p:txBody>
      </p:sp>
      <p:sp>
        <p:nvSpPr>
          <p:cNvPr id="5" name="TextBox 4"/>
          <p:cNvSpPr txBox="1"/>
          <p:nvPr/>
        </p:nvSpPr>
        <p:spPr>
          <a:xfrm>
            <a:off x="1951880" y="3486497"/>
            <a:ext cx="8044070" cy="1384995"/>
          </a:xfrm>
          <a:prstGeom prst="rect">
            <a:avLst/>
          </a:prstGeom>
          <a:noFill/>
        </p:spPr>
        <p:txBody>
          <a:bodyPr wrap="square" rtlCol="0">
            <a:spAutoFit/>
          </a:bodyPr>
          <a:lstStyle/>
          <a:p>
            <a:r>
              <a:rPr lang="en-GB" sz="2800" b="1" dirty="0">
                <a:solidFill>
                  <a:srgbClr val="00B050"/>
                </a:solidFill>
              </a:rPr>
              <a:t>Training of the </a:t>
            </a:r>
            <a:r>
              <a:rPr lang="en-GB" sz="2800" b="1" dirty="0" smtClean="0">
                <a:solidFill>
                  <a:srgbClr val="00B050"/>
                </a:solidFill>
              </a:rPr>
              <a:t>enumerators for collection of data on gender preferred dual purpose crops  </a:t>
            </a:r>
            <a:r>
              <a:rPr lang="en-GB" sz="2800" b="1" dirty="0">
                <a:solidFill>
                  <a:srgbClr val="00B050"/>
                </a:solidFill>
              </a:rPr>
              <a:t/>
            </a:r>
            <a:br>
              <a:rPr lang="en-GB" sz="2800" b="1" dirty="0">
                <a:solidFill>
                  <a:srgbClr val="00B050"/>
                </a:solidFill>
              </a:rPr>
            </a:br>
            <a:endParaRPr lang="en-GB" sz="2800" b="1" dirty="0">
              <a:solidFill>
                <a:srgbClr val="00B050"/>
              </a:solidFill>
              <a:latin typeface="Franklin Gothic Book" panose="020B0503020102020204" pitchFamily="34" charset="0"/>
            </a:endParaRPr>
          </a:p>
        </p:txBody>
      </p:sp>
      <p:sp>
        <p:nvSpPr>
          <p:cNvPr id="6" name="Title 1"/>
          <p:cNvSpPr txBox="1">
            <a:spLocks/>
          </p:cNvSpPr>
          <p:nvPr/>
        </p:nvSpPr>
        <p:spPr>
          <a:xfrm>
            <a:off x="2071943" y="4563715"/>
            <a:ext cx="7463760" cy="307777"/>
          </a:xfrm>
          <a:prstGeom prst="rect">
            <a:avLst/>
          </a:prstGeom>
        </p:spPr>
        <p:txBody>
          <a:bodyPr vert="horz"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000" b="1" dirty="0" smtClean="0">
                <a:latin typeface="Franklin Gothic Book" panose="020B0503020102020204" pitchFamily="34" charset="0"/>
              </a:rPr>
              <a:t>A presentation</a:t>
            </a:r>
            <a:endParaRPr lang="en-US" sz="2000" b="1" dirty="0">
              <a:latin typeface="Franklin Gothic Book" panose="020B0503020102020204" pitchFamily="34" charset="0"/>
            </a:endParaRPr>
          </a:p>
        </p:txBody>
      </p:sp>
    </p:spTree>
    <p:extLst>
      <p:ext uri="{BB962C8B-B14F-4D97-AF65-F5344CB8AC3E}">
        <p14:creationId xmlns:p14="http://schemas.microsoft.com/office/powerpoint/2010/main" val="2370727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GB" dirty="0" smtClean="0"/>
              <a:t>Data collection </a:t>
            </a:r>
            <a:endParaRPr lang="en-GB" dirty="0"/>
          </a:p>
        </p:txBody>
      </p:sp>
      <p:sp>
        <p:nvSpPr>
          <p:cNvPr id="3" name="Text Placeholder 2"/>
          <p:cNvSpPr>
            <a:spLocks noGrp="1"/>
          </p:cNvSpPr>
          <p:nvPr>
            <p:ph type="body" sz="quarter" idx="15"/>
          </p:nvPr>
        </p:nvSpPr>
        <p:spPr/>
        <p:txBody>
          <a:bodyPr/>
          <a:lstStyle/>
          <a:p>
            <a:pPr lvl="0" fontAlgn="base"/>
            <a:r>
              <a:rPr lang="en-GB" dirty="0">
                <a:solidFill>
                  <a:srgbClr val="FF0000"/>
                </a:solidFill>
              </a:rPr>
              <a:t>Please collect  </a:t>
            </a:r>
            <a:r>
              <a:rPr lang="en-GB" dirty="0"/>
              <a:t>basic secondary information as suggested in protocol- </a:t>
            </a:r>
            <a:br>
              <a:rPr lang="en-GB" dirty="0"/>
            </a:br>
            <a:r>
              <a:rPr lang="en-GB" dirty="0"/>
              <a:t/>
            </a:r>
            <a:br>
              <a:rPr lang="en-GB" dirty="0"/>
            </a:br>
            <a:r>
              <a:rPr lang="en-GB" dirty="0">
                <a:solidFill>
                  <a:srgbClr val="FF0000"/>
                </a:solidFill>
              </a:rPr>
              <a:t>collect information </a:t>
            </a:r>
            <a:r>
              <a:rPr lang="en-GB" dirty="0" smtClean="0">
                <a:solidFill>
                  <a:srgbClr val="FF0000"/>
                </a:solidFill>
              </a:rPr>
              <a:t>from-</a:t>
            </a:r>
            <a:r>
              <a:rPr lang="en-GB" dirty="0"/>
              <a:t>statistics and reports from government departments and ministries,  </a:t>
            </a:r>
          </a:p>
          <a:p>
            <a:pPr lvl="0" fontAlgn="base"/>
            <a:r>
              <a:rPr lang="en-GB" dirty="0"/>
              <a:t>programme and project documents from agencies and NGOs,  </a:t>
            </a:r>
          </a:p>
          <a:p>
            <a:pPr lvl="0" fontAlgn="base"/>
            <a:r>
              <a:rPr lang="en-GB" dirty="0"/>
              <a:t>studies and surveys from universities and research institutions, and  </a:t>
            </a:r>
          </a:p>
          <a:p>
            <a:pPr lvl="0" fontAlgn="base"/>
            <a:r>
              <a:rPr lang="en-GB" dirty="0"/>
              <a:t>documentation from service organisations in the local area.  </a:t>
            </a:r>
          </a:p>
          <a:p>
            <a:pPr marL="0" indent="0">
              <a:buNone/>
            </a:pPr>
            <a:endParaRPr lang="en-GB" dirty="0"/>
          </a:p>
          <a:p>
            <a:endParaRPr lang="en-GB" dirty="0"/>
          </a:p>
        </p:txBody>
      </p:sp>
      <p:sp>
        <p:nvSpPr>
          <p:cNvPr id="4" name="Text Placeholder 3"/>
          <p:cNvSpPr>
            <a:spLocks noGrp="1"/>
          </p:cNvSpPr>
          <p:nvPr>
            <p:ph type="body" sz="quarter" idx="16"/>
          </p:nvPr>
        </p:nvSpPr>
        <p:spPr>
          <a:xfrm>
            <a:off x="7672389" y="1185863"/>
            <a:ext cx="4158542" cy="357187"/>
          </a:xfrm>
        </p:spPr>
        <p:txBody>
          <a:bodyPr>
            <a:normAutofit fontScale="25000" lnSpcReduction="20000"/>
          </a:bodyPr>
          <a:lstStyle/>
          <a:p>
            <a:pPr marL="0" indent="0">
              <a:buNone/>
            </a:pPr>
            <a:r>
              <a:rPr lang="en-GB" sz="6400" dirty="0">
                <a:solidFill>
                  <a:srgbClr val="00B050"/>
                </a:solidFill>
              </a:rPr>
              <a:t>Training of the enumerators for collection of data on gender preferred dual purpose crops  </a:t>
            </a:r>
            <a:br>
              <a:rPr lang="en-GB" sz="6400" dirty="0">
                <a:solidFill>
                  <a:srgbClr val="00B050"/>
                </a:solidFill>
              </a:rPr>
            </a:br>
            <a:endParaRPr lang="en-GB" sz="6400" dirty="0">
              <a:solidFill>
                <a:srgbClr val="00B050"/>
              </a:solidFill>
              <a:latin typeface="Franklin Gothic Book" panose="020B0503020102020204" pitchFamily="34" charset="0"/>
            </a:endParaRPr>
          </a:p>
          <a:p>
            <a:endParaRPr lang="en-GB" dirty="0"/>
          </a:p>
        </p:txBody>
      </p:sp>
      <p:sp>
        <p:nvSpPr>
          <p:cNvPr id="5" name="Slide Number Placeholder 4"/>
          <p:cNvSpPr>
            <a:spLocks noGrp="1"/>
          </p:cNvSpPr>
          <p:nvPr>
            <p:ph type="sldNum" sz="quarter" idx="12"/>
          </p:nvPr>
        </p:nvSpPr>
        <p:spPr/>
        <p:txBody>
          <a:bodyPr/>
          <a:lstStyle/>
          <a:p>
            <a:fld id="{3C997E8D-8716-4648-9757-8496B3A41952}" type="slidenum">
              <a:rPr lang="en-GB" smtClean="0"/>
              <a:t>2</a:t>
            </a:fld>
            <a:endParaRPr lang="en-GB" dirty="0"/>
          </a:p>
        </p:txBody>
      </p:sp>
    </p:spTree>
    <p:extLst>
      <p:ext uri="{BB962C8B-B14F-4D97-AF65-F5344CB8AC3E}">
        <p14:creationId xmlns:p14="http://schemas.microsoft.com/office/powerpoint/2010/main" val="21700113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220" y="2137893"/>
            <a:ext cx="10586434" cy="1352282"/>
          </a:xfrm>
        </p:spPr>
        <p:txBody>
          <a:bodyPr>
            <a:noAutofit/>
          </a:bodyPr>
          <a:lstStyle/>
          <a:p>
            <a:r>
              <a:rPr lang="en-GB" sz="3200" b="1" dirty="0">
                <a:solidFill>
                  <a:srgbClr val="FF0000"/>
                </a:solidFill>
              </a:rPr>
              <a:t>Team Contract </a:t>
            </a:r>
            <a:r>
              <a:rPr lang="en-GB" sz="3200" dirty="0" smtClean="0">
                <a:solidFill>
                  <a:srgbClr val="FF0000"/>
                </a:solidFill>
              </a:rPr>
              <a:t/>
            </a:r>
            <a:br>
              <a:rPr lang="en-GB" sz="3200" dirty="0" smtClean="0">
                <a:solidFill>
                  <a:srgbClr val="FF0000"/>
                </a:solidFill>
              </a:rPr>
            </a:br>
            <a:r>
              <a:rPr lang="en-GB" sz="3200" dirty="0"/>
              <a:t/>
            </a:r>
            <a:br>
              <a:rPr lang="en-GB" sz="3200" dirty="0"/>
            </a:br>
            <a:r>
              <a:rPr lang="en-GB" sz="2800" dirty="0">
                <a:latin typeface="+mn-lt"/>
                <a:ea typeface="+mn-ea"/>
                <a:cs typeface="+mn-cs"/>
              </a:rPr>
              <a:t>The team contract is a list of rules and norms that the whole team has discussed and agreed upon for team behaviour and for dealing with crises during their fieldwork. </a:t>
            </a:r>
            <a:br>
              <a:rPr lang="en-GB" sz="2800" dirty="0">
                <a:latin typeface="+mn-lt"/>
                <a:ea typeface="+mn-ea"/>
                <a:cs typeface="+mn-cs"/>
              </a:rPr>
            </a:br>
            <a:r>
              <a:rPr lang="en-GB" sz="2800" dirty="0">
                <a:latin typeface="+mn-lt"/>
                <a:ea typeface="+mn-ea"/>
                <a:cs typeface="+mn-cs"/>
              </a:rPr>
              <a:t/>
            </a:r>
            <a:br>
              <a:rPr lang="en-GB" sz="2800" dirty="0">
                <a:latin typeface="+mn-lt"/>
                <a:ea typeface="+mn-ea"/>
                <a:cs typeface="+mn-cs"/>
              </a:rPr>
            </a:br>
            <a:r>
              <a:rPr lang="en-GB" sz="2800" dirty="0">
                <a:latin typeface="+mn-lt"/>
                <a:ea typeface="+mn-ea"/>
                <a:cs typeface="+mn-cs"/>
              </a:rPr>
              <a:t> During the preparatory workshop ask the participants to: </a:t>
            </a:r>
            <a:br>
              <a:rPr lang="en-GB" sz="2800" dirty="0">
                <a:latin typeface="+mn-lt"/>
                <a:ea typeface="+mn-ea"/>
                <a:cs typeface="+mn-cs"/>
              </a:rPr>
            </a:br>
            <a:r>
              <a:rPr lang="en-GB" sz="2800" dirty="0">
                <a:latin typeface="+mn-lt"/>
                <a:ea typeface="+mn-ea"/>
                <a:cs typeface="+mn-cs"/>
              </a:rPr>
              <a:t>brainstorm on possible problems that may occur in the field and list them, e.g. conflicts, accidents, death. </a:t>
            </a:r>
            <a:br>
              <a:rPr lang="en-GB" sz="2800" dirty="0">
                <a:latin typeface="+mn-lt"/>
                <a:ea typeface="+mn-ea"/>
                <a:cs typeface="+mn-cs"/>
              </a:rPr>
            </a:br>
            <a:endParaRPr lang="en-GB" sz="2800" dirty="0">
              <a:latin typeface="+mn-lt"/>
              <a:ea typeface="+mn-ea"/>
              <a:cs typeface="+mn-cs"/>
            </a:endParaRPr>
          </a:p>
        </p:txBody>
      </p:sp>
    </p:spTree>
    <p:extLst>
      <p:ext uri="{BB962C8B-B14F-4D97-AF65-F5344CB8AC3E}">
        <p14:creationId xmlns:p14="http://schemas.microsoft.com/office/powerpoint/2010/main" val="300944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6" y="120427"/>
            <a:ext cx="10515600" cy="1064306"/>
          </a:xfrm>
        </p:spPr>
        <p:txBody>
          <a:bodyPr/>
          <a:lstStyle/>
          <a:p>
            <a:r>
              <a:rPr lang="en-GB" dirty="0" smtClean="0">
                <a:solidFill>
                  <a:srgbClr val="FF0000"/>
                </a:solidFill>
              </a:rPr>
              <a:t>Team contract </a:t>
            </a:r>
            <a:endParaRPr lang="en-GB" dirty="0">
              <a:solidFill>
                <a:srgbClr val="FF0000"/>
              </a:solidFill>
            </a:endParaRPr>
          </a:p>
        </p:txBody>
      </p:sp>
      <p:sp>
        <p:nvSpPr>
          <p:cNvPr id="3" name="Content Placeholder 2"/>
          <p:cNvSpPr>
            <a:spLocks noGrp="1"/>
          </p:cNvSpPr>
          <p:nvPr>
            <p:ph idx="1"/>
          </p:nvPr>
        </p:nvSpPr>
        <p:spPr>
          <a:xfrm>
            <a:off x="657896" y="996046"/>
            <a:ext cx="10515600" cy="4993448"/>
          </a:xfrm>
        </p:spPr>
        <p:txBody>
          <a:bodyPr>
            <a:noAutofit/>
          </a:bodyPr>
          <a:lstStyle/>
          <a:p>
            <a:pPr marL="0" indent="0">
              <a:buNone/>
            </a:pPr>
            <a:r>
              <a:rPr lang="en-GB" sz="2400" b="1" i="1" dirty="0" smtClean="0">
                <a:solidFill>
                  <a:srgbClr val="FF0000"/>
                </a:solidFill>
              </a:rPr>
              <a:t>What </a:t>
            </a:r>
            <a:r>
              <a:rPr lang="en-GB" sz="2400" b="1" i="1" dirty="0">
                <a:solidFill>
                  <a:srgbClr val="FF0000"/>
                </a:solidFill>
              </a:rPr>
              <a:t>do we do if.............  </a:t>
            </a:r>
            <a:endParaRPr lang="en-GB" sz="2400" b="1" dirty="0">
              <a:solidFill>
                <a:srgbClr val="FF0000"/>
              </a:solidFill>
            </a:endParaRPr>
          </a:p>
          <a:p>
            <a:pPr marL="0" indent="0">
              <a:buNone/>
            </a:pPr>
            <a:r>
              <a:rPr lang="en-GB" sz="2400" dirty="0"/>
              <a:t>.….. a member of the team is late again for the morning session? </a:t>
            </a:r>
            <a:endParaRPr lang="en-GB" sz="2400" dirty="0" smtClean="0"/>
          </a:p>
          <a:p>
            <a:pPr marL="0" indent="0">
              <a:buNone/>
            </a:pPr>
            <a:endParaRPr lang="en-GB" sz="2400" dirty="0"/>
          </a:p>
          <a:p>
            <a:pPr marL="0" indent="0">
              <a:buNone/>
            </a:pPr>
            <a:r>
              <a:rPr lang="en-GB" sz="2400" dirty="0"/>
              <a:t>.….. a member of the team is over-enthusiastic and keeps interrupting the farmers when they are speaking? </a:t>
            </a:r>
            <a:endParaRPr lang="en-GB" sz="2400" dirty="0" smtClean="0"/>
          </a:p>
          <a:p>
            <a:pPr marL="0" indent="0">
              <a:buNone/>
            </a:pPr>
            <a:endParaRPr lang="en-GB" sz="2400" dirty="0"/>
          </a:p>
          <a:p>
            <a:pPr marL="0" indent="0">
              <a:buNone/>
            </a:pPr>
            <a:r>
              <a:rPr lang="en-GB" sz="2400" dirty="0"/>
              <a:t>.….. in a review meeting with farmers, the local leader tries to control the choice of research priorities? </a:t>
            </a:r>
            <a:endParaRPr lang="en-GB" sz="2400" dirty="0" smtClean="0"/>
          </a:p>
          <a:p>
            <a:pPr marL="0" indent="0">
              <a:buNone/>
            </a:pPr>
            <a:endParaRPr lang="en-GB" sz="2400" dirty="0"/>
          </a:p>
          <a:p>
            <a:pPr marL="0" indent="0">
              <a:buNone/>
            </a:pPr>
            <a:r>
              <a:rPr lang="en-GB" sz="2400" dirty="0"/>
              <a:t>.….. part way through a small group interview some farmers say they must leave to attend to other matters? </a:t>
            </a:r>
            <a:endParaRPr lang="en-GB" sz="2400" dirty="0" smtClean="0"/>
          </a:p>
          <a:p>
            <a:pPr marL="0" indent="0">
              <a:buNone/>
            </a:pPr>
            <a:endParaRPr lang="en-GB" sz="2400" dirty="0"/>
          </a:p>
          <a:p>
            <a:pPr marL="0" lvl="0" indent="0" fontAlgn="base">
              <a:buNone/>
            </a:pPr>
            <a:r>
              <a:rPr lang="en-GB" sz="2400" dirty="0"/>
              <a:t>discuss and reach consensus about solutions or behavioural norms expected of the team members for each possible problem </a:t>
            </a:r>
            <a:endParaRPr lang="en-GB" sz="2400" dirty="0" smtClean="0"/>
          </a:p>
          <a:p>
            <a:pPr marL="0" lvl="0" indent="0" fontAlgn="base">
              <a:buNone/>
            </a:pPr>
            <a:endParaRPr lang="en-GB" sz="2400" dirty="0"/>
          </a:p>
          <a:p>
            <a:pPr marL="0" lvl="0" indent="0" fontAlgn="base">
              <a:buNone/>
            </a:pPr>
            <a:r>
              <a:rPr lang="en-GB" sz="2400" dirty="0"/>
              <a:t>decide on a strategy for dealing with unforeseen circumstances and elect responsible team members </a:t>
            </a:r>
            <a:r>
              <a:rPr lang="en-GB" sz="2400" dirty="0" smtClean="0"/>
              <a:t>?</a:t>
            </a:r>
          </a:p>
          <a:p>
            <a:pPr marL="0" lvl="0" indent="0" fontAlgn="base">
              <a:buNone/>
            </a:pPr>
            <a:endParaRPr lang="en-GB" sz="2400" dirty="0"/>
          </a:p>
          <a:p>
            <a:r>
              <a:rPr lang="en-GB" sz="2400" dirty="0"/>
              <a:t>write up and duplicate the team contract ensuring that everyone has a copy.</a:t>
            </a:r>
          </a:p>
        </p:txBody>
      </p:sp>
    </p:spTree>
    <p:extLst>
      <p:ext uri="{BB962C8B-B14F-4D97-AF65-F5344CB8AC3E}">
        <p14:creationId xmlns:p14="http://schemas.microsoft.com/office/powerpoint/2010/main" val="9915426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Therefore make a team contract. </a:t>
            </a:r>
            <a:br>
              <a:rPr lang="en-GB" b="1" dirty="0" smtClean="0">
                <a:solidFill>
                  <a:srgbClr val="FF0000"/>
                </a:solidFill>
              </a:rPr>
            </a:br>
            <a:r>
              <a:rPr lang="en-GB" b="1" dirty="0" smtClean="0">
                <a:solidFill>
                  <a:srgbClr val="FF0000"/>
                </a:solidFill>
              </a:rPr>
              <a:t>&amp; make a work plan…..</a:t>
            </a:r>
            <a:endParaRPr lang="en-GB" b="1" dirty="0">
              <a:solidFill>
                <a:srgbClr val="FF0000"/>
              </a:solidFill>
            </a:endParaRPr>
          </a:p>
        </p:txBody>
      </p:sp>
      <p:sp>
        <p:nvSpPr>
          <p:cNvPr id="3" name="Content Placeholder 2"/>
          <p:cNvSpPr>
            <a:spLocks noGrp="1"/>
          </p:cNvSpPr>
          <p:nvPr>
            <p:ph idx="1"/>
          </p:nvPr>
        </p:nvSpPr>
        <p:spPr/>
        <p:txBody>
          <a:bodyPr>
            <a:normAutofit lnSpcReduction="10000"/>
          </a:bodyPr>
          <a:lstStyle/>
          <a:p>
            <a:r>
              <a:rPr lang="en-GB" b="1" dirty="0"/>
              <a:t>Workplan </a:t>
            </a:r>
          </a:p>
          <a:p>
            <a:pPr marL="0" indent="0">
              <a:buNone/>
            </a:pPr>
            <a:r>
              <a:rPr lang="en-GB" dirty="0" smtClean="0"/>
              <a:t>The </a:t>
            </a:r>
            <a:r>
              <a:rPr lang="en-GB" dirty="0"/>
              <a:t>Workplan includes a description of objectives, expectations, process and an overall action </a:t>
            </a:r>
            <a:r>
              <a:rPr lang="en-GB" dirty="0" smtClean="0"/>
              <a:t>plan</a:t>
            </a:r>
          </a:p>
          <a:p>
            <a:pPr marL="0" indent="0">
              <a:buNone/>
            </a:pPr>
            <a:endParaRPr lang="en-GB" dirty="0"/>
          </a:p>
          <a:p>
            <a:r>
              <a:rPr lang="en-GB" dirty="0"/>
              <a:t>The Workplan is accompanied by a series of Activity Sheets -- one for each and every step in the </a:t>
            </a:r>
            <a:r>
              <a:rPr lang="en-GB" dirty="0" smtClean="0"/>
              <a:t>PRA process </a:t>
            </a:r>
            <a:r>
              <a:rPr lang="en-GB" dirty="0"/>
              <a:t>indicating the issues, tools, facilitators, recorders and materials needed </a:t>
            </a:r>
            <a:r>
              <a:rPr lang="en-GB" dirty="0" smtClean="0"/>
              <a:t>. </a:t>
            </a:r>
          </a:p>
          <a:p>
            <a:pPr marL="0" indent="0">
              <a:buNone/>
            </a:pPr>
            <a:endParaRPr lang="en-GB" dirty="0"/>
          </a:p>
          <a:p>
            <a:r>
              <a:rPr lang="en-GB" dirty="0"/>
              <a:t>By completing these two types of worksheets, everyone knows what they are doing and why. </a:t>
            </a:r>
          </a:p>
          <a:p>
            <a:endParaRPr lang="en-GB" dirty="0"/>
          </a:p>
        </p:txBody>
      </p:sp>
    </p:spTree>
    <p:extLst>
      <p:ext uri="{BB962C8B-B14F-4D97-AF65-F5344CB8AC3E}">
        <p14:creationId xmlns:p14="http://schemas.microsoft.com/office/powerpoint/2010/main" val="3587340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3829"/>
            <a:ext cx="10515600" cy="5843134"/>
          </a:xfrm>
        </p:spPr>
        <p:txBody>
          <a:bodyPr>
            <a:noAutofit/>
          </a:bodyPr>
          <a:lstStyle/>
          <a:p>
            <a:pPr marL="0" indent="0">
              <a:buNone/>
            </a:pPr>
            <a:r>
              <a:rPr lang="en-GB" sz="2400" b="1" dirty="0" smtClean="0">
                <a:solidFill>
                  <a:srgbClr val="FF0000"/>
                </a:solidFill>
              </a:rPr>
              <a:t>Before Starting the exercise…….Contact </a:t>
            </a:r>
            <a:r>
              <a:rPr lang="en-GB" sz="2400" b="1" dirty="0">
                <a:solidFill>
                  <a:srgbClr val="FF0000"/>
                </a:solidFill>
              </a:rPr>
              <a:t>local authorities </a:t>
            </a:r>
          </a:p>
          <a:p>
            <a:pPr>
              <a:lnSpc>
                <a:spcPct val="110000"/>
              </a:lnSpc>
            </a:pPr>
            <a:r>
              <a:rPr lang="en-GB" sz="1800" dirty="0"/>
              <a:t>In many cases permission from local authorities (provincial-, district- and village-level) is necessary before excercise can take place. it is essential that they be involved from the beginning. They should be contacted in ample time before the activity is scheduled to take place.</a:t>
            </a:r>
          </a:p>
          <a:p>
            <a:pPr>
              <a:lnSpc>
                <a:spcPct val="110000"/>
              </a:lnSpc>
            </a:pPr>
            <a:r>
              <a:rPr lang="en-GB" sz="1800" dirty="0"/>
              <a:t> Upon arrival in the area, visits with the local authorities are not only important as a matter of courtesy, but also as sources of information</a:t>
            </a:r>
            <a:r>
              <a:rPr lang="en-GB" sz="1800" dirty="0" smtClean="0"/>
              <a:t>.</a:t>
            </a:r>
            <a:endParaRPr lang="en-GB" sz="1800" dirty="0"/>
          </a:p>
          <a:p>
            <a:pPr marL="0" indent="0">
              <a:buNone/>
            </a:pPr>
            <a:r>
              <a:rPr lang="en-GB" sz="2400" b="1" dirty="0" smtClean="0">
                <a:solidFill>
                  <a:srgbClr val="FF0000"/>
                </a:solidFill>
              </a:rPr>
              <a:t>Make logistical arrangements </a:t>
            </a:r>
          </a:p>
          <a:p>
            <a:pPr>
              <a:lnSpc>
                <a:spcPct val="110000"/>
              </a:lnSpc>
            </a:pPr>
            <a:r>
              <a:rPr lang="en-GB" sz="1800" dirty="0"/>
              <a:t>An initial visit to the selected village(s) is necessary to explain the purpose and methods of the excercise and to find out whether people are interested. Then logistical arrangements can be discussed. </a:t>
            </a:r>
          </a:p>
          <a:p>
            <a:pPr>
              <a:lnSpc>
                <a:spcPct val="110000"/>
              </a:lnSpc>
            </a:pPr>
            <a:r>
              <a:rPr lang="en-GB" sz="1800" dirty="0"/>
              <a:t>The team should strive to integrate as fully as possible into the life of the villagers but not impose on them. This might mean asking someone to prepare local foods for the team but contributing foodstuffs sufficient to amply cover the needs of the team and people who may join it for its meals. </a:t>
            </a:r>
          </a:p>
          <a:p>
            <a:pPr>
              <a:lnSpc>
                <a:spcPct val="110000"/>
              </a:lnSpc>
            </a:pPr>
            <a:endParaRPr lang="en-GB" sz="1800" dirty="0"/>
          </a:p>
          <a:p>
            <a:pPr>
              <a:lnSpc>
                <a:spcPct val="110000"/>
              </a:lnSpc>
            </a:pPr>
            <a:r>
              <a:rPr lang="en-GB" sz="1800" dirty="0"/>
              <a:t>To create a friendly and open atmosphere conducive to participatory planning, and to facilitate efficient time-use during the fieldwork, it is best if the team stays overnight in the village for the duration of the work.  </a:t>
            </a:r>
          </a:p>
          <a:p>
            <a:pPr marL="0" indent="0">
              <a:lnSpc>
                <a:spcPct val="110000"/>
              </a:lnSpc>
              <a:buFont typeface="Arial" panose="020B0604020202020204" pitchFamily="34" charset="0"/>
              <a:buNone/>
            </a:pPr>
            <a:endParaRPr lang="en-GB" sz="2000" dirty="0"/>
          </a:p>
          <a:p>
            <a:pPr>
              <a:lnSpc>
                <a:spcPct val="110000"/>
              </a:lnSpc>
            </a:pPr>
            <a:endParaRPr lang="en-GB" sz="2000" dirty="0"/>
          </a:p>
        </p:txBody>
      </p:sp>
    </p:spTree>
    <p:extLst>
      <p:ext uri="{BB962C8B-B14F-4D97-AF65-F5344CB8AC3E}">
        <p14:creationId xmlns:p14="http://schemas.microsoft.com/office/powerpoint/2010/main" val="10814883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Please do not forget …..</a:t>
            </a:r>
            <a:endParaRPr lang="en-GB" dirty="0">
              <a:solidFill>
                <a:srgbClr val="FF0000"/>
              </a:solidFill>
            </a:endParaRPr>
          </a:p>
        </p:txBody>
      </p:sp>
      <p:sp>
        <p:nvSpPr>
          <p:cNvPr id="3" name="Content Placeholder 2"/>
          <p:cNvSpPr>
            <a:spLocks noGrp="1"/>
          </p:cNvSpPr>
          <p:nvPr>
            <p:ph idx="1"/>
          </p:nvPr>
        </p:nvSpPr>
        <p:spPr/>
        <p:txBody>
          <a:bodyPr/>
          <a:lstStyle/>
          <a:p>
            <a:r>
              <a:rPr lang="en-GB" dirty="0"/>
              <a:t>maps </a:t>
            </a:r>
          </a:p>
          <a:p>
            <a:r>
              <a:rPr lang="en-GB" dirty="0"/>
              <a:t>flip chart paper geometry set scissors paper </a:t>
            </a:r>
            <a:r>
              <a:rPr lang="en-GB" dirty="0" smtClean="0"/>
              <a:t>clips</a:t>
            </a:r>
          </a:p>
          <a:p>
            <a:r>
              <a:rPr lang="en-GB" dirty="0" smtClean="0"/>
              <a:t> </a:t>
            </a:r>
            <a:r>
              <a:rPr lang="en-GB" dirty="0"/>
              <a:t>plain paper A3 </a:t>
            </a:r>
            <a:r>
              <a:rPr lang="en-GB" dirty="0" smtClean="0"/>
              <a:t>cards</a:t>
            </a:r>
          </a:p>
          <a:p>
            <a:r>
              <a:rPr lang="en-GB" dirty="0" smtClean="0"/>
              <a:t> </a:t>
            </a:r>
            <a:r>
              <a:rPr lang="en-GB" dirty="0"/>
              <a:t>files to keep drawings in </a:t>
            </a:r>
            <a:endParaRPr lang="en-GB" dirty="0" smtClean="0"/>
          </a:p>
          <a:p>
            <a:r>
              <a:rPr lang="en-GB" dirty="0" smtClean="0"/>
              <a:t>video </a:t>
            </a:r>
            <a:r>
              <a:rPr lang="en-GB" dirty="0"/>
              <a:t>camera and film note books pens, </a:t>
            </a:r>
            <a:endParaRPr lang="en-GB" dirty="0" smtClean="0"/>
          </a:p>
          <a:p>
            <a:r>
              <a:rPr lang="en-GB" dirty="0" smtClean="0"/>
              <a:t>markers </a:t>
            </a:r>
            <a:r>
              <a:rPr lang="en-GB" dirty="0"/>
              <a:t>tape string rulers coloured sticky paper </a:t>
            </a:r>
            <a:endParaRPr lang="en-GB" dirty="0" smtClean="0"/>
          </a:p>
          <a:p>
            <a:r>
              <a:rPr lang="en-GB" dirty="0" smtClean="0"/>
              <a:t>Camera</a:t>
            </a:r>
          </a:p>
          <a:p>
            <a:r>
              <a:rPr lang="en-GB" dirty="0" smtClean="0"/>
              <a:t>Banner for ground work</a:t>
            </a:r>
          </a:p>
        </p:txBody>
      </p:sp>
    </p:spTree>
    <p:extLst>
      <p:ext uri="{BB962C8B-B14F-4D97-AF65-F5344CB8AC3E}">
        <p14:creationId xmlns:p14="http://schemas.microsoft.com/office/powerpoint/2010/main" val="7861773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8352" y="962741"/>
            <a:ext cx="10515600" cy="4351338"/>
          </a:xfrm>
        </p:spPr>
        <p:txBody>
          <a:bodyPr>
            <a:normAutofit fontScale="92500" lnSpcReduction="10000"/>
          </a:bodyPr>
          <a:lstStyle/>
          <a:p>
            <a:pPr marL="0" indent="0">
              <a:buNone/>
            </a:pPr>
            <a:r>
              <a:rPr lang="en-GB" u="sng" dirty="0">
                <a:solidFill>
                  <a:srgbClr val="FF0000"/>
                </a:solidFill>
              </a:rPr>
              <a:t>Field Equipment:</a:t>
            </a:r>
            <a:r>
              <a:rPr lang="en-GB" dirty="0">
                <a:solidFill>
                  <a:srgbClr val="FF0000"/>
                </a:solidFill>
              </a:rPr>
              <a:t> </a:t>
            </a:r>
          </a:p>
          <a:p>
            <a:r>
              <a:rPr lang="en-GB" dirty="0"/>
              <a:t>tents sleeping bags or bedding </a:t>
            </a:r>
            <a:endParaRPr lang="en-GB" dirty="0" smtClean="0"/>
          </a:p>
          <a:p>
            <a:r>
              <a:rPr lang="en-GB" dirty="0" smtClean="0"/>
              <a:t>mosquito </a:t>
            </a:r>
            <a:r>
              <a:rPr lang="en-GB" dirty="0"/>
              <a:t>nets flashlights and batteries kerosene </a:t>
            </a:r>
            <a:endParaRPr lang="en-GB" dirty="0" smtClean="0"/>
          </a:p>
          <a:p>
            <a:r>
              <a:rPr lang="en-GB" dirty="0" smtClean="0"/>
              <a:t>food </a:t>
            </a:r>
            <a:r>
              <a:rPr lang="en-GB" dirty="0"/>
              <a:t>supplies water supplies, if necessary cooking stoves and utensils washing utensils and soap </a:t>
            </a:r>
            <a:endParaRPr lang="en-GB" dirty="0" smtClean="0"/>
          </a:p>
          <a:p>
            <a:r>
              <a:rPr lang="en-GB" u="sng" dirty="0" smtClean="0">
                <a:solidFill>
                  <a:srgbClr val="FF0000"/>
                </a:solidFill>
              </a:rPr>
              <a:t>And</a:t>
            </a:r>
            <a:r>
              <a:rPr lang="en-GB" u="sng" dirty="0">
                <a:solidFill>
                  <a:srgbClr val="FF0000"/>
                </a:solidFill>
              </a:rPr>
              <a:t>:</a:t>
            </a:r>
            <a:r>
              <a:rPr lang="en-GB" dirty="0">
                <a:solidFill>
                  <a:srgbClr val="FF0000"/>
                </a:solidFill>
              </a:rPr>
              <a:t> </a:t>
            </a:r>
            <a:r>
              <a:rPr lang="en-GB" dirty="0"/>
              <a:t>personal effects medications against malaria, diarrhoea, etc. as necessary </a:t>
            </a:r>
            <a:endParaRPr lang="en-GB" dirty="0" smtClean="0"/>
          </a:p>
          <a:p>
            <a:r>
              <a:rPr lang="en-GB" dirty="0" smtClean="0"/>
              <a:t>copy </a:t>
            </a:r>
            <a:r>
              <a:rPr lang="en-GB" dirty="0"/>
              <a:t>of Team Contract </a:t>
            </a:r>
            <a:endParaRPr lang="en-GB" dirty="0" smtClean="0"/>
          </a:p>
          <a:p>
            <a:r>
              <a:rPr lang="en-GB" dirty="0" smtClean="0"/>
              <a:t>copy </a:t>
            </a:r>
            <a:r>
              <a:rPr lang="en-GB" dirty="0"/>
              <a:t>of </a:t>
            </a:r>
            <a:r>
              <a:rPr lang="en-GB" dirty="0" smtClean="0"/>
              <a:t> </a:t>
            </a:r>
            <a:r>
              <a:rPr lang="en-GB" dirty="0"/>
              <a:t>Workplan </a:t>
            </a:r>
            <a:endParaRPr lang="en-GB" dirty="0" smtClean="0"/>
          </a:p>
          <a:p>
            <a:r>
              <a:rPr lang="en-GB" dirty="0" smtClean="0"/>
              <a:t>copy </a:t>
            </a:r>
            <a:r>
              <a:rPr lang="en-GB" dirty="0"/>
              <a:t>of </a:t>
            </a:r>
            <a:r>
              <a:rPr lang="en-GB" dirty="0" smtClean="0"/>
              <a:t>Rapid Appraisal Activity </a:t>
            </a:r>
            <a:r>
              <a:rPr lang="en-GB" dirty="0"/>
              <a:t>Sheets </a:t>
            </a:r>
          </a:p>
        </p:txBody>
      </p:sp>
    </p:spTree>
    <p:extLst>
      <p:ext uri="{BB962C8B-B14F-4D97-AF65-F5344CB8AC3E}">
        <p14:creationId xmlns:p14="http://schemas.microsoft.com/office/powerpoint/2010/main" val="1729959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686" y="159657"/>
            <a:ext cx="10515600" cy="885372"/>
          </a:xfrm>
        </p:spPr>
        <p:txBody>
          <a:bodyPr/>
          <a:lstStyle/>
          <a:p>
            <a:r>
              <a:rPr lang="en-GB" b="1" dirty="0" smtClean="0">
                <a:solidFill>
                  <a:srgbClr val="FF0000"/>
                </a:solidFill>
              </a:rPr>
              <a:t>Now… work plan</a:t>
            </a:r>
            <a:endParaRPr lang="en-GB" b="1" dirty="0">
              <a:solidFill>
                <a:srgbClr val="FF0000"/>
              </a:solidFill>
            </a:endParaRPr>
          </a:p>
        </p:txBody>
      </p:sp>
      <p:sp>
        <p:nvSpPr>
          <p:cNvPr id="3" name="Content Placeholder 2"/>
          <p:cNvSpPr>
            <a:spLocks noGrp="1"/>
          </p:cNvSpPr>
          <p:nvPr>
            <p:ph idx="1"/>
          </p:nvPr>
        </p:nvSpPr>
        <p:spPr>
          <a:xfrm>
            <a:off x="823686" y="1216025"/>
            <a:ext cx="10515600" cy="4351338"/>
          </a:xfrm>
        </p:spPr>
        <p:txBody>
          <a:bodyPr>
            <a:normAutofit fontScale="77500" lnSpcReduction="20000"/>
          </a:bodyPr>
          <a:lstStyle/>
          <a:p>
            <a:pPr marL="0" lvl="0" indent="0" fontAlgn="base">
              <a:buNone/>
            </a:pPr>
            <a:r>
              <a:rPr lang="en-GB" b="1" dirty="0"/>
              <a:t>Objectives </a:t>
            </a:r>
            <a:endParaRPr lang="en-GB" dirty="0"/>
          </a:p>
          <a:p>
            <a:r>
              <a:rPr lang="en-GB" dirty="0"/>
              <a:t>Why is this </a:t>
            </a:r>
            <a:r>
              <a:rPr lang="en-GB" dirty="0" smtClean="0"/>
              <a:t>exercise  </a:t>
            </a:r>
            <a:r>
              <a:rPr lang="en-GB" dirty="0"/>
              <a:t>being carried out? Include the objectives of the community as well as those of the </a:t>
            </a:r>
            <a:r>
              <a:rPr lang="en-GB" dirty="0" smtClean="0"/>
              <a:t>Research </a:t>
            </a:r>
            <a:r>
              <a:rPr lang="en-GB" dirty="0"/>
              <a:t>team or sponsoring agency. Make sure the objectives are specific, time-bound and measurable. </a:t>
            </a:r>
          </a:p>
          <a:p>
            <a:pPr marL="0" lvl="0" indent="0" fontAlgn="base">
              <a:buNone/>
            </a:pPr>
            <a:r>
              <a:rPr lang="en-GB" b="1" dirty="0"/>
              <a:t>Expectations </a:t>
            </a:r>
            <a:endParaRPr lang="en-GB" dirty="0"/>
          </a:p>
          <a:p>
            <a:r>
              <a:rPr lang="en-GB" dirty="0"/>
              <a:t>Who is the </a:t>
            </a:r>
            <a:r>
              <a:rPr lang="en-GB" dirty="0" smtClean="0"/>
              <a:t>team </a:t>
            </a:r>
            <a:r>
              <a:rPr lang="en-GB" dirty="0"/>
              <a:t>for? What will happen to the information collected and analysed? How will it be used and by whom? </a:t>
            </a:r>
          </a:p>
          <a:p>
            <a:pPr marL="0" lvl="0" indent="0" fontAlgn="base">
              <a:buNone/>
            </a:pPr>
            <a:r>
              <a:rPr lang="en-GB" b="1" dirty="0"/>
              <a:t>Process </a:t>
            </a:r>
            <a:endParaRPr lang="en-GB" dirty="0"/>
          </a:p>
          <a:p>
            <a:r>
              <a:rPr lang="en-GB" dirty="0"/>
              <a:t>Decide what information needs to be collected. Review the three </a:t>
            </a:r>
            <a:r>
              <a:rPr lang="en-GB" dirty="0" smtClean="0"/>
              <a:t>toolkits </a:t>
            </a:r>
            <a:r>
              <a:rPr lang="en-GB" dirty="0"/>
              <a:t>and decide which tools are needed at each stage in the process. </a:t>
            </a:r>
            <a:endParaRPr lang="en-GB" dirty="0" smtClean="0"/>
          </a:p>
          <a:p>
            <a:pPr marL="0" lvl="0" indent="0" fontAlgn="base">
              <a:buNone/>
            </a:pPr>
            <a:r>
              <a:rPr lang="en-GB" b="1" dirty="0" smtClean="0"/>
              <a:t>Action Plan </a:t>
            </a:r>
            <a:endParaRPr lang="en-GB" dirty="0" smtClean="0"/>
          </a:p>
          <a:p>
            <a:r>
              <a:rPr lang="en-GB" dirty="0" smtClean="0"/>
              <a:t>Design a tentative time table of events. Which activities can be done at the same time, which have to be done in sequence? Identify the possible participants for each activity, e.g. women/men, young/old, rich/poor, etc. </a:t>
            </a:r>
          </a:p>
          <a:p>
            <a:endParaRPr lang="en-GB" dirty="0"/>
          </a:p>
          <a:p>
            <a:endParaRPr lang="en-GB" dirty="0"/>
          </a:p>
        </p:txBody>
      </p:sp>
    </p:spTree>
    <p:extLst>
      <p:ext uri="{BB962C8B-B14F-4D97-AF65-F5344CB8AC3E}">
        <p14:creationId xmlns:p14="http://schemas.microsoft.com/office/powerpoint/2010/main" val="808646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Attach accompanying Activity Sheets for each tool. </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55000" lnSpcReduction="20000"/>
          </a:bodyPr>
          <a:lstStyle/>
          <a:p>
            <a:r>
              <a:rPr lang="en-GB" b="1" u="sng" dirty="0" smtClean="0"/>
              <a:t>RAPID </a:t>
            </a:r>
            <a:r>
              <a:rPr lang="en-GB" b="1" u="sng" dirty="0"/>
              <a:t>APPRAISAL ACTIVITY SHEET</a:t>
            </a:r>
            <a:r>
              <a:rPr lang="en-GB" b="1" dirty="0"/>
              <a:t> </a:t>
            </a:r>
            <a:endParaRPr lang="en-GB" dirty="0"/>
          </a:p>
          <a:p>
            <a:r>
              <a:rPr lang="en-GB" b="1" dirty="0"/>
              <a:t>Activity Sheet #_____</a:t>
            </a:r>
            <a:r>
              <a:rPr lang="en-GB" dirty="0"/>
              <a:t> </a:t>
            </a:r>
            <a:r>
              <a:rPr lang="en-GB" b="1" dirty="0"/>
              <a:t>Date:</a:t>
            </a:r>
            <a:r>
              <a:rPr lang="en-GB" dirty="0"/>
              <a:t> </a:t>
            </a:r>
          </a:p>
          <a:p>
            <a:r>
              <a:rPr lang="en-GB" b="1" dirty="0"/>
              <a:t>Village: </a:t>
            </a:r>
            <a:endParaRPr lang="en-GB" dirty="0"/>
          </a:p>
          <a:p>
            <a:r>
              <a:rPr lang="en-GB" b="1" dirty="0"/>
              <a:t>Place: </a:t>
            </a:r>
            <a:endParaRPr lang="en-GB" dirty="0"/>
          </a:p>
          <a:p>
            <a:r>
              <a:rPr lang="en-GB" b="1" dirty="0"/>
              <a:t>Time: </a:t>
            </a:r>
            <a:endParaRPr lang="en-GB" dirty="0"/>
          </a:p>
          <a:p>
            <a:r>
              <a:rPr lang="en-GB" b="1" dirty="0"/>
              <a:t>Facilitator:</a:t>
            </a:r>
            <a:r>
              <a:rPr lang="en-GB" dirty="0"/>
              <a:t> </a:t>
            </a:r>
            <a:r>
              <a:rPr lang="en-GB" i="1" dirty="0"/>
              <a:t>(responsible for leading the discussion with the participants, asking questions, introducing the tools, etc.) </a:t>
            </a:r>
            <a:endParaRPr lang="en-GB" dirty="0"/>
          </a:p>
          <a:p>
            <a:r>
              <a:rPr lang="en-GB" b="1" dirty="0"/>
              <a:t>Recorder:</a:t>
            </a:r>
            <a:r>
              <a:rPr lang="en-GB" dirty="0"/>
              <a:t> </a:t>
            </a:r>
            <a:r>
              <a:rPr lang="en-GB" i="1" dirty="0"/>
              <a:t>(responsible for taking notes about what is said and drawing pictures of what is designed, mapped, or modelled) </a:t>
            </a:r>
            <a:endParaRPr lang="en-GB" dirty="0"/>
          </a:p>
          <a:p>
            <a:r>
              <a:rPr lang="en-GB" b="1" dirty="0"/>
              <a:t>Translator:</a:t>
            </a:r>
            <a:r>
              <a:rPr lang="en-GB" dirty="0"/>
              <a:t> </a:t>
            </a:r>
            <a:r>
              <a:rPr lang="en-GB" i="1" dirty="0"/>
              <a:t>(if needed) </a:t>
            </a:r>
            <a:endParaRPr lang="en-GB" dirty="0"/>
          </a:p>
          <a:p>
            <a:r>
              <a:rPr lang="en-GB" b="1" dirty="0"/>
              <a:t>Step:</a:t>
            </a:r>
            <a:r>
              <a:rPr lang="en-GB" dirty="0"/>
              <a:t> </a:t>
            </a:r>
            <a:r>
              <a:rPr lang="en-GB" i="1" dirty="0"/>
              <a:t>(development context, livelihood analysis, stakeholders priorities for development) </a:t>
            </a:r>
            <a:endParaRPr lang="en-GB" dirty="0"/>
          </a:p>
          <a:p>
            <a:r>
              <a:rPr lang="en-GB" b="1" dirty="0"/>
              <a:t>Tool:</a:t>
            </a:r>
            <a:r>
              <a:rPr lang="en-GB" dirty="0"/>
              <a:t> </a:t>
            </a:r>
            <a:r>
              <a:rPr lang="en-GB" i="1" dirty="0"/>
              <a:t>(trend lines, village map, seasonal calendar, etc.) </a:t>
            </a:r>
            <a:r>
              <a:rPr lang="en-GB" b="1" dirty="0"/>
              <a:t>Participants:</a:t>
            </a:r>
            <a:r>
              <a:rPr lang="en-GB" dirty="0"/>
              <a:t> </a:t>
            </a:r>
            <a:r>
              <a:rPr lang="en-GB" i="1" dirty="0"/>
              <a:t>(by gender, age, wealth, ethnicity, etc. ) </a:t>
            </a:r>
            <a:r>
              <a:rPr lang="en-GB" b="1" dirty="0"/>
              <a:t>Triangulation with:</a:t>
            </a:r>
            <a:r>
              <a:rPr lang="en-GB" dirty="0"/>
              <a:t> </a:t>
            </a:r>
          </a:p>
          <a:p>
            <a:r>
              <a:rPr lang="en-GB" dirty="0"/>
              <a:t>activity #__ activity #__ participants: </a:t>
            </a:r>
          </a:p>
          <a:p>
            <a:r>
              <a:rPr lang="en-GB" b="1" dirty="0"/>
              <a:t>Process:</a:t>
            </a:r>
            <a:r>
              <a:rPr lang="en-GB" dirty="0"/>
              <a:t> </a:t>
            </a:r>
            <a:r>
              <a:rPr lang="en-GB" i="1" dirty="0"/>
              <a:t>(a step-by-step description of what will happen)</a:t>
            </a:r>
            <a:r>
              <a:rPr lang="en-GB" dirty="0"/>
              <a:t> </a:t>
            </a:r>
          </a:p>
          <a:p>
            <a:r>
              <a:rPr lang="en-GB" b="1" dirty="0"/>
              <a:t>Materials:</a:t>
            </a:r>
            <a:r>
              <a:rPr lang="en-GB" dirty="0"/>
              <a:t> </a:t>
            </a:r>
            <a:r>
              <a:rPr lang="en-GB" i="1" dirty="0"/>
              <a:t>(materials needed to be prepared, taken with you or found when you get there) </a:t>
            </a:r>
            <a:endParaRPr lang="en-GB" dirty="0"/>
          </a:p>
          <a:p>
            <a:endParaRPr lang="en-GB" dirty="0"/>
          </a:p>
        </p:txBody>
      </p:sp>
    </p:spTree>
    <p:extLst>
      <p:ext uri="{BB962C8B-B14F-4D97-AF65-F5344CB8AC3E}">
        <p14:creationId xmlns:p14="http://schemas.microsoft.com/office/powerpoint/2010/main" val="34626196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40"/>
            <a:ext cx="10515600" cy="912132"/>
          </a:xfrm>
        </p:spPr>
        <p:txBody>
          <a:bodyPr/>
          <a:lstStyle/>
          <a:p>
            <a:r>
              <a:rPr lang="en-GB" b="1" dirty="0"/>
              <a:t>Risks of rapid appraisal </a:t>
            </a:r>
            <a:endParaRPr lang="en-GB" dirty="0"/>
          </a:p>
        </p:txBody>
      </p:sp>
      <p:sp>
        <p:nvSpPr>
          <p:cNvPr id="3" name="Content Placeholder 2"/>
          <p:cNvSpPr>
            <a:spLocks noGrp="1"/>
          </p:cNvSpPr>
          <p:nvPr>
            <p:ph idx="1"/>
          </p:nvPr>
        </p:nvSpPr>
        <p:spPr>
          <a:xfrm>
            <a:off x="838200" y="983796"/>
            <a:ext cx="10515600" cy="4351338"/>
          </a:xfrm>
        </p:spPr>
        <p:txBody>
          <a:bodyPr>
            <a:normAutofit fontScale="77500" lnSpcReduction="20000"/>
          </a:bodyPr>
          <a:lstStyle/>
          <a:p>
            <a:pPr marL="0" indent="0">
              <a:buNone/>
            </a:pPr>
            <a:r>
              <a:rPr lang="en-GB" b="1" dirty="0" smtClean="0"/>
              <a:t>1. </a:t>
            </a:r>
            <a:r>
              <a:rPr lang="en-GB" b="1" dirty="0" smtClean="0">
                <a:solidFill>
                  <a:srgbClr val="FF0000"/>
                </a:solidFill>
              </a:rPr>
              <a:t>Raising </a:t>
            </a:r>
            <a:r>
              <a:rPr lang="en-GB" b="1" dirty="0">
                <a:solidFill>
                  <a:srgbClr val="FF0000"/>
                </a:solidFill>
              </a:rPr>
              <a:t>expectations </a:t>
            </a:r>
          </a:p>
          <a:p>
            <a:r>
              <a:rPr lang="en-GB" dirty="0" smtClean="0"/>
              <a:t>It </a:t>
            </a:r>
            <a:r>
              <a:rPr lang="en-GB" dirty="0"/>
              <a:t>is essential that the </a:t>
            </a:r>
            <a:r>
              <a:rPr lang="en-GB" dirty="0" smtClean="0"/>
              <a:t>team </a:t>
            </a:r>
            <a:r>
              <a:rPr lang="en-GB" dirty="0"/>
              <a:t>be honest and clear, from the beginning and throughout the process, about whether or not resources from outside development institutions will be made available. </a:t>
            </a:r>
            <a:endParaRPr lang="en-GB" dirty="0" smtClean="0"/>
          </a:p>
          <a:p>
            <a:r>
              <a:rPr lang="en-GB" dirty="0" smtClean="0"/>
              <a:t>This </a:t>
            </a:r>
            <a:r>
              <a:rPr lang="en-GB" dirty="0"/>
              <a:t>might involve collaborating with another agency that can respond to local concerns or passing on the request to the appropriate government agency</a:t>
            </a:r>
            <a:r>
              <a:rPr lang="en-GB" dirty="0" smtClean="0"/>
              <a:t>.</a:t>
            </a:r>
          </a:p>
          <a:p>
            <a:pPr marL="0" indent="0">
              <a:buNone/>
            </a:pPr>
            <a:r>
              <a:rPr lang="en-GB" dirty="0" smtClean="0"/>
              <a:t> </a:t>
            </a:r>
            <a:endParaRPr lang="en-GB" dirty="0"/>
          </a:p>
          <a:p>
            <a:pPr marL="0" indent="0">
              <a:buNone/>
            </a:pPr>
            <a:r>
              <a:rPr lang="en-GB" b="1" dirty="0" smtClean="0"/>
              <a:t>2. </a:t>
            </a:r>
            <a:r>
              <a:rPr lang="en-GB" b="1" dirty="0" smtClean="0">
                <a:solidFill>
                  <a:srgbClr val="FF0000"/>
                </a:solidFill>
              </a:rPr>
              <a:t>Agency </a:t>
            </a:r>
            <a:r>
              <a:rPr lang="en-GB" b="1" dirty="0">
                <a:solidFill>
                  <a:srgbClr val="FF0000"/>
                </a:solidFill>
              </a:rPr>
              <a:t>domination </a:t>
            </a:r>
          </a:p>
          <a:p>
            <a:r>
              <a:rPr lang="en-GB" dirty="0"/>
              <a:t>If the participatory process is constrained by agency expectations it is important to either:  </a:t>
            </a:r>
          </a:p>
          <a:p>
            <a:pPr lvl="0" fontAlgn="base"/>
            <a:r>
              <a:rPr lang="en-GB" dirty="0"/>
              <a:t>educate the agency by inviting some of its key people to participate in </a:t>
            </a:r>
            <a:r>
              <a:rPr lang="en-GB" dirty="0" smtClean="0"/>
              <a:t>exercise  </a:t>
            </a:r>
            <a:r>
              <a:rPr lang="en-GB" dirty="0"/>
              <a:t>so that they can understand the importance of the process and its implications for sustainable, equitable and effective development; or  </a:t>
            </a:r>
          </a:p>
          <a:p>
            <a:pPr lvl="0" fontAlgn="base"/>
            <a:r>
              <a:rPr lang="en-GB" dirty="0"/>
              <a:t>avoid using participatory RA so as to avoid falsely raising local people’s expectations. </a:t>
            </a:r>
          </a:p>
          <a:p>
            <a:endParaRPr lang="en-GB" dirty="0"/>
          </a:p>
        </p:txBody>
      </p:sp>
    </p:spTree>
    <p:extLst>
      <p:ext uri="{BB962C8B-B14F-4D97-AF65-F5344CB8AC3E}">
        <p14:creationId xmlns:p14="http://schemas.microsoft.com/office/powerpoint/2010/main" val="1085927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913" y="463640"/>
            <a:ext cx="10515600" cy="5790597"/>
          </a:xfrm>
        </p:spPr>
        <p:txBody>
          <a:bodyPr>
            <a:normAutofit fontScale="47500" lnSpcReduction="20000"/>
          </a:bodyPr>
          <a:lstStyle/>
          <a:p>
            <a:pPr marL="0" indent="0">
              <a:buNone/>
            </a:pPr>
            <a:r>
              <a:rPr lang="en-GB" sz="3700" b="1" dirty="0" smtClean="0">
                <a:solidFill>
                  <a:srgbClr val="FF0000"/>
                </a:solidFill>
              </a:rPr>
              <a:t> </a:t>
            </a:r>
          </a:p>
          <a:p>
            <a:pPr marL="0" indent="0" fontAlgn="base">
              <a:buNone/>
            </a:pPr>
            <a:r>
              <a:rPr lang="en-GB" sz="6800" dirty="0">
                <a:solidFill>
                  <a:srgbClr val="FF0000"/>
                </a:solidFill>
              </a:rPr>
              <a:t>3. Revealing failure or need for change </a:t>
            </a:r>
          </a:p>
          <a:p>
            <a:pPr fontAlgn="base"/>
            <a:r>
              <a:rPr lang="en-GB" sz="5500" dirty="0"/>
              <a:t>When the RA is carried out where development activities are already being implemented, the findings may reveal negative impacts, failure or needs for improvement. In such cases, the RA team has two responsibilities:  </a:t>
            </a:r>
          </a:p>
          <a:p>
            <a:pPr fontAlgn="base"/>
            <a:r>
              <a:rPr lang="en-GB" sz="5500" dirty="0"/>
              <a:t>to communicate the bad news to the supporting institutions, and  </a:t>
            </a:r>
          </a:p>
          <a:p>
            <a:pPr fontAlgn="base"/>
            <a:r>
              <a:rPr lang="en-GB" sz="5500" dirty="0"/>
              <a:t>to explore together with the community various options for solutions and improvements.  </a:t>
            </a:r>
          </a:p>
          <a:p>
            <a:pPr fontAlgn="base"/>
            <a:endParaRPr lang="en-GB" sz="8800" dirty="0"/>
          </a:p>
          <a:p>
            <a:pPr marL="0" indent="0" fontAlgn="base">
              <a:buNone/>
            </a:pPr>
            <a:r>
              <a:rPr lang="en-GB" sz="8800" dirty="0" smtClean="0"/>
              <a:t>4. </a:t>
            </a:r>
            <a:r>
              <a:rPr lang="en-GB" sz="6800" dirty="0">
                <a:solidFill>
                  <a:srgbClr val="FF0000"/>
                </a:solidFill>
              </a:rPr>
              <a:t>Learning about illegal activities </a:t>
            </a:r>
          </a:p>
          <a:p>
            <a:pPr fontAlgn="base"/>
            <a:r>
              <a:rPr lang="en-GB" sz="5500" dirty="0"/>
              <a:t>The right way to handle such information depends on the openness and responsiveness of the government. In no case should such information be used in any way that might result in serious sanctions on the village that participated in the RA</a:t>
            </a:r>
          </a:p>
          <a:p>
            <a:pPr fontAlgn="base"/>
            <a:endParaRPr lang="en-GB" sz="8800" dirty="0"/>
          </a:p>
        </p:txBody>
      </p:sp>
    </p:spTree>
    <p:extLst>
      <p:ext uri="{BB962C8B-B14F-4D97-AF65-F5344CB8AC3E}">
        <p14:creationId xmlns:p14="http://schemas.microsoft.com/office/powerpoint/2010/main" val="15841992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normAutofit fontScale="92500" lnSpcReduction="10000"/>
          </a:bodyPr>
          <a:lstStyle/>
          <a:p>
            <a:pPr marL="0" indent="0" fontAlgn="base">
              <a:buNone/>
            </a:pPr>
            <a:r>
              <a:rPr lang="en-GB" dirty="0"/>
              <a:t>5</a:t>
            </a:r>
            <a:r>
              <a:rPr lang="en-GB" dirty="0" smtClean="0"/>
              <a:t>. </a:t>
            </a:r>
            <a:r>
              <a:rPr lang="en-GB" b="1" dirty="0" smtClean="0">
                <a:solidFill>
                  <a:srgbClr val="FF0000"/>
                </a:solidFill>
              </a:rPr>
              <a:t>Stirring up conflicts </a:t>
            </a:r>
          </a:p>
          <a:p>
            <a:pPr fontAlgn="base"/>
            <a:r>
              <a:rPr lang="en-GB" dirty="0" smtClean="0"/>
              <a:t>It is not always the case that the participatory RA process leads to consensus; indeed it may expose deep differences and conflict among various groups. The process can also be seen as a challenge and threat by the more powerful groups because of its emphasis on ensuring that women and disadvantaged groups participate fully. When such conflicts become apparent, or are very likely to occur, the RA team has only two options, either:  </a:t>
            </a:r>
          </a:p>
          <a:p>
            <a:pPr fontAlgn="base"/>
            <a:r>
              <a:rPr lang="en-GB" dirty="0" smtClean="0"/>
              <a:t>to stop the RA, or  </a:t>
            </a:r>
          </a:p>
          <a:p>
            <a:pPr fontAlgn="base"/>
            <a:r>
              <a:rPr lang="en-GB" dirty="0" smtClean="0"/>
              <a:t>to use negotiation and conflict resolution methods to explicitly acknowledge and work with the conflicts.  </a:t>
            </a:r>
          </a:p>
          <a:p>
            <a:pPr fontAlgn="base"/>
            <a:r>
              <a:rPr lang="en-GB" dirty="0" smtClean="0"/>
              <a:t>The second option requires highly specialised skills and expertise and should never be attempted by inexperienced facilitators. It also requires a much longer time frame. In any case, issues of conflict must be handled very carefully as they can lead to violence. </a:t>
            </a:r>
          </a:p>
          <a:p>
            <a:endParaRPr lang="en-GB" dirty="0"/>
          </a:p>
        </p:txBody>
      </p:sp>
    </p:spTree>
    <p:extLst>
      <p:ext uri="{BB962C8B-B14F-4D97-AF65-F5344CB8AC3E}">
        <p14:creationId xmlns:p14="http://schemas.microsoft.com/office/powerpoint/2010/main" val="13146930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1743" y="161925"/>
            <a:ext cx="10515600" cy="1325563"/>
          </a:xfrm>
        </p:spPr>
        <p:txBody>
          <a:bodyPr/>
          <a:lstStyle/>
          <a:p>
            <a:r>
              <a:rPr lang="en-GB" sz="2600" b="1" dirty="0" smtClean="0">
                <a:solidFill>
                  <a:srgbClr val="FF0000"/>
                </a:solidFill>
                <a:latin typeface="+mn-lt"/>
                <a:ea typeface="+mn-ea"/>
                <a:cs typeface="+mn-cs"/>
              </a:rPr>
              <a:t>Now……Working in the field</a:t>
            </a:r>
            <a:endParaRPr lang="en-GB" dirty="0"/>
          </a:p>
        </p:txBody>
      </p:sp>
      <p:sp>
        <p:nvSpPr>
          <p:cNvPr id="3" name="Content Placeholder 2"/>
          <p:cNvSpPr>
            <a:spLocks noGrp="1"/>
          </p:cNvSpPr>
          <p:nvPr>
            <p:ph idx="1"/>
          </p:nvPr>
        </p:nvSpPr>
        <p:spPr>
          <a:xfrm>
            <a:off x="554865" y="1374864"/>
            <a:ext cx="10515600" cy="4351338"/>
          </a:xfrm>
        </p:spPr>
        <p:txBody>
          <a:bodyPr>
            <a:normAutofit fontScale="77500" lnSpcReduction="20000"/>
          </a:bodyPr>
          <a:lstStyle/>
          <a:p>
            <a:pPr fontAlgn="base">
              <a:lnSpc>
                <a:spcPct val="100000"/>
              </a:lnSpc>
            </a:pPr>
            <a:r>
              <a:rPr lang="en-GB" sz="2600" b="1" dirty="0">
                <a:latin typeface="+mj-lt"/>
              </a:rPr>
              <a:t>During the field work itself the team lives in the selected village(s) and uses the </a:t>
            </a:r>
            <a:r>
              <a:rPr lang="en-GB" sz="2600" b="1" dirty="0" smtClean="0">
                <a:latin typeface="+mj-lt"/>
              </a:rPr>
              <a:t>toolkits </a:t>
            </a:r>
            <a:r>
              <a:rPr lang="en-GB" sz="2600" b="1" dirty="0">
                <a:latin typeface="+mj-lt"/>
              </a:rPr>
              <a:t>and RA Workplan and Activity Sheets to guide its work. </a:t>
            </a:r>
            <a:endParaRPr lang="en-GB" sz="2600" b="1" dirty="0" smtClean="0">
              <a:latin typeface="+mj-lt"/>
            </a:endParaRPr>
          </a:p>
          <a:p>
            <a:pPr marL="0" indent="0" fontAlgn="base">
              <a:lnSpc>
                <a:spcPct val="100000"/>
              </a:lnSpc>
              <a:buNone/>
            </a:pPr>
            <a:endParaRPr lang="en-GB" sz="2600" b="1" dirty="0">
              <a:latin typeface="+mj-lt"/>
            </a:endParaRPr>
          </a:p>
          <a:p>
            <a:pPr fontAlgn="base">
              <a:lnSpc>
                <a:spcPct val="100000"/>
              </a:lnSpc>
            </a:pPr>
            <a:r>
              <a:rPr lang="en-GB" sz="2600" b="1" dirty="0">
                <a:latin typeface="+mj-lt"/>
              </a:rPr>
              <a:t>On a daily basis the team uses the RA tools to collect and analyse information. Also on a daily basis the team gets together to review how things are going in terms of interactions with local women and men, team work, logistical problems, and so on. </a:t>
            </a:r>
            <a:endParaRPr lang="en-GB" sz="2600" b="1" dirty="0" smtClean="0">
              <a:latin typeface="+mj-lt"/>
            </a:endParaRPr>
          </a:p>
          <a:p>
            <a:pPr marL="0" indent="0" fontAlgn="base">
              <a:lnSpc>
                <a:spcPct val="100000"/>
              </a:lnSpc>
              <a:buNone/>
            </a:pPr>
            <a:endParaRPr lang="en-GB" sz="2600" b="1" dirty="0">
              <a:latin typeface="+mj-lt"/>
            </a:endParaRPr>
          </a:p>
          <a:p>
            <a:pPr fontAlgn="base">
              <a:lnSpc>
                <a:spcPct val="100000"/>
              </a:lnSpc>
            </a:pPr>
            <a:r>
              <a:rPr lang="en-GB" sz="2600" b="1" dirty="0">
                <a:latin typeface="+mj-lt"/>
              </a:rPr>
              <a:t>The team also spends time each day on a preliminary discussion of the information gathered to see if adjustments to the Workplan are needed. </a:t>
            </a:r>
            <a:endParaRPr lang="en-GB" sz="2600" b="1" dirty="0" smtClean="0">
              <a:latin typeface="+mj-lt"/>
            </a:endParaRPr>
          </a:p>
          <a:p>
            <a:pPr marL="0" indent="0" fontAlgn="base">
              <a:lnSpc>
                <a:spcPct val="100000"/>
              </a:lnSpc>
              <a:buNone/>
            </a:pPr>
            <a:endParaRPr lang="en-GB" sz="2600" b="1" dirty="0">
              <a:latin typeface="+mj-lt"/>
            </a:endParaRPr>
          </a:p>
          <a:p>
            <a:pPr fontAlgn="base">
              <a:lnSpc>
                <a:spcPct val="100000"/>
              </a:lnSpc>
            </a:pPr>
            <a:r>
              <a:rPr lang="en-GB" sz="2600" b="1" dirty="0">
                <a:latin typeface="+mj-lt"/>
              </a:rPr>
              <a:t>It is important to recognise that carrying out the field work requires skills . The tools cannot stand alone. In all cases they must be accompanied by skilled facilitation, and in many cases, additional field methods, such as semi-structured interviews, will be needed to further explore and verify the learning gained from using the RA tools. </a:t>
            </a:r>
          </a:p>
          <a:p>
            <a:endParaRPr lang="en-GB" dirty="0"/>
          </a:p>
        </p:txBody>
      </p:sp>
    </p:spTree>
    <p:extLst>
      <p:ext uri="{BB962C8B-B14F-4D97-AF65-F5344CB8AC3E}">
        <p14:creationId xmlns:p14="http://schemas.microsoft.com/office/powerpoint/2010/main" val="6459588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3868"/>
            <a:ext cx="10515600" cy="549275"/>
          </a:xfrm>
        </p:spPr>
        <p:txBody>
          <a:bodyPr>
            <a:normAutofit fontScale="90000"/>
          </a:bodyPr>
          <a:lstStyle/>
          <a:p>
            <a:r>
              <a:rPr lang="en-GB" b="1" dirty="0" smtClean="0">
                <a:solidFill>
                  <a:srgbClr val="FF0000"/>
                </a:solidFill>
              </a:rPr>
              <a:t>How to be a good facilitator </a:t>
            </a:r>
            <a:endParaRPr lang="en-GB" b="1" dirty="0">
              <a:solidFill>
                <a:srgbClr val="FF0000"/>
              </a:solidFill>
            </a:endParaRPr>
          </a:p>
        </p:txBody>
      </p:sp>
      <p:sp>
        <p:nvSpPr>
          <p:cNvPr id="3" name="Content Placeholder 2"/>
          <p:cNvSpPr>
            <a:spLocks noGrp="1"/>
          </p:cNvSpPr>
          <p:nvPr>
            <p:ph idx="1"/>
          </p:nvPr>
        </p:nvSpPr>
        <p:spPr>
          <a:xfrm>
            <a:off x="493486" y="653143"/>
            <a:ext cx="10686144" cy="4565877"/>
          </a:xfrm>
        </p:spPr>
        <p:txBody>
          <a:bodyPr>
            <a:noAutofit/>
          </a:bodyPr>
          <a:lstStyle/>
          <a:p>
            <a:pPr marL="0" indent="0">
              <a:buNone/>
            </a:pPr>
            <a:r>
              <a:rPr lang="en-GB" sz="1800" b="1" dirty="0" smtClean="0"/>
              <a:t> </a:t>
            </a:r>
            <a:r>
              <a:rPr lang="en-GB" sz="1800" b="1" dirty="0"/>
              <a:t>Be an active listener </a:t>
            </a:r>
          </a:p>
          <a:p>
            <a:r>
              <a:rPr lang="en-GB" sz="1800" dirty="0"/>
              <a:t>Good facilitators show interest in what people have to say. They listen closely enough to summarise or paraphrase what is said, to pick up on the direction of discussions and to detect underlying attitudes or judgements. Active listening is key to all facilitation skills. </a:t>
            </a:r>
          </a:p>
          <a:p>
            <a:pPr marL="0" indent="0">
              <a:buNone/>
            </a:pPr>
            <a:r>
              <a:rPr lang="en-GB" sz="1800" b="1" dirty="0" smtClean="0"/>
              <a:t> </a:t>
            </a:r>
            <a:r>
              <a:rPr lang="en-GB" sz="1800" b="1" dirty="0"/>
              <a:t>Be observant </a:t>
            </a:r>
          </a:p>
          <a:p>
            <a:r>
              <a:rPr lang="en-GB" sz="1800" dirty="0"/>
              <a:t>Good facilitators notice group dynamics, including who is speaking and who is not, and how various groups of people interact, e.g. women and men or different ethnic groups. They use observation to understand how and when different methods must be used to ensure that everyone has the opportunity to participate. </a:t>
            </a:r>
          </a:p>
          <a:p>
            <a:pPr marL="0" indent="0">
              <a:buNone/>
            </a:pPr>
            <a:r>
              <a:rPr lang="en-GB" sz="1800" b="1" dirty="0" smtClean="0"/>
              <a:t>Ask </a:t>
            </a:r>
            <a:r>
              <a:rPr lang="en-GB" sz="1800" b="1" dirty="0"/>
              <a:t>questions </a:t>
            </a:r>
          </a:p>
          <a:p>
            <a:r>
              <a:rPr lang="en-GB" sz="1800" dirty="0"/>
              <a:t>Good facilitators use questions to start, focus and deepen the learning of the participants. A simple "Why?" is often enough to move a discussion to a deeper level. Who? What? When? Where? and How? are all good questions for bringing out details. </a:t>
            </a:r>
          </a:p>
          <a:p>
            <a:pPr marL="0" indent="0">
              <a:buNone/>
            </a:pPr>
            <a:r>
              <a:rPr lang="en-GB" sz="1800" b="1" dirty="0" smtClean="0"/>
              <a:t>Be </a:t>
            </a:r>
            <a:r>
              <a:rPr lang="en-GB" sz="1800" b="1" dirty="0"/>
              <a:t>flexible </a:t>
            </a:r>
          </a:p>
          <a:p>
            <a:r>
              <a:rPr lang="en-GB" sz="1800" dirty="0"/>
              <a:t>Good facilitators respond to the needs of the participants and are willing to adapt or change methods, tools and questions in order to do so. </a:t>
            </a:r>
          </a:p>
          <a:p>
            <a:pPr marL="0" indent="0">
              <a:buNone/>
            </a:pPr>
            <a:r>
              <a:rPr lang="en-GB" sz="1800" b="1" dirty="0" smtClean="0"/>
              <a:t>Be </a:t>
            </a:r>
            <a:r>
              <a:rPr lang="en-GB" sz="1800" b="1" dirty="0"/>
              <a:t>organised </a:t>
            </a:r>
          </a:p>
          <a:p>
            <a:r>
              <a:rPr lang="en-GB" sz="1800" dirty="0"/>
              <a:t>Good facilitators are well organised. All necessary materials and logistics are prepared so that people do not lose time and become frustrated. The facilitator keeps the overall RA objectives in mind throughout the entire process. </a:t>
            </a:r>
          </a:p>
          <a:p>
            <a:pPr marL="0" indent="0">
              <a:buNone/>
            </a:pPr>
            <a:r>
              <a:rPr lang="en-GB" sz="1800" b="1" dirty="0" smtClean="0"/>
              <a:t>Be </a:t>
            </a:r>
            <a:r>
              <a:rPr lang="en-GB" sz="1800" b="1" dirty="0"/>
              <a:t>knowledgeable but clear </a:t>
            </a:r>
          </a:p>
          <a:p>
            <a:r>
              <a:rPr lang="en-GB" sz="1800" dirty="0"/>
              <a:t>Good facilitators are knowledgeable about development, but they are also able to communicate in simple statements and to ask focused questions. Good facilitators speak in plain language and do not use fancy words or jargon. </a:t>
            </a:r>
          </a:p>
          <a:p>
            <a:pPr marL="0" indent="0">
              <a:buNone/>
            </a:pPr>
            <a:r>
              <a:rPr lang="en-GB" sz="1800" b="1" dirty="0" smtClean="0"/>
              <a:t>Be </a:t>
            </a:r>
            <a:r>
              <a:rPr lang="en-GB" sz="1800" b="1" dirty="0"/>
              <a:t>assertive but not controlling </a:t>
            </a:r>
            <a:endParaRPr lang="en-GB" sz="1800" dirty="0"/>
          </a:p>
          <a:p>
            <a:endParaRPr lang="en-GB" sz="1800" dirty="0"/>
          </a:p>
        </p:txBody>
      </p:sp>
    </p:spTree>
    <p:extLst>
      <p:ext uri="{BB962C8B-B14F-4D97-AF65-F5344CB8AC3E}">
        <p14:creationId xmlns:p14="http://schemas.microsoft.com/office/powerpoint/2010/main" val="24541133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What is Your Role</a:t>
            </a:r>
            <a:r>
              <a:rPr lang="en-GB" b="1" dirty="0" smtClean="0"/>
              <a:t>? </a:t>
            </a:r>
            <a:endParaRPr lang="en-GB" dirty="0"/>
          </a:p>
        </p:txBody>
      </p:sp>
      <p:sp>
        <p:nvSpPr>
          <p:cNvPr id="3" name="Content Placeholder 2"/>
          <p:cNvSpPr>
            <a:spLocks noGrp="1"/>
          </p:cNvSpPr>
          <p:nvPr>
            <p:ph idx="1"/>
          </p:nvPr>
        </p:nvSpPr>
        <p:spPr>
          <a:xfrm>
            <a:off x="838200" y="1416676"/>
            <a:ext cx="10515600" cy="4760287"/>
          </a:xfrm>
        </p:spPr>
        <p:txBody>
          <a:bodyPr>
            <a:normAutofit fontScale="77500" lnSpcReduction="20000"/>
          </a:bodyPr>
          <a:lstStyle/>
          <a:p>
            <a:r>
              <a:rPr lang="en-GB" dirty="0" smtClean="0"/>
              <a:t>For </a:t>
            </a:r>
            <a:r>
              <a:rPr lang="en-GB" dirty="0"/>
              <a:t>every tool or method, and for every group of participants, at least two Team Members must work together, one as the facilitator and one as the recorder: </a:t>
            </a:r>
          </a:p>
          <a:p>
            <a:r>
              <a:rPr lang="en-GB" b="1" dirty="0">
                <a:solidFill>
                  <a:srgbClr val="FF0000"/>
                </a:solidFill>
              </a:rPr>
              <a:t>Facilitators</a:t>
            </a:r>
            <a:r>
              <a:rPr lang="en-GB" dirty="0"/>
              <a:t>-  </a:t>
            </a:r>
          </a:p>
          <a:p>
            <a:pPr lvl="0" fontAlgn="base"/>
            <a:r>
              <a:rPr lang="en-GB" dirty="0"/>
              <a:t>introduce purpose of tool,  </a:t>
            </a:r>
          </a:p>
          <a:p>
            <a:pPr lvl="0" fontAlgn="base"/>
            <a:r>
              <a:rPr lang="en-GB" dirty="0"/>
              <a:t>organise/divide groups of participants,  </a:t>
            </a:r>
          </a:p>
          <a:p>
            <a:pPr lvl="0" fontAlgn="base"/>
            <a:r>
              <a:rPr lang="en-GB" dirty="0"/>
              <a:t>ensure active participation by all groups, and  </a:t>
            </a:r>
          </a:p>
          <a:p>
            <a:pPr lvl="0" fontAlgn="base"/>
            <a:r>
              <a:rPr lang="en-GB" dirty="0"/>
              <a:t>listen and ask questions. </a:t>
            </a:r>
          </a:p>
          <a:p>
            <a:r>
              <a:rPr lang="en-GB" b="1" dirty="0">
                <a:solidFill>
                  <a:srgbClr val="FF0000"/>
                </a:solidFill>
              </a:rPr>
              <a:t>Recorders-  </a:t>
            </a:r>
          </a:p>
          <a:p>
            <a:pPr lvl="0" fontAlgn="base"/>
            <a:r>
              <a:rPr lang="en-GB" dirty="0"/>
              <a:t>make a copy of the maps, graphs, calendars, etc. in a notebook for future reference </a:t>
            </a:r>
          </a:p>
          <a:p>
            <a:r>
              <a:rPr lang="en-GB" dirty="0"/>
              <a:t>(photographs or a videotape may be desirable too),  </a:t>
            </a:r>
          </a:p>
          <a:p>
            <a:pPr lvl="0" fontAlgn="base"/>
            <a:r>
              <a:rPr lang="en-GB" dirty="0"/>
              <a:t>take detailed notes on the issues presented and discussed by the participants,  </a:t>
            </a:r>
          </a:p>
          <a:p>
            <a:r>
              <a:rPr lang="en-GB" dirty="0"/>
              <a:t>make notes about group dynamics (including who is participating and who is not), and the comments people make while participating or observing. </a:t>
            </a:r>
          </a:p>
        </p:txBody>
      </p:sp>
    </p:spTree>
    <p:extLst>
      <p:ext uri="{BB962C8B-B14F-4D97-AF65-F5344CB8AC3E}">
        <p14:creationId xmlns:p14="http://schemas.microsoft.com/office/powerpoint/2010/main" val="32081189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How to use additional field methods? </a:t>
            </a:r>
            <a:r>
              <a:rPr lang="en-GB" b="1" i="1" dirty="0" smtClean="0">
                <a:solidFill>
                  <a:srgbClr val="FF0000"/>
                </a:solidFill>
              </a:rPr>
              <a:t>Please use the questions for facilitation that I shared with  you!</a:t>
            </a:r>
            <a:endParaRPr lang="en-GB" b="1" i="1"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b="1" dirty="0" smtClean="0">
                <a:solidFill>
                  <a:srgbClr val="FF0000"/>
                </a:solidFill>
              </a:rPr>
              <a:t>Direct </a:t>
            </a:r>
            <a:r>
              <a:rPr lang="en-GB" b="1" dirty="0">
                <a:solidFill>
                  <a:srgbClr val="FF0000"/>
                </a:solidFill>
              </a:rPr>
              <a:t>observation </a:t>
            </a:r>
          </a:p>
          <a:p>
            <a:pPr marL="0" indent="0">
              <a:buNone/>
            </a:pPr>
            <a:r>
              <a:rPr lang="en-GB" dirty="0" smtClean="0"/>
              <a:t>For </a:t>
            </a:r>
            <a:r>
              <a:rPr lang="en-GB" dirty="0"/>
              <a:t>every observation made, remember to write down two things:  </a:t>
            </a:r>
          </a:p>
          <a:p>
            <a:pPr lvl="0" fontAlgn="base"/>
            <a:r>
              <a:rPr lang="en-GB" dirty="0"/>
              <a:t>what was observed, and  </a:t>
            </a:r>
          </a:p>
          <a:p>
            <a:pPr lvl="0" fontAlgn="base"/>
            <a:r>
              <a:rPr lang="en-GB" dirty="0"/>
              <a:t>your interpretation of what it means. It is important to cross-check your interpretations with the findings from other methods and with other participants. </a:t>
            </a:r>
            <a:endParaRPr lang="en-GB" dirty="0" smtClean="0"/>
          </a:p>
          <a:p>
            <a:pPr marL="0" indent="0">
              <a:buNone/>
            </a:pPr>
            <a:r>
              <a:rPr lang="en-GB" b="1" dirty="0" smtClean="0">
                <a:solidFill>
                  <a:srgbClr val="FF0000"/>
                </a:solidFill>
              </a:rPr>
              <a:t>Semi-structured interviews </a:t>
            </a:r>
          </a:p>
          <a:p>
            <a:r>
              <a:rPr lang="en-GB" dirty="0" smtClean="0"/>
              <a:t>The semi-structured interview is a method that can be used at any time in an RA. It is useful to probe key questions and follow up on topics raised by other tools. Semi-structured interviews can be done with individuals or with groups. </a:t>
            </a:r>
          </a:p>
          <a:p>
            <a:pPr lvl="0" fontAlgn="base"/>
            <a:endParaRPr lang="en-GB" dirty="0"/>
          </a:p>
        </p:txBody>
      </p:sp>
    </p:spTree>
    <p:extLst>
      <p:ext uri="{BB962C8B-B14F-4D97-AF65-F5344CB8AC3E}">
        <p14:creationId xmlns:p14="http://schemas.microsoft.com/office/powerpoint/2010/main" val="2756418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9715" y="202887"/>
            <a:ext cx="10515600" cy="4351338"/>
          </a:xfrm>
        </p:spPr>
        <p:txBody>
          <a:bodyPr>
            <a:noAutofit/>
          </a:bodyPr>
          <a:lstStyle/>
          <a:p>
            <a:pPr marL="0" indent="0">
              <a:buNone/>
            </a:pPr>
            <a:r>
              <a:rPr lang="en-GB" sz="2000" b="1" dirty="0">
                <a:solidFill>
                  <a:srgbClr val="FF0000"/>
                </a:solidFill>
              </a:rPr>
              <a:t>Key informant interviews </a:t>
            </a:r>
          </a:p>
          <a:p>
            <a:r>
              <a:rPr lang="en-GB" sz="2000" b="1" dirty="0" smtClean="0"/>
              <a:t> </a:t>
            </a:r>
            <a:r>
              <a:rPr lang="en-GB" sz="2000" dirty="0"/>
              <a:t>For example, to learn more about resource use, key informants who may prove particularly useful may include: </a:t>
            </a:r>
          </a:p>
          <a:p>
            <a:pPr lvl="0" fontAlgn="base"/>
            <a:r>
              <a:rPr lang="en-GB" sz="2000" dirty="0"/>
              <a:t>an old person who knows about the history of resource use in the village </a:t>
            </a:r>
          </a:p>
          <a:p>
            <a:pPr lvl="0" fontAlgn="base"/>
            <a:r>
              <a:rPr lang="en-GB" sz="2000" dirty="0"/>
              <a:t>a headman who has decision-making power about land and water allocations </a:t>
            </a:r>
          </a:p>
          <a:p>
            <a:pPr lvl="0" fontAlgn="base"/>
            <a:r>
              <a:rPr lang="en-GB" sz="2000" dirty="0"/>
              <a:t>a poor person who depends on tree products during the hungry season </a:t>
            </a:r>
          </a:p>
          <a:p>
            <a:pPr lvl="0" fontAlgn="base"/>
            <a:r>
              <a:rPr lang="en-GB" sz="2000" dirty="0"/>
              <a:t>a woman who participates in the new livestock project </a:t>
            </a:r>
            <a:endParaRPr lang="en-GB" sz="2000" dirty="0" smtClean="0"/>
          </a:p>
          <a:p>
            <a:pPr marL="0" lvl="0" indent="0" fontAlgn="base">
              <a:buNone/>
            </a:pPr>
            <a:r>
              <a:rPr lang="en-GB" sz="2000" b="1" dirty="0" smtClean="0">
                <a:solidFill>
                  <a:srgbClr val="FF0000"/>
                </a:solidFill>
              </a:rPr>
              <a:t>Informal group discussions </a:t>
            </a:r>
          </a:p>
          <a:p>
            <a:r>
              <a:rPr lang="en-GB" sz="2000" dirty="0" smtClean="0"/>
              <a:t>Unexpected learning opportunities often arise during an RA, and informal group discussions is a good method for responding to such opportunities. It requires only a keen interest in listening to people, and some flexibility.</a:t>
            </a:r>
          </a:p>
          <a:p>
            <a:pPr marL="0" indent="0">
              <a:buNone/>
            </a:pPr>
            <a:endParaRPr lang="en-GB" sz="2000" b="1" dirty="0"/>
          </a:p>
          <a:p>
            <a:pPr marL="0" indent="0">
              <a:buNone/>
            </a:pPr>
            <a:r>
              <a:rPr lang="en-GB" sz="2000" b="1" dirty="0" smtClean="0">
                <a:solidFill>
                  <a:srgbClr val="FF0000"/>
                </a:solidFill>
              </a:rPr>
              <a:t>Brainstorming </a:t>
            </a:r>
          </a:p>
          <a:p>
            <a:pPr lvl="0" fontAlgn="base"/>
            <a:r>
              <a:rPr lang="en-GB" sz="2000" dirty="0" smtClean="0"/>
              <a:t>all ideas are welcome;  </a:t>
            </a:r>
          </a:p>
          <a:p>
            <a:pPr lvl="0" fontAlgn="base"/>
            <a:r>
              <a:rPr lang="en-GB" sz="2000" dirty="0" smtClean="0"/>
              <a:t>no criticism of ideas is allowed, and  </a:t>
            </a:r>
          </a:p>
          <a:p>
            <a:pPr lvl="0" fontAlgn="base"/>
            <a:r>
              <a:rPr lang="en-GB" sz="2000" dirty="0" smtClean="0"/>
              <a:t>the more ideas the better.  </a:t>
            </a:r>
          </a:p>
          <a:p>
            <a:pPr marL="0" indent="0">
              <a:buNone/>
            </a:pPr>
            <a:endParaRPr lang="en-GB" sz="2000" dirty="0" smtClean="0"/>
          </a:p>
        </p:txBody>
      </p:sp>
    </p:spTree>
    <p:extLst>
      <p:ext uri="{BB962C8B-B14F-4D97-AF65-F5344CB8AC3E}">
        <p14:creationId xmlns:p14="http://schemas.microsoft.com/office/powerpoint/2010/main" val="3423103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5956" y="521594"/>
            <a:ext cx="11006070" cy="6336406"/>
          </a:xfrm>
        </p:spPr>
        <p:txBody>
          <a:bodyPr>
            <a:normAutofit fontScale="32500" lnSpcReduction="20000"/>
          </a:bodyPr>
          <a:lstStyle/>
          <a:p>
            <a:pPr lvl="0" fontAlgn="base"/>
            <a:r>
              <a:rPr lang="en-GB" sz="6200" b="1" dirty="0" smtClean="0"/>
              <a:t>Gather </a:t>
            </a:r>
            <a:r>
              <a:rPr lang="en-GB" sz="6200" b="1" dirty="0"/>
              <a:t>together all relevant information that has been collected. </a:t>
            </a:r>
          </a:p>
          <a:p>
            <a:pPr lvl="0" fontAlgn="base"/>
            <a:endParaRPr lang="en-GB" sz="6200" b="1" dirty="0"/>
          </a:p>
          <a:p>
            <a:pPr lvl="0" fontAlgn="base"/>
            <a:r>
              <a:rPr lang="en-GB" sz="6200" b="1" dirty="0"/>
              <a:t>Sort the information into key categories which belong together, especially  </a:t>
            </a:r>
          </a:p>
          <a:p>
            <a:pPr lvl="1" fontAlgn="base"/>
            <a:r>
              <a:rPr lang="en-GB" sz="6200" b="1" dirty="0"/>
              <a:t>key Development Context findings,  </a:t>
            </a:r>
          </a:p>
          <a:p>
            <a:pPr lvl="1" fontAlgn="base"/>
            <a:r>
              <a:rPr lang="en-GB" sz="6200" b="1" dirty="0"/>
              <a:t>key Livelihood Analysis findings, and  </a:t>
            </a:r>
          </a:p>
          <a:p>
            <a:pPr lvl="1" fontAlgn="base"/>
            <a:r>
              <a:rPr lang="en-GB" sz="6200" b="1" dirty="0"/>
              <a:t>key Stakeholders’ Priorities for Development findings. </a:t>
            </a:r>
          </a:p>
          <a:p>
            <a:pPr lvl="0" fontAlgn="base"/>
            <a:r>
              <a:rPr lang="en-GB" sz="6200" b="1" dirty="0"/>
              <a:t>Within each of the three key categories for analysis, take note of  </a:t>
            </a:r>
          </a:p>
          <a:p>
            <a:pPr lvl="1" fontAlgn="base"/>
            <a:r>
              <a:rPr lang="en-GB" sz="6200" b="1" dirty="0" smtClean="0"/>
              <a:t> </a:t>
            </a:r>
            <a:r>
              <a:rPr lang="en-GB" sz="6200" b="1" dirty="0"/>
              <a:t>similarities  </a:t>
            </a:r>
          </a:p>
          <a:p>
            <a:pPr lvl="1" fontAlgn="base"/>
            <a:r>
              <a:rPr lang="en-GB" sz="6200" b="1" dirty="0"/>
              <a:t>contrasts, and  </a:t>
            </a:r>
          </a:p>
          <a:p>
            <a:pPr lvl="1" fontAlgn="base"/>
            <a:r>
              <a:rPr lang="en-GB" sz="6200" b="1" dirty="0"/>
              <a:t>relationships and linkages. </a:t>
            </a:r>
          </a:p>
          <a:p>
            <a:pPr lvl="0" fontAlgn="base"/>
            <a:r>
              <a:rPr lang="en-GB" sz="6200" b="1" dirty="0"/>
              <a:t>Further sort the information into sub-categories which belong together, including </a:t>
            </a:r>
          </a:p>
          <a:p>
            <a:pPr lvl="1" fontAlgn="base"/>
            <a:r>
              <a:rPr lang="en-GB" sz="6200" b="1" dirty="0" smtClean="0"/>
              <a:t>environmental </a:t>
            </a:r>
            <a:r>
              <a:rPr lang="en-GB" sz="6200" b="1" dirty="0"/>
              <a:t>issues  </a:t>
            </a:r>
          </a:p>
          <a:p>
            <a:pPr lvl="1" fontAlgn="base"/>
            <a:r>
              <a:rPr lang="en-GB" sz="6200" b="1" dirty="0"/>
              <a:t>economic issues  </a:t>
            </a:r>
          </a:p>
          <a:p>
            <a:pPr lvl="1" fontAlgn="base"/>
            <a:r>
              <a:rPr lang="en-GB" sz="6200" b="1" dirty="0"/>
              <a:t>social issues  </a:t>
            </a:r>
          </a:p>
          <a:p>
            <a:pPr lvl="1" fontAlgn="base"/>
            <a:r>
              <a:rPr lang="en-GB" sz="6200" b="1" dirty="0"/>
              <a:t>institutional issues  </a:t>
            </a:r>
          </a:p>
          <a:p>
            <a:pPr lvl="1" fontAlgn="base"/>
            <a:r>
              <a:rPr lang="en-GB" sz="6200" b="1" dirty="0"/>
              <a:t>major issues for women  </a:t>
            </a:r>
          </a:p>
          <a:p>
            <a:pPr lvl="1" fontAlgn="base"/>
            <a:r>
              <a:rPr lang="en-GB" sz="6200" b="1" dirty="0"/>
              <a:t>major issues for men and  </a:t>
            </a:r>
          </a:p>
          <a:p>
            <a:pPr lvl="1" fontAlgn="base"/>
            <a:r>
              <a:rPr lang="en-GB" sz="6200" b="1" dirty="0"/>
              <a:t>major issues for each socio-economic group. </a:t>
            </a:r>
          </a:p>
          <a:p>
            <a:endParaRPr lang="en-GB" sz="5600" dirty="0"/>
          </a:p>
        </p:txBody>
      </p:sp>
    </p:spTree>
    <p:extLst>
      <p:ext uri="{BB962C8B-B14F-4D97-AF65-F5344CB8AC3E}">
        <p14:creationId xmlns:p14="http://schemas.microsoft.com/office/powerpoint/2010/main" val="37008033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8368"/>
            <a:ext cx="10515600" cy="4351338"/>
          </a:xfrm>
        </p:spPr>
        <p:txBody>
          <a:bodyPr>
            <a:normAutofit fontScale="40000" lnSpcReduction="20000"/>
          </a:bodyPr>
          <a:lstStyle/>
          <a:p>
            <a:pPr lvl="0" fontAlgn="base"/>
            <a:r>
              <a:rPr lang="en-GB" sz="5600" b="1" dirty="0" smtClean="0"/>
              <a:t>Across the sub-categories for analysis, take note of  </a:t>
            </a:r>
          </a:p>
          <a:p>
            <a:pPr lvl="1" fontAlgn="base"/>
            <a:r>
              <a:rPr lang="en-GB" sz="5600" b="1" dirty="0" smtClean="0"/>
              <a:t>similarities  </a:t>
            </a:r>
          </a:p>
          <a:p>
            <a:pPr lvl="1" fontAlgn="base"/>
            <a:r>
              <a:rPr lang="en-GB" sz="5600" b="1" dirty="0" smtClean="0"/>
              <a:t>contrasts, and  </a:t>
            </a:r>
          </a:p>
          <a:p>
            <a:pPr lvl="1" fontAlgn="base"/>
            <a:r>
              <a:rPr lang="en-GB" sz="5600" b="1" dirty="0" smtClean="0"/>
              <a:t>relationships and linkages, </a:t>
            </a:r>
          </a:p>
          <a:p>
            <a:pPr lvl="1" fontAlgn="base"/>
            <a:endParaRPr lang="en-GB" sz="5600" b="1" dirty="0"/>
          </a:p>
          <a:p>
            <a:pPr fontAlgn="base"/>
            <a:r>
              <a:rPr lang="en-GB" sz="6000" b="1" dirty="0" smtClean="0"/>
              <a:t>Be sure to highlight the pieces of information that, when put together, will answer the SEAGA questions. </a:t>
            </a:r>
          </a:p>
          <a:p>
            <a:pPr marL="0" indent="0" fontAlgn="base">
              <a:buNone/>
            </a:pPr>
            <a:endParaRPr lang="en-GB" sz="6000" b="1" dirty="0" smtClean="0"/>
          </a:p>
          <a:p>
            <a:pPr lvl="0" fontAlgn="base"/>
            <a:r>
              <a:rPr lang="en-GB" sz="5600" b="1" dirty="0" smtClean="0"/>
              <a:t>Put the analysed pieces together in a way that tells a complete story.</a:t>
            </a:r>
          </a:p>
          <a:p>
            <a:pPr lvl="0" fontAlgn="base"/>
            <a:r>
              <a:rPr lang="en-GB" sz="5600" b="1" dirty="0" smtClean="0"/>
              <a:t> Build up the case for the Best Bets Action Plans. </a:t>
            </a:r>
          </a:p>
          <a:p>
            <a:pPr marL="0" lvl="0" indent="0" fontAlgn="base">
              <a:buNone/>
            </a:pPr>
            <a:endParaRPr lang="en-GB" sz="5600" b="1" dirty="0" smtClean="0"/>
          </a:p>
          <a:p>
            <a:pPr lvl="0" fontAlgn="base"/>
            <a:r>
              <a:rPr lang="en-GB" sz="5600" b="1" dirty="0" smtClean="0"/>
              <a:t>Add concrete recommendations for follow-up. </a:t>
            </a:r>
          </a:p>
          <a:p>
            <a:endParaRPr lang="en-GB" dirty="0"/>
          </a:p>
        </p:txBody>
      </p:sp>
      <p:sp>
        <p:nvSpPr>
          <p:cNvPr id="4" name="Rectangle 3"/>
          <p:cNvSpPr/>
          <p:nvPr/>
        </p:nvSpPr>
        <p:spPr>
          <a:xfrm>
            <a:off x="3048000" y="-9112895"/>
            <a:ext cx="6096000" cy="2246769"/>
          </a:xfrm>
          <a:prstGeom prst="rect">
            <a:avLst/>
          </a:prstGeom>
        </p:spPr>
        <p:txBody>
          <a:bodyPr>
            <a:spAutoFit/>
          </a:bodyPr>
          <a:lstStyle/>
          <a:p>
            <a:pPr lvl="0" fontAlgn="base"/>
            <a:r>
              <a:rPr lang="en-GB" sz="1400" b="1" dirty="0" smtClean="0"/>
              <a:t>Across the sub-categories for analysis, take note of  </a:t>
            </a:r>
          </a:p>
          <a:p>
            <a:pPr lvl="1" fontAlgn="base"/>
            <a:r>
              <a:rPr lang="en-GB" sz="1400" b="1" dirty="0" smtClean="0"/>
              <a:t>similarities  </a:t>
            </a:r>
          </a:p>
          <a:p>
            <a:pPr lvl="1" fontAlgn="base"/>
            <a:r>
              <a:rPr lang="en-GB" sz="1400" b="1" dirty="0" smtClean="0"/>
              <a:t>contrasts, and  </a:t>
            </a:r>
          </a:p>
          <a:p>
            <a:pPr lvl="1" fontAlgn="base"/>
            <a:r>
              <a:rPr lang="en-GB" sz="1400" b="1" dirty="0" smtClean="0"/>
              <a:t>relationships and linkages, including those to intermediate- and macro-level structures and patterns. </a:t>
            </a:r>
          </a:p>
          <a:p>
            <a:pPr lvl="0" fontAlgn="base"/>
            <a:r>
              <a:rPr lang="en-GB" sz="1400" b="1" dirty="0" smtClean="0"/>
              <a:t>Be sure to highlight the pieces of information that, when put together, will answer the SEAGA questions. </a:t>
            </a:r>
          </a:p>
          <a:p>
            <a:pPr lvl="0" fontAlgn="base"/>
            <a:r>
              <a:rPr lang="en-GB" sz="1400" b="1" dirty="0" smtClean="0"/>
              <a:t>Put the analysed pieces together in a way that tells a complete story.</a:t>
            </a:r>
          </a:p>
          <a:p>
            <a:pPr lvl="0" fontAlgn="base"/>
            <a:r>
              <a:rPr lang="en-GB" sz="1400" b="1" dirty="0" smtClean="0"/>
              <a:t> Build up the case for the Best Bets Action Plans. </a:t>
            </a:r>
          </a:p>
          <a:p>
            <a:pPr lvl="0" fontAlgn="base"/>
            <a:r>
              <a:rPr lang="en-GB" sz="1400" b="1" dirty="0" smtClean="0"/>
              <a:t>Add concrete recommendations for follow-up. </a:t>
            </a:r>
            <a:endParaRPr lang="en-GB" sz="1400" b="1" dirty="0"/>
          </a:p>
        </p:txBody>
      </p:sp>
    </p:spTree>
    <p:extLst>
      <p:ext uri="{BB962C8B-B14F-4D97-AF65-F5344CB8AC3E}">
        <p14:creationId xmlns:p14="http://schemas.microsoft.com/office/powerpoint/2010/main" val="24874769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086" y="0"/>
            <a:ext cx="10515600" cy="667657"/>
          </a:xfrm>
        </p:spPr>
        <p:txBody>
          <a:bodyPr>
            <a:normAutofit fontScale="90000"/>
          </a:bodyPr>
          <a:lstStyle/>
          <a:p>
            <a:r>
              <a:rPr lang="en-GB" b="1" dirty="0" smtClean="0">
                <a:solidFill>
                  <a:srgbClr val="FF0000"/>
                </a:solidFill>
              </a:rPr>
              <a:t>Analyse the process: </a:t>
            </a:r>
            <a:endParaRPr lang="en-GB" b="1" dirty="0">
              <a:solidFill>
                <a:srgbClr val="FF0000"/>
              </a:solidFill>
            </a:endParaRPr>
          </a:p>
        </p:txBody>
      </p:sp>
      <p:sp>
        <p:nvSpPr>
          <p:cNvPr id="3" name="Content Placeholder 2"/>
          <p:cNvSpPr>
            <a:spLocks noGrp="1"/>
          </p:cNvSpPr>
          <p:nvPr>
            <p:ph idx="1"/>
          </p:nvPr>
        </p:nvSpPr>
        <p:spPr>
          <a:xfrm>
            <a:off x="838200" y="856344"/>
            <a:ext cx="10515600" cy="5570214"/>
          </a:xfrm>
        </p:spPr>
        <p:txBody>
          <a:bodyPr>
            <a:normAutofit fontScale="55000" lnSpcReduction="20000"/>
          </a:bodyPr>
          <a:lstStyle/>
          <a:p>
            <a:r>
              <a:rPr lang="en-GB" sz="3400" dirty="0" smtClean="0"/>
              <a:t>Many </a:t>
            </a:r>
            <a:r>
              <a:rPr lang="en-GB" sz="3400" dirty="0"/>
              <a:t>make the mistake of focusing only on the ‘data’, rather than reflecting also on the RA process as a whole. The process of discussion, selecting priorities and making decisions is just as important in the development of an action plan as the information itself. It must be recognised that empowerment will not emerge from the information or ‘data’, but from the process around the generation and analysis of the information. Critical reflection on the process, therefore, allows for an understanding of whether local knowledge and capacities were enhanced. The extent of community participation, the behaviour of the RA Team and the strengths and weaknesses of the selected tools are only some of the process issues important to reflect upon. </a:t>
            </a:r>
            <a:endParaRPr lang="en-GB" sz="3400" dirty="0" smtClean="0"/>
          </a:p>
          <a:p>
            <a:endParaRPr lang="en-GB" sz="3400" dirty="0"/>
          </a:p>
          <a:p>
            <a:r>
              <a:rPr lang="en-GB" sz="3400" dirty="0"/>
              <a:t> </a:t>
            </a:r>
            <a:r>
              <a:rPr lang="en-GB" sz="3400" b="1" dirty="0">
                <a:solidFill>
                  <a:srgbClr val="FF0000"/>
                </a:solidFill>
              </a:rPr>
              <a:t>Participation: </a:t>
            </a:r>
            <a:r>
              <a:rPr lang="en-GB" sz="3400" dirty="0"/>
              <a:t>What percentage of the community’s total population participated in the RA? How many were women? men? What was the break-down for each of the socio-economic groups (e.g. richer, poorer, high caste, low caste)? What strategies or methods were used to reach as many different groups as possible? </a:t>
            </a:r>
          </a:p>
          <a:p>
            <a:r>
              <a:rPr lang="en-GB" sz="3400" dirty="0"/>
              <a:t>What worked best? What did not work? Were certain groups under-represented? If so, why? </a:t>
            </a:r>
          </a:p>
          <a:p>
            <a:r>
              <a:rPr lang="en-GB" sz="3400" b="1" dirty="0">
                <a:solidFill>
                  <a:srgbClr val="C00000"/>
                </a:solidFill>
              </a:rPr>
              <a:t> RA Team</a:t>
            </a:r>
            <a:r>
              <a:rPr lang="en-GB" sz="3400" dirty="0"/>
              <a:t>: How did the participants respond to the RA Team? Were there any problems with rapport? Were Team members respectful, patient and interested? Was the RA well organised? Was the Team flexible enough to meet new needs as they became apparent? Was enough time allowed? What were Team members best at? What could Team members improve next time? </a:t>
            </a:r>
          </a:p>
          <a:p>
            <a:r>
              <a:rPr lang="en-GB" sz="3400" dirty="0"/>
              <a:t> </a:t>
            </a:r>
            <a:r>
              <a:rPr lang="en-GB" sz="3400" b="1" dirty="0">
                <a:solidFill>
                  <a:srgbClr val="C00000"/>
                </a:solidFill>
              </a:rPr>
              <a:t>Tools: </a:t>
            </a:r>
            <a:r>
              <a:rPr lang="en-GB" sz="3400" dirty="0"/>
              <a:t>How did the participants respond to each tool? Did they actively participate? Did some contribute more than others? Who? Why? Did the tools elicit useful information? What sort? What were the drawbacks or limitations of the tools? How the tools could be improved? </a:t>
            </a:r>
          </a:p>
          <a:p>
            <a:endParaRPr lang="en-GB" dirty="0"/>
          </a:p>
        </p:txBody>
      </p:sp>
    </p:spTree>
    <p:extLst>
      <p:ext uri="{BB962C8B-B14F-4D97-AF65-F5344CB8AC3E}">
        <p14:creationId xmlns:p14="http://schemas.microsoft.com/office/powerpoint/2010/main" val="34288870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396070"/>
            <a:ext cx="10515600" cy="4351338"/>
          </a:xfrm>
        </p:spPr>
        <p:txBody>
          <a:bodyPr>
            <a:noAutofit/>
          </a:bodyPr>
          <a:lstStyle/>
          <a:p>
            <a:pPr marL="0" indent="0">
              <a:buNone/>
            </a:pPr>
            <a:r>
              <a:rPr lang="en-GB" sz="2000" b="1" dirty="0" smtClean="0"/>
              <a:t>Outline </a:t>
            </a:r>
            <a:r>
              <a:rPr lang="en-GB" sz="2000" b="1" dirty="0"/>
              <a:t>for a Village Profile </a:t>
            </a:r>
            <a:endParaRPr lang="en-GB" sz="2000" dirty="0"/>
          </a:p>
          <a:p>
            <a:r>
              <a:rPr lang="en-GB" sz="2000" dirty="0"/>
              <a:t>Name of village: </a:t>
            </a:r>
          </a:p>
          <a:p>
            <a:r>
              <a:rPr lang="en-GB" sz="2000" dirty="0"/>
              <a:t>Township or district: </a:t>
            </a:r>
          </a:p>
          <a:p>
            <a:r>
              <a:rPr lang="en-GB" sz="2000" dirty="0"/>
              <a:t>Date: </a:t>
            </a:r>
          </a:p>
          <a:p>
            <a:r>
              <a:rPr lang="en-GB" sz="2000" dirty="0"/>
              <a:t>Prepared by: </a:t>
            </a:r>
          </a:p>
          <a:p>
            <a:pPr lvl="0" fontAlgn="base"/>
            <a:r>
              <a:rPr lang="en-GB" sz="2000" b="1" dirty="0"/>
              <a:t>Village History </a:t>
            </a:r>
            <a:endParaRPr lang="en-GB" sz="2000" dirty="0"/>
          </a:p>
          <a:p>
            <a:pPr lvl="0" fontAlgn="base"/>
            <a:r>
              <a:rPr lang="en-GB" sz="2000" b="1" dirty="0"/>
              <a:t>Development Context</a:t>
            </a:r>
            <a:r>
              <a:rPr lang="en-GB" sz="2000" dirty="0"/>
              <a:t> </a:t>
            </a:r>
          </a:p>
          <a:p>
            <a:r>
              <a:rPr lang="en-GB" sz="2000" dirty="0"/>
              <a:t> Environmental patterns  Economic patterns  social patterns  institutional patterns  key inter-linkages among the patterns  key constraints for development  key supports for development </a:t>
            </a:r>
          </a:p>
          <a:p>
            <a:pPr lvl="0" fontAlgn="base"/>
            <a:r>
              <a:rPr lang="en-GB" sz="2000" b="1" dirty="0"/>
              <a:t>Livelihood Strategies </a:t>
            </a:r>
            <a:endParaRPr lang="en-GB" sz="2000" dirty="0"/>
          </a:p>
          <a:p>
            <a:r>
              <a:rPr lang="en-GB" sz="2000" dirty="0"/>
              <a:t> Occupations (by gender, by socio-economic group)  labour patterns for meeting basic needs (by gender, by socio-economic group)  use and control of resources and benefits (by gender; by socio-economic group)  income and expenditure patterns (by gender, by socio-economic group) </a:t>
            </a:r>
            <a:r>
              <a:rPr lang="en-GB" sz="2000" dirty="0" smtClean="0"/>
              <a:t>,  crop preference, breed preference, fodder preference – </a:t>
            </a:r>
            <a:r>
              <a:rPr lang="en-GB" sz="2000" b="1" dirty="0" smtClean="0">
                <a:solidFill>
                  <a:srgbClr val="FF0000"/>
                </a:solidFill>
              </a:rPr>
              <a:t>collect the samples of seeds.- 100 gram</a:t>
            </a:r>
          </a:p>
          <a:p>
            <a:pPr lvl="0" fontAlgn="base"/>
            <a:r>
              <a:rPr lang="en-GB" sz="2000" b="1" dirty="0"/>
              <a:t>Development Priorities </a:t>
            </a:r>
            <a:r>
              <a:rPr lang="en-GB" sz="2000" dirty="0"/>
              <a:t> key problems (by gender, by socio-economic group) </a:t>
            </a:r>
          </a:p>
          <a:p>
            <a:r>
              <a:rPr lang="en-GB" sz="2000" dirty="0" smtClean="0"/>
              <a:t>implications </a:t>
            </a:r>
            <a:r>
              <a:rPr lang="en-GB" sz="2000" dirty="0"/>
              <a:t>for stakeholders (both insiders and outsiders)  Best Bets Action Plans (by gender; by socio-economic group) </a:t>
            </a:r>
            <a:endParaRPr lang="en-GB" sz="2000" b="1" dirty="0">
              <a:solidFill>
                <a:srgbClr val="FF0000"/>
              </a:solidFill>
            </a:endParaRPr>
          </a:p>
          <a:p>
            <a:endParaRPr lang="en-GB" sz="2000" b="1" dirty="0">
              <a:solidFill>
                <a:srgbClr val="FF0000"/>
              </a:solidFill>
            </a:endParaRPr>
          </a:p>
        </p:txBody>
      </p:sp>
    </p:spTree>
    <p:extLst>
      <p:ext uri="{BB962C8B-B14F-4D97-AF65-F5344CB8AC3E}">
        <p14:creationId xmlns:p14="http://schemas.microsoft.com/office/powerpoint/2010/main" val="9733489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How to do work-</a:t>
            </a:r>
            <a:endParaRPr lang="en-GB" b="1" dirty="0">
              <a:solidFill>
                <a:srgbClr val="FF0000"/>
              </a:solidFill>
            </a:endParaRPr>
          </a:p>
        </p:txBody>
      </p:sp>
      <p:sp>
        <p:nvSpPr>
          <p:cNvPr id="3" name="Content Placeholder 2"/>
          <p:cNvSpPr>
            <a:spLocks noGrp="1"/>
          </p:cNvSpPr>
          <p:nvPr>
            <p:ph idx="1"/>
          </p:nvPr>
        </p:nvSpPr>
        <p:spPr/>
        <p:txBody>
          <a:bodyPr>
            <a:normAutofit fontScale="70000" lnSpcReduction="20000"/>
          </a:bodyPr>
          <a:lstStyle/>
          <a:p>
            <a:r>
              <a:rPr lang="en-GB" dirty="0"/>
              <a:t>The following types of groups of participants are included at various points in the SEAGA toolkits: </a:t>
            </a:r>
          </a:p>
          <a:p>
            <a:r>
              <a:rPr lang="en-GB" b="1" u="sng" dirty="0">
                <a:solidFill>
                  <a:srgbClr val="C00000"/>
                </a:solidFill>
              </a:rPr>
              <a:t>Community</a:t>
            </a:r>
            <a:r>
              <a:rPr lang="en-GB" b="1" dirty="0">
                <a:solidFill>
                  <a:srgbClr val="C00000"/>
                </a:solidFill>
              </a:rPr>
              <a:t>:</a:t>
            </a:r>
            <a:r>
              <a:rPr lang="en-GB" dirty="0"/>
              <a:t> the entire community, women and men, children and elderly, rich and poor. </a:t>
            </a:r>
          </a:p>
          <a:p>
            <a:r>
              <a:rPr lang="en-GB" b="1" u="sng" dirty="0">
                <a:solidFill>
                  <a:srgbClr val="C00000"/>
                </a:solidFill>
              </a:rPr>
              <a:t>Gender focus groups</a:t>
            </a:r>
            <a:r>
              <a:rPr lang="en-GB" dirty="0"/>
              <a:t>: separate groups of women and men (including a mix of socioeconomic groups). </a:t>
            </a:r>
          </a:p>
          <a:p>
            <a:r>
              <a:rPr lang="en-GB" b="1" u="sng" dirty="0">
                <a:solidFill>
                  <a:srgbClr val="C00000"/>
                </a:solidFill>
              </a:rPr>
              <a:t>Socio-economic focus groups</a:t>
            </a:r>
            <a:r>
              <a:rPr lang="en-GB" dirty="0"/>
              <a:t>: separate groups of people from different socio-economic categories, e.g. by wealth, ethnicity, caste or other differences, as defined by the participants in the Village Social Map (including both women and men). </a:t>
            </a:r>
          </a:p>
          <a:p>
            <a:r>
              <a:rPr lang="en-GB" b="1" u="sng" dirty="0">
                <a:solidFill>
                  <a:srgbClr val="C00000"/>
                </a:solidFill>
              </a:rPr>
              <a:t>Age focus gro</a:t>
            </a:r>
            <a:r>
              <a:rPr lang="en-GB" u="sng" dirty="0"/>
              <a:t>ups</a:t>
            </a:r>
            <a:r>
              <a:rPr lang="en-GB" dirty="0"/>
              <a:t>: separate groups of elderly and young (including both female and male). </a:t>
            </a:r>
          </a:p>
          <a:p>
            <a:r>
              <a:rPr lang="en-GB" b="1" u="sng" dirty="0">
                <a:solidFill>
                  <a:srgbClr val="C00000"/>
                </a:solidFill>
              </a:rPr>
              <a:t>Households</a:t>
            </a:r>
            <a:r>
              <a:rPr lang="en-GB" u="sng" dirty="0"/>
              <a:t>:</a:t>
            </a:r>
            <a:r>
              <a:rPr lang="en-GB" dirty="0"/>
              <a:t> all households members, women and men, children and elderly (at least two households from each socio-economic category). </a:t>
            </a:r>
          </a:p>
          <a:p>
            <a:r>
              <a:rPr lang="en-GB" dirty="0"/>
              <a:t>Note 1: In situations where it is not culturally appropriate to work with women and men in the same groups, separate groups must be formed and the results compared and discussed. </a:t>
            </a:r>
          </a:p>
          <a:p>
            <a:r>
              <a:rPr lang="en-GB" dirty="0"/>
              <a:t>Note 2: Focus groups should have about 3 to 10 people. If a focus group is too large, divide it into two groups. Upon completing their analyses, have them present their findings to one another for comparison and discussion</a:t>
            </a:r>
          </a:p>
        </p:txBody>
      </p:sp>
    </p:spTree>
    <p:extLst>
      <p:ext uri="{BB962C8B-B14F-4D97-AF65-F5344CB8AC3E}">
        <p14:creationId xmlns:p14="http://schemas.microsoft.com/office/powerpoint/2010/main" val="1054694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620250" cy="692150"/>
          </a:xfrm>
        </p:spPr>
        <p:txBody>
          <a:bodyPr>
            <a:normAutofit fontScale="90000"/>
          </a:bodyPr>
          <a:lstStyle/>
          <a:p>
            <a:r>
              <a:rPr lang="en-GB" dirty="0" smtClean="0"/>
              <a:t/>
            </a:r>
            <a:br>
              <a:rPr lang="en-GB" dirty="0" smtClean="0"/>
            </a:br>
            <a:r>
              <a:rPr lang="en-GB" dirty="0" smtClean="0"/>
              <a:t/>
            </a:r>
            <a:br>
              <a:rPr lang="en-GB" dirty="0" smtClean="0"/>
            </a:br>
            <a:r>
              <a:rPr lang="en-GB" dirty="0" smtClean="0">
                <a:solidFill>
                  <a:srgbClr val="FF0000"/>
                </a:solidFill>
              </a:rPr>
              <a:t>Tools to use –please refer the protocol  </a:t>
            </a:r>
            <a:br>
              <a:rPr lang="en-GB" dirty="0" smtClean="0">
                <a:solidFill>
                  <a:srgbClr val="FF0000"/>
                </a:solidFill>
              </a:rPr>
            </a:br>
            <a:r>
              <a:rPr lang="en-GB" dirty="0" smtClean="0">
                <a:solidFill>
                  <a:srgbClr val="FF0000"/>
                </a:solidFill>
              </a:rPr>
              <a:t/>
            </a:r>
            <a:br>
              <a:rPr lang="en-GB" dirty="0" smtClean="0">
                <a:solidFill>
                  <a:srgbClr val="FF0000"/>
                </a:solidFill>
              </a:rPr>
            </a:br>
            <a:r>
              <a:rPr lang="en-GB" dirty="0" smtClean="0"/>
              <a:t/>
            </a:r>
            <a:br>
              <a:rPr lang="en-GB" dirty="0" smtClean="0"/>
            </a:br>
            <a:endParaRPr lang="en-GB" dirty="0"/>
          </a:p>
        </p:txBody>
      </p:sp>
      <p:sp>
        <p:nvSpPr>
          <p:cNvPr id="11" name="Rectangle 4"/>
          <p:cNvSpPr>
            <a:spLocks noChangeArrowheads="1"/>
          </p:cNvSpPr>
          <p:nvPr/>
        </p:nvSpPr>
        <p:spPr bwMode="auto">
          <a:xfrm>
            <a:off x="1028700" y="3716907"/>
            <a:ext cx="184731"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5"/>
          <p:cNvSpPr>
            <a:spLocks noChangeArrowheads="1"/>
          </p:cNvSpPr>
          <p:nvPr/>
        </p:nvSpPr>
        <p:spPr bwMode="auto">
          <a:xfrm>
            <a:off x="6162675" y="1293166"/>
            <a:ext cx="5386388" cy="4847481"/>
          </a:xfrm>
          <a:prstGeom prst="rect">
            <a:avLst/>
          </a:prstGeom>
          <a:solidFill>
            <a:schemeClr val="accent4">
              <a:lumMod val="60000"/>
              <a:lumOff val="40000"/>
            </a:schemeClr>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lang="en-GB" altLang="en-US" sz="2000" b="1" dirty="0">
              <a:latin typeface="Calibri" panose="020F0502020204030204" pitchFamily="34" charset="0"/>
              <a:ea typeface="Calibri" panose="020F0502020204030204" pitchFamily="34" charset="0"/>
              <a:cs typeface="Times New Roman" panose="02020603050405020304" pitchFamily="18" charset="0"/>
              <a:hlinkClick r:id="rId2"/>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400"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2</a:t>
            </a:r>
            <a:r>
              <a:rPr kumimoji="0" lang="en-GB" altLang="en-US" sz="2400" b="1"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nd</a:t>
            </a:r>
            <a:r>
              <a:rPr kumimoji="0" lang="en-GB" altLang="en-US" sz="2400"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 thing</a:t>
            </a: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lang="en-GB" altLang="en-US" dirty="0">
                <a:solidFill>
                  <a:srgbClr val="FF0000"/>
                </a:solidFill>
                <a:hlinkClick r:id="rId2"/>
              </a:rPr>
              <a:t>Participatory methodology tools Inside the production system-</a:t>
            </a:r>
            <a:endParaRPr lang="en-GB" altLang="en-US" dirty="0">
              <a:solidFill>
                <a:srgbClr val="FF0000"/>
              </a:solidFill>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1" i="0" u="none" strike="noStrike" cap="none" normalizeH="0" baseline="0" dirty="0" smtClean="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3"/>
              </a:rPr>
              <a:t>2.1Contextual analysis</a:t>
            </a:r>
            <a:endParaRPr kumimoji="0" lang="en-GB" altLang="en-US" sz="2000" b="1" i="0" u="none" strike="noStrike" cap="none" normalizeH="0" baseline="0" dirty="0" smtClean="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en-US" sz="2000" b="1"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2.1.1	Problem identification technique</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5"/>
              </a:rPr>
              <a:t>2.1.2	Social Map</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6"/>
              </a:rPr>
              <a:t>2.1.3	Transect</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7"/>
              </a:rPr>
              <a:t>2.1.4	Resource Map</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8"/>
              </a:rPr>
              <a:t>2.1.5                                                           Trend lines</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9"/>
              </a:rPr>
              <a:t>2.1.6                                                    Venn diagram</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10"/>
              </a:rPr>
              <a:t>2.1.7                     Geographical Information System</a:t>
            </a:r>
            <a:endParaRPr kumimoji="0" lang="en-GB" altLang="en-US"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r>
              <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11"/>
              </a:rPr>
              <a:t>2.1.8.                                    Institutional Profiles</a:t>
            </a:r>
            <a:endParaRPr kumimoji="0" lang="en-GB"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5724525" algn="r"/>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4" name="TextBox 13"/>
          <p:cNvSpPr txBox="1"/>
          <p:nvPr/>
        </p:nvSpPr>
        <p:spPr>
          <a:xfrm>
            <a:off x="658497" y="1973825"/>
            <a:ext cx="4989828" cy="1415772"/>
          </a:xfrm>
          <a:prstGeom prst="rect">
            <a:avLst/>
          </a:prstGeom>
          <a:solidFill>
            <a:srgbClr val="FFFF00"/>
          </a:solidFill>
        </p:spPr>
        <p:txBody>
          <a:bodyPr wrap="none" rtlCol="0">
            <a:spAutoFit/>
          </a:bodyPr>
          <a:lstStyle/>
          <a:p>
            <a:pPr lvl="0" eaLnBrk="0" fontAlgn="base" hangingPunct="0">
              <a:spcBef>
                <a:spcPct val="0"/>
              </a:spcBef>
              <a:spcAft>
                <a:spcPct val="0"/>
              </a:spcAft>
              <a:tabLst>
                <a:tab pos="5724525" algn="r"/>
              </a:tabLst>
            </a:pPr>
            <a:r>
              <a:rPr lang="en-GB" altLang="en-US" sz="32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hlinkClick r:id="rId12"/>
              </a:rPr>
              <a:t>1</a:t>
            </a:r>
            <a:r>
              <a:rPr lang="en-GB" altLang="en-US" sz="3200" baseline="30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hlinkClick r:id="rId12"/>
              </a:rPr>
              <a:t>st</a:t>
            </a:r>
            <a:r>
              <a:rPr lang="en-GB" altLang="en-US" sz="32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hlinkClick r:id="rId12"/>
              </a:rPr>
              <a:t> thing-  </a:t>
            </a: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2"/>
              </a:rPr>
              <a:t>Village  information requirement-</a:t>
            </a:r>
            <a:endParaRPr kumimoji="0" lang="en-GB" altLang="en-US" b="0" i="0" u="none" strike="noStrike" cap="none" normalizeH="0" baseline="0" dirty="0" smtClean="0">
              <a:ln>
                <a:noFill/>
              </a:ln>
              <a:solidFill>
                <a:schemeClr val="tx1"/>
              </a:solidFill>
              <a:effectLst/>
            </a:endParaRPr>
          </a:p>
          <a:p>
            <a:pPr marL="285750" lvl="0" indent="-285750" eaLnBrk="0" fontAlgn="base" hangingPunct="0">
              <a:spcBef>
                <a:spcPct val="0"/>
              </a:spcBef>
              <a:spcAft>
                <a:spcPct val="0"/>
              </a:spcAft>
              <a:buFont typeface="Arial" panose="020B0604020202020204" pitchFamily="34" charset="0"/>
              <a:buChar char="•"/>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3"/>
              </a:rPr>
              <a:t> Secondary Sources:</a:t>
            </a:r>
            <a:endParaRPr kumimoji="0" lang="en-GB" altLang="en-US" b="0" i="0" u="none" strike="noStrike" cap="none" normalizeH="0" baseline="0" dirty="0" smtClean="0">
              <a:ln>
                <a:noFill/>
              </a:ln>
              <a:solidFill>
                <a:schemeClr val="tx1"/>
              </a:solidFill>
              <a:effectLst/>
            </a:endParaRPr>
          </a:p>
          <a:p>
            <a:pPr marL="285750" lvl="0" indent="-285750" eaLnBrk="0" fontAlgn="base" hangingPunct="0">
              <a:spcBef>
                <a:spcPct val="0"/>
              </a:spcBef>
              <a:spcAft>
                <a:spcPct val="0"/>
              </a:spcAft>
              <a:buFont typeface="Arial" panose="020B0604020202020204" pitchFamily="34" charset="0"/>
              <a:buChar char="•"/>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4"/>
              </a:rPr>
              <a:t> For technology assessment and refinement</a:t>
            </a:r>
            <a:endParaRPr kumimoji="0" lang="en-GB" altLang="en-US" b="0" i="0" u="none" strike="noStrike" cap="none" normalizeH="0" baseline="0" dirty="0" smtClean="0">
              <a:ln>
                <a:noFill/>
              </a:ln>
              <a:solidFill>
                <a:schemeClr val="tx1"/>
              </a:solidFill>
              <a:effectLst/>
            </a:endParaRPr>
          </a:p>
          <a:p>
            <a:endParaRPr lang="en-GB" dirty="0"/>
          </a:p>
        </p:txBody>
      </p:sp>
    </p:spTree>
    <p:extLst>
      <p:ext uri="{BB962C8B-B14F-4D97-AF65-F5344CB8AC3E}">
        <p14:creationId xmlns:p14="http://schemas.microsoft.com/office/powerpoint/2010/main" val="30777465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711" y="362888"/>
            <a:ext cx="1776413" cy="1265887"/>
          </a:xfrm>
        </p:spPr>
        <p:txBody>
          <a:bodyPr>
            <a:normAutofit fontScale="90000"/>
          </a:bodyPr>
          <a:lstStyle/>
          <a:p>
            <a:r>
              <a:rPr lang="en-GB" b="1" dirty="0" smtClean="0">
                <a:solidFill>
                  <a:srgbClr val="FF0000"/>
                </a:solidFill>
                <a:effectLst>
                  <a:outerShdw blurRad="38100" dist="38100" dir="2700000" algn="tl">
                    <a:srgbClr val="000000">
                      <a:alpha val="43137"/>
                    </a:srgbClr>
                  </a:outerShdw>
                </a:effectLst>
              </a:rPr>
              <a:t>3</a:t>
            </a:r>
            <a:r>
              <a:rPr lang="en-GB" b="1" baseline="30000" dirty="0" smtClean="0">
                <a:solidFill>
                  <a:srgbClr val="FF0000"/>
                </a:solidFill>
                <a:effectLst>
                  <a:outerShdw blurRad="38100" dist="38100" dir="2700000" algn="tl">
                    <a:srgbClr val="000000">
                      <a:alpha val="43137"/>
                    </a:srgbClr>
                  </a:outerShdw>
                </a:effectLst>
              </a:rPr>
              <a:t>rd</a:t>
            </a:r>
            <a:r>
              <a:rPr lang="en-GB" b="1" dirty="0" smtClean="0">
                <a:solidFill>
                  <a:srgbClr val="FF0000"/>
                </a:solidFill>
                <a:effectLst>
                  <a:outerShdw blurRad="38100" dist="38100" dir="2700000" algn="tl">
                    <a:srgbClr val="000000">
                      <a:alpha val="43137"/>
                    </a:srgbClr>
                  </a:outerShdw>
                </a:effectLst>
              </a:rPr>
              <a:t> thing</a:t>
            </a:r>
            <a:endParaRPr lang="en-GB" b="1" dirty="0">
              <a:solidFill>
                <a:srgbClr val="FF0000"/>
              </a:solidFill>
              <a:effectLst>
                <a:outerShdw blurRad="38100" dist="38100" dir="2700000" algn="tl">
                  <a:srgbClr val="000000">
                    <a:alpha val="43137"/>
                  </a:srgbClr>
                </a:outerShdw>
              </a:effectLst>
            </a:endParaRPr>
          </a:p>
        </p:txBody>
      </p:sp>
      <p:sp>
        <p:nvSpPr>
          <p:cNvPr id="4" name="Content Placeholder 3"/>
          <p:cNvSpPr txBox="1">
            <a:spLocks noGrp="1"/>
          </p:cNvSpPr>
          <p:nvPr>
            <p:ph idx="1"/>
          </p:nvPr>
        </p:nvSpPr>
        <p:spPr>
          <a:xfrm>
            <a:off x="2028826" y="171225"/>
            <a:ext cx="9801224" cy="642534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lvl="0" eaLnBrk="0" fontAlgn="base" hangingPunct="0">
              <a:spcBef>
                <a:spcPct val="0"/>
              </a:spcBef>
              <a:spcAft>
                <a:spcPct val="0"/>
              </a:spcAft>
              <a:tabLst>
                <a:tab pos="5724525" algn="r"/>
              </a:tabLst>
            </a:pPr>
            <a:r>
              <a:rPr kumimoji="0" lang="en-GB" altLang="en-US"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2.2 Livelihood analysis tools</a:t>
            </a:r>
            <a:endParaRPr kumimoji="0" lang="en-GB" altLang="en-US" sz="2400" b="1"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3"/>
              </a:rPr>
              <a:t>2.2.1 .                                     Seasonal Calendars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2.2.2                               Resources Picture Cards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5"/>
              </a:rPr>
              <a:t>2.2.3                          Income &amp; Expenditures Matrices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6"/>
              </a:rPr>
              <a:t>2.2.4                                Farming Systems Diagram</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7"/>
              </a:rPr>
              <a:t>2.2.5                                   Benefits Analysis Flow Chart</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8"/>
              </a:rPr>
              <a:t>2.2.6                                            Daily Activity Clocks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9"/>
              </a:rPr>
              <a:t>2.2.7                                             Four Square analysis-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0"/>
              </a:rPr>
              <a:t>2.2.8                                  Spider diagram for crop activities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1"/>
              </a:rPr>
              <a:t>2.2.9                               Spider diagram for livestock activities</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2"/>
              </a:rPr>
              <a:t>2.2.10           Breed preference for animals -Matrix Pairing tool</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3"/>
              </a:rPr>
              <a:t>2.2.11</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13"/>
              </a:rPr>
              <a:t>	                </a:t>
            </a: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3"/>
              </a:rPr>
              <a:t>Crop preference -</a:t>
            </a: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3"/>
              </a:rPr>
              <a:t>Matrix Pairing tool</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4"/>
              </a:rPr>
              <a:t>2.2.12        Fodder </a:t>
            </a: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4"/>
              </a:rPr>
              <a:t>Crop preference -</a:t>
            </a: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4"/>
              </a:rPr>
              <a:t>Matrix Pairing tool</a:t>
            </a:r>
            <a:endParaRPr kumimoji="0" lang="en-GB" altLang="en-US" sz="2400" b="0" i="0" u="none" strike="noStrike" cap="none" normalizeH="0" baseline="0" dirty="0" smtClean="0">
              <a:ln>
                <a:noFill/>
              </a:ln>
              <a:solidFill>
                <a:schemeClr val="tx1"/>
              </a:solidFill>
              <a:effectLst/>
            </a:endParaRPr>
          </a:p>
          <a:p>
            <a:pPr lvl="0" eaLnBrk="0" fontAlgn="base" hangingPunct="0">
              <a:spcBef>
                <a:spcPct val="0"/>
              </a:spcBef>
              <a:spcAft>
                <a:spcPct val="0"/>
              </a:spcAft>
              <a:tabLst>
                <a:tab pos="5724525" algn="r"/>
              </a:tabLst>
            </a:pP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5"/>
              </a:rPr>
              <a:t>2.2.13    </a:t>
            </a:r>
            <a:r>
              <a:rPr kumimoji="0" lang="en-GB"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hlinkClick r:id="rId15"/>
              </a:rPr>
              <a:t>	</a:t>
            </a: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5"/>
              </a:rPr>
              <a:t>Feed Processing TECHNOLOGY PREFERENCE</a:t>
            </a:r>
            <a:r>
              <a:rPr kumimoji="0" lang="en-GB"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5"/>
              </a:rPr>
              <a:t> -</a:t>
            </a:r>
            <a:r>
              <a:rPr kumimoji="0" lang="en-ZA" altLang="en-US"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15"/>
              </a:rPr>
              <a:t>Matrix Pairing tool</a:t>
            </a:r>
            <a:endParaRPr kumimoji="0" lang="en-GB" altLang="en-US" sz="2400" b="0" i="0" u="none" strike="noStrike" cap="none" normalizeH="0" baseline="0" dirty="0" smtClean="0">
              <a:ln>
                <a:noFill/>
              </a:ln>
              <a:solidFill>
                <a:schemeClr val="tx1"/>
              </a:solidFill>
              <a:effectLst/>
            </a:endParaRPr>
          </a:p>
          <a:p>
            <a:endParaRPr lang="en-GB" dirty="0"/>
          </a:p>
        </p:txBody>
      </p:sp>
    </p:spTree>
    <p:extLst>
      <p:ext uri="{BB962C8B-B14F-4D97-AF65-F5344CB8AC3E}">
        <p14:creationId xmlns:p14="http://schemas.microsoft.com/office/powerpoint/2010/main" val="21939049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948113" cy="1335088"/>
          </a:xfrm>
          <a:solidFill>
            <a:schemeClr val="accent4">
              <a:lumMod val="60000"/>
              <a:lumOff val="40000"/>
            </a:schemeClr>
          </a:solidFill>
        </p:spPr>
        <p:txBody>
          <a:bodyPr/>
          <a:lstStyle/>
          <a:p>
            <a:r>
              <a:rPr lang="en-GB" dirty="0" smtClean="0">
                <a:ln w="0"/>
                <a:solidFill>
                  <a:srgbClr val="FF0000"/>
                </a:solidFill>
                <a:effectLst>
                  <a:outerShdw blurRad="38100" dist="25400" dir="5400000" algn="ctr" rotWithShape="0">
                    <a:srgbClr val="6E747A">
                      <a:alpha val="43000"/>
                    </a:srgbClr>
                  </a:outerShdw>
                </a:effectLst>
              </a:rPr>
              <a:t>4</a:t>
            </a:r>
            <a:r>
              <a:rPr lang="en-GB" baseline="30000" dirty="0" smtClean="0">
                <a:ln w="0"/>
                <a:solidFill>
                  <a:srgbClr val="FF0000"/>
                </a:solidFill>
                <a:effectLst>
                  <a:outerShdw blurRad="38100" dist="25400" dir="5400000" algn="ctr" rotWithShape="0">
                    <a:srgbClr val="6E747A">
                      <a:alpha val="43000"/>
                    </a:srgbClr>
                  </a:outerShdw>
                </a:effectLst>
              </a:rPr>
              <a:t>th</a:t>
            </a:r>
            <a:r>
              <a:rPr lang="en-GB" dirty="0" smtClean="0">
                <a:ln w="0"/>
                <a:solidFill>
                  <a:srgbClr val="FF0000"/>
                </a:solidFill>
                <a:effectLst>
                  <a:outerShdw blurRad="38100" dist="25400" dir="5400000" algn="ctr" rotWithShape="0">
                    <a:srgbClr val="6E747A">
                      <a:alpha val="43000"/>
                    </a:srgbClr>
                  </a:outerShdw>
                </a:effectLst>
              </a:rPr>
              <a:t> thing</a:t>
            </a:r>
            <a:endParaRPr lang="en-GB" dirty="0">
              <a:ln w="0"/>
              <a:solidFill>
                <a:srgbClr val="FF0000"/>
              </a:solidFill>
              <a:effectLst>
                <a:outerShdw blurRad="38100" dist="25400" dir="5400000" algn="ctr" rotWithShape="0">
                  <a:srgbClr val="6E747A">
                    <a:alpha val="43000"/>
                  </a:srgbClr>
                </a:outerShdw>
              </a:effectLst>
            </a:endParaRPr>
          </a:p>
        </p:txBody>
      </p:sp>
      <p:sp>
        <p:nvSpPr>
          <p:cNvPr id="3" name="Content Placeholder 2"/>
          <p:cNvSpPr>
            <a:spLocks noGrp="1"/>
          </p:cNvSpPr>
          <p:nvPr>
            <p:ph idx="1"/>
          </p:nvPr>
        </p:nvSpPr>
        <p:spPr>
          <a:xfrm>
            <a:off x="471488" y="1825625"/>
            <a:ext cx="5572125" cy="2903538"/>
          </a:xfrm>
          <a:solidFill>
            <a:srgbClr val="92D050"/>
          </a:solidFill>
        </p:spPr>
        <p:txBody>
          <a:bodyPr/>
          <a:lstStyle/>
          <a:p>
            <a:pPr lvl="0" eaLnBrk="0" fontAlgn="base" hangingPunct="0">
              <a:spcBef>
                <a:spcPct val="0"/>
              </a:spcBef>
              <a:spcAft>
                <a:spcPct val="0"/>
              </a:spcAft>
              <a:tabLst>
                <a:tab pos="5724525" algn="r"/>
              </a:tabLst>
            </a:pP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2"/>
              </a:rPr>
              <a:t>3.</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Times New Roman" panose="02020603050405020304" pitchFamily="18" charset="0"/>
                <a:cs typeface="Times New Roman" panose="02020603050405020304" pitchFamily="18" charset="0"/>
                <a:hlinkClick r:id="rId2"/>
              </a:rPr>
              <a:t>	</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2"/>
              </a:rPr>
              <a:t>Stakeholders Analysis</a:t>
            </a:r>
            <a:endParaRPr kumimoji="0" lang="en-GB" altLang="en-US" sz="2400"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lvl="0" eaLnBrk="0" fontAlgn="base" hangingPunct="0">
              <a:spcBef>
                <a:spcPct val="0"/>
              </a:spcBef>
              <a:spcAft>
                <a:spcPct val="0"/>
              </a:spcAft>
              <a:tabLst>
                <a:tab pos="5724525" algn="r"/>
              </a:tabLst>
            </a:pP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3"/>
              </a:rPr>
              <a:t>3.1</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Times New Roman" panose="02020603050405020304" pitchFamily="18" charset="0"/>
                <a:cs typeface="Times New Roman" panose="02020603050405020304" pitchFamily="18" charset="0"/>
                <a:hlinkClick r:id="rId3"/>
              </a:rPr>
              <a:t>	</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3"/>
              </a:rPr>
              <a:t>Flow Diagram</a:t>
            </a:r>
            <a:endParaRPr kumimoji="0" lang="en-GB" altLang="en-US" sz="2400"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lvl="0" eaLnBrk="0" fontAlgn="base" hangingPunct="0">
              <a:spcBef>
                <a:spcPct val="0"/>
              </a:spcBef>
              <a:spcAft>
                <a:spcPct val="0"/>
              </a:spcAft>
              <a:tabLst>
                <a:tab pos="5724525" algn="r"/>
              </a:tabLst>
            </a:pP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4"/>
              </a:rPr>
              <a:t>3.2</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Times New Roman" panose="02020603050405020304" pitchFamily="18" charset="0"/>
                <a:cs typeface="Times New Roman" panose="02020603050405020304" pitchFamily="18" charset="0"/>
                <a:hlinkClick r:id="rId4"/>
              </a:rPr>
              <a:t>	                            </a:t>
            </a:r>
            <a:r>
              <a:rPr kumimoji="0" lang="en-GB" altLang="en-US"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alibri" panose="020F0502020204030204" pitchFamily="34" charset="0"/>
                <a:ea typeface="Calibri" panose="020F0502020204030204" pitchFamily="34" charset="0"/>
                <a:cs typeface="Times New Roman" panose="02020603050405020304" pitchFamily="18" charset="0"/>
                <a:hlinkClick r:id="rId4"/>
              </a:rPr>
              <a:t>Attach accompanying Activity Sheets for each tool.</a:t>
            </a:r>
            <a:endParaRPr kumimoji="0" lang="en-GB" altLang="en-US" sz="2400" b="1" i="0" u="none" strike="noStrike" normalizeH="0" baseline="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en-GB"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4" name="TextBox 3"/>
          <p:cNvSpPr txBox="1"/>
          <p:nvPr/>
        </p:nvSpPr>
        <p:spPr>
          <a:xfrm>
            <a:off x="6343650" y="454819"/>
            <a:ext cx="5000626" cy="3970318"/>
          </a:xfrm>
          <a:prstGeom prst="rect">
            <a:avLst/>
          </a:prstGeom>
          <a:solidFill>
            <a:schemeClr val="accent4">
              <a:lumMod val="60000"/>
              <a:lumOff val="40000"/>
            </a:schemeClr>
          </a:solidFill>
        </p:spPr>
        <p:txBody>
          <a:bodyPr wrap="square" rtlCol="0">
            <a:spAutoFit/>
          </a:bodyPr>
          <a:lstStyle/>
          <a:p>
            <a:pPr lvl="0" eaLnBrk="0" fontAlgn="base" hangingPunct="0">
              <a:spcBef>
                <a:spcPct val="0"/>
              </a:spcBef>
              <a:spcAft>
                <a:spcPct val="0"/>
              </a:spcAft>
              <a:tabLst>
                <a:tab pos="5724525" algn="r"/>
              </a:tabLst>
            </a:pPr>
            <a:r>
              <a:rPr lang="en-GB" altLang="en-US"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rPr>
              <a:t>5</a:t>
            </a:r>
            <a:r>
              <a:rPr kumimoji="0" lang="en-GB" altLang="en-US" i="0" u="none" strike="noStrike" normalizeH="0" baseline="3000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rPr>
              <a:t>th</a:t>
            </a:r>
            <a:r>
              <a:rPr kumimoji="0" lang="en-GB" altLang="en-US"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rPr>
              <a:t> Thing</a:t>
            </a:r>
          </a:p>
          <a:p>
            <a:pPr lvl="0" eaLnBrk="0" fontAlgn="base" hangingPunct="0">
              <a:spcBef>
                <a:spcPct val="0"/>
              </a:spcBef>
              <a:spcAft>
                <a:spcPct val="0"/>
              </a:spcAft>
              <a:tabLst>
                <a:tab pos="5724525" algn="r"/>
              </a:tabLst>
            </a:pPr>
            <a:endParaRPr lang="en-GB" altLang="en-US"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endParaRPr>
          </a:p>
          <a:p>
            <a:pPr lvl="0" eaLnBrk="0" fontAlgn="base" hangingPunct="0">
              <a:spcBef>
                <a:spcPct val="0"/>
              </a:spcBef>
              <a:spcAft>
                <a:spcPct val="0"/>
              </a:spcAft>
              <a:tabLst>
                <a:tab pos="5724525" algn="r"/>
              </a:tabLst>
            </a:pPr>
            <a:r>
              <a:rPr kumimoji="0" lang="en-GB" altLang="en-US"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rPr>
              <a:t>4</a:t>
            </a:r>
            <a:r>
              <a:rPr kumimoji="0" lang="en-GB" altLang="en-US"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cs typeface="Times New Roman" panose="02020603050405020304" pitchFamily="18" charset="0"/>
                <a:hlinkClick r:id="rId5"/>
              </a:rPr>
              <a:t>	</a:t>
            </a:r>
            <a:r>
              <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5"/>
              </a:rPr>
              <a:t>Tools outside the production system</a:t>
            </a:r>
            <a:endParaRPr kumimoji="0" lang="en-GB" altLang="en-US" sz="2400" i="0" u="none" strike="noStrike" normalizeH="0" baseline="0" dirty="0" smtClean="0">
              <a:ln w="0"/>
              <a:effectLst>
                <a:outerShdw blurRad="38100" dist="19050" dir="2700000" algn="tl" rotWithShape="0">
                  <a:schemeClr val="dk1">
                    <a:alpha val="40000"/>
                  </a:schemeClr>
                </a:outerShdw>
              </a:effectLst>
            </a:endParaRPr>
          </a:p>
          <a:p>
            <a:pPr lvl="0" eaLnBrk="0" fontAlgn="base" hangingPunct="0">
              <a:spcBef>
                <a:spcPct val="0"/>
              </a:spcBef>
              <a:spcAft>
                <a:spcPct val="0"/>
              </a:spcAft>
              <a:tabLst>
                <a:tab pos="5724525" algn="r"/>
              </a:tabLst>
            </a:pPr>
            <a:r>
              <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6"/>
              </a:rPr>
              <a:t>4.1……….. Market</a:t>
            </a:r>
            <a:endParaRPr kumimoji="0" lang="en-GB" altLang="en-US" sz="2400" i="0" u="none" strike="noStrike" normalizeH="0" baseline="0" dirty="0" smtClean="0">
              <a:ln w="0"/>
              <a:effectLst>
                <a:outerShdw blurRad="38100" dist="19050" dir="2700000" algn="tl" rotWithShape="0">
                  <a:schemeClr val="dk1">
                    <a:alpha val="40000"/>
                  </a:schemeClr>
                </a:outerShdw>
              </a:effectLst>
            </a:endParaRPr>
          </a:p>
          <a:p>
            <a:pPr lvl="0" eaLnBrk="0" fontAlgn="base" hangingPunct="0">
              <a:spcBef>
                <a:spcPct val="0"/>
              </a:spcBef>
              <a:spcAft>
                <a:spcPct val="0"/>
              </a:spcAft>
              <a:tabLst>
                <a:tab pos="5724525" algn="r"/>
              </a:tabLst>
            </a:pPr>
            <a:r>
              <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7"/>
              </a:rPr>
              <a:t>4.2 ……….STRUCTURED INTERVIEW- Fodder value Chain Survey: Case traders forage and animal feed</a:t>
            </a:r>
            <a:endPar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tabLst>
                <a:tab pos="5724525" algn="r"/>
              </a:tabLst>
            </a:pPr>
            <a:endParaRPr kumimoji="0" lang="en-GB" altLang="en-US" sz="2400" i="0" u="none" strike="noStrike" normalizeH="0" baseline="0" dirty="0" smtClean="0">
              <a:ln w="0"/>
              <a:effectLst>
                <a:outerShdw blurRad="38100" dist="19050" dir="2700000" algn="tl" rotWithShape="0">
                  <a:schemeClr val="dk1">
                    <a:alpha val="40000"/>
                  </a:schemeClr>
                </a:outerShdw>
              </a:effectLst>
            </a:endParaRPr>
          </a:p>
          <a:p>
            <a:pPr lvl="0" eaLnBrk="0" fontAlgn="base" hangingPunct="0">
              <a:spcBef>
                <a:spcPct val="0"/>
              </a:spcBef>
              <a:spcAft>
                <a:spcPct val="0"/>
              </a:spcAft>
              <a:tabLst>
                <a:tab pos="5724525" algn="r"/>
              </a:tabLst>
            </a:pPr>
            <a:r>
              <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hlinkClick r:id="rId8"/>
              </a:rPr>
              <a:t>4.3 Fodder value chain survey: Case of producers of forage and crop residues</a:t>
            </a:r>
            <a:endParaRPr kumimoji="0" lang="en-GB" altLang="en-US" sz="2400" i="0" u="none" strike="noStrike" normalizeH="0" baseline="0" dirty="0" smtClean="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endParaRPr lang="en-GB" sz="2400" dirty="0">
              <a:ln w="0"/>
              <a:effectLst>
                <a:outerShdw blurRad="38100" dist="19050" dir="2700000" algn="tl" rotWithShape="0">
                  <a:schemeClr val="dk1">
                    <a:alpha val="40000"/>
                  </a:schemeClr>
                </a:outerShdw>
              </a:effectLst>
            </a:endParaRPr>
          </a:p>
        </p:txBody>
      </p:sp>
      <p:sp>
        <p:nvSpPr>
          <p:cNvPr id="7" name="TextBox 6"/>
          <p:cNvSpPr txBox="1"/>
          <p:nvPr/>
        </p:nvSpPr>
        <p:spPr>
          <a:xfrm>
            <a:off x="1943100" y="5343524"/>
            <a:ext cx="7719177"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GB" dirty="0" smtClean="0">
                <a:ln w="0"/>
                <a:solidFill>
                  <a:srgbClr val="C00000"/>
                </a:solidFill>
                <a:effectLst>
                  <a:outerShdw blurRad="38100" dist="19050" dir="2700000" algn="tl" rotWithShape="0">
                    <a:schemeClr val="dk1">
                      <a:alpha val="40000"/>
                    </a:schemeClr>
                  </a:outerShdw>
                </a:effectLst>
              </a:rPr>
              <a:t>6</a:t>
            </a:r>
            <a:r>
              <a:rPr lang="en-GB" baseline="30000" dirty="0" smtClean="0">
                <a:ln w="0"/>
                <a:solidFill>
                  <a:srgbClr val="C00000"/>
                </a:solidFill>
                <a:effectLst>
                  <a:outerShdw blurRad="38100" dist="19050" dir="2700000" algn="tl" rotWithShape="0">
                    <a:schemeClr val="dk1">
                      <a:alpha val="40000"/>
                    </a:schemeClr>
                  </a:outerShdw>
                </a:effectLst>
              </a:rPr>
              <a:t>th</a:t>
            </a:r>
            <a:r>
              <a:rPr lang="en-GB" dirty="0" smtClean="0">
                <a:ln w="0"/>
                <a:solidFill>
                  <a:srgbClr val="C00000"/>
                </a:solidFill>
                <a:effectLst>
                  <a:outerShdw blurRad="38100" dist="19050" dir="2700000" algn="tl" rotWithShape="0">
                    <a:schemeClr val="dk1">
                      <a:alpha val="40000"/>
                    </a:schemeClr>
                  </a:outerShdw>
                </a:effectLst>
              </a:rPr>
              <a:t> Thing- Samples and data for grain and fodder quality analysis</a:t>
            </a:r>
            <a:endParaRPr lang="en-GB"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531092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mtClean="0"/>
              <a:t>Example: Village Map </a:t>
            </a:r>
            <a:endParaRPr lang="en-GB" dirty="0"/>
          </a:p>
        </p:txBody>
      </p:sp>
      <p:pic>
        <p:nvPicPr>
          <p:cNvPr id="4" name="Content Placeholder 3"/>
          <p:cNvPicPr>
            <a:picLocks noGrp="1"/>
          </p:cNvPicPr>
          <p:nvPr>
            <p:ph idx="1"/>
          </p:nvPr>
        </p:nvPicPr>
        <p:blipFill>
          <a:blip r:embed="rId2"/>
          <a:stretch>
            <a:fillRect/>
          </a:stretch>
        </p:blipFill>
        <p:spPr>
          <a:xfrm rot="5400000">
            <a:off x="3406462" y="-907960"/>
            <a:ext cx="4855338" cy="10251584"/>
          </a:xfrm>
          <a:prstGeom prst="rect">
            <a:avLst/>
          </a:prstGeom>
        </p:spPr>
      </p:pic>
    </p:spTree>
    <p:extLst>
      <p:ext uri="{BB962C8B-B14F-4D97-AF65-F5344CB8AC3E}">
        <p14:creationId xmlns:p14="http://schemas.microsoft.com/office/powerpoint/2010/main" val="31067236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21973" y="231820"/>
            <a:ext cx="11462196" cy="6626180"/>
            <a:chOff x="0" y="0"/>
            <a:chExt cx="5350764" cy="7455408"/>
          </a:xfrm>
        </p:grpSpPr>
        <p:sp>
          <p:nvSpPr>
            <p:cNvPr id="5" name="Shape 3745"/>
            <p:cNvSpPr/>
            <p:nvPr/>
          </p:nvSpPr>
          <p:spPr>
            <a:xfrm>
              <a:off x="0" y="0"/>
              <a:ext cx="5350764" cy="7455408"/>
            </a:xfrm>
            <a:custGeom>
              <a:avLst/>
              <a:gdLst/>
              <a:ahLst/>
              <a:cxnLst/>
              <a:rect l="0" t="0" r="0" b="0"/>
              <a:pathLst>
                <a:path w="5350764" h="7455408">
                  <a:moveTo>
                    <a:pt x="0" y="7455408"/>
                  </a:moveTo>
                  <a:lnTo>
                    <a:pt x="5350764" y="7455408"/>
                  </a:lnTo>
                  <a:lnTo>
                    <a:pt x="5350764" y="0"/>
                  </a:lnTo>
                  <a:lnTo>
                    <a:pt x="0" y="0"/>
                  </a:lnTo>
                  <a:close/>
                </a:path>
              </a:pathLst>
            </a:custGeom>
            <a:ln w="8966" cap="rnd">
              <a:miter lim="101600"/>
            </a:ln>
          </p:spPr>
          <p:style>
            <a:lnRef idx="1">
              <a:srgbClr val="010101"/>
            </a:lnRef>
            <a:fillRef idx="0">
              <a:srgbClr val="000000">
                <a:alpha val="0"/>
              </a:srgbClr>
            </a:fillRef>
            <a:effectRef idx="0">
              <a:scrgbClr r="0" g="0" b="0"/>
            </a:effectRef>
            <a:fontRef idx="none"/>
          </p:style>
          <p:txBody>
            <a:bodyPr/>
            <a:lstStyle/>
            <a:p>
              <a:endParaRPr lang="en-GB"/>
            </a:p>
          </p:txBody>
        </p:sp>
        <p:sp>
          <p:nvSpPr>
            <p:cNvPr id="6" name="Shape 112734"/>
            <p:cNvSpPr/>
            <p:nvPr/>
          </p:nvSpPr>
          <p:spPr>
            <a:xfrm>
              <a:off x="4953" y="4572"/>
              <a:ext cx="5340858" cy="7302627"/>
            </a:xfrm>
            <a:custGeom>
              <a:avLst/>
              <a:gdLst/>
              <a:ahLst/>
              <a:cxnLst/>
              <a:rect l="0" t="0" r="0" b="0"/>
              <a:pathLst>
                <a:path w="5340858" h="7302627">
                  <a:moveTo>
                    <a:pt x="0" y="0"/>
                  </a:moveTo>
                  <a:lnTo>
                    <a:pt x="5340858" y="0"/>
                  </a:lnTo>
                  <a:lnTo>
                    <a:pt x="5340858" y="7302627"/>
                  </a:lnTo>
                  <a:lnTo>
                    <a:pt x="0" y="7302627"/>
                  </a:lnTo>
                  <a:lnTo>
                    <a:pt x="0" y="0"/>
                  </a:lnTo>
                </a:path>
              </a:pathLst>
            </a:custGeom>
            <a:ln w="0" cap="rnd">
              <a:miter lim="101600"/>
            </a:ln>
          </p:spPr>
          <p:style>
            <a:lnRef idx="0">
              <a:srgbClr val="000000">
                <a:alpha val="0"/>
              </a:srgbClr>
            </a:lnRef>
            <a:fillRef idx="1">
              <a:srgbClr val="FDFDFD"/>
            </a:fillRef>
            <a:effectRef idx="0">
              <a:scrgbClr r="0" g="0" b="0"/>
            </a:effectRef>
            <a:fontRef idx="none"/>
          </p:style>
          <p:txBody>
            <a:bodyPr/>
            <a:lstStyle/>
            <a:p>
              <a:endParaRPr lang="en-GB"/>
            </a:p>
          </p:txBody>
        </p:sp>
        <p:pic>
          <p:nvPicPr>
            <p:cNvPr id="7" name="Picture 6"/>
            <p:cNvPicPr/>
            <p:nvPr/>
          </p:nvPicPr>
          <p:blipFill>
            <a:blip r:embed="rId2"/>
            <a:stretch>
              <a:fillRect/>
            </a:stretch>
          </p:blipFill>
          <p:spPr>
            <a:xfrm>
              <a:off x="4572" y="3810"/>
              <a:ext cx="5341620" cy="7303770"/>
            </a:xfrm>
            <a:prstGeom prst="rect">
              <a:avLst/>
            </a:prstGeom>
          </p:spPr>
        </p:pic>
      </p:grpSp>
    </p:spTree>
    <p:extLst>
      <p:ext uri="{BB962C8B-B14F-4D97-AF65-F5344CB8AC3E}">
        <p14:creationId xmlns:p14="http://schemas.microsoft.com/office/powerpoint/2010/main" val="2402656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Map </a:t>
            </a:r>
            <a:endParaRPr lang="en-GB" dirty="0"/>
          </a:p>
        </p:txBody>
      </p:sp>
      <p:grpSp>
        <p:nvGrpSpPr>
          <p:cNvPr id="4" name="Group 3"/>
          <p:cNvGrpSpPr/>
          <p:nvPr/>
        </p:nvGrpSpPr>
        <p:grpSpPr>
          <a:xfrm>
            <a:off x="3599543" y="442027"/>
            <a:ext cx="7939313" cy="6205515"/>
            <a:chOff x="0" y="0"/>
            <a:chExt cx="5430026" cy="5801987"/>
          </a:xfrm>
        </p:grpSpPr>
        <p:sp>
          <p:nvSpPr>
            <p:cNvPr id="5" name="Rectangle 4"/>
            <p:cNvSpPr/>
            <p:nvPr/>
          </p:nvSpPr>
          <p:spPr>
            <a:xfrm>
              <a:off x="0" y="0"/>
              <a:ext cx="53014" cy="276360"/>
            </a:xfrm>
            <a:prstGeom prst="rect">
              <a:avLst/>
            </a:prstGeom>
            <a:ln>
              <a:noFill/>
            </a:ln>
          </p:spPr>
          <p:txBody>
            <a:bodyPr vert="horz" lIns="0" tIns="0" rIns="0" bIns="0" rtlCol="0">
              <a:noAutofit/>
            </a:bodyPr>
            <a:lstStyle/>
            <a:p>
              <a:pPr marL="847090" marR="1158240" indent="4445" algn="l">
                <a:lnSpc>
                  <a:spcPct val="107000"/>
                </a:lnSpc>
                <a:spcAft>
                  <a:spcPts val="800"/>
                </a:spcAft>
              </a:pPr>
              <a:r>
                <a:rPr lang="en-GB" sz="1150">
                  <a:solidFill>
                    <a:srgbClr val="000000"/>
                  </a:solidFill>
                  <a:effectLst/>
                  <a:latin typeface="Arial" panose="020B0604020202020204" pitchFamily="34" charset="0"/>
                  <a:ea typeface="Arial" panose="020B0604020202020204" pitchFamily="34" charset="0"/>
                </a:rPr>
                <a:t> </a:t>
              </a:r>
            </a:p>
          </p:txBody>
        </p:sp>
        <p:sp>
          <p:nvSpPr>
            <p:cNvPr id="6" name="Shape 3844"/>
            <p:cNvSpPr/>
            <p:nvPr/>
          </p:nvSpPr>
          <p:spPr>
            <a:xfrm>
              <a:off x="10682" y="330827"/>
              <a:ext cx="5419344" cy="5471160"/>
            </a:xfrm>
            <a:custGeom>
              <a:avLst/>
              <a:gdLst/>
              <a:ahLst/>
              <a:cxnLst/>
              <a:rect l="0" t="0" r="0" b="0"/>
              <a:pathLst>
                <a:path w="5419344" h="5471160">
                  <a:moveTo>
                    <a:pt x="0" y="5471160"/>
                  </a:moveTo>
                  <a:lnTo>
                    <a:pt x="5419344" y="5471160"/>
                  </a:lnTo>
                  <a:lnTo>
                    <a:pt x="5419344" y="0"/>
                  </a:lnTo>
                  <a:lnTo>
                    <a:pt x="0" y="0"/>
                  </a:lnTo>
                  <a:close/>
                </a:path>
              </a:pathLst>
            </a:custGeom>
            <a:ln w="8966" cap="rnd">
              <a:miter lim="101600"/>
            </a:ln>
          </p:spPr>
          <p:style>
            <a:lnRef idx="1">
              <a:srgbClr val="010101"/>
            </a:lnRef>
            <a:fillRef idx="0">
              <a:srgbClr val="000000">
                <a:alpha val="0"/>
              </a:srgbClr>
            </a:fillRef>
            <a:effectRef idx="0">
              <a:scrgbClr r="0" g="0" b="0"/>
            </a:effectRef>
            <a:fontRef idx="none"/>
          </p:style>
          <p:txBody>
            <a:bodyPr/>
            <a:lstStyle/>
            <a:p>
              <a:endParaRPr lang="en-GB"/>
            </a:p>
          </p:txBody>
        </p:sp>
        <p:sp>
          <p:nvSpPr>
            <p:cNvPr id="7" name="Shape 112735"/>
            <p:cNvSpPr/>
            <p:nvPr/>
          </p:nvSpPr>
          <p:spPr>
            <a:xfrm>
              <a:off x="59831" y="379214"/>
              <a:ext cx="5321808" cy="5375148"/>
            </a:xfrm>
            <a:custGeom>
              <a:avLst/>
              <a:gdLst/>
              <a:ahLst/>
              <a:cxnLst/>
              <a:rect l="0" t="0" r="0" b="0"/>
              <a:pathLst>
                <a:path w="5321808" h="5375148">
                  <a:moveTo>
                    <a:pt x="0" y="0"/>
                  </a:moveTo>
                  <a:lnTo>
                    <a:pt x="5321808" y="0"/>
                  </a:lnTo>
                  <a:lnTo>
                    <a:pt x="5321808" y="5375148"/>
                  </a:lnTo>
                  <a:lnTo>
                    <a:pt x="0" y="5375148"/>
                  </a:lnTo>
                  <a:lnTo>
                    <a:pt x="0" y="0"/>
                  </a:lnTo>
                </a:path>
              </a:pathLst>
            </a:custGeom>
            <a:ln w="0" cap="rnd">
              <a:miter lim="101600"/>
            </a:ln>
          </p:spPr>
          <p:style>
            <a:lnRef idx="0">
              <a:srgbClr val="000000">
                <a:alpha val="0"/>
              </a:srgbClr>
            </a:lnRef>
            <a:fillRef idx="1">
              <a:srgbClr val="FDFDFD"/>
            </a:fillRef>
            <a:effectRef idx="0">
              <a:scrgbClr r="0" g="0" b="0"/>
            </a:effectRef>
            <a:fontRef idx="none"/>
          </p:style>
          <p:txBody>
            <a:bodyPr/>
            <a:lstStyle/>
            <a:p>
              <a:endParaRPr lang="en-GB"/>
            </a:p>
          </p:txBody>
        </p:sp>
        <p:pic>
          <p:nvPicPr>
            <p:cNvPr id="8" name="Picture 7"/>
            <p:cNvPicPr/>
            <p:nvPr/>
          </p:nvPicPr>
          <p:blipFill>
            <a:blip r:embed="rId2"/>
            <a:stretch>
              <a:fillRect/>
            </a:stretch>
          </p:blipFill>
          <p:spPr>
            <a:xfrm>
              <a:off x="0" y="138179"/>
              <a:ext cx="5322570" cy="5375910"/>
            </a:xfrm>
            <a:prstGeom prst="rect">
              <a:avLst/>
            </a:prstGeom>
          </p:spPr>
        </p:pic>
      </p:grpSp>
    </p:spTree>
    <p:extLst>
      <p:ext uri="{BB962C8B-B14F-4D97-AF65-F5344CB8AC3E}">
        <p14:creationId xmlns:p14="http://schemas.microsoft.com/office/powerpoint/2010/main" val="10995173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Village social map- wealth ranking  </a:t>
            </a:r>
            <a:endParaRPr lang="en-GB" dirty="0"/>
          </a:p>
        </p:txBody>
      </p:sp>
      <p:pic>
        <p:nvPicPr>
          <p:cNvPr id="42" name="Picture 41"/>
          <p:cNvPicPr/>
          <p:nvPr/>
        </p:nvPicPr>
        <p:blipFill>
          <a:blip r:embed="rId2"/>
          <a:stretch>
            <a:fillRect/>
          </a:stretch>
        </p:blipFill>
        <p:spPr>
          <a:xfrm rot="5400000">
            <a:off x="4927757" y="-1636329"/>
            <a:ext cx="2692816" cy="10159269"/>
          </a:xfrm>
          <a:prstGeom prst="rect">
            <a:avLst/>
          </a:prstGeom>
        </p:spPr>
      </p:pic>
      <p:sp>
        <p:nvSpPr>
          <p:cNvPr id="43" name="TextBox 42"/>
          <p:cNvSpPr txBox="1"/>
          <p:nvPr/>
        </p:nvSpPr>
        <p:spPr>
          <a:xfrm>
            <a:off x="1194530" y="5109029"/>
            <a:ext cx="8895317" cy="369332"/>
          </a:xfrm>
          <a:prstGeom prst="rect">
            <a:avLst/>
          </a:prstGeom>
          <a:noFill/>
        </p:spPr>
        <p:txBody>
          <a:bodyPr wrap="square" rtlCol="0">
            <a:spAutoFit/>
          </a:bodyPr>
          <a:lstStyle/>
          <a:p>
            <a:r>
              <a:rPr lang="en-GB" dirty="0" smtClean="0">
                <a:solidFill>
                  <a:srgbClr val="FF0000"/>
                </a:solidFill>
              </a:rPr>
              <a:t>Note: please write the name of the village, date, participants, facilitators and legend </a:t>
            </a:r>
            <a:endParaRPr lang="en-GB" dirty="0">
              <a:solidFill>
                <a:srgbClr val="FF0000"/>
              </a:solidFill>
            </a:endParaRPr>
          </a:p>
        </p:txBody>
      </p:sp>
    </p:spTree>
    <p:extLst>
      <p:ext uri="{BB962C8B-B14F-4D97-AF65-F5344CB8AC3E}">
        <p14:creationId xmlns:p14="http://schemas.microsoft.com/office/powerpoint/2010/main" val="95231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3352800" y="362857"/>
            <a:ext cx="8244115" cy="6495143"/>
          </a:xfrm>
          <a:prstGeom prst="rect">
            <a:avLst/>
          </a:prstGeom>
        </p:spPr>
      </p:pic>
      <p:sp>
        <p:nvSpPr>
          <p:cNvPr id="5" name="TextBox 4"/>
          <p:cNvSpPr txBox="1"/>
          <p:nvPr/>
        </p:nvSpPr>
        <p:spPr>
          <a:xfrm>
            <a:off x="1843314" y="362857"/>
            <a:ext cx="1276311" cy="369332"/>
          </a:xfrm>
          <a:prstGeom prst="rect">
            <a:avLst/>
          </a:prstGeom>
          <a:noFill/>
        </p:spPr>
        <p:txBody>
          <a:bodyPr wrap="none" rtlCol="0">
            <a:spAutoFit/>
          </a:bodyPr>
          <a:lstStyle/>
          <a:p>
            <a:r>
              <a:rPr lang="en-GB" b="1" dirty="0" smtClean="0">
                <a:solidFill>
                  <a:srgbClr val="FF0000"/>
                </a:solidFill>
              </a:rPr>
              <a:t>Trend lines </a:t>
            </a:r>
            <a:endParaRPr lang="en-GB" b="1" dirty="0">
              <a:solidFill>
                <a:srgbClr val="FF0000"/>
              </a:solidFill>
            </a:endParaRPr>
          </a:p>
        </p:txBody>
      </p:sp>
    </p:spTree>
    <p:extLst>
      <p:ext uri="{BB962C8B-B14F-4D97-AF65-F5344CB8AC3E}">
        <p14:creationId xmlns:p14="http://schemas.microsoft.com/office/powerpoint/2010/main" val="30356455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Trend line</a:t>
            </a:r>
            <a:endParaRPr lang="en-GB" b="1" dirty="0">
              <a:solidFill>
                <a:srgbClr val="FF0000"/>
              </a:solidFill>
            </a:endParaRPr>
          </a:p>
        </p:txBody>
      </p:sp>
      <p:pic>
        <p:nvPicPr>
          <p:cNvPr id="4" name="Content Placeholder 3"/>
          <p:cNvPicPr>
            <a:picLocks noGrp="1"/>
          </p:cNvPicPr>
          <p:nvPr>
            <p:ph idx="1"/>
          </p:nvPr>
        </p:nvPicPr>
        <p:blipFill>
          <a:blip r:embed="rId2"/>
          <a:stretch>
            <a:fillRect/>
          </a:stretch>
        </p:blipFill>
        <p:spPr>
          <a:xfrm>
            <a:off x="3643087" y="130630"/>
            <a:ext cx="8069942" cy="6727370"/>
          </a:xfrm>
          <a:prstGeom prst="rect">
            <a:avLst/>
          </a:prstGeom>
        </p:spPr>
      </p:pic>
    </p:spTree>
    <p:extLst>
      <p:ext uri="{BB962C8B-B14F-4D97-AF65-F5344CB8AC3E}">
        <p14:creationId xmlns:p14="http://schemas.microsoft.com/office/powerpoint/2010/main" val="19279804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685" y="118382"/>
            <a:ext cx="10515600" cy="1325563"/>
          </a:xfrm>
        </p:spPr>
        <p:txBody>
          <a:bodyPr/>
          <a:lstStyle/>
          <a:p>
            <a:r>
              <a:rPr lang="en-GB" b="1" dirty="0" smtClean="0">
                <a:solidFill>
                  <a:srgbClr val="FF0000"/>
                </a:solidFill>
              </a:rPr>
              <a:t>Venn diagram </a:t>
            </a:r>
            <a:endParaRPr lang="en-GB" b="1" dirty="0">
              <a:solidFill>
                <a:srgbClr val="FF0000"/>
              </a:solidFill>
            </a:endParaRPr>
          </a:p>
        </p:txBody>
      </p:sp>
      <p:pic>
        <p:nvPicPr>
          <p:cNvPr id="4" name="Content Placeholder 3"/>
          <p:cNvPicPr>
            <a:picLocks noGrp="1"/>
          </p:cNvPicPr>
          <p:nvPr>
            <p:ph idx="1"/>
          </p:nvPr>
        </p:nvPicPr>
        <p:blipFill>
          <a:blip r:embed="rId2"/>
          <a:stretch>
            <a:fillRect/>
          </a:stretch>
        </p:blipFill>
        <p:spPr>
          <a:xfrm rot="5400000">
            <a:off x="2995386" y="-1155702"/>
            <a:ext cx="5457371" cy="9800774"/>
          </a:xfrm>
          <a:prstGeom prst="rect">
            <a:avLst/>
          </a:prstGeom>
        </p:spPr>
      </p:pic>
    </p:spTree>
    <p:extLst>
      <p:ext uri="{BB962C8B-B14F-4D97-AF65-F5344CB8AC3E}">
        <p14:creationId xmlns:p14="http://schemas.microsoft.com/office/powerpoint/2010/main" val="3461149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rot="5400000">
            <a:off x="2953658" y="-2286002"/>
            <a:ext cx="6502400" cy="11422746"/>
            <a:chOff x="0" y="0"/>
            <a:chExt cx="5403342" cy="7085076"/>
          </a:xfrm>
        </p:grpSpPr>
        <p:sp>
          <p:nvSpPr>
            <p:cNvPr id="5" name="Shape 5191"/>
            <p:cNvSpPr/>
            <p:nvPr/>
          </p:nvSpPr>
          <p:spPr>
            <a:xfrm>
              <a:off x="0" y="0"/>
              <a:ext cx="5403342" cy="7085076"/>
            </a:xfrm>
            <a:custGeom>
              <a:avLst/>
              <a:gdLst/>
              <a:ahLst/>
              <a:cxnLst/>
              <a:rect l="0" t="0" r="0" b="0"/>
              <a:pathLst>
                <a:path w="5403342" h="7085076">
                  <a:moveTo>
                    <a:pt x="0" y="7085076"/>
                  </a:moveTo>
                  <a:lnTo>
                    <a:pt x="5403342" y="7085076"/>
                  </a:lnTo>
                  <a:lnTo>
                    <a:pt x="5403342" y="0"/>
                  </a:lnTo>
                  <a:lnTo>
                    <a:pt x="0" y="0"/>
                  </a:lnTo>
                  <a:close/>
                </a:path>
              </a:pathLst>
            </a:custGeom>
            <a:ln w="8966" cap="rnd">
              <a:miter lim="101600"/>
            </a:ln>
          </p:spPr>
          <p:style>
            <a:lnRef idx="1">
              <a:srgbClr val="010101"/>
            </a:lnRef>
            <a:fillRef idx="0">
              <a:srgbClr val="000000">
                <a:alpha val="0"/>
              </a:srgbClr>
            </a:fillRef>
            <a:effectRef idx="0">
              <a:scrgbClr r="0" g="0" b="0"/>
            </a:effectRef>
            <a:fontRef idx="none"/>
          </p:style>
          <p:txBody>
            <a:bodyPr/>
            <a:lstStyle/>
            <a:p>
              <a:endParaRPr lang="en-GB"/>
            </a:p>
          </p:txBody>
        </p:sp>
        <p:pic>
          <p:nvPicPr>
            <p:cNvPr id="6" name="Picture 5"/>
            <p:cNvPicPr/>
            <p:nvPr/>
          </p:nvPicPr>
          <p:blipFill>
            <a:blip r:embed="rId2"/>
            <a:stretch>
              <a:fillRect/>
            </a:stretch>
          </p:blipFill>
          <p:spPr>
            <a:xfrm>
              <a:off x="49530" y="46482"/>
              <a:ext cx="5305044" cy="6990587"/>
            </a:xfrm>
            <a:prstGeom prst="rect">
              <a:avLst/>
            </a:prstGeom>
          </p:spPr>
        </p:pic>
      </p:grpSp>
    </p:spTree>
    <p:extLst>
      <p:ext uri="{BB962C8B-B14F-4D97-AF65-F5344CB8AC3E}">
        <p14:creationId xmlns:p14="http://schemas.microsoft.com/office/powerpoint/2010/main" val="23608848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800" dirty="0" smtClean="0">
                <a:solidFill>
                  <a:srgbClr val="FF0000"/>
                </a:solidFill>
              </a:rPr>
              <a:t>Benefit analysis flow chart  tool</a:t>
            </a:r>
            <a:endParaRPr lang="en-GB" sz="1800" dirty="0">
              <a:solidFill>
                <a:srgbClr val="FF0000"/>
              </a:solidFill>
            </a:endParaRPr>
          </a:p>
        </p:txBody>
      </p:sp>
      <p:grpSp>
        <p:nvGrpSpPr>
          <p:cNvPr id="4" name="Group 3"/>
          <p:cNvGrpSpPr/>
          <p:nvPr/>
        </p:nvGrpSpPr>
        <p:grpSpPr>
          <a:xfrm>
            <a:off x="3991429" y="203200"/>
            <a:ext cx="7090953" cy="7102629"/>
            <a:chOff x="0" y="0"/>
            <a:chExt cx="5415534" cy="6609693"/>
          </a:xfrm>
        </p:grpSpPr>
        <p:sp>
          <p:nvSpPr>
            <p:cNvPr id="5" name="Rectangle 4"/>
            <p:cNvSpPr/>
            <p:nvPr/>
          </p:nvSpPr>
          <p:spPr>
            <a:xfrm>
              <a:off x="1377700" y="0"/>
              <a:ext cx="3595954" cy="276360"/>
            </a:xfrm>
            <a:prstGeom prst="rect">
              <a:avLst/>
            </a:prstGeom>
            <a:ln>
              <a:noFill/>
            </a:ln>
          </p:spPr>
          <p:txBody>
            <a:bodyPr vert="horz" lIns="0" tIns="0" rIns="0" bIns="0" rtlCol="0">
              <a:noAutofit/>
            </a:bodyPr>
            <a:lstStyle/>
            <a:p>
              <a:pPr marL="847090" marR="1158240" indent="4445" algn="l">
                <a:lnSpc>
                  <a:spcPct val="107000"/>
                </a:lnSpc>
                <a:spcAft>
                  <a:spcPts val="800"/>
                </a:spcAft>
              </a:pPr>
              <a:r>
                <a:rPr lang="en-GB" sz="1150">
                  <a:solidFill>
                    <a:srgbClr val="000000"/>
                  </a:solidFill>
                  <a:effectLst/>
                  <a:latin typeface="Arial" panose="020B0604020202020204" pitchFamily="34" charset="0"/>
                  <a:ea typeface="Arial" panose="020B0604020202020204" pitchFamily="34" charset="0"/>
                </a:rPr>
                <a:t>Example: Agbanga Leyte, The Philippines </a:t>
              </a:r>
            </a:p>
          </p:txBody>
        </p:sp>
        <p:sp>
          <p:nvSpPr>
            <p:cNvPr id="6" name="Shape 5303"/>
            <p:cNvSpPr/>
            <p:nvPr/>
          </p:nvSpPr>
          <p:spPr>
            <a:xfrm>
              <a:off x="0" y="448161"/>
              <a:ext cx="5415534" cy="5939028"/>
            </a:xfrm>
            <a:custGeom>
              <a:avLst/>
              <a:gdLst/>
              <a:ahLst/>
              <a:cxnLst/>
              <a:rect l="0" t="0" r="0" b="0"/>
              <a:pathLst>
                <a:path w="5415534" h="5939028">
                  <a:moveTo>
                    <a:pt x="0" y="5939028"/>
                  </a:moveTo>
                  <a:lnTo>
                    <a:pt x="5415534" y="5939028"/>
                  </a:lnTo>
                  <a:lnTo>
                    <a:pt x="5415534" y="0"/>
                  </a:lnTo>
                  <a:lnTo>
                    <a:pt x="0" y="0"/>
                  </a:lnTo>
                  <a:close/>
                </a:path>
              </a:pathLst>
            </a:custGeom>
            <a:ln w="8966" cap="rnd">
              <a:miter lim="101600"/>
            </a:ln>
          </p:spPr>
          <p:style>
            <a:lnRef idx="1">
              <a:srgbClr val="010101"/>
            </a:lnRef>
            <a:fillRef idx="0">
              <a:srgbClr val="000000">
                <a:alpha val="0"/>
              </a:srgbClr>
            </a:fillRef>
            <a:effectRef idx="0">
              <a:scrgbClr r="0" g="0" b="0"/>
            </a:effectRef>
            <a:fontRef idx="none"/>
          </p:style>
          <p:txBody>
            <a:bodyPr/>
            <a:lstStyle/>
            <a:p>
              <a:endParaRPr lang="en-GB"/>
            </a:p>
          </p:txBody>
        </p:sp>
        <p:sp>
          <p:nvSpPr>
            <p:cNvPr id="7" name="Shape 112767"/>
            <p:cNvSpPr/>
            <p:nvPr/>
          </p:nvSpPr>
          <p:spPr>
            <a:xfrm>
              <a:off x="49149" y="496167"/>
              <a:ext cx="5318760" cy="5843778"/>
            </a:xfrm>
            <a:custGeom>
              <a:avLst/>
              <a:gdLst/>
              <a:ahLst/>
              <a:cxnLst/>
              <a:rect l="0" t="0" r="0" b="0"/>
              <a:pathLst>
                <a:path w="5318760" h="5843778">
                  <a:moveTo>
                    <a:pt x="0" y="0"/>
                  </a:moveTo>
                  <a:lnTo>
                    <a:pt x="5318760" y="0"/>
                  </a:lnTo>
                  <a:lnTo>
                    <a:pt x="5318760" y="5843778"/>
                  </a:lnTo>
                  <a:lnTo>
                    <a:pt x="0" y="5843778"/>
                  </a:lnTo>
                  <a:lnTo>
                    <a:pt x="0" y="0"/>
                  </a:lnTo>
                </a:path>
              </a:pathLst>
            </a:custGeom>
            <a:ln w="0" cap="rnd">
              <a:miter lim="101600"/>
            </a:ln>
          </p:spPr>
          <p:style>
            <a:lnRef idx="0">
              <a:srgbClr val="000000">
                <a:alpha val="0"/>
              </a:srgbClr>
            </a:lnRef>
            <a:fillRef idx="1">
              <a:srgbClr val="FDFDFD"/>
            </a:fillRef>
            <a:effectRef idx="0">
              <a:scrgbClr r="0" g="0" b="0"/>
            </a:effectRef>
            <a:fontRef idx="none"/>
          </p:style>
          <p:txBody>
            <a:bodyPr/>
            <a:lstStyle/>
            <a:p>
              <a:endParaRPr lang="en-GB"/>
            </a:p>
          </p:txBody>
        </p:sp>
        <p:pic>
          <p:nvPicPr>
            <p:cNvPr id="8" name="Picture 7"/>
            <p:cNvPicPr/>
            <p:nvPr/>
          </p:nvPicPr>
          <p:blipFill>
            <a:blip r:embed="rId2"/>
            <a:stretch>
              <a:fillRect/>
            </a:stretch>
          </p:blipFill>
          <p:spPr>
            <a:xfrm>
              <a:off x="48768" y="495405"/>
              <a:ext cx="5319522" cy="6114288"/>
            </a:xfrm>
            <a:prstGeom prst="rect">
              <a:avLst/>
            </a:prstGeom>
          </p:spPr>
        </p:pic>
      </p:grpSp>
    </p:spTree>
    <p:extLst>
      <p:ext uri="{BB962C8B-B14F-4D97-AF65-F5344CB8AC3E}">
        <p14:creationId xmlns:p14="http://schemas.microsoft.com/office/powerpoint/2010/main" val="1539556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2064657" cy="2726418"/>
          </a:xfrm>
        </p:spPr>
        <p:txBody>
          <a:bodyPr/>
          <a:lstStyle/>
          <a:p>
            <a:r>
              <a:rPr lang="en-GB" b="1" dirty="0" smtClean="0">
                <a:solidFill>
                  <a:srgbClr val="FF0000"/>
                </a:solidFill>
              </a:rPr>
              <a:t>Daily activity clocks </a:t>
            </a:r>
            <a:endParaRPr lang="en-GB" b="1" dirty="0">
              <a:solidFill>
                <a:srgbClr val="FF0000"/>
              </a:solidFill>
            </a:endParaRPr>
          </a:p>
        </p:txBody>
      </p:sp>
      <p:grpSp>
        <p:nvGrpSpPr>
          <p:cNvPr id="4" name="Group 3"/>
          <p:cNvGrpSpPr/>
          <p:nvPr/>
        </p:nvGrpSpPr>
        <p:grpSpPr>
          <a:xfrm>
            <a:off x="2902857" y="115933"/>
            <a:ext cx="8742408" cy="6510020"/>
            <a:chOff x="0" y="0"/>
            <a:chExt cx="5409438" cy="6510528"/>
          </a:xfrm>
        </p:grpSpPr>
        <p:sp>
          <p:nvSpPr>
            <p:cNvPr id="5" name="Shape 5390"/>
            <p:cNvSpPr/>
            <p:nvPr/>
          </p:nvSpPr>
          <p:spPr>
            <a:xfrm>
              <a:off x="0" y="0"/>
              <a:ext cx="5409438" cy="6510528"/>
            </a:xfrm>
            <a:custGeom>
              <a:avLst/>
              <a:gdLst/>
              <a:ahLst/>
              <a:cxnLst/>
              <a:rect l="0" t="0" r="0" b="0"/>
              <a:pathLst>
                <a:path w="5409438" h="6510528">
                  <a:moveTo>
                    <a:pt x="0" y="6510528"/>
                  </a:moveTo>
                  <a:lnTo>
                    <a:pt x="5409438" y="6510528"/>
                  </a:lnTo>
                  <a:lnTo>
                    <a:pt x="5409438" y="0"/>
                  </a:lnTo>
                  <a:lnTo>
                    <a:pt x="0" y="0"/>
                  </a:lnTo>
                  <a:close/>
                </a:path>
              </a:pathLst>
            </a:custGeom>
            <a:ln w="8966" cap="rnd">
              <a:miter lim="101600"/>
            </a:ln>
          </p:spPr>
          <p:style>
            <a:lnRef idx="1">
              <a:srgbClr val="010101"/>
            </a:lnRef>
            <a:fillRef idx="0">
              <a:srgbClr val="000000">
                <a:alpha val="0"/>
              </a:srgbClr>
            </a:fillRef>
            <a:effectRef idx="0">
              <a:scrgbClr r="0" g="0" b="0"/>
            </a:effectRef>
            <a:fontRef idx="none"/>
          </p:style>
          <p:txBody>
            <a:bodyPr/>
            <a:lstStyle/>
            <a:p>
              <a:endParaRPr lang="en-GB"/>
            </a:p>
          </p:txBody>
        </p:sp>
        <p:sp>
          <p:nvSpPr>
            <p:cNvPr id="6" name="Shape 112768"/>
            <p:cNvSpPr/>
            <p:nvPr/>
          </p:nvSpPr>
          <p:spPr>
            <a:xfrm>
              <a:off x="91059" y="48006"/>
              <a:ext cx="5227320" cy="6270879"/>
            </a:xfrm>
            <a:custGeom>
              <a:avLst/>
              <a:gdLst/>
              <a:ahLst/>
              <a:cxnLst/>
              <a:rect l="0" t="0" r="0" b="0"/>
              <a:pathLst>
                <a:path w="5227320" h="6270879">
                  <a:moveTo>
                    <a:pt x="0" y="0"/>
                  </a:moveTo>
                  <a:lnTo>
                    <a:pt x="5227320" y="0"/>
                  </a:lnTo>
                  <a:lnTo>
                    <a:pt x="5227320" y="6270879"/>
                  </a:lnTo>
                  <a:lnTo>
                    <a:pt x="0" y="6270879"/>
                  </a:lnTo>
                  <a:lnTo>
                    <a:pt x="0" y="0"/>
                  </a:lnTo>
                </a:path>
              </a:pathLst>
            </a:custGeom>
            <a:ln w="0" cap="rnd">
              <a:miter lim="101600"/>
            </a:ln>
          </p:spPr>
          <p:style>
            <a:lnRef idx="0">
              <a:srgbClr val="000000">
                <a:alpha val="0"/>
              </a:srgbClr>
            </a:lnRef>
            <a:fillRef idx="1">
              <a:srgbClr val="FDFDFD"/>
            </a:fillRef>
            <a:effectRef idx="0">
              <a:scrgbClr r="0" g="0" b="0"/>
            </a:effectRef>
            <a:fontRef idx="none"/>
          </p:style>
          <p:txBody>
            <a:bodyPr/>
            <a:lstStyle/>
            <a:p>
              <a:endParaRPr lang="en-GB"/>
            </a:p>
          </p:txBody>
        </p:sp>
        <p:pic>
          <p:nvPicPr>
            <p:cNvPr id="7" name="Picture 6"/>
            <p:cNvPicPr/>
            <p:nvPr/>
          </p:nvPicPr>
          <p:blipFill>
            <a:blip r:embed="rId2"/>
            <a:stretch>
              <a:fillRect/>
            </a:stretch>
          </p:blipFill>
          <p:spPr>
            <a:xfrm>
              <a:off x="90678" y="47243"/>
              <a:ext cx="5228082" cy="6272022"/>
            </a:xfrm>
            <a:prstGeom prst="rect">
              <a:avLst/>
            </a:prstGeom>
          </p:spPr>
        </p:pic>
      </p:grpSp>
    </p:spTree>
    <p:extLst>
      <p:ext uri="{BB962C8B-B14F-4D97-AF65-F5344CB8AC3E}">
        <p14:creationId xmlns:p14="http://schemas.microsoft.com/office/powerpoint/2010/main" val="186532836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350829" cy="258988"/>
          </a:xfrm>
        </p:spPr>
        <p:txBody>
          <a:bodyPr>
            <a:normAutofit fontScale="90000"/>
          </a:bodyPr>
          <a:lstStyle/>
          <a:p>
            <a:r>
              <a:rPr lang="en-GB" dirty="0" smtClean="0">
                <a:solidFill>
                  <a:srgbClr val="FF0000"/>
                </a:solidFill>
              </a:rPr>
              <a:t>Seasonal calendar </a:t>
            </a:r>
            <a:endParaRPr lang="en-GB" dirty="0">
              <a:solidFill>
                <a:srgbClr val="FF0000"/>
              </a:solidFill>
            </a:endParaRPr>
          </a:p>
        </p:txBody>
      </p:sp>
      <p:pic>
        <p:nvPicPr>
          <p:cNvPr id="5" name="Picture 4"/>
          <p:cNvPicPr/>
          <p:nvPr/>
        </p:nvPicPr>
        <p:blipFill>
          <a:blip r:embed="rId2"/>
          <a:stretch>
            <a:fillRect/>
          </a:stretch>
        </p:blipFill>
        <p:spPr>
          <a:xfrm rot="5400000">
            <a:off x="2819397" y="-1963058"/>
            <a:ext cx="6233887" cy="11408231"/>
          </a:xfrm>
          <a:prstGeom prst="rect">
            <a:avLst/>
          </a:prstGeom>
        </p:spPr>
      </p:pic>
    </p:spTree>
    <p:extLst>
      <p:ext uri="{BB962C8B-B14F-4D97-AF65-F5344CB8AC3E}">
        <p14:creationId xmlns:p14="http://schemas.microsoft.com/office/powerpoint/2010/main" val="24466240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714" y="365125"/>
            <a:ext cx="2307772" cy="2639332"/>
          </a:xfrm>
        </p:spPr>
        <p:txBody>
          <a:bodyPr/>
          <a:lstStyle/>
          <a:p>
            <a:r>
              <a:rPr lang="en-GB" dirty="0" smtClean="0">
                <a:solidFill>
                  <a:srgbClr val="FF0000"/>
                </a:solidFill>
              </a:rPr>
              <a:t>Resource picture card</a:t>
            </a:r>
            <a:endParaRPr lang="en-GB" dirty="0">
              <a:solidFill>
                <a:srgbClr val="FF0000"/>
              </a:solidFill>
            </a:endParaRPr>
          </a:p>
        </p:txBody>
      </p:sp>
      <p:grpSp>
        <p:nvGrpSpPr>
          <p:cNvPr id="4" name="Group 3"/>
          <p:cNvGrpSpPr/>
          <p:nvPr/>
        </p:nvGrpSpPr>
        <p:grpSpPr>
          <a:xfrm>
            <a:off x="2816128" y="294821"/>
            <a:ext cx="7430956" cy="5796254"/>
            <a:chOff x="-1007166" y="2030913"/>
            <a:chExt cx="7921451" cy="6599775"/>
          </a:xfrm>
        </p:grpSpPr>
        <p:sp>
          <p:nvSpPr>
            <p:cNvPr id="7" name="Rectangle 6"/>
            <p:cNvSpPr/>
            <p:nvPr/>
          </p:nvSpPr>
          <p:spPr>
            <a:xfrm>
              <a:off x="0" y="6717693"/>
              <a:ext cx="412426" cy="207275"/>
            </a:xfrm>
            <a:prstGeom prst="rect">
              <a:avLst/>
            </a:prstGeom>
            <a:ln>
              <a:noFill/>
            </a:ln>
          </p:spPr>
          <p:txBody>
            <a:bodyPr vert="horz" lIns="0" tIns="0" rIns="0" bIns="0" rtlCol="0">
              <a:noAutofit/>
            </a:bodyPr>
            <a:lstStyle/>
            <a:p>
              <a:pPr marL="847090" marR="1158240" indent="4445" algn="l">
                <a:lnSpc>
                  <a:spcPct val="107000"/>
                </a:lnSpc>
                <a:spcAft>
                  <a:spcPts val="800"/>
                </a:spcAft>
              </a:pPr>
              <a:r>
                <a:rPr lang="en-GB" sz="850" dirty="0" smtClean="0">
                  <a:solidFill>
                    <a:srgbClr val="000000"/>
                  </a:solidFill>
                  <a:effectLst/>
                  <a:latin typeface="Arial" panose="020B0604020202020204" pitchFamily="34" charset="0"/>
                  <a:ea typeface="Arial" panose="020B0604020202020204" pitchFamily="34" charset="0"/>
                </a:rPr>
                <a:t>)</a:t>
              </a:r>
              <a:endParaRPr lang="en-GB" sz="1150" dirty="0">
                <a:solidFill>
                  <a:srgbClr val="000000"/>
                </a:solidFill>
                <a:effectLst/>
                <a:latin typeface="Arial" panose="020B0604020202020204" pitchFamily="34" charset="0"/>
                <a:ea typeface="Arial" panose="020B0604020202020204" pitchFamily="34" charset="0"/>
              </a:endParaRPr>
            </a:p>
          </p:txBody>
        </p:sp>
        <p:sp>
          <p:nvSpPr>
            <p:cNvPr id="8" name="Rectangle 7"/>
            <p:cNvSpPr/>
            <p:nvPr/>
          </p:nvSpPr>
          <p:spPr>
            <a:xfrm>
              <a:off x="309826" y="6717693"/>
              <a:ext cx="6604459" cy="207275"/>
            </a:xfrm>
            <a:prstGeom prst="rect">
              <a:avLst/>
            </a:prstGeom>
            <a:ln>
              <a:noFill/>
            </a:ln>
          </p:spPr>
          <p:txBody>
            <a:bodyPr vert="horz" lIns="0" tIns="0" rIns="0" bIns="0" rtlCol="0">
              <a:noAutofit/>
            </a:bodyPr>
            <a:lstStyle/>
            <a:p>
              <a:pPr marL="847090" marR="1158240" indent="4445" algn="l">
                <a:lnSpc>
                  <a:spcPct val="107000"/>
                </a:lnSpc>
                <a:spcAft>
                  <a:spcPts val="800"/>
                </a:spcAft>
              </a:pPr>
              <a:endParaRPr lang="en-GB" sz="1150" dirty="0">
                <a:solidFill>
                  <a:srgbClr val="000000"/>
                </a:solidFill>
                <a:effectLst/>
                <a:latin typeface="Arial" panose="020B0604020202020204" pitchFamily="34" charset="0"/>
                <a:ea typeface="Arial" panose="020B0604020202020204" pitchFamily="34" charset="0"/>
              </a:endParaRPr>
            </a:p>
          </p:txBody>
        </p:sp>
        <p:pic>
          <p:nvPicPr>
            <p:cNvPr id="11" name="Picture 10"/>
            <p:cNvPicPr/>
            <p:nvPr/>
          </p:nvPicPr>
          <p:blipFill>
            <a:blip r:embed="rId2"/>
            <a:stretch>
              <a:fillRect/>
            </a:stretch>
          </p:blipFill>
          <p:spPr>
            <a:xfrm>
              <a:off x="-1007166" y="2030913"/>
              <a:ext cx="7380303" cy="6599775"/>
            </a:xfrm>
            <a:prstGeom prst="rect">
              <a:avLst/>
            </a:prstGeom>
          </p:spPr>
        </p:pic>
      </p:grpSp>
    </p:spTree>
    <p:extLst>
      <p:ext uri="{BB962C8B-B14F-4D97-AF65-F5344CB8AC3E}">
        <p14:creationId xmlns:p14="http://schemas.microsoft.com/office/powerpoint/2010/main" val="26606599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2"/>
          <a:stretch>
            <a:fillRect/>
          </a:stretch>
        </p:blipFill>
        <p:spPr>
          <a:xfrm>
            <a:off x="747994" y="0"/>
            <a:ext cx="10747319" cy="6858001"/>
          </a:xfrm>
          <a:prstGeom prst="rect">
            <a:avLst/>
          </a:prstGeom>
        </p:spPr>
      </p:pic>
    </p:spTree>
    <p:extLst>
      <p:ext uri="{BB962C8B-B14F-4D97-AF65-F5344CB8AC3E}">
        <p14:creationId xmlns:p14="http://schemas.microsoft.com/office/powerpoint/2010/main" val="370639913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522514"/>
            <a:ext cx="4740550" cy="6212115"/>
          </a:xfrm>
          <a:prstGeom prst="rect">
            <a:avLst/>
          </a:prstGeom>
        </p:spPr>
      </p:pic>
      <p:pic>
        <p:nvPicPr>
          <p:cNvPr id="11" name="Picture 10"/>
          <p:cNvPicPr>
            <a:picLocks noChangeAspect="1"/>
          </p:cNvPicPr>
          <p:nvPr/>
        </p:nvPicPr>
        <p:blipFill>
          <a:blip r:embed="rId3"/>
          <a:stretch>
            <a:fillRect/>
          </a:stretch>
        </p:blipFill>
        <p:spPr>
          <a:xfrm>
            <a:off x="5138057" y="277940"/>
            <a:ext cx="5084446" cy="6510222"/>
          </a:xfrm>
          <a:prstGeom prst="rect">
            <a:avLst/>
          </a:prstGeom>
        </p:spPr>
      </p:pic>
    </p:spTree>
    <p:extLst>
      <p:ext uri="{BB962C8B-B14F-4D97-AF65-F5344CB8AC3E}">
        <p14:creationId xmlns:p14="http://schemas.microsoft.com/office/powerpoint/2010/main" val="40692363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2993571" cy="2784475"/>
          </a:xfrm>
        </p:spPr>
        <p:txBody>
          <a:bodyPr/>
          <a:lstStyle/>
          <a:p>
            <a:r>
              <a:rPr lang="en-GB" dirty="0" smtClean="0">
                <a:solidFill>
                  <a:srgbClr val="FF0000"/>
                </a:solidFill>
              </a:rPr>
              <a:t>Income and Expenditure</a:t>
            </a:r>
            <a:br>
              <a:rPr lang="en-GB" dirty="0" smtClean="0">
                <a:solidFill>
                  <a:srgbClr val="FF0000"/>
                </a:solidFill>
              </a:rPr>
            </a:br>
            <a:r>
              <a:rPr lang="en-GB" dirty="0" smtClean="0">
                <a:solidFill>
                  <a:srgbClr val="FF0000"/>
                </a:solidFill>
              </a:rPr>
              <a:t>Matrix  </a:t>
            </a:r>
            <a:endParaRPr lang="en-GB" dirty="0">
              <a:solidFill>
                <a:srgbClr val="FF0000"/>
              </a:solidFill>
            </a:endParaRPr>
          </a:p>
        </p:txBody>
      </p:sp>
      <p:pic>
        <p:nvPicPr>
          <p:cNvPr id="4" name="Content Placeholder 3"/>
          <p:cNvPicPr>
            <a:picLocks noGrp="1" noChangeAspect="1"/>
          </p:cNvPicPr>
          <p:nvPr>
            <p:ph idx="1"/>
          </p:nvPr>
        </p:nvPicPr>
        <p:blipFill>
          <a:blip r:embed="rId2"/>
          <a:stretch>
            <a:fillRect/>
          </a:stretch>
        </p:blipFill>
        <p:spPr>
          <a:xfrm>
            <a:off x="5515054" y="315122"/>
            <a:ext cx="5675461" cy="6542878"/>
          </a:xfrm>
          <a:prstGeom prst="rect">
            <a:avLst/>
          </a:prstGeom>
        </p:spPr>
      </p:pic>
    </p:spTree>
    <p:extLst>
      <p:ext uri="{BB962C8B-B14F-4D97-AF65-F5344CB8AC3E}">
        <p14:creationId xmlns:p14="http://schemas.microsoft.com/office/powerpoint/2010/main" val="34600521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readings- </a:t>
            </a:r>
            <a:endParaRPr lang="en-GB" dirty="0"/>
          </a:p>
        </p:txBody>
      </p:sp>
      <p:sp>
        <p:nvSpPr>
          <p:cNvPr id="3" name="Content Placeholder 2"/>
          <p:cNvSpPr>
            <a:spLocks noGrp="1"/>
          </p:cNvSpPr>
          <p:nvPr>
            <p:ph idx="1"/>
          </p:nvPr>
        </p:nvSpPr>
        <p:spPr/>
        <p:txBody>
          <a:bodyPr>
            <a:normAutofit fontScale="77500" lnSpcReduction="20000"/>
          </a:bodyPr>
          <a:lstStyle/>
          <a:p>
            <a:r>
              <a:rPr lang="en-GB" dirty="0"/>
              <a:t> Hilary Sims Feldstein and Janice </a:t>
            </a:r>
            <a:r>
              <a:rPr lang="en-GB" dirty="0" err="1"/>
              <a:t>Jiggins</a:t>
            </a:r>
            <a:r>
              <a:rPr lang="en-GB" dirty="0"/>
              <a:t>   (</a:t>
            </a:r>
            <a:r>
              <a:rPr lang="en-GB" dirty="0" err="1"/>
              <a:t>eds</a:t>
            </a:r>
            <a:r>
              <a:rPr lang="en-GB" dirty="0"/>
              <a:t>). 1994 Tools for the field – Methodologies handbook for gender analysis in Agriculture. </a:t>
            </a:r>
            <a:r>
              <a:rPr lang="en-GB" dirty="0" err="1"/>
              <a:t>Kumarian</a:t>
            </a:r>
            <a:r>
              <a:rPr lang="en-GB" dirty="0"/>
              <a:t> Press Library of management for development.</a:t>
            </a:r>
          </a:p>
          <a:p>
            <a:r>
              <a:rPr lang="en-GB" dirty="0" err="1"/>
              <a:t>Anja</a:t>
            </a:r>
            <a:r>
              <a:rPr lang="en-GB" dirty="0"/>
              <a:t> </a:t>
            </a:r>
            <a:r>
              <a:rPr lang="en-GB" dirty="0" err="1"/>
              <a:t>Christnick</a:t>
            </a:r>
            <a:r>
              <a:rPr lang="en-GB" dirty="0"/>
              <a:t> and Martina </a:t>
            </a:r>
            <a:r>
              <a:rPr lang="en-GB" dirty="0" err="1"/>
              <a:t>Padmanabhan</a:t>
            </a:r>
            <a:r>
              <a:rPr lang="en-GB" dirty="0"/>
              <a:t> (</a:t>
            </a:r>
            <a:r>
              <a:rPr lang="en-GB" dirty="0" err="1"/>
              <a:t>eds</a:t>
            </a:r>
            <a:r>
              <a:rPr lang="en-GB" dirty="0"/>
              <a:t>).  Cultivate diversity. 2013 </a:t>
            </a:r>
            <a:r>
              <a:rPr lang="en-GB" dirty="0" err="1"/>
              <a:t>Margraf</a:t>
            </a:r>
            <a:r>
              <a:rPr lang="en-GB" dirty="0"/>
              <a:t> Publishers GmbH.</a:t>
            </a:r>
          </a:p>
          <a:p>
            <a:r>
              <a:rPr lang="en-GB" dirty="0"/>
              <a:t>Field Level Handbook SEGA FAO 2001. </a:t>
            </a:r>
            <a:r>
              <a:rPr lang="en-GB" u="sng" dirty="0">
                <a:hlinkClick r:id="rId2"/>
              </a:rPr>
              <a:t>http://www.fao.org/sd/seaga/downloads/Eng/Field_Engl.2002.pdf</a:t>
            </a:r>
            <a:endParaRPr lang="en-GB" dirty="0"/>
          </a:p>
          <a:p>
            <a:r>
              <a:rPr lang="en-GB" dirty="0" err="1"/>
              <a:t>Neela</a:t>
            </a:r>
            <a:r>
              <a:rPr lang="en-GB" dirty="0"/>
              <a:t> Mukherjee. 2009. Speaking to Power 27 voice tools. Building bridges for participatory learning action and policy making. </a:t>
            </a:r>
            <a:r>
              <a:rPr lang="en-GB" dirty="0" err="1"/>
              <a:t>Foreworded</a:t>
            </a:r>
            <a:r>
              <a:rPr lang="en-GB" dirty="0"/>
              <a:t> by Robert Chambers. Concept Publishing Company</a:t>
            </a:r>
          </a:p>
          <a:p>
            <a:r>
              <a:rPr lang="en-GB" dirty="0" err="1"/>
              <a:t>Somesh</a:t>
            </a:r>
            <a:r>
              <a:rPr lang="en-GB" dirty="0"/>
              <a:t> Kumar. 2012. Methods of Community participation .A complete guide for practitioners. </a:t>
            </a:r>
            <a:r>
              <a:rPr lang="en-GB" dirty="0" err="1"/>
              <a:t>Vistar</a:t>
            </a:r>
            <a:r>
              <a:rPr lang="en-GB" dirty="0"/>
              <a:t> Publications.</a:t>
            </a:r>
          </a:p>
          <a:p>
            <a:r>
              <a:rPr lang="en-GB" dirty="0"/>
              <a:t> Dr V E </a:t>
            </a:r>
            <a:r>
              <a:rPr lang="en-GB" dirty="0" err="1"/>
              <a:t>Sabarathnam</a:t>
            </a:r>
            <a:r>
              <a:rPr lang="en-GB" dirty="0"/>
              <a:t> 2002. R/R/PRA (PLA) For Agriculture. Rapid , Relaxed and Participatory Rural Appraisal ( Participatory Learning and Action) For Research and Extension in Agriculture (For crops and livestock). </a:t>
            </a:r>
            <a:r>
              <a:rPr lang="en-GB" dirty="0" err="1"/>
              <a:t>Vamsarvath</a:t>
            </a:r>
            <a:r>
              <a:rPr lang="en-GB" dirty="0"/>
              <a:t> Publishers Hyderabad.</a:t>
            </a:r>
          </a:p>
          <a:p>
            <a:endParaRPr lang="en-GB" dirty="0"/>
          </a:p>
        </p:txBody>
      </p:sp>
    </p:spTree>
    <p:extLst>
      <p:ext uri="{BB962C8B-B14F-4D97-AF65-F5344CB8AC3E}">
        <p14:creationId xmlns:p14="http://schemas.microsoft.com/office/powerpoint/2010/main" val="21958356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04599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3376</Words>
  <Application>Microsoft Office PowerPoint</Application>
  <PresentationFormat>Widescreen</PresentationFormat>
  <Paragraphs>292</Paragraphs>
  <Slides>43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Franklin Gothic Book</vt:lpstr>
      <vt:lpstr>Times New Roman</vt:lpstr>
      <vt:lpstr>Office Theme</vt:lpstr>
      <vt:lpstr>PowerPoint Presentation</vt:lpstr>
      <vt:lpstr>PowerPoint Presentation</vt:lpstr>
      <vt:lpstr>Team Contract   The team contract is a list of rules and norms that the whole team has discussed and agreed upon for team behaviour and for dealing with crises during their fieldwork.    During the preparatory workshop ask the participants to:  brainstorm on possible problems that may occur in the field and list them, e.g. conflicts, accidents, death.  </vt:lpstr>
      <vt:lpstr>Team contract </vt:lpstr>
      <vt:lpstr>Therefore make a team contract.  &amp; make a work plan…..</vt:lpstr>
      <vt:lpstr>PowerPoint Presentation</vt:lpstr>
      <vt:lpstr>Please do not forget …..</vt:lpstr>
      <vt:lpstr>PowerPoint Presentation</vt:lpstr>
      <vt:lpstr>Now… work plan</vt:lpstr>
      <vt:lpstr>Attach accompanying Activity Sheets for each tool.  </vt:lpstr>
      <vt:lpstr>Risks of rapid appraisal </vt:lpstr>
      <vt:lpstr>PowerPoint Presentation</vt:lpstr>
      <vt:lpstr>PowerPoint Presentation</vt:lpstr>
      <vt:lpstr>Now……Working in the field</vt:lpstr>
      <vt:lpstr>How to be a good facilitator </vt:lpstr>
      <vt:lpstr>What is Your Role? </vt:lpstr>
      <vt:lpstr>How to use additional field methods? Please use the questions for facilitation that I shared with  you!</vt:lpstr>
      <vt:lpstr>PowerPoint Presentation</vt:lpstr>
      <vt:lpstr>PowerPoint Presentation</vt:lpstr>
      <vt:lpstr>PowerPoint Presentation</vt:lpstr>
      <vt:lpstr>Analyse the process: </vt:lpstr>
      <vt:lpstr>PowerPoint Presentation</vt:lpstr>
      <vt:lpstr>How to do work-</vt:lpstr>
      <vt:lpstr>  Tools to use –please refer the protocol     </vt:lpstr>
      <vt:lpstr>3rd thing</vt:lpstr>
      <vt:lpstr>4th thing</vt:lpstr>
      <vt:lpstr>Example: Village Map </vt:lpstr>
      <vt:lpstr>PowerPoint Presentation</vt:lpstr>
      <vt:lpstr>Social Map </vt:lpstr>
      <vt:lpstr>Village social map- wealth ranking  </vt:lpstr>
      <vt:lpstr>PowerPoint Presentation</vt:lpstr>
      <vt:lpstr>Trend line</vt:lpstr>
      <vt:lpstr>Venn diagram </vt:lpstr>
      <vt:lpstr>PowerPoint Presentation</vt:lpstr>
      <vt:lpstr>Benefit analysis flow chart  tool</vt:lpstr>
      <vt:lpstr>Daily activity clocks </vt:lpstr>
      <vt:lpstr>Seasonal calendar </vt:lpstr>
      <vt:lpstr>Resource picture card</vt:lpstr>
      <vt:lpstr>PowerPoint Presentation</vt:lpstr>
      <vt:lpstr>PowerPoint Presentation</vt:lpstr>
      <vt:lpstr>Income and Expenditure Matrix  </vt:lpstr>
      <vt:lpstr>Further readings-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Please collect information from-</dc:title>
  <dc:creator>sapna jarial</dc:creator>
  <cp:lastModifiedBy>sapna jarial</cp:lastModifiedBy>
  <cp:revision>32</cp:revision>
  <dcterms:created xsi:type="dcterms:W3CDTF">2015-06-25T18:22:56Z</dcterms:created>
  <dcterms:modified xsi:type="dcterms:W3CDTF">2015-07-23T20:44:01Z</dcterms:modified>
</cp:coreProperties>
</file>