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260" r:id="rId4"/>
    <p:sldId id="273" r:id="rId5"/>
    <p:sldId id="317" r:id="rId6"/>
    <p:sldId id="261" r:id="rId7"/>
    <p:sldId id="262" r:id="rId8"/>
    <p:sldId id="283" r:id="rId9"/>
    <p:sldId id="285" r:id="rId10"/>
    <p:sldId id="281" r:id="rId11"/>
    <p:sldId id="263" r:id="rId12"/>
    <p:sldId id="272" r:id="rId13"/>
    <p:sldId id="270" r:id="rId14"/>
    <p:sldId id="264" r:id="rId15"/>
    <p:sldId id="319" r:id="rId16"/>
    <p:sldId id="295" r:id="rId17"/>
    <p:sldId id="265" r:id="rId18"/>
    <p:sldId id="318" r:id="rId19"/>
    <p:sldId id="304" r:id="rId20"/>
    <p:sldId id="280" r:id="rId21"/>
    <p:sldId id="316" r:id="rId22"/>
    <p:sldId id="307" r:id="rId23"/>
    <p:sldId id="257" r:id="rId24"/>
    <p:sldId id="25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Louhaichi\AppData\Local\Microsoft\Windows\Temporary%20Internet%20Files\Content.Outlook\HQX2ANE2\Graphs%20_Al%20Karamah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Total Dry Weight (kg) 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7.7048396987759712E-2"/>
          <c:y val="0.16144864344891072"/>
          <c:w val="0.89378075404125867"/>
          <c:h val="0.681406721213509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Sheet1!$C$176</c:f>
              <c:strCache>
                <c:ptCount val="1"/>
                <c:pt idx="0">
                  <c:v>Low salinity 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Sheet1!$F$177:$F$182</c:f>
                <c:numCache>
                  <c:formatCode>General</c:formatCode>
                  <c:ptCount val="6"/>
                  <c:pt idx="0">
                    <c:v>1.3827883394072549</c:v>
                  </c:pt>
                  <c:pt idx="1">
                    <c:v>0.44053320538892382</c:v>
                  </c:pt>
                  <c:pt idx="2">
                    <c:v>0.31896729445227545</c:v>
                  </c:pt>
                  <c:pt idx="3">
                    <c:v>0.21863344565181123</c:v>
                  </c:pt>
                  <c:pt idx="4">
                    <c:v>0.11241958419434941</c:v>
                  </c:pt>
                  <c:pt idx="5">
                    <c:v>3.0574499178236758E-3</c:v>
                  </c:pt>
                </c:numCache>
              </c:numRef>
            </c:plus>
            <c:minus>
              <c:numRef>
                <c:f>Sheet1!$F$177:$F$182</c:f>
                <c:numCache>
                  <c:formatCode>General</c:formatCode>
                  <c:ptCount val="6"/>
                  <c:pt idx="0">
                    <c:v>1.3827883394072549</c:v>
                  </c:pt>
                  <c:pt idx="1">
                    <c:v>0.44053320538892382</c:v>
                  </c:pt>
                  <c:pt idx="2">
                    <c:v>0.31896729445227545</c:v>
                  </c:pt>
                  <c:pt idx="3">
                    <c:v>0.21863344565181123</c:v>
                  </c:pt>
                  <c:pt idx="4">
                    <c:v>0.11241958419434941</c:v>
                  </c:pt>
                  <c:pt idx="5">
                    <c:v>3.0574499178236758E-3</c:v>
                  </c:pt>
                </c:numCache>
              </c:numRef>
            </c:minus>
          </c:errBars>
          <c:cat>
            <c:strRef>
              <c:f>Sheet1!$B$177:$B$182</c:f>
              <c:strCache>
                <c:ptCount val="6"/>
                <c:pt idx="0">
                  <c:v>Atriplex halimus</c:v>
                </c:pt>
                <c:pt idx="1">
                  <c:v>Atriplex nummularia</c:v>
                </c:pt>
                <c:pt idx="2">
                  <c:v>Atriplex lentiformis</c:v>
                </c:pt>
                <c:pt idx="3">
                  <c:v>Maireana brevifolia</c:v>
                </c:pt>
                <c:pt idx="4">
                  <c:v>Salsola vermiculata</c:v>
                </c:pt>
                <c:pt idx="5">
                  <c:v>Artemisia herba-alba</c:v>
                </c:pt>
              </c:strCache>
            </c:strRef>
          </c:cat>
          <c:val>
            <c:numRef>
              <c:f>Sheet1!$C$177:$C$182</c:f>
              <c:numCache>
                <c:formatCode>General</c:formatCode>
                <c:ptCount val="6"/>
                <c:pt idx="0">
                  <c:v>10.619479200000002</c:v>
                </c:pt>
                <c:pt idx="1">
                  <c:v>4.1204974000000005</c:v>
                </c:pt>
                <c:pt idx="2">
                  <c:v>3.2943457999999999</c:v>
                </c:pt>
                <c:pt idx="3">
                  <c:v>2.3775457999999992</c:v>
                </c:pt>
                <c:pt idx="4">
                  <c:v>1.7729619000000001</c:v>
                </c:pt>
                <c:pt idx="5">
                  <c:v>0.88304580000000032</c:v>
                </c:pt>
              </c:numCache>
            </c:numRef>
          </c:val>
        </c:ser>
        <c:ser>
          <c:idx val="1"/>
          <c:order val="1"/>
          <c:tx>
            <c:strRef>
              <c:f>Sheet1!$D$176</c:f>
              <c:strCache>
                <c:ptCount val="1"/>
                <c:pt idx="0">
                  <c:v>High salinity 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Sheet1!$G$177:$G$182</c:f>
                <c:numCache>
                  <c:formatCode>General</c:formatCode>
                  <c:ptCount val="6"/>
                  <c:pt idx="0">
                    <c:v>0.93340912594226622</c:v>
                  </c:pt>
                  <c:pt idx="1">
                    <c:v>0.41370226413811134</c:v>
                  </c:pt>
                  <c:pt idx="2">
                    <c:v>0.53924975565400768</c:v>
                  </c:pt>
                  <c:pt idx="3">
                    <c:v>0.1683946616613485</c:v>
                  </c:pt>
                  <c:pt idx="4">
                    <c:v>0.11480283342408726</c:v>
                  </c:pt>
                  <c:pt idx="5">
                    <c:v>6.615437333322048E-3</c:v>
                  </c:pt>
                </c:numCache>
              </c:numRef>
            </c:plus>
            <c:minus>
              <c:numRef>
                <c:f>Sheet1!$G$177:$G$182</c:f>
                <c:numCache>
                  <c:formatCode>General</c:formatCode>
                  <c:ptCount val="6"/>
                  <c:pt idx="0">
                    <c:v>0.93340912594226622</c:v>
                  </c:pt>
                  <c:pt idx="1">
                    <c:v>0.41370226413811134</c:v>
                  </c:pt>
                  <c:pt idx="2">
                    <c:v>0.53924975565400768</c:v>
                  </c:pt>
                  <c:pt idx="3">
                    <c:v>0.1683946616613485</c:v>
                  </c:pt>
                  <c:pt idx="4">
                    <c:v>0.11480283342408726</c:v>
                  </c:pt>
                  <c:pt idx="5">
                    <c:v>6.615437333322048E-3</c:v>
                  </c:pt>
                </c:numCache>
              </c:numRef>
            </c:minus>
          </c:errBars>
          <c:cat>
            <c:strRef>
              <c:f>Sheet1!$B$177:$B$182</c:f>
              <c:strCache>
                <c:ptCount val="6"/>
                <c:pt idx="0">
                  <c:v>Atriplex halimus</c:v>
                </c:pt>
                <c:pt idx="1">
                  <c:v>Atriplex nummularia</c:v>
                </c:pt>
                <c:pt idx="2">
                  <c:v>Atriplex lentiformis</c:v>
                </c:pt>
                <c:pt idx="3">
                  <c:v>Maireana brevifolia</c:v>
                </c:pt>
                <c:pt idx="4">
                  <c:v>Salsola vermiculata</c:v>
                </c:pt>
                <c:pt idx="5">
                  <c:v>Artemisia herba-alba</c:v>
                </c:pt>
              </c:strCache>
            </c:strRef>
          </c:cat>
          <c:val>
            <c:numRef>
              <c:f>Sheet1!$D$177:$D$182</c:f>
              <c:numCache>
                <c:formatCode>General</c:formatCode>
                <c:ptCount val="6"/>
                <c:pt idx="0">
                  <c:v>6.0338124999999998</c:v>
                </c:pt>
                <c:pt idx="1">
                  <c:v>4.0741293000000001</c:v>
                </c:pt>
                <c:pt idx="2">
                  <c:v>3.566845799999999</c:v>
                </c:pt>
                <c:pt idx="3">
                  <c:v>1.9337457999999994</c:v>
                </c:pt>
                <c:pt idx="4">
                  <c:v>1.3683457999999999</c:v>
                </c:pt>
                <c:pt idx="5">
                  <c:v>0.88804580000000044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7572864"/>
        <c:axId val="87574400"/>
      </c:barChart>
      <c:catAx>
        <c:axId val="87572864"/>
        <c:scaling>
          <c:orientation val="minMax"/>
        </c:scaling>
        <c:delete val="0"/>
        <c:axPos val="b"/>
        <c:majorTickMark val="out"/>
        <c:minorTickMark val="none"/>
        <c:tickLblPos val="nextTo"/>
        <c:crossAx val="87574400"/>
        <c:crosses val="autoZero"/>
        <c:auto val="1"/>
        <c:lblAlgn val="ctr"/>
        <c:lblOffset val="100"/>
        <c:noMultiLvlLbl val="0"/>
      </c:catAx>
      <c:valAx>
        <c:axId val="87574400"/>
        <c:scaling>
          <c:orientation val="minMax"/>
          <c:max val="14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7572864"/>
        <c:crosses val="autoZero"/>
        <c:crossBetween val="between"/>
        <c:majorUnit val="2"/>
      </c:valAx>
    </c:plotArea>
    <c:legend>
      <c:legendPos val="r"/>
      <c:layout>
        <c:manualLayout>
          <c:xMode val="edge"/>
          <c:yMode val="edge"/>
          <c:x val="0.43667397650060136"/>
          <c:y val="0.16006553597076445"/>
          <c:w val="0.41130110138101922"/>
          <c:h val="0.1157441619752396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3CF95-3978-41B8-BBD7-92FBBB0819A0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4BF04-1754-4A99-B95A-20E6947C08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91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Study conducted at NCARE Research Station  (Al </a:t>
            </a:r>
            <a:r>
              <a:rPr lang="en-US" dirty="0" err="1" smtClean="0"/>
              <a:t>Karama</a:t>
            </a:r>
            <a:r>
              <a:rPr lang="en-US" dirty="0" smtClean="0"/>
              <a:t>), Jordan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Treatments include 2 salinity levels and 6 shrub species</a:t>
            </a:r>
          </a:p>
          <a:p>
            <a:pPr>
              <a:buFont typeface="Arial" pitchFamily="34" charset="0"/>
              <a:buChar char="•"/>
            </a:pPr>
            <a:r>
              <a:rPr lang="en-US" i="1" dirty="0" smtClean="0"/>
              <a:t>Preliminary results: Atriplex halimus </a:t>
            </a:r>
            <a:r>
              <a:rPr lang="en-US" dirty="0" smtClean="0"/>
              <a:t>showed great tolerance to salinity and has the greatest biomass, while </a:t>
            </a:r>
            <a:r>
              <a:rPr lang="en-US" i="1" dirty="0" smtClean="0"/>
              <a:t>Artemisia herba alba </a:t>
            </a:r>
            <a:r>
              <a:rPr lang="en-US" dirty="0" smtClean="0"/>
              <a:t>suffered even from the slightly saline soils.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0C7B3-7871-47B7-A4EE-FDDF0759916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F0494-9F76-4F9A-BC2B-076284CDBC49}" type="datetimeFigureOut">
              <a:rPr lang="en-US" smtClean="0"/>
              <a:pPr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13256-3AB4-4A61-92CF-DAEEEC5897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11.pn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7.jpeg"/><Relationship Id="rId7" Type="http://schemas.openxmlformats.org/officeDocument/2006/relationships/image" Target="../media/image1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67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6.jpeg"/><Relationship Id="rId5" Type="http://schemas.openxmlformats.org/officeDocument/2006/relationships/image" Target="../media/image85.pn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hyperlink" Target="http://drylandsystems.cgiar.org/content/reinforcing-best-bet-grazing-practices" TargetMode="Externa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hyperlink" Target="http://drylandsystems.cgiar.org/content/investing-rangelands-agro-ecological-monitoring-jordanian-%E2%80%98action-sites%E2%80%99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2362201"/>
            <a:ext cx="5410200" cy="13716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200" dirty="0"/>
              <a:t>2013-2014 Achievements managing agro-pastoral rangelands in Jordanian Badia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733800"/>
            <a:ext cx="6705600" cy="1066800"/>
          </a:xfrm>
        </p:spPr>
        <p:txBody>
          <a:bodyPr anchor="ctr">
            <a:normAutofit/>
          </a:bodyPr>
          <a:lstStyle/>
          <a:p>
            <a:r>
              <a:rPr lang="en-US" sz="2800" dirty="0"/>
              <a:t>Mounir </a:t>
            </a:r>
            <a:r>
              <a:rPr lang="en-US" sz="2800" dirty="0" smtClean="0"/>
              <a:t>Louhaichi &amp; </a:t>
            </a:r>
            <a:r>
              <a:rPr lang="en-US" sz="2800" dirty="0" err="1"/>
              <a:t>Rana</a:t>
            </a:r>
            <a:r>
              <a:rPr lang="en-US" sz="2800" dirty="0"/>
              <a:t> </a:t>
            </a:r>
            <a:r>
              <a:rPr lang="en-US" sz="2800" dirty="0" err="1" smtClean="0"/>
              <a:t>Muhaisen</a:t>
            </a:r>
            <a:r>
              <a:rPr lang="en-US" sz="2800" dirty="0" smtClean="0"/>
              <a:t>, </a:t>
            </a:r>
            <a:endParaRPr lang="en-US" sz="2800" dirty="0"/>
          </a:p>
        </p:txBody>
      </p:sp>
      <p:pic>
        <p:nvPicPr>
          <p:cNvPr id="4" name="Picture 5" descr="H:\Photos\Jordan\Karama\cactus planting in Alkarameh\DSCN23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48000" cy="2078850"/>
          </a:xfrm>
          <a:prstGeom prst="rect">
            <a:avLst/>
          </a:prstGeom>
          <a:noFill/>
        </p:spPr>
      </p:pic>
      <p:pic>
        <p:nvPicPr>
          <p:cNvPr id="5" name="Picture 3" descr="H:\Photos\Jordan\Karama\105NIKON\DSCN1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1450"/>
            <a:ext cx="3072408" cy="2057400"/>
          </a:xfrm>
          <a:prstGeom prst="rect">
            <a:avLst/>
          </a:prstGeom>
          <a:noFill/>
        </p:spPr>
      </p:pic>
      <p:pic>
        <p:nvPicPr>
          <p:cNvPr id="6" name="Picture 5" descr="H:\Data\8. Photos\Jordan\Majdya Folder\Visit Robert (LIDAR)\20140625_0937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62200"/>
            <a:ext cx="1828800" cy="137160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7239000" y="2362200"/>
            <a:ext cx="1905000" cy="137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Picture 3" descr="H:\Data\8. Photos\2. Jordan\Karama\Al-karama\DSC02715.JPG"/>
          <p:cNvPicPr>
            <a:picLocks noChangeAspect="1" noChangeArrowheads="1"/>
          </p:cNvPicPr>
          <p:nvPr/>
        </p:nvPicPr>
        <p:blipFill>
          <a:blip r:embed="rId6" cstate="print"/>
          <a:srcRect l="10833" r="34167"/>
          <a:stretch>
            <a:fillRect/>
          </a:stretch>
        </p:blipFill>
        <p:spPr bwMode="auto">
          <a:xfrm>
            <a:off x="2590800" y="4724401"/>
            <a:ext cx="5029200" cy="2133600"/>
          </a:xfrm>
          <a:prstGeom prst="rect">
            <a:avLst/>
          </a:prstGeom>
          <a:noFill/>
        </p:spPr>
      </p:pic>
      <p:pic>
        <p:nvPicPr>
          <p:cNvPr id="30721" name="Picture 1" descr="H:\Data\8. Photos\2. Jordan\Irak Folder\IRAk field day\DSCN58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0"/>
            <a:ext cx="3048000" cy="2057400"/>
          </a:xfrm>
          <a:prstGeom prst="rect">
            <a:avLst/>
          </a:prstGeom>
          <a:noFill/>
        </p:spPr>
      </p:pic>
      <p:pic>
        <p:nvPicPr>
          <p:cNvPr id="30722" name="Picture 2" descr="H:\Data\8. Photos\2. Jordan\3. Majdya Folder\CAAL\Visit Jutta Feras\20140911_11031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05600" y="4724400"/>
            <a:ext cx="2438400" cy="2133600"/>
          </a:xfrm>
          <a:prstGeom prst="rect">
            <a:avLst/>
          </a:prstGeom>
          <a:noFill/>
        </p:spPr>
      </p:pic>
      <p:pic>
        <p:nvPicPr>
          <p:cNvPr id="30723" name="Picture 3" descr="H:\Data\8. Photos\2. Jordan\3. Majdya Folder\Majdia 2\Geo-corrected_May visit\Atriplex\100NIKON\DSCN788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800600"/>
            <a:ext cx="3276600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H:\Data\8. Photos\2. Jordan\3. Majdya Folder\CAAL\Visit Jutta Feras\20140911_121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76200" y="24825"/>
            <a:ext cx="891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dirty="0" smtClean="0">
                <a:latin typeface="+mj-lt"/>
                <a:ea typeface="+mj-ea"/>
                <a:cs typeface="+mj-cs"/>
              </a:rPr>
              <a:t>Activity summaries</a:t>
            </a:r>
            <a:endParaRPr lang="en-US" sz="3200" b="1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036077"/>
              </p:ext>
            </p:extLst>
          </p:nvPr>
        </p:nvGraphicFramePr>
        <p:xfrm>
          <a:off x="0" y="609600"/>
          <a:ext cx="9067799" cy="4875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1066800"/>
                <a:gridCol w="2590800"/>
                <a:gridCol w="2895599"/>
              </a:tblGrid>
              <a:tr h="68955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Activity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Location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Achievements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Potential impact</a:t>
                      </a:r>
                      <a:endParaRPr lang="en-US" sz="2000" dirty="0"/>
                    </a:p>
                  </a:txBody>
                  <a:tcPr anchor="ctr"/>
                </a:tc>
              </a:tr>
              <a:tr h="190484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Promoting spineless cactus as a multi-purpose species in the dry areas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Erak</a:t>
                      </a:r>
                    </a:p>
                    <a:p>
                      <a:r>
                        <a:rPr lang="en-US" sz="1600" dirty="0" smtClean="0"/>
                        <a:t>Mchaqqar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Introduction of new germplasm from Mexico, Tunisia, Italy, and Brazil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Dissemination</a:t>
                      </a:r>
                      <a:r>
                        <a:rPr lang="en-US" sz="1600" baseline="0" dirty="0" smtClean="0"/>
                        <a:t> at farm level</a:t>
                      </a:r>
                      <a:endParaRPr lang="en-US" sz="1600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Adoption study initiated</a:t>
                      </a:r>
                    </a:p>
                    <a:p>
                      <a:r>
                        <a:rPr lang="en-US" sz="1600" dirty="0" smtClean="0"/>
                        <a:t>- Field day</a:t>
                      </a:r>
                    </a:p>
                    <a:p>
                      <a:r>
                        <a:rPr lang="en-US" sz="1600" dirty="0" smtClean="0"/>
                        <a:t>- Factsheet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- At least 25 farmers had already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planted cactus as a crop</a:t>
                      </a:r>
                      <a:endParaRPr lang="en-US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Additional farmers are expected to adopt this practice</a:t>
                      </a:r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- Additional </a:t>
                      </a:r>
                      <a:r>
                        <a:rPr lang="en-US" sz="1600" dirty="0" smtClean="0"/>
                        <a:t>income due to selling of fruits and/or saving in commercial</a:t>
                      </a:r>
                      <a:r>
                        <a:rPr lang="en-US" sz="1600" baseline="0" dirty="0" smtClean="0"/>
                        <a:t> feed resources</a:t>
                      </a:r>
                      <a:endParaRPr lang="en-US" sz="1600" dirty="0"/>
                    </a:p>
                  </a:txBody>
                  <a:tcPr/>
                </a:tc>
              </a:tr>
              <a:tr h="112999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Introduction</a:t>
                      </a:r>
                      <a:r>
                        <a:rPr lang="en-US" sz="1600" baseline="0" dirty="0" smtClean="0"/>
                        <a:t> of alley- cropping and/or inter cropping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Erak</a:t>
                      </a:r>
                    </a:p>
                    <a:p>
                      <a:r>
                        <a:rPr lang="en-US" sz="1600" dirty="0" err="1" smtClean="0"/>
                        <a:t>Majdya</a:t>
                      </a:r>
                      <a:endParaRPr lang="en-US" sz="1600" dirty="0" smtClean="0"/>
                    </a:p>
                    <a:p>
                      <a:r>
                        <a:rPr lang="en-US" sz="1600" dirty="0" smtClean="0"/>
                        <a:t>Mchaqqar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- Sites have been</a:t>
                      </a:r>
                      <a:r>
                        <a:rPr lang="en-US" sz="1600" baseline="0" dirty="0" smtClean="0"/>
                        <a:t> identified</a:t>
                      </a:r>
                    </a:p>
                    <a:p>
                      <a:r>
                        <a:rPr lang="en-US" sz="1600" dirty="0" smtClean="0"/>
                        <a:t>- Seedlings were produced and transplanted in the field (on station and on farm)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- 15% increase in forage resources</a:t>
                      </a:r>
                    </a:p>
                    <a:p>
                      <a:r>
                        <a:rPr lang="en-US" sz="1600" dirty="0" smtClean="0"/>
                        <a:t>- Adoption</a:t>
                      </a:r>
                      <a:r>
                        <a:rPr lang="en-US" sz="1600" baseline="0" dirty="0" smtClean="0"/>
                        <a:t> of alley cropping practices</a:t>
                      </a:r>
                      <a:endParaRPr lang="en-US" sz="1600" dirty="0"/>
                    </a:p>
                  </a:txBody>
                  <a:tcPr/>
                </a:tc>
              </a:tr>
              <a:tr h="11511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Evaluation of the effect of WHT on vegetation cover and productivity on drought-resistant shrubs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Majdya</a:t>
                      </a:r>
                      <a:r>
                        <a:rPr lang="en-US" sz="1600" dirty="0" smtClean="0"/>
                        <a:t> </a:t>
                      </a:r>
                    </a:p>
                    <a:p>
                      <a:r>
                        <a:rPr lang="en-US" sz="1600" dirty="0" smtClean="0"/>
                        <a:t>(IWLM Program)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Measurement (data collection is complete)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Alleviate water and soil erosions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Increased</a:t>
                      </a:r>
                      <a:r>
                        <a:rPr lang="en-US" sz="1600" baseline="0" dirty="0" smtClean="0"/>
                        <a:t> rangeland productivity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41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24825"/>
            <a:ext cx="891540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dirty="0" smtClean="0">
                <a:latin typeface="+mj-lt"/>
                <a:ea typeface="+mj-ea"/>
                <a:cs typeface="+mj-cs"/>
              </a:rPr>
              <a:t>Activity summaries</a:t>
            </a:r>
            <a:endParaRPr lang="en-US" sz="3200" b="1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036077"/>
              </p:ext>
            </p:extLst>
          </p:nvPr>
        </p:nvGraphicFramePr>
        <p:xfrm>
          <a:off x="0" y="609600"/>
          <a:ext cx="9144000" cy="5456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746"/>
                <a:gridCol w="1114023"/>
                <a:gridCol w="3225503"/>
                <a:gridCol w="2479728"/>
              </a:tblGrid>
              <a:tr h="60853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Activity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Location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Achievements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Potential impact</a:t>
                      </a:r>
                      <a:endParaRPr lang="en-US" sz="2400" dirty="0"/>
                    </a:p>
                  </a:txBody>
                  <a:tcPr anchor="ctr"/>
                </a:tc>
              </a:tr>
              <a:tr h="11890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Sustainable intensification of low</a:t>
                      </a:r>
                      <a:r>
                        <a:rPr lang="en-US" sz="1800" baseline="0" dirty="0" smtClean="0"/>
                        <a:t> lands in pastoral ecosystems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Majdya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Site selected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WHT established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Testing dual purpose barley accessions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 30% increase in forage resources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 Biodiversity conservation</a:t>
                      </a:r>
                      <a:endParaRPr lang="en-US" sz="1800" dirty="0"/>
                    </a:p>
                  </a:txBody>
                  <a:tcPr/>
                </a:tc>
              </a:tr>
              <a:tr h="11890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Restoration of salt affected rangelands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Jordan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 Assessment</a:t>
                      </a:r>
                      <a:r>
                        <a:rPr lang="en-US" sz="1800" baseline="0" dirty="0" smtClean="0"/>
                        <a:t> of selected halophytes under different salinity levels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 Restoration of salt affected soils (</a:t>
                      </a:r>
                      <a:r>
                        <a:rPr lang="en-US" sz="1800" i="1" dirty="0" err="1" smtClean="0"/>
                        <a:t>Sebkha</a:t>
                      </a:r>
                      <a:r>
                        <a:rPr lang="en-US" sz="1800" dirty="0" smtClean="0"/>
                        <a:t>) in MENA</a:t>
                      </a:r>
                      <a:r>
                        <a:rPr lang="en-US" sz="1800" baseline="0" dirty="0" smtClean="0"/>
                        <a:t> region</a:t>
                      </a:r>
                      <a:endParaRPr lang="en-US" sz="1800" dirty="0"/>
                    </a:p>
                  </a:txBody>
                  <a:tcPr/>
                </a:tc>
              </a:tr>
              <a:tr h="246959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Capacity building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NARS partners in Jordan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9063" indent="-119063">
                        <a:buNone/>
                      </a:pPr>
                      <a:r>
                        <a:rPr lang="en-US" sz="1800" dirty="0" smtClean="0"/>
                        <a:t> Group training courses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en-US" sz="1800" dirty="0" smtClean="0"/>
                        <a:t> Field days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en-US" sz="1800" dirty="0" smtClean="0"/>
                        <a:t>Students</a:t>
                      </a:r>
                    </a:p>
                    <a:p>
                      <a:pPr marL="227013" indent="-227013">
                        <a:buFontTx/>
                        <a:buNone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Visiting scientists (ARIs</a:t>
                      </a:r>
                      <a:r>
                        <a:rPr lang="en-US" sz="1800" baseline="0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800" dirty="0" smtClean="0"/>
                        <a:t> Dissemination of </a:t>
                      </a:r>
                      <a:r>
                        <a:rPr lang="en-US" sz="1600" dirty="0" smtClean="0"/>
                        <a:t>technology at wider scale (training of trainers)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sz="1600" dirty="0" smtClean="0"/>
                        <a:t> Higher adoption</a:t>
                      </a:r>
                      <a:r>
                        <a:rPr lang="en-US" sz="1600" baseline="0" dirty="0" smtClean="0"/>
                        <a:t> by farmers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433" name="Picture 1" descr="H:\Data\8. Photos\2. Jordan\3. Majdya Folder\CAAL\Visit Jutta Feras\20140911_110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76801"/>
            <a:ext cx="9144000" cy="1981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741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16467" r="1429" b="66767"/>
          <a:stretch>
            <a:fillRect/>
          </a:stretch>
        </p:blipFill>
        <p:spPr bwMode="auto">
          <a:xfrm>
            <a:off x="0" y="-22860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Characteristics of Pastoral Ecosystems in Jordan</a:t>
            </a:r>
            <a:endParaRPr lang="en-US" sz="3600" dirty="0"/>
          </a:p>
        </p:txBody>
      </p:sp>
      <p:pic>
        <p:nvPicPr>
          <p:cNvPr id="34818" name="Picture 2" descr="H:\Data\8. Photos\2. Jordan\3. Majdya Folder\CAAL\Visit Jutta Feras\20140911_1105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4267200"/>
            <a:ext cx="2819400" cy="2057400"/>
          </a:xfrm>
          <a:prstGeom prst="rect">
            <a:avLst/>
          </a:prstGeom>
          <a:noFill/>
        </p:spPr>
      </p:pic>
      <p:pic>
        <p:nvPicPr>
          <p:cNvPr id="34819" name="Picture 3" descr="H:\Data\8. Photos\2. Jordan\3. Majdya Folder\Majdia 2\General photos\IMG_091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9593" r="9593" b="25921"/>
          <a:stretch>
            <a:fillRect/>
          </a:stretch>
        </p:blipFill>
        <p:spPr bwMode="auto">
          <a:xfrm>
            <a:off x="6324600" y="3136676"/>
            <a:ext cx="2590800" cy="2121124"/>
          </a:xfrm>
          <a:prstGeom prst="rect">
            <a:avLst/>
          </a:prstGeom>
          <a:noFill/>
        </p:spPr>
      </p:pic>
      <p:pic>
        <p:nvPicPr>
          <p:cNvPr id="6" name="Picture 3" descr="H:\Data\8. Photos\2. Jordan\3. Majdya Folder\Oct 2011\P10103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057400"/>
            <a:ext cx="2794000" cy="209550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2057400"/>
            <a:ext cx="2819400" cy="208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:\Data\8. Photos\2. Jordan\Irak Folder\KARAK site delimitation\DSCN5373.JPG"/>
          <p:cNvPicPr>
            <a:picLocks noChangeAspect="1" noChangeArrowheads="1"/>
          </p:cNvPicPr>
          <p:nvPr/>
        </p:nvPicPr>
        <p:blipFill>
          <a:blip r:embed="rId7" cstate="print"/>
          <a:srcRect t="11111" r="6666" b="20000"/>
          <a:stretch>
            <a:fillRect/>
          </a:stretch>
        </p:blipFill>
        <p:spPr bwMode="auto">
          <a:xfrm>
            <a:off x="152400" y="4267200"/>
            <a:ext cx="2819400" cy="2057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71600" y="1524000"/>
            <a:ext cx="3260123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Causes of rangeland degradation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858000" y="2438400"/>
            <a:ext cx="1540806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Consequences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" y="4267200"/>
            <a:ext cx="1280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Erak - </a:t>
            </a:r>
            <a:r>
              <a:rPr lang="en-US" dirty="0" err="1" smtClean="0"/>
              <a:t>Karak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62400" y="4267200"/>
            <a:ext cx="1853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Majidya</a:t>
            </a:r>
            <a:r>
              <a:rPr lang="en-US" dirty="0" smtClean="0"/>
              <a:t> - </a:t>
            </a:r>
            <a:r>
              <a:rPr lang="en-US" dirty="0" err="1" smtClean="0"/>
              <a:t>Mhareb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451708" y="6019800"/>
            <a:ext cx="625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TIPO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255512" y="5562600"/>
            <a:ext cx="1050288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Solutions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 t="16467" r="1429" b="66767"/>
          <a:stretch>
            <a:fillRect/>
          </a:stretch>
        </p:blipFill>
        <p:spPr bwMode="auto">
          <a:xfrm>
            <a:off x="0" y="-22860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783132" y="-228600"/>
            <a:ext cx="598926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b="1" dirty="0" smtClean="0"/>
              <a:t>Cactus: a promising species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8600" y="1371600"/>
          <a:ext cx="2819400" cy="3291840"/>
        </p:xfrm>
        <a:graphic>
          <a:graphicData uri="http://schemas.openxmlformats.org/drawingml/2006/table">
            <a:tbl>
              <a:tblPr/>
              <a:tblGrid>
                <a:gridCol w="1530531"/>
                <a:gridCol w="1288869"/>
              </a:tblGrid>
              <a:tr h="1905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Country of Origin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No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Italy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46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Brazil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Tunisia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Mexico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Algeria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Morocco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New Mexico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Argentina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Others</a:t>
                      </a:r>
                      <a:endParaRPr lang="en-US" sz="1800" kern="1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en-US" sz="1800" kern="1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Total</a:t>
                      </a:r>
                      <a:endParaRPr lang="en-US" sz="1800" kern="1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151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001000" cy="762000"/>
          </a:xfrm>
        </p:spPr>
        <p:txBody>
          <a:bodyPr>
            <a:noAutofit/>
          </a:bodyPr>
          <a:lstStyle/>
          <a:p>
            <a:r>
              <a:rPr lang="en-US" sz="1800" dirty="0" smtClean="0"/>
              <a:t>Enhancing the use of cactus (</a:t>
            </a:r>
            <a:r>
              <a:rPr lang="en-US" sz="1800" i="1" dirty="0" smtClean="0"/>
              <a:t>Opuntia focus </a:t>
            </a:r>
            <a:r>
              <a:rPr lang="en-US" sz="1800" i="1" dirty="0" err="1" smtClean="0"/>
              <a:t>indica</a:t>
            </a:r>
            <a:r>
              <a:rPr lang="en-US" sz="1800" dirty="0" smtClean="0"/>
              <a:t>) to promote better livelihoods of pastoral and agro-pastoral communities in arid areas of West Asia</a:t>
            </a:r>
            <a:endParaRPr lang="en-US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3505200" y="1295400"/>
            <a:ext cx="502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Cactus accessions were introduced from to Jordan</a:t>
            </a:r>
          </a:p>
          <a:p>
            <a:pPr algn="ctr"/>
            <a:r>
              <a:rPr lang="en-US" dirty="0" smtClean="0"/>
              <a:t>A new shipment is on the way from Brazil</a:t>
            </a:r>
            <a:endParaRPr lang="en-US" dirty="0"/>
          </a:p>
        </p:txBody>
      </p:sp>
      <p:pic>
        <p:nvPicPr>
          <p:cNvPr id="8" name="Picture 3" descr="G:\3. Photos\Jordan\Karama\Samsung_Paolo\20140416_001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1964" y="2057400"/>
            <a:ext cx="2739216" cy="2054412"/>
          </a:xfrm>
          <a:prstGeom prst="rect">
            <a:avLst/>
          </a:prstGeom>
          <a:noFill/>
        </p:spPr>
      </p:pic>
      <p:pic>
        <p:nvPicPr>
          <p:cNvPr id="9" name="Picture 2" descr="H:\Data\8. Photos\Jordan\1. NCARE Mchaqqar Station\Cactus Mchaqqar\15 Sept 2014\20140915_115905.JPG"/>
          <p:cNvPicPr>
            <a:picLocks noChangeAspect="1" noChangeArrowheads="1"/>
          </p:cNvPicPr>
          <p:nvPr/>
        </p:nvPicPr>
        <p:blipFill>
          <a:blip r:embed="rId4" cstate="print"/>
          <a:srcRect r="14286" b="16190"/>
          <a:stretch>
            <a:fillRect/>
          </a:stretch>
        </p:blipFill>
        <p:spPr bwMode="auto">
          <a:xfrm>
            <a:off x="6137564" y="2057400"/>
            <a:ext cx="2701636" cy="2057400"/>
          </a:xfrm>
          <a:prstGeom prst="rect">
            <a:avLst/>
          </a:prstGeom>
          <a:noFill/>
        </p:spPr>
      </p:pic>
      <p:pic>
        <p:nvPicPr>
          <p:cNvPr id="11" name="Picture 11" descr="C:\Documents and Settings\utente\Desktop\FOTO\FicodindiaCampiLocci\FotoVarie\C16Germoplasma\R3-MacomerM2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48200" y="4914900"/>
            <a:ext cx="237648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C:\Documents and Settings\utente\Desktop\FOTO\FicodindiaCampiLocci\FotoVarie\FotoCampo24\DilleniiFiore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0" y="4914900"/>
            <a:ext cx="237648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:\Documents and Settings\utente\Desktop\FOTO\FicodindiaCampiLocci\FotoVarie\C16Germoplasma\B1-MacomerM3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362200" y="4913312"/>
            <a:ext cx="233997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MLouhaichi\AppData\Local\Microsoft\Windows\Temporary Internet Files\Content.Outlook\HQX2ANE2\photo 2.JPG"/>
          <p:cNvPicPr>
            <a:picLocks noChangeAspect="1" noChangeArrowheads="1"/>
          </p:cNvPicPr>
          <p:nvPr/>
        </p:nvPicPr>
        <p:blipFill>
          <a:blip r:embed="rId8" cstate="print"/>
          <a:srcRect t="5556" b="13333"/>
          <a:stretch>
            <a:fillRect/>
          </a:stretch>
        </p:blipFill>
        <p:spPr bwMode="auto">
          <a:xfrm>
            <a:off x="7010400" y="4953000"/>
            <a:ext cx="2133600" cy="19050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581400" y="4191000"/>
            <a:ext cx="4953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Establishment of cactus gene field bank at NCARE Mchaqqar station  with more than 150 accessions </a:t>
            </a:r>
            <a:endParaRPr lang="en-US" dirty="0"/>
          </a:p>
        </p:txBody>
      </p:sp>
      <p:pic>
        <p:nvPicPr>
          <p:cNvPr id="17409" name="Picture 1" descr="C:\Users\MLouhaichi\AppData\Local\Microsoft\Windows\Temporary Internet Files\Content.Outlook\HQX2ANE2\photo (9).JPG"/>
          <p:cNvPicPr>
            <a:picLocks noChangeAspect="1" noChangeArrowheads="1"/>
          </p:cNvPicPr>
          <p:nvPr/>
        </p:nvPicPr>
        <p:blipFill>
          <a:blip r:embed="rId9" cstate="print"/>
          <a:srcRect l="6250" r="8333"/>
          <a:stretch>
            <a:fillRect/>
          </a:stretch>
        </p:blipFill>
        <p:spPr bwMode="auto">
          <a:xfrm>
            <a:off x="6934200" y="4925673"/>
            <a:ext cx="2209800" cy="19323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219200"/>
            <a:ext cx="8001000" cy="762000"/>
          </a:xfrm>
        </p:spPr>
        <p:txBody>
          <a:bodyPr>
            <a:noAutofit/>
          </a:bodyPr>
          <a:lstStyle/>
          <a:p>
            <a:r>
              <a:rPr lang="en-US" sz="1800" dirty="0" smtClean="0"/>
              <a:t>Enhancing the use of cactus (</a:t>
            </a:r>
            <a:r>
              <a:rPr lang="en-US" sz="1800" i="1" dirty="0" smtClean="0"/>
              <a:t>Opuntia focus </a:t>
            </a:r>
            <a:r>
              <a:rPr lang="en-US" sz="1800" i="1" dirty="0" err="1" smtClean="0"/>
              <a:t>indica</a:t>
            </a:r>
            <a:r>
              <a:rPr lang="en-US" sz="1800" dirty="0" smtClean="0"/>
              <a:t>) to promote better livelihoods of pastoral and agro-pastoral communities in the dry areas</a:t>
            </a:r>
            <a:endParaRPr lang="en-US" sz="1800" dirty="0"/>
          </a:p>
        </p:txBody>
      </p:sp>
      <p:pic>
        <p:nvPicPr>
          <p:cNvPr id="10" name="Picture 2" descr="H:\Data\8. Photos\Jordan\2. Erak\Pictures\DSCN07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489960"/>
            <a:ext cx="2763520" cy="2072640"/>
          </a:xfrm>
          <a:prstGeom prst="rect">
            <a:avLst/>
          </a:prstGeom>
          <a:noFill/>
        </p:spPr>
      </p:pic>
      <p:pic>
        <p:nvPicPr>
          <p:cNvPr id="11" name="Picture 3" descr="H:\Data\8. Photos\Jordan\2. Erak\Pictures\DSCN0730.JPG"/>
          <p:cNvPicPr>
            <a:picLocks noChangeAspect="1" noChangeArrowheads="1"/>
          </p:cNvPicPr>
          <p:nvPr/>
        </p:nvPicPr>
        <p:blipFill>
          <a:blip r:embed="rId4" cstate="print"/>
          <a:srcRect l="11111" b="22222"/>
          <a:stretch>
            <a:fillRect/>
          </a:stretch>
        </p:blipFill>
        <p:spPr bwMode="auto">
          <a:xfrm>
            <a:off x="6096000" y="3489960"/>
            <a:ext cx="2786743" cy="2057400"/>
          </a:xfrm>
          <a:prstGeom prst="rect">
            <a:avLst/>
          </a:prstGeom>
          <a:noFill/>
        </p:spPr>
      </p:pic>
      <p:pic>
        <p:nvPicPr>
          <p:cNvPr id="1027" name="Picture 3" descr="H:\Data\8. Photos\2. Jordan\Irak Folder\IRAk field day\DSCN5820.JPG"/>
          <p:cNvPicPr>
            <a:picLocks noChangeAspect="1" noChangeArrowheads="1"/>
          </p:cNvPicPr>
          <p:nvPr/>
        </p:nvPicPr>
        <p:blipFill>
          <a:blip r:embed="rId5" cstate="print"/>
          <a:srcRect r="39630" b="5556"/>
          <a:stretch>
            <a:fillRect/>
          </a:stretch>
        </p:blipFill>
        <p:spPr bwMode="auto">
          <a:xfrm>
            <a:off x="228600" y="2438400"/>
            <a:ext cx="1981200" cy="413256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048000" y="2362200"/>
            <a:ext cx="502920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Dissemination of cactus pads to farmers in Erak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105400" y="6019800"/>
            <a:ext cx="1641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Erak - Jordan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Research Experiments on Cactus pear</a:t>
            </a:r>
            <a:endParaRPr lang="en-US" dirty="0"/>
          </a:p>
        </p:txBody>
      </p:sp>
      <p:pic>
        <p:nvPicPr>
          <p:cNvPr id="40962" name="Picture 2" descr="H:\Data\8. Photos\2. Jordan\1. NCARE Mchaqqar Station\Cactus Mchaqqar\15 Sept 2014\20140915_121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429000"/>
            <a:ext cx="4368800" cy="32766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09600" y="1447800"/>
            <a:ext cx="7924800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 smtClean="0"/>
              <a:t>The Influence of soil volume  (Root Confinement) on root and canopy growth, root turnover and canopy versus root ratio of </a:t>
            </a:r>
            <a:r>
              <a:rPr lang="en-US" i="1" dirty="0" smtClean="0"/>
              <a:t>Opuntia ficus-indica</a:t>
            </a:r>
            <a:endParaRPr lang="en-US" i="1" dirty="0"/>
          </a:p>
        </p:txBody>
      </p:sp>
      <p:sp>
        <p:nvSpPr>
          <p:cNvPr id="5" name="Rectangle 4"/>
          <p:cNvSpPr/>
          <p:nvPr/>
        </p:nvSpPr>
        <p:spPr>
          <a:xfrm>
            <a:off x="609600" y="2249269"/>
            <a:ext cx="7924800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 smtClean="0"/>
              <a:t>The influence of planting methods of </a:t>
            </a:r>
            <a:r>
              <a:rPr lang="en-US" i="1" dirty="0" smtClean="0"/>
              <a:t>Opuntia ficus-indica </a:t>
            </a:r>
            <a:r>
              <a:rPr lang="en-US" dirty="0" smtClean="0"/>
              <a:t>on root and canopy growth, root turnover and canopy – root ratio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029199" y="3810000"/>
            <a:ext cx="3733801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Adoption study for cactus in Erak (SEPRP &amp; </a:t>
            </a:r>
            <a:r>
              <a:rPr lang="en-US" dirty="0" err="1" smtClean="0"/>
              <a:t>Jutta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029200" y="4876800"/>
            <a:ext cx="3733800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Suitability map for outscaling cactus in West Asia (Geo-informatics, Sawsan and Kathryn)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G:\3. Photos\Jordan\Karak\DSCN21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1981200"/>
            <a:ext cx="2743200" cy="2057400"/>
          </a:xfrm>
          <a:prstGeom prst="rect">
            <a:avLst/>
          </a:prstGeom>
          <a:noFill/>
        </p:spPr>
      </p:pic>
      <p:pic>
        <p:nvPicPr>
          <p:cNvPr id="9220" name="Picture 4" descr="G:\3. Photos\Jordan\Karak\DSCN2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1866900"/>
            <a:ext cx="3276600" cy="2457450"/>
          </a:xfrm>
          <a:prstGeom prst="rect">
            <a:avLst/>
          </a:prstGeom>
          <a:noFill/>
        </p:spPr>
      </p:pic>
      <p:pic>
        <p:nvPicPr>
          <p:cNvPr id="9221" name="Picture 5" descr="G:\3. Photos\Jordan\Karak\DSCN21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43400"/>
            <a:ext cx="3352800" cy="2514600"/>
          </a:xfrm>
          <a:prstGeom prst="rect">
            <a:avLst/>
          </a:prstGeom>
          <a:noFill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1219200"/>
            <a:ext cx="9144000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Rangeland Rehabilitation through WHT &amp; Shrub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Plantations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/>
          <a:srcRect t="16467" r="1429" b="66767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581400" y="5029200"/>
            <a:ext cx="18288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Erak Site</a:t>
            </a:r>
          </a:p>
          <a:p>
            <a:pPr algn="ctr"/>
            <a:r>
              <a:rPr lang="en-US" sz="2400" dirty="0" smtClean="0"/>
              <a:t>Jordan</a:t>
            </a:r>
            <a:endParaRPr lang="en-US" sz="2400" dirty="0"/>
          </a:p>
        </p:txBody>
      </p:sp>
      <p:pic>
        <p:nvPicPr>
          <p:cNvPr id="1026" name="Picture 2" descr="H:\Data\8. Photos\2. Jordan\Irak Folder\Irak Shrub Plantations\DSCN214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2133600"/>
            <a:ext cx="2438400" cy="1828800"/>
          </a:xfrm>
          <a:prstGeom prst="rect">
            <a:avLst/>
          </a:prstGeom>
          <a:noFill/>
        </p:spPr>
      </p:pic>
      <p:pic>
        <p:nvPicPr>
          <p:cNvPr id="1027" name="Picture 3" descr="C:\Users\MLouhaichi\AppData\Local\Microsoft\Windows\Temporary Internet Files\Content.Outlook\HQX2ANE2\DSCN07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200" y="4343400"/>
            <a:ext cx="335280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38" name="Picture 2" descr="H:\Data\8. Photos\2. Jordan\1. NCARE Mchaqqar Station\Cactus Mchaqqar\15 Sept 2014\20140915_114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981200"/>
            <a:ext cx="3505200" cy="2596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19200"/>
            <a:ext cx="8229600" cy="762000"/>
          </a:xfrm>
        </p:spPr>
        <p:txBody>
          <a:bodyPr>
            <a:noAutofit/>
          </a:bodyPr>
          <a:lstStyle/>
          <a:p>
            <a:r>
              <a:rPr lang="en-US" sz="2400" dirty="0" smtClean="0"/>
              <a:t>Sustainable intensification of lowlands in pastoral ecosystems</a:t>
            </a:r>
            <a:endParaRPr lang="en-US" sz="2400" dirty="0"/>
          </a:p>
        </p:txBody>
      </p:sp>
      <p:pic>
        <p:nvPicPr>
          <p:cNvPr id="4098" name="Picture 2" descr="H:\Data\8. Photos\Jordan\3. Majdya Folder\Awad Pictures\DSCF00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1931436"/>
            <a:ext cx="3581400" cy="2411963"/>
          </a:xfrm>
          <a:prstGeom prst="rect">
            <a:avLst/>
          </a:prstGeom>
          <a:noFill/>
        </p:spPr>
      </p:pic>
      <p:pic>
        <p:nvPicPr>
          <p:cNvPr id="7" name="Picture 2" descr="C:\Users\MLouhaichi\Desktop\ALCA_Jordan\DSCN1931.jpg"/>
          <p:cNvPicPr>
            <a:picLocks noChangeAspect="1" noChangeArrowheads="1"/>
          </p:cNvPicPr>
          <p:nvPr/>
        </p:nvPicPr>
        <p:blipFill>
          <a:blip r:embed="rId5" cstate="print"/>
          <a:srcRect r="7" b="141"/>
          <a:stretch>
            <a:fillRect/>
          </a:stretch>
        </p:blipFill>
        <p:spPr bwMode="auto">
          <a:xfrm>
            <a:off x="0" y="4300780"/>
            <a:ext cx="9144000" cy="2557220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7200" y="152400"/>
            <a:ext cx="82296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Alley-cropping Practices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5200" y="1981200"/>
            <a:ext cx="2057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Water harvesting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Shrub plantation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Introduction of forage legumes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:\Data\8. Photos\2. Jordan\3. Majdya Folder\CAAL\Visit Jutta Feras\20140911_094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3962400"/>
            <a:ext cx="3429000" cy="2667000"/>
          </a:xfrm>
          <a:prstGeom prst="rect">
            <a:avLst/>
          </a:prstGeom>
          <a:noFill/>
        </p:spPr>
      </p:pic>
      <p:pic>
        <p:nvPicPr>
          <p:cNvPr id="4" name="Picture 2" descr="H:\Data\8. Photos\Jordan\3. Majdya Folder\Awad Pictures\DSCF00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3962400"/>
            <a:ext cx="2971800" cy="2667000"/>
          </a:xfrm>
          <a:prstGeom prst="rect">
            <a:avLst/>
          </a:prstGeom>
          <a:noFill/>
        </p:spPr>
      </p:pic>
      <p:pic>
        <p:nvPicPr>
          <p:cNvPr id="33795" name="Picture 3" descr="H:\Data\8. Photos\2. Jordan\3. Majdya Folder\CAAL\Visit Jutta Feras\20140911_0942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6800" y="5410200"/>
            <a:ext cx="1625600" cy="1219200"/>
          </a:xfrm>
          <a:prstGeom prst="rect">
            <a:avLst/>
          </a:prstGeom>
          <a:noFill/>
        </p:spPr>
      </p:pic>
      <p:pic>
        <p:nvPicPr>
          <p:cNvPr id="33796" name="Picture 4" descr="H:\Data\8. Photos\2. Jordan\3. Majdya Folder\CAAL\DSCN45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1600200"/>
            <a:ext cx="2971800" cy="2286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124200" y="160020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December 2013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200" y="3962400"/>
            <a:ext cx="1543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February 2014</a:t>
            </a:r>
            <a:endParaRPr lang="en-US" dirty="0"/>
          </a:p>
        </p:txBody>
      </p:sp>
      <p:pic>
        <p:nvPicPr>
          <p:cNvPr id="33797" name="Picture 5" descr="H:\Data\8. Photos\2. Jordan\3. Majdya Folder\ALCA_Jordan\DSC05184.JPG"/>
          <p:cNvPicPr>
            <a:picLocks noChangeAspect="1" noChangeArrowheads="1"/>
          </p:cNvPicPr>
          <p:nvPr/>
        </p:nvPicPr>
        <p:blipFill>
          <a:blip r:embed="rId6" cstate="print"/>
          <a:srcRect r="2500"/>
          <a:stretch>
            <a:fillRect/>
          </a:stretch>
        </p:blipFill>
        <p:spPr bwMode="auto">
          <a:xfrm>
            <a:off x="76200" y="1600200"/>
            <a:ext cx="2971800" cy="2286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6200" y="1600200"/>
            <a:ext cx="1694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November 2013</a:t>
            </a:r>
            <a:endParaRPr lang="en-US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:\Data\8. Photos\2. Jordan\3. Majdya Folder\Majdya 1\Second Depression\DSCN243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72200" y="1600200"/>
            <a:ext cx="2921000" cy="22860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190250" y="1611868"/>
            <a:ext cx="1429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January 2014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096000" y="3962400"/>
            <a:ext cx="173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September 2014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85800" y="1138535"/>
            <a:ext cx="8153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Sustainable intensification of lowlands in pastoral ecosystems</a:t>
            </a:r>
            <a:endParaRPr lang="en-US" sz="2400" dirty="0"/>
          </a:p>
        </p:txBody>
      </p:sp>
      <p:pic>
        <p:nvPicPr>
          <p:cNvPr id="16" name="Picture 15" descr="D:\New folder (3)\oss final\study tour photos\DSC07123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341" b="46667"/>
          <a:stretch>
            <a:fillRect/>
          </a:stretch>
        </p:blipFill>
        <p:spPr bwMode="auto">
          <a:xfrm>
            <a:off x="3124200" y="3962400"/>
            <a:ext cx="2971800" cy="266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3124200" y="3962400"/>
            <a:ext cx="1113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May 2014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Louhaichi\AppData\Local\Microsoft\Windows\Temporary Internet Files\Content.Outlook\HQX2ANE2\DSC02736.JPG"/>
          <p:cNvPicPr>
            <a:picLocks noChangeAspect="1" noChangeArrowheads="1"/>
          </p:cNvPicPr>
          <p:nvPr/>
        </p:nvPicPr>
        <p:blipFill>
          <a:blip r:embed="rId3" cstate="print"/>
          <a:srcRect t="9665" r="15000" b="13017"/>
          <a:stretch>
            <a:fillRect/>
          </a:stretch>
        </p:blipFill>
        <p:spPr bwMode="auto">
          <a:xfrm>
            <a:off x="0" y="0"/>
            <a:ext cx="9144000" cy="1828800"/>
          </a:xfrm>
          <a:prstGeom prst="rect">
            <a:avLst/>
          </a:prstGeom>
          <a:noFill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/>
          <a:srcRect l="16429" t="7714" r="14286" b="16857"/>
          <a:stretch>
            <a:fillRect/>
          </a:stretch>
        </p:blipFill>
        <p:spPr bwMode="auto">
          <a:xfrm>
            <a:off x="457200" y="2754868"/>
            <a:ext cx="2286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685800" y="4507468"/>
            <a:ext cx="171143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i="1" dirty="0" err="1" smtClean="0"/>
              <a:t>Kochia</a:t>
            </a:r>
            <a:r>
              <a:rPr lang="en-US" i="1" dirty="0" smtClean="0"/>
              <a:t> </a:t>
            </a:r>
            <a:r>
              <a:rPr lang="en-US" i="1" dirty="0" err="1" smtClean="0"/>
              <a:t>prostrata</a:t>
            </a:r>
            <a:endParaRPr lang="en-US" i="1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 l="29861" t="23714" r="33292" b="31714"/>
          <a:stretch>
            <a:fillRect/>
          </a:stretch>
        </p:blipFill>
        <p:spPr bwMode="auto">
          <a:xfrm>
            <a:off x="3505200" y="2831068"/>
            <a:ext cx="2133600" cy="16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3581400" y="4507468"/>
            <a:ext cx="191321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i="1" dirty="0" smtClean="0"/>
              <a:t>Mariana </a:t>
            </a:r>
            <a:r>
              <a:rPr lang="en-US" i="1" dirty="0" err="1" smtClean="0"/>
              <a:t>brevifolia</a:t>
            </a:r>
            <a:endParaRPr lang="en-US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6477000" y="4507468"/>
            <a:ext cx="21336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i="1" dirty="0" smtClean="0"/>
              <a:t>Atriplex nummularia</a:t>
            </a:r>
            <a:endParaRPr lang="en-US" i="1" dirty="0"/>
          </a:p>
        </p:txBody>
      </p:sp>
      <p:pic>
        <p:nvPicPr>
          <p:cNvPr id="4" name="Picture 3" descr="H:\Data\8. Photos\Jordan\Karama\104NIKON\DSCN0745.JPG"/>
          <p:cNvPicPr>
            <a:picLocks noChangeAspect="1" noChangeArrowheads="1"/>
          </p:cNvPicPr>
          <p:nvPr/>
        </p:nvPicPr>
        <p:blipFill>
          <a:blip r:embed="rId6" cstate="print"/>
          <a:srcRect l="10000" r="6667" b="15556"/>
          <a:stretch>
            <a:fillRect/>
          </a:stretch>
        </p:blipFill>
        <p:spPr bwMode="auto">
          <a:xfrm>
            <a:off x="3581400" y="4953000"/>
            <a:ext cx="2057400" cy="1447800"/>
          </a:xfrm>
          <a:prstGeom prst="rect">
            <a:avLst/>
          </a:prstGeom>
          <a:noFill/>
        </p:spPr>
      </p:pic>
      <p:pic>
        <p:nvPicPr>
          <p:cNvPr id="5" name="Picture 4" descr="H:\Data\8. Photos\Jordan\Karama\104NIKON\DSCN075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77000" y="2754868"/>
            <a:ext cx="2133600" cy="1600200"/>
          </a:xfrm>
          <a:prstGeom prst="rect">
            <a:avLst/>
          </a:prstGeom>
          <a:noFill/>
        </p:spPr>
      </p:pic>
      <p:pic>
        <p:nvPicPr>
          <p:cNvPr id="5125" name="Picture 5" descr="H:\Data\8. Photos\Jordan\Karama\104NIKON\DSCN0808.JPG"/>
          <p:cNvPicPr>
            <a:picLocks noChangeAspect="1" noChangeArrowheads="1"/>
          </p:cNvPicPr>
          <p:nvPr/>
        </p:nvPicPr>
        <p:blipFill>
          <a:blip r:embed="rId8" cstate="print"/>
          <a:srcRect l="3448" r="3448" b="13793"/>
          <a:stretch>
            <a:fillRect/>
          </a:stretch>
        </p:blipFill>
        <p:spPr bwMode="auto">
          <a:xfrm>
            <a:off x="6553200" y="4972050"/>
            <a:ext cx="2057400" cy="142875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639470" y="6488668"/>
            <a:ext cx="19993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i="1" dirty="0" smtClean="0"/>
              <a:t>Salsola vermiculata</a:t>
            </a:r>
            <a:endParaRPr lang="en-US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774662" y="6488668"/>
            <a:ext cx="168353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i="1" dirty="0" smtClean="0"/>
              <a:t>Atriplex halimus</a:t>
            </a:r>
            <a:endParaRPr lang="en-US" i="1" dirty="0"/>
          </a:p>
        </p:txBody>
      </p:sp>
      <p:sp>
        <p:nvSpPr>
          <p:cNvPr id="15" name="Rectangle 14"/>
          <p:cNvSpPr/>
          <p:nvPr/>
        </p:nvSpPr>
        <p:spPr>
          <a:xfrm>
            <a:off x="1600200" y="1905000"/>
            <a:ext cx="617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400" b="1" dirty="0" smtClean="0"/>
              <a:t>For salt affected soils:</a:t>
            </a:r>
            <a:br>
              <a:rPr lang="en-AU" sz="2400" b="1" dirty="0" smtClean="0"/>
            </a:br>
            <a:r>
              <a:rPr lang="en-AU" sz="2400" b="1" dirty="0" smtClean="0"/>
              <a:t>Selecting salt tolerant fodders...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533400" y="6488668"/>
            <a:ext cx="194938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fontAlgn="b"/>
            <a:r>
              <a:rPr lang="en-US" i="1" dirty="0">
                <a:solidFill>
                  <a:srgbClr val="000000"/>
                </a:solidFill>
              </a:rPr>
              <a:t>Atriplex </a:t>
            </a:r>
            <a:r>
              <a:rPr lang="en-US" i="1" dirty="0" err="1">
                <a:solidFill>
                  <a:srgbClr val="000000"/>
                </a:solidFill>
              </a:rPr>
              <a:t>lentiformis</a:t>
            </a:r>
            <a:endParaRPr lang="en-US" i="1" dirty="0">
              <a:solidFill>
                <a:srgbClr val="000000"/>
              </a:solidFill>
            </a:endParaRPr>
          </a:p>
        </p:txBody>
      </p:sp>
      <p:pic>
        <p:nvPicPr>
          <p:cNvPr id="7169" name="Picture 1" descr="C:\Users\MLouhaichi\AppData\Local\Microsoft\Windows\Temporary Internet Files\Content.Outlook\HQX2ANE2\DSC0706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4933950"/>
            <a:ext cx="2286000" cy="1485900"/>
          </a:xfrm>
          <a:prstGeom prst="rect">
            <a:avLst/>
          </a:prstGeom>
          <a:noFill/>
        </p:spPr>
      </p:pic>
      <p:sp>
        <p:nvSpPr>
          <p:cNvPr id="17" name="Rectangle 16"/>
          <p:cNvSpPr/>
          <p:nvPr/>
        </p:nvSpPr>
        <p:spPr>
          <a:xfrm>
            <a:off x="1066800" y="533400"/>
            <a:ext cx="73809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Restoration of salt affected rangelands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Restoration of salt affected rangelands</a:t>
            </a:r>
            <a:endParaRPr lang="en-US" sz="3200" dirty="0"/>
          </a:p>
        </p:txBody>
      </p:sp>
      <p:pic>
        <p:nvPicPr>
          <p:cNvPr id="5122" name="Picture 2" descr="H:\Data\8. Photos\2. Jordan\Karama\Al-karama\DSC02731.JPG"/>
          <p:cNvPicPr>
            <a:picLocks noChangeAspect="1" noChangeArrowheads="1"/>
          </p:cNvPicPr>
          <p:nvPr/>
        </p:nvPicPr>
        <p:blipFill>
          <a:blip r:embed="rId2" cstate="print"/>
          <a:srcRect l="8333" r="46667"/>
          <a:stretch>
            <a:fillRect/>
          </a:stretch>
        </p:blipFill>
        <p:spPr bwMode="auto">
          <a:xfrm>
            <a:off x="0" y="4847511"/>
            <a:ext cx="4114800" cy="2010489"/>
          </a:xfrm>
          <a:prstGeom prst="rect">
            <a:avLst/>
          </a:prstGeom>
          <a:noFill/>
        </p:spPr>
      </p:pic>
      <p:pic>
        <p:nvPicPr>
          <p:cNvPr id="5123" name="Picture 3" descr="H:\Data\8. Photos\2. Jordan\Karama\Al-karama\DSC02715.JPG"/>
          <p:cNvPicPr>
            <a:picLocks noChangeAspect="1" noChangeArrowheads="1"/>
          </p:cNvPicPr>
          <p:nvPr/>
        </p:nvPicPr>
        <p:blipFill>
          <a:blip r:embed="rId3" cstate="print"/>
          <a:srcRect l="10833" r="34167"/>
          <a:stretch>
            <a:fillRect/>
          </a:stretch>
        </p:blipFill>
        <p:spPr bwMode="auto">
          <a:xfrm>
            <a:off x="4114800" y="4847511"/>
            <a:ext cx="5029200" cy="201048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85800" y="1066800"/>
            <a:ext cx="7772400" cy="64633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Assessment of salinity tolerance mechanisms of selected halophytes </a:t>
            </a:r>
            <a:r>
              <a:rPr lang="en-US" b="1" dirty="0" smtClean="0"/>
              <a:t>under different salinity levels in Jordan</a:t>
            </a:r>
            <a:endParaRPr lang="en-US" dirty="0"/>
          </a:p>
        </p:txBody>
      </p:sp>
      <p:pic>
        <p:nvPicPr>
          <p:cNvPr id="2051" name="Picture 3" descr="H:\Data\8. Photos\2. Jordan\Karama\Karameh Station Victoria\ICARDA 1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1752600"/>
            <a:ext cx="2819400" cy="1887367"/>
          </a:xfrm>
          <a:prstGeom prst="rect">
            <a:avLst/>
          </a:prstGeom>
          <a:noFill/>
        </p:spPr>
      </p:pic>
      <p:pic>
        <p:nvPicPr>
          <p:cNvPr id="2053" name="Picture 5" descr="H:\Data\8. Photos\2. Jordan\1. NCARE Mchaqqar Station\Cactus Mchaqqar\14 July 2014\20140714_1014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3657600"/>
            <a:ext cx="2514600" cy="1885950"/>
          </a:xfrm>
          <a:prstGeom prst="rect">
            <a:avLst/>
          </a:prstGeom>
          <a:noFill/>
        </p:spPr>
      </p:pic>
      <p:graphicFrame>
        <p:nvGraphicFramePr>
          <p:cNvPr id="9" name="Chart 8"/>
          <p:cNvGraphicFramePr>
            <a:graphicFrameLocks/>
          </p:cNvGraphicFramePr>
          <p:nvPr/>
        </p:nvGraphicFramePr>
        <p:xfrm>
          <a:off x="4048125" y="1752600"/>
          <a:ext cx="5095875" cy="31803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Data\8. Photos\2. Jordan\Karama\Al-karama\DSC02731.JPG"/>
          <p:cNvPicPr>
            <a:picLocks noChangeAspect="1" noChangeArrowheads="1"/>
          </p:cNvPicPr>
          <p:nvPr/>
        </p:nvPicPr>
        <p:blipFill>
          <a:blip r:embed="rId2" cstate="print"/>
          <a:srcRect l="8333" r="46667"/>
          <a:stretch>
            <a:fillRect/>
          </a:stretch>
        </p:blipFill>
        <p:spPr bwMode="auto">
          <a:xfrm>
            <a:off x="4495799" y="0"/>
            <a:ext cx="4678679" cy="3429000"/>
          </a:xfrm>
          <a:prstGeom prst="rect">
            <a:avLst/>
          </a:prstGeom>
          <a:noFill/>
        </p:spPr>
      </p:pic>
      <p:pic>
        <p:nvPicPr>
          <p:cNvPr id="31746" name="Picture 2" descr="H:\Data\5. CRP 7\CRP7\CRP7_BC 9723\Tunisia\Visit November 2012\DCIM\101MSDCF\DSC03084.JPG"/>
          <p:cNvPicPr>
            <a:picLocks noChangeAspect="1" noChangeArrowheads="1"/>
          </p:cNvPicPr>
          <p:nvPr/>
        </p:nvPicPr>
        <p:blipFill>
          <a:blip r:embed="rId3" cstate="print"/>
          <a:srcRect t="23276" r="30285" b="45134"/>
          <a:stretch>
            <a:fillRect/>
          </a:stretch>
        </p:blipFill>
        <p:spPr bwMode="auto">
          <a:xfrm>
            <a:off x="-1" y="0"/>
            <a:ext cx="4495801" cy="3429000"/>
          </a:xfrm>
          <a:prstGeom prst="rect">
            <a:avLst/>
          </a:prstGeom>
          <a:noFill/>
        </p:spPr>
      </p:pic>
      <p:pic>
        <p:nvPicPr>
          <p:cNvPr id="13" name="Picture 6" descr="H:\Data\14. Fliers Posters Factsheets\Fliers\RNG Booklet\Jack\Uzb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69588" cy="3429000"/>
          </a:xfrm>
          <a:prstGeom prst="rect">
            <a:avLst/>
          </a:prstGeom>
          <a:noFill/>
        </p:spPr>
      </p:pic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373088" y="152400"/>
            <a:ext cx="23174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From this…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6781800" y="152400"/>
            <a:ext cx="18521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…to this.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3886200"/>
            <a:ext cx="8352928" cy="22467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AU" sz="2800" b="1" dirty="0" smtClean="0">
                <a:solidFill>
                  <a:schemeClr val="tx1"/>
                </a:solidFill>
              </a:rPr>
              <a:t>Approach:</a:t>
            </a:r>
          </a:p>
          <a:p>
            <a:pPr>
              <a:buFont typeface="Wingdings" pitchFamily="2" charset="2"/>
              <a:buChar char="§"/>
            </a:pPr>
            <a:r>
              <a:rPr lang="en-AU" sz="2800" dirty="0" smtClean="0"/>
              <a:t> No quick fix solutions (time/space)</a:t>
            </a:r>
          </a:p>
          <a:p>
            <a:pPr>
              <a:buFont typeface="Wingdings" pitchFamily="2" charset="2"/>
              <a:buChar char="§"/>
            </a:pPr>
            <a:r>
              <a:rPr lang="en-AU" sz="2800" dirty="0" smtClean="0"/>
              <a:t> Multidisciplinary approach</a:t>
            </a:r>
          </a:p>
          <a:p>
            <a:pPr lvl="1">
              <a:buFont typeface="Wingdings" pitchFamily="2" charset="2"/>
              <a:buChar char="Ø"/>
            </a:pPr>
            <a:r>
              <a:rPr lang="en-AU" sz="2800" dirty="0" smtClean="0"/>
              <a:t> 	Farmers, agronomists, animal nutritionists, ecologists, hydrologists and economists</a:t>
            </a:r>
            <a:endParaRPr lang="en-A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3. Current Projects\CRP5\Majdia\watersheds-all\modeling sites.jpg"/>
          <p:cNvPicPr>
            <a:picLocks noChangeAspect="1" noChangeArrowheads="1"/>
          </p:cNvPicPr>
          <p:nvPr/>
        </p:nvPicPr>
        <p:blipFill>
          <a:blip r:embed="rId2" cstate="print"/>
          <a:srcRect r="9375" b="17500"/>
          <a:stretch>
            <a:fillRect/>
          </a:stretch>
        </p:blipFill>
        <p:spPr bwMode="auto">
          <a:xfrm rot="16200000">
            <a:off x="5448300" y="3086100"/>
            <a:ext cx="4419600" cy="2514600"/>
          </a:xfrm>
          <a:prstGeom prst="rect">
            <a:avLst/>
          </a:prstGeom>
          <a:noFill/>
        </p:spPr>
      </p:pic>
      <p:pic>
        <p:nvPicPr>
          <p:cNvPr id="1028" name="Picture 4" descr="E:\May visit (done)\Atriplex (no)\C\output 102NIKON\DSCN8278_process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419600"/>
            <a:ext cx="2971800" cy="2228850"/>
          </a:xfrm>
          <a:prstGeom prst="rect">
            <a:avLst/>
          </a:prstGeom>
          <a:noFill/>
        </p:spPr>
      </p:pic>
      <p:pic>
        <p:nvPicPr>
          <p:cNvPr id="1030" name="Picture 6" descr="E:\May visit (done)\Atriplex (no)\C\102NIKON\DSCN82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419600"/>
            <a:ext cx="2971800" cy="2228850"/>
          </a:xfrm>
          <a:prstGeom prst="rect">
            <a:avLst/>
          </a:prstGeom>
          <a:noFill/>
        </p:spPr>
      </p:pic>
      <p:pic>
        <p:nvPicPr>
          <p:cNvPr id="1031" name="Picture 7" descr="satellite image and processed togeth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2286000"/>
            <a:ext cx="5943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457200" y="304800"/>
            <a:ext cx="5239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Collaboration with IWLM Program: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030069"/>
            <a:ext cx="647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Evaluation of the effect of water harvesting interventions on vegetation cover and productivity on drought-resistant shrubs in </a:t>
            </a:r>
            <a:r>
              <a:rPr lang="en-US" dirty="0" err="1" smtClean="0"/>
              <a:t>Majidyya</a:t>
            </a:r>
            <a:r>
              <a:rPr lang="en-US" dirty="0" smtClean="0"/>
              <a:t> - Jordan </a:t>
            </a:r>
            <a:endParaRPr lang="en-US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7239000" y="76200"/>
            <a:ext cx="1905000" cy="137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5000" t="20489" r="24865" b="16467"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H:\Data\8. Photos\Jordan\Majdya Folder\Visit Robert (LIDAR)\20140625_100854.JPG"/>
          <p:cNvPicPr>
            <a:picLocks noChangeAspect="1" noChangeArrowheads="1"/>
          </p:cNvPicPr>
          <p:nvPr/>
        </p:nvPicPr>
        <p:blipFill>
          <a:blip r:embed="rId3" cstate="print"/>
          <a:srcRect l="35000" r="20834"/>
          <a:stretch>
            <a:fillRect/>
          </a:stretch>
        </p:blipFill>
        <p:spPr bwMode="auto">
          <a:xfrm>
            <a:off x="5805236" y="1600200"/>
            <a:ext cx="3338763" cy="52578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Mapping and monitoring rangeland vegetation using latest technology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Arial" charset="0"/>
                <a:cs typeface="Arial" charset="0"/>
              </a:rPr>
              <a:t>LIDAR: </a:t>
            </a:r>
            <a:r>
              <a:rPr lang="en-US" sz="2400" b="1" u="sng" dirty="0" smtClean="0">
                <a:latin typeface="Arial" charset="0"/>
                <a:cs typeface="Arial" charset="0"/>
              </a:rPr>
              <a:t>LI</a:t>
            </a:r>
            <a:r>
              <a:rPr lang="en-US" sz="2400" b="1" dirty="0" smtClean="0">
                <a:latin typeface="Arial" charset="0"/>
                <a:cs typeface="Arial" charset="0"/>
              </a:rPr>
              <a:t>GHT </a:t>
            </a:r>
            <a:r>
              <a:rPr lang="en-US" sz="2400" b="1" u="sng" dirty="0" smtClean="0">
                <a:latin typeface="Arial" charset="0"/>
                <a:cs typeface="Arial" charset="0"/>
              </a:rPr>
              <a:t>D</a:t>
            </a:r>
            <a:r>
              <a:rPr lang="en-US" sz="2400" b="1" dirty="0" smtClean="0">
                <a:latin typeface="Arial" charset="0"/>
                <a:cs typeface="Arial" charset="0"/>
              </a:rPr>
              <a:t>ETECTION </a:t>
            </a:r>
            <a:r>
              <a:rPr lang="en-US" sz="2400" b="1" u="sng" dirty="0" smtClean="0">
                <a:latin typeface="Arial" charset="0"/>
                <a:cs typeface="Arial" charset="0"/>
              </a:rPr>
              <a:t>A</a:t>
            </a:r>
            <a:r>
              <a:rPr lang="en-US" sz="2400" b="1" dirty="0" smtClean="0">
                <a:latin typeface="Arial" charset="0"/>
                <a:cs typeface="Arial" charset="0"/>
              </a:rPr>
              <a:t>ND </a:t>
            </a:r>
            <a:r>
              <a:rPr lang="en-US" sz="2400" b="1" u="sng" dirty="0" smtClean="0">
                <a:latin typeface="Arial" charset="0"/>
                <a:cs typeface="Arial" charset="0"/>
              </a:rPr>
              <a:t>R</a:t>
            </a:r>
            <a:r>
              <a:rPr lang="en-US" sz="2400" b="1" dirty="0" smtClean="0">
                <a:latin typeface="Arial" charset="0"/>
                <a:cs typeface="Arial" charset="0"/>
              </a:rPr>
              <a:t>ANGING</a:t>
            </a:r>
            <a:endParaRPr lang="en-US" sz="2400" b="1" dirty="0">
              <a:latin typeface="Arial" charset="0"/>
              <a:cs typeface="Arial" charset="0"/>
            </a:endParaRPr>
          </a:p>
        </p:txBody>
      </p:sp>
      <p:grpSp>
        <p:nvGrpSpPr>
          <p:cNvPr id="3" name="Group 7"/>
          <p:cNvGrpSpPr/>
          <p:nvPr/>
        </p:nvGrpSpPr>
        <p:grpSpPr>
          <a:xfrm>
            <a:off x="0" y="4724400"/>
            <a:ext cx="5867400" cy="2209800"/>
            <a:chOff x="8467" y="685800"/>
            <a:chExt cx="9211733" cy="5840214"/>
          </a:xfrm>
        </p:grpSpPr>
        <p:grpSp>
          <p:nvGrpSpPr>
            <p:cNvPr id="4" name="Group 3"/>
            <p:cNvGrpSpPr/>
            <p:nvPr/>
          </p:nvGrpSpPr>
          <p:grpSpPr>
            <a:xfrm>
              <a:off x="406400" y="1223281"/>
              <a:ext cx="8813800" cy="3958319"/>
              <a:chOff x="406400" y="1223281"/>
              <a:chExt cx="8813800" cy="3958319"/>
            </a:xfrm>
          </p:grpSpPr>
          <p:pic>
            <p:nvPicPr>
              <p:cNvPr id="11" name="Picture 10" descr="T100Oblique.PN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 l="7143"/>
              <a:stretch>
                <a:fillRect/>
              </a:stretch>
            </p:blipFill>
            <p:spPr>
              <a:xfrm>
                <a:off x="4267200" y="1524000"/>
                <a:ext cx="4953000" cy="3657600"/>
              </a:xfrm>
              <a:prstGeom prst="rect">
                <a:avLst/>
              </a:prstGeom>
            </p:spPr>
          </p:pic>
          <p:pic>
            <p:nvPicPr>
              <p:cNvPr id="12" name="Picture 11" descr="TconOblique.PNG"/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 l="7843"/>
              <a:stretch/>
            </p:blipFill>
            <p:spPr>
              <a:xfrm>
                <a:off x="406400" y="1223281"/>
                <a:ext cx="4775200" cy="3845870"/>
              </a:xfrm>
              <a:prstGeom prst="rect">
                <a:avLst/>
              </a:prstGeom>
            </p:spPr>
          </p:pic>
        </p:grpSp>
        <p:pic>
          <p:nvPicPr>
            <p:cNvPr id="10" name="Picture 9" descr="TconOblique.PNG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 t="47629" r="90523" b="1"/>
            <a:stretch/>
          </p:blipFill>
          <p:spPr>
            <a:xfrm>
              <a:off x="8467" y="685800"/>
              <a:ext cx="1423921" cy="584021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229600" cy="5486400"/>
          </a:xfrm>
        </p:spPr>
        <p:txBody>
          <a:bodyPr>
            <a:noAutofit/>
          </a:bodyPr>
          <a:lstStyle/>
          <a:p>
            <a:pPr marL="119063" indent="-119063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Group training courses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Agro-ecological monitoring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Alley cropping</a:t>
            </a:r>
          </a:p>
          <a:p>
            <a:pPr marL="119063" indent="-119063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Field days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Cactus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Grazing management</a:t>
            </a:r>
          </a:p>
          <a:p>
            <a:pPr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Students</a:t>
            </a:r>
          </a:p>
          <a:p>
            <a:pPr>
              <a:buNone/>
            </a:pPr>
            <a:r>
              <a:rPr lang="en-US" sz="1600" dirty="0" smtClean="0">
                <a:solidFill>
                  <a:schemeClr val="dk1"/>
                </a:solidFill>
              </a:rPr>
              <a:t>- 2 MSc and 1 PhD </a:t>
            </a:r>
          </a:p>
          <a:p>
            <a:pPr marL="227013" indent="-227013">
              <a:buNone/>
            </a:pPr>
            <a:r>
              <a:rPr lang="en-US" sz="1600" dirty="0" smtClean="0">
                <a:solidFill>
                  <a:schemeClr val="dk1"/>
                </a:solidFill>
              </a:rPr>
              <a:t>- 1 internship</a:t>
            </a:r>
          </a:p>
          <a:p>
            <a:pPr marL="227013" indent="-227013">
              <a:buFontTx/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Visiting scientists (ARIs)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Paolo Inglese (U of Palermo - Italy)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Douglas Johnson (OSU – USA)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Steve Petersen (BYU - USA)</a:t>
            </a:r>
          </a:p>
          <a:p>
            <a:pPr marL="117475" indent="-117475">
              <a:buFontTx/>
              <a:buChar char="-"/>
            </a:pPr>
            <a:r>
              <a:rPr lang="en-US" sz="1600" dirty="0" smtClean="0">
                <a:solidFill>
                  <a:schemeClr val="dk1"/>
                </a:solidFill>
              </a:rPr>
              <a:t>Robert Washington (U of Tennessee – USA)</a:t>
            </a:r>
            <a:endParaRPr lang="en-US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t="16467" r="1429" b="66767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7315200" cy="814387"/>
          </a:xfrm>
          <a:noFill/>
          <a:ln>
            <a:noFill/>
          </a:ln>
        </p:spPr>
        <p:txBody>
          <a:bodyPr/>
          <a:lstStyle/>
          <a:p>
            <a:pPr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Building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" descr="H:\Data\8. Photos\2. Jordan\3. Majdya Folder\Field day in Magdia (Feras Abu Zanat)\(17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3900" y="1371600"/>
            <a:ext cx="4457700" cy="2971800"/>
          </a:xfrm>
          <a:prstGeom prst="rect">
            <a:avLst/>
          </a:prstGeom>
          <a:noFill/>
        </p:spPr>
      </p:pic>
      <p:pic>
        <p:nvPicPr>
          <p:cNvPr id="8" name="Picture 1" descr="H:\Data\12. Training\Agro-forestry\Photos\Photos\20140408_020727.JPG"/>
          <p:cNvPicPr>
            <a:picLocks noChangeAspect="1" noChangeArrowheads="1"/>
          </p:cNvPicPr>
          <p:nvPr/>
        </p:nvPicPr>
        <p:blipFill>
          <a:blip r:embed="rId4" cstate="print"/>
          <a:srcRect t="14545" r="34091"/>
          <a:stretch>
            <a:fillRect/>
          </a:stretch>
        </p:blipFill>
        <p:spPr bwMode="auto">
          <a:xfrm>
            <a:off x="5486400" y="4484764"/>
            <a:ext cx="2362200" cy="2297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16467" r="1429" b="66767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81400"/>
            <a:ext cx="8229600" cy="685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400" dirty="0" smtClean="0"/>
              <a:t>Group training course on </a:t>
            </a:r>
            <a:br>
              <a:rPr lang="en-US" sz="2400" dirty="0" smtClean="0"/>
            </a:br>
            <a:r>
              <a:rPr lang="en-US" sz="2400" dirty="0" smtClean="0"/>
              <a:t>agro ecological monitoring</a:t>
            </a:r>
            <a:endParaRPr lang="en-US" sz="2400" dirty="0"/>
          </a:p>
        </p:txBody>
      </p:sp>
      <p:pic>
        <p:nvPicPr>
          <p:cNvPr id="44034" name="Picture 2" descr="H:\Data\12. Training\Agro-forestry\Photos\Photos\20140409_0536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43400"/>
            <a:ext cx="3505200" cy="2514600"/>
          </a:xfrm>
          <a:prstGeom prst="rect">
            <a:avLst/>
          </a:prstGeom>
          <a:noFill/>
        </p:spPr>
      </p:pic>
      <p:pic>
        <p:nvPicPr>
          <p:cNvPr id="44036" name="Picture 4" descr="H:\Data\12. Training\Agro-forestry\Photos\ICARDA Training Pictures\Field Pictures\DSC03052.JPG"/>
          <p:cNvPicPr>
            <a:picLocks noChangeAspect="1" noChangeArrowheads="1"/>
          </p:cNvPicPr>
          <p:nvPr/>
        </p:nvPicPr>
        <p:blipFill>
          <a:blip r:embed="rId4" cstate="print"/>
          <a:srcRect l="6818" t="26087" r="20455" b="9091"/>
          <a:stretch>
            <a:fillRect/>
          </a:stretch>
        </p:blipFill>
        <p:spPr bwMode="auto">
          <a:xfrm>
            <a:off x="0" y="1219200"/>
            <a:ext cx="3657600" cy="2343150"/>
          </a:xfrm>
          <a:prstGeom prst="rect">
            <a:avLst/>
          </a:prstGeom>
          <a:noFill/>
        </p:spPr>
      </p:pic>
      <p:pic>
        <p:nvPicPr>
          <p:cNvPr id="44037" name="Picture 5" descr="H:\Data\12. Training\Agro-forestry\Photos\ICARDA Training Pictures\Pictures\DSCN0096.JPG"/>
          <p:cNvPicPr>
            <a:picLocks noChangeAspect="1" noChangeArrowheads="1"/>
          </p:cNvPicPr>
          <p:nvPr/>
        </p:nvPicPr>
        <p:blipFill>
          <a:blip r:embed="rId5" cstate="print"/>
          <a:srcRect l="13281" b="40878"/>
          <a:stretch>
            <a:fillRect/>
          </a:stretch>
        </p:blipFill>
        <p:spPr bwMode="auto">
          <a:xfrm>
            <a:off x="5486400" y="1371600"/>
            <a:ext cx="3657600" cy="2133600"/>
          </a:xfrm>
          <a:prstGeom prst="rect">
            <a:avLst/>
          </a:prstGeom>
          <a:noFill/>
        </p:spPr>
      </p:pic>
      <p:pic>
        <p:nvPicPr>
          <p:cNvPr id="7" name="Picture 2" descr="Grided Microplot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600" y="4315690"/>
            <a:ext cx="1828800" cy="1246909"/>
          </a:xfrm>
          <a:prstGeom prst="rect">
            <a:avLst/>
          </a:prstGeom>
          <a:noFill/>
          <a:ln w="9525" algn="ctr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Picture 3" descr="Classified Microplot Gridde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15200" y="4313532"/>
            <a:ext cx="1828800" cy="1249068"/>
          </a:xfrm>
          <a:prstGeom prst="rect">
            <a:avLst/>
          </a:prstGeom>
          <a:noFill/>
          <a:ln w="9525" algn="ctr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print"/>
          <a:srcRect t="11613" b="7100"/>
          <a:stretch>
            <a:fillRect/>
          </a:stretch>
        </p:blipFill>
        <p:spPr bwMode="auto">
          <a:xfrm rot="10800000">
            <a:off x="5562600" y="5555673"/>
            <a:ext cx="3581400" cy="130232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9" cstate="print"/>
          <a:srcRect r="65715"/>
          <a:stretch>
            <a:fillRect/>
          </a:stretch>
        </p:blipFill>
        <p:spPr bwMode="auto">
          <a:xfrm>
            <a:off x="3886200" y="1828800"/>
            <a:ext cx="1295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9" cstate="print"/>
          <a:srcRect l="68570" r="3"/>
          <a:stretch>
            <a:fillRect/>
          </a:stretch>
        </p:blipFill>
        <p:spPr bwMode="auto">
          <a:xfrm>
            <a:off x="3962400" y="487680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76200"/>
            <a:ext cx="7315200" cy="8143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Capacity Building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5000" t="29069" r="11875" b="55117"/>
          <a:stretch>
            <a:fillRect/>
          </a:stretch>
        </p:blipFill>
        <p:spPr bwMode="auto">
          <a:xfrm>
            <a:off x="0" y="914400"/>
            <a:ext cx="50482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G:\2. Training\Agro Ecological\Photos\ICARDA Training Pictures\Pictures Sawsan\DSCN55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295400"/>
            <a:ext cx="3124200" cy="2343150"/>
          </a:xfrm>
          <a:prstGeom prst="rect">
            <a:avLst/>
          </a:prstGeom>
          <a:noFill/>
        </p:spPr>
      </p:pic>
      <p:pic>
        <p:nvPicPr>
          <p:cNvPr id="9" name="Picture 3" descr="G:\2. Training\Agro Ecological\Photos\ICARDA Training Pictures\Pictures Sawsan\DSCN55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92282"/>
            <a:ext cx="3733800" cy="2465717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55000" t="77442" r="11875" b="5814"/>
          <a:stretch>
            <a:fillRect/>
          </a:stretch>
        </p:blipFill>
        <p:spPr bwMode="auto">
          <a:xfrm>
            <a:off x="0" y="2286000"/>
            <a:ext cx="50482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H:\Data\12. Training\Agro-forestry\Photos\Photos\20140408_020727.JPG"/>
          <p:cNvPicPr>
            <a:picLocks noChangeAspect="1" noChangeArrowheads="1"/>
          </p:cNvPicPr>
          <p:nvPr/>
        </p:nvPicPr>
        <p:blipFill>
          <a:blip r:embed="rId5" cstate="print"/>
          <a:srcRect t="14545" r="34091"/>
          <a:stretch>
            <a:fillRect/>
          </a:stretch>
        </p:blipFill>
        <p:spPr bwMode="auto">
          <a:xfrm>
            <a:off x="6553200" y="4338670"/>
            <a:ext cx="2590800" cy="2519330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 cstate="print"/>
          <a:srcRect t="16467" r="1429" b="66767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62000" y="3581400"/>
            <a:ext cx="7772400" cy="7694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Group Training on Agro-Forestry Practices</a:t>
            </a:r>
          </a:p>
          <a:p>
            <a:pPr algn="ctr"/>
            <a:r>
              <a:rPr lang="en-US" sz="2000" b="1" dirty="0" smtClean="0"/>
              <a:t>Alley Cropping</a:t>
            </a:r>
            <a:endParaRPr lang="en-US" sz="2000" b="1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7315200" cy="814387"/>
          </a:xfrm>
          <a:noFill/>
          <a:ln>
            <a:noFill/>
          </a:ln>
        </p:spPr>
        <p:txBody>
          <a:bodyPr/>
          <a:lstStyle/>
          <a:p>
            <a:pPr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Building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t="16467" r="1429" b="66767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 cstate="print"/>
          <a:srcRect l="17857" t="13429" r="14286" b="8857"/>
          <a:stretch>
            <a:fillRect/>
          </a:stretch>
        </p:blipFill>
        <p:spPr bwMode="auto">
          <a:xfrm>
            <a:off x="0" y="2895600"/>
            <a:ext cx="5535706" cy="396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4" cstate="print"/>
          <a:srcRect l="17143" t="11143" r="13571" b="8857"/>
          <a:stretch>
            <a:fillRect/>
          </a:stretch>
        </p:blipFill>
        <p:spPr bwMode="auto">
          <a:xfrm>
            <a:off x="3581400" y="2895600"/>
            <a:ext cx="5562600" cy="396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3" descr="G:\3. Photos\Jordan\Mchaqqar_Paolo\20140416_0335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1143000"/>
            <a:ext cx="2336800" cy="1752600"/>
          </a:xfrm>
          <a:prstGeom prst="rect">
            <a:avLst/>
          </a:prstGeom>
          <a:noFill/>
        </p:spPr>
      </p:pic>
      <p:pic>
        <p:nvPicPr>
          <p:cNvPr id="8" name="Picture 5" descr="G:\3. Photos\Jordan\102NIKON\DSCN56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1143000"/>
            <a:ext cx="2317955" cy="1738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001000" cy="10668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Hima</a:t>
            </a:r>
            <a:endParaRPr lang="en-US" dirty="0"/>
          </a:p>
        </p:txBody>
      </p:sp>
      <p:pic>
        <p:nvPicPr>
          <p:cNvPr id="4098" name="Picture 2" descr="https://fbcdn-sphotos-g-a.akamaihd.net/hphotos-ak-xpa1/v/t1.0-9/1964947_259325160918092_5990880682262364981_n.jpg?oh=a81c311637be74441d753ff71127a88a&amp;oe=5491019F&amp;__gda__=1418627234_aad2ab5448423ff5934a6c77dc340b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00600"/>
            <a:ext cx="3086100" cy="2057400"/>
          </a:xfrm>
          <a:prstGeom prst="rect">
            <a:avLst/>
          </a:prstGeom>
          <a:noFill/>
        </p:spPr>
      </p:pic>
      <p:pic>
        <p:nvPicPr>
          <p:cNvPr id="4102" name="Picture 6" descr="https://fbcdn-sphotos-a-a.akamaihd.net/hphotos-ak-xfa1/v/t1.0-9/1907334_259322210918387_7759508351033649125_n.jpg?oh=3ae1fb8d39ad5ade26a3fda9010448d2&amp;oe=5483A891&amp;__gda__=1418110401_6c74c2881bd7e4a4d0582b8323e6a3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4800600"/>
            <a:ext cx="3048000" cy="2032000"/>
          </a:xfrm>
          <a:prstGeom prst="rect">
            <a:avLst/>
          </a:prstGeom>
          <a:noFill/>
        </p:spPr>
      </p:pic>
      <p:pic>
        <p:nvPicPr>
          <p:cNvPr id="4104" name="Picture 8" descr="https://scontent-a-ams.xx.fbcdn.net/hphotos-xpf1/v/t1.0-9/10330237_259326247584650_6089964572052991795_n.jpg?oh=641b3d85e36d436326851823085c49eb&amp;oe=548E43E2"/>
          <p:cNvPicPr>
            <a:picLocks noChangeAspect="1" noChangeArrowheads="1"/>
          </p:cNvPicPr>
          <p:nvPr/>
        </p:nvPicPr>
        <p:blipFill>
          <a:blip r:embed="rId4" cstate="print"/>
          <a:srcRect l="21212" t="9091" b="6061"/>
          <a:stretch>
            <a:fillRect/>
          </a:stretch>
        </p:blipFill>
        <p:spPr bwMode="auto">
          <a:xfrm>
            <a:off x="6019800" y="4800600"/>
            <a:ext cx="3124200" cy="2057400"/>
          </a:xfrm>
          <a:prstGeom prst="rect">
            <a:avLst/>
          </a:prstGeom>
          <a:noFill/>
        </p:spPr>
      </p:pic>
      <p:pic>
        <p:nvPicPr>
          <p:cNvPr id="7" name="Picture 10" descr="C:\Users\TOSHIBA\AppData\Local\Microsoft\Windows\Temporary Internet Files\Content.Outlook\80ORWSIZ\Hima-forum Logo-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1447800"/>
            <a:ext cx="3581400" cy="3316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IUCN_normal_colou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39075" y="0"/>
            <a:ext cx="130492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457200" y="1676400"/>
            <a:ext cx="5537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The Amman Declaration on Innovating Hima - May 2014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09600" y="2667000"/>
            <a:ext cx="487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Hima is a comprehensive package of governance, conservation, science and markets that builds on and reinforces social, cultural and human capital.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>Reinforcing best-bet grazing practices (DSIPS &amp; IWLM)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62878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http://drylandsystems.cgiar.org/content/reinforcing-best-bet-grazing-practices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4286" t="12874" r="39286" b="5689"/>
          <a:stretch>
            <a:fillRect/>
          </a:stretch>
        </p:blipFill>
        <p:spPr bwMode="auto">
          <a:xfrm>
            <a:off x="0" y="9144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Autofit/>
          </a:bodyPr>
          <a:lstStyle/>
          <a:p>
            <a:r>
              <a:rPr lang="en-US" sz="2800" dirty="0" smtClean="0"/>
              <a:t>Investing in Rangelands: Agro-Ecological monitoring of Jordanian ‘action sites’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0" y="61632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http://drylandsystems.cgiar.org/content/investing-rangelands-agro-ecological-monitoring-jordanian-%E2%80%98action-sites%E2%80%99#sthash.KfxCvj3R.dpuf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12874" r="35000" b="8084"/>
          <a:stretch>
            <a:fillRect/>
          </a:stretch>
        </p:blipFill>
        <p:spPr bwMode="auto">
          <a:xfrm>
            <a:off x="0" y="10668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2057</TotalTime>
  <Words>837</Words>
  <Application>Microsoft Office PowerPoint</Application>
  <PresentationFormat>On-screen Show (4:3)</PresentationFormat>
  <Paragraphs>165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2013-2014 Achievements managing agro-pastoral rangelands in Jordanian Badia</vt:lpstr>
      <vt:lpstr>PowerPoint Presentation</vt:lpstr>
      <vt:lpstr>PowerPoint Presentation</vt:lpstr>
      <vt:lpstr>Characteristics of Pastoral Ecosystems in Jordan</vt:lpstr>
      <vt:lpstr>PowerPoint Presentation</vt:lpstr>
      <vt:lpstr>Enhancing the use of cactus (Opuntia focus indica) to promote better livelihoods of pastoral and agro-pastoral communities in arid areas of West Asia</vt:lpstr>
      <vt:lpstr>Enhancing the use of cactus (Opuntia focus indica) to promote better livelihoods of pastoral and agro-pastoral communities in the dry areas</vt:lpstr>
      <vt:lpstr>Research Experiments on Cactus pear</vt:lpstr>
      <vt:lpstr>PowerPoint Presentation</vt:lpstr>
      <vt:lpstr>PowerPoint Presentation</vt:lpstr>
      <vt:lpstr>Sustainable intensification of lowlands in pastoral ecosystems</vt:lpstr>
      <vt:lpstr>PowerPoint Presentation</vt:lpstr>
      <vt:lpstr>PowerPoint Presentation</vt:lpstr>
      <vt:lpstr>Restoration of salt affected rangelands</vt:lpstr>
      <vt:lpstr>PowerPoint Presentation</vt:lpstr>
      <vt:lpstr>PowerPoint Presentation</vt:lpstr>
      <vt:lpstr>PowerPoint Presentation</vt:lpstr>
      <vt:lpstr>Capacity Building</vt:lpstr>
      <vt:lpstr>Group training course on  agro ecological monitoring</vt:lpstr>
      <vt:lpstr>Capacity Building</vt:lpstr>
      <vt:lpstr>PowerPoint Presentation</vt:lpstr>
      <vt:lpstr>Hima</vt:lpstr>
      <vt:lpstr>Reinforcing best-bet grazing practices (DSIPS &amp; IWLM)</vt:lpstr>
      <vt:lpstr>Investing in Rangelands: Agro-Ecological monitoring of Jordanian ‘action sites’</vt:lpstr>
    </vt:vector>
  </TitlesOfParts>
  <Company>ICARDA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2013-2014 Achievements managing agro-pastoral rangelands in Jordanian Badia</dc:title>
  <dc:creator>Louhaichi, Mounir (ICARDA)</dc:creator>
  <cp:lastModifiedBy>ICARDA</cp:lastModifiedBy>
  <cp:revision>116</cp:revision>
  <dcterms:created xsi:type="dcterms:W3CDTF">2014-09-19T11:34:17Z</dcterms:created>
  <dcterms:modified xsi:type="dcterms:W3CDTF">2014-09-22T09:24:17Z</dcterms:modified>
</cp:coreProperties>
</file>