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289" r:id="rId5"/>
    <p:sldId id="265" r:id="rId6"/>
    <p:sldId id="276" r:id="rId7"/>
    <p:sldId id="278" r:id="rId8"/>
    <p:sldId id="279" r:id="rId9"/>
    <p:sldId id="281" r:id="rId10"/>
    <p:sldId id="282" r:id="rId11"/>
    <p:sldId id="283" r:id="rId12"/>
    <p:sldId id="286" r:id="rId13"/>
    <p:sldId id="274" r:id="rId14"/>
    <p:sldId id="285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96" y="12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DE49-9B44-45AD-919A-A6EBD275F2B4}" type="datetimeFigureOut">
              <a:rPr lang="en-US" smtClean="0"/>
              <a:pPr/>
              <a:t>9/15/2016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5B1CD-7637-4676-9DA3-E08A160228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DE49-9B44-45AD-919A-A6EBD275F2B4}" type="datetimeFigureOut">
              <a:rPr lang="en-US" smtClean="0"/>
              <a:pPr/>
              <a:t>9/15/2016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5B1CD-7637-4676-9DA3-E08A16022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DE49-9B44-45AD-919A-A6EBD275F2B4}" type="datetimeFigureOut">
              <a:rPr lang="en-US" smtClean="0"/>
              <a:pPr/>
              <a:t>9/15/2016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5B1CD-7637-4676-9DA3-E08A16022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DE49-9B44-45AD-919A-A6EBD275F2B4}" type="datetimeFigureOut">
              <a:rPr lang="en-US" smtClean="0"/>
              <a:pPr/>
              <a:t>9/15/2016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5B1CD-7637-4676-9DA3-E08A16022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DE49-9B44-45AD-919A-A6EBD275F2B4}" type="datetimeFigureOut">
              <a:rPr lang="en-US" smtClean="0"/>
              <a:pPr/>
              <a:t>9/15/2016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5B1CD-7637-4676-9DA3-E08A16022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DE49-9B44-45AD-919A-A6EBD275F2B4}" type="datetimeFigureOut">
              <a:rPr lang="en-US" smtClean="0"/>
              <a:pPr/>
              <a:t>9/15/2016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5B1CD-7637-4676-9DA3-E08A16022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DE49-9B44-45AD-919A-A6EBD275F2B4}" type="datetimeFigureOut">
              <a:rPr lang="en-US" smtClean="0"/>
              <a:pPr/>
              <a:t>9/15/2016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5B1CD-7637-4676-9DA3-E08A16022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DE49-9B44-45AD-919A-A6EBD275F2B4}" type="datetimeFigureOut">
              <a:rPr lang="en-US" smtClean="0"/>
              <a:pPr/>
              <a:t>9/15/2016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5B1CD-7637-4676-9DA3-E08A160228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53EDE49-9B44-45AD-919A-A6EBD275F2B4}" type="datetimeFigureOut">
              <a:rPr lang="en-US" smtClean="0"/>
              <a:pPr/>
              <a:t>9/15/2016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935B1CD-7637-4676-9DA3-E08A16022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DE49-9B44-45AD-919A-A6EBD275F2B4}" type="datetimeFigureOut">
              <a:rPr lang="en-US" smtClean="0"/>
              <a:pPr/>
              <a:t>9/15/2016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5B1CD-7637-4676-9DA3-E08A16022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DE49-9B44-45AD-919A-A6EBD275F2B4}" type="datetimeFigureOut">
              <a:rPr lang="en-US" smtClean="0"/>
              <a:pPr/>
              <a:t>9/15/2016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5B1CD-7637-4676-9DA3-E08A16022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53EDE49-9B44-45AD-919A-A6EBD275F2B4}" type="datetimeFigureOut">
              <a:rPr lang="en-US" smtClean="0"/>
              <a:pPr/>
              <a:t>9/15/2016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935B1CD-7637-4676-9DA3-E08A16022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eluedeling\Dropbox\Bilder\IMG_65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304800"/>
            <a:ext cx="9144000" cy="5446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04800"/>
            <a:ext cx="9144000" cy="2113646"/>
          </a:xfrm>
          <a:solidFill>
            <a:schemeClr val="bg1">
              <a:alpha val="51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4000" dirty="0" smtClean="0"/>
              <a:t>An Applied Information Economics Approach to Assessing Resilience in the Horn of Africa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5018430"/>
            <a:ext cx="2338785" cy="1689884"/>
          </a:xfrm>
        </p:spPr>
        <p:txBody>
          <a:bodyPr>
            <a:noAutofit/>
          </a:bodyPr>
          <a:lstStyle/>
          <a:p>
            <a:r>
              <a:rPr lang="en-US" b="1" dirty="0" smtClean="0"/>
              <a:t>Eike Luedeling</a:t>
            </a:r>
          </a:p>
          <a:p>
            <a:r>
              <a:rPr lang="en-US" dirty="0" smtClean="0"/>
              <a:t>Katie Downie</a:t>
            </a:r>
          </a:p>
          <a:p>
            <a:r>
              <a:rPr lang="en-US" dirty="0" smtClean="0"/>
              <a:t>Jan De Leeuw</a:t>
            </a:r>
          </a:p>
          <a:p>
            <a:r>
              <a:rPr lang="en-US" dirty="0" smtClean="0"/>
              <a:t>Keith Shepherd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7681169" y="5231875"/>
            <a:ext cx="1371600" cy="1524000"/>
            <a:chOff x="7681169" y="5231875"/>
            <a:chExt cx="1371600" cy="1524000"/>
          </a:xfrm>
        </p:grpSpPr>
        <p:sp>
          <p:nvSpPr>
            <p:cNvPr id="5" name="Rectangle 4"/>
            <p:cNvSpPr/>
            <p:nvPr/>
          </p:nvSpPr>
          <p:spPr>
            <a:xfrm>
              <a:off x="7681169" y="5231875"/>
              <a:ext cx="1371600" cy="1524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8600" y="5418661"/>
              <a:ext cx="1086148" cy="1202278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2096938" y="5779720"/>
            <a:ext cx="2140790" cy="899043"/>
            <a:chOff x="2667000" y="4161750"/>
            <a:chExt cx="2669309" cy="1280669"/>
          </a:xfrm>
        </p:grpSpPr>
        <p:sp>
          <p:nvSpPr>
            <p:cNvPr id="15" name="Rectangle 14"/>
            <p:cNvSpPr/>
            <p:nvPr/>
          </p:nvSpPr>
          <p:spPr>
            <a:xfrm>
              <a:off x="2667000" y="4161750"/>
              <a:ext cx="2669309" cy="1280669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pic>
          <p:nvPicPr>
            <p:cNvPr id="16" name="Picture 4" descr="Water, Land and Ecosystems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593" y="4333240"/>
              <a:ext cx="2287814" cy="990600"/>
            </a:xfrm>
            <a:prstGeom prst="rect">
              <a:avLst/>
            </a:prstGeom>
            <a:solidFill>
              <a:srgbClr val="0070C0"/>
            </a:solidFill>
            <a:extLst/>
          </p:spPr>
        </p:pic>
      </p:grpSp>
      <p:grpSp>
        <p:nvGrpSpPr>
          <p:cNvPr id="8" name="Group 7"/>
          <p:cNvGrpSpPr/>
          <p:nvPr/>
        </p:nvGrpSpPr>
        <p:grpSpPr>
          <a:xfrm>
            <a:off x="4237728" y="5759599"/>
            <a:ext cx="1905000" cy="948715"/>
            <a:chOff x="4237728" y="5759599"/>
            <a:chExt cx="1905000" cy="948715"/>
          </a:xfrm>
        </p:grpSpPr>
        <p:sp>
          <p:nvSpPr>
            <p:cNvPr id="7" name="Rectangle 6"/>
            <p:cNvSpPr/>
            <p:nvPr/>
          </p:nvSpPr>
          <p:spPr>
            <a:xfrm>
              <a:off x="4237728" y="5759599"/>
              <a:ext cx="1905000" cy="94871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31" t="13903" r="7277" b="14036"/>
            <a:stretch/>
          </p:blipFill>
          <p:spPr bwMode="auto">
            <a:xfrm>
              <a:off x="4495800" y="5900108"/>
              <a:ext cx="1388853" cy="6686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6309569" y="5326802"/>
            <a:ext cx="1371600" cy="1439339"/>
            <a:chOff x="6309569" y="5326802"/>
            <a:chExt cx="1371600" cy="1439339"/>
          </a:xfrm>
        </p:grpSpPr>
        <p:sp>
          <p:nvSpPr>
            <p:cNvPr id="17" name="Rectangle 16"/>
            <p:cNvSpPr/>
            <p:nvPr/>
          </p:nvSpPr>
          <p:spPr>
            <a:xfrm>
              <a:off x="6309569" y="5326802"/>
              <a:ext cx="1371600" cy="143933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26" name="Picture 2" descr="http://api.ning.com/files/yTUVc*v0z1ZzCxbyV-NxxSO-rGmrsj*0wk76JHX9V2qCbkn7rPtrKIZjmfmJnC6qWzAhsc5-NKCgHfAR1rn7OVvKsXhagVqT/ilri_logo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1968" y="5501530"/>
              <a:ext cx="1104900" cy="11247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8508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Research for Impact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4724400" cy="4625609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Research for development only has impact if it leads to better decisions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In supporting decisions, how can we effectively consider resilience?</a:t>
            </a:r>
          </a:p>
        </p:txBody>
      </p:sp>
      <p:pic>
        <p:nvPicPr>
          <p:cNvPr id="4" name="Picture 2" descr="http://www.mynamesnotmommy.com/wp-content/uploads/2013/05/question-mark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671" y="1747652"/>
            <a:ext cx="4571999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572000" y="6575953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sz="1400" dirty="0" smtClean="0"/>
              <a:t>Image: http://www.mynamesnotmommy.com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200877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Challenges for resilience decisions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4625609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Various </a:t>
            </a:r>
            <a:r>
              <a:rPr lang="en-US" b="1" dirty="0" smtClean="0">
                <a:solidFill>
                  <a:srgbClr val="FF0000"/>
                </a:solidFill>
              </a:rPr>
              <a:t>complex </a:t>
            </a:r>
            <a:r>
              <a:rPr lang="en-US" dirty="0" smtClean="0"/>
              <a:t>and </a:t>
            </a:r>
            <a:r>
              <a:rPr lang="en-US" b="1" dirty="0">
                <a:solidFill>
                  <a:srgbClr val="FF0000"/>
                </a:solidFill>
              </a:rPr>
              <a:t>dynamic</a:t>
            </a:r>
            <a:r>
              <a:rPr lang="en-US" dirty="0" smtClean="0"/>
              <a:t> definitions: response to shocks and stressors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Rarely directly observable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Most resilience models are complex, </a:t>
            </a:r>
            <a:r>
              <a:rPr lang="en-US" b="1" dirty="0" smtClean="0">
                <a:solidFill>
                  <a:srgbClr val="FF0000"/>
                </a:solidFill>
              </a:rPr>
              <a:t>data-demanding</a:t>
            </a:r>
            <a:r>
              <a:rPr lang="en-US" dirty="0" smtClean="0"/>
              <a:t> and error-prone</a:t>
            </a:r>
          </a:p>
          <a:p>
            <a:pPr>
              <a:spcAft>
                <a:spcPts val="1200"/>
              </a:spcAft>
            </a:pPr>
            <a:r>
              <a:rPr lang="en-US" b="1" dirty="0" smtClean="0">
                <a:solidFill>
                  <a:srgbClr val="FF0000"/>
                </a:solidFill>
              </a:rPr>
              <a:t>Data is scarce </a:t>
            </a:r>
            <a:r>
              <a:rPr lang="en-US" dirty="0" smtClean="0"/>
              <a:t>in most places of interest</a:t>
            </a:r>
          </a:p>
        </p:txBody>
      </p:sp>
    </p:spTree>
    <p:extLst>
      <p:ext uri="{BB962C8B-B14F-4D97-AF65-F5344CB8AC3E}">
        <p14:creationId xmlns:p14="http://schemas.microsoft.com/office/powerpoint/2010/main" val="855021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Opportunities in resilience decisions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5006609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If resilience matters, it should have </a:t>
            </a:r>
            <a:r>
              <a:rPr lang="en-US" b="1" dirty="0" smtClean="0">
                <a:solidFill>
                  <a:srgbClr val="FF0000"/>
                </a:solidFill>
              </a:rPr>
              <a:t>measurable impacts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Among several systems, the most resilient should </a:t>
            </a:r>
            <a:r>
              <a:rPr lang="en-US" b="1" dirty="0" smtClean="0">
                <a:solidFill>
                  <a:srgbClr val="FF0000"/>
                </a:solidFill>
              </a:rPr>
              <a:t>do best in the long run most of the time</a:t>
            </a:r>
            <a:r>
              <a:rPr lang="en-US" dirty="0" smtClean="0"/>
              <a:t>, when exposed to shocks and stressors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We have to find out which one this is – </a:t>
            </a:r>
            <a:r>
              <a:rPr lang="en-US" b="1" dirty="0" smtClean="0">
                <a:solidFill>
                  <a:srgbClr val="FF0000"/>
                </a:solidFill>
              </a:rPr>
              <a:t>quickly</a:t>
            </a:r>
            <a:r>
              <a:rPr lang="en-US" dirty="0" smtClean="0"/>
              <a:t>, </a:t>
            </a:r>
            <a:r>
              <a:rPr lang="en-US" b="1" dirty="0" smtClean="0">
                <a:solidFill>
                  <a:srgbClr val="FF0000"/>
                </a:solidFill>
              </a:rPr>
              <a:t>cheaply</a:t>
            </a:r>
            <a:r>
              <a:rPr lang="en-US" dirty="0" smtClean="0"/>
              <a:t>, with </a:t>
            </a:r>
            <a:r>
              <a:rPr lang="en-US" b="1" dirty="0">
                <a:solidFill>
                  <a:srgbClr val="FF0000"/>
                </a:solidFill>
              </a:rPr>
              <a:t>imperfect information </a:t>
            </a:r>
            <a:r>
              <a:rPr lang="en-US" dirty="0" smtClean="0"/>
              <a:t>and yet </a:t>
            </a:r>
            <a:r>
              <a:rPr lang="en-US" b="1" dirty="0">
                <a:solidFill>
                  <a:srgbClr val="FF0000"/>
                </a:solidFill>
              </a:rPr>
              <a:t>accurately</a:t>
            </a:r>
            <a:r>
              <a:rPr lang="en-US" dirty="0" smtClean="0"/>
              <a:t> to meet demands of decision-makers…</a:t>
            </a:r>
          </a:p>
        </p:txBody>
      </p:sp>
    </p:spTree>
    <p:extLst>
      <p:ext uri="{BB962C8B-B14F-4D97-AF65-F5344CB8AC3E}">
        <p14:creationId xmlns:p14="http://schemas.microsoft.com/office/powerpoint/2010/main" val="289583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Down Arrow 37"/>
          <p:cNvSpPr/>
          <p:nvPr/>
        </p:nvSpPr>
        <p:spPr>
          <a:xfrm>
            <a:off x="5795516" y="2931537"/>
            <a:ext cx="382079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Down Arrow 38"/>
          <p:cNvSpPr/>
          <p:nvPr/>
        </p:nvSpPr>
        <p:spPr>
          <a:xfrm>
            <a:off x="5791201" y="3854563"/>
            <a:ext cx="382079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Down Arrow 40"/>
          <p:cNvSpPr/>
          <p:nvPr/>
        </p:nvSpPr>
        <p:spPr>
          <a:xfrm>
            <a:off x="5791200" y="4784782"/>
            <a:ext cx="382079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Down Arrow 15"/>
          <p:cNvSpPr/>
          <p:nvPr/>
        </p:nvSpPr>
        <p:spPr>
          <a:xfrm>
            <a:off x="5791202" y="1997011"/>
            <a:ext cx="382079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Applied Information Economics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971800" y="1686046"/>
            <a:ext cx="6092765" cy="8303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Participatory development of a business-case model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Highly aggregated variables, but comprehensive; costs, benefits, risks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100642" y="1621353"/>
            <a:ext cx="2337758" cy="1426647"/>
          </a:xfrm>
          <a:prstGeom prst="rect">
            <a:avLst/>
          </a:prstGeom>
        </p:spPr>
        <p:txBody>
          <a:bodyPr vert="horz" lIns="54864" tIns="91440" rtlCol="0">
            <a:noAutofit/>
          </a:bodyPr>
          <a:lstStyle>
            <a:lvl1pPr marL="438912" indent="-32004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2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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Char char="▪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61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Char char="▪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Char char=""/>
              <a:defRPr kumimoji="0"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763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31136" indent="-1828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Char char="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18872" indent="0" algn="ctr">
              <a:spcAft>
                <a:spcPts val="1200"/>
              </a:spcAft>
              <a:buNone/>
            </a:pPr>
            <a:r>
              <a:rPr lang="en-US" sz="2000" dirty="0" smtClean="0"/>
              <a:t>Well-established business decision analysis approach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976114" y="2618112"/>
            <a:ext cx="6092765" cy="8303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Stakeholders define the current state of uncertainty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Probability </a:t>
            </a:r>
            <a:r>
              <a:rPr lang="en-US" sz="1600" dirty="0">
                <a:solidFill>
                  <a:schemeClr val="tx1"/>
                </a:solidFill>
              </a:rPr>
              <a:t>distributions for all variables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971801" y="3557598"/>
            <a:ext cx="6092765" cy="8303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Simulate decision outcomes, considering all relevant risks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Monte Carlo analysis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976114" y="4487816"/>
            <a:ext cx="6092765" cy="8303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Identify high-value variables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Take measurements if and where they have value for the decision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971800" y="5418034"/>
            <a:ext cx="6092765" cy="8303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Make recommendations for optimizing decision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Based on expected gains and opportunity losses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0" y="6550223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smtClean="0"/>
              <a:t>Hubbard 2014. How to measure anything – the value of intangibles in business. Wiley.</a:t>
            </a:r>
            <a:endParaRPr lang="en-US" sz="1400" dirty="0"/>
          </a:p>
        </p:txBody>
      </p:sp>
      <p:sp>
        <p:nvSpPr>
          <p:cNvPr id="15" name="Curved Right Arrow 14"/>
          <p:cNvSpPr/>
          <p:nvPr/>
        </p:nvSpPr>
        <p:spPr>
          <a:xfrm flipV="1">
            <a:off x="2306848" y="2922910"/>
            <a:ext cx="661718" cy="198008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5" name="Curved Right Arrow 34"/>
          <p:cNvSpPr/>
          <p:nvPr/>
        </p:nvSpPr>
        <p:spPr>
          <a:xfrm flipV="1">
            <a:off x="2286000" y="3837310"/>
            <a:ext cx="682565" cy="106568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78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1" grpId="0" animBg="1"/>
      <p:bldP spid="16" grpId="0" animBg="1"/>
      <p:bldP spid="4" grpId="0" animBg="1"/>
      <p:bldP spid="22" grpId="0"/>
      <p:bldP spid="28" grpId="0" animBg="1"/>
      <p:bldP spid="29" grpId="0" animBg="1"/>
      <p:bldP spid="30" grpId="0" animBg="1"/>
      <p:bldP spid="32" grpId="0" animBg="1"/>
      <p:bldP spid="34" grpId="0"/>
      <p:bldP spid="15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 examples from Kenya</a:t>
            </a:r>
            <a:endParaRPr lang="en-US" dirty="0"/>
          </a:p>
        </p:txBody>
      </p:sp>
      <p:pic>
        <p:nvPicPr>
          <p:cNvPr id="4" name="Picture 2" descr="http://www.mercycorps.org/sites/default/files/styles/adaptive/adaptive-image/public/photos/collecting_water_in_west_wajir.jpg?itok=WjEfNTZ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8600" y="1600200"/>
            <a:ext cx="3276601" cy="191897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uedeling\Dropbox\Bilder\IMG_650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71599" y="3185735"/>
            <a:ext cx="3276600" cy="191966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619500" y="1752600"/>
            <a:ext cx="2095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Water pipeline</a:t>
            </a:r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210300" y="5270740"/>
            <a:ext cx="2857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/>
              <a:t>Rainfed</a:t>
            </a:r>
            <a:r>
              <a:rPr lang="en-US" sz="2400" b="1" dirty="0" smtClean="0"/>
              <a:t> agriculture interventions</a:t>
            </a:r>
            <a:endParaRPr lang="en-US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572000" y="3352800"/>
            <a:ext cx="220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Borehole management</a:t>
            </a:r>
            <a:endParaRPr lang="en-US" sz="2400" b="1" dirty="0"/>
          </a:p>
        </p:txBody>
      </p:sp>
      <p:pic>
        <p:nvPicPr>
          <p:cNvPr id="5" name="Picture 4" descr="http://www.rspb.org.uk/community/cfs-file.ashx/__key/communityserver-blogs-components-weblogfiles/00-00-00-24-26/7103.Tana-river-_2D00_-late-rains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95599" y="4896150"/>
            <a:ext cx="3276601" cy="192362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426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mercycorps.org/sites/default/files/styles/adaptive/adaptive-image/public/photos/collecting_water_in_west_wajir.jpg?itok=WjEfNTZ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1502734"/>
            <a:ext cx="9144000" cy="535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Water pipeline for </a:t>
            </a:r>
            <a:r>
              <a:rPr lang="en-US" dirty="0" err="1" smtClean="0"/>
              <a:t>Wajir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67562"/>
            <a:ext cx="8229600" cy="4625609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100-km pipeline for fresh water supply to rapidly growing </a:t>
            </a:r>
            <a:r>
              <a:rPr lang="en-US" dirty="0" err="1" smtClean="0"/>
              <a:t>dryland</a:t>
            </a:r>
            <a:r>
              <a:rPr lang="en-US" dirty="0" smtClean="0"/>
              <a:t> city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Taps a politically sensitive aquifer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550223"/>
            <a:ext cx="27923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Image: http</a:t>
            </a:r>
            <a:r>
              <a:rPr lang="en-US" sz="1400" dirty="0">
                <a:solidFill>
                  <a:schemeClr val="bg1"/>
                </a:solidFill>
              </a:rPr>
              <a:t>://www.mercycorps.org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4800600"/>
            <a:ext cx="8229600" cy="1752600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lvl1pPr marL="438912" indent="-32004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2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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Char char="▪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61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Char char="▪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Char char=""/>
              <a:defRPr kumimoji="0"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763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31136" indent="-1828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Char char="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Aft>
                <a:spcPts val="1200"/>
              </a:spcAft>
            </a:pPr>
            <a:r>
              <a:rPr lang="en-US" dirty="0" smtClean="0">
                <a:solidFill>
                  <a:schemeClr val="bg1"/>
                </a:solidFill>
              </a:rPr>
              <a:t>Intensive discussions with stakeholders</a:t>
            </a:r>
          </a:p>
          <a:p>
            <a:pPr>
              <a:spcAft>
                <a:spcPts val="1200"/>
              </a:spcAft>
            </a:pPr>
            <a:r>
              <a:rPr lang="en-US" dirty="0" smtClean="0">
                <a:solidFill>
                  <a:schemeClr val="bg1"/>
                </a:solidFill>
              </a:rPr>
              <a:t>Model-building with group of experts</a:t>
            </a:r>
          </a:p>
        </p:txBody>
      </p:sp>
    </p:spTree>
    <p:extLst>
      <p:ext uri="{BB962C8B-B14F-4D97-AF65-F5344CB8AC3E}">
        <p14:creationId xmlns:p14="http://schemas.microsoft.com/office/powerpoint/2010/main" val="3203832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mercycorps.org/sites/default/files/styles/adaptive/adaptive-image/public/photos/collecting_water_in_west_wajir.jpg?itok=WjEfNTZ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1502734"/>
            <a:ext cx="9144000" cy="535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550223"/>
            <a:ext cx="27923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Image: http</a:t>
            </a:r>
            <a:r>
              <a:rPr lang="en-US" sz="1400" dirty="0">
                <a:solidFill>
                  <a:schemeClr val="bg1"/>
                </a:solidFill>
              </a:rPr>
              <a:t>://www.mercycorps.org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19600" y="1703865"/>
            <a:ext cx="4724401" cy="2277547"/>
          </a:xfrm>
          <a:prstGeom prst="rect">
            <a:avLst/>
          </a:prstGeom>
          <a:solidFill>
            <a:schemeClr val="accent1">
              <a:alpha val="8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Key uncertainties</a:t>
            </a:r>
          </a:p>
          <a:p>
            <a:endParaRPr lang="en-US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Number and value of a surviving infants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/>
              <a:t>Value of disease treatment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Reduced performance due to poor design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Risk of political interference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4799" y="4724400"/>
            <a:ext cx="8610601" cy="1815882"/>
          </a:xfrm>
          <a:prstGeom prst="rect">
            <a:avLst/>
          </a:prstGeom>
          <a:solidFill>
            <a:schemeClr val="tx1">
              <a:alpha val="6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342900" indent="-342900">
              <a:buFont typeface="Arial" pitchFamily="34" charset="0"/>
              <a:buChar char="•"/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Very risky project, when considering potential shocks </a:t>
            </a:r>
          </a:p>
          <a:p>
            <a:r>
              <a:rPr lang="en-US" dirty="0"/>
              <a:t>High chance of failure</a:t>
            </a:r>
          </a:p>
          <a:p>
            <a:r>
              <a:rPr lang="en-US" dirty="0"/>
              <a:t>Key uncertainties related to limited stakeholder inclusion, investor </a:t>
            </a:r>
            <a:r>
              <a:rPr lang="en-US" dirty="0" smtClean="0"/>
              <a:t>priorities and values</a:t>
            </a:r>
            <a:endParaRPr lang="en-US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>
            <a:normAutofit/>
          </a:bodyPr>
          <a:lstStyle/>
          <a:p>
            <a:r>
              <a:rPr lang="en-US" dirty="0" smtClean="0"/>
              <a:t>Water pipeline for </a:t>
            </a:r>
            <a:r>
              <a:rPr lang="en-US" dirty="0" err="1" smtClean="0"/>
              <a:t>Wajir</a:t>
            </a:r>
            <a:endParaRPr lang="en-US" dirty="0"/>
          </a:p>
        </p:txBody>
      </p:sp>
      <p:pic>
        <p:nvPicPr>
          <p:cNvPr id="3075" name="Picture 3" descr="D:\1404_resilience_presentation\Wajir_model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85"/>
          <a:stretch/>
        </p:blipFill>
        <p:spPr bwMode="auto">
          <a:xfrm>
            <a:off x="76200" y="1703865"/>
            <a:ext cx="4191001" cy="289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39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build="p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Better borehole management to protect livestock from drought</a:t>
            </a:r>
            <a:endParaRPr lang="en-US" dirty="0"/>
          </a:p>
        </p:txBody>
      </p:sp>
      <p:pic>
        <p:nvPicPr>
          <p:cNvPr id="6147" name="Picture 3" descr="C:\Users\eluedeling\Dropbox\Bilder\IMG_65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931" y="1500249"/>
            <a:ext cx="9144931" cy="535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4625609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High livestock mortality (up to 80%) during drought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Better managed boreholes could alleviate this problem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57200" y="4800600"/>
            <a:ext cx="8229600" cy="1752600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lvl1pPr marL="438912" indent="-32004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2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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Char char="▪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61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Char char="▪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Char char=""/>
              <a:defRPr kumimoji="0"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763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31136" indent="-1828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Char char="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Aft>
                <a:spcPts val="1200"/>
              </a:spcAft>
            </a:pPr>
            <a:r>
              <a:rPr lang="en-US" dirty="0" smtClean="0">
                <a:solidFill>
                  <a:schemeClr val="bg1"/>
                </a:solidFill>
              </a:rPr>
              <a:t>Model built based on literature and expert knowledge</a:t>
            </a:r>
          </a:p>
        </p:txBody>
      </p:sp>
    </p:spTree>
    <p:extLst>
      <p:ext uri="{BB962C8B-B14F-4D97-AF65-F5344CB8AC3E}">
        <p14:creationId xmlns:p14="http://schemas.microsoft.com/office/powerpoint/2010/main" val="4245084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Better borehole management to protect livestock from drought</a:t>
            </a:r>
            <a:endParaRPr lang="en-US" dirty="0"/>
          </a:p>
        </p:txBody>
      </p:sp>
      <p:pic>
        <p:nvPicPr>
          <p:cNvPr id="6147" name="Picture 3" descr="C:\Users\eluedeling\Dropbox\Bilder\IMG_65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931" y="1500249"/>
            <a:ext cx="9144931" cy="535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1404_resilience_presentation\Livestock_model_benefit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703866"/>
            <a:ext cx="4246149" cy="289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419600" y="1703865"/>
            <a:ext cx="4648199" cy="2277547"/>
          </a:xfrm>
          <a:prstGeom prst="rect">
            <a:avLst/>
          </a:prstGeom>
          <a:solidFill>
            <a:schemeClr val="accent1">
              <a:alpha val="81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Key uncertainties</a:t>
            </a:r>
          </a:p>
          <a:p>
            <a:endParaRPr lang="en-US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Discount rate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Milk price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Livestock mortality reduction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Herd growth rate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Milk yield per cow in non-drought years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4800" y="4724400"/>
            <a:ext cx="8305800" cy="1384995"/>
          </a:xfrm>
          <a:prstGeom prst="rect">
            <a:avLst/>
          </a:prstGeom>
          <a:solidFill>
            <a:schemeClr val="tx1">
              <a:alpha val="6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342900" indent="-342900">
              <a:buFont typeface="Arial" pitchFamily="34" charset="0"/>
              <a:buChar char="•"/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Fairly safe bet, low chance of losses</a:t>
            </a:r>
          </a:p>
          <a:p>
            <a:r>
              <a:rPr lang="en-US" dirty="0"/>
              <a:t>Key uncertainties could be reduced through socioeconomic </a:t>
            </a:r>
            <a:r>
              <a:rPr lang="en-US" dirty="0" smtClean="0"/>
              <a:t>and market surveys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85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build="p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www.rspb.org.uk/community/cfs-file.ashx/__key/communityserver-blogs-components-weblogfiles/00-00-00-24-26/7103.Tana-river-_2D00_-late-rains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44" y="1491291"/>
            <a:ext cx="9141356" cy="536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Rainfed</a:t>
            </a:r>
            <a:r>
              <a:rPr lang="en-US" dirty="0" smtClean="0"/>
              <a:t> agriculture interventions in the </a:t>
            </a:r>
            <a:r>
              <a:rPr lang="en-US" dirty="0" err="1" smtClean="0"/>
              <a:t>Tana</a:t>
            </a:r>
            <a:r>
              <a:rPr lang="en-US" dirty="0" smtClean="0"/>
              <a:t> River Basin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2492009"/>
          </a:xfrm>
          <a:solidFill>
            <a:schemeClr val="bg1">
              <a:alpha val="74000"/>
            </a:schemeClr>
          </a:solidFill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Portfolio of large-scale interventions 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Improved soil management, water resource management, intensification of trees, mixed livestock and grazing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57200" y="4800600"/>
            <a:ext cx="8229600" cy="1219200"/>
          </a:xfrm>
          <a:prstGeom prst="rect">
            <a:avLst/>
          </a:prstGeom>
          <a:solidFill>
            <a:schemeClr val="tx1">
              <a:alpha val="49000"/>
            </a:schemeClr>
          </a:solidFill>
        </p:spPr>
        <p:txBody>
          <a:bodyPr vert="horz" lIns="54864" tIns="91440" rtlCol="0">
            <a:normAutofit/>
          </a:bodyPr>
          <a:lstStyle>
            <a:lvl1pPr marL="438912" indent="-32004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2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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Char char="▪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61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Char char="▪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Char char=""/>
              <a:defRPr kumimoji="0"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763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31136" indent="-1828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Char char="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Aft>
                <a:spcPts val="1200"/>
              </a:spcAft>
            </a:pPr>
            <a:r>
              <a:rPr lang="en-US" dirty="0" smtClean="0">
                <a:solidFill>
                  <a:schemeClr val="bg1"/>
                </a:solidFill>
              </a:rPr>
              <a:t>Model built based on stakeholder consultation and expert workshops</a:t>
            </a:r>
          </a:p>
        </p:txBody>
      </p:sp>
      <p:sp>
        <p:nvSpPr>
          <p:cNvPr id="3" name="Rectangle 2"/>
          <p:cNvSpPr/>
          <p:nvPr/>
        </p:nvSpPr>
        <p:spPr>
          <a:xfrm>
            <a:off x="6616192" y="6537348"/>
            <a:ext cx="25278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Image: http://www.rspb.org.uk/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779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www.rspb.org.uk/community/cfs-file.ashx/__key/communityserver-blogs-components-weblogfiles/00-00-00-24-26/7103.Tana-river-_2D00_-late-rains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44" y="1491291"/>
            <a:ext cx="9141356" cy="536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19600" y="1703865"/>
            <a:ext cx="4648199" cy="2277547"/>
          </a:xfrm>
          <a:prstGeom prst="rect">
            <a:avLst/>
          </a:prstGeom>
          <a:solidFill>
            <a:schemeClr val="accent1">
              <a:alpha val="81000"/>
            </a:schemeClr>
          </a:solidFill>
        </p:spPr>
        <p:txBody>
          <a:bodyPr wrap="square" rtlCol="0">
            <a:spAutoFit/>
          </a:bodyPr>
          <a:lstStyle/>
          <a:p>
            <a:pPr>
              <a:tabLst>
                <a:tab pos="914400" algn="l"/>
              </a:tabLst>
            </a:pPr>
            <a:r>
              <a:rPr lang="en-US" sz="2400" b="1" dirty="0" smtClean="0"/>
              <a:t>Key uncertainties</a:t>
            </a:r>
          </a:p>
          <a:p>
            <a:pPr>
              <a:tabLst>
                <a:tab pos="914400" algn="l"/>
              </a:tabLst>
            </a:pPr>
            <a:endParaRPr lang="en-US" dirty="0" smtClean="0"/>
          </a:p>
          <a:p>
            <a:pPr indent="-457200">
              <a:buFont typeface="Arial" pitchFamily="34" charset="0"/>
              <a:buChar char="•"/>
              <a:tabLst>
                <a:tab pos="914400" algn="l"/>
              </a:tabLst>
            </a:pPr>
            <a:r>
              <a:rPr lang="en-US" sz="2000" dirty="0" smtClean="0"/>
              <a:t>Cost per ton of CO2</a:t>
            </a:r>
          </a:p>
          <a:p>
            <a:pPr indent="-457200">
              <a:buFont typeface="Arial" pitchFamily="34" charset="0"/>
              <a:buChar char="•"/>
              <a:tabLst>
                <a:tab pos="914400" algn="l"/>
              </a:tabLst>
            </a:pPr>
            <a:r>
              <a:rPr lang="en-US" sz="2000" dirty="0" smtClean="0"/>
              <a:t>Profits from land in semi-arid zone</a:t>
            </a:r>
          </a:p>
          <a:p>
            <a:pPr indent="-457200">
              <a:buFont typeface="Arial" pitchFamily="34" charset="0"/>
              <a:buChar char="•"/>
              <a:tabLst>
                <a:tab pos="914400" algn="l"/>
              </a:tabLst>
            </a:pPr>
            <a:r>
              <a:rPr lang="en-US" sz="2000" dirty="0"/>
              <a:t>Profits from land in sub-humid </a:t>
            </a:r>
            <a:r>
              <a:rPr lang="en-US" sz="2000" dirty="0" smtClean="0"/>
              <a:t>zone</a:t>
            </a:r>
          </a:p>
          <a:p>
            <a:pPr indent="-457200">
              <a:buFont typeface="Arial" pitchFamily="34" charset="0"/>
              <a:buChar char="•"/>
              <a:tabLst>
                <a:tab pos="914400" algn="l"/>
              </a:tabLst>
            </a:pPr>
            <a:r>
              <a:rPr lang="en-US" sz="2000" dirty="0" smtClean="0"/>
              <a:t>Additional CO2 from intensive farms</a:t>
            </a:r>
          </a:p>
          <a:p>
            <a:pPr indent="-457200">
              <a:buFont typeface="Arial" pitchFamily="34" charset="0"/>
              <a:buChar char="•"/>
              <a:tabLst>
                <a:tab pos="914400" algn="l"/>
              </a:tabLst>
            </a:pPr>
            <a:r>
              <a:rPr lang="en-US" sz="2000" dirty="0" smtClean="0"/>
              <a:t>Number of people who won’t migrate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799" y="4724401"/>
            <a:ext cx="8534401" cy="1384995"/>
          </a:xfrm>
          <a:prstGeom prst="rect">
            <a:avLst/>
          </a:prstGeom>
          <a:solidFill>
            <a:schemeClr val="tx1">
              <a:alpha val="6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342900" indent="-342900">
              <a:buFont typeface="Arial" pitchFamily="34" charset="0"/>
              <a:buChar char="•"/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Substantial gains and losses possible</a:t>
            </a:r>
          </a:p>
          <a:p>
            <a:r>
              <a:rPr lang="en-US" dirty="0" smtClean="0"/>
              <a:t>High information </a:t>
            </a:r>
            <a:r>
              <a:rPr lang="en-US" dirty="0"/>
              <a:t>values </a:t>
            </a:r>
            <a:r>
              <a:rPr lang="en-US" dirty="0" smtClean="0"/>
              <a:t>(100s </a:t>
            </a:r>
            <a:r>
              <a:rPr lang="en-US" dirty="0"/>
              <a:t>of millions </a:t>
            </a:r>
            <a:r>
              <a:rPr lang="en-US" dirty="0" smtClean="0"/>
              <a:t>USD)</a:t>
            </a:r>
            <a:endParaRPr lang="en-US" dirty="0"/>
          </a:p>
          <a:p>
            <a:r>
              <a:rPr lang="en-US" dirty="0"/>
              <a:t>Farming profitability studies and migration </a:t>
            </a:r>
            <a:r>
              <a:rPr lang="en-US" dirty="0" smtClean="0"/>
              <a:t>studies</a:t>
            </a:r>
            <a:endParaRPr lang="en-US" dirty="0"/>
          </a:p>
        </p:txBody>
      </p:sp>
      <p:pic>
        <p:nvPicPr>
          <p:cNvPr id="8194" name="Picture 2" descr="D:\1404_resilience_presentation\Tana_mode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703867"/>
            <a:ext cx="4246149" cy="288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Rainfed</a:t>
            </a:r>
            <a:r>
              <a:rPr lang="en-US" dirty="0" smtClean="0"/>
              <a:t> agriculture interventions in the </a:t>
            </a:r>
            <a:r>
              <a:rPr lang="en-US" dirty="0" err="1" smtClean="0"/>
              <a:t>Tana</a:t>
            </a:r>
            <a:r>
              <a:rPr lang="en-US" dirty="0" smtClean="0"/>
              <a:t> River Basin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616192" y="6537348"/>
            <a:ext cx="25278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Image: http://www.rspb.org.uk/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79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Lessons learnt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4930409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High-level models can often provide </a:t>
            </a:r>
            <a:r>
              <a:rPr lang="en-US" b="1" dirty="0" smtClean="0">
                <a:solidFill>
                  <a:srgbClr val="FF0000"/>
                </a:solidFill>
              </a:rPr>
              <a:t>sufficient information to guide decision-making </a:t>
            </a:r>
            <a:r>
              <a:rPr lang="en-US" dirty="0" smtClean="0"/>
              <a:t>for specific decisions</a:t>
            </a:r>
          </a:p>
          <a:p>
            <a:pPr>
              <a:spcAft>
                <a:spcPts val="1200"/>
              </a:spcAft>
            </a:pPr>
            <a:r>
              <a:rPr lang="en-US" b="1" dirty="0" smtClean="0">
                <a:solidFill>
                  <a:srgbClr val="FF0000"/>
                </a:solidFill>
              </a:rPr>
              <a:t>Comprehensiveness</a:t>
            </a:r>
            <a:r>
              <a:rPr lang="en-US" dirty="0" smtClean="0"/>
              <a:t> is more important than high mechanistic detail</a:t>
            </a:r>
          </a:p>
          <a:p>
            <a:pPr>
              <a:spcAft>
                <a:spcPts val="1200"/>
              </a:spcAft>
            </a:pPr>
            <a:r>
              <a:rPr lang="en-US" dirty="0"/>
              <a:t>Long-term stochastic model runs allow </a:t>
            </a:r>
            <a:r>
              <a:rPr lang="en-US" b="1" dirty="0">
                <a:solidFill>
                  <a:srgbClr val="FF0000"/>
                </a:solidFill>
              </a:rPr>
              <a:t>direct simulation of outcomes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High-value variables are often </a:t>
            </a:r>
            <a:r>
              <a:rPr lang="en-US" b="1" dirty="0" smtClean="0">
                <a:solidFill>
                  <a:srgbClr val="FF0000"/>
                </a:solidFill>
              </a:rPr>
              <a:t>not the ones typically measured</a:t>
            </a:r>
          </a:p>
          <a:p>
            <a:pPr>
              <a:spcAft>
                <a:spcPts val="1200"/>
              </a:spcAft>
            </a:pPr>
            <a:r>
              <a:rPr lang="en-US" b="1" dirty="0" smtClean="0">
                <a:solidFill>
                  <a:srgbClr val="FF0000"/>
                </a:solidFill>
              </a:rPr>
              <a:t>Engagement with decision-makers </a:t>
            </a:r>
            <a:r>
              <a:rPr lang="en-US" dirty="0" smtClean="0"/>
              <a:t>increases likelihood that results will be used</a:t>
            </a:r>
          </a:p>
          <a:p>
            <a:pPr>
              <a:spcAft>
                <a:spcPts val="1200"/>
              </a:spcAft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28124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eluedeling\Dropbox\Bilder\IMG_65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01"/>
          <a:stretch/>
        </p:blipFill>
        <p:spPr bwMode="auto">
          <a:xfrm>
            <a:off x="2876" y="1509622"/>
            <a:ext cx="9144000" cy="5348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7681169" y="5231875"/>
            <a:ext cx="1371600" cy="1524000"/>
            <a:chOff x="7681169" y="5231875"/>
            <a:chExt cx="1371600" cy="1524000"/>
          </a:xfrm>
          <a:solidFill>
            <a:schemeClr val="bg1"/>
          </a:solidFill>
        </p:grpSpPr>
        <p:sp>
          <p:nvSpPr>
            <p:cNvPr id="6" name="Rectangle 5"/>
            <p:cNvSpPr/>
            <p:nvPr/>
          </p:nvSpPr>
          <p:spPr>
            <a:xfrm>
              <a:off x="7681169" y="5231875"/>
              <a:ext cx="1371600" cy="1524000"/>
            </a:xfrm>
            <a:prstGeom prst="rect">
              <a:avLst/>
            </a:prstGeom>
            <a:grpFill/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8600" y="5418661"/>
              <a:ext cx="1086148" cy="1202278"/>
            </a:xfrm>
            <a:prstGeom prst="rect">
              <a:avLst/>
            </a:prstGeom>
            <a:grpFill/>
          </p:spPr>
        </p:pic>
      </p:grpSp>
      <p:grpSp>
        <p:nvGrpSpPr>
          <p:cNvPr id="8" name="Group 7"/>
          <p:cNvGrpSpPr/>
          <p:nvPr/>
        </p:nvGrpSpPr>
        <p:grpSpPr>
          <a:xfrm>
            <a:off x="69010" y="5717831"/>
            <a:ext cx="2590801" cy="1038044"/>
            <a:chOff x="2667000" y="4161750"/>
            <a:chExt cx="2669309" cy="1280669"/>
          </a:xfrm>
        </p:grpSpPr>
        <p:sp>
          <p:nvSpPr>
            <p:cNvPr id="9" name="Rectangle 8"/>
            <p:cNvSpPr/>
            <p:nvPr/>
          </p:nvSpPr>
          <p:spPr>
            <a:xfrm>
              <a:off x="2667000" y="4161750"/>
              <a:ext cx="2669309" cy="1280669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pic>
          <p:nvPicPr>
            <p:cNvPr id="10" name="Picture 4" descr="Water, Land and Ecosystems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593" y="4333240"/>
              <a:ext cx="2287814" cy="990600"/>
            </a:xfrm>
            <a:prstGeom prst="rect">
              <a:avLst/>
            </a:prstGeom>
            <a:solidFill>
              <a:srgbClr val="0070C0"/>
            </a:solidFill>
            <a:extLst/>
          </p:spPr>
        </p:pic>
      </p:grpSp>
      <p:sp>
        <p:nvSpPr>
          <p:cNvPr id="13" name="TextBox 12"/>
          <p:cNvSpPr txBox="1"/>
          <p:nvPr/>
        </p:nvSpPr>
        <p:spPr>
          <a:xfrm>
            <a:off x="3032697" y="5978770"/>
            <a:ext cx="3283790" cy="864851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kumimoji="0" sz="4500" b="1">
                <a:solidFill>
                  <a:schemeClr val="accent1">
                    <a:satMod val="15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/>
              <a:t>e.luedeling@cgiar.org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52" y="3110265"/>
            <a:ext cx="9141124" cy="78483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>
              <a:spcBef>
                <a:spcPct val="0"/>
              </a:spcBef>
              <a:buNone/>
              <a:defRPr kumimoji="0" sz="4500" b="1">
                <a:solidFill>
                  <a:schemeClr val="accent1">
                    <a:satMod val="15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dirty="0"/>
              <a:t>Thanks for your attention!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410788" y="1828800"/>
            <a:ext cx="1905000" cy="948715"/>
            <a:chOff x="4237728" y="5759599"/>
            <a:chExt cx="1905000" cy="948715"/>
          </a:xfrm>
        </p:grpSpPr>
        <p:sp>
          <p:nvSpPr>
            <p:cNvPr id="17" name="Rectangle 16"/>
            <p:cNvSpPr/>
            <p:nvPr/>
          </p:nvSpPr>
          <p:spPr>
            <a:xfrm>
              <a:off x="4237728" y="5759599"/>
              <a:ext cx="1905000" cy="9487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3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31" t="13903" r="7277" b="14036"/>
            <a:stretch/>
          </p:blipFill>
          <p:spPr bwMode="auto">
            <a:xfrm>
              <a:off x="4495800" y="5900108"/>
              <a:ext cx="1388853" cy="6686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0" name="Group 19"/>
          <p:cNvGrpSpPr/>
          <p:nvPr/>
        </p:nvGrpSpPr>
        <p:grpSpPr>
          <a:xfrm>
            <a:off x="7705874" y="1646484"/>
            <a:ext cx="1371600" cy="1439339"/>
            <a:chOff x="6309569" y="5326802"/>
            <a:chExt cx="1371600" cy="1439339"/>
          </a:xfrm>
        </p:grpSpPr>
        <p:sp>
          <p:nvSpPr>
            <p:cNvPr id="21" name="Rectangle 20"/>
            <p:cNvSpPr/>
            <p:nvPr/>
          </p:nvSpPr>
          <p:spPr>
            <a:xfrm>
              <a:off x="6309569" y="5326802"/>
              <a:ext cx="1371600" cy="143933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2" name="Picture 2" descr="http://api.ning.com/files/yTUVc*v0z1ZzCxbyV-NxxSO-rGmrsj*0wk76JHX9V2qCbkn7rPtrKIZjmfmJnC6qWzAhsc5-NKCgHfAR1rn7OVvKsXhagVqT/ilri_logo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1968" y="5501530"/>
              <a:ext cx="1104900" cy="11247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Subtitle 2"/>
          <p:cNvSpPr txBox="1">
            <a:spLocks/>
          </p:cNvSpPr>
          <p:nvPr/>
        </p:nvSpPr>
        <p:spPr>
          <a:xfrm>
            <a:off x="3505198" y="4045589"/>
            <a:ext cx="2338785" cy="1689884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kumimoji="0" sz="2400" b="1">
                <a:solidFill>
                  <a:schemeClr val="accent1">
                    <a:satMod val="15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Eike Luedeling</a:t>
            </a:r>
          </a:p>
          <a:p>
            <a:r>
              <a:rPr lang="en-US" b="0" dirty="0"/>
              <a:t>Katie Downie</a:t>
            </a:r>
          </a:p>
          <a:p>
            <a:r>
              <a:rPr lang="en-US" b="0" dirty="0"/>
              <a:t>Jan De Leeuw</a:t>
            </a:r>
          </a:p>
          <a:p>
            <a:r>
              <a:rPr lang="en-US" b="0" dirty="0"/>
              <a:t>Keith Shepherd</a:t>
            </a:r>
          </a:p>
        </p:txBody>
      </p:sp>
    </p:spTree>
    <p:extLst>
      <p:ext uri="{BB962C8B-B14F-4D97-AF65-F5344CB8AC3E}">
        <p14:creationId xmlns:p14="http://schemas.microsoft.com/office/powerpoint/2010/main" val="140783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9853</TotalTime>
  <Words>596</Words>
  <Application>Microsoft Office PowerPoint</Application>
  <PresentationFormat>On-screen Show (4:3)</PresentationFormat>
  <Paragraphs>95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Module</vt:lpstr>
      <vt:lpstr>An Applied Information Economics Approach to Assessing Resilience in the Horn of Africa</vt:lpstr>
      <vt:lpstr>Research for Impact</vt:lpstr>
      <vt:lpstr>Challenges for resilience decisions</vt:lpstr>
      <vt:lpstr>Opportunities in resilience decisions</vt:lpstr>
      <vt:lpstr>Applied Information Economics</vt:lpstr>
      <vt:lpstr>3 examples from Kenya</vt:lpstr>
      <vt:lpstr>Water pipeline for Wajir</vt:lpstr>
      <vt:lpstr>Water pipeline for Wajir</vt:lpstr>
      <vt:lpstr>Better borehole management to protect livestock from drought</vt:lpstr>
      <vt:lpstr>Better borehole management to protect livestock from drought</vt:lpstr>
      <vt:lpstr>Rainfed agriculture interventions in the Tana River Basin</vt:lpstr>
      <vt:lpstr>Rainfed agriculture interventions in the Tana River Basin</vt:lpstr>
      <vt:lpstr>Lessons learnt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Luedeling, Eike (ICRAF)</dc:creator>
  <cp:lastModifiedBy>sara</cp:lastModifiedBy>
  <cp:revision>77</cp:revision>
  <dcterms:created xsi:type="dcterms:W3CDTF">2014-04-29T13:58:22Z</dcterms:created>
  <dcterms:modified xsi:type="dcterms:W3CDTF">2016-09-16T01:20:27Z</dcterms:modified>
</cp:coreProperties>
</file>