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7" r:id="rId2"/>
    <p:sldId id="268" r:id="rId3"/>
    <p:sldId id="262" r:id="rId4"/>
    <p:sldId id="269" r:id="rId5"/>
    <p:sldId id="270" r:id="rId6"/>
    <p:sldId id="263" r:id="rId7"/>
    <p:sldId id="26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25" autoAdjust="0"/>
    <p:restoredTop sz="94660"/>
  </p:normalViewPr>
  <p:slideViewPr>
    <p:cSldViewPr snapToGrid="0">
      <p:cViewPr varScale="1">
        <p:scale>
          <a:sx n="75" d="100"/>
          <a:sy n="75" d="100"/>
        </p:scale>
        <p:origin x="34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jpeg"/><Relationship Id="rId4" Type="http://schemas.openxmlformats.org/officeDocument/2006/relationships/image" Target="../media/image6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jpeg"/><Relationship Id="rId4" Type="http://schemas.openxmlformats.org/officeDocument/2006/relationships/image" Target="../media/image6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E85130E-E5DB-4FD9-AC1C-11C67442B6C9}" type="doc">
      <dgm:prSet loTypeId="urn:microsoft.com/office/officeart/2005/8/layout/vList3" loCatId="picture" qsTypeId="urn:microsoft.com/office/officeart/2005/8/quickstyle/simple1" qsCatId="simple" csTypeId="urn:microsoft.com/office/officeart/2005/8/colors/accent1_2" csCatId="accent1" phldr="1"/>
      <dgm:spPr/>
    </dgm:pt>
    <dgm:pt modelId="{0E6F5F6D-80E6-4E04-9698-72981FCBEFA6}">
      <dgm:prSet phldrT="[Texte]"/>
      <dgm:spPr/>
      <dgm:t>
        <a:bodyPr/>
        <a:lstStyle/>
        <a:p>
          <a:r>
            <a:rPr lang="fr-FR" noProof="0" dirty="0" smtClean="0"/>
            <a:t>Au  </a:t>
          </a:r>
          <a:r>
            <a:rPr lang="fr-FR" noProof="0" dirty="0" smtClean="0"/>
            <a:t>Maroc: les aspirations des jeunes femmes et hommes ruraux</a:t>
          </a:r>
          <a:endParaRPr lang="fr-FR" noProof="0" dirty="0"/>
        </a:p>
      </dgm:t>
    </dgm:pt>
    <dgm:pt modelId="{361DF2D7-E0D8-4F8B-ABBE-B5F1BE04383D}" type="parTrans" cxnId="{5E40D218-E15B-44D7-A308-7D10360A2A89}">
      <dgm:prSet/>
      <dgm:spPr/>
      <dgm:t>
        <a:bodyPr/>
        <a:lstStyle/>
        <a:p>
          <a:endParaRPr lang="en-GB"/>
        </a:p>
      </dgm:t>
    </dgm:pt>
    <dgm:pt modelId="{302AAC4A-759E-472F-A40D-390723EF83F9}" type="sibTrans" cxnId="{5E40D218-E15B-44D7-A308-7D10360A2A89}">
      <dgm:prSet/>
      <dgm:spPr/>
      <dgm:t>
        <a:bodyPr/>
        <a:lstStyle/>
        <a:p>
          <a:endParaRPr lang="en-GB"/>
        </a:p>
      </dgm:t>
    </dgm:pt>
    <dgm:pt modelId="{7461B594-4914-4858-9679-EAC14F5CB416}">
      <dgm:prSet phldrT="[Texte]"/>
      <dgm:spPr/>
      <dgm:t>
        <a:bodyPr/>
        <a:lstStyle/>
        <a:p>
          <a:r>
            <a:rPr lang="fr-FR" noProof="0" dirty="0" smtClean="0"/>
            <a:t>En Inde: les aspirations des jeunes femmes rurales et les normes de </a:t>
          </a:r>
          <a:r>
            <a:rPr lang="fr-FR" noProof="0" dirty="0" smtClean="0"/>
            <a:t>leur société</a:t>
          </a:r>
          <a:endParaRPr lang="fr-FR" noProof="0" dirty="0"/>
        </a:p>
      </dgm:t>
    </dgm:pt>
    <dgm:pt modelId="{B7604A20-16B6-471D-BD3D-E43A9A393383}" type="parTrans" cxnId="{C58375F7-E74E-4AAE-AAAE-28357F40B09D}">
      <dgm:prSet/>
      <dgm:spPr/>
      <dgm:t>
        <a:bodyPr/>
        <a:lstStyle/>
        <a:p>
          <a:endParaRPr lang="en-GB"/>
        </a:p>
      </dgm:t>
    </dgm:pt>
    <dgm:pt modelId="{C448D85B-44C4-4808-AAFD-76DCD0638B93}" type="sibTrans" cxnId="{C58375F7-E74E-4AAE-AAAE-28357F40B09D}">
      <dgm:prSet/>
      <dgm:spPr/>
      <dgm:t>
        <a:bodyPr/>
        <a:lstStyle/>
        <a:p>
          <a:endParaRPr lang="en-GB"/>
        </a:p>
      </dgm:t>
    </dgm:pt>
    <dgm:pt modelId="{69D0535C-CD98-4448-8673-A57F78A2A849}">
      <dgm:prSet phldrT="[Texte]"/>
      <dgm:spPr/>
      <dgm:t>
        <a:bodyPr/>
        <a:lstStyle/>
        <a:p>
          <a:r>
            <a:rPr lang="fr-MA" noProof="0" dirty="0" smtClean="0"/>
            <a:t>Au </a:t>
          </a:r>
          <a:r>
            <a:rPr lang="fr-MA" noProof="0" dirty="0" smtClean="0"/>
            <a:t>Maroc/Égypte: des normes qui concernent les conditions de travail et salaires des jeunes ouvrières agricoles</a:t>
          </a:r>
          <a:endParaRPr lang="fr-MA" noProof="0" dirty="0"/>
        </a:p>
      </dgm:t>
    </dgm:pt>
    <dgm:pt modelId="{D11CCE51-5C76-4FFB-B17F-CD0DA688A375}" type="parTrans" cxnId="{F102B13A-F1C2-4EDC-9E8D-4F6F54AF0F99}">
      <dgm:prSet/>
      <dgm:spPr/>
      <dgm:t>
        <a:bodyPr/>
        <a:lstStyle/>
        <a:p>
          <a:endParaRPr lang="en-GB"/>
        </a:p>
      </dgm:t>
    </dgm:pt>
    <dgm:pt modelId="{8AE2177F-035D-4817-8F35-24DFB10D9C1F}" type="sibTrans" cxnId="{F102B13A-F1C2-4EDC-9E8D-4F6F54AF0F99}">
      <dgm:prSet/>
      <dgm:spPr/>
      <dgm:t>
        <a:bodyPr/>
        <a:lstStyle/>
        <a:p>
          <a:endParaRPr lang="en-GB"/>
        </a:p>
      </dgm:t>
    </dgm:pt>
    <dgm:pt modelId="{A9E4583B-FF81-4386-B9DE-EC6A46428321}">
      <dgm:prSet/>
      <dgm:spPr/>
      <dgm:t>
        <a:bodyPr/>
        <a:lstStyle/>
        <a:p>
          <a:r>
            <a:rPr lang="fr-FR" noProof="0" dirty="0" smtClean="0"/>
            <a:t>Au Burkina Faso, Mali, Niger: études d‘impact des interventions dans la chaine de valeur agricole</a:t>
          </a:r>
          <a:endParaRPr lang="fr-FR" noProof="0" dirty="0"/>
        </a:p>
      </dgm:t>
    </dgm:pt>
    <dgm:pt modelId="{94396D21-49D9-448E-BE42-051E991FAC08}" type="parTrans" cxnId="{04998BA9-452C-4227-9ADB-CB12AAB505F9}">
      <dgm:prSet/>
      <dgm:spPr/>
      <dgm:t>
        <a:bodyPr/>
        <a:lstStyle/>
        <a:p>
          <a:endParaRPr lang="en-GB"/>
        </a:p>
      </dgm:t>
    </dgm:pt>
    <dgm:pt modelId="{F947EBF0-E7C2-40A2-B90C-852BC4397E79}" type="sibTrans" cxnId="{04998BA9-452C-4227-9ADB-CB12AAB505F9}">
      <dgm:prSet/>
      <dgm:spPr/>
      <dgm:t>
        <a:bodyPr/>
        <a:lstStyle/>
        <a:p>
          <a:endParaRPr lang="en-GB"/>
        </a:p>
      </dgm:t>
    </dgm:pt>
    <dgm:pt modelId="{B707CC65-E6B6-428F-91C1-9A7717991B35}" type="pres">
      <dgm:prSet presAssocID="{1E85130E-E5DB-4FD9-AC1C-11C67442B6C9}" presName="linearFlow" presStyleCnt="0">
        <dgm:presLayoutVars>
          <dgm:dir/>
          <dgm:resizeHandles val="exact"/>
        </dgm:presLayoutVars>
      </dgm:prSet>
      <dgm:spPr/>
    </dgm:pt>
    <dgm:pt modelId="{83F5A8DF-EBCE-49E6-BD5A-D90CC7B5AA64}" type="pres">
      <dgm:prSet presAssocID="{0E6F5F6D-80E6-4E04-9698-72981FCBEFA6}" presName="composite" presStyleCnt="0"/>
      <dgm:spPr/>
    </dgm:pt>
    <dgm:pt modelId="{4F9FA293-931D-446D-909E-DCF1D4E25CCA}" type="pres">
      <dgm:prSet presAssocID="{0E6F5F6D-80E6-4E04-9698-72981FCBEFA6}" presName="imgShp" presStyleLbl="fgImgPlace1" presStyleIdx="0" presStyleCnt="4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</dgm:pt>
    <dgm:pt modelId="{1DC25174-C4F5-4170-A55B-ECE98CB4A66C}" type="pres">
      <dgm:prSet presAssocID="{0E6F5F6D-80E6-4E04-9698-72981FCBEFA6}" presName="txShp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48D2610-CE1A-4F94-B456-97BC4E6763BC}" type="pres">
      <dgm:prSet presAssocID="{302AAC4A-759E-472F-A40D-390723EF83F9}" presName="spacing" presStyleCnt="0"/>
      <dgm:spPr/>
    </dgm:pt>
    <dgm:pt modelId="{070593DC-14FE-4101-A11D-4C3CA4153927}" type="pres">
      <dgm:prSet presAssocID="{7461B594-4914-4858-9679-EAC14F5CB416}" presName="composite" presStyleCnt="0"/>
      <dgm:spPr/>
    </dgm:pt>
    <dgm:pt modelId="{3460F1B4-7079-498F-94E4-DC5C573FB06B}" type="pres">
      <dgm:prSet presAssocID="{7461B594-4914-4858-9679-EAC14F5CB416}" presName="imgShp" presStyleLbl="fgImgPlace1" presStyleIdx="1" presStyleCnt="4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5000" b="-15000"/>
          </a:stretch>
        </a:blipFill>
      </dgm:spPr>
    </dgm:pt>
    <dgm:pt modelId="{62EBCB3F-E33A-4C01-81B2-E1A2B969FB73}" type="pres">
      <dgm:prSet presAssocID="{7461B594-4914-4858-9679-EAC14F5CB416}" presName="txShp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6D50FE0-62B9-4BB8-A0B4-7421CB162B8C}" type="pres">
      <dgm:prSet presAssocID="{C448D85B-44C4-4808-AAFD-76DCD0638B93}" presName="spacing" presStyleCnt="0"/>
      <dgm:spPr/>
    </dgm:pt>
    <dgm:pt modelId="{0C9F9E0E-22B0-4B51-B6BE-5093F2D28C86}" type="pres">
      <dgm:prSet presAssocID="{69D0535C-CD98-4448-8673-A57F78A2A849}" presName="composite" presStyleCnt="0"/>
      <dgm:spPr/>
    </dgm:pt>
    <dgm:pt modelId="{A02C60E1-D039-4950-97BB-0C21B0BC7970}" type="pres">
      <dgm:prSet presAssocID="{69D0535C-CD98-4448-8673-A57F78A2A849}" presName="imgShp" presStyleLbl="fgImgPlace1" presStyleIdx="2" presStyleCnt="4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</dgm:pt>
    <dgm:pt modelId="{40FB6D86-5DBF-43F7-B479-1C89C5862D7C}" type="pres">
      <dgm:prSet presAssocID="{69D0535C-CD98-4448-8673-A57F78A2A849}" presName="txShp" presStyleLbl="node1" presStyleIdx="2" presStyleCnt="4" custLinFactNeighborX="1998" custLinFactNeighborY="-1050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D042A91-A90E-4A43-A9CC-EDEE09739845}" type="pres">
      <dgm:prSet presAssocID="{8AE2177F-035D-4817-8F35-24DFB10D9C1F}" presName="spacing" presStyleCnt="0"/>
      <dgm:spPr/>
    </dgm:pt>
    <dgm:pt modelId="{A4274136-21C8-4CA5-97F4-B641ADB9789C}" type="pres">
      <dgm:prSet presAssocID="{A9E4583B-FF81-4386-B9DE-EC6A46428321}" presName="composite" presStyleCnt="0"/>
      <dgm:spPr/>
    </dgm:pt>
    <dgm:pt modelId="{72A2727E-F209-4C5D-AA42-F023E0CEADEE}" type="pres">
      <dgm:prSet presAssocID="{A9E4583B-FF81-4386-B9DE-EC6A46428321}" presName="imgShp" presStyleLbl="fgImgPlace1" presStyleIdx="3" presStyleCnt="4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</dgm:pt>
    <dgm:pt modelId="{C4B6F9A2-AF71-4283-A49A-6B638E921769}" type="pres">
      <dgm:prSet presAssocID="{A9E4583B-FF81-4386-B9DE-EC6A46428321}" presName="txShp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3CC0F4F5-2CF5-4385-8A05-6A7447E9F942}" type="presOf" srcId="{1E85130E-E5DB-4FD9-AC1C-11C67442B6C9}" destId="{B707CC65-E6B6-428F-91C1-9A7717991B35}" srcOrd="0" destOrd="0" presId="urn:microsoft.com/office/officeart/2005/8/layout/vList3"/>
    <dgm:cxn modelId="{5E40D218-E15B-44D7-A308-7D10360A2A89}" srcId="{1E85130E-E5DB-4FD9-AC1C-11C67442B6C9}" destId="{0E6F5F6D-80E6-4E04-9698-72981FCBEFA6}" srcOrd="0" destOrd="0" parTransId="{361DF2D7-E0D8-4F8B-ABBE-B5F1BE04383D}" sibTransId="{302AAC4A-759E-472F-A40D-390723EF83F9}"/>
    <dgm:cxn modelId="{33E92DBB-36C3-4B45-965E-6AEB16B42447}" type="presOf" srcId="{7461B594-4914-4858-9679-EAC14F5CB416}" destId="{62EBCB3F-E33A-4C01-81B2-E1A2B969FB73}" srcOrd="0" destOrd="0" presId="urn:microsoft.com/office/officeart/2005/8/layout/vList3"/>
    <dgm:cxn modelId="{F102B13A-F1C2-4EDC-9E8D-4F6F54AF0F99}" srcId="{1E85130E-E5DB-4FD9-AC1C-11C67442B6C9}" destId="{69D0535C-CD98-4448-8673-A57F78A2A849}" srcOrd="2" destOrd="0" parTransId="{D11CCE51-5C76-4FFB-B17F-CD0DA688A375}" sibTransId="{8AE2177F-035D-4817-8F35-24DFB10D9C1F}"/>
    <dgm:cxn modelId="{A78E6F6E-79AB-4440-AF2B-D9ADE381C399}" type="presOf" srcId="{A9E4583B-FF81-4386-B9DE-EC6A46428321}" destId="{C4B6F9A2-AF71-4283-A49A-6B638E921769}" srcOrd="0" destOrd="0" presId="urn:microsoft.com/office/officeart/2005/8/layout/vList3"/>
    <dgm:cxn modelId="{B92F065A-7B64-486A-9D00-0B784922D9B8}" type="presOf" srcId="{69D0535C-CD98-4448-8673-A57F78A2A849}" destId="{40FB6D86-5DBF-43F7-B479-1C89C5862D7C}" srcOrd="0" destOrd="0" presId="urn:microsoft.com/office/officeart/2005/8/layout/vList3"/>
    <dgm:cxn modelId="{C58375F7-E74E-4AAE-AAAE-28357F40B09D}" srcId="{1E85130E-E5DB-4FD9-AC1C-11C67442B6C9}" destId="{7461B594-4914-4858-9679-EAC14F5CB416}" srcOrd="1" destOrd="0" parTransId="{B7604A20-16B6-471D-BD3D-E43A9A393383}" sibTransId="{C448D85B-44C4-4808-AAFD-76DCD0638B93}"/>
    <dgm:cxn modelId="{04998BA9-452C-4227-9ADB-CB12AAB505F9}" srcId="{1E85130E-E5DB-4FD9-AC1C-11C67442B6C9}" destId="{A9E4583B-FF81-4386-B9DE-EC6A46428321}" srcOrd="3" destOrd="0" parTransId="{94396D21-49D9-448E-BE42-051E991FAC08}" sibTransId="{F947EBF0-E7C2-40A2-B90C-852BC4397E79}"/>
    <dgm:cxn modelId="{5FD8E3B1-B511-4AE0-B1A8-F98AA42E65EA}" type="presOf" srcId="{0E6F5F6D-80E6-4E04-9698-72981FCBEFA6}" destId="{1DC25174-C4F5-4170-A55B-ECE98CB4A66C}" srcOrd="0" destOrd="0" presId="urn:microsoft.com/office/officeart/2005/8/layout/vList3"/>
    <dgm:cxn modelId="{E8DA1023-4F5B-43E8-940A-29ACF62575AC}" type="presParOf" srcId="{B707CC65-E6B6-428F-91C1-9A7717991B35}" destId="{83F5A8DF-EBCE-49E6-BD5A-D90CC7B5AA64}" srcOrd="0" destOrd="0" presId="urn:microsoft.com/office/officeart/2005/8/layout/vList3"/>
    <dgm:cxn modelId="{B720D7D5-BCCF-46B6-BFCC-6084FB04BAD9}" type="presParOf" srcId="{83F5A8DF-EBCE-49E6-BD5A-D90CC7B5AA64}" destId="{4F9FA293-931D-446D-909E-DCF1D4E25CCA}" srcOrd="0" destOrd="0" presId="urn:microsoft.com/office/officeart/2005/8/layout/vList3"/>
    <dgm:cxn modelId="{3A99C24C-A6BA-43D2-9B26-D7374DFBA70A}" type="presParOf" srcId="{83F5A8DF-EBCE-49E6-BD5A-D90CC7B5AA64}" destId="{1DC25174-C4F5-4170-A55B-ECE98CB4A66C}" srcOrd="1" destOrd="0" presId="urn:microsoft.com/office/officeart/2005/8/layout/vList3"/>
    <dgm:cxn modelId="{73924896-F7DA-465C-9875-2BA80A24D52B}" type="presParOf" srcId="{B707CC65-E6B6-428F-91C1-9A7717991B35}" destId="{948D2610-CE1A-4F94-B456-97BC4E6763BC}" srcOrd="1" destOrd="0" presId="urn:microsoft.com/office/officeart/2005/8/layout/vList3"/>
    <dgm:cxn modelId="{AB2FAAD1-9B2C-49E5-A8E7-C058711E9735}" type="presParOf" srcId="{B707CC65-E6B6-428F-91C1-9A7717991B35}" destId="{070593DC-14FE-4101-A11D-4C3CA4153927}" srcOrd="2" destOrd="0" presId="urn:microsoft.com/office/officeart/2005/8/layout/vList3"/>
    <dgm:cxn modelId="{1E1FCFF5-25ED-41FB-923B-3E862CA03A08}" type="presParOf" srcId="{070593DC-14FE-4101-A11D-4C3CA4153927}" destId="{3460F1B4-7079-498F-94E4-DC5C573FB06B}" srcOrd="0" destOrd="0" presId="urn:microsoft.com/office/officeart/2005/8/layout/vList3"/>
    <dgm:cxn modelId="{A70A372F-11E3-48FE-A456-48899643B76B}" type="presParOf" srcId="{070593DC-14FE-4101-A11D-4C3CA4153927}" destId="{62EBCB3F-E33A-4C01-81B2-E1A2B969FB73}" srcOrd="1" destOrd="0" presId="urn:microsoft.com/office/officeart/2005/8/layout/vList3"/>
    <dgm:cxn modelId="{1D8E9A3E-0931-4A6B-A4FB-601266C5B7F7}" type="presParOf" srcId="{B707CC65-E6B6-428F-91C1-9A7717991B35}" destId="{36D50FE0-62B9-4BB8-A0B4-7421CB162B8C}" srcOrd="3" destOrd="0" presId="urn:microsoft.com/office/officeart/2005/8/layout/vList3"/>
    <dgm:cxn modelId="{38652EFF-8D43-4527-AAE2-051A2FF485FE}" type="presParOf" srcId="{B707CC65-E6B6-428F-91C1-9A7717991B35}" destId="{0C9F9E0E-22B0-4B51-B6BE-5093F2D28C86}" srcOrd="4" destOrd="0" presId="urn:microsoft.com/office/officeart/2005/8/layout/vList3"/>
    <dgm:cxn modelId="{54962E36-E925-42C9-93D4-DF41C97BC71D}" type="presParOf" srcId="{0C9F9E0E-22B0-4B51-B6BE-5093F2D28C86}" destId="{A02C60E1-D039-4950-97BB-0C21B0BC7970}" srcOrd="0" destOrd="0" presId="urn:microsoft.com/office/officeart/2005/8/layout/vList3"/>
    <dgm:cxn modelId="{E71B1721-4001-4F15-A0C9-2171F2E59DEC}" type="presParOf" srcId="{0C9F9E0E-22B0-4B51-B6BE-5093F2D28C86}" destId="{40FB6D86-5DBF-43F7-B479-1C89C5862D7C}" srcOrd="1" destOrd="0" presId="urn:microsoft.com/office/officeart/2005/8/layout/vList3"/>
    <dgm:cxn modelId="{CA63E18A-C15F-496C-9BA8-011FF07C0A8E}" type="presParOf" srcId="{B707CC65-E6B6-428F-91C1-9A7717991B35}" destId="{ED042A91-A90E-4A43-A9CC-EDEE09739845}" srcOrd="5" destOrd="0" presId="urn:microsoft.com/office/officeart/2005/8/layout/vList3"/>
    <dgm:cxn modelId="{FF6BE042-41F4-4641-90F4-D8AEA13E0037}" type="presParOf" srcId="{B707CC65-E6B6-428F-91C1-9A7717991B35}" destId="{A4274136-21C8-4CA5-97F4-B641ADB9789C}" srcOrd="6" destOrd="0" presId="urn:microsoft.com/office/officeart/2005/8/layout/vList3"/>
    <dgm:cxn modelId="{96D340C1-F084-4D89-A22F-A1CC9ABC60FB}" type="presParOf" srcId="{A4274136-21C8-4CA5-97F4-B641ADB9789C}" destId="{72A2727E-F209-4C5D-AA42-F023E0CEADEE}" srcOrd="0" destOrd="0" presId="urn:microsoft.com/office/officeart/2005/8/layout/vList3"/>
    <dgm:cxn modelId="{3B47C5D8-4362-4D73-BF37-CF586AC57BCC}" type="presParOf" srcId="{A4274136-21C8-4CA5-97F4-B641ADB9789C}" destId="{C4B6F9A2-AF71-4283-A49A-6B638E921769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C25174-C4F5-4170-A55B-ECE98CB4A66C}">
      <dsp:nvSpPr>
        <dsp:cNvPr id="0" name=""/>
        <dsp:cNvSpPr/>
      </dsp:nvSpPr>
      <dsp:spPr>
        <a:xfrm rot="10800000">
          <a:off x="1983253" y="3129"/>
          <a:ext cx="6992874" cy="887561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1390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000" kern="1200" noProof="0" dirty="0" smtClean="0"/>
            <a:t>Au  </a:t>
          </a:r>
          <a:r>
            <a:rPr lang="fr-FR" sz="2000" kern="1200" noProof="0" dirty="0" smtClean="0"/>
            <a:t>Maroc: les aspirations des jeunes femmes et hommes ruraux</a:t>
          </a:r>
          <a:endParaRPr lang="fr-FR" sz="2000" kern="1200" noProof="0" dirty="0"/>
        </a:p>
      </dsp:txBody>
      <dsp:txXfrm rot="10800000">
        <a:off x="2205143" y="3129"/>
        <a:ext cx="6770984" cy="887561"/>
      </dsp:txXfrm>
    </dsp:sp>
    <dsp:sp modelId="{4F9FA293-931D-446D-909E-DCF1D4E25CCA}">
      <dsp:nvSpPr>
        <dsp:cNvPr id="0" name=""/>
        <dsp:cNvSpPr/>
      </dsp:nvSpPr>
      <dsp:spPr>
        <a:xfrm>
          <a:off x="1539472" y="3129"/>
          <a:ext cx="887561" cy="887561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2EBCB3F-E33A-4C01-81B2-E1A2B969FB73}">
      <dsp:nvSpPr>
        <dsp:cNvPr id="0" name=""/>
        <dsp:cNvSpPr/>
      </dsp:nvSpPr>
      <dsp:spPr>
        <a:xfrm rot="10800000">
          <a:off x="1983253" y="1155635"/>
          <a:ext cx="6992874" cy="887561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1390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000" kern="1200" noProof="0" dirty="0" smtClean="0"/>
            <a:t>En Inde: les aspirations des jeunes femmes rurales et les normes de </a:t>
          </a:r>
          <a:r>
            <a:rPr lang="fr-FR" sz="2000" kern="1200" noProof="0" dirty="0" smtClean="0"/>
            <a:t>leur société</a:t>
          </a:r>
          <a:endParaRPr lang="fr-FR" sz="2000" kern="1200" noProof="0" dirty="0"/>
        </a:p>
      </dsp:txBody>
      <dsp:txXfrm rot="10800000">
        <a:off x="2205143" y="1155635"/>
        <a:ext cx="6770984" cy="887561"/>
      </dsp:txXfrm>
    </dsp:sp>
    <dsp:sp modelId="{3460F1B4-7079-498F-94E4-DC5C573FB06B}">
      <dsp:nvSpPr>
        <dsp:cNvPr id="0" name=""/>
        <dsp:cNvSpPr/>
      </dsp:nvSpPr>
      <dsp:spPr>
        <a:xfrm>
          <a:off x="1539472" y="1155635"/>
          <a:ext cx="887561" cy="887561"/>
        </a:xfrm>
        <a:prstGeom prst="ellipse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5000" b="-1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FB6D86-5DBF-43F7-B479-1C89C5862D7C}">
      <dsp:nvSpPr>
        <dsp:cNvPr id="0" name=""/>
        <dsp:cNvSpPr/>
      </dsp:nvSpPr>
      <dsp:spPr>
        <a:xfrm rot="10800000">
          <a:off x="2122971" y="2298821"/>
          <a:ext cx="6992874" cy="887561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1390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MA" sz="2000" kern="1200" noProof="0" dirty="0" smtClean="0"/>
            <a:t>Au </a:t>
          </a:r>
          <a:r>
            <a:rPr lang="fr-MA" sz="2000" kern="1200" noProof="0" dirty="0" smtClean="0"/>
            <a:t>Maroc/Égypte: des normes qui concernent les conditions de travail et salaires des jeunes ouvrières agricoles</a:t>
          </a:r>
          <a:endParaRPr lang="fr-MA" sz="2000" kern="1200" noProof="0" dirty="0"/>
        </a:p>
      </dsp:txBody>
      <dsp:txXfrm rot="10800000">
        <a:off x="2344861" y="2298821"/>
        <a:ext cx="6770984" cy="887561"/>
      </dsp:txXfrm>
    </dsp:sp>
    <dsp:sp modelId="{A02C60E1-D039-4950-97BB-0C21B0BC7970}">
      <dsp:nvSpPr>
        <dsp:cNvPr id="0" name=""/>
        <dsp:cNvSpPr/>
      </dsp:nvSpPr>
      <dsp:spPr>
        <a:xfrm>
          <a:off x="1539472" y="2308140"/>
          <a:ext cx="887561" cy="887561"/>
        </a:xfrm>
        <a:prstGeom prst="ellipse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B6F9A2-AF71-4283-A49A-6B638E921769}">
      <dsp:nvSpPr>
        <dsp:cNvPr id="0" name=""/>
        <dsp:cNvSpPr/>
      </dsp:nvSpPr>
      <dsp:spPr>
        <a:xfrm rot="10800000">
          <a:off x="1983253" y="3460646"/>
          <a:ext cx="6992874" cy="887561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1390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000" kern="1200" noProof="0" dirty="0" smtClean="0"/>
            <a:t>Au Burkina Faso, Mali, Niger: études d‘impact des interventions dans la chaine de valeur agricole</a:t>
          </a:r>
          <a:endParaRPr lang="fr-FR" sz="2000" kern="1200" noProof="0" dirty="0"/>
        </a:p>
      </dsp:txBody>
      <dsp:txXfrm rot="10800000">
        <a:off x="2205143" y="3460646"/>
        <a:ext cx="6770984" cy="887561"/>
      </dsp:txXfrm>
    </dsp:sp>
    <dsp:sp modelId="{72A2727E-F209-4C5D-AA42-F023E0CEADEE}">
      <dsp:nvSpPr>
        <dsp:cNvPr id="0" name=""/>
        <dsp:cNvSpPr/>
      </dsp:nvSpPr>
      <dsp:spPr>
        <a:xfrm>
          <a:off x="1539472" y="3460646"/>
          <a:ext cx="887561" cy="887561"/>
        </a:xfrm>
        <a:prstGeom prst="ellipse">
          <a:avLst/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E1B07C-4E17-4ECF-B3BD-68D2DAFC1291}" type="datetimeFigureOut">
              <a:rPr lang="en-GB" smtClean="0"/>
              <a:t>26/05/2016</a:t>
            </a:fld>
            <a:endParaRPr lang="en-GB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GB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977790-4210-4EE7-B44B-9D7A7F3F5C36}" type="slidenum">
              <a:rPr lang="en-GB" smtClean="0"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82558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AT" dirty="0" err="1" smtClean="0"/>
              <a:t>Pourquoi</a:t>
            </a:r>
            <a:r>
              <a:rPr lang="de-AT" dirty="0" smtClean="0"/>
              <a:t> on a </a:t>
            </a:r>
            <a:r>
              <a:rPr lang="de-AT" dirty="0" err="1" smtClean="0"/>
              <a:t>fait</a:t>
            </a:r>
            <a:r>
              <a:rPr lang="de-AT" dirty="0" smtClean="0"/>
              <a:t> </a:t>
            </a:r>
            <a:r>
              <a:rPr lang="de-AT" dirty="0" err="1" smtClean="0"/>
              <a:t>cet</a:t>
            </a:r>
            <a:r>
              <a:rPr lang="de-AT" dirty="0" smtClean="0"/>
              <a:t> </a:t>
            </a:r>
            <a:r>
              <a:rPr lang="de-AT" dirty="0" err="1" smtClean="0"/>
              <a:t>enquete</a:t>
            </a:r>
            <a:r>
              <a:rPr lang="de-AT" dirty="0" smtClean="0"/>
              <a:t> originale? Et </a:t>
            </a:r>
            <a:r>
              <a:rPr lang="de-AT" dirty="0" err="1" smtClean="0"/>
              <a:t>pourquoi</a:t>
            </a:r>
            <a:r>
              <a:rPr lang="de-AT" baseline="0" dirty="0" smtClean="0"/>
              <a:t> </a:t>
            </a:r>
            <a:r>
              <a:rPr lang="de-AT" baseline="0" dirty="0" err="1" smtClean="0"/>
              <a:t>c‘etait</a:t>
            </a:r>
            <a:r>
              <a:rPr lang="de-AT" baseline="0" dirty="0" smtClean="0"/>
              <a:t> </a:t>
            </a:r>
            <a:r>
              <a:rPr lang="de-AT" baseline="0" dirty="0" err="1" smtClean="0"/>
              <a:t>fait</a:t>
            </a:r>
            <a:r>
              <a:rPr lang="de-AT" dirty="0" smtClean="0"/>
              <a:t> </a:t>
            </a:r>
            <a:r>
              <a:rPr lang="de-AT" dirty="0" err="1" smtClean="0"/>
              <a:t>sous</a:t>
            </a:r>
            <a:r>
              <a:rPr lang="de-AT" baseline="0" dirty="0" smtClean="0"/>
              <a:t> </a:t>
            </a:r>
            <a:r>
              <a:rPr lang="de-AT" baseline="0" dirty="0" err="1" smtClean="0"/>
              <a:t>un</a:t>
            </a:r>
            <a:r>
              <a:rPr lang="de-AT" baseline="0" dirty="0" smtClean="0"/>
              <a:t> angle </a:t>
            </a:r>
            <a:r>
              <a:rPr lang="de-AT" baseline="0" dirty="0" err="1" smtClean="0"/>
              <a:t>singulier</a:t>
            </a:r>
            <a:r>
              <a:rPr lang="de-AT" baseline="0" dirty="0" smtClean="0"/>
              <a:t>, </a:t>
            </a:r>
            <a:r>
              <a:rPr lang="de-AT" baseline="0" dirty="0" err="1" smtClean="0"/>
              <a:t>qui</a:t>
            </a:r>
            <a:r>
              <a:rPr lang="de-AT" baseline="0" dirty="0" smtClean="0"/>
              <a:t> </a:t>
            </a:r>
            <a:r>
              <a:rPr lang="de-AT" baseline="0" dirty="0" err="1" smtClean="0"/>
              <a:t>met</a:t>
            </a:r>
            <a:r>
              <a:rPr lang="de-AT" baseline="0" dirty="0" smtClean="0"/>
              <a:t> </a:t>
            </a:r>
            <a:r>
              <a:rPr lang="de-AT" baseline="0" dirty="0" err="1" smtClean="0"/>
              <a:t>l‘opinion</a:t>
            </a:r>
            <a:r>
              <a:rPr lang="de-AT" baseline="0" dirty="0" smtClean="0"/>
              <a:t> des </a:t>
            </a:r>
            <a:r>
              <a:rPr lang="de-AT" baseline="0" dirty="0" err="1" smtClean="0"/>
              <a:t>jeunes</a:t>
            </a:r>
            <a:r>
              <a:rPr lang="de-AT" baseline="0" dirty="0" smtClean="0"/>
              <a:t> </a:t>
            </a:r>
            <a:r>
              <a:rPr lang="de-AT" baseline="0" dirty="0" err="1" smtClean="0"/>
              <a:t>gens</a:t>
            </a:r>
            <a:r>
              <a:rPr lang="de-AT" baseline="0" dirty="0" smtClean="0"/>
              <a:t> au </a:t>
            </a:r>
            <a:r>
              <a:rPr lang="de-AT" baseline="0" dirty="0" err="1" smtClean="0"/>
              <a:t>centre</a:t>
            </a:r>
            <a:r>
              <a:rPr lang="de-AT" baseline="0" dirty="0" smtClean="0"/>
              <a:t> </a:t>
            </a:r>
            <a:r>
              <a:rPr lang="de-AT" baseline="0" dirty="0" err="1" smtClean="0"/>
              <a:t>d‘enquete</a:t>
            </a:r>
            <a:r>
              <a:rPr lang="de-AT" baseline="0" dirty="0" smtClean="0"/>
              <a:t> et </a:t>
            </a:r>
            <a:r>
              <a:rPr lang="de-AT" baseline="0" dirty="0" err="1" smtClean="0"/>
              <a:t>qui</a:t>
            </a:r>
            <a:r>
              <a:rPr lang="de-AT" baseline="0" dirty="0" smtClean="0"/>
              <a:t> </a:t>
            </a:r>
            <a:r>
              <a:rPr lang="de-AT" baseline="0" dirty="0" err="1" smtClean="0"/>
              <a:t>analyse</a:t>
            </a:r>
            <a:r>
              <a:rPr lang="de-AT" baseline="0" dirty="0" smtClean="0"/>
              <a:t> </a:t>
            </a:r>
            <a:r>
              <a:rPr lang="de-AT" baseline="0" dirty="0" err="1" smtClean="0"/>
              <a:t>contexte</a:t>
            </a:r>
            <a:r>
              <a:rPr lang="de-AT" baseline="0" dirty="0" smtClean="0"/>
              <a:t> </a:t>
            </a:r>
            <a:r>
              <a:rPr lang="de-AT" baseline="0" dirty="0" err="1" smtClean="0"/>
              <a:t>systematiquement</a:t>
            </a:r>
            <a:r>
              <a:rPr lang="de-AT" baseline="0" dirty="0" smtClean="0"/>
              <a:t> </a:t>
            </a:r>
            <a:r>
              <a:rPr lang="de-AT" baseline="0" dirty="0" err="1" smtClean="0"/>
              <a:t>incluyant</a:t>
            </a:r>
            <a:r>
              <a:rPr lang="de-AT" baseline="0" dirty="0" smtClean="0"/>
              <a:t> </a:t>
            </a:r>
            <a:r>
              <a:rPr lang="de-AT" baseline="0" dirty="0" err="1" smtClean="0"/>
              <a:t>l‘economie</a:t>
            </a:r>
            <a:r>
              <a:rPr lang="de-AT" baseline="0" dirty="0" smtClean="0"/>
              <a:t>, </a:t>
            </a:r>
            <a:r>
              <a:rPr lang="de-AT" baseline="0" dirty="0" err="1" smtClean="0"/>
              <a:t>l‘education</a:t>
            </a:r>
            <a:r>
              <a:rPr lang="de-AT" baseline="0" dirty="0" smtClean="0"/>
              <a:t>, la </a:t>
            </a:r>
            <a:r>
              <a:rPr lang="de-AT" baseline="0" dirty="0" err="1" smtClean="0"/>
              <a:t>culture</a:t>
            </a:r>
            <a:r>
              <a:rPr lang="de-AT" baseline="0" dirty="0" smtClean="0"/>
              <a:t>, </a:t>
            </a:r>
            <a:r>
              <a:rPr lang="de-AT" baseline="0" dirty="0" err="1" smtClean="0"/>
              <a:t>l‘ecologie</a:t>
            </a:r>
            <a:r>
              <a:rPr lang="de-AT" baseline="0" dirty="0" smtClean="0"/>
              <a:t> ?</a:t>
            </a:r>
            <a:endParaRPr lang="en-GB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977790-4210-4EE7-B44B-9D7A7F3F5C3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2300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C’est une organisation mondiale qui fait la recherche à travers 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13 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programmes.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44528E-DD3E-4794-9E4F-DE094862A586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45921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ZW" dirty="0" err="1" smtClean="0"/>
              <a:t>Causant</a:t>
            </a:r>
            <a:r>
              <a:rPr lang="en-ZW" dirty="0" smtClean="0"/>
              <a:t> un </a:t>
            </a:r>
            <a:r>
              <a:rPr lang="en-ZW" dirty="0" err="1" smtClean="0"/>
              <a:t>statut</a:t>
            </a:r>
            <a:r>
              <a:rPr lang="en-ZW" dirty="0" smtClean="0"/>
              <a:t> plus important et </a:t>
            </a:r>
            <a:r>
              <a:rPr lang="en-ZW" dirty="0" err="1" smtClean="0"/>
              <a:t>une</a:t>
            </a:r>
            <a:r>
              <a:rPr lang="en-ZW" dirty="0" smtClean="0"/>
              <a:t> influence plus </a:t>
            </a:r>
            <a:r>
              <a:rPr lang="en-ZW" dirty="0" err="1" smtClean="0"/>
              <a:t>grandes</a:t>
            </a:r>
            <a:r>
              <a:rPr lang="en-ZW" dirty="0" smtClean="0"/>
              <a:t> des </a:t>
            </a:r>
            <a:r>
              <a:rPr lang="en-ZW" dirty="0" err="1" smtClean="0"/>
              <a:t>jeunes</a:t>
            </a:r>
            <a:r>
              <a:rPr lang="en-ZW" dirty="0" smtClean="0"/>
              <a:t> </a:t>
            </a:r>
            <a:r>
              <a:rPr lang="en-ZW" dirty="0" err="1" smtClean="0"/>
              <a:t>agriculteurs</a:t>
            </a:r>
            <a:r>
              <a:rPr lang="en-ZW" dirty="0" smtClean="0"/>
              <a:t> et agro-</a:t>
            </a:r>
            <a:r>
              <a:rPr lang="en-ZW" dirty="0" err="1" smtClean="0"/>
              <a:t>preneurs</a:t>
            </a:r>
            <a:r>
              <a:rPr lang="en-ZW" dirty="0" smtClean="0"/>
              <a:t>. </a:t>
            </a:r>
            <a:r>
              <a:rPr lang="en-ZW" dirty="0" err="1" smtClean="0"/>
              <a:t>Prendre</a:t>
            </a:r>
            <a:r>
              <a:rPr lang="en-ZW" dirty="0" smtClean="0"/>
              <a:t> au </a:t>
            </a:r>
            <a:r>
              <a:rPr lang="en-ZW" dirty="0" err="1" smtClean="0"/>
              <a:t>serieux</a:t>
            </a:r>
            <a:r>
              <a:rPr lang="en-ZW" dirty="0" smtClean="0"/>
              <a:t> </a:t>
            </a:r>
            <a:r>
              <a:rPr lang="en-ZW" dirty="0" err="1" smtClean="0"/>
              <a:t>l’agriculture</a:t>
            </a:r>
            <a:endParaRPr lang="en-ZW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44528E-DD3E-4794-9E4F-DE094862A586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96083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44528E-DD3E-4794-9E4F-DE094862A586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82681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44528E-DD3E-4794-9E4F-DE094862A586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6374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Mécanismes</a:t>
            </a:r>
            <a:r>
              <a:rPr lang="en-US" baseline="0" dirty="0" smtClean="0"/>
              <a:t> et </a:t>
            </a:r>
            <a:r>
              <a:rPr lang="en-US" baseline="0" dirty="0" err="1" smtClean="0"/>
              <a:t>processus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d’i</a:t>
            </a:r>
            <a:r>
              <a:rPr lang="en-US" dirty="0" err="1" smtClean="0"/>
              <a:t>nnovation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existants</a:t>
            </a:r>
            <a:r>
              <a:rPr lang="en-US" baseline="0" dirty="0" smtClean="0"/>
              <a:t>; </a:t>
            </a:r>
            <a:r>
              <a:rPr lang="en-US" baseline="0" dirty="0" err="1" smtClean="0"/>
              <a:t>développement</a:t>
            </a:r>
            <a:r>
              <a:rPr lang="en-US" baseline="0" dirty="0" smtClean="0"/>
              <a:t> des </a:t>
            </a:r>
            <a:r>
              <a:rPr lang="en-US" baseline="0" dirty="0" err="1" smtClean="0"/>
              <a:t>capacités</a:t>
            </a:r>
            <a:r>
              <a:rPr lang="en-US" baseline="0" dirty="0" smtClean="0"/>
              <a:t> et </a:t>
            </a:r>
            <a:r>
              <a:rPr lang="en-US" baseline="0" dirty="0" err="1" smtClean="0"/>
              <a:t>compétences</a:t>
            </a:r>
            <a:r>
              <a:rPr lang="en-US" baseline="0" dirty="0" smtClean="0"/>
              <a:t> des </a:t>
            </a:r>
            <a:r>
              <a:rPr lang="en-US" baseline="0" dirty="0" err="1" smtClean="0"/>
              <a:t>jeunes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44528E-DD3E-4794-9E4F-DE094862A586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45697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44528E-DD3E-4794-9E4F-DE094862A586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7371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GB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GB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306CD-5E74-4ADD-93F3-C9DE95FCB4AA}" type="datetimeFigureOut">
              <a:rPr lang="en-GB" smtClean="0"/>
              <a:t>26/05/2016</a:t>
            </a:fld>
            <a:endParaRPr lang="en-GB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35150-5063-4037-8F60-C6EA6FC7DA54}" type="slidenum">
              <a:rPr lang="en-GB" smtClean="0"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1712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GB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GB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306CD-5E74-4ADD-93F3-C9DE95FCB4AA}" type="datetimeFigureOut">
              <a:rPr lang="en-GB" smtClean="0"/>
              <a:t>26/05/2016</a:t>
            </a:fld>
            <a:endParaRPr lang="en-GB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35150-5063-4037-8F60-C6EA6FC7DA54}" type="slidenum">
              <a:rPr lang="en-GB" smtClean="0"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27660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GB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306CD-5E74-4ADD-93F3-C9DE95FCB4AA}" type="datetimeFigureOut">
              <a:rPr lang="en-GB" smtClean="0"/>
              <a:t>26/05/2016</a:t>
            </a:fld>
            <a:endParaRPr lang="en-GB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35150-5063-4037-8F60-C6EA6FC7DA54}" type="slidenum">
              <a:rPr lang="en-GB" smtClean="0"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973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GB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GB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GB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306CD-5E74-4ADD-93F3-C9DE95FCB4AA}" type="datetimeFigureOut">
              <a:rPr lang="en-GB" smtClean="0"/>
              <a:t>26/05/2016</a:t>
            </a:fld>
            <a:endParaRPr lang="en-GB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35150-5063-4037-8F60-C6EA6FC7DA54}" type="slidenum">
              <a:rPr lang="en-GB" smtClean="0"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14959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GB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GB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GB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306CD-5E74-4ADD-93F3-C9DE95FCB4AA}" type="datetimeFigureOut">
              <a:rPr lang="en-GB" smtClean="0"/>
              <a:t>26/05/2016</a:t>
            </a:fld>
            <a:endParaRPr lang="en-GB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35150-5063-4037-8F60-C6EA6FC7DA54}" type="slidenum">
              <a:rPr lang="en-GB" smtClean="0"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2511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GB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306CD-5E74-4ADD-93F3-C9DE95FCB4AA}" type="datetimeFigureOut">
              <a:rPr lang="en-GB" smtClean="0"/>
              <a:t>26/05/2016</a:t>
            </a:fld>
            <a:endParaRPr lang="en-GB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35150-5063-4037-8F60-C6EA6FC7DA54}" type="slidenum">
              <a:rPr lang="en-GB" smtClean="0"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76605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306CD-5E74-4ADD-93F3-C9DE95FCB4AA}" type="datetimeFigureOut">
              <a:rPr lang="en-GB" smtClean="0"/>
              <a:t>26/05/2016</a:t>
            </a:fld>
            <a:endParaRPr lang="en-GB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35150-5063-4037-8F60-C6EA6FC7DA54}" type="slidenum">
              <a:rPr lang="en-GB" smtClean="0"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86415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GB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GB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306CD-5E74-4ADD-93F3-C9DE95FCB4AA}" type="datetimeFigureOut">
              <a:rPr lang="en-GB" smtClean="0"/>
              <a:t>26/05/2016</a:t>
            </a:fld>
            <a:endParaRPr lang="en-GB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35150-5063-4037-8F60-C6EA6FC7DA54}" type="slidenum">
              <a:rPr lang="en-GB" smtClean="0"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3139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GB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306CD-5E74-4ADD-93F3-C9DE95FCB4AA}" type="datetimeFigureOut">
              <a:rPr lang="en-GB" smtClean="0"/>
              <a:t>26/05/2016</a:t>
            </a:fld>
            <a:endParaRPr lang="en-GB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35150-5063-4037-8F60-C6EA6FC7DA54}" type="slidenum">
              <a:rPr lang="en-GB" smtClean="0"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61347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GB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GB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306CD-5E74-4ADD-93F3-C9DE95FCB4AA}" type="datetimeFigureOut">
              <a:rPr lang="en-GB" smtClean="0"/>
              <a:t>26/05/2016</a:t>
            </a:fld>
            <a:endParaRPr lang="en-GB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35150-5063-4037-8F60-C6EA6FC7DA54}" type="slidenum">
              <a:rPr lang="en-GB" smtClean="0"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53928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GB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GB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306CD-5E74-4ADD-93F3-C9DE95FCB4AA}" type="datetimeFigureOut">
              <a:rPr lang="en-GB" smtClean="0"/>
              <a:t>26/05/2016</a:t>
            </a:fld>
            <a:endParaRPr lang="en-GB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35150-5063-4037-8F60-C6EA6FC7DA54}" type="slidenum">
              <a:rPr lang="en-GB" smtClean="0"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2771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GB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GB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3306CD-5E74-4ADD-93F3-C9DE95FCB4AA}" type="datetimeFigureOut">
              <a:rPr lang="en-GB" smtClean="0"/>
              <a:t>26/05/2016</a:t>
            </a:fld>
            <a:endParaRPr lang="en-GB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B35150-5063-4037-8F60-C6EA6FC7DA54}" type="slidenum">
              <a:rPr lang="en-GB" smtClean="0"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5068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drylandsystems.cgiar.org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317285" y="3734289"/>
            <a:ext cx="97094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sz="3600" b="1" dirty="0" err="1" smtClean="0">
                <a:solidFill>
                  <a:srgbClr val="784E28"/>
                </a:solidFill>
                <a:latin typeface="Franklin Gothic Book" panose="020B0503020102020204" pitchFamily="34" charset="0"/>
              </a:rPr>
              <a:t>Pourquoi</a:t>
            </a:r>
            <a:r>
              <a:rPr lang="de-AT" sz="3600" b="1" dirty="0" smtClean="0">
                <a:solidFill>
                  <a:srgbClr val="784E28"/>
                </a:solidFill>
                <a:latin typeface="Franklin Gothic Book" panose="020B0503020102020204" pitchFamily="34" charset="0"/>
              </a:rPr>
              <a:t> </a:t>
            </a:r>
            <a:r>
              <a:rPr lang="de-AT" sz="3600" b="1" dirty="0" err="1" smtClean="0">
                <a:solidFill>
                  <a:srgbClr val="784E28"/>
                </a:solidFill>
                <a:latin typeface="Franklin Gothic Book" panose="020B0503020102020204" pitchFamily="34" charset="0"/>
              </a:rPr>
              <a:t>cette</a:t>
            </a:r>
            <a:r>
              <a:rPr lang="de-AT" sz="3600" b="1" dirty="0" smtClean="0">
                <a:solidFill>
                  <a:srgbClr val="784E28"/>
                </a:solidFill>
                <a:latin typeface="Franklin Gothic Book" panose="020B0503020102020204" pitchFamily="34" charset="0"/>
              </a:rPr>
              <a:t> </a:t>
            </a:r>
            <a:r>
              <a:rPr lang="de-AT" sz="3600" b="1" dirty="0" err="1" smtClean="0">
                <a:solidFill>
                  <a:srgbClr val="784E28"/>
                </a:solidFill>
                <a:latin typeface="Franklin Gothic Book" panose="020B0503020102020204" pitchFamily="34" charset="0"/>
              </a:rPr>
              <a:t>étude</a:t>
            </a:r>
            <a:r>
              <a:rPr lang="de-AT" sz="3600" b="1" dirty="0" smtClean="0">
                <a:solidFill>
                  <a:srgbClr val="784E28"/>
                </a:solidFill>
                <a:latin typeface="Franklin Gothic Book" panose="020B0503020102020204" pitchFamily="34" charset="0"/>
              </a:rPr>
              <a:t> </a:t>
            </a:r>
            <a:r>
              <a:rPr lang="de-AT" sz="3600" b="1" dirty="0" err="1" smtClean="0">
                <a:solidFill>
                  <a:srgbClr val="784E28"/>
                </a:solidFill>
                <a:latin typeface="Franklin Gothic Book" panose="020B0503020102020204" pitchFamily="34" charset="0"/>
              </a:rPr>
              <a:t>sur</a:t>
            </a:r>
            <a:r>
              <a:rPr lang="de-AT" sz="3600" b="1" dirty="0" smtClean="0">
                <a:solidFill>
                  <a:srgbClr val="784E28"/>
                </a:solidFill>
                <a:latin typeface="Franklin Gothic Book" panose="020B0503020102020204" pitchFamily="34" charset="0"/>
              </a:rPr>
              <a:t> des </a:t>
            </a:r>
            <a:r>
              <a:rPr lang="de-AT" sz="3600" b="1" dirty="0" err="1" smtClean="0">
                <a:solidFill>
                  <a:srgbClr val="784E28"/>
                </a:solidFill>
                <a:latin typeface="Franklin Gothic Book" panose="020B0503020102020204" pitchFamily="34" charset="0"/>
              </a:rPr>
              <a:t>jeunes</a:t>
            </a:r>
            <a:r>
              <a:rPr lang="de-AT" sz="3600" b="1" dirty="0" smtClean="0">
                <a:solidFill>
                  <a:srgbClr val="784E28"/>
                </a:solidFill>
                <a:latin typeface="Franklin Gothic Book" panose="020B0503020102020204" pitchFamily="34" charset="0"/>
              </a:rPr>
              <a:t> </a:t>
            </a:r>
            <a:r>
              <a:rPr lang="de-AT" sz="3600" b="1" dirty="0" err="1" smtClean="0">
                <a:solidFill>
                  <a:srgbClr val="784E28"/>
                </a:solidFill>
                <a:latin typeface="Franklin Gothic Book" panose="020B0503020102020204" pitchFamily="34" charset="0"/>
              </a:rPr>
              <a:t>femmes</a:t>
            </a:r>
            <a:r>
              <a:rPr lang="de-AT" sz="3600" b="1" dirty="0" smtClean="0">
                <a:solidFill>
                  <a:srgbClr val="784E28"/>
                </a:solidFill>
                <a:latin typeface="Franklin Gothic Book" panose="020B0503020102020204" pitchFamily="34" charset="0"/>
              </a:rPr>
              <a:t> et </a:t>
            </a:r>
            <a:r>
              <a:rPr lang="de-AT" sz="3600" b="1" dirty="0" err="1" smtClean="0">
                <a:solidFill>
                  <a:srgbClr val="784E28"/>
                </a:solidFill>
                <a:latin typeface="Franklin Gothic Book" panose="020B0503020102020204" pitchFamily="34" charset="0"/>
              </a:rPr>
              <a:t>hommes</a:t>
            </a:r>
            <a:r>
              <a:rPr lang="de-AT" sz="3600" b="1" dirty="0" smtClean="0">
                <a:solidFill>
                  <a:srgbClr val="784E28"/>
                </a:solidFill>
                <a:latin typeface="Franklin Gothic Book" panose="020B0503020102020204" pitchFamily="34" charset="0"/>
              </a:rPr>
              <a:t> </a:t>
            </a:r>
            <a:r>
              <a:rPr lang="de-AT" sz="3600" b="1" dirty="0" err="1" smtClean="0">
                <a:solidFill>
                  <a:srgbClr val="784E28"/>
                </a:solidFill>
                <a:latin typeface="Franklin Gothic Book" panose="020B0503020102020204" pitchFamily="34" charset="0"/>
              </a:rPr>
              <a:t>dans</a:t>
            </a:r>
            <a:r>
              <a:rPr lang="de-AT" sz="3600" b="1" dirty="0" smtClean="0">
                <a:solidFill>
                  <a:srgbClr val="784E28"/>
                </a:solidFill>
                <a:latin typeface="Franklin Gothic Book" panose="020B0503020102020204" pitchFamily="34" charset="0"/>
              </a:rPr>
              <a:t> </a:t>
            </a:r>
            <a:r>
              <a:rPr lang="de-AT" sz="3600" b="1" dirty="0" err="1" smtClean="0">
                <a:solidFill>
                  <a:srgbClr val="784E28"/>
                </a:solidFill>
                <a:latin typeface="Franklin Gothic Book" panose="020B0503020102020204" pitchFamily="34" charset="0"/>
              </a:rPr>
              <a:t>l‘agriculture</a:t>
            </a:r>
            <a:r>
              <a:rPr lang="de-AT" sz="3600" b="1" dirty="0" smtClean="0">
                <a:solidFill>
                  <a:srgbClr val="784E28"/>
                </a:solidFill>
                <a:latin typeface="Franklin Gothic Book" panose="020B0503020102020204" pitchFamily="34" charset="0"/>
              </a:rPr>
              <a:t>?</a:t>
            </a:r>
            <a:endParaRPr lang="en-GB" sz="3600" b="1" dirty="0">
              <a:solidFill>
                <a:srgbClr val="784E28"/>
              </a:solidFill>
              <a:latin typeface="Franklin Gothic Book" panose="020B0503020102020204" pitchFamily="34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46" t="15924" r="725" b="50"/>
          <a:stretch/>
        </p:blipFill>
        <p:spPr>
          <a:xfrm>
            <a:off x="1524000" y="0"/>
            <a:ext cx="9144000" cy="363590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758610" y="856156"/>
            <a:ext cx="36154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i="1" dirty="0" smtClean="0">
                <a:solidFill>
                  <a:schemeClr val="bg1"/>
                </a:solidFill>
                <a:latin typeface="Franklin Gothic Book" panose="020B0503020102020204" pitchFamily="34" charset="0"/>
              </a:rPr>
              <a:t>Bonne nutrition et sécurité alimentaire et meilleurs moyens d’existence pour les communautés agricoles dans terrains arides</a:t>
            </a:r>
            <a:endParaRPr lang="fr-FR" i="1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7828548" y="6403851"/>
            <a:ext cx="2839453" cy="24622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1600" b="1" dirty="0">
                <a:solidFill>
                  <a:srgbClr val="784E28"/>
                </a:solidFill>
                <a:latin typeface="Franklin Gothic Book" panose="020B0503020102020204" pitchFamily="34" charset="0"/>
                <a:hlinkClick r:id="rId4"/>
              </a:rPr>
              <a:t>www.drylandsystems.cgiar.org</a:t>
            </a:r>
            <a:endParaRPr lang="en-US" sz="1600" dirty="0">
              <a:solidFill>
                <a:srgbClr val="784E28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037350" y="5355179"/>
            <a:ext cx="3266361" cy="523220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r>
              <a:rPr lang="en-US" sz="1400" dirty="0">
                <a:latin typeface="Franklin Gothic Book" panose="020B0503020102020204" pitchFamily="34" charset="0"/>
              </a:rPr>
              <a:t>PMU Dryland Systems</a:t>
            </a:r>
          </a:p>
          <a:p>
            <a:endParaRPr lang="en-US" sz="1400" dirty="0">
              <a:latin typeface="Franklin Gothic Book" panose="020B0503020102020204" pitchFamily="34" charset="0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2037349" y="5300428"/>
            <a:ext cx="8269356" cy="0"/>
          </a:xfrm>
          <a:prstGeom prst="line">
            <a:avLst/>
          </a:prstGeom>
          <a:ln w="28575">
            <a:solidFill>
              <a:srgbClr val="CC99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itle 1"/>
          <p:cNvSpPr txBox="1">
            <a:spLocks/>
          </p:cNvSpPr>
          <p:nvPr/>
        </p:nvSpPr>
        <p:spPr>
          <a:xfrm>
            <a:off x="2037349" y="4937901"/>
            <a:ext cx="7463760" cy="307777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FR" sz="2000" b="1" dirty="0" smtClean="0">
                <a:latin typeface="Franklin Gothic Book" panose="020B0503020102020204" pitchFamily="34" charset="0"/>
              </a:rPr>
              <a:t>Une stratégie de recherche</a:t>
            </a:r>
            <a:endParaRPr lang="fr-FR" sz="2000" b="1" dirty="0">
              <a:latin typeface="Franklin Gothic Book" panose="020B05030201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790045" y="5431256"/>
            <a:ext cx="2584037" cy="3113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  <a:spcAft>
                <a:spcPts val="1200"/>
              </a:spcAft>
            </a:pPr>
            <a:r>
              <a:rPr lang="en-US" sz="1400" b="1" dirty="0" smtClean="0">
                <a:solidFill>
                  <a:srgbClr val="784E28"/>
                </a:solidFill>
                <a:latin typeface="Franklin Gothic Book" panose="020B0503020102020204" pitchFamily="34" charset="0"/>
              </a:rPr>
              <a:t>Mai 2016</a:t>
            </a:r>
            <a:endParaRPr lang="en-US" sz="1400" b="1" dirty="0">
              <a:solidFill>
                <a:srgbClr val="784E28"/>
              </a:solidFill>
              <a:latin typeface="Franklin Gothic Book" panose="020B05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4135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n-US" b="1" dirty="0" err="1" smtClean="0">
                <a:solidFill>
                  <a:srgbClr val="FFC000"/>
                </a:solidFill>
              </a:rPr>
              <a:t>Pourquoi</a:t>
            </a:r>
            <a:r>
              <a:rPr lang="en-US" b="1" dirty="0" smtClean="0">
                <a:solidFill>
                  <a:srgbClr val="FFC000"/>
                </a:solidFill>
              </a:rPr>
              <a:t>?</a:t>
            </a:r>
            <a:endParaRPr lang="en-US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79239"/>
            <a:ext cx="10515600" cy="4351338"/>
          </a:xfrm>
        </p:spPr>
        <p:txBody>
          <a:bodyPr>
            <a:normAutofit/>
          </a:bodyPr>
          <a:lstStyle/>
          <a:p>
            <a:endParaRPr lang="fr-MA" dirty="0" smtClean="0"/>
          </a:p>
          <a:p>
            <a:r>
              <a:rPr lang="fr-MA" dirty="0" smtClean="0"/>
              <a:t>Pour </a:t>
            </a:r>
            <a:r>
              <a:rPr lang="fr-MA" b="1" dirty="0" smtClean="0">
                <a:solidFill>
                  <a:schemeClr val="accent2">
                    <a:lumMod val="50000"/>
                  </a:schemeClr>
                </a:solidFill>
              </a:rPr>
              <a:t>réaliser la Stratégie </a:t>
            </a:r>
            <a:r>
              <a:rPr lang="fr-MA" dirty="0" smtClean="0"/>
              <a:t>pour l’engagement </a:t>
            </a:r>
            <a:r>
              <a:rPr lang="fr-MA" dirty="0" smtClean="0">
                <a:solidFill>
                  <a:srgbClr val="FF0000"/>
                </a:solidFill>
              </a:rPr>
              <a:t>réussi</a:t>
            </a:r>
            <a:r>
              <a:rPr lang="fr-MA" dirty="0" smtClean="0"/>
              <a:t> des jeunes femmes et hommes dans l’agriculture </a:t>
            </a:r>
            <a:r>
              <a:rPr lang="fr-MA" dirty="0" smtClean="0">
                <a:solidFill>
                  <a:srgbClr val="FF0000"/>
                </a:solidFill>
              </a:rPr>
              <a:t>du</a:t>
            </a:r>
            <a:r>
              <a:rPr lang="fr-MA" dirty="0" smtClean="0"/>
              <a:t> Programme ‘</a:t>
            </a:r>
            <a:r>
              <a:rPr lang="fr-MA" dirty="0" err="1" smtClean="0"/>
              <a:t>Dryland</a:t>
            </a:r>
            <a:r>
              <a:rPr lang="fr-MA" dirty="0" smtClean="0"/>
              <a:t> </a:t>
            </a:r>
            <a:r>
              <a:rPr lang="fr-MA" dirty="0" err="1" smtClean="0"/>
              <a:t>Systems</a:t>
            </a:r>
            <a:r>
              <a:rPr lang="fr-MA" dirty="0"/>
              <a:t>’ de CGIAR.</a:t>
            </a:r>
            <a:endParaRPr lang="fr-MA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8315" y="176574"/>
            <a:ext cx="2762565" cy="1304232"/>
          </a:xfrm>
          <a:prstGeom prst="rect">
            <a:avLst/>
          </a:prstGeom>
          <a:ln>
            <a:noFill/>
          </a:ln>
        </p:spPr>
      </p:pic>
      <p:cxnSp>
        <p:nvCxnSpPr>
          <p:cNvPr id="6" name="Straight Connector 5"/>
          <p:cNvCxnSpPr/>
          <p:nvPr/>
        </p:nvCxnSpPr>
        <p:spPr>
          <a:xfrm>
            <a:off x="1524000" y="1480806"/>
            <a:ext cx="9144000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Ellipse 3"/>
          <p:cNvSpPr/>
          <p:nvPr/>
        </p:nvSpPr>
        <p:spPr>
          <a:xfrm>
            <a:off x="5283200" y="3848100"/>
            <a:ext cx="3517900" cy="2082800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Ellipse 6"/>
          <p:cNvSpPr/>
          <p:nvPr/>
        </p:nvSpPr>
        <p:spPr>
          <a:xfrm>
            <a:off x="7658100" y="4356100"/>
            <a:ext cx="622300" cy="3810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dirty="0" smtClean="0"/>
              <a:t>DS</a:t>
            </a:r>
            <a:endParaRPr lang="en-GB" dirty="0"/>
          </a:p>
        </p:txBody>
      </p:sp>
      <p:sp>
        <p:nvSpPr>
          <p:cNvPr id="10" name="ZoneTexte 9"/>
          <p:cNvSpPr txBox="1"/>
          <p:nvPr/>
        </p:nvSpPr>
        <p:spPr>
          <a:xfrm>
            <a:off x="6426200" y="4889500"/>
            <a:ext cx="1231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sz="2400" dirty="0" smtClean="0">
                <a:solidFill>
                  <a:schemeClr val="bg1"/>
                </a:solidFill>
              </a:rPr>
              <a:t>CGIAR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347200" y="4076700"/>
            <a:ext cx="1498600" cy="8128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dirty="0" smtClean="0"/>
              <a:t>YPARD</a:t>
            </a:r>
            <a:endParaRPr lang="en-GB" dirty="0"/>
          </a:p>
        </p:txBody>
      </p:sp>
      <p:cxnSp>
        <p:nvCxnSpPr>
          <p:cNvPr id="13" name="Connecteur droit avec flèche 12"/>
          <p:cNvCxnSpPr>
            <a:endCxn id="11" idx="1"/>
          </p:cNvCxnSpPr>
          <p:nvPr/>
        </p:nvCxnSpPr>
        <p:spPr>
          <a:xfrm flipV="1">
            <a:off x="8280400" y="4483100"/>
            <a:ext cx="1066800" cy="25400"/>
          </a:xfrm>
          <a:prstGeom prst="straightConnector1">
            <a:avLst/>
          </a:prstGeom>
          <a:ln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necteur droit avec flèche 14"/>
          <p:cNvCxnSpPr>
            <a:stCxn id="11" idx="2"/>
          </p:cNvCxnSpPr>
          <p:nvPr/>
        </p:nvCxnSpPr>
        <p:spPr>
          <a:xfrm>
            <a:off x="10096500" y="4889500"/>
            <a:ext cx="38100" cy="622300"/>
          </a:xfrm>
          <a:prstGeom prst="straightConnector1">
            <a:avLst/>
          </a:prstGeom>
          <a:ln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Explosion 1 17"/>
          <p:cNvSpPr/>
          <p:nvPr/>
        </p:nvSpPr>
        <p:spPr>
          <a:xfrm>
            <a:off x="9004300" y="5143500"/>
            <a:ext cx="2349500" cy="1612899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dirty="0" smtClean="0"/>
              <a:t>Équipe de recherche/HAFL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409234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n-US" b="1" dirty="0" err="1" smtClean="0">
                <a:solidFill>
                  <a:srgbClr val="FFC000"/>
                </a:solidFill>
              </a:rPr>
              <a:t>L’objectif</a:t>
            </a:r>
            <a:r>
              <a:rPr lang="en-US" b="1" dirty="0" smtClean="0">
                <a:solidFill>
                  <a:srgbClr val="FFC000"/>
                </a:solidFill>
              </a:rPr>
              <a:t> </a:t>
            </a:r>
            <a:r>
              <a:rPr lang="en-US" b="1" dirty="0" smtClean="0">
                <a:solidFill>
                  <a:srgbClr val="FFC000"/>
                </a:solidFill>
              </a:rPr>
              <a:t>de la </a:t>
            </a:r>
            <a:r>
              <a:rPr lang="en-US" b="1" dirty="0" err="1" smtClean="0">
                <a:solidFill>
                  <a:srgbClr val="FFC000"/>
                </a:solidFill>
              </a:rPr>
              <a:t>stratégie</a:t>
            </a:r>
            <a:r>
              <a:rPr lang="en-US" b="1" dirty="0" smtClean="0">
                <a:solidFill>
                  <a:srgbClr val="FFC000"/>
                </a:solidFill>
              </a:rPr>
              <a:t> </a:t>
            </a:r>
            <a:r>
              <a:rPr lang="en-US" b="1" dirty="0" smtClean="0">
                <a:solidFill>
                  <a:srgbClr val="FFC000"/>
                </a:solidFill>
              </a:rPr>
              <a:t/>
            </a:r>
            <a:br>
              <a:rPr lang="en-US" b="1" dirty="0" smtClean="0">
                <a:solidFill>
                  <a:srgbClr val="FFC000"/>
                </a:solidFill>
              </a:rPr>
            </a:br>
            <a:r>
              <a:rPr lang="en-US" b="1" dirty="0" smtClean="0">
                <a:solidFill>
                  <a:srgbClr val="FFC000"/>
                </a:solidFill>
              </a:rPr>
              <a:t>pour les </a:t>
            </a:r>
            <a:r>
              <a:rPr lang="en-US" b="1" dirty="0" err="1" smtClean="0">
                <a:solidFill>
                  <a:srgbClr val="FFC000"/>
                </a:solidFill>
              </a:rPr>
              <a:t>jeunes</a:t>
            </a:r>
            <a:r>
              <a:rPr lang="en-US" b="1" dirty="0" smtClean="0">
                <a:solidFill>
                  <a:srgbClr val="FFC000"/>
                </a:solidFill>
              </a:rPr>
              <a:t> </a:t>
            </a:r>
            <a:r>
              <a:rPr lang="en-US" b="1" dirty="0" err="1" smtClean="0">
                <a:solidFill>
                  <a:srgbClr val="FFC000"/>
                </a:solidFill>
              </a:rPr>
              <a:t>dans</a:t>
            </a:r>
            <a:r>
              <a:rPr lang="en-US" b="1" dirty="0" smtClean="0">
                <a:solidFill>
                  <a:srgbClr val="FFC000"/>
                </a:solidFill>
              </a:rPr>
              <a:t> </a:t>
            </a:r>
            <a:r>
              <a:rPr lang="en-US" b="1" dirty="0" err="1" smtClean="0">
                <a:solidFill>
                  <a:srgbClr val="FFC000"/>
                </a:solidFill>
              </a:rPr>
              <a:t>l’agriculture</a:t>
            </a:r>
            <a:endParaRPr lang="en-US" b="1" dirty="0">
              <a:solidFill>
                <a:srgbClr val="FFC00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8315" y="176574"/>
            <a:ext cx="2762565" cy="1304232"/>
          </a:xfrm>
          <a:prstGeom prst="rect">
            <a:avLst/>
          </a:prstGeom>
          <a:ln>
            <a:noFill/>
          </a:ln>
        </p:spPr>
      </p:pic>
      <p:cxnSp>
        <p:nvCxnSpPr>
          <p:cNvPr id="6" name="Straight Connector 5"/>
          <p:cNvCxnSpPr/>
          <p:nvPr/>
        </p:nvCxnSpPr>
        <p:spPr>
          <a:xfrm>
            <a:off x="1524000" y="1480806"/>
            <a:ext cx="9144000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entagone 3"/>
          <p:cNvSpPr/>
          <p:nvPr/>
        </p:nvSpPr>
        <p:spPr>
          <a:xfrm>
            <a:off x="647700" y="2311321"/>
            <a:ext cx="2949082" cy="1247470"/>
          </a:xfrm>
          <a:prstGeom prst="homePlate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/>
              <a:t>Motiver les jeunes </a:t>
            </a:r>
            <a:r>
              <a:rPr lang="fr-FR" sz="2400" dirty="0" smtClean="0"/>
              <a:t>à créer </a:t>
            </a:r>
            <a:r>
              <a:rPr lang="fr-FR" sz="2400" dirty="0" smtClean="0"/>
              <a:t>leur </a:t>
            </a:r>
            <a:r>
              <a:rPr lang="fr-FR" sz="2400" dirty="0" smtClean="0"/>
              <a:t>futur </a:t>
            </a:r>
            <a:r>
              <a:rPr lang="fr-FR" sz="2400" dirty="0" smtClean="0"/>
              <a:t>dans l‘agriculture</a:t>
            </a:r>
            <a:endParaRPr lang="fr-FR" sz="2400" dirty="0"/>
          </a:p>
        </p:txBody>
      </p:sp>
      <p:sp>
        <p:nvSpPr>
          <p:cNvPr id="7" name="ZoneTexte 6"/>
          <p:cNvSpPr txBox="1"/>
          <p:nvPr/>
        </p:nvSpPr>
        <p:spPr>
          <a:xfrm>
            <a:off x="3596782" y="2107409"/>
            <a:ext cx="3491163" cy="1569660"/>
          </a:xfrm>
          <a:prstGeom prst="homePlate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En permettant aux jeunes de prendre </a:t>
            </a:r>
            <a:r>
              <a:rPr lang="fr-FR" sz="2400" u="sng" dirty="0" smtClean="0"/>
              <a:t>part</a:t>
            </a:r>
            <a:r>
              <a:rPr lang="fr-FR" sz="2400" dirty="0" smtClean="0"/>
              <a:t> à l’agriculture moderne et </a:t>
            </a:r>
            <a:r>
              <a:rPr lang="fr-FR" sz="2400" u="sng" dirty="0" smtClean="0"/>
              <a:t>innovatrice </a:t>
            </a:r>
            <a:endParaRPr lang="fr-FR" sz="2400" u="sng" dirty="0"/>
          </a:p>
        </p:txBody>
      </p:sp>
      <p:sp>
        <p:nvSpPr>
          <p:cNvPr id="8" name="ZoneTexte 7"/>
          <p:cNvSpPr txBox="1"/>
          <p:nvPr/>
        </p:nvSpPr>
        <p:spPr>
          <a:xfrm>
            <a:off x="3708400" y="4631345"/>
            <a:ext cx="357337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/>
              <a:t>En améliorant l’accès </a:t>
            </a:r>
            <a:r>
              <a:rPr lang="fr-FR" sz="2000" dirty="0" smtClean="0"/>
              <a:t>des </a:t>
            </a:r>
            <a:r>
              <a:rPr lang="fr-FR" sz="2000" dirty="0" smtClean="0"/>
              <a:t>jeunes femmes et hommes aux </a:t>
            </a:r>
            <a:r>
              <a:rPr lang="fr-FR" sz="2000" b="1" dirty="0" smtClean="0"/>
              <a:t>ressources</a:t>
            </a:r>
            <a:r>
              <a:rPr lang="fr-FR" sz="2000" dirty="0" smtClean="0"/>
              <a:t> (</a:t>
            </a:r>
            <a:r>
              <a:rPr lang="fr-FR" sz="2000" dirty="0" smtClean="0"/>
              <a:t>terres, </a:t>
            </a:r>
            <a:r>
              <a:rPr lang="fr-FR" sz="2000" dirty="0" smtClean="0"/>
              <a:t>technologies, savoir-faire, infrastructures, commercialisation).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574178" y="4601230"/>
            <a:ext cx="3096125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/>
              <a:t>En leur permettant plus  de </a:t>
            </a:r>
            <a:r>
              <a:rPr lang="fr-FR" sz="2000" b="1" dirty="0" smtClean="0"/>
              <a:t>contrôle</a:t>
            </a:r>
            <a:r>
              <a:rPr lang="fr-FR" sz="2000" dirty="0" smtClean="0"/>
              <a:t> et pouvoir </a:t>
            </a:r>
            <a:r>
              <a:rPr lang="fr-FR" sz="2000" dirty="0" smtClean="0"/>
              <a:t>sur les décisions concernant les bénéfices </a:t>
            </a:r>
            <a:r>
              <a:rPr lang="fr-FR" sz="2000" dirty="0" smtClean="0"/>
              <a:t>et stratégies agricoles et agri-preneurs.</a:t>
            </a:r>
          </a:p>
          <a:p>
            <a:endParaRPr lang="en-GB" dirty="0"/>
          </a:p>
        </p:txBody>
      </p:sp>
      <p:cxnSp>
        <p:nvCxnSpPr>
          <p:cNvPr id="13" name="Connecteur droit avec flèche 12"/>
          <p:cNvCxnSpPr/>
          <p:nvPr/>
        </p:nvCxnSpPr>
        <p:spPr>
          <a:xfrm>
            <a:off x="6081280" y="2988903"/>
            <a:ext cx="14720" cy="1511464"/>
          </a:xfrm>
          <a:prstGeom prst="straightConnector1">
            <a:avLst/>
          </a:prstGeom>
          <a:ln>
            <a:solidFill>
              <a:schemeClr val="accent2">
                <a:lumMod val="50000"/>
              </a:schemeClr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4" name="Connecteur droit avec flèche 13"/>
          <p:cNvCxnSpPr/>
          <p:nvPr/>
        </p:nvCxnSpPr>
        <p:spPr>
          <a:xfrm flipH="1">
            <a:off x="3289597" y="3762703"/>
            <a:ext cx="719258" cy="737664"/>
          </a:xfrm>
          <a:prstGeom prst="straightConnector1">
            <a:avLst/>
          </a:prstGeom>
          <a:ln>
            <a:solidFill>
              <a:schemeClr val="accent2">
                <a:lumMod val="50000"/>
              </a:schemeClr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1" name="Étoile à 7 branches 20"/>
          <p:cNvSpPr/>
          <p:nvPr/>
        </p:nvSpPr>
        <p:spPr>
          <a:xfrm>
            <a:off x="7126042" y="1690688"/>
            <a:ext cx="5065958" cy="4521990"/>
          </a:xfrm>
          <a:prstGeom prst="star7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 dirty="0" smtClean="0"/>
          </a:p>
          <a:p>
            <a:pPr algn="ctr"/>
            <a:r>
              <a:rPr lang="fr-FR" sz="2400" dirty="0" smtClean="0"/>
              <a:t>Une agriculture et </a:t>
            </a:r>
            <a:r>
              <a:rPr lang="fr-FR" sz="2400" dirty="0" smtClean="0"/>
              <a:t>des chaines </a:t>
            </a:r>
            <a:r>
              <a:rPr lang="fr-FR" sz="2400" dirty="0" smtClean="0"/>
              <a:t>de valeur </a:t>
            </a:r>
            <a:r>
              <a:rPr lang="fr-FR" sz="2400" dirty="0" smtClean="0"/>
              <a:t>agricoles </a:t>
            </a:r>
            <a:r>
              <a:rPr lang="fr-FR" sz="2400" dirty="0" smtClean="0"/>
              <a:t>plus </a:t>
            </a:r>
            <a:r>
              <a:rPr lang="fr-FR" sz="2400" dirty="0" smtClean="0"/>
              <a:t>durables </a:t>
            </a:r>
            <a:r>
              <a:rPr lang="fr-FR" sz="2400" dirty="0" smtClean="0"/>
              <a:t>et économiquement et socialement plus </a:t>
            </a:r>
            <a:r>
              <a:rPr lang="fr-FR" sz="2400" dirty="0" smtClean="0"/>
              <a:t>viables </a:t>
            </a:r>
            <a:r>
              <a:rPr lang="fr-FR" sz="2400" dirty="0" smtClean="0"/>
              <a:t>dans les </a:t>
            </a:r>
            <a:r>
              <a:rPr lang="fr-FR" sz="2400" dirty="0" smtClean="0"/>
              <a:t>terres </a:t>
            </a:r>
            <a:r>
              <a:rPr lang="fr-FR" sz="2400" dirty="0" smtClean="0"/>
              <a:t>arides.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3593471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  <p:bldP spid="8" grpId="0"/>
      <p:bldP spid="11" grpId="0"/>
      <p:bldP spid="2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r-CH" b="1" dirty="0" smtClean="0">
                <a:solidFill>
                  <a:srgbClr val="FFC000"/>
                </a:solidFill>
              </a:rPr>
              <a:t>La recherche concrètement </a:t>
            </a:r>
            <a:endParaRPr lang="fr-CH" b="1" dirty="0">
              <a:solidFill>
                <a:srgbClr val="FFC000"/>
              </a:solidFill>
            </a:endParaRPr>
          </a:p>
        </p:txBody>
      </p:sp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65882956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8315" y="176574"/>
            <a:ext cx="2762565" cy="1304232"/>
          </a:xfrm>
          <a:prstGeom prst="rect">
            <a:avLst/>
          </a:prstGeom>
          <a:ln>
            <a:noFill/>
          </a:ln>
        </p:spPr>
      </p:pic>
      <p:cxnSp>
        <p:nvCxnSpPr>
          <p:cNvPr id="6" name="Straight Connector 5"/>
          <p:cNvCxnSpPr/>
          <p:nvPr/>
        </p:nvCxnSpPr>
        <p:spPr>
          <a:xfrm>
            <a:off x="1524000" y="1480806"/>
            <a:ext cx="9144000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79441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r-CH" b="1" dirty="0">
                <a:solidFill>
                  <a:srgbClr val="FFC000"/>
                </a:solidFill>
              </a:rPr>
              <a:t>L’analyse de systèmes: </a:t>
            </a:r>
            <a:br>
              <a:rPr lang="fr-CH" b="1" dirty="0">
                <a:solidFill>
                  <a:srgbClr val="FFC000"/>
                </a:solidFill>
              </a:rPr>
            </a:br>
            <a:r>
              <a:rPr lang="fr-CH" b="1" dirty="0">
                <a:solidFill>
                  <a:srgbClr val="FFC000"/>
                </a:solidFill>
              </a:rPr>
              <a:t>moteurs de changement</a:t>
            </a:r>
            <a:endParaRPr lang="en-US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fr-MA" dirty="0" smtClean="0"/>
          </a:p>
          <a:p>
            <a:endParaRPr lang="fr-MA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8315" y="176574"/>
            <a:ext cx="2762565" cy="1304232"/>
          </a:xfrm>
          <a:prstGeom prst="rect">
            <a:avLst/>
          </a:prstGeom>
          <a:ln>
            <a:noFill/>
          </a:ln>
        </p:spPr>
      </p:pic>
      <p:cxnSp>
        <p:nvCxnSpPr>
          <p:cNvPr id="6" name="Straight Connector 5"/>
          <p:cNvCxnSpPr/>
          <p:nvPr/>
        </p:nvCxnSpPr>
        <p:spPr>
          <a:xfrm>
            <a:off x="1524000" y="1480806"/>
            <a:ext cx="9144000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09700" y="1536700"/>
            <a:ext cx="9258299" cy="506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38723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n-US" b="1" dirty="0" smtClean="0">
                <a:solidFill>
                  <a:srgbClr val="FFC000"/>
                </a:solidFill>
              </a:rPr>
              <a:t>Trois approaches </a:t>
            </a:r>
            <a:r>
              <a:rPr lang="en-US" b="1" dirty="0" err="1" smtClean="0">
                <a:solidFill>
                  <a:srgbClr val="FFC000"/>
                </a:solidFill>
              </a:rPr>
              <a:t>sensibles</a:t>
            </a:r>
            <a:r>
              <a:rPr lang="en-US" b="1" dirty="0" smtClean="0">
                <a:solidFill>
                  <a:srgbClr val="FFC000"/>
                </a:solidFill>
              </a:rPr>
              <a:t> </a:t>
            </a:r>
            <a:br>
              <a:rPr lang="en-US" b="1" dirty="0" smtClean="0">
                <a:solidFill>
                  <a:srgbClr val="FFC000"/>
                </a:solidFill>
              </a:rPr>
            </a:br>
            <a:r>
              <a:rPr lang="en-US" b="1" dirty="0" smtClean="0">
                <a:solidFill>
                  <a:srgbClr val="FFC000"/>
                </a:solidFill>
              </a:rPr>
              <a:t>aux </a:t>
            </a:r>
            <a:r>
              <a:rPr lang="en-US" b="1" dirty="0" err="1" smtClean="0">
                <a:solidFill>
                  <a:srgbClr val="FFC000"/>
                </a:solidFill>
              </a:rPr>
              <a:t>besoins</a:t>
            </a:r>
            <a:r>
              <a:rPr lang="en-US" b="1" dirty="0" smtClean="0">
                <a:solidFill>
                  <a:srgbClr val="FFC000"/>
                </a:solidFill>
              </a:rPr>
              <a:t> chez les </a:t>
            </a:r>
            <a:r>
              <a:rPr lang="en-US" b="1" dirty="0" err="1" smtClean="0">
                <a:solidFill>
                  <a:srgbClr val="FFC000"/>
                </a:solidFill>
              </a:rPr>
              <a:t>jeunes</a:t>
            </a:r>
            <a:endParaRPr lang="en-US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MA" dirty="0" smtClean="0"/>
              <a:t>Développer des méthodes diagnostiques pour trouver </a:t>
            </a:r>
            <a:r>
              <a:rPr lang="fr-MA" b="1" dirty="0" smtClean="0">
                <a:solidFill>
                  <a:schemeClr val="accent2">
                    <a:lumMod val="50000"/>
                  </a:schemeClr>
                </a:solidFill>
              </a:rPr>
              <a:t>des points d’entrée plus efficaces</a:t>
            </a:r>
            <a:r>
              <a:rPr lang="fr-MA" b="1" dirty="0" smtClean="0"/>
              <a:t> </a:t>
            </a:r>
            <a:r>
              <a:rPr lang="fr-MA" dirty="0" smtClean="0"/>
              <a:t>pour déclencher l’engagement des jeunes dans l’agriculture et dans les chaines de valeur agricoles.</a:t>
            </a:r>
          </a:p>
          <a:p>
            <a:r>
              <a:rPr lang="fr-MA" dirty="0" smtClean="0"/>
              <a:t>Promouvoir </a:t>
            </a:r>
            <a:r>
              <a:rPr lang="fr-MA" b="1" dirty="0" smtClean="0">
                <a:solidFill>
                  <a:schemeClr val="accent2">
                    <a:lumMod val="50000"/>
                  </a:schemeClr>
                </a:solidFill>
              </a:rPr>
              <a:t>un contexte transformatif </a:t>
            </a:r>
            <a:r>
              <a:rPr lang="fr-MA" dirty="0" smtClean="0"/>
              <a:t>pour attirer des jeunes femmes et hommes de s’engager dans des activités agro-</a:t>
            </a:r>
            <a:r>
              <a:rPr lang="fr-MA" dirty="0" err="1" smtClean="0"/>
              <a:t>preneuriales</a:t>
            </a:r>
            <a:r>
              <a:rPr lang="fr-MA" dirty="0" smtClean="0"/>
              <a:t>.</a:t>
            </a:r>
          </a:p>
          <a:p>
            <a:r>
              <a:rPr lang="fr-MA" b="1" dirty="0" smtClean="0">
                <a:solidFill>
                  <a:schemeClr val="accent2">
                    <a:lumMod val="50000"/>
                  </a:schemeClr>
                </a:solidFill>
              </a:rPr>
              <a:t>Collaborer</a:t>
            </a:r>
            <a:r>
              <a:rPr lang="fr-MA" dirty="0" smtClean="0"/>
              <a:t> avec des partenaires de développement internationaux et nationaux, d’administration gouvernementale et du secteur privé pour initier des politiques et des </a:t>
            </a:r>
            <a:r>
              <a:rPr lang="fr-MA" b="1" dirty="0" smtClean="0">
                <a:solidFill>
                  <a:schemeClr val="accent2">
                    <a:lumMod val="50000"/>
                  </a:schemeClr>
                </a:solidFill>
              </a:rPr>
              <a:t>investissements à grande échelle </a:t>
            </a:r>
            <a:r>
              <a:rPr lang="fr-MA" dirty="0" smtClean="0"/>
              <a:t>dans des reformes institutionnelles (accès aux </a:t>
            </a:r>
            <a:r>
              <a:rPr lang="fr-MA" dirty="0" err="1" smtClean="0"/>
              <a:t>resources</a:t>
            </a:r>
            <a:r>
              <a:rPr lang="fr-MA" dirty="0" smtClean="0"/>
              <a:t>) et dans les compétences agro-</a:t>
            </a:r>
            <a:r>
              <a:rPr lang="fr-MA" dirty="0" err="1" smtClean="0"/>
              <a:t>preneuriales</a:t>
            </a:r>
            <a:r>
              <a:rPr lang="fr-MA" dirty="0" smtClean="0"/>
              <a:t> des jeunes femmes et hommes.</a:t>
            </a:r>
          </a:p>
          <a:p>
            <a:endParaRPr lang="fr-MA" dirty="0" smtClean="0"/>
          </a:p>
          <a:p>
            <a:endParaRPr lang="fr-MA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8315" y="176574"/>
            <a:ext cx="2762565" cy="1304232"/>
          </a:xfrm>
          <a:prstGeom prst="rect">
            <a:avLst/>
          </a:prstGeom>
          <a:ln>
            <a:noFill/>
          </a:ln>
        </p:spPr>
      </p:pic>
      <p:cxnSp>
        <p:nvCxnSpPr>
          <p:cNvPr id="6" name="Straight Connector 5"/>
          <p:cNvCxnSpPr/>
          <p:nvPr/>
        </p:nvCxnSpPr>
        <p:spPr>
          <a:xfrm>
            <a:off x="1524000" y="1480806"/>
            <a:ext cx="9144000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1546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r-CH" b="1" dirty="0" smtClean="0">
                <a:solidFill>
                  <a:srgbClr val="FFC000"/>
                </a:solidFill>
              </a:rPr>
              <a:t>L’analyse de systèmes: </a:t>
            </a:r>
            <a:br>
              <a:rPr lang="fr-CH" b="1" dirty="0" smtClean="0">
                <a:solidFill>
                  <a:srgbClr val="FFC000"/>
                </a:solidFill>
              </a:rPr>
            </a:br>
            <a:r>
              <a:rPr lang="fr-CH" b="1" dirty="0" smtClean="0">
                <a:solidFill>
                  <a:srgbClr val="FFC000"/>
                </a:solidFill>
              </a:rPr>
              <a:t>moteurs de changement</a:t>
            </a:r>
            <a:endParaRPr lang="fr-CH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dirty="0" smtClean="0"/>
              <a:t>La recherche de DS se concentre sur l’analyse de systèmes</a:t>
            </a:r>
          </a:p>
          <a:p>
            <a:r>
              <a:rPr lang="fr-FR" dirty="0" smtClean="0"/>
              <a:t>Sensibles aux besoins et demandes des jeunes femmes et hommes dans l’agriculture et les chaines de valeur agricoles</a:t>
            </a:r>
          </a:p>
          <a:p>
            <a:r>
              <a:rPr lang="fr-FR" dirty="0" smtClean="0"/>
              <a:t>Analysant les éléments et les moteurs qui provoquent </a:t>
            </a:r>
          </a:p>
          <a:p>
            <a:pPr lvl="1"/>
            <a:r>
              <a:rPr lang="fr-FR" dirty="0" smtClean="0"/>
              <a:t>une distributions plus équitable des bénéfices et ressources, </a:t>
            </a:r>
          </a:p>
          <a:p>
            <a:pPr lvl="1"/>
            <a:r>
              <a:rPr lang="fr-FR" dirty="0" smtClean="0"/>
              <a:t>l’inclusion des jeunes dans la gérance des fermes et des risques écologiques et économiques liés, </a:t>
            </a:r>
          </a:p>
          <a:p>
            <a:pPr lvl="1"/>
            <a:r>
              <a:rPr lang="fr-FR" dirty="0" smtClean="0"/>
              <a:t>une mentalité, des innovations économique, sociales, technologiques et biophysiques favorable à l’inclusion des jeunes</a:t>
            </a:r>
          </a:p>
          <a:p>
            <a:pPr lvl="1"/>
            <a:r>
              <a:rPr lang="fr-FR" dirty="0" smtClean="0"/>
              <a:t>l’adoption des innovations, </a:t>
            </a:r>
          </a:p>
          <a:p>
            <a:pPr lvl="1"/>
            <a:r>
              <a:rPr lang="fr-FR" dirty="0" smtClean="0"/>
              <a:t>l’actualisation de chances dans l’agriculture et les chaines de valeur liées.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8315" y="176574"/>
            <a:ext cx="2762565" cy="1304232"/>
          </a:xfrm>
          <a:prstGeom prst="rect">
            <a:avLst/>
          </a:prstGeom>
          <a:ln>
            <a:noFill/>
          </a:ln>
        </p:spPr>
      </p:pic>
      <p:cxnSp>
        <p:nvCxnSpPr>
          <p:cNvPr id="6" name="Straight Connector 5"/>
          <p:cNvCxnSpPr/>
          <p:nvPr/>
        </p:nvCxnSpPr>
        <p:spPr>
          <a:xfrm>
            <a:off x="1524000" y="1480806"/>
            <a:ext cx="9144000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5926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918</TotalTime>
  <Words>509</Words>
  <Application>Microsoft Office PowerPoint</Application>
  <PresentationFormat>Grand écran</PresentationFormat>
  <Paragraphs>50</Paragraphs>
  <Slides>7</Slides>
  <Notes>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Franklin Gothic Book</vt:lpstr>
      <vt:lpstr>Thème Office</vt:lpstr>
      <vt:lpstr>Présentation PowerPoint</vt:lpstr>
      <vt:lpstr>Pourquoi?</vt:lpstr>
      <vt:lpstr>L’objectif de la stratégie  pour les jeunes dans l’agriculture</vt:lpstr>
      <vt:lpstr>La recherche concrètement </vt:lpstr>
      <vt:lpstr>L’analyse de systèmes:  moteurs de changement</vt:lpstr>
      <vt:lpstr>Trois approaches sensibles  aux besoins chez les jeunes</vt:lpstr>
      <vt:lpstr>L’analyse de systèmes:  moteurs de changement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Karin Reinprecht</dc:creator>
  <cp:lastModifiedBy>Karin Reinprecht</cp:lastModifiedBy>
  <cp:revision>42</cp:revision>
  <dcterms:created xsi:type="dcterms:W3CDTF">2016-05-22T09:29:35Z</dcterms:created>
  <dcterms:modified xsi:type="dcterms:W3CDTF">2016-05-26T07:09:55Z</dcterms:modified>
</cp:coreProperties>
</file>