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5" r:id="rId2"/>
    <p:sldMasterId id="2147483689" r:id="rId3"/>
  </p:sldMasterIdLst>
  <p:notesMasterIdLst>
    <p:notesMasterId r:id="rId14"/>
  </p:notesMasterIdLst>
  <p:sldIdLst>
    <p:sldId id="260" r:id="rId4"/>
    <p:sldId id="340" r:id="rId5"/>
    <p:sldId id="372" r:id="rId6"/>
    <p:sldId id="370" r:id="rId7"/>
    <p:sldId id="373" r:id="rId8"/>
    <p:sldId id="371" r:id="rId9"/>
    <p:sldId id="374" r:id="rId10"/>
    <p:sldId id="375" r:id="rId11"/>
    <p:sldId id="361" r:id="rId12"/>
    <p:sldId id="34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Kassam" initials="SK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5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23D418-78BB-458F-A7A0-C01D7066E5D5}" type="datetimeFigureOut">
              <a:rPr lang="en-US" smtClean="0"/>
              <a:t>2/5/2018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0E4A8D-2545-4165-BEB1-E2C13A2CCB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419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260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6015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936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5881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3582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4927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9500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0E4A8D-2545-4165-BEB1-E2C13A2CCBE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994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3667" y="1905001"/>
            <a:ext cx="10242551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3666" y="4344989"/>
            <a:ext cx="10242551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4461514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5625" y="649805"/>
            <a:ext cx="9390944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273" y="4344989"/>
            <a:ext cx="9390944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962732" y="2355850"/>
            <a:ext cx="10253485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  <p:extLst>
      <p:ext uri="{BB962C8B-B14F-4D97-AF65-F5344CB8AC3E}">
        <p14:creationId xmlns:p14="http://schemas.microsoft.com/office/powerpoint/2010/main" val="1966986297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08000" y="1411552"/>
            <a:ext cx="11176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039519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1412875"/>
            <a:ext cx="11176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9464879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411553"/>
            <a:ext cx="5486400" cy="1742015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411553"/>
            <a:ext cx="5486400" cy="1742015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763245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757802"/>
            <a:ext cx="5486400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7999" y="2174875"/>
            <a:ext cx="54864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4642" y="1757802"/>
            <a:ext cx="5489359" cy="346249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490632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81394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952520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773564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2564223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508000" y="1411553"/>
            <a:ext cx="11176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63779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508000" y="1411553"/>
            <a:ext cx="11176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" y="6238876"/>
            <a:ext cx="12192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19768030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5625" y="649805"/>
            <a:ext cx="9390944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273" y="4344989"/>
            <a:ext cx="9390944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962732" y="2355850"/>
            <a:ext cx="10253485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FF9929">
                        <a:lumMod val="20000"/>
                        <a:lumOff val="80000"/>
                      </a:srgbClr>
                    </a:gs>
                    <a:gs pos="28000">
                      <a:srgbClr val="F8F57B"/>
                    </a:gs>
                    <a:gs pos="62000">
                      <a:srgbClr val="D5B953"/>
                    </a:gs>
                    <a:gs pos="88000">
                      <a:srgbClr val="D1943B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  <p:extLst>
      <p:ext uri="{BB962C8B-B14F-4D97-AF65-F5344CB8AC3E}">
        <p14:creationId xmlns:p14="http://schemas.microsoft.com/office/powerpoint/2010/main" val="3031907139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963084" y="1905000"/>
            <a:ext cx="10720917" cy="2108269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65435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726505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3667" y="1905001"/>
            <a:ext cx="10242551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3666" y="4344989"/>
            <a:ext cx="10242551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048331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0058400" cy="27432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800">
                <a:solidFill>
                  <a:schemeClr val="tx1"/>
                </a:solidFill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5360437"/>
            <a:ext cx="10058400" cy="36576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baseline="0">
                <a:solidFill>
                  <a:schemeClr val="accent1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Rectangle 8"/>
          <p:cNvSpPr/>
          <p:nvPr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58720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79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53740" y="283"/>
            <a:ext cx="4435717" cy="68562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65829"/>
            <a:ext cx="5943600" cy="41148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5400"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1" y="5682345"/>
            <a:ext cx="5943600" cy="410547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200" b="1" cap="all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Rectangle 8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Rectangle 10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innerShdw blurRad="25400" dist="127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51467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0" y="1825627"/>
            <a:ext cx="4724400" cy="41179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199" y="1825627"/>
            <a:ext cx="4724400" cy="41179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59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727448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2470151"/>
            <a:ext cx="4727448" cy="34734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7628" y="1828800"/>
            <a:ext cx="4727448" cy="64135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9152" y="2470151"/>
            <a:ext cx="4727448" cy="34734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80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35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42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53740" y="283"/>
            <a:ext cx="4435717" cy="685628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Rectangle 10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innerShdw blurRad="25400" dist="127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1" y="2514600"/>
            <a:ext cx="347472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303" y="685800"/>
            <a:ext cx="612648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27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53740" y="283"/>
            <a:ext cx="4435717" cy="685628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Rectangle 9"/>
          <p:cNvSpPr/>
          <p:nvPr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innerShdw blurRad="25400" dist="12700" dir="10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0" y="2514600"/>
            <a:ext cx="347472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1325880"/>
            <a:ext cx="6858000" cy="4206240"/>
          </a:xfrm>
          <a:solidFill>
            <a:schemeClr val="bg2"/>
          </a:solidFill>
          <a:effectLst>
            <a:outerShdw blurRad="63500" sx="101000" sy="101000" algn="ctr" rotWithShape="0">
              <a:prstClr val="black">
                <a:alpha val="15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64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7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25000" y="382232"/>
            <a:ext cx="1371600" cy="55613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82230"/>
            <a:ext cx="7863840" cy="556137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77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230189"/>
            <a:ext cx="11176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1412876"/>
            <a:ext cx="11176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5756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6"/>
          <a:srcRect b="-37"/>
          <a:stretch>
            <a:fillRect/>
          </a:stretch>
        </p:blipFill>
        <p:spPr>
          <a:xfrm>
            <a:off x="0" y="1299706"/>
            <a:ext cx="12192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230189"/>
            <a:ext cx="11176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3" y="1905001"/>
            <a:ext cx="10720917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78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 flip="none" rotWithShape="1">
            <a:gsLst>
              <a:gs pos="0">
                <a:srgbClr val="FFFFB9"/>
              </a:gs>
              <a:gs pos="36000">
                <a:srgbClr val="FFFF99"/>
              </a:gs>
              <a:gs pos="86000">
                <a:srgbClr val="F6AE1E"/>
              </a:gs>
            </a:gsLst>
            <a:lin ang="5400000" scaled="0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1434" y="381000"/>
            <a:ext cx="11517297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1434" y="1828800"/>
            <a:ext cx="10565167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56171" y="6419462"/>
            <a:ext cx="1351383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6419462"/>
            <a:ext cx="5181600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98360" y="6419462"/>
            <a:ext cx="698241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408791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baseline="0">
          <a:solidFill>
            <a:schemeClr val="accent1"/>
          </a:solidFill>
          <a:effectLst>
            <a:outerShdw blurRad="38100" dist="25400" dir="18900000" algn="b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7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6517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hyperlink" Target="mailto:b.dhehibi@cgiar.org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1125200" cy="2743200"/>
          </a:xfrm>
        </p:spPr>
        <p:txBody>
          <a:bodyPr>
            <a:normAutofit/>
          </a:bodyPr>
          <a:lstStyle/>
          <a:p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endParaRPr lang="en-AU" dirty="0"/>
          </a:p>
        </p:txBody>
      </p:sp>
      <p:sp>
        <p:nvSpPr>
          <p:cNvPr id="8" name="Rectangle 7"/>
          <p:cNvSpPr/>
          <p:nvPr/>
        </p:nvSpPr>
        <p:spPr>
          <a:xfrm>
            <a:off x="475241" y="2205931"/>
            <a:ext cx="11529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ar-IQ" sz="2800" b="1" dirty="0">
                <a:solidFill>
                  <a:schemeClr val="accent1">
                    <a:lumMod val="75000"/>
                  </a:schemeClr>
                </a:solidFill>
              </a:rPr>
              <a:t>خطة تنفيذ </a:t>
            </a:r>
            <a:r>
              <a:rPr lang="ar-IQ" sz="2800" b="1" dirty="0" smtClean="0">
                <a:solidFill>
                  <a:schemeClr val="accent1">
                    <a:lumMod val="75000"/>
                  </a:schemeClr>
                </a:solidFill>
              </a:rPr>
              <a:t>مراجعة استراتيجية </a:t>
            </a:r>
            <a:r>
              <a:rPr lang="ar-IQ" sz="2800" b="1" dirty="0">
                <a:solidFill>
                  <a:schemeClr val="accent1">
                    <a:lumMod val="75000"/>
                  </a:schemeClr>
                </a:solidFill>
              </a:rPr>
              <a:t>للأمن الغذائي </a:t>
            </a:r>
            <a:r>
              <a:rPr lang="ar-IQ" sz="2800" b="1" dirty="0" smtClean="0">
                <a:solidFill>
                  <a:schemeClr val="accent1">
                    <a:lumMod val="75000"/>
                  </a:schemeClr>
                </a:solidFill>
              </a:rPr>
              <a:t>والتغذية </a:t>
            </a:r>
            <a:r>
              <a:rPr lang="ar-IQ" sz="2800" b="1" dirty="0">
                <a:solidFill>
                  <a:schemeClr val="accent1">
                    <a:lumMod val="75000"/>
                  </a:schemeClr>
                </a:solidFill>
              </a:rPr>
              <a:t>في العراق</a:t>
            </a:r>
            <a:endParaRPr lang="en-A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1991707" y="3748787"/>
            <a:ext cx="8496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IQ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برنامج الاغذية العالمي – العراق – اجتماع حول الورشة الاستهلالية للمركز الدولي للبحوث الزراعية في المناطق الجافة</a:t>
            </a:r>
          </a:p>
          <a:p>
            <a:pPr algn="ctr" rtl="1"/>
            <a:r>
              <a:rPr lang="ar-IQ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شباط 2018، بغداد، العراق</a:t>
            </a:r>
            <a:endParaRPr lang="en-U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628" y="5999532"/>
            <a:ext cx="6015467" cy="954107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r" rtl="1"/>
            <a:r>
              <a:rPr lang="ar-IQ" sz="1400" b="1" dirty="0" smtClean="0">
                <a:latin typeface="Franklin Gothic Book" panose="020B0503020102020204" pitchFamily="34" charset="0"/>
              </a:rPr>
              <a:t>بوبكر ذهبي ( نيابة عن فريق المركز الدولي للبحوث الزراعية في المناطق الجافة)</a:t>
            </a:r>
            <a:endParaRPr lang="en-US" sz="1400" b="1" dirty="0" smtClean="0">
              <a:latin typeface="Franklin Gothic Book" panose="020B0503020102020204" pitchFamily="34" charset="0"/>
            </a:endParaRPr>
          </a:p>
          <a:p>
            <a:pPr algn="r" rtl="1"/>
            <a:r>
              <a:rPr lang="en-US" sz="1400" dirty="0" smtClean="0">
                <a:latin typeface="Franklin Gothic Book" panose="020B0503020102020204" pitchFamily="34" charset="0"/>
              </a:rPr>
              <a:t>SIRPSP/</a:t>
            </a:r>
            <a:r>
              <a:rPr lang="ar-IQ" sz="1400" dirty="0" smtClean="0">
                <a:latin typeface="Franklin Gothic Book" panose="020B0503020102020204" pitchFamily="34" charset="0"/>
              </a:rPr>
              <a:t>/ عمان - الاردن</a:t>
            </a:r>
            <a:endParaRPr lang="en-US" sz="1400" dirty="0" smtClean="0">
              <a:latin typeface="Franklin Gothic Book" panose="020B0503020102020204" pitchFamily="34" charset="0"/>
            </a:endParaRPr>
          </a:p>
          <a:p>
            <a:pPr algn="r" rtl="1"/>
            <a:r>
              <a:rPr lang="en-US" sz="1400" dirty="0" smtClean="0">
                <a:latin typeface="Franklin Gothic Book" panose="020B0503020102020204" pitchFamily="34" charset="0"/>
                <a:hlinkClick r:id="rId2"/>
              </a:rPr>
              <a:t>b.dhehibi@cgiar.org</a:t>
            </a:r>
            <a:r>
              <a:rPr lang="en-US" sz="1400" dirty="0" smtClean="0">
                <a:latin typeface="Franklin Gothic Book" panose="020B0503020102020204" pitchFamily="34" charset="0"/>
              </a:rPr>
              <a:t> </a:t>
            </a:r>
            <a:endParaRPr lang="en-US" sz="1400" dirty="0">
              <a:latin typeface="Franklin Gothic Book" panose="020B05030201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276659" y="6039543"/>
            <a:ext cx="2584037" cy="310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0000"/>
              </a:lnSpc>
              <a:spcAft>
                <a:spcPts val="1200"/>
              </a:spcAft>
            </a:pPr>
            <a:r>
              <a:rPr lang="ar-IQ" sz="14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 بغداد، العراق 5/2/2018 </a:t>
            </a:r>
            <a:r>
              <a:rPr lang="en-US" sz="1400" b="1" dirty="0" smtClean="0">
                <a:solidFill>
                  <a:srgbClr val="784E28"/>
                </a:solidFill>
                <a:latin typeface="Franklin Gothic Book" panose="020B0503020102020204" pitchFamily="34" charset="0"/>
              </a:rPr>
              <a:t>  </a:t>
            </a:r>
            <a:endParaRPr lang="en-US" sz="1400" b="1" dirty="0">
              <a:solidFill>
                <a:srgbClr val="784E28"/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1026" name="Picture 2" descr="Image resul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787" y="56364"/>
            <a:ext cx="1569685" cy="118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icarda.org/sites/default/files/icarda-new-logo-final-jan_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4" y="56364"/>
            <a:ext cx="3189204" cy="98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527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 smtClean="0"/>
              <a:t>اهداف المراجعة</a:t>
            </a:r>
            <a:endParaRPr lang="en-AU" sz="3200" b="1" dirty="0" smtClean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18872" y="738368"/>
            <a:ext cx="11987784" cy="57594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2400" dirty="0" smtClean="0"/>
              <a:t> الاهداف الشاملة للمراجعة هي:</a:t>
            </a:r>
            <a:r>
              <a:rPr lang="en-US" sz="2400" dirty="0" smtClean="0"/>
              <a:t>: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2400" dirty="0" smtClean="0"/>
              <a:t> </a:t>
            </a:r>
            <a:r>
              <a:rPr lang="ar-IQ" sz="2400" dirty="0"/>
              <a:t>إعطاء الاولوية </a:t>
            </a:r>
            <a:r>
              <a:rPr lang="ar-IQ" sz="2400" dirty="0" smtClean="0"/>
              <a:t>للإجراءات اللازمة </a:t>
            </a:r>
            <a:r>
              <a:rPr lang="ar-IQ" sz="2400" dirty="0"/>
              <a:t>لتسريع </a:t>
            </a:r>
            <a:r>
              <a:rPr lang="ar-IQ" sz="2400" dirty="0" smtClean="0"/>
              <a:t>مستوى </a:t>
            </a:r>
            <a:r>
              <a:rPr lang="ar-IQ" sz="2400" dirty="0"/>
              <a:t>التقدم نحو ضمان الامن الغذائي والتغذية المعززة وبما يتماشى مع الهدف 2 من أهداف التنمية </a:t>
            </a:r>
            <a:r>
              <a:rPr lang="ar-IQ" sz="2400" dirty="0" smtClean="0"/>
              <a:t>المستدامة </a:t>
            </a:r>
            <a:r>
              <a:rPr lang="en-US" sz="2400" dirty="0"/>
              <a:t>SDG </a:t>
            </a:r>
            <a:r>
              <a:rPr lang="en-US" sz="2400" dirty="0" smtClean="0"/>
              <a:t>2</a:t>
            </a:r>
            <a:endParaRPr lang="ar-IQ" sz="2400" dirty="0" smtClean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ستكون </a:t>
            </a:r>
            <a:r>
              <a:rPr lang="ar-IQ" sz="2400" dirty="0">
                <a:solidFill>
                  <a:schemeClr val="accent1"/>
                </a:solidFill>
              </a:rPr>
              <a:t>الأهداف المحددة </a:t>
            </a:r>
            <a:r>
              <a:rPr lang="ar-IQ" sz="2400" dirty="0"/>
              <a:t>كما يلي: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  إجراء تحليل شامل للأمن الغذائي </a:t>
            </a:r>
            <a:r>
              <a:rPr lang="ar-IQ" sz="2400" dirty="0" smtClean="0"/>
              <a:t>الحالي </a:t>
            </a:r>
            <a:r>
              <a:rPr lang="ar-IQ" sz="2400" dirty="0"/>
              <a:t>وحالة </a:t>
            </a:r>
            <a:r>
              <a:rPr lang="ar-IQ" sz="2400" dirty="0" smtClean="0"/>
              <a:t>التغذية </a:t>
            </a:r>
            <a:r>
              <a:rPr lang="ar-IQ" sz="2400" dirty="0"/>
              <a:t>والاستدامة الزراعية </a:t>
            </a:r>
            <a:r>
              <a:rPr lang="ar-IQ" sz="2400" dirty="0" smtClean="0"/>
              <a:t>ازاء الأهداف المحددة في  </a:t>
            </a:r>
            <a:r>
              <a:rPr lang="ar-IQ" sz="2400" dirty="0"/>
              <a:t>الهدف 2 من أهداف التنمية المستدامة.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  </a:t>
            </a:r>
            <a:r>
              <a:rPr lang="ar-IQ" sz="2400" dirty="0" smtClean="0"/>
              <a:t>مراجعة السياسات </a:t>
            </a:r>
            <a:r>
              <a:rPr lang="ar-IQ" sz="2400" dirty="0"/>
              <a:t>الحالية للأمن الغذائي والتغذية والاستدامة الزراعية التي يجري النظر فيها وتنفيذها في العراق للقضاء على </a:t>
            </a:r>
            <a:r>
              <a:rPr lang="ar-IQ" sz="2400" dirty="0" smtClean="0"/>
              <a:t>الجوع</a:t>
            </a:r>
            <a:endParaRPr lang="ar-IQ" sz="2400" dirty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  تحديد التقدم </a:t>
            </a:r>
            <a:r>
              <a:rPr lang="ar-IQ" sz="2400" dirty="0" smtClean="0"/>
              <a:t>المنجز </a:t>
            </a:r>
            <a:r>
              <a:rPr lang="ar-IQ" sz="2400" dirty="0"/>
              <a:t>وإنجازات سياسات وبرامج الأمن الغذائي </a:t>
            </a:r>
            <a:r>
              <a:rPr lang="ar-IQ" sz="2400" dirty="0" smtClean="0"/>
              <a:t>الحالية ومدى كفاية التركيبة المؤسسية </a:t>
            </a:r>
            <a:r>
              <a:rPr lang="ar-IQ" sz="2400" dirty="0"/>
              <a:t>والموارد </a:t>
            </a:r>
            <a:r>
              <a:rPr lang="ar-IQ" sz="2400" dirty="0" smtClean="0"/>
              <a:t>المخصصة وعلى </a:t>
            </a:r>
            <a:r>
              <a:rPr lang="ar-IQ" sz="2400" dirty="0"/>
              <a:t>هذا </a:t>
            </a:r>
            <a:r>
              <a:rPr lang="ar-IQ" sz="2400" dirty="0" smtClean="0"/>
              <a:t>الأساس </a:t>
            </a:r>
            <a:r>
              <a:rPr lang="ar-IQ" sz="2400" dirty="0"/>
              <a:t>تحديد </a:t>
            </a:r>
            <a:r>
              <a:rPr lang="ar-IQ" sz="2400" dirty="0" smtClean="0"/>
              <a:t>ثغرات السياسة و الثغرات المؤسسية المطلوبة </a:t>
            </a:r>
            <a:r>
              <a:rPr lang="ar-IQ" sz="2400" dirty="0"/>
              <a:t>فضلا عن الموارد اللازمة لتحقيق </a:t>
            </a:r>
            <a:r>
              <a:rPr lang="ar-IQ" sz="2400" dirty="0" smtClean="0"/>
              <a:t>الأهداف المحددة في </a:t>
            </a:r>
            <a:r>
              <a:rPr lang="ar-IQ" sz="2400" dirty="0"/>
              <a:t>الهدف 2 من أهداف التنمية المستدامة (والأهداف والغايات </a:t>
            </a:r>
            <a:r>
              <a:rPr lang="ar-IQ" sz="2400" dirty="0" smtClean="0"/>
              <a:t>المتضمنة أو التي تم تأسيسها على </a:t>
            </a:r>
            <a:r>
              <a:rPr lang="ar-IQ" sz="2400" dirty="0"/>
              <a:t>الصعيدين الوطني والإقليمي) في </a:t>
            </a:r>
            <a:r>
              <a:rPr lang="ar-IQ" sz="2400" dirty="0" smtClean="0"/>
              <a:t>العراق</a:t>
            </a:r>
          </a:p>
          <a:p>
            <a:pPr lvl="1"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2000" dirty="0"/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6747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86177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 smtClean="0"/>
              <a:t> عملية المراجعة الاستراتيجية</a:t>
            </a:r>
            <a:endParaRPr lang="en-AU" sz="3200" b="1" dirty="0" smtClean="0"/>
          </a:p>
          <a:p>
            <a:pPr algn="r" rtl="1"/>
            <a:r>
              <a:rPr lang="ar-IQ" sz="1800" b="1" dirty="0" smtClean="0"/>
              <a:t> تقييم اولي للوضع الغذائي والتغذية في العراق</a:t>
            </a:r>
            <a:endParaRPr lang="en-AU" sz="1800" b="1" dirty="0" smtClean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41565" y="860139"/>
            <a:ext cx="11987784" cy="651047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2000" b="1" dirty="0" smtClean="0"/>
              <a:t>أ- مؤشرات الامن الغذائي</a:t>
            </a:r>
          </a:p>
          <a:p>
            <a:pPr marL="0" indent="0"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dirty="0"/>
              <a:t>كان معدل انتشار نقص التغذية في العراق </a:t>
            </a:r>
            <a:r>
              <a:rPr lang="ar-IQ" sz="1600" dirty="0" smtClean="0"/>
              <a:t>22.8</a:t>
            </a:r>
            <a:r>
              <a:rPr lang="ar-IQ" sz="1600" dirty="0"/>
              <a:t>٪ في عام </a:t>
            </a:r>
            <a:r>
              <a:rPr lang="ar-IQ" sz="1600" dirty="0" smtClean="0"/>
              <a:t>2015 </a:t>
            </a:r>
            <a:r>
              <a:rPr lang="ar-IQ" sz="1600" dirty="0"/>
              <a:t>بعد أن كان 23.2٪ في العام السابق (2014).</a:t>
            </a:r>
          </a:p>
          <a:p>
            <a:pPr marL="0" indent="0"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dirty="0"/>
              <a:t>  </a:t>
            </a:r>
            <a:r>
              <a:rPr lang="ar-IQ" sz="1600" dirty="0" smtClean="0"/>
              <a:t>في </a:t>
            </a:r>
            <a:r>
              <a:rPr lang="ar-IQ" sz="1600" dirty="0"/>
              <a:t>عام </a:t>
            </a:r>
            <a:r>
              <a:rPr lang="ar-IQ" sz="1600" dirty="0" smtClean="0"/>
              <a:t>2016 </a:t>
            </a:r>
            <a:r>
              <a:rPr lang="ar-IQ" sz="1600" dirty="0"/>
              <a:t>بلغ عدد الأشخاص الذين يعانون من نقص التغذية في العراق 10.1 مليون </a:t>
            </a:r>
            <a:r>
              <a:rPr lang="ar-IQ" sz="1600" dirty="0" smtClean="0"/>
              <a:t>شخص حيث ارتفع </a:t>
            </a:r>
            <a:r>
              <a:rPr lang="ar-IQ" sz="1600" dirty="0"/>
              <a:t>عدد الأشخاص الذين يعانون من نقص التغذية في العراق من 6.5 مليون شخص في عام 2002 إلى 10.1 مليون شخص في عام 2016 بمعدل </a:t>
            </a:r>
            <a:r>
              <a:rPr lang="ar-IQ" sz="1600" dirty="0" smtClean="0"/>
              <a:t>زيادة سنوية تبلغ </a:t>
            </a:r>
            <a:r>
              <a:rPr lang="ar-IQ" sz="1600" dirty="0"/>
              <a:t>3.24 </a:t>
            </a:r>
            <a:r>
              <a:rPr lang="ar-IQ" sz="1600" dirty="0" smtClean="0"/>
              <a:t>% </a:t>
            </a:r>
            <a:r>
              <a:rPr lang="ar-IQ" sz="1600" dirty="0"/>
              <a:t>(نسبة السكان الذين يعانون من نقص التغذية</a:t>
            </a:r>
            <a:r>
              <a:rPr lang="ar-IQ" sz="1600" dirty="0" smtClean="0"/>
              <a:t>.)</a:t>
            </a:r>
            <a:endParaRPr lang="ar-IQ" sz="1600" dirty="0"/>
          </a:p>
          <a:p>
            <a:pPr marL="0" indent="0"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dirty="0" smtClean="0"/>
              <a:t>كان مستوى العجز </a:t>
            </a:r>
            <a:r>
              <a:rPr lang="ar-IQ" sz="1600" dirty="0"/>
              <a:t>الغذائي في العراق </a:t>
            </a:r>
            <a:r>
              <a:rPr lang="ar-IQ" sz="1600" dirty="0" smtClean="0"/>
              <a:t>بمقدار </a:t>
            </a:r>
            <a:r>
              <a:rPr lang="ar-IQ" sz="1600" dirty="0"/>
              <a:t>235 سعرة حرارية للشخص الواحد في اليوم في عام </a:t>
            </a:r>
            <a:r>
              <a:rPr lang="ar-IQ" sz="1600" dirty="0" smtClean="0"/>
              <a:t>2016 حيث كان </a:t>
            </a:r>
            <a:r>
              <a:rPr lang="ar-IQ" sz="1600" dirty="0"/>
              <a:t>224 سعرة حرارية للفرد في اليوم في السنة </a:t>
            </a:r>
            <a:r>
              <a:rPr lang="ar-IQ" sz="1600" dirty="0" smtClean="0"/>
              <a:t>السابقة </a:t>
            </a:r>
            <a:r>
              <a:rPr lang="ar-IQ" sz="1600" dirty="0"/>
              <a:t>وهو تغيير بنسبة 4.91٪.</a:t>
            </a:r>
          </a:p>
          <a:p>
            <a:pPr marL="0" indent="0"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dirty="0" smtClean="0"/>
              <a:t>في </a:t>
            </a:r>
            <a:r>
              <a:rPr lang="ar-IQ" sz="1600" dirty="0"/>
              <a:t>عام </a:t>
            </a:r>
            <a:r>
              <a:rPr lang="ar-IQ" sz="1600" dirty="0" smtClean="0"/>
              <a:t>2016 كان مستوى كفاية </a:t>
            </a:r>
            <a:r>
              <a:rPr lang="ar-IQ" sz="1600" dirty="0"/>
              <a:t>إمدادات الطاقة الغذائية للعراق 110٪. </a:t>
            </a:r>
            <a:r>
              <a:rPr lang="ar-IQ" sz="1600" dirty="0" smtClean="0"/>
              <a:t>حيث ازدادت من </a:t>
            </a:r>
            <a:r>
              <a:rPr lang="ar-IQ" sz="1600" dirty="0"/>
              <a:t>101٪ </a:t>
            </a:r>
            <a:r>
              <a:rPr lang="ar-IQ" sz="1600" dirty="0" smtClean="0"/>
              <a:t>في عام </a:t>
            </a:r>
            <a:r>
              <a:rPr lang="ar-IQ" sz="1600" dirty="0"/>
              <a:t>2002 إلی 110٪ </a:t>
            </a:r>
            <a:r>
              <a:rPr lang="ar-IQ" sz="1600" dirty="0" smtClean="0"/>
              <a:t>في عام 2016 </a:t>
            </a:r>
            <a:r>
              <a:rPr lang="ar-IQ" sz="1600" dirty="0"/>
              <a:t>بمعدل نمو سنوي </a:t>
            </a:r>
            <a:r>
              <a:rPr lang="ar-IQ" sz="1600" dirty="0" smtClean="0"/>
              <a:t>قدره </a:t>
            </a:r>
            <a:r>
              <a:rPr lang="ar-IQ" sz="1600" dirty="0"/>
              <a:t>0.62</a:t>
            </a:r>
            <a:r>
              <a:rPr lang="ar-IQ" sz="1600" dirty="0" smtClean="0"/>
              <a:t>٪.</a:t>
            </a:r>
          </a:p>
          <a:p>
            <a:pPr marL="0" indent="0"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r>
              <a:rPr lang="ar-IQ" sz="1600" b="1" dirty="0"/>
              <a:t>ب- </a:t>
            </a:r>
            <a:r>
              <a:rPr lang="ar-IQ" sz="1600" b="1" dirty="0" smtClean="0"/>
              <a:t>المخاوف والتحديات الحالية</a:t>
            </a:r>
            <a:endParaRPr lang="ar-IQ" sz="1600" dirty="0" smtClean="0"/>
          </a:p>
          <a:p>
            <a:pPr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 smtClean="0"/>
              <a:t>سوء التغذية </a:t>
            </a:r>
            <a:r>
              <a:rPr lang="ar-IQ" sz="1600" dirty="0"/>
              <a:t>والتفاوت في سوء </a:t>
            </a:r>
            <a:r>
              <a:rPr lang="ar-IQ" sz="1600" dirty="0" smtClean="0"/>
              <a:t>التغذية </a:t>
            </a:r>
            <a:r>
              <a:rPr lang="ar-IQ" sz="1600" dirty="0"/>
              <a:t>ونقص </a:t>
            </a:r>
            <a:r>
              <a:rPr lang="ar-IQ" sz="1600" dirty="0" smtClean="0"/>
              <a:t> في المغذيات </a:t>
            </a:r>
            <a:r>
              <a:rPr lang="ar-IQ" sz="1600" dirty="0"/>
              <a:t>الدقيقة</a:t>
            </a:r>
          </a:p>
          <a:p>
            <a:pPr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/>
              <a:t>السمنة والأمراض غير </a:t>
            </a:r>
            <a:r>
              <a:rPr lang="ar-IQ" sz="1600" dirty="0" smtClean="0"/>
              <a:t>الانتقالية</a:t>
            </a:r>
            <a:endParaRPr lang="ar-IQ" sz="1600" dirty="0"/>
          </a:p>
          <a:p>
            <a:pPr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/>
              <a:t>تراجع </a:t>
            </a:r>
            <a:r>
              <a:rPr lang="ar-IQ" sz="1600" dirty="0" smtClean="0"/>
              <a:t>في كمية المحاصيل (</a:t>
            </a:r>
            <a:r>
              <a:rPr lang="ar-IQ" sz="1600" dirty="0"/>
              <a:t>المحاصيل الاستراتيجية: القمح) وتدهور الموارد الطبيعية (تغير المناخ)</a:t>
            </a:r>
          </a:p>
          <a:p>
            <a:pPr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/>
              <a:t>ارتفاع أسعار المواد الغذائية</a:t>
            </a:r>
          </a:p>
          <a:p>
            <a:pPr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/>
              <a:t>ضعف البنية التحتية للطرق والتسويق</a:t>
            </a:r>
          </a:p>
          <a:p>
            <a:pPr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/>
              <a:t>عدم المساواة في الدخل والتفاوت في توزيع الدخل</a:t>
            </a:r>
          </a:p>
          <a:p>
            <a:pPr algn="just" rt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1600" dirty="0"/>
              <a:t>عدم المساواة </a:t>
            </a:r>
            <a:r>
              <a:rPr lang="ar-IQ" sz="1600" dirty="0" smtClean="0"/>
              <a:t>والتكافؤ </a:t>
            </a:r>
            <a:r>
              <a:rPr lang="ar-IQ" sz="1600" dirty="0"/>
              <a:t>بين الجنسين</a:t>
            </a:r>
            <a:endParaRPr lang="ar-IQ" sz="1600" dirty="0" smtClean="0"/>
          </a:p>
          <a:p>
            <a:pPr marL="0" indent="0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266888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 smtClean="0"/>
              <a:t> الاجراء رقم 1: تحسين ادوات شبكة الحماية الاجتماعية</a:t>
            </a:r>
            <a:endParaRPr lang="en-AU" sz="3200" b="1" dirty="0" smtClean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06646" y="1090863"/>
            <a:ext cx="11987784" cy="389676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2000" dirty="0" smtClean="0"/>
              <a:t> </a:t>
            </a:r>
            <a:r>
              <a:rPr lang="ar-IQ" sz="2000" dirty="0" smtClean="0"/>
              <a:t>يتطلب مراجعة شبكات الحماية الرئيسية الحالية: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 smtClean="0"/>
              <a:t>نظام التوزيع العام (مفردات البطاقة التموينية) الذي يستهدف جميع السكان (مكلف وغير مستدام)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 smtClean="0"/>
              <a:t>برنامج وزارة العمل والشؤون الاجتماعية الذي يستهدف اربعة ملايين فقير (غير كفوء وغير فعال من حيث الاداء)</a:t>
            </a:r>
          </a:p>
          <a:p>
            <a:pPr marL="457200" lvl="1" indent="0"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None/>
            </a:pPr>
            <a:endParaRPr lang="en-US" dirty="0" smtClean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dirty="0" smtClean="0"/>
              <a:t>يجب ان تكون هذه البرامج: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dirty="0" smtClean="0">
                <a:solidFill>
                  <a:schemeClr val="tx2"/>
                </a:solidFill>
              </a:rPr>
              <a:t> اكثر فعالية وكفاءة مع تحسين الاستهداف على نحو اكبر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dirty="0" smtClean="0">
                <a:solidFill>
                  <a:schemeClr val="tx2"/>
                </a:solidFill>
              </a:rPr>
              <a:t>فعالة من حيث التكلفة و ايجاد انظمة مراقبة</a:t>
            </a:r>
          </a:p>
          <a:p>
            <a:pPr lvl="1"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dirty="0" smtClean="0">
                <a:solidFill>
                  <a:schemeClr val="tx2"/>
                </a:solidFill>
              </a:rPr>
              <a:t>اولويات القيادة والمسائلة والتحديد</a:t>
            </a:r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2280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584775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 smtClean="0"/>
              <a:t> الاجراء رقم 2 – تعزيز الانتاج ا</a:t>
            </a:r>
            <a:r>
              <a:rPr lang="ar-IQ" sz="3200" b="1" dirty="0"/>
              <a:t>ل</a:t>
            </a:r>
            <a:r>
              <a:rPr lang="ar-IQ" sz="3200" b="1" dirty="0" smtClean="0"/>
              <a:t>زراعي المستدام</a:t>
            </a:r>
            <a:endParaRPr lang="en-AU" sz="3200" b="1" dirty="0" smtClean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06646" y="842645"/>
            <a:ext cx="11987784" cy="60153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lnSpc>
                <a:spcPct val="10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2000" dirty="0" smtClean="0"/>
              <a:t> </a:t>
            </a:r>
            <a:r>
              <a:rPr lang="ar-IQ" sz="2000" dirty="0" smtClean="0"/>
              <a:t>(1) </a:t>
            </a:r>
            <a:r>
              <a:rPr lang="ar-IQ" sz="2000" b="1" dirty="0" smtClean="0"/>
              <a:t>تعزيز الانتاجية الزراعية</a:t>
            </a:r>
          </a:p>
          <a:p>
            <a:pPr algn="just" rtl="1">
              <a:lnSpc>
                <a:spcPct val="10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يؤدي انخفاض </a:t>
            </a:r>
            <a:r>
              <a:rPr lang="ar-IQ" sz="2000" dirty="0" smtClean="0"/>
              <a:t>المحصول </a:t>
            </a:r>
            <a:r>
              <a:rPr lang="ar-IQ" sz="2000" dirty="0"/>
              <a:t>مع انخفاض الأسعار إلى هوامش </a:t>
            </a:r>
            <a:r>
              <a:rPr lang="ar-IQ" sz="2000" dirty="0" smtClean="0"/>
              <a:t>ارباح صغيرة </a:t>
            </a:r>
            <a:r>
              <a:rPr lang="ar-IQ" sz="2000" dirty="0"/>
              <a:t>للمزارعين (</a:t>
            </a:r>
            <a:r>
              <a:rPr lang="ar-IQ" sz="2000" dirty="0" smtClean="0"/>
              <a:t>اغلبيتهم </a:t>
            </a:r>
            <a:r>
              <a:rPr lang="ar-IQ" sz="2000" dirty="0"/>
              <a:t>من أصحاب </a:t>
            </a:r>
            <a:r>
              <a:rPr lang="ar-IQ" sz="2000" dirty="0" smtClean="0"/>
              <a:t>الاملاك الصغيرة</a:t>
            </a:r>
            <a:r>
              <a:rPr lang="ar-IQ" sz="2000" dirty="0"/>
              <a:t>): يميل المزارعون إلى تقليل </a:t>
            </a:r>
            <a:r>
              <a:rPr lang="ar-IQ" sz="2000" dirty="0" smtClean="0"/>
              <a:t>التكاليف التشغيلية </a:t>
            </a:r>
            <a:r>
              <a:rPr lang="ar-IQ" sz="2000" dirty="0"/>
              <a:t>إلى أدنى حد </a:t>
            </a:r>
            <a:r>
              <a:rPr lang="ar-IQ" sz="2000" dirty="0" smtClean="0"/>
              <a:t>ممكن </a:t>
            </a:r>
            <a:r>
              <a:rPr lang="ar-IQ" sz="2000" dirty="0"/>
              <a:t>مما </a:t>
            </a:r>
            <a:r>
              <a:rPr lang="ar-IQ" sz="2000" dirty="0" smtClean="0"/>
              <a:t>يبقي انتاج </a:t>
            </a:r>
            <a:r>
              <a:rPr lang="ar-IQ" sz="2000" dirty="0"/>
              <a:t>المحاصيل </a:t>
            </a:r>
            <a:r>
              <a:rPr lang="ar-IQ" sz="2000" dirty="0" smtClean="0"/>
              <a:t>منخفض </a:t>
            </a:r>
            <a:r>
              <a:rPr lang="ar-IQ" sz="2000" dirty="0"/>
              <a:t>جدا.</a:t>
            </a:r>
          </a:p>
          <a:p>
            <a:pPr algn="just" rtl="1">
              <a:lnSpc>
                <a:spcPct val="10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  </a:t>
            </a:r>
            <a:r>
              <a:rPr lang="ar-IQ" sz="2000" dirty="0" smtClean="0"/>
              <a:t>هناك </a:t>
            </a:r>
            <a:r>
              <a:rPr lang="ar-IQ" sz="2000" dirty="0"/>
              <a:t>حاجة إلى سياسات مناسبة لكسر سلسلة الفقر </a:t>
            </a:r>
            <a:r>
              <a:rPr lang="ar-IQ" sz="2000" dirty="0" smtClean="0"/>
              <a:t>هذه </a:t>
            </a:r>
            <a:r>
              <a:rPr lang="ar-IQ" sz="2000" dirty="0"/>
              <a:t>نظرا للعديد من القيود </a:t>
            </a:r>
            <a:r>
              <a:rPr lang="ar-IQ" sz="2000" dirty="0" smtClean="0"/>
              <a:t>الهيكلية (الحجم </a:t>
            </a:r>
            <a:r>
              <a:rPr lang="ar-IQ" sz="2000" dirty="0"/>
              <a:t>والتمويل والتدريب </a:t>
            </a:r>
            <a:r>
              <a:rPr lang="ar-IQ" sz="2000" b="1" dirty="0" smtClean="0">
                <a:solidFill>
                  <a:srgbClr val="FF0000"/>
                </a:solidFill>
              </a:rPr>
              <a:t>و </a:t>
            </a:r>
            <a:r>
              <a:rPr lang="en-US" sz="2000" b="1" dirty="0" smtClean="0">
                <a:solidFill>
                  <a:srgbClr val="FF0000"/>
                </a:solidFill>
              </a:rPr>
              <a:t>VC</a:t>
            </a:r>
            <a:r>
              <a:rPr lang="ar-IQ" sz="2000" b="1" dirty="0" smtClean="0">
                <a:solidFill>
                  <a:srgbClr val="FF0000"/>
                </a:solidFill>
              </a:rPr>
              <a:t>) </a:t>
            </a:r>
            <a:r>
              <a:rPr lang="ar-IQ" sz="2000" dirty="0" smtClean="0"/>
              <a:t>وقيود </a:t>
            </a:r>
            <a:r>
              <a:rPr lang="ar-IQ" sz="2000" dirty="0"/>
              <a:t>الموارد </a:t>
            </a:r>
            <a:r>
              <a:rPr lang="ar-IQ" sz="2000" dirty="0" smtClean="0"/>
              <a:t>الطبيعية (شحة المياه والملوحة).</a:t>
            </a:r>
          </a:p>
          <a:p>
            <a:pPr algn="just" rtl="1">
              <a:lnSpc>
                <a:spcPct val="10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b="1" dirty="0" smtClean="0"/>
              <a:t> (2) تعزيز سلسلة القيمة</a:t>
            </a:r>
          </a:p>
          <a:p>
            <a:pPr lvl="1" algn="just" rtl="1">
              <a:lnSpc>
                <a:spcPct val="10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 smtClean="0"/>
              <a:t> يحتاج تنفيذ </a:t>
            </a:r>
            <a:r>
              <a:rPr lang="en-US" sz="2000" b="1" dirty="0" smtClean="0">
                <a:solidFill>
                  <a:srgbClr val="FF0000"/>
                </a:solidFill>
              </a:rPr>
              <a:t>VC</a:t>
            </a:r>
            <a:r>
              <a:rPr lang="ar-IQ" sz="2000" dirty="0" smtClean="0">
                <a:solidFill>
                  <a:srgbClr val="FF0000"/>
                </a:solidFill>
              </a:rPr>
              <a:t> </a:t>
            </a:r>
            <a:r>
              <a:rPr lang="ar-IQ" sz="2000" dirty="0" smtClean="0"/>
              <a:t>الى مؤسسات تنظيمية مناسبة (بما </a:t>
            </a:r>
            <a:r>
              <a:rPr lang="ar-IQ" sz="2000" dirty="0"/>
              <a:t>في ذلك السياسات </a:t>
            </a:r>
            <a:r>
              <a:rPr lang="ar-IQ" sz="2000" dirty="0" smtClean="0"/>
              <a:t>وأدوات الإدارة) </a:t>
            </a:r>
            <a:r>
              <a:rPr lang="ar-IQ" sz="2000" dirty="0"/>
              <a:t>ومستويات عالية من توفير السلع العامة (</a:t>
            </a:r>
            <a:r>
              <a:rPr lang="ar-IQ" sz="2000" dirty="0" smtClean="0"/>
              <a:t>الطرق </a:t>
            </a:r>
            <a:r>
              <a:rPr lang="ar-IQ" sz="2000" dirty="0"/>
              <a:t>والخدمات </a:t>
            </a:r>
            <a:r>
              <a:rPr lang="ar-IQ" sz="2000" dirty="0" smtClean="0"/>
              <a:t>اللوجستية وتوفر الأسواق ...الخ) </a:t>
            </a:r>
            <a:r>
              <a:rPr lang="ar-IQ" sz="2000" dirty="0"/>
              <a:t>ولا سيما في المناطق الريفية</a:t>
            </a:r>
          </a:p>
          <a:p>
            <a:pPr lvl="1" algn="just" rtl="1">
              <a:lnSpc>
                <a:spcPct val="10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مستويات عالية </a:t>
            </a:r>
            <a:r>
              <a:rPr lang="ar-IQ" sz="2000" dirty="0" smtClean="0"/>
              <a:t>من اعانات </a:t>
            </a:r>
            <a:r>
              <a:rPr lang="ar-IQ" sz="2000" dirty="0"/>
              <a:t>الدعم للتخزين والنقل اللوجستي (أي ما يعادل </a:t>
            </a:r>
            <a:r>
              <a:rPr lang="ar-IQ" sz="2000" dirty="0" smtClean="0"/>
              <a:t>أسعار المستهلك المنخفضة) واسناد العديد </a:t>
            </a:r>
            <a:r>
              <a:rPr lang="ar-IQ" sz="2000" dirty="0"/>
              <a:t>من المنتجين (مما يؤثر على الإنتاج المحلي).</a:t>
            </a:r>
            <a:endParaRPr lang="ar-IQ" sz="2000" dirty="0" smtClean="0"/>
          </a:p>
          <a:p>
            <a:pPr algn="just" rtl="1">
              <a:lnSpc>
                <a:spcPct val="10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b="1" dirty="0" smtClean="0"/>
              <a:t> (3) الموارد الطبيعية: التوفر والجودة</a:t>
            </a:r>
          </a:p>
          <a:p>
            <a:pPr algn="just" rtl="1">
              <a:lnSpc>
                <a:spcPct val="10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 تشير التوقعات المناخية إلى تزايد </a:t>
            </a:r>
            <a:r>
              <a:rPr lang="ar-IQ" sz="2000" dirty="0" smtClean="0"/>
              <a:t>شحة المياه </a:t>
            </a:r>
            <a:r>
              <a:rPr lang="ar-IQ" sz="2000" dirty="0"/>
              <a:t>في العراق</a:t>
            </a:r>
          </a:p>
          <a:p>
            <a:pPr algn="just" rtl="1">
              <a:lnSpc>
                <a:spcPct val="10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  </a:t>
            </a:r>
            <a:r>
              <a:rPr lang="ar-IQ" sz="2000" dirty="0" smtClean="0"/>
              <a:t>في </a:t>
            </a:r>
            <a:r>
              <a:rPr lang="ar-IQ" sz="2000" dirty="0"/>
              <a:t>المناطق المتأثرة بالملوحة لا يزرع المزارعون سوى 30 </a:t>
            </a:r>
            <a:r>
              <a:rPr lang="ar-IQ" sz="2000" dirty="0" smtClean="0"/>
              <a:t>% من </a:t>
            </a:r>
            <a:r>
              <a:rPr lang="ar-IQ" sz="2000" dirty="0"/>
              <a:t>أراضيهم ولا يحققون سوى حوالي 50 </a:t>
            </a:r>
            <a:r>
              <a:rPr lang="ar-IQ" sz="2000" dirty="0" smtClean="0"/>
              <a:t>% </a:t>
            </a:r>
            <a:r>
              <a:rPr lang="ar-IQ" sz="2000" dirty="0"/>
              <a:t>من </a:t>
            </a:r>
            <a:r>
              <a:rPr lang="ar-IQ" sz="2000" dirty="0" smtClean="0"/>
              <a:t>المحصول المتوقع.</a:t>
            </a:r>
            <a:endParaRPr lang="ar-IQ" sz="2000" dirty="0"/>
          </a:p>
          <a:p>
            <a:pPr algn="just" rtl="1">
              <a:lnSpc>
                <a:spcPct val="10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  </a:t>
            </a:r>
            <a:r>
              <a:rPr lang="ar-IQ" sz="2000" dirty="0" smtClean="0"/>
              <a:t>تسبب </a:t>
            </a:r>
            <a:r>
              <a:rPr lang="ar-IQ" sz="2000" dirty="0"/>
              <a:t>مستويات الملوحة الحالية خسارة قدرها 300 مليون دولار في السنة</a:t>
            </a:r>
            <a:r>
              <a:rPr lang="ar-IQ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5617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9077" y="0"/>
            <a:ext cx="12182923" cy="55399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000" b="1" dirty="0" smtClean="0"/>
              <a:t> الاجراء رقم 3: معالجة العبء المضاعف لسوء التغذية</a:t>
            </a:r>
            <a:endParaRPr lang="en-AU" sz="3000" b="1" dirty="0" smtClean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06646" y="714308"/>
            <a:ext cx="11987784" cy="61436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2400" dirty="0"/>
              <a:t> </a:t>
            </a:r>
            <a:r>
              <a:rPr lang="ar-IQ" sz="2400" dirty="0"/>
              <a:t>يواجه الأطفال والنساء خطرا كبيرا بأن يصبحوا محرومين من احتياجاتهم الإنسانية الأساسية (الحصول على </a:t>
            </a:r>
            <a:r>
              <a:rPr lang="ar-IQ" sz="2400" dirty="0" smtClean="0"/>
              <a:t>الطعام المغذي والمياه الصالحة للشرب </a:t>
            </a:r>
            <a:r>
              <a:rPr lang="ar-IQ" sz="2400" dirty="0"/>
              <a:t>والرعاية </a:t>
            </a:r>
            <a:r>
              <a:rPr lang="ar-IQ" sz="2400" dirty="0" smtClean="0"/>
              <a:t>الصحية والتعليم الجيد).</a:t>
            </a:r>
            <a:endParaRPr lang="ar-IQ" sz="2400" dirty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  مواطن الضعف الخاصة بالعمر التي قد تزيد من التأثير الضار للفقر وتؤثر على تحقيق إمكانات الأطفال الكاملة (التركيز على المعلومات </a:t>
            </a:r>
            <a:r>
              <a:rPr lang="ar-IQ" sz="2400" dirty="0" smtClean="0"/>
              <a:t>التي يتم تعلمها والاحتفاظ </a:t>
            </a:r>
            <a:r>
              <a:rPr lang="ar-IQ" sz="2400" dirty="0"/>
              <a:t>بها).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  </a:t>
            </a:r>
            <a:r>
              <a:rPr lang="ar-IQ" sz="2400" dirty="0" smtClean="0"/>
              <a:t>يبقى سوء </a:t>
            </a:r>
            <a:r>
              <a:rPr lang="ar-IQ" sz="2400" dirty="0"/>
              <a:t>التغذية </a:t>
            </a:r>
            <a:r>
              <a:rPr lang="ar-IQ" sz="2400" dirty="0" smtClean="0"/>
              <a:t>الواسع النطاق عائقا كبيرا أمام </a:t>
            </a:r>
            <a:r>
              <a:rPr lang="ar-IQ" sz="2400" dirty="0"/>
              <a:t>تعلم الأطفال في العراق.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  الأطفال </a:t>
            </a:r>
            <a:r>
              <a:rPr lang="ar-IQ" sz="2400" dirty="0" smtClean="0"/>
              <a:t>الذين يعانون من الجوع </a:t>
            </a:r>
            <a:r>
              <a:rPr lang="ar-IQ" sz="2400" dirty="0"/>
              <a:t>هم أقل </a:t>
            </a:r>
            <a:r>
              <a:rPr lang="ar-IQ" sz="2400" dirty="0" smtClean="0"/>
              <a:t>احتمالا ان يستمرو في الذهاب الى المدرسة</a:t>
            </a:r>
            <a:endParaRPr lang="ar-IQ" sz="2400" dirty="0"/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  </a:t>
            </a:r>
            <a:r>
              <a:rPr lang="ar-IQ" sz="2400" dirty="0" smtClean="0"/>
              <a:t>يمكن ان يكون </a:t>
            </a:r>
            <a:r>
              <a:rPr lang="ar-IQ" sz="2400" dirty="0"/>
              <a:t>لتعليم الأم والوعي </a:t>
            </a:r>
            <a:r>
              <a:rPr lang="ar-IQ" sz="2400" dirty="0" smtClean="0"/>
              <a:t>الصحيح بالتغذية </a:t>
            </a:r>
            <a:r>
              <a:rPr lang="ar-IQ" sz="2400" dirty="0"/>
              <a:t>تأثير كبير على </a:t>
            </a:r>
            <a:r>
              <a:rPr lang="ar-IQ" sz="2400" dirty="0" smtClean="0"/>
              <a:t>حالة التغذية للطفل.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 smtClean="0"/>
              <a:t> سيتطلب الامر </a:t>
            </a:r>
            <a:r>
              <a:rPr lang="ar-IQ" sz="2400" dirty="0"/>
              <a:t>معالجة سوء التغذية والبدانة من خلال بناء </a:t>
            </a:r>
            <a:r>
              <a:rPr lang="ar-IQ" sz="2400" dirty="0" smtClean="0"/>
              <a:t>الوعي </a:t>
            </a:r>
            <a:r>
              <a:rPr lang="ar-IQ" sz="2400" dirty="0"/>
              <a:t>ولا سيما بين الشباب والنساء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  ومن شأن برامج التغذية المدرسية المصممة </a:t>
            </a:r>
            <a:r>
              <a:rPr lang="ar-IQ" sz="2400" dirty="0" smtClean="0"/>
              <a:t>بشكل جيد </a:t>
            </a:r>
            <a:r>
              <a:rPr lang="ar-IQ" sz="2400" dirty="0"/>
              <a:t>أن تقلل من معدلات </a:t>
            </a:r>
            <a:r>
              <a:rPr lang="ar-IQ" sz="2400" dirty="0" smtClean="0"/>
              <a:t>الهروب </a:t>
            </a:r>
            <a:r>
              <a:rPr lang="ar-IQ" sz="2400" dirty="0"/>
              <a:t>من </a:t>
            </a:r>
            <a:r>
              <a:rPr lang="ar-IQ" sz="2400" dirty="0" smtClean="0"/>
              <a:t>المدارس </a:t>
            </a:r>
            <a:r>
              <a:rPr lang="ar-IQ" sz="2400" dirty="0"/>
              <a:t>ولا سيما بين الفتيات </a:t>
            </a:r>
            <a:r>
              <a:rPr lang="ar-IQ" sz="2400" dirty="0" smtClean="0"/>
              <a:t>الشابات في </a:t>
            </a:r>
            <a:r>
              <a:rPr lang="ar-IQ" sz="2400" dirty="0"/>
              <a:t>المدارس الثانوية.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 smtClean="0"/>
              <a:t>في </a:t>
            </a:r>
            <a:r>
              <a:rPr lang="ar-IQ" sz="2400" dirty="0"/>
              <a:t>بعض </a:t>
            </a:r>
            <a:r>
              <a:rPr lang="ar-IQ" sz="2400" dirty="0" smtClean="0"/>
              <a:t>الحالات </a:t>
            </a:r>
            <a:r>
              <a:rPr lang="ar-IQ" sz="2400" dirty="0"/>
              <a:t>سيكون من الضروري </a:t>
            </a:r>
            <a:r>
              <a:rPr lang="ar-IQ" sz="2400" dirty="0" smtClean="0"/>
              <a:t>تكملة المواد </a:t>
            </a:r>
            <a:r>
              <a:rPr lang="ar-IQ" sz="2400" dirty="0"/>
              <a:t>الغذائية </a:t>
            </a:r>
            <a:r>
              <a:rPr lang="ar-IQ" sz="2400" dirty="0" smtClean="0"/>
              <a:t>الاساسية بالمغذيات وبمقدار بسيط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612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/>
          <p:cNvSpPr txBox="1">
            <a:spLocks/>
          </p:cNvSpPr>
          <p:nvPr/>
        </p:nvSpPr>
        <p:spPr>
          <a:xfrm>
            <a:off x="9077" y="626070"/>
            <a:ext cx="12126776" cy="62319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2400" dirty="0" smtClean="0">
                <a:solidFill>
                  <a:schemeClr val="tx2"/>
                </a:solidFill>
              </a:rPr>
              <a:t> </a:t>
            </a:r>
            <a:r>
              <a:rPr lang="ar-IQ" sz="2400" dirty="0">
                <a:solidFill>
                  <a:schemeClr val="tx2"/>
                </a:solidFill>
              </a:rPr>
              <a:t>يعيش 30 </a:t>
            </a:r>
            <a:r>
              <a:rPr lang="ar-IQ" sz="2400" dirty="0" smtClean="0">
                <a:solidFill>
                  <a:schemeClr val="tx2"/>
                </a:solidFill>
              </a:rPr>
              <a:t>% </a:t>
            </a:r>
            <a:r>
              <a:rPr lang="ar-IQ" sz="2400" dirty="0">
                <a:solidFill>
                  <a:schemeClr val="tx2"/>
                </a:solidFill>
              </a:rPr>
              <a:t>من السكان في </a:t>
            </a:r>
            <a:r>
              <a:rPr lang="ar-IQ" sz="2400" dirty="0" smtClean="0">
                <a:solidFill>
                  <a:schemeClr val="tx2"/>
                </a:solidFill>
              </a:rPr>
              <a:t>مناطق ريفية </a:t>
            </a:r>
            <a:r>
              <a:rPr lang="ar-IQ" sz="2400" dirty="0">
                <a:solidFill>
                  <a:schemeClr val="tx2"/>
                </a:solidFill>
              </a:rPr>
              <a:t>ويعيش 50 </a:t>
            </a:r>
            <a:r>
              <a:rPr lang="ar-IQ" sz="2400" dirty="0" smtClean="0">
                <a:solidFill>
                  <a:schemeClr val="tx2"/>
                </a:solidFill>
              </a:rPr>
              <a:t>% </a:t>
            </a:r>
            <a:r>
              <a:rPr lang="ar-IQ" sz="2400" dirty="0">
                <a:solidFill>
                  <a:schemeClr val="tx2"/>
                </a:solidFill>
              </a:rPr>
              <a:t>من الفقراء في </a:t>
            </a:r>
            <a:r>
              <a:rPr lang="ar-IQ" sz="2400" dirty="0" smtClean="0">
                <a:solidFill>
                  <a:schemeClr val="tx2"/>
                </a:solidFill>
              </a:rPr>
              <a:t>مناطق ريفية</a:t>
            </a:r>
            <a:r>
              <a:rPr lang="ar-IQ" sz="2400" dirty="0">
                <a:solidFill>
                  <a:schemeClr val="tx2"/>
                </a:solidFill>
              </a:rPr>
              <a:t>. </a:t>
            </a:r>
            <a:r>
              <a:rPr lang="ar-IQ" sz="2400" dirty="0" smtClean="0">
                <a:solidFill>
                  <a:schemeClr val="tx2"/>
                </a:solidFill>
              </a:rPr>
              <a:t>استهداف </a:t>
            </a:r>
            <a:r>
              <a:rPr lang="ar-IQ" sz="2400" dirty="0">
                <a:solidFill>
                  <a:schemeClr val="tx2"/>
                </a:solidFill>
              </a:rPr>
              <a:t>المناطق </a:t>
            </a:r>
            <a:r>
              <a:rPr lang="ar-IQ" sz="2400" dirty="0" smtClean="0">
                <a:solidFill>
                  <a:schemeClr val="tx2"/>
                </a:solidFill>
              </a:rPr>
              <a:t>الريفية لتحقيق </a:t>
            </a:r>
            <a:r>
              <a:rPr lang="ar-IQ" sz="2400" dirty="0">
                <a:solidFill>
                  <a:schemeClr val="tx2"/>
                </a:solidFill>
              </a:rPr>
              <a:t>نتائج </a:t>
            </a:r>
            <a:r>
              <a:rPr lang="ar-IQ" sz="2400" dirty="0" smtClean="0">
                <a:solidFill>
                  <a:schemeClr val="tx2"/>
                </a:solidFill>
              </a:rPr>
              <a:t>سريعة للهدف الثاني من اهداف التنمية المستدامة.</a:t>
            </a:r>
            <a:endParaRPr lang="ar-IQ" sz="2400" dirty="0">
              <a:solidFill>
                <a:schemeClr val="tx2"/>
              </a:solidFill>
            </a:endParaRP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>
                <a:solidFill>
                  <a:schemeClr val="tx2"/>
                </a:solidFill>
              </a:rPr>
              <a:t>  </a:t>
            </a:r>
            <a:r>
              <a:rPr lang="ar-IQ" sz="2400" dirty="0" smtClean="0">
                <a:solidFill>
                  <a:schemeClr val="tx2"/>
                </a:solidFill>
              </a:rPr>
              <a:t>هنالك </a:t>
            </a:r>
            <a:r>
              <a:rPr lang="ar-IQ" sz="2400" dirty="0">
                <a:solidFill>
                  <a:schemeClr val="tx2"/>
                </a:solidFill>
              </a:rPr>
              <a:t>حاجة </a:t>
            </a:r>
            <a:r>
              <a:rPr lang="ar-IQ" sz="2400" dirty="0" smtClean="0">
                <a:solidFill>
                  <a:schemeClr val="tx2"/>
                </a:solidFill>
              </a:rPr>
              <a:t>لاستثمار </a:t>
            </a:r>
            <a:r>
              <a:rPr lang="ar-IQ" sz="2400" dirty="0">
                <a:solidFill>
                  <a:schemeClr val="tx2"/>
                </a:solidFill>
              </a:rPr>
              <a:t>قوي لتعزيز التعليم </a:t>
            </a:r>
            <a:r>
              <a:rPr lang="ar-IQ" sz="2400" dirty="0" smtClean="0">
                <a:solidFill>
                  <a:schemeClr val="tx2"/>
                </a:solidFill>
              </a:rPr>
              <a:t>الفني والتدريب </a:t>
            </a:r>
            <a:r>
              <a:rPr lang="ar-IQ" sz="2400" dirty="0">
                <a:solidFill>
                  <a:schemeClr val="tx2"/>
                </a:solidFill>
              </a:rPr>
              <a:t>المهني وتنمية المهارات وفرص </a:t>
            </a:r>
            <a:r>
              <a:rPr lang="ar-IQ" sz="2400" dirty="0" smtClean="0">
                <a:solidFill>
                  <a:schemeClr val="tx2"/>
                </a:solidFill>
              </a:rPr>
              <a:t>مباشرة الاعمال الحرة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 smtClean="0">
                <a:solidFill>
                  <a:schemeClr val="tx2"/>
                </a:solidFill>
              </a:rPr>
              <a:t>  تعزيز المساواة بين الجنسين: تعبئة التوعية الزراعية للعاملات لإيصال المعرفة وتأسيس مجموعات زراعية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>
                <a:solidFill>
                  <a:schemeClr val="tx2"/>
                </a:solidFill>
              </a:rPr>
              <a:t>  </a:t>
            </a:r>
            <a:r>
              <a:rPr lang="ar-IQ" sz="2400" dirty="0" smtClean="0">
                <a:solidFill>
                  <a:schemeClr val="tx2"/>
                </a:solidFill>
              </a:rPr>
              <a:t>دعم الجمعيات التعاونية </a:t>
            </a:r>
            <a:r>
              <a:rPr lang="ar-IQ" sz="2400" dirty="0">
                <a:solidFill>
                  <a:schemeClr val="tx2"/>
                </a:solidFill>
              </a:rPr>
              <a:t>وحاضنات الأعمال لزيادة فرص العمل في المناطق الريفية وتنويع خدماتها وأهمية الأنشطة المتكاملة التي تشارك فيها المرأة</a:t>
            </a:r>
            <a:r>
              <a:rPr lang="ar-IQ" sz="2400" dirty="0" smtClean="0">
                <a:solidFill>
                  <a:schemeClr val="tx2"/>
                </a:solidFill>
              </a:rPr>
              <a:t>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>
                <a:solidFill>
                  <a:schemeClr val="tx2"/>
                </a:solidFill>
              </a:rPr>
              <a:t>ينبغي أن يكون التوازن بين المناطق الريفية والحضرية </a:t>
            </a:r>
            <a:r>
              <a:rPr lang="ar-IQ" sz="2400" dirty="0" smtClean="0">
                <a:solidFill>
                  <a:schemeClr val="tx2"/>
                </a:solidFill>
              </a:rPr>
              <a:t>متسقا</a:t>
            </a:r>
            <a:r>
              <a:rPr lang="ar-IQ" sz="2400" dirty="0">
                <a:solidFill>
                  <a:schemeClr val="tx2"/>
                </a:solidFill>
              </a:rPr>
              <a:t>ً</a:t>
            </a:r>
            <a:r>
              <a:rPr lang="ar-IQ" sz="2400" dirty="0" smtClean="0">
                <a:solidFill>
                  <a:schemeClr val="tx2"/>
                </a:solidFill>
              </a:rPr>
              <a:t> </a:t>
            </a:r>
            <a:r>
              <a:rPr lang="ar-IQ" sz="2400" dirty="0">
                <a:solidFill>
                  <a:schemeClr val="tx2"/>
                </a:solidFill>
              </a:rPr>
              <a:t>مع </a:t>
            </a:r>
            <a:r>
              <a:rPr lang="ar-IQ" sz="2400" dirty="0" smtClean="0">
                <a:solidFill>
                  <a:schemeClr val="tx2"/>
                </a:solidFill>
              </a:rPr>
              <a:t>تطوير البنية التحتية التي </a:t>
            </a:r>
            <a:r>
              <a:rPr lang="ar-IQ" sz="2400" dirty="0">
                <a:solidFill>
                  <a:schemeClr val="tx2"/>
                </a:solidFill>
              </a:rPr>
              <a:t>تخطط لها مختلف الوزارات وخطط المحافظات.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>
                <a:solidFill>
                  <a:schemeClr val="tx2"/>
                </a:solidFill>
              </a:rPr>
              <a:t>  </a:t>
            </a:r>
            <a:r>
              <a:rPr lang="ar-IQ" sz="2400" dirty="0" smtClean="0">
                <a:solidFill>
                  <a:schemeClr val="tx2"/>
                </a:solidFill>
              </a:rPr>
              <a:t>يمكن خلق عدد </a:t>
            </a:r>
            <a:r>
              <a:rPr lang="ar-IQ" sz="2400" dirty="0">
                <a:solidFill>
                  <a:schemeClr val="tx2"/>
                </a:solidFill>
              </a:rPr>
              <a:t>متزايد من الوظائف في </a:t>
            </a:r>
            <a:r>
              <a:rPr lang="ar-IQ" sz="2400" dirty="0" smtClean="0">
                <a:solidFill>
                  <a:schemeClr val="tx2"/>
                </a:solidFill>
              </a:rPr>
              <a:t>معالجة المنتجات </a:t>
            </a:r>
            <a:r>
              <a:rPr lang="ar-IQ" sz="2400" dirty="0">
                <a:solidFill>
                  <a:schemeClr val="tx2"/>
                </a:solidFill>
              </a:rPr>
              <a:t>الزراعية وتعبئتها ونقلها وتخزينها في المناطق الريفية </a:t>
            </a:r>
            <a:r>
              <a:rPr lang="ar-IQ" sz="2400" dirty="0" smtClean="0">
                <a:solidFill>
                  <a:schemeClr val="tx2"/>
                </a:solidFill>
              </a:rPr>
              <a:t>و استهداف معين للشباب </a:t>
            </a:r>
            <a:r>
              <a:rPr lang="ar-IQ" sz="2400" dirty="0">
                <a:solidFill>
                  <a:schemeClr val="tx2"/>
                </a:solidFill>
              </a:rPr>
              <a:t>والنساء.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>
                <a:solidFill>
                  <a:schemeClr val="tx2"/>
                </a:solidFill>
              </a:rPr>
              <a:t>  </a:t>
            </a:r>
            <a:r>
              <a:rPr lang="ar-IQ" sz="2400" dirty="0" smtClean="0">
                <a:solidFill>
                  <a:schemeClr val="tx2"/>
                </a:solidFill>
              </a:rPr>
              <a:t>بينما يعيش الكثير من السكان في العراق في مناطق حضرية، </a:t>
            </a:r>
            <a:r>
              <a:rPr lang="ar-IQ" sz="2400" dirty="0">
                <a:solidFill>
                  <a:schemeClr val="tx2"/>
                </a:solidFill>
              </a:rPr>
              <a:t>فإن </a:t>
            </a:r>
            <a:r>
              <a:rPr lang="ar-IQ" sz="2400" dirty="0" smtClean="0">
                <a:solidFill>
                  <a:schemeClr val="tx2"/>
                </a:solidFill>
              </a:rPr>
              <a:t>الجهود المبذولة في المناطق </a:t>
            </a:r>
            <a:r>
              <a:rPr lang="ar-IQ" sz="2400" dirty="0">
                <a:solidFill>
                  <a:schemeClr val="tx2"/>
                </a:solidFill>
              </a:rPr>
              <a:t>الريفية يجب أن تستكمل </a:t>
            </a:r>
            <a:r>
              <a:rPr lang="ar-IQ" sz="2400" dirty="0" smtClean="0">
                <a:solidFill>
                  <a:schemeClr val="tx2"/>
                </a:solidFill>
              </a:rPr>
              <a:t>ببرنامج مماثل </a:t>
            </a:r>
            <a:r>
              <a:rPr lang="ar-IQ" sz="2400" dirty="0">
                <a:solidFill>
                  <a:schemeClr val="tx2"/>
                </a:solidFill>
              </a:rPr>
              <a:t>لخلق فرص العمل </a:t>
            </a:r>
            <a:r>
              <a:rPr lang="ar-IQ" sz="2400" dirty="0" smtClean="0">
                <a:solidFill>
                  <a:schemeClr val="tx2"/>
                </a:solidFill>
              </a:rPr>
              <a:t>في المناطق الحضرية</a:t>
            </a:r>
            <a:r>
              <a:rPr lang="en-GB" sz="2400" dirty="0">
                <a:solidFill>
                  <a:schemeClr val="tx2"/>
                </a:solidFill>
              </a:rPr>
              <a:t> </a:t>
            </a:r>
            <a:endParaRPr lang="en-US" sz="2400" dirty="0" smtClean="0">
              <a:solidFill>
                <a:schemeClr val="tx2"/>
              </a:solidFill>
            </a:endParaRPr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2400" dirty="0">
                <a:solidFill>
                  <a:schemeClr val="tx2"/>
                </a:solidFill>
              </a:rPr>
              <a:t> </a:t>
            </a:r>
            <a:r>
              <a:rPr lang="en-GB" sz="2400" dirty="0" smtClean="0">
                <a:solidFill>
                  <a:schemeClr val="tx2"/>
                </a:solidFill>
              </a:rPr>
              <a:t> </a:t>
            </a:r>
            <a:endParaRPr lang="en-US" sz="2400" dirty="0">
              <a:solidFill>
                <a:schemeClr val="tx2"/>
              </a:solidFill>
            </a:endParaRPr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2400" dirty="0" smtClean="0">
              <a:solidFill>
                <a:schemeClr val="tx2"/>
              </a:solidFill>
            </a:endParaRPr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2400" dirty="0">
              <a:solidFill>
                <a:schemeClr val="tx2"/>
              </a:solidFill>
            </a:endParaRPr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2400" dirty="0">
              <a:solidFill>
                <a:schemeClr val="tx2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077" y="0"/>
            <a:ext cx="12182923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2800" b="1" dirty="0" smtClean="0"/>
              <a:t>الاجراء رقم 4: زيادة فرص العمل خصوصا بين الشباب والنساء</a:t>
            </a:r>
            <a:endParaRPr lang="en-AU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20458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/>
          <p:cNvSpPr txBox="1">
            <a:spLocks/>
          </p:cNvSpPr>
          <p:nvPr/>
        </p:nvSpPr>
        <p:spPr>
          <a:xfrm>
            <a:off x="106646" y="610036"/>
            <a:ext cx="11987784" cy="624796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2000" dirty="0" smtClean="0"/>
              <a:t> </a:t>
            </a:r>
            <a:r>
              <a:rPr lang="ar-IQ" sz="2000" dirty="0"/>
              <a:t>تميل السياسات التجارية الحالية في العراق إلى دعم المستهلكين </a:t>
            </a:r>
            <a:r>
              <a:rPr lang="ar-IQ" sz="2000" dirty="0" smtClean="0"/>
              <a:t>للغذاء عن </a:t>
            </a:r>
            <a:r>
              <a:rPr lang="ar-IQ" sz="2000" dirty="0"/>
              <a:t>طريق استيراد ودعم السلع الاستراتيجية (الحبوب </a:t>
            </a:r>
            <a:r>
              <a:rPr lang="ar-IQ" sz="2000" dirty="0" smtClean="0"/>
              <a:t>والرز </a:t>
            </a:r>
            <a:r>
              <a:rPr lang="ar-IQ" sz="2000" dirty="0"/>
              <a:t>والزيت واللحوم).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/>
              <a:t>  كما يتم تحرير استيراد العديد من السلع الغذائية.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 smtClean="0"/>
              <a:t>ستؤثر </a:t>
            </a:r>
            <a:r>
              <a:rPr lang="ar-IQ" sz="2000" dirty="0"/>
              <a:t>هذه السياسات على </a:t>
            </a:r>
            <a:r>
              <a:rPr lang="ar-IQ" sz="2000" dirty="0" smtClean="0"/>
              <a:t>: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 smtClean="0"/>
              <a:t> النفقات الحكومية وموازين التجارة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000" dirty="0" smtClean="0"/>
              <a:t>مستويات انتاج الاغذية الوطني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 </a:t>
            </a:r>
            <a:r>
              <a:rPr lang="ar-IQ" sz="2400" dirty="0" smtClean="0"/>
              <a:t>لابد من مراجعة خفض </a:t>
            </a:r>
            <a:r>
              <a:rPr lang="ar-IQ" sz="2400" dirty="0"/>
              <a:t>أسعار </a:t>
            </a:r>
            <a:r>
              <a:rPr lang="ar-IQ" sz="2400" dirty="0" smtClean="0"/>
              <a:t>المستهلكين والتخلص من السياسات </a:t>
            </a:r>
            <a:r>
              <a:rPr lang="ar-IQ" sz="2400" dirty="0"/>
              <a:t>التجارية </a:t>
            </a:r>
            <a:r>
              <a:rPr lang="ar-IQ" sz="2400" dirty="0" smtClean="0"/>
              <a:t>و </a:t>
            </a:r>
            <a:r>
              <a:rPr lang="ar-IQ" sz="2400" smtClean="0"/>
              <a:t>التسعيرية السيئة </a:t>
            </a:r>
            <a:r>
              <a:rPr lang="ar-IQ" sz="2400" dirty="0" smtClean="0"/>
              <a:t>التي </a:t>
            </a:r>
            <a:r>
              <a:rPr lang="ar-IQ" sz="2400" dirty="0"/>
              <a:t>تترتب عليها تكاليف باهظة </a:t>
            </a:r>
            <a:r>
              <a:rPr lang="ar-IQ" sz="2400" dirty="0" smtClean="0"/>
              <a:t>للموازنة العامة </a:t>
            </a:r>
            <a:r>
              <a:rPr lang="ar-IQ" sz="2400" dirty="0"/>
              <a:t>دون </a:t>
            </a:r>
            <a:r>
              <a:rPr lang="ar-IQ" sz="2400" dirty="0" smtClean="0"/>
              <a:t>تحقيق عوائد </a:t>
            </a:r>
            <a:r>
              <a:rPr lang="ar-IQ" sz="2400" dirty="0"/>
              <a:t>متناسبة للمستهلكين.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 smtClean="0"/>
              <a:t>لا </a:t>
            </a:r>
            <a:r>
              <a:rPr lang="ar-IQ" sz="2400" dirty="0"/>
              <a:t>بد من </a:t>
            </a:r>
            <a:r>
              <a:rPr lang="ar-IQ" sz="2400" dirty="0" smtClean="0"/>
              <a:t>مراجعة وايجاد </a:t>
            </a:r>
            <a:r>
              <a:rPr lang="ar-IQ" sz="2400" dirty="0"/>
              <a:t>فرص </a:t>
            </a:r>
            <a:r>
              <a:rPr lang="ar-IQ" sz="2400" dirty="0" smtClean="0"/>
              <a:t>لمشتريات أكثر </a:t>
            </a:r>
            <a:r>
              <a:rPr lang="ar-IQ" sz="2400" dirty="0"/>
              <a:t>كفاءة من السوق الدولية.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  </a:t>
            </a:r>
            <a:r>
              <a:rPr lang="ar-IQ" sz="2400" dirty="0" smtClean="0"/>
              <a:t>لا </a:t>
            </a:r>
            <a:r>
              <a:rPr lang="ar-IQ" sz="2400" dirty="0"/>
              <a:t>يوجد حاليا تقييم واضح حول تأثير السياسات التجارية الحالية على الأمن الغذائي في العراق</a:t>
            </a:r>
            <a:endParaRPr lang="ar-IQ" sz="2400" dirty="0" smtClean="0"/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1600" dirty="0"/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1600" dirty="0"/>
          </a:p>
          <a:p>
            <a:pPr lvl="1"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1600" dirty="0" smtClean="0"/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2000" dirty="0"/>
          </a:p>
          <a:p>
            <a:pPr algn="just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endParaRPr lang="en-US" sz="2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077" y="0"/>
            <a:ext cx="12182923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2800" b="1" dirty="0" smtClean="0"/>
              <a:t> الاجراء رقم 5: اصلاح التسويق والتجارة وسياسات التسعير</a:t>
            </a:r>
            <a:endParaRPr lang="en-AU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209116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12182923" cy="95410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800"/>
            </a:lvl1pPr>
          </a:lstStyle>
          <a:p>
            <a:pPr algn="r" rtl="1"/>
            <a:r>
              <a:rPr lang="ar-IQ" sz="3200" b="1" dirty="0" smtClean="0"/>
              <a:t>المضي الى الامام</a:t>
            </a:r>
            <a:endParaRPr lang="en-AU" sz="3200" b="1" dirty="0" smtClean="0"/>
          </a:p>
          <a:p>
            <a:pPr algn="r" rtl="1"/>
            <a:r>
              <a:rPr lang="ar-IQ" sz="2400" dirty="0" smtClean="0">
                <a:solidFill>
                  <a:schemeClr val="accent1">
                    <a:lumMod val="75000"/>
                  </a:schemeClr>
                </a:solidFill>
              </a:rPr>
              <a:t>الخطوات التالية</a:t>
            </a:r>
            <a:endParaRPr lang="en-US" sz="24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18872" y="1066270"/>
            <a:ext cx="11987784" cy="34551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en-US" sz="2400" dirty="0" smtClean="0"/>
              <a:t> </a:t>
            </a:r>
            <a:r>
              <a:rPr lang="ar-IQ" sz="2400" dirty="0"/>
              <a:t>البيانات والمعلومات التي تم جمعها وتحليلها </a:t>
            </a:r>
            <a:r>
              <a:rPr lang="ar-IQ" sz="2400" dirty="0" smtClean="0"/>
              <a:t>(من عدة </a:t>
            </a:r>
            <a:r>
              <a:rPr lang="ar-IQ" sz="2400" dirty="0"/>
              <a:t>مصادر)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  عرض ومناقشة النتائج الأولية والتوصيات (التعديلات والتوافق وتحديد الأولويات) بحلول نهاية </a:t>
            </a:r>
            <a:r>
              <a:rPr lang="ar-IQ" sz="2400" dirty="0" smtClean="0"/>
              <a:t>شهر آذار 2018</a:t>
            </a:r>
            <a:r>
              <a:rPr lang="ar-IQ" sz="2400" dirty="0"/>
              <a:t>.</a:t>
            </a:r>
          </a:p>
          <a:p>
            <a:pPr algn="just" rtl="1">
              <a:spcAft>
                <a:spcPts val="600"/>
              </a:spcAft>
              <a:buClr>
                <a:schemeClr val="accent4">
                  <a:lumMod val="75000"/>
                </a:schemeClr>
              </a:buClr>
              <a:buFont typeface="Cambria" panose="02040503050406030204" pitchFamily="18" charset="0"/>
              <a:buChar char="⦿"/>
            </a:pPr>
            <a:r>
              <a:rPr lang="ar-IQ" sz="2400" dirty="0"/>
              <a:t>  عرض النتائج النهائية وإطلاق التقرير بحلول نهاية </a:t>
            </a:r>
            <a:r>
              <a:rPr lang="ar-IQ" sz="2400" dirty="0" smtClean="0"/>
              <a:t>شهر نيسان</a:t>
            </a:r>
          </a:p>
        </p:txBody>
      </p:sp>
    </p:spTree>
    <p:extLst>
      <p:ext uri="{BB962C8B-B14F-4D97-AF65-F5344CB8AC3E}">
        <p14:creationId xmlns:p14="http://schemas.microsoft.com/office/powerpoint/2010/main" val="394273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1125200" cy="2743200"/>
          </a:xfrm>
        </p:spPr>
        <p:txBody>
          <a:bodyPr>
            <a:normAutofit/>
          </a:bodyPr>
          <a:lstStyle/>
          <a:p>
            <a:r>
              <a:rPr lang="en-CA" sz="3600" b="1" dirty="0" smtClean="0"/>
              <a:t/>
            </a:r>
            <a:br>
              <a:rPr lang="en-CA" sz="3600" b="1" dirty="0" smtClean="0"/>
            </a:br>
            <a:r>
              <a:rPr lang="en-CA" sz="3600" b="1" dirty="0" smtClean="0"/>
              <a:t/>
            </a:r>
            <a:br>
              <a:rPr lang="en-CA" sz="3600" b="1" dirty="0" smtClean="0"/>
            </a:br>
            <a:endParaRPr lang="en-AU" dirty="0"/>
          </a:p>
        </p:txBody>
      </p:sp>
      <p:sp>
        <p:nvSpPr>
          <p:cNvPr id="11" name="TextBox 10"/>
          <p:cNvSpPr txBox="1"/>
          <p:nvPr/>
        </p:nvSpPr>
        <p:spPr>
          <a:xfrm>
            <a:off x="1550569" y="1775043"/>
            <a:ext cx="8044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IQ" sz="4800" b="1" dirty="0" smtClean="0">
                <a:solidFill>
                  <a:srgbClr val="006600"/>
                </a:solidFill>
                <a:latin typeface="Franklin Gothic Book" panose="020B0503020102020204" pitchFamily="34" charset="0"/>
              </a:rPr>
              <a:t>شكرا لكم</a:t>
            </a:r>
            <a:endParaRPr lang="en-GB" sz="4800" b="1" dirty="0">
              <a:solidFill>
                <a:srgbClr val="006600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83895" y="3374309"/>
            <a:ext cx="9192125" cy="2412968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 rtl="1">
              <a:lnSpc>
                <a:spcPct val="110000"/>
              </a:lnSpc>
              <a:spcAft>
                <a:spcPts val="1200"/>
              </a:spcAft>
            </a:pPr>
            <a:r>
              <a:rPr lang="ar-IQ" sz="3200" b="1" i="1" dirty="0" smtClean="0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</a:rPr>
              <a:t> المركز الدولي للبحوث الزراعية في المناطق الجافة – برنامج الاغذية العالمي –العراق – الشركاء العراقيين</a:t>
            </a:r>
            <a:endParaRPr lang="en-US" sz="3200" b="1" i="1" dirty="0" smtClean="0">
              <a:solidFill>
                <a:schemeClr val="accent1">
                  <a:lumMod val="75000"/>
                </a:schemeClr>
              </a:solidFill>
              <a:latin typeface="Franklin Gothic Book" panose="020B0503020102020204" pitchFamily="34" charset="0"/>
            </a:endParaRPr>
          </a:p>
          <a:p>
            <a:pPr algn="ctr" rtl="1">
              <a:lnSpc>
                <a:spcPct val="110000"/>
              </a:lnSpc>
              <a:spcAft>
                <a:spcPts val="1200"/>
              </a:spcAft>
            </a:pPr>
            <a:r>
              <a:rPr lang="ar-IQ" sz="3200" b="1" i="1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</a:rPr>
              <a:t>شراكة </a:t>
            </a:r>
            <a:r>
              <a:rPr lang="ar-IQ" sz="3200" b="1" i="1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</a:rPr>
              <a:t>محتملة </a:t>
            </a:r>
            <a:r>
              <a:rPr lang="ar-IQ" sz="3200" b="1" i="1" smtClean="0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</a:rPr>
              <a:t>راسخة </a:t>
            </a:r>
            <a:r>
              <a:rPr lang="ar-IQ" sz="3200" b="1" i="1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</a:rPr>
              <a:t>من </a:t>
            </a:r>
            <a:r>
              <a:rPr lang="ar-IQ" sz="3200" b="1" i="1" dirty="0" smtClean="0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</a:rPr>
              <a:t>اجل احداث تغيير</a:t>
            </a:r>
            <a:r>
              <a:rPr lang="en-US" sz="3200" b="1" i="1" dirty="0" smtClean="0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</a:rPr>
              <a:t> </a:t>
            </a:r>
            <a:endParaRPr lang="en-US" sz="3200" b="1" i="1" dirty="0">
              <a:solidFill>
                <a:schemeClr val="accent1">
                  <a:lumMod val="75000"/>
                </a:schemeClr>
              </a:solidFill>
              <a:latin typeface="Franklin Gothic Book" panose="020B0503020102020204" pitchFamily="34" charset="0"/>
            </a:endParaRPr>
          </a:p>
        </p:txBody>
      </p:sp>
      <p:pic>
        <p:nvPicPr>
          <p:cNvPr id="6" name="Picture 4" descr="http://www.icarda.org/sites/default/files/icarda-new-logo-final-jan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4" y="56364"/>
            <a:ext cx="3189204" cy="98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Image resul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7787" y="56364"/>
            <a:ext cx="1569685" cy="118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60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een Segoe 4-3 template-template_April-17-2007">
  <a:themeElements>
    <a:clrScheme name="Green Template-Template">
      <a:dk1>
        <a:srgbClr val="000000"/>
      </a:dk1>
      <a:lt1>
        <a:srgbClr val="FFFFFF"/>
      </a:lt1>
      <a:dk2>
        <a:srgbClr val="1F7335"/>
      </a:dk2>
      <a:lt2>
        <a:srgbClr val="C4FF89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0ED7B"/>
      </a:hlink>
      <a:folHlink>
        <a:srgbClr val="F3EB4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Red Line Business 16x9">
  <a:themeElements>
    <a:clrScheme name="Custom 2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15_4109default" id="{E728D685-11FC-4812-BA85-57AC6F9C9F40}" vid="{BC4E008B-95FF-4815-904E-143A8EDFC1D4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TS010286738</Template>
  <TotalTime>4743</TotalTime>
  <Words>433</Words>
  <Application>Microsoft Office PowerPoint</Application>
  <PresentationFormat>Widescreen</PresentationFormat>
  <Paragraphs>98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Calibri</vt:lpstr>
      <vt:lpstr>Cambria</vt:lpstr>
      <vt:lpstr>Courier New</vt:lpstr>
      <vt:lpstr>Franklin Gothic Book</vt:lpstr>
      <vt:lpstr>Tahoma</vt:lpstr>
      <vt:lpstr>Wingdings</vt:lpstr>
      <vt:lpstr>Green Segoe 4-3 template-template_April-17-2007</vt:lpstr>
      <vt:lpstr>White with Courier font for code slides</vt:lpstr>
      <vt:lpstr>Red Line Business 16x9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Hilali, Muhi El-Dine (ICARDA)</dc:creator>
  <cp:lastModifiedBy>Basim ALZAIDI</cp:lastModifiedBy>
  <cp:revision>443</cp:revision>
  <dcterms:created xsi:type="dcterms:W3CDTF">2016-04-27T17:26:10Z</dcterms:created>
  <dcterms:modified xsi:type="dcterms:W3CDTF">2018-02-04T22:18:11Z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4333016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D6.2.12</vt:lpwstr>
  </property>
</Properties>
</file>