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3" r:id="rId2"/>
    <p:sldId id="264" r:id="rId3"/>
    <p:sldId id="257" r:id="rId4"/>
    <p:sldId id="266" r:id="rId5"/>
    <p:sldId id="259" r:id="rId6"/>
    <p:sldId id="260" r:id="rId7"/>
    <p:sldId id="262" r:id="rId8"/>
    <p:sldId id="265" r:id="rId9"/>
    <p:sldId id="268" r:id="rId10"/>
    <p:sldId id="269" r:id="rId11"/>
    <p:sldId id="267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anaa\Desktop\PROJETS%20DE%202006%20&#224;%20JUILLET%2020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 dirty="0" smtClean="0"/>
              <a:t>Budgets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activity</a:t>
            </a:r>
            <a:endParaRPr lang="fr-FR" dirty="0"/>
          </a:p>
        </c:rich>
      </c:tx>
      <c:layout>
        <c:manualLayout>
          <c:xMode val="edge"/>
          <c:yMode val="edge"/>
          <c:x val="0.12441666666666666"/>
          <c:y val="2.7777777777777811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'Feuil1 (4)'!$N$4:$N$6</c:f>
              <c:strCache>
                <c:ptCount val="3"/>
                <c:pt idx="0">
                  <c:v>Formation </c:v>
                </c:pt>
                <c:pt idx="1">
                  <c:v>Services</c:v>
                </c:pt>
                <c:pt idx="2">
                  <c:v>Recherche</c:v>
                </c:pt>
              </c:strCache>
            </c:strRef>
          </c:cat>
          <c:val>
            <c:numRef>
              <c:f>'Feuil1 (4)'!$O$4:$O$6</c:f>
              <c:numCache>
                <c:formatCode>#,##0</c:formatCode>
                <c:ptCount val="3"/>
                <c:pt idx="0">
                  <c:v>37622635.580000006</c:v>
                </c:pt>
                <c:pt idx="1">
                  <c:v>47691028.330000006</c:v>
                </c:pt>
                <c:pt idx="2">
                  <c:v>106382317.36000001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5FFA4-A483-49BA-B703-F5CA84695038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E5DB23-867D-4A2F-A967-5328A8D29F7A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379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D7DE6A-9771-4015-B3D3-23287605E9D0}" type="slidenum">
              <a:rPr lang="en-US" smtClean="0">
                <a:latin typeface="Arial" charset="0"/>
                <a:cs typeface="Arial" charset="0"/>
              </a:rPr>
              <a:pPr/>
              <a:t>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36867" name="Rectangle 19"/>
          <p:cNvSpPr txBox="1">
            <a:spLocks noGrp="1" noChangeArrowheads="1"/>
          </p:cNvSpPr>
          <p:nvPr/>
        </p:nvSpPr>
        <p:spPr bwMode="auto">
          <a:xfrm>
            <a:off x="3886522" y="8686289"/>
            <a:ext cx="2971478" cy="45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473" tIns="47737" rIns="95473" bIns="47737" anchor="b"/>
          <a:lstStyle/>
          <a:p>
            <a:pPr algn="r" defTabSz="955675" eaLnBrk="0" hangingPunct="0">
              <a:spcBef>
                <a:spcPct val="20000"/>
              </a:spcBef>
            </a:pPr>
            <a:fld id="{471715C2-B1CA-422D-B32C-0C2568FF355B}" type="slidenum">
              <a:rPr lang="fr-FR" sz="1300">
                <a:latin typeface="Tahoma" pitchFamily="34" charset="0"/>
              </a:rPr>
              <a:pPr algn="r" defTabSz="955675" eaLnBrk="0" hangingPunct="0">
                <a:spcBef>
                  <a:spcPct val="20000"/>
                </a:spcBef>
              </a:pPr>
              <a:t>1</a:t>
            </a:fld>
            <a:endParaRPr lang="fr-FR" sz="1300">
              <a:latin typeface="Tahoma" pitchFamily="34" charset="0"/>
            </a:endParaRPr>
          </a:p>
        </p:txBody>
      </p:sp>
      <p:sp>
        <p:nvSpPr>
          <p:cNvPr id="3686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ln/>
        </p:spPr>
      </p:sp>
      <p:sp>
        <p:nvSpPr>
          <p:cNvPr id="3686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3438" y="4343145"/>
            <a:ext cx="5031127" cy="4115019"/>
          </a:xfrm>
          <a:prstGeom prst="rect">
            <a:avLst/>
          </a:prstGeom>
          <a:noFill/>
          <a:ln/>
        </p:spPr>
        <p:txBody>
          <a:bodyPr/>
          <a:lstStyle/>
          <a:p>
            <a:pPr eaLnBrk="1" hangingPunct="1"/>
            <a:endParaRPr lang="fr-FR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765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Horce</a:t>
            </a:r>
            <a:r>
              <a:rPr lang="fr-FR" dirty="0" smtClean="0"/>
              <a:t> </a:t>
            </a:r>
            <a:r>
              <a:rPr lang="fr-FR" dirty="0" err="1" smtClean="0"/>
              <a:t>racing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B02E8F-247E-47EA-95AB-89FC4A5F5630}" type="slidenum">
              <a:rPr lang="fr-FR" smtClean="0"/>
              <a:pPr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3223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336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752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811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5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972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57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76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327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680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20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9509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re et puces cop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TemplatePREZ-05.jpg" descr="TemplatePREZ-0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Texte du titre"/>
          <p:cNvSpPr>
            <a:spLocks noGrp="1"/>
          </p:cNvSpPr>
          <p:nvPr>
            <p:ph type="title"/>
          </p:nvPr>
        </p:nvSpPr>
        <p:spPr>
          <a:xfrm>
            <a:off x="349250" y="168672"/>
            <a:ext cx="10502900" cy="1143001"/>
          </a:xfrm>
          <a:prstGeom prst="rect">
            <a:avLst/>
          </a:prstGeom>
        </p:spPr>
        <p:txBody>
          <a:bodyPr/>
          <a:lstStyle>
            <a:lvl1pPr algn="l">
              <a:defRPr sz="2250">
                <a:latin typeface="Gilroy-SemiBold"/>
                <a:ea typeface="Gilroy-SemiBold"/>
                <a:cs typeface="Gilroy-SemiBold"/>
                <a:sym typeface="Gilroy-SemiBold"/>
              </a:defRPr>
            </a:lvl1pPr>
          </a:lstStyle>
          <a:p>
            <a:r>
              <a:t>Texte du titre</a:t>
            </a:r>
          </a:p>
        </p:txBody>
      </p:sp>
      <p:sp>
        <p:nvSpPr>
          <p:cNvPr id="51" name="Texte niveau 1…"/>
          <p:cNvSpPr>
            <a:spLocks noGrp="1"/>
          </p:cNvSpPr>
          <p:nvPr>
            <p:ph type="body" idx="1"/>
          </p:nvPr>
        </p:nvSpPr>
        <p:spPr>
          <a:xfrm>
            <a:off x="349250" y="1549400"/>
            <a:ext cx="11283058" cy="4071492"/>
          </a:xfrm>
          <a:prstGeom prst="rect">
            <a:avLst/>
          </a:prstGeom>
        </p:spPr>
        <p:txBody>
          <a:bodyPr anchor="t"/>
          <a:lstStyle>
            <a:lvl1pPr algn="just">
              <a:spcBef>
                <a:spcPts val="0"/>
              </a:spcBef>
              <a:defRPr sz="1800">
                <a:latin typeface="Gilroy-Regular"/>
                <a:ea typeface="Gilroy-Regular"/>
                <a:cs typeface="Gilroy-Regular"/>
                <a:sym typeface="Gilroy-Regular"/>
              </a:defRPr>
            </a:lvl1pPr>
            <a:lvl2pPr algn="just">
              <a:spcBef>
                <a:spcPts val="0"/>
              </a:spcBef>
              <a:defRPr sz="1800">
                <a:latin typeface="Gilroy-Regular"/>
                <a:ea typeface="Gilroy-Regular"/>
                <a:cs typeface="Gilroy-Regular"/>
                <a:sym typeface="Gilroy-Regular"/>
              </a:defRPr>
            </a:lvl2pPr>
            <a:lvl3pPr algn="just">
              <a:spcBef>
                <a:spcPts val="0"/>
              </a:spcBef>
              <a:defRPr sz="1800">
                <a:latin typeface="Gilroy-Regular"/>
                <a:ea typeface="Gilroy-Regular"/>
                <a:cs typeface="Gilroy-Regular"/>
                <a:sym typeface="Gilroy-Regular"/>
              </a:defRPr>
            </a:lvl3pPr>
            <a:lvl4pPr algn="just">
              <a:spcBef>
                <a:spcPts val="0"/>
              </a:spcBef>
              <a:defRPr sz="1800">
                <a:latin typeface="Gilroy-Regular"/>
                <a:ea typeface="Gilroy-Regular"/>
                <a:cs typeface="Gilroy-Regular"/>
                <a:sym typeface="Gilroy-Regular"/>
              </a:defRPr>
            </a:lvl4pPr>
            <a:lvl5pPr algn="just">
              <a:spcBef>
                <a:spcPts val="0"/>
              </a:spcBef>
              <a:defRPr sz="1800">
                <a:latin typeface="Gilroy-Regular"/>
                <a:ea typeface="Gilroy-Regular"/>
                <a:cs typeface="Gilroy-Regular"/>
                <a:sym typeface="Gilroy-Regular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2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255565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A7645-215E-4D05-8F52-EE0000964A31}" type="datetimeFigureOut">
              <a:rPr lang="fr-FR" smtClean="0"/>
              <a:t>09/10/2018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AB7A6-F384-4B16-9E6E-38EB12C2EE10}" type="slidenum">
              <a:rPr lang="fr-FR" smtClean="0"/>
              <a:t>‹N›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638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dcpd@iav.ac.m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mailto:Sanaa.zebakh@yahoo.co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gif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png"/><Relationship Id="rId4" Type="http://schemas.openxmlformats.org/officeDocument/2006/relationships/hyperlink" Target="http://agrimaroc.or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8"/>
          <p:cNvSpPr txBox="1">
            <a:spLocks noGrp="1" noChangeArrowheads="1"/>
          </p:cNvSpPr>
          <p:nvPr/>
        </p:nvSpPr>
        <p:spPr bwMode="auto">
          <a:xfrm>
            <a:off x="8077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21B11FE6-F3A1-4DAA-AAEE-B8354CF06A8B}" type="slidenum">
              <a:rPr lang="fr-FR" sz="1200">
                <a:latin typeface="Arial Black" pitchFamily="34" charset="0"/>
              </a:rPr>
              <a:pPr algn="r">
                <a:defRPr/>
              </a:pPr>
              <a:t>1</a:t>
            </a:fld>
            <a:endParaRPr lang="fr-FR" sz="1200">
              <a:latin typeface="Arial Black" pitchFamily="34" charset="0"/>
            </a:endParaRPr>
          </a:p>
        </p:txBody>
      </p:sp>
      <p:sp>
        <p:nvSpPr>
          <p:cNvPr id="3075" name="Rectangle 35"/>
          <p:cNvSpPr>
            <a:spLocks noChangeArrowheads="1"/>
          </p:cNvSpPr>
          <p:nvPr/>
        </p:nvSpPr>
        <p:spPr bwMode="auto">
          <a:xfrm>
            <a:off x="1524000" y="3357562"/>
            <a:ext cx="9144000" cy="1500198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FR" sz="2800" b="1" dirty="0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Institut Agronomique et Vétérinaire </a:t>
            </a:r>
          </a:p>
          <a:p>
            <a:pPr algn="ctr"/>
            <a:r>
              <a:rPr lang="fr-FR" sz="2800" b="1" dirty="0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Hassan II (IAV) </a:t>
            </a:r>
          </a:p>
          <a:p>
            <a:pPr algn="ctr"/>
            <a:r>
              <a:rPr lang="fr-FR" sz="2400" b="1" dirty="0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Hassan II </a:t>
            </a:r>
            <a:r>
              <a:rPr lang="fr-FR" sz="2400" b="1" dirty="0" err="1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Agronomic</a:t>
            </a:r>
            <a:r>
              <a:rPr lang="fr-FR" sz="2400" b="1" dirty="0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 and </a:t>
            </a:r>
            <a:r>
              <a:rPr lang="fr-FR" sz="2400" b="1" dirty="0" err="1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veterinary</a:t>
            </a:r>
            <a:r>
              <a:rPr lang="fr-FR" sz="2400" b="1" dirty="0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 institution </a:t>
            </a:r>
            <a:endParaRPr lang="fr-FR" sz="1200" b="1" dirty="0">
              <a:solidFill>
                <a:schemeClr val="bg1"/>
              </a:solidFill>
              <a:latin typeface="Arial Unicode MS" pitchFamily="34" charset="-128"/>
              <a:cs typeface="Times New Roman" pitchFamily="18" charset="0"/>
            </a:endParaRPr>
          </a:p>
          <a:p>
            <a:pPr algn="ctr"/>
            <a:endParaRPr lang="fr-FR" sz="1200" b="1" dirty="0">
              <a:solidFill>
                <a:schemeClr val="bg1"/>
              </a:solidFill>
              <a:latin typeface="Arial Unicode MS" pitchFamily="34" charset="-128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0" y="5286389"/>
            <a:ext cx="692948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b="1" dirty="0"/>
              <a:t>Mme Sanaa </a:t>
            </a:r>
            <a:r>
              <a:rPr lang="fr-FR" sz="2200" b="1" dirty="0" err="1"/>
              <a:t>Zebakh</a:t>
            </a:r>
            <a:r>
              <a:rPr lang="fr-FR" sz="2200" b="1" dirty="0"/>
              <a:t> </a:t>
            </a:r>
          </a:p>
          <a:p>
            <a:r>
              <a:rPr lang="fr-FR" b="1" dirty="0" err="1"/>
              <a:t>Deputy</a:t>
            </a:r>
            <a:r>
              <a:rPr lang="fr-FR" b="1" dirty="0"/>
              <a:t> </a:t>
            </a:r>
            <a:r>
              <a:rPr lang="fr-FR" b="1" dirty="0" err="1"/>
              <a:t>Director</a:t>
            </a:r>
            <a:r>
              <a:rPr lang="fr-FR" b="1" dirty="0"/>
              <a:t> of </a:t>
            </a:r>
            <a:r>
              <a:rPr lang="fr-FR" b="1" dirty="0" err="1"/>
              <a:t>cooperation</a:t>
            </a:r>
            <a:r>
              <a:rPr lang="fr-FR" b="1" dirty="0"/>
              <a:t>, </a:t>
            </a:r>
            <a:r>
              <a:rPr lang="fr-FR" b="1" dirty="0" err="1"/>
              <a:t>Partnership</a:t>
            </a:r>
            <a:r>
              <a:rPr lang="fr-FR" b="1" dirty="0"/>
              <a:t> and </a:t>
            </a:r>
            <a:r>
              <a:rPr lang="fr-FR" b="1" dirty="0" err="1"/>
              <a:t>Development</a:t>
            </a:r>
            <a:r>
              <a:rPr lang="fr-FR" b="1" dirty="0"/>
              <a:t> </a:t>
            </a:r>
            <a:r>
              <a:rPr lang="fr-FR" b="1" dirty="0">
                <a:hlinkClick r:id="rId3"/>
              </a:rPr>
              <a:t>dcpd@iav.ac.ma</a:t>
            </a:r>
            <a:r>
              <a:rPr lang="fr-FR" b="1" dirty="0"/>
              <a:t>  </a:t>
            </a:r>
            <a:r>
              <a:rPr lang="fr-FR" b="1" dirty="0">
                <a:hlinkClick r:id="rId4"/>
              </a:rPr>
              <a:t>Sanaa.zebakh@yahoo.com</a:t>
            </a:r>
            <a:endParaRPr lang="fr-FR" b="1" dirty="0"/>
          </a:p>
          <a:p>
            <a:endParaRPr lang="fr-FR" b="1" dirty="0"/>
          </a:p>
          <a:p>
            <a:r>
              <a:rPr lang="fr-FR" b="1" dirty="0"/>
              <a:t/>
            </a:r>
            <a:br>
              <a:rPr lang="fr-FR" b="1" dirty="0"/>
            </a:br>
            <a:endParaRPr lang="fr-FR" b="1" dirty="0"/>
          </a:p>
        </p:txBody>
      </p:sp>
      <p:pic>
        <p:nvPicPr>
          <p:cNvPr id="8" name="Picture 2" descr="C:\Users\Sanaa\Desktop\Sans titre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09984" y="0"/>
            <a:ext cx="4643438" cy="2477594"/>
          </a:xfrm>
          <a:prstGeom prst="rect">
            <a:avLst/>
          </a:prstGeom>
          <a:noFill/>
        </p:spPr>
      </p:pic>
      <p:pic>
        <p:nvPicPr>
          <p:cNvPr id="6" name="Picture 2" descr="https://encrypted-tbn1.gstatic.com/images?q=tbn:ANd9GcSF0OGTgzhWkGGmhTNPkJkmKGnZfo87n_xxc6Iyuak0qojEpN5u5jwbV0g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1620" y="1714489"/>
            <a:ext cx="1357322" cy="1312637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1524000" y="1"/>
            <a:ext cx="2000232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951037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78546" y="3359150"/>
            <a:ext cx="2581369" cy="246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7" y="1254721"/>
            <a:ext cx="5488418" cy="4862944"/>
          </a:xfrm>
          <a:prstGeom prst="rect">
            <a:avLst/>
          </a:prstGeom>
        </p:spPr>
      </p:pic>
      <p:sp>
        <p:nvSpPr>
          <p:cNvPr id="8" name="Rectangle 11"/>
          <p:cNvSpPr txBox="1">
            <a:spLocks noChangeArrowheads="1"/>
          </p:cNvSpPr>
          <p:nvPr/>
        </p:nvSpPr>
        <p:spPr bwMode="auto">
          <a:xfrm>
            <a:off x="7258457" y="1170117"/>
            <a:ext cx="3875809" cy="15327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342832" indent="-342832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802" indent="-285693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2771" indent="-228555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599880" indent="-228555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6989" indent="-228555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098" indent="-22855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206" indent="-22855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8315" indent="-22855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5423" indent="-228555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ctr" eaLnBrk="1" hangingPunct="1">
              <a:lnSpc>
                <a:spcPct val="120000"/>
              </a:lnSpc>
              <a:buNone/>
            </a:pPr>
            <a:r>
              <a:rPr lang="en-US" sz="1800" b="1" dirty="0"/>
              <a:t>1966 (</a:t>
            </a:r>
            <a:r>
              <a:rPr lang="en-US" sz="1800" b="1" dirty="0" smtClean="0"/>
              <a:t>52nd   </a:t>
            </a:r>
            <a:r>
              <a:rPr lang="fr-FR" sz="1800" b="1" dirty="0" err="1"/>
              <a:t>anniversary</a:t>
            </a:r>
            <a:r>
              <a:rPr lang="en-US" sz="1800" b="1" dirty="0"/>
              <a:t>)</a:t>
            </a:r>
          </a:p>
          <a:p>
            <a:pPr eaLnBrk="1" hangingPunct="1">
              <a:lnSpc>
                <a:spcPct val="120000"/>
              </a:lnSpc>
            </a:pPr>
            <a:r>
              <a:rPr lang="en-US" sz="1800" b="1" dirty="0"/>
              <a:t>Ministry of Agriculture </a:t>
            </a:r>
            <a:r>
              <a:rPr lang="en-US" sz="1800" b="1" dirty="0" smtClean="0"/>
              <a:t>(direct</a:t>
            </a:r>
            <a:r>
              <a:rPr lang="en-US" sz="1800" b="1" dirty="0"/>
              <a:t>)</a:t>
            </a:r>
          </a:p>
          <a:p>
            <a:pPr eaLnBrk="1" hangingPunct="1">
              <a:lnSpc>
                <a:spcPct val="120000"/>
              </a:lnSpc>
            </a:pPr>
            <a:r>
              <a:rPr lang="en-US" sz="1800" b="1" dirty="0"/>
              <a:t>Ministry of Higher Education </a:t>
            </a:r>
            <a:r>
              <a:rPr lang="en-US" sz="1800" b="1" dirty="0" smtClean="0"/>
              <a:t>(accreditation </a:t>
            </a:r>
            <a:r>
              <a:rPr lang="en-US" sz="1800" b="1" dirty="0"/>
              <a:t>of </a:t>
            </a:r>
            <a:r>
              <a:rPr lang="en-US" sz="1800" b="1" dirty="0" err="1"/>
              <a:t>curriculea</a:t>
            </a:r>
            <a:r>
              <a:rPr lang="en-US" sz="1800" b="1" dirty="0"/>
              <a:t>)</a:t>
            </a:r>
            <a:endParaRPr lang="en-US" sz="2000" b="1" dirty="0"/>
          </a:p>
        </p:txBody>
      </p:sp>
      <p:sp>
        <p:nvSpPr>
          <p:cNvPr id="9" name="Oval 18"/>
          <p:cNvSpPr>
            <a:spLocks noChangeArrowheads="1"/>
          </p:cNvSpPr>
          <p:nvPr/>
        </p:nvSpPr>
        <p:spPr bwMode="auto">
          <a:xfrm>
            <a:off x="10661280" y="4336450"/>
            <a:ext cx="215900" cy="2159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20000"/>
              </a:spcBef>
              <a:buFontTx/>
              <a:buChar char="•"/>
            </a:pPr>
            <a:endParaRPr lang="fr-FR" sz="1200" b="1">
              <a:solidFill>
                <a:srgbClr val="FFFF99"/>
              </a:solidFill>
              <a:latin typeface="Arial Black" pitchFamily="34" charset="0"/>
            </a:endParaRPr>
          </a:p>
        </p:txBody>
      </p:sp>
      <p:sp>
        <p:nvSpPr>
          <p:cNvPr id="10" name="Oval 19"/>
          <p:cNvSpPr>
            <a:spLocks noChangeArrowheads="1"/>
          </p:cNvSpPr>
          <p:nvPr/>
        </p:nvSpPr>
        <p:spPr bwMode="auto">
          <a:xfrm>
            <a:off x="10964703" y="3721205"/>
            <a:ext cx="144463" cy="144462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l">
              <a:spcBef>
                <a:spcPct val="20000"/>
              </a:spcBef>
              <a:buFontTx/>
              <a:buChar char="•"/>
            </a:pPr>
            <a:endParaRPr lang="fr-FR" sz="1200" b="1">
              <a:solidFill>
                <a:srgbClr val="FFFF99"/>
              </a:solidFill>
              <a:latin typeface="Arial Black" pitchFamily="34" charset="0"/>
            </a:endParaRPr>
          </a:p>
        </p:txBody>
      </p:sp>
      <p:pic>
        <p:nvPicPr>
          <p:cNvPr id="11" name="Imag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6159" y="4273126"/>
            <a:ext cx="2156117" cy="1119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01528" y="2831703"/>
            <a:ext cx="2189616" cy="1144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Connecteur droit avec flèche 12"/>
          <p:cNvCxnSpPr/>
          <p:nvPr/>
        </p:nvCxnSpPr>
        <p:spPr bwMode="auto">
          <a:xfrm>
            <a:off x="7891144" y="3829486"/>
            <a:ext cx="2878086" cy="279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necteur droit avec flèche 13"/>
          <p:cNvCxnSpPr/>
          <p:nvPr/>
        </p:nvCxnSpPr>
        <p:spPr bwMode="auto">
          <a:xfrm>
            <a:off x="7882276" y="4480293"/>
            <a:ext cx="262817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" name="ZoneTexte 14"/>
          <p:cNvSpPr txBox="1"/>
          <p:nvPr/>
        </p:nvSpPr>
        <p:spPr>
          <a:xfrm>
            <a:off x="7978348" y="3413167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Rabat : 38 ha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7947798" y="4484737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Agadir : 80 ha</a:t>
            </a:r>
            <a:endParaRPr lang="fr-FR" dirty="0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1791138" y="313828"/>
            <a:ext cx="841875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marL="228600" indent="-228600"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IAV  </a:t>
            </a:r>
            <a:r>
              <a:rPr lang="fr-F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general</a:t>
            </a:r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F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presentation</a:t>
            </a:r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r-FR" sz="32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676059" y="5406441"/>
            <a:ext cx="456829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b="1" dirty="0" err="1" smtClean="0"/>
              <a:t>Missions</a:t>
            </a:r>
            <a:r>
              <a:rPr lang="it-IT" b="1" dirty="0" smtClean="0"/>
              <a:t> : training, </a:t>
            </a:r>
            <a:r>
              <a:rPr lang="it-IT" b="1" dirty="0" err="1" smtClean="0"/>
              <a:t>research</a:t>
            </a:r>
            <a:r>
              <a:rPr lang="it-IT" b="1" dirty="0" smtClean="0"/>
              <a:t> and </a:t>
            </a:r>
            <a:r>
              <a:rPr lang="it-IT" b="1" dirty="0" err="1" smtClean="0"/>
              <a:t>development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39752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7011410" y="3021856"/>
            <a:ext cx="3652541" cy="2721143"/>
            <a:chOff x="1500198" y="1785926"/>
            <a:chExt cx="5006476" cy="3929042"/>
          </a:xfrm>
        </p:grpSpPr>
        <p:pic>
          <p:nvPicPr>
            <p:cNvPr id="26" name="Image 25"/>
            <p:cNvPicPr/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500198" y="1785926"/>
              <a:ext cx="5006476" cy="3929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26"/>
            <p:cNvSpPr/>
            <p:nvPr/>
          </p:nvSpPr>
          <p:spPr>
            <a:xfrm>
              <a:off x="3304417" y="3448041"/>
              <a:ext cx="221986" cy="28885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dirty="0"/>
                <a:t> </a:t>
              </a:r>
            </a:p>
          </p:txBody>
        </p:sp>
        <p:sp>
          <p:nvSpPr>
            <p:cNvPr id="28" name="ZoneTexte 29"/>
            <p:cNvSpPr txBox="1"/>
            <p:nvPr/>
          </p:nvSpPr>
          <p:spPr>
            <a:xfrm>
              <a:off x="4000497" y="3489880"/>
              <a:ext cx="734283" cy="288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b="1" dirty="0">
                  <a:solidFill>
                    <a:schemeClr val="tx2">
                      <a:lumMod val="50000"/>
                    </a:schemeClr>
                  </a:solidFill>
                </a:rPr>
                <a:t>140</a:t>
              </a:r>
            </a:p>
          </p:txBody>
        </p:sp>
        <p:sp>
          <p:nvSpPr>
            <p:cNvPr id="29" name="ZoneTexte 30"/>
            <p:cNvSpPr txBox="1"/>
            <p:nvPr/>
          </p:nvSpPr>
          <p:spPr>
            <a:xfrm>
              <a:off x="4071934" y="4275700"/>
              <a:ext cx="734283" cy="288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b="1" dirty="0">
                  <a:solidFill>
                    <a:schemeClr val="tx2">
                      <a:lumMod val="50000"/>
                    </a:schemeClr>
                  </a:solidFill>
                </a:rPr>
                <a:t>30</a:t>
              </a:r>
            </a:p>
          </p:txBody>
        </p:sp>
        <p:sp>
          <p:nvSpPr>
            <p:cNvPr id="30" name="ZoneTexte 31"/>
            <p:cNvSpPr txBox="1"/>
            <p:nvPr/>
          </p:nvSpPr>
          <p:spPr>
            <a:xfrm>
              <a:off x="2428860" y="3704194"/>
              <a:ext cx="734283" cy="288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b="1" dirty="0">
                  <a:solidFill>
                    <a:schemeClr val="tx2">
                      <a:lumMod val="50000"/>
                    </a:schemeClr>
                  </a:solidFill>
                </a:rPr>
                <a:t>22</a:t>
              </a:r>
            </a:p>
          </p:txBody>
        </p:sp>
        <p:sp>
          <p:nvSpPr>
            <p:cNvPr id="31" name="ZoneTexte 32"/>
            <p:cNvSpPr txBox="1"/>
            <p:nvPr/>
          </p:nvSpPr>
          <p:spPr>
            <a:xfrm>
              <a:off x="5500694" y="3561319"/>
              <a:ext cx="734283" cy="288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b="1" dirty="0">
                  <a:solidFill>
                    <a:schemeClr val="tx2">
                      <a:lumMod val="50000"/>
                    </a:schemeClr>
                  </a:solidFill>
                </a:rPr>
                <a:t>15</a:t>
              </a:r>
            </a:p>
          </p:txBody>
        </p:sp>
        <p:sp>
          <p:nvSpPr>
            <p:cNvPr id="32" name="ZoneTexte 33"/>
            <p:cNvSpPr txBox="1"/>
            <p:nvPr/>
          </p:nvSpPr>
          <p:spPr>
            <a:xfrm>
              <a:off x="5572131" y="4775766"/>
              <a:ext cx="734283" cy="288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700" b="1" dirty="0">
                  <a:solidFill>
                    <a:schemeClr val="tx2">
                      <a:lumMod val="50000"/>
                    </a:schemeClr>
                  </a:solidFill>
                </a:rPr>
                <a:t>2</a:t>
              </a:r>
            </a:p>
          </p:txBody>
        </p:sp>
      </p:grpSp>
      <p:sp>
        <p:nvSpPr>
          <p:cNvPr id="6" name="Ellipse 5"/>
          <p:cNvSpPr/>
          <p:nvPr/>
        </p:nvSpPr>
        <p:spPr>
          <a:xfrm>
            <a:off x="757654" y="1605776"/>
            <a:ext cx="1740219" cy="1365547"/>
          </a:xfrm>
          <a:prstGeom prst="ellipse">
            <a:avLst/>
          </a:prstGeom>
          <a:blipFill rotWithShape="0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7" name="Rectangle 6"/>
          <p:cNvSpPr/>
          <p:nvPr/>
        </p:nvSpPr>
        <p:spPr>
          <a:xfrm>
            <a:off x="865416" y="3179046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dirty="0" err="1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Agronomy</a:t>
            </a:r>
            <a:endParaRPr lang="fr-FR" dirty="0">
              <a:solidFill>
                <a:schemeClr val="accent3">
                  <a:lumMod val="50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2702220" y="1750742"/>
            <a:ext cx="1557547" cy="1142523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9" name="Rectangle 8"/>
          <p:cNvSpPr/>
          <p:nvPr/>
        </p:nvSpPr>
        <p:spPr>
          <a:xfrm>
            <a:off x="2713084" y="3111788"/>
            <a:ext cx="1212576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dirty="0" err="1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Veterinary</a:t>
            </a:r>
            <a:r>
              <a:rPr lang="fr-FR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 </a:t>
            </a:r>
          </a:p>
          <a:p>
            <a:pPr lvl="0"/>
            <a:r>
              <a:rPr lang="fr-FR" dirty="0" err="1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medecine</a:t>
            </a:r>
            <a:endParaRPr lang="fr-FR" dirty="0">
              <a:solidFill>
                <a:schemeClr val="accent3">
                  <a:lumMod val="50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4468474" y="1694986"/>
            <a:ext cx="2032687" cy="1276337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11" name="Ellipse 10"/>
          <p:cNvSpPr/>
          <p:nvPr/>
        </p:nvSpPr>
        <p:spPr>
          <a:xfrm>
            <a:off x="2674796" y="3947532"/>
            <a:ext cx="1729936" cy="1293452"/>
          </a:xfrm>
          <a:prstGeom prst="ellipse">
            <a:avLst/>
          </a:prstGeom>
          <a:blipFill rotWithShape="0">
            <a:blip r:embed="rId6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12" name="Rectangle 11"/>
          <p:cNvSpPr/>
          <p:nvPr/>
        </p:nvSpPr>
        <p:spPr>
          <a:xfrm>
            <a:off x="2846070" y="5210504"/>
            <a:ext cx="136909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Food agro </a:t>
            </a:r>
          </a:p>
          <a:p>
            <a:pPr lvl="0"/>
            <a:r>
              <a:rPr lang="fr-FR" dirty="0" err="1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industry</a:t>
            </a:r>
            <a:endParaRPr lang="fr-FR" dirty="0">
              <a:solidFill>
                <a:schemeClr val="accent3">
                  <a:lumMod val="50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4652010" y="3847171"/>
            <a:ext cx="2061024" cy="1376069"/>
          </a:xfrm>
          <a:prstGeom prst="ellipse">
            <a:avLst/>
          </a:prstGeom>
          <a:blipFill rotWithShape="0"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14" name="Rectangle 13"/>
          <p:cNvSpPr/>
          <p:nvPr/>
        </p:nvSpPr>
        <p:spPr>
          <a:xfrm>
            <a:off x="4913459" y="5384822"/>
            <a:ext cx="13333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dirty="0" err="1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Topography</a:t>
            </a:r>
            <a:r>
              <a:rPr lang="fr-FR" dirty="0">
                <a:solidFill>
                  <a:schemeClr val="accent3"/>
                </a:solidFill>
                <a:latin typeface="Calibri" pitchFamily="34" charset="0"/>
                <a:cs typeface="Arial" pitchFamily="34" charset="0"/>
              </a:rPr>
              <a:t> </a:t>
            </a:r>
          </a:p>
        </p:txBody>
      </p:sp>
      <p:sp>
        <p:nvSpPr>
          <p:cNvPr id="15" name="Ellipse 14"/>
          <p:cNvSpPr/>
          <p:nvPr/>
        </p:nvSpPr>
        <p:spPr>
          <a:xfrm>
            <a:off x="669502" y="4059044"/>
            <a:ext cx="1649952" cy="1194799"/>
          </a:xfrm>
          <a:prstGeom prst="ellipse">
            <a:avLst/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 sz="900"/>
          </a:p>
        </p:txBody>
      </p:sp>
      <p:sp>
        <p:nvSpPr>
          <p:cNvPr id="16" name="Rectangle 15"/>
          <p:cNvSpPr/>
          <p:nvPr/>
        </p:nvSpPr>
        <p:spPr>
          <a:xfrm>
            <a:off x="754479" y="5223240"/>
            <a:ext cx="1430392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Horticulture</a:t>
            </a:r>
            <a:r>
              <a:rPr lang="fr-FR" b="1" dirty="0">
                <a:solidFill>
                  <a:schemeClr val="accent3"/>
                </a:solidFill>
                <a:latin typeface="Calibri" pitchFamily="34" charset="0"/>
                <a:cs typeface="Arial" pitchFamily="34" charset="0"/>
              </a:rPr>
              <a:t>  </a:t>
            </a:r>
            <a:endParaRPr lang="fr-FR" dirty="0">
              <a:solidFill>
                <a:schemeClr val="accent3"/>
              </a:solidFill>
            </a:endParaRPr>
          </a:p>
        </p:txBody>
      </p:sp>
      <p:sp>
        <p:nvSpPr>
          <p:cNvPr id="17" name="ZoneTexte 17"/>
          <p:cNvSpPr txBox="1"/>
          <p:nvPr/>
        </p:nvSpPr>
        <p:spPr>
          <a:xfrm>
            <a:off x="4796083" y="3210215"/>
            <a:ext cx="1831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Rural </a:t>
            </a:r>
          </a:p>
          <a:p>
            <a:r>
              <a:rPr lang="fr-FR" dirty="0">
                <a:solidFill>
                  <a:schemeClr val="accent3">
                    <a:lumMod val="50000"/>
                  </a:schemeClr>
                </a:solidFill>
                <a:latin typeface="Calibri" pitchFamily="34" charset="0"/>
                <a:cs typeface="Arial" pitchFamily="34" charset="0"/>
              </a:rPr>
              <a:t>Engineering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633301" y="2701167"/>
            <a:ext cx="3514104" cy="4308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2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International </a:t>
            </a:r>
            <a:r>
              <a:rPr lang="fr-FR" sz="2200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Cooperation</a:t>
            </a:r>
            <a:r>
              <a:rPr lang="fr-FR" sz="22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  </a:t>
            </a:r>
          </a:p>
        </p:txBody>
      </p:sp>
      <p:sp>
        <p:nvSpPr>
          <p:cNvPr id="21" name="ZoneTexte 23"/>
          <p:cNvSpPr txBox="1"/>
          <p:nvPr/>
        </p:nvSpPr>
        <p:spPr>
          <a:xfrm>
            <a:off x="8765479" y="5461082"/>
            <a:ext cx="3110118" cy="116955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b="1" u="sng" dirty="0" err="1"/>
              <a:t>African</a:t>
            </a:r>
            <a:r>
              <a:rPr lang="fr-FR" sz="1400" b="1" u="sng" dirty="0"/>
              <a:t> countries : </a:t>
            </a:r>
            <a:r>
              <a:rPr lang="fr-FR" sz="1400" b="1" dirty="0"/>
              <a:t>30 MOU and 136 </a:t>
            </a:r>
            <a:r>
              <a:rPr lang="fr-FR" sz="1400" b="1" dirty="0" err="1"/>
              <a:t>specific</a:t>
            </a:r>
            <a:r>
              <a:rPr lang="fr-FR" sz="1400" b="1" dirty="0"/>
              <a:t> </a:t>
            </a:r>
            <a:r>
              <a:rPr lang="fr-FR" sz="1400" b="1" dirty="0" err="1"/>
              <a:t>contracts</a:t>
            </a:r>
            <a:r>
              <a:rPr lang="fr-FR" sz="1400" b="1" dirty="0"/>
              <a:t> for </a:t>
            </a:r>
            <a:r>
              <a:rPr lang="fr-FR" sz="1400" b="1" dirty="0" err="1"/>
              <a:t>continous</a:t>
            </a:r>
            <a:r>
              <a:rPr lang="fr-FR" sz="1400" b="1" dirty="0"/>
              <a:t> training, </a:t>
            </a:r>
            <a:r>
              <a:rPr lang="fr-FR" sz="1400" b="1" dirty="0" err="1"/>
              <a:t>research</a:t>
            </a:r>
            <a:r>
              <a:rPr lang="fr-FR" sz="1400" b="1" dirty="0"/>
              <a:t> and expertise </a:t>
            </a:r>
            <a:r>
              <a:rPr lang="fr-FR" sz="1400" b="1" dirty="0" err="1"/>
              <a:t>carried</a:t>
            </a:r>
            <a:r>
              <a:rPr lang="fr-FR" sz="1400" b="1" dirty="0"/>
              <a:t> </a:t>
            </a:r>
            <a:r>
              <a:rPr lang="fr-FR" sz="1400" b="1" dirty="0" err="1"/>
              <a:t>with</a:t>
            </a:r>
            <a:r>
              <a:rPr lang="fr-FR" sz="1400" b="1" dirty="0"/>
              <a:t> </a:t>
            </a:r>
            <a:r>
              <a:rPr lang="fr-FR" sz="1400" b="1" dirty="0" err="1"/>
              <a:t>african</a:t>
            </a:r>
            <a:r>
              <a:rPr lang="fr-FR" sz="1400" b="1" dirty="0"/>
              <a:t> countries </a:t>
            </a:r>
            <a:r>
              <a:rPr lang="fr-FR" sz="1400" b="1" dirty="0" err="1"/>
              <a:t>during</a:t>
            </a:r>
            <a:r>
              <a:rPr lang="fr-FR" sz="1400" b="1" dirty="0"/>
              <a:t> 2006-2015</a:t>
            </a:r>
          </a:p>
        </p:txBody>
      </p:sp>
      <p:sp>
        <p:nvSpPr>
          <p:cNvPr id="25" name="CuadroTexto 9"/>
          <p:cNvSpPr txBox="1"/>
          <p:nvPr/>
        </p:nvSpPr>
        <p:spPr>
          <a:xfrm>
            <a:off x="2468380" y="6168968"/>
            <a:ext cx="27503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 u="sng" dirty="0">
                <a:solidFill>
                  <a:srgbClr val="0070C0"/>
                </a:solidFill>
              </a:rPr>
              <a:t>www.iav.ac.ma </a:t>
            </a:r>
          </a:p>
        </p:txBody>
      </p:sp>
      <p:sp>
        <p:nvSpPr>
          <p:cNvPr id="34" name="ZoneTexte 18"/>
          <p:cNvSpPr txBox="1"/>
          <p:nvPr/>
        </p:nvSpPr>
        <p:spPr>
          <a:xfrm>
            <a:off x="7633301" y="1360065"/>
            <a:ext cx="3975119" cy="120032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r>
              <a:rPr lang="fr-FR" sz="1200" dirty="0"/>
              <a:t> 2000 </a:t>
            </a:r>
            <a:r>
              <a:rPr lang="fr-FR" sz="1200" dirty="0" err="1"/>
              <a:t>students</a:t>
            </a:r>
            <a:r>
              <a:rPr lang="fr-FR" sz="1200" dirty="0"/>
              <a:t> ( 10% </a:t>
            </a:r>
            <a:r>
              <a:rPr lang="fr-FR" sz="1200" dirty="0" err="1"/>
              <a:t>from</a:t>
            </a:r>
            <a:r>
              <a:rPr lang="fr-FR" sz="1200" dirty="0"/>
              <a:t> </a:t>
            </a:r>
            <a:r>
              <a:rPr lang="fr-FR" sz="1200" dirty="0" err="1"/>
              <a:t>African</a:t>
            </a:r>
            <a:r>
              <a:rPr lang="fr-FR" sz="1200" dirty="0"/>
              <a:t> C.)</a:t>
            </a:r>
          </a:p>
          <a:p>
            <a:pPr>
              <a:buFont typeface="Arial" pitchFamily="34" charset="0"/>
              <a:buChar char="•"/>
            </a:pPr>
            <a:r>
              <a:rPr lang="fr-FR" sz="1200" dirty="0"/>
              <a:t> 230 </a:t>
            </a:r>
            <a:r>
              <a:rPr lang="fr-FR" sz="1200" dirty="0" err="1"/>
              <a:t>researchers</a:t>
            </a:r>
            <a:r>
              <a:rPr lang="fr-FR" sz="1200" dirty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fr-FR" sz="1200" dirty="0"/>
              <a:t> 22 </a:t>
            </a:r>
            <a:r>
              <a:rPr lang="fr-FR" sz="1200" dirty="0" err="1"/>
              <a:t>multidisciplinary</a:t>
            </a:r>
            <a:r>
              <a:rPr lang="fr-FR" sz="1200" dirty="0"/>
              <a:t> </a:t>
            </a:r>
            <a:r>
              <a:rPr lang="fr-FR" sz="1200" dirty="0" err="1"/>
              <a:t>research</a:t>
            </a:r>
            <a:r>
              <a:rPr lang="fr-FR" sz="1200" dirty="0"/>
              <a:t> </a:t>
            </a:r>
            <a:r>
              <a:rPr lang="fr-FR" sz="1200" dirty="0" err="1"/>
              <a:t>units</a:t>
            </a:r>
            <a:endParaRPr lang="fr-FR" sz="1200" dirty="0"/>
          </a:p>
          <a:p>
            <a:pPr>
              <a:buFont typeface="Arial" pitchFamily="34" charset="0"/>
              <a:buChar char="•"/>
            </a:pPr>
            <a:r>
              <a:rPr lang="fr-FR" sz="1200" dirty="0"/>
              <a:t> </a:t>
            </a:r>
            <a:r>
              <a:rPr lang="fr-FR" sz="1200" dirty="0" err="1"/>
              <a:t>Specific</a:t>
            </a:r>
            <a:r>
              <a:rPr lang="fr-FR" sz="1200" dirty="0"/>
              <a:t> PHD </a:t>
            </a:r>
            <a:r>
              <a:rPr lang="fr-FR" sz="1200" dirty="0" err="1"/>
              <a:t>school</a:t>
            </a:r>
            <a:endParaRPr lang="fr-FR" sz="1200" dirty="0"/>
          </a:p>
          <a:p>
            <a:pPr>
              <a:buFont typeface="Arial" pitchFamily="34" charset="0"/>
              <a:buChar char="•"/>
            </a:pPr>
            <a:r>
              <a:rPr lang="fr-FR" sz="1200" dirty="0"/>
              <a:t> </a:t>
            </a:r>
            <a:r>
              <a:rPr lang="fr-FR" sz="1200" dirty="0" err="1"/>
              <a:t>Certified</a:t>
            </a:r>
            <a:r>
              <a:rPr lang="fr-FR" sz="1200" dirty="0"/>
              <a:t> Laboratoires , </a:t>
            </a:r>
            <a:r>
              <a:rPr lang="fr-FR" sz="1200" dirty="0" err="1"/>
              <a:t>greenhouses</a:t>
            </a:r>
            <a:r>
              <a:rPr lang="fr-FR" sz="1200" dirty="0"/>
              <a:t>, </a:t>
            </a:r>
            <a:r>
              <a:rPr lang="fr-FR" sz="1200" dirty="0" err="1"/>
              <a:t>Clinics</a:t>
            </a:r>
            <a:r>
              <a:rPr lang="fr-FR" sz="1200" dirty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fr-FR" sz="1200" dirty="0"/>
              <a:t> </a:t>
            </a:r>
            <a:r>
              <a:rPr lang="fr-FR" sz="1200" dirty="0" err="1"/>
              <a:t>Veterinary</a:t>
            </a:r>
            <a:r>
              <a:rPr lang="fr-FR" sz="1200" dirty="0"/>
              <a:t> </a:t>
            </a:r>
            <a:r>
              <a:rPr lang="fr-FR" sz="1200" dirty="0" err="1"/>
              <a:t>hospital</a:t>
            </a:r>
            <a:r>
              <a:rPr lang="fr-FR" sz="1200" dirty="0"/>
              <a:t>, </a:t>
            </a:r>
            <a:r>
              <a:rPr lang="fr-FR" sz="1200" dirty="0" err="1"/>
              <a:t>research</a:t>
            </a:r>
            <a:r>
              <a:rPr lang="fr-FR" sz="1200" dirty="0"/>
              <a:t> </a:t>
            </a:r>
            <a:r>
              <a:rPr lang="fr-FR" sz="1200" dirty="0" err="1"/>
              <a:t>facilities</a:t>
            </a:r>
            <a:r>
              <a:rPr lang="fr-FR" sz="1200" dirty="0"/>
              <a:t> </a:t>
            </a:r>
          </a:p>
        </p:txBody>
      </p:sp>
      <p:sp>
        <p:nvSpPr>
          <p:cNvPr id="35" name="ZoneTexte 20"/>
          <p:cNvSpPr txBox="1"/>
          <p:nvPr/>
        </p:nvSpPr>
        <p:spPr>
          <a:xfrm>
            <a:off x="7564847" y="874888"/>
            <a:ext cx="275569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2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Ressources</a:t>
            </a:r>
          </a:p>
          <a:p>
            <a:endParaRPr lang="fr-FR" sz="700" dirty="0"/>
          </a:p>
        </p:txBody>
      </p:sp>
      <p:sp>
        <p:nvSpPr>
          <p:cNvPr id="4" name="ZoneTexte 3"/>
          <p:cNvSpPr txBox="1"/>
          <p:nvPr/>
        </p:nvSpPr>
        <p:spPr>
          <a:xfrm>
            <a:off x="40924" y="1659404"/>
            <a:ext cx="466794" cy="3887001"/>
          </a:xfrm>
          <a:prstGeom prst="rect">
            <a:avLst/>
          </a:prstGeom>
          <a:noFill/>
          <a:ln w="12700" cap="flat">
            <a:solidFill>
              <a:schemeClr val="accent3">
                <a:lumMod val="50000"/>
              </a:schemeClr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vert270" wrap="square" lIns="25400" tIns="25400" rIns="25400" bIns="25400" numCol="1" spcCol="38100" rtlCol="0" anchor="ctr">
            <a:spAutoFit/>
          </a:bodyPr>
          <a:lstStyle/>
          <a:p>
            <a:pPr algn="ctr" defTabSz="412750" hangingPunct="0"/>
            <a:r>
              <a:rPr lang="fr-FR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6 </a:t>
            </a:r>
            <a:r>
              <a:rPr lang="fr-FR" sz="2700" b="1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schools</a:t>
            </a:r>
            <a:r>
              <a:rPr lang="fr-FR" sz="27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lang="en-US" sz="2700" b="1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169625" y="3272828"/>
            <a:ext cx="14088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dirty="0"/>
              <a:t>Total: 210 MOU  </a:t>
            </a:r>
          </a:p>
        </p:txBody>
      </p:sp>
      <p:sp>
        <p:nvSpPr>
          <p:cNvPr id="36" name="Rectangle 20"/>
          <p:cNvSpPr>
            <a:spLocks noChangeArrowheads="1"/>
          </p:cNvSpPr>
          <p:nvPr/>
        </p:nvSpPr>
        <p:spPr bwMode="auto">
          <a:xfrm>
            <a:off x="1791138" y="313828"/>
            <a:ext cx="841875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marL="228600" indent="-228600" algn="ctr"/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IAV  </a:t>
            </a:r>
            <a:r>
              <a:rPr lang="fr-F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general</a:t>
            </a:r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FR" sz="3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presentation</a:t>
            </a:r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fr-FR" sz="32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358357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1174173" y="290652"/>
            <a:ext cx="9944100" cy="707886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Projects et contracts</a:t>
            </a:r>
          </a:p>
        </p:txBody>
      </p:sp>
      <p:sp>
        <p:nvSpPr>
          <p:cNvPr id="6" name="Rectangle 43"/>
          <p:cNvSpPr>
            <a:spLocks noChangeArrowheads="1"/>
          </p:cNvSpPr>
          <p:nvPr/>
        </p:nvSpPr>
        <p:spPr bwMode="auto">
          <a:xfrm>
            <a:off x="1952596" y="1357298"/>
            <a:ext cx="4535140" cy="1446550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2317750" algn="l"/>
                <a:tab pos="3397250" algn="l"/>
                <a:tab pos="5075238" algn="l"/>
                <a:tab pos="5975350" algn="l"/>
                <a:tab pos="6843713" algn="l"/>
              </a:tabLst>
            </a:pPr>
            <a:r>
              <a:rPr lang="fr-FR" sz="2400" b="1" dirty="0">
                <a:solidFill>
                  <a:srgbClr val="1F497D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(2006-2017)</a:t>
            </a:r>
            <a:endParaRPr lang="fr-FR" sz="2000" dirty="0">
              <a:latin typeface="Arial" pitchFamily="34" charset="0"/>
              <a:cs typeface="Arial" pitchFamily="34" charset="0"/>
            </a:endParaRPr>
          </a:p>
          <a:p>
            <a:pPr marL="514350" indent="-514350" algn="ctr" fontAlgn="base">
              <a:spcBef>
                <a:spcPct val="0"/>
              </a:spcBef>
              <a:spcAft>
                <a:spcPct val="0"/>
              </a:spcAft>
              <a:tabLst>
                <a:tab pos="2317750" algn="l"/>
                <a:tab pos="3397250" algn="l"/>
                <a:tab pos="5075238" algn="l"/>
                <a:tab pos="5975350" algn="l"/>
                <a:tab pos="6843713" algn="l"/>
              </a:tabLst>
            </a:pPr>
            <a:r>
              <a:rPr lang="fr-FR" sz="2400" b="1" dirty="0">
                <a:solidFill>
                  <a:srgbClr val="1F497D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379 </a:t>
            </a:r>
            <a:r>
              <a:rPr lang="fr-FR" sz="2400" b="1" dirty="0" err="1">
                <a:solidFill>
                  <a:srgbClr val="1F497D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Contracts</a:t>
            </a:r>
            <a:endParaRPr lang="fr-FR" sz="2400" b="1" dirty="0">
              <a:solidFill>
                <a:srgbClr val="1F497D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14350" indent="-514350" algn="ctr" fontAlgn="base">
              <a:spcBef>
                <a:spcPct val="0"/>
              </a:spcBef>
              <a:spcAft>
                <a:spcPct val="0"/>
              </a:spcAft>
              <a:tabLst>
                <a:tab pos="2317750" algn="l"/>
                <a:tab pos="3397250" algn="l"/>
                <a:tab pos="5075238" algn="l"/>
                <a:tab pos="5975350" algn="l"/>
                <a:tab pos="6843713" algn="l"/>
              </a:tabLst>
            </a:pPr>
            <a:r>
              <a:rPr lang="fr-FR" sz="2000" b="1" dirty="0">
                <a:solidFill>
                  <a:srgbClr val="1F497D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49% national , 51% international</a:t>
            </a:r>
          </a:p>
          <a:p>
            <a:pPr marL="514350" indent="-514350" algn="ctr" fontAlgn="base">
              <a:spcBef>
                <a:spcPct val="0"/>
              </a:spcBef>
              <a:spcAft>
                <a:spcPct val="0"/>
              </a:spcAft>
              <a:tabLst>
                <a:tab pos="2317750" algn="l"/>
                <a:tab pos="3397250" algn="l"/>
                <a:tab pos="5075238" algn="l"/>
                <a:tab pos="5975350" algn="l"/>
                <a:tab pos="6843713" algn="l"/>
              </a:tabLst>
            </a:pPr>
            <a:r>
              <a:rPr lang="fr-FR" sz="2000" b="1" dirty="0">
                <a:solidFill>
                  <a:srgbClr val="1F497D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Budget : 20 millions euros</a:t>
            </a:r>
            <a:endParaRPr lang="fr-FR" sz="7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Graphique 6"/>
          <p:cNvGraphicFramePr/>
          <p:nvPr/>
        </p:nvGraphicFramePr>
        <p:xfrm>
          <a:off x="5453058" y="3286124"/>
          <a:ext cx="4857784" cy="2886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8282" y="3857628"/>
            <a:ext cx="3215636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6" descr="Résultat de recherche d'images pour &quot;jica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5670" y="6072207"/>
            <a:ext cx="500066" cy="334455"/>
          </a:xfrm>
          <a:prstGeom prst="rect">
            <a:avLst/>
          </a:prstGeom>
          <a:noFill/>
        </p:spPr>
      </p:pic>
      <p:sp>
        <p:nvSpPr>
          <p:cNvPr id="6146" name="AutoShape 2" descr="Résultat de recherche d'images pour &quot;logo GIZ&quot;"/>
          <p:cNvSpPr>
            <a:spLocks noChangeAspect="1" noChangeArrowheads="1"/>
          </p:cNvSpPr>
          <p:nvPr/>
        </p:nvSpPr>
        <p:spPr bwMode="auto">
          <a:xfrm>
            <a:off x="1679575" y="-547688"/>
            <a:ext cx="3905250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6148" name="AutoShape 4" descr="Résultat de recherche d'images pour &quot;logo GIZ&quot;"/>
          <p:cNvSpPr>
            <a:spLocks noChangeAspect="1" noChangeArrowheads="1"/>
          </p:cNvSpPr>
          <p:nvPr/>
        </p:nvSpPr>
        <p:spPr bwMode="auto">
          <a:xfrm>
            <a:off x="1679575" y="-547688"/>
            <a:ext cx="3905250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150" name="Picture 6" descr="Résultat de recherche d'images pour &quot;logo GIZ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09720" y="6072206"/>
            <a:ext cx="571504" cy="447544"/>
          </a:xfrm>
          <a:prstGeom prst="rect">
            <a:avLst/>
          </a:prstGeom>
          <a:noFill/>
        </p:spPr>
      </p:pic>
      <p:sp>
        <p:nvSpPr>
          <p:cNvPr id="6154" name="AutoShape 10" descr="Résultat de recherche d'images pour &quot;logo banque islamique de développement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6156" name="AutoShape 12" descr="Résultat de recherche d'images pour &quot;logo banque islamique de développement&quot;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6158" name="Picture 14" descr="Résultat de recherche d'images pour &quot;logo banque islamique de développement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38414" y="6072206"/>
            <a:ext cx="401246" cy="428604"/>
          </a:xfrm>
          <a:prstGeom prst="rect">
            <a:avLst/>
          </a:prstGeom>
          <a:noFill/>
        </p:spPr>
      </p:pic>
      <p:pic>
        <p:nvPicPr>
          <p:cNvPr id="6160" name="Picture 16" descr="Fert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08062" y="5978592"/>
            <a:ext cx="1357302" cy="4524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645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orps"/>
          <p:cNvSpPr>
            <a:spLocks noGrp="1"/>
          </p:cNvSpPr>
          <p:nvPr>
            <p:ph type="body" idx="1"/>
          </p:nvPr>
        </p:nvSpPr>
        <p:spPr>
          <a:xfrm>
            <a:off x="349250" y="1124858"/>
            <a:ext cx="11283058" cy="4071492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fr-FR" dirty="0" smtClean="0"/>
              <a:t>IAV </a:t>
            </a:r>
            <a:r>
              <a:rPr lang="fr-FR" dirty="0" err="1" smtClean="0"/>
              <a:t>contributes</a:t>
            </a:r>
            <a:r>
              <a:rPr lang="fr-FR" dirty="0" smtClean="0"/>
              <a:t> to the initial training of </a:t>
            </a:r>
            <a:r>
              <a:rPr lang="fr-FR" dirty="0" err="1" smtClean="0"/>
              <a:t>around</a:t>
            </a:r>
            <a:r>
              <a:rPr lang="fr-FR" dirty="0" smtClean="0"/>
              <a:t> 14 000 national </a:t>
            </a:r>
            <a:r>
              <a:rPr lang="fr-FR" dirty="0" err="1" smtClean="0"/>
              <a:t>Engineers</a:t>
            </a:r>
            <a:r>
              <a:rPr lang="fr-FR" dirty="0" smtClean="0"/>
              <a:t> and </a:t>
            </a:r>
            <a:r>
              <a:rPr lang="fr-FR" dirty="0" err="1" smtClean="0"/>
              <a:t>veterinarian</a:t>
            </a:r>
            <a:r>
              <a:rPr lang="fr-FR" dirty="0" smtClean="0"/>
              <a:t> </a:t>
            </a:r>
            <a:r>
              <a:rPr lang="fr-FR" dirty="0" err="1" smtClean="0"/>
              <a:t>doctors</a:t>
            </a:r>
            <a:r>
              <a:rPr lang="fr-FR" dirty="0"/>
              <a:t>.</a:t>
            </a:r>
            <a:r>
              <a:rPr lang="fr-FR" dirty="0" smtClean="0"/>
              <a:t> </a:t>
            </a:r>
          </a:p>
          <a:p>
            <a:pPr>
              <a:buFont typeface="Wingdings" pitchFamily="2" charset="2"/>
              <a:buChar char="q"/>
            </a:pPr>
            <a:r>
              <a:rPr lang="fr-FR" dirty="0" smtClean="0"/>
              <a:t>10 % of </a:t>
            </a:r>
            <a:r>
              <a:rPr lang="fr-FR" dirty="0" err="1" smtClean="0"/>
              <a:t>enroleld</a:t>
            </a:r>
            <a:r>
              <a:rPr lang="fr-FR" dirty="0" smtClean="0"/>
              <a:t> </a:t>
            </a:r>
            <a:r>
              <a:rPr lang="fr-FR" dirty="0" err="1" smtClean="0"/>
              <a:t>students</a:t>
            </a:r>
            <a:r>
              <a:rPr lang="fr-FR" dirty="0" smtClean="0"/>
              <a:t> </a:t>
            </a:r>
            <a:r>
              <a:rPr lang="fr-FR" dirty="0" err="1" smtClean="0"/>
              <a:t>each</a:t>
            </a:r>
            <a:r>
              <a:rPr lang="fr-FR" dirty="0" smtClean="0"/>
              <a:t> </a:t>
            </a:r>
            <a:r>
              <a:rPr lang="fr-FR" dirty="0" err="1" smtClean="0"/>
              <a:t>year</a:t>
            </a:r>
            <a:r>
              <a:rPr lang="fr-FR" dirty="0" smtClean="0"/>
              <a:t> are </a:t>
            </a:r>
            <a:r>
              <a:rPr lang="fr-FR" dirty="0" err="1" smtClean="0"/>
              <a:t>originary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african</a:t>
            </a:r>
            <a:r>
              <a:rPr lang="fr-FR" dirty="0" smtClean="0"/>
              <a:t> </a:t>
            </a:r>
            <a:r>
              <a:rPr lang="fr-FR" dirty="0" err="1" smtClean="0"/>
              <a:t>partner</a:t>
            </a:r>
            <a:r>
              <a:rPr lang="fr-FR" dirty="0" smtClean="0"/>
              <a:t> countries </a:t>
            </a:r>
          </a:p>
          <a:p>
            <a:endParaRPr lang="fr-FR" dirty="0"/>
          </a:p>
          <a:p>
            <a:endParaRPr dirty="0"/>
          </a:p>
        </p:txBody>
      </p:sp>
      <p:pic>
        <p:nvPicPr>
          <p:cNvPr id="4" name="Imag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943" y="2001460"/>
            <a:ext cx="461554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96686" y="6059251"/>
            <a:ext cx="1415143" cy="18656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45720" tIns="22860" rIns="45720" bIns="2286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500"/>
              </a:spcAft>
            </a:pPr>
            <a:r>
              <a:rPr lang="fr-FR" sz="1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r>
              <a:rPr lang="fr-FR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1972-2017</a:t>
            </a:r>
            <a:endParaRPr lang="en-US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016829" y="2138377"/>
            <a:ext cx="1023257" cy="512961"/>
          </a:xfrm>
          <a:prstGeom prst="rect">
            <a:avLst/>
          </a:prstGeom>
          <a:solidFill>
            <a:schemeClr val="bg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5400" tIns="25400" rIns="25400" bIns="25400" numCol="1" spcCol="38100" rtlCol="0" anchor="ctr">
            <a:spAutoFit/>
          </a:bodyPr>
          <a:lstStyle/>
          <a:p>
            <a:pPr algn="ctr" defTabSz="412750" hangingPunct="0"/>
            <a:r>
              <a:rPr lang="fr-FR" sz="15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900 </a:t>
            </a:r>
            <a:r>
              <a:rPr lang="fr-FR" sz="1500" b="1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graduates</a:t>
            </a:r>
            <a:r>
              <a:rPr lang="fr-FR" sz="1500" b="1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lang="en-US" sz="1500" b="1" dirty="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04975" y="2069221"/>
            <a:ext cx="46740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IAV – NELGA Northern Africa Node (2017) : </a:t>
            </a:r>
            <a:r>
              <a:rPr lang="en-US" b="1" dirty="0" smtClean="0"/>
              <a:t>Network of Excellence on Land Governance in Africa. Leading training and research institutions</a:t>
            </a:r>
            <a:r>
              <a:rPr lang="en-US" dirty="0" smtClean="0"/>
              <a:t> in land governance in Northern Africa through the School of </a:t>
            </a:r>
            <a:r>
              <a:rPr lang="en-US" dirty="0" err="1" smtClean="0"/>
              <a:t>Geomatics</a:t>
            </a:r>
            <a:r>
              <a:rPr lang="en-US" dirty="0" smtClean="0"/>
              <a:t> Sciences and Topographic Engineering</a:t>
            </a:r>
          </a:p>
          <a:p>
            <a:r>
              <a:rPr lang="en-US" b="1" dirty="0" smtClean="0">
                <a:solidFill>
                  <a:schemeClr val="accent1"/>
                </a:solidFill>
              </a:rPr>
              <a:t> 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6604975" y="3904918"/>
            <a:ext cx="6331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Master in sciences &amp; </a:t>
            </a:r>
            <a:r>
              <a:rPr lang="fr-FR" dirty="0" err="1" smtClean="0"/>
              <a:t>space</a:t>
            </a:r>
            <a:r>
              <a:rPr lang="fr-FR" dirty="0" smtClean="0"/>
              <a:t> technologies /2016-2017 </a:t>
            </a:r>
          </a:p>
          <a:p>
            <a:r>
              <a:rPr lang="fr-FR" dirty="0" smtClean="0"/>
              <a:t>( </a:t>
            </a:r>
            <a:r>
              <a:rPr lang="en-US" dirty="0" smtClean="0"/>
              <a:t>African Regional Center for Space Science and Technology</a:t>
            </a:r>
            <a:r>
              <a:rPr lang="fr-FR" dirty="0" smtClean="0"/>
              <a:t>(CRASTE-LF),  United Nation.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004" y="4993458"/>
            <a:ext cx="5302827" cy="1864542"/>
          </a:xfrm>
          <a:prstGeom prst="rect">
            <a:avLst/>
          </a:prstGeom>
        </p:spPr>
      </p:pic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1781404" y="327332"/>
            <a:ext cx="841875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sz="3200" b="1" dirty="0">
                <a:solidFill>
                  <a:schemeClr val="bg1"/>
                </a:solidFill>
              </a:rPr>
              <a:t>South-South and triangle </a:t>
            </a:r>
            <a:r>
              <a:rPr lang="fr-FR" sz="3200" b="1" dirty="0" err="1">
                <a:solidFill>
                  <a:schemeClr val="bg1"/>
                </a:solidFill>
              </a:rPr>
              <a:t>cooperation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609686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642" y="2365356"/>
            <a:ext cx="3543451" cy="3855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47383" y="1514417"/>
            <a:ext cx="7272858" cy="480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71475" indent="-371475">
              <a:lnSpc>
                <a:spcPct val="70000"/>
              </a:lnSpc>
              <a:buAutoNum type="arabicPlain" startAt="10"/>
            </a:pPr>
            <a:r>
              <a:rPr lang="en-GB" dirty="0">
                <a:solidFill>
                  <a:srgbClr val="0070C0"/>
                </a:solidFill>
                <a:latin typeface="+mj-lt"/>
              </a:rPr>
              <a:t>Research priorities </a:t>
            </a:r>
          </a:p>
          <a:p>
            <a:pPr>
              <a:lnSpc>
                <a:spcPct val="70000"/>
              </a:lnSpc>
            </a:pPr>
            <a:r>
              <a:rPr lang="en-GB" dirty="0">
                <a:solidFill>
                  <a:srgbClr val="0070C0"/>
                </a:solidFill>
                <a:latin typeface="+mj-lt"/>
              </a:rPr>
              <a:t>In connexion with national priorities 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0700" y="1457867"/>
            <a:ext cx="857256" cy="97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4926838" y="2677425"/>
            <a:ext cx="5925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/>
              <a:t>Research</a:t>
            </a:r>
            <a:r>
              <a:rPr lang="fr-FR" sz="2400" dirty="0"/>
              <a:t> : 55% of </a:t>
            </a:r>
            <a:r>
              <a:rPr lang="fr-FR" sz="2400" dirty="0" err="1"/>
              <a:t>funded</a:t>
            </a:r>
            <a:r>
              <a:rPr lang="fr-FR" sz="2400" dirty="0"/>
              <a:t> </a:t>
            </a:r>
            <a:r>
              <a:rPr lang="fr-FR" sz="2400" dirty="0" err="1"/>
              <a:t>projects</a:t>
            </a:r>
            <a:r>
              <a:rPr lang="fr-FR" sz="2400" dirty="0"/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5109210" y="3285284"/>
            <a:ext cx="663389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 typeface="Wingdings" pitchFamily="2" charset="2"/>
              <a:buChar char="q"/>
            </a:pPr>
            <a:r>
              <a:rPr lang="fr-FR" sz="1600" dirty="0"/>
              <a:t>First national institution  in </a:t>
            </a:r>
            <a:r>
              <a:rPr lang="fr-FR" sz="1600" dirty="0" err="1"/>
              <a:t>terms</a:t>
            </a:r>
            <a:r>
              <a:rPr lang="fr-FR" sz="1600" dirty="0"/>
              <a:t> of participation to EU </a:t>
            </a:r>
            <a:r>
              <a:rPr lang="fr-FR" sz="1600" dirty="0" err="1"/>
              <a:t>FPs</a:t>
            </a:r>
            <a:r>
              <a:rPr lang="fr-FR" sz="1600" dirty="0"/>
              <a:t> H2020: 72 </a:t>
            </a:r>
            <a:r>
              <a:rPr lang="fr-FR" sz="1600" dirty="0" err="1"/>
              <a:t>projects</a:t>
            </a:r>
            <a:r>
              <a:rPr lang="fr-FR" sz="1600" dirty="0"/>
              <a:t> </a:t>
            </a:r>
            <a:r>
              <a:rPr lang="fr-FR" sz="1600" dirty="0" err="1"/>
              <a:t>since</a:t>
            </a:r>
            <a:r>
              <a:rPr lang="fr-FR" sz="1600" dirty="0"/>
              <a:t> 1er FP (1984) , FP7 : 17 </a:t>
            </a:r>
            <a:r>
              <a:rPr lang="fr-FR" sz="1600" dirty="0" err="1"/>
              <a:t>projects</a:t>
            </a:r>
            <a:endParaRPr lang="fr-FR" sz="1600" dirty="0"/>
          </a:p>
          <a:p>
            <a:pPr>
              <a:buFont typeface="Wingdings" pitchFamily="2" charset="2"/>
              <a:buChar char="q"/>
            </a:pPr>
            <a:endParaRPr lang="fr-FR" sz="1600" dirty="0"/>
          </a:p>
          <a:p>
            <a:pPr marL="228600" indent="-228600">
              <a:buFont typeface="Wingdings" pitchFamily="2" charset="2"/>
              <a:buChar char="q"/>
            </a:pPr>
            <a:r>
              <a:rPr lang="fr-FR" sz="1600" dirty="0"/>
              <a:t>Participation to national calls ( </a:t>
            </a:r>
            <a:r>
              <a:rPr lang="fr-FR" sz="1600" dirty="0" err="1"/>
              <a:t>Ministry</a:t>
            </a:r>
            <a:r>
              <a:rPr lang="fr-FR" sz="1600" dirty="0"/>
              <a:t>, OCP, </a:t>
            </a:r>
            <a:r>
              <a:rPr lang="fr-FR" sz="1600" dirty="0" err="1"/>
              <a:t>private</a:t>
            </a:r>
            <a:r>
              <a:rPr lang="fr-FR" sz="1600" dirty="0"/>
              <a:t> </a:t>
            </a:r>
            <a:r>
              <a:rPr lang="fr-FR" sz="1600" dirty="0" err="1"/>
              <a:t>sector</a:t>
            </a:r>
            <a:r>
              <a:rPr lang="fr-FR" sz="1600" dirty="0"/>
              <a:t> , </a:t>
            </a:r>
            <a:r>
              <a:rPr lang="fr-FR" sz="1600" dirty="0" err="1"/>
              <a:t>etc</a:t>
            </a:r>
            <a:r>
              <a:rPr lang="fr-FR" sz="1600" dirty="0"/>
              <a:t>)</a:t>
            </a:r>
          </a:p>
          <a:p>
            <a:pPr algn="l">
              <a:buFont typeface="Wingdings" pitchFamily="2" charset="2"/>
              <a:buChar char="q"/>
            </a:pPr>
            <a:endParaRPr lang="fr-FR" sz="1600" dirty="0"/>
          </a:p>
          <a:p>
            <a:pPr marL="228600" indent="-228600">
              <a:buFont typeface="Wingdings" pitchFamily="2" charset="2"/>
              <a:buChar char="q"/>
            </a:pPr>
            <a:r>
              <a:rPr lang="fr-FR" sz="1600" dirty="0" err="1"/>
              <a:t>Others</a:t>
            </a:r>
            <a:r>
              <a:rPr lang="fr-FR" sz="1600" dirty="0"/>
              <a:t> </a:t>
            </a:r>
            <a:r>
              <a:rPr lang="fr-FR" sz="1600" dirty="0" err="1"/>
              <a:t>funding</a:t>
            </a:r>
            <a:r>
              <a:rPr lang="fr-FR" sz="1600" dirty="0"/>
              <a:t> </a:t>
            </a:r>
            <a:r>
              <a:rPr lang="fr-FR" sz="1600" dirty="0" err="1"/>
              <a:t>agencies</a:t>
            </a:r>
            <a:r>
              <a:rPr lang="fr-FR" sz="1600" dirty="0"/>
              <a:t> : MCA, USAID , ACDI ,  and at </a:t>
            </a:r>
            <a:r>
              <a:rPr lang="fr-FR" sz="1600" dirty="0" err="1"/>
              <a:t>bilateral</a:t>
            </a:r>
            <a:r>
              <a:rPr lang="fr-FR" sz="1600" dirty="0"/>
              <a:t> </a:t>
            </a:r>
            <a:r>
              <a:rPr lang="fr-FR" sz="1600" dirty="0" err="1"/>
              <a:t>level</a:t>
            </a:r>
            <a:r>
              <a:rPr lang="fr-FR" sz="1600" dirty="0"/>
              <a:t> : CIRAD, IRD, </a:t>
            </a:r>
            <a:r>
              <a:rPr lang="fr-FR" sz="1600" dirty="0" err="1"/>
              <a:t>etc</a:t>
            </a:r>
            <a:endParaRPr lang="fr-FR" sz="1600" dirty="0"/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2076068" y="396214"/>
            <a:ext cx="8418750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sz="3200" b="1" dirty="0" err="1">
                <a:solidFill>
                  <a:schemeClr val="bg1"/>
                </a:solidFill>
              </a:rPr>
              <a:t>Research</a:t>
            </a:r>
            <a:r>
              <a:rPr lang="fr-FR" sz="3200" b="1" dirty="0">
                <a:solidFill>
                  <a:schemeClr val="bg1"/>
                </a:solidFill>
              </a:rPr>
              <a:t> : </a:t>
            </a:r>
            <a:r>
              <a:rPr lang="fr-FR" sz="3200" b="1" dirty="0" err="1">
                <a:solidFill>
                  <a:schemeClr val="bg1"/>
                </a:solidFill>
              </a:rPr>
              <a:t>sustainable</a:t>
            </a:r>
            <a:r>
              <a:rPr lang="fr-FR" sz="3200" b="1" dirty="0">
                <a:solidFill>
                  <a:schemeClr val="bg1"/>
                </a:solidFill>
              </a:rPr>
              <a:t> agricultural </a:t>
            </a:r>
            <a:r>
              <a:rPr lang="fr-FR" sz="3200" b="1" dirty="0" err="1">
                <a:solidFill>
                  <a:schemeClr val="bg1"/>
                </a:solidFill>
              </a:rPr>
              <a:t>development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221464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endParaRPr sz="2700" b="1" dirty="0">
              <a:solidFill>
                <a:schemeClr val="accent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76970" y="1487518"/>
            <a:ext cx="3341333" cy="646331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95250" lvl="8" indent="-1588"/>
            <a:r>
              <a:rPr lang="fr-FR" dirty="0" err="1"/>
              <a:t>Moroccan</a:t>
            </a:r>
            <a:r>
              <a:rPr lang="fr-FR" dirty="0"/>
              <a:t> Journal of Agriculture and </a:t>
            </a:r>
            <a:r>
              <a:rPr lang="fr-FR" dirty="0" err="1"/>
              <a:t>Veterninary</a:t>
            </a:r>
            <a:r>
              <a:rPr lang="fr-FR" dirty="0"/>
              <a:t> sciences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777" y="2531555"/>
            <a:ext cx="1488508" cy="2137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8340" y="2531555"/>
            <a:ext cx="1360456" cy="213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821685" y="4768744"/>
            <a:ext cx="24486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>
                <a:hlinkClick r:id="rId4"/>
              </a:rPr>
              <a:t>http://agrimaroc.org/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6570067" y="5264123"/>
            <a:ext cx="35153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rgbClr val="0070C0"/>
                </a:solidFill>
              </a:rPr>
              <a:t>Contribution by </a:t>
            </a:r>
            <a:r>
              <a:rPr lang="fr-FR" sz="1600" dirty="0" err="1">
                <a:solidFill>
                  <a:srgbClr val="0070C0"/>
                </a:solidFill>
              </a:rPr>
              <a:t>author’s</a:t>
            </a:r>
            <a:r>
              <a:rPr lang="fr-FR" sz="1600" dirty="0">
                <a:solidFill>
                  <a:srgbClr val="0070C0"/>
                </a:solidFill>
              </a:rPr>
              <a:t> </a:t>
            </a:r>
            <a:r>
              <a:rPr lang="fr-FR" sz="1600" dirty="0" err="1">
                <a:solidFill>
                  <a:srgbClr val="0070C0"/>
                </a:solidFill>
              </a:rPr>
              <a:t>origin</a:t>
            </a:r>
            <a:endParaRPr lang="fr-FR" sz="1600" dirty="0">
              <a:solidFill>
                <a:srgbClr val="0070C0"/>
              </a:solidFill>
            </a:endParaRPr>
          </a:p>
          <a:p>
            <a:endParaRPr lang="fr-FR" sz="1600" dirty="0">
              <a:solidFill>
                <a:srgbClr val="0070C0"/>
              </a:solidFill>
            </a:endParaRPr>
          </a:p>
          <a:p>
            <a:pPr marL="228600" indent="-228600">
              <a:buFont typeface="Wingdings" pitchFamily="2" charset="2"/>
              <a:buChar char="q"/>
            </a:pPr>
            <a:r>
              <a:rPr lang="fr-FR" sz="1400" dirty="0"/>
              <a:t>60 % </a:t>
            </a:r>
            <a:r>
              <a:rPr lang="fr-FR" sz="1400" dirty="0" err="1"/>
              <a:t>Morocco</a:t>
            </a:r>
            <a:endParaRPr lang="fr-FR" sz="1400" dirty="0"/>
          </a:p>
          <a:p>
            <a:pPr marL="228600" indent="-228600">
              <a:buFont typeface="Wingdings" pitchFamily="2" charset="2"/>
              <a:buChar char="q"/>
            </a:pPr>
            <a:r>
              <a:rPr lang="fr-FR" sz="1400" dirty="0"/>
              <a:t>10 % Europe</a:t>
            </a:r>
          </a:p>
          <a:p>
            <a:pPr marL="228600" indent="-228600">
              <a:buFont typeface="Wingdings" pitchFamily="2" charset="2"/>
              <a:buChar char="q"/>
            </a:pPr>
            <a:r>
              <a:rPr lang="fr-FR" sz="1400" dirty="0"/>
              <a:t>10%  Maghreb</a:t>
            </a:r>
          </a:p>
          <a:p>
            <a:pPr marL="228600" indent="-228600">
              <a:buFont typeface="Wingdings" pitchFamily="2" charset="2"/>
              <a:buChar char="q"/>
            </a:pPr>
            <a:r>
              <a:rPr lang="fr-FR" sz="1400" dirty="0"/>
              <a:t>10 % </a:t>
            </a:r>
            <a:r>
              <a:rPr lang="fr-FR" sz="1400" dirty="0" err="1"/>
              <a:t>Africa</a:t>
            </a:r>
            <a:endParaRPr lang="fr-FR" sz="1400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917" y="4409379"/>
            <a:ext cx="3382034" cy="195226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16426" y="3157919"/>
            <a:ext cx="4524912" cy="95410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r>
              <a:rPr lang="fr-FR" sz="1200" b="1" dirty="0">
                <a:solidFill>
                  <a:schemeClr val="tx2"/>
                </a:solidFill>
              </a:rPr>
              <a:t> </a:t>
            </a:r>
            <a:r>
              <a:rPr lang="fr-FR" sz="2400" dirty="0" err="1">
                <a:solidFill>
                  <a:srgbClr val="000000"/>
                </a:solidFill>
                <a:latin typeface="Helvetica Neue"/>
              </a:rPr>
              <a:t>S</a:t>
            </a:r>
            <a:r>
              <a:rPr lang="fr-FR" sz="2400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pecific</a:t>
            </a:r>
            <a:r>
              <a:rPr lang="fr-FR" sz="24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 PHD </a:t>
            </a:r>
            <a:r>
              <a:rPr lang="fr-FR" sz="2400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school</a:t>
            </a:r>
            <a:r>
              <a:rPr lang="fr-FR" sz="24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 : </a:t>
            </a:r>
          </a:p>
          <a:p>
            <a:pPr algn="ctr">
              <a:buNone/>
            </a:pPr>
            <a:r>
              <a:rPr lang="fr-FR" sz="16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8th Class</a:t>
            </a:r>
          </a:p>
          <a:p>
            <a:pPr algn="ctr">
              <a:buNone/>
            </a:pPr>
            <a:r>
              <a:rPr lang="fr-FR" sz="16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325 PHD </a:t>
            </a:r>
            <a:r>
              <a:rPr lang="fr-FR" sz="1600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students</a:t>
            </a:r>
            <a:r>
              <a:rPr lang="fr-FR" sz="16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 </a:t>
            </a:r>
            <a:r>
              <a:rPr lang="fr-FR" sz="1600" dirty="0" err="1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since</a:t>
            </a:r>
            <a:r>
              <a:rPr lang="fr-FR" sz="1600" dirty="0">
                <a:solidFill>
                  <a:srgbClr val="000000"/>
                </a:solidFill>
                <a:latin typeface="Helvetica Neue"/>
                <a:ea typeface="Helvetica Neue"/>
                <a:cs typeface="Helvetica Neue"/>
              </a:rPr>
              <a:t> 2010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7003" y="1460411"/>
            <a:ext cx="329853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q"/>
            </a:pPr>
            <a:r>
              <a:rPr lang="fr-FR" sz="1600" dirty="0"/>
              <a:t> 22 </a:t>
            </a:r>
            <a:r>
              <a:rPr lang="fr-FR" sz="1600" dirty="0" err="1"/>
              <a:t>multidisciplinary</a:t>
            </a:r>
            <a:r>
              <a:rPr lang="fr-FR" sz="1600" dirty="0"/>
              <a:t> </a:t>
            </a:r>
            <a:r>
              <a:rPr lang="fr-FR" sz="1600" dirty="0" err="1"/>
              <a:t>Research</a:t>
            </a:r>
            <a:r>
              <a:rPr lang="fr-FR" sz="1600" dirty="0"/>
              <a:t> </a:t>
            </a:r>
            <a:r>
              <a:rPr lang="fr-FR" sz="1600" dirty="0" err="1"/>
              <a:t>units</a:t>
            </a:r>
            <a:endParaRPr lang="fr-FR" sz="1600" dirty="0"/>
          </a:p>
          <a:p>
            <a:pPr algn="l">
              <a:buFont typeface="Wingdings" pitchFamily="2" charset="2"/>
              <a:buChar char="q"/>
            </a:pPr>
            <a:r>
              <a:rPr lang="fr-FR" sz="1600" dirty="0"/>
              <a:t> </a:t>
            </a:r>
            <a:r>
              <a:rPr lang="fr-FR" sz="1600" dirty="0" err="1"/>
              <a:t>Experimental</a:t>
            </a:r>
            <a:r>
              <a:rPr lang="fr-FR" sz="1600" dirty="0"/>
              <a:t> Stations</a:t>
            </a:r>
          </a:p>
          <a:p>
            <a:pPr algn="l">
              <a:buFont typeface="Wingdings" pitchFamily="2" charset="2"/>
              <a:buChar char="q"/>
            </a:pPr>
            <a:r>
              <a:rPr lang="fr-FR" sz="1600" dirty="0"/>
              <a:t> Fields &amp; green </a:t>
            </a:r>
            <a:r>
              <a:rPr lang="fr-FR" sz="1600" dirty="0" err="1"/>
              <a:t>houses</a:t>
            </a:r>
            <a:r>
              <a:rPr lang="fr-FR" sz="1600" dirty="0"/>
              <a:t> </a:t>
            </a:r>
          </a:p>
          <a:p>
            <a:pPr algn="l">
              <a:buFont typeface="Wingdings" pitchFamily="2" charset="2"/>
              <a:buChar char="q"/>
            </a:pPr>
            <a:r>
              <a:rPr lang="fr-FR" sz="1600" dirty="0"/>
              <a:t> </a:t>
            </a:r>
            <a:r>
              <a:rPr lang="fr-FR" sz="1600" dirty="0" err="1"/>
              <a:t>Laboratories</a:t>
            </a:r>
            <a:endParaRPr lang="fr-FR" sz="1600" dirty="0"/>
          </a:p>
          <a:p>
            <a:endParaRPr lang="fr-FR" sz="1600" dirty="0"/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>
            <a:off x="2076068" y="396214"/>
            <a:ext cx="6715172" cy="58477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fr-FR" sz="3200" b="1" dirty="0">
                <a:solidFill>
                  <a:schemeClr val="bg1"/>
                </a:solidFill>
              </a:rPr>
              <a:t>Tools in support to </a:t>
            </a:r>
            <a:r>
              <a:rPr lang="fr-FR" sz="3200" b="1" dirty="0" err="1">
                <a:solidFill>
                  <a:schemeClr val="bg1"/>
                </a:solidFill>
              </a:rPr>
              <a:t>Research</a:t>
            </a:r>
            <a:r>
              <a:rPr lang="fr-FR" sz="3200" b="1" dirty="0">
                <a:solidFill>
                  <a:schemeClr val="bg1"/>
                </a:solidFill>
              </a:rPr>
              <a:t> </a:t>
            </a:r>
            <a:r>
              <a:rPr lang="fr-FR" sz="3200" b="1" dirty="0" err="1">
                <a:solidFill>
                  <a:schemeClr val="bg1"/>
                </a:solidFill>
              </a:rPr>
              <a:t>at</a:t>
            </a:r>
            <a:r>
              <a:rPr lang="fr-FR" sz="3200" b="1" dirty="0">
                <a:solidFill>
                  <a:schemeClr val="bg1"/>
                </a:solidFill>
              </a:rPr>
              <a:t> IAV</a:t>
            </a:r>
            <a:endParaRPr lang="en-US" sz="32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33409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024034" y="1357298"/>
            <a:ext cx="5842992" cy="4948032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accent1"/>
                </a:solidFill>
              </a:rPr>
              <a:t>Veterinary University Hospital Agricultural</a:t>
            </a:r>
          </a:p>
          <a:p>
            <a:r>
              <a:rPr lang="en-US" sz="2400" dirty="0">
                <a:solidFill>
                  <a:schemeClr val="accent1"/>
                </a:solidFill>
              </a:rPr>
              <a:t> Mechanization Training Center </a:t>
            </a:r>
          </a:p>
          <a:p>
            <a:r>
              <a:rPr lang="en-US" sz="2400" dirty="0">
                <a:solidFill>
                  <a:schemeClr val="accent1"/>
                </a:solidFill>
              </a:rPr>
              <a:t>Center for Food Technology and Engineering </a:t>
            </a:r>
          </a:p>
          <a:p>
            <a:r>
              <a:rPr lang="en-US" sz="2400" dirty="0">
                <a:solidFill>
                  <a:schemeClr val="accent1"/>
                </a:solidFill>
              </a:rPr>
              <a:t>Horse Clinic </a:t>
            </a:r>
          </a:p>
          <a:p>
            <a:r>
              <a:rPr lang="en-US" sz="2400" dirty="0" err="1">
                <a:solidFill>
                  <a:schemeClr val="accent1"/>
                </a:solidFill>
              </a:rPr>
              <a:t>Elharka</a:t>
            </a:r>
            <a:r>
              <a:rPr lang="en-US" sz="2400" dirty="0">
                <a:solidFill>
                  <a:schemeClr val="accent1"/>
                </a:solidFill>
              </a:rPr>
              <a:t> Riding club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20" y="4714885"/>
            <a:ext cx="2880288" cy="1919277"/>
          </a:xfrm>
          <a:prstGeom prst="rect">
            <a:avLst/>
          </a:prstGeom>
        </p:spPr>
      </p:pic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1587943" y="320580"/>
            <a:ext cx="9280947" cy="707886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12700"/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Services and expertise </a:t>
            </a:r>
          </a:p>
        </p:txBody>
      </p:sp>
      <p:pic>
        <p:nvPicPr>
          <p:cNvPr id="11" name="Image 25" descr="IMG_8594.JPG"/>
          <p:cNvPicPr>
            <a:picLocks noChangeAspect="1"/>
          </p:cNvPicPr>
          <p:nvPr/>
        </p:nvPicPr>
        <p:blipFill>
          <a:blip r:embed="rId4" cstate="print"/>
          <a:srcRect l="3079" t="10133" r="7016" b="6688"/>
          <a:stretch>
            <a:fillRect/>
          </a:stretch>
        </p:blipFill>
        <p:spPr bwMode="auto">
          <a:xfrm>
            <a:off x="5095868" y="4746416"/>
            <a:ext cx="292892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Résultat de recherche d'images pour &quot;chevaux marocains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39140" y="4723258"/>
            <a:ext cx="2214578" cy="1857388"/>
          </a:xfrm>
          <a:prstGeom prst="rect">
            <a:avLst/>
          </a:prstGeom>
          <a:noFill/>
        </p:spPr>
      </p:pic>
      <p:sp>
        <p:nvSpPr>
          <p:cNvPr id="13" name="Rectangle à coins arrondis 12"/>
          <p:cNvSpPr/>
          <p:nvPr/>
        </p:nvSpPr>
        <p:spPr>
          <a:xfrm>
            <a:off x="8310578" y="1357298"/>
            <a:ext cx="2143140" cy="3143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/>
              <a:t>Certified</a:t>
            </a:r>
            <a:r>
              <a:rPr lang="fr-FR" dirty="0"/>
              <a:t> </a:t>
            </a:r>
            <a:r>
              <a:rPr lang="fr-FR" dirty="0" err="1"/>
              <a:t>laboratories</a:t>
            </a:r>
            <a:r>
              <a:rPr lang="fr-FR" dirty="0"/>
              <a:t> : </a:t>
            </a:r>
          </a:p>
          <a:p>
            <a:pPr algn="ctr"/>
            <a:endParaRPr lang="fr-FR" dirty="0"/>
          </a:p>
          <a:p>
            <a:pPr>
              <a:buFontTx/>
              <a:buChar char="-"/>
            </a:pPr>
            <a:r>
              <a:rPr lang="fr-FR" b="1" dirty="0" err="1"/>
              <a:t>Genetic</a:t>
            </a:r>
            <a:r>
              <a:rPr lang="fr-FR" b="1" dirty="0"/>
              <a:t> </a:t>
            </a:r>
            <a:r>
              <a:rPr lang="fr-FR" b="1" dirty="0" err="1"/>
              <a:t>afficilation</a:t>
            </a:r>
            <a:r>
              <a:rPr lang="fr-FR" dirty="0"/>
              <a:t>: 4500 analyses /</a:t>
            </a:r>
            <a:r>
              <a:rPr lang="fr-FR" dirty="0" err="1"/>
              <a:t>year</a:t>
            </a:r>
            <a:r>
              <a:rPr lang="fr-FR" dirty="0"/>
              <a:t> 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b="1" dirty="0" err="1"/>
              <a:t>Anti-doping</a:t>
            </a:r>
            <a:r>
              <a:rPr lang="fr-FR" b="1" dirty="0">
                <a:latin typeface="Calibri" pitchFamily="34" charset="0"/>
              </a:rPr>
              <a:t>  : </a:t>
            </a:r>
            <a:r>
              <a:rPr lang="fr-FR" dirty="0">
                <a:latin typeface="Calibri" pitchFamily="34" charset="0"/>
              </a:rPr>
              <a:t>2700 analyses / </a:t>
            </a:r>
            <a:r>
              <a:rPr lang="fr-FR" dirty="0" err="1">
                <a:latin typeface="Calibri" pitchFamily="34" charset="0"/>
              </a:rPr>
              <a:t>year</a:t>
            </a:r>
            <a:endParaRPr lang="fr-FR" dirty="0"/>
          </a:p>
          <a:p>
            <a:pPr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83736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444336" y="484183"/>
            <a:ext cx="8281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IAV </a:t>
            </a:r>
            <a:r>
              <a:rPr lang="fr-FR" sz="2400" b="1" dirty="0" err="1" smtClean="0"/>
              <a:t>knowledge</a:t>
            </a:r>
            <a:r>
              <a:rPr lang="fr-FR" sz="2400" b="1" dirty="0" smtClean="0"/>
              <a:t> </a:t>
            </a:r>
            <a:r>
              <a:rPr lang="fr-FR" sz="2400" b="1" dirty="0" smtClean="0"/>
              <a:t>management </a:t>
            </a:r>
            <a:endParaRPr lang="fr-FR" sz="2400" b="1" dirty="0" smtClean="0"/>
          </a:p>
          <a:p>
            <a:pPr algn="ctr"/>
            <a:endParaRPr lang="fr-FR" dirty="0"/>
          </a:p>
          <a:p>
            <a:pPr algn="ctr"/>
            <a:endParaRPr lang="fr-FR" dirty="0" smtClean="0"/>
          </a:p>
          <a:p>
            <a:pPr algn="ctr"/>
            <a:endParaRPr lang="fr-FR" dirty="0"/>
          </a:p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4253342" y="1968836"/>
            <a:ext cx="4055539" cy="3855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4345994" y="1505042"/>
            <a:ext cx="39390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IAV Hassan II </a:t>
            </a:r>
            <a:r>
              <a:rPr lang="fr-FR" dirty="0" smtClean="0"/>
              <a:t>2011 </a:t>
            </a:r>
            <a:r>
              <a:rPr lang="fr-FR" dirty="0" smtClean="0"/>
              <a:t>new organisation</a:t>
            </a:r>
            <a:endParaRPr lang="fr-FR" dirty="0" smtClean="0"/>
          </a:p>
          <a:p>
            <a:endParaRPr lang="fr-FR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314" y="2008043"/>
            <a:ext cx="3867150" cy="22002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507182" y="2882471"/>
            <a:ext cx="1402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G. </a:t>
            </a:r>
            <a:r>
              <a:rPr lang="fr-FR" dirty="0" err="1" smtClean="0"/>
              <a:t>Director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4312225" y="4178875"/>
            <a:ext cx="1402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err="1" smtClean="0"/>
              <a:t>research</a:t>
            </a:r>
            <a:endParaRPr lang="fr-FR" sz="1600" dirty="0"/>
          </a:p>
        </p:txBody>
      </p:sp>
      <p:sp>
        <p:nvSpPr>
          <p:cNvPr id="12" name="ZoneTexte 11"/>
          <p:cNvSpPr txBox="1"/>
          <p:nvPr/>
        </p:nvSpPr>
        <p:spPr>
          <a:xfrm>
            <a:off x="5230089" y="4194263"/>
            <a:ext cx="140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academic</a:t>
            </a:r>
            <a:endParaRPr lang="fr-FR" sz="1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6096864" y="4194263"/>
            <a:ext cx="140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cooperation</a:t>
            </a:r>
            <a:endParaRPr lang="fr-FR" sz="1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7234235" y="4192706"/>
            <a:ext cx="1402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err="1" smtClean="0"/>
              <a:t>Adm</a:t>
            </a:r>
            <a:r>
              <a:rPr lang="fr-FR" sz="1400" dirty="0" smtClean="0"/>
              <a:t> &amp; </a:t>
            </a:r>
            <a:r>
              <a:rPr lang="fr-FR" sz="1400" dirty="0" err="1" smtClean="0"/>
              <a:t>financ</a:t>
            </a:r>
            <a:endParaRPr lang="fr-FR" sz="1400" dirty="0"/>
          </a:p>
        </p:txBody>
      </p:sp>
      <p:sp>
        <p:nvSpPr>
          <p:cNvPr id="15" name="Flèche courbée vers le bas 14"/>
          <p:cNvSpPr/>
          <p:nvPr/>
        </p:nvSpPr>
        <p:spPr>
          <a:xfrm rot="5650846">
            <a:off x="6909955" y="2608119"/>
            <a:ext cx="768927" cy="27279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Flèche courbée vers le bas 15"/>
          <p:cNvSpPr/>
          <p:nvPr/>
        </p:nvSpPr>
        <p:spPr>
          <a:xfrm rot="16200000">
            <a:off x="4283244" y="2804531"/>
            <a:ext cx="768927" cy="27279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18" name="Connecteur droit avec flèche 17"/>
          <p:cNvCxnSpPr/>
          <p:nvPr/>
        </p:nvCxnSpPr>
        <p:spPr>
          <a:xfrm>
            <a:off x="4635440" y="4012329"/>
            <a:ext cx="3146255" cy="93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6147953" y="4764070"/>
            <a:ext cx="13516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err="1" smtClean="0"/>
              <a:t>Researchers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20" name="ZoneTexte 19"/>
          <p:cNvSpPr txBox="1"/>
          <p:nvPr/>
        </p:nvSpPr>
        <p:spPr>
          <a:xfrm>
            <a:off x="6651022" y="5256089"/>
            <a:ext cx="161491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err="1" smtClean="0"/>
              <a:t>Students</a:t>
            </a:r>
            <a:r>
              <a:rPr lang="fr-FR" dirty="0" smtClean="0"/>
              <a:t> , PHD 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>
            <a:off x="4945205" y="5398547"/>
            <a:ext cx="135168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err="1" smtClean="0"/>
              <a:t>Adm</a:t>
            </a:r>
            <a:r>
              <a:rPr lang="fr-FR" dirty="0" smtClean="0"/>
              <a:t> staff</a:t>
            </a:r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4345994" y="4690795"/>
            <a:ext cx="135168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err="1"/>
              <a:t>S</a:t>
            </a:r>
            <a:r>
              <a:rPr lang="fr-FR" dirty="0" err="1" smtClean="0"/>
              <a:t>chool</a:t>
            </a:r>
            <a:r>
              <a:rPr lang="fr-FR" dirty="0" smtClean="0"/>
              <a:t> &amp;</a:t>
            </a:r>
            <a:r>
              <a:rPr lang="fr-FR" dirty="0" err="1" smtClean="0"/>
              <a:t>Lab</a:t>
            </a:r>
            <a:r>
              <a:rPr lang="fr-FR" dirty="0" smtClean="0"/>
              <a:t> </a:t>
            </a:r>
            <a:r>
              <a:rPr lang="fr-FR" dirty="0" err="1" smtClean="0"/>
              <a:t>responsibles</a:t>
            </a:r>
            <a:endParaRPr lang="fr-FR" dirty="0"/>
          </a:p>
        </p:txBody>
      </p:sp>
      <p:sp>
        <p:nvSpPr>
          <p:cNvPr id="23" name="Flèche courbée vers le bas 22"/>
          <p:cNvSpPr/>
          <p:nvPr/>
        </p:nvSpPr>
        <p:spPr>
          <a:xfrm rot="16200000">
            <a:off x="3541548" y="4243209"/>
            <a:ext cx="768927" cy="27279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4" name="Flèche courbée vers le bas 23"/>
          <p:cNvSpPr/>
          <p:nvPr/>
        </p:nvSpPr>
        <p:spPr>
          <a:xfrm rot="5650846">
            <a:off x="8282417" y="4602574"/>
            <a:ext cx="768927" cy="272795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3925214" y="6015102"/>
            <a:ext cx="5696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(Basic management of K, </a:t>
            </a:r>
            <a:r>
              <a:rPr lang="fr-FR" dirty="0" err="1" smtClean="0"/>
              <a:t>tools</a:t>
            </a:r>
            <a:r>
              <a:rPr lang="fr-FR" dirty="0" smtClean="0"/>
              <a:t> , meetings, emails, </a:t>
            </a:r>
            <a:r>
              <a:rPr lang="fr-FR" dirty="0" err="1" smtClean="0"/>
              <a:t>website</a:t>
            </a:r>
            <a:r>
              <a:rPr lang="fr-FR" dirty="0" smtClean="0"/>
              <a:t> </a:t>
            </a:r>
            <a:r>
              <a:rPr lang="fr-FR" dirty="0" smtClean="0"/>
              <a:t>)</a:t>
            </a:r>
          </a:p>
          <a:p>
            <a:r>
              <a:rPr lang="fr-FR" dirty="0" smtClean="0"/>
              <a:t>No intranet</a:t>
            </a:r>
            <a:endParaRPr lang="fr-FR" dirty="0"/>
          </a:p>
        </p:txBody>
      </p:sp>
      <p:sp>
        <p:nvSpPr>
          <p:cNvPr id="28" name="ZoneTexte 27"/>
          <p:cNvSpPr txBox="1"/>
          <p:nvPr/>
        </p:nvSpPr>
        <p:spPr>
          <a:xfrm>
            <a:off x="7743427" y="3191956"/>
            <a:ext cx="893581" cy="2539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050" dirty="0" smtClean="0"/>
              <a:t>Com. office</a:t>
            </a:r>
            <a:endParaRPr lang="fr-FR" sz="1050" dirty="0"/>
          </a:p>
        </p:txBody>
      </p:sp>
    </p:spTree>
    <p:extLst>
      <p:ext uri="{BB962C8B-B14F-4D97-AF65-F5344CB8AC3E}">
        <p14:creationId xmlns:p14="http://schemas.microsoft.com/office/powerpoint/2010/main" val="202873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1126" y="2026227"/>
            <a:ext cx="4705697" cy="4754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7429499" y="1600200"/>
            <a:ext cx="3896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Bibliometric</a:t>
            </a:r>
            <a:r>
              <a:rPr lang="fr-FR" dirty="0" smtClean="0"/>
              <a:t> </a:t>
            </a:r>
            <a:r>
              <a:rPr lang="fr-FR" dirty="0" err="1" smtClean="0"/>
              <a:t>study</a:t>
            </a:r>
            <a:r>
              <a:rPr lang="fr-FR" dirty="0" smtClean="0"/>
              <a:t> </a:t>
            </a:r>
            <a:r>
              <a:rPr lang="fr-FR" dirty="0" err="1" smtClean="0"/>
              <a:t>scopus</a:t>
            </a:r>
            <a:r>
              <a:rPr lang="fr-FR" dirty="0" smtClean="0"/>
              <a:t> 2005-2015</a:t>
            </a:r>
            <a:endParaRPr lang="fr-FR" dirty="0"/>
          </a:p>
        </p:txBody>
      </p:sp>
      <p:sp>
        <p:nvSpPr>
          <p:cNvPr id="7" name="Ellipse 6"/>
          <p:cNvSpPr/>
          <p:nvPr/>
        </p:nvSpPr>
        <p:spPr>
          <a:xfrm>
            <a:off x="2184284" y="2095405"/>
            <a:ext cx="2421081" cy="9351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/>
              <a:t>Knowledge</a:t>
            </a:r>
            <a:r>
              <a:rPr lang="fr-FR" dirty="0" smtClean="0"/>
              <a:t> </a:t>
            </a:r>
            <a:r>
              <a:rPr lang="fr-FR" dirty="0" err="1" smtClean="0"/>
              <a:t>creation</a:t>
            </a:r>
            <a:r>
              <a:rPr lang="fr-FR" dirty="0" smtClean="0"/>
              <a:t> : </a:t>
            </a:r>
            <a:r>
              <a:rPr lang="fr-FR" dirty="0" err="1" smtClean="0"/>
              <a:t>researchers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4796732" y="234280"/>
            <a:ext cx="1330037" cy="175432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End </a:t>
            </a:r>
            <a:r>
              <a:rPr lang="fr-FR" dirty="0" err="1" smtClean="0"/>
              <a:t>Users</a:t>
            </a:r>
            <a:r>
              <a:rPr lang="fr-FR" dirty="0" smtClean="0"/>
              <a:t> : </a:t>
            </a:r>
          </a:p>
          <a:p>
            <a:r>
              <a:rPr lang="fr-FR" dirty="0" err="1" smtClean="0"/>
              <a:t>Continous</a:t>
            </a:r>
            <a:r>
              <a:rPr lang="fr-FR" dirty="0" smtClean="0"/>
              <a:t> training, master  and expertise to end </a:t>
            </a:r>
            <a:r>
              <a:rPr lang="fr-FR" dirty="0" err="1" smtClean="0"/>
              <a:t>users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700631" y="3268513"/>
            <a:ext cx="1330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Publications </a:t>
            </a:r>
          </a:p>
          <a:p>
            <a:r>
              <a:rPr lang="fr-FR" dirty="0" smtClean="0"/>
              <a:t>Reports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707197" y="1000035"/>
            <a:ext cx="13300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Scientific</a:t>
            </a:r>
            <a:r>
              <a:rPr lang="fr-FR" dirty="0" smtClean="0"/>
              <a:t> journal , </a:t>
            </a:r>
            <a:r>
              <a:rPr lang="fr-FR" dirty="0" err="1" smtClean="0"/>
              <a:t>conference</a:t>
            </a:r>
            <a:endParaRPr lang="fr-FR" dirty="0" smtClean="0"/>
          </a:p>
          <a:p>
            <a:r>
              <a:rPr lang="fr-FR" dirty="0" err="1" smtClean="0"/>
              <a:t>visits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42173" y="2225054"/>
            <a:ext cx="1330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Website</a:t>
            </a:r>
            <a:r>
              <a:rPr lang="fr-FR" dirty="0" smtClean="0"/>
              <a:t>, </a:t>
            </a:r>
            <a:r>
              <a:rPr lang="fr-FR" dirty="0" err="1" smtClean="0"/>
              <a:t>socila</a:t>
            </a:r>
            <a:r>
              <a:rPr lang="fr-FR" dirty="0" smtClean="0"/>
              <a:t> media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4930108" y="3178654"/>
            <a:ext cx="1330037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err="1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Students</a:t>
            </a:r>
            <a:r>
              <a:rPr lang="fr-FR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 and PHD</a:t>
            </a:r>
            <a:endParaRPr lang="fr-FR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3" name="Flèche droite 12"/>
          <p:cNvSpPr/>
          <p:nvPr/>
        </p:nvSpPr>
        <p:spPr>
          <a:xfrm rot="2189711">
            <a:off x="3958937" y="3137394"/>
            <a:ext cx="702508" cy="2782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droite 13"/>
          <p:cNvSpPr/>
          <p:nvPr/>
        </p:nvSpPr>
        <p:spPr>
          <a:xfrm rot="18846810">
            <a:off x="3873944" y="1479268"/>
            <a:ext cx="702508" cy="2782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ccolade ouvrante 14"/>
          <p:cNvSpPr/>
          <p:nvPr/>
        </p:nvSpPr>
        <p:spPr>
          <a:xfrm>
            <a:off x="1801682" y="950317"/>
            <a:ext cx="625298" cy="334880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215153" y="4950836"/>
            <a:ext cx="6844553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Obstacles : vision/</a:t>
            </a:r>
            <a:r>
              <a:rPr lang="fr-FR" dirty="0" err="1" smtClean="0"/>
              <a:t>strategy</a:t>
            </a:r>
            <a:r>
              <a:rPr lang="fr-FR" dirty="0" smtClean="0"/>
              <a:t>/action plan/efficient </a:t>
            </a:r>
            <a:r>
              <a:rPr lang="fr-FR" dirty="0" err="1" smtClean="0"/>
              <a:t>tools</a:t>
            </a:r>
            <a:r>
              <a:rPr lang="fr-FR" dirty="0" smtClean="0"/>
              <a:t> and </a:t>
            </a:r>
            <a:r>
              <a:rPr lang="fr-FR" dirty="0" err="1" smtClean="0"/>
              <a:t>evaluation</a:t>
            </a:r>
            <a:endParaRPr lang="fr-FR" dirty="0" smtClean="0"/>
          </a:p>
          <a:p>
            <a:endParaRPr lang="fr-FR" dirty="0"/>
          </a:p>
          <a:p>
            <a:r>
              <a:rPr lang="fr-FR" dirty="0" smtClean="0"/>
              <a:t>Management of content, IP management, innovation</a:t>
            </a:r>
            <a:endParaRPr lang="fr-FR" dirty="0" smtClean="0"/>
          </a:p>
          <a:p>
            <a:endParaRPr lang="fr-FR" dirty="0"/>
          </a:p>
          <a:p>
            <a:r>
              <a:rPr lang="fr-FR" dirty="0" err="1" smtClean="0"/>
              <a:t>Researchers</a:t>
            </a:r>
            <a:r>
              <a:rPr lang="fr-FR" dirty="0" smtClean="0"/>
              <a:t> retirement : -33% last 12 </a:t>
            </a:r>
            <a:r>
              <a:rPr lang="fr-FR" dirty="0" err="1" smtClean="0"/>
              <a:t>years</a:t>
            </a:r>
            <a:endParaRPr lang="fr-FR" dirty="0" smtClean="0"/>
          </a:p>
          <a:p>
            <a:r>
              <a:rPr lang="fr-FR" dirty="0"/>
              <a:t> </a:t>
            </a:r>
            <a:r>
              <a:rPr lang="fr-FR" dirty="0" smtClean="0"/>
              <a:t>turnover </a:t>
            </a:r>
            <a:r>
              <a:rPr lang="fr-FR" dirty="0" err="1" smtClean="0"/>
              <a:t>directors</a:t>
            </a:r>
            <a:r>
              <a:rPr lang="fr-FR" dirty="0" smtClean="0"/>
              <a:t> (4 last 8 </a:t>
            </a:r>
            <a:r>
              <a:rPr lang="fr-FR" dirty="0" err="1" smtClean="0"/>
              <a:t>years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655244" y="3942768"/>
            <a:ext cx="1512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Documentary</a:t>
            </a:r>
            <a:r>
              <a:rPr lang="fr-FR" dirty="0" smtClean="0"/>
              <a:t> center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498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238348" y="2500307"/>
            <a:ext cx="7772400" cy="1470025"/>
          </a:xfrm>
        </p:spPr>
        <p:txBody>
          <a:bodyPr>
            <a:normAutofit/>
          </a:bodyPr>
          <a:lstStyle/>
          <a:p>
            <a:r>
              <a:rPr lang="fr-FR" b="1" dirty="0" err="1" smtClean="0">
                <a:solidFill>
                  <a:schemeClr val="tx2"/>
                </a:solidFill>
              </a:rPr>
              <a:t>Thank</a:t>
            </a:r>
            <a:r>
              <a:rPr lang="fr-FR" b="1" dirty="0" smtClean="0">
                <a:solidFill>
                  <a:schemeClr val="tx2"/>
                </a:solidFill>
              </a:rPr>
              <a:t> </a:t>
            </a:r>
            <a:r>
              <a:rPr lang="fr-FR" b="1" dirty="0" err="1" smtClean="0">
                <a:solidFill>
                  <a:schemeClr val="tx2"/>
                </a:solidFill>
              </a:rPr>
              <a:t>you</a:t>
            </a:r>
            <a:r>
              <a:rPr lang="fr-FR" b="1" smtClean="0">
                <a:solidFill>
                  <a:schemeClr val="tx2"/>
                </a:solidFill>
              </a:rPr>
              <a:t> </a:t>
            </a:r>
            <a:endParaRPr lang="fr-F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8942" y="4143380"/>
            <a:ext cx="247650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7834" y="4143380"/>
            <a:ext cx="1500166" cy="1909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1422" y="4143380"/>
            <a:ext cx="2871792" cy="1914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0" y="4143380"/>
            <a:ext cx="244564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8792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575</Words>
  <Application>Microsoft Office PowerPoint</Application>
  <PresentationFormat>Widescreen</PresentationFormat>
  <Paragraphs>134</Paragraphs>
  <Slides>11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23" baseType="lpstr">
      <vt:lpstr>Arial Unicode MS</vt:lpstr>
      <vt:lpstr>Arial</vt:lpstr>
      <vt:lpstr>Arial Black</vt:lpstr>
      <vt:lpstr>Calibri</vt:lpstr>
      <vt:lpstr>Calibri Light</vt:lpstr>
      <vt:lpstr>Gilroy-Regular</vt:lpstr>
      <vt:lpstr>Gilroy-SemiBold</vt:lpstr>
      <vt:lpstr>Helvetica Neue</vt:lpstr>
      <vt:lpstr>Tahoma</vt:lpstr>
      <vt:lpstr>Times New Roman</vt:lpstr>
      <vt:lpstr>Wingdings</vt:lpstr>
      <vt:lpstr>Thème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Thank you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dcpd</dc:creator>
  <cp:lastModifiedBy>Jocelyne</cp:lastModifiedBy>
  <cp:revision>13</cp:revision>
  <dcterms:created xsi:type="dcterms:W3CDTF">2018-10-09T12:26:10Z</dcterms:created>
  <dcterms:modified xsi:type="dcterms:W3CDTF">2018-10-09T13:51:09Z</dcterms:modified>
</cp:coreProperties>
</file>