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8" r:id="rId2"/>
  </p:sldMasterIdLst>
  <p:notesMasterIdLst>
    <p:notesMasterId r:id="rId14"/>
  </p:notesMasterIdLst>
  <p:handoutMasterIdLst>
    <p:handoutMasterId r:id="rId15"/>
  </p:handoutMasterIdLst>
  <p:sldIdLst>
    <p:sldId id="336" r:id="rId3"/>
    <p:sldId id="393" r:id="rId4"/>
    <p:sldId id="392" r:id="rId5"/>
    <p:sldId id="396" r:id="rId6"/>
    <p:sldId id="339" r:id="rId7"/>
    <p:sldId id="397" r:id="rId8"/>
    <p:sldId id="399" r:id="rId9"/>
    <p:sldId id="391" r:id="rId10"/>
    <p:sldId id="395" r:id="rId11"/>
    <p:sldId id="398" r:id="rId12"/>
    <p:sldId id="379" r:id="rId13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8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briele Marchese" initials="G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8FBF"/>
    <a:srgbClr val="1E397F"/>
    <a:srgbClr val="DCE4F6"/>
    <a:srgbClr val="CCECFF"/>
    <a:srgbClr val="CCCCFF"/>
    <a:srgbClr val="FFCCCC"/>
    <a:srgbClr val="CC00FF"/>
    <a:srgbClr val="1E3676"/>
    <a:srgbClr val="234499"/>
    <a:srgbClr val="2953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64298" autoAdjust="0"/>
  </p:normalViewPr>
  <p:slideViewPr>
    <p:cSldViewPr snapToGrid="0">
      <p:cViewPr>
        <p:scale>
          <a:sx n="80" d="100"/>
          <a:sy n="80" d="100"/>
        </p:scale>
        <p:origin x="-408" y="11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34"/>
    </p:cViewPr>
  </p:sorterViewPr>
  <p:notesViewPr>
    <p:cSldViewPr snapToGrid="0">
      <p:cViewPr varScale="1">
        <p:scale>
          <a:sx n="55" d="100"/>
          <a:sy n="55" d="100"/>
        </p:scale>
        <p:origin x="-2832" y="-90"/>
      </p:cViewPr>
      <p:guideLst>
        <p:guide orient="horz" pos="3128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99" cy="4969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063" y="0"/>
            <a:ext cx="2944899" cy="4969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F0829-BA7D-46AB-88FB-2D0A65D72B5E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2795"/>
            <a:ext cx="2944899" cy="4969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063" y="9432795"/>
            <a:ext cx="2944899" cy="4969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58A3BE-0D50-471F-9FC8-D82880C40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573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8" y="3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8CA440-329F-4446-9F53-3F84A06C51A6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8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8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99C7A-B1E8-49FC-8EEF-C2055A7F8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459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99C7A-B1E8-49FC-8EEF-C2055A7F8C0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000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99C7A-B1E8-49FC-8EEF-C2055A7F8C0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25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99C7A-B1E8-49FC-8EEF-C2055A7F8C0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25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>
              <a:solidFill>
                <a:srgbClr val="1F3671"/>
              </a:solidFill>
              <a:ea typeface="MS PGothic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E486EC-BF9E-4CAF-BCF8-C704E9B5453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569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99C7A-B1E8-49FC-8EEF-C2055A7F8C0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5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E486EC-BF9E-4CAF-BCF8-C704E9B5453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415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779931"/>
            <a:ext cx="12192000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43549" y="326000"/>
            <a:ext cx="11904902" cy="9440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143549" y="1707215"/>
            <a:ext cx="11904901" cy="41703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Font typeface="Arial" panose="020B0604020202020204" pitchFamily="34" charset="0"/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Rectangle 6"/>
          <p:cNvSpPr/>
          <p:nvPr userDrawn="1"/>
        </p:nvSpPr>
        <p:spPr>
          <a:xfrm>
            <a:off x="0" y="0"/>
            <a:ext cx="12192000" cy="1270000"/>
          </a:xfrm>
          <a:prstGeom prst="rect">
            <a:avLst/>
          </a:prstGeom>
          <a:solidFill>
            <a:srgbClr val="00457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Title 9"/>
          <p:cNvSpPr txBox="1">
            <a:spLocks/>
          </p:cNvSpPr>
          <p:nvPr userDrawn="1"/>
        </p:nvSpPr>
        <p:spPr>
          <a:xfrm>
            <a:off x="287098" y="163000"/>
            <a:ext cx="11904902" cy="94400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72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70000"/>
          </a:xfrm>
          <a:prstGeom prst="rect">
            <a:avLst/>
          </a:prstGeom>
          <a:solidFill>
            <a:srgbClr val="00457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779931"/>
            <a:ext cx="12192000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143549" y="1707215"/>
            <a:ext cx="11904901" cy="4170397"/>
          </a:xfrm>
          <a:prstGeom prst="rect">
            <a:avLst/>
          </a:prstGeom>
        </p:spPr>
        <p:txBody>
          <a:bodyPr numCol="2"/>
          <a:lstStyle>
            <a:lvl1pPr marL="0" indent="0">
              <a:buNone/>
              <a:defRPr>
                <a:latin typeface="Arial Hebrew" charset="-79"/>
                <a:ea typeface="Arial Hebrew" charset="-79"/>
                <a:cs typeface="Arial Hebrew" charset="-79"/>
              </a:defRPr>
            </a:lvl1pPr>
            <a:lvl2pPr marL="457200" indent="0">
              <a:buFont typeface="Arial" panose="020B0604020202020204" pitchFamily="34" charset="0"/>
              <a:buNone/>
              <a:defRPr>
                <a:latin typeface="Arial Hebrew" charset="-79"/>
                <a:ea typeface="Arial Hebrew" charset="-79"/>
                <a:cs typeface="Arial Hebrew" charset="-79"/>
              </a:defRPr>
            </a:lvl2pPr>
            <a:lvl3pPr marL="914400" indent="0">
              <a:buNone/>
              <a:defRPr>
                <a:latin typeface="Arial Hebrew" charset="-79"/>
                <a:ea typeface="Arial Hebrew" charset="-79"/>
                <a:cs typeface="Arial Hebrew" charset="-79"/>
              </a:defRPr>
            </a:lvl3pPr>
            <a:lvl4pPr marL="1371600" indent="0">
              <a:buNone/>
              <a:defRPr>
                <a:latin typeface="Arial Hebrew" charset="-79"/>
                <a:ea typeface="Arial Hebrew" charset="-79"/>
                <a:cs typeface="Arial Hebrew" charset="-79"/>
              </a:defRPr>
            </a:lvl4pPr>
            <a:lvl5pPr marL="1828800" indent="0">
              <a:buNone/>
              <a:defRPr>
                <a:latin typeface="Arial Hebrew" charset="-79"/>
                <a:ea typeface="Arial Hebrew" charset="-79"/>
                <a:cs typeface="Arial Hebrew" charset="-79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3" name="Title 9"/>
          <p:cNvSpPr txBox="1">
            <a:spLocks/>
          </p:cNvSpPr>
          <p:nvPr userDrawn="1"/>
        </p:nvSpPr>
        <p:spPr>
          <a:xfrm>
            <a:off x="287098" y="163000"/>
            <a:ext cx="11904902" cy="94400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231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rtl="0"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38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019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300" y="358775"/>
            <a:ext cx="10363200" cy="83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300" y="1438275"/>
            <a:ext cx="103632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229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-12700" y="2326106"/>
            <a:ext cx="12204700" cy="2069180"/>
          </a:xfrm>
          <a:prstGeom prst="rect">
            <a:avLst/>
          </a:prstGeom>
          <a:solidFill>
            <a:srgbClr val="1F3671">
              <a:alpha val="40000"/>
            </a:srgbClr>
          </a:solidFill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2405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12192000" cy="1325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0"/>
            <a:ext cx="1151312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825625"/>
            <a:ext cx="566607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6212815" y="1825625"/>
            <a:ext cx="566607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151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4666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1325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0"/>
            <a:ext cx="11513127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114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-12700" y="2326106"/>
            <a:ext cx="12204700" cy="2069180"/>
          </a:xfrm>
          <a:solidFill>
            <a:srgbClr val="1F3671">
              <a:alpha val="40000"/>
            </a:srgbClr>
          </a:solidFill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590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12192000" cy="1325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1825625"/>
            <a:ext cx="566607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6212815" y="1825625"/>
            <a:ext cx="566607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086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1325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7277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219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325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3932237" cy="132556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57400"/>
            <a:ext cx="6172200" cy="3803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36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325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8142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127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2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002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2" r:id="rId3"/>
    <p:sldLayoutId id="2147483654" r:id="rId4"/>
    <p:sldLayoutId id="2147483669" r:id="rId5"/>
    <p:sldLayoutId id="2147483670" r:id="rId6"/>
    <p:sldLayoutId id="2147483671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5760" y="0"/>
            <a:ext cx="115131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502568"/>
            <a:ext cx="115131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00" y="6030911"/>
            <a:ext cx="1097280" cy="56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41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31846" y="712159"/>
            <a:ext cx="388389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srgbClr val="1F3671"/>
                </a:solidFill>
                <a:latin typeface="Calibri" charset="0"/>
                <a:ea typeface="Calibri" charset="0"/>
                <a:cs typeface="Calibri" charset="0"/>
              </a:rPr>
              <a:t>IFAD’s approach to Knowledge Management and South </a:t>
            </a:r>
            <a:r>
              <a:rPr lang="en-US" sz="3200" dirty="0" err="1" smtClean="0">
                <a:solidFill>
                  <a:srgbClr val="1F3671"/>
                </a:solidFill>
                <a:latin typeface="Calibri" charset="0"/>
                <a:ea typeface="Calibri" charset="0"/>
                <a:cs typeface="Calibri" charset="0"/>
              </a:rPr>
              <a:t>South</a:t>
            </a:r>
            <a:r>
              <a:rPr lang="en-US" sz="3200" dirty="0" smtClean="0">
                <a:solidFill>
                  <a:srgbClr val="1F3671"/>
                </a:solidFill>
                <a:latin typeface="Calibri" charset="0"/>
                <a:ea typeface="Calibri" charset="0"/>
                <a:cs typeface="Calibri" charset="0"/>
              </a:rPr>
              <a:t> Triangular Cooperation</a:t>
            </a:r>
          </a:p>
          <a:p>
            <a:pPr lvl="0"/>
            <a:endParaRPr lang="en-US" sz="2800" dirty="0" smtClean="0">
              <a:solidFill>
                <a:srgbClr val="1F3671"/>
              </a:solidFill>
              <a:latin typeface="Calibri" charset="0"/>
              <a:ea typeface="Calibri" charset="0"/>
              <a:cs typeface="Calibri" charset="0"/>
            </a:endParaRPr>
          </a:p>
          <a:p>
            <a:r>
              <a:rPr lang="en-US" sz="2000" dirty="0" smtClean="0">
                <a:solidFill>
                  <a:srgbClr val="234499"/>
                </a:solidFill>
                <a:latin typeface="Calibri" charset="0"/>
                <a:ea typeface="Calibri" charset="0"/>
                <a:cs typeface="Calibri" charset="0"/>
              </a:rPr>
              <a:t>Mia Madsen</a:t>
            </a:r>
          </a:p>
          <a:p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Knowledge Management Officer</a:t>
            </a:r>
          </a:p>
          <a:p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Near East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, North Africa and 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Europe Division (NEN)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lvl="0"/>
            <a:endParaRPr 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lvl="0"/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ICARDA KM grant inception workshop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lvl="0"/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9-10 October 2018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354286" y="0"/>
            <a:ext cx="23222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737" y="21087"/>
            <a:ext cx="9082246" cy="68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874" y="1"/>
            <a:ext cx="2154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59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Regional differences</a:t>
            </a:r>
          </a:p>
          <a:p>
            <a:r>
              <a:rPr lang="en-GB" sz="3600" dirty="0" smtClean="0"/>
              <a:t>IFAD </a:t>
            </a:r>
            <a:r>
              <a:rPr lang="en-GB" sz="3600" dirty="0"/>
              <a:t>and South </a:t>
            </a:r>
            <a:r>
              <a:rPr lang="en-GB" sz="3600" dirty="0" err="1"/>
              <a:t>South</a:t>
            </a:r>
            <a:r>
              <a:rPr lang="en-GB" sz="3600" dirty="0"/>
              <a:t> Triangular </a:t>
            </a:r>
            <a:r>
              <a:rPr lang="en-GB" sz="3600" dirty="0" smtClean="0"/>
              <a:t>Cooperation</a:t>
            </a:r>
          </a:p>
          <a:p>
            <a:r>
              <a:rPr lang="en-GB" sz="3600" dirty="0" smtClean="0"/>
              <a:t>IFAD’s </a:t>
            </a:r>
            <a:r>
              <a:rPr lang="en-GB" sz="3600" dirty="0"/>
              <a:t>Knowledge Management </a:t>
            </a:r>
            <a:r>
              <a:rPr lang="en-GB" sz="3600" dirty="0" smtClean="0"/>
              <a:t>approach</a:t>
            </a:r>
          </a:p>
          <a:p>
            <a:r>
              <a:rPr lang="en-GB" sz="3600" dirty="0" smtClean="0"/>
              <a:t>Looking </a:t>
            </a:r>
            <a:r>
              <a:rPr lang="en-GB" sz="3600" dirty="0"/>
              <a:t>forward 2019-2021</a:t>
            </a:r>
          </a:p>
        </p:txBody>
      </p:sp>
    </p:spTree>
    <p:extLst>
      <p:ext uri="{BB962C8B-B14F-4D97-AF65-F5344CB8AC3E}">
        <p14:creationId xmlns:p14="http://schemas.microsoft.com/office/powerpoint/2010/main" val="197453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Complex region, different contexts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45" y="1313531"/>
            <a:ext cx="11508828" cy="7609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07517" y="4486502"/>
            <a:ext cx="3090042" cy="23714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907516" y="4368417"/>
            <a:ext cx="3090041" cy="20313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CEN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Economies more stable, but volatile to chocks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Growth in </a:t>
            </a:r>
            <a:r>
              <a:rPr lang="en-GB" dirty="0"/>
              <a:t>CEN </a:t>
            </a:r>
            <a:r>
              <a:rPr lang="en-GB" dirty="0" smtClean="0"/>
              <a:t>countries 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High </a:t>
            </a:r>
            <a:r>
              <a:rPr lang="en-GB" dirty="0"/>
              <a:t>inflation </a:t>
            </a:r>
            <a:r>
              <a:rPr lang="en-GB" dirty="0" smtClean="0"/>
              <a:t>rates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Devaluation </a:t>
            </a:r>
            <a:r>
              <a:rPr lang="en-GB" dirty="0"/>
              <a:t>of national currencies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717" y="4619296"/>
            <a:ext cx="2822028" cy="236482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4138" y="4619296"/>
            <a:ext cx="24751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NENA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Structural poverty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Persistent </a:t>
            </a:r>
            <a:r>
              <a:rPr lang="en-GB" dirty="0"/>
              <a:t>high inequality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High </a:t>
            </a:r>
            <a:r>
              <a:rPr lang="en-GB" dirty="0"/>
              <a:t>youth unemployment </a:t>
            </a:r>
            <a:r>
              <a:rPr lang="en-GB" dirty="0" smtClean="0"/>
              <a:t>rates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Rural </a:t>
            </a:r>
            <a:r>
              <a:rPr lang="en-GB" dirty="0"/>
              <a:t>poverty on </a:t>
            </a:r>
          </a:p>
          <a:p>
            <a:r>
              <a:rPr lang="en-GB" dirty="0" smtClean="0"/>
              <a:t>      the </a:t>
            </a:r>
            <a:r>
              <a:rPr lang="en-GB" dirty="0"/>
              <a:t>rise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88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IFAD and South </a:t>
            </a:r>
            <a:r>
              <a:rPr lang="en-GB" dirty="0" err="1" smtClean="0"/>
              <a:t>South</a:t>
            </a:r>
            <a:r>
              <a:rPr lang="en-GB" dirty="0" smtClean="0"/>
              <a:t> Triangular Cooperation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IFAD Strategic Framework </a:t>
            </a:r>
            <a:r>
              <a:rPr lang="en-GB" dirty="0" smtClean="0"/>
              <a:t>2016-2025, underlines that IFAD will expand </a:t>
            </a:r>
            <a:r>
              <a:rPr lang="en-GB" b="1" dirty="0" smtClean="0"/>
              <a:t>its work</a:t>
            </a:r>
            <a:r>
              <a:rPr lang="en-GB" dirty="0" smtClean="0"/>
              <a:t> </a:t>
            </a:r>
            <a:r>
              <a:rPr lang="en-GB" b="1" dirty="0" smtClean="0"/>
              <a:t>in SSTC, </a:t>
            </a:r>
            <a:r>
              <a:rPr lang="en-GB" b="1" dirty="0"/>
              <a:t>in terms of both knowledge-based cooperation and investment </a:t>
            </a:r>
            <a:r>
              <a:rPr lang="en-GB" b="1" dirty="0" smtClean="0"/>
              <a:t>promotion</a:t>
            </a:r>
            <a:r>
              <a:rPr lang="en-GB" dirty="0"/>
              <a:t> </a:t>
            </a:r>
            <a:r>
              <a:rPr lang="en-GB" dirty="0" smtClean="0"/>
              <a:t>as part of core business.</a:t>
            </a:r>
          </a:p>
          <a:p>
            <a:r>
              <a:rPr lang="en-GB" b="1" dirty="0" smtClean="0"/>
              <a:t>How?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IFAD strategy for South </a:t>
            </a:r>
            <a:r>
              <a:rPr lang="en-GB" dirty="0" err="1" smtClean="0"/>
              <a:t>South</a:t>
            </a:r>
            <a:r>
              <a:rPr lang="en-GB" dirty="0" smtClean="0"/>
              <a:t> and Triangular Cooperation (2016).</a:t>
            </a:r>
            <a:endParaRPr lang="en-GB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IFAD-China SSTC Facility established (2017).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100% of IFAD’s country </a:t>
            </a:r>
            <a:r>
              <a:rPr lang="en-GB" dirty="0"/>
              <a:t>strategic </a:t>
            </a:r>
            <a:r>
              <a:rPr lang="en-GB" dirty="0" smtClean="0"/>
              <a:t>opportunities programmes </a:t>
            </a:r>
            <a:r>
              <a:rPr lang="en-GB" dirty="0"/>
              <a:t>(COSOPs) </a:t>
            </a:r>
            <a:r>
              <a:rPr lang="en-GB" dirty="0" smtClean="0"/>
              <a:t>to include </a:t>
            </a:r>
            <a:r>
              <a:rPr lang="en-GB" dirty="0"/>
              <a:t>an </a:t>
            </a:r>
            <a:r>
              <a:rPr lang="en-GB" dirty="0" smtClean="0"/>
              <a:t>SSTC approach, for example recently developed COSOP for Moldova.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072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642" y="-19878"/>
            <a:ext cx="11513127" cy="1325563"/>
          </a:xfrm>
        </p:spPr>
        <p:txBody>
          <a:bodyPr/>
          <a:lstStyle/>
          <a:p>
            <a:r>
              <a:rPr lang="en-US" i="1" dirty="0" smtClean="0"/>
              <a:t>SSTC examples in the NEN region</a:t>
            </a:r>
            <a:endParaRPr lang="en-US" i="1" dirty="0"/>
          </a:p>
        </p:txBody>
      </p:sp>
      <p:sp>
        <p:nvSpPr>
          <p:cNvPr id="3" name="TextBox 2"/>
          <p:cNvSpPr txBox="1"/>
          <p:nvPr/>
        </p:nvSpPr>
        <p:spPr>
          <a:xfrm>
            <a:off x="318665" y="1336268"/>
            <a:ext cx="1020354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 smtClean="0"/>
              <a:t>SSTC </a:t>
            </a:r>
            <a:r>
              <a:rPr lang="en-GB" sz="2000" b="1" dirty="0"/>
              <a:t>is a flagship theme in NEN's grant portfolio</a:t>
            </a:r>
            <a:r>
              <a:rPr lang="en-GB" sz="2000" dirty="0"/>
              <a:t>. Currently NEN has four ongoing large regional projects focusing on cross-regional technical cooperation and knowledge </a:t>
            </a:r>
            <a:r>
              <a:rPr lang="en-GB" sz="2000" dirty="0" smtClean="0"/>
              <a:t>exchanges.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</a:t>
            </a:r>
            <a:r>
              <a:rPr lang="en-GB" sz="2000" dirty="0" smtClean="0"/>
              <a:t>UNOSSC-grant </a:t>
            </a:r>
            <a:r>
              <a:rPr lang="en-GB" sz="2000" dirty="0"/>
              <a:t>titled "</a:t>
            </a:r>
            <a:r>
              <a:rPr lang="en-GB" sz="2000" b="1" dirty="0"/>
              <a:t>SSTC for Agricultural Development and Enhanced Food Security</a:t>
            </a:r>
            <a:r>
              <a:rPr lang="en-GB" sz="2000" dirty="0"/>
              <a:t> between the NENA and CEN regions" involves nine countries. </a:t>
            </a:r>
            <a:r>
              <a:rPr lang="en-GB" sz="2000" dirty="0" smtClean="0"/>
              <a:t>Activities revolve </a:t>
            </a:r>
            <a:r>
              <a:rPr lang="en-GB" sz="2000" dirty="0"/>
              <a:t>around strengthening capacities of </a:t>
            </a:r>
            <a:r>
              <a:rPr lang="en-GB" sz="2000" dirty="0" smtClean="0"/>
              <a:t>national </a:t>
            </a:r>
            <a:r>
              <a:rPr lang="en-GB" sz="2000" dirty="0"/>
              <a:t>institutions in </a:t>
            </a:r>
            <a:r>
              <a:rPr lang="en-GB" sz="2000" b="1" dirty="0"/>
              <a:t>utilizing SSTC for agricultural development and rural poverty alleviation through "exchange corridors</a:t>
            </a:r>
            <a:r>
              <a:rPr lang="en-GB" sz="2000" dirty="0"/>
              <a:t>" for international training sessions, knowledge products and piloted replicated successful solutions</a:t>
            </a:r>
            <a:endParaRPr lang="en-GB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 smtClean="0"/>
              <a:t>Morocco. </a:t>
            </a:r>
            <a:r>
              <a:rPr lang="en-GB" sz="2000" dirty="0" smtClean="0"/>
              <a:t>Within </a:t>
            </a:r>
            <a:r>
              <a:rPr lang="en-GB" sz="2000" dirty="0"/>
              <a:t>the framework of the Atlas Mountains Rural Development Project (PDRMA) </a:t>
            </a:r>
            <a:r>
              <a:rPr lang="en-GB" sz="2000" dirty="0" smtClean="0"/>
              <a:t>grant-financed </a:t>
            </a:r>
            <a:r>
              <a:rPr lang="en-GB" sz="2000" dirty="0"/>
              <a:t>activities (about USD 1 million) </a:t>
            </a:r>
            <a:r>
              <a:rPr lang="en-GB" sz="2000"/>
              <a:t>with </a:t>
            </a:r>
            <a:r>
              <a:rPr lang="en-GB" sz="2000" smtClean="0"/>
              <a:t>Sub-Saharan </a:t>
            </a:r>
            <a:r>
              <a:rPr lang="en-GB" sz="2000" dirty="0" smtClean="0"/>
              <a:t>African </a:t>
            </a:r>
            <a:r>
              <a:rPr lang="en-GB" sz="2000" dirty="0"/>
              <a:t>countries for </a:t>
            </a:r>
            <a:r>
              <a:rPr lang="en-GB" sz="2000" b="1" dirty="0"/>
              <a:t>technology transfer and sharing of best practices in </a:t>
            </a:r>
            <a:r>
              <a:rPr lang="en-GB" sz="2000" b="1" dirty="0" smtClean="0"/>
              <a:t>agricultural </a:t>
            </a:r>
            <a:r>
              <a:rPr lang="en-GB" sz="2000" b="1" dirty="0"/>
              <a:t>development </a:t>
            </a:r>
            <a:r>
              <a:rPr lang="en-GB" sz="2000" dirty="0"/>
              <a:t>has started.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571" y="1644651"/>
            <a:ext cx="118903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571" y="5475829"/>
            <a:ext cx="118903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1258889" y="2833688"/>
            <a:ext cx="152400" cy="26374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49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IFAD’s Knowledge Management approach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26" y="1384290"/>
            <a:ext cx="5260769" cy="4700502"/>
          </a:xfrm>
        </p:spPr>
        <p:txBody>
          <a:bodyPr>
            <a:normAutofit fontScale="32500" lnSpcReduction="20000"/>
          </a:bodyPr>
          <a:lstStyle/>
          <a:p>
            <a:endParaRPr lang="en-GB" sz="3200" dirty="0" smtClean="0"/>
          </a:p>
          <a:p>
            <a:r>
              <a:rPr lang="en-GB" sz="6000" dirty="0"/>
              <a:t>IFAD defines knowledge management as </a:t>
            </a:r>
            <a:r>
              <a:rPr lang="en-GB" sz="6000" b="1" dirty="0"/>
              <a:t>a set of processes, tools and behaviours that connect and motivate people to generate, use and share good practice, learning and expertise to improve IFAD's efficiency, credibility and development effectiveness.</a:t>
            </a:r>
          </a:p>
          <a:p>
            <a:pPr marL="0" indent="0">
              <a:buNone/>
            </a:pPr>
            <a:endParaRPr lang="en-GB" sz="6000" dirty="0" smtClean="0"/>
          </a:p>
          <a:p>
            <a:r>
              <a:rPr lang="en-GB" sz="6000" dirty="0" smtClean="0"/>
              <a:t>Knowledge management is one of the key areas of engagement at IFAD and an integral part of all our operations.</a:t>
            </a:r>
          </a:p>
          <a:p>
            <a:endParaRPr lang="en-GB" sz="6000" dirty="0" smtClean="0"/>
          </a:p>
          <a:p>
            <a:r>
              <a:rPr lang="en-GB" sz="6000" dirty="0" smtClean="0"/>
              <a:t>IFAD’s </a:t>
            </a:r>
            <a:r>
              <a:rPr lang="en-GB" sz="6000" dirty="0"/>
              <a:t>Strategic Framework </a:t>
            </a:r>
            <a:r>
              <a:rPr lang="en-GB" sz="6000" dirty="0" smtClean="0"/>
              <a:t>2016-2025 identifies </a:t>
            </a:r>
            <a:r>
              <a:rPr lang="en-GB" sz="6000" dirty="0"/>
              <a:t>knowledge building, dissemination and policy engagement as one of the four key pillars of the organization's results. </a:t>
            </a:r>
          </a:p>
          <a:p>
            <a:endParaRPr lang="en-GB" sz="3200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356" y="1402545"/>
            <a:ext cx="146050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882185" y="1596789"/>
            <a:ext cx="6005015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First formal KM Strategy 2008-2010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Knowledge Management Framework (2014)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Knowledge management Action Plan 2016-2018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New </a:t>
            </a:r>
            <a:r>
              <a:rPr lang="en-GB" sz="2000" b="1" dirty="0" smtClean="0"/>
              <a:t>IFAD Knowledge Management Strategy </a:t>
            </a:r>
            <a:r>
              <a:rPr lang="en-GB" sz="2000" dirty="0"/>
              <a:t>under </a:t>
            </a:r>
            <a:r>
              <a:rPr lang="en-GB" sz="2000" dirty="0" smtClean="0"/>
              <a:t>development 2018: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820167" y="3305124"/>
            <a:ext cx="3821373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Improve knowledge generation: learning from projects </a:t>
            </a:r>
            <a:r>
              <a:rPr lang="en-GB" sz="2000" dirty="0" smtClean="0"/>
              <a:t>and development </a:t>
            </a:r>
            <a:r>
              <a:rPr lang="en-GB" sz="2000" dirty="0"/>
              <a:t>partners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Improve knowledge sharing and use, better access to existing knowledge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Strengthening the enabling environment for KM, clearer governance structures, capacity building, incentives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945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1268" y="-1759536"/>
            <a:ext cx="13430993" cy="811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KM =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84351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IFAD’s main knowledge assets </a:t>
            </a:r>
            <a:endParaRPr lang="en-GB" i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767373"/>
              </p:ext>
            </p:extLst>
          </p:nvPr>
        </p:nvGraphicFramePr>
        <p:xfrm>
          <a:off x="0" y="1339954"/>
          <a:ext cx="12139448" cy="540204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10880"/>
                <a:gridCol w="3010880"/>
                <a:gridCol w="3010880"/>
                <a:gridCol w="3106808"/>
              </a:tblGrid>
              <a:tr h="541725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1E397F"/>
                          </a:solidFill>
                        </a:rPr>
                        <a:t>Business</a:t>
                      </a:r>
                      <a:r>
                        <a:rPr lang="en-GB" sz="2800" baseline="0" dirty="0" smtClean="0">
                          <a:solidFill>
                            <a:srgbClr val="1E397F"/>
                          </a:solidFill>
                        </a:rPr>
                        <a:t> Process</a:t>
                      </a:r>
                      <a:endParaRPr lang="en-GB" sz="2800" dirty="0">
                        <a:solidFill>
                          <a:srgbClr val="1E39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1E397F"/>
                          </a:solidFill>
                        </a:rPr>
                        <a:t>Capacity building</a:t>
                      </a:r>
                      <a:endParaRPr lang="en-GB" sz="2400" dirty="0">
                        <a:solidFill>
                          <a:srgbClr val="1E39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1E397F"/>
                          </a:solidFill>
                        </a:rPr>
                        <a:t>Evaluations</a:t>
                      </a:r>
                      <a:endParaRPr lang="en-GB" sz="2400" dirty="0">
                        <a:solidFill>
                          <a:srgbClr val="1E39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1E397F"/>
                          </a:solidFill>
                        </a:rPr>
                        <a:t>Research</a:t>
                      </a:r>
                      <a:endParaRPr lang="en-GB" sz="2400" dirty="0">
                        <a:solidFill>
                          <a:srgbClr val="1E397F"/>
                        </a:solidFill>
                      </a:endParaRPr>
                    </a:p>
                  </a:txBody>
                  <a:tcPr/>
                </a:tc>
              </a:tr>
              <a:tr h="1047782">
                <a:tc>
                  <a:txBody>
                    <a:bodyPr/>
                    <a:lstStyle/>
                    <a:p>
                      <a:r>
                        <a:rPr lang="en-GB" dirty="0" smtClean="0"/>
                        <a:t>COSOPs, CSNs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IFAD Operations Academy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Impact Assessment Initiative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Research with development partners</a:t>
                      </a:r>
                      <a:endParaRPr lang="en-GB" dirty="0"/>
                    </a:p>
                  </a:txBody>
                  <a:tcPr/>
                </a:tc>
              </a:tr>
              <a:tr h="1047782">
                <a:tc>
                  <a:txBody>
                    <a:bodyPr/>
                    <a:lstStyle/>
                    <a:p>
                      <a:r>
                        <a:rPr lang="en-GB" dirty="0" smtClean="0"/>
                        <a:t>Monitoring and Evaluation Systems</a:t>
                      </a:r>
                      <a:r>
                        <a:rPr lang="en-GB" baseline="0" dirty="0" smtClean="0"/>
                        <a:t> (</a:t>
                      </a:r>
                      <a:r>
                        <a:rPr lang="en-GB" dirty="0" smtClean="0"/>
                        <a:t>RIMS/ORMS)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PRiME</a:t>
                      </a:r>
                      <a:r>
                        <a:rPr lang="en-GB" dirty="0" smtClean="0"/>
                        <a:t> M&amp;E trainings for project staff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Annual Report on Results and Impact of IFAD Operations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 smtClean="0"/>
                        <a:t>IFAD</a:t>
                      </a:r>
                      <a:r>
                        <a:rPr lang="en-GB" b="0" baseline="0" dirty="0" smtClean="0"/>
                        <a:t> Research Series Publications </a:t>
                      </a:r>
                      <a:endParaRPr lang="en-GB" b="0" dirty="0"/>
                    </a:p>
                  </a:txBody>
                  <a:tcPr/>
                </a:tc>
              </a:tr>
              <a:tr h="669189">
                <a:tc>
                  <a:txBody>
                    <a:bodyPr/>
                    <a:lstStyle/>
                    <a:p>
                      <a:r>
                        <a:rPr lang="en-GB" dirty="0" smtClean="0"/>
                        <a:t>Supervision,</a:t>
                      </a:r>
                      <a:r>
                        <a:rPr lang="en-GB" baseline="0" dirty="0" smtClean="0"/>
                        <a:t> Mid-Term, Project Completion </a:t>
                      </a:r>
                      <a:r>
                        <a:rPr lang="en-GB" dirty="0" smtClean="0"/>
                        <a:t>,</a:t>
                      </a:r>
                      <a:r>
                        <a:rPr lang="en-GB" baseline="0" dirty="0" smtClean="0"/>
                        <a:t> Design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Learning Routes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Independent</a:t>
                      </a:r>
                      <a:r>
                        <a:rPr lang="en-GB" baseline="0" dirty="0" smtClean="0"/>
                        <a:t> Office of Evaluation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Rural</a:t>
                      </a:r>
                      <a:r>
                        <a:rPr lang="en-GB" baseline="0" dirty="0" smtClean="0"/>
                        <a:t> Development Report</a:t>
                      </a:r>
                      <a:endParaRPr lang="en-GB" dirty="0"/>
                    </a:p>
                  </a:txBody>
                  <a:tcPr/>
                </a:tc>
              </a:tr>
              <a:tr h="1047782">
                <a:tc>
                  <a:txBody>
                    <a:bodyPr/>
                    <a:lstStyle/>
                    <a:p>
                      <a:r>
                        <a:rPr lang="en-GB" dirty="0" smtClean="0"/>
                        <a:t>Portfolio</a:t>
                      </a:r>
                      <a:r>
                        <a:rPr lang="en-GB" baseline="0" dirty="0" smtClean="0"/>
                        <a:t> Review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Knowledge sharing events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…</a:t>
                      </a:r>
                      <a:endParaRPr lang="en-GB" dirty="0"/>
                    </a:p>
                  </a:txBody>
                  <a:tcPr/>
                </a:tc>
              </a:tr>
              <a:tr h="1047782">
                <a:tc>
                  <a:txBody>
                    <a:bodyPr/>
                    <a:lstStyle/>
                    <a:p>
                      <a:r>
                        <a:rPr lang="en-GB" dirty="0" smtClean="0"/>
                        <a:t>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Publications, Multimedia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469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Examples of KM at country level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1" y="1502568"/>
            <a:ext cx="5451716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800" b="1" dirty="0" smtClean="0"/>
              <a:t>Sudan </a:t>
            </a:r>
          </a:p>
          <a:p>
            <a:r>
              <a:rPr lang="en-GB" sz="3800" dirty="0" smtClean="0"/>
              <a:t>Development of IFAD country level KM strategy in 2016.</a:t>
            </a:r>
          </a:p>
          <a:p>
            <a:r>
              <a:rPr lang="en-GB" sz="3800" dirty="0" smtClean="0"/>
              <a:t>First ever in country Learning Route on Natural Resources Management and Agricultural Productivity organised in 2016 in collaboration with </a:t>
            </a:r>
            <a:r>
              <a:rPr lang="en-GB" sz="3800" dirty="0" err="1" smtClean="0"/>
              <a:t>Procasur</a:t>
            </a:r>
            <a:r>
              <a:rPr lang="en-GB" sz="3800" dirty="0" smtClean="0"/>
              <a:t>.</a:t>
            </a:r>
            <a:endParaRPr lang="en-GB" sz="3800" dirty="0"/>
          </a:p>
          <a:p>
            <a:r>
              <a:rPr lang="en-GB" sz="3800" dirty="0" smtClean="0"/>
              <a:t>SSTC exchange. Delegation from Kenya to visit Sudan to learn about community led NRM in Sudan in October 2018.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205" y="1434662"/>
            <a:ext cx="145393" cy="5037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232150" y="1434419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 smtClean="0"/>
              <a:t>Moldova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Videos and case </a:t>
            </a:r>
            <a:r>
              <a:rPr lang="en-GB" sz="2400" dirty="0"/>
              <a:t>stories on </a:t>
            </a:r>
            <a:r>
              <a:rPr lang="en-GB" sz="2400" dirty="0" smtClean="0"/>
              <a:t>youth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employment opportunities promoted by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IFAD supported projects have been produced     and shared globally.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Social media videos shared recently on the occasion of the International Youth </a:t>
            </a:r>
            <a:r>
              <a:rPr lang="en-GB" sz="2400" dirty="0"/>
              <a:t>Day in August </a:t>
            </a:r>
            <a:r>
              <a:rPr lang="en-GB" sz="2400" dirty="0" smtClean="0"/>
              <a:t>2018.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6870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287" y="198305"/>
            <a:ext cx="11402958" cy="1112704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Looking forward 2019-2021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7118" y="1876879"/>
            <a:ext cx="117554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Ongoing Decentralization. New Regional Hubs established in </a:t>
            </a:r>
            <a:r>
              <a:rPr lang="en-GB" sz="2800" dirty="0"/>
              <a:t>Istanbul and </a:t>
            </a:r>
            <a:r>
              <a:rPr lang="en-GB" sz="2800" dirty="0" smtClean="0"/>
              <a:t>Cairo</a:t>
            </a:r>
            <a:r>
              <a:rPr lang="en-GB" sz="2800" dirty="0"/>
              <a:t> </a:t>
            </a:r>
            <a:r>
              <a:rPr lang="en-GB" sz="2800" dirty="0" smtClean="0"/>
              <a:t>(NEN).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Increased </a:t>
            </a:r>
            <a:r>
              <a:rPr lang="en-GB" sz="2800" dirty="0"/>
              <a:t>focus on KM, policy engagement, SSTC at country </a:t>
            </a:r>
            <a:r>
              <a:rPr lang="en-GB" sz="2800" dirty="0" smtClean="0"/>
              <a:t>level.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Regional </a:t>
            </a:r>
            <a:r>
              <a:rPr lang="en-GB" sz="2800" dirty="0"/>
              <a:t>Hubs specialized in </a:t>
            </a:r>
            <a:r>
              <a:rPr lang="en-GB" sz="2800" dirty="0" smtClean="0"/>
              <a:t>SSTC.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Opportunity for stronger partnerships, linkage between regional grants to IFAD investment projects.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4418411" y="2297364"/>
            <a:ext cx="3411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10" y="4867084"/>
            <a:ext cx="1377761" cy="133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51" y="5014120"/>
            <a:ext cx="1189038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858" y="5013528"/>
            <a:ext cx="1189038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239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6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2877" y="1366092"/>
            <a:ext cx="323895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</a:rPr>
              <a:t>THANK YOU</a:t>
            </a:r>
          </a:p>
          <a:p>
            <a:pPr algn="ctr"/>
            <a:r>
              <a:rPr lang="en-GB" sz="4000" b="1" dirty="0" smtClean="0">
                <a:solidFill>
                  <a:schemeClr val="bg1"/>
                </a:solidFill>
              </a:rPr>
              <a:t>		MERCI</a:t>
            </a:r>
          </a:p>
          <a:p>
            <a:pPr algn="ctr"/>
            <a:endParaRPr lang="en-GB" sz="4000" b="1" dirty="0" smtClean="0">
              <a:solidFill>
                <a:schemeClr val="bg1"/>
              </a:solidFill>
            </a:endParaRPr>
          </a:p>
          <a:p>
            <a:pPr algn="ctr"/>
            <a:r>
              <a:rPr lang="en-GB" sz="4000" b="1" dirty="0" smtClean="0">
                <a:solidFill>
                  <a:schemeClr val="bg1"/>
                </a:solidFill>
              </a:rPr>
              <a:t> </a:t>
            </a:r>
            <a:r>
              <a:rPr lang="ar-SA" sz="7200" b="1" dirty="0">
                <a:solidFill>
                  <a:schemeClr val="bg1"/>
                </a:solidFill>
              </a:rPr>
              <a:t>شكرا </a:t>
            </a:r>
            <a:r>
              <a:rPr lang="ar-SA" sz="4000" b="1" dirty="0"/>
              <a:t>  </a:t>
            </a:r>
            <a:endParaRPr lang="en-GB" sz="4000" b="1" dirty="0" smtClean="0"/>
          </a:p>
          <a:p>
            <a:endParaRPr lang="en-GB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06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IFAD">
      <a:dk1>
        <a:sysClr val="windowText" lastClr="000000"/>
      </a:dk1>
      <a:lt1>
        <a:sysClr val="window" lastClr="FFFFFF"/>
      </a:lt1>
      <a:dk2>
        <a:srgbClr val="1F3671"/>
      </a:dk2>
      <a:lt2>
        <a:srgbClr val="F2F2F2"/>
      </a:lt2>
      <a:accent1>
        <a:srgbClr val="00BBCD"/>
      </a:accent1>
      <a:accent2>
        <a:srgbClr val="E14E00"/>
      </a:accent2>
      <a:accent3>
        <a:srgbClr val="F39200"/>
      </a:accent3>
      <a:accent4>
        <a:srgbClr val="FFC000"/>
      </a:accent4>
      <a:accent5>
        <a:srgbClr val="CA0928"/>
      </a:accent5>
      <a:accent6>
        <a:srgbClr val="439F35"/>
      </a:accent6>
      <a:hlink>
        <a:srgbClr val="1F3671"/>
      </a:hlink>
      <a:folHlink>
        <a:srgbClr val="1F3671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IFAD">
      <a:dk1>
        <a:sysClr val="windowText" lastClr="000000"/>
      </a:dk1>
      <a:lt1>
        <a:sysClr val="window" lastClr="FFFFFF"/>
      </a:lt1>
      <a:dk2>
        <a:srgbClr val="1F3671"/>
      </a:dk2>
      <a:lt2>
        <a:srgbClr val="E7E6E6"/>
      </a:lt2>
      <a:accent1>
        <a:srgbClr val="E14E00"/>
      </a:accent1>
      <a:accent2>
        <a:srgbClr val="F39200"/>
      </a:accent2>
      <a:accent3>
        <a:srgbClr val="CA0928"/>
      </a:accent3>
      <a:accent4>
        <a:srgbClr val="439F35"/>
      </a:accent4>
      <a:accent5>
        <a:srgbClr val="00BBCD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Calibri Light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21936</TotalTime>
  <Words>690</Words>
  <Application>Microsoft Office PowerPoint</Application>
  <PresentationFormat>Custom</PresentationFormat>
  <Paragraphs>104</Paragraphs>
  <Slides>11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1_Office Theme</vt:lpstr>
      <vt:lpstr>PowerPoint Presentation</vt:lpstr>
      <vt:lpstr>Overview</vt:lpstr>
      <vt:lpstr>Complex region, different contexts</vt:lpstr>
      <vt:lpstr>IFAD and South South Triangular Cooperation</vt:lpstr>
      <vt:lpstr>SSTC examples in the NEN region</vt:lpstr>
      <vt:lpstr>IFAD’s Knowledge Management approach</vt:lpstr>
      <vt:lpstr>KM =</vt:lpstr>
      <vt:lpstr>IFAD’s main knowledge assets </vt:lpstr>
      <vt:lpstr>Examples of KM at country level</vt:lpstr>
      <vt:lpstr>Looking forward 2019-2021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Ahmed Badenjki</dc:creator>
  <cp:lastModifiedBy>Anonymous</cp:lastModifiedBy>
  <cp:revision>1000</cp:revision>
  <cp:lastPrinted>2018-05-27T11:49:38Z</cp:lastPrinted>
  <dcterms:created xsi:type="dcterms:W3CDTF">2016-06-03T18:51:17Z</dcterms:created>
  <dcterms:modified xsi:type="dcterms:W3CDTF">2018-10-09T15:43:52Z</dcterms:modified>
</cp:coreProperties>
</file>