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075DAA-4D8F-4120-AB3F-B02E48FA39C9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2F92D6-9DBF-40A2-A2A8-52C0C817C8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639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>
              <a:spcBef>
                <a:spcPct val="0"/>
              </a:spcBef>
            </a:pPr>
            <a:r>
              <a:rPr lang="en-US" altLang="en-US" smtClean="0">
                <a:cs typeface="Arial" panose="020B0604020202020204" pitchFamily="34" charset="0"/>
              </a:rPr>
              <a:t>Barley and berseem (Alfa Alfa). Focused on animal production. </a:t>
            </a:r>
            <a:endParaRPr lang="ar-EG" altLang="en-US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4413476-6928-4E2E-AE41-CBDAFBE89F36}" type="slidenum">
              <a:rPr lang="ar-EG" altLang="en-US">
                <a:latin typeface="Calibri" panose="020F0502020204030204" pitchFamily="34" charset="0"/>
              </a:rPr>
              <a:pPr eaLnBrk="1" hangingPunct="1"/>
              <a:t>3</a:t>
            </a:fld>
            <a:endParaRPr lang="ar-EG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1892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L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E118A0A-4837-45C3-A310-E01C96CB0CA1}" type="slidenum">
              <a:rPr lang="ar-EG" altLang="en-US">
                <a:latin typeface="Calibri" panose="020F0502020204030204" pitchFamily="34" charset="0"/>
              </a:rPr>
              <a:pPr eaLnBrk="1" hangingPunct="1"/>
              <a:t>4</a:t>
            </a:fld>
            <a:endParaRPr lang="ar-EG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139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148E8-9676-4747-8BA9-CDD263BA1E53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FCE4-CD02-49DA-99C5-7A86FBC131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737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148E8-9676-4747-8BA9-CDD263BA1E53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FCE4-CD02-49DA-99C5-7A86FBC131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902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148E8-9676-4747-8BA9-CDD263BA1E53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FCE4-CD02-49DA-99C5-7A86FBC131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315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148E8-9676-4747-8BA9-CDD263BA1E53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FCE4-CD02-49DA-99C5-7A86FBC131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495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148E8-9676-4747-8BA9-CDD263BA1E53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FCE4-CD02-49DA-99C5-7A86FBC131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716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148E8-9676-4747-8BA9-CDD263BA1E53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FCE4-CD02-49DA-99C5-7A86FBC131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632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148E8-9676-4747-8BA9-CDD263BA1E53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FCE4-CD02-49DA-99C5-7A86FBC131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617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148E8-9676-4747-8BA9-CDD263BA1E53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FCE4-CD02-49DA-99C5-7A86FBC131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999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148E8-9676-4747-8BA9-CDD263BA1E53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FCE4-CD02-49DA-99C5-7A86FBC131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57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148E8-9676-4747-8BA9-CDD263BA1E53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FCE4-CD02-49DA-99C5-7A86FBC131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741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148E8-9676-4747-8BA9-CDD263BA1E53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FCE4-CD02-49DA-99C5-7A86FBC131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545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6148E8-9676-4747-8BA9-CDD263BA1E53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BEFCE4-CD02-49DA-99C5-7A86FBC131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115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72936"/>
            <a:ext cx="9144000" cy="2387600"/>
          </a:xfrm>
        </p:spPr>
        <p:txBody>
          <a:bodyPr>
            <a:noAutofit/>
          </a:bodyPr>
          <a:lstStyle/>
          <a:p>
            <a:r>
              <a:rPr lang="en-US" sz="3000" b="1" dirty="0" smtClean="0"/>
              <a:t>Women’s </a:t>
            </a:r>
            <a:r>
              <a:rPr lang="en-US" sz="3000" b="1" dirty="0"/>
              <a:t>contributions to</a:t>
            </a:r>
            <a:br>
              <a:rPr lang="en-US" sz="3000" b="1" dirty="0"/>
            </a:br>
            <a:r>
              <a:rPr lang="en-US" sz="3000" b="1" dirty="0"/>
              <a:t>climate change adaptation</a:t>
            </a:r>
            <a:br>
              <a:rPr lang="en-US" sz="3000" b="1" dirty="0"/>
            </a:br>
            <a:r>
              <a:rPr lang="en-US" sz="3000" b="1" dirty="0"/>
              <a:t>in Egypt’s Mubarak</a:t>
            </a:r>
            <a:br>
              <a:rPr lang="en-US" sz="3000" b="1" dirty="0"/>
            </a:br>
            <a:r>
              <a:rPr lang="en-US" sz="3000" b="1" dirty="0"/>
              <a:t>Resettlement Scheme through</a:t>
            </a:r>
            <a:br>
              <a:rPr lang="en-US" sz="3000" b="1" dirty="0"/>
            </a:br>
            <a:r>
              <a:rPr lang="en-US" sz="3000" b="1" dirty="0"/>
              <a:t>cactus cultivation and</a:t>
            </a:r>
            <a:br>
              <a:rPr lang="en-US" sz="3000" b="1" dirty="0"/>
            </a:br>
            <a:r>
              <a:rPr lang="en-US" sz="3000" b="1" dirty="0"/>
              <a:t>adjusted irrigation</a:t>
            </a:r>
            <a:endParaRPr lang="en-US" sz="3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623530"/>
            <a:ext cx="9144000" cy="1655762"/>
          </a:xfrm>
        </p:spPr>
        <p:txBody>
          <a:bodyPr/>
          <a:lstStyle/>
          <a:p>
            <a:r>
              <a:rPr lang="en-US" dirty="0" smtClean="0"/>
              <a:t>Presented at the Annual Association of American Geographers, April 23, 2015, Chicago, Illinois </a:t>
            </a:r>
          </a:p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80288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Introducing the Study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99286"/>
            <a:ext cx="10515600" cy="4677677"/>
          </a:xfrm>
        </p:spPr>
        <p:txBody>
          <a:bodyPr>
            <a:normAutofit fontScale="550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Environmental impacts differ along gender lines and therefore women must be involved in any efforts to remedy them. </a:t>
            </a:r>
          </a:p>
          <a:p>
            <a:r>
              <a:rPr lang="en-US" dirty="0"/>
              <a:t>T</a:t>
            </a:r>
            <a:r>
              <a:rPr lang="en-US" dirty="0" smtClean="0"/>
              <a:t>he Middle East remains one of the most unequal gender regions in the world most notably evident through increased violence against women during the Revolution. </a:t>
            </a:r>
          </a:p>
          <a:p>
            <a:r>
              <a:rPr lang="en-US" dirty="0" smtClean="0"/>
              <a:t>Adaptation approaches at national levels are focused for the most part on finding new water sources (the region is one of the most water stressed regions in the world). </a:t>
            </a:r>
          </a:p>
          <a:p>
            <a:r>
              <a:rPr lang="en-US" dirty="0" smtClean="0"/>
              <a:t>The Revolution highlighted the urgent need to tap onto engaging social actors for adapting to climate change. </a:t>
            </a:r>
          </a:p>
          <a:p>
            <a:r>
              <a:rPr lang="en-US" dirty="0" smtClean="0"/>
              <a:t>Due to the general lack of focus on gender inequalities and alternative methods to adaptation in current approaches the study adopts a FPE approach to: </a:t>
            </a:r>
            <a:endParaRPr lang="en-US" dirty="0"/>
          </a:p>
          <a:p>
            <a:pPr lvl="1"/>
            <a:r>
              <a:rPr lang="en-US" dirty="0" smtClean="0"/>
              <a:t>Focus on practices (local </a:t>
            </a:r>
            <a:r>
              <a:rPr lang="en-US" dirty="0" smtClean="0"/>
              <a:t>innovations) </a:t>
            </a:r>
            <a:r>
              <a:rPr lang="en-US" dirty="0" smtClean="0"/>
              <a:t>and policies that enable women to adapt to climate change </a:t>
            </a:r>
          </a:p>
          <a:p>
            <a:pPr lvl="1"/>
            <a:r>
              <a:rPr lang="en-US" dirty="0" smtClean="0"/>
              <a:t>Focus on integrating social and ecological aspects in adapting to climate change </a:t>
            </a:r>
          </a:p>
          <a:p>
            <a:r>
              <a:rPr lang="en-US" dirty="0" smtClean="0"/>
              <a:t>This study draws on research conducted over a 14-month fieldwork period in 2010–2011 with follow-up research in 2012 and 2013 in two desert settlements: </a:t>
            </a:r>
            <a:r>
              <a:rPr lang="en-US" dirty="0" err="1" smtClean="0"/>
              <a:t>Sa’yda</a:t>
            </a:r>
            <a:r>
              <a:rPr lang="en-US" dirty="0" smtClean="0"/>
              <a:t>, a settlement in Upper Egypt, and </a:t>
            </a:r>
            <a:r>
              <a:rPr lang="en-US" dirty="0" err="1" smtClean="0"/>
              <a:t>Intilaq</a:t>
            </a:r>
            <a:r>
              <a:rPr lang="en-US" dirty="0" smtClean="0"/>
              <a:t> in Lower Egypt, which are part of the Massive Mubarak Resettlement Scheme </a:t>
            </a:r>
          </a:p>
          <a:p>
            <a:pPr lvl="1"/>
            <a:r>
              <a:rPr lang="en-US" dirty="0" smtClean="0"/>
              <a:t>The two sites differ in socio-economic and biophysical dynamics whereby </a:t>
            </a:r>
            <a:r>
              <a:rPr lang="en-US" dirty="0" err="1" smtClean="0"/>
              <a:t>Sa’yda</a:t>
            </a:r>
            <a:r>
              <a:rPr lang="en-US" dirty="0" smtClean="0"/>
              <a:t> comprises of women heads of household settlers, is very conservative in gender norms, focuses on feed production and livestock rearing, while </a:t>
            </a:r>
            <a:r>
              <a:rPr lang="en-US" dirty="0" err="1" smtClean="0"/>
              <a:t>Intilaq</a:t>
            </a:r>
            <a:r>
              <a:rPr lang="en-US" dirty="0" smtClean="0"/>
              <a:t> comprises of women graduate settlers, is relatively liberal in gender norms, and focuses on profitable in fruit production </a:t>
            </a:r>
          </a:p>
          <a:p>
            <a:r>
              <a:rPr lang="en-US" dirty="0" smtClean="0"/>
              <a:t>The study uses </a:t>
            </a:r>
            <a:r>
              <a:rPr lang="en-US" dirty="0"/>
              <a:t>ethnographic methods that offer valuable tools to uncover impacts </a:t>
            </a:r>
            <a:r>
              <a:rPr lang="en-US" dirty="0" smtClean="0"/>
              <a:t>of climate </a:t>
            </a:r>
            <a:r>
              <a:rPr lang="en-US" dirty="0"/>
              <a:t>change and related adaptation strategies </a:t>
            </a:r>
            <a:r>
              <a:rPr lang="en-US" dirty="0" smtClean="0"/>
              <a:t>which are inherently local and specific with a focus on:</a:t>
            </a:r>
          </a:p>
          <a:p>
            <a:pPr lvl="1"/>
            <a:r>
              <a:rPr lang="en-US" dirty="0" smtClean="0"/>
              <a:t>Identifying </a:t>
            </a:r>
            <a:r>
              <a:rPr lang="en-US" dirty="0"/>
              <a:t>local innovations in adaptation to climate change, particularly </a:t>
            </a:r>
            <a:r>
              <a:rPr lang="en-US" dirty="0" smtClean="0"/>
              <a:t>those related </a:t>
            </a:r>
            <a:r>
              <a:rPr lang="en-US" dirty="0"/>
              <a:t>to </a:t>
            </a:r>
            <a:r>
              <a:rPr lang="en-US" dirty="0" smtClean="0"/>
              <a:t>women, and what enables or impedes their adaptation capacities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6485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en-US" altLang="en-US" dirty="0" err="1" smtClean="0"/>
              <a:t>Sa’yda</a:t>
            </a:r>
            <a:r>
              <a:rPr lang="en-US" altLang="en-US" dirty="0" smtClean="0"/>
              <a:t> </a:t>
            </a:r>
            <a:endParaRPr lang="ar-LB" altLang="en-US" dirty="0" smtClean="0"/>
          </a:p>
        </p:txBody>
      </p:sp>
      <p:pic>
        <p:nvPicPr>
          <p:cNvPr id="10243" name="Picture 2" descr="C:\Users\dina\Desktop\Saiid Fieldwork\April\April 6th photos (Om Il Shekh Farms)\clean barley with baserrm (what does best in the desert here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"/>
            <a:ext cx="512445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3" descr="C:\Users\dina\Desktop\Saiid Fieldwork\April\April 6th photos (Om Il Shekh Farms)\rented out barseem in rented out land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62438" y="2997200"/>
            <a:ext cx="6405562" cy="3600450"/>
          </a:xfr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CF02D7B-6B2B-409B-8E31-3D2B82DEB009}" type="slidenum">
              <a:rPr lang="ar-EG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ar-EG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30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152400" y="303212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 err="1" smtClean="0"/>
              <a:t>Intilaq</a:t>
            </a:r>
            <a:endParaRPr lang="ar-LB" altLang="en-US" dirty="0" smtClean="0"/>
          </a:p>
        </p:txBody>
      </p:sp>
      <p:pic>
        <p:nvPicPr>
          <p:cNvPr id="12292" name="Picture 2" descr="C:\Users\dina\Desktop\stuff\Facebook Photos\Favorites\Another 5 feddans for Omaym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928" y="3519810"/>
            <a:ext cx="48006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3" descr="C:\Users\dina\Desktop\stuff\Facebook Photos\Favorites\Other half of the farm using drip irrigati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808162"/>
            <a:ext cx="48006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4" descr="C:\Users\dina\Desktop\stuff\Facebook Photos\Favorites\Intercropping of Oranges and barseem (good agri Lower Egypt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46" r="36249" b="16248"/>
          <a:stretch>
            <a:fillRect/>
          </a:stretch>
        </p:blipFill>
        <p:spPr bwMode="auto">
          <a:xfrm>
            <a:off x="280088" y="1459258"/>
            <a:ext cx="4284663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B90CBD7-BF0F-4502-9339-E35F4BD77AD8}" type="slidenum">
              <a:rPr lang="ar-EG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ar-EG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6821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Findings on Adaptation Strategies and Implications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1"/>
            <a:r>
              <a:rPr lang="en-US" dirty="0" smtClean="0"/>
              <a:t>In </a:t>
            </a:r>
            <a:r>
              <a:rPr lang="en-US" dirty="0" err="1" smtClean="0"/>
              <a:t>Intilaq</a:t>
            </a:r>
            <a:r>
              <a:rPr lang="en-US" dirty="0" smtClean="0"/>
              <a:t>, women graduate settlers are planting cactus, which requires less water, fertilization, and </a:t>
            </a:r>
            <a:r>
              <a:rPr lang="en-US" dirty="0" err="1" smtClean="0"/>
              <a:t>labour</a:t>
            </a:r>
            <a:r>
              <a:rPr lang="en-US" dirty="0" smtClean="0"/>
              <a:t>, as a means to avoid eviction in hostile reclaimed desert lands (limited schooling, potable water) </a:t>
            </a:r>
          </a:p>
          <a:p>
            <a:pPr lvl="1"/>
            <a:r>
              <a:rPr lang="en-US" dirty="0" smtClean="0"/>
              <a:t>In </a:t>
            </a:r>
            <a:r>
              <a:rPr lang="en-US" dirty="0" err="1" smtClean="0"/>
              <a:t>Sa’yda</a:t>
            </a:r>
            <a:r>
              <a:rPr lang="en-US" dirty="0" smtClean="0"/>
              <a:t>, women heads of household settlers are more likely to cultivate barley (which is tolerant to salts) due to a lack of adequate </a:t>
            </a:r>
            <a:r>
              <a:rPr lang="en-US" dirty="0" err="1" smtClean="0"/>
              <a:t>labour</a:t>
            </a:r>
            <a:r>
              <a:rPr lang="en-US" dirty="0" smtClean="0"/>
              <a:t> and finances to fertilize and irrigate wheat </a:t>
            </a:r>
          </a:p>
          <a:p>
            <a:pPr lvl="1"/>
            <a:r>
              <a:rPr lang="en-US" dirty="0" smtClean="0"/>
              <a:t>Participation on water user associations in both settlements was limited and more so in </a:t>
            </a:r>
            <a:r>
              <a:rPr lang="en-US" dirty="0" err="1" smtClean="0"/>
              <a:t>Sa’yda</a:t>
            </a:r>
            <a:r>
              <a:rPr lang="en-US" dirty="0" smtClean="0"/>
              <a:t> due to local norms and ineffective roles for water user associations more generally </a:t>
            </a:r>
          </a:p>
          <a:p>
            <a:pPr lvl="1"/>
            <a:r>
              <a:rPr lang="en-US" dirty="0" smtClean="0"/>
              <a:t>Government policies did not encourage cactus or barley crops in its extension or marketing support </a:t>
            </a:r>
          </a:p>
          <a:p>
            <a:pPr lvl="1"/>
            <a:r>
              <a:rPr lang="en-US" dirty="0" smtClean="0"/>
              <a:t>More focus is needed on approaches that consider the local biophysical conditions and capitalize on women’s innovations, whom are largely disadvantaged by local norms and government policies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1027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Acknowledgements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Funding for this research was provided by the CGIAR Research Program on Dryland Systems, the International Development Research Center, and the Ford Foundation.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59118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526</Words>
  <Application>Microsoft Office PowerPoint</Application>
  <PresentationFormat>Widescreen</PresentationFormat>
  <Paragraphs>31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Women’s contributions to climate change adaptation in Egypt’s Mubarak Resettlement Scheme through cactus cultivation and adjusted irrigation</vt:lpstr>
      <vt:lpstr> Introducing the Study </vt:lpstr>
      <vt:lpstr>Sa’yda </vt:lpstr>
      <vt:lpstr>Intilaq</vt:lpstr>
      <vt:lpstr>Findings on Adaptation Strategies and Implications </vt:lpstr>
      <vt:lpstr>Acknowledgements 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8: Women’s contributions to climate change adaptation in Egypt’s Mubarak Resettlement Scheme through cactus cultivation and adjusted irrigation</dc:title>
  <dc:creator>DNajjar</dc:creator>
  <cp:lastModifiedBy>DNajjar</cp:lastModifiedBy>
  <cp:revision>13</cp:revision>
  <dcterms:created xsi:type="dcterms:W3CDTF">2015-04-19T17:05:18Z</dcterms:created>
  <dcterms:modified xsi:type="dcterms:W3CDTF">2015-12-14T22:04:46Z</dcterms:modified>
</cp:coreProperties>
</file>