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handoutMasterIdLst>
    <p:handoutMasterId r:id="rId11"/>
  </p:handoutMasterIdLst>
  <p:sldIdLst>
    <p:sldId id="258" r:id="rId2"/>
    <p:sldId id="257" r:id="rId3"/>
    <p:sldId id="259" r:id="rId4"/>
    <p:sldId id="261" r:id="rId5"/>
    <p:sldId id="262" r:id="rId6"/>
    <p:sldId id="263" r:id="rId7"/>
    <p:sldId id="264" r:id="rId8"/>
    <p:sldId id="265"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7F3E"/>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85180" autoAdjust="0"/>
  </p:normalViewPr>
  <p:slideViewPr>
    <p:cSldViewPr snapToGrid="0" snapToObjects="1">
      <p:cViewPr>
        <p:scale>
          <a:sx n="102" d="100"/>
          <a:sy n="102" d="100"/>
        </p:scale>
        <p:origin x="-1044" y="93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p:cViewPr varScale="1">
        <p:scale>
          <a:sx n="70" d="100"/>
          <a:sy n="70" d="100"/>
        </p:scale>
        <p:origin x="-329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071812C-3F51-BA45-9D2D-2EDB85B89DE9}" type="datetimeFigureOut">
              <a:rPr lang="en-US" smtClean="0"/>
              <a:t>9/29/2014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C2E3893-7D42-BD4A-A8C7-DB5151723479}" type="slidenum">
              <a:rPr lang="en-US" smtClean="0"/>
              <a:t>‹#›</a:t>
            </a:fld>
            <a:endParaRPr lang="en-US"/>
          </a:p>
        </p:txBody>
      </p:sp>
    </p:spTree>
    <p:extLst>
      <p:ext uri="{BB962C8B-B14F-4D97-AF65-F5344CB8AC3E}">
        <p14:creationId xmlns:p14="http://schemas.microsoft.com/office/powerpoint/2010/main" val="138495302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5CB6C7-3C70-2749-9D14-4424FB60E98F}" type="datetimeFigureOut">
              <a:rPr lang="en-US" smtClean="0"/>
              <a:t>9/29/2014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D6AB160-651B-F348-877E-4F557550D25F}" type="slidenum">
              <a:rPr lang="en-US" smtClean="0"/>
              <a:t>‹#›</a:t>
            </a:fld>
            <a:endParaRPr lang="en-US"/>
          </a:p>
        </p:txBody>
      </p:sp>
    </p:spTree>
    <p:extLst>
      <p:ext uri="{BB962C8B-B14F-4D97-AF65-F5344CB8AC3E}">
        <p14:creationId xmlns:p14="http://schemas.microsoft.com/office/powerpoint/2010/main" val="929076156"/>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am going to provide a brief overview on the progress of the information management strategies put in place for both</a:t>
            </a:r>
            <a:r>
              <a:rPr lang="en-US" baseline="0" dirty="0" smtClean="0"/>
              <a:t> ICARDA and </a:t>
            </a:r>
            <a:r>
              <a:rPr lang="en-US" baseline="0" dirty="0" err="1" smtClean="0"/>
              <a:t>Dryland</a:t>
            </a:r>
            <a:r>
              <a:rPr lang="en-US" baseline="0" dirty="0" smtClean="0"/>
              <a:t> Systems – which can feed into the discussions we will have regarding data management for the Program. </a:t>
            </a:r>
            <a:endParaRPr lang="en-US" dirty="0"/>
          </a:p>
        </p:txBody>
      </p:sp>
      <p:sp>
        <p:nvSpPr>
          <p:cNvPr id="4" name="Slide Number Placeholder 3"/>
          <p:cNvSpPr>
            <a:spLocks noGrp="1"/>
          </p:cNvSpPr>
          <p:nvPr>
            <p:ph type="sldNum" sz="quarter" idx="10"/>
          </p:nvPr>
        </p:nvSpPr>
        <p:spPr/>
        <p:txBody>
          <a:bodyPr/>
          <a:lstStyle/>
          <a:p>
            <a:fld id="{4D6AB160-651B-F348-877E-4F557550D25F}" type="slidenum">
              <a:rPr lang="en-US" smtClean="0"/>
              <a:t>1</a:t>
            </a:fld>
            <a:endParaRPr lang="en-US"/>
          </a:p>
        </p:txBody>
      </p:sp>
    </p:spTree>
    <p:extLst>
      <p:ext uri="{BB962C8B-B14F-4D97-AF65-F5344CB8AC3E}">
        <p14:creationId xmlns:p14="http://schemas.microsoft.com/office/powerpoint/2010/main" val="1664801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presentation will focus on three main elements: </a:t>
            </a:r>
          </a:p>
          <a:p>
            <a:pPr marL="171450" indent="-171450">
              <a:buFontTx/>
              <a:buChar char="-"/>
            </a:pPr>
            <a:r>
              <a:rPr lang="en-US" dirty="0" smtClean="0"/>
              <a:t>It will demonstrate where we are in terms of implementing the CGIAR ‘Open Access’ Strategy</a:t>
            </a:r>
            <a:r>
              <a:rPr lang="en-US" baseline="0" dirty="0" smtClean="0"/>
              <a:t> and what CGIAR requirements we have already met</a:t>
            </a:r>
          </a:p>
          <a:p>
            <a:pPr marL="171450" indent="-171450">
              <a:buFontTx/>
              <a:buChar char="-"/>
            </a:pPr>
            <a:r>
              <a:rPr lang="en-US" baseline="0" dirty="0" smtClean="0"/>
              <a:t>I will talk about the different strategies currently being defined to ensure the effective collection and organization of documents and publications</a:t>
            </a:r>
          </a:p>
          <a:p>
            <a:pPr marL="171450" indent="-171450">
              <a:buFontTx/>
              <a:buChar char="-"/>
            </a:pPr>
            <a:r>
              <a:rPr lang="en-US" baseline="0" dirty="0" smtClean="0"/>
              <a:t>And finally, I will discuss potential challenges and obstacles that may threaten to undermine or delay the information management strategy we are putting in place.</a:t>
            </a:r>
          </a:p>
          <a:p>
            <a:pPr marL="0" indent="0">
              <a:buFontTx/>
              <a:buNone/>
            </a:pPr>
            <a:r>
              <a:rPr lang="en-US" baseline="0" dirty="0" smtClean="0"/>
              <a:t>And one of my hopes for this workshop is to learn from your experiences and think through some of the best practices that could help to avoid, or at least limit, these obstacles. </a:t>
            </a:r>
            <a:r>
              <a:rPr lang="en-US" dirty="0" smtClean="0"/>
              <a:t> </a:t>
            </a:r>
            <a:endParaRPr lang="en-US" dirty="0"/>
          </a:p>
        </p:txBody>
      </p:sp>
      <p:sp>
        <p:nvSpPr>
          <p:cNvPr id="4" name="Slide Number Placeholder 3"/>
          <p:cNvSpPr>
            <a:spLocks noGrp="1"/>
          </p:cNvSpPr>
          <p:nvPr>
            <p:ph type="sldNum" sz="quarter" idx="10"/>
          </p:nvPr>
        </p:nvSpPr>
        <p:spPr/>
        <p:txBody>
          <a:bodyPr/>
          <a:lstStyle/>
          <a:p>
            <a:fld id="{4D6AB160-651B-F348-877E-4F557550D25F}" type="slidenum">
              <a:rPr lang="en-US" smtClean="0"/>
              <a:t>2</a:t>
            </a:fld>
            <a:endParaRPr lang="en-US"/>
          </a:p>
        </p:txBody>
      </p:sp>
    </p:spTree>
    <p:extLst>
      <p:ext uri="{BB962C8B-B14F-4D97-AF65-F5344CB8AC3E}">
        <p14:creationId xmlns:p14="http://schemas.microsoft.com/office/powerpoint/2010/main" val="3699823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a:t>
            </a:r>
            <a:r>
              <a:rPr lang="en-US" baseline="0" dirty="0" smtClean="0"/>
              <a:t> initial stage of the ‘on-going’ information management plan was to define relevant work flows.</a:t>
            </a:r>
          </a:p>
          <a:p>
            <a:endParaRPr lang="en-US" baseline="0" dirty="0" smtClean="0"/>
          </a:p>
          <a:p>
            <a:r>
              <a:rPr lang="en-US" baseline="0" dirty="0" smtClean="0"/>
              <a:t>Three main work flows were defined: </a:t>
            </a:r>
          </a:p>
          <a:p>
            <a:pPr marL="171450" indent="-171450">
              <a:buFontTx/>
              <a:buChar char="-"/>
            </a:pPr>
            <a:r>
              <a:rPr lang="en-US" baseline="0" dirty="0" smtClean="0"/>
              <a:t>One for peer-reviewed journal articles and publications – the collection of this material is already organized</a:t>
            </a:r>
          </a:p>
          <a:p>
            <a:pPr marL="171450" indent="-171450">
              <a:buFontTx/>
              <a:buChar char="-"/>
            </a:pPr>
            <a:r>
              <a:rPr lang="en-US" baseline="0" dirty="0" smtClean="0"/>
              <a:t>ICARDA and </a:t>
            </a:r>
            <a:r>
              <a:rPr lang="en-US" baseline="0" dirty="0" err="1" smtClean="0"/>
              <a:t>Dryland</a:t>
            </a:r>
            <a:r>
              <a:rPr lang="en-US" baseline="0" dirty="0" smtClean="0"/>
              <a:t> Systems publications and other information products, for instance brochures, research reports, factsheets – which are already being processed and managed by ICARDA Communications</a:t>
            </a:r>
          </a:p>
          <a:p>
            <a:pPr marL="171450" indent="-171450">
              <a:buFontTx/>
              <a:buChar char="-"/>
            </a:pPr>
            <a:r>
              <a:rPr lang="en-US" baseline="0" dirty="0" smtClean="0"/>
              <a:t>And the third workflow, which I will be mostly discussing today, I have termed ‘unpublished material’ – referring to donor or technical reports, for instance, or research materials such as surveys, questionnaires, and literature reviews.    </a:t>
            </a:r>
            <a:endParaRPr lang="en-US" dirty="0"/>
          </a:p>
        </p:txBody>
      </p:sp>
      <p:sp>
        <p:nvSpPr>
          <p:cNvPr id="4" name="Slide Number Placeholder 3"/>
          <p:cNvSpPr>
            <a:spLocks noGrp="1"/>
          </p:cNvSpPr>
          <p:nvPr>
            <p:ph type="sldNum" sz="quarter" idx="10"/>
          </p:nvPr>
        </p:nvSpPr>
        <p:spPr/>
        <p:txBody>
          <a:bodyPr/>
          <a:lstStyle/>
          <a:p>
            <a:fld id="{4D6AB160-651B-F348-877E-4F557550D25F}" type="slidenum">
              <a:rPr lang="en-US" smtClean="0"/>
              <a:t>3</a:t>
            </a:fld>
            <a:endParaRPr lang="en-US"/>
          </a:p>
        </p:txBody>
      </p:sp>
    </p:spTree>
    <p:extLst>
      <p:ext uri="{BB962C8B-B14F-4D97-AF65-F5344CB8AC3E}">
        <p14:creationId xmlns:p14="http://schemas.microsoft.com/office/powerpoint/2010/main" val="8028573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thinking through the best strategy for organizing this material we have opted for one that involves a clearly</a:t>
            </a:r>
            <a:r>
              <a:rPr lang="en-US" baseline="0" dirty="0" smtClean="0"/>
              <a:t> defined ‘</a:t>
            </a:r>
            <a:r>
              <a:rPr lang="en-US" dirty="0" smtClean="0"/>
              <a:t>focal</a:t>
            </a:r>
            <a:r>
              <a:rPr lang="en-US" baseline="0" dirty="0" smtClean="0"/>
              <a:t> point’ – individuals designated by Programs, Departments, and Centers to oversee the collection and initial processing of relevant information products. </a:t>
            </a:r>
          </a:p>
          <a:p>
            <a:endParaRPr lang="en-US" baseline="0" dirty="0" smtClean="0"/>
          </a:p>
          <a:p>
            <a:r>
              <a:rPr lang="en-US" baseline="0" dirty="0" smtClean="0"/>
              <a:t>Their specific responsibilities would include: </a:t>
            </a:r>
          </a:p>
          <a:p>
            <a:pPr marL="171450" indent="-171450">
              <a:buFontTx/>
              <a:buChar char="-"/>
            </a:pPr>
            <a:r>
              <a:rPr lang="en-US" baseline="0" dirty="0" smtClean="0"/>
              <a:t>An initial inventory of the information products generated by a Research Program or Department – what types of products exist, and in what quantity etc. </a:t>
            </a:r>
          </a:p>
          <a:p>
            <a:pPr marL="171450" indent="-171450">
              <a:buFontTx/>
              <a:buChar char="-"/>
            </a:pPr>
            <a:r>
              <a:rPr lang="en-US" baseline="0" dirty="0" smtClean="0"/>
              <a:t>Working alongside researchers to define key words and tags to describe the information products</a:t>
            </a:r>
          </a:p>
          <a:p>
            <a:pPr marL="171450" indent="-171450">
              <a:buFontTx/>
              <a:buChar char="-"/>
            </a:pPr>
            <a:r>
              <a:rPr lang="en-US" baseline="0" dirty="0" smtClean="0"/>
              <a:t>Uploading these products into a central repository</a:t>
            </a:r>
          </a:p>
          <a:p>
            <a:pPr marL="171450" indent="-171450">
              <a:buFontTx/>
              <a:buChar char="-"/>
            </a:pPr>
            <a:r>
              <a:rPr lang="en-US" baseline="0" dirty="0" smtClean="0"/>
              <a:t>And, finally, acting as a point of contact to follow-up on enquires from the information management team overseeing the processing of ICARDA and </a:t>
            </a:r>
            <a:r>
              <a:rPr lang="en-US" baseline="0" dirty="0" err="1" smtClean="0"/>
              <a:t>Dryland</a:t>
            </a:r>
            <a:r>
              <a:rPr lang="en-US" baseline="0" dirty="0" smtClean="0"/>
              <a:t> Systems’ publications and documents.    </a:t>
            </a:r>
            <a:r>
              <a:rPr lang="en-US" dirty="0" smtClean="0"/>
              <a:t> </a:t>
            </a:r>
            <a:endParaRPr lang="en-US" dirty="0"/>
          </a:p>
        </p:txBody>
      </p:sp>
      <p:sp>
        <p:nvSpPr>
          <p:cNvPr id="4" name="Slide Number Placeholder 3"/>
          <p:cNvSpPr>
            <a:spLocks noGrp="1"/>
          </p:cNvSpPr>
          <p:nvPr>
            <p:ph type="sldNum" sz="quarter" idx="10"/>
          </p:nvPr>
        </p:nvSpPr>
        <p:spPr/>
        <p:txBody>
          <a:bodyPr/>
          <a:lstStyle/>
          <a:p>
            <a:fld id="{4D6AB160-651B-F348-877E-4F557550D25F}" type="slidenum">
              <a:rPr lang="en-US" smtClean="0"/>
              <a:t>4</a:t>
            </a:fld>
            <a:endParaRPr lang="en-US"/>
          </a:p>
        </p:txBody>
      </p:sp>
    </p:spTree>
    <p:extLst>
      <p:ext uri="{BB962C8B-B14F-4D97-AF65-F5344CB8AC3E}">
        <p14:creationId xmlns:p14="http://schemas.microsoft.com/office/powerpoint/2010/main" val="1642515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way of working would be preferable to an alternative scenario</a:t>
            </a:r>
            <a:r>
              <a:rPr lang="en-US" baseline="0" dirty="0" smtClean="0"/>
              <a:t> in which the ICARDA Communication Department is solely responsible for the collection of material generated by research programs – simply because research programs and researchers are best-placed to define accurate key words and descriptions for the information they generate.</a:t>
            </a:r>
          </a:p>
          <a:p>
            <a:endParaRPr lang="en-US" baseline="0" dirty="0" smtClean="0"/>
          </a:p>
          <a:p>
            <a:r>
              <a:rPr lang="en-US" baseline="0" dirty="0" smtClean="0"/>
              <a:t>However, ICARDA Communications will still play a key role:</a:t>
            </a:r>
          </a:p>
          <a:p>
            <a:endParaRPr lang="en-US" baseline="0" dirty="0" smtClean="0"/>
          </a:p>
          <a:p>
            <a:r>
              <a:rPr lang="en-US" baseline="0" dirty="0" smtClean="0"/>
              <a:t>- We will, for instance, oversee the implementation of the Information Management strategy for ICARDA and </a:t>
            </a:r>
            <a:r>
              <a:rPr lang="en-US" baseline="0" dirty="0" err="1" smtClean="0"/>
              <a:t>Dryland</a:t>
            </a:r>
            <a:r>
              <a:rPr lang="en-US" baseline="0" dirty="0" smtClean="0"/>
              <a:t> Systems – defining strategies and communicating important requirements and deadlines.</a:t>
            </a:r>
          </a:p>
          <a:p>
            <a:pPr marL="171450" indent="-171450">
              <a:buFontTx/>
              <a:buChar char="-"/>
            </a:pPr>
            <a:r>
              <a:rPr lang="en-US" baseline="0" dirty="0" smtClean="0"/>
              <a:t>We will be responsible for developing an infrastructure – so actually building the information repository or strengthening capacity through the hiring of relevant personnel or training seminars. </a:t>
            </a:r>
          </a:p>
          <a:p>
            <a:pPr marL="171450" indent="-171450">
              <a:buFontTx/>
              <a:buChar char="-"/>
            </a:pPr>
            <a:r>
              <a:rPr lang="en-US" baseline="0" dirty="0" smtClean="0"/>
              <a:t>Defining and applying the correct metadata to information products uploaded to the repository – so they can be properly harvested. </a:t>
            </a:r>
          </a:p>
          <a:p>
            <a:pPr marL="171450" indent="-171450">
              <a:buFontTx/>
              <a:buChar char="-"/>
            </a:pPr>
            <a:r>
              <a:rPr lang="en-US" baseline="0" dirty="0" smtClean="0"/>
              <a:t>And, finally, being on-hand to offer technical support and general advice regarding information management processes.       </a:t>
            </a:r>
            <a:endParaRPr lang="en-US" dirty="0"/>
          </a:p>
        </p:txBody>
      </p:sp>
      <p:sp>
        <p:nvSpPr>
          <p:cNvPr id="4" name="Slide Number Placeholder 3"/>
          <p:cNvSpPr>
            <a:spLocks noGrp="1"/>
          </p:cNvSpPr>
          <p:nvPr>
            <p:ph type="sldNum" sz="quarter" idx="10"/>
          </p:nvPr>
        </p:nvSpPr>
        <p:spPr/>
        <p:txBody>
          <a:bodyPr/>
          <a:lstStyle/>
          <a:p>
            <a:fld id="{4D6AB160-651B-F348-877E-4F557550D25F}" type="slidenum">
              <a:rPr lang="en-US" smtClean="0"/>
              <a:t>5</a:t>
            </a:fld>
            <a:endParaRPr lang="en-US"/>
          </a:p>
        </p:txBody>
      </p:sp>
    </p:spTree>
    <p:extLst>
      <p:ext uri="{BB962C8B-B14F-4D97-AF65-F5344CB8AC3E}">
        <p14:creationId xmlns:p14="http://schemas.microsoft.com/office/powerpoint/2010/main" val="5314805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 what are the next steps for implementing an information management ‘Action Plan?’</a:t>
            </a:r>
          </a:p>
          <a:p>
            <a:endParaRPr lang="en-US" dirty="0" smtClean="0"/>
          </a:p>
          <a:p>
            <a:r>
              <a:rPr lang="en-US" dirty="0" smtClean="0"/>
              <a:t>Over the coming weeks and months we will be working with consultants from FAO to finalize the following:</a:t>
            </a:r>
          </a:p>
          <a:p>
            <a:endParaRPr lang="en-US" dirty="0" smtClean="0"/>
          </a:p>
          <a:p>
            <a:pPr marL="171450" indent="-171450">
              <a:buFontTx/>
              <a:buChar char="-"/>
            </a:pPr>
            <a:r>
              <a:rPr lang="en-US" dirty="0" smtClean="0"/>
              <a:t>We will create a working information repository using CG Space where documents can be collected and uploaded</a:t>
            </a:r>
          </a:p>
          <a:p>
            <a:pPr marL="171450" indent="-171450">
              <a:buFontTx/>
              <a:buChar char="-"/>
            </a:pPr>
            <a:r>
              <a:rPr lang="en-US" dirty="0" smtClean="0"/>
              <a:t>A clearly-defined metadata schema that meets international standards</a:t>
            </a:r>
          </a:p>
          <a:p>
            <a:pPr marL="171450" indent="-171450">
              <a:buFontTx/>
              <a:buChar char="-"/>
            </a:pPr>
            <a:r>
              <a:rPr lang="en-US" dirty="0" smtClean="0"/>
              <a:t>Strengthened capacity – hiring additional team members to take forward an effective information management strategy</a:t>
            </a:r>
          </a:p>
          <a:p>
            <a:pPr marL="171450" indent="-171450">
              <a:buFontTx/>
              <a:buChar char="-"/>
            </a:pPr>
            <a:r>
              <a:rPr lang="en-US" dirty="0" smtClean="0"/>
              <a:t>And a report submitted</a:t>
            </a:r>
            <a:r>
              <a:rPr lang="en-US" baseline="0" dirty="0" smtClean="0"/>
              <a:t> to the CGIAR by December 15 which clearly outlines plans and a timeline for reaching future targets. </a:t>
            </a:r>
            <a:endParaRPr lang="en-US" dirty="0"/>
          </a:p>
        </p:txBody>
      </p:sp>
      <p:sp>
        <p:nvSpPr>
          <p:cNvPr id="4" name="Slide Number Placeholder 3"/>
          <p:cNvSpPr>
            <a:spLocks noGrp="1"/>
          </p:cNvSpPr>
          <p:nvPr>
            <p:ph type="sldNum" sz="quarter" idx="10"/>
          </p:nvPr>
        </p:nvSpPr>
        <p:spPr/>
        <p:txBody>
          <a:bodyPr/>
          <a:lstStyle/>
          <a:p>
            <a:fld id="{4D6AB160-651B-F348-877E-4F557550D25F}" type="slidenum">
              <a:rPr lang="en-US" smtClean="0"/>
              <a:t>6</a:t>
            </a:fld>
            <a:endParaRPr lang="en-US"/>
          </a:p>
        </p:txBody>
      </p:sp>
    </p:spTree>
    <p:extLst>
      <p:ext uri="{BB962C8B-B14F-4D97-AF65-F5344CB8AC3E}">
        <p14:creationId xmlns:p14="http://schemas.microsoft.com/office/powerpoint/2010/main" val="32860386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Finally, what are the potential problems that we can foresee</a:t>
            </a:r>
            <a:r>
              <a:rPr lang="en-US" baseline="0" dirty="0" smtClean="0"/>
              <a:t> in implementing an information management plan for </a:t>
            </a:r>
            <a:r>
              <a:rPr lang="en-US" baseline="0" dirty="0" err="1" smtClean="0"/>
              <a:t>Dryland</a:t>
            </a:r>
            <a:r>
              <a:rPr lang="en-US" baseline="0" dirty="0" smtClean="0"/>
              <a:t> Systems? </a:t>
            </a:r>
          </a:p>
          <a:p>
            <a:endParaRPr lang="en-US" baseline="0" dirty="0" smtClean="0"/>
          </a:p>
          <a:p>
            <a:r>
              <a:rPr lang="en-US" baseline="0" dirty="0" smtClean="0"/>
              <a:t>There are a number and I have listed three here: </a:t>
            </a:r>
          </a:p>
          <a:p>
            <a:pPr marL="171450" indent="-171450">
              <a:buFontTx/>
              <a:buChar char="-"/>
            </a:pPr>
            <a:r>
              <a:rPr lang="en-US" baseline="0" dirty="0" smtClean="0"/>
              <a:t>Firstly, for some researchers this may be an entirely new way of working and thus it may take some time for systems and processes to be implemented</a:t>
            </a:r>
          </a:p>
          <a:p>
            <a:pPr marL="171450" indent="-171450">
              <a:buFontTx/>
              <a:buChar char="-"/>
            </a:pPr>
            <a:r>
              <a:rPr lang="en-US" baseline="0" dirty="0" smtClean="0"/>
              <a:t>Information management could be perceived as an additional burden by researchers already facing significant workloads. Hence they may be reluctant to participate. </a:t>
            </a:r>
          </a:p>
          <a:p>
            <a:pPr marL="171450" indent="-171450">
              <a:buFontTx/>
              <a:buChar char="-"/>
            </a:pPr>
            <a:r>
              <a:rPr lang="en-US" baseline="0" dirty="0" smtClean="0"/>
              <a:t>Finally, there could be limited capacity within programs and centers to effectively carry-out an information management strategy.</a:t>
            </a:r>
          </a:p>
          <a:p>
            <a:pPr marL="0" indent="0">
              <a:buFontTx/>
              <a:buNone/>
            </a:pPr>
            <a:endParaRPr lang="en-US" baseline="0" dirty="0" smtClean="0"/>
          </a:p>
          <a:p>
            <a:pPr marL="0" indent="0">
              <a:buFontTx/>
              <a:buNone/>
            </a:pPr>
            <a:r>
              <a:rPr lang="en-US" baseline="0" dirty="0" smtClean="0"/>
              <a:t>As I mentioned in the introduction to this presentation, I would be interested over the next two days to discuss ways in which these challenges could be overcome – whether incentives, proven strategies or mistakes to avoid.  </a:t>
            </a:r>
            <a:r>
              <a:rPr lang="en-US" dirty="0" smtClean="0"/>
              <a:t>  </a:t>
            </a:r>
            <a:endParaRPr lang="en-US" dirty="0"/>
          </a:p>
        </p:txBody>
      </p:sp>
      <p:sp>
        <p:nvSpPr>
          <p:cNvPr id="4" name="Slide Number Placeholder 3"/>
          <p:cNvSpPr>
            <a:spLocks noGrp="1"/>
          </p:cNvSpPr>
          <p:nvPr>
            <p:ph type="sldNum" sz="quarter" idx="10"/>
          </p:nvPr>
        </p:nvSpPr>
        <p:spPr/>
        <p:txBody>
          <a:bodyPr/>
          <a:lstStyle/>
          <a:p>
            <a:fld id="{4D6AB160-651B-F348-877E-4F557550D25F}" type="slidenum">
              <a:rPr lang="en-US" smtClean="0"/>
              <a:t>7</a:t>
            </a:fld>
            <a:endParaRPr lang="en-US"/>
          </a:p>
        </p:txBody>
      </p:sp>
    </p:spTree>
    <p:extLst>
      <p:ext uri="{BB962C8B-B14F-4D97-AF65-F5344CB8AC3E}">
        <p14:creationId xmlns:p14="http://schemas.microsoft.com/office/powerpoint/2010/main" val="11341653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3" name="Rectangle 12"/>
          <p:cNvSpPr/>
          <p:nvPr userDrawn="1"/>
        </p:nvSpPr>
        <p:spPr>
          <a:xfrm>
            <a:off x="-1" y="0"/>
            <a:ext cx="9230117" cy="713813"/>
          </a:xfrm>
          <a:prstGeom prst="rect">
            <a:avLst/>
          </a:prstGeom>
          <a:solidFill>
            <a:srgbClr val="207F3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391886" y="222051"/>
            <a:ext cx="8229600" cy="369332"/>
          </a:xfrm>
        </p:spPr>
        <p:txBody>
          <a:bodyPr wrap="none" lIns="0" tIns="0" rIns="0" bIns="0">
            <a:normAutofit/>
          </a:bodyPr>
          <a:lstStyle>
            <a:lvl1pPr algn="l">
              <a:defRPr sz="2400" b="1">
                <a:solidFill>
                  <a:schemeClr val="bg1"/>
                </a:solidFill>
              </a:defRPr>
            </a:lvl1pPr>
          </a:lstStyle>
          <a:p>
            <a:r>
              <a:rPr lang="en-US" dirty="0" smtClean="0"/>
              <a:t>Click to edit heading</a:t>
            </a:r>
            <a:endParaRPr lang="en-US" dirty="0"/>
          </a:p>
        </p:txBody>
      </p:sp>
      <p:sp>
        <p:nvSpPr>
          <p:cNvPr id="3" name="Content Placeholder 2"/>
          <p:cNvSpPr>
            <a:spLocks noGrp="1"/>
          </p:cNvSpPr>
          <p:nvPr>
            <p:ph idx="1"/>
          </p:nvPr>
        </p:nvSpPr>
        <p:spPr>
          <a:xfrm>
            <a:off x="457200" y="1470560"/>
            <a:ext cx="8229600" cy="422215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Slide Number Placeholder 5"/>
          <p:cNvSpPr>
            <a:spLocks noGrp="1"/>
          </p:cNvSpPr>
          <p:nvPr>
            <p:ph type="sldNum" sz="quarter" idx="12"/>
          </p:nvPr>
        </p:nvSpPr>
        <p:spPr>
          <a:xfrm>
            <a:off x="6553200" y="6356350"/>
            <a:ext cx="2133600" cy="365125"/>
          </a:xfrm>
        </p:spPr>
        <p:txBody>
          <a:bodyPr/>
          <a:lstStyle>
            <a:lvl1pPr>
              <a:defRPr>
                <a:solidFill>
                  <a:srgbClr val="207F3E"/>
                </a:solidFill>
              </a:defRPr>
            </a:lvl1pPr>
          </a:lstStyle>
          <a:p>
            <a:fld id="{B065ED31-FF29-454F-B8C3-5F615F7567C6}" type="slidenum">
              <a:rPr lang="en-US" smtClean="0"/>
              <a:pPr/>
              <a:t>‹#›</a:t>
            </a:fld>
            <a:endParaRPr lang="en-US" dirty="0"/>
          </a:p>
        </p:txBody>
      </p:sp>
      <p:pic>
        <p:nvPicPr>
          <p:cNvPr id="14" name="Picture 13" descr="DLS_logo_white-11.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78717" y="28135"/>
            <a:ext cx="1580355" cy="669078"/>
          </a:xfrm>
          <a:prstGeom prst="rect">
            <a:avLst/>
          </a:prstGeom>
        </p:spPr>
      </p:pic>
    </p:spTree>
    <p:extLst>
      <p:ext uri="{BB962C8B-B14F-4D97-AF65-F5344CB8AC3E}">
        <p14:creationId xmlns:p14="http://schemas.microsoft.com/office/powerpoint/2010/main" val="12550648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B260DB3-826A-7142-B3D0-1DCCD503969D}" type="datetime1">
              <a:rPr lang="en-US" smtClean="0"/>
              <a:t>9/29/2014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244D127-E8F5-8041-8F27-4B5AB8C68E52}" type="slidenum">
              <a:rPr lang="en-US" smtClean="0"/>
              <a:t>‹#›</a:t>
            </a:fld>
            <a:endParaRPr lang="en-US"/>
          </a:p>
        </p:txBody>
      </p:sp>
    </p:spTree>
    <p:extLst>
      <p:ext uri="{BB962C8B-B14F-4D97-AF65-F5344CB8AC3E}">
        <p14:creationId xmlns:p14="http://schemas.microsoft.com/office/powerpoint/2010/main" val="121391735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2BFB9D-421F-2C46-8AB6-07EAB2644622}" type="datetime1">
              <a:rPr lang="en-US" smtClean="0"/>
              <a:t>9/29/2014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44D127-E8F5-8041-8F27-4B5AB8C68E52}" type="slidenum">
              <a:rPr lang="en-US" smtClean="0"/>
              <a:t>‹#›</a:t>
            </a:fld>
            <a:endParaRPr lang="en-US" dirty="0"/>
          </a:p>
        </p:txBody>
      </p:sp>
    </p:spTree>
    <p:extLst>
      <p:ext uri="{BB962C8B-B14F-4D97-AF65-F5344CB8AC3E}">
        <p14:creationId xmlns:p14="http://schemas.microsoft.com/office/powerpoint/2010/main" val="3384013393"/>
      </p:ext>
    </p:extLst>
  </p:cSld>
  <p:clrMap bg1="lt1" tx1="dk1" bg2="lt2" tx2="dk2" accent1="accent1" accent2="accent2" accent3="accent3" accent4="accent4" accent5="accent5" accent6="accent6" hlink="hlink" folHlink="folHlink"/>
  <p:sldLayoutIdLst>
    <p:sldLayoutId id="2147483650" r:id="rId1"/>
    <p:sldLayoutId id="2147483649" r:id="rId2"/>
  </p:sldLayoutIdLst>
  <p:hf hdr="0" ftr="0" dt="0"/>
  <p:txStyles>
    <p:titleStyle>
      <a:lvl1pPr algn="ctr" defTabSz="457200" rtl="0" eaLnBrk="1" latinLnBrk="0" hangingPunct="1">
        <a:spcBef>
          <a:spcPct val="0"/>
        </a:spcBef>
        <a:buNone/>
        <a:defRPr sz="4400" kern="1200">
          <a:solidFill>
            <a:srgbClr val="207F3E"/>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41" y="-10717"/>
            <a:ext cx="9207945" cy="1854979"/>
          </a:xfrm>
          <a:prstGeom prst="rect">
            <a:avLst/>
          </a:prstGeom>
        </p:spPr>
      </p:pic>
      <p:sp>
        <p:nvSpPr>
          <p:cNvPr id="2" name="Title 1"/>
          <p:cNvSpPr>
            <a:spLocks noGrp="1"/>
          </p:cNvSpPr>
          <p:nvPr>
            <p:ph type="ctrTitle"/>
          </p:nvPr>
        </p:nvSpPr>
        <p:spPr>
          <a:xfrm>
            <a:off x="1126793" y="3790831"/>
            <a:ext cx="7463760" cy="477054"/>
          </a:xfrm>
        </p:spPr>
        <p:txBody>
          <a:bodyPr lIns="0" rIns="0" bIns="0">
            <a:spAutoFit/>
          </a:bodyPr>
          <a:lstStyle/>
          <a:p>
            <a:pPr algn="l"/>
            <a:r>
              <a:rPr lang="en-US" sz="2800" b="1" dirty="0" smtClean="0"/>
              <a:t>Overview of Information Management Activities </a:t>
            </a:r>
            <a:endParaRPr lang="en-US" sz="2800" b="1" dirty="0">
              <a:solidFill>
                <a:srgbClr val="207F3E"/>
              </a:solidFill>
            </a:endParaRPr>
          </a:p>
        </p:txBody>
      </p:sp>
      <p:sp>
        <p:nvSpPr>
          <p:cNvPr id="4" name="Rectangle 3"/>
          <p:cNvSpPr/>
          <p:nvPr/>
        </p:nvSpPr>
        <p:spPr>
          <a:xfrm>
            <a:off x="1126793" y="5643953"/>
            <a:ext cx="2286497" cy="698653"/>
          </a:xfrm>
          <a:prstGeom prst="rect">
            <a:avLst/>
          </a:prstGeom>
        </p:spPr>
        <p:txBody>
          <a:bodyPr wrap="square" lIns="0" rIns="0">
            <a:spAutoFit/>
          </a:bodyPr>
          <a:lstStyle/>
          <a:p>
            <a:pPr>
              <a:lnSpc>
                <a:spcPct val="110000"/>
              </a:lnSpc>
              <a:spcAft>
                <a:spcPts val="1200"/>
              </a:spcAft>
            </a:pPr>
            <a:r>
              <a:rPr lang="en-US" sz="1400" b="1" dirty="0" smtClean="0"/>
              <a:t>Jack Durrell</a:t>
            </a:r>
          </a:p>
          <a:p>
            <a:r>
              <a:rPr lang="en-US" sz="1400" dirty="0" smtClean="0"/>
              <a:t>Dubai, UAE</a:t>
            </a:r>
            <a:r>
              <a:rPr lang="en-US" sz="1400" dirty="0" smtClean="0">
                <a:effectLst/>
              </a:rPr>
              <a:t> </a:t>
            </a:r>
            <a:endParaRPr lang="en-US" sz="1400" dirty="0"/>
          </a:p>
        </p:txBody>
      </p:sp>
      <p:sp>
        <p:nvSpPr>
          <p:cNvPr id="9" name="Title 1"/>
          <p:cNvSpPr txBox="1">
            <a:spLocks/>
          </p:cNvSpPr>
          <p:nvPr/>
        </p:nvSpPr>
        <p:spPr>
          <a:xfrm>
            <a:off x="1126793" y="4394354"/>
            <a:ext cx="7587999" cy="276999"/>
          </a:xfrm>
          <a:prstGeom prst="rect">
            <a:avLst/>
          </a:prstGeom>
        </p:spPr>
        <p:txBody>
          <a:bodyPr vert="horz" wrap="square"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1800" dirty="0" smtClean="0"/>
              <a:t>Progress of ‘Open Access’ for </a:t>
            </a:r>
            <a:r>
              <a:rPr lang="en-US" sz="1800" dirty="0" err="1" smtClean="0"/>
              <a:t>Dryland</a:t>
            </a:r>
            <a:r>
              <a:rPr lang="en-US" sz="1800" dirty="0" smtClean="0"/>
              <a:t> Systems and ICARDA  </a:t>
            </a:r>
            <a:endParaRPr lang="en-US" sz="1800" dirty="0"/>
          </a:p>
        </p:txBody>
      </p:sp>
      <p:sp>
        <p:nvSpPr>
          <p:cNvPr id="10" name="Rectangle 9"/>
          <p:cNvSpPr/>
          <p:nvPr/>
        </p:nvSpPr>
        <p:spPr>
          <a:xfrm>
            <a:off x="6815608" y="5643953"/>
            <a:ext cx="1669107" cy="280077"/>
          </a:xfrm>
          <a:prstGeom prst="rect">
            <a:avLst/>
          </a:prstGeom>
        </p:spPr>
        <p:txBody>
          <a:bodyPr wrap="square" lIns="0" tIns="0" rIns="0" bIns="0">
            <a:spAutoFit/>
          </a:bodyPr>
          <a:lstStyle/>
          <a:p>
            <a:pPr>
              <a:lnSpc>
                <a:spcPct val="130000"/>
              </a:lnSpc>
            </a:pPr>
            <a:r>
              <a:rPr lang="en-US" sz="1400" dirty="0" smtClean="0"/>
              <a:t>September 29, 2014</a:t>
            </a:r>
            <a:endParaRPr lang="en-US" sz="1400" dirty="0"/>
          </a:p>
        </p:txBody>
      </p:sp>
      <p:cxnSp>
        <p:nvCxnSpPr>
          <p:cNvPr id="13" name="Straight Connector 12"/>
          <p:cNvCxnSpPr/>
          <p:nvPr/>
        </p:nvCxnSpPr>
        <p:spPr>
          <a:xfrm>
            <a:off x="1126793" y="5557415"/>
            <a:ext cx="7357922" cy="0"/>
          </a:xfrm>
          <a:prstGeom prst="line">
            <a:avLst/>
          </a:prstGeom>
          <a:ln w="6350" cmpd="sng">
            <a:solidFill>
              <a:srgbClr val="207F3E"/>
            </a:solidFill>
          </a:ln>
          <a:effectLst/>
        </p:spPr>
        <p:style>
          <a:lnRef idx="2">
            <a:schemeClr val="accent1"/>
          </a:lnRef>
          <a:fillRef idx="0">
            <a:schemeClr val="accent1"/>
          </a:fillRef>
          <a:effectRef idx="1">
            <a:schemeClr val="accent1"/>
          </a:effectRef>
          <a:fontRef idx="minor">
            <a:schemeClr val="tx1"/>
          </a:fontRef>
        </p:style>
      </p:cxn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15608" y="4394354"/>
            <a:ext cx="1899184" cy="1118026"/>
          </a:xfrm>
          <a:prstGeom prst="rect">
            <a:avLst/>
          </a:prstGeom>
        </p:spPr>
      </p:pic>
      <p:pic>
        <p:nvPicPr>
          <p:cNvPr id="3" name="Picture 2" descr="14249357777_21b6ce3a53_o.jpg"/>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1126793" y="2109923"/>
            <a:ext cx="1757304" cy="1509668"/>
          </a:xfrm>
          <a:prstGeom prst="rect">
            <a:avLst/>
          </a:prstGeom>
        </p:spPr>
      </p:pic>
      <p:pic>
        <p:nvPicPr>
          <p:cNvPr id="12" name="Picture 11"/>
          <p:cNvPicPr>
            <a:picLocks/>
          </p:cNvPicPr>
          <p:nvPr/>
        </p:nvPicPr>
        <p:blipFill rotWithShape="1">
          <a:blip r:embed="rId6" cstate="print">
            <a:extLst>
              <a:ext uri="{28A0092B-C50C-407E-A947-70E740481C1C}">
                <a14:useLocalDpi xmlns:a14="http://schemas.microsoft.com/office/drawing/2010/main"/>
              </a:ext>
            </a:extLst>
          </a:blip>
          <a:srcRect/>
          <a:stretch/>
        </p:blipFill>
        <p:spPr>
          <a:xfrm>
            <a:off x="3007576" y="2109923"/>
            <a:ext cx="1790433" cy="1509668"/>
          </a:xfrm>
          <a:prstGeom prst="rect">
            <a:avLst/>
          </a:prstGeom>
        </p:spPr>
      </p:pic>
      <p:pic>
        <p:nvPicPr>
          <p:cNvPr id="16" name="Picture 15"/>
          <p:cNvPicPr>
            <a:picLocks/>
          </p:cNvPicPr>
          <p:nvPr/>
        </p:nvPicPr>
        <p:blipFill rotWithShape="1">
          <a:blip r:embed="rId7" cstate="print">
            <a:extLst>
              <a:ext uri="{28A0092B-C50C-407E-A947-70E740481C1C}">
                <a14:useLocalDpi xmlns:a14="http://schemas.microsoft.com/office/drawing/2010/main"/>
              </a:ext>
            </a:extLst>
          </a:blip>
          <a:srcRect/>
          <a:stretch/>
        </p:blipFill>
        <p:spPr>
          <a:xfrm>
            <a:off x="4930306" y="2109923"/>
            <a:ext cx="1788658" cy="1509668"/>
          </a:xfrm>
          <a:prstGeom prst="rect">
            <a:avLst/>
          </a:prstGeom>
        </p:spPr>
      </p:pic>
    </p:spTree>
    <p:extLst>
      <p:ext uri="{BB962C8B-B14F-4D97-AF65-F5344CB8AC3E}">
        <p14:creationId xmlns:p14="http://schemas.microsoft.com/office/powerpoint/2010/main" val="29921870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Discussion</a:t>
            </a:r>
            <a:endParaRPr lang="en-US" dirty="0"/>
          </a:p>
        </p:txBody>
      </p:sp>
      <p:sp>
        <p:nvSpPr>
          <p:cNvPr id="9" name="Content Placeholder 8"/>
          <p:cNvSpPr>
            <a:spLocks noGrp="1"/>
          </p:cNvSpPr>
          <p:nvPr>
            <p:ph idx="1"/>
          </p:nvPr>
        </p:nvSpPr>
        <p:spPr/>
        <p:txBody>
          <a:bodyPr/>
          <a:lstStyle/>
          <a:p>
            <a:r>
              <a:rPr lang="en-US" dirty="0" smtClean="0">
                <a:solidFill>
                  <a:srgbClr val="FF0000"/>
                </a:solidFill>
              </a:rPr>
              <a:t>Overview:</a:t>
            </a:r>
            <a:r>
              <a:rPr lang="en-US" dirty="0" smtClean="0"/>
              <a:t> Demonstrating ‘where we are’ in   terms of Open Access implementation for </a:t>
            </a:r>
            <a:r>
              <a:rPr lang="en-US" dirty="0" err="1" smtClean="0"/>
              <a:t>Dryland</a:t>
            </a:r>
            <a:r>
              <a:rPr lang="en-US" dirty="0" smtClean="0"/>
              <a:t> Systems and ICARDA</a:t>
            </a:r>
          </a:p>
          <a:p>
            <a:pPr marL="0" indent="0">
              <a:buNone/>
            </a:pPr>
            <a:r>
              <a:rPr lang="en-US" dirty="0" smtClean="0"/>
              <a:t>  </a:t>
            </a:r>
          </a:p>
          <a:p>
            <a:r>
              <a:rPr lang="en-US" dirty="0" smtClean="0">
                <a:solidFill>
                  <a:srgbClr val="FF0000"/>
                </a:solidFill>
              </a:rPr>
              <a:t>Strategies</a:t>
            </a:r>
            <a:r>
              <a:rPr lang="en-US" dirty="0" smtClean="0"/>
              <a:t> defined to take forward the collection and organization of documents and publications</a:t>
            </a:r>
          </a:p>
          <a:p>
            <a:pPr marL="0" indent="0">
              <a:buNone/>
            </a:pPr>
            <a:endParaRPr lang="en-US" dirty="0" smtClean="0"/>
          </a:p>
          <a:p>
            <a:r>
              <a:rPr lang="en-US" dirty="0" smtClean="0"/>
              <a:t>Potential </a:t>
            </a:r>
            <a:r>
              <a:rPr lang="en-US" dirty="0" smtClean="0">
                <a:solidFill>
                  <a:srgbClr val="FF0000"/>
                </a:solidFill>
              </a:rPr>
              <a:t>obstacles</a:t>
            </a:r>
            <a:r>
              <a:rPr lang="en-US" dirty="0" smtClean="0"/>
              <a:t> that could prevent/undermine the effective implementation of an information management ‘Action Plan’  </a:t>
            </a:r>
          </a:p>
          <a:p>
            <a:pPr lvl="1"/>
            <a:r>
              <a:rPr lang="en-US" dirty="0" smtClean="0"/>
              <a:t>Strategies, best practices to avoid or limit these obstacles?    </a:t>
            </a:r>
            <a:endParaRPr lang="en-US" dirty="0"/>
          </a:p>
        </p:txBody>
      </p:sp>
      <p:sp>
        <p:nvSpPr>
          <p:cNvPr id="11" name="Slide Number Placeholder 10"/>
          <p:cNvSpPr>
            <a:spLocks noGrp="1"/>
          </p:cNvSpPr>
          <p:nvPr>
            <p:ph type="sldNum" sz="quarter" idx="12"/>
          </p:nvPr>
        </p:nvSpPr>
        <p:spPr>
          <a:xfrm>
            <a:off x="6553200" y="6356350"/>
            <a:ext cx="2133600" cy="365125"/>
          </a:xfrm>
        </p:spPr>
        <p:txBody>
          <a:bodyPr/>
          <a:lstStyle/>
          <a:p>
            <a:fld id="{B065ED31-FF29-454F-B8C3-5F615F7567C6}" type="slidenum">
              <a:rPr lang="en-US" smtClean="0"/>
              <a:t>2</a:t>
            </a:fld>
            <a:endParaRPr lang="en-US" dirty="0"/>
          </a:p>
        </p:txBody>
      </p:sp>
    </p:spTree>
    <p:extLst>
      <p:ext uri="{BB962C8B-B14F-4D97-AF65-F5344CB8AC3E}">
        <p14:creationId xmlns:p14="http://schemas.microsoft.com/office/powerpoint/2010/main" val="16550072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Defining work flows</a:t>
            </a:r>
            <a:endParaRPr lang="en-US" dirty="0"/>
          </a:p>
        </p:txBody>
      </p:sp>
      <p:sp>
        <p:nvSpPr>
          <p:cNvPr id="3" name="Content Placeholder 2"/>
          <p:cNvSpPr>
            <a:spLocks noGrp="1"/>
          </p:cNvSpPr>
          <p:nvPr>
            <p:ph idx="1"/>
          </p:nvPr>
        </p:nvSpPr>
        <p:spPr/>
        <p:txBody>
          <a:bodyPr/>
          <a:lstStyle/>
          <a:p>
            <a:pPr marL="0" indent="0">
              <a:buNone/>
            </a:pPr>
            <a:r>
              <a:rPr lang="en-US" dirty="0" smtClean="0">
                <a:solidFill>
                  <a:srgbClr val="FF0000"/>
                </a:solidFill>
              </a:rPr>
              <a:t>Three main workflows have been identified:</a:t>
            </a:r>
            <a:r>
              <a:rPr lang="en-US" dirty="0" smtClean="0"/>
              <a:t> </a:t>
            </a:r>
          </a:p>
          <a:p>
            <a:r>
              <a:rPr lang="en-US" dirty="0" smtClean="0"/>
              <a:t>Peer-reviewed Journals, Chapters etc. </a:t>
            </a:r>
          </a:p>
          <a:p>
            <a:pPr marL="0" indent="0">
              <a:buNone/>
            </a:pPr>
            <a:endParaRPr lang="en-US" dirty="0" smtClean="0"/>
          </a:p>
          <a:p>
            <a:r>
              <a:rPr lang="en-US" dirty="0" smtClean="0"/>
              <a:t>ICARDA/</a:t>
            </a:r>
            <a:r>
              <a:rPr lang="en-US" dirty="0" err="1" smtClean="0"/>
              <a:t>Dryland</a:t>
            </a:r>
            <a:r>
              <a:rPr lang="en-US" dirty="0" smtClean="0"/>
              <a:t> Systems Publications and information products – Published research reports, documents, factsheets, posters, brochures, images etc.</a:t>
            </a:r>
          </a:p>
          <a:p>
            <a:pPr marL="0" indent="0">
              <a:buNone/>
            </a:pPr>
            <a:r>
              <a:rPr lang="en-US" dirty="0" smtClean="0"/>
              <a:t> </a:t>
            </a:r>
          </a:p>
          <a:p>
            <a:r>
              <a:rPr lang="en-US" dirty="0" smtClean="0"/>
              <a:t> Unpublished material generated by research programs, centers etc. – Donor reports, technical reports, surveys, questionnaires, trip reports, images etc. </a:t>
            </a:r>
            <a:endParaRPr lang="en-US" dirty="0"/>
          </a:p>
        </p:txBody>
      </p:sp>
      <p:sp>
        <p:nvSpPr>
          <p:cNvPr id="4" name="Slide Number Placeholder 3"/>
          <p:cNvSpPr>
            <a:spLocks noGrp="1"/>
          </p:cNvSpPr>
          <p:nvPr>
            <p:ph type="sldNum" sz="quarter" idx="12"/>
          </p:nvPr>
        </p:nvSpPr>
        <p:spPr/>
        <p:txBody>
          <a:bodyPr/>
          <a:lstStyle/>
          <a:p>
            <a:fld id="{B065ED31-FF29-454F-B8C3-5F615F7567C6}" type="slidenum">
              <a:rPr lang="en-US" smtClean="0"/>
              <a:pPr/>
              <a:t>3</a:t>
            </a:fld>
            <a:endParaRPr lang="en-US" dirty="0"/>
          </a:p>
        </p:txBody>
      </p:sp>
    </p:spTree>
    <p:extLst>
      <p:ext uri="{BB962C8B-B14F-4D97-AF65-F5344CB8AC3E}">
        <p14:creationId xmlns:p14="http://schemas.microsoft.com/office/powerpoint/2010/main" val="21055750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Organizing collection of information products</a:t>
            </a:r>
            <a:endParaRPr lang="en-US" dirty="0"/>
          </a:p>
        </p:txBody>
      </p:sp>
      <p:sp>
        <p:nvSpPr>
          <p:cNvPr id="3" name="Content Placeholder 2"/>
          <p:cNvSpPr>
            <a:spLocks noGrp="1"/>
          </p:cNvSpPr>
          <p:nvPr>
            <p:ph idx="1"/>
          </p:nvPr>
        </p:nvSpPr>
        <p:spPr/>
        <p:txBody>
          <a:bodyPr/>
          <a:lstStyle/>
          <a:p>
            <a:r>
              <a:rPr lang="en-US" dirty="0" smtClean="0">
                <a:solidFill>
                  <a:srgbClr val="FF0000"/>
                </a:solidFill>
              </a:rPr>
              <a:t>‘Focal points’ </a:t>
            </a:r>
            <a:r>
              <a:rPr lang="en-US" dirty="0" smtClean="0"/>
              <a:t>designated within each program, center to have responsibility over the collection, processing of information products</a:t>
            </a:r>
          </a:p>
          <a:p>
            <a:pPr lvl="1"/>
            <a:r>
              <a:rPr lang="en-US" dirty="0" smtClean="0"/>
              <a:t>Initial inventory of the information products generated – what types of products exist, quantity etc.  </a:t>
            </a:r>
          </a:p>
          <a:p>
            <a:pPr marL="457200" lvl="1" indent="0">
              <a:buNone/>
            </a:pPr>
            <a:endParaRPr lang="en-US" dirty="0" smtClean="0"/>
          </a:p>
          <a:p>
            <a:pPr lvl="1"/>
            <a:r>
              <a:rPr lang="en-US" dirty="0" smtClean="0"/>
              <a:t>Working with researchers to define key words, tags etc. </a:t>
            </a:r>
          </a:p>
          <a:p>
            <a:pPr marL="457200" lvl="1" indent="0">
              <a:buNone/>
            </a:pPr>
            <a:endParaRPr lang="en-US" dirty="0" smtClean="0"/>
          </a:p>
          <a:p>
            <a:pPr lvl="1"/>
            <a:r>
              <a:rPr lang="en-US" dirty="0" smtClean="0"/>
              <a:t>Uploading information products into a central repository.</a:t>
            </a:r>
          </a:p>
          <a:p>
            <a:pPr lvl="1"/>
            <a:endParaRPr lang="en-US" dirty="0" smtClean="0"/>
          </a:p>
          <a:p>
            <a:pPr lvl="1"/>
            <a:r>
              <a:rPr lang="en-US" dirty="0" smtClean="0"/>
              <a:t>Acting as a point of contact to follow-up on enquiries  </a:t>
            </a:r>
            <a:endParaRPr lang="en-US" dirty="0"/>
          </a:p>
        </p:txBody>
      </p:sp>
      <p:sp>
        <p:nvSpPr>
          <p:cNvPr id="4" name="Slide Number Placeholder 3"/>
          <p:cNvSpPr>
            <a:spLocks noGrp="1"/>
          </p:cNvSpPr>
          <p:nvPr>
            <p:ph type="sldNum" sz="quarter" idx="12"/>
          </p:nvPr>
        </p:nvSpPr>
        <p:spPr/>
        <p:txBody>
          <a:bodyPr/>
          <a:lstStyle/>
          <a:p>
            <a:fld id="{B065ED31-FF29-454F-B8C3-5F615F7567C6}" type="slidenum">
              <a:rPr lang="en-US" smtClean="0"/>
              <a:pPr/>
              <a:t>4</a:t>
            </a:fld>
            <a:endParaRPr lang="en-US" dirty="0"/>
          </a:p>
        </p:txBody>
      </p:sp>
    </p:spTree>
    <p:extLst>
      <p:ext uri="{BB962C8B-B14F-4D97-AF65-F5344CB8AC3E}">
        <p14:creationId xmlns:p14="http://schemas.microsoft.com/office/powerpoint/2010/main" val="24942154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 of ICARDA Communications</a:t>
            </a:r>
            <a:endParaRPr lang="en-US" dirty="0"/>
          </a:p>
        </p:txBody>
      </p:sp>
      <p:sp>
        <p:nvSpPr>
          <p:cNvPr id="3" name="Content Placeholder 2"/>
          <p:cNvSpPr>
            <a:spLocks noGrp="1"/>
          </p:cNvSpPr>
          <p:nvPr>
            <p:ph idx="1"/>
          </p:nvPr>
        </p:nvSpPr>
        <p:spPr/>
        <p:txBody>
          <a:bodyPr/>
          <a:lstStyle/>
          <a:p>
            <a:pPr marL="0" indent="0">
              <a:buNone/>
            </a:pPr>
            <a:r>
              <a:rPr lang="en-US" dirty="0" smtClean="0"/>
              <a:t>The main roles and responsibilities of </a:t>
            </a:r>
            <a:r>
              <a:rPr lang="en-US" dirty="0" smtClean="0">
                <a:solidFill>
                  <a:srgbClr val="FF0000"/>
                </a:solidFill>
              </a:rPr>
              <a:t>ICARDA Communications</a:t>
            </a:r>
            <a:r>
              <a:rPr lang="en-US" dirty="0" smtClean="0"/>
              <a:t>: </a:t>
            </a:r>
          </a:p>
          <a:p>
            <a:r>
              <a:rPr lang="en-US" dirty="0" smtClean="0">
                <a:solidFill>
                  <a:srgbClr val="FF0000"/>
                </a:solidFill>
              </a:rPr>
              <a:t>Overseeing implementation </a:t>
            </a:r>
            <a:r>
              <a:rPr lang="en-US" dirty="0" smtClean="0"/>
              <a:t>– defining strategies, communicating requirements and deadlines. </a:t>
            </a:r>
          </a:p>
          <a:p>
            <a:r>
              <a:rPr lang="en-US" dirty="0" smtClean="0"/>
              <a:t>Developing an information management </a:t>
            </a:r>
            <a:r>
              <a:rPr lang="en-US" dirty="0" smtClean="0">
                <a:solidFill>
                  <a:srgbClr val="FF0000"/>
                </a:solidFill>
              </a:rPr>
              <a:t>infrastructure</a:t>
            </a:r>
            <a:r>
              <a:rPr lang="en-US" dirty="0" smtClean="0"/>
              <a:t> – building an information repository, strengthening capacity, defining categories.</a:t>
            </a:r>
          </a:p>
          <a:p>
            <a:r>
              <a:rPr lang="en-US" dirty="0" smtClean="0"/>
              <a:t>Ensuring information is properly harvested – applying correct </a:t>
            </a:r>
            <a:r>
              <a:rPr lang="en-US" dirty="0" smtClean="0">
                <a:solidFill>
                  <a:srgbClr val="FF0000"/>
                </a:solidFill>
              </a:rPr>
              <a:t>metadata</a:t>
            </a:r>
            <a:r>
              <a:rPr lang="en-US" dirty="0" smtClean="0"/>
              <a:t>    </a:t>
            </a:r>
          </a:p>
          <a:p>
            <a:r>
              <a:rPr lang="en-US" dirty="0" smtClean="0"/>
              <a:t>Offering </a:t>
            </a:r>
            <a:r>
              <a:rPr lang="en-US" dirty="0" smtClean="0">
                <a:solidFill>
                  <a:srgbClr val="FF0000"/>
                </a:solidFill>
              </a:rPr>
              <a:t>support</a:t>
            </a:r>
            <a:r>
              <a:rPr lang="en-US" dirty="0" smtClean="0"/>
              <a:t> – technical support, general advice regarding information management processes.   </a:t>
            </a:r>
          </a:p>
          <a:p>
            <a:pPr marL="0" indent="0">
              <a:buNone/>
            </a:pPr>
            <a:endParaRPr lang="en-US" dirty="0"/>
          </a:p>
        </p:txBody>
      </p:sp>
      <p:sp>
        <p:nvSpPr>
          <p:cNvPr id="4" name="Slide Number Placeholder 3"/>
          <p:cNvSpPr>
            <a:spLocks noGrp="1"/>
          </p:cNvSpPr>
          <p:nvPr>
            <p:ph type="sldNum" sz="quarter" idx="12"/>
          </p:nvPr>
        </p:nvSpPr>
        <p:spPr/>
        <p:txBody>
          <a:bodyPr/>
          <a:lstStyle/>
          <a:p>
            <a:fld id="{B065ED31-FF29-454F-B8C3-5F615F7567C6}" type="slidenum">
              <a:rPr lang="en-US" smtClean="0"/>
              <a:pPr/>
              <a:t>5</a:t>
            </a:fld>
            <a:endParaRPr lang="en-US" dirty="0"/>
          </a:p>
        </p:txBody>
      </p:sp>
    </p:spTree>
    <p:extLst>
      <p:ext uri="{BB962C8B-B14F-4D97-AF65-F5344CB8AC3E}">
        <p14:creationId xmlns:p14="http://schemas.microsoft.com/office/powerpoint/2010/main" val="31000672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 Implementing an IM ‘Action Plan’</a:t>
            </a:r>
            <a:endParaRPr lang="en-US" dirty="0"/>
          </a:p>
        </p:txBody>
      </p:sp>
      <p:sp>
        <p:nvSpPr>
          <p:cNvPr id="3" name="Content Placeholder 2"/>
          <p:cNvSpPr>
            <a:spLocks noGrp="1"/>
          </p:cNvSpPr>
          <p:nvPr>
            <p:ph idx="1"/>
          </p:nvPr>
        </p:nvSpPr>
        <p:spPr/>
        <p:txBody>
          <a:bodyPr/>
          <a:lstStyle/>
          <a:p>
            <a:pPr marL="0" indent="0">
              <a:buNone/>
            </a:pPr>
            <a:r>
              <a:rPr lang="en-US" dirty="0" smtClean="0"/>
              <a:t>In the coming weeks/months we intend to have the following: </a:t>
            </a:r>
          </a:p>
          <a:p>
            <a:r>
              <a:rPr lang="en-US" dirty="0" smtClean="0"/>
              <a:t>A working </a:t>
            </a:r>
            <a:r>
              <a:rPr lang="en-US" dirty="0" smtClean="0">
                <a:solidFill>
                  <a:srgbClr val="FF0000"/>
                </a:solidFill>
              </a:rPr>
              <a:t>information repository </a:t>
            </a:r>
          </a:p>
          <a:p>
            <a:r>
              <a:rPr lang="en-US" dirty="0" smtClean="0"/>
              <a:t>Defined </a:t>
            </a:r>
            <a:r>
              <a:rPr lang="en-US" dirty="0" smtClean="0">
                <a:solidFill>
                  <a:srgbClr val="FF0000"/>
                </a:solidFill>
              </a:rPr>
              <a:t>metadata</a:t>
            </a:r>
            <a:r>
              <a:rPr lang="en-US" dirty="0" smtClean="0"/>
              <a:t> schema</a:t>
            </a:r>
          </a:p>
          <a:p>
            <a:r>
              <a:rPr lang="en-US" dirty="0" smtClean="0">
                <a:solidFill>
                  <a:srgbClr val="FF0000"/>
                </a:solidFill>
              </a:rPr>
              <a:t>Clearly-defined workflows</a:t>
            </a:r>
            <a:r>
              <a:rPr lang="en-US" dirty="0" smtClean="0"/>
              <a:t>: main roles, responsibilities, focal points</a:t>
            </a:r>
          </a:p>
          <a:p>
            <a:r>
              <a:rPr lang="en-US" dirty="0" smtClean="0">
                <a:solidFill>
                  <a:srgbClr val="FF0000"/>
                </a:solidFill>
              </a:rPr>
              <a:t>Strengthened capacity </a:t>
            </a:r>
            <a:r>
              <a:rPr lang="en-US" dirty="0" smtClean="0"/>
              <a:t>– additional team members to take information management ‘action plan’ forward</a:t>
            </a:r>
          </a:p>
          <a:p>
            <a:r>
              <a:rPr lang="en-US" dirty="0" smtClean="0">
                <a:solidFill>
                  <a:srgbClr val="FF0000"/>
                </a:solidFill>
              </a:rPr>
              <a:t>Report submitted to CGIAR </a:t>
            </a:r>
            <a:r>
              <a:rPr lang="en-US" dirty="0" smtClean="0"/>
              <a:t>(To be submitted Dec. 15) – setting out steps taken, plans, and a timeline for future targets.  </a:t>
            </a:r>
            <a:endParaRPr lang="en-US" dirty="0"/>
          </a:p>
        </p:txBody>
      </p:sp>
      <p:sp>
        <p:nvSpPr>
          <p:cNvPr id="4" name="Slide Number Placeholder 3"/>
          <p:cNvSpPr>
            <a:spLocks noGrp="1"/>
          </p:cNvSpPr>
          <p:nvPr>
            <p:ph type="sldNum" sz="quarter" idx="12"/>
          </p:nvPr>
        </p:nvSpPr>
        <p:spPr/>
        <p:txBody>
          <a:bodyPr/>
          <a:lstStyle/>
          <a:p>
            <a:fld id="{B065ED31-FF29-454F-B8C3-5F615F7567C6}" type="slidenum">
              <a:rPr lang="en-US" smtClean="0"/>
              <a:pPr/>
              <a:t>6</a:t>
            </a:fld>
            <a:endParaRPr lang="en-US" dirty="0"/>
          </a:p>
        </p:txBody>
      </p:sp>
    </p:spTree>
    <p:extLst>
      <p:ext uri="{BB962C8B-B14F-4D97-AF65-F5344CB8AC3E}">
        <p14:creationId xmlns:p14="http://schemas.microsoft.com/office/powerpoint/2010/main" val="28534828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Potential problems: </a:t>
            </a:r>
            <a:endParaRPr lang="en-US" dirty="0"/>
          </a:p>
        </p:txBody>
      </p:sp>
      <p:sp>
        <p:nvSpPr>
          <p:cNvPr id="3" name="Content Placeholder 2"/>
          <p:cNvSpPr>
            <a:spLocks noGrp="1"/>
          </p:cNvSpPr>
          <p:nvPr>
            <p:ph idx="1"/>
          </p:nvPr>
        </p:nvSpPr>
        <p:spPr/>
        <p:txBody>
          <a:bodyPr/>
          <a:lstStyle/>
          <a:p>
            <a:r>
              <a:rPr lang="en-US" dirty="0" smtClean="0"/>
              <a:t>A new way of working – may take time for systems, processes to be implemented</a:t>
            </a:r>
          </a:p>
          <a:p>
            <a:r>
              <a:rPr lang="en-US" dirty="0" smtClean="0"/>
              <a:t>Perceived as an additional burden by researchers already facing significant work loads</a:t>
            </a:r>
          </a:p>
          <a:p>
            <a:r>
              <a:rPr lang="en-US" dirty="0" smtClean="0"/>
              <a:t>Limited capacity – within programs, centers to effectively carry-out the information management ‘action plan.’ </a:t>
            </a:r>
          </a:p>
          <a:p>
            <a:pPr marL="0" indent="0">
              <a:buNone/>
            </a:pPr>
            <a:r>
              <a:rPr lang="en-US" dirty="0" smtClean="0">
                <a:solidFill>
                  <a:srgbClr val="FF0000"/>
                </a:solidFill>
              </a:rPr>
              <a:t>How can these problems best be avoided?</a:t>
            </a:r>
          </a:p>
          <a:p>
            <a:r>
              <a:rPr lang="en-US" dirty="0" smtClean="0"/>
              <a:t>Incentives? Proven strategies? Mistakes to avoid?  </a:t>
            </a:r>
            <a:endParaRPr lang="en-US" dirty="0"/>
          </a:p>
        </p:txBody>
      </p:sp>
      <p:sp>
        <p:nvSpPr>
          <p:cNvPr id="4" name="Slide Number Placeholder 3"/>
          <p:cNvSpPr>
            <a:spLocks noGrp="1"/>
          </p:cNvSpPr>
          <p:nvPr>
            <p:ph type="sldNum" sz="quarter" idx="12"/>
          </p:nvPr>
        </p:nvSpPr>
        <p:spPr/>
        <p:txBody>
          <a:bodyPr/>
          <a:lstStyle/>
          <a:p>
            <a:fld id="{B065ED31-FF29-454F-B8C3-5F615F7567C6}" type="slidenum">
              <a:rPr lang="en-US" smtClean="0"/>
              <a:pPr/>
              <a:t>7</a:t>
            </a:fld>
            <a:endParaRPr lang="en-US" dirty="0"/>
          </a:p>
        </p:txBody>
      </p:sp>
    </p:spTree>
    <p:extLst>
      <p:ext uri="{BB962C8B-B14F-4D97-AF65-F5344CB8AC3E}">
        <p14:creationId xmlns:p14="http://schemas.microsoft.com/office/powerpoint/2010/main" val="41494508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ctr">
              <a:buNone/>
            </a:pPr>
            <a:endParaRPr lang="en-US" sz="6000" dirty="0" smtClean="0"/>
          </a:p>
          <a:p>
            <a:pPr marL="0" indent="0" algn="ctr">
              <a:buNone/>
            </a:pPr>
            <a:r>
              <a:rPr lang="en-US" sz="6000" dirty="0" smtClean="0"/>
              <a:t>Thank you </a:t>
            </a:r>
          </a:p>
          <a:p>
            <a:pPr marL="0" indent="0" algn="ctr">
              <a:buNone/>
            </a:pPr>
            <a:endParaRPr lang="en-US" sz="6000" dirty="0"/>
          </a:p>
        </p:txBody>
      </p:sp>
      <p:sp>
        <p:nvSpPr>
          <p:cNvPr id="4" name="Slide Number Placeholder 3"/>
          <p:cNvSpPr>
            <a:spLocks noGrp="1"/>
          </p:cNvSpPr>
          <p:nvPr>
            <p:ph type="sldNum" sz="quarter" idx="12"/>
          </p:nvPr>
        </p:nvSpPr>
        <p:spPr/>
        <p:txBody>
          <a:bodyPr/>
          <a:lstStyle/>
          <a:p>
            <a:fld id="{B065ED31-FF29-454F-B8C3-5F615F7567C6}" type="slidenum">
              <a:rPr lang="en-US" smtClean="0"/>
              <a:pPr/>
              <a:t>8</a:t>
            </a:fld>
            <a:endParaRPr lang="en-US" dirty="0"/>
          </a:p>
        </p:txBody>
      </p:sp>
    </p:spTree>
    <p:extLst>
      <p:ext uri="{BB962C8B-B14F-4D97-AF65-F5344CB8AC3E}">
        <p14:creationId xmlns:p14="http://schemas.microsoft.com/office/powerpoint/2010/main" val="2231487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2668</TotalTime>
  <Words>1254</Words>
  <Application>Microsoft Office PowerPoint</Application>
  <PresentationFormat>On-screen Show (4:3)</PresentationFormat>
  <Paragraphs>106</Paragraphs>
  <Slides>8</Slides>
  <Notes>7</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Overview of Information Management Activities </vt:lpstr>
      <vt:lpstr>Discussion</vt:lpstr>
      <vt:lpstr>Defining work flows</vt:lpstr>
      <vt:lpstr>Organizing collection of information products</vt:lpstr>
      <vt:lpstr>Role of ICARDA Communications</vt:lpstr>
      <vt:lpstr>Next steps: Implementing an IM ‘Action Plan’</vt:lpstr>
      <vt:lpstr>Potential problems: </vt:lpstr>
      <vt:lpstr>PowerPoint Presentation</vt:lpstr>
    </vt:vector>
  </TitlesOfParts>
  <Company>BCI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 M</dc:creator>
  <cp:lastModifiedBy>dell</cp:lastModifiedBy>
  <cp:revision>45</cp:revision>
  <dcterms:created xsi:type="dcterms:W3CDTF">2014-09-21T11:28:34Z</dcterms:created>
  <dcterms:modified xsi:type="dcterms:W3CDTF">2014-09-29T04:49:03Z</dcterms:modified>
</cp:coreProperties>
</file>