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handoutMasterIdLst>
    <p:handoutMasterId r:id="rId11"/>
  </p:handoutMasterIdLst>
  <p:sldIdLst>
    <p:sldId id="256" r:id="rId2"/>
    <p:sldId id="383" r:id="rId3"/>
    <p:sldId id="384" r:id="rId4"/>
    <p:sldId id="386" r:id="rId5"/>
    <p:sldId id="385" r:id="rId6"/>
    <p:sldId id="387" r:id="rId7"/>
    <p:sldId id="388" r:id="rId8"/>
    <p:sldId id="389" r:id="rId9"/>
  </p:sldIdLst>
  <p:sldSz cx="9144000" cy="6858000" type="screen4x3"/>
  <p:notesSz cx="6761163" cy="99425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ohamed Annabi" initials="" lastIdx="6"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66FF"/>
    <a:srgbClr val="3333FF"/>
    <a:srgbClr val="009900"/>
    <a:srgbClr val="CC6600"/>
    <a:srgbClr val="FFCC00"/>
    <a:srgbClr val="FFFF99"/>
    <a:srgbClr val="FFFFCC"/>
    <a:srgbClr val="FFFFFF"/>
    <a:srgbClr val="66CCFF"/>
    <a:srgbClr val="CC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2844" autoAdjust="0"/>
  </p:normalViewPr>
  <p:slideViewPr>
    <p:cSldViewPr>
      <p:cViewPr>
        <p:scale>
          <a:sx n="60" d="100"/>
          <a:sy n="60" d="100"/>
        </p:scale>
        <p:origin x="-2244" y="-630"/>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29837" cy="49712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29761" y="0"/>
            <a:ext cx="2929837" cy="497126"/>
          </a:xfrm>
          <a:prstGeom prst="rect">
            <a:avLst/>
          </a:prstGeom>
        </p:spPr>
        <p:txBody>
          <a:bodyPr vert="horz" lIns="91440" tIns="45720" rIns="91440" bIns="45720" rtlCol="0"/>
          <a:lstStyle>
            <a:lvl1pPr algn="r">
              <a:defRPr sz="1200"/>
            </a:lvl1pPr>
          </a:lstStyle>
          <a:p>
            <a:fld id="{1FA02F9A-CCB6-4967-87B0-7300DF19EE7C}" type="datetimeFigureOut">
              <a:rPr lang="en-US" smtClean="0"/>
              <a:t>9/22/2014</a:t>
            </a:fld>
            <a:endParaRPr lang="en-US"/>
          </a:p>
        </p:txBody>
      </p:sp>
      <p:sp>
        <p:nvSpPr>
          <p:cNvPr id="4" name="Footer Placeholder 3"/>
          <p:cNvSpPr>
            <a:spLocks noGrp="1"/>
          </p:cNvSpPr>
          <p:nvPr>
            <p:ph type="ftr" sz="quarter" idx="2"/>
          </p:nvPr>
        </p:nvSpPr>
        <p:spPr>
          <a:xfrm>
            <a:off x="0" y="9443662"/>
            <a:ext cx="2929837" cy="497126"/>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29761" y="9443662"/>
            <a:ext cx="2929837" cy="497126"/>
          </a:xfrm>
          <a:prstGeom prst="rect">
            <a:avLst/>
          </a:prstGeom>
        </p:spPr>
        <p:txBody>
          <a:bodyPr vert="horz" lIns="91440" tIns="45720" rIns="91440" bIns="45720" rtlCol="0" anchor="b"/>
          <a:lstStyle>
            <a:lvl1pPr algn="r">
              <a:defRPr sz="1200"/>
            </a:lvl1pPr>
          </a:lstStyle>
          <a:p>
            <a:fld id="{852B0C69-A11F-4C0A-95F9-8B791855049C}" type="slidenum">
              <a:rPr lang="en-US" smtClean="0"/>
              <a:t>‹#›</a:t>
            </a:fld>
            <a:endParaRPr lang="en-US"/>
          </a:p>
        </p:txBody>
      </p:sp>
    </p:spTree>
    <p:extLst>
      <p:ext uri="{BB962C8B-B14F-4D97-AF65-F5344CB8AC3E}">
        <p14:creationId xmlns:p14="http://schemas.microsoft.com/office/powerpoint/2010/main" val="10385724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29837" cy="49712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29761" y="0"/>
            <a:ext cx="2929837" cy="497126"/>
          </a:xfrm>
          <a:prstGeom prst="rect">
            <a:avLst/>
          </a:prstGeom>
        </p:spPr>
        <p:txBody>
          <a:bodyPr vert="horz" lIns="91440" tIns="45720" rIns="91440" bIns="45720" rtlCol="0"/>
          <a:lstStyle>
            <a:lvl1pPr algn="r">
              <a:defRPr sz="1200"/>
            </a:lvl1pPr>
          </a:lstStyle>
          <a:p>
            <a:fld id="{D1953E38-22BF-4422-8212-79EDAD55AAF0}" type="datetimeFigureOut">
              <a:rPr lang="en-US" smtClean="0"/>
              <a:t>9/22/2014</a:t>
            </a:fld>
            <a:endParaRPr lang="en-US"/>
          </a:p>
        </p:txBody>
      </p:sp>
      <p:sp>
        <p:nvSpPr>
          <p:cNvPr id="4" name="Slide Image Placeholder 3"/>
          <p:cNvSpPr>
            <a:spLocks noGrp="1" noRot="1" noChangeAspect="1"/>
          </p:cNvSpPr>
          <p:nvPr>
            <p:ph type="sldImg" idx="2"/>
          </p:nvPr>
        </p:nvSpPr>
        <p:spPr>
          <a:xfrm>
            <a:off x="896938" y="746125"/>
            <a:ext cx="4967287" cy="37274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6117" y="4722694"/>
            <a:ext cx="5408930" cy="4474131"/>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443662"/>
            <a:ext cx="2929837" cy="497126"/>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29761" y="9443662"/>
            <a:ext cx="2929837" cy="497126"/>
          </a:xfrm>
          <a:prstGeom prst="rect">
            <a:avLst/>
          </a:prstGeom>
        </p:spPr>
        <p:txBody>
          <a:bodyPr vert="horz" lIns="91440" tIns="45720" rIns="91440" bIns="45720" rtlCol="0" anchor="b"/>
          <a:lstStyle>
            <a:lvl1pPr algn="r">
              <a:defRPr sz="1200"/>
            </a:lvl1pPr>
          </a:lstStyle>
          <a:p>
            <a:fld id="{C7BE1C9D-1480-4F33-ACDD-474170875296}" type="slidenum">
              <a:rPr lang="en-US" smtClean="0"/>
              <a:t>‹#›</a:t>
            </a:fld>
            <a:endParaRPr lang="en-US"/>
          </a:p>
        </p:txBody>
      </p:sp>
    </p:spTree>
    <p:extLst>
      <p:ext uri="{BB962C8B-B14F-4D97-AF65-F5344CB8AC3E}">
        <p14:creationId xmlns:p14="http://schemas.microsoft.com/office/powerpoint/2010/main" val="29407571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066800"/>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pic>
        <p:nvPicPr>
          <p:cNvPr id="1026" name="Picture 2"/>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l="50587" t="14589" r="606" b="66995"/>
          <a:stretch/>
        </p:blipFill>
        <p:spPr bwMode="auto">
          <a:xfrm>
            <a:off x="0" y="-7257"/>
            <a:ext cx="9144000" cy="9719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p:cNvPicPr>
            <a:picLocks noChangeAspect="1"/>
          </p:cNvPicPr>
          <p:nvPr userDrawn="1"/>
        </p:nvPicPr>
        <p:blipFill rotWithShape="1">
          <a:blip r:embed="rId3">
            <a:extLst>
              <a:ext uri="{28A0092B-C50C-407E-A947-70E740481C1C}">
                <a14:useLocalDpi xmlns:a14="http://schemas.microsoft.com/office/drawing/2010/main" val="0"/>
              </a:ext>
            </a:extLst>
          </a:blip>
          <a:srcRect t="13872" b="58888"/>
          <a:stretch/>
        </p:blipFill>
        <p:spPr>
          <a:xfrm>
            <a:off x="0" y="6001657"/>
            <a:ext cx="9144000" cy="856343"/>
          </a:xfrm>
          <a:prstGeom prst="rect">
            <a:avLst/>
          </a:prstGeom>
        </p:spPr>
      </p:pic>
      <p:sp>
        <p:nvSpPr>
          <p:cNvPr id="6" name="Slide Number Placeholder 5"/>
          <p:cNvSpPr>
            <a:spLocks noGrp="1"/>
          </p:cNvSpPr>
          <p:nvPr>
            <p:ph type="sldNum" sz="quarter" idx="12"/>
          </p:nvPr>
        </p:nvSpPr>
        <p:spPr>
          <a:xfrm>
            <a:off x="8686800" y="6248400"/>
            <a:ext cx="381000" cy="365125"/>
          </a:xfrm>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66032818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8543521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2974106398"/>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12780966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26736568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42759468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39840200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38450609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17420674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36278341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5215062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D37CF9-E3DB-4575-88B6-05549807FEBA}" type="slidenum">
              <a:rPr lang="en-US" smtClean="0"/>
              <a:t>‹#›</a:t>
            </a:fld>
            <a:endParaRPr lang="en-US"/>
          </a:p>
        </p:txBody>
      </p:sp>
    </p:spTree>
    <p:extLst>
      <p:ext uri="{BB962C8B-B14F-4D97-AF65-F5344CB8AC3E}">
        <p14:creationId xmlns:p14="http://schemas.microsoft.com/office/powerpoint/2010/main" val="8453064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066800"/>
            <a:ext cx="9144000" cy="3581400"/>
          </a:xfrm>
        </p:spPr>
        <p:txBody>
          <a:bodyPr>
            <a:normAutofit/>
          </a:bodyPr>
          <a:lstStyle/>
          <a:p>
            <a:r>
              <a:rPr lang="en-US" sz="3000" b="1" dirty="0" smtClean="0">
                <a:solidFill>
                  <a:srgbClr val="CC9900"/>
                </a:solidFill>
                <a:latin typeface="+mn-lt"/>
              </a:rPr>
              <a:t>Learning alliances in Jordan:</a:t>
            </a:r>
            <a:br>
              <a:rPr lang="en-US" sz="3000" b="1" dirty="0" smtClean="0">
                <a:solidFill>
                  <a:srgbClr val="CC9900"/>
                </a:solidFill>
                <a:latin typeface="+mn-lt"/>
              </a:rPr>
            </a:br>
            <a:r>
              <a:rPr lang="en-US" sz="3000" b="1" dirty="0" smtClean="0">
                <a:solidFill>
                  <a:srgbClr val="CC9900"/>
                </a:solidFill>
                <a:latin typeface="+mn-lt"/>
              </a:rPr>
              <a:t>understanding challenges to, and opportunities for </a:t>
            </a:r>
            <a:br>
              <a:rPr lang="en-US" sz="3000" b="1" dirty="0" smtClean="0">
                <a:solidFill>
                  <a:srgbClr val="CC9900"/>
                </a:solidFill>
                <a:latin typeface="+mn-lt"/>
              </a:rPr>
            </a:br>
            <a:r>
              <a:rPr lang="en-US" sz="3000" b="1" dirty="0" smtClean="0">
                <a:solidFill>
                  <a:srgbClr val="CC9900"/>
                </a:solidFill>
                <a:latin typeface="+mn-lt"/>
              </a:rPr>
              <a:t>enhancing quality of life in rural areas</a:t>
            </a:r>
            <a:r>
              <a:rPr lang="en-US" sz="2800" b="1" dirty="0">
                <a:solidFill>
                  <a:srgbClr val="CC9900"/>
                </a:solidFill>
              </a:rPr>
              <a:t/>
            </a:r>
            <a:br>
              <a:rPr lang="en-US" sz="2800" b="1" dirty="0">
                <a:solidFill>
                  <a:srgbClr val="CC9900"/>
                </a:solidFill>
              </a:rPr>
            </a:br>
            <a:r>
              <a:rPr lang="en-US" sz="2800" b="1" dirty="0" smtClean="0">
                <a:solidFill>
                  <a:srgbClr val="CC9900"/>
                </a:solidFill>
              </a:rPr>
              <a:t/>
            </a:r>
            <a:br>
              <a:rPr lang="en-US" sz="2800" b="1" dirty="0" smtClean="0">
                <a:solidFill>
                  <a:srgbClr val="CC9900"/>
                </a:solidFill>
              </a:rPr>
            </a:br>
            <a:r>
              <a:rPr lang="en-US" sz="2500" b="1" dirty="0">
                <a:solidFill>
                  <a:srgbClr val="CC9900"/>
                </a:solidFill>
              </a:rPr>
              <a:t>NCARE</a:t>
            </a:r>
            <a:r>
              <a:rPr lang="en-US" sz="2800" b="1" dirty="0" smtClean="0">
                <a:solidFill>
                  <a:srgbClr val="CC9900"/>
                </a:solidFill>
              </a:rPr>
              <a:t>: </a:t>
            </a:r>
            <a:r>
              <a:rPr lang="en-US" sz="2500" b="1" dirty="0" smtClean="0">
                <a:solidFill>
                  <a:srgbClr val="CC9900"/>
                </a:solidFill>
              </a:rPr>
              <a:t>M. El Hiary, A. </a:t>
            </a:r>
            <a:r>
              <a:rPr lang="en-US" sz="2500" b="1" dirty="0" err="1" smtClean="0">
                <a:solidFill>
                  <a:srgbClr val="CC9900"/>
                </a:solidFill>
              </a:rPr>
              <a:t>Bawalize</a:t>
            </a:r>
            <a:r>
              <a:rPr lang="en-US" sz="2500" b="1" dirty="0" smtClean="0">
                <a:solidFill>
                  <a:srgbClr val="CC9900"/>
                </a:solidFill>
              </a:rPr>
              <a:t/>
            </a:r>
            <a:br>
              <a:rPr lang="en-US" sz="2500" b="1" dirty="0" smtClean="0">
                <a:solidFill>
                  <a:srgbClr val="CC9900"/>
                </a:solidFill>
              </a:rPr>
            </a:br>
            <a:r>
              <a:rPr lang="en-US" sz="2500" b="1" dirty="0" smtClean="0">
                <a:solidFill>
                  <a:srgbClr val="CC9900"/>
                </a:solidFill>
              </a:rPr>
              <a:t>ICARDA: S. Kassam, B. </a:t>
            </a:r>
            <a:r>
              <a:rPr lang="en-US" sz="2500" b="1" dirty="0" err="1" smtClean="0">
                <a:solidFill>
                  <a:srgbClr val="CC9900"/>
                </a:solidFill>
              </a:rPr>
              <a:t>Dheibi</a:t>
            </a:r>
            <a:r>
              <a:rPr lang="en-US" sz="2500" b="1" dirty="0" smtClean="0">
                <a:solidFill>
                  <a:srgbClr val="CC9900"/>
                </a:solidFill>
              </a:rPr>
              <a:t>, M. El Dine Hilali, M. Rekik</a:t>
            </a:r>
            <a:endParaRPr lang="en-US" sz="2500" dirty="0">
              <a:solidFill>
                <a:srgbClr val="CC9900"/>
              </a:solidFill>
            </a:endParaRPr>
          </a:p>
        </p:txBody>
      </p:sp>
      <p:sp>
        <p:nvSpPr>
          <p:cNvPr id="3" name="Subtitle 2"/>
          <p:cNvSpPr>
            <a:spLocks noGrp="1"/>
          </p:cNvSpPr>
          <p:nvPr>
            <p:ph type="subTitle" idx="1"/>
          </p:nvPr>
        </p:nvSpPr>
        <p:spPr>
          <a:xfrm>
            <a:off x="1371600" y="4724400"/>
            <a:ext cx="6400800" cy="1219200"/>
          </a:xfrm>
        </p:spPr>
        <p:txBody>
          <a:bodyPr>
            <a:normAutofit/>
          </a:bodyPr>
          <a:lstStyle/>
          <a:p>
            <a:r>
              <a:rPr lang="en-US" sz="2000" b="1" dirty="0" smtClean="0"/>
              <a:t>ICARDA-NCARE technical meeting</a:t>
            </a:r>
            <a:endParaRPr lang="en-US" sz="2000" b="1" dirty="0" smtClean="0">
              <a:solidFill>
                <a:schemeClr val="tx1"/>
              </a:solidFill>
            </a:endParaRPr>
          </a:p>
          <a:p>
            <a:r>
              <a:rPr lang="en-US" sz="2000" b="1" dirty="0" smtClean="0"/>
              <a:t>September 21 – 22, 2014</a:t>
            </a:r>
          </a:p>
          <a:p>
            <a:r>
              <a:rPr lang="en-US" sz="1800" dirty="0" err="1" smtClean="0"/>
              <a:t>Ayass</a:t>
            </a:r>
            <a:r>
              <a:rPr lang="en-US" sz="1800" dirty="0" smtClean="0"/>
              <a:t> Hotel, Amman</a:t>
            </a:r>
            <a:endParaRPr lang="en-US" sz="1800" dirty="0"/>
          </a:p>
        </p:txBody>
      </p:sp>
      <p:sp>
        <p:nvSpPr>
          <p:cNvPr id="4" name="Slide Number Placeholder 3"/>
          <p:cNvSpPr>
            <a:spLocks noGrp="1"/>
          </p:cNvSpPr>
          <p:nvPr>
            <p:ph type="sldNum" sz="quarter" idx="12"/>
          </p:nvPr>
        </p:nvSpPr>
        <p:spPr/>
        <p:txBody>
          <a:bodyPr/>
          <a:lstStyle/>
          <a:p>
            <a:fld id="{DED37CF9-E3DB-4575-88B6-05549807FEBA}" type="slidenum">
              <a:rPr lang="en-US" smtClean="0"/>
              <a:t>1</a:t>
            </a:fld>
            <a:endParaRPr lang="en-US"/>
          </a:p>
        </p:txBody>
      </p:sp>
    </p:spTree>
    <p:extLst>
      <p:ext uri="{BB962C8B-B14F-4D97-AF65-F5344CB8AC3E}">
        <p14:creationId xmlns:p14="http://schemas.microsoft.com/office/powerpoint/2010/main" val="179992521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5562600"/>
          </a:xfrm>
        </p:spPr>
        <p:txBody>
          <a:bodyPr>
            <a:noAutofit/>
          </a:bodyPr>
          <a:lstStyle/>
          <a:p>
            <a:pPr>
              <a:lnSpc>
                <a:spcPct val="90000"/>
              </a:lnSpc>
              <a:spcBef>
                <a:spcPts val="200"/>
              </a:spcBef>
              <a:spcAft>
                <a:spcPts val="200"/>
              </a:spcAft>
              <a:buFont typeface="Wingdings" panose="05000000000000000000" pitchFamily="2" charset="2"/>
              <a:buChar char="§"/>
            </a:pPr>
            <a:endParaRPr lang="en-US" sz="2800" dirty="0"/>
          </a:p>
          <a:p>
            <a:pPr>
              <a:lnSpc>
                <a:spcPct val="90000"/>
              </a:lnSpc>
              <a:spcBef>
                <a:spcPts val="200"/>
              </a:spcBef>
              <a:spcAft>
                <a:spcPts val="200"/>
              </a:spcAft>
              <a:buFont typeface="Wingdings" panose="05000000000000000000" pitchFamily="2" charset="2"/>
              <a:buChar char="§"/>
            </a:pPr>
            <a:endParaRPr lang="en-US" sz="2800" dirty="0" smtClean="0"/>
          </a:p>
          <a:p>
            <a:pPr>
              <a:lnSpc>
                <a:spcPct val="90000"/>
              </a:lnSpc>
              <a:spcBef>
                <a:spcPts val="200"/>
              </a:spcBef>
              <a:spcAft>
                <a:spcPts val="200"/>
              </a:spcAft>
              <a:buFont typeface="Wingdings" panose="05000000000000000000" pitchFamily="2" charset="2"/>
              <a:buChar char="§"/>
            </a:pPr>
            <a:endParaRPr lang="en-US" sz="2800" dirty="0" smtClean="0"/>
          </a:p>
          <a:p>
            <a:pPr>
              <a:lnSpc>
                <a:spcPct val="90000"/>
              </a:lnSpc>
              <a:spcBef>
                <a:spcPts val="200"/>
              </a:spcBef>
              <a:spcAft>
                <a:spcPts val="200"/>
              </a:spcAft>
              <a:buFont typeface="Wingdings" panose="05000000000000000000" pitchFamily="2" charset="2"/>
              <a:buChar char="§"/>
            </a:pPr>
            <a:endParaRPr lang="en-US" sz="2800" dirty="0" smtClean="0"/>
          </a:p>
          <a:p>
            <a:pPr>
              <a:lnSpc>
                <a:spcPct val="90000"/>
              </a:lnSpc>
              <a:spcBef>
                <a:spcPts val="200"/>
              </a:spcBef>
              <a:spcAft>
                <a:spcPts val="200"/>
              </a:spcAft>
              <a:buFont typeface="Wingdings" panose="05000000000000000000" pitchFamily="2" charset="2"/>
              <a:buChar char="§"/>
            </a:pPr>
            <a:endParaRPr lang="en-US" sz="2800" dirty="0" smtClean="0"/>
          </a:p>
          <a:p>
            <a:pPr>
              <a:lnSpc>
                <a:spcPct val="90000"/>
              </a:lnSpc>
              <a:spcBef>
                <a:spcPts val="200"/>
              </a:spcBef>
              <a:spcAft>
                <a:spcPts val="200"/>
              </a:spcAft>
              <a:buFont typeface="Wingdings" panose="05000000000000000000" pitchFamily="2" charset="2"/>
              <a:buChar char="§"/>
            </a:pPr>
            <a:endParaRPr lang="en-US" sz="2800" dirty="0" smtClean="0"/>
          </a:p>
          <a:p>
            <a:pPr>
              <a:lnSpc>
                <a:spcPct val="90000"/>
              </a:lnSpc>
              <a:spcBef>
                <a:spcPts val="200"/>
              </a:spcBef>
              <a:spcAft>
                <a:spcPts val="200"/>
              </a:spcAft>
              <a:buFont typeface="Wingdings" panose="05000000000000000000" pitchFamily="2" charset="2"/>
              <a:buChar char="§"/>
            </a:pPr>
            <a:endParaRPr lang="en-US" sz="2800" dirty="0"/>
          </a:p>
        </p:txBody>
      </p:sp>
      <p:sp>
        <p:nvSpPr>
          <p:cNvPr id="4" name="Slide Number Placeholder 3"/>
          <p:cNvSpPr>
            <a:spLocks noGrp="1"/>
          </p:cNvSpPr>
          <p:nvPr>
            <p:ph type="sldNum" sz="quarter" idx="12"/>
          </p:nvPr>
        </p:nvSpPr>
        <p:spPr/>
        <p:txBody>
          <a:bodyPr/>
          <a:lstStyle/>
          <a:p>
            <a:fld id="{DED37CF9-E3DB-4575-88B6-05549807FEBA}" type="slidenum">
              <a:rPr lang="en-US" smtClean="0"/>
              <a:t>2</a:t>
            </a:fld>
            <a:endParaRPr lang="en-US"/>
          </a:p>
        </p:txBody>
      </p:sp>
      <p:sp>
        <p:nvSpPr>
          <p:cNvPr id="6" name="Slide Number Placeholder 3"/>
          <p:cNvSpPr txBox="1">
            <a:spLocks/>
          </p:cNvSpPr>
          <p:nvPr/>
        </p:nvSpPr>
        <p:spPr>
          <a:xfrm>
            <a:off x="8686800" y="6248400"/>
            <a:ext cx="3810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dirty="0"/>
          </a:p>
        </p:txBody>
      </p:sp>
      <p:sp>
        <p:nvSpPr>
          <p:cNvPr id="9" name="Rectangle 2"/>
          <p:cNvSpPr>
            <a:spLocks noChangeArrowheads="1"/>
          </p:cNvSpPr>
          <p:nvPr/>
        </p:nvSpPr>
        <p:spPr bwMode="auto">
          <a:xfrm>
            <a:off x="3200400" y="0"/>
            <a:ext cx="4114800"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US" altLang="fr-FR" sz="2600" dirty="0">
                <a:solidFill>
                  <a:schemeClr val="bg1"/>
                </a:solidFill>
              </a:rPr>
              <a:t>Conductive-Line activities</a:t>
            </a:r>
          </a:p>
          <a:p>
            <a:pPr eaLnBrk="1" hangingPunct="1">
              <a:spcBef>
                <a:spcPct val="0"/>
              </a:spcBef>
              <a:buFontTx/>
              <a:buNone/>
            </a:pPr>
            <a:r>
              <a:rPr lang="en-US" altLang="fr-FR" sz="2600" dirty="0">
                <a:solidFill>
                  <a:schemeClr val="bg1"/>
                </a:solidFill>
              </a:rPr>
              <a:t> across countries &amp; sites</a:t>
            </a:r>
          </a:p>
        </p:txBody>
      </p:sp>
      <p:cxnSp>
        <p:nvCxnSpPr>
          <p:cNvPr id="10" name="Straight Connector 9"/>
          <p:cNvCxnSpPr/>
          <p:nvPr/>
        </p:nvCxnSpPr>
        <p:spPr>
          <a:xfrm>
            <a:off x="2438400" y="76200"/>
            <a:ext cx="0" cy="8382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itle 3"/>
          <p:cNvSpPr txBox="1">
            <a:spLocks/>
          </p:cNvSpPr>
          <p:nvPr/>
        </p:nvSpPr>
        <p:spPr>
          <a:xfrm>
            <a:off x="457200" y="76200"/>
            <a:ext cx="8229600" cy="8382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nSpc>
                <a:spcPct val="90000"/>
              </a:lnSpc>
            </a:pPr>
            <a:r>
              <a:rPr lang="en-US" altLang="fr-FR" sz="3200" b="1" dirty="0" smtClean="0">
                <a:solidFill>
                  <a:srgbClr val="00B050"/>
                </a:solidFill>
              </a:rPr>
              <a:t>FRAMEWORK</a:t>
            </a:r>
            <a:endParaRPr lang="en-US" sz="3200" b="1" dirty="0">
              <a:solidFill>
                <a:srgbClr val="00B050"/>
              </a:solidFill>
            </a:endParaRPr>
          </a:p>
        </p:txBody>
      </p:sp>
      <p:sp>
        <p:nvSpPr>
          <p:cNvPr id="13" name="Content Placeholder 2"/>
          <p:cNvSpPr txBox="1">
            <a:spLocks/>
          </p:cNvSpPr>
          <p:nvPr/>
        </p:nvSpPr>
        <p:spPr>
          <a:xfrm>
            <a:off x="152400" y="879475"/>
            <a:ext cx="8915400" cy="5927725"/>
          </a:xfrm>
          <a:prstGeom prst="rect">
            <a:avLst/>
          </a:prstGeom>
        </p:spPr>
        <p:txBody>
          <a:bodyPr>
            <a:normAutofit fontScale="700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US" sz="3100" dirty="0" smtClean="0"/>
              <a:t>Preference for a “White </a:t>
            </a:r>
            <a:r>
              <a:rPr lang="en-US" sz="3100" dirty="0"/>
              <a:t>sheet approach</a:t>
            </a:r>
            <a:r>
              <a:rPr lang="en-US" sz="3100" dirty="0" smtClean="0"/>
              <a:t>” </a:t>
            </a:r>
            <a:endParaRPr lang="en-US" sz="3100" dirty="0"/>
          </a:p>
          <a:p>
            <a:pPr marL="0" indent="0">
              <a:buNone/>
            </a:pPr>
            <a:endParaRPr lang="en-US" sz="3100" dirty="0"/>
          </a:p>
          <a:p>
            <a:pPr marL="0" indent="0">
              <a:buNone/>
            </a:pPr>
            <a:r>
              <a:rPr lang="en-US" sz="3100" u="sng" dirty="0"/>
              <a:t>Three part process:</a:t>
            </a:r>
          </a:p>
          <a:p>
            <a:pPr marL="0" indent="0">
              <a:buNone/>
            </a:pPr>
            <a:r>
              <a:rPr lang="en-US" sz="3100" dirty="0" smtClean="0"/>
              <a:t>i)   Identify </a:t>
            </a:r>
            <a:r>
              <a:rPr lang="en-US" sz="3100" dirty="0"/>
              <a:t>‘challenges’ to livelihoods;</a:t>
            </a:r>
          </a:p>
          <a:p>
            <a:pPr marL="0" indent="0">
              <a:buNone/>
            </a:pPr>
            <a:r>
              <a:rPr lang="en-US" sz="3100" dirty="0" smtClean="0"/>
              <a:t>ii)  Assemble </a:t>
            </a:r>
            <a:r>
              <a:rPr lang="en-US" sz="3100" dirty="0"/>
              <a:t>evidence and validate knowledge;</a:t>
            </a:r>
          </a:p>
          <a:p>
            <a:pPr marL="0" indent="0">
              <a:buNone/>
            </a:pPr>
            <a:r>
              <a:rPr lang="en-US" sz="3100" dirty="0" smtClean="0"/>
              <a:t>iii) Uncover </a:t>
            </a:r>
            <a:r>
              <a:rPr lang="en-US" sz="3100" dirty="0"/>
              <a:t>opportunities for partnerships in addressing ‘challenges’</a:t>
            </a:r>
          </a:p>
          <a:p>
            <a:pPr marL="0" indent="0">
              <a:buNone/>
            </a:pPr>
            <a:endParaRPr lang="en-US" sz="3100" dirty="0"/>
          </a:p>
          <a:p>
            <a:pPr marL="0" indent="0">
              <a:buNone/>
            </a:pPr>
            <a:r>
              <a:rPr lang="en-US" sz="3100" dirty="0"/>
              <a:t>Many elements are common with traditional participatory approaches and rapid rural appraisals;</a:t>
            </a:r>
          </a:p>
          <a:p>
            <a:pPr marL="0" indent="0">
              <a:buNone/>
            </a:pPr>
            <a:endParaRPr lang="en-US" sz="3100" dirty="0"/>
          </a:p>
          <a:p>
            <a:pPr marL="0" indent="0">
              <a:buNone/>
            </a:pPr>
            <a:r>
              <a:rPr lang="en-US" sz="3100" dirty="0"/>
              <a:t>May not necessarily lead </a:t>
            </a:r>
            <a:r>
              <a:rPr lang="en-US" sz="3100" dirty="0" smtClean="0"/>
              <a:t>(solely) to </a:t>
            </a:r>
            <a:r>
              <a:rPr lang="en-US" sz="3100" dirty="0"/>
              <a:t>‘technological’ solutions;</a:t>
            </a:r>
          </a:p>
          <a:p>
            <a:pPr marL="0" indent="0">
              <a:buNone/>
            </a:pPr>
            <a:endParaRPr lang="en-US" sz="3100" dirty="0"/>
          </a:p>
          <a:p>
            <a:pPr marL="0" indent="0">
              <a:buNone/>
            </a:pPr>
            <a:r>
              <a:rPr lang="en-US" sz="3100" dirty="0"/>
              <a:t>Possesses elements of an innovation system, underpinned by knowledge sharing and joint learning;</a:t>
            </a:r>
          </a:p>
          <a:p>
            <a:pPr marL="0" indent="0">
              <a:buNone/>
            </a:pPr>
            <a:endParaRPr lang="en-US" sz="3100" dirty="0"/>
          </a:p>
          <a:p>
            <a:pPr marL="0" indent="0">
              <a:buNone/>
            </a:pPr>
            <a:r>
              <a:rPr lang="en-US" sz="3100" dirty="0"/>
              <a:t>In line with both area based development approaches, as well as value chain (strengthening) approaches </a:t>
            </a:r>
          </a:p>
          <a:p>
            <a:pPr marL="0" indent="0">
              <a:buNone/>
            </a:pPr>
            <a:endParaRPr lang="en-US" sz="2800" dirty="0"/>
          </a:p>
        </p:txBody>
      </p:sp>
    </p:spTree>
    <p:extLst>
      <p:ext uri="{BB962C8B-B14F-4D97-AF65-F5344CB8AC3E}">
        <p14:creationId xmlns:p14="http://schemas.microsoft.com/office/powerpoint/2010/main" val="418515336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5562600"/>
          </a:xfrm>
        </p:spPr>
        <p:txBody>
          <a:bodyPr>
            <a:noAutofit/>
          </a:bodyPr>
          <a:lstStyle/>
          <a:p>
            <a:pPr marL="0" indent="0" algn="ctr">
              <a:lnSpc>
                <a:spcPct val="90000"/>
              </a:lnSpc>
              <a:spcBef>
                <a:spcPts val="200"/>
              </a:spcBef>
              <a:spcAft>
                <a:spcPts val="200"/>
              </a:spcAft>
              <a:buNone/>
            </a:pPr>
            <a:endParaRPr lang="en-US" sz="2800" dirty="0" smtClean="0"/>
          </a:p>
          <a:p>
            <a:pPr marL="0" indent="0" algn="ctr">
              <a:lnSpc>
                <a:spcPct val="90000"/>
              </a:lnSpc>
              <a:spcBef>
                <a:spcPts val="200"/>
              </a:spcBef>
              <a:spcAft>
                <a:spcPts val="200"/>
              </a:spcAft>
              <a:buNone/>
            </a:pPr>
            <a:endParaRPr lang="en-US" sz="2800" dirty="0"/>
          </a:p>
          <a:p>
            <a:pPr marL="0" indent="0" algn="ctr">
              <a:lnSpc>
                <a:spcPct val="90000"/>
              </a:lnSpc>
              <a:spcBef>
                <a:spcPts val="200"/>
              </a:spcBef>
              <a:spcAft>
                <a:spcPts val="200"/>
              </a:spcAft>
              <a:buNone/>
            </a:pPr>
            <a:r>
              <a:rPr lang="en-US" sz="2400" dirty="0" smtClean="0"/>
              <a:t>Why </a:t>
            </a:r>
            <a:r>
              <a:rPr lang="en-US" sz="2400" dirty="0"/>
              <a:t>do technologies fail to reach the poor </a:t>
            </a:r>
          </a:p>
          <a:p>
            <a:pPr marL="0" indent="0" algn="ctr">
              <a:lnSpc>
                <a:spcPct val="90000"/>
              </a:lnSpc>
              <a:spcBef>
                <a:spcPts val="200"/>
              </a:spcBef>
              <a:spcAft>
                <a:spcPts val="200"/>
              </a:spcAft>
              <a:buNone/>
            </a:pPr>
            <a:r>
              <a:rPr lang="en-US" sz="2400" dirty="0"/>
              <a:t>(or have low adoption rates)?</a:t>
            </a:r>
          </a:p>
          <a:p>
            <a:pPr marL="0" indent="0" algn="ctr">
              <a:lnSpc>
                <a:spcPct val="90000"/>
              </a:lnSpc>
              <a:spcBef>
                <a:spcPts val="200"/>
              </a:spcBef>
              <a:spcAft>
                <a:spcPts val="200"/>
              </a:spcAft>
              <a:buNone/>
            </a:pPr>
            <a:endParaRPr lang="en-US" sz="2400" dirty="0"/>
          </a:p>
          <a:p>
            <a:pPr marL="0" indent="0" algn="ctr">
              <a:lnSpc>
                <a:spcPct val="90000"/>
              </a:lnSpc>
              <a:spcBef>
                <a:spcPts val="200"/>
              </a:spcBef>
              <a:spcAft>
                <a:spcPts val="200"/>
              </a:spcAft>
              <a:buNone/>
            </a:pPr>
            <a:endParaRPr lang="en-US" sz="2400" dirty="0"/>
          </a:p>
          <a:p>
            <a:pPr marL="0" indent="0" algn="ctr">
              <a:lnSpc>
                <a:spcPct val="90000"/>
              </a:lnSpc>
              <a:spcBef>
                <a:spcPts val="200"/>
              </a:spcBef>
              <a:spcAft>
                <a:spcPts val="200"/>
              </a:spcAft>
              <a:buNone/>
            </a:pPr>
            <a:r>
              <a:rPr lang="en-US" sz="2400" dirty="0"/>
              <a:t>AND</a:t>
            </a:r>
          </a:p>
          <a:p>
            <a:pPr marL="0" indent="0" algn="ctr">
              <a:lnSpc>
                <a:spcPct val="90000"/>
              </a:lnSpc>
              <a:spcBef>
                <a:spcPts val="200"/>
              </a:spcBef>
              <a:spcAft>
                <a:spcPts val="200"/>
              </a:spcAft>
              <a:buNone/>
            </a:pPr>
            <a:endParaRPr lang="en-US" sz="2400" dirty="0"/>
          </a:p>
          <a:p>
            <a:pPr marL="0" indent="0" algn="ctr">
              <a:lnSpc>
                <a:spcPct val="90000"/>
              </a:lnSpc>
              <a:spcBef>
                <a:spcPts val="200"/>
              </a:spcBef>
              <a:spcAft>
                <a:spcPts val="200"/>
              </a:spcAft>
              <a:buNone/>
            </a:pPr>
            <a:endParaRPr lang="en-US" sz="2400" dirty="0"/>
          </a:p>
          <a:p>
            <a:pPr marL="0" indent="0" algn="ctr">
              <a:lnSpc>
                <a:spcPct val="90000"/>
              </a:lnSpc>
              <a:spcBef>
                <a:spcPts val="200"/>
              </a:spcBef>
              <a:spcAft>
                <a:spcPts val="200"/>
              </a:spcAft>
              <a:buNone/>
            </a:pPr>
            <a:r>
              <a:rPr lang="en-US" sz="2400" dirty="0"/>
              <a:t>How can the poor participate in the process of innovation?</a:t>
            </a:r>
          </a:p>
          <a:p>
            <a:pPr marL="0" indent="0">
              <a:lnSpc>
                <a:spcPct val="90000"/>
              </a:lnSpc>
              <a:spcBef>
                <a:spcPts val="200"/>
              </a:spcBef>
              <a:spcAft>
                <a:spcPts val="200"/>
              </a:spcAft>
              <a:buNone/>
            </a:pPr>
            <a:endParaRPr lang="en-US" sz="2800" dirty="0"/>
          </a:p>
          <a:p>
            <a:pPr marL="0" indent="0">
              <a:lnSpc>
                <a:spcPct val="90000"/>
              </a:lnSpc>
              <a:spcBef>
                <a:spcPts val="200"/>
              </a:spcBef>
              <a:spcAft>
                <a:spcPts val="200"/>
              </a:spcAft>
              <a:buNone/>
            </a:pPr>
            <a:endParaRPr lang="en-US" sz="2800" dirty="0"/>
          </a:p>
          <a:p>
            <a:pPr>
              <a:lnSpc>
                <a:spcPct val="90000"/>
              </a:lnSpc>
              <a:spcBef>
                <a:spcPts val="200"/>
              </a:spcBef>
              <a:spcAft>
                <a:spcPts val="200"/>
              </a:spcAft>
              <a:buFont typeface="Wingdings" panose="05000000000000000000" pitchFamily="2" charset="2"/>
              <a:buChar char="§"/>
            </a:pPr>
            <a:endParaRPr lang="en-US" sz="2800" dirty="0" smtClean="0"/>
          </a:p>
          <a:p>
            <a:pPr>
              <a:lnSpc>
                <a:spcPct val="90000"/>
              </a:lnSpc>
              <a:spcBef>
                <a:spcPts val="200"/>
              </a:spcBef>
              <a:spcAft>
                <a:spcPts val="200"/>
              </a:spcAft>
              <a:buFont typeface="Wingdings" panose="05000000000000000000" pitchFamily="2" charset="2"/>
              <a:buChar char="§"/>
            </a:pPr>
            <a:endParaRPr lang="en-US" sz="2800" dirty="0" smtClean="0"/>
          </a:p>
          <a:p>
            <a:pPr>
              <a:lnSpc>
                <a:spcPct val="90000"/>
              </a:lnSpc>
              <a:spcBef>
                <a:spcPts val="200"/>
              </a:spcBef>
              <a:spcAft>
                <a:spcPts val="200"/>
              </a:spcAft>
              <a:buFont typeface="Wingdings" panose="05000000000000000000" pitchFamily="2" charset="2"/>
              <a:buChar char="§"/>
            </a:pPr>
            <a:endParaRPr lang="en-US" sz="2800" dirty="0" smtClean="0"/>
          </a:p>
          <a:p>
            <a:pPr>
              <a:lnSpc>
                <a:spcPct val="90000"/>
              </a:lnSpc>
              <a:spcBef>
                <a:spcPts val="200"/>
              </a:spcBef>
              <a:spcAft>
                <a:spcPts val="200"/>
              </a:spcAft>
              <a:buFont typeface="Wingdings" panose="05000000000000000000" pitchFamily="2" charset="2"/>
              <a:buChar char="§"/>
            </a:pPr>
            <a:endParaRPr lang="en-US" sz="2800" dirty="0" smtClean="0"/>
          </a:p>
          <a:p>
            <a:pPr>
              <a:lnSpc>
                <a:spcPct val="90000"/>
              </a:lnSpc>
              <a:spcBef>
                <a:spcPts val="200"/>
              </a:spcBef>
              <a:spcAft>
                <a:spcPts val="200"/>
              </a:spcAft>
              <a:buFont typeface="Wingdings" panose="05000000000000000000" pitchFamily="2" charset="2"/>
              <a:buChar char="§"/>
            </a:pPr>
            <a:endParaRPr lang="en-US" sz="2800" dirty="0" smtClean="0"/>
          </a:p>
          <a:p>
            <a:pPr>
              <a:lnSpc>
                <a:spcPct val="90000"/>
              </a:lnSpc>
              <a:spcBef>
                <a:spcPts val="200"/>
              </a:spcBef>
              <a:spcAft>
                <a:spcPts val="200"/>
              </a:spcAft>
              <a:buFont typeface="Wingdings" panose="05000000000000000000" pitchFamily="2" charset="2"/>
              <a:buChar char="§"/>
            </a:pPr>
            <a:endParaRPr lang="en-US" sz="2800" dirty="0"/>
          </a:p>
        </p:txBody>
      </p:sp>
      <p:sp>
        <p:nvSpPr>
          <p:cNvPr id="4" name="Slide Number Placeholder 3"/>
          <p:cNvSpPr>
            <a:spLocks noGrp="1"/>
          </p:cNvSpPr>
          <p:nvPr>
            <p:ph type="sldNum" sz="quarter" idx="12"/>
          </p:nvPr>
        </p:nvSpPr>
        <p:spPr/>
        <p:txBody>
          <a:bodyPr/>
          <a:lstStyle/>
          <a:p>
            <a:fld id="{DED37CF9-E3DB-4575-88B6-05549807FEBA}" type="slidenum">
              <a:rPr lang="en-US" smtClean="0"/>
              <a:t>3</a:t>
            </a:fld>
            <a:endParaRPr lang="en-US"/>
          </a:p>
        </p:txBody>
      </p:sp>
      <p:sp>
        <p:nvSpPr>
          <p:cNvPr id="6" name="Slide Number Placeholder 3"/>
          <p:cNvSpPr txBox="1">
            <a:spLocks/>
          </p:cNvSpPr>
          <p:nvPr/>
        </p:nvSpPr>
        <p:spPr>
          <a:xfrm>
            <a:off x="8686800" y="6248400"/>
            <a:ext cx="3810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dirty="0"/>
          </a:p>
        </p:txBody>
      </p:sp>
      <p:sp>
        <p:nvSpPr>
          <p:cNvPr id="9" name="Rectangle 2"/>
          <p:cNvSpPr>
            <a:spLocks noChangeArrowheads="1"/>
          </p:cNvSpPr>
          <p:nvPr/>
        </p:nvSpPr>
        <p:spPr bwMode="auto">
          <a:xfrm>
            <a:off x="3200400" y="0"/>
            <a:ext cx="4114800"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US" altLang="fr-FR" sz="2600" dirty="0">
                <a:solidFill>
                  <a:schemeClr val="bg1"/>
                </a:solidFill>
              </a:rPr>
              <a:t>Conductive-Line activities</a:t>
            </a:r>
          </a:p>
          <a:p>
            <a:pPr eaLnBrk="1" hangingPunct="1">
              <a:spcBef>
                <a:spcPct val="0"/>
              </a:spcBef>
              <a:buFontTx/>
              <a:buNone/>
            </a:pPr>
            <a:r>
              <a:rPr lang="en-US" altLang="fr-FR" sz="2600" dirty="0">
                <a:solidFill>
                  <a:schemeClr val="bg1"/>
                </a:solidFill>
              </a:rPr>
              <a:t> across countries &amp; sites</a:t>
            </a:r>
          </a:p>
        </p:txBody>
      </p:sp>
      <p:cxnSp>
        <p:nvCxnSpPr>
          <p:cNvPr id="10" name="Straight Connector 9"/>
          <p:cNvCxnSpPr/>
          <p:nvPr/>
        </p:nvCxnSpPr>
        <p:spPr>
          <a:xfrm>
            <a:off x="2438400" y="76200"/>
            <a:ext cx="0" cy="8382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itle 3"/>
          <p:cNvSpPr txBox="1">
            <a:spLocks/>
          </p:cNvSpPr>
          <p:nvPr/>
        </p:nvSpPr>
        <p:spPr>
          <a:xfrm>
            <a:off x="457200" y="76200"/>
            <a:ext cx="8229600" cy="8382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nSpc>
                <a:spcPct val="90000"/>
              </a:lnSpc>
            </a:pPr>
            <a:r>
              <a:rPr lang="en-US" sz="3200" b="1" dirty="0" smtClean="0">
                <a:solidFill>
                  <a:srgbClr val="00B050"/>
                </a:solidFill>
              </a:rPr>
              <a:t>MOTIVATION</a:t>
            </a:r>
            <a:endParaRPr lang="en-US" sz="3200" b="1" dirty="0">
              <a:solidFill>
                <a:srgbClr val="00B050"/>
              </a:solidFill>
            </a:endParaRPr>
          </a:p>
        </p:txBody>
      </p:sp>
      <p:sp>
        <p:nvSpPr>
          <p:cNvPr id="13" name="Content Placeholder 2"/>
          <p:cNvSpPr txBox="1">
            <a:spLocks/>
          </p:cNvSpPr>
          <p:nvPr/>
        </p:nvSpPr>
        <p:spPr>
          <a:xfrm>
            <a:off x="152400" y="879475"/>
            <a:ext cx="8915400" cy="5927725"/>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US" sz="2800" dirty="0"/>
          </a:p>
        </p:txBody>
      </p:sp>
    </p:spTree>
    <p:extLst>
      <p:ext uri="{BB962C8B-B14F-4D97-AF65-F5344CB8AC3E}">
        <p14:creationId xmlns:p14="http://schemas.microsoft.com/office/powerpoint/2010/main" val="17416396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914400"/>
            <a:ext cx="8915400" cy="5562600"/>
          </a:xfrm>
        </p:spPr>
        <p:txBody>
          <a:bodyPr>
            <a:noAutofit/>
          </a:bodyPr>
          <a:lstStyle/>
          <a:p>
            <a:pPr marL="0" indent="0">
              <a:lnSpc>
                <a:spcPct val="90000"/>
              </a:lnSpc>
              <a:spcBef>
                <a:spcPts val="200"/>
              </a:spcBef>
              <a:spcAft>
                <a:spcPts val="200"/>
              </a:spcAft>
              <a:buNone/>
            </a:pPr>
            <a:endParaRPr lang="en-US" sz="2800" dirty="0"/>
          </a:p>
          <a:p>
            <a:pPr marL="0" indent="0">
              <a:lnSpc>
                <a:spcPct val="90000"/>
              </a:lnSpc>
              <a:spcBef>
                <a:spcPts val="200"/>
              </a:spcBef>
              <a:spcAft>
                <a:spcPts val="200"/>
              </a:spcAft>
              <a:buNone/>
            </a:pPr>
            <a:r>
              <a:rPr lang="en-US" sz="2800" dirty="0"/>
              <a:t>Testing proof of concept (for the “approach”);</a:t>
            </a:r>
          </a:p>
          <a:p>
            <a:pPr marL="0" indent="0">
              <a:lnSpc>
                <a:spcPct val="90000"/>
              </a:lnSpc>
              <a:spcBef>
                <a:spcPts val="200"/>
              </a:spcBef>
              <a:spcAft>
                <a:spcPts val="200"/>
              </a:spcAft>
              <a:buNone/>
            </a:pPr>
            <a:endParaRPr lang="en-US" sz="2800" dirty="0"/>
          </a:p>
          <a:p>
            <a:pPr marL="0" indent="0">
              <a:lnSpc>
                <a:spcPct val="90000"/>
              </a:lnSpc>
              <a:spcBef>
                <a:spcPts val="200"/>
              </a:spcBef>
              <a:spcAft>
                <a:spcPts val="200"/>
              </a:spcAft>
              <a:buNone/>
            </a:pPr>
            <a:r>
              <a:rPr lang="en-US" sz="2800" dirty="0"/>
              <a:t>Assembling evidence throughout the process;</a:t>
            </a:r>
          </a:p>
          <a:p>
            <a:pPr marL="0" indent="0">
              <a:lnSpc>
                <a:spcPct val="90000"/>
              </a:lnSpc>
              <a:spcBef>
                <a:spcPts val="200"/>
              </a:spcBef>
              <a:spcAft>
                <a:spcPts val="200"/>
              </a:spcAft>
              <a:buNone/>
            </a:pPr>
            <a:endParaRPr lang="en-US" sz="2800" dirty="0"/>
          </a:p>
          <a:p>
            <a:pPr marL="0" indent="0">
              <a:lnSpc>
                <a:spcPct val="90000"/>
              </a:lnSpc>
              <a:spcBef>
                <a:spcPts val="200"/>
              </a:spcBef>
              <a:spcAft>
                <a:spcPts val="200"/>
              </a:spcAft>
              <a:buNone/>
            </a:pPr>
            <a:r>
              <a:rPr lang="en-US" sz="2800" dirty="0"/>
              <a:t>Evaluating </a:t>
            </a:r>
            <a:r>
              <a:rPr lang="en-US" sz="2800" dirty="0" smtClean="0"/>
              <a:t>BOTH process and outcomes</a:t>
            </a:r>
            <a:r>
              <a:rPr lang="en-US" sz="2800" dirty="0"/>
              <a:t>;</a:t>
            </a:r>
          </a:p>
          <a:p>
            <a:pPr marL="0" indent="0">
              <a:lnSpc>
                <a:spcPct val="90000"/>
              </a:lnSpc>
              <a:spcBef>
                <a:spcPts val="200"/>
              </a:spcBef>
              <a:spcAft>
                <a:spcPts val="200"/>
              </a:spcAft>
              <a:buNone/>
            </a:pPr>
            <a:endParaRPr lang="en-US" sz="2800" dirty="0"/>
          </a:p>
          <a:p>
            <a:pPr marL="0" indent="0">
              <a:lnSpc>
                <a:spcPct val="90000"/>
              </a:lnSpc>
              <a:spcBef>
                <a:spcPts val="200"/>
              </a:spcBef>
              <a:spcAft>
                <a:spcPts val="200"/>
              </a:spcAft>
              <a:buNone/>
            </a:pPr>
            <a:r>
              <a:rPr lang="en-US" sz="2800" dirty="0" smtClean="0"/>
              <a:t>Understanding whether the approach is able to soften cultural and social norms, in order to more effectively promote gender inclusivity within (development) initiatives aimed at enhancing livelihoods and quality of life;</a:t>
            </a:r>
            <a:endParaRPr lang="en-US" sz="2800" dirty="0"/>
          </a:p>
          <a:p>
            <a:pPr marL="0" indent="0">
              <a:lnSpc>
                <a:spcPct val="90000"/>
              </a:lnSpc>
              <a:spcBef>
                <a:spcPts val="200"/>
              </a:spcBef>
              <a:spcAft>
                <a:spcPts val="200"/>
              </a:spcAft>
              <a:buNone/>
            </a:pPr>
            <a:endParaRPr lang="en-US" sz="2800" dirty="0"/>
          </a:p>
          <a:p>
            <a:pPr marL="0" indent="0">
              <a:lnSpc>
                <a:spcPct val="90000"/>
              </a:lnSpc>
              <a:spcBef>
                <a:spcPts val="200"/>
              </a:spcBef>
              <a:spcAft>
                <a:spcPts val="200"/>
              </a:spcAft>
              <a:buNone/>
            </a:pPr>
            <a:endParaRPr lang="en-US" sz="2800" dirty="0" smtClean="0"/>
          </a:p>
          <a:p>
            <a:pPr>
              <a:lnSpc>
                <a:spcPct val="90000"/>
              </a:lnSpc>
              <a:spcBef>
                <a:spcPts val="200"/>
              </a:spcBef>
              <a:spcAft>
                <a:spcPts val="200"/>
              </a:spcAft>
              <a:buFont typeface="Wingdings" panose="05000000000000000000" pitchFamily="2" charset="2"/>
              <a:buChar char="§"/>
            </a:pPr>
            <a:endParaRPr lang="en-US" sz="2800" dirty="0" smtClean="0"/>
          </a:p>
          <a:p>
            <a:pPr>
              <a:lnSpc>
                <a:spcPct val="90000"/>
              </a:lnSpc>
              <a:spcBef>
                <a:spcPts val="200"/>
              </a:spcBef>
              <a:spcAft>
                <a:spcPts val="200"/>
              </a:spcAft>
              <a:buFont typeface="Wingdings" panose="05000000000000000000" pitchFamily="2" charset="2"/>
              <a:buChar char="§"/>
            </a:pPr>
            <a:endParaRPr lang="en-US" sz="2800" dirty="0" smtClean="0"/>
          </a:p>
          <a:p>
            <a:pPr>
              <a:lnSpc>
                <a:spcPct val="90000"/>
              </a:lnSpc>
              <a:spcBef>
                <a:spcPts val="200"/>
              </a:spcBef>
              <a:spcAft>
                <a:spcPts val="200"/>
              </a:spcAft>
              <a:buFont typeface="Wingdings" panose="05000000000000000000" pitchFamily="2" charset="2"/>
              <a:buChar char="§"/>
            </a:pPr>
            <a:endParaRPr lang="en-US" sz="2800" dirty="0" smtClean="0"/>
          </a:p>
          <a:p>
            <a:pPr>
              <a:lnSpc>
                <a:spcPct val="90000"/>
              </a:lnSpc>
              <a:spcBef>
                <a:spcPts val="200"/>
              </a:spcBef>
              <a:spcAft>
                <a:spcPts val="200"/>
              </a:spcAft>
              <a:buFont typeface="Wingdings" panose="05000000000000000000" pitchFamily="2" charset="2"/>
              <a:buChar char="§"/>
            </a:pPr>
            <a:endParaRPr lang="en-US" sz="2800" dirty="0" smtClean="0"/>
          </a:p>
          <a:p>
            <a:pPr>
              <a:lnSpc>
                <a:spcPct val="90000"/>
              </a:lnSpc>
              <a:spcBef>
                <a:spcPts val="200"/>
              </a:spcBef>
              <a:spcAft>
                <a:spcPts val="200"/>
              </a:spcAft>
              <a:buFont typeface="Wingdings" panose="05000000000000000000" pitchFamily="2" charset="2"/>
              <a:buChar char="§"/>
            </a:pPr>
            <a:endParaRPr lang="en-US" sz="2800" dirty="0"/>
          </a:p>
        </p:txBody>
      </p:sp>
      <p:sp>
        <p:nvSpPr>
          <p:cNvPr id="4" name="Slide Number Placeholder 3"/>
          <p:cNvSpPr>
            <a:spLocks noGrp="1"/>
          </p:cNvSpPr>
          <p:nvPr>
            <p:ph type="sldNum" sz="quarter" idx="12"/>
          </p:nvPr>
        </p:nvSpPr>
        <p:spPr/>
        <p:txBody>
          <a:bodyPr/>
          <a:lstStyle/>
          <a:p>
            <a:fld id="{DED37CF9-E3DB-4575-88B6-05549807FEBA}" type="slidenum">
              <a:rPr lang="en-US" smtClean="0"/>
              <a:t>4</a:t>
            </a:fld>
            <a:endParaRPr lang="en-US"/>
          </a:p>
        </p:txBody>
      </p:sp>
      <p:sp>
        <p:nvSpPr>
          <p:cNvPr id="6" name="Slide Number Placeholder 3"/>
          <p:cNvSpPr txBox="1">
            <a:spLocks/>
          </p:cNvSpPr>
          <p:nvPr/>
        </p:nvSpPr>
        <p:spPr>
          <a:xfrm>
            <a:off x="8686800" y="6248400"/>
            <a:ext cx="3810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dirty="0"/>
          </a:p>
        </p:txBody>
      </p:sp>
      <p:cxnSp>
        <p:nvCxnSpPr>
          <p:cNvPr id="10" name="Straight Connector 9"/>
          <p:cNvCxnSpPr/>
          <p:nvPr/>
        </p:nvCxnSpPr>
        <p:spPr>
          <a:xfrm>
            <a:off x="2438400" y="76200"/>
            <a:ext cx="0" cy="8382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itle 3"/>
          <p:cNvSpPr txBox="1">
            <a:spLocks/>
          </p:cNvSpPr>
          <p:nvPr/>
        </p:nvSpPr>
        <p:spPr>
          <a:xfrm>
            <a:off x="457200" y="76200"/>
            <a:ext cx="8229600" cy="8382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nSpc>
                <a:spcPct val="90000"/>
              </a:lnSpc>
            </a:pPr>
            <a:r>
              <a:rPr lang="en-US" sz="3200" b="1" dirty="0" smtClean="0">
                <a:solidFill>
                  <a:srgbClr val="00B050"/>
                </a:solidFill>
              </a:rPr>
              <a:t>RESEARCH AGENDA</a:t>
            </a:r>
            <a:endParaRPr lang="en-US" sz="3200" b="1" dirty="0">
              <a:solidFill>
                <a:srgbClr val="00B050"/>
              </a:solidFill>
            </a:endParaRPr>
          </a:p>
        </p:txBody>
      </p:sp>
      <p:sp>
        <p:nvSpPr>
          <p:cNvPr id="13" name="Content Placeholder 2"/>
          <p:cNvSpPr txBox="1">
            <a:spLocks/>
          </p:cNvSpPr>
          <p:nvPr/>
        </p:nvSpPr>
        <p:spPr>
          <a:xfrm>
            <a:off x="152400" y="879475"/>
            <a:ext cx="8915400" cy="5927725"/>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US" sz="2800" dirty="0"/>
          </a:p>
        </p:txBody>
      </p:sp>
    </p:spTree>
    <p:extLst>
      <p:ext uri="{BB962C8B-B14F-4D97-AF65-F5344CB8AC3E}">
        <p14:creationId xmlns:p14="http://schemas.microsoft.com/office/powerpoint/2010/main" val="330267805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5562600"/>
          </a:xfrm>
        </p:spPr>
        <p:txBody>
          <a:bodyPr>
            <a:noAutofit/>
          </a:bodyPr>
          <a:lstStyle/>
          <a:p>
            <a:pPr marL="0" indent="0" algn="ctr">
              <a:lnSpc>
                <a:spcPct val="90000"/>
              </a:lnSpc>
              <a:spcBef>
                <a:spcPts val="200"/>
              </a:spcBef>
              <a:spcAft>
                <a:spcPts val="200"/>
              </a:spcAft>
              <a:buNone/>
            </a:pPr>
            <a:endParaRPr lang="en-US" sz="2800" dirty="0" smtClean="0"/>
          </a:p>
          <a:p>
            <a:pPr marL="0" indent="0">
              <a:lnSpc>
                <a:spcPct val="90000"/>
              </a:lnSpc>
              <a:spcBef>
                <a:spcPts val="200"/>
              </a:spcBef>
              <a:spcAft>
                <a:spcPts val="200"/>
              </a:spcAft>
              <a:buNone/>
            </a:pPr>
            <a:r>
              <a:rPr lang="en-US" sz="2400" b="1" u="sng" dirty="0"/>
              <a:t>Grassroots level:</a:t>
            </a:r>
          </a:p>
          <a:p>
            <a:pPr marL="0" indent="0">
              <a:lnSpc>
                <a:spcPct val="90000"/>
              </a:lnSpc>
              <a:spcBef>
                <a:spcPts val="200"/>
              </a:spcBef>
              <a:spcAft>
                <a:spcPts val="200"/>
              </a:spcAft>
              <a:buNone/>
            </a:pPr>
            <a:r>
              <a:rPr lang="en-US" sz="2400" dirty="0"/>
              <a:t>Partners jointly develop a </a:t>
            </a:r>
            <a:r>
              <a:rPr lang="en-US" sz="2400" dirty="0" smtClean="0"/>
              <a:t>methodology, approaches and tools for </a:t>
            </a:r>
            <a:r>
              <a:rPr lang="en-US" sz="2400" dirty="0"/>
              <a:t>tackling an identified </a:t>
            </a:r>
            <a:r>
              <a:rPr lang="en-US" sz="2400" dirty="0" smtClean="0"/>
              <a:t>development </a:t>
            </a:r>
            <a:r>
              <a:rPr lang="en-US" sz="2400" dirty="0"/>
              <a:t>‘challenge</a:t>
            </a:r>
            <a:r>
              <a:rPr lang="en-US" sz="2400" dirty="0" smtClean="0"/>
              <a:t>’ as well as in addressing barriers and constraints to productivity and profitability for </a:t>
            </a:r>
            <a:r>
              <a:rPr lang="en-US" sz="2400" dirty="0"/>
              <a:t>commodities that are of priority to household </a:t>
            </a:r>
            <a:r>
              <a:rPr lang="en-US" sz="2400" dirty="0" smtClean="0"/>
              <a:t>livelihoods </a:t>
            </a:r>
            <a:r>
              <a:rPr lang="en-US" sz="2400" dirty="0" smtClean="0">
                <a:solidFill>
                  <a:srgbClr val="3366FF"/>
                </a:solidFill>
              </a:rPr>
              <a:t>(linked to post-harvest and market access activity)</a:t>
            </a:r>
            <a:r>
              <a:rPr lang="en-US" sz="2400" dirty="0" smtClean="0"/>
              <a:t>;</a:t>
            </a:r>
            <a:endParaRPr lang="en-US" sz="2400" dirty="0"/>
          </a:p>
          <a:p>
            <a:pPr>
              <a:lnSpc>
                <a:spcPct val="90000"/>
              </a:lnSpc>
              <a:spcBef>
                <a:spcPts val="200"/>
              </a:spcBef>
              <a:spcAft>
                <a:spcPts val="200"/>
              </a:spcAft>
              <a:buFont typeface="Wingdings" panose="05000000000000000000" pitchFamily="2" charset="2"/>
              <a:buChar char="§"/>
            </a:pPr>
            <a:endParaRPr lang="en-US" sz="2400" b="1" u="sng" dirty="0"/>
          </a:p>
          <a:p>
            <a:pPr marL="0" indent="0">
              <a:lnSpc>
                <a:spcPct val="90000"/>
              </a:lnSpc>
              <a:spcBef>
                <a:spcPts val="200"/>
              </a:spcBef>
              <a:spcAft>
                <a:spcPts val="200"/>
              </a:spcAft>
              <a:buNone/>
            </a:pPr>
            <a:r>
              <a:rPr lang="en-US" sz="2400" b="1" u="sng" dirty="0"/>
              <a:t>National and Regional/Governorate level:</a:t>
            </a:r>
          </a:p>
          <a:p>
            <a:pPr marL="0" indent="0">
              <a:lnSpc>
                <a:spcPct val="90000"/>
              </a:lnSpc>
              <a:spcBef>
                <a:spcPts val="200"/>
              </a:spcBef>
              <a:spcAft>
                <a:spcPts val="200"/>
              </a:spcAft>
              <a:buNone/>
            </a:pPr>
            <a:r>
              <a:rPr lang="en-US" sz="2400" dirty="0"/>
              <a:t>Through proof of concept, governments in collaboration with donors, international </a:t>
            </a:r>
            <a:r>
              <a:rPr lang="en-US" sz="2400" dirty="0" smtClean="0"/>
              <a:t>research and development organizations, </a:t>
            </a:r>
            <a:r>
              <a:rPr lang="en-US" sz="2400" dirty="0"/>
              <a:t>NGO’s, farmer groups, and civil society organizations invest in initiatives that aim (in the long run) to mainstream </a:t>
            </a:r>
            <a:r>
              <a:rPr lang="en-US" sz="2400" dirty="0" smtClean="0">
                <a:solidFill>
                  <a:srgbClr val="92D050"/>
                </a:solidFill>
              </a:rPr>
              <a:t>approaches</a:t>
            </a:r>
            <a:r>
              <a:rPr lang="en-US" sz="2400" dirty="0" smtClean="0"/>
              <a:t> </a:t>
            </a:r>
            <a:r>
              <a:rPr lang="en-US" sz="2400" dirty="0"/>
              <a:t>espoused by the learning alliance framework and </a:t>
            </a:r>
            <a:r>
              <a:rPr lang="en-US" sz="2400" dirty="0" smtClean="0"/>
              <a:t>in line with </a:t>
            </a:r>
            <a:r>
              <a:rPr lang="en-US" sz="2400" dirty="0"/>
              <a:t>more effective </a:t>
            </a:r>
            <a:r>
              <a:rPr lang="en-US" sz="2400" dirty="0">
                <a:solidFill>
                  <a:srgbClr val="92D050"/>
                </a:solidFill>
              </a:rPr>
              <a:t>processes</a:t>
            </a:r>
            <a:r>
              <a:rPr lang="en-US" sz="2400" dirty="0"/>
              <a:t> for </a:t>
            </a:r>
            <a:r>
              <a:rPr lang="en-US" sz="2400" dirty="0" smtClean="0"/>
              <a:t>innovation </a:t>
            </a:r>
            <a:r>
              <a:rPr lang="en-US" sz="2400" dirty="0" smtClean="0">
                <a:solidFill>
                  <a:srgbClr val="3366FF"/>
                </a:solidFill>
              </a:rPr>
              <a:t>(‘enabling environment’) </a:t>
            </a:r>
            <a:r>
              <a:rPr lang="en-US" sz="2400" dirty="0"/>
              <a:t>and area based development.</a:t>
            </a:r>
          </a:p>
          <a:p>
            <a:pPr>
              <a:lnSpc>
                <a:spcPct val="90000"/>
              </a:lnSpc>
              <a:spcBef>
                <a:spcPts val="200"/>
              </a:spcBef>
              <a:spcAft>
                <a:spcPts val="200"/>
              </a:spcAft>
              <a:buFont typeface="Wingdings" panose="05000000000000000000" pitchFamily="2" charset="2"/>
              <a:buChar char="§"/>
            </a:pPr>
            <a:endParaRPr lang="en-US" sz="2800" dirty="0" smtClean="0"/>
          </a:p>
          <a:p>
            <a:pPr>
              <a:lnSpc>
                <a:spcPct val="90000"/>
              </a:lnSpc>
              <a:spcBef>
                <a:spcPts val="200"/>
              </a:spcBef>
              <a:spcAft>
                <a:spcPts val="200"/>
              </a:spcAft>
              <a:buFont typeface="Wingdings" panose="05000000000000000000" pitchFamily="2" charset="2"/>
              <a:buChar char="§"/>
            </a:pPr>
            <a:endParaRPr lang="en-US" sz="2800" dirty="0" smtClean="0"/>
          </a:p>
          <a:p>
            <a:pPr>
              <a:lnSpc>
                <a:spcPct val="90000"/>
              </a:lnSpc>
              <a:spcBef>
                <a:spcPts val="200"/>
              </a:spcBef>
              <a:spcAft>
                <a:spcPts val="200"/>
              </a:spcAft>
              <a:buFont typeface="Wingdings" panose="05000000000000000000" pitchFamily="2" charset="2"/>
              <a:buChar char="§"/>
            </a:pPr>
            <a:endParaRPr lang="en-US" sz="2800" dirty="0" smtClean="0"/>
          </a:p>
          <a:p>
            <a:pPr>
              <a:lnSpc>
                <a:spcPct val="90000"/>
              </a:lnSpc>
              <a:spcBef>
                <a:spcPts val="200"/>
              </a:spcBef>
              <a:spcAft>
                <a:spcPts val="200"/>
              </a:spcAft>
              <a:buFont typeface="Wingdings" panose="05000000000000000000" pitchFamily="2" charset="2"/>
              <a:buChar char="§"/>
            </a:pPr>
            <a:endParaRPr lang="en-US" sz="2800" dirty="0" smtClean="0"/>
          </a:p>
          <a:p>
            <a:pPr>
              <a:lnSpc>
                <a:spcPct val="90000"/>
              </a:lnSpc>
              <a:spcBef>
                <a:spcPts val="200"/>
              </a:spcBef>
              <a:spcAft>
                <a:spcPts val="200"/>
              </a:spcAft>
              <a:buFont typeface="Wingdings" panose="05000000000000000000" pitchFamily="2" charset="2"/>
              <a:buChar char="§"/>
            </a:pPr>
            <a:endParaRPr lang="en-US" sz="2800" dirty="0"/>
          </a:p>
        </p:txBody>
      </p:sp>
      <p:sp>
        <p:nvSpPr>
          <p:cNvPr id="4" name="Slide Number Placeholder 3"/>
          <p:cNvSpPr>
            <a:spLocks noGrp="1"/>
          </p:cNvSpPr>
          <p:nvPr>
            <p:ph type="sldNum" sz="quarter" idx="12"/>
          </p:nvPr>
        </p:nvSpPr>
        <p:spPr/>
        <p:txBody>
          <a:bodyPr/>
          <a:lstStyle/>
          <a:p>
            <a:fld id="{DED37CF9-E3DB-4575-88B6-05549807FEBA}" type="slidenum">
              <a:rPr lang="en-US" smtClean="0"/>
              <a:t>5</a:t>
            </a:fld>
            <a:endParaRPr lang="en-US"/>
          </a:p>
        </p:txBody>
      </p:sp>
      <p:sp>
        <p:nvSpPr>
          <p:cNvPr id="6" name="Slide Number Placeholder 3"/>
          <p:cNvSpPr txBox="1">
            <a:spLocks/>
          </p:cNvSpPr>
          <p:nvPr/>
        </p:nvSpPr>
        <p:spPr>
          <a:xfrm>
            <a:off x="8686800" y="6248400"/>
            <a:ext cx="3810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dirty="0"/>
          </a:p>
        </p:txBody>
      </p:sp>
      <p:sp>
        <p:nvSpPr>
          <p:cNvPr id="9" name="Rectangle 2"/>
          <p:cNvSpPr>
            <a:spLocks noChangeArrowheads="1"/>
          </p:cNvSpPr>
          <p:nvPr/>
        </p:nvSpPr>
        <p:spPr bwMode="auto">
          <a:xfrm>
            <a:off x="3200400" y="0"/>
            <a:ext cx="4114800"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US" altLang="fr-FR" sz="2600" dirty="0">
                <a:solidFill>
                  <a:schemeClr val="bg1"/>
                </a:solidFill>
              </a:rPr>
              <a:t>Conductive-Line activities</a:t>
            </a:r>
          </a:p>
          <a:p>
            <a:pPr eaLnBrk="1" hangingPunct="1">
              <a:spcBef>
                <a:spcPct val="0"/>
              </a:spcBef>
              <a:buFontTx/>
              <a:buNone/>
            </a:pPr>
            <a:r>
              <a:rPr lang="en-US" altLang="fr-FR" sz="2600" dirty="0">
                <a:solidFill>
                  <a:schemeClr val="bg1"/>
                </a:solidFill>
              </a:rPr>
              <a:t> across countries &amp; sites</a:t>
            </a:r>
          </a:p>
        </p:txBody>
      </p:sp>
      <p:cxnSp>
        <p:nvCxnSpPr>
          <p:cNvPr id="10" name="Straight Connector 9"/>
          <p:cNvCxnSpPr/>
          <p:nvPr/>
        </p:nvCxnSpPr>
        <p:spPr>
          <a:xfrm>
            <a:off x="2438400" y="76200"/>
            <a:ext cx="0" cy="8382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itle 3"/>
          <p:cNvSpPr txBox="1">
            <a:spLocks/>
          </p:cNvSpPr>
          <p:nvPr/>
        </p:nvSpPr>
        <p:spPr>
          <a:xfrm>
            <a:off x="457200" y="76200"/>
            <a:ext cx="8229600" cy="8382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nSpc>
                <a:spcPct val="90000"/>
              </a:lnSpc>
            </a:pPr>
            <a:r>
              <a:rPr lang="en-US" sz="3200" b="1" dirty="0" smtClean="0">
                <a:solidFill>
                  <a:srgbClr val="00B050"/>
                </a:solidFill>
              </a:rPr>
              <a:t>OUTCOMES ENVISIONED</a:t>
            </a:r>
            <a:endParaRPr lang="en-US" sz="3200" b="1" dirty="0">
              <a:solidFill>
                <a:srgbClr val="00B050"/>
              </a:solidFill>
            </a:endParaRPr>
          </a:p>
        </p:txBody>
      </p:sp>
      <p:sp>
        <p:nvSpPr>
          <p:cNvPr id="13" name="Content Placeholder 2"/>
          <p:cNvSpPr txBox="1">
            <a:spLocks/>
          </p:cNvSpPr>
          <p:nvPr/>
        </p:nvSpPr>
        <p:spPr>
          <a:xfrm>
            <a:off x="152400" y="879475"/>
            <a:ext cx="8915400" cy="5927725"/>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US" sz="2800" dirty="0"/>
          </a:p>
        </p:txBody>
      </p:sp>
    </p:spTree>
    <p:extLst>
      <p:ext uri="{BB962C8B-B14F-4D97-AF65-F5344CB8AC3E}">
        <p14:creationId xmlns:p14="http://schemas.microsoft.com/office/powerpoint/2010/main" val="340025752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t>6</a:t>
            </a:fld>
            <a:endParaRPr lang="en-US"/>
          </a:p>
        </p:txBody>
      </p:sp>
      <p:sp>
        <p:nvSpPr>
          <p:cNvPr id="6" name="Slide Number Placeholder 3"/>
          <p:cNvSpPr txBox="1">
            <a:spLocks/>
          </p:cNvSpPr>
          <p:nvPr/>
        </p:nvSpPr>
        <p:spPr>
          <a:xfrm>
            <a:off x="8686800" y="6248400"/>
            <a:ext cx="3810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dirty="0"/>
          </a:p>
        </p:txBody>
      </p:sp>
      <p:sp>
        <p:nvSpPr>
          <p:cNvPr id="9" name="Rectangle 2"/>
          <p:cNvSpPr>
            <a:spLocks noChangeArrowheads="1"/>
          </p:cNvSpPr>
          <p:nvPr/>
        </p:nvSpPr>
        <p:spPr bwMode="auto">
          <a:xfrm>
            <a:off x="3200400" y="0"/>
            <a:ext cx="4114800"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US" altLang="fr-FR" sz="2600" dirty="0">
                <a:solidFill>
                  <a:schemeClr val="bg1"/>
                </a:solidFill>
              </a:rPr>
              <a:t>Conductive-Line activities</a:t>
            </a:r>
          </a:p>
          <a:p>
            <a:pPr eaLnBrk="1" hangingPunct="1">
              <a:spcBef>
                <a:spcPct val="0"/>
              </a:spcBef>
              <a:buFontTx/>
              <a:buNone/>
            </a:pPr>
            <a:r>
              <a:rPr lang="en-US" altLang="fr-FR" sz="2600" dirty="0">
                <a:solidFill>
                  <a:schemeClr val="bg1"/>
                </a:solidFill>
              </a:rPr>
              <a:t> across countries &amp; sites</a:t>
            </a:r>
          </a:p>
        </p:txBody>
      </p:sp>
      <p:cxnSp>
        <p:nvCxnSpPr>
          <p:cNvPr id="10" name="Straight Connector 9"/>
          <p:cNvCxnSpPr/>
          <p:nvPr/>
        </p:nvCxnSpPr>
        <p:spPr>
          <a:xfrm>
            <a:off x="2438400" y="76200"/>
            <a:ext cx="0" cy="8382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itle 3"/>
          <p:cNvSpPr txBox="1">
            <a:spLocks/>
          </p:cNvSpPr>
          <p:nvPr/>
        </p:nvSpPr>
        <p:spPr>
          <a:xfrm>
            <a:off x="457200" y="76200"/>
            <a:ext cx="8229600" cy="8382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nSpc>
                <a:spcPct val="90000"/>
              </a:lnSpc>
            </a:pPr>
            <a:r>
              <a:rPr lang="en-US" sz="3200" b="1" dirty="0" smtClean="0">
                <a:solidFill>
                  <a:srgbClr val="00B050"/>
                </a:solidFill>
              </a:rPr>
              <a:t>AL ERAK LEARNING ALLIANCE</a:t>
            </a:r>
            <a:endParaRPr lang="en-US" sz="3200" b="1" dirty="0">
              <a:solidFill>
                <a:srgbClr val="00B050"/>
              </a:solidFill>
            </a:endParaRPr>
          </a:p>
        </p:txBody>
      </p:sp>
      <p:sp>
        <p:nvSpPr>
          <p:cNvPr id="13" name="Content Placeholder 2"/>
          <p:cNvSpPr txBox="1">
            <a:spLocks/>
          </p:cNvSpPr>
          <p:nvPr/>
        </p:nvSpPr>
        <p:spPr>
          <a:xfrm>
            <a:off x="152400" y="879475"/>
            <a:ext cx="8915400" cy="5927725"/>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US" sz="28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458" y="854075"/>
            <a:ext cx="4457700" cy="3336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TextBox 13"/>
          <p:cNvSpPr txBox="1"/>
          <p:nvPr/>
        </p:nvSpPr>
        <p:spPr>
          <a:xfrm>
            <a:off x="43758" y="3810000"/>
            <a:ext cx="9144000" cy="3416320"/>
          </a:xfrm>
          <a:prstGeom prst="rect">
            <a:avLst/>
          </a:prstGeom>
          <a:noFill/>
        </p:spPr>
        <p:txBody>
          <a:bodyPr wrap="square" rtlCol="0">
            <a:spAutoFit/>
          </a:bodyPr>
          <a:lstStyle/>
          <a:p>
            <a:endParaRPr lang="en-US" sz="2400" b="1" u="sng" dirty="0" smtClean="0">
              <a:cs typeface="Arial" pitchFamily="34" charset="0"/>
            </a:endParaRPr>
          </a:p>
          <a:p>
            <a:r>
              <a:rPr lang="en-US" sz="2400" b="1" u="sng" dirty="0" smtClean="0">
                <a:cs typeface="Arial" pitchFamily="34" charset="0"/>
              </a:rPr>
              <a:t>Research</a:t>
            </a:r>
            <a:r>
              <a:rPr lang="en-US" sz="2400" b="1" u="sng" dirty="0">
                <a:cs typeface="Arial" pitchFamily="34" charset="0"/>
              </a:rPr>
              <a:t>:</a:t>
            </a:r>
            <a:endParaRPr lang="en-US" sz="2400" b="1" u="sng" dirty="0" smtClean="0">
              <a:cs typeface="Arial" pitchFamily="34" charset="0"/>
            </a:endParaRPr>
          </a:p>
          <a:p>
            <a:pPr marL="342900" indent="-342900">
              <a:buFont typeface="Arial" pitchFamily="34" charset="0"/>
              <a:buChar char="•"/>
            </a:pPr>
            <a:r>
              <a:rPr lang="en-US" sz="2400" dirty="0" smtClean="0">
                <a:cs typeface="Arial" pitchFamily="34" charset="0"/>
              </a:rPr>
              <a:t>“Outcome mapping”- olive training programme &amp; lessons for public extension services</a:t>
            </a:r>
          </a:p>
          <a:p>
            <a:pPr marL="342900" indent="-342900">
              <a:buFont typeface="Arial" pitchFamily="34" charset="0"/>
              <a:buChar char="•"/>
            </a:pPr>
            <a:r>
              <a:rPr lang="en-US" sz="2400" dirty="0" smtClean="0">
                <a:cs typeface="Arial" pitchFamily="34" charset="0"/>
              </a:rPr>
              <a:t>Mapping social networks within the community, in order to uncover more effective opportunities for enhancing knowledge dissemination</a:t>
            </a:r>
          </a:p>
          <a:p>
            <a:pPr marL="342900" indent="-342900">
              <a:buFont typeface="Arial" pitchFamily="34" charset="0"/>
              <a:buChar char="•"/>
            </a:pPr>
            <a:r>
              <a:rPr lang="en-US" sz="2400" dirty="0" smtClean="0">
                <a:cs typeface="Arial" pitchFamily="34" charset="0"/>
              </a:rPr>
              <a:t>Value chain and market access study on olives, in collaboration with the post-harvest market access initiative</a:t>
            </a:r>
          </a:p>
          <a:p>
            <a:endParaRPr lang="en-US" sz="2400" dirty="0">
              <a:latin typeface="Arial" pitchFamily="34" charset="0"/>
              <a:cs typeface="Arial" pitchFamily="34" charset="0"/>
            </a:endParaRPr>
          </a:p>
        </p:txBody>
      </p:sp>
      <p:sp>
        <p:nvSpPr>
          <p:cNvPr id="5" name="TextBox 4"/>
          <p:cNvSpPr txBox="1"/>
          <p:nvPr/>
        </p:nvSpPr>
        <p:spPr>
          <a:xfrm>
            <a:off x="4463358" y="675222"/>
            <a:ext cx="4680642" cy="3785652"/>
          </a:xfrm>
          <a:prstGeom prst="rect">
            <a:avLst/>
          </a:prstGeom>
          <a:noFill/>
        </p:spPr>
        <p:txBody>
          <a:bodyPr wrap="square" rtlCol="0">
            <a:spAutoFit/>
          </a:bodyPr>
          <a:lstStyle/>
          <a:p>
            <a:pPr lvl="0"/>
            <a:r>
              <a:rPr lang="en-US" sz="2400" dirty="0" smtClean="0">
                <a:solidFill>
                  <a:prstClr val="black"/>
                </a:solidFill>
                <a:cs typeface="Arial" pitchFamily="34" charset="0"/>
              </a:rPr>
              <a:t>Limited access to public extension, poor productivity, issues related to participation within cooperatives</a:t>
            </a:r>
          </a:p>
          <a:p>
            <a:pPr lvl="0"/>
            <a:endParaRPr lang="en-US" sz="1600" b="1" u="sng" dirty="0">
              <a:solidFill>
                <a:prstClr val="black"/>
              </a:solidFill>
              <a:cs typeface="Arial" pitchFamily="34" charset="0"/>
            </a:endParaRPr>
          </a:p>
          <a:p>
            <a:pPr lvl="0"/>
            <a:r>
              <a:rPr lang="en-US" sz="2400" b="1" u="sng" dirty="0" smtClean="0">
                <a:solidFill>
                  <a:prstClr val="black"/>
                </a:solidFill>
                <a:cs typeface="Arial" pitchFamily="34" charset="0"/>
              </a:rPr>
              <a:t>Opportunity </a:t>
            </a:r>
            <a:r>
              <a:rPr lang="en-US" sz="2400" b="1" u="sng" dirty="0">
                <a:solidFill>
                  <a:prstClr val="black"/>
                </a:solidFill>
                <a:cs typeface="Arial" pitchFamily="34" charset="0"/>
              </a:rPr>
              <a:t>identified:</a:t>
            </a:r>
            <a:endParaRPr lang="en-US" sz="2400" dirty="0">
              <a:solidFill>
                <a:prstClr val="black"/>
              </a:solidFill>
              <a:cs typeface="Arial" pitchFamily="34" charset="0"/>
            </a:endParaRPr>
          </a:p>
          <a:p>
            <a:pPr lvl="0"/>
            <a:r>
              <a:rPr lang="en-US" sz="2400" dirty="0">
                <a:solidFill>
                  <a:prstClr val="black"/>
                </a:solidFill>
                <a:cs typeface="Arial" pitchFamily="34" charset="0"/>
              </a:rPr>
              <a:t>Partnership between NCARE, ICARDA  and </a:t>
            </a:r>
            <a:r>
              <a:rPr lang="en-US" sz="2400" dirty="0" err="1">
                <a:solidFill>
                  <a:prstClr val="black"/>
                </a:solidFill>
                <a:cs typeface="Arial" pitchFamily="34" charset="0"/>
              </a:rPr>
              <a:t>Mutah</a:t>
            </a:r>
            <a:r>
              <a:rPr lang="en-US" sz="2400" dirty="0">
                <a:solidFill>
                  <a:prstClr val="black"/>
                </a:solidFill>
                <a:cs typeface="Arial" pitchFamily="34" charset="0"/>
              </a:rPr>
              <a:t> University in the delivery of training for improved olive production practices and disease management </a:t>
            </a:r>
          </a:p>
        </p:txBody>
      </p:sp>
    </p:spTree>
    <p:extLst>
      <p:ext uri="{BB962C8B-B14F-4D97-AF65-F5344CB8AC3E}">
        <p14:creationId xmlns:p14="http://schemas.microsoft.com/office/powerpoint/2010/main" val="268620483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t>7</a:t>
            </a:fld>
            <a:endParaRPr lang="en-US"/>
          </a:p>
        </p:txBody>
      </p:sp>
      <p:sp>
        <p:nvSpPr>
          <p:cNvPr id="6" name="Slide Number Placeholder 3"/>
          <p:cNvSpPr txBox="1">
            <a:spLocks/>
          </p:cNvSpPr>
          <p:nvPr/>
        </p:nvSpPr>
        <p:spPr>
          <a:xfrm>
            <a:off x="8686800" y="6248400"/>
            <a:ext cx="3810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dirty="0"/>
          </a:p>
        </p:txBody>
      </p:sp>
      <p:sp>
        <p:nvSpPr>
          <p:cNvPr id="9" name="Rectangle 2"/>
          <p:cNvSpPr>
            <a:spLocks noChangeArrowheads="1"/>
          </p:cNvSpPr>
          <p:nvPr/>
        </p:nvSpPr>
        <p:spPr bwMode="auto">
          <a:xfrm>
            <a:off x="3200400" y="0"/>
            <a:ext cx="4114800"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US" altLang="fr-FR" sz="2600" dirty="0">
                <a:solidFill>
                  <a:schemeClr val="bg1"/>
                </a:solidFill>
              </a:rPr>
              <a:t>Conductive-Line activities</a:t>
            </a:r>
          </a:p>
          <a:p>
            <a:pPr eaLnBrk="1" hangingPunct="1">
              <a:spcBef>
                <a:spcPct val="0"/>
              </a:spcBef>
              <a:buFontTx/>
              <a:buNone/>
            </a:pPr>
            <a:r>
              <a:rPr lang="en-US" altLang="fr-FR" sz="2600" dirty="0">
                <a:solidFill>
                  <a:schemeClr val="bg1"/>
                </a:solidFill>
              </a:rPr>
              <a:t> across countries &amp; sites</a:t>
            </a:r>
          </a:p>
        </p:txBody>
      </p:sp>
      <p:cxnSp>
        <p:nvCxnSpPr>
          <p:cNvPr id="10" name="Straight Connector 9"/>
          <p:cNvCxnSpPr/>
          <p:nvPr/>
        </p:nvCxnSpPr>
        <p:spPr>
          <a:xfrm>
            <a:off x="2438400" y="76200"/>
            <a:ext cx="0" cy="8382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itle 3"/>
          <p:cNvSpPr txBox="1">
            <a:spLocks/>
          </p:cNvSpPr>
          <p:nvPr/>
        </p:nvSpPr>
        <p:spPr>
          <a:xfrm>
            <a:off x="457200" y="76200"/>
            <a:ext cx="8229600" cy="8382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nSpc>
                <a:spcPct val="90000"/>
              </a:lnSpc>
            </a:pPr>
            <a:r>
              <a:rPr lang="en-US" sz="3200" b="1" dirty="0" smtClean="0">
                <a:solidFill>
                  <a:srgbClr val="00B050"/>
                </a:solidFill>
              </a:rPr>
              <a:t>AL KRESHA LEARNING ALLIANCE</a:t>
            </a:r>
            <a:endParaRPr lang="en-US" sz="3200" b="1" dirty="0">
              <a:solidFill>
                <a:srgbClr val="00B050"/>
              </a:solidFill>
            </a:endParaRPr>
          </a:p>
        </p:txBody>
      </p:sp>
      <p:sp>
        <p:nvSpPr>
          <p:cNvPr id="13" name="Content Placeholder 2"/>
          <p:cNvSpPr txBox="1">
            <a:spLocks/>
          </p:cNvSpPr>
          <p:nvPr/>
        </p:nvSpPr>
        <p:spPr>
          <a:xfrm>
            <a:off x="152400" y="879475"/>
            <a:ext cx="8915400" cy="5927725"/>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US" sz="2800" dirty="0"/>
          </a:p>
        </p:txBody>
      </p:sp>
      <p:sp>
        <p:nvSpPr>
          <p:cNvPr id="14" name="TextBox 13"/>
          <p:cNvSpPr txBox="1"/>
          <p:nvPr/>
        </p:nvSpPr>
        <p:spPr>
          <a:xfrm>
            <a:off x="43758" y="3810000"/>
            <a:ext cx="9144000" cy="3046988"/>
          </a:xfrm>
          <a:prstGeom prst="rect">
            <a:avLst/>
          </a:prstGeom>
          <a:noFill/>
        </p:spPr>
        <p:txBody>
          <a:bodyPr wrap="square" rtlCol="0">
            <a:spAutoFit/>
          </a:bodyPr>
          <a:lstStyle/>
          <a:p>
            <a:endParaRPr lang="en-US" sz="2400" b="1" u="sng" dirty="0" smtClean="0">
              <a:cs typeface="Arial" pitchFamily="34" charset="0"/>
            </a:endParaRPr>
          </a:p>
          <a:p>
            <a:endParaRPr lang="en-US" sz="2400" b="1" u="sng" dirty="0" smtClean="0">
              <a:cs typeface="Arial" pitchFamily="34" charset="0"/>
            </a:endParaRPr>
          </a:p>
          <a:p>
            <a:endParaRPr lang="en-US" sz="2400" b="1" u="sng" dirty="0">
              <a:cs typeface="Arial" pitchFamily="34" charset="0"/>
            </a:endParaRPr>
          </a:p>
          <a:p>
            <a:r>
              <a:rPr lang="en-US" sz="2400" b="1" u="sng" dirty="0" smtClean="0">
                <a:cs typeface="Arial" pitchFamily="34" charset="0"/>
              </a:rPr>
              <a:t>Research</a:t>
            </a:r>
            <a:r>
              <a:rPr lang="en-US" sz="2400" b="1" u="sng" dirty="0">
                <a:cs typeface="Arial" pitchFamily="34" charset="0"/>
              </a:rPr>
              <a:t>:</a:t>
            </a:r>
            <a:endParaRPr lang="en-US" sz="2400" b="1" u="sng" dirty="0" smtClean="0">
              <a:cs typeface="Arial" pitchFamily="34" charset="0"/>
            </a:endParaRPr>
          </a:p>
          <a:p>
            <a:pPr marL="342900" indent="-342900">
              <a:buFont typeface="Arial" pitchFamily="34" charset="0"/>
              <a:buChar char="•"/>
            </a:pPr>
            <a:r>
              <a:rPr lang="en-US" sz="2400" dirty="0">
                <a:solidFill>
                  <a:prstClr val="black"/>
                </a:solidFill>
                <a:cs typeface="Arial" pitchFamily="34" charset="0"/>
              </a:rPr>
              <a:t>Understanding the potential role of welfare societies within </a:t>
            </a:r>
            <a:r>
              <a:rPr lang="en-US" sz="2400" dirty="0" smtClean="0">
                <a:solidFill>
                  <a:prstClr val="black"/>
                </a:solidFill>
                <a:cs typeface="Arial" pitchFamily="34" charset="0"/>
              </a:rPr>
              <a:t>NAWA, </a:t>
            </a:r>
            <a:r>
              <a:rPr lang="en-US" sz="2400" dirty="0">
                <a:solidFill>
                  <a:prstClr val="black"/>
                </a:solidFill>
                <a:cs typeface="Arial" pitchFamily="34" charset="0"/>
              </a:rPr>
              <a:t>in enhancing approaches for knowledge dissemination and uptake of agricultural technologies and best practices</a:t>
            </a:r>
          </a:p>
          <a:p>
            <a:pPr marL="342900" indent="-342900">
              <a:buFont typeface="Arial" pitchFamily="34" charset="0"/>
              <a:buChar char="•"/>
            </a:pPr>
            <a:endParaRPr lang="en-US" sz="2400" dirty="0">
              <a:solidFill>
                <a:prstClr val="black"/>
              </a:solidFill>
              <a:cs typeface="Arial" pitchFamily="34" charset="0"/>
            </a:endParaRPr>
          </a:p>
        </p:txBody>
      </p:sp>
      <p:sp>
        <p:nvSpPr>
          <p:cNvPr id="5" name="TextBox 4"/>
          <p:cNvSpPr txBox="1"/>
          <p:nvPr/>
        </p:nvSpPr>
        <p:spPr>
          <a:xfrm>
            <a:off x="4463358" y="675222"/>
            <a:ext cx="4680642" cy="4739759"/>
          </a:xfrm>
          <a:prstGeom prst="rect">
            <a:avLst/>
          </a:prstGeom>
          <a:noFill/>
        </p:spPr>
        <p:txBody>
          <a:bodyPr wrap="square" rtlCol="0">
            <a:spAutoFit/>
          </a:bodyPr>
          <a:lstStyle/>
          <a:p>
            <a:pPr lvl="0"/>
            <a:endParaRPr lang="en-US" sz="2400" dirty="0" smtClean="0">
              <a:solidFill>
                <a:prstClr val="black"/>
              </a:solidFill>
              <a:cs typeface="Arial" pitchFamily="34" charset="0"/>
            </a:endParaRPr>
          </a:p>
          <a:p>
            <a:pPr lvl="0"/>
            <a:r>
              <a:rPr lang="en-US" sz="2400" dirty="0" smtClean="0">
                <a:solidFill>
                  <a:prstClr val="black"/>
                </a:solidFill>
                <a:cs typeface="Arial" pitchFamily="34" charset="0"/>
              </a:rPr>
              <a:t>Disgruntled </a:t>
            </a:r>
            <a:r>
              <a:rPr lang="en-US" sz="2400" dirty="0">
                <a:solidFill>
                  <a:prstClr val="black"/>
                </a:solidFill>
                <a:cs typeface="Arial" pitchFamily="34" charset="0"/>
              </a:rPr>
              <a:t>community, and evidence of discord </a:t>
            </a:r>
            <a:r>
              <a:rPr lang="en-US" sz="2400" dirty="0" smtClean="0">
                <a:solidFill>
                  <a:prstClr val="black"/>
                </a:solidFill>
                <a:cs typeface="Arial" pitchFamily="34" charset="0"/>
              </a:rPr>
              <a:t>between </a:t>
            </a:r>
            <a:r>
              <a:rPr lang="en-US" sz="2400" dirty="0">
                <a:solidFill>
                  <a:prstClr val="black"/>
                </a:solidFill>
                <a:cs typeface="Arial" pitchFamily="34" charset="0"/>
              </a:rPr>
              <a:t>tribal clans. History of failed attempts at social and economic </a:t>
            </a:r>
            <a:r>
              <a:rPr lang="en-US" sz="2400" dirty="0" smtClean="0">
                <a:solidFill>
                  <a:prstClr val="black"/>
                </a:solidFill>
                <a:cs typeface="Arial" pitchFamily="34" charset="0"/>
              </a:rPr>
              <a:t>organization.</a:t>
            </a:r>
          </a:p>
          <a:p>
            <a:pPr lvl="0"/>
            <a:endParaRPr lang="en-US" sz="1400" dirty="0">
              <a:solidFill>
                <a:prstClr val="black"/>
              </a:solidFill>
              <a:cs typeface="Arial" pitchFamily="34" charset="0"/>
            </a:endParaRPr>
          </a:p>
          <a:p>
            <a:r>
              <a:rPr lang="en-US" sz="2400" b="1" u="sng" dirty="0">
                <a:solidFill>
                  <a:prstClr val="black"/>
                </a:solidFill>
                <a:cs typeface="Arial" pitchFamily="34" charset="0"/>
              </a:rPr>
              <a:t>Opportunities identified:</a:t>
            </a:r>
          </a:p>
          <a:p>
            <a:r>
              <a:rPr lang="en-US" sz="2400" dirty="0">
                <a:solidFill>
                  <a:prstClr val="black"/>
                </a:solidFill>
                <a:cs typeface="Arial" pitchFamily="34" charset="0"/>
              </a:rPr>
              <a:t>Partnership </a:t>
            </a:r>
            <a:r>
              <a:rPr lang="en-US" sz="2400" dirty="0" smtClean="0">
                <a:solidFill>
                  <a:prstClr val="black"/>
                </a:solidFill>
                <a:cs typeface="Arial" pitchFamily="34" charset="0"/>
              </a:rPr>
              <a:t>opportunities with existing </a:t>
            </a:r>
            <a:r>
              <a:rPr lang="en-US" sz="2400" dirty="0">
                <a:solidFill>
                  <a:prstClr val="black"/>
                </a:solidFill>
                <a:cs typeface="Arial" pitchFamily="34" charset="0"/>
              </a:rPr>
              <a:t>welfare societies and private NGO’s aimed at expanding the range of </a:t>
            </a:r>
            <a:r>
              <a:rPr lang="en-US" sz="2400" dirty="0" smtClean="0">
                <a:solidFill>
                  <a:prstClr val="black"/>
                </a:solidFill>
                <a:cs typeface="Arial" pitchFamily="34" charset="0"/>
              </a:rPr>
              <a:t>access to technical, economic and social services</a:t>
            </a:r>
            <a:endParaRPr lang="en-US" sz="2400" dirty="0">
              <a:solidFill>
                <a:prstClr val="black"/>
              </a:solidFill>
              <a:cs typeface="Arial" pitchFamily="34" charset="0"/>
            </a:endParaRPr>
          </a:p>
          <a:p>
            <a:pPr lvl="0"/>
            <a:endParaRPr lang="en-US" sz="2400" dirty="0">
              <a:solidFill>
                <a:prstClr val="black"/>
              </a:solidFill>
              <a:cs typeface="Arial"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400" y="1459188"/>
            <a:ext cx="4444999" cy="3171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0173548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t>8</a:t>
            </a:fld>
            <a:endParaRPr lang="en-US"/>
          </a:p>
        </p:txBody>
      </p:sp>
      <p:sp>
        <p:nvSpPr>
          <p:cNvPr id="6" name="Slide Number Placeholder 3"/>
          <p:cNvSpPr txBox="1">
            <a:spLocks/>
          </p:cNvSpPr>
          <p:nvPr/>
        </p:nvSpPr>
        <p:spPr>
          <a:xfrm>
            <a:off x="8686800" y="6248400"/>
            <a:ext cx="3810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dirty="0"/>
          </a:p>
        </p:txBody>
      </p:sp>
      <p:cxnSp>
        <p:nvCxnSpPr>
          <p:cNvPr id="10" name="Straight Connector 9"/>
          <p:cNvCxnSpPr/>
          <p:nvPr/>
        </p:nvCxnSpPr>
        <p:spPr>
          <a:xfrm>
            <a:off x="2438400" y="76200"/>
            <a:ext cx="0" cy="8382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itle 3"/>
          <p:cNvSpPr txBox="1">
            <a:spLocks/>
          </p:cNvSpPr>
          <p:nvPr/>
        </p:nvSpPr>
        <p:spPr>
          <a:xfrm>
            <a:off x="444500" y="2819400"/>
            <a:ext cx="8229600" cy="8382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nSpc>
                <a:spcPct val="90000"/>
              </a:lnSpc>
            </a:pPr>
            <a:r>
              <a:rPr lang="en-US" sz="3200" b="1" dirty="0" smtClean="0">
                <a:solidFill>
                  <a:srgbClr val="00B050"/>
                </a:solidFill>
              </a:rPr>
              <a:t>NEXT STEPS:</a:t>
            </a:r>
          </a:p>
          <a:p>
            <a:pPr>
              <a:lnSpc>
                <a:spcPct val="90000"/>
              </a:lnSpc>
            </a:pPr>
            <a:r>
              <a:rPr lang="en-US" sz="3200" b="1" dirty="0" smtClean="0">
                <a:solidFill>
                  <a:srgbClr val="00B050"/>
                </a:solidFill>
              </a:rPr>
              <a:t>INNOVATION PLATFORM</a:t>
            </a:r>
            <a:endParaRPr lang="en-US" sz="3200" b="1" dirty="0">
              <a:solidFill>
                <a:srgbClr val="00B050"/>
              </a:solidFill>
            </a:endParaRPr>
          </a:p>
        </p:txBody>
      </p:sp>
      <p:sp>
        <p:nvSpPr>
          <p:cNvPr id="13" name="Content Placeholder 2"/>
          <p:cNvSpPr txBox="1">
            <a:spLocks/>
          </p:cNvSpPr>
          <p:nvPr/>
        </p:nvSpPr>
        <p:spPr>
          <a:xfrm>
            <a:off x="152400" y="879475"/>
            <a:ext cx="8915400" cy="5927725"/>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US" sz="2800" dirty="0"/>
          </a:p>
        </p:txBody>
      </p:sp>
    </p:spTree>
    <p:extLst>
      <p:ext uri="{BB962C8B-B14F-4D97-AF65-F5344CB8AC3E}">
        <p14:creationId xmlns:p14="http://schemas.microsoft.com/office/powerpoint/2010/main" val="279204505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5735</TotalTime>
  <Words>544</Words>
  <Application>Microsoft Office PowerPoint</Application>
  <PresentationFormat>On-screen Show (4:3)</PresentationFormat>
  <Paragraphs>106</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Learning alliances in Jordan: understanding challenges to, and opportunities for  enhancing quality of life in rural areas  NCARE: M. El Hiary, A. Bawalize ICARDA: S. Kassam, B. Dheibi, M. El Dine Hilali, M. Rekik</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ICARDA</dc:creator>
  <cp:lastModifiedBy>dell</cp:lastModifiedBy>
  <cp:revision>410</cp:revision>
  <cp:lastPrinted>2014-06-26T11:08:46Z</cp:lastPrinted>
  <dcterms:created xsi:type="dcterms:W3CDTF">2014-03-24T21:14:37Z</dcterms:created>
  <dcterms:modified xsi:type="dcterms:W3CDTF">2014-09-22T12:41:36Z</dcterms:modified>
</cp:coreProperties>
</file>