
<file path=[Content_Types].xml><?xml version="1.0" encoding="utf-8"?>
<Types xmlns="http://schemas.openxmlformats.org/package/2006/content-types">
  <Override PartName="/customXml/itemProps3.xml" ContentType="application/vnd.openxmlformats-officedocument.customXmlProperties+xml"/>
  <Override PartName="/ppt/slides/slide6.xml" ContentType="application/vnd.openxmlformats-officedocument.presentationml.slide+xml"/>
  <Override PartName="/ppt/slides/slide29.xml" ContentType="application/vnd.openxmlformats-officedocument.presentationml.slide+xml"/>
  <Override PartName="/ppt/notesSlides/notesSlide2.xml" ContentType="application/vnd.openxmlformats-officedocument.presentationml.notesSlide+xml"/>
  <Override PartName="/ppt/charts/style2.xml" ContentType="application/vnd.ms-office.chartstyle+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charts/colors2.xml" ContentType="application/vnd.ms-office.chartcolorstyl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Default Extension="xlsx" ContentType="application/vnd.openxmlformats-officedocument.spreadsheetml.sheet"/>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customXml/itemProps2.xml" ContentType="application/vnd.openxmlformats-officedocument.customXml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charts/style1.xml" ContentType="application/vnd.ms-office.chartstyl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Default Extension="wdp" ContentType="image/vnd.ms-photo"/>
  <Override PartName="/ppt/charts/colors1.xml" ContentType="application/vnd.ms-office.chartcolorstyle+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3" r:id="rId4"/>
  </p:sldMasterIdLst>
  <p:notesMasterIdLst>
    <p:notesMasterId r:id="rId41"/>
  </p:notesMasterIdLst>
  <p:sldIdLst>
    <p:sldId id="259" r:id="rId5"/>
    <p:sldId id="1602" r:id="rId6"/>
    <p:sldId id="1621" r:id="rId7"/>
    <p:sldId id="1622" r:id="rId8"/>
    <p:sldId id="1607" r:id="rId9"/>
    <p:sldId id="882" r:id="rId10"/>
    <p:sldId id="1615" r:id="rId11"/>
    <p:sldId id="1617" r:id="rId12"/>
    <p:sldId id="1630" r:id="rId13"/>
    <p:sldId id="1618" r:id="rId14"/>
    <p:sldId id="1619" r:id="rId15"/>
    <p:sldId id="943" r:id="rId16"/>
    <p:sldId id="1623" r:id="rId17"/>
    <p:sldId id="921" r:id="rId18"/>
    <p:sldId id="926" r:id="rId19"/>
    <p:sldId id="1626" r:id="rId20"/>
    <p:sldId id="1603" r:id="rId21"/>
    <p:sldId id="934" r:id="rId22"/>
    <p:sldId id="390" r:id="rId23"/>
    <p:sldId id="387" r:id="rId24"/>
    <p:sldId id="354" r:id="rId25"/>
    <p:sldId id="356" r:id="rId26"/>
    <p:sldId id="1625" r:id="rId27"/>
    <p:sldId id="608" r:id="rId28"/>
    <p:sldId id="611" r:id="rId29"/>
    <p:sldId id="1628" r:id="rId30"/>
    <p:sldId id="1624" r:id="rId31"/>
    <p:sldId id="937" r:id="rId32"/>
    <p:sldId id="939" r:id="rId33"/>
    <p:sldId id="941" r:id="rId34"/>
    <p:sldId id="942" r:id="rId35"/>
    <p:sldId id="601" r:id="rId36"/>
    <p:sldId id="355" r:id="rId37"/>
    <p:sldId id="1620" r:id="rId38"/>
    <p:sldId id="1629" r:id="rId39"/>
    <p:sldId id="302" r:id="rId40"/>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7436"/>
    <a:srgbClr val="EE791C"/>
    <a:srgbClr val="F8B504"/>
    <a:srgbClr val="47C7E5"/>
    <a:srgbClr val="974D05"/>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6984" autoAdjust="0"/>
    <p:restoredTop sz="93883" autoAdjust="0"/>
  </p:normalViewPr>
  <p:slideViewPr>
    <p:cSldViewPr snapToGrid="0">
      <p:cViewPr varScale="1">
        <p:scale>
          <a:sx n="74" d="100"/>
          <a:sy n="74" d="100"/>
        </p:scale>
        <p:origin x="-492" y="-102"/>
      </p:cViewPr>
      <p:guideLst>
        <p:guide orient="horz" pos="2160"/>
        <p:guide pos="3840"/>
      </p:guideLst>
    </p:cSldViewPr>
  </p:slideViewPr>
  <p:notesTextViewPr>
    <p:cViewPr>
      <p:scale>
        <a:sx n="3" d="2"/>
        <a:sy n="3" d="2"/>
      </p:scale>
      <p:origin x="0" y="0"/>
    </p:cViewPr>
  </p:notesTextViewPr>
  <p:sorterViewPr>
    <p:cViewPr>
      <p:scale>
        <a:sx n="100" d="100"/>
        <a:sy n="100" d="100"/>
      </p:scale>
      <p:origin x="0" y="-9712"/>
    </p:cViewPr>
  </p:sorterViewPr>
  <p:notesViewPr>
    <p:cSldViewPr snapToGrid="0">
      <p:cViewPr varScale="1">
        <p:scale>
          <a:sx n="45" d="100"/>
          <a:sy n="45" d="100"/>
        </p:scale>
        <p:origin x="2768" y="56"/>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Office_Excel_Worksheet1.xlsx"/></Relationships>
</file>

<file path=ppt/charts/_rels/chart2.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oleObject" Target="file:///C:\Users\SHassan.CGIARAD\AppData\Local\Microsoft\Windows\INetCache\Content.Outlook\4ARUECPF\Cap%20Dev.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ar-JO"/>
  <c:chart>
    <c:autoTitleDeleted val="1"/>
    <c:plotArea>
      <c:layout>
        <c:manualLayout>
          <c:layoutTarget val="inner"/>
          <c:xMode val="edge"/>
          <c:yMode val="edge"/>
          <c:x val="4.9673180118848137E-2"/>
          <c:y val="0.19735281787630696"/>
          <c:w val="0.93975159284152365"/>
          <c:h val="0.6500705950357597"/>
        </c:manualLayout>
      </c:layout>
      <c:barChart>
        <c:barDir val="col"/>
        <c:grouping val="clustered"/>
        <c:ser>
          <c:idx val="0"/>
          <c:order val="0"/>
          <c:tx>
            <c:strRef>
              <c:f>PD!$W$20</c:f>
              <c:strCache>
                <c:ptCount val="1"/>
                <c:pt idx="0">
                  <c:v>% Pregnancy Diagnosis</c:v>
                </c:pt>
              </c:strCache>
            </c:strRef>
          </c:tx>
          <c:spPr>
            <a:solidFill>
              <a:schemeClr val="accent1"/>
            </a:solidFill>
            <a:ln>
              <a:noFill/>
            </a:ln>
            <a:effectLst/>
          </c:spPr>
          <c:dLbls>
            <c:spPr>
              <a:noFill/>
              <a:ln>
                <a:noFill/>
              </a:ln>
              <a:effectLst/>
            </c:spPr>
            <c:txPr>
              <a:bodyPr rot="0" spcFirstLastPara="1" vertOverflow="ellipsis" vert="horz" wrap="square" anchor="ctr" anchorCtr="1"/>
              <a:lstStyle/>
              <a:p>
                <a:pPr>
                  <a:defRPr lang="en-US" sz="1400" b="1" i="0" u="none" strike="noStrike" kern="1200" baseline="0">
                    <a:solidFill>
                      <a:schemeClr val="tx1"/>
                    </a:solidFill>
                    <a:latin typeface="+mn-lt"/>
                    <a:ea typeface="+mn-ea"/>
                    <a:cs typeface="+mn-cs"/>
                  </a:defRPr>
                </a:pPr>
                <a:endParaRPr lang="ar-JO"/>
              </a:p>
            </c:txPr>
            <c:showVal val="1"/>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PD!$V$21:$V$22</c:f>
              <c:strCache>
                <c:ptCount val="2"/>
                <c:pt idx="0">
                  <c:v>Sheep</c:v>
                </c:pt>
                <c:pt idx="1">
                  <c:v>Goat</c:v>
                </c:pt>
              </c:strCache>
            </c:strRef>
          </c:cat>
          <c:val>
            <c:numRef>
              <c:f>PD!$W$21:$W$22</c:f>
              <c:numCache>
                <c:formatCode>0.00%</c:formatCode>
                <c:ptCount val="2"/>
                <c:pt idx="0">
                  <c:v>0.66700000000000081</c:v>
                </c:pt>
                <c:pt idx="1">
                  <c:v>0.86700000000000055</c:v>
                </c:pt>
              </c:numCache>
            </c:numRef>
          </c:val>
          <c:extLst xmlns:c16r2="http://schemas.microsoft.com/office/drawing/2015/06/chart">
            <c:ext xmlns:c16="http://schemas.microsoft.com/office/drawing/2014/chart" uri="{C3380CC4-5D6E-409C-BE32-E72D297353CC}">
              <c16:uniqueId val="{00000000-60C7-45EF-BBD4-5F5924B6202D}"/>
            </c:ext>
          </c:extLst>
        </c:ser>
        <c:dLbls>
          <c:showVal val="1"/>
        </c:dLbls>
        <c:gapWidth val="174"/>
        <c:overlap val="-20"/>
        <c:axId val="74581120"/>
        <c:axId val="74581888"/>
      </c:barChart>
      <c:catAx>
        <c:axId val="74581120"/>
        <c:scaling>
          <c:orientation val="maxMin"/>
        </c:scaling>
        <c:axPos val="b"/>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US" sz="1400" b="1" i="0" u="none" strike="noStrike" kern="1200" baseline="0">
                <a:solidFill>
                  <a:schemeClr val="tx1"/>
                </a:solidFill>
                <a:latin typeface="+mn-lt"/>
                <a:ea typeface="+mn-ea"/>
                <a:cs typeface="+mn-cs"/>
              </a:defRPr>
            </a:pPr>
            <a:endParaRPr lang="ar-JO"/>
          </a:p>
        </c:txPr>
        <c:crossAx val="74581888"/>
        <c:crosses val="autoZero"/>
        <c:auto val="1"/>
        <c:lblAlgn val="ctr"/>
        <c:lblOffset val="100"/>
      </c:catAx>
      <c:valAx>
        <c:axId val="74581888"/>
        <c:scaling>
          <c:orientation val="minMax"/>
        </c:scaling>
        <c:delete val="1"/>
        <c:axPos val="r"/>
        <c:numFmt formatCode="0.00%" sourceLinked="1"/>
        <c:majorTickMark val="none"/>
        <c:tickLblPos val="nextTo"/>
        <c:crossAx val="74581120"/>
        <c:crosses val="autoZero"/>
        <c:crossBetween val="between"/>
      </c:valAx>
      <c:spPr>
        <a:noFill/>
        <a:ln>
          <a:noFill/>
        </a:ln>
        <a:effectLst/>
      </c:spPr>
    </c:plotArea>
    <c:legend>
      <c:legendPos val="t"/>
      <c:layout/>
      <c:spPr>
        <a:noFill/>
        <a:ln>
          <a:noFill/>
        </a:ln>
        <a:effectLst/>
      </c:spPr>
      <c:txPr>
        <a:bodyPr rot="0" spcFirstLastPara="1" vertOverflow="ellipsis" vert="horz" wrap="square" anchor="ctr" anchorCtr="1"/>
        <a:lstStyle/>
        <a:p>
          <a:pPr>
            <a:defRPr lang="en-US" sz="1400" b="1" i="0" u="none" strike="noStrike" kern="1200" baseline="0">
              <a:solidFill>
                <a:schemeClr val="tx1"/>
              </a:solidFill>
              <a:latin typeface="+mn-lt"/>
              <a:ea typeface="+mn-ea"/>
              <a:cs typeface="+mn-cs"/>
            </a:defRPr>
          </a:pPr>
          <a:endParaRPr lang="ar-JO"/>
        </a:p>
      </c:txPr>
    </c:legend>
    <c:plotVisOnly val="1"/>
    <c:dispBlanksAs val="gap"/>
  </c:chart>
  <c:spPr>
    <a:noFill/>
    <a:ln>
      <a:noFill/>
    </a:ln>
    <a:effectLst/>
  </c:spPr>
  <c:txPr>
    <a:bodyPr/>
    <a:lstStyle/>
    <a:p>
      <a:pPr>
        <a:defRPr sz="1400" b="1">
          <a:solidFill>
            <a:schemeClr val="tx1"/>
          </a:solidFill>
        </a:defRPr>
      </a:pPr>
      <a:endParaRPr lang="ar-JO"/>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ar-JO"/>
  <c:chart>
    <c:autoTitleDeleted val="1"/>
    <c:plotArea>
      <c:layout/>
      <c:barChart>
        <c:barDir val="col"/>
        <c:grouping val="clustered"/>
        <c:ser>
          <c:idx val="0"/>
          <c:order val="0"/>
          <c:tx>
            <c:strRef>
              <c:f>Sheet3!$G$24</c:f>
              <c:strCache>
                <c:ptCount val="1"/>
                <c:pt idx="0">
                  <c:v>Total # of Participants</c:v>
                </c:pt>
              </c:strCache>
            </c:strRef>
          </c:tx>
          <c:spPr>
            <a:solidFill>
              <a:schemeClr val="accent1"/>
            </a:solidFill>
            <a:ln>
              <a:noFill/>
            </a:ln>
            <a:effectLst/>
          </c:spPr>
          <c:cat>
            <c:strRef>
              <c:f>Sheet3!$F$25:$F$30</c:f>
              <c:strCache>
                <c:ptCount val="6"/>
                <c:pt idx="0">
                  <c:v>Farmer Field Days</c:v>
                </c:pt>
                <c:pt idx="1">
                  <c:v>Field visits, interaction with farmers and partners  </c:v>
                </c:pt>
                <c:pt idx="2">
                  <c:v>Focus Group Discussion workshop</c:v>
                </c:pt>
                <c:pt idx="3">
                  <c:v>Group training course </c:v>
                </c:pt>
                <c:pt idx="4">
                  <c:v>Project Inception workshop</c:v>
                </c:pt>
                <c:pt idx="5">
                  <c:v>On Job Tarining </c:v>
                </c:pt>
              </c:strCache>
            </c:strRef>
          </c:cat>
          <c:val>
            <c:numRef>
              <c:f>Sheet3!$G$25:$G$30</c:f>
              <c:numCache>
                <c:formatCode>General</c:formatCode>
                <c:ptCount val="6"/>
                <c:pt idx="0">
                  <c:v>154</c:v>
                </c:pt>
                <c:pt idx="1">
                  <c:v>119</c:v>
                </c:pt>
                <c:pt idx="2">
                  <c:v>38</c:v>
                </c:pt>
                <c:pt idx="3">
                  <c:v>27</c:v>
                </c:pt>
                <c:pt idx="4">
                  <c:v>22</c:v>
                </c:pt>
                <c:pt idx="5">
                  <c:v>9</c:v>
                </c:pt>
              </c:numCache>
            </c:numRef>
          </c:val>
          <c:extLst xmlns:c16r2="http://schemas.microsoft.com/office/drawing/2015/06/chart">
            <c:ext xmlns:c16="http://schemas.microsoft.com/office/drawing/2014/chart" uri="{C3380CC4-5D6E-409C-BE32-E72D297353CC}">
              <c16:uniqueId val="{00000000-20F4-47DE-A0F2-BA3F9B658F7B}"/>
            </c:ext>
          </c:extLst>
        </c:ser>
        <c:dLbls/>
        <c:gapWidth val="124"/>
        <c:overlap val="-27"/>
        <c:axId val="37008128"/>
        <c:axId val="37009664"/>
      </c:barChart>
      <c:catAx>
        <c:axId val="37008128"/>
        <c:scaling>
          <c:orientation val="minMax"/>
        </c:scaling>
        <c:axPos val="b"/>
        <c:numFmt formatCode="General" sourceLinked="1"/>
        <c:majorTickMark val="none"/>
        <c:tickLblPos val="nextTo"/>
        <c:spPr>
          <a:noFill/>
          <a:ln w="9525" cap="flat" cmpd="sng" algn="ctr">
            <a:solidFill>
              <a:schemeClr val="tx1">
                <a:lumMod val="75000"/>
                <a:lumOff val="25000"/>
              </a:schemeClr>
            </a:solidFill>
            <a:round/>
          </a:ln>
          <a:effectLst/>
        </c:spPr>
        <c:txPr>
          <a:bodyPr rot="-60000000" spcFirstLastPara="1" vertOverflow="ellipsis" vert="horz" wrap="square" anchor="ctr" anchorCtr="1"/>
          <a:lstStyle/>
          <a:p>
            <a:pPr>
              <a:defRPr lang="en-US" sz="1800" b="0" i="0" u="none" strike="noStrike" kern="1200" baseline="0">
                <a:solidFill>
                  <a:schemeClr val="tx1"/>
                </a:solidFill>
                <a:latin typeface="+mn-lt"/>
                <a:ea typeface="+mn-ea"/>
                <a:cs typeface="+mn-cs"/>
              </a:defRPr>
            </a:pPr>
            <a:endParaRPr lang="ar-JO"/>
          </a:p>
        </c:txPr>
        <c:crossAx val="37009664"/>
        <c:crosses val="autoZero"/>
        <c:auto val="1"/>
        <c:lblAlgn val="ctr"/>
        <c:lblOffset val="100"/>
      </c:catAx>
      <c:valAx>
        <c:axId val="37009664"/>
        <c:scaling>
          <c:orientation val="minMax"/>
        </c:scaling>
        <c:axPos val="l"/>
        <c:majorGridlines>
          <c:spPr>
            <a:ln w="9525" cap="flat" cmpd="sng" algn="ctr">
              <a:solidFill>
                <a:schemeClr val="tx1">
                  <a:lumMod val="15000"/>
                  <a:lumOff val="85000"/>
                </a:schemeClr>
              </a:solidFill>
              <a:round/>
            </a:ln>
            <a:effectLst/>
          </c:spPr>
        </c:majorGridlines>
        <c:numFmt formatCode="General" sourceLinked="1"/>
        <c:majorTickMark val="none"/>
        <c:tickLblPos val="nextTo"/>
        <c:spPr>
          <a:noFill/>
          <a:ln>
            <a:solidFill>
              <a:schemeClr val="tx1">
                <a:lumMod val="50000"/>
                <a:lumOff val="50000"/>
              </a:schemeClr>
            </a:solidFill>
          </a:ln>
          <a:effectLst/>
        </c:spPr>
        <c:txPr>
          <a:bodyPr rot="-60000000" spcFirstLastPara="1" vertOverflow="ellipsis" vert="horz" wrap="square" anchor="ctr" anchorCtr="1"/>
          <a:lstStyle/>
          <a:p>
            <a:pPr>
              <a:defRPr lang="en-US" sz="2000" b="0" i="0" u="none" strike="noStrike" kern="1200" baseline="0">
                <a:solidFill>
                  <a:schemeClr val="tx1"/>
                </a:solidFill>
                <a:latin typeface="+mn-lt"/>
                <a:ea typeface="+mn-ea"/>
                <a:cs typeface="+mn-cs"/>
              </a:defRPr>
            </a:pPr>
            <a:endParaRPr lang="ar-JO"/>
          </a:p>
        </c:txPr>
        <c:crossAx val="37008128"/>
        <c:crosses val="autoZero"/>
        <c:crossBetween val="between"/>
        <c:majorUnit val="40"/>
      </c:valAx>
      <c:spPr>
        <a:noFill/>
        <a:ln>
          <a:noFill/>
        </a:ln>
        <a:effectLst/>
      </c:spPr>
    </c:plotArea>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ar-JO"/>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768AB41F-0CAE-4167-AE77-F5C42ACAD38E}" type="datetimeFigureOut">
              <a:rPr lang="en-GB" smtClean="0"/>
              <a:pPr/>
              <a:t>21/01/2020</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8D52AB68-BBBA-47A2-BC36-1416843E32A1}" type="slidenum">
              <a:rPr lang="en-GB" smtClean="0"/>
              <a:pPr/>
              <a:t>‹#›</a:t>
            </a:fld>
            <a:endParaRPr lang="en-GB"/>
          </a:p>
        </p:txBody>
      </p:sp>
    </p:spTree>
    <p:extLst>
      <p:ext uri="{BB962C8B-B14F-4D97-AF65-F5344CB8AC3E}">
        <p14:creationId xmlns:p14="http://schemas.microsoft.com/office/powerpoint/2010/main" xmlns="" val="34938427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D52AB68-BBBA-47A2-BC36-1416843E32A1}" type="slidenum">
              <a:rPr lang="en-GB" smtClean="0"/>
              <a:pPr/>
              <a:t>1</a:t>
            </a:fld>
            <a:endParaRPr lang="en-GB"/>
          </a:p>
        </p:txBody>
      </p:sp>
    </p:spTree>
    <p:extLst>
      <p:ext uri="{BB962C8B-B14F-4D97-AF65-F5344CB8AC3E}">
        <p14:creationId xmlns:p14="http://schemas.microsoft.com/office/powerpoint/2010/main" xmlns="" val="31129580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16872" indent="-275720" eaLnBrk="0" hangingPunct="0">
              <a:defRPr>
                <a:solidFill>
                  <a:schemeClr val="tx1"/>
                </a:solidFill>
                <a:latin typeface="Arial" pitchFamily="34" charset="0"/>
                <a:cs typeface="Arial" pitchFamily="34" charset="0"/>
              </a:defRPr>
            </a:lvl2pPr>
            <a:lvl3pPr marL="1102881" indent="-220576" eaLnBrk="0" hangingPunct="0">
              <a:defRPr>
                <a:solidFill>
                  <a:schemeClr val="tx1"/>
                </a:solidFill>
                <a:latin typeface="Arial" pitchFamily="34" charset="0"/>
                <a:cs typeface="Arial" pitchFamily="34" charset="0"/>
              </a:defRPr>
            </a:lvl3pPr>
            <a:lvl4pPr marL="1544033" indent="-220576" eaLnBrk="0" hangingPunct="0">
              <a:defRPr>
                <a:solidFill>
                  <a:schemeClr val="tx1"/>
                </a:solidFill>
                <a:latin typeface="Arial" pitchFamily="34" charset="0"/>
                <a:cs typeface="Arial" pitchFamily="34" charset="0"/>
              </a:defRPr>
            </a:lvl4pPr>
            <a:lvl5pPr marL="1985185" indent="-220576" eaLnBrk="0" hangingPunct="0">
              <a:defRPr>
                <a:solidFill>
                  <a:schemeClr val="tx1"/>
                </a:solidFill>
                <a:latin typeface="Arial" pitchFamily="34" charset="0"/>
                <a:cs typeface="Arial" pitchFamily="34" charset="0"/>
              </a:defRPr>
            </a:lvl5pPr>
            <a:lvl6pPr marL="2426338" indent="-220576" eaLnBrk="0" fontAlgn="base" hangingPunct="0">
              <a:spcBef>
                <a:spcPct val="0"/>
              </a:spcBef>
              <a:spcAft>
                <a:spcPct val="0"/>
              </a:spcAft>
              <a:defRPr>
                <a:solidFill>
                  <a:schemeClr val="tx1"/>
                </a:solidFill>
                <a:latin typeface="Arial" pitchFamily="34" charset="0"/>
                <a:cs typeface="Arial" pitchFamily="34" charset="0"/>
              </a:defRPr>
            </a:lvl6pPr>
            <a:lvl7pPr marL="2867490" indent="-220576" eaLnBrk="0" fontAlgn="base" hangingPunct="0">
              <a:spcBef>
                <a:spcPct val="0"/>
              </a:spcBef>
              <a:spcAft>
                <a:spcPct val="0"/>
              </a:spcAft>
              <a:defRPr>
                <a:solidFill>
                  <a:schemeClr val="tx1"/>
                </a:solidFill>
                <a:latin typeface="Arial" pitchFamily="34" charset="0"/>
                <a:cs typeface="Arial" pitchFamily="34" charset="0"/>
              </a:defRPr>
            </a:lvl7pPr>
            <a:lvl8pPr marL="3308642" indent="-220576" eaLnBrk="0" fontAlgn="base" hangingPunct="0">
              <a:spcBef>
                <a:spcPct val="0"/>
              </a:spcBef>
              <a:spcAft>
                <a:spcPct val="0"/>
              </a:spcAft>
              <a:defRPr>
                <a:solidFill>
                  <a:schemeClr val="tx1"/>
                </a:solidFill>
                <a:latin typeface="Arial" pitchFamily="34" charset="0"/>
                <a:cs typeface="Arial" pitchFamily="34" charset="0"/>
              </a:defRPr>
            </a:lvl8pPr>
            <a:lvl9pPr marL="3749794" indent="-220576"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CA5CF43A-CB68-453E-8D3D-88D4CCCAE742}" type="slidenum">
              <a:rPr lang="en-US" smtClean="0">
                <a:solidFill>
                  <a:srgbClr val="000000"/>
                </a:solidFill>
              </a:rPr>
              <a:pPr eaLnBrk="1" hangingPunct="1"/>
              <a:t>6</a:t>
            </a:fld>
            <a:endParaRPr lang="en-US">
              <a:solidFill>
                <a:srgbClr val="000000"/>
              </a:solidFill>
            </a:endParaRPr>
          </a:p>
        </p:txBody>
      </p:sp>
      <p:sp>
        <p:nvSpPr>
          <p:cNvPr id="13721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37220"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5892" tIns="47947" rIns="95892" bIns="47947" numCol="1" anchor="t" anchorCtr="0" compatLnSpc="1">
            <a:prstTxWarp prst="textNoShape">
              <a:avLst/>
            </a:prstTxWarp>
          </a:bodyPr>
          <a:lstStyle/>
          <a:p>
            <a:pPr eaLnBrk="1" hangingPunct="1">
              <a:spcBef>
                <a:spcPct val="0"/>
              </a:spcBef>
            </a:pPr>
            <a:endParaRPr lang="en-US">
              <a:latin typeface="Arial" pitchFamily="34" charset="0"/>
              <a:cs typeface="Arial" pitchFamily="34" charset="0"/>
            </a:endParaRPr>
          </a:p>
        </p:txBody>
      </p:sp>
      <p:sp>
        <p:nvSpPr>
          <p:cNvPr id="137221" name="Slide Number Placeholder 3"/>
          <p:cNvSpPr txBox="1">
            <a:spLocks noGrp="1"/>
          </p:cNvSpPr>
          <p:nvPr/>
        </p:nvSpPr>
        <p:spPr bwMode="auto">
          <a:xfrm>
            <a:off x="3885995" y="8685878"/>
            <a:ext cx="2970471" cy="45670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5892" tIns="47947" rIns="95892" bIns="47947" anchor="b"/>
          <a:lstStyle>
            <a:lvl1pPr defTabSz="984250" eaLnBrk="0" hangingPunct="0">
              <a:defRPr>
                <a:solidFill>
                  <a:schemeClr val="tx1"/>
                </a:solidFill>
                <a:latin typeface="Arial" pitchFamily="34" charset="0"/>
                <a:cs typeface="Arial" pitchFamily="34" charset="0"/>
              </a:defRPr>
            </a:lvl1pPr>
            <a:lvl2pPr marL="742950" indent="-285750" defTabSz="984250" eaLnBrk="0" hangingPunct="0">
              <a:defRPr>
                <a:solidFill>
                  <a:schemeClr val="tx1"/>
                </a:solidFill>
                <a:latin typeface="Arial" pitchFamily="34" charset="0"/>
                <a:cs typeface="Arial" pitchFamily="34" charset="0"/>
              </a:defRPr>
            </a:lvl2pPr>
            <a:lvl3pPr marL="1143000" indent="-228600" defTabSz="984250" eaLnBrk="0" hangingPunct="0">
              <a:defRPr>
                <a:solidFill>
                  <a:schemeClr val="tx1"/>
                </a:solidFill>
                <a:latin typeface="Arial" pitchFamily="34" charset="0"/>
                <a:cs typeface="Arial" pitchFamily="34" charset="0"/>
              </a:defRPr>
            </a:lvl3pPr>
            <a:lvl4pPr marL="1600200" indent="-228600" defTabSz="984250" eaLnBrk="0" hangingPunct="0">
              <a:defRPr>
                <a:solidFill>
                  <a:schemeClr val="tx1"/>
                </a:solidFill>
                <a:latin typeface="Arial" pitchFamily="34" charset="0"/>
                <a:cs typeface="Arial" pitchFamily="34" charset="0"/>
              </a:defRPr>
            </a:lvl4pPr>
            <a:lvl5pPr marL="2057400" indent="-228600" defTabSz="984250" eaLnBrk="0" hangingPunct="0">
              <a:defRPr>
                <a:solidFill>
                  <a:schemeClr val="tx1"/>
                </a:solidFill>
                <a:latin typeface="Arial" pitchFamily="34" charset="0"/>
                <a:cs typeface="Arial" pitchFamily="34" charset="0"/>
              </a:defRPr>
            </a:lvl5pPr>
            <a:lvl6pPr marL="2514600" indent="-228600" defTabSz="98425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98425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98425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984250" eaLnBrk="0" fontAlgn="base" hangingPunct="0">
              <a:spcBef>
                <a:spcPct val="0"/>
              </a:spcBef>
              <a:spcAft>
                <a:spcPct val="0"/>
              </a:spcAft>
              <a:defRPr>
                <a:solidFill>
                  <a:schemeClr val="tx1"/>
                </a:solidFill>
                <a:latin typeface="Arial" pitchFamily="34" charset="0"/>
                <a:cs typeface="Arial" pitchFamily="34" charset="0"/>
              </a:defRPr>
            </a:lvl9pPr>
          </a:lstStyle>
          <a:p>
            <a:pPr algn="r" eaLnBrk="1" hangingPunct="1"/>
            <a:fld id="{84EBB00E-21FD-4AD8-A458-C474C4660A1F}" type="slidenum">
              <a:rPr lang="en-US" sz="1300">
                <a:solidFill>
                  <a:srgbClr val="000000"/>
                </a:solidFill>
                <a:latin typeface="Calibri" pitchFamily="34" charset="0"/>
              </a:rPr>
              <a:pPr algn="r" eaLnBrk="1" hangingPunct="1"/>
              <a:t>6</a:t>
            </a:fld>
            <a:endParaRPr lang="en-US" sz="1300">
              <a:solidFill>
                <a:srgbClr val="000000"/>
              </a:solidFill>
              <a:latin typeface="Calibri" pitchFamily="34" charset="0"/>
            </a:endParaRPr>
          </a:p>
        </p:txBody>
      </p:sp>
    </p:spTree>
    <p:extLst>
      <p:ext uri="{BB962C8B-B14F-4D97-AF65-F5344CB8AC3E}">
        <p14:creationId xmlns:p14="http://schemas.microsoft.com/office/powerpoint/2010/main" xmlns="" val="32748302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0328232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7404331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7263709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2482224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1DEF22A-B26C-4273-B743-AFAD599BAD60}" type="slidenum">
              <a:rPr lang="en-US" smtClean="0"/>
              <a:pPr/>
              <a:t>20</a:t>
            </a:fld>
            <a:endParaRPr lang="en-US"/>
          </a:p>
        </p:txBody>
      </p:sp>
    </p:spTree>
    <p:extLst>
      <p:ext uri="{BB962C8B-B14F-4D97-AF65-F5344CB8AC3E}">
        <p14:creationId xmlns:p14="http://schemas.microsoft.com/office/powerpoint/2010/main" xmlns="" val="10669351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16872" indent="-275720" eaLnBrk="0" hangingPunct="0">
              <a:defRPr>
                <a:solidFill>
                  <a:schemeClr val="tx1"/>
                </a:solidFill>
                <a:latin typeface="Arial" pitchFamily="34" charset="0"/>
                <a:cs typeface="Arial" pitchFamily="34" charset="0"/>
              </a:defRPr>
            </a:lvl2pPr>
            <a:lvl3pPr marL="1102881" indent="-220576" eaLnBrk="0" hangingPunct="0">
              <a:defRPr>
                <a:solidFill>
                  <a:schemeClr val="tx1"/>
                </a:solidFill>
                <a:latin typeface="Arial" pitchFamily="34" charset="0"/>
                <a:cs typeface="Arial" pitchFamily="34" charset="0"/>
              </a:defRPr>
            </a:lvl3pPr>
            <a:lvl4pPr marL="1544033" indent="-220576" eaLnBrk="0" hangingPunct="0">
              <a:defRPr>
                <a:solidFill>
                  <a:schemeClr val="tx1"/>
                </a:solidFill>
                <a:latin typeface="Arial" pitchFamily="34" charset="0"/>
                <a:cs typeface="Arial" pitchFamily="34" charset="0"/>
              </a:defRPr>
            </a:lvl4pPr>
            <a:lvl5pPr marL="1985185" indent="-220576" eaLnBrk="0" hangingPunct="0">
              <a:defRPr>
                <a:solidFill>
                  <a:schemeClr val="tx1"/>
                </a:solidFill>
                <a:latin typeface="Arial" pitchFamily="34" charset="0"/>
                <a:cs typeface="Arial" pitchFamily="34" charset="0"/>
              </a:defRPr>
            </a:lvl5pPr>
            <a:lvl6pPr marL="2426338" indent="-220576" eaLnBrk="0" fontAlgn="base" hangingPunct="0">
              <a:spcBef>
                <a:spcPct val="0"/>
              </a:spcBef>
              <a:spcAft>
                <a:spcPct val="0"/>
              </a:spcAft>
              <a:defRPr>
                <a:solidFill>
                  <a:schemeClr val="tx1"/>
                </a:solidFill>
                <a:latin typeface="Arial" pitchFamily="34" charset="0"/>
                <a:cs typeface="Arial" pitchFamily="34" charset="0"/>
              </a:defRPr>
            </a:lvl6pPr>
            <a:lvl7pPr marL="2867490" indent="-220576" eaLnBrk="0" fontAlgn="base" hangingPunct="0">
              <a:spcBef>
                <a:spcPct val="0"/>
              </a:spcBef>
              <a:spcAft>
                <a:spcPct val="0"/>
              </a:spcAft>
              <a:defRPr>
                <a:solidFill>
                  <a:schemeClr val="tx1"/>
                </a:solidFill>
                <a:latin typeface="Arial" pitchFamily="34" charset="0"/>
                <a:cs typeface="Arial" pitchFamily="34" charset="0"/>
              </a:defRPr>
            </a:lvl7pPr>
            <a:lvl8pPr marL="3308642" indent="-220576" eaLnBrk="0" fontAlgn="base" hangingPunct="0">
              <a:spcBef>
                <a:spcPct val="0"/>
              </a:spcBef>
              <a:spcAft>
                <a:spcPct val="0"/>
              </a:spcAft>
              <a:defRPr>
                <a:solidFill>
                  <a:schemeClr val="tx1"/>
                </a:solidFill>
                <a:latin typeface="Arial" pitchFamily="34" charset="0"/>
                <a:cs typeface="Arial" pitchFamily="34" charset="0"/>
              </a:defRPr>
            </a:lvl8pPr>
            <a:lvl9pPr marL="3749794" indent="-220576"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CA5CF43A-CB68-453E-8D3D-88D4CCCAE742}" type="slidenum">
              <a:rPr lang="en-US" smtClean="0">
                <a:solidFill>
                  <a:srgbClr val="000000"/>
                </a:solidFill>
              </a:rPr>
              <a:pPr eaLnBrk="1" hangingPunct="1"/>
              <a:t>28</a:t>
            </a:fld>
            <a:endParaRPr lang="en-US">
              <a:solidFill>
                <a:srgbClr val="000000"/>
              </a:solidFill>
            </a:endParaRPr>
          </a:p>
        </p:txBody>
      </p:sp>
      <p:sp>
        <p:nvSpPr>
          <p:cNvPr id="13721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37220"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5892" tIns="47947" rIns="95892" bIns="47947" numCol="1" anchor="t" anchorCtr="0" compatLnSpc="1">
            <a:prstTxWarp prst="textNoShape">
              <a:avLst/>
            </a:prstTxWarp>
          </a:bodyPr>
          <a:lstStyle/>
          <a:p>
            <a:pPr eaLnBrk="1" hangingPunct="1">
              <a:spcBef>
                <a:spcPct val="0"/>
              </a:spcBef>
            </a:pPr>
            <a:endParaRPr lang="en-US">
              <a:latin typeface="Arial" pitchFamily="34" charset="0"/>
              <a:cs typeface="Arial" pitchFamily="34" charset="0"/>
            </a:endParaRPr>
          </a:p>
        </p:txBody>
      </p:sp>
      <p:sp>
        <p:nvSpPr>
          <p:cNvPr id="137221" name="Slide Number Placeholder 3"/>
          <p:cNvSpPr txBox="1">
            <a:spLocks noGrp="1"/>
          </p:cNvSpPr>
          <p:nvPr/>
        </p:nvSpPr>
        <p:spPr bwMode="auto">
          <a:xfrm>
            <a:off x="3885995" y="8685878"/>
            <a:ext cx="2970471" cy="45670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5892" tIns="47947" rIns="95892" bIns="47947" anchor="b"/>
          <a:lstStyle>
            <a:lvl1pPr defTabSz="984250" eaLnBrk="0" hangingPunct="0">
              <a:defRPr>
                <a:solidFill>
                  <a:schemeClr val="tx1"/>
                </a:solidFill>
                <a:latin typeface="Arial" pitchFamily="34" charset="0"/>
                <a:cs typeface="Arial" pitchFamily="34" charset="0"/>
              </a:defRPr>
            </a:lvl1pPr>
            <a:lvl2pPr marL="742950" indent="-285750" defTabSz="984250" eaLnBrk="0" hangingPunct="0">
              <a:defRPr>
                <a:solidFill>
                  <a:schemeClr val="tx1"/>
                </a:solidFill>
                <a:latin typeface="Arial" pitchFamily="34" charset="0"/>
                <a:cs typeface="Arial" pitchFamily="34" charset="0"/>
              </a:defRPr>
            </a:lvl2pPr>
            <a:lvl3pPr marL="1143000" indent="-228600" defTabSz="984250" eaLnBrk="0" hangingPunct="0">
              <a:defRPr>
                <a:solidFill>
                  <a:schemeClr val="tx1"/>
                </a:solidFill>
                <a:latin typeface="Arial" pitchFamily="34" charset="0"/>
                <a:cs typeface="Arial" pitchFamily="34" charset="0"/>
              </a:defRPr>
            </a:lvl3pPr>
            <a:lvl4pPr marL="1600200" indent="-228600" defTabSz="984250" eaLnBrk="0" hangingPunct="0">
              <a:defRPr>
                <a:solidFill>
                  <a:schemeClr val="tx1"/>
                </a:solidFill>
                <a:latin typeface="Arial" pitchFamily="34" charset="0"/>
                <a:cs typeface="Arial" pitchFamily="34" charset="0"/>
              </a:defRPr>
            </a:lvl4pPr>
            <a:lvl5pPr marL="2057400" indent="-228600" defTabSz="984250" eaLnBrk="0" hangingPunct="0">
              <a:defRPr>
                <a:solidFill>
                  <a:schemeClr val="tx1"/>
                </a:solidFill>
                <a:latin typeface="Arial" pitchFamily="34" charset="0"/>
                <a:cs typeface="Arial" pitchFamily="34" charset="0"/>
              </a:defRPr>
            </a:lvl5pPr>
            <a:lvl6pPr marL="2514600" indent="-228600" defTabSz="98425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98425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98425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984250" eaLnBrk="0" fontAlgn="base" hangingPunct="0">
              <a:spcBef>
                <a:spcPct val="0"/>
              </a:spcBef>
              <a:spcAft>
                <a:spcPct val="0"/>
              </a:spcAft>
              <a:defRPr>
                <a:solidFill>
                  <a:schemeClr val="tx1"/>
                </a:solidFill>
                <a:latin typeface="Arial" pitchFamily="34" charset="0"/>
                <a:cs typeface="Arial" pitchFamily="34" charset="0"/>
              </a:defRPr>
            </a:lvl9pPr>
          </a:lstStyle>
          <a:p>
            <a:pPr algn="r" eaLnBrk="1" hangingPunct="1"/>
            <a:fld id="{84EBB00E-21FD-4AD8-A458-C474C4660A1F}" type="slidenum">
              <a:rPr lang="en-US" sz="1300">
                <a:solidFill>
                  <a:srgbClr val="000000"/>
                </a:solidFill>
                <a:latin typeface="Calibri" pitchFamily="34" charset="0"/>
              </a:rPr>
              <a:pPr algn="r" eaLnBrk="1" hangingPunct="1"/>
              <a:t>28</a:t>
            </a:fld>
            <a:endParaRPr lang="en-US" sz="1300">
              <a:solidFill>
                <a:srgbClr val="000000"/>
              </a:solidFill>
              <a:latin typeface="Calibri" pitchFamily="34" charset="0"/>
            </a:endParaRPr>
          </a:p>
        </p:txBody>
      </p:sp>
    </p:spTree>
    <p:extLst>
      <p:ext uri="{BB962C8B-B14F-4D97-AF65-F5344CB8AC3E}">
        <p14:creationId xmlns:p14="http://schemas.microsoft.com/office/powerpoint/2010/main" xmlns="" val="5890559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16872" indent="-275720" eaLnBrk="0" hangingPunct="0">
              <a:defRPr>
                <a:solidFill>
                  <a:schemeClr val="tx1"/>
                </a:solidFill>
                <a:latin typeface="Arial" pitchFamily="34" charset="0"/>
                <a:cs typeface="Arial" pitchFamily="34" charset="0"/>
              </a:defRPr>
            </a:lvl2pPr>
            <a:lvl3pPr marL="1102881" indent="-220576" eaLnBrk="0" hangingPunct="0">
              <a:defRPr>
                <a:solidFill>
                  <a:schemeClr val="tx1"/>
                </a:solidFill>
                <a:latin typeface="Arial" pitchFamily="34" charset="0"/>
                <a:cs typeface="Arial" pitchFamily="34" charset="0"/>
              </a:defRPr>
            </a:lvl3pPr>
            <a:lvl4pPr marL="1544033" indent="-220576" eaLnBrk="0" hangingPunct="0">
              <a:defRPr>
                <a:solidFill>
                  <a:schemeClr val="tx1"/>
                </a:solidFill>
                <a:latin typeface="Arial" pitchFamily="34" charset="0"/>
                <a:cs typeface="Arial" pitchFamily="34" charset="0"/>
              </a:defRPr>
            </a:lvl4pPr>
            <a:lvl5pPr marL="1985185" indent="-220576" eaLnBrk="0" hangingPunct="0">
              <a:defRPr>
                <a:solidFill>
                  <a:schemeClr val="tx1"/>
                </a:solidFill>
                <a:latin typeface="Arial" pitchFamily="34" charset="0"/>
                <a:cs typeface="Arial" pitchFamily="34" charset="0"/>
              </a:defRPr>
            </a:lvl5pPr>
            <a:lvl6pPr marL="2426338" indent="-220576" eaLnBrk="0" fontAlgn="base" hangingPunct="0">
              <a:spcBef>
                <a:spcPct val="0"/>
              </a:spcBef>
              <a:spcAft>
                <a:spcPct val="0"/>
              </a:spcAft>
              <a:defRPr>
                <a:solidFill>
                  <a:schemeClr val="tx1"/>
                </a:solidFill>
                <a:latin typeface="Arial" pitchFamily="34" charset="0"/>
                <a:cs typeface="Arial" pitchFamily="34" charset="0"/>
              </a:defRPr>
            </a:lvl6pPr>
            <a:lvl7pPr marL="2867490" indent="-220576" eaLnBrk="0" fontAlgn="base" hangingPunct="0">
              <a:spcBef>
                <a:spcPct val="0"/>
              </a:spcBef>
              <a:spcAft>
                <a:spcPct val="0"/>
              </a:spcAft>
              <a:defRPr>
                <a:solidFill>
                  <a:schemeClr val="tx1"/>
                </a:solidFill>
                <a:latin typeface="Arial" pitchFamily="34" charset="0"/>
                <a:cs typeface="Arial" pitchFamily="34" charset="0"/>
              </a:defRPr>
            </a:lvl7pPr>
            <a:lvl8pPr marL="3308642" indent="-220576" eaLnBrk="0" fontAlgn="base" hangingPunct="0">
              <a:spcBef>
                <a:spcPct val="0"/>
              </a:spcBef>
              <a:spcAft>
                <a:spcPct val="0"/>
              </a:spcAft>
              <a:defRPr>
                <a:solidFill>
                  <a:schemeClr val="tx1"/>
                </a:solidFill>
                <a:latin typeface="Arial" pitchFamily="34" charset="0"/>
                <a:cs typeface="Arial" pitchFamily="34" charset="0"/>
              </a:defRPr>
            </a:lvl8pPr>
            <a:lvl9pPr marL="3749794" indent="-220576"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CA5CF43A-CB68-453E-8D3D-88D4CCCAE742}" type="slidenum">
              <a:rPr lang="en-US" smtClean="0">
                <a:solidFill>
                  <a:srgbClr val="000000"/>
                </a:solidFill>
              </a:rPr>
              <a:pPr eaLnBrk="1" hangingPunct="1"/>
              <a:t>29</a:t>
            </a:fld>
            <a:endParaRPr lang="en-US">
              <a:solidFill>
                <a:srgbClr val="000000"/>
              </a:solidFill>
            </a:endParaRPr>
          </a:p>
        </p:txBody>
      </p:sp>
      <p:sp>
        <p:nvSpPr>
          <p:cNvPr id="13721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37220"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5892" tIns="47947" rIns="95892" bIns="47947" numCol="1" anchor="t" anchorCtr="0" compatLnSpc="1">
            <a:prstTxWarp prst="textNoShape">
              <a:avLst/>
            </a:prstTxWarp>
          </a:bodyPr>
          <a:lstStyle/>
          <a:p>
            <a:pPr eaLnBrk="1" hangingPunct="1">
              <a:spcBef>
                <a:spcPct val="0"/>
              </a:spcBef>
            </a:pPr>
            <a:endParaRPr lang="en-US">
              <a:latin typeface="Arial" pitchFamily="34" charset="0"/>
              <a:cs typeface="Arial" pitchFamily="34" charset="0"/>
            </a:endParaRPr>
          </a:p>
        </p:txBody>
      </p:sp>
      <p:sp>
        <p:nvSpPr>
          <p:cNvPr id="137221" name="Slide Number Placeholder 3"/>
          <p:cNvSpPr txBox="1">
            <a:spLocks noGrp="1"/>
          </p:cNvSpPr>
          <p:nvPr/>
        </p:nvSpPr>
        <p:spPr bwMode="auto">
          <a:xfrm>
            <a:off x="3885995" y="8685878"/>
            <a:ext cx="2970471" cy="45670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5892" tIns="47947" rIns="95892" bIns="47947" anchor="b"/>
          <a:lstStyle>
            <a:lvl1pPr defTabSz="984250" eaLnBrk="0" hangingPunct="0">
              <a:defRPr>
                <a:solidFill>
                  <a:schemeClr val="tx1"/>
                </a:solidFill>
                <a:latin typeface="Arial" pitchFamily="34" charset="0"/>
                <a:cs typeface="Arial" pitchFamily="34" charset="0"/>
              </a:defRPr>
            </a:lvl1pPr>
            <a:lvl2pPr marL="742950" indent="-285750" defTabSz="984250" eaLnBrk="0" hangingPunct="0">
              <a:defRPr>
                <a:solidFill>
                  <a:schemeClr val="tx1"/>
                </a:solidFill>
                <a:latin typeface="Arial" pitchFamily="34" charset="0"/>
                <a:cs typeface="Arial" pitchFamily="34" charset="0"/>
              </a:defRPr>
            </a:lvl2pPr>
            <a:lvl3pPr marL="1143000" indent="-228600" defTabSz="984250" eaLnBrk="0" hangingPunct="0">
              <a:defRPr>
                <a:solidFill>
                  <a:schemeClr val="tx1"/>
                </a:solidFill>
                <a:latin typeface="Arial" pitchFamily="34" charset="0"/>
                <a:cs typeface="Arial" pitchFamily="34" charset="0"/>
              </a:defRPr>
            </a:lvl3pPr>
            <a:lvl4pPr marL="1600200" indent="-228600" defTabSz="984250" eaLnBrk="0" hangingPunct="0">
              <a:defRPr>
                <a:solidFill>
                  <a:schemeClr val="tx1"/>
                </a:solidFill>
                <a:latin typeface="Arial" pitchFamily="34" charset="0"/>
                <a:cs typeface="Arial" pitchFamily="34" charset="0"/>
              </a:defRPr>
            </a:lvl4pPr>
            <a:lvl5pPr marL="2057400" indent="-228600" defTabSz="984250" eaLnBrk="0" hangingPunct="0">
              <a:defRPr>
                <a:solidFill>
                  <a:schemeClr val="tx1"/>
                </a:solidFill>
                <a:latin typeface="Arial" pitchFamily="34" charset="0"/>
                <a:cs typeface="Arial" pitchFamily="34" charset="0"/>
              </a:defRPr>
            </a:lvl5pPr>
            <a:lvl6pPr marL="2514600" indent="-228600" defTabSz="98425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98425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98425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984250" eaLnBrk="0" fontAlgn="base" hangingPunct="0">
              <a:spcBef>
                <a:spcPct val="0"/>
              </a:spcBef>
              <a:spcAft>
                <a:spcPct val="0"/>
              </a:spcAft>
              <a:defRPr>
                <a:solidFill>
                  <a:schemeClr val="tx1"/>
                </a:solidFill>
                <a:latin typeface="Arial" pitchFamily="34" charset="0"/>
                <a:cs typeface="Arial" pitchFamily="34" charset="0"/>
              </a:defRPr>
            </a:lvl9pPr>
          </a:lstStyle>
          <a:p>
            <a:pPr algn="r" eaLnBrk="1" hangingPunct="1"/>
            <a:fld id="{84EBB00E-21FD-4AD8-A458-C474C4660A1F}" type="slidenum">
              <a:rPr lang="en-US" sz="1300">
                <a:solidFill>
                  <a:srgbClr val="000000"/>
                </a:solidFill>
                <a:latin typeface="Calibri" pitchFamily="34" charset="0"/>
              </a:rPr>
              <a:pPr algn="r" eaLnBrk="1" hangingPunct="1"/>
              <a:t>29</a:t>
            </a:fld>
            <a:endParaRPr lang="en-US" sz="1300">
              <a:solidFill>
                <a:srgbClr val="000000"/>
              </a:solidFill>
              <a:latin typeface="Calibri" pitchFamily="34" charset="0"/>
            </a:endParaRPr>
          </a:p>
        </p:txBody>
      </p:sp>
    </p:spTree>
    <p:extLst>
      <p:ext uri="{BB962C8B-B14F-4D97-AF65-F5344CB8AC3E}">
        <p14:creationId xmlns:p14="http://schemas.microsoft.com/office/powerpoint/2010/main" xmlns="" val="38406851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16872" indent="-275720" eaLnBrk="0" hangingPunct="0">
              <a:defRPr>
                <a:solidFill>
                  <a:schemeClr val="tx1"/>
                </a:solidFill>
                <a:latin typeface="Arial" pitchFamily="34" charset="0"/>
                <a:cs typeface="Arial" pitchFamily="34" charset="0"/>
              </a:defRPr>
            </a:lvl2pPr>
            <a:lvl3pPr marL="1102881" indent="-220576" eaLnBrk="0" hangingPunct="0">
              <a:defRPr>
                <a:solidFill>
                  <a:schemeClr val="tx1"/>
                </a:solidFill>
                <a:latin typeface="Arial" pitchFamily="34" charset="0"/>
                <a:cs typeface="Arial" pitchFamily="34" charset="0"/>
              </a:defRPr>
            </a:lvl3pPr>
            <a:lvl4pPr marL="1544033" indent="-220576" eaLnBrk="0" hangingPunct="0">
              <a:defRPr>
                <a:solidFill>
                  <a:schemeClr val="tx1"/>
                </a:solidFill>
                <a:latin typeface="Arial" pitchFamily="34" charset="0"/>
                <a:cs typeface="Arial" pitchFamily="34" charset="0"/>
              </a:defRPr>
            </a:lvl4pPr>
            <a:lvl5pPr marL="1985185" indent="-220576" eaLnBrk="0" hangingPunct="0">
              <a:defRPr>
                <a:solidFill>
                  <a:schemeClr val="tx1"/>
                </a:solidFill>
                <a:latin typeface="Arial" pitchFamily="34" charset="0"/>
                <a:cs typeface="Arial" pitchFamily="34" charset="0"/>
              </a:defRPr>
            </a:lvl5pPr>
            <a:lvl6pPr marL="2426338" indent="-220576" eaLnBrk="0" fontAlgn="base" hangingPunct="0">
              <a:spcBef>
                <a:spcPct val="0"/>
              </a:spcBef>
              <a:spcAft>
                <a:spcPct val="0"/>
              </a:spcAft>
              <a:defRPr>
                <a:solidFill>
                  <a:schemeClr val="tx1"/>
                </a:solidFill>
                <a:latin typeface="Arial" pitchFamily="34" charset="0"/>
                <a:cs typeface="Arial" pitchFamily="34" charset="0"/>
              </a:defRPr>
            </a:lvl6pPr>
            <a:lvl7pPr marL="2867490" indent="-220576" eaLnBrk="0" fontAlgn="base" hangingPunct="0">
              <a:spcBef>
                <a:spcPct val="0"/>
              </a:spcBef>
              <a:spcAft>
                <a:spcPct val="0"/>
              </a:spcAft>
              <a:defRPr>
                <a:solidFill>
                  <a:schemeClr val="tx1"/>
                </a:solidFill>
                <a:latin typeface="Arial" pitchFamily="34" charset="0"/>
                <a:cs typeface="Arial" pitchFamily="34" charset="0"/>
              </a:defRPr>
            </a:lvl7pPr>
            <a:lvl8pPr marL="3308642" indent="-220576" eaLnBrk="0" fontAlgn="base" hangingPunct="0">
              <a:spcBef>
                <a:spcPct val="0"/>
              </a:spcBef>
              <a:spcAft>
                <a:spcPct val="0"/>
              </a:spcAft>
              <a:defRPr>
                <a:solidFill>
                  <a:schemeClr val="tx1"/>
                </a:solidFill>
                <a:latin typeface="Arial" pitchFamily="34" charset="0"/>
                <a:cs typeface="Arial" pitchFamily="34" charset="0"/>
              </a:defRPr>
            </a:lvl8pPr>
            <a:lvl9pPr marL="3749794" indent="-220576"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CA5CF43A-CB68-453E-8D3D-88D4CCCAE742}" type="slidenum">
              <a:rPr lang="en-US" smtClean="0">
                <a:solidFill>
                  <a:srgbClr val="000000"/>
                </a:solidFill>
              </a:rPr>
              <a:pPr eaLnBrk="1" hangingPunct="1"/>
              <a:t>30</a:t>
            </a:fld>
            <a:endParaRPr lang="en-US">
              <a:solidFill>
                <a:srgbClr val="000000"/>
              </a:solidFill>
            </a:endParaRPr>
          </a:p>
        </p:txBody>
      </p:sp>
      <p:sp>
        <p:nvSpPr>
          <p:cNvPr id="13721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37220"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5892" tIns="47947" rIns="95892" bIns="47947" numCol="1" anchor="t" anchorCtr="0" compatLnSpc="1">
            <a:prstTxWarp prst="textNoShape">
              <a:avLst/>
            </a:prstTxWarp>
          </a:bodyPr>
          <a:lstStyle/>
          <a:p>
            <a:pPr eaLnBrk="1" hangingPunct="1">
              <a:spcBef>
                <a:spcPct val="0"/>
              </a:spcBef>
            </a:pPr>
            <a:endParaRPr lang="en-US">
              <a:latin typeface="Arial" pitchFamily="34" charset="0"/>
              <a:cs typeface="Arial" pitchFamily="34" charset="0"/>
            </a:endParaRPr>
          </a:p>
        </p:txBody>
      </p:sp>
      <p:sp>
        <p:nvSpPr>
          <p:cNvPr id="137221" name="Slide Number Placeholder 3"/>
          <p:cNvSpPr txBox="1">
            <a:spLocks noGrp="1"/>
          </p:cNvSpPr>
          <p:nvPr/>
        </p:nvSpPr>
        <p:spPr bwMode="auto">
          <a:xfrm>
            <a:off x="3885995" y="8685878"/>
            <a:ext cx="2970471" cy="45670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5892" tIns="47947" rIns="95892" bIns="47947" anchor="b"/>
          <a:lstStyle>
            <a:lvl1pPr defTabSz="984250" eaLnBrk="0" hangingPunct="0">
              <a:defRPr>
                <a:solidFill>
                  <a:schemeClr val="tx1"/>
                </a:solidFill>
                <a:latin typeface="Arial" pitchFamily="34" charset="0"/>
                <a:cs typeface="Arial" pitchFamily="34" charset="0"/>
              </a:defRPr>
            </a:lvl1pPr>
            <a:lvl2pPr marL="742950" indent="-285750" defTabSz="984250" eaLnBrk="0" hangingPunct="0">
              <a:defRPr>
                <a:solidFill>
                  <a:schemeClr val="tx1"/>
                </a:solidFill>
                <a:latin typeface="Arial" pitchFamily="34" charset="0"/>
                <a:cs typeface="Arial" pitchFamily="34" charset="0"/>
              </a:defRPr>
            </a:lvl2pPr>
            <a:lvl3pPr marL="1143000" indent="-228600" defTabSz="984250" eaLnBrk="0" hangingPunct="0">
              <a:defRPr>
                <a:solidFill>
                  <a:schemeClr val="tx1"/>
                </a:solidFill>
                <a:latin typeface="Arial" pitchFamily="34" charset="0"/>
                <a:cs typeface="Arial" pitchFamily="34" charset="0"/>
              </a:defRPr>
            </a:lvl3pPr>
            <a:lvl4pPr marL="1600200" indent="-228600" defTabSz="984250" eaLnBrk="0" hangingPunct="0">
              <a:defRPr>
                <a:solidFill>
                  <a:schemeClr val="tx1"/>
                </a:solidFill>
                <a:latin typeface="Arial" pitchFamily="34" charset="0"/>
                <a:cs typeface="Arial" pitchFamily="34" charset="0"/>
              </a:defRPr>
            </a:lvl4pPr>
            <a:lvl5pPr marL="2057400" indent="-228600" defTabSz="984250" eaLnBrk="0" hangingPunct="0">
              <a:defRPr>
                <a:solidFill>
                  <a:schemeClr val="tx1"/>
                </a:solidFill>
                <a:latin typeface="Arial" pitchFamily="34" charset="0"/>
                <a:cs typeface="Arial" pitchFamily="34" charset="0"/>
              </a:defRPr>
            </a:lvl5pPr>
            <a:lvl6pPr marL="2514600" indent="-228600" defTabSz="98425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98425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98425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984250" eaLnBrk="0" fontAlgn="base" hangingPunct="0">
              <a:spcBef>
                <a:spcPct val="0"/>
              </a:spcBef>
              <a:spcAft>
                <a:spcPct val="0"/>
              </a:spcAft>
              <a:defRPr>
                <a:solidFill>
                  <a:schemeClr val="tx1"/>
                </a:solidFill>
                <a:latin typeface="Arial" pitchFamily="34" charset="0"/>
                <a:cs typeface="Arial" pitchFamily="34" charset="0"/>
              </a:defRPr>
            </a:lvl9pPr>
          </a:lstStyle>
          <a:p>
            <a:pPr algn="r" eaLnBrk="1" hangingPunct="1"/>
            <a:fld id="{84EBB00E-21FD-4AD8-A458-C474C4660A1F}" type="slidenum">
              <a:rPr lang="en-US" sz="1300">
                <a:solidFill>
                  <a:srgbClr val="000000"/>
                </a:solidFill>
                <a:latin typeface="Calibri" pitchFamily="34" charset="0"/>
              </a:rPr>
              <a:pPr algn="r" eaLnBrk="1" hangingPunct="1"/>
              <a:t>30</a:t>
            </a:fld>
            <a:endParaRPr lang="en-US" sz="1300">
              <a:solidFill>
                <a:srgbClr val="000000"/>
              </a:solidFill>
              <a:latin typeface="Calibri" pitchFamily="34" charset="0"/>
            </a:endParaRPr>
          </a:p>
        </p:txBody>
      </p:sp>
    </p:spTree>
    <p:extLst>
      <p:ext uri="{BB962C8B-B14F-4D97-AF65-F5344CB8AC3E}">
        <p14:creationId xmlns:p14="http://schemas.microsoft.com/office/powerpoint/2010/main" xmlns="" val="8768801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16872" indent="-275720" eaLnBrk="0" hangingPunct="0">
              <a:defRPr>
                <a:solidFill>
                  <a:schemeClr val="tx1"/>
                </a:solidFill>
                <a:latin typeface="Arial" pitchFamily="34" charset="0"/>
                <a:cs typeface="Arial" pitchFamily="34" charset="0"/>
              </a:defRPr>
            </a:lvl2pPr>
            <a:lvl3pPr marL="1102881" indent="-220576" eaLnBrk="0" hangingPunct="0">
              <a:defRPr>
                <a:solidFill>
                  <a:schemeClr val="tx1"/>
                </a:solidFill>
                <a:latin typeface="Arial" pitchFamily="34" charset="0"/>
                <a:cs typeface="Arial" pitchFamily="34" charset="0"/>
              </a:defRPr>
            </a:lvl3pPr>
            <a:lvl4pPr marL="1544033" indent="-220576" eaLnBrk="0" hangingPunct="0">
              <a:defRPr>
                <a:solidFill>
                  <a:schemeClr val="tx1"/>
                </a:solidFill>
                <a:latin typeface="Arial" pitchFamily="34" charset="0"/>
                <a:cs typeface="Arial" pitchFamily="34" charset="0"/>
              </a:defRPr>
            </a:lvl4pPr>
            <a:lvl5pPr marL="1985185" indent="-220576" eaLnBrk="0" hangingPunct="0">
              <a:defRPr>
                <a:solidFill>
                  <a:schemeClr val="tx1"/>
                </a:solidFill>
                <a:latin typeface="Arial" pitchFamily="34" charset="0"/>
                <a:cs typeface="Arial" pitchFamily="34" charset="0"/>
              </a:defRPr>
            </a:lvl5pPr>
            <a:lvl6pPr marL="2426338" indent="-220576" eaLnBrk="0" fontAlgn="base" hangingPunct="0">
              <a:spcBef>
                <a:spcPct val="0"/>
              </a:spcBef>
              <a:spcAft>
                <a:spcPct val="0"/>
              </a:spcAft>
              <a:defRPr>
                <a:solidFill>
                  <a:schemeClr val="tx1"/>
                </a:solidFill>
                <a:latin typeface="Arial" pitchFamily="34" charset="0"/>
                <a:cs typeface="Arial" pitchFamily="34" charset="0"/>
              </a:defRPr>
            </a:lvl6pPr>
            <a:lvl7pPr marL="2867490" indent="-220576" eaLnBrk="0" fontAlgn="base" hangingPunct="0">
              <a:spcBef>
                <a:spcPct val="0"/>
              </a:spcBef>
              <a:spcAft>
                <a:spcPct val="0"/>
              </a:spcAft>
              <a:defRPr>
                <a:solidFill>
                  <a:schemeClr val="tx1"/>
                </a:solidFill>
                <a:latin typeface="Arial" pitchFamily="34" charset="0"/>
                <a:cs typeface="Arial" pitchFamily="34" charset="0"/>
              </a:defRPr>
            </a:lvl7pPr>
            <a:lvl8pPr marL="3308642" indent="-220576" eaLnBrk="0" fontAlgn="base" hangingPunct="0">
              <a:spcBef>
                <a:spcPct val="0"/>
              </a:spcBef>
              <a:spcAft>
                <a:spcPct val="0"/>
              </a:spcAft>
              <a:defRPr>
                <a:solidFill>
                  <a:schemeClr val="tx1"/>
                </a:solidFill>
                <a:latin typeface="Arial" pitchFamily="34" charset="0"/>
                <a:cs typeface="Arial" pitchFamily="34" charset="0"/>
              </a:defRPr>
            </a:lvl8pPr>
            <a:lvl9pPr marL="3749794" indent="-220576"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CA5CF43A-CB68-453E-8D3D-88D4CCCAE742}" type="slidenum">
              <a:rPr lang="en-US" smtClean="0">
                <a:solidFill>
                  <a:srgbClr val="000000"/>
                </a:solidFill>
              </a:rPr>
              <a:pPr eaLnBrk="1" hangingPunct="1"/>
              <a:t>31</a:t>
            </a:fld>
            <a:endParaRPr lang="en-US">
              <a:solidFill>
                <a:srgbClr val="000000"/>
              </a:solidFill>
            </a:endParaRPr>
          </a:p>
        </p:txBody>
      </p:sp>
      <p:sp>
        <p:nvSpPr>
          <p:cNvPr id="13721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37220"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5892" tIns="47947" rIns="95892" bIns="47947" numCol="1" anchor="t" anchorCtr="0" compatLnSpc="1">
            <a:prstTxWarp prst="textNoShape">
              <a:avLst/>
            </a:prstTxWarp>
          </a:bodyPr>
          <a:lstStyle/>
          <a:p>
            <a:pPr eaLnBrk="1" hangingPunct="1">
              <a:spcBef>
                <a:spcPct val="0"/>
              </a:spcBef>
            </a:pPr>
            <a:endParaRPr lang="en-US">
              <a:latin typeface="Arial" pitchFamily="34" charset="0"/>
              <a:cs typeface="Arial" pitchFamily="34" charset="0"/>
            </a:endParaRPr>
          </a:p>
        </p:txBody>
      </p:sp>
      <p:sp>
        <p:nvSpPr>
          <p:cNvPr id="137221" name="Slide Number Placeholder 3"/>
          <p:cNvSpPr txBox="1">
            <a:spLocks noGrp="1"/>
          </p:cNvSpPr>
          <p:nvPr/>
        </p:nvSpPr>
        <p:spPr bwMode="auto">
          <a:xfrm>
            <a:off x="3885995" y="8685878"/>
            <a:ext cx="2970471" cy="45670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5892" tIns="47947" rIns="95892" bIns="47947" anchor="b"/>
          <a:lstStyle>
            <a:lvl1pPr defTabSz="984250" eaLnBrk="0" hangingPunct="0">
              <a:defRPr>
                <a:solidFill>
                  <a:schemeClr val="tx1"/>
                </a:solidFill>
                <a:latin typeface="Arial" pitchFamily="34" charset="0"/>
                <a:cs typeface="Arial" pitchFamily="34" charset="0"/>
              </a:defRPr>
            </a:lvl1pPr>
            <a:lvl2pPr marL="742950" indent="-285750" defTabSz="984250" eaLnBrk="0" hangingPunct="0">
              <a:defRPr>
                <a:solidFill>
                  <a:schemeClr val="tx1"/>
                </a:solidFill>
                <a:latin typeface="Arial" pitchFamily="34" charset="0"/>
                <a:cs typeface="Arial" pitchFamily="34" charset="0"/>
              </a:defRPr>
            </a:lvl2pPr>
            <a:lvl3pPr marL="1143000" indent="-228600" defTabSz="984250" eaLnBrk="0" hangingPunct="0">
              <a:defRPr>
                <a:solidFill>
                  <a:schemeClr val="tx1"/>
                </a:solidFill>
                <a:latin typeface="Arial" pitchFamily="34" charset="0"/>
                <a:cs typeface="Arial" pitchFamily="34" charset="0"/>
              </a:defRPr>
            </a:lvl3pPr>
            <a:lvl4pPr marL="1600200" indent="-228600" defTabSz="984250" eaLnBrk="0" hangingPunct="0">
              <a:defRPr>
                <a:solidFill>
                  <a:schemeClr val="tx1"/>
                </a:solidFill>
                <a:latin typeface="Arial" pitchFamily="34" charset="0"/>
                <a:cs typeface="Arial" pitchFamily="34" charset="0"/>
              </a:defRPr>
            </a:lvl4pPr>
            <a:lvl5pPr marL="2057400" indent="-228600" defTabSz="984250" eaLnBrk="0" hangingPunct="0">
              <a:defRPr>
                <a:solidFill>
                  <a:schemeClr val="tx1"/>
                </a:solidFill>
                <a:latin typeface="Arial" pitchFamily="34" charset="0"/>
                <a:cs typeface="Arial" pitchFamily="34" charset="0"/>
              </a:defRPr>
            </a:lvl5pPr>
            <a:lvl6pPr marL="2514600" indent="-228600" defTabSz="98425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98425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98425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984250" eaLnBrk="0" fontAlgn="base" hangingPunct="0">
              <a:spcBef>
                <a:spcPct val="0"/>
              </a:spcBef>
              <a:spcAft>
                <a:spcPct val="0"/>
              </a:spcAft>
              <a:defRPr>
                <a:solidFill>
                  <a:schemeClr val="tx1"/>
                </a:solidFill>
                <a:latin typeface="Arial" pitchFamily="34" charset="0"/>
                <a:cs typeface="Arial" pitchFamily="34" charset="0"/>
              </a:defRPr>
            </a:lvl9pPr>
          </a:lstStyle>
          <a:p>
            <a:pPr algn="r" eaLnBrk="1" hangingPunct="1"/>
            <a:fld id="{84EBB00E-21FD-4AD8-A458-C474C4660A1F}" type="slidenum">
              <a:rPr lang="en-US" sz="1300">
                <a:solidFill>
                  <a:srgbClr val="000000"/>
                </a:solidFill>
                <a:latin typeface="Calibri" pitchFamily="34" charset="0"/>
              </a:rPr>
              <a:pPr algn="r" eaLnBrk="1" hangingPunct="1"/>
              <a:t>31</a:t>
            </a:fld>
            <a:endParaRPr lang="en-US" sz="1300">
              <a:solidFill>
                <a:srgbClr val="000000"/>
              </a:solidFill>
              <a:latin typeface="Calibri" pitchFamily="34" charset="0"/>
            </a:endParaRPr>
          </a:p>
        </p:txBody>
      </p:sp>
    </p:spTree>
    <p:extLst>
      <p:ext uri="{BB962C8B-B14F-4D97-AF65-F5344CB8AC3E}">
        <p14:creationId xmlns:p14="http://schemas.microsoft.com/office/powerpoint/2010/main" xmlns="" val="64186514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descr="LogoOblong.jpg">
            <a:extLst>
              <a:ext uri="{FF2B5EF4-FFF2-40B4-BE49-F238E27FC236}">
                <a16:creationId xmlns:a16="http://schemas.microsoft.com/office/drawing/2014/main" xmlns="" id="{24D1066A-F7AF-4EDF-BEBC-77280A7AD9F9}"/>
              </a:ext>
            </a:extLst>
          </p:cNvPr>
          <p:cNvPicPr>
            <a:picLocks noChangeAspect="1" noChangeArrowheads="1"/>
          </p:cNvPicPr>
          <p:nvPr userDrawn="1"/>
        </p:nvPicPr>
        <p:blipFill>
          <a:blip r:embed="rId2">
            <a:extLst>
              <a:ext uri="{28A0092B-C50C-407E-A947-70E740481C1C}">
                <a14:useLocalDpi xmlns:a14="http://schemas.microsoft.com/office/drawing/2010/main" xmlns="" val="0"/>
              </a:ext>
            </a:extLst>
          </a:blip>
          <a:srcRect/>
          <a:stretch>
            <a:fillRect/>
          </a:stretch>
        </p:blipFill>
        <p:spPr bwMode="auto">
          <a:xfrm>
            <a:off x="8218845" y="437831"/>
            <a:ext cx="3085139" cy="933769"/>
          </a:xfrm>
          <a:prstGeom prst="rect">
            <a:avLst/>
          </a:prstGeom>
          <a:noFill/>
          <a:extLst>
            <a:ext uri="{909E8E84-426E-40DD-AFC4-6F175D3DCCD1}">
              <a14:hiddenFill xmlns:a14="http://schemas.microsoft.com/office/drawing/2010/main" xmlns="">
                <a:solidFill>
                  <a:srgbClr val="FFFFFF"/>
                </a:solidFill>
              </a14:hiddenFill>
            </a:ext>
          </a:extLst>
        </p:spPr>
      </p:pic>
      <p:grpSp>
        <p:nvGrpSpPr>
          <p:cNvPr id="6" name="Group 5">
            <a:extLst>
              <a:ext uri="{FF2B5EF4-FFF2-40B4-BE49-F238E27FC236}">
                <a16:creationId xmlns:a16="http://schemas.microsoft.com/office/drawing/2014/main" xmlns="" id="{037DC70C-E6CA-4539-82FD-29C3CC1F22F1}"/>
              </a:ext>
            </a:extLst>
          </p:cNvPr>
          <p:cNvGrpSpPr/>
          <p:nvPr userDrawn="1"/>
        </p:nvGrpSpPr>
        <p:grpSpPr>
          <a:xfrm>
            <a:off x="1010129" y="6054496"/>
            <a:ext cx="6693884" cy="570936"/>
            <a:chOff x="527456" y="5975439"/>
            <a:chExt cx="6693884" cy="570936"/>
          </a:xfrm>
        </p:grpSpPr>
        <p:sp>
          <p:nvSpPr>
            <p:cNvPr id="7" name="Rectangle 6">
              <a:extLst>
                <a:ext uri="{FF2B5EF4-FFF2-40B4-BE49-F238E27FC236}">
                  <a16:creationId xmlns:a16="http://schemas.microsoft.com/office/drawing/2014/main" xmlns="" id="{217B3229-A3F3-4F66-8A5B-6E7CF56CB6C2}"/>
                </a:ext>
              </a:extLst>
            </p:cNvPr>
            <p:cNvSpPr/>
            <p:nvPr userDrawn="1"/>
          </p:nvSpPr>
          <p:spPr>
            <a:xfrm>
              <a:off x="527456" y="6238598"/>
              <a:ext cx="4708853" cy="307777"/>
            </a:xfrm>
            <a:prstGeom prst="rect">
              <a:avLst/>
            </a:prstGeom>
          </p:spPr>
          <p:txBody>
            <a:bodyPr wrap="none">
              <a:spAutoFit/>
            </a:bodyPr>
            <a:lstStyle/>
            <a:p>
              <a:r>
                <a:rPr lang="en-GB" sz="1400" dirty="0">
                  <a:solidFill>
                    <a:srgbClr val="007436"/>
                  </a:solidFill>
                </a:rPr>
                <a:t>International </a:t>
              </a:r>
              <a:r>
                <a:rPr lang="en-GB" sz="1400" dirty="0" err="1">
                  <a:solidFill>
                    <a:srgbClr val="007436"/>
                  </a:solidFill>
                </a:rPr>
                <a:t>Center</a:t>
              </a:r>
              <a:r>
                <a:rPr lang="en-GB" sz="1400" dirty="0">
                  <a:solidFill>
                    <a:srgbClr val="007436"/>
                  </a:solidFill>
                </a:rPr>
                <a:t> for Agricultural Research in the Dry Areas</a:t>
              </a:r>
            </a:p>
          </p:txBody>
        </p:sp>
        <p:sp>
          <p:nvSpPr>
            <p:cNvPr id="8" name="TextBox 7">
              <a:extLst>
                <a:ext uri="{FF2B5EF4-FFF2-40B4-BE49-F238E27FC236}">
                  <a16:creationId xmlns:a16="http://schemas.microsoft.com/office/drawing/2014/main" xmlns="" id="{F57F76F1-7764-4938-BA77-AC12E8F60F2F}"/>
                </a:ext>
              </a:extLst>
            </p:cNvPr>
            <p:cNvSpPr txBox="1"/>
            <p:nvPr userDrawn="1"/>
          </p:nvSpPr>
          <p:spPr>
            <a:xfrm>
              <a:off x="534790" y="5975439"/>
              <a:ext cx="6686550" cy="307777"/>
            </a:xfrm>
            <a:prstGeom prst="rect">
              <a:avLst/>
            </a:prstGeom>
            <a:noFill/>
          </p:spPr>
          <p:txBody>
            <a:bodyPr wrap="square" rtlCol="0">
              <a:spAutoFit/>
            </a:bodyPr>
            <a:lstStyle/>
            <a:p>
              <a:r>
                <a:rPr lang="en-GB" sz="1400" b="1" dirty="0">
                  <a:solidFill>
                    <a:srgbClr val="007436"/>
                  </a:solidFill>
                </a:rPr>
                <a:t>icarda.org</a:t>
              </a:r>
            </a:p>
          </p:txBody>
        </p:sp>
      </p:grpSp>
      <p:sp>
        <p:nvSpPr>
          <p:cNvPr id="11" name="Text Placeholder 10">
            <a:extLst>
              <a:ext uri="{FF2B5EF4-FFF2-40B4-BE49-F238E27FC236}">
                <a16:creationId xmlns:a16="http://schemas.microsoft.com/office/drawing/2014/main" xmlns="" id="{32137794-223A-4C35-93EE-A48B11FD278E}"/>
              </a:ext>
            </a:extLst>
          </p:cNvPr>
          <p:cNvSpPr>
            <a:spLocks noGrp="1"/>
          </p:cNvSpPr>
          <p:nvPr>
            <p:ph type="body" sz="quarter" idx="10" hasCustomPrompt="1"/>
          </p:nvPr>
        </p:nvSpPr>
        <p:spPr>
          <a:xfrm>
            <a:off x="5063990" y="2885895"/>
            <a:ext cx="6309709" cy="715633"/>
          </a:xfrm>
          <a:prstGeom prst="rect">
            <a:avLst/>
          </a:prstGeom>
        </p:spPr>
        <p:txBody>
          <a:bodyPr/>
          <a:lstStyle>
            <a:lvl1pPr marL="0" indent="0">
              <a:buNone/>
              <a:defRPr sz="3600">
                <a:solidFill>
                  <a:srgbClr val="007436"/>
                </a:solidFill>
              </a:defRPr>
            </a:lvl1pPr>
          </a:lstStyle>
          <a:p>
            <a:pPr lvl="0"/>
            <a:r>
              <a:rPr lang="en-GB" dirty="0"/>
              <a:t>Presentation title</a:t>
            </a:r>
          </a:p>
        </p:txBody>
      </p:sp>
      <p:pic>
        <p:nvPicPr>
          <p:cNvPr id="13" name="Picture 12">
            <a:extLst>
              <a:ext uri="{FF2B5EF4-FFF2-40B4-BE49-F238E27FC236}">
                <a16:creationId xmlns:a16="http://schemas.microsoft.com/office/drawing/2014/main" xmlns="" id="{6AD19466-4010-420B-B901-20719C10BDB7}"/>
              </a:ext>
            </a:extLst>
          </p:cNvPr>
          <p:cNvPicPr>
            <a:picLocks noChangeAspect="1"/>
          </p:cNvPicPr>
          <p:nvPr userDrawn="1"/>
        </p:nvPicPr>
        <p:blipFill>
          <a:blip r:embed="rId3">
            <a:extLst>
              <a:ext uri="{28A0092B-C50C-407E-A947-70E740481C1C}">
                <a14:useLocalDpi xmlns:a14="http://schemas.microsoft.com/office/drawing/2010/main" xmlns="" val="0"/>
              </a:ext>
            </a:extLst>
          </a:blip>
          <a:stretch>
            <a:fillRect/>
          </a:stretch>
        </p:blipFill>
        <p:spPr>
          <a:xfrm>
            <a:off x="10707202" y="5659525"/>
            <a:ext cx="760897" cy="890662"/>
          </a:xfrm>
          <a:prstGeom prst="rect">
            <a:avLst/>
          </a:prstGeom>
        </p:spPr>
      </p:pic>
      <p:sp>
        <p:nvSpPr>
          <p:cNvPr id="14" name="TextBox 13">
            <a:extLst>
              <a:ext uri="{FF2B5EF4-FFF2-40B4-BE49-F238E27FC236}">
                <a16:creationId xmlns:a16="http://schemas.microsoft.com/office/drawing/2014/main" xmlns="" id="{E29BC4EB-8023-49C2-9128-D4797658A432}"/>
              </a:ext>
            </a:extLst>
          </p:cNvPr>
          <p:cNvSpPr txBox="1"/>
          <p:nvPr userDrawn="1"/>
        </p:nvSpPr>
        <p:spPr>
          <a:xfrm>
            <a:off x="8665487" y="6102212"/>
            <a:ext cx="2022665" cy="523220"/>
          </a:xfrm>
          <a:prstGeom prst="rect">
            <a:avLst/>
          </a:prstGeom>
          <a:noFill/>
        </p:spPr>
        <p:txBody>
          <a:bodyPr wrap="square" rtlCol="0">
            <a:spAutoFit/>
          </a:bodyPr>
          <a:lstStyle/>
          <a:p>
            <a:pPr algn="r"/>
            <a:r>
              <a:rPr lang="en-GB" sz="1400" dirty="0"/>
              <a:t>cgiar.org</a:t>
            </a:r>
          </a:p>
          <a:p>
            <a:r>
              <a:rPr lang="en-GB" sz="1400" dirty="0"/>
              <a:t>A CGIAR Research </a:t>
            </a:r>
            <a:r>
              <a:rPr lang="en-GB" sz="1400" dirty="0" err="1"/>
              <a:t>Center</a:t>
            </a:r>
            <a:endParaRPr lang="en-GB" sz="1400" dirty="0"/>
          </a:p>
        </p:txBody>
      </p:sp>
    </p:spTree>
    <p:extLst>
      <p:ext uri="{BB962C8B-B14F-4D97-AF65-F5344CB8AC3E}">
        <p14:creationId xmlns:p14="http://schemas.microsoft.com/office/powerpoint/2010/main" xmlns="" val="1759393322"/>
      </p:ext>
    </p:extLst>
  </p:cSld>
  <p:clrMapOvr>
    <a:masterClrMapping/>
  </p:clrMapOvr>
  <p:transition>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xt slide">
    <p:spTree>
      <p:nvGrpSpPr>
        <p:cNvPr id="1" name=""/>
        <p:cNvGrpSpPr/>
        <p:nvPr/>
      </p:nvGrpSpPr>
      <p:grpSpPr>
        <a:xfrm>
          <a:off x="0" y="0"/>
          <a:ext cx="0" cy="0"/>
          <a:chOff x="0" y="0"/>
          <a:chExt cx="0" cy="0"/>
        </a:xfrm>
      </p:grpSpPr>
      <p:sp>
        <p:nvSpPr>
          <p:cNvPr id="13" name="Text Placeholder 12">
            <a:extLst>
              <a:ext uri="{FF2B5EF4-FFF2-40B4-BE49-F238E27FC236}">
                <a16:creationId xmlns:a16="http://schemas.microsoft.com/office/drawing/2014/main" xmlns="" id="{222AFF69-A4DC-4A6A-995D-1891A17F297C}"/>
              </a:ext>
            </a:extLst>
          </p:cNvPr>
          <p:cNvSpPr>
            <a:spLocks noGrp="1"/>
          </p:cNvSpPr>
          <p:nvPr>
            <p:ph type="body" sz="quarter" idx="10" hasCustomPrompt="1"/>
          </p:nvPr>
        </p:nvSpPr>
        <p:spPr>
          <a:xfrm>
            <a:off x="985838" y="1924050"/>
            <a:ext cx="10515600" cy="3476625"/>
          </a:xfrm>
          <a:prstGeom prst="rect">
            <a:avLst/>
          </a:prstGeom>
        </p:spPr>
        <p:txBody>
          <a:bodyPr/>
          <a:lstStyle>
            <a:lvl1pPr marL="0" indent="0">
              <a:buNone/>
              <a:defRPr sz="1600"/>
            </a:lvl1pPr>
          </a:lstStyle>
          <a:p>
            <a:pPr marL="0" indent="0">
              <a:buNone/>
            </a:pPr>
            <a:r>
              <a:rPr lang="en-GB" sz="2000" b="1" dirty="0">
                <a:solidFill>
                  <a:srgbClr val="007436"/>
                </a:solidFill>
              </a:rPr>
              <a:t>Heading 1</a:t>
            </a:r>
          </a:p>
          <a:p>
            <a:pPr marL="0" indent="0">
              <a:buNone/>
            </a:pPr>
            <a:r>
              <a:rPr lang="en-GB" sz="1600" dirty="0"/>
              <a:t>Lorem ipsum </a:t>
            </a:r>
            <a:r>
              <a:rPr lang="en-GB" sz="1600" dirty="0" err="1"/>
              <a:t>dolor</a:t>
            </a:r>
            <a:r>
              <a:rPr lang="en-GB" sz="1600" dirty="0"/>
              <a:t> sit </a:t>
            </a:r>
            <a:r>
              <a:rPr lang="en-GB" sz="1600" dirty="0" err="1"/>
              <a:t>amet</a:t>
            </a:r>
            <a:r>
              <a:rPr lang="en-GB" sz="1600" dirty="0"/>
              <a:t>, </a:t>
            </a:r>
            <a:r>
              <a:rPr lang="en-GB" sz="1600" dirty="0" err="1"/>
              <a:t>consectetuer</a:t>
            </a:r>
            <a:r>
              <a:rPr lang="en-GB" sz="1600" dirty="0"/>
              <a:t> </a:t>
            </a:r>
            <a:r>
              <a:rPr lang="en-GB" sz="1600" dirty="0" err="1"/>
              <a:t>adipiscing</a:t>
            </a:r>
            <a:r>
              <a:rPr lang="en-GB" sz="1600" dirty="0"/>
              <a:t> </a:t>
            </a:r>
            <a:r>
              <a:rPr lang="en-GB" sz="1600" dirty="0" err="1"/>
              <a:t>elit</a:t>
            </a:r>
            <a:r>
              <a:rPr lang="en-GB" sz="1600" dirty="0"/>
              <a:t>. Maecenas </a:t>
            </a:r>
            <a:r>
              <a:rPr lang="en-GB" sz="1600" dirty="0" err="1"/>
              <a:t>porttitor</a:t>
            </a:r>
            <a:r>
              <a:rPr lang="en-GB" sz="1600" dirty="0"/>
              <a:t> </a:t>
            </a:r>
            <a:r>
              <a:rPr lang="en-GB" sz="1600" dirty="0" err="1"/>
              <a:t>congue</a:t>
            </a:r>
            <a:r>
              <a:rPr lang="en-GB" sz="1600" dirty="0"/>
              <a:t> </a:t>
            </a:r>
            <a:r>
              <a:rPr lang="en-GB" sz="1600" dirty="0" err="1"/>
              <a:t>massa</a:t>
            </a:r>
            <a:r>
              <a:rPr lang="en-GB" sz="1600" dirty="0"/>
              <a:t>. </a:t>
            </a:r>
            <a:r>
              <a:rPr lang="en-GB" sz="1600" dirty="0" err="1"/>
              <a:t>Fusce</a:t>
            </a:r>
            <a:r>
              <a:rPr lang="en-GB" sz="1600" dirty="0"/>
              <a:t> </a:t>
            </a:r>
            <a:r>
              <a:rPr lang="en-GB" sz="1600" dirty="0" err="1"/>
              <a:t>posuere</a:t>
            </a:r>
            <a:r>
              <a:rPr lang="en-GB" sz="1600" dirty="0"/>
              <a:t>, magna </a:t>
            </a:r>
            <a:r>
              <a:rPr lang="en-GB" sz="1600" dirty="0" err="1"/>
              <a:t>sed</a:t>
            </a:r>
            <a:r>
              <a:rPr lang="en-GB" sz="1600" dirty="0"/>
              <a:t> pulvinar </a:t>
            </a:r>
            <a:r>
              <a:rPr lang="en-GB" sz="1600" dirty="0" err="1"/>
              <a:t>ultricies</a:t>
            </a:r>
            <a:r>
              <a:rPr lang="en-GB" sz="1600" dirty="0"/>
              <a:t>, </a:t>
            </a:r>
            <a:r>
              <a:rPr lang="en-GB" sz="1600" dirty="0" err="1"/>
              <a:t>purus</a:t>
            </a:r>
            <a:r>
              <a:rPr lang="en-GB" sz="1600" dirty="0"/>
              <a:t> </a:t>
            </a:r>
            <a:r>
              <a:rPr lang="en-GB" sz="1600" dirty="0" err="1"/>
              <a:t>lectus</a:t>
            </a:r>
            <a:r>
              <a:rPr lang="en-GB" sz="1600" dirty="0"/>
              <a:t> </a:t>
            </a:r>
            <a:r>
              <a:rPr lang="en-GB" sz="1600" dirty="0" err="1"/>
              <a:t>malesuada</a:t>
            </a:r>
            <a:r>
              <a:rPr lang="en-GB" sz="1600" dirty="0"/>
              <a:t> libero, sit </a:t>
            </a:r>
            <a:r>
              <a:rPr lang="en-GB" sz="1600" dirty="0" err="1"/>
              <a:t>amet</a:t>
            </a:r>
            <a:r>
              <a:rPr lang="en-GB" sz="1600" dirty="0"/>
              <a:t> </a:t>
            </a:r>
            <a:r>
              <a:rPr lang="en-GB" sz="1600" dirty="0" err="1"/>
              <a:t>commodo</a:t>
            </a:r>
            <a:r>
              <a:rPr lang="en-GB" sz="1600" dirty="0"/>
              <a:t> magna </a:t>
            </a:r>
            <a:r>
              <a:rPr lang="en-GB" sz="1600" dirty="0" err="1"/>
              <a:t>eros</a:t>
            </a:r>
            <a:r>
              <a:rPr lang="en-GB" sz="1600" dirty="0"/>
              <a:t> </a:t>
            </a:r>
            <a:r>
              <a:rPr lang="en-GB" sz="1600" dirty="0" err="1"/>
              <a:t>quis</a:t>
            </a:r>
            <a:r>
              <a:rPr lang="en-GB" sz="1600" dirty="0"/>
              <a:t> </a:t>
            </a:r>
            <a:r>
              <a:rPr lang="en-GB" sz="1600" dirty="0" err="1"/>
              <a:t>urna</a:t>
            </a:r>
            <a:r>
              <a:rPr lang="en-GB" sz="1600" dirty="0"/>
              <a:t>.</a:t>
            </a:r>
          </a:p>
          <a:p>
            <a:pPr marL="0" indent="0">
              <a:buNone/>
            </a:pPr>
            <a:endParaRPr lang="en-GB" sz="1600" dirty="0"/>
          </a:p>
          <a:p>
            <a:pPr marL="0" indent="0">
              <a:buNone/>
            </a:pPr>
            <a:r>
              <a:rPr lang="fr-FR" sz="1600" dirty="0"/>
              <a:t>Nunc </a:t>
            </a:r>
            <a:r>
              <a:rPr lang="fr-FR" sz="1600" dirty="0" err="1"/>
              <a:t>viverra</a:t>
            </a:r>
            <a:r>
              <a:rPr lang="fr-FR" sz="1600" dirty="0"/>
              <a:t> </a:t>
            </a:r>
            <a:r>
              <a:rPr lang="fr-FR" sz="1600" dirty="0" err="1"/>
              <a:t>imperdiet</a:t>
            </a:r>
            <a:r>
              <a:rPr lang="fr-FR" sz="1600" dirty="0"/>
              <a:t> </a:t>
            </a:r>
            <a:r>
              <a:rPr lang="fr-FR" sz="1600" dirty="0" err="1"/>
              <a:t>enim</a:t>
            </a:r>
            <a:r>
              <a:rPr lang="fr-FR" sz="1600" dirty="0"/>
              <a:t>. </a:t>
            </a:r>
            <a:r>
              <a:rPr lang="fr-FR" sz="1600" dirty="0" err="1"/>
              <a:t>Fusce</a:t>
            </a:r>
            <a:r>
              <a:rPr lang="fr-FR" sz="1600" dirty="0"/>
              <a:t> est. </a:t>
            </a:r>
            <a:r>
              <a:rPr lang="fr-FR" sz="1600" dirty="0" err="1"/>
              <a:t>Vivamus</a:t>
            </a:r>
            <a:r>
              <a:rPr lang="fr-FR" sz="1600" dirty="0"/>
              <a:t> a </a:t>
            </a:r>
            <a:r>
              <a:rPr lang="fr-FR" sz="1600" dirty="0" err="1"/>
              <a:t>tellus</a:t>
            </a:r>
            <a:r>
              <a:rPr lang="fr-FR" sz="1600" dirty="0"/>
              <a:t>.</a:t>
            </a:r>
            <a:r>
              <a:rPr lang="en-GB" sz="1600" dirty="0"/>
              <a:t> </a:t>
            </a:r>
            <a:r>
              <a:rPr lang="fr-FR" sz="1600" dirty="0" err="1"/>
              <a:t>Pellentesque</a:t>
            </a:r>
            <a:r>
              <a:rPr lang="fr-FR" sz="1600" dirty="0"/>
              <a:t> habitant morbi tristique </a:t>
            </a:r>
            <a:r>
              <a:rPr lang="fr-FR" sz="1600" dirty="0" err="1"/>
              <a:t>senectus</a:t>
            </a:r>
            <a:r>
              <a:rPr lang="fr-FR" sz="1600" dirty="0"/>
              <a:t> et </a:t>
            </a:r>
            <a:r>
              <a:rPr lang="fr-FR" sz="1600" dirty="0" err="1"/>
              <a:t>netus</a:t>
            </a:r>
            <a:r>
              <a:rPr lang="fr-FR" sz="1600" dirty="0"/>
              <a:t> et </a:t>
            </a:r>
            <a:r>
              <a:rPr lang="fr-FR" sz="1600" dirty="0" err="1"/>
              <a:t>malesuada</a:t>
            </a:r>
            <a:r>
              <a:rPr lang="fr-FR" sz="1600" dirty="0"/>
              <a:t> </a:t>
            </a:r>
            <a:r>
              <a:rPr lang="fr-FR" sz="1600" dirty="0" err="1"/>
              <a:t>fames</a:t>
            </a:r>
            <a:r>
              <a:rPr lang="fr-FR" sz="1600" dirty="0"/>
              <a:t> </a:t>
            </a:r>
            <a:r>
              <a:rPr lang="fr-FR" sz="1600" dirty="0" err="1"/>
              <a:t>ac</a:t>
            </a:r>
            <a:r>
              <a:rPr lang="fr-FR" sz="1600" dirty="0"/>
              <a:t> </a:t>
            </a:r>
            <a:r>
              <a:rPr lang="fr-FR" sz="1600" dirty="0" err="1"/>
              <a:t>turpis</a:t>
            </a:r>
            <a:r>
              <a:rPr lang="fr-FR" sz="1600" dirty="0"/>
              <a:t> </a:t>
            </a:r>
            <a:r>
              <a:rPr lang="fr-FR" sz="1600" dirty="0" err="1"/>
              <a:t>egestas</a:t>
            </a:r>
            <a:r>
              <a:rPr lang="fr-FR" sz="1600" dirty="0"/>
              <a:t>. </a:t>
            </a:r>
            <a:r>
              <a:rPr lang="fr-FR" sz="1600" dirty="0" err="1"/>
              <a:t>Proin</a:t>
            </a:r>
            <a:r>
              <a:rPr lang="fr-FR" sz="1600" dirty="0"/>
              <a:t> </a:t>
            </a:r>
            <a:r>
              <a:rPr lang="fr-FR" sz="1600" dirty="0" err="1"/>
              <a:t>pharetra</a:t>
            </a:r>
            <a:r>
              <a:rPr lang="fr-FR" sz="1600" dirty="0"/>
              <a:t> </a:t>
            </a:r>
            <a:r>
              <a:rPr lang="fr-FR" sz="1600" dirty="0" err="1"/>
              <a:t>nonummy</a:t>
            </a:r>
            <a:r>
              <a:rPr lang="fr-FR" sz="1600" dirty="0"/>
              <a:t> </a:t>
            </a:r>
            <a:r>
              <a:rPr lang="fr-FR" sz="1600" dirty="0" err="1"/>
              <a:t>pede</a:t>
            </a:r>
            <a:r>
              <a:rPr lang="fr-FR" sz="1600" dirty="0"/>
              <a:t>. </a:t>
            </a:r>
            <a:r>
              <a:rPr lang="fr-FR" sz="1600" dirty="0" err="1"/>
              <a:t>Mauris</a:t>
            </a:r>
            <a:r>
              <a:rPr lang="fr-FR" sz="1600" dirty="0"/>
              <a:t> et </a:t>
            </a:r>
            <a:r>
              <a:rPr lang="fr-FR" sz="1600" dirty="0" err="1"/>
              <a:t>orci</a:t>
            </a:r>
            <a:r>
              <a:rPr lang="fr-FR" sz="1600" dirty="0"/>
              <a:t>.</a:t>
            </a:r>
            <a:endParaRPr lang="en-GB" sz="1600" dirty="0"/>
          </a:p>
          <a:p>
            <a:pPr marL="0" indent="0">
              <a:buNone/>
            </a:pPr>
            <a:endParaRPr lang="fr-FR" sz="1600" dirty="0"/>
          </a:p>
          <a:p>
            <a:pPr marL="0" indent="0">
              <a:buNone/>
            </a:pPr>
            <a:r>
              <a:rPr lang="fr-FR" sz="1800" b="1" dirty="0" err="1">
                <a:solidFill>
                  <a:srgbClr val="974D05"/>
                </a:solidFill>
              </a:rPr>
              <a:t>Heading</a:t>
            </a:r>
            <a:r>
              <a:rPr lang="fr-FR" sz="1800" b="1" dirty="0">
                <a:solidFill>
                  <a:srgbClr val="974D05"/>
                </a:solidFill>
              </a:rPr>
              <a:t> 2</a:t>
            </a:r>
            <a:endParaRPr lang="fr-FR" sz="2000" b="1" dirty="0">
              <a:solidFill>
                <a:srgbClr val="974D05"/>
              </a:solidFill>
            </a:endParaRPr>
          </a:p>
          <a:p>
            <a:pPr marL="0" indent="0">
              <a:buNone/>
            </a:pPr>
            <a:r>
              <a:rPr lang="fr-FR" sz="1600" dirty="0" err="1"/>
              <a:t>Aenean</a:t>
            </a:r>
            <a:r>
              <a:rPr lang="fr-FR" sz="1600" dirty="0"/>
              <a:t> nec </a:t>
            </a:r>
            <a:r>
              <a:rPr lang="fr-FR" sz="1600" dirty="0" err="1"/>
              <a:t>lorem</a:t>
            </a:r>
            <a:r>
              <a:rPr lang="fr-FR" sz="1600" dirty="0"/>
              <a:t>. </a:t>
            </a:r>
            <a:r>
              <a:rPr lang="en-GB" sz="1600" dirty="0"/>
              <a:t>In </a:t>
            </a:r>
            <a:r>
              <a:rPr lang="en-GB" sz="1600" dirty="0" err="1"/>
              <a:t>porttitor</a:t>
            </a:r>
            <a:r>
              <a:rPr lang="en-GB" sz="1600" dirty="0"/>
              <a:t>. </a:t>
            </a:r>
            <a:r>
              <a:rPr lang="en-GB" sz="1600" dirty="0" err="1"/>
              <a:t>Donec</a:t>
            </a:r>
            <a:r>
              <a:rPr lang="en-GB" sz="1600" dirty="0"/>
              <a:t> </a:t>
            </a:r>
            <a:r>
              <a:rPr lang="en-GB" sz="1600" dirty="0" err="1"/>
              <a:t>laoreet</a:t>
            </a:r>
            <a:r>
              <a:rPr lang="en-GB" sz="1600" dirty="0"/>
              <a:t> </a:t>
            </a:r>
            <a:r>
              <a:rPr lang="en-GB" sz="1600" dirty="0" err="1"/>
              <a:t>nonummy</a:t>
            </a:r>
            <a:r>
              <a:rPr lang="en-GB" sz="1600" dirty="0"/>
              <a:t> </a:t>
            </a:r>
            <a:r>
              <a:rPr lang="en-GB" sz="1600" dirty="0" err="1"/>
              <a:t>augue</a:t>
            </a:r>
            <a:r>
              <a:rPr lang="en-GB" sz="1600" dirty="0"/>
              <a:t>. </a:t>
            </a:r>
            <a:r>
              <a:rPr lang="en-GB" sz="1600" dirty="0" err="1"/>
              <a:t>Suspendisse</a:t>
            </a:r>
            <a:r>
              <a:rPr lang="en-GB" sz="1600" dirty="0"/>
              <a:t> dui </a:t>
            </a:r>
            <a:r>
              <a:rPr lang="en-GB" sz="1600" dirty="0" err="1"/>
              <a:t>purus</a:t>
            </a:r>
            <a:r>
              <a:rPr lang="en-GB" sz="1600" dirty="0"/>
              <a:t>, </a:t>
            </a:r>
            <a:r>
              <a:rPr lang="en-GB" sz="1600" dirty="0" err="1"/>
              <a:t>scelerisque</a:t>
            </a:r>
            <a:r>
              <a:rPr lang="en-GB" sz="1600" dirty="0"/>
              <a:t> at, </a:t>
            </a:r>
            <a:r>
              <a:rPr lang="en-GB" sz="1600" dirty="0" err="1"/>
              <a:t>vulputate</a:t>
            </a:r>
            <a:r>
              <a:rPr lang="en-GB" sz="1600" dirty="0"/>
              <a:t> vitae, </a:t>
            </a:r>
            <a:r>
              <a:rPr lang="en-GB" sz="1600" dirty="0" err="1"/>
              <a:t>pretium</a:t>
            </a:r>
            <a:r>
              <a:rPr lang="en-GB" sz="1600" dirty="0"/>
              <a:t> </a:t>
            </a:r>
            <a:r>
              <a:rPr lang="en-GB" sz="1600" dirty="0" err="1"/>
              <a:t>mattis</a:t>
            </a:r>
            <a:r>
              <a:rPr lang="en-GB" sz="1600" dirty="0"/>
              <a:t>, </a:t>
            </a:r>
            <a:r>
              <a:rPr lang="en-GB" sz="1600" dirty="0" err="1"/>
              <a:t>nunc</a:t>
            </a:r>
            <a:r>
              <a:rPr lang="en-GB" sz="1600" dirty="0"/>
              <a:t>. </a:t>
            </a:r>
            <a:r>
              <a:rPr lang="en-GB" sz="1600" dirty="0" err="1"/>
              <a:t>Mauris</a:t>
            </a:r>
            <a:r>
              <a:rPr lang="en-GB" sz="1600" dirty="0"/>
              <a:t> </a:t>
            </a:r>
            <a:r>
              <a:rPr lang="en-GB" sz="1600" dirty="0" err="1"/>
              <a:t>eget</a:t>
            </a:r>
            <a:r>
              <a:rPr lang="en-GB" sz="1600" dirty="0"/>
              <a:t> </a:t>
            </a:r>
            <a:r>
              <a:rPr lang="en-GB" sz="1600" dirty="0" err="1"/>
              <a:t>neque</a:t>
            </a:r>
            <a:r>
              <a:rPr lang="en-GB" sz="1600" dirty="0"/>
              <a:t> at </a:t>
            </a:r>
            <a:r>
              <a:rPr lang="en-GB" sz="1600" dirty="0" err="1"/>
              <a:t>sem</a:t>
            </a:r>
            <a:r>
              <a:rPr lang="en-GB" sz="1600" dirty="0"/>
              <a:t> </a:t>
            </a:r>
            <a:r>
              <a:rPr lang="en-GB" sz="1600" dirty="0" err="1"/>
              <a:t>venenatis</a:t>
            </a:r>
            <a:r>
              <a:rPr lang="en-GB" sz="1600" dirty="0"/>
              <a:t> </a:t>
            </a:r>
            <a:r>
              <a:rPr lang="en-GB" sz="1600" dirty="0" err="1"/>
              <a:t>eleifend</a:t>
            </a:r>
            <a:r>
              <a:rPr lang="en-GB" sz="1600" dirty="0"/>
              <a:t>. </a:t>
            </a:r>
            <a:r>
              <a:rPr lang="en-GB" sz="1600" dirty="0" err="1"/>
              <a:t>Ut</a:t>
            </a:r>
            <a:r>
              <a:rPr lang="en-GB" sz="1600" dirty="0"/>
              <a:t> </a:t>
            </a:r>
            <a:r>
              <a:rPr lang="en-GB" sz="1600" dirty="0" err="1"/>
              <a:t>nonummy</a:t>
            </a:r>
            <a:r>
              <a:rPr lang="en-GB" sz="1600" dirty="0"/>
              <a:t>.</a:t>
            </a:r>
          </a:p>
          <a:p>
            <a:pPr marL="0" indent="0">
              <a:buNone/>
            </a:pPr>
            <a:endParaRPr lang="en-GB" sz="1800" dirty="0"/>
          </a:p>
          <a:p>
            <a:pPr lvl="0"/>
            <a:endParaRPr lang="en-GB" dirty="0"/>
          </a:p>
          <a:p>
            <a:pPr lvl="0"/>
            <a:endParaRPr lang="en-GB" dirty="0"/>
          </a:p>
        </p:txBody>
      </p:sp>
      <p:sp>
        <p:nvSpPr>
          <p:cNvPr id="19" name="Title 18">
            <a:extLst>
              <a:ext uri="{FF2B5EF4-FFF2-40B4-BE49-F238E27FC236}">
                <a16:creationId xmlns:a16="http://schemas.microsoft.com/office/drawing/2014/main" xmlns="" id="{8E3BB01C-B518-4CF9-9743-2A355D101656}"/>
              </a:ext>
            </a:extLst>
          </p:cNvPr>
          <p:cNvSpPr>
            <a:spLocks noGrp="1"/>
          </p:cNvSpPr>
          <p:nvPr>
            <p:ph type="title"/>
          </p:nvPr>
        </p:nvSpPr>
        <p:spPr>
          <a:xfrm>
            <a:off x="985838" y="365125"/>
            <a:ext cx="10515600" cy="1325563"/>
          </a:xfrm>
          <a:prstGeom prst="rect">
            <a:avLst/>
          </a:prstGeom>
        </p:spPr>
        <p:txBody>
          <a:bodyPr/>
          <a:lstStyle>
            <a:lvl1pPr algn="r">
              <a:defRPr sz="4000">
                <a:solidFill>
                  <a:srgbClr val="007436"/>
                </a:solidFill>
              </a:defRPr>
            </a:lvl1pPr>
          </a:lstStyle>
          <a:p>
            <a:r>
              <a:rPr lang="en-US"/>
              <a:t>Click to edit Master title style</a:t>
            </a:r>
            <a:endParaRPr lang="en-GB" dirty="0"/>
          </a:p>
        </p:txBody>
      </p:sp>
    </p:spTree>
    <p:extLst>
      <p:ext uri="{BB962C8B-B14F-4D97-AF65-F5344CB8AC3E}">
        <p14:creationId xmlns:p14="http://schemas.microsoft.com/office/powerpoint/2010/main" xmlns="" val="2434747923"/>
      </p:ext>
    </p:extLst>
  </p:cSld>
  <p:clrMapOvr>
    <a:masterClrMapping/>
  </p:clrMapOvr>
  <p:transition>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E794A2-BFA0-4BA4-96E9-CD460B2E39E1}" type="datetimeFigureOut">
              <a:rPr lang="en-US" smtClean="0">
                <a:solidFill>
                  <a:prstClr val="black">
                    <a:tint val="75000"/>
                  </a:prstClr>
                </a:solidFill>
              </a:rPr>
              <a:pPr/>
              <a:t>1/21/2020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22066D80-5E35-407E-9A46-0E60D7600CA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10398067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11FACBCC-5300-41E0-9545-C47741D9C718}" type="datetimeFigureOut">
              <a:rPr lang="en-US"/>
              <a:pPr>
                <a:defRPr/>
              </a:pPr>
              <a:t>1/21/2020</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BF35ACDE-2798-4240-BCED-A7B7BC38372A}" type="slidenum">
              <a:rPr lang="en-US"/>
              <a:pPr>
                <a:defRPr/>
              </a:pPr>
              <a:t>‹#›</a:t>
            </a:fld>
            <a:endParaRPr lang="en-US"/>
          </a:p>
        </p:txBody>
      </p:sp>
    </p:spTree>
    <p:extLst>
      <p:ext uri="{BB962C8B-B14F-4D97-AF65-F5344CB8AC3E}">
        <p14:creationId xmlns:p14="http://schemas.microsoft.com/office/powerpoint/2010/main" xmlns="" val="207293605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26" name="Picture 2" descr="SideWings.jpg">
            <a:extLst>
              <a:ext uri="{FF2B5EF4-FFF2-40B4-BE49-F238E27FC236}">
                <a16:creationId xmlns:a16="http://schemas.microsoft.com/office/drawing/2014/main" xmlns="" id="{901491C0-C95F-43B0-9AB1-DE130A0BDB8C}"/>
              </a:ext>
            </a:extLst>
          </p:cNvPr>
          <p:cNvPicPr>
            <a:picLocks noChangeAspect="1" noChangeArrowheads="1"/>
          </p:cNvPicPr>
          <p:nvPr userDrawn="1"/>
        </p:nvPicPr>
        <p:blipFill>
          <a:blip r:embed="rId6">
            <a:extLst>
              <a:ext uri="{28A0092B-C50C-407E-A947-70E740481C1C}">
                <a14:useLocalDpi xmlns:a14="http://schemas.microsoft.com/office/drawing/2010/main" xmlns="" val="0"/>
              </a:ext>
            </a:extLst>
          </a:blip>
          <a:srcRect/>
          <a:stretch>
            <a:fillRect/>
          </a:stretch>
        </p:blipFill>
        <p:spPr bwMode="auto">
          <a:xfrm>
            <a:off x="0" y="701937"/>
            <a:ext cx="465779" cy="291472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568511165"/>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9" r:id="rId3"/>
    <p:sldLayoutId id="2147483671" r:id="rId4"/>
  </p:sldLayoutIdLst>
  <p:transition>
    <p:wipe/>
  </p:transition>
  <p:hf hdr="0" dt="0"/>
  <p:txStyles>
    <p:titleStyle>
      <a:lvl1pPr algn="l" defTabSz="914400" rtl="0" eaLnBrk="1" latinLnBrk="0" hangingPunct="1">
        <a:lnSpc>
          <a:spcPct val="90000"/>
        </a:lnSpc>
        <a:spcBef>
          <a:spcPct val="0"/>
        </a:spcBef>
        <a:buNone/>
        <a:defRPr lang="en-GB" sz="2400" b="1" kern="1200" smtClean="0">
          <a:solidFill>
            <a:schemeClr val="tx1"/>
          </a:solidFill>
          <a:effectLst/>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cid:image001.jpg@01D5CFA0.DF828E90" TargetMode="External"/><Relationship Id="rId3" Type="http://schemas.openxmlformats.org/officeDocument/2006/relationships/image" Target="../media/image8.jpeg"/><Relationship Id="rId7" Type="http://schemas.openxmlformats.org/officeDocument/2006/relationships/image" Target="../media/image11.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cid:image001.jpg@01D5CF9F.41DCD980"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jpeg"/><Relationship Id="rId7" Type="http://schemas.openxmlformats.org/officeDocument/2006/relationships/image" Target="../media/image17.jpeg"/><Relationship Id="rId12" Type="http://schemas.openxmlformats.org/officeDocument/2006/relationships/image" Target="../media/image22.jpeg"/><Relationship Id="rId2" Type="http://schemas.openxmlformats.org/officeDocument/2006/relationships/image" Target="../media/image12.jpeg"/><Relationship Id="rId1" Type="http://schemas.openxmlformats.org/officeDocument/2006/relationships/slideLayout" Target="../slideLayouts/slideLayout4.xml"/><Relationship Id="rId6" Type="http://schemas.openxmlformats.org/officeDocument/2006/relationships/image" Target="../media/image16.jpeg"/><Relationship Id="rId11" Type="http://schemas.openxmlformats.org/officeDocument/2006/relationships/image" Target="../media/image21.jpeg"/><Relationship Id="rId5" Type="http://schemas.openxmlformats.org/officeDocument/2006/relationships/image" Target="../media/image15.jpeg"/><Relationship Id="rId10" Type="http://schemas.openxmlformats.org/officeDocument/2006/relationships/image" Target="../media/image20.jpeg"/><Relationship Id="rId4" Type="http://schemas.openxmlformats.org/officeDocument/2006/relationships/image" Target="../media/image14.jpeg"/><Relationship Id="rId9" Type="http://schemas.openxmlformats.org/officeDocument/2006/relationships/image" Target="../media/image19.jpeg"/></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3.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1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4.xml"/><Relationship Id="rId4" Type="http://schemas.openxmlformats.org/officeDocument/2006/relationships/image" Target="../media/image33.jpeg"/></Relationships>
</file>

<file path=ppt/slides/_rels/slide1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35.png"/><Relationship Id="rId4" Type="http://schemas.openxmlformats.org/officeDocument/2006/relationships/hyperlink" Target="https://www.youtube.com/watch?v=49W7vITx-Nw" TargetMode="External"/></Relationships>
</file>

<file path=ppt/slides/_rels/slide12.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36.jpeg"/><Relationship Id="rId7" Type="http://schemas.openxmlformats.org/officeDocument/2006/relationships/image" Target="../media/image40.jpe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emf"/><Relationship Id="rId1" Type="http://schemas.openxmlformats.org/officeDocument/2006/relationships/slideLayout" Target="../slideLayouts/slideLayout2.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8.png"/></Relationships>
</file>

<file path=ppt/slides/_rels/slide1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54.jpeg"/></Relationships>
</file>

<file path=ppt/slides/_rels/slide1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61.jpeg"/><Relationship Id="rId5" Type="http://schemas.openxmlformats.org/officeDocument/2006/relationships/chart" Target="../charts/chart1.xml"/><Relationship Id="rId4" Type="http://schemas.openxmlformats.org/officeDocument/2006/relationships/image" Target="../media/image60.jpeg"/></Relationships>
</file>

<file path=ppt/slides/_rels/slide2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67.emf"/><Relationship Id="rId2" Type="http://schemas.openxmlformats.org/officeDocument/2006/relationships/image" Target="../media/image66.emf"/><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70.jpeg"/></Relationships>
</file>

<file path=ppt/slides/_rels/slide29.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72.png"/></Relationships>
</file>

<file path=ppt/slides/_rels/slide30.xml.rels><?xml version="1.0" encoding="UTF-8" standalone="yes"?>
<Relationships xmlns="http://schemas.openxmlformats.org/package/2006/relationships"><Relationship Id="rId3" Type="http://schemas.openxmlformats.org/officeDocument/2006/relationships/hyperlink" Target="https://hdl.handle.net/20.500.11766/10390" TargetMode="External"/><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hyperlink" Target="http://www.egu2019.eu/"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74.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image" Target="../media/image80.jpeg"/><Relationship Id="rId3" Type="http://schemas.openxmlformats.org/officeDocument/2006/relationships/image" Target="../media/image76.png"/><Relationship Id="rId7" Type="http://schemas.openxmlformats.org/officeDocument/2006/relationships/image" Target="../media/image79.jpeg"/><Relationship Id="rId2" Type="http://schemas.openxmlformats.org/officeDocument/2006/relationships/image" Target="../media/image75.jpeg"/><Relationship Id="rId1" Type="http://schemas.openxmlformats.org/officeDocument/2006/relationships/slideLayout" Target="../slideLayouts/slideLayout4.xml"/><Relationship Id="rId6" Type="http://schemas.microsoft.com/office/2007/relationships/hdphoto" Target="../media/hdphoto1.wdp"/><Relationship Id="rId5" Type="http://schemas.openxmlformats.org/officeDocument/2006/relationships/image" Target="../media/image78.png"/><Relationship Id="rId10" Type="http://schemas.openxmlformats.org/officeDocument/2006/relationships/image" Target="../media/image82.jpeg"/><Relationship Id="rId4" Type="http://schemas.openxmlformats.org/officeDocument/2006/relationships/image" Target="../media/image77.png"/><Relationship Id="rId9" Type="http://schemas.openxmlformats.org/officeDocument/2006/relationships/image" Target="../media/image8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832E010-1CE5-4042-A42C-03C9643485DF}"/>
              </a:ext>
            </a:extLst>
          </p:cNvPr>
          <p:cNvSpPr>
            <a:spLocks noGrp="1"/>
          </p:cNvSpPr>
          <p:nvPr>
            <p:ph type="body" sz="quarter" idx="10"/>
          </p:nvPr>
        </p:nvSpPr>
        <p:spPr>
          <a:xfrm>
            <a:off x="924439" y="2058948"/>
            <a:ext cx="10755983" cy="1200329"/>
          </a:xfrm>
        </p:spPr>
        <p:txBody>
          <a:bodyPr/>
          <a:lstStyle/>
          <a:p>
            <a:r>
              <a:rPr lang="en-US" sz="3200" b="1" dirty="0"/>
              <a:t>Strengthening Innovation and Technology Adoption towards Sustainable Agricultural Productivity in Arab Countries</a:t>
            </a:r>
          </a:p>
          <a:p>
            <a:endParaRPr lang="en-US" sz="2000" b="1" dirty="0"/>
          </a:p>
          <a:p>
            <a:r>
              <a:rPr lang="en-US" sz="2800" b="1" dirty="0">
                <a:solidFill>
                  <a:schemeClr val="tx1"/>
                </a:solidFill>
              </a:rPr>
              <a:t>Innovations and scaling in agro-pastoral farming systems in West Asia</a:t>
            </a:r>
            <a:r>
              <a:rPr lang="en-US" sz="3200" b="1" dirty="0"/>
              <a:t/>
            </a:r>
            <a:br>
              <a:rPr lang="en-US" sz="3200" b="1" dirty="0"/>
            </a:br>
            <a:endParaRPr lang="en-GB" b="1" dirty="0">
              <a:solidFill>
                <a:schemeClr val="tx1"/>
              </a:solidFill>
            </a:endParaRPr>
          </a:p>
        </p:txBody>
      </p:sp>
      <p:pic>
        <p:nvPicPr>
          <p:cNvPr id="10" name="Picture 9" descr="C:\Users\SHassan\Pictures\logo2.jpg">
            <a:extLst>
              <a:ext uri="{FF2B5EF4-FFF2-40B4-BE49-F238E27FC236}">
                <a16:creationId xmlns:a16="http://schemas.microsoft.com/office/drawing/2014/main" xmlns="" id="{F0C64415-36EB-4AA5-866C-BF585D75097F}"/>
              </a:ext>
            </a:extLst>
          </p:cNvPr>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444893" y="311084"/>
            <a:ext cx="2519453" cy="1132779"/>
          </a:xfrm>
          <a:prstGeom prst="rect">
            <a:avLst/>
          </a:prstGeom>
          <a:noFill/>
          <a:ln>
            <a:noFill/>
          </a:ln>
        </p:spPr>
      </p:pic>
      <p:sp>
        <p:nvSpPr>
          <p:cNvPr id="3" name="TextBox 2">
            <a:extLst>
              <a:ext uri="{FF2B5EF4-FFF2-40B4-BE49-F238E27FC236}">
                <a16:creationId xmlns:a16="http://schemas.microsoft.com/office/drawing/2014/main" xmlns="" id="{D4A86B1A-9809-41B3-8902-B94FC8F79C2C}"/>
              </a:ext>
            </a:extLst>
          </p:cNvPr>
          <p:cNvSpPr txBox="1"/>
          <p:nvPr/>
        </p:nvSpPr>
        <p:spPr>
          <a:xfrm>
            <a:off x="924439" y="4379772"/>
            <a:ext cx="10175361" cy="1200329"/>
          </a:xfrm>
          <a:prstGeom prst="rect">
            <a:avLst/>
          </a:prstGeom>
          <a:noFill/>
        </p:spPr>
        <p:txBody>
          <a:bodyPr wrap="square" rtlCol="0">
            <a:spAutoFit/>
          </a:bodyPr>
          <a:lstStyle/>
          <a:p>
            <a:r>
              <a:rPr lang="en-US" sz="2400" b="1" dirty="0">
                <a:solidFill>
                  <a:srgbClr val="007436"/>
                </a:solidFill>
              </a:rPr>
              <a:t>AFSED Project Annual Workshop </a:t>
            </a:r>
          </a:p>
          <a:p>
            <a:r>
              <a:rPr lang="en-US" sz="2400" b="1" dirty="0">
                <a:solidFill>
                  <a:srgbClr val="007436"/>
                </a:solidFill>
              </a:rPr>
              <a:t>21 January, 2019 </a:t>
            </a:r>
          </a:p>
          <a:p>
            <a:r>
              <a:rPr lang="en-US" sz="2400" b="1" dirty="0">
                <a:solidFill>
                  <a:srgbClr val="007436"/>
                </a:solidFill>
              </a:rPr>
              <a:t>Amman, Jordan</a:t>
            </a:r>
            <a:r>
              <a:rPr lang="en-US" sz="2400" b="1" dirty="0"/>
              <a:t> </a:t>
            </a:r>
          </a:p>
        </p:txBody>
      </p:sp>
      <p:pic>
        <p:nvPicPr>
          <p:cNvPr id="11" name="Picture 10">
            <a:extLst>
              <a:ext uri="{FF2B5EF4-FFF2-40B4-BE49-F238E27FC236}">
                <a16:creationId xmlns:a16="http://schemas.microsoft.com/office/drawing/2014/main" xmlns="" id="{2E497885-896D-4714-9DFB-477FF6B6DEC1}"/>
              </a:ext>
            </a:extLst>
          </p:cNvPr>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1016146" y="99245"/>
            <a:ext cx="1462013" cy="1462013"/>
          </a:xfrm>
          <a:prstGeom prst="rect">
            <a:avLst/>
          </a:prstGeom>
        </p:spPr>
      </p:pic>
      <p:pic>
        <p:nvPicPr>
          <p:cNvPr id="17" name="Picture 16">
            <a:extLst>
              <a:ext uri="{FF2B5EF4-FFF2-40B4-BE49-F238E27FC236}">
                <a16:creationId xmlns:a16="http://schemas.microsoft.com/office/drawing/2014/main" xmlns="" id="{D3CE0407-6666-4EB4-8C1E-44B3B6805A66}"/>
              </a:ext>
            </a:extLst>
          </p:cNvPr>
          <p:cNvPicPr>
            <a:picLocks noChangeAspect="1"/>
          </p:cNvPicPr>
          <p:nvPr/>
        </p:nvPicPr>
        <p:blipFill>
          <a:blip r:embed="rId5">
            <a:extLst>
              <a:ext uri="{28A0092B-C50C-407E-A947-70E740481C1C}">
                <a14:useLocalDpi xmlns:a14="http://schemas.microsoft.com/office/drawing/2010/main" xmlns="" val="0"/>
              </a:ext>
            </a:extLst>
          </a:blip>
          <a:stretch>
            <a:fillRect/>
          </a:stretch>
        </p:blipFill>
        <p:spPr>
          <a:xfrm>
            <a:off x="3473832" y="169142"/>
            <a:ext cx="1462013" cy="1346648"/>
          </a:xfrm>
          <a:prstGeom prst="rect">
            <a:avLst/>
          </a:prstGeom>
        </p:spPr>
      </p:pic>
    </p:spTree>
    <p:extLst>
      <p:ext uri="{BB962C8B-B14F-4D97-AF65-F5344CB8AC3E}">
        <p14:creationId xmlns:p14="http://schemas.microsoft.com/office/powerpoint/2010/main" xmlns="" val="191635702"/>
      </p:ext>
    </p:extLst>
  </p:cSld>
  <p:clrMapOvr>
    <a:masterClrMapping/>
  </p:clrMapOvr>
  <p:transition>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86860F16-0409-4D18-92E8-8A6002C52CD3}"/>
              </a:ext>
            </a:extLst>
          </p:cNvPr>
          <p:cNvSpPr>
            <a:spLocks noGrp="1"/>
          </p:cNvSpPr>
          <p:nvPr>
            <p:ph type="title"/>
          </p:nvPr>
        </p:nvSpPr>
        <p:spPr>
          <a:xfrm>
            <a:off x="985838" y="365126"/>
            <a:ext cx="10515600" cy="862542"/>
          </a:xfrm>
        </p:spPr>
        <p:txBody>
          <a:bodyPr/>
          <a:lstStyle/>
          <a:p>
            <a:pPr algn="l"/>
            <a:r>
              <a:rPr lang="en-US" dirty="0"/>
              <a:t>Project information </a:t>
            </a:r>
          </a:p>
        </p:txBody>
      </p:sp>
      <p:sp>
        <p:nvSpPr>
          <p:cNvPr id="4" name="Content Placeholder 2">
            <a:extLst>
              <a:ext uri="{FF2B5EF4-FFF2-40B4-BE49-F238E27FC236}">
                <a16:creationId xmlns:a16="http://schemas.microsoft.com/office/drawing/2014/main" xmlns="" id="{6A2E51DB-5299-47EA-8E0F-795273FCF3AA}"/>
              </a:ext>
            </a:extLst>
          </p:cNvPr>
          <p:cNvSpPr txBox="1">
            <a:spLocks/>
          </p:cNvSpPr>
          <p:nvPr/>
        </p:nvSpPr>
        <p:spPr>
          <a:xfrm>
            <a:off x="928424" y="1127402"/>
            <a:ext cx="10630428" cy="4114800"/>
          </a:xfr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Targeted countries</a:t>
            </a:r>
            <a:r>
              <a:rPr lang="en-US" dirty="0"/>
              <a:t>: </a:t>
            </a:r>
            <a:r>
              <a:rPr lang="it-IT" dirty="0"/>
              <a:t>Morocco, Lebanon, </a:t>
            </a:r>
            <a:r>
              <a:rPr lang="it-IT" b="1" dirty="0">
                <a:solidFill>
                  <a:srgbClr val="0070C0"/>
                </a:solidFill>
              </a:rPr>
              <a:t>Jordan</a:t>
            </a:r>
            <a:r>
              <a:rPr lang="it-IT" dirty="0"/>
              <a:t>, Egypt, Sudan. </a:t>
            </a:r>
            <a:r>
              <a:rPr lang="en-US" dirty="0"/>
              <a:t>Also directly benefitting: Algeria, Tunisia, Libya, Syria, Iraq and Palestine.</a:t>
            </a:r>
          </a:p>
          <a:p>
            <a:r>
              <a:rPr lang="en-US" b="1" dirty="0"/>
              <a:t>Duration</a:t>
            </a:r>
            <a:r>
              <a:rPr lang="en-US" dirty="0"/>
              <a:t>: 2 years (</a:t>
            </a:r>
            <a:r>
              <a:rPr lang="en-US" b="1" dirty="0">
                <a:solidFill>
                  <a:srgbClr val="0070C0"/>
                </a:solidFill>
              </a:rPr>
              <a:t>less than 4 months in 2019 </a:t>
            </a:r>
            <a:r>
              <a:rPr lang="en-US" dirty="0"/>
              <a:t>and 2020)</a:t>
            </a:r>
          </a:p>
          <a:p>
            <a:r>
              <a:rPr lang="en-US" b="1" dirty="0"/>
              <a:t>Donor</a:t>
            </a:r>
            <a:r>
              <a:rPr lang="en-US" dirty="0"/>
              <a:t>: Arab Fund for Economic and Social Development (AFESD)</a:t>
            </a:r>
          </a:p>
          <a:p>
            <a:r>
              <a:rPr lang="en-US" b="1" dirty="0"/>
              <a:t>Main partner in Jordan</a:t>
            </a:r>
            <a:r>
              <a:rPr lang="en-US" dirty="0"/>
              <a:t>: NARC</a:t>
            </a:r>
          </a:p>
          <a:p>
            <a:pPr lvl="0"/>
            <a:r>
              <a:rPr lang="en-US" b="1" dirty="0"/>
              <a:t>Intervention sites:</a:t>
            </a:r>
          </a:p>
          <a:p>
            <a:pPr lvl="1"/>
            <a:r>
              <a:rPr lang="en-US" dirty="0"/>
              <a:t>Majidya pastoral site</a:t>
            </a:r>
          </a:p>
          <a:p>
            <a:pPr lvl="1"/>
            <a:r>
              <a:rPr lang="en-US" dirty="0"/>
              <a:t>Majidya village</a:t>
            </a:r>
          </a:p>
          <a:p>
            <a:pPr lvl="1"/>
            <a:r>
              <a:rPr lang="en-US" dirty="0"/>
              <a:t>Mushaqqar research station</a:t>
            </a:r>
          </a:p>
          <a:p>
            <a:pPr lvl="1"/>
            <a:r>
              <a:rPr lang="en-US" dirty="0"/>
              <a:t>Karama research station</a:t>
            </a:r>
          </a:p>
          <a:p>
            <a:pPr lvl="1"/>
            <a:r>
              <a:rPr lang="en-US" dirty="0"/>
              <a:t>Khanasri research station</a:t>
            </a:r>
          </a:p>
          <a:p>
            <a:pPr lvl="1"/>
            <a:r>
              <a:rPr lang="en-US" dirty="0"/>
              <a:t>Khanasri village</a:t>
            </a:r>
          </a:p>
          <a:p>
            <a:pPr lvl="1"/>
            <a:r>
              <a:rPr lang="en-US" dirty="0"/>
              <a:t>Animal feed lab, </a:t>
            </a:r>
            <a:r>
              <a:rPr lang="en-US" dirty="0" err="1"/>
              <a:t>Baqaa</a:t>
            </a:r>
            <a:endParaRPr lang="en-US" dirty="0"/>
          </a:p>
          <a:p>
            <a:endParaRPr lang="en-US" dirty="0"/>
          </a:p>
          <a:p>
            <a:endParaRPr lang="en-US" dirty="0"/>
          </a:p>
          <a:p>
            <a:endParaRPr lang="en-US" dirty="0"/>
          </a:p>
        </p:txBody>
      </p:sp>
    </p:spTree>
    <p:extLst>
      <p:ext uri="{BB962C8B-B14F-4D97-AF65-F5344CB8AC3E}">
        <p14:creationId xmlns:p14="http://schemas.microsoft.com/office/powerpoint/2010/main" xmlns="" val="2662786366"/>
      </p:ext>
    </p:extLst>
  </p:cSld>
  <p:clrMapOvr>
    <a:masterClrMapping/>
  </p:clrMapOvr>
  <p:transition>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624CC28F-08D2-4DDD-B4A5-EBAAC8BAC447}"/>
              </a:ext>
            </a:extLst>
          </p:cNvPr>
          <p:cNvSpPr>
            <a:spLocks noGrp="1"/>
          </p:cNvSpPr>
          <p:nvPr>
            <p:ph type="body" sz="quarter" idx="10"/>
          </p:nvPr>
        </p:nvSpPr>
        <p:spPr>
          <a:xfrm>
            <a:off x="578334" y="1736242"/>
            <a:ext cx="3675614" cy="3959915"/>
          </a:xfrm>
        </p:spPr>
        <p:txBody>
          <a:bodyPr/>
          <a:lstStyle/>
          <a:p>
            <a:pPr lvl="0"/>
            <a:r>
              <a:rPr lang="en-US" sz="2800" b="1" i="1" dirty="0">
                <a:solidFill>
                  <a:srgbClr val="007436"/>
                </a:solidFill>
              </a:rPr>
              <a:t>ICARDA Scientists</a:t>
            </a:r>
            <a:endParaRPr lang="en-US" sz="2800" b="1" dirty="0">
              <a:solidFill>
                <a:srgbClr val="007436"/>
              </a:solidFill>
            </a:endParaRPr>
          </a:p>
          <a:p>
            <a:pPr lvl="1"/>
            <a:r>
              <a:rPr lang="en-US" sz="2000" b="1" dirty="0"/>
              <a:t>Dr. Mounir Louhaichi </a:t>
            </a:r>
            <a:r>
              <a:rPr lang="en-US" sz="2000" dirty="0"/>
              <a:t>(project coordinator)</a:t>
            </a:r>
          </a:p>
          <a:p>
            <a:pPr lvl="1"/>
            <a:r>
              <a:rPr lang="en-US" sz="2000" dirty="0"/>
              <a:t>Dr. Mourad Rekik</a:t>
            </a:r>
          </a:p>
          <a:p>
            <a:pPr lvl="1"/>
            <a:r>
              <a:rPr lang="en-US" sz="2000" dirty="0"/>
              <a:t>Dr. Boubaker Dhehibi</a:t>
            </a:r>
          </a:p>
          <a:p>
            <a:pPr lvl="1"/>
            <a:r>
              <a:rPr lang="en-US" sz="2000" dirty="0"/>
              <a:t>Dr. Muhi El-Dine Hilali</a:t>
            </a:r>
          </a:p>
          <a:p>
            <a:pPr lvl="1"/>
            <a:r>
              <a:rPr lang="en-US" sz="2000" dirty="0"/>
              <a:t>Dr. Stefan Martin Strohmeier </a:t>
            </a:r>
          </a:p>
          <a:p>
            <a:pPr lvl="1"/>
            <a:r>
              <a:rPr lang="en-US" sz="2000" dirty="0"/>
              <a:t>Dr. Hasan Sawsan</a:t>
            </a:r>
          </a:p>
          <a:p>
            <a:pPr lvl="1"/>
            <a:r>
              <a:rPr lang="en-US" sz="2000" dirty="0"/>
              <a:t>Eng. Mira Haddad</a:t>
            </a:r>
          </a:p>
          <a:p>
            <a:endParaRPr lang="en-US" dirty="0"/>
          </a:p>
        </p:txBody>
      </p:sp>
      <p:sp>
        <p:nvSpPr>
          <p:cNvPr id="3" name="Title 2">
            <a:extLst>
              <a:ext uri="{FF2B5EF4-FFF2-40B4-BE49-F238E27FC236}">
                <a16:creationId xmlns:a16="http://schemas.microsoft.com/office/drawing/2014/main" xmlns="" id="{D5CC083B-32C0-46DA-813D-F895B6EB7600}"/>
              </a:ext>
            </a:extLst>
          </p:cNvPr>
          <p:cNvSpPr>
            <a:spLocks noGrp="1"/>
          </p:cNvSpPr>
          <p:nvPr>
            <p:ph type="title"/>
          </p:nvPr>
        </p:nvSpPr>
        <p:spPr/>
        <p:txBody>
          <a:bodyPr/>
          <a:lstStyle/>
          <a:p>
            <a:pPr algn="l"/>
            <a:r>
              <a:rPr lang="en-US" dirty="0"/>
              <a:t>Project information (project team members)</a:t>
            </a:r>
          </a:p>
        </p:txBody>
      </p:sp>
      <p:sp>
        <p:nvSpPr>
          <p:cNvPr id="4" name="Text Placeholder 1">
            <a:extLst>
              <a:ext uri="{FF2B5EF4-FFF2-40B4-BE49-F238E27FC236}">
                <a16:creationId xmlns:a16="http://schemas.microsoft.com/office/drawing/2014/main" xmlns="" id="{63A5AE0B-E744-4386-8737-7CA09F1645A3}"/>
              </a:ext>
            </a:extLst>
          </p:cNvPr>
          <p:cNvSpPr txBox="1">
            <a:spLocks/>
          </p:cNvSpPr>
          <p:nvPr/>
        </p:nvSpPr>
        <p:spPr>
          <a:xfrm>
            <a:off x="4023901" y="1753014"/>
            <a:ext cx="3675614" cy="4039428"/>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i="1" dirty="0">
                <a:solidFill>
                  <a:srgbClr val="007436"/>
                </a:solidFill>
              </a:rPr>
              <a:t>NARC scientists</a:t>
            </a:r>
          </a:p>
          <a:p>
            <a:pPr lvl="1"/>
            <a:r>
              <a:rPr lang="en-US" sz="2000" b="1" dirty="0"/>
              <a:t>Dr. Jafar Al </a:t>
            </a:r>
            <a:r>
              <a:rPr lang="en-US" sz="2000" b="1" dirty="0" err="1"/>
              <a:t>Widyan</a:t>
            </a:r>
            <a:r>
              <a:rPr lang="en-US" sz="2000" b="1" dirty="0"/>
              <a:t> </a:t>
            </a:r>
            <a:r>
              <a:rPr lang="en-US" sz="2000" dirty="0"/>
              <a:t>(project focal point)</a:t>
            </a:r>
          </a:p>
          <a:p>
            <a:pPr lvl="1"/>
            <a:r>
              <a:rPr lang="en-US" sz="2000" dirty="0"/>
              <a:t>Dr. </a:t>
            </a:r>
            <a:r>
              <a:rPr lang="en-US" sz="2000" dirty="0" err="1"/>
              <a:t>Masnat</a:t>
            </a:r>
            <a:r>
              <a:rPr lang="en-US" sz="2000" dirty="0"/>
              <a:t> El </a:t>
            </a:r>
            <a:r>
              <a:rPr lang="en-US" sz="2000" dirty="0" err="1"/>
              <a:t>Hiary</a:t>
            </a:r>
            <a:endParaRPr lang="en-US" sz="2000" dirty="0"/>
          </a:p>
          <a:p>
            <a:pPr lvl="1"/>
            <a:r>
              <a:rPr lang="en-US" sz="2000" dirty="0"/>
              <a:t>Eng. </a:t>
            </a:r>
            <a:r>
              <a:rPr lang="en-US" sz="2000" dirty="0" err="1"/>
              <a:t>Awad</a:t>
            </a:r>
            <a:r>
              <a:rPr lang="en-US" sz="2000" dirty="0"/>
              <a:t> </a:t>
            </a:r>
            <a:r>
              <a:rPr lang="en-US" sz="2000" dirty="0" err="1"/>
              <a:t>Kaabna</a:t>
            </a:r>
            <a:endParaRPr lang="en-US" sz="2000" dirty="0"/>
          </a:p>
          <a:p>
            <a:pPr lvl="1"/>
            <a:r>
              <a:rPr lang="en-US" sz="2000" dirty="0"/>
              <a:t>Eng. Mahmoud </a:t>
            </a:r>
            <a:r>
              <a:rPr lang="en-US" sz="2000" dirty="0" err="1"/>
              <a:t>Elhwain</a:t>
            </a:r>
            <a:r>
              <a:rPr lang="en-US" sz="2000" dirty="0"/>
              <a:t> </a:t>
            </a:r>
          </a:p>
          <a:p>
            <a:pPr lvl="1"/>
            <a:r>
              <a:rPr lang="en-US" sz="2000" dirty="0"/>
              <a:t>Eng. Lutfi </a:t>
            </a:r>
            <a:r>
              <a:rPr lang="en-US" sz="2000" dirty="0" err="1"/>
              <a:t>Lababdeh</a:t>
            </a:r>
            <a:endParaRPr lang="en-US" sz="2000" dirty="0"/>
          </a:p>
          <a:p>
            <a:pPr lvl="1"/>
            <a:r>
              <a:rPr lang="en-US" sz="2000" dirty="0"/>
              <a:t>Eng. Yousef </a:t>
            </a:r>
            <a:r>
              <a:rPr lang="en-US" sz="2000" dirty="0" err="1"/>
              <a:t>ALGwanmeh</a:t>
            </a:r>
            <a:endParaRPr lang="en-US" sz="2000" dirty="0"/>
          </a:p>
          <a:p>
            <a:pPr lvl="1"/>
            <a:r>
              <a:rPr lang="en-US" sz="2000" dirty="0"/>
              <a:t>Dr. Mustafa </a:t>
            </a:r>
            <a:r>
              <a:rPr lang="en-US" sz="2000" dirty="0" err="1"/>
              <a:t>Shdeifat</a:t>
            </a:r>
            <a:endParaRPr lang="en-US" sz="2000" dirty="0"/>
          </a:p>
          <a:p>
            <a:pPr lvl="1"/>
            <a:r>
              <a:rPr lang="en-US" sz="2000" dirty="0"/>
              <a:t>Dr. </a:t>
            </a:r>
            <a:r>
              <a:rPr lang="en-US" sz="2000" dirty="0" err="1"/>
              <a:t>Houtheifa</a:t>
            </a:r>
            <a:r>
              <a:rPr lang="en-US" sz="2000" dirty="0"/>
              <a:t> </a:t>
            </a:r>
            <a:r>
              <a:rPr lang="en-US" sz="2000" dirty="0" err="1"/>
              <a:t>Ababneh</a:t>
            </a:r>
            <a:endParaRPr lang="en-US" sz="2000" dirty="0"/>
          </a:p>
        </p:txBody>
      </p:sp>
      <p:sp>
        <p:nvSpPr>
          <p:cNvPr id="5" name="Text Placeholder 1">
            <a:extLst>
              <a:ext uri="{FF2B5EF4-FFF2-40B4-BE49-F238E27FC236}">
                <a16:creationId xmlns:a16="http://schemas.microsoft.com/office/drawing/2014/main" xmlns="" id="{1B47DFFB-1856-4EC1-A5C2-E3994B3657FC}"/>
              </a:ext>
            </a:extLst>
          </p:cNvPr>
          <p:cNvSpPr txBox="1">
            <a:spLocks/>
          </p:cNvSpPr>
          <p:nvPr/>
        </p:nvSpPr>
        <p:spPr>
          <a:xfrm>
            <a:off x="8105569" y="1736241"/>
            <a:ext cx="3675614" cy="3959915"/>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sz="2800" b="1" i="1" dirty="0">
                <a:solidFill>
                  <a:srgbClr val="007436"/>
                </a:solidFill>
              </a:rPr>
              <a:t>NARC scientists</a:t>
            </a:r>
          </a:p>
          <a:p>
            <a:pPr lvl="1"/>
            <a:r>
              <a:rPr lang="en-US" sz="2000" dirty="0"/>
              <a:t>Eng. </a:t>
            </a:r>
            <a:r>
              <a:rPr lang="en-US" sz="2000" dirty="0" err="1"/>
              <a:t>Jomana</a:t>
            </a:r>
            <a:r>
              <a:rPr lang="en-US" sz="2000" dirty="0"/>
              <a:t> Hijazi</a:t>
            </a:r>
          </a:p>
          <a:p>
            <a:pPr lvl="1"/>
            <a:r>
              <a:rPr lang="en-US" sz="2000" dirty="0" err="1"/>
              <a:t>Eng</a:t>
            </a:r>
            <a:r>
              <a:rPr lang="en-US" sz="2000" dirty="0"/>
              <a:t> </a:t>
            </a:r>
            <a:r>
              <a:rPr lang="en-US" sz="2000" dirty="0" err="1"/>
              <a:t>Liqaa</a:t>
            </a:r>
            <a:r>
              <a:rPr lang="en-US" sz="2000" dirty="0"/>
              <a:t> </a:t>
            </a:r>
            <a:r>
              <a:rPr lang="en-US" sz="2000" dirty="0" err="1"/>
              <a:t>ElHerbeid</a:t>
            </a:r>
            <a:endParaRPr lang="en-US" sz="2000" dirty="0"/>
          </a:p>
          <a:p>
            <a:pPr lvl="1"/>
            <a:r>
              <a:rPr lang="en-US" sz="2000" dirty="0"/>
              <a:t>Eng. Muhammad Al </a:t>
            </a:r>
            <a:r>
              <a:rPr lang="en-US" sz="2000" dirty="0" err="1"/>
              <a:t>Owdat</a:t>
            </a:r>
            <a:endParaRPr lang="en-US" sz="2000" dirty="0"/>
          </a:p>
          <a:p>
            <a:pPr lvl="1"/>
            <a:r>
              <a:rPr lang="en-US" sz="2000" dirty="0"/>
              <a:t>Dr. </a:t>
            </a:r>
            <a:r>
              <a:rPr lang="en-US" sz="2000" dirty="0" err="1"/>
              <a:t>Maram</a:t>
            </a:r>
            <a:r>
              <a:rPr lang="en-US" sz="2000" dirty="0"/>
              <a:t> Al Abadi</a:t>
            </a:r>
          </a:p>
          <a:p>
            <a:pPr lvl="1"/>
            <a:r>
              <a:rPr lang="en-US" sz="2000" dirty="0"/>
              <a:t>Dr. </a:t>
            </a:r>
            <a:r>
              <a:rPr lang="en-US" sz="2000" dirty="0" err="1"/>
              <a:t>Hamzeh</a:t>
            </a:r>
            <a:r>
              <a:rPr lang="en-US" sz="2000" dirty="0"/>
              <a:t> Al Rawashdeh</a:t>
            </a:r>
          </a:p>
          <a:p>
            <a:pPr lvl="1"/>
            <a:r>
              <a:rPr lang="en-US" sz="2000" dirty="0"/>
              <a:t>Eng. </a:t>
            </a:r>
            <a:r>
              <a:rPr lang="en-US" sz="2000" dirty="0" err="1"/>
              <a:t>Alaa</a:t>
            </a:r>
            <a:r>
              <a:rPr lang="en-US" sz="2000" dirty="0"/>
              <a:t>’ </a:t>
            </a:r>
            <a:r>
              <a:rPr lang="en-US" sz="2000" dirty="0" err="1"/>
              <a:t>Abdallat</a:t>
            </a:r>
            <a:endParaRPr lang="en-US" sz="2000" dirty="0"/>
          </a:p>
          <a:p>
            <a:pPr lvl="1"/>
            <a:r>
              <a:rPr lang="en-US" sz="2000" dirty="0"/>
              <a:t>Eng. </a:t>
            </a:r>
            <a:r>
              <a:rPr lang="en-US" sz="2000" dirty="0" err="1"/>
              <a:t>Omamah</a:t>
            </a:r>
            <a:r>
              <a:rPr lang="en-US" sz="2000" dirty="0"/>
              <a:t> Al </a:t>
            </a:r>
            <a:r>
              <a:rPr lang="en-US" sz="2000" dirty="0" err="1"/>
              <a:t>Hadidi</a:t>
            </a:r>
            <a:endParaRPr lang="en-US" sz="2000" dirty="0"/>
          </a:p>
          <a:p>
            <a:pPr lvl="1"/>
            <a:r>
              <a:rPr lang="en-US" sz="2000" dirty="0"/>
              <a:t>Eng. Malek Abo </a:t>
            </a:r>
            <a:r>
              <a:rPr lang="en-US" sz="2000" dirty="0" err="1"/>
              <a:t>Romman</a:t>
            </a:r>
            <a:endParaRPr lang="en-US" sz="2000" dirty="0"/>
          </a:p>
          <a:p>
            <a:endParaRPr lang="en-US" dirty="0"/>
          </a:p>
        </p:txBody>
      </p:sp>
    </p:spTree>
    <p:extLst>
      <p:ext uri="{BB962C8B-B14F-4D97-AF65-F5344CB8AC3E}">
        <p14:creationId xmlns:p14="http://schemas.microsoft.com/office/powerpoint/2010/main" xmlns="" val="2721679154"/>
      </p:ext>
    </p:extLst>
  </p:cSld>
  <p:clrMapOvr>
    <a:masterClrMapping/>
  </p:clrMapOvr>
  <p:transition>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7D8D269D-DA2E-47CF-8E02-67F8108C6CC7}"/>
              </a:ext>
            </a:extLst>
          </p:cNvPr>
          <p:cNvSpPr>
            <a:spLocks noGrp="1"/>
          </p:cNvSpPr>
          <p:nvPr>
            <p:ph type="body" sz="quarter" idx="10"/>
          </p:nvPr>
        </p:nvSpPr>
        <p:spPr>
          <a:xfrm>
            <a:off x="985838" y="1437033"/>
            <a:ext cx="10515600" cy="3476625"/>
          </a:xfrm>
        </p:spPr>
        <p:txBody>
          <a:bodyPr/>
          <a:lstStyle/>
          <a:p>
            <a:pPr algn="just"/>
            <a:r>
              <a:rPr lang="en-US" sz="2800" dirty="0"/>
              <a:t>The overall objective of ‘Restoration of Badia ecosystem services for enhanced community livelihood’ activity is to restore and increase resilience of the fragile Jordanian rangeland ecosystem and local communities, to counter-act further degradation through mismanagement – foremost overgrazing through livestock – and to investigate and promote suitable rangeland restoration and beneficial rangeland and livestock management techniques.</a:t>
            </a:r>
          </a:p>
          <a:p>
            <a:endParaRPr lang="en-US" dirty="0"/>
          </a:p>
        </p:txBody>
      </p:sp>
      <p:sp>
        <p:nvSpPr>
          <p:cNvPr id="3" name="Title 2">
            <a:extLst>
              <a:ext uri="{FF2B5EF4-FFF2-40B4-BE49-F238E27FC236}">
                <a16:creationId xmlns:a16="http://schemas.microsoft.com/office/drawing/2014/main" xmlns="" id="{FE3C3991-E345-49E7-AD7C-B90FFA1B50C7}"/>
              </a:ext>
            </a:extLst>
          </p:cNvPr>
          <p:cNvSpPr>
            <a:spLocks noGrp="1"/>
          </p:cNvSpPr>
          <p:nvPr>
            <p:ph type="title"/>
          </p:nvPr>
        </p:nvSpPr>
        <p:spPr/>
        <p:txBody>
          <a:bodyPr/>
          <a:lstStyle/>
          <a:p>
            <a:pPr algn="l"/>
            <a:r>
              <a:rPr lang="en-US" dirty="0"/>
              <a:t>Overall objective</a:t>
            </a:r>
          </a:p>
        </p:txBody>
      </p:sp>
    </p:spTree>
    <p:extLst>
      <p:ext uri="{BB962C8B-B14F-4D97-AF65-F5344CB8AC3E}">
        <p14:creationId xmlns:p14="http://schemas.microsoft.com/office/powerpoint/2010/main" xmlns="" val="928100257"/>
      </p:ext>
    </p:extLst>
  </p:cSld>
  <p:clrMapOvr>
    <a:masterClrMapping/>
  </p:clrMapOvr>
  <p:transition>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8486B403-77CE-48D3-9BFB-86DB43A706EF}"/>
              </a:ext>
            </a:extLst>
          </p:cNvPr>
          <p:cNvSpPr>
            <a:spLocks noGrp="1"/>
          </p:cNvSpPr>
          <p:nvPr>
            <p:ph type="title"/>
          </p:nvPr>
        </p:nvSpPr>
        <p:spPr>
          <a:xfrm>
            <a:off x="936143" y="219197"/>
            <a:ext cx="10515600" cy="1325563"/>
          </a:xfrm>
        </p:spPr>
        <p:txBody>
          <a:bodyPr/>
          <a:lstStyle/>
          <a:p>
            <a:pPr algn="l"/>
            <a:r>
              <a:rPr lang="en-US" sz="3200" dirty="0">
                <a:ln w="0"/>
              </a:rPr>
              <a:t>Strengthening Innovation and Technology Adoption towards Sustainable Agricultural Productivity in the Arab Countries</a:t>
            </a:r>
            <a:endParaRPr lang="en-US" sz="3200" dirty="0"/>
          </a:p>
        </p:txBody>
      </p:sp>
      <p:graphicFrame>
        <p:nvGraphicFramePr>
          <p:cNvPr id="4" name="Content Placeholder 3">
            <a:extLst>
              <a:ext uri="{FF2B5EF4-FFF2-40B4-BE49-F238E27FC236}">
                <a16:creationId xmlns:a16="http://schemas.microsoft.com/office/drawing/2014/main" xmlns="" id="{22787E10-022B-40A2-9DCD-F1DBEBB8B999}"/>
              </a:ext>
            </a:extLst>
          </p:cNvPr>
          <p:cNvGraphicFramePr>
            <a:graphicFrameLocks/>
          </p:cNvGraphicFramePr>
          <p:nvPr>
            <p:extLst>
              <p:ext uri="{D42A27DB-BD31-4B8C-83A1-F6EECF244321}">
                <p14:modId xmlns:p14="http://schemas.microsoft.com/office/powerpoint/2010/main" xmlns="" val="1419737634"/>
              </p:ext>
            </p:extLst>
          </p:nvPr>
        </p:nvGraphicFramePr>
        <p:xfrm>
          <a:off x="752662" y="1447777"/>
          <a:ext cx="7717550" cy="981456"/>
        </p:xfrm>
        <a:graphic>
          <a:graphicData uri="http://schemas.openxmlformats.org/drawingml/2006/table">
            <a:tbl>
              <a:tblPr firstRow="1" firstCol="1" bandRow="1">
                <a:tableStyleId>{5C22544A-7EE6-4342-B048-85BDC9FD1C3A}</a:tableStyleId>
              </a:tblPr>
              <a:tblGrid>
                <a:gridCol w="7717550">
                  <a:extLst>
                    <a:ext uri="{9D8B030D-6E8A-4147-A177-3AD203B41FA5}">
                      <a16:colId xmlns:a16="http://schemas.microsoft.com/office/drawing/2014/main" xmlns="" val="293600855"/>
                    </a:ext>
                  </a:extLst>
                </a:gridCol>
              </a:tblGrid>
              <a:tr h="432459">
                <a:tc>
                  <a:txBody>
                    <a:bodyPr/>
                    <a:lstStyle/>
                    <a:p>
                      <a:pPr marL="0" marR="0" algn="l">
                        <a:lnSpc>
                          <a:spcPct val="115000"/>
                        </a:lnSpc>
                        <a:spcBef>
                          <a:spcPts val="0"/>
                        </a:spcBef>
                        <a:spcAft>
                          <a:spcPts val="0"/>
                        </a:spcAft>
                      </a:pPr>
                      <a:r>
                        <a:rPr lang="en-GB" sz="2800" dirty="0">
                          <a:solidFill>
                            <a:schemeClr val="tx1"/>
                          </a:solidFill>
                          <a:effectLst/>
                        </a:rPr>
                        <a:t>Component # 4: Innovations and scaling in agro-pastoral farming systems in West Asia</a:t>
                      </a:r>
                      <a:endParaRPr lang="en-US" sz="1800" dirty="0">
                        <a:solidFill>
                          <a:schemeClr val="tx1"/>
                        </a:solidFill>
                        <a:effectLst/>
                        <a:latin typeface="Arial" panose="020B0604020202020204" pitchFamily="34" charset="0"/>
                        <a:ea typeface="Calibri" panose="020F0502020204030204" pitchFamily="34" charset="0"/>
                      </a:endParaRPr>
                    </a:p>
                  </a:txBody>
                  <a:tcPr marL="64698" marR="6469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858024988"/>
                  </a:ext>
                </a:extLst>
              </a:tr>
            </a:tbl>
          </a:graphicData>
        </a:graphic>
      </p:graphicFrame>
      <p:sp>
        <p:nvSpPr>
          <p:cNvPr id="5" name="Rectangle 4">
            <a:extLst>
              <a:ext uri="{FF2B5EF4-FFF2-40B4-BE49-F238E27FC236}">
                <a16:creationId xmlns:a16="http://schemas.microsoft.com/office/drawing/2014/main" xmlns="" id="{C1EBC7A9-1593-43E4-8831-667266E86B1B}"/>
              </a:ext>
            </a:extLst>
          </p:cNvPr>
          <p:cNvSpPr/>
          <p:nvPr/>
        </p:nvSpPr>
        <p:spPr>
          <a:xfrm>
            <a:off x="752662" y="2539090"/>
            <a:ext cx="7717550" cy="70788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GB" sz="2000" b="1" i="1" dirty="0">
                <a:latin typeface="Times New Roman" panose="02020603050405020304" pitchFamily="18" charset="0"/>
                <a:ea typeface="Times New Roman" panose="02020603050405020304" pitchFamily="18" charset="0"/>
              </a:rPr>
              <a:t>Sub-Component 4.1. Enhance the capacity of Mushaqqar research station as a platform of biodiversity conservation</a:t>
            </a:r>
            <a:endParaRPr lang="en-US" sz="2000" dirty="0"/>
          </a:p>
        </p:txBody>
      </p:sp>
      <p:sp>
        <p:nvSpPr>
          <p:cNvPr id="6" name="Rectangle 5">
            <a:extLst>
              <a:ext uri="{FF2B5EF4-FFF2-40B4-BE49-F238E27FC236}">
                <a16:creationId xmlns:a16="http://schemas.microsoft.com/office/drawing/2014/main" xmlns="" id="{8B0FC1A1-7353-4B82-BE87-0A42CEFCA8B3}"/>
              </a:ext>
            </a:extLst>
          </p:cNvPr>
          <p:cNvSpPr/>
          <p:nvPr/>
        </p:nvSpPr>
        <p:spPr>
          <a:xfrm>
            <a:off x="740257" y="3302943"/>
            <a:ext cx="7729955" cy="70788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GB" sz="2000" b="1" i="1" dirty="0">
                <a:latin typeface="Times New Roman" panose="02020603050405020304" pitchFamily="18" charset="0"/>
                <a:ea typeface="Times New Roman" panose="02020603050405020304" pitchFamily="18" charset="0"/>
              </a:rPr>
              <a:t>Sub Component 4.2. Promoting cactus pear (Opuntia ficus-indica) as a multi-purpose drought-resilient species</a:t>
            </a:r>
            <a:endParaRPr lang="en-US" sz="2000" dirty="0"/>
          </a:p>
        </p:txBody>
      </p:sp>
      <p:sp>
        <p:nvSpPr>
          <p:cNvPr id="7" name="Rectangle 6">
            <a:extLst>
              <a:ext uri="{FF2B5EF4-FFF2-40B4-BE49-F238E27FC236}">
                <a16:creationId xmlns:a16="http://schemas.microsoft.com/office/drawing/2014/main" xmlns="" id="{1C698763-2002-4D7F-8B89-7F3638418114}"/>
              </a:ext>
            </a:extLst>
          </p:cNvPr>
          <p:cNvSpPr/>
          <p:nvPr/>
        </p:nvSpPr>
        <p:spPr>
          <a:xfrm>
            <a:off x="752662" y="4066798"/>
            <a:ext cx="7717550" cy="771493"/>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nSpc>
                <a:spcPct val="115000"/>
              </a:lnSpc>
            </a:pPr>
            <a:r>
              <a:rPr lang="en-GB" sz="2000" b="1" i="1" dirty="0">
                <a:latin typeface="Times New Roman" panose="02020603050405020304" pitchFamily="18" charset="0"/>
                <a:ea typeface="Times New Roman" panose="02020603050405020304" pitchFamily="18" charset="0"/>
              </a:rPr>
              <a:t>Sub-Component 4.3. Fully develop and validate the Badia restoration package</a:t>
            </a:r>
            <a:endParaRPr lang="en-US" sz="1400" dirty="0">
              <a:latin typeface="Arial" panose="020B0604020202020204" pitchFamily="34" charset="0"/>
              <a:ea typeface="Calibri" panose="020F0502020204030204" pitchFamily="34" charset="0"/>
            </a:endParaRPr>
          </a:p>
        </p:txBody>
      </p:sp>
      <p:pic>
        <p:nvPicPr>
          <p:cNvPr id="8" name="Picture 7">
            <a:extLst>
              <a:ext uri="{FF2B5EF4-FFF2-40B4-BE49-F238E27FC236}">
                <a16:creationId xmlns:a16="http://schemas.microsoft.com/office/drawing/2014/main" xmlns="" id="{84CBA6FB-A365-4CC1-8BE7-9998BE4179E5}"/>
              </a:ext>
            </a:extLst>
          </p:cNvPr>
          <p:cNvPicPr/>
          <p:nvPr/>
        </p:nvPicPr>
        <p:blipFill rotWithShape="1">
          <a:blip r:embed="rId2" cstate="print">
            <a:extLst>
              <a:ext uri="{28A0092B-C50C-407E-A947-70E740481C1C}">
                <a14:useLocalDpi xmlns:a14="http://schemas.microsoft.com/office/drawing/2010/main" xmlns="" val="0"/>
              </a:ext>
            </a:extLst>
          </a:blip>
          <a:srcRect l="-194" t="26150" r="194" b="517"/>
          <a:stretch/>
        </p:blipFill>
        <p:spPr>
          <a:xfrm>
            <a:off x="8584556" y="2539090"/>
            <a:ext cx="3496310" cy="1964055"/>
          </a:xfrm>
          <a:prstGeom prst="rect">
            <a:avLst/>
          </a:prstGeom>
        </p:spPr>
      </p:pic>
      <p:pic>
        <p:nvPicPr>
          <p:cNvPr id="9" name="Picture 8" descr="cid:image001.jpg@01D5CF9F.41DCD980">
            <a:extLst>
              <a:ext uri="{FF2B5EF4-FFF2-40B4-BE49-F238E27FC236}">
                <a16:creationId xmlns:a16="http://schemas.microsoft.com/office/drawing/2014/main" xmlns="" id="{826A0A8F-E96D-4F9E-A857-644560ABA492}"/>
              </a:ext>
            </a:extLst>
          </p:cNvPr>
          <p:cNvPicPr/>
          <p:nvPr/>
        </p:nvPicPr>
        <p:blipFill rotWithShape="1">
          <a:blip r:embed="rId3" r:link="rId4">
            <a:extLst>
              <a:ext uri="{28A0092B-C50C-407E-A947-70E740481C1C}">
                <a14:useLocalDpi xmlns:a14="http://schemas.microsoft.com/office/drawing/2010/main" xmlns="" val="0"/>
              </a:ext>
            </a:extLst>
          </a:blip>
          <a:srcRect l="14730" t="15243" r="9577" b="13415"/>
          <a:stretch/>
        </p:blipFill>
        <p:spPr bwMode="auto">
          <a:xfrm>
            <a:off x="8584556" y="4546152"/>
            <a:ext cx="3461232" cy="1964055"/>
          </a:xfrm>
          <a:prstGeom prst="rect">
            <a:avLst/>
          </a:prstGeom>
          <a:noFill/>
          <a:ln>
            <a:noFill/>
          </a:ln>
          <a:extLst>
            <a:ext uri="{53640926-AAD7-44D8-BBD7-CCE9431645EC}">
              <a14:shadowObscured xmlns:a14="http://schemas.microsoft.com/office/drawing/2010/main" xmlns=""/>
            </a:ext>
          </a:extLst>
        </p:spPr>
      </p:pic>
      <p:pic>
        <p:nvPicPr>
          <p:cNvPr id="10" name="Picture 9">
            <a:extLst>
              <a:ext uri="{FF2B5EF4-FFF2-40B4-BE49-F238E27FC236}">
                <a16:creationId xmlns:a16="http://schemas.microsoft.com/office/drawing/2014/main" xmlns="" id="{0D771444-92E6-4B0F-AE6E-434C02E956DF}"/>
              </a:ext>
            </a:extLst>
          </p:cNvPr>
          <p:cNvPicPr/>
          <p:nvPr/>
        </p:nvPicPr>
        <p:blipFill rotWithShape="1">
          <a:blip r:embed="rId5" cstate="print">
            <a:extLst>
              <a:ext uri="{28A0092B-C50C-407E-A947-70E740481C1C}">
                <a14:useLocalDpi xmlns:a14="http://schemas.microsoft.com/office/drawing/2010/main" xmlns="" val="0"/>
              </a:ext>
            </a:extLst>
          </a:blip>
          <a:srcRect b="14177"/>
          <a:stretch/>
        </p:blipFill>
        <p:spPr bwMode="auto">
          <a:xfrm>
            <a:off x="2827655" y="5063490"/>
            <a:ext cx="2787650" cy="1794510"/>
          </a:xfrm>
          <a:prstGeom prst="rect">
            <a:avLst/>
          </a:prstGeom>
          <a:noFill/>
          <a:ln>
            <a:noFill/>
          </a:ln>
          <a:extLst>
            <a:ext uri="{53640926-AAD7-44D8-BBD7-CCE9431645EC}">
              <a14:shadowObscured xmlns:a14="http://schemas.microsoft.com/office/drawing/2010/main" xmlns=""/>
            </a:ext>
          </a:extLst>
        </p:spPr>
      </p:pic>
      <p:pic>
        <p:nvPicPr>
          <p:cNvPr id="11" name="Picture 10">
            <a:extLst>
              <a:ext uri="{FF2B5EF4-FFF2-40B4-BE49-F238E27FC236}">
                <a16:creationId xmlns:a16="http://schemas.microsoft.com/office/drawing/2014/main" xmlns="" id="{40084498-6D69-45B5-9149-C8F2323C3563}"/>
              </a:ext>
            </a:extLst>
          </p:cNvPr>
          <p:cNvPicPr/>
          <p:nvPr/>
        </p:nvPicPr>
        <p:blipFill>
          <a:blip r:embed="rId6" cstate="print">
            <a:extLst>
              <a:ext uri="{28A0092B-C50C-407E-A947-70E740481C1C}">
                <a14:useLocalDpi xmlns:a14="http://schemas.microsoft.com/office/drawing/2010/main" xmlns="" val="0"/>
              </a:ext>
            </a:extLst>
          </a:blip>
          <a:stretch>
            <a:fillRect/>
          </a:stretch>
        </p:blipFill>
        <p:spPr>
          <a:xfrm>
            <a:off x="0" y="5063490"/>
            <a:ext cx="2776855" cy="1772285"/>
          </a:xfrm>
          <a:prstGeom prst="rect">
            <a:avLst/>
          </a:prstGeom>
        </p:spPr>
      </p:pic>
      <p:pic>
        <p:nvPicPr>
          <p:cNvPr id="12" name="Picture 11" descr="cid:image001.jpg@01D5CFA0.DF828E90">
            <a:extLst>
              <a:ext uri="{FF2B5EF4-FFF2-40B4-BE49-F238E27FC236}">
                <a16:creationId xmlns:a16="http://schemas.microsoft.com/office/drawing/2014/main" xmlns="" id="{8E2493D8-C5C8-4721-94A0-C68F06E84C30}"/>
              </a:ext>
            </a:extLst>
          </p:cNvPr>
          <p:cNvPicPr/>
          <p:nvPr/>
        </p:nvPicPr>
        <p:blipFill rotWithShape="1">
          <a:blip r:embed="rId7" r:link="rId8">
            <a:extLst>
              <a:ext uri="{28A0092B-C50C-407E-A947-70E740481C1C}">
                <a14:useLocalDpi xmlns:a14="http://schemas.microsoft.com/office/drawing/2010/main" xmlns="" val="0"/>
              </a:ext>
            </a:extLst>
          </a:blip>
          <a:srcRect l="9343" t="17172" r="11133" b="19445"/>
          <a:stretch/>
        </p:blipFill>
        <p:spPr bwMode="auto">
          <a:xfrm>
            <a:off x="5729649" y="5063490"/>
            <a:ext cx="2818765" cy="1769110"/>
          </a:xfrm>
          <a:prstGeom prst="rect">
            <a:avLst/>
          </a:prstGeom>
          <a:noFill/>
          <a:ln>
            <a:noFill/>
          </a:ln>
          <a:extLst>
            <a:ext uri="{53640926-AAD7-44D8-BBD7-CCE9431645EC}">
              <a14:shadowObscured xmlns:a14="http://schemas.microsoft.com/office/drawing/2010/main" xmlns=""/>
            </a:ext>
          </a:extLst>
        </p:spPr>
      </p:pic>
    </p:spTree>
    <p:extLst>
      <p:ext uri="{BB962C8B-B14F-4D97-AF65-F5344CB8AC3E}">
        <p14:creationId xmlns:p14="http://schemas.microsoft.com/office/powerpoint/2010/main" xmlns="" val="3795364686"/>
      </p:ext>
    </p:extLst>
  </p:cSld>
  <p:clrMapOvr>
    <a:masterClrMapping/>
  </p:clrMapOvr>
  <p:transition>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idx="4294967295"/>
          </p:nvPr>
        </p:nvSpPr>
        <p:spPr>
          <a:xfrm>
            <a:off x="1524000" y="-32411"/>
            <a:ext cx="6858000" cy="642937"/>
          </a:xfrm>
        </p:spPr>
        <p:txBody>
          <a:bodyPr>
            <a:normAutofit/>
          </a:bodyPr>
          <a:lstStyle/>
          <a:p>
            <a:pPr algn="l" eaLnBrk="1" hangingPunct="1">
              <a:lnSpc>
                <a:spcPct val="80000"/>
              </a:lnSpc>
            </a:pPr>
            <a:r>
              <a:rPr lang="en-US" altLang="zh-CN" sz="3200" dirty="0">
                <a:solidFill>
                  <a:schemeClr val="bg1"/>
                </a:solidFill>
              </a:rPr>
              <a:t>The CGIAR Consortium of Centers</a:t>
            </a:r>
            <a:endParaRPr lang="en-US" sz="3200" dirty="0">
              <a:solidFill>
                <a:schemeClr val="bg1"/>
              </a:solidFill>
              <a:ea typeface="SimSun" pitchFamily="2" charset="-122"/>
            </a:endParaRPr>
          </a:p>
        </p:txBody>
      </p:sp>
      <p:graphicFrame>
        <p:nvGraphicFramePr>
          <p:cNvPr id="9" name="Table 8">
            <a:extLst>
              <a:ext uri="{FF2B5EF4-FFF2-40B4-BE49-F238E27FC236}">
                <a16:creationId xmlns:a16="http://schemas.microsoft.com/office/drawing/2014/main" xmlns="" id="{60245DEC-CE83-428F-9A61-478D842B4C92}"/>
              </a:ext>
            </a:extLst>
          </p:cNvPr>
          <p:cNvGraphicFramePr>
            <a:graphicFrameLocks noGrp="1"/>
          </p:cNvGraphicFramePr>
          <p:nvPr>
            <p:extLst>
              <p:ext uri="{D42A27DB-BD31-4B8C-83A1-F6EECF244321}">
                <p14:modId xmlns:p14="http://schemas.microsoft.com/office/powerpoint/2010/main" xmlns="" val="237632397"/>
              </p:ext>
            </p:extLst>
          </p:nvPr>
        </p:nvGraphicFramePr>
        <p:xfrm>
          <a:off x="590550" y="1438276"/>
          <a:ext cx="11439525" cy="5187171"/>
        </p:xfrm>
        <a:graphic>
          <a:graphicData uri="http://schemas.openxmlformats.org/drawingml/2006/table">
            <a:tbl>
              <a:tblPr firstRow="1" firstCol="1" bandRow="1">
                <a:tableStyleId>{68D230F3-CF80-4859-8CE7-A43EE81993B5}</a:tableStyleId>
              </a:tblPr>
              <a:tblGrid>
                <a:gridCol w="7633209">
                  <a:extLst>
                    <a:ext uri="{9D8B030D-6E8A-4147-A177-3AD203B41FA5}">
                      <a16:colId xmlns:a16="http://schemas.microsoft.com/office/drawing/2014/main" xmlns="" val="2376022629"/>
                    </a:ext>
                  </a:extLst>
                </a:gridCol>
                <a:gridCol w="3806316">
                  <a:extLst>
                    <a:ext uri="{9D8B030D-6E8A-4147-A177-3AD203B41FA5}">
                      <a16:colId xmlns:a16="http://schemas.microsoft.com/office/drawing/2014/main" xmlns="" val="3180548260"/>
                    </a:ext>
                  </a:extLst>
                </a:gridCol>
              </a:tblGrid>
              <a:tr h="881871">
                <a:tc>
                  <a:txBody>
                    <a:bodyPr/>
                    <a:lstStyle/>
                    <a:p>
                      <a:pPr marL="0" marR="0" algn="ctr">
                        <a:lnSpc>
                          <a:spcPct val="107000"/>
                        </a:lnSpc>
                        <a:spcBef>
                          <a:spcPts val="0"/>
                        </a:spcBef>
                        <a:spcAft>
                          <a:spcPts val="0"/>
                        </a:spcAft>
                      </a:pPr>
                      <a:r>
                        <a:rPr lang="en-US" sz="2400" dirty="0">
                          <a:effectLst/>
                        </a:rPr>
                        <a:t>Activities</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2917" marR="62917" marT="0" marB="0" anchor="ctr"/>
                </a:tc>
                <a:tc>
                  <a:txBody>
                    <a:bodyPr/>
                    <a:lstStyle/>
                    <a:p>
                      <a:pPr marL="0" marR="0" algn="ctr">
                        <a:lnSpc>
                          <a:spcPct val="107000"/>
                        </a:lnSpc>
                        <a:spcBef>
                          <a:spcPts val="0"/>
                        </a:spcBef>
                        <a:spcAft>
                          <a:spcPts val="0"/>
                        </a:spcAft>
                      </a:pPr>
                      <a:r>
                        <a:rPr lang="en-US" sz="2400" dirty="0">
                          <a:effectLst/>
                        </a:rPr>
                        <a:t>Planned Deliverables-2019</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2917" marR="62917" marT="0" marB="0" anchor="ctr"/>
                </a:tc>
                <a:extLst>
                  <a:ext uri="{0D108BD9-81ED-4DB2-BD59-A6C34878D82A}">
                    <a16:rowId xmlns:a16="http://schemas.microsoft.com/office/drawing/2014/main" xmlns="" val="398466939"/>
                  </a:ext>
                </a:extLst>
              </a:tr>
              <a:tr h="1897028">
                <a:tc>
                  <a:txBody>
                    <a:bodyPr/>
                    <a:lstStyle/>
                    <a:p>
                      <a:pPr marL="0" marR="0">
                        <a:lnSpc>
                          <a:spcPct val="107000"/>
                        </a:lnSpc>
                        <a:spcBef>
                          <a:spcPts val="0"/>
                        </a:spcBef>
                        <a:spcAft>
                          <a:spcPts val="0"/>
                        </a:spcAft>
                      </a:pPr>
                      <a:r>
                        <a:rPr lang="en-GB" sz="2200" dirty="0">
                          <a:effectLst/>
                        </a:rPr>
                        <a:t>1.     Continuous development of well-adapted cactus accessions and shrub species will ensure that rangeland and livestock feeding strategies by the pastoral communities in the focus region continually transform and reorient their agricultural systems to support food security under the new realities of climate change.</a:t>
                      </a:r>
                      <a:endParaRPr lang="en-US" sz="2200" dirty="0">
                        <a:effectLst/>
                        <a:latin typeface="Calibri" panose="020F0502020204030204" pitchFamily="34" charset="0"/>
                        <a:ea typeface="Calibri" panose="020F0502020204030204" pitchFamily="34" charset="0"/>
                        <a:cs typeface="Arial" panose="020B0604020202020204" pitchFamily="34" charset="0"/>
                      </a:endParaRPr>
                    </a:p>
                  </a:txBody>
                  <a:tcPr marL="62917" marR="62917" marT="0" marB="0"/>
                </a:tc>
                <a:tc>
                  <a:txBody>
                    <a:bodyPr/>
                    <a:lstStyle/>
                    <a:p>
                      <a:pPr marL="342900" marR="0" lvl="0" indent="-342900" rtl="0">
                        <a:lnSpc>
                          <a:spcPct val="107000"/>
                        </a:lnSpc>
                        <a:spcBef>
                          <a:spcPts val="0"/>
                        </a:spcBef>
                        <a:spcAft>
                          <a:spcPts val="0"/>
                        </a:spcAft>
                        <a:buFont typeface="Symbol" panose="05050102010706020507" pitchFamily="18" charset="2"/>
                        <a:buChar char=""/>
                      </a:pPr>
                      <a:r>
                        <a:rPr lang="en-GB" sz="2200" dirty="0">
                          <a:effectLst/>
                        </a:rPr>
                        <a:t>Report on biodiversity conservation at </a:t>
                      </a:r>
                      <a:r>
                        <a:rPr lang="en-GB" sz="2200" dirty="0" err="1">
                          <a:effectLst/>
                        </a:rPr>
                        <a:t>Mushaqqar</a:t>
                      </a:r>
                      <a:r>
                        <a:rPr lang="en-GB" sz="2200" dirty="0">
                          <a:effectLst/>
                        </a:rPr>
                        <a:t> station (field gene bank) </a:t>
                      </a:r>
                      <a:endParaRPr lang="en-US" sz="2200" dirty="0">
                        <a:effectLst/>
                        <a:latin typeface="Calibri" panose="020F0502020204030204" pitchFamily="34" charset="0"/>
                        <a:ea typeface="Calibri" panose="020F0502020204030204" pitchFamily="34" charset="0"/>
                        <a:cs typeface="Arial" panose="020B0604020202020204" pitchFamily="34" charset="0"/>
                      </a:endParaRPr>
                    </a:p>
                  </a:txBody>
                  <a:tcPr marL="62917" marR="62917" marT="0" marB="0"/>
                </a:tc>
                <a:extLst>
                  <a:ext uri="{0D108BD9-81ED-4DB2-BD59-A6C34878D82A}">
                    <a16:rowId xmlns:a16="http://schemas.microsoft.com/office/drawing/2014/main" xmlns="" val="604972240"/>
                  </a:ext>
                </a:extLst>
              </a:tr>
              <a:tr h="687152">
                <a:tc>
                  <a:txBody>
                    <a:bodyPr/>
                    <a:lstStyle/>
                    <a:p>
                      <a:pPr marL="0" marR="0">
                        <a:lnSpc>
                          <a:spcPct val="107000"/>
                        </a:lnSpc>
                        <a:spcBef>
                          <a:spcPts val="0"/>
                        </a:spcBef>
                        <a:spcAft>
                          <a:spcPts val="0"/>
                        </a:spcAft>
                      </a:pPr>
                      <a:r>
                        <a:rPr lang="en-GB" sz="2200" dirty="0">
                          <a:effectLst/>
                        </a:rPr>
                        <a:t>2.  Evaluation, multiplication of cactus pear accessions.</a:t>
                      </a:r>
                      <a:endParaRPr lang="en-US" sz="2200" dirty="0">
                        <a:effectLst/>
                        <a:latin typeface="Calibri" panose="020F0502020204030204" pitchFamily="34" charset="0"/>
                        <a:ea typeface="Calibri" panose="020F0502020204030204" pitchFamily="34" charset="0"/>
                        <a:cs typeface="Arial" panose="020B0604020202020204" pitchFamily="34" charset="0"/>
                      </a:endParaRPr>
                    </a:p>
                  </a:txBody>
                  <a:tcPr marL="62917" marR="62917" marT="0" marB="0"/>
                </a:tc>
                <a:tc>
                  <a:txBody>
                    <a:bodyPr/>
                    <a:lstStyle/>
                    <a:p>
                      <a:pPr marL="342900" marR="0" lvl="0" indent="-342900" rtl="0">
                        <a:lnSpc>
                          <a:spcPct val="107000"/>
                        </a:lnSpc>
                        <a:spcBef>
                          <a:spcPts val="0"/>
                        </a:spcBef>
                        <a:spcAft>
                          <a:spcPts val="0"/>
                        </a:spcAft>
                        <a:buFont typeface="Symbol" panose="05050102010706020507" pitchFamily="18" charset="2"/>
                        <a:buChar char=""/>
                      </a:pPr>
                      <a:r>
                        <a:rPr lang="en-GB" sz="2200" dirty="0">
                          <a:effectLst/>
                        </a:rPr>
                        <a:t>Report on cactus evaluation and multiplication</a:t>
                      </a:r>
                      <a:endParaRPr lang="en-US" sz="2200" dirty="0">
                        <a:effectLst/>
                        <a:latin typeface="Calibri" panose="020F0502020204030204" pitchFamily="34" charset="0"/>
                        <a:ea typeface="Calibri" panose="020F0502020204030204" pitchFamily="34" charset="0"/>
                        <a:cs typeface="Arial" panose="020B0604020202020204" pitchFamily="34" charset="0"/>
                      </a:endParaRPr>
                    </a:p>
                  </a:txBody>
                  <a:tcPr marL="62917" marR="62917" marT="0" marB="0"/>
                </a:tc>
                <a:extLst>
                  <a:ext uri="{0D108BD9-81ED-4DB2-BD59-A6C34878D82A}">
                    <a16:rowId xmlns:a16="http://schemas.microsoft.com/office/drawing/2014/main" xmlns="" val="3189610312"/>
                  </a:ext>
                </a:extLst>
              </a:tr>
              <a:tr h="1075116">
                <a:tc>
                  <a:txBody>
                    <a:bodyPr/>
                    <a:lstStyle/>
                    <a:p>
                      <a:pPr marL="0" marR="0">
                        <a:lnSpc>
                          <a:spcPct val="107000"/>
                        </a:lnSpc>
                        <a:spcBef>
                          <a:spcPts val="0"/>
                        </a:spcBef>
                        <a:spcAft>
                          <a:spcPts val="0"/>
                        </a:spcAft>
                        <a:tabLst>
                          <a:tab pos="158115" algn="l"/>
                        </a:tabLst>
                      </a:pPr>
                      <a:r>
                        <a:rPr lang="en-GB" sz="2200" dirty="0">
                          <a:effectLst/>
                        </a:rPr>
                        <a:t>3. Developing full capacity of partners on cactus best agronomic practices</a:t>
                      </a:r>
                      <a:endParaRPr lang="en-US" sz="2200" dirty="0">
                        <a:effectLst/>
                        <a:latin typeface="Calibri" panose="020F0502020204030204" pitchFamily="34" charset="0"/>
                        <a:ea typeface="Calibri" panose="020F0502020204030204" pitchFamily="34" charset="0"/>
                        <a:cs typeface="Arial" panose="020B0604020202020204" pitchFamily="34" charset="0"/>
                      </a:endParaRPr>
                    </a:p>
                  </a:txBody>
                  <a:tcPr marL="62917" marR="62917" marT="0" marB="0"/>
                </a:tc>
                <a:tc>
                  <a:txBody>
                    <a:bodyPr/>
                    <a:lstStyle/>
                    <a:p>
                      <a:pPr marL="342900" marR="0" lvl="0" indent="-342900" rtl="0">
                        <a:lnSpc>
                          <a:spcPct val="107000"/>
                        </a:lnSpc>
                        <a:spcBef>
                          <a:spcPts val="0"/>
                        </a:spcBef>
                        <a:spcAft>
                          <a:spcPts val="0"/>
                        </a:spcAft>
                        <a:buFont typeface="Symbol" panose="05050102010706020507" pitchFamily="18" charset="2"/>
                        <a:buChar char=""/>
                      </a:pPr>
                      <a:r>
                        <a:rPr lang="en-GB" sz="2200" dirty="0">
                          <a:effectLst/>
                        </a:rPr>
                        <a:t>Report on capacity development of stakeholders enhanced (training, demonstrations, fliers, etc.)</a:t>
                      </a:r>
                      <a:endParaRPr lang="en-US" sz="2200" dirty="0">
                        <a:effectLst/>
                        <a:latin typeface="Calibri" panose="020F0502020204030204" pitchFamily="34" charset="0"/>
                        <a:ea typeface="Calibri" panose="020F0502020204030204" pitchFamily="34" charset="0"/>
                        <a:cs typeface="Arial" panose="020B0604020202020204" pitchFamily="34" charset="0"/>
                      </a:endParaRPr>
                    </a:p>
                  </a:txBody>
                  <a:tcPr marL="62917" marR="62917" marT="0" marB="0"/>
                </a:tc>
                <a:extLst>
                  <a:ext uri="{0D108BD9-81ED-4DB2-BD59-A6C34878D82A}">
                    <a16:rowId xmlns:a16="http://schemas.microsoft.com/office/drawing/2014/main" xmlns="" val="1691710811"/>
                  </a:ext>
                </a:extLst>
              </a:tr>
            </a:tbl>
          </a:graphicData>
        </a:graphic>
      </p:graphicFrame>
      <p:sp>
        <p:nvSpPr>
          <p:cNvPr id="3" name="TextBox 2">
            <a:extLst>
              <a:ext uri="{FF2B5EF4-FFF2-40B4-BE49-F238E27FC236}">
                <a16:creationId xmlns:a16="http://schemas.microsoft.com/office/drawing/2014/main" xmlns="" id="{7AB80EE3-DF6D-4220-A3FA-5A62CE442794}"/>
              </a:ext>
            </a:extLst>
          </p:cNvPr>
          <p:cNvSpPr txBox="1"/>
          <p:nvPr/>
        </p:nvSpPr>
        <p:spPr>
          <a:xfrm>
            <a:off x="685800" y="37852"/>
            <a:ext cx="11506200" cy="993926"/>
          </a:xfrm>
          <a:prstGeom prst="rect">
            <a:avLst/>
          </a:prstGeom>
        </p:spPr>
        <p:txBody>
          <a:bodyPr/>
          <a:lstStyle>
            <a:lvl1pPr defTabSz="914400">
              <a:lnSpc>
                <a:spcPct val="90000"/>
              </a:lnSpc>
              <a:spcBef>
                <a:spcPct val="0"/>
              </a:spcBef>
              <a:buNone/>
              <a:defRPr lang="en-GB" sz="4000" b="1">
                <a:solidFill>
                  <a:srgbClr val="007436"/>
                </a:solidFill>
                <a:effectLst/>
                <a:latin typeface="+mj-lt"/>
                <a:ea typeface="+mj-ea"/>
                <a:cs typeface="+mj-cs"/>
              </a:defRPr>
            </a:lvl1pPr>
          </a:lstStyle>
          <a:p>
            <a:endParaRPr lang="en-US" dirty="0"/>
          </a:p>
        </p:txBody>
      </p:sp>
      <p:sp>
        <p:nvSpPr>
          <p:cNvPr id="8" name="Rectangle 7">
            <a:extLst>
              <a:ext uri="{FF2B5EF4-FFF2-40B4-BE49-F238E27FC236}">
                <a16:creationId xmlns:a16="http://schemas.microsoft.com/office/drawing/2014/main" xmlns="" id="{985688CD-BC90-4E0A-A264-EF36DCC5298B}"/>
              </a:ext>
            </a:extLst>
          </p:cNvPr>
          <p:cNvSpPr/>
          <p:nvPr/>
        </p:nvSpPr>
        <p:spPr>
          <a:xfrm>
            <a:off x="590550" y="289057"/>
            <a:ext cx="10022244" cy="993926"/>
          </a:xfrm>
          <a:prstGeom prst="rect">
            <a:avLst/>
          </a:prstGeom>
        </p:spPr>
        <p:txBody>
          <a:bodyPr wrap="square">
            <a:spAutoFit/>
          </a:bodyPr>
          <a:lstStyle/>
          <a:p>
            <a:pPr marL="0" marR="0">
              <a:lnSpc>
                <a:spcPct val="107000"/>
              </a:lnSpc>
              <a:spcBef>
                <a:spcPts val="0"/>
              </a:spcBef>
              <a:spcAft>
                <a:spcPts val="800"/>
              </a:spcAft>
            </a:pPr>
            <a:r>
              <a:rPr lang="en-US" sz="2800" b="1" dirty="0">
                <a:solidFill>
                  <a:srgbClr val="007436"/>
                </a:solidFill>
              </a:rPr>
              <a:t>Sub-Component 4.1. Enhance the capacity of Mushaqqar research station as a platform of biodiversity conservation</a:t>
            </a:r>
          </a:p>
        </p:txBody>
      </p:sp>
    </p:spTree>
    <p:extLst>
      <p:ext uri="{BB962C8B-B14F-4D97-AF65-F5344CB8AC3E}">
        <p14:creationId xmlns:p14="http://schemas.microsoft.com/office/powerpoint/2010/main" xmlns="" val="2940149890"/>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5FAFCF17-DF84-4005-A4AA-09E044F4BEA1}"/>
              </a:ext>
            </a:extLst>
          </p:cNvPr>
          <p:cNvPicPr>
            <a:picLocks noChangeAspect="1"/>
          </p:cNvPicPr>
          <p:nvPr/>
        </p:nvPicPr>
        <p:blipFill rotWithShape="1">
          <a:blip r:embed="rId2" cstate="print">
            <a:extLst>
              <a:ext uri="{28A0092B-C50C-407E-A947-70E740481C1C}">
                <a14:useLocalDpi xmlns:a14="http://schemas.microsoft.com/office/drawing/2010/main" xmlns="" val="0"/>
              </a:ext>
            </a:extLst>
          </a:blip>
          <a:srcRect l="12813" r="11431"/>
          <a:stretch/>
        </p:blipFill>
        <p:spPr>
          <a:xfrm>
            <a:off x="4082228" y="4483253"/>
            <a:ext cx="1600201" cy="1229806"/>
          </a:xfrm>
          <a:prstGeom prst="rect">
            <a:avLst/>
          </a:prstGeom>
        </p:spPr>
      </p:pic>
      <p:sp>
        <p:nvSpPr>
          <p:cNvPr id="5" name="Rectangle 4">
            <a:extLst>
              <a:ext uri="{FF2B5EF4-FFF2-40B4-BE49-F238E27FC236}">
                <a16:creationId xmlns:a16="http://schemas.microsoft.com/office/drawing/2014/main" xmlns="" id="{DBE4E884-0BB8-4DB9-8173-803DC262CC01}"/>
              </a:ext>
            </a:extLst>
          </p:cNvPr>
          <p:cNvSpPr/>
          <p:nvPr/>
        </p:nvSpPr>
        <p:spPr>
          <a:xfrm>
            <a:off x="6213848" y="71736"/>
            <a:ext cx="3463552" cy="461665"/>
          </a:xfrm>
          <a:prstGeom prst="rect">
            <a:avLst/>
          </a:prstGeom>
        </p:spPr>
        <p:txBody>
          <a:bodyPr wrap="square">
            <a:spAutoFit/>
          </a:bodyPr>
          <a:lstStyle/>
          <a:p>
            <a:pPr algn="ctr"/>
            <a:r>
              <a:rPr lang="en-GB" sz="2400" b="1" i="1" dirty="0">
                <a:solidFill>
                  <a:schemeClr val="bg1"/>
                </a:solidFill>
              </a:rPr>
              <a:t>Shrub species</a:t>
            </a:r>
            <a:endParaRPr lang="en-US" sz="2400" b="1" i="1" dirty="0">
              <a:solidFill>
                <a:schemeClr val="bg1"/>
              </a:solidFill>
            </a:endParaRPr>
          </a:p>
        </p:txBody>
      </p:sp>
      <p:pic>
        <p:nvPicPr>
          <p:cNvPr id="7" name="Picture 6">
            <a:extLst>
              <a:ext uri="{FF2B5EF4-FFF2-40B4-BE49-F238E27FC236}">
                <a16:creationId xmlns:a16="http://schemas.microsoft.com/office/drawing/2014/main" xmlns="" id="{A8594C44-DBFA-405E-8C40-C4A8F13C2F40}"/>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7618543" y="5727501"/>
            <a:ext cx="1600199" cy="1098887"/>
          </a:xfrm>
          <a:prstGeom prst="rect">
            <a:avLst/>
          </a:prstGeom>
        </p:spPr>
      </p:pic>
      <p:pic>
        <p:nvPicPr>
          <p:cNvPr id="9" name="Picture 8">
            <a:extLst>
              <a:ext uri="{FF2B5EF4-FFF2-40B4-BE49-F238E27FC236}">
                <a16:creationId xmlns:a16="http://schemas.microsoft.com/office/drawing/2014/main" xmlns="" id="{966C9965-9706-47AA-B7DA-65161701524D}"/>
              </a:ext>
            </a:extLst>
          </p:cNvPr>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5704979" y="3404671"/>
            <a:ext cx="1882449" cy="1057425"/>
          </a:xfrm>
          <a:prstGeom prst="rect">
            <a:avLst/>
          </a:prstGeom>
        </p:spPr>
      </p:pic>
      <p:pic>
        <p:nvPicPr>
          <p:cNvPr id="13" name="Picture 12">
            <a:extLst>
              <a:ext uri="{FF2B5EF4-FFF2-40B4-BE49-F238E27FC236}">
                <a16:creationId xmlns:a16="http://schemas.microsoft.com/office/drawing/2014/main" xmlns="" id="{CE340065-A512-444B-8847-D9CE10B3D1E1}"/>
              </a:ext>
            </a:extLst>
          </p:cNvPr>
          <p:cNvPicPr>
            <a:picLocks noChangeAspect="1"/>
          </p:cNvPicPr>
          <p:nvPr/>
        </p:nvPicPr>
        <p:blipFill rotWithShape="1">
          <a:blip r:embed="rId5" cstate="print">
            <a:extLst>
              <a:ext uri="{28A0092B-C50C-407E-A947-70E740481C1C}">
                <a14:useLocalDpi xmlns:a14="http://schemas.microsoft.com/office/drawing/2010/main" xmlns="" val="0"/>
              </a:ext>
            </a:extLst>
          </a:blip>
          <a:srcRect l="23946" r="15119"/>
          <a:stretch/>
        </p:blipFill>
        <p:spPr>
          <a:xfrm>
            <a:off x="7637679" y="4514074"/>
            <a:ext cx="1600198" cy="1197608"/>
          </a:xfrm>
          <a:prstGeom prst="rect">
            <a:avLst/>
          </a:prstGeom>
        </p:spPr>
      </p:pic>
      <p:pic>
        <p:nvPicPr>
          <p:cNvPr id="11" name="Picture 10">
            <a:extLst>
              <a:ext uri="{FF2B5EF4-FFF2-40B4-BE49-F238E27FC236}">
                <a16:creationId xmlns:a16="http://schemas.microsoft.com/office/drawing/2014/main" xmlns="" id="{C777C981-F12D-45E2-896C-00602954E08B}"/>
              </a:ext>
            </a:extLst>
          </p:cNvPr>
          <p:cNvPicPr>
            <a:picLocks noChangeAspect="1"/>
          </p:cNvPicPr>
          <p:nvPr/>
        </p:nvPicPr>
        <p:blipFill rotWithShape="1">
          <a:blip r:embed="rId6" cstate="print">
            <a:extLst>
              <a:ext uri="{28A0092B-C50C-407E-A947-70E740481C1C}">
                <a14:useLocalDpi xmlns:a14="http://schemas.microsoft.com/office/drawing/2010/main" xmlns="" val="0"/>
              </a:ext>
            </a:extLst>
          </a:blip>
          <a:srcRect r="2604"/>
          <a:stretch/>
        </p:blipFill>
        <p:spPr>
          <a:xfrm>
            <a:off x="5705405" y="4500803"/>
            <a:ext cx="1882022" cy="1210879"/>
          </a:xfrm>
          <a:prstGeom prst="rect">
            <a:avLst/>
          </a:prstGeom>
        </p:spPr>
      </p:pic>
      <p:pic>
        <p:nvPicPr>
          <p:cNvPr id="15" name="Picture 14">
            <a:extLst>
              <a:ext uri="{FF2B5EF4-FFF2-40B4-BE49-F238E27FC236}">
                <a16:creationId xmlns:a16="http://schemas.microsoft.com/office/drawing/2014/main" xmlns="" id="{6EAFFD01-34A4-4307-895F-EF8051291C51}"/>
              </a:ext>
            </a:extLst>
          </p:cNvPr>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5704979" y="5743881"/>
            <a:ext cx="1882023" cy="1100229"/>
          </a:xfrm>
          <a:prstGeom prst="rect">
            <a:avLst/>
          </a:prstGeom>
        </p:spPr>
      </p:pic>
      <p:pic>
        <p:nvPicPr>
          <p:cNvPr id="17" name="Picture 16">
            <a:extLst>
              <a:ext uri="{FF2B5EF4-FFF2-40B4-BE49-F238E27FC236}">
                <a16:creationId xmlns:a16="http://schemas.microsoft.com/office/drawing/2014/main" xmlns="" id="{850DAD18-27F1-4AAD-9B94-6FB77597C3A8}"/>
              </a:ext>
            </a:extLst>
          </p:cNvPr>
          <p:cNvPicPr>
            <a:picLocks noChangeAspect="1"/>
          </p:cNvPicPr>
          <p:nvPr/>
        </p:nvPicPr>
        <p:blipFill rotWithShape="1">
          <a:blip r:embed="rId8" cstate="print">
            <a:extLst>
              <a:ext uri="{28A0092B-C50C-407E-A947-70E740481C1C}">
                <a14:useLocalDpi xmlns:a14="http://schemas.microsoft.com/office/drawing/2010/main" xmlns="" val="0"/>
              </a:ext>
            </a:extLst>
          </a:blip>
          <a:srcRect t="9954" r="23474"/>
          <a:stretch/>
        </p:blipFill>
        <p:spPr>
          <a:xfrm>
            <a:off x="4082228" y="3404670"/>
            <a:ext cx="1600200" cy="1057684"/>
          </a:xfrm>
          <a:prstGeom prst="rect">
            <a:avLst/>
          </a:prstGeom>
        </p:spPr>
      </p:pic>
      <p:pic>
        <p:nvPicPr>
          <p:cNvPr id="19" name="Picture 18">
            <a:extLst>
              <a:ext uri="{FF2B5EF4-FFF2-40B4-BE49-F238E27FC236}">
                <a16:creationId xmlns:a16="http://schemas.microsoft.com/office/drawing/2014/main" xmlns="" id="{CAEBF950-36EE-4985-8488-D7FE7534CE71}"/>
              </a:ext>
            </a:extLst>
          </p:cNvPr>
          <p:cNvPicPr>
            <a:picLocks noChangeAspect="1"/>
          </p:cNvPicPr>
          <p:nvPr/>
        </p:nvPicPr>
        <p:blipFill rotWithShape="1">
          <a:blip r:embed="rId9" cstate="print">
            <a:extLst>
              <a:ext uri="{28A0092B-C50C-407E-A947-70E740481C1C}">
                <a14:useLocalDpi xmlns:a14="http://schemas.microsoft.com/office/drawing/2010/main" xmlns="" val="0"/>
              </a:ext>
            </a:extLst>
          </a:blip>
          <a:srcRect l="13807" t="5432" r="11531"/>
          <a:stretch/>
        </p:blipFill>
        <p:spPr>
          <a:xfrm>
            <a:off x="4082227" y="5743880"/>
            <a:ext cx="1600199" cy="1130128"/>
          </a:xfrm>
          <a:prstGeom prst="rect">
            <a:avLst/>
          </a:prstGeom>
        </p:spPr>
      </p:pic>
      <p:pic>
        <p:nvPicPr>
          <p:cNvPr id="24" name="Picture 23">
            <a:extLst>
              <a:ext uri="{FF2B5EF4-FFF2-40B4-BE49-F238E27FC236}">
                <a16:creationId xmlns:a16="http://schemas.microsoft.com/office/drawing/2014/main" xmlns="" id="{683FFA9D-8979-4458-AE13-30D8849A1C64}"/>
              </a:ext>
            </a:extLst>
          </p:cNvPr>
          <p:cNvPicPr>
            <a:picLocks noChangeAspect="1"/>
          </p:cNvPicPr>
          <p:nvPr/>
        </p:nvPicPr>
        <p:blipFill>
          <a:blip r:embed="rId10" cstate="print">
            <a:extLst>
              <a:ext uri="{28A0092B-C50C-407E-A947-70E740481C1C}">
                <a14:useLocalDpi xmlns:a14="http://schemas.microsoft.com/office/drawing/2010/main" xmlns="" val="0"/>
              </a:ext>
            </a:extLst>
          </a:blip>
          <a:stretch>
            <a:fillRect/>
          </a:stretch>
        </p:blipFill>
        <p:spPr>
          <a:xfrm>
            <a:off x="7618543" y="3395221"/>
            <a:ext cx="1600199" cy="1066799"/>
          </a:xfrm>
          <a:prstGeom prst="rect">
            <a:avLst/>
          </a:prstGeom>
        </p:spPr>
      </p:pic>
      <p:pic>
        <p:nvPicPr>
          <p:cNvPr id="25" name="Picture 24">
            <a:extLst>
              <a:ext uri="{FF2B5EF4-FFF2-40B4-BE49-F238E27FC236}">
                <a16:creationId xmlns:a16="http://schemas.microsoft.com/office/drawing/2014/main" xmlns="" id="{78C101F2-1E9F-4B6C-B2C0-120BA126C959}"/>
              </a:ext>
            </a:extLst>
          </p:cNvPr>
          <p:cNvPicPr>
            <a:picLocks noChangeAspect="1"/>
          </p:cNvPicPr>
          <p:nvPr/>
        </p:nvPicPr>
        <p:blipFill rotWithShape="1">
          <a:blip r:embed="rId11" cstate="print">
            <a:extLst>
              <a:ext uri="{28A0092B-C50C-407E-A947-70E740481C1C}">
                <a14:useLocalDpi xmlns:a14="http://schemas.microsoft.com/office/drawing/2010/main" xmlns="" val="0"/>
              </a:ext>
            </a:extLst>
          </a:blip>
          <a:srcRect t="31818" b="30634"/>
          <a:stretch/>
        </p:blipFill>
        <p:spPr>
          <a:xfrm>
            <a:off x="685800" y="23749"/>
            <a:ext cx="11436626" cy="2510161"/>
          </a:xfrm>
          <a:prstGeom prst="rect">
            <a:avLst/>
          </a:prstGeom>
        </p:spPr>
      </p:pic>
      <p:sp>
        <p:nvSpPr>
          <p:cNvPr id="2" name="TextBox 1">
            <a:extLst>
              <a:ext uri="{FF2B5EF4-FFF2-40B4-BE49-F238E27FC236}">
                <a16:creationId xmlns:a16="http://schemas.microsoft.com/office/drawing/2014/main" xmlns="" id="{6A794598-095A-4BEC-8A1B-B65038C71996}"/>
              </a:ext>
            </a:extLst>
          </p:cNvPr>
          <p:cNvSpPr txBox="1"/>
          <p:nvPr/>
        </p:nvSpPr>
        <p:spPr>
          <a:xfrm>
            <a:off x="1196243" y="2594239"/>
            <a:ext cx="10035209" cy="523220"/>
          </a:xfrm>
          <a:prstGeom prst="rect">
            <a:avLst/>
          </a:prstGeom>
          <a:noFill/>
        </p:spPr>
        <p:txBody>
          <a:bodyPr wrap="square" rtlCol="0">
            <a:spAutoFit/>
          </a:bodyPr>
          <a:lstStyle/>
          <a:p>
            <a:pPr algn="ctr"/>
            <a:r>
              <a:rPr lang="en-US" sz="2800" b="1" dirty="0">
                <a:solidFill>
                  <a:srgbClr val="007436"/>
                </a:solidFill>
              </a:rPr>
              <a:t>Rangeland biodiversity conservation at Mushaqqar station</a:t>
            </a:r>
          </a:p>
        </p:txBody>
      </p:sp>
      <p:sp>
        <p:nvSpPr>
          <p:cNvPr id="3" name="Rectangle 2">
            <a:extLst>
              <a:ext uri="{FF2B5EF4-FFF2-40B4-BE49-F238E27FC236}">
                <a16:creationId xmlns:a16="http://schemas.microsoft.com/office/drawing/2014/main" xmlns="" id="{EFE33A6A-9C52-4A88-B8D8-3EDCA4855CE5}"/>
              </a:ext>
            </a:extLst>
          </p:cNvPr>
          <p:cNvSpPr/>
          <p:nvPr/>
        </p:nvSpPr>
        <p:spPr>
          <a:xfrm>
            <a:off x="347870" y="4010643"/>
            <a:ext cx="3588026" cy="1754326"/>
          </a:xfrm>
          <a:prstGeom prst="rect">
            <a:avLst/>
          </a:prstGeom>
          <a:solidFill>
            <a:schemeClr val="accent4">
              <a:lumMod val="40000"/>
              <a:lumOff val="60000"/>
            </a:schemeClr>
          </a:solidFill>
        </p:spPr>
        <p:txBody>
          <a:bodyPr wrap="square">
            <a:spAutoFit/>
          </a:bodyPr>
          <a:lstStyle/>
          <a:p>
            <a:pPr lvl="0"/>
            <a:r>
              <a:rPr lang="en-US" dirty="0"/>
              <a:t>Additional species were planted at Mushaqqar station field genebank:</a:t>
            </a:r>
          </a:p>
          <a:p>
            <a:pPr marL="625475" lvl="1" indent="-457200">
              <a:buFont typeface="Arial" panose="020B0604020202020204" pitchFamily="34" charset="0"/>
              <a:buChar char="•"/>
            </a:pPr>
            <a:r>
              <a:rPr lang="en-US" i="1" dirty="0"/>
              <a:t>Aloe </a:t>
            </a:r>
            <a:r>
              <a:rPr lang="en-US" i="1" dirty="0" err="1"/>
              <a:t>vera</a:t>
            </a:r>
            <a:endParaRPr lang="en-US" dirty="0"/>
          </a:p>
          <a:p>
            <a:pPr marL="625475" lvl="1" indent="-457200">
              <a:buFont typeface="Arial" panose="020B0604020202020204" pitchFamily="34" charset="0"/>
              <a:buChar char="•"/>
            </a:pPr>
            <a:r>
              <a:rPr lang="en-US" i="1" dirty="0"/>
              <a:t>Moringa oleifera </a:t>
            </a:r>
            <a:endParaRPr lang="en-US" dirty="0"/>
          </a:p>
          <a:p>
            <a:pPr marL="625475" lvl="1" indent="-457200">
              <a:buFont typeface="Arial" panose="020B0604020202020204" pitchFamily="34" charset="0"/>
              <a:buChar char="•"/>
            </a:pPr>
            <a:r>
              <a:rPr lang="en-US" i="1" dirty="0"/>
              <a:t>Paulownia </a:t>
            </a:r>
            <a:r>
              <a:rPr lang="en-US" i="1" dirty="0" err="1"/>
              <a:t>tomentosa</a:t>
            </a:r>
            <a:endParaRPr lang="en-US" i="1" dirty="0"/>
          </a:p>
          <a:p>
            <a:pPr marL="625475" lvl="1" indent="-457200">
              <a:buFont typeface="Arial" panose="020B0604020202020204" pitchFamily="34" charset="0"/>
              <a:buChar char="•"/>
            </a:pPr>
            <a:r>
              <a:rPr lang="en-US" i="1" dirty="0"/>
              <a:t>Fruiting cactus accessions </a:t>
            </a:r>
            <a:endParaRPr lang="en-US" dirty="0"/>
          </a:p>
        </p:txBody>
      </p:sp>
      <p:pic>
        <p:nvPicPr>
          <p:cNvPr id="18" name="Picture 17" descr="A picture containing tree, outdoor, ground, sky&#10;&#10;Description automatically generated">
            <a:extLst>
              <a:ext uri="{FF2B5EF4-FFF2-40B4-BE49-F238E27FC236}">
                <a16:creationId xmlns:a16="http://schemas.microsoft.com/office/drawing/2014/main" xmlns="" id="{FBA6B172-B6D5-446B-AFDF-456A4265FB30}"/>
              </a:ext>
            </a:extLst>
          </p:cNvPr>
          <p:cNvPicPr>
            <a:picLocks noChangeAspect="1"/>
          </p:cNvPicPr>
          <p:nvPr/>
        </p:nvPicPr>
        <p:blipFill>
          <a:blip r:embed="rId12" cstate="print">
            <a:extLst>
              <a:ext uri="{28A0092B-C50C-407E-A947-70E740481C1C}">
                <a14:useLocalDpi xmlns:a14="http://schemas.microsoft.com/office/drawing/2010/main" xmlns="" val="0"/>
              </a:ext>
            </a:extLst>
          </a:blip>
          <a:stretch>
            <a:fillRect/>
          </a:stretch>
        </p:blipFill>
        <p:spPr>
          <a:xfrm>
            <a:off x="9249856" y="3404670"/>
            <a:ext cx="2671233" cy="3421718"/>
          </a:xfrm>
          <a:prstGeom prst="rect">
            <a:avLst/>
          </a:prstGeom>
        </p:spPr>
      </p:pic>
    </p:spTree>
    <p:extLst>
      <p:ext uri="{BB962C8B-B14F-4D97-AF65-F5344CB8AC3E}">
        <p14:creationId xmlns:p14="http://schemas.microsoft.com/office/powerpoint/2010/main" xmlns="" val="968540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216BB327-7AA9-4EC5-815F-9D8E6BC53E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Footer Placeholder 1">
            <a:extLst>
              <a:ext uri="{FF2B5EF4-FFF2-40B4-BE49-F238E27FC236}">
                <a16:creationId xmlns:a16="http://schemas.microsoft.com/office/drawing/2014/main" xmlns="" id="{405EE9E8-6D4D-4233-A7A2-15033F4E3137}"/>
              </a:ext>
            </a:extLst>
          </p:cNvPr>
          <p:cNvSpPr>
            <a:spLocks noGrp="1"/>
          </p:cNvSpPr>
          <p:nvPr>
            <p:ph type="ftr" sz="quarter" idx="11"/>
          </p:nvPr>
        </p:nvSpPr>
        <p:spPr/>
        <p:txBody>
          <a:bodyPr/>
          <a:lstStyle/>
          <a:p>
            <a:endParaRPr lang="en-US">
              <a:solidFill>
                <a:prstClr val="black">
                  <a:tint val="75000"/>
                </a:prstClr>
              </a:solidFill>
            </a:endParaRPr>
          </a:p>
        </p:txBody>
      </p:sp>
      <p:sp>
        <p:nvSpPr>
          <p:cNvPr id="3" name="Slide Number Placeholder 2">
            <a:extLst>
              <a:ext uri="{FF2B5EF4-FFF2-40B4-BE49-F238E27FC236}">
                <a16:creationId xmlns:a16="http://schemas.microsoft.com/office/drawing/2014/main" xmlns="" id="{754E49C1-2E65-4E9B-AD14-19C2E2B90F2A}"/>
              </a:ext>
            </a:extLst>
          </p:cNvPr>
          <p:cNvSpPr>
            <a:spLocks noGrp="1"/>
          </p:cNvSpPr>
          <p:nvPr>
            <p:ph type="sldNum" sz="quarter" idx="12"/>
          </p:nvPr>
        </p:nvSpPr>
        <p:spPr/>
        <p:txBody>
          <a:bodyPr/>
          <a:lstStyle/>
          <a:p>
            <a:pPr>
              <a:spcAft>
                <a:spcPts val="600"/>
              </a:spcAft>
            </a:pPr>
            <a:fld id="{22066D80-5E35-407E-9A46-0E60D7600CAD}" type="slidenum">
              <a:rPr lang="en-US" smtClean="0">
                <a:solidFill>
                  <a:prstClr val="black">
                    <a:tint val="75000"/>
                  </a:prstClr>
                </a:solidFill>
              </a:rPr>
              <a:pPr>
                <a:spcAft>
                  <a:spcPts val="600"/>
                </a:spcAft>
              </a:pPr>
              <a:t>8</a:t>
            </a:fld>
            <a:endParaRPr lang="en-US">
              <a:solidFill>
                <a:prstClr val="black">
                  <a:tint val="75000"/>
                </a:prstClr>
              </a:solidFill>
            </a:endParaRPr>
          </a:p>
        </p:txBody>
      </p:sp>
      <p:sp>
        <p:nvSpPr>
          <p:cNvPr id="4" name="Rectangle 3">
            <a:extLst>
              <a:ext uri="{FF2B5EF4-FFF2-40B4-BE49-F238E27FC236}">
                <a16:creationId xmlns:a16="http://schemas.microsoft.com/office/drawing/2014/main" xmlns="" id="{12B338EF-3452-4F1F-A478-6A0689A00F0E}"/>
              </a:ext>
            </a:extLst>
          </p:cNvPr>
          <p:cNvSpPr/>
          <p:nvPr/>
        </p:nvSpPr>
        <p:spPr>
          <a:xfrm>
            <a:off x="1958675" y="1441755"/>
            <a:ext cx="8516499" cy="523220"/>
          </a:xfrm>
          <a:prstGeom prst="rect">
            <a:avLst/>
          </a:prstGeom>
        </p:spPr>
        <p:txBody>
          <a:bodyPr wrap="none">
            <a:spAutoFit/>
          </a:bodyPr>
          <a:lstStyle/>
          <a:p>
            <a:pPr>
              <a:spcBef>
                <a:spcPts val="200"/>
              </a:spcBef>
            </a:pPr>
            <a:r>
              <a:rPr lang="en-US" sz="2800" b="1" dirty="0">
                <a:solidFill>
                  <a:srgbClr val="007436"/>
                </a:solidFill>
              </a:rPr>
              <a:t>Evaluation of cactus germplasm to West Asia conditions</a:t>
            </a:r>
          </a:p>
        </p:txBody>
      </p:sp>
      <p:pic>
        <p:nvPicPr>
          <p:cNvPr id="8" name="Picture 7" descr="C:\Documents and Settings\utente\Desktop\FOTO\FicodindiaCampiLocci\FotoVarie\C16Germoplasma\B1-MacomerM3.jpg">
            <a:extLst>
              <a:ext uri="{FF2B5EF4-FFF2-40B4-BE49-F238E27FC236}">
                <a16:creationId xmlns:a16="http://schemas.microsoft.com/office/drawing/2014/main" xmlns="" id="{31F0FE6A-FFF7-4849-9A29-B3EAA3134FCF}"/>
              </a:ext>
            </a:extLst>
          </p:cNvPr>
          <p:cNvPicPr>
            <a:picLocks noChangeAspect="1" noChangeArrowheads="1"/>
          </p:cNvPicPr>
          <p:nvPr/>
        </p:nvPicPr>
        <p:blipFill>
          <a:blip r:embed="rId2" cstate="print"/>
          <a:srcRect l="8334" r="1398"/>
          <a:stretch>
            <a:fillRect/>
          </a:stretch>
        </p:blipFill>
        <p:spPr bwMode="auto">
          <a:xfrm>
            <a:off x="179486" y="4636023"/>
            <a:ext cx="2339975" cy="1944688"/>
          </a:xfrm>
          <a:prstGeom prst="rect">
            <a:avLst/>
          </a:prstGeom>
          <a:noFill/>
          <a:ln w="9525">
            <a:noFill/>
            <a:miter lim="800000"/>
            <a:headEnd/>
            <a:tailEnd/>
          </a:ln>
        </p:spPr>
      </p:pic>
      <p:pic>
        <p:nvPicPr>
          <p:cNvPr id="9" name="Picture 11" descr="C:\Documents and Settings\utente\Desktop\FOTO\FicodindiaCampiLocci\FotoVarie\C16Germoplasma\R3-MacomerM2.jpg">
            <a:extLst>
              <a:ext uri="{FF2B5EF4-FFF2-40B4-BE49-F238E27FC236}">
                <a16:creationId xmlns:a16="http://schemas.microsoft.com/office/drawing/2014/main" xmlns="" id="{61D82E04-11FB-4272-9115-0961A59A0805}"/>
              </a:ext>
            </a:extLst>
          </p:cNvPr>
          <p:cNvPicPr>
            <a:picLocks noChangeAspect="1" noChangeArrowheads="1"/>
          </p:cNvPicPr>
          <p:nvPr/>
        </p:nvPicPr>
        <p:blipFill>
          <a:blip r:embed="rId3" cstate="print"/>
          <a:srcRect r="8324"/>
          <a:stretch>
            <a:fillRect/>
          </a:stretch>
        </p:blipFill>
        <p:spPr bwMode="auto">
          <a:xfrm>
            <a:off x="2514754" y="4636023"/>
            <a:ext cx="2376487" cy="1943100"/>
          </a:xfrm>
          <a:prstGeom prst="rect">
            <a:avLst/>
          </a:prstGeom>
          <a:noFill/>
          <a:ln w="9525">
            <a:noFill/>
            <a:miter lim="800000"/>
            <a:headEnd/>
            <a:tailEnd/>
          </a:ln>
        </p:spPr>
      </p:pic>
      <p:pic>
        <p:nvPicPr>
          <p:cNvPr id="10" name="Picture 12" descr="C:\Documents and Settings\utente\Desktop\FOTO\FicodindiaCampiLocci\FotoVarie\FotoCampo24\DilleniiFiore.jpg">
            <a:extLst>
              <a:ext uri="{FF2B5EF4-FFF2-40B4-BE49-F238E27FC236}">
                <a16:creationId xmlns:a16="http://schemas.microsoft.com/office/drawing/2014/main" xmlns="" id="{194721A8-E987-42D7-893B-76C0F2F3B360}"/>
              </a:ext>
            </a:extLst>
          </p:cNvPr>
          <p:cNvPicPr>
            <a:picLocks noChangeAspect="1" noChangeArrowheads="1"/>
          </p:cNvPicPr>
          <p:nvPr/>
        </p:nvPicPr>
        <p:blipFill>
          <a:blip r:embed="rId4" cstate="print"/>
          <a:srcRect l="1408" r="6915"/>
          <a:stretch>
            <a:fillRect/>
          </a:stretch>
        </p:blipFill>
        <p:spPr bwMode="auto">
          <a:xfrm>
            <a:off x="7224104" y="4655248"/>
            <a:ext cx="2376487" cy="1943100"/>
          </a:xfrm>
          <a:prstGeom prst="rect">
            <a:avLst/>
          </a:prstGeom>
          <a:noFill/>
          <a:ln w="9525">
            <a:noFill/>
            <a:miter lim="800000"/>
            <a:headEnd/>
            <a:tailEnd/>
          </a:ln>
        </p:spPr>
      </p:pic>
      <p:sp>
        <p:nvSpPr>
          <p:cNvPr id="7" name="Rectangle 6">
            <a:extLst>
              <a:ext uri="{FF2B5EF4-FFF2-40B4-BE49-F238E27FC236}">
                <a16:creationId xmlns:a16="http://schemas.microsoft.com/office/drawing/2014/main" xmlns="" id="{AFAB3900-9327-49D9-9154-89CF5B89A354}"/>
              </a:ext>
            </a:extLst>
          </p:cNvPr>
          <p:cNvSpPr/>
          <p:nvPr/>
        </p:nvSpPr>
        <p:spPr>
          <a:xfrm>
            <a:off x="954156" y="3066387"/>
            <a:ext cx="10525539" cy="671915"/>
          </a:xfrm>
          <a:prstGeom prst="rect">
            <a:avLst/>
          </a:prstGeom>
        </p:spPr>
        <p:txBody>
          <a:bodyPr wrap="square">
            <a:spAutoFit/>
          </a:bodyPr>
          <a:lstStyle/>
          <a:p>
            <a:pPr lvl="0" algn="ctr">
              <a:lnSpc>
                <a:spcPct val="107000"/>
              </a:lnSpc>
              <a:spcBef>
                <a:spcPts val="600"/>
              </a:spcBef>
              <a:spcAft>
                <a:spcPts val="800"/>
              </a:spcAft>
            </a:pPr>
            <a:r>
              <a:rPr lang="en-GB" b="1" dirty="0">
                <a:latin typeface="Calibri" panose="020F0502020204030204" pitchFamily="34" charset="0"/>
                <a:ea typeface="Calibri" panose="020F0502020204030204" pitchFamily="34" charset="0"/>
                <a:cs typeface="Arial" panose="020B0604020202020204" pitchFamily="34" charset="0"/>
              </a:rPr>
              <a:t>Out of the over 120 cactus accessions introduced to Jordan since 2014, 25 accessions have demonstrated promising traits for feed and forage production and should be promoted for outscaling.</a:t>
            </a:r>
            <a:endParaRPr lang="en-US" b="1" dirty="0">
              <a:latin typeface="Calibri" panose="020F0502020204030204" pitchFamily="34" charset="0"/>
              <a:ea typeface="Calibri" panose="020F0502020204030204" pitchFamily="34" charset="0"/>
              <a:cs typeface="Arial" panose="020B0604020202020204" pitchFamily="34" charset="0"/>
            </a:endParaRPr>
          </a:p>
        </p:txBody>
      </p:sp>
      <p:pic>
        <p:nvPicPr>
          <p:cNvPr id="15" name="Picture 14" descr="A close up of a cactus&#10;&#10;Description automatically generated">
            <a:extLst>
              <a:ext uri="{FF2B5EF4-FFF2-40B4-BE49-F238E27FC236}">
                <a16:creationId xmlns:a16="http://schemas.microsoft.com/office/drawing/2014/main" xmlns="" id="{48385A34-ED63-4648-A53A-C50496AE5621}"/>
              </a:ext>
            </a:extLst>
          </p:cNvPr>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9605193" y="4653660"/>
            <a:ext cx="2376487" cy="1944688"/>
          </a:xfrm>
          <a:prstGeom prst="rect">
            <a:avLst/>
          </a:prstGeom>
        </p:spPr>
      </p:pic>
      <p:pic>
        <p:nvPicPr>
          <p:cNvPr id="16" name="Picture 15">
            <a:extLst>
              <a:ext uri="{FF2B5EF4-FFF2-40B4-BE49-F238E27FC236}">
                <a16:creationId xmlns:a16="http://schemas.microsoft.com/office/drawing/2014/main" xmlns="" id="{0A18D796-C1FF-475B-91EA-0F7C4258664A}"/>
              </a:ext>
            </a:extLst>
          </p:cNvPr>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4893542" y="4644842"/>
            <a:ext cx="2616431" cy="1962324"/>
          </a:xfrm>
          <a:prstGeom prst="rect">
            <a:avLst/>
          </a:prstGeom>
        </p:spPr>
      </p:pic>
    </p:spTree>
    <p:extLst>
      <p:ext uri="{BB962C8B-B14F-4D97-AF65-F5344CB8AC3E}">
        <p14:creationId xmlns:p14="http://schemas.microsoft.com/office/powerpoint/2010/main" xmlns="" val="32341712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8035906C-665C-47DC-AD14-F41F6653A435}"/>
              </a:ext>
            </a:extLst>
          </p:cNvPr>
          <p:cNvSpPr>
            <a:spLocks noGrp="1"/>
          </p:cNvSpPr>
          <p:nvPr>
            <p:ph type="body" sz="quarter" idx="10"/>
          </p:nvPr>
        </p:nvSpPr>
        <p:spPr>
          <a:xfrm>
            <a:off x="723900" y="1509934"/>
            <a:ext cx="10777538" cy="3476625"/>
          </a:xfrm>
        </p:spPr>
        <p:txBody>
          <a:bodyPr/>
          <a:lstStyle/>
          <a:p>
            <a:r>
              <a:rPr lang="en-US" sz="2800" dirty="0"/>
              <a:t>When implementing alley cropping systems, a tradeoff should be considered for shrub species which produce high forage biomass for livestock sustenance and are accessible to livestock after harvesting crop, or shrubs which improve soil nutrient status for improving field crop growing conditions.</a:t>
            </a:r>
            <a:r>
              <a:rPr lang="en-US" sz="2800" b="1" dirty="0"/>
              <a:t> </a:t>
            </a:r>
            <a:endParaRPr lang="en-US" sz="2800" dirty="0"/>
          </a:p>
        </p:txBody>
      </p:sp>
      <p:sp>
        <p:nvSpPr>
          <p:cNvPr id="3" name="Title 2">
            <a:extLst>
              <a:ext uri="{FF2B5EF4-FFF2-40B4-BE49-F238E27FC236}">
                <a16:creationId xmlns:a16="http://schemas.microsoft.com/office/drawing/2014/main" xmlns="" id="{18AC1A98-AE05-4597-A745-0085E8DE0195}"/>
              </a:ext>
            </a:extLst>
          </p:cNvPr>
          <p:cNvSpPr>
            <a:spLocks noGrp="1"/>
          </p:cNvSpPr>
          <p:nvPr>
            <p:ph type="title"/>
          </p:nvPr>
        </p:nvSpPr>
        <p:spPr/>
        <p:txBody>
          <a:bodyPr/>
          <a:lstStyle/>
          <a:p>
            <a:pPr algn="l"/>
            <a:r>
              <a:rPr lang="en-US" dirty="0"/>
              <a:t>Alley cropping   				Mushaqqar station</a:t>
            </a:r>
          </a:p>
        </p:txBody>
      </p:sp>
      <p:pic>
        <p:nvPicPr>
          <p:cNvPr id="5" name="Picture 4" descr="A field of dirt and grass&#10;&#10;Description automatically generated">
            <a:extLst>
              <a:ext uri="{FF2B5EF4-FFF2-40B4-BE49-F238E27FC236}">
                <a16:creationId xmlns:a16="http://schemas.microsoft.com/office/drawing/2014/main" xmlns="" id="{842F9C6F-2A04-4E64-9DB0-856A9C338B6C}"/>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8285255" y="3228519"/>
            <a:ext cx="3795824" cy="2530549"/>
          </a:xfrm>
          <a:prstGeom prst="rect">
            <a:avLst/>
          </a:prstGeom>
        </p:spPr>
      </p:pic>
      <p:pic>
        <p:nvPicPr>
          <p:cNvPr id="7" name="Picture 6" descr="A close up of a dry grass field&#10;&#10;Description automatically generated">
            <a:extLst>
              <a:ext uri="{FF2B5EF4-FFF2-40B4-BE49-F238E27FC236}">
                <a16:creationId xmlns:a16="http://schemas.microsoft.com/office/drawing/2014/main" xmlns="" id="{2E31702D-2A52-4D3E-B6F3-14E036EA39C3}"/>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14066" y="4253023"/>
            <a:ext cx="3179693" cy="2384770"/>
          </a:xfrm>
          <a:prstGeom prst="rect">
            <a:avLst/>
          </a:prstGeom>
        </p:spPr>
      </p:pic>
      <p:pic>
        <p:nvPicPr>
          <p:cNvPr id="9" name="Picture 8" descr="A person in a green field&#10;&#10;Description automatically generated">
            <a:extLst>
              <a:ext uri="{FF2B5EF4-FFF2-40B4-BE49-F238E27FC236}">
                <a16:creationId xmlns:a16="http://schemas.microsoft.com/office/drawing/2014/main" xmlns="" id="{19319236-74D5-4A89-811C-EE328AB2B83D}"/>
              </a:ext>
            </a:extLst>
          </p:cNvPr>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4550879" y="3837437"/>
            <a:ext cx="3447364" cy="2298243"/>
          </a:xfrm>
          <a:prstGeom prst="rect">
            <a:avLst/>
          </a:prstGeom>
        </p:spPr>
      </p:pic>
    </p:spTree>
    <p:extLst>
      <p:ext uri="{BB962C8B-B14F-4D97-AF65-F5344CB8AC3E}">
        <p14:creationId xmlns:p14="http://schemas.microsoft.com/office/powerpoint/2010/main" xmlns="" val="3607696192"/>
      </p:ext>
    </p:extLst>
  </p:cSld>
  <p:clrMapOvr>
    <a:masterClrMapping/>
  </p:clrMapOvr>
  <p:transition>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F7B0882-CC81-41E4-A6C9-E4ECDBAB785F}"/>
              </a:ext>
            </a:extLst>
          </p:cNvPr>
          <p:cNvSpPr>
            <a:spLocks noGrp="1"/>
          </p:cNvSpPr>
          <p:nvPr>
            <p:ph type="title"/>
          </p:nvPr>
        </p:nvSpPr>
        <p:spPr/>
        <p:txBody>
          <a:bodyPr/>
          <a:lstStyle/>
          <a:p>
            <a:endParaRPr lang="en-US" dirty="0"/>
          </a:p>
        </p:txBody>
      </p:sp>
      <p:sp>
        <p:nvSpPr>
          <p:cNvPr id="3" name="Footer Placeholder 2">
            <a:extLst>
              <a:ext uri="{FF2B5EF4-FFF2-40B4-BE49-F238E27FC236}">
                <a16:creationId xmlns:a16="http://schemas.microsoft.com/office/drawing/2014/main" xmlns="" id="{A00C57EC-A76E-499B-975B-2F90D5BADA6B}"/>
              </a:ext>
            </a:extLst>
          </p:cNvPr>
          <p:cNvSpPr>
            <a:spLocks noGrp="1"/>
          </p:cNvSpPr>
          <p:nvPr>
            <p:ph type="ftr" sz="quarter" idx="11"/>
          </p:nvPr>
        </p:nvSpPr>
        <p:spPr/>
        <p:txBody>
          <a:bodyPr/>
          <a:lstStyle/>
          <a:p>
            <a:pPr>
              <a:defRPr/>
            </a:pPr>
            <a:endParaRPr lang="en-US"/>
          </a:p>
        </p:txBody>
      </p:sp>
      <p:sp>
        <p:nvSpPr>
          <p:cNvPr id="4" name="Slide Number Placeholder 3">
            <a:extLst>
              <a:ext uri="{FF2B5EF4-FFF2-40B4-BE49-F238E27FC236}">
                <a16:creationId xmlns:a16="http://schemas.microsoft.com/office/drawing/2014/main" xmlns="" id="{BCA91AF9-19BD-4802-94C0-C439B27ADEE8}"/>
              </a:ext>
            </a:extLst>
          </p:cNvPr>
          <p:cNvSpPr>
            <a:spLocks noGrp="1"/>
          </p:cNvSpPr>
          <p:nvPr>
            <p:ph type="sldNum" sz="quarter" idx="12"/>
          </p:nvPr>
        </p:nvSpPr>
        <p:spPr/>
        <p:txBody>
          <a:bodyPr/>
          <a:lstStyle/>
          <a:p>
            <a:pPr>
              <a:defRPr/>
            </a:pPr>
            <a:fld id="{BF35ACDE-2798-4240-BCED-A7B7BC38372A}" type="slidenum">
              <a:rPr lang="en-US" smtClean="0"/>
              <a:pPr>
                <a:defRPr/>
              </a:pPr>
              <a:t>10</a:t>
            </a:fld>
            <a:endParaRPr lang="en-US"/>
          </a:p>
        </p:txBody>
      </p:sp>
      <p:sp>
        <p:nvSpPr>
          <p:cNvPr id="5" name="Rectangle 4">
            <a:extLst>
              <a:ext uri="{FF2B5EF4-FFF2-40B4-BE49-F238E27FC236}">
                <a16:creationId xmlns:a16="http://schemas.microsoft.com/office/drawing/2014/main" xmlns="" id="{AB540D29-96B7-412F-A7CB-581D6103C3B3}"/>
              </a:ext>
            </a:extLst>
          </p:cNvPr>
          <p:cNvSpPr/>
          <p:nvPr/>
        </p:nvSpPr>
        <p:spPr>
          <a:xfrm>
            <a:off x="1370662" y="1995000"/>
            <a:ext cx="9581322" cy="830997"/>
          </a:xfrm>
          <a:prstGeom prst="rect">
            <a:avLst/>
          </a:prstGeom>
        </p:spPr>
        <p:txBody>
          <a:bodyPr wrap="square">
            <a:spAutoFit/>
          </a:bodyPr>
          <a:lstStyle/>
          <a:p>
            <a:pPr algn="ctr">
              <a:spcBef>
                <a:spcPts val="200"/>
              </a:spcBef>
            </a:pPr>
            <a:r>
              <a:rPr lang="en-US" sz="2400" b="1" dirty="0"/>
              <a:t>International Training Course on Cactus Pear Evaluation &amp; Best-Agronomic Practices: 13-19 July 2019. Jordan</a:t>
            </a:r>
          </a:p>
        </p:txBody>
      </p:sp>
      <p:sp>
        <p:nvSpPr>
          <p:cNvPr id="6" name="Rectangle 5">
            <a:extLst>
              <a:ext uri="{FF2B5EF4-FFF2-40B4-BE49-F238E27FC236}">
                <a16:creationId xmlns:a16="http://schemas.microsoft.com/office/drawing/2014/main" xmlns="" id="{C0904C96-1845-4F4F-AEFF-80463D67FDCE}"/>
              </a:ext>
            </a:extLst>
          </p:cNvPr>
          <p:cNvSpPr/>
          <p:nvPr/>
        </p:nvSpPr>
        <p:spPr>
          <a:xfrm>
            <a:off x="749467" y="788994"/>
            <a:ext cx="10823712" cy="523220"/>
          </a:xfrm>
          <a:prstGeom prst="rect">
            <a:avLst/>
          </a:prstGeom>
        </p:spPr>
        <p:txBody>
          <a:bodyPr wrap="square">
            <a:spAutoFit/>
          </a:bodyPr>
          <a:lstStyle/>
          <a:p>
            <a:pPr algn="ctr"/>
            <a:r>
              <a:rPr lang="en-GB" sz="2800" b="1" dirty="0">
                <a:solidFill>
                  <a:srgbClr val="007436"/>
                </a:solidFill>
              </a:rPr>
              <a:t>Developing full capacity of partners on cactus best agronomic practices</a:t>
            </a:r>
            <a:endParaRPr lang="en-US" sz="2800" b="1" dirty="0">
              <a:solidFill>
                <a:srgbClr val="007436"/>
              </a:solidFill>
            </a:endParaRPr>
          </a:p>
        </p:txBody>
      </p:sp>
      <p:pic>
        <p:nvPicPr>
          <p:cNvPr id="7" name="Picture 6">
            <a:extLst>
              <a:ext uri="{FF2B5EF4-FFF2-40B4-BE49-F238E27FC236}">
                <a16:creationId xmlns:a16="http://schemas.microsoft.com/office/drawing/2014/main" xmlns="" id="{13A9B7D4-EE73-46DE-9AFA-2DDD2729746F}"/>
              </a:ext>
            </a:extLst>
          </p:cNvPr>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821434" y="4032003"/>
            <a:ext cx="3130550" cy="2346960"/>
          </a:xfrm>
          <a:prstGeom prst="rect">
            <a:avLst/>
          </a:prstGeom>
          <a:noFill/>
          <a:ln>
            <a:noFill/>
          </a:ln>
        </p:spPr>
      </p:pic>
      <p:pic>
        <p:nvPicPr>
          <p:cNvPr id="8" name="Picture 7">
            <a:extLst>
              <a:ext uri="{FF2B5EF4-FFF2-40B4-BE49-F238E27FC236}">
                <a16:creationId xmlns:a16="http://schemas.microsoft.com/office/drawing/2014/main" xmlns="" id="{0F61768F-370E-4D9B-BAA1-550A049DB6AB}"/>
              </a:ext>
            </a:extLst>
          </p:cNvPr>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110090" y="4032003"/>
            <a:ext cx="3260476" cy="2346960"/>
          </a:xfrm>
          <a:prstGeom prst="rect">
            <a:avLst/>
          </a:prstGeom>
          <a:noFill/>
          <a:ln>
            <a:noFill/>
          </a:ln>
        </p:spPr>
      </p:pic>
      <p:pic>
        <p:nvPicPr>
          <p:cNvPr id="9" name="Picture 8">
            <a:extLst>
              <a:ext uri="{FF2B5EF4-FFF2-40B4-BE49-F238E27FC236}">
                <a16:creationId xmlns:a16="http://schemas.microsoft.com/office/drawing/2014/main" xmlns="" id="{ED2BF235-AB0F-42C3-AAB0-7CB3BE157103}"/>
              </a:ext>
            </a:extLst>
          </p:cNvPr>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455380" y="4032003"/>
            <a:ext cx="3281240" cy="2346960"/>
          </a:xfrm>
          <a:prstGeom prst="rect">
            <a:avLst/>
          </a:prstGeom>
          <a:noFill/>
          <a:ln>
            <a:noFill/>
          </a:ln>
        </p:spPr>
      </p:pic>
    </p:spTree>
    <p:extLst>
      <p:ext uri="{BB962C8B-B14F-4D97-AF65-F5344CB8AC3E}">
        <p14:creationId xmlns:p14="http://schemas.microsoft.com/office/powerpoint/2010/main" xmlns="" val="101278328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idx="4294967295"/>
          </p:nvPr>
        </p:nvSpPr>
        <p:spPr>
          <a:xfrm>
            <a:off x="1524000" y="-32411"/>
            <a:ext cx="6858000" cy="642937"/>
          </a:xfrm>
        </p:spPr>
        <p:txBody>
          <a:bodyPr>
            <a:normAutofit/>
          </a:bodyPr>
          <a:lstStyle/>
          <a:p>
            <a:pPr algn="l" eaLnBrk="1" hangingPunct="1">
              <a:lnSpc>
                <a:spcPct val="80000"/>
              </a:lnSpc>
            </a:pPr>
            <a:r>
              <a:rPr lang="en-US" altLang="zh-CN" sz="3200" dirty="0">
                <a:solidFill>
                  <a:schemeClr val="bg1"/>
                </a:solidFill>
              </a:rPr>
              <a:t>The CGIAR Consortium of Centers</a:t>
            </a:r>
            <a:endParaRPr lang="en-US" sz="3200" dirty="0">
              <a:solidFill>
                <a:schemeClr val="bg1"/>
              </a:solidFill>
              <a:ea typeface="SimSun" pitchFamily="2" charset="-122"/>
            </a:endParaRPr>
          </a:p>
        </p:txBody>
      </p:sp>
      <p:sp>
        <p:nvSpPr>
          <p:cNvPr id="10" name="TextBox 9">
            <a:extLst>
              <a:ext uri="{FF2B5EF4-FFF2-40B4-BE49-F238E27FC236}">
                <a16:creationId xmlns:a16="http://schemas.microsoft.com/office/drawing/2014/main" xmlns="" id="{395FA220-397D-43A7-8133-E10E48BEB69B}"/>
              </a:ext>
            </a:extLst>
          </p:cNvPr>
          <p:cNvSpPr txBox="1"/>
          <p:nvPr/>
        </p:nvSpPr>
        <p:spPr>
          <a:xfrm>
            <a:off x="7370318" y="2075693"/>
            <a:ext cx="4599812" cy="646331"/>
          </a:xfrm>
          <a:prstGeom prst="rect">
            <a:avLst/>
          </a:prstGeom>
          <a:solidFill>
            <a:srgbClr val="92D050"/>
          </a:solid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b="1" dirty="0">
                <a:solidFill>
                  <a:srgbClr val="1F4D78"/>
                </a:solidFill>
                <a:cs typeface="Times New Roman" panose="02020603050405020304" pitchFamily="18" charset="0"/>
              </a:rPr>
              <a:t>Media:  Wide coverage of this event through television and local newspapers (20+) </a:t>
            </a:r>
          </a:p>
        </p:txBody>
      </p:sp>
      <p:pic>
        <p:nvPicPr>
          <p:cNvPr id="12" name="Picture 11">
            <a:extLst>
              <a:ext uri="{FF2B5EF4-FFF2-40B4-BE49-F238E27FC236}">
                <a16:creationId xmlns:a16="http://schemas.microsoft.com/office/drawing/2014/main" xmlns="" id="{5F410442-381C-46AF-B4C0-20407AB65593}"/>
              </a:ext>
            </a:extLst>
          </p:cNvPr>
          <p:cNvPicPr>
            <a:picLocks noChangeAspect="1"/>
          </p:cNvPicPr>
          <p:nvPr/>
        </p:nvPicPr>
        <p:blipFill rotWithShape="1">
          <a:blip r:embed="rId3"/>
          <a:srcRect l="7255" t="24498" r="41142" b="17682"/>
          <a:stretch/>
        </p:blipFill>
        <p:spPr>
          <a:xfrm>
            <a:off x="7440569" y="2879685"/>
            <a:ext cx="4529561" cy="2854855"/>
          </a:xfrm>
          <a:prstGeom prst="rect">
            <a:avLst/>
          </a:prstGeom>
        </p:spPr>
      </p:pic>
      <p:sp>
        <p:nvSpPr>
          <p:cNvPr id="4" name="TextBox 3">
            <a:extLst>
              <a:ext uri="{FF2B5EF4-FFF2-40B4-BE49-F238E27FC236}">
                <a16:creationId xmlns:a16="http://schemas.microsoft.com/office/drawing/2014/main" xmlns="" id="{F1A75495-F24E-4248-B6F7-04B12EA5DA3D}"/>
              </a:ext>
            </a:extLst>
          </p:cNvPr>
          <p:cNvSpPr txBox="1"/>
          <p:nvPr/>
        </p:nvSpPr>
        <p:spPr>
          <a:xfrm>
            <a:off x="7680705" y="5892201"/>
            <a:ext cx="4289425" cy="646331"/>
          </a:xfrm>
          <a:prstGeom prst="rect">
            <a:avLst/>
          </a:prstGeom>
          <a:noFill/>
        </p:spPr>
        <p:txBody>
          <a:bodyPr wrap="square" rtlCol="0">
            <a:spAutoFit/>
          </a:bodyPr>
          <a:lstStyle/>
          <a:p>
            <a:r>
              <a:rPr lang="en-US" dirty="0"/>
              <a:t>TV coverage: </a:t>
            </a:r>
            <a:r>
              <a:rPr lang="en-US" u="sng" dirty="0">
                <a:hlinkClick r:id="rId4"/>
              </a:rPr>
              <a:t>Al </a:t>
            </a:r>
            <a:r>
              <a:rPr lang="en-US" u="sng" dirty="0" err="1">
                <a:hlinkClick r:id="rId4"/>
              </a:rPr>
              <a:t>Ordon</a:t>
            </a:r>
            <a:r>
              <a:rPr lang="en-US" u="sng" dirty="0">
                <a:hlinkClick r:id="rId4"/>
              </a:rPr>
              <a:t> </a:t>
            </a:r>
            <a:r>
              <a:rPr lang="en-US" u="sng" dirty="0" err="1">
                <a:hlinkClick r:id="rId4"/>
              </a:rPr>
              <a:t>Alyoom</a:t>
            </a:r>
            <a:r>
              <a:rPr lang="en-US" u="sng" dirty="0">
                <a:hlinkClick r:id="rId4"/>
              </a:rPr>
              <a:t> TV program</a:t>
            </a:r>
            <a:endParaRPr lang="en-US" dirty="0"/>
          </a:p>
          <a:p>
            <a:endParaRPr lang="en-US" dirty="0"/>
          </a:p>
        </p:txBody>
      </p:sp>
      <p:pic>
        <p:nvPicPr>
          <p:cNvPr id="5" name="Picture 4">
            <a:extLst>
              <a:ext uri="{FF2B5EF4-FFF2-40B4-BE49-F238E27FC236}">
                <a16:creationId xmlns:a16="http://schemas.microsoft.com/office/drawing/2014/main" xmlns="" id="{E650F430-8129-4457-B94C-C4A68DD8E788}"/>
              </a:ext>
            </a:extLst>
          </p:cNvPr>
          <p:cNvPicPr>
            <a:picLocks noChangeAspect="1"/>
          </p:cNvPicPr>
          <p:nvPr/>
        </p:nvPicPr>
        <p:blipFill>
          <a:blip r:embed="rId5"/>
          <a:stretch>
            <a:fillRect/>
          </a:stretch>
        </p:blipFill>
        <p:spPr>
          <a:xfrm>
            <a:off x="693484" y="3027960"/>
            <a:ext cx="6447748" cy="3087462"/>
          </a:xfrm>
          <a:prstGeom prst="rect">
            <a:avLst/>
          </a:prstGeom>
        </p:spPr>
      </p:pic>
      <p:sp>
        <p:nvSpPr>
          <p:cNvPr id="15" name="TextBox 14">
            <a:extLst>
              <a:ext uri="{FF2B5EF4-FFF2-40B4-BE49-F238E27FC236}">
                <a16:creationId xmlns:a16="http://schemas.microsoft.com/office/drawing/2014/main" xmlns="" id="{D00FA59F-2A57-4C15-AECF-318DE395FC52}"/>
              </a:ext>
            </a:extLst>
          </p:cNvPr>
          <p:cNvSpPr txBox="1"/>
          <p:nvPr/>
        </p:nvSpPr>
        <p:spPr>
          <a:xfrm>
            <a:off x="693484" y="2074422"/>
            <a:ext cx="6271941" cy="646331"/>
          </a:xfrm>
          <a:prstGeom prst="rect">
            <a:avLst/>
          </a:prstGeom>
          <a:solidFill>
            <a:srgbClr val="92D050"/>
          </a:solidFill>
        </p:spPr>
        <p:txBody>
          <a:bodyPr wrap="square" rtlCol="0">
            <a:spAutoFit/>
          </a:bodyPr>
          <a:lstStyle/>
          <a:p>
            <a:pPr lvl="0" algn="ctr">
              <a:defRPr/>
            </a:pPr>
            <a:r>
              <a:rPr lang="en-US" b="1" dirty="0">
                <a:solidFill>
                  <a:srgbClr val="1F4D78"/>
                </a:solidFill>
                <a:cs typeface="Times New Roman" panose="02020603050405020304" pitchFamily="18" charset="0"/>
              </a:rPr>
              <a:t>Blog: https://www.icarda.org/media/events/cactus-pear-evaluation-best-agronomic-practices</a:t>
            </a:r>
          </a:p>
        </p:txBody>
      </p:sp>
      <p:sp>
        <p:nvSpPr>
          <p:cNvPr id="6" name="Rectangle 5">
            <a:extLst>
              <a:ext uri="{FF2B5EF4-FFF2-40B4-BE49-F238E27FC236}">
                <a16:creationId xmlns:a16="http://schemas.microsoft.com/office/drawing/2014/main" xmlns="" id="{D058223B-4F7E-4C6F-A3BE-87DD5CEB0119}"/>
              </a:ext>
            </a:extLst>
          </p:cNvPr>
          <p:cNvSpPr/>
          <p:nvPr/>
        </p:nvSpPr>
        <p:spPr>
          <a:xfrm>
            <a:off x="1524000" y="6422629"/>
            <a:ext cx="4327082" cy="369332"/>
          </a:xfrm>
          <a:prstGeom prst="rect">
            <a:avLst/>
          </a:prstGeom>
        </p:spPr>
        <p:txBody>
          <a:bodyPr wrap="none">
            <a:spAutoFit/>
          </a:bodyPr>
          <a:lstStyle/>
          <a:p>
            <a:r>
              <a:rPr lang="en-US" u="sng" dirty="0">
                <a:solidFill>
                  <a:srgbClr val="0563C1"/>
                </a:solidFill>
                <a:latin typeface="Calibri" panose="020F0502020204030204" pitchFamily="34" charset="0"/>
                <a:ea typeface="Calibri" panose="020F0502020204030204" pitchFamily="34" charset="0"/>
                <a:cs typeface="Arial" panose="020B0604020202020204" pitchFamily="34" charset="0"/>
              </a:rPr>
              <a:t>https://hdl.handle.net/20.500.11766/10422</a:t>
            </a:r>
            <a:endParaRPr lang="en-US" dirty="0"/>
          </a:p>
        </p:txBody>
      </p:sp>
      <p:sp>
        <p:nvSpPr>
          <p:cNvPr id="13" name="Rectangle 12">
            <a:extLst>
              <a:ext uri="{FF2B5EF4-FFF2-40B4-BE49-F238E27FC236}">
                <a16:creationId xmlns:a16="http://schemas.microsoft.com/office/drawing/2014/main" xmlns="" id="{A27CBCF4-BA23-4C43-BFAF-9A6217945F72}"/>
              </a:ext>
            </a:extLst>
          </p:cNvPr>
          <p:cNvSpPr/>
          <p:nvPr/>
        </p:nvSpPr>
        <p:spPr>
          <a:xfrm>
            <a:off x="1305339" y="962654"/>
            <a:ext cx="9581322" cy="830997"/>
          </a:xfrm>
          <a:prstGeom prst="rect">
            <a:avLst/>
          </a:prstGeom>
        </p:spPr>
        <p:txBody>
          <a:bodyPr wrap="square">
            <a:spAutoFit/>
          </a:bodyPr>
          <a:lstStyle/>
          <a:p>
            <a:pPr algn="ctr">
              <a:spcBef>
                <a:spcPts val="200"/>
              </a:spcBef>
            </a:pPr>
            <a:r>
              <a:rPr lang="en-US" sz="2400" b="1" dirty="0"/>
              <a:t>International Training Course on Cactus Pear Evaluation &amp; Best-Agronomic Practices: 13-19 July 2019. Jordan</a:t>
            </a:r>
          </a:p>
        </p:txBody>
      </p:sp>
      <p:sp>
        <p:nvSpPr>
          <p:cNvPr id="14" name="Rectangle 13">
            <a:extLst>
              <a:ext uri="{FF2B5EF4-FFF2-40B4-BE49-F238E27FC236}">
                <a16:creationId xmlns:a16="http://schemas.microsoft.com/office/drawing/2014/main" xmlns="" id="{034D8969-FC0D-490B-81E9-FED06FF1812D}"/>
              </a:ext>
            </a:extLst>
          </p:cNvPr>
          <p:cNvSpPr/>
          <p:nvPr/>
        </p:nvSpPr>
        <p:spPr>
          <a:xfrm>
            <a:off x="684144" y="479037"/>
            <a:ext cx="10823712" cy="523220"/>
          </a:xfrm>
          <a:prstGeom prst="rect">
            <a:avLst/>
          </a:prstGeom>
        </p:spPr>
        <p:txBody>
          <a:bodyPr wrap="square">
            <a:spAutoFit/>
          </a:bodyPr>
          <a:lstStyle/>
          <a:p>
            <a:pPr algn="ctr"/>
            <a:r>
              <a:rPr lang="en-GB" sz="2800" b="1" dirty="0">
                <a:solidFill>
                  <a:srgbClr val="007436"/>
                </a:solidFill>
              </a:rPr>
              <a:t>Developing full capacity of partners on cactus best agronomic practices</a:t>
            </a:r>
            <a:endParaRPr lang="en-US" sz="2800" b="1" dirty="0">
              <a:solidFill>
                <a:srgbClr val="007436"/>
              </a:solidFill>
            </a:endParaRPr>
          </a:p>
        </p:txBody>
      </p:sp>
    </p:spTree>
    <p:extLst>
      <p:ext uri="{BB962C8B-B14F-4D97-AF65-F5344CB8AC3E}">
        <p14:creationId xmlns:p14="http://schemas.microsoft.com/office/powerpoint/2010/main" xmlns="" val="2439882659"/>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idx="4294967295"/>
          </p:nvPr>
        </p:nvSpPr>
        <p:spPr>
          <a:xfrm>
            <a:off x="1524000" y="-32411"/>
            <a:ext cx="6858000" cy="642937"/>
          </a:xfrm>
        </p:spPr>
        <p:txBody>
          <a:bodyPr>
            <a:normAutofit/>
          </a:bodyPr>
          <a:lstStyle/>
          <a:p>
            <a:pPr algn="l" eaLnBrk="1" hangingPunct="1">
              <a:lnSpc>
                <a:spcPct val="80000"/>
              </a:lnSpc>
            </a:pPr>
            <a:r>
              <a:rPr lang="en-US" altLang="zh-CN" sz="3200" dirty="0">
                <a:solidFill>
                  <a:schemeClr val="bg1"/>
                </a:solidFill>
              </a:rPr>
              <a:t>The CGIAR Consortium of Centers</a:t>
            </a:r>
            <a:endParaRPr lang="en-US" sz="3200" dirty="0">
              <a:solidFill>
                <a:schemeClr val="bg1"/>
              </a:solidFill>
              <a:ea typeface="SimSun" pitchFamily="2" charset="-122"/>
            </a:endParaRPr>
          </a:p>
        </p:txBody>
      </p:sp>
      <p:pic>
        <p:nvPicPr>
          <p:cNvPr id="11" name="Picture 10" descr="A group of people in a room&#10;&#10;Description automatically generated">
            <a:extLst>
              <a:ext uri="{FF2B5EF4-FFF2-40B4-BE49-F238E27FC236}">
                <a16:creationId xmlns:a16="http://schemas.microsoft.com/office/drawing/2014/main" xmlns="" id="{290B11EE-5F54-4CCA-B6C2-CF40DB66545A}"/>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481457" y="2225096"/>
            <a:ext cx="3974622" cy="2232658"/>
          </a:xfrm>
          <a:prstGeom prst="rect">
            <a:avLst/>
          </a:prstGeom>
        </p:spPr>
      </p:pic>
      <p:pic>
        <p:nvPicPr>
          <p:cNvPr id="14" name="Picture 13" descr="A group of people sitting in front of a crowd&#10;&#10;Description automatically generated">
            <a:extLst>
              <a:ext uri="{FF2B5EF4-FFF2-40B4-BE49-F238E27FC236}">
                <a16:creationId xmlns:a16="http://schemas.microsoft.com/office/drawing/2014/main" xmlns="" id="{F3F94955-659D-4882-85B5-5C9DB1C331D9}"/>
              </a:ext>
            </a:extLst>
          </p:cNvPr>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4456079" y="2225096"/>
            <a:ext cx="3871688" cy="2232658"/>
          </a:xfrm>
          <a:prstGeom prst="rect">
            <a:avLst/>
          </a:prstGeom>
        </p:spPr>
      </p:pic>
      <p:pic>
        <p:nvPicPr>
          <p:cNvPr id="17" name="Picture 16" descr="A group of people standing in front of a cactus&#10;&#10;Description automatically generated">
            <a:extLst>
              <a:ext uri="{FF2B5EF4-FFF2-40B4-BE49-F238E27FC236}">
                <a16:creationId xmlns:a16="http://schemas.microsoft.com/office/drawing/2014/main" xmlns="" id="{E17CE1FB-75BE-49F9-AE1F-462148D5C475}"/>
              </a:ext>
            </a:extLst>
          </p:cNvPr>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8327767" y="4457754"/>
            <a:ext cx="3743325" cy="2232658"/>
          </a:xfrm>
          <a:prstGeom prst="rect">
            <a:avLst/>
          </a:prstGeom>
        </p:spPr>
      </p:pic>
      <p:pic>
        <p:nvPicPr>
          <p:cNvPr id="19" name="Picture 18" descr="A group of people standing in front of a cactus&#10;&#10;Description automatically generated">
            <a:extLst>
              <a:ext uri="{FF2B5EF4-FFF2-40B4-BE49-F238E27FC236}">
                <a16:creationId xmlns:a16="http://schemas.microsoft.com/office/drawing/2014/main" xmlns="" id="{F79AC58D-ADC8-442F-A8A1-DBF542A406F8}"/>
              </a:ext>
            </a:extLst>
          </p:cNvPr>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481457" y="4457754"/>
            <a:ext cx="3974622" cy="2232658"/>
          </a:xfrm>
          <a:prstGeom prst="rect">
            <a:avLst/>
          </a:prstGeom>
        </p:spPr>
      </p:pic>
      <p:pic>
        <p:nvPicPr>
          <p:cNvPr id="21" name="Picture 20" descr="A group of people standing in front of a cactus&#10;&#10;Description automatically generated">
            <a:extLst>
              <a:ext uri="{FF2B5EF4-FFF2-40B4-BE49-F238E27FC236}">
                <a16:creationId xmlns:a16="http://schemas.microsoft.com/office/drawing/2014/main" xmlns="" id="{18D84399-51EC-450C-AA4D-4518347ABCEE}"/>
              </a:ext>
            </a:extLst>
          </p:cNvPr>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4353145" y="4457754"/>
            <a:ext cx="3974622" cy="2232658"/>
          </a:xfrm>
          <a:prstGeom prst="rect">
            <a:avLst/>
          </a:prstGeom>
        </p:spPr>
      </p:pic>
      <p:pic>
        <p:nvPicPr>
          <p:cNvPr id="23" name="Picture 22" descr="A group of people standing in front of a cactus&#10;&#10;Description automatically generated">
            <a:extLst>
              <a:ext uri="{FF2B5EF4-FFF2-40B4-BE49-F238E27FC236}">
                <a16:creationId xmlns:a16="http://schemas.microsoft.com/office/drawing/2014/main" xmlns="" id="{E5F4A507-748F-401D-9D26-C271F9C042BD}"/>
              </a:ext>
            </a:extLst>
          </p:cNvPr>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8327767" y="2225096"/>
            <a:ext cx="3743325" cy="2232658"/>
          </a:xfrm>
          <a:prstGeom prst="rect">
            <a:avLst/>
          </a:prstGeom>
        </p:spPr>
      </p:pic>
      <p:sp>
        <p:nvSpPr>
          <p:cNvPr id="13" name="Rectangle 12">
            <a:extLst>
              <a:ext uri="{FF2B5EF4-FFF2-40B4-BE49-F238E27FC236}">
                <a16:creationId xmlns:a16="http://schemas.microsoft.com/office/drawing/2014/main" xmlns="" id="{DF934296-5B22-4392-B49A-3D2361856C0E}"/>
              </a:ext>
            </a:extLst>
          </p:cNvPr>
          <p:cNvSpPr/>
          <p:nvPr/>
        </p:nvSpPr>
        <p:spPr>
          <a:xfrm>
            <a:off x="1305339" y="962654"/>
            <a:ext cx="9581322" cy="856645"/>
          </a:xfrm>
          <a:prstGeom prst="rect">
            <a:avLst/>
          </a:prstGeom>
        </p:spPr>
        <p:txBody>
          <a:bodyPr wrap="square">
            <a:spAutoFit/>
          </a:bodyPr>
          <a:lstStyle/>
          <a:p>
            <a:pPr algn="ctr">
              <a:spcBef>
                <a:spcPts val="200"/>
              </a:spcBef>
            </a:pPr>
            <a:r>
              <a:rPr lang="en-US" sz="2400" b="1" dirty="0"/>
              <a:t>Field day on cactus pear 22 November 2019</a:t>
            </a:r>
          </a:p>
          <a:p>
            <a:pPr algn="ctr">
              <a:spcBef>
                <a:spcPts val="200"/>
              </a:spcBef>
            </a:pPr>
            <a:r>
              <a:rPr lang="en-US" sz="2400" b="1" dirty="0"/>
              <a:t>Mushaqqar Research Station</a:t>
            </a:r>
          </a:p>
        </p:txBody>
      </p:sp>
      <p:sp>
        <p:nvSpPr>
          <p:cNvPr id="15" name="Rectangle 14">
            <a:extLst>
              <a:ext uri="{FF2B5EF4-FFF2-40B4-BE49-F238E27FC236}">
                <a16:creationId xmlns:a16="http://schemas.microsoft.com/office/drawing/2014/main" xmlns="" id="{1BAF6DAF-0599-4194-9A11-BC9D89F93CF9}"/>
              </a:ext>
            </a:extLst>
          </p:cNvPr>
          <p:cNvSpPr/>
          <p:nvPr/>
        </p:nvSpPr>
        <p:spPr>
          <a:xfrm>
            <a:off x="684144" y="479037"/>
            <a:ext cx="10823712" cy="523220"/>
          </a:xfrm>
          <a:prstGeom prst="rect">
            <a:avLst/>
          </a:prstGeom>
        </p:spPr>
        <p:txBody>
          <a:bodyPr wrap="square">
            <a:spAutoFit/>
          </a:bodyPr>
          <a:lstStyle/>
          <a:p>
            <a:pPr algn="ctr"/>
            <a:r>
              <a:rPr lang="en-GB" sz="2800" b="1" dirty="0">
                <a:solidFill>
                  <a:srgbClr val="007436"/>
                </a:solidFill>
              </a:rPr>
              <a:t>Developing full capacity of partners on cactus best agronomic practices</a:t>
            </a:r>
            <a:endParaRPr lang="en-US" sz="2800" b="1" dirty="0">
              <a:solidFill>
                <a:srgbClr val="007436"/>
              </a:solidFill>
            </a:endParaRPr>
          </a:p>
        </p:txBody>
      </p:sp>
    </p:spTree>
    <p:extLst>
      <p:ext uri="{BB962C8B-B14F-4D97-AF65-F5344CB8AC3E}">
        <p14:creationId xmlns:p14="http://schemas.microsoft.com/office/powerpoint/2010/main" xmlns="" val="1222427146"/>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idx="4294967295"/>
          </p:nvPr>
        </p:nvSpPr>
        <p:spPr>
          <a:xfrm>
            <a:off x="1524000" y="-32411"/>
            <a:ext cx="6858000" cy="642937"/>
          </a:xfrm>
        </p:spPr>
        <p:txBody>
          <a:bodyPr>
            <a:normAutofit/>
          </a:bodyPr>
          <a:lstStyle/>
          <a:p>
            <a:pPr algn="l" eaLnBrk="1" hangingPunct="1">
              <a:lnSpc>
                <a:spcPct val="80000"/>
              </a:lnSpc>
            </a:pPr>
            <a:r>
              <a:rPr lang="en-US" altLang="zh-CN" sz="3200" dirty="0">
                <a:solidFill>
                  <a:schemeClr val="bg1"/>
                </a:solidFill>
              </a:rPr>
              <a:t>The CGIAR Consortium of Centers</a:t>
            </a:r>
            <a:endParaRPr lang="en-US" sz="3200" dirty="0">
              <a:solidFill>
                <a:schemeClr val="bg1"/>
              </a:solidFill>
              <a:ea typeface="SimSun" pitchFamily="2" charset="-122"/>
            </a:endParaRPr>
          </a:p>
        </p:txBody>
      </p:sp>
      <p:graphicFrame>
        <p:nvGraphicFramePr>
          <p:cNvPr id="9" name="Table 8">
            <a:extLst>
              <a:ext uri="{FF2B5EF4-FFF2-40B4-BE49-F238E27FC236}">
                <a16:creationId xmlns:a16="http://schemas.microsoft.com/office/drawing/2014/main" xmlns="" id="{60245DEC-CE83-428F-9A61-478D842B4C92}"/>
              </a:ext>
            </a:extLst>
          </p:cNvPr>
          <p:cNvGraphicFramePr>
            <a:graphicFrameLocks noGrp="1"/>
          </p:cNvGraphicFramePr>
          <p:nvPr>
            <p:extLst>
              <p:ext uri="{D42A27DB-BD31-4B8C-83A1-F6EECF244321}">
                <p14:modId xmlns:p14="http://schemas.microsoft.com/office/powerpoint/2010/main" xmlns="" val="1435271300"/>
              </p:ext>
            </p:extLst>
          </p:nvPr>
        </p:nvGraphicFramePr>
        <p:xfrm>
          <a:off x="590550" y="1438276"/>
          <a:ext cx="11439525" cy="3855224"/>
        </p:xfrm>
        <a:graphic>
          <a:graphicData uri="http://schemas.openxmlformats.org/drawingml/2006/table">
            <a:tbl>
              <a:tblPr firstRow="1" firstCol="1" bandRow="1">
                <a:tableStyleId>{68D230F3-CF80-4859-8CE7-A43EE81993B5}</a:tableStyleId>
              </a:tblPr>
              <a:tblGrid>
                <a:gridCol w="7633209">
                  <a:extLst>
                    <a:ext uri="{9D8B030D-6E8A-4147-A177-3AD203B41FA5}">
                      <a16:colId xmlns:a16="http://schemas.microsoft.com/office/drawing/2014/main" xmlns="" val="2376022629"/>
                    </a:ext>
                  </a:extLst>
                </a:gridCol>
                <a:gridCol w="3806316">
                  <a:extLst>
                    <a:ext uri="{9D8B030D-6E8A-4147-A177-3AD203B41FA5}">
                      <a16:colId xmlns:a16="http://schemas.microsoft.com/office/drawing/2014/main" xmlns="" val="3180548260"/>
                    </a:ext>
                  </a:extLst>
                </a:gridCol>
              </a:tblGrid>
              <a:tr h="881871">
                <a:tc>
                  <a:txBody>
                    <a:bodyPr/>
                    <a:lstStyle/>
                    <a:p>
                      <a:pPr marL="0" marR="0" algn="ctr">
                        <a:lnSpc>
                          <a:spcPct val="107000"/>
                        </a:lnSpc>
                        <a:spcBef>
                          <a:spcPts val="0"/>
                        </a:spcBef>
                        <a:spcAft>
                          <a:spcPts val="0"/>
                        </a:spcAft>
                      </a:pPr>
                      <a:r>
                        <a:rPr lang="en-US" sz="2400" dirty="0">
                          <a:effectLst/>
                        </a:rPr>
                        <a:t>Activities</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2917" marR="62917" marT="0" marB="0" anchor="ctr"/>
                </a:tc>
                <a:tc>
                  <a:txBody>
                    <a:bodyPr/>
                    <a:lstStyle/>
                    <a:p>
                      <a:pPr marL="0" marR="0" algn="ctr">
                        <a:lnSpc>
                          <a:spcPct val="107000"/>
                        </a:lnSpc>
                        <a:spcBef>
                          <a:spcPts val="0"/>
                        </a:spcBef>
                        <a:spcAft>
                          <a:spcPts val="0"/>
                        </a:spcAft>
                      </a:pPr>
                      <a:r>
                        <a:rPr lang="en-US" sz="2400" dirty="0">
                          <a:effectLst/>
                        </a:rPr>
                        <a:t>Planned Deliverables-2019</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2917" marR="62917" marT="0" marB="0" anchor="ctr"/>
                </a:tc>
                <a:extLst>
                  <a:ext uri="{0D108BD9-81ED-4DB2-BD59-A6C34878D82A}">
                    <a16:rowId xmlns:a16="http://schemas.microsoft.com/office/drawing/2014/main" xmlns="" val="398466939"/>
                  </a:ext>
                </a:extLst>
              </a:tr>
              <a:tr h="1897028">
                <a:tc>
                  <a:txBody>
                    <a:bodyPr/>
                    <a:lstStyle/>
                    <a:p>
                      <a:pPr marL="0" marR="0">
                        <a:lnSpc>
                          <a:spcPct val="107000"/>
                        </a:lnSpc>
                        <a:spcBef>
                          <a:spcPts val="0"/>
                        </a:spcBef>
                        <a:spcAft>
                          <a:spcPts val="0"/>
                        </a:spcAft>
                      </a:pPr>
                      <a:r>
                        <a:rPr lang="en-GB" sz="2200" dirty="0">
                          <a:effectLst/>
                        </a:rPr>
                        <a:t>1. </a:t>
                      </a:r>
                      <a:r>
                        <a:rPr lang="en-US" sz="2200" dirty="0">
                          <a:effectLst/>
                        </a:rPr>
                        <a:t>Evaluate cactus accessions across different </a:t>
                      </a:r>
                      <a:r>
                        <a:rPr lang="en-US" sz="2200" dirty="0" err="1">
                          <a:effectLst/>
                        </a:rPr>
                        <a:t>agro</a:t>
                      </a:r>
                      <a:r>
                        <a:rPr lang="en-US" sz="2200" dirty="0">
                          <a:effectLst/>
                        </a:rPr>
                        <a:t>-ecological sites, particularly for disease and cold/frost resistance, and test agronomic practices to enhance establishment of cactus orchards</a:t>
                      </a:r>
                      <a:endParaRPr lang="en-US" sz="2200" dirty="0">
                        <a:effectLst/>
                        <a:latin typeface="Calibri" panose="020F0502020204030204" pitchFamily="34" charset="0"/>
                        <a:ea typeface="Calibri" panose="020F0502020204030204" pitchFamily="34" charset="0"/>
                        <a:cs typeface="Arial" panose="020B0604020202020204" pitchFamily="34" charset="0"/>
                      </a:endParaRPr>
                    </a:p>
                  </a:txBody>
                  <a:tcPr marL="62917" marR="62917" marT="0" marB="0"/>
                </a:tc>
                <a:tc>
                  <a:txBody>
                    <a:bodyPr/>
                    <a:lstStyle/>
                    <a:p>
                      <a:pPr marL="342900" marR="0" lvl="0" indent="-342900" rtl="0">
                        <a:lnSpc>
                          <a:spcPct val="107000"/>
                        </a:lnSpc>
                        <a:spcBef>
                          <a:spcPts val="0"/>
                        </a:spcBef>
                        <a:spcAft>
                          <a:spcPts val="0"/>
                        </a:spcAft>
                        <a:buFont typeface="Symbol" panose="05050102010706020507" pitchFamily="18" charset="2"/>
                        <a:buChar char=""/>
                      </a:pPr>
                      <a:r>
                        <a:rPr lang="en-GB" sz="2200" dirty="0">
                          <a:effectLst/>
                        </a:rPr>
                        <a:t>Report </a:t>
                      </a:r>
                      <a:r>
                        <a:rPr lang="en-US" sz="2200" dirty="0">
                          <a:effectLst/>
                        </a:rPr>
                        <a:t>of establishing cactus trial at various research stations in Jordan</a:t>
                      </a:r>
                      <a:endParaRPr lang="en-US" sz="2200" dirty="0">
                        <a:effectLst/>
                        <a:latin typeface="Calibri" panose="020F0502020204030204" pitchFamily="34" charset="0"/>
                        <a:ea typeface="Calibri" panose="020F0502020204030204" pitchFamily="34" charset="0"/>
                        <a:cs typeface="Arial" panose="020B0604020202020204" pitchFamily="34" charset="0"/>
                      </a:endParaRPr>
                    </a:p>
                  </a:txBody>
                  <a:tcPr marL="62917" marR="62917" marT="0" marB="0"/>
                </a:tc>
                <a:extLst>
                  <a:ext uri="{0D108BD9-81ED-4DB2-BD59-A6C34878D82A}">
                    <a16:rowId xmlns:a16="http://schemas.microsoft.com/office/drawing/2014/main" xmlns="" val="604972240"/>
                  </a:ext>
                </a:extLst>
              </a:tr>
              <a:tr h="687152">
                <a:tc>
                  <a:txBody>
                    <a:bodyPr/>
                    <a:lstStyle/>
                    <a:p>
                      <a:pPr marL="0" marR="0">
                        <a:lnSpc>
                          <a:spcPct val="107000"/>
                        </a:lnSpc>
                        <a:spcBef>
                          <a:spcPts val="0"/>
                        </a:spcBef>
                        <a:spcAft>
                          <a:spcPts val="0"/>
                        </a:spcAft>
                      </a:pPr>
                      <a:r>
                        <a:rPr lang="en-GB" sz="2200" dirty="0">
                          <a:effectLst/>
                        </a:rPr>
                        <a:t>2. </a:t>
                      </a:r>
                      <a:r>
                        <a:rPr lang="en-US" sz="2200" dirty="0">
                          <a:effectLst/>
                        </a:rPr>
                        <a:t>Support the commercialization and out scaling of cactus as a multi-purpose crop (fodder and fruits).</a:t>
                      </a:r>
                      <a:endParaRPr lang="en-US" sz="2200" dirty="0">
                        <a:effectLst/>
                        <a:latin typeface="Calibri" panose="020F0502020204030204" pitchFamily="34" charset="0"/>
                        <a:ea typeface="Calibri" panose="020F0502020204030204" pitchFamily="34" charset="0"/>
                        <a:cs typeface="Arial" panose="020B0604020202020204" pitchFamily="34" charset="0"/>
                      </a:endParaRPr>
                    </a:p>
                  </a:txBody>
                  <a:tcPr marL="62917" marR="62917" marT="0" marB="0"/>
                </a:tc>
                <a:tc>
                  <a:txBody>
                    <a:bodyPr/>
                    <a:lstStyle/>
                    <a:p>
                      <a:pPr marL="342900" marR="0" lvl="0" indent="-342900" rtl="0">
                        <a:lnSpc>
                          <a:spcPct val="107000"/>
                        </a:lnSpc>
                        <a:spcBef>
                          <a:spcPts val="0"/>
                        </a:spcBef>
                        <a:spcAft>
                          <a:spcPts val="0"/>
                        </a:spcAft>
                        <a:buFont typeface="Symbol" panose="05050102010706020507" pitchFamily="18" charset="2"/>
                        <a:buChar char=""/>
                      </a:pPr>
                      <a:r>
                        <a:rPr lang="en-GB" sz="2200" dirty="0">
                          <a:effectLst/>
                        </a:rPr>
                        <a:t>Report </a:t>
                      </a:r>
                      <a:r>
                        <a:rPr lang="en-US" sz="2200" dirty="0">
                          <a:effectLst/>
                        </a:rPr>
                        <a:t>on cactus adoption/commercialization in Jordan</a:t>
                      </a:r>
                      <a:endParaRPr lang="en-US" sz="2200" dirty="0">
                        <a:effectLst/>
                        <a:latin typeface="Calibri" panose="020F0502020204030204" pitchFamily="34" charset="0"/>
                        <a:ea typeface="Calibri" panose="020F0502020204030204" pitchFamily="34" charset="0"/>
                        <a:cs typeface="Arial" panose="020B0604020202020204" pitchFamily="34" charset="0"/>
                      </a:endParaRPr>
                    </a:p>
                  </a:txBody>
                  <a:tcPr marL="62917" marR="62917" marT="0" marB="0"/>
                </a:tc>
                <a:extLst>
                  <a:ext uri="{0D108BD9-81ED-4DB2-BD59-A6C34878D82A}">
                    <a16:rowId xmlns:a16="http://schemas.microsoft.com/office/drawing/2014/main" xmlns="" val="3189610312"/>
                  </a:ext>
                </a:extLst>
              </a:tr>
            </a:tbl>
          </a:graphicData>
        </a:graphic>
      </p:graphicFrame>
      <p:sp>
        <p:nvSpPr>
          <p:cNvPr id="8" name="Rectangle 7">
            <a:extLst>
              <a:ext uri="{FF2B5EF4-FFF2-40B4-BE49-F238E27FC236}">
                <a16:creationId xmlns:a16="http://schemas.microsoft.com/office/drawing/2014/main" xmlns="" id="{985688CD-BC90-4E0A-A264-EF36DCC5298B}"/>
              </a:ext>
            </a:extLst>
          </p:cNvPr>
          <p:cNvSpPr/>
          <p:nvPr/>
        </p:nvSpPr>
        <p:spPr>
          <a:xfrm>
            <a:off x="854697" y="43294"/>
            <a:ext cx="10022244" cy="993926"/>
          </a:xfrm>
          <a:prstGeom prst="rect">
            <a:avLst/>
          </a:prstGeom>
        </p:spPr>
        <p:txBody>
          <a:bodyPr wrap="square">
            <a:spAutoFit/>
          </a:bodyPr>
          <a:lstStyle/>
          <a:p>
            <a:pPr>
              <a:lnSpc>
                <a:spcPct val="107000"/>
              </a:lnSpc>
              <a:spcAft>
                <a:spcPts val="800"/>
              </a:spcAft>
            </a:pPr>
            <a:r>
              <a:rPr lang="en-US" sz="2800" b="1" dirty="0">
                <a:solidFill>
                  <a:srgbClr val="007436"/>
                </a:solidFill>
              </a:rPr>
              <a:t>Sub Component 4.2. Promoting cactus pear (</a:t>
            </a:r>
            <a:r>
              <a:rPr lang="en-US" sz="2800" b="1" i="1" dirty="0">
                <a:solidFill>
                  <a:srgbClr val="007436"/>
                </a:solidFill>
              </a:rPr>
              <a:t>Opuntia </a:t>
            </a:r>
            <a:r>
              <a:rPr lang="en-US" sz="2800" b="1" i="1" dirty="0" err="1">
                <a:solidFill>
                  <a:srgbClr val="007436"/>
                </a:solidFill>
              </a:rPr>
              <a:t>ficus-indica</a:t>
            </a:r>
            <a:r>
              <a:rPr lang="en-US" sz="2800" b="1" dirty="0">
                <a:solidFill>
                  <a:srgbClr val="007436"/>
                </a:solidFill>
              </a:rPr>
              <a:t>) as a multi-purpose drought-resilient species</a:t>
            </a:r>
          </a:p>
        </p:txBody>
      </p:sp>
    </p:spTree>
    <p:extLst>
      <p:ext uri="{BB962C8B-B14F-4D97-AF65-F5344CB8AC3E}">
        <p14:creationId xmlns:p14="http://schemas.microsoft.com/office/powerpoint/2010/main" xmlns="" val="3459881653"/>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idx="4294967295"/>
          </p:nvPr>
        </p:nvSpPr>
        <p:spPr>
          <a:xfrm>
            <a:off x="1524000" y="-32411"/>
            <a:ext cx="6858000" cy="642937"/>
          </a:xfrm>
        </p:spPr>
        <p:txBody>
          <a:bodyPr>
            <a:normAutofit/>
          </a:bodyPr>
          <a:lstStyle/>
          <a:p>
            <a:pPr algn="l" eaLnBrk="1" hangingPunct="1">
              <a:lnSpc>
                <a:spcPct val="80000"/>
              </a:lnSpc>
            </a:pPr>
            <a:r>
              <a:rPr lang="en-US" altLang="zh-CN" sz="3200" dirty="0">
                <a:solidFill>
                  <a:schemeClr val="bg1"/>
                </a:solidFill>
              </a:rPr>
              <a:t>The CGIAR Consortium of Centers</a:t>
            </a:r>
            <a:endParaRPr lang="en-US" sz="3200" dirty="0">
              <a:solidFill>
                <a:schemeClr val="bg1"/>
              </a:solidFill>
              <a:ea typeface="SimSun" pitchFamily="2" charset="-122"/>
            </a:endParaRPr>
          </a:p>
        </p:txBody>
      </p:sp>
      <p:sp>
        <p:nvSpPr>
          <p:cNvPr id="3" name="TextBox 2">
            <a:extLst>
              <a:ext uri="{FF2B5EF4-FFF2-40B4-BE49-F238E27FC236}">
                <a16:creationId xmlns:a16="http://schemas.microsoft.com/office/drawing/2014/main" xmlns="" id="{7AB80EE3-DF6D-4220-A3FA-5A62CE442794}"/>
              </a:ext>
            </a:extLst>
          </p:cNvPr>
          <p:cNvSpPr txBox="1"/>
          <p:nvPr/>
        </p:nvSpPr>
        <p:spPr>
          <a:xfrm>
            <a:off x="685800" y="37852"/>
            <a:ext cx="11506200" cy="993926"/>
          </a:xfrm>
          <a:prstGeom prst="rect">
            <a:avLst/>
          </a:prstGeom>
          <a:solidFill>
            <a:schemeClr val="bg1"/>
          </a:solidFill>
        </p:spPr>
        <p:txBody>
          <a:bodyPr wrap="square" rtlCol="0">
            <a:spAutoFit/>
          </a:bodyPr>
          <a:lstStyle/>
          <a:p>
            <a:endParaRPr lang="en-US" dirty="0"/>
          </a:p>
        </p:txBody>
      </p:sp>
      <p:sp>
        <p:nvSpPr>
          <p:cNvPr id="8" name="Rectangle 7">
            <a:extLst>
              <a:ext uri="{FF2B5EF4-FFF2-40B4-BE49-F238E27FC236}">
                <a16:creationId xmlns:a16="http://schemas.microsoft.com/office/drawing/2014/main" xmlns="" id="{985688CD-BC90-4E0A-A264-EF36DCC5298B}"/>
              </a:ext>
            </a:extLst>
          </p:cNvPr>
          <p:cNvSpPr/>
          <p:nvPr/>
        </p:nvSpPr>
        <p:spPr>
          <a:xfrm>
            <a:off x="685800" y="119013"/>
            <a:ext cx="11439525" cy="1454950"/>
          </a:xfrm>
          <a:prstGeom prst="rect">
            <a:avLst/>
          </a:prstGeom>
        </p:spPr>
        <p:txBody>
          <a:bodyPr wrap="square">
            <a:spAutoFit/>
          </a:bodyPr>
          <a:lstStyle/>
          <a:p>
            <a:pPr>
              <a:lnSpc>
                <a:spcPct val="107000"/>
              </a:lnSpc>
              <a:spcAft>
                <a:spcPts val="800"/>
              </a:spcAft>
            </a:pPr>
            <a:r>
              <a:rPr lang="en-US" sz="2800" b="1" dirty="0">
                <a:solidFill>
                  <a:srgbClr val="007436"/>
                </a:solidFill>
              </a:rPr>
              <a:t>Evaluate cactus accessions across different agro-ecological sites, particularly for disease and cold/frost resistance, and test agronomic practices to enhance establishment of cactus orchards</a:t>
            </a:r>
          </a:p>
        </p:txBody>
      </p:sp>
      <p:sp>
        <p:nvSpPr>
          <p:cNvPr id="10" name="TextBox 9">
            <a:extLst>
              <a:ext uri="{FF2B5EF4-FFF2-40B4-BE49-F238E27FC236}">
                <a16:creationId xmlns:a16="http://schemas.microsoft.com/office/drawing/2014/main" xmlns="" id="{11131616-CD99-4C22-B6BA-B91DB957DEA3}"/>
              </a:ext>
            </a:extLst>
          </p:cNvPr>
          <p:cNvSpPr txBox="1"/>
          <p:nvPr/>
        </p:nvSpPr>
        <p:spPr>
          <a:xfrm>
            <a:off x="989260" y="1942806"/>
            <a:ext cx="10382446" cy="1200329"/>
          </a:xfrm>
          <a:prstGeom prst="rect">
            <a:avLst/>
          </a:prstGeom>
          <a:noFill/>
        </p:spPr>
        <p:txBody>
          <a:bodyPr wrap="square" rtlCol="0">
            <a:spAutoFit/>
          </a:bodyPr>
          <a:lstStyle/>
          <a:p>
            <a:pPr lvl="0" algn="ctr"/>
            <a:r>
              <a:rPr lang="en-US" sz="2400" dirty="0"/>
              <a:t>The cactus pear germplasm at Mushaqqar station was duplicated at Al Karama station using the most promising cactus accessions aiming to assess the performance of this diverse germplasm under new environmental conditions </a:t>
            </a:r>
          </a:p>
        </p:txBody>
      </p:sp>
      <p:sp>
        <p:nvSpPr>
          <p:cNvPr id="9" name="Title 1">
            <a:extLst>
              <a:ext uri="{FF2B5EF4-FFF2-40B4-BE49-F238E27FC236}">
                <a16:creationId xmlns:a16="http://schemas.microsoft.com/office/drawing/2014/main" xmlns="" id="{A1CCD82C-18F7-434D-B211-C95D414935C9}"/>
              </a:ext>
            </a:extLst>
          </p:cNvPr>
          <p:cNvSpPr txBox="1">
            <a:spLocks/>
          </p:cNvSpPr>
          <p:nvPr/>
        </p:nvSpPr>
        <p:spPr>
          <a:xfrm>
            <a:off x="280090" y="3823145"/>
            <a:ext cx="2971800" cy="403842"/>
          </a:xfrm>
          <a:prstGeom prst="rect">
            <a:avLst/>
          </a:prstGeom>
        </p:spPr>
        <p:txBody>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r>
              <a:rPr lang="en-US" sz="2800" b="1" dirty="0"/>
              <a:t>Soil preparation </a:t>
            </a:r>
          </a:p>
        </p:txBody>
      </p:sp>
      <p:sp>
        <p:nvSpPr>
          <p:cNvPr id="11" name="Title 1">
            <a:extLst>
              <a:ext uri="{FF2B5EF4-FFF2-40B4-BE49-F238E27FC236}">
                <a16:creationId xmlns:a16="http://schemas.microsoft.com/office/drawing/2014/main" xmlns="" id="{3E4C4D27-E527-4871-BC6B-39CD5B31897F}"/>
              </a:ext>
            </a:extLst>
          </p:cNvPr>
          <p:cNvSpPr txBox="1">
            <a:spLocks/>
          </p:cNvSpPr>
          <p:nvPr/>
        </p:nvSpPr>
        <p:spPr>
          <a:xfrm>
            <a:off x="3034748" y="3823145"/>
            <a:ext cx="2971800" cy="403842"/>
          </a:xfrm>
          <a:prstGeom prst="rect">
            <a:avLst/>
          </a:prstGeom>
        </p:spPr>
        <p:txBody>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r>
              <a:rPr lang="en-US" sz="2800" b="1" dirty="0"/>
              <a:t>Field layout </a:t>
            </a:r>
          </a:p>
        </p:txBody>
      </p:sp>
      <p:pic>
        <p:nvPicPr>
          <p:cNvPr id="12" name="Picture 11" descr="A picture containing ground, outdoor, tree, man&#10;&#10;Description automatically generated">
            <a:extLst>
              <a:ext uri="{FF2B5EF4-FFF2-40B4-BE49-F238E27FC236}">
                <a16:creationId xmlns:a16="http://schemas.microsoft.com/office/drawing/2014/main" xmlns="" id="{E9D0C684-BE99-47A3-BD19-7E8D3DA5C724}"/>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352476" y="4377642"/>
            <a:ext cx="2828007" cy="1885338"/>
          </a:xfrm>
          <a:prstGeom prst="rect">
            <a:avLst/>
          </a:prstGeom>
        </p:spPr>
      </p:pic>
      <p:pic>
        <p:nvPicPr>
          <p:cNvPr id="13" name="Picture 12" descr="A person walking down a dirt road&#10;&#10;Description automatically generated">
            <a:extLst>
              <a:ext uri="{FF2B5EF4-FFF2-40B4-BE49-F238E27FC236}">
                <a16:creationId xmlns:a16="http://schemas.microsoft.com/office/drawing/2014/main" xmlns="" id="{224C2E80-A279-42DE-AA70-650499CB10E0}"/>
              </a:ext>
            </a:extLst>
          </p:cNvPr>
          <p:cNvPicPr>
            <a:picLocks noChangeAspect="1"/>
          </p:cNvPicPr>
          <p:nvPr/>
        </p:nvPicPr>
        <p:blipFill rotWithShape="1">
          <a:blip r:embed="rId4" cstate="print">
            <a:extLst>
              <a:ext uri="{28A0092B-C50C-407E-A947-70E740481C1C}">
                <a14:useLocalDpi xmlns:a14="http://schemas.microsoft.com/office/drawing/2010/main" xmlns="" val="0"/>
              </a:ext>
            </a:extLst>
          </a:blip>
          <a:srcRect t="18943" b="17979"/>
          <a:stretch/>
        </p:blipFill>
        <p:spPr>
          <a:xfrm>
            <a:off x="423883" y="4377642"/>
            <a:ext cx="2828007" cy="1885338"/>
          </a:xfrm>
          <a:prstGeom prst="rect">
            <a:avLst/>
          </a:prstGeom>
        </p:spPr>
      </p:pic>
      <p:sp>
        <p:nvSpPr>
          <p:cNvPr id="14" name="Title 1">
            <a:extLst>
              <a:ext uri="{FF2B5EF4-FFF2-40B4-BE49-F238E27FC236}">
                <a16:creationId xmlns:a16="http://schemas.microsoft.com/office/drawing/2014/main" xmlns="" id="{B5D736C1-6EFF-4107-93D6-56C1398942B1}"/>
              </a:ext>
            </a:extLst>
          </p:cNvPr>
          <p:cNvSpPr txBox="1">
            <a:spLocks/>
          </p:cNvSpPr>
          <p:nvPr/>
        </p:nvSpPr>
        <p:spPr>
          <a:xfrm>
            <a:off x="6144452" y="3820133"/>
            <a:ext cx="2971800" cy="403842"/>
          </a:xfrm>
          <a:prstGeom prst="rect">
            <a:avLst/>
          </a:prstGeom>
        </p:spPr>
        <p:txBody>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r>
              <a:rPr lang="en-US" sz="2800" b="1" dirty="0"/>
              <a:t>Hole digging </a:t>
            </a:r>
          </a:p>
        </p:txBody>
      </p:sp>
      <p:pic>
        <p:nvPicPr>
          <p:cNvPr id="15" name="Picture 14" descr="A person that is standing in the dirt&#10;&#10;Description automatically generated">
            <a:extLst>
              <a:ext uri="{FF2B5EF4-FFF2-40B4-BE49-F238E27FC236}">
                <a16:creationId xmlns:a16="http://schemas.microsoft.com/office/drawing/2014/main" xmlns="" id="{C9539545-56C4-44D4-B386-25213A68817E}"/>
              </a:ext>
            </a:extLst>
          </p:cNvPr>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6281069" y="4377642"/>
            <a:ext cx="2828007" cy="1885338"/>
          </a:xfrm>
          <a:prstGeom prst="rect">
            <a:avLst/>
          </a:prstGeom>
        </p:spPr>
      </p:pic>
      <p:pic>
        <p:nvPicPr>
          <p:cNvPr id="16" name="Picture 15" descr="A close up of a dirt field&#10;&#10;Description automatically generated">
            <a:extLst>
              <a:ext uri="{FF2B5EF4-FFF2-40B4-BE49-F238E27FC236}">
                <a16:creationId xmlns:a16="http://schemas.microsoft.com/office/drawing/2014/main" xmlns="" id="{6FDD078E-C326-4BDD-9DB0-CBD54E1259C8}"/>
              </a:ext>
            </a:extLst>
          </p:cNvPr>
          <p:cNvPicPr>
            <a:picLocks noChangeAspect="1"/>
          </p:cNvPicPr>
          <p:nvPr/>
        </p:nvPicPr>
        <p:blipFill rotWithShape="1">
          <a:blip r:embed="rId6" cstate="print">
            <a:extLst>
              <a:ext uri="{28A0092B-C50C-407E-A947-70E740481C1C}">
                <a14:useLocalDpi xmlns:a14="http://schemas.microsoft.com/office/drawing/2010/main" xmlns="" val="0"/>
              </a:ext>
            </a:extLst>
          </a:blip>
          <a:srcRect t="18081"/>
          <a:stretch/>
        </p:blipFill>
        <p:spPr>
          <a:xfrm>
            <a:off x="9210811" y="4390457"/>
            <a:ext cx="2809049" cy="1885338"/>
          </a:xfrm>
          <a:prstGeom prst="rect">
            <a:avLst/>
          </a:prstGeom>
        </p:spPr>
      </p:pic>
      <p:sp>
        <p:nvSpPr>
          <p:cNvPr id="17" name="Title 1">
            <a:extLst>
              <a:ext uri="{FF2B5EF4-FFF2-40B4-BE49-F238E27FC236}">
                <a16:creationId xmlns:a16="http://schemas.microsoft.com/office/drawing/2014/main" xmlns="" id="{1AC6B1E3-B68C-4873-B3F5-C08F0E3B4664}"/>
              </a:ext>
            </a:extLst>
          </p:cNvPr>
          <p:cNvSpPr txBox="1">
            <a:spLocks/>
          </p:cNvSpPr>
          <p:nvPr/>
        </p:nvSpPr>
        <p:spPr>
          <a:xfrm>
            <a:off x="9037014" y="3820133"/>
            <a:ext cx="2971800" cy="403842"/>
          </a:xfrm>
          <a:prstGeom prst="rect">
            <a:avLst/>
          </a:prstGeom>
        </p:spPr>
        <p:txBody>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r>
              <a:rPr lang="en-US" sz="2800" b="1" dirty="0"/>
              <a:t>Plantation</a:t>
            </a:r>
          </a:p>
        </p:txBody>
      </p:sp>
    </p:spTree>
    <p:extLst>
      <p:ext uri="{BB962C8B-B14F-4D97-AF65-F5344CB8AC3E}">
        <p14:creationId xmlns:p14="http://schemas.microsoft.com/office/powerpoint/2010/main" xmlns="" val="2921910968"/>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idx="4294967295"/>
          </p:nvPr>
        </p:nvSpPr>
        <p:spPr>
          <a:xfrm>
            <a:off x="1524000" y="-32411"/>
            <a:ext cx="6858000" cy="642937"/>
          </a:xfrm>
        </p:spPr>
        <p:txBody>
          <a:bodyPr>
            <a:normAutofit/>
          </a:bodyPr>
          <a:lstStyle/>
          <a:p>
            <a:pPr algn="l" eaLnBrk="1" hangingPunct="1">
              <a:lnSpc>
                <a:spcPct val="80000"/>
              </a:lnSpc>
            </a:pPr>
            <a:r>
              <a:rPr lang="en-US" altLang="zh-CN" sz="3200" dirty="0">
                <a:solidFill>
                  <a:schemeClr val="bg1"/>
                </a:solidFill>
              </a:rPr>
              <a:t>The CGIAR Consortium of Centers</a:t>
            </a:r>
            <a:endParaRPr lang="en-US" sz="3200" dirty="0">
              <a:solidFill>
                <a:schemeClr val="bg1"/>
              </a:solidFill>
              <a:ea typeface="SimSun" pitchFamily="2" charset="-122"/>
            </a:endParaRPr>
          </a:p>
        </p:txBody>
      </p:sp>
      <p:graphicFrame>
        <p:nvGraphicFramePr>
          <p:cNvPr id="9" name="Table 8">
            <a:extLst>
              <a:ext uri="{FF2B5EF4-FFF2-40B4-BE49-F238E27FC236}">
                <a16:creationId xmlns:a16="http://schemas.microsoft.com/office/drawing/2014/main" xmlns="" id="{60245DEC-CE83-428F-9A61-478D842B4C92}"/>
              </a:ext>
            </a:extLst>
          </p:cNvPr>
          <p:cNvGraphicFramePr>
            <a:graphicFrameLocks noGrp="1"/>
          </p:cNvGraphicFramePr>
          <p:nvPr>
            <p:extLst>
              <p:ext uri="{D42A27DB-BD31-4B8C-83A1-F6EECF244321}">
                <p14:modId xmlns:p14="http://schemas.microsoft.com/office/powerpoint/2010/main" xmlns="" val="3281521007"/>
              </p:ext>
            </p:extLst>
          </p:nvPr>
        </p:nvGraphicFramePr>
        <p:xfrm>
          <a:off x="590550" y="1438276"/>
          <a:ext cx="11439525" cy="4572774"/>
        </p:xfrm>
        <a:graphic>
          <a:graphicData uri="http://schemas.openxmlformats.org/drawingml/2006/table">
            <a:tbl>
              <a:tblPr firstRow="1" firstCol="1" bandRow="1">
                <a:tableStyleId>{68D230F3-CF80-4859-8CE7-A43EE81993B5}</a:tableStyleId>
              </a:tblPr>
              <a:tblGrid>
                <a:gridCol w="7633209">
                  <a:extLst>
                    <a:ext uri="{9D8B030D-6E8A-4147-A177-3AD203B41FA5}">
                      <a16:colId xmlns:a16="http://schemas.microsoft.com/office/drawing/2014/main" xmlns="" val="2376022629"/>
                    </a:ext>
                  </a:extLst>
                </a:gridCol>
                <a:gridCol w="3806316">
                  <a:extLst>
                    <a:ext uri="{9D8B030D-6E8A-4147-A177-3AD203B41FA5}">
                      <a16:colId xmlns:a16="http://schemas.microsoft.com/office/drawing/2014/main" xmlns="" val="3180548260"/>
                    </a:ext>
                  </a:extLst>
                </a:gridCol>
              </a:tblGrid>
              <a:tr h="881871">
                <a:tc>
                  <a:txBody>
                    <a:bodyPr/>
                    <a:lstStyle/>
                    <a:p>
                      <a:pPr marL="0" marR="0" algn="ctr">
                        <a:lnSpc>
                          <a:spcPct val="107000"/>
                        </a:lnSpc>
                        <a:spcBef>
                          <a:spcPts val="0"/>
                        </a:spcBef>
                        <a:spcAft>
                          <a:spcPts val="0"/>
                        </a:spcAft>
                      </a:pPr>
                      <a:r>
                        <a:rPr lang="en-US" sz="2400" dirty="0">
                          <a:effectLst/>
                        </a:rPr>
                        <a:t>Activities</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2917" marR="62917" marT="0" marB="0" anchor="ctr"/>
                </a:tc>
                <a:tc>
                  <a:txBody>
                    <a:bodyPr/>
                    <a:lstStyle/>
                    <a:p>
                      <a:pPr marL="0" marR="0" algn="ctr">
                        <a:lnSpc>
                          <a:spcPct val="107000"/>
                        </a:lnSpc>
                        <a:spcBef>
                          <a:spcPts val="0"/>
                        </a:spcBef>
                        <a:spcAft>
                          <a:spcPts val="0"/>
                        </a:spcAft>
                      </a:pPr>
                      <a:r>
                        <a:rPr lang="en-US" sz="2400" dirty="0">
                          <a:effectLst/>
                        </a:rPr>
                        <a:t>Planned Deliverables-2019</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2917" marR="62917" marT="0" marB="0" anchor="ctr"/>
                </a:tc>
                <a:extLst>
                  <a:ext uri="{0D108BD9-81ED-4DB2-BD59-A6C34878D82A}">
                    <a16:rowId xmlns:a16="http://schemas.microsoft.com/office/drawing/2014/main" xmlns="" val="398466939"/>
                  </a:ext>
                </a:extLst>
              </a:tr>
              <a:tr h="1897028">
                <a:tc>
                  <a:txBody>
                    <a:bodyPr/>
                    <a:lstStyle/>
                    <a:p>
                      <a:pPr marL="0" marR="0">
                        <a:lnSpc>
                          <a:spcPct val="107000"/>
                        </a:lnSpc>
                        <a:spcBef>
                          <a:spcPts val="0"/>
                        </a:spcBef>
                        <a:spcAft>
                          <a:spcPts val="0"/>
                        </a:spcAft>
                      </a:pPr>
                      <a:r>
                        <a:rPr lang="en-US" sz="2200" dirty="0">
                          <a:effectLst/>
                        </a:rPr>
                        <a:t>Implement a proper grazing management of rangelands and facilitation of ecosystem services. </a:t>
                      </a:r>
                      <a:endParaRPr lang="en-US" sz="2200" dirty="0">
                        <a:effectLst/>
                        <a:latin typeface="Calibri" panose="020F0502020204030204" pitchFamily="34" charset="0"/>
                        <a:ea typeface="Calibri" panose="020F0502020204030204" pitchFamily="34" charset="0"/>
                        <a:cs typeface="Arial" panose="020B0604020202020204" pitchFamily="34" charset="0"/>
                      </a:endParaRPr>
                    </a:p>
                  </a:txBody>
                  <a:tcPr marL="62917" marR="62917" marT="0" marB="0"/>
                </a:tc>
                <a:tc>
                  <a:txBody>
                    <a:bodyPr/>
                    <a:lstStyle/>
                    <a:p>
                      <a:pPr marL="342900" marR="0" lvl="0" indent="-342900" rtl="0">
                        <a:lnSpc>
                          <a:spcPct val="107000"/>
                        </a:lnSpc>
                        <a:spcBef>
                          <a:spcPts val="0"/>
                        </a:spcBef>
                        <a:spcAft>
                          <a:spcPts val="0"/>
                        </a:spcAft>
                        <a:buFont typeface="Symbol" panose="05050102010706020507" pitchFamily="18" charset="2"/>
                        <a:buChar char=""/>
                      </a:pPr>
                      <a:r>
                        <a:rPr lang="en-GB" sz="2200" dirty="0">
                          <a:effectLst/>
                        </a:rPr>
                        <a:t>Report </a:t>
                      </a:r>
                      <a:r>
                        <a:rPr lang="en-US" sz="2200" dirty="0">
                          <a:effectLst/>
                        </a:rPr>
                        <a:t>describing rational and sustainable use of biomass production by grazing flocks during spring and autumn seasons</a:t>
                      </a:r>
                      <a:endParaRPr lang="en-US" sz="2200" dirty="0">
                        <a:effectLst/>
                        <a:latin typeface="Calibri" panose="020F0502020204030204" pitchFamily="34" charset="0"/>
                        <a:ea typeface="Calibri" panose="020F0502020204030204" pitchFamily="34" charset="0"/>
                        <a:cs typeface="Arial" panose="020B0604020202020204" pitchFamily="34" charset="0"/>
                      </a:endParaRPr>
                    </a:p>
                  </a:txBody>
                  <a:tcPr marL="62917" marR="62917" marT="0" marB="0"/>
                </a:tc>
                <a:extLst>
                  <a:ext uri="{0D108BD9-81ED-4DB2-BD59-A6C34878D82A}">
                    <a16:rowId xmlns:a16="http://schemas.microsoft.com/office/drawing/2014/main" xmlns="" val="604972240"/>
                  </a:ext>
                </a:extLst>
              </a:tr>
              <a:tr h="687152">
                <a:tc>
                  <a:txBody>
                    <a:bodyPr/>
                    <a:lstStyle/>
                    <a:p>
                      <a:pPr marL="0" marR="0">
                        <a:lnSpc>
                          <a:spcPct val="107000"/>
                        </a:lnSpc>
                        <a:spcBef>
                          <a:spcPts val="0"/>
                        </a:spcBef>
                        <a:spcAft>
                          <a:spcPts val="0"/>
                        </a:spcAft>
                      </a:pPr>
                      <a:r>
                        <a:rPr lang="en-US" sz="2200" dirty="0">
                          <a:effectLst/>
                        </a:rPr>
                        <a:t>Demonstration of rangeland restoration options (scarification, direct seeding, etc.).</a:t>
                      </a:r>
                      <a:endParaRPr lang="en-US" sz="2200" dirty="0">
                        <a:effectLst/>
                        <a:latin typeface="Calibri" panose="020F0502020204030204" pitchFamily="34" charset="0"/>
                        <a:ea typeface="Calibri" panose="020F0502020204030204" pitchFamily="34" charset="0"/>
                        <a:cs typeface="Arial" panose="020B0604020202020204" pitchFamily="34" charset="0"/>
                      </a:endParaRPr>
                    </a:p>
                  </a:txBody>
                  <a:tcPr marL="62917" marR="62917" marT="0" marB="0"/>
                </a:tc>
                <a:tc>
                  <a:txBody>
                    <a:bodyPr/>
                    <a:lstStyle/>
                    <a:p>
                      <a:pPr marL="342900" marR="0" lvl="0" indent="-342900" rtl="0">
                        <a:lnSpc>
                          <a:spcPct val="107000"/>
                        </a:lnSpc>
                        <a:spcBef>
                          <a:spcPts val="0"/>
                        </a:spcBef>
                        <a:spcAft>
                          <a:spcPts val="0"/>
                        </a:spcAft>
                        <a:buFont typeface="Symbol" panose="05050102010706020507" pitchFamily="18" charset="2"/>
                        <a:buChar char=""/>
                      </a:pPr>
                      <a:r>
                        <a:rPr lang="en-GB" sz="2200" dirty="0">
                          <a:effectLst/>
                        </a:rPr>
                        <a:t>Report </a:t>
                      </a:r>
                      <a:r>
                        <a:rPr lang="en-US" sz="2200" dirty="0">
                          <a:effectLst/>
                        </a:rPr>
                        <a:t>describing rational and sustainable use of biomass production by grazing flocks during spring and autumn seasons</a:t>
                      </a:r>
                      <a:endParaRPr lang="en-US" sz="2200" dirty="0">
                        <a:effectLst/>
                        <a:latin typeface="Calibri" panose="020F0502020204030204" pitchFamily="34" charset="0"/>
                        <a:ea typeface="Calibri" panose="020F0502020204030204" pitchFamily="34" charset="0"/>
                        <a:cs typeface="Arial" panose="020B0604020202020204" pitchFamily="34" charset="0"/>
                      </a:endParaRPr>
                    </a:p>
                  </a:txBody>
                  <a:tcPr marL="62917" marR="62917" marT="0" marB="0"/>
                </a:tc>
                <a:extLst>
                  <a:ext uri="{0D108BD9-81ED-4DB2-BD59-A6C34878D82A}">
                    <a16:rowId xmlns:a16="http://schemas.microsoft.com/office/drawing/2014/main" xmlns="" val="3189610312"/>
                  </a:ext>
                </a:extLst>
              </a:tr>
            </a:tbl>
          </a:graphicData>
        </a:graphic>
      </p:graphicFrame>
      <p:sp>
        <p:nvSpPr>
          <p:cNvPr id="8" name="Rectangle 7">
            <a:extLst>
              <a:ext uri="{FF2B5EF4-FFF2-40B4-BE49-F238E27FC236}">
                <a16:creationId xmlns:a16="http://schemas.microsoft.com/office/drawing/2014/main" xmlns="" id="{985688CD-BC90-4E0A-A264-EF36DCC5298B}"/>
              </a:ext>
            </a:extLst>
          </p:cNvPr>
          <p:cNvSpPr/>
          <p:nvPr/>
        </p:nvSpPr>
        <p:spPr>
          <a:xfrm>
            <a:off x="590550" y="43294"/>
            <a:ext cx="11601449" cy="993926"/>
          </a:xfrm>
          <a:prstGeom prst="rect">
            <a:avLst/>
          </a:prstGeom>
        </p:spPr>
        <p:txBody>
          <a:bodyPr wrap="square">
            <a:spAutoFit/>
          </a:bodyPr>
          <a:lstStyle/>
          <a:p>
            <a:pPr>
              <a:lnSpc>
                <a:spcPct val="107000"/>
              </a:lnSpc>
              <a:spcAft>
                <a:spcPts val="800"/>
              </a:spcAft>
            </a:pPr>
            <a:r>
              <a:rPr lang="en-US" sz="2800" b="1" dirty="0"/>
              <a:t>Sub-Component 4.3. Fully develop and validate the </a:t>
            </a:r>
            <a:r>
              <a:rPr lang="en-US" sz="2800" b="1" dirty="0" err="1"/>
              <a:t>Badia</a:t>
            </a:r>
            <a:r>
              <a:rPr lang="en-US" sz="2800" b="1" dirty="0"/>
              <a:t> restoration pilot site </a:t>
            </a:r>
          </a:p>
        </p:txBody>
      </p:sp>
    </p:spTree>
    <p:extLst>
      <p:ext uri="{BB962C8B-B14F-4D97-AF65-F5344CB8AC3E}">
        <p14:creationId xmlns:p14="http://schemas.microsoft.com/office/powerpoint/2010/main" xmlns="" val="1609366159"/>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8200" y="1165738"/>
            <a:ext cx="10515600" cy="457913"/>
          </a:xfrm>
        </p:spPr>
        <p:txBody>
          <a:bodyPr>
            <a:normAutofit/>
          </a:bodyPr>
          <a:lstStyle/>
          <a:p>
            <a:r>
              <a:rPr lang="en-US" sz="2000" b="1" dirty="0">
                <a:solidFill>
                  <a:schemeClr val="tx1"/>
                </a:solidFill>
                <a:latin typeface="+mn-lt"/>
              </a:rPr>
              <a:t>Implement a proper grazing management of rangelands and facilitation of ecosystem services</a:t>
            </a:r>
            <a:endParaRPr lang="en-US" sz="2000" dirty="0">
              <a:solidFill>
                <a:schemeClr val="tx1"/>
              </a:solidFill>
              <a:latin typeface="+mn-lt"/>
            </a:endParaRPr>
          </a:p>
        </p:txBody>
      </p:sp>
      <p:sp>
        <p:nvSpPr>
          <p:cNvPr id="14" name="Title 1">
            <a:extLst>
              <a:ext uri="{FF2B5EF4-FFF2-40B4-BE49-F238E27FC236}">
                <a16:creationId xmlns:a16="http://schemas.microsoft.com/office/drawing/2014/main" xmlns="" id="{26206240-69CE-4AEB-B155-014AFE0D0D1B}"/>
              </a:ext>
            </a:extLst>
          </p:cNvPr>
          <p:cNvSpPr txBox="1">
            <a:spLocks/>
          </p:cNvSpPr>
          <p:nvPr/>
        </p:nvSpPr>
        <p:spPr>
          <a:xfrm>
            <a:off x="800203" y="322300"/>
            <a:ext cx="11123751" cy="707887"/>
          </a:xfrm>
          <a:prstGeom prst="rect">
            <a:avLst/>
          </a:prstGeom>
        </p:spPr>
        <p:txBody>
          <a:bodyPr/>
          <a:lstStyle>
            <a:lvl1pPr algn="r" defTabSz="914400" rtl="0" eaLnBrk="1" latinLnBrk="0" hangingPunct="1">
              <a:lnSpc>
                <a:spcPct val="90000"/>
              </a:lnSpc>
              <a:spcBef>
                <a:spcPct val="0"/>
              </a:spcBef>
              <a:buNone/>
              <a:defRPr lang="en-GB" sz="4000" b="1" kern="1200">
                <a:solidFill>
                  <a:srgbClr val="007436"/>
                </a:solidFill>
                <a:effectLst/>
                <a:latin typeface="+mj-lt"/>
                <a:ea typeface="+mj-ea"/>
                <a:cs typeface="+mj-cs"/>
              </a:defRPr>
            </a:lvl1pPr>
          </a:lstStyle>
          <a:p>
            <a:pPr algn="l"/>
            <a:r>
              <a:rPr lang="en-US" dirty="0"/>
              <a:t>Rangeland Ecology					 Majidya site</a:t>
            </a:r>
          </a:p>
        </p:txBody>
      </p:sp>
      <p:pic>
        <p:nvPicPr>
          <p:cNvPr id="15" name="Picture 14">
            <a:extLst>
              <a:ext uri="{FF2B5EF4-FFF2-40B4-BE49-F238E27FC236}">
                <a16:creationId xmlns:a16="http://schemas.microsoft.com/office/drawing/2014/main" xmlns="" id="{0B11CA22-6FFA-4FB2-AE49-119B6E3CF005}"/>
              </a:ext>
            </a:extLst>
          </p:cNvPr>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00203" y="1929156"/>
            <a:ext cx="8423275" cy="2199085"/>
          </a:xfrm>
          <a:prstGeom prst="rect">
            <a:avLst/>
          </a:prstGeom>
          <a:noFill/>
          <a:ln>
            <a:noFill/>
          </a:ln>
        </p:spPr>
      </p:pic>
      <p:pic>
        <p:nvPicPr>
          <p:cNvPr id="16" name="Picture 15">
            <a:extLst>
              <a:ext uri="{FF2B5EF4-FFF2-40B4-BE49-F238E27FC236}">
                <a16:creationId xmlns:a16="http://schemas.microsoft.com/office/drawing/2014/main" xmlns="" id="{31FDE662-2F23-46E6-A3B8-AE75FB4B0F9C}"/>
              </a:ext>
            </a:extLst>
          </p:cNvPr>
          <p:cNvPicPr>
            <a:picLocks noChangeAspect="1"/>
          </p:cNvPicPr>
          <p:nvPr/>
        </p:nvPicPr>
        <p:blipFill>
          <a:blip r:embed="rId3"/>
          <a:stretch>
            <a:fillRect/>
          </a:stretch>
        </p:blipFill>
        <p:spPr>
          <a:xfrm>
            <a:off x="851003" y="3930957"/>
            <a:ext cx="8372475" cy="2771814"/>
          </a:xfrm>
          <a:prstGeom prst="rect">
            <a:avLst/>
          </a:prstGeom>
        </p:spPr>
      </p:pic>
      <mc:AlternateContent xmlns:mc="http://schemas.openxmlformats.org/markup-compatibility/2006">
        <mc:Choice xmlns:a14="http://schemas.microsoft.com/office/drawing/2010/main" xmlns="" Requires="a14">
          <p:sp>
            <p:nvSpPr>
              <p:cNvPr id="17" name="TextBox 16">
                <a:extLst>
                  <a:ext uri="{FF2B5EF4-FFF2-40B4-BE49-F238E27FC236}">
                    <a16:creationId xmlns:a16="http://schemas.microsoft.com/office/drawing/2014/main" id="{5B7DDD18-E960-4E92-B1FB-CC955646E544}"/>
                  </a:ext>
                </a:extLst>
              </p:cNvPr>
              <p:cNvSpPr txBox="1"/>
              <p:nvPr/>
            </p:nvSpPr>
            <p:spPr>
              <a:xfrm>
                <a:off x="5933660" y="1447950"/>
                <a:ext cx="5795853" cy="1462965"/>
              </a:xfrm>
              <a:prstGeom prst="rect">
                <a:avLst/>
              </a:prstGeom>
              <a:noFill/>
            </p:spPr>
            <p:txBody>
              <a:bodyPr wrap="square" rtlCol="0">
                <a:spAutoFit/>
              </a:bodyPr>
              <a:lstStyle/>
              <a:p>
                <a:pPr marL="285750" indent="-285750">
                  <a:buFont typeface="Arial" panose="020B0604020202020204" pitchFamily="34" charset="0"/>
                  <a:buChar char="•"/>
                </a:pPr>
                <a:endParaRPr lang="en-US" sz="2000" dirty="0">
                  <a:solidFill>
                    <a:srgbClr val="0070C0"/>
                  </a:solidFill>
                </a:endParaRPr>
              </a:p>
              <a:p>
                <a:pPr/>
                <a14:m>
                  <m:oMathPara xmlns:m="http://schemas.openxmlformats.org/officeDocument/2006/math">
                    <m:oMathParaPr>
                      <m:jc m:val="centerGroup"/>
                    </m:oMathParaPr>
                    <m:oMath xmlns:m="http://schemas.openxmlformats.org/officeDocument/2006/math">
                      <m:r>
                        <a:rPr lang="en-US" sz="1400" i="1">
                          <a:solidFill>
                            <a:srgbClr val="0070C0"/>
                          </a:solidFill>
                          <a:latin typeface="Cambria Math" panose="02040503050406030204" pitchFamily="18" charset="0"/>
                        </a:rPr>
                        <m:t>𝐶𝑎𝑟𝑟𝑦𝑖𝑛𝑔</m:t>
                      </m:r>
                      <m:r>
                        <a:rPr lang="en-US" sz="1400">
                          <a:solidFill>
                            <a:srgbClr val="0070C0"/>
                          </a:solidFill>
                          <a:latin typeface="Cambria Math" panose="02040503050406030204" pitchFamily="18" charset="0"/>
                        </a:rPr>
                        <m:t> </m:t>
                      </m:r>
                      <m:r>
                        <a:rPr lang="en-US" sz="1400" i="1">
                          <a:solidFill>
                            <a:srgbClr val="0070C0"/>
                          </a:solidFill>
                          <a:latin typeface="Cambria Math" panose="02040503050406030204" pitchFamily="18" charset="0"/>
                        </a:rPr>
                        <m:t>𝑐𝑎𝑝𝑎𝑐𝑖𝑡𝑦</m:t>
                      </m:r>
                      <m:r>
                        <a:rPr lang="en-US" sz="1400">
                          <a:solidFill>
                            <a:srgbClr val="0070C0"/>
                          </a:solidFill>
                          <a:latin typeface="Cambria Math" panose="02040503050406030204" pitchFamily="18" charset="0"/>
                        </a:rPr>
                        <m:t>= </m:t>
                      </m:r>
                      <m:f>
                        <m:fPr>
                          <m:ctrlPr>
                            <a:rPr lang="en-US" sz="1400" i="1">
                              <a:solidFill>
                                <a:srgbClr val="0070C0"/>
                              </a:solidFill>
                              <a:latin typeface="Cambria Math" panose="02040503050406030204" pitchFamily="18" charset="0"/>
                            </a:rPr>
                          </m:ctrlPr>
                        </m:fPr>
                        <m:num>
                          <m:r>
                            <a:rPr lang="en-US" sz="1400" i="1">
                              <a:solidFill>
                                <a:srgbClr val="0070C0"/>
                              </a:solidFill>
                              <a:latin typeface="Cambria Math" panose="02040503050406030204" pitchFamily="18" charset="0"/>
                            </a:rPr>
                            <m:t>𝑇𝑜𝑡𝑎𝑙</m:t>
                          </m:r>
                          <m:r>
                            <a:rPr lang="en-US" sz="1400">
                              <a:solidFill>
                                <a:srgbClr val="0070C0"/>
                              </a:solidFill>
                              <a:latin typeface="Cambria Math" panose="02040503050406030204" pitchFamily="18" charset="0"/>
                            </a:rPr>
                            <m:t> </m:t>
                          </m:r>
                          <m:r>
                            <a:rPr lang="en-US" sz="1400" i="1">
                              <a:solidFill>
                                <a:srgbClr val="0070C0"/>
                              </a:solidFill>
                              <a:latin typeface="Cambria Math" panose="02040503050406030204" pitchFamily="18" charset="0"/>
                            </a:rPr>
                            <m:t>𝑓𝑜𝑟𝑎𝑔𝑒</m:t>
                          </m:r>
                          <m:r>
                            <a:rPr lang="en-US" sz="1400">
                              <a:solidFill>
                                <a:srgbClr val="0070C0"/>
                              </a:solidFill>
                              <a:latin typeface="Cambria Math" panose="02040503050406030204" pitchFamily="18" charset="0"/>
                            </a:rPr>
                            <m:t> </m:t>
                          </m:r>
                          <m:r>
                            <a:rPr lang="en-US" sz="1400" i="1">
                              <a:solidFill>
                                <a:srgbClr val="0070C0"/>
                              </a:solidFill>
                              <a:latin typeface="Cambria Math" panose="02040503050406030204" pitchFamily="18" charset="0"/>
                            </a:rPr>
                            <m:t>𝑝𝑟𝑜𝑑𝑢𝑐𝑡𝑖𝑜𝑛</m:t>
                          </m:r>
                          <m:r>
                            <a:rPr lang="en-US" sz="1400">
                              <a:solidFill>
                                <a:srgbClr val="0070C0"/>
                              </a:solidFill>
                              <a:latin typeface="Cambria Math" panose="02040503050406030204" pitchFamily="18" charset="0"/>
                            </a:rPr>
                            <m:t> </m:t>
                          </m:r>
                          <m:r>
                            <a:rPr lang="en-US" sz="1400" i="1">
                              <a:solidFill>
                                <a:srgbClr val="0070C0"/>
                              </a:solidFill>
                              <a:latin typeface="Cambria Math" panose="02040503050406030204" pitchFamily="18" charset="0"/>
                            </a:rPr>
                            <m:t>𝑥</m:t>
                          </m:r>
                          <m:r>
                            <a:rPr lang="en-US" sz="1400">
                              <a:solidFill>
                                <a:srgbClr val="0070C0"/>
                              </a:solidFill>
                              <a:latin typeface="Cambria Math" panose="02040503050406030204" pitchFamily="18" charset="0"/>
                            </a:rPr>
                            <m:t> </m:t>
                          </m:r>
                          <m:r>
                            <a:rPr lang="en-US" sz="1400">
                              <a:solidFill>
                                <a:srgbClr val="0070C0"/>
                              </a:solidFill>
                              <a:latin typeface="Cambria Math" panose="02040503050406030204" pitchFamily="18" charset="0"/>
                            </a:rPr>
                            <m:t>60</m:t>
                          </m:r>
                          <m:r>
                            <a:rPr lang="en-US" sz="1400">
                              <a:solidFill>
                                <a:srgbClr val="0070C0"/>
                              </a:solidFill>
                              <a:latin typeface="Cambria Math" panose="02040503050406030204" pitchFamily="18" charset="0"/>
                            </a:rPr>
                            <m:t>% </m:t>
                          </m:r>
                        </m:num>
                        <m:den>
                          <m:r>
                            <a:rPr lang="en-US" sz="1400" i="1">
                              <a:solidFill>
                                <a:srgbClr val="0070C0"/>
                              </a:solidFill>
                              <a:latin typeface="Cambria Math" panose="02040503050406030204" pitchFamily="18" charset="0"/>
                            </a:rPr>
                            <m:t>𝑑𝑎𝑖𝑙𝑦</m:t>
                          </m:r>
                          <m:r>
                            <a:rPr lang="en-US" sz="1400">
                              <a:solidFill>
                                <a:srgbClr val="0070C0"/>
                              </a:solidFill>
                              <a:latin typeface="Cambria Math" panose="02040503050406030204" pitchFamily="18" charset="0"/>
                            </a:rPr>
                            <m:t> </m:t>
                          </m:r>
                          <m:r>
                            <a:rPr lang="en-US" sz="1400" i="1">
                              <a:solidFill>
                                <a:srgbClr val="0070C0"/>
                              </a:solidFill>
                              <a:latin typeface="Cambria Math" panose="02040503050406030204" pitchFamily="18" charset="0"/>
                            </a:rPr>
                            <m:t>𝐹𝑈</m:t>
                          </m:r>
                          <m:r>
                            <a:rPr lang="en-US" sz="1400">
                              <a:solidFill>
                                <a:srgbClr val="0070C0"/>
                              </a:solidFill>
                              <a:latin typeface="Cambria Math" panose="02040503050406030204" pitchFamily="18" charset="0"/>
                            </a:rPr>
                            <m:t> </m:t>
                          </m:r>
                          <m:r>
                            <a:rPr lang="en-US" sz="1400" i="1">
                              <a:solidFill>
                                <a:srgbClr val="0070C0"/>
                              </a:solidFill>
                              <a:latin typeface="Cambria Math" panose="02040503050406030204" pitchFamily="18" charset="0"/>
                            </a:rPr>
                            <m:t>𝑟𝑒𝑞𝑢𝑖𝑟𝑒𝑑</m:t>
                          </m:r>
                          <m:r>
                            <a:rPr lang="en-US" sz="1400">
                              <a:solidFill>
                                <a:srgbClr val="0070C0"/>
                              </a:solidFill>
                              <a:latin typeface="Cambria Math" panose="02040503050406030204" pitchFamily="18" charset="0"/>
                            </a:rPr>
                            <m:t>  </m:t>
                          </m:r>
                          <m:r>
                            <a:rPr lang="en-US" sz="1400" i="1">
                              <a:solidFill>
                                <a:srgbClr val="0070C0"/>
                              </a:solidFill>
                              <a:latin typeface="Cambria Math" panose="02040503050406030204" pitchFamily="18" charset="0"/>
                            </a:rPr>
                            <m:t>𝑥</m:t>
                          </m:r>
                          <m:r>
                            <a:rPr lang="en-US" sz="1400">
                              <a:solidFill>
                                <a:srgbClr val="0070C0"/>
                              </a:solidFill>
                              <a:latin typeface="Cambria Math" panose="02040503050406030204" pitchFamily="18" charset="0"/>
                            </a:rPr>
                            <m:t> </m:t>
                          </m:r>
                          <m:r>
                            <a:rPr lang="en-US" sz="1400" i="1">
                              <a:solidFill>
                                <a:srgbClr val="0070C0"/>
                              </a:solidFill>
                              <a:latin typeface="Cambria Math" panose="02040503050406030204" pitchFamily="18" charset="0"/>
                            </a:rPr>
                            <m:t>𝑛𝑢𝑚𝑏𝑒𝑟</m:t>
                          </m:r>
                          <m:r>
                            <a:rPr lang="en-US" sz="1400">
                              <a:solidFill>
                                <a:srgbClr val="0070C0"/>
                              </a:solidFill>
                              <a:latin typeface="Cambria Math" panose="02040503050406030204" pitchFamily="18" charset="0"/>
                            </a:rPr>
                            <m:t> </m:t>
                          </m:r>
                          <m:r>
                            <a:rPr lang="en-US" sz="1400" i="1">
                              <a:solidFill>
                                <a:srgbClr val="0070C0"/>
                              </a:solidFill>
                              <a:latin typeface="Cambria Math" panose="02040503050406030204" pitchFamily="18" charset="0"/>
                            </a:rPr>
                            <m:t>𝑜𝑓</m:t>
                          </m:r>
                          <m:r>
                            <a:rPr lang="en-US" sz="1400">
                              <a:solidFill>
                                <a:srgbClr val="0070C0"/>
                              </a:solidFill>
                              <a:latin typeface="Cambria Math" panose="02040503050406030204" pitchFamily="18" charset="0"/>
                            </a:rPr>
                            <m:t> </m:t>
                          </m:r>
                          <m:r>
                            <a:rPr lang="en-US" sz="1400" i="1">
                              <a:solidFill>
                                <a:srgbClr val="0070C0"/>
                              </a:solidFill>
                              <a:latin typeface="Cambria Math" panose="02040503050406030204" pitchFamily="18" charset="0"/>
                            </a:rPr>
                            <m:t>h</m:t>
                          </m:r>
                          <m:r>
                            <a:rPr lang="en-US" sz="1400" i="1">
                              <a:solidFill>
                                <a:srgbClr val="0070C0"/>
                              </a:solidFill>
                              <a:latin typeface="Cambria Math" panose="02040503050406030204" pitchFamily="18" charset="0"/>
                            </a:rPr>
                            <m:t>𝑒𝑎𝑑𝑠</m:t>
                          </m:r>
                        </m:den>
                      </m:f>
                      <m:r>
                        <a:rPr lang="en-US" sz="1400">
                          <a:solidFill>
                            <a:srgbClr val="0070C0"/>
                          </a:solidFill>
                          <a:latin typeface="Cambria Math" panose="02040503050406030204" pitchFamily="18" charset="0"/>
                        </a:rPr>
                        <m:t>=</m:t>
                      </m:r>
                      <m:r>
                        <a:rPr lang="en-US" sz="1400" i="1">
                          <a:solidFill>
                            <a:srgbClr val="0070C0"/>
                          </a:solidFill>
                          <a:latin typeface="Cambria Math" panose="02040503050406030204" pitchFamily="18" charset="0"/>
                        </a:rPr>
                        <m:t>𝑛</m:t>
                      </m:r>
                      <m:r>
                        <a:rPr lang="en-US" sz="1400">
                          <a:solidFill>
                            <a:srgbClr val="0070C0"/>
                          </a:solidFill>
                          <a:latin typeface="Cambria Math" panose="02040503050406030204" pitchFamily="18" charset="0"/>
                        </a:rPr>
                        <m:t> </m:t>
                      </m:r>
                      <m:r>
                        <a:rPr lang="en-US" sz="1400" i="1">
                          <a:solidFill>
                            <a:srgbClr val="0070C0"/>
                          </a:solidFill>
                          <a:latin typeface="Cambria Math" panose="02040503050406030204" pitchFamily="18" charset="0"/>
                        </a:rPr>
                        <m:t>𝑑𝑎𝑦𝑠</m:t>
                      </m:r>
                    </m:oMath>
                  </m:oMathPara>
                </a14:m>
                <a:endParaRPr lang="en-US" sz="1400" dirty="0">
                  <a:solidFill>
                    <a:srgbClr val="0070C0"/>
                  </a:solidFill>
                </a:endParaRPr>
              </a:p>
              <a:p>
                <a:endParaRPr lang="en-US" sz="2000" dirty="0">
                  <a:solidFill>
                    <a:srgbClr val="0070C0"/>
                  </a:solidFill>
                </a:endParaRPr>
              </a:p>
              <a:p>
                <a:pPr marL="285750" lvl="0" indent="-285750">
                  <a:buFont typeface="Arial" panose="020B0604020202020204" pitchFamily="34" charset="0"/>
                  <a:buChar char="•"/>
                </a:pPr>
                <a:endParaRPr lang="en-US" sz="2000" dirty="0">
                  <a:solidFill>
                    <a:srgbClr val="0070C0"/>
                  </a:solidFill>
                </a:endParaRPr>
              </a:p>
            </p:txBody>
          </p:sp>
        </mc:Choice>
        <mc:Fallback>
          <p:sp>
            <p:nvSpPr>
              <p:cNvPr id="17" name="TextBox 16">
                <a:extLst>
                  <a:ext uri="{FF2B5EF4-FFF2-40B4-BE49-F238E27FC236}">
                    <a16:creationId xmlns:a16="http://schemas.microsoft.com/office/drawing/2014/main" xmlns="" xmlns:a14="http://schemas.microsoft.com/office/drawing/2010/main" id="{5B7DDD18-E960-4E92-B1FB-CC955646E544}"/>
                  </a:ext>
                </a:extLst>
              </p:cNvPr>
              <p:cNvSpPr txBox="1">
                <a:spLocks noRot="1" noChangeAspect="1" noMove="1" noResize="1" noEditPoints="1" noAdjustHandles="1" noChangeArrowheads="1" noChangeShapeType="1" noTextEdit="1"/>
              </p:cNvSpPr>
              <p:nvPr/>
            </p:nvSpPr>
            <p:spPr>
              <a:xfrm>
                <a:off x="5933660" y="1447950"/>
                <a:ext cx="5795853" cy="1462965"/>
              </a:xfrm>
              <a:prstGeom prst="rect">
                <a:avLst/>
              </a:prstGeom>
              <a:blipFill>
                <a:blip r:embed="rId4"/>
                <a:stretch>
                  <a:fillRect/>
                </a:stretch>
              </a:blipFill>
            </p:spPr>
            <p:txBody>
              <a:bodyPr/>
              <a:lstStyle/>
              <a:p>
                <a:r>
                  <a:rPr lang="en-US">
                    <a:noFill/>
                  </a:rPr>
                  <a:t> </a:t>
                </a:r>
              </a:p>
            </p:txBody>
          </p:sp>
        </mc:Fallback>
      </mc:AlternateContent>
      <p:pic>
        <p:nvPicPr>
          <p:cNvPr id="18" name="Picture 17">
            <a:extLst>
              <a:ext uri="{FF2B5EF4-FFF2-40B4-BE49-F238E27FC236}">
                <a16:creationId xmlns:a16="http://schemas.microsoft.com/office/drawing/2014/main" xmlns="" id="{143FEE29-7273-4212-A3D2-D1EAE6422DE3}"/>
              </a:ext>
            </a:extLst>
          </p:cNvPr>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9837503" y="4919532"/>
            <a:ext cx="1777752" cy="1616168"/>
          </a:xfrm>
          <a:prstGeom prst="rect">
            <a:avLst/>
          </a:prstGeom>
          <a:noFill/>
          <a:ln>
            <a:noFill/>
          </a:ln>
        </p:spPr>
      </p:pic>
      <p:pic>
        <p:nvPicPr>
          <p:cNvPr id="19" name="Picture 18">
            <a:extLst>
              <a:ext uri="{FF2B5EF4-FFF2-40B4-BE49-F238E27FC236}">
                <a16:creationId xmlns:a16="http://schemas.microsoft.com/office/drawing/2014/main" xmlns="" id="{C729A8D3-AC3B-4296-9BF1-FE399C7A4987}"/>
              </a:ext>
            </a:extLst>
          </p:cNvPr>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9837503" y="3107139"/>
            <a:ext cx="1777752" cy="1616168"/>
          </a:xfrm>
          <a:prstGeom prst="rect">
            <a:avLst/>
          </a:prstGeom>
          <a:noFill/>
          <a:ln>
            <a:noFill/>
          </a:ln>
        </p:spPr>
      </p:pic>
    </p:spTree>
    <p:extLst>
      <p:ext uri="{BB962C8B-B14F-4D97-AF65-F5344CB8AC3E}">
        <p14:creationId xmlns:p14="http://schemas.microsoft.com/office/powerpoint/2010/main" xmlns="" val="2807169538"/>
      </p:ext>
    </p:extLst>
  </p:cSld>
  <p:clrMapOvr>
    <a:masterClrMapping/>
  </p:clrMapOvr>
  <p:transition>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type="body" sz="quarter" idx="10"/>
          </p:nvPr>
        </p:nvSpPr>
        <p:spPr>
          <a:xfrm>
            <a:off x="659296" y="1419896"/>
            <a:ext cx="10114721" cy="1399900"/>
          </a:xfrm>
        </p:spPr>
        <p:txBody>
          <a:bodyPr>
            <a:noAutofit/>
          </a:bodyPr>
          <a:lstStyle/>
          <a:p>
            <a:pPr marL="285750" indent="-285750">
              <a:buFont typeface="Arial" panose="020B0604020202020204" pitchFamily="34" charset="0"/>
              <a:buChar char="•"/>
            </a:pPr>
            <a:r>
              <a:rPr lang="en-US" sz="2800" dirty="0"/>
              <a:t>The trial was conducted in Al Majidya with 125 goats and 40 ewes.</a:t>
            </a:r>
          </a:p>
          <a:p>
            <a:pPr marL="285750" indent="-285750">
              <a:buFont typeface="Arial" panose="020B0604020202020204" pitchFamily="34" charset="0"/>
              <a:buChar char="•"/>
            </a:pPr>
            <a:r>
              <a:rPr lang="en-US" sz="2800" dirty="0"/>
              <a:t>Animals were grazing for 6-7 hours for 12 days.</a:t>
            </a:r>
          </a:p>
          <a:p>
            <a:pPr marL="285750" indent="-285750">
              <a:buFont typeface="Arial" panose="020B0604020202020204" pitchFamily="34" charset="0"/>
              <a:buChar char="•"/>
            </a:pPr>
            <a:r>
              <a:rPr lang="en-US" sz="2800" dirty="0"/>
              <a:t>No supplementation distributed during the grazing period</a:t>
            </a:r>
          </a:p>
          <a:p>
            <a:pPr marL="285750" indent="-285750">
              <a:buFont typeface="Arial" panose="020B0604020202020204" pitchFamily="34" charset="0"/>
              <a:buChar char="•"/>
            </a:pPr>
            <a:endParaRPr lang="en-US" sz="2000" dirty="0"/>
          </a:p>
          <a:p>
            <a:endParaRPr lang="en-US" sz="2000" dirty="0"/>
          </a:p>
          <a:p>
            <a:pPr marL="285750" indent="-285750">
              <a:buFont typeface="Arial" panose="020B0604020202020204" pitchFamily="34" charset="0"/>
              <a:buChar char="•"/>
            </a:pPr>
            <a:endParaRPr lang="en-US" sz="2000" b="1" dirty="0"/>
          </a:p>
          <a:p>
            <a:pPr marL="0" indent="0">
              <a:buNone/>
            </a:pPr>
            <a:endParaRPr lang="en-US" sz="2000" dirty="0"/>
          </a:p>
          <a:p>
            <a:pPr marL="0" indent="0">
              <a:buNone/>
            </a:pPr>
            <a:endParaRPr lang="en-US" sz="2000" dirty="0"/>
          </a:p>
        </p:txBody>
      </p:sp>
      <p:sp>
        <p:nvSpPr>
          <p:cNvPr id="4" name="Title 3"/>
          <p:cNvSpPr>
            <a:spLocks noGrp="1"/>
          </p:cNvSpPr>
          <p:nvPr>
            <p:ph type="title"/>
          </p:nvPr>
        </p:nvSpPr>
        <p:spPr>
          <a:xfrm>
            <a:off x="800203" y="1017288"/>
            <a:ext cx="10515600" cy="457913"/>
          </a:xfrm>
        </p:spPr>
        <p:txBody>
          <a:bodyPr>
            <a:normAutofit/>
          </a:bodyPr>
          <a:lstStyle/>
          <a:p>
            <a:r>
              <a:rPr lang="en-US" sz="2000" b="1" dirty="0">
                <a:latin typeface="+mn-lt"/>
              </a:rPr>
              <a:t>Implement a proper grazing management of rangelands and facilitation of ecosystem services</a:t>
            </a:r>
            <a:endParaRPr lang="en-US" sz="2000" dirty="0">
              <a:latin typeface="+mn-lt"/>
            </a:endParaRPr>
          </a:p>
        </p:txBody>
      </p:sp>
      <p:graphicFrame>
        <p:nvGraphicFramePr>
          <p:cNvPr id="9" name="Table 8"/>
          <p:cNvGraphicFramePr>
            <a:graphicFrameLocks noGrp="1"/>
          </p:cNvGraphicFramePr>
          <p:nvPr>
            <p:extLst>
              <p:ext uri="{D42A27DB-BD31-4B8C-83A1-F6EECF244321}">
                <p14:modId xmlns:p14="http://schemas.microsoft.com/office/powerpoint/2010/main" xmlns="" val="1718256605"/>
              </p:ext>
            </p:extLst>
          </p:nvPr>
        </p:nvGraphicFramePr>
        <p:xfrm>
          <a:off x="800203" y="3621822"/>
          <a:ext cx="6200567" cy="1043687"/>
        </p:xfrm>
        <a:graphic>
          <a:graphicData uri="http://schemas.openxmlformats.org/drawingml/2006/table">
            <a:tbl>
              <a:tblPr rtl="1" firstRow="1" firstCol="1">
                <a:tableStyleId>{9DCAF9ED-07DC-4A11-8D7F-57B35C25682E}</a:tableStyleId>
              </a:tblPr>
              <a:tblGrid>
                <a:gridCol w="1554932">
                  <a:extLst>
                    <a:ext uri="{9D8B030D-6E8A-4147-A177-3AD203B41FA5}">
                      <a16:colId xmlns:a16="http://schemas.microsoft.com/office/drawing/2014/main" xmlns="" val="20000"/>
                    </a:ext>
                  </a:extLst>
                </a:gridCol>
                <a:gridCol w="1440816">
                  <a:extLst>
                    <a:ext uri="{9D8B030D-6E8A-4147-A177-3AD203B41FA5}">
                      <a16:colId xmlns:a16="http://schemas.microsoft.com/office/drawing/2014/main" xmlns="" val="20001"/>
                    </a:ext>
                  </a:extLst>
                </a:gridCol>
                <a:gridCol w="1332412">
                  <a:extLst>
                    <a:ext uri="{9D8B030D-6E8A-4147-A177-3AD203B41FA5}">
                      <a16:colId xmlns:a16="http://schemas.microsoft.com/office/drawing/2014/main" xmlns="" val="20002"/>
                    </a:ext>
                  </a:extLst>
                </a:gridCol>
                <a:gridCol w="1872407">
                  <a:extLst>
                    <a:ext uri="{9D8B030D-6E8A-4147-A177-3AD203B41FA5}">
                      <a16:colId xmlns:a16="http://schemas.microsoft.com/office/drawing/2014/main" xmlns="" val="20003"/>
                    </a:ext>
                  </a:extLst>
                </a:gridCol>
              </a:tblGrid>
              <a:tr h="0">
                <a:tc>
                  <a:txBody>
                    <a:bodyPr/>
                    <a:lstStyle/>
                    <a:p>
                      <a:pPr marL="0" marR="0" algn="ctr" rtl="1">
                        <a:lnSpc>
                          <a:spcPct val="107000"/>
                        </a:lnSpc>
                        <a:spcBef>
                          <a:spcPts val="0"/>
                        </a:spcBef>
                        <a:spcAft>
                          <a:spcPts val="0"/>
                        </a:spcAft>
                      </a:pPr>
                      <a:r>
                        <a:rPr lang="en-AU" sz="1600" dirty="0">
                          <a:effectLst/>
                        </a:rPr>
                        <a:t>ME (MJ)</a:t>
                      </a:r>
                      <a:endParaRPr lang="en-US" sz="1600" b="1" dirty="0">
                        <a:solidFill>
                          <a:schemeClr val="tx1"/>
                        </a:solidFill>
                        <a:effectLst/>
                        <a:latin typeface="+mn-lt"/>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en-AU" sz="1600" dirty="0">
                          <a:effectLst/>
                        </a:rPr>
                        <a:t>CP (g)</a:t>
                      </a:r>
                      <a:endParaRPr lang="en-US" sz="1600" b="1" dirty="0">
                        <a:solidFill>
                          <a:schemeClr val="tx1"/>
                        </a:solidFill>
                        <a:effectLst/>
                        <a:latin typeface="+mn-lt"/>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en-AU" sz="1600" dirty="0">
                          <a:effectLst/>
                        </a:rPr>
                        <a:t>Feed intake (Kg)</a:t>
                      </a:r>
                      <a:endParaRPr lang="en-US" sz="1600" b="1" dirty="0">
                        <a:solidFill>
                          <a:schemeClr val="tx1"/>
                        </a:solidFill>
                        <a:effectLst/>
                        <a:latin typeface="+mn-lt"/>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en-AU" sz="1600" dirty="0">
                          <a:effectLst/>
                        </a:rPr>
                        <a:t>Doe (40 Kg)</a:t>
                      </a:r>
                      <a:endParaRPr lang="en-US" sz="1600" b="1" dirty="0">
                        <a:solidFill>
                          <a:schemeClr val="tx1"/>
                        </a:solidFill>
                        <a:effectLst/>
                        <a:latin typeface="+mn-lt"/>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0"/>
                  </a:ext>
                </a:extLst>
              </a:tr>
              <a:tr h="0">
                <a:tc>
                  <a:txBody>
                    <a:bodyPr/>
                    <a:lstStyle/>
                    <a:p>
                      <a:pPr marL="0" marR="0" algn="ctr" rtl="1">
                        <a:lnSpc>
                          <a:spcPct val="107000"/>
                        </a:lnSpc>
                        <a:spcBef>
                          <a:spcPts val="0"/>
                        </a:spcBef>
                        <a:spcAft>
                          <a:spcPts val="0"/>
                        </a:spcAft>
                      </a:pPr>
                      <a:r>
                        <a:rPr lang="en-US" sz="1600" dirty="0">
                          <a:effectLst/>
                        </a:rPr>
                        <a:t>7.9</a:t>
                      </a:r>
                      <a:endParaRPr lang="en-US" sz="1600" b="0" dirty="0">
                        <a:solidFill>
                          <a:schemeClr val="tx1"/>
                        </a:solidFill>
                        <a:effectLst/>
                        <a:latin typeface="+mn-lt"/>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07000"/>
                        </a:lnSpc>
                        <a:spcBef>
                          <a:spcPts val="0"/>
                        </a:spcBef>
                        <a:spcAft>
                          <a:spcPts val="0"/>
                        </a:spcAft>
                      </a:pPr>
                      <a:r>
                        <a:rPr lang="en-US" sz="1600">
                          <a:effectLst/>
                        </a:rPr>
                        <a:t>60</a:t>
                      </a:r>
                      <a:endParaRPr lang="en-US" sz="1600" b="1">
                        <a:solidFill>
                          <a:schemeClr val="tx1"/>
                        </a:solidFill>
                        <a:effectLst/>
                        <a:latin typeface="+mn-lt"/>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JO" sz="1600" dirty="0">
                          <a:effectLst/>
                        </a:rPr>
                        <a:t>1</a:t>
                      </a:r>
                      <a:endParaRPr lang="en-US" sz="1600" b="1" dirty="0">
                        <a:solidFill>
                          <a:schemeClr val="tx1"/>
                        </a:solidFill>
                        <a:effectLst/>
                        <a:latin typeface="+mn-lt"/>
                        <a:ea typeface="Calibri" panose="020F0502020204030204" pitchFamily="34" charset="0"/>
                        <a:cs typeface="Arial" panose="020B0604020202020204" pitchFamily="34" charset="0"/>
                      </a:endParaRPr>
                    </a:p>
                  </a:txBody>
                  <a:tcPr marL="68580" marR="68580" marT="0" marB="0"/>
                </a:tc>
                <a:tc>
                  <a:txBody>
                    <a:bodyPr/>
                    <a:lstStyle/>
                    <a:p>
                      <a:pPr marL="0" marR="0" algn="l" rtl="1">
                        <a:lnSpc>
                          <a:spcPct val="107000"/>
                        </a:lnSpc>
                        <a:spcBef>
                          <a:spcPts val="0"/>
                        </a:spcBef>
                        <a:spcAft>
                          <a:spcPts val="0"/>
                        </a:spcAft>
                      </a:pPr>
                      <a:r>
                        <a:rPr lang="en-AU" sz="1600" dirty="0">
                          <a:effectLst/>
                        </a:rPr>
                        <a:t>Maintenance</a:t>
                      </a:r>
                      <a:endParaRPr lang="en-US" sz="1600" b="1" dirty="0">
                        <a:solidFill>
                          <a:schemeClr val="tx1"/>
                        </a:solidFill>
                        <a:effectLst/>
                        <a:latin typeface="+mn-lt"/>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1"/>
                  </a:ext>
                </a:extLst>
              </a:tr>
              <a:tr h="0">
                <a:tc>
                  <a:txBody>
                    <a:bodyPr/>
                    <a:lstStyle/>
                    <a:p>
                      <a:pPr marL="0" marR="0" algn="ctr" rtl="1">
                        <a:lnSpc>
                          <a:spcPct val="107000"/>
                        </a:lnSpc>
                        <a:spcBef>
                          <a:spcPts val="0"/>
                        </a:spcBef>
                        <a:spcAft>
                          <a:spcPts val="0"/>
                        </a:spcAft>
                      </a:pPr>
                      <a:r>
                        <a:rPr lang="en-US" sz="1600" dirty="0">
                          <a:effectLst/>
                        </a:rPr>
                        <a:t>13.3</a:t>
                      </a:r>
                      <a:endParaRPr lang="en-US" sz="1600" b="0" dirty="0">
                        <a:solidFill>
                          <a:schemeClr val="tx1"/>
                        </a:solidFill>
                        <a:effectLst/>
                        <a:latin typeface="+mn-lt"/>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07000"/>
                        </a:lnSpc>
                        <a:spcBef>
                          <a:spcPts val="0"/>
                        </a:spcBef>
                        <a:spcAft>
                          <a:spcPts val="0"/>
                        </a:spcAft>
                      </a:pPr>
                      <a:r>
                        <a:rPr lang="en-US" sz="1600" dirty="0">
                          <a:effectLst/>
                        </a:rPr>
                        <a:t>130</a:t>
                      </a:r>
                      <a:endParaRPr lang="en-US" sz="1600" b="1" dirty="0">
                        <a:solidFill>
                          <a:schemeClr val="tx1"/>
                        </a:solidFill>
                        <a:effectLst/>
                        <a:latin typeface="+mn-lt"/>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JO" sz="1600" dirty="0">
                          <a:effectLst/>
                        </a:rPr>
                        <a:t>1.33</a:t>
                      </a:r>
                      <a:endParaRPr lang="en-US" sz="1600" b="1" dirty="0">
                        <a:solidFill>
                          <a:schemeClr val="tx1"/>
                        </a:solidFill>
                        <a:effectLst/>
                        <a:latin typeface="+mn-lt"/>
                        <a:ea typeface="Calibri" panose="020F0502020204030204" pitchFamily="34" charset="0"/>
                        <a:cs typeface="Arial" panose="020B0604020202020204" pitchFamily="34" charset="0"/>
                      </a:endParaRPr>
                    </a:p>
                  </a:txBody>
                  <a:tcPr marL="68580" marR="68580" marT="0" marB="0"/>
                </a:tc>
                <a:tc>
                  <a:txBody>
                    <a:bodyPr/>
                    <a:lstStyle/>
                    <a:p>
                      <a:pPr marL="0" marR="0" algn="l" rtl="1">
                        <a:lnSpc>
                          <a:spcPct val="107000"/>
                        </a:lnSpc>
                        <a:spcBef>
                          <a:spcPts val="0"/>
                        </a:spcBef>
                        <a:spcAft>
                          <a:spcPts val="0"/>
                        </a:spcAft>
                      </a:pPr>
                      <a:r>
                        <a:rPr lang="en-AU" sz="1600" dirty="0">
                          <a:effectLst/>
                        </a:rPr>
                        <a:t>Mid-late pregnancy</a:t>
                      </a:r>
                      <a:endParaRPr lang="en-US" sz="1600" b="1" dirty="0">
                        <a:solidFill>
                          <a:schemeClr val="tx1"/>
                        </a:solidFill>
                        <a:effectLst/>
                        <a:latin typeface="+mn-lt"/>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2"/>
                  </a:ext>
                </a:extLst>
              </a:tr>
            </a:tbl>
          </a:graphicData>
        </a:graphic>
      </p:graphicFrame>
      <p:sp>
        <p:nvSpPr>
          <p:cNvPr id="10" name="Rectangle 9"/>
          <p:cNvSpPr/>
          <p:nvPr/>
        </p:nvSpPr>
        <p:spPr>
          <a:xfrm>
            <a:off x="454333" y="4942517"/>
            <a:ext cx="5934958" cy="375552"/>
          </a:xfrm>
          <a:prstGeom prst="rect">
            <a:avLst/>
          </a:prstGeom>
        </p:spPr>
        <p:txBody>
          <a:bodyPr wrap="none">
            <a:spAutoFit/>
          </a:bodyPr>
          <a:lstStyle/>
          <a:p>
            <a:pPr rtl="1">
              <a:lnSpc>
                <a:spcPct val="107000"/>
              </a:lnSpc>
              <a:spcAft>
                <a:spcPts val="800"/>
              </a:spcAft>
            </a:pPr>
            <a:r>
              <a:rPr lang="en-US" b="1" dirty="0">
                <a:latin typeface="Calibri" panose="020F0502020204030204" pitchFamily="34" charset="0"/>
                <a:ea typeface="Calibri" panose="020F0502020204030204" pitchFamily="34" charset="0"/>
                <a:cs typeface="Arial" panose="020B0604020202020204" pitchFamily="34" charset="0"/>
              </a:rPr>
              <a:t>Diet of goat through mid-late stage of pregnancy by farmer:</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graphicFrame>
        <p:nvGraphicFramePr>
          <p:cNvPr id="11" name="Table 10"/>
          <p:cNvGraphicFramePr>
            <a:graphicFrameLocks noGrp="1"/>
          </p:cNvGraphicFramePr>
          <p:nvPr>
            <p:extLst>
              <p:ext uri="{D42A27DB-BD31-4B8C-83A1-F6EECF244321}">
                <p14:modId xmlns:p14="http://schemas.microsoft.com/office/powerpoint/2010/main" xmlns="" val="1304627476"/>
              </p:ext>
            </p:extLst>
          </p:nvPr>
        </p:nvGraphicFramePr>
        <p:xfrm>
          <a:off x="546694" y="5318069"/>
          <a:ext cx="6196864" cy="1209669"/>
        </p:xfrm>
        <a:graphic>
          <a:graphicData uri="http://schemas.openxmlformats.org/drawingml/2006/table">
            <a:tbl>
              <a:tblPr firstRow="1" firstCol="1" bandRow="1">
                <a:tableStyleId>{72833802-FEF1-4C79-8D5D-14CF1EAF98D9}</a:tableStyleId>
              </a:tblPr>
              <a:tblGrid>
                <a:gridCol w="2060299">
                  <a:extLst>
                    <a:ext uri="{9D8B030D-6E8A-4147-A177-3AD203B41FA5}">
                      <a16:colId xmlns:a16="http://schemas.microsoft.com/office/drawing/2014/main" xmlns="" val="20000"/>
                    </a:ext>
                  </a:extLst>
                </a:gridCol>
                <a:gridCol w="1369041">
                  <a:extLst>
                    <a:ext uri="{9D8B030D-6E8A-4147-A177-3AD203B41FA5}">
                      <a16:colId xmlns:a16="http://schemas.microsoft.com/office/drawing/2014/main" xmlns="" val="20001"/>
                    </a:ext>
                  </a:extLst>
                </a:gridCol>
                <a:gridCol w="1383762">
                  <a:extLst>
                    <a:ext uri="{9D8B030D-6E8A-4147-A177-3AD203B41FA5}">
                      <a16:colId xmlns:a16="http://schemas.microsoft.com/office/drawing/2014/main" xmlns="" val="20002"/>
                    </a:ext>
                  </a:extLst>
                </a:gridCol>
                <a:gridCol w="1383762">
                  <a:extLst>
                    <a:ext uri="{9D8B030D-6E8A-4147-A177-3AD203B41FA5}">
                      <a16:colId xmlns:a16="http://schemas.microsoft.com/office/drawing/2014/main" xmlns="" val="20003"/>
                    </a:ext>
                  </a:extLst>
                </a:gridCol>
              </a:tblGrid>
              <a:tr h="426903">
                <a:tc>
                  <a:txBody>
                    <a:bodyPr/>
                    <a:lstStyle/>
                    <a:p>
                      <a:pPr marL="0" marR="0" algn="ctr" rtl="0">
                        <a:lnSpc>
                          <a:spcPct val="107000"/>
                        </a:lnSpc>
                        <a:spcBef>
                          <a:spcPts val="0"/>
                        </a:spcBef>
                        <a:spcAft>
                          <a:spcPts val="0"/>
                        </a:spcAft>
                      </a:pPr>
                      <a:r>
                        <a:rPr lang="en-US" sz="1600" dirty="0">
                          <a:effectLst/>
                        </a:rPr>
                        <a:t>Diet</a:t>
                      </a:r>
                      <a:endParaRPr lang="en-US" sz="16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07000"/>
                        </a:lnSpc>
                        <a:spcBef>
                          <a:spcPts val="0"/>
                        </a:spcBef>
                        <a:spcAft>
                          <a:spcPts val="0"/>
                        </a:spcAft>
                      </a:pPr>
                      <a:r>
                        <a:rPr lang="en-US" sz="1600" dirty="0">
                          <a:effectLst/>
                        </a:rPr>
                        <a:t>as fed (kg)</a:t>
                      </a:r>
                      <a:endParaRPr lang="en-US" sz="16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07000"/>
                        </a:lnSpc>
                        <a:spcBef>
                          <a:spcPts val="0"/>
                        </a:spcBef>
                        <a:spcAft>
                          <a:spcPts val="0"/>
                        </a:spcAft>
                      </a:pPr>
                      <a:r>
                        <a:rPr lang="en-US" sz="1600" dirty="0">
                          <a:effectLst/>
                        </a:rPr>
                        <a:t>protein (g)</a:t>
                      </a:r>
                      <a:endParaRPr lang="en-US" sz="16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07000"/>
                        </a:lnSpc>
                        <a:spcBef>
                          <a:spcPts val="0"/>
                        </a:spcBef>
                        <a:spcAft>
                          <a:spcPts val="0"/>
                        </a:spcAft>
                      </a:pPr>
                      <a:r>
                        <a:rPr lang="en-US" sz="1600" dirty="0">
                          <a:effectLst/>
                        </a:rPr>
                        <a:t>ME (MJ)</a:t>
                      </a:r>
                      <a:endParaRPr lang="en-US" sz="16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0"/>
                  </a:ext>
                </a:extLst>
              </a:tr>
              <a:tr h="190500">
                <a:tc>
                  <a:txBody>
                    <a:bodyPr/>
                    <a:lstStyle/>
                    <a:p>
                      <a:pPr marL="0" marR="0" algn="l" rtl="0">
                        <a:lnSpc>
                          <a:spcPct val="107000"/>
                        </a:lnSpc>
                        <a:spcBef>
                          <a:spcPts val="0"/>
                        </a:spcBef>
                        <a:spcAft>
                          <a:spcPts val="0"/>
                        </a:spcAft>
                      </a:pPr>
                      <a:r>
                        <a:rPr lang="en-US" sz="1600" b="0" dirty="0">
                          <a:effectLst/>
                        </a:rPr>
                        <a:t>Barley</a:t>
                      </a:r>
                      <a:endParaRPr lang="en-US" sz="16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07000"/>
                        </a:lnSpc>
                        <a:spcBef>
                          <a:spcPts val="0"/>
                        </a:spcBef>
                        <a:spcAft>
                          <a:spcPts val="0"/>
                        </a:spcAft>
                      </a:pPr>
                      <a:r>
                        <a:rPr lang="en-US" sz="1600" dirty="0">
                          <a:effectLst/>
                        </a:rPr>
                        <a:t>750</a:t>
                      </a:r>
                      <a:endParaRPr lang="en-US" sz="16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07000"/>
                        </a:lnSpc>
                        <a:spcBef>
                          <a:spcPts val="0"/>
                        </a:spcBef>
                        <a:spcAft>
                          <a:spcPts val="0"/>
                        </a:spcAft>
                      </a:pPr>
                      <a:r>
                        <a:rPr lang="en-US" sz="1600" dirty="0">
                          <a:effectLst/>
                        </a:rPr>
                        <a:t>85.5</a:t>
                      </a:r>
                      <a:endParaRPr lang="en-US" sz="16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07000"/>
                        </a:lnSpc>
                        <a:spcBef>
                          <a:spcPts val="0"/>
                        </a:spcBef>
                        <a:spcAft>
                          <a:spcPts val="0"/>
                        </a:spcAft>
                      </a:pPr>
                      <a:r>
                        <a:rPr lang="en-US" sz="1600" dirty="0">
                          <a:effectLst/>
                        </a:rPr>
                        <a:t>7.48</a:t>
                      </a:r>
                      <a:endParaRPr lang="en-US" sz="16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1"/>
                  </a:ext>
                </a:extLst>
              </a:tr>
              <a:tr h="190500">
                <a:tc>
                  <a:txBody>
                    <a:bodyPr/>
                    <a:lstStyle/>
                    <a:p>
                      <a:pPr marL="0" marR="0" algn="l" rtl="0">
                        <a:lnSpc>
                          <a:spcPct val="107000"/>
                        </a:lnSpc>
                        <a:spcBef>
                          <a:spcPts val="0"/>
                        </a:spcBef>
                        <a:spcAft>
                          <a:spcPts val="0"/>
                        </a:spcAft>
                      </a:pPr>
                      <a:r>
                        <a:rPr lang="en-US" sz="1600" b="0" dirty="0">
                          <a:effectLst/>
                        </a:rPr>
                        <a:t>Wheat bran</a:t>
                      </a:r>
                      <a:endParaRPr lang="en-US" sz="16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07000"/>
                        </a:lnSpc>
                        <a:spcBef>
                          <a:spcPts val="0"/>
                        </a:spcBef>
                        <a:spcAft>
                          <a:spcPts val="0"/>
                        </a:spcAft>
                      </a:pPr>
                      <a:r>
                        <a:rPr lang="en-US" sz="1600" dirty="0">
                          <a:effectLst/>
                        </a:rPr>
                        <a:t>250</a:t>
                      </a:r>
                      <a:endParaRPr lang="en-US" sz="16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07000"/>
                        </a:lnSpc>
                        <a:spcBef>
                          <a:spcPts val="0"/>
                        </a:spcBef>
                        <a:spcAft>
                          <a:spcPts val="0"/>
                        </a:spcAft>
                      </a:pPr>
                      <a:r>
                        <a:rPr lang="en-US" sz="1600" dirty="0">
                          <a:effectLst/>
                        </a:rPr>
                        <a:t>41.23</a:t>
                      </a:r>
                      <a:endParaRPr lang="en-US" sz="16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07000"/>
                        </a:lnSpc>
                        <a:spcBef>
                          <a:spcPts val="0"/>
                        </a:spcBef>
                        <a:spcAft>
                          <a:spcPts val="0"/>
                        </a:spcAft>
                      </a:pPr>
                      <a:r>
                        <a:rPr lang="en-US" sz="1600" dirty="0">
                          <a:effectLst/>
                        </a:rPr>
                        <a:t>2.4</a:t>
                      </a:r>
                      <a:endParaRPr lang="en-US" sz="16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2"/>
                  </a:ext>
                </a:extLst>
              </a:tr>
              <a:tr h="190500">
                <a:tc>
                  <a:txBody>
                    <a:bodyPr/>
                    <a:lstStyle/>
                    <a:p>
                      <a:pPr marL="0" marR="0" algn="l" rtl="0">
                        <a:lnSpc>
                          <a:spcPct val="107000"/>
                        </a:lnSpc>
                        <a:spcBef>
                          <a:spcPts val="0"/>
                        </a:spcBef>
                        <a:spcAft>
                          <a:spcPts val="0"/>
                        </a:spcAft>
                      </a:pPr>
                      <a:r>
                        <a:rPr lang="en-US" sz="1600" b="0" dirty="0">
                          <a:effectLst/>
                        </a:rPr>
                        <a:t>Total concentrate</a:t>
                      </a:r>
                      <a:endParaRPr lang="en-US" sz="16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07000"/>
                        </a:lnSpc>
                        <a:spcBef>
                          <a:spcPts val="0"/>
                        </a:spcBef>
                        <a:spcAft>
                          <a:spcPts val="0"/>
                        </a:spcAft>
                      </a:pPr>
                      <a:r>
                        <a:rPr lang="en-US" sz="1600" dirty="0">
                          <a:effectLst/>
                        </a:rPr>
                        <a:t>1000</a:t>
                      </a:r>
                      <a:endParaRPr lang="en-US" sz="16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07000"/>
                        </a:lnSpc>
                        <a:spcBef>
                          <a:spcPts val="0"/>
                        </a:spcBef>
                        <a:spcAft>
                          <a:spcPts val="0"/>
                        </a:spcAft>
                      </a:pPr>
                      <a:r>
                        <a:rPr lang="en-US" sz="1600" dirty="0">
                          <a:effectLst/>
                        </a:rPr>
                        <a:t>126.73</a:t>
                      </a:r>
                      <a:endParaRPr lang="en-US" sz="16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07000"/>
                        </a:lnSpc>
                        <a:spcBef>
                          <a:spcPts val="0"/>
                        </a:spcBef>
                        <a:spcAft>
                          <a:spcPts val="0"/>
                        </a:spcAft>
                      </a:pPr>
                      <a:r>
                        <a:rPr lang="en-US" sz="1600" dirty="0">
                          <a:effectLst/>
                        </a:rPr>
                        <a:t>9.88</a:t>
                      </a:r>
                      <a:endParaRPr lang="en-US" sz="16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3"/>
                  </a:ext>
                </a:extLst>
              </a:tr>
            </a:tbl>
          </a:graphicData>
        </a:graphic>
      </p:graphicFrame>
      <p:pic>
        <p:nvPicPr>
          <p:cNvPr id="12" name="Picture 11"/>
          <p:cNvPicPr/>
          <p:nvPr/>
        </p:nvPicPr>
        <p:blipFill>
          <a:blip r:embed="rId2" cstate="print">
            <a:extLst>
              <a:ext uri="{28A0092B-C50C-407E-A947-70E740481C1C}">
                <a14:useLocalDpi xmlns:a14="http://schemas.microsoft.com/office/drawing/2010/main" xmlns="" val="0"/>
              </a:ext>
            </a:extLst>
          </a:blip>
          <a:stretch>
            <a:fillRect/>
          </a:stretch>
        </p:blipFill>
        <p:spPr>
          <a:xfrm>
            <a:off x="7076660" y="4964362"/>
            <a:ext cx="3165053" cy="162648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3" name="Picture 12"/>
          <p:cNvPicPr/>
          <p:nvPr/>
        </p:nvPicPr>
        <p:blipFill>
          <a:blip r:embed="rId3" cstate="print">
            <a:extLst>
              <a:ext uri="{28A0092B-C50C-407E-A947-70E740481C1C}">
                <a14:useLocalDpi xmlns:a14="http://schemas.microsoft.com/office/drawing/2010/main" xmlns="" val="0"/>
              </a:ext>
            </a:extLst>
          </a:blip>
          <a:stretch>
            <a:fillRect/>
          </a:stretch>
        </p:blipFill>
        <p:spPr>
          <a:xfrm>
            <a:off x="8627165" y="2949623"/>
            <a:ext cx="3242021" cy="171848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3" name="Rectangle 2"/>
          <p:cNvSpPr/>
          <p:nvPr/>
        </p:nvSpPr>
        <p:spPr>
          <a:xfrm>
            <a:off x="745435" y="3228590"/>
            <a:ext cx="2198294" cy="369332"/>
          </a:xfrm>
          <a:prstGeom prst="rect">
            <a:avLst/>
          </a:prstGeom>
        </p:spPr>
        <p:txBody>
          <a:bodyPr wrap="none">
            <a:spAutoFit/>
          </a:bodyPr>
          <a:lstStyle/>
          <a:p>
            <a:r>
              <a:rPr lang="en-US" b="1" dirty="0"/>
              <a:t>Goat's requirements:</a:t>
            </a:r>
          </a:p>
        </p:txBody>
      </p:sp>
      <p:sp>
        <p:nvSpPr>
          <p:cNvPr id="14" name="Title 1">
            <a:extLst>
              <a:ext uri="{FF2B5EF4-FFF2-40B4-BE49-F238E27FC236}">
                <a16:creationId xmlns:a16="http://schemas.microsoft.com/office/drawing/2014/main" xmlns="" id="{26206240-69CE-4AEB-B155-014AFE0D0D1B}"/>
              </a:ext>
            </a:extLst>
          </p:cNvPr>
          <p:cNvSpPr txBox="1">
            <a:spLocks/>
          </p:cNvSpPr>
          <p:nvPr/>
        </p:nvSpPr>
        <p:spPr>
          <a:xfrm>
            <a:off x="800203" y="322300"/>
            <a:ext cx="11123751" cy="707887"/>
          </a:xfrm>
          <a:prstGeom prst="rect">
            <a:avLst/>
          </a:prstGeom>
        </p:spPr>
        <p:txBody>
          <a:bodyPr/>
          <a:lstStyle>
            <a:lvl1pPr algn="r" defTabSz="914400" rtl="0" eaLnBrk="1" latinLnBrk="0" hangingPunct="1">
              <a:lnSpc>
                <a:spcPct val="90000"/>
              </a:lnSpc>
              <a:spcBef>
                <a:spcPct val="0"/>
              </a:spcBef>
              <a:buNone/>
              <a:defRPr lang="en-GB" sz="4000" b="1" kern="1200">
                <a:solidFill>
                  <a:srgbClr val="007436"/>
                </a:solidFill>
                <a:effectLst/>
                <a:latin typeface="+mj-lt"/>
                <a:ea typeface="+mj-ea"/>
                <a:cs typeface="+mj-cs"/>
              </a:defRPr>
            </a:lvl1pPr>
          </a:lstStyle>
          <a:p>
            <a:pPr algn="l"/>
            <a:r>
              <a:rPr lang="en-US" dirty="0"/>
              <a:t>Small Ruminants                                            Majidya site</a:t>
            </a:r>
          </a:p>
        </p:txBody>
      </p:sp>
    </p:spTree>
    <p:extLst>
      <p:ext uri="{BB962C8B-B14F-4D97-AF65-F5344CB8AC3E}">
        <p14:creationId xmlns:p14="http://schemas.microsoft.com/office/powerpoint/2010/main" xmlns="" val="147374018"/>
      </p:ext>
    </p:extLst>
  </p:cSld>
  <p:clrMapOvr>
    <a:masterClrMapping/>
  </p:clrMapOvr>
  <p:transition>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idx="4294967295"/>
          </p:nvPr>
        </p:nvSpPr>
        <p:spPr>
          <a:xfrm>
            <a:off x="1524000" y="-32411"/>
            <a:ext cx="6858000" cy="642937"/>
          </a:xfrm>
        </p:spPr>
        <p:txBody>
          <a:bodyPr>
            <a:normAutofit/>
          </a:bodyPr>
          <a:lstStyle/>
          <a:p>
            <a:pPr algn="l" eaLnBrk="1" hangingPunct="1">
              <a:lnSpc>
                <a:spcPct val="80000"/>
              </a:lnSpc>
            </a:pPr>
            <a:r>
              <a:rPr lang="en-US" altLang="zh-CN" sz="3200" dirty="0">
                <a:solidFill>
                  <a:schemeClr val="bg1"/>
                </a:solidFill>
              </a:rPr>
              <a:t>The CGIAR Consortium of Centers</a:t>
            </a:r>
            <a:endParaRPr lang="en-US" sz="3200" dirty="0">
              <a:solidFill>
                <a:schemeClr val="bg1"/>
              </a:solidFill>
              <a:ea typeface="SimSun" pitchFamily="2" charset="-122"/>
            </a:endParaRPr>
          </a:p>
        </p:txBody>
      </p:sp>
      <p:sp>
        <p:nvSpPr>
          <p:cNvPr id="8" name="Rectangle 7">
            <a:extLst>
              <a:ext uri="{FF2B5EF4-FFF2-40B4-BE49-F238E27FC236}">
                <a16:creationId xmlns:a16="http://schemas.microsoft.com/office/drawing/2014/main" xmlns="" id="{985688CD-BC90-4E0A-A264-EF36DCC5298B}"/>
              </a:ext>
            </a:extLst>
          </p:cNvPr>
          <p:cNvSpPr/>
          <p:nvPr/>
        </p:nvSpPr>
        <p:spPr>
          <a:xfrm>
            <a:off x="1524000" y="1402177"/>
            <a:ext cx="9263635" cy="838948"/>
          </a:xfrm>
          <a:prstGeom prst="rect">
            <a:avLst/>
          </a:prstGeom>
        </p:spPr>
        <p:txBody>
          <a:bodyPr wrap="square">
            <a:spAutoFit/>
          </a:bodyPr>
          <a:lstStyle/>
          <a:p>
            <a:pPr>
              <a:lnSpc>
                <a:spcPct val="107000"/>
              </a:lnSpc>
              <a:spcAft>
                <a:spcPts val="800"/>
              </a:spcAft>
            </a:pPr>
            <a:r>
              <a:rPr lang="en-US" sz="2000" b="1" dirty="0"/>
              <a:t> Demonstration of rangeland restoration options (scarification, direct seeding, etc.) </a:t>
            </a:r>
          </a:p>
          <a:p>
            <a:pPr>
              <a:lnSpc>
                <a:spcPct val="107000"/>
              </a:lnSpc>
              <a:spcAft>
                <a:spcPts val="800"/>
              </a:spcAft>
            </a:pPr>
            <a:r>
              <a:rPr lang="en-US" sz="2000" dirty="0"/>
              <a:t>Soil surface scarification combined with direct seeding of </a:t>
            </a:r>
            <a:r>
              <a:rPr lang="en-US" sz="2000" i="1" dirty="0"/>
              <a:t>Salsola vermiculata </a:t>
            </a:r>
          </a:p>
        </p:txBody>
      </p:sp>
      <p:pic>
        <p:nvPicPr>
          <p:cNvPr id="14" name="Picture 13" descr="A machine on the field&#10;&#10;Description automatically generated">
            <a:extLst>
              <a:ext uri="{FF2B5EF4-FFF2-40B4-BE49-F238E27FC236}">
                <a16:creationId xmlns:a16="http://schemas.microsoft.com/office/drawing/2014/main" xmlns="" id="{09C5B22A-D526-4251-AB42-BA8001B201BA}"/>
              </a:ext>
            </a:extLst>
          </p:cNvPr>
          <p:cNvPicPr>
            <a:picLocks noChangeAspect="1"/>
          </p:cNvPicPr>
          <p:nvPr/>
        </p:nvPicPr>
        <p:blipFill rotWithShape="1">
          <a:blip r:embed="rId3" cstate="print">
            <a:extLst>
              <a:ext uri="{28A0092B-C50C-407E-A947-70E740481C1C}">
                <a14:useLocalDpi xmlns:a14="http://schemas.microsoft.com/office/drawing/2010/main" xmlns="" val="0"/>
              </a:ext>
            </a:extLst>
          </a:blip>
          <a:srcRect l="11111"/>
          <a:stretch/>
        </p:blipFill>
        <p:spPr>
          <a:xfrm>
            <a:off x="1301845" y="2737795"/>
            <a:ext cx="4436531" cy="3327399"/>
          </a:xfrm>
          <a:prstGeom prst="rect">
            <a:avLst/>
          </a:prstGeom>
        </p:spPr>
      </p:pic>
      <p:sp>
        <p:nvSpPr>
          <p:cNvPr id="9" name="Title 1">
            <a:extLst>
              <a:ext uri="{FF2B5EF4-FFF2-40B4-BE49-F238E27FC236}">
                <a16:creationId xmlns:a16="http://schemas.microsoft.com/office/drawing/2014/main" xmlns="" id="{E27B7120-0A20-44D6-8D88-EB696CF278D4}"/>
              </a:ext>
            </a:extLst>
          </p:cNvPr>
          <p:cNvSpPr txBox="1">
            <a:spLocks/>
          </p:cNvSpPr>
          <p:nvPr/>
        </p:nvSpPr>
        <p:spPr>
          <a:xfrm>
            <a:off x="800203" y="322300"/>
            <a:ext cx="11123751" cy="707887"/>
          </a:xfrm>
          <a:prstGeom prst="rect">
            <a:avLst/>
          </a:prstGeom>
        </p:spPr>
        <p:txBody>
          <a:bodyPr/>
          <a:lstStyle>
            <a:lvl1pPr algn="r" defTabSz="914400" rtl="0" eaLnBrk="1" latinLnBrk="0" hangingPunct="1">
              <a:lnSpc>
                <a:spcPct val="90000"/>
              </a:lnSpc>
              <a:spcBef>
                <a:spcPct val="0"/>
              </a:spcBef>
              <a:buNone/>
              <a:defRPr lang="en-GB" sz="4000" b="1" kern="1200">
                <a:solidFill>
                  <a:srgbClr val="007436"/>
                </a:solidFill>
                <a:effectLst/>
                <a:latin typeface="+mj-lt"/>
                <a:ea typeface="+mj-ea"/>
                <a:cs typeface="+mj-cs"/>
              </a:defRPr>
            </a:lvl1pPr>
          </a:lstStyle>
          <a:p>
            <a:pPr algn="l"/>
            <a:r>
              <a:rPr lang="en-US" dirty="0"/>
              <a:t>Rangeland Ecology					 Majidya site</a:t>
            </a:r>
          </a:p>
        </p:txBody>
      </p:sp>
      <p:pic>
        <p:nvPicPr>
          <p:cNvPr id="10" name="Picture 9" descr="A person standing on a dry grass field&#10;&#10;Description automatically generated">
            <a:extLst>
              <a:ext uri="{FF2B5EF4-FFF2-40B4-BE49-F238E27FC236}">
                <a16:creationId xmlns:a16="http://schemas.microsoft.com/office/drawing/2014/main" xmlns="" id="{40D93C56-BCCE-46D0-9F94-B193BDC3CF7A}"/>
              </a:ext>
            </a:extLst>
          </p:cNvPr>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5933662" y="2737796"/>
            <a:ext cx="4436531" cy="3327398"/>
          </a:xfrm>
          <a:prstGeom prst="rect">
            <a:avLst/>
          </a:prstGeom>
        </p:spPr>
      </p:pic>
      <p:pic>
        <p:nvPicPr>
          <p:cNvPr id="6" name="Picture 5" descr="A close up of a plant&#10;&#10;Description automatically generated">
            <a:extLst>
              <a:ext uri="{FF2B5EF4-FFF2-40B4-BE49-F238E27FC236}">
                <a16:creationId xmlns:a16="http://schemas.microsoft.com/office/drawing/2014/main" xmlns="" id="{276D19C0-A3B9-47ED-AD68-48E1CE30EFF0}"/>
              </a:ext>
            </a:extLst>
          </p:cNvPr>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8960228" y="2283152"/>
            <a:ext cx="1827407" cy="1218271"/>
          </a:xfrm>
          <a:prstGeom prst="rect">
            <a:avLst/>
          </a:prstGeom>
        </p:spPr>
      </p:pic>
      <p:pic>
        <p:nvPicPr>
          <p:cNvPr id="13" name="Picture 12" descr="A close up of a flower&#10;&#10;Description automatically generated">
            <a:extLst>
              <a:ext uri="{FF2B5EF4-FFF2-40B4-BE49-F238E27FC236}">
                <a16:creationId xmlns:a16="http://schemas.microsoft.com/office/drawing/2014/main" xmlns="" id="{C154E501-10D5-4D67-842A-A85ECCB88649}"/>
              </a:ext>
            </a:extLst>
          </p:cNvPr>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9557851" y="4085276"/>
            <a:ext cx="1803953" cy="1202635"/>
          </a:xfrm>
          <a:prstGeom prst="rect">
            <a:avLst/>
          </a:prstGeom>
        </p:spPr>
      </p:pic>
    </p:spTree>
    <p:extLst>
      <p:ext uri="{BB962C8B-B14F-4D97-AF65-F5344CB8AC3E}">
        <p14:creationId xmlns:p14="http://schemas.microsoft.com/office/powerpoint/2010/main" xmlns="" val="2819959493"/>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838200" y="1130551"/>
            <a:ext cx="10515600" cy="2813240"/>
          </a:xfrm>
        </p:spPr>
        <p:txBody>
          <a:bodyPr/>
          <a:lstStyle/>
          <a:p>
            <a:pPr marL="0" indent="0">
              <a:buNone/>
            </a:pPr>
            <a:endParaRPr lang="en-US" dirty="0"/>
          </a:p>
          <a:p>
            <a:pPr marL="285750" indent="-285750">
              <a:buFont typeface="Arial" panose="020B0604020202020204" pitchFamily="34" charset="0"/>
              <a:buChar char="•"/>
            </a:pPr>
            <a:r>
              <a:rPr lang="en-US" sz="2800" dirty="0"/>
              <a:t>Assessment of the effect of precision feeding during pregnancy on mammary secretions (colostrum and milk) under Badia environment conditions)</a:t>
            </a:r>
          </a:p>
          <a:p>
            <a:pPr marL="285750" indent="-285750">
              <a:buFont typeface="Arial" panose="020B0604020202020204" pitchFamily="34" charset="0"/>
              <a:buChar char="•"/>
            </a:pPr>
            <a:r>
              <a:rPr lang="en-US" sz="2800" dirty="0"/>
              <a:t>Establish the milk recording system.</a:t>
            </a:r>
            <a:endParaRPr lang="en-US" dirty="0"/>
          </a:p>
        </p:txBody>
      </p:sp>
      <p:sp>
        <p:nvSpPr>
          <p:cNvPr id="2" name="Title 1"/>
          <p:cNvSpPr>
            <a:spLocks noGrp="1"/>
          </p:cNvSpPr>
          <p:nvPr>
            <p:ph type="title"/>
          </p:nvPr>
        </p:nvSpPr>
        <p:spPr>
          <a:xfrm>
            <a:off x="745435" y="309935"/>
            <a:ext cx="11123751" cy="707887"/>
          </a:xfrm>
        </p:spPr>
        <p:txBody>
          <a:bodyPr/>
          <a:lstStyle/>
          <a:p>
            <a:pPr algn="l"/>
            <a:r>
              <a:rPr lang="en-US" dirty="0"/>
              <a:t>Small Ruminants                     Khanasri Research Station</a:t>
            </a:r>
          </a:p>
        </p:txBody>
      </p:sp>
      <p:pic>
        <p:nvPicPr>
          <p:cNvPr id="4" name="Pictur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5359411" y="4056520"/>
            <a:ext cx="3227851" cy="2420888"/>
          </a:xfrm>
          <a:prstGeom prst="round2DiagRect">
            <a:avLst>
              <a:gd name="adj1" fmla="val 16667"/>
              <a:gd name="adj2" fmla="val 21932"/>
            </a:avLst>
          </a:prstGeom>
          <a:ln w="88900" cap="sq">
            <a:solidFill>
              <a:srgbClr val="FFFFFF"/>
            </a:solidFill>
            <a:miter lim="800000"/>
          </a:ln>
          <a:effectLst>
            <a:outerShdw blurRad="254000" algn="tl" rotWithShape="0">
              <a:srgbClr val="000000">
                <a:alpha val="43000"/>
              </a:srgbClr>
            </a:outerShdw>
          </a:effectLst>
        </p:spPr>
      </p:pic>
      <p:pic>
        <p:nvPicPr>
          <p:cNvPr id="5" name="Picture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5400000">
            <a:off x="8552932" y="3192583"/>
            <a:ext cx="3754086" cy="2815565"/>
          </a:xfrm>
          <a:prstGeom prst="round2DiagRect">
            <a:avLst>
              <a:gd name="adj1" fmla="val 16667"/>
              <a:gd name="adj2" fmla="val 19223"/>
            </a:avLst>
          </a:prstGeom>
          <a:ln w="88900" cap="sq">
            <a:solidFill>
              <a:srgbClr val="FFFFFF"/>
            </a:solidFill>
            <a:miter lim="800000"/>
          </a:ln>
          <a:effectLst>
            <a:outerShdw blurRad="254000" algn="tl" rotWithShape="0">
              <a:srgbClr val="000000">
                <a:alpha val="43000"/>
              </a:srgbClr>
            </a:outerShdw>
          </a:effectLst>
        </p:spPr>
      </p:pic>
      <p:graphicFrame>
        <p:nvGraphicFramePr>
          <p:cNvPr id="6" name="Table 5">
            <a:extLst>
              <a:ext uri="{FF2B5EF4-FFF2-40B4-BE49-F238E27FC236}">
                <a16:creationId xmlns:a16="http://schemas.microsoft.com/office/drawing/2014/main" xmlns="" id="{E9E0D15E-A0CD-4A89-9B6B-324474376792}"/>
              </a:ext>
            </a:extLst>
          </p:cNvPr>
          <p:cNvGraphicFramePr>
            <a:graphicFrameLocks noGrp="1"/>
          </p:cNvGraphicFramePr>
          <p:nvPr>
            <p:extLst>
              <p:ext uri="{D42A27DB-BD31-4B8C-83A1-F6EECF244321}">
                <p14:modId xmlns:p14="http://schemas.microsoft.com/office/powerpoint/2010/main" xmlns="" val="2064909749"/>
              </p:ext>
            </p:extLst>
          </p:nvPr>
        </p:nvGraphicFramePr>
        <p:xfrm>
          <a:off x="309686" y="4642068"/>
          <a:ext cx="4612403" cy="1369949"/>
        </p:xfrm>
        <a:graphic>
          <a:graphicData uri="http://schemas.openxmlformats.org/drawingml/2006/table">
            <a:tbl>
              <a:tblPr firstRow="1" firstCol="1" bandRow="1">
                <a:tableStyleId>{72833802-FEF1-4C79-8D5D-14CF1EAF98D9}</a:tableStyleId>
              </a:tblPr>
              <a:tblGrid>
                <a:gridCol w="1986540">
                  <a:extLst>
                    <a:ext uri="{9D8B030D-6E8A-4147-A177-3AD203B41FA5}">
                      <a16:colId xmlns:a16="http://schemas.microsoft.com/office/drawing/2014/main" xmlns="" val="3013345317"/>
                    </a:ext>
                  </a:extLst>
                </a:gridCol>
                <a:gridCol w="1273714">
                  <a:extLst>
                    <a:ext uri="{9D8B030D-6E8A-4147-A177-3AD203B41FA5}">
                      <a16:colId xmlns:a16="http://schemas.microsoft.com/office/drawing/2014/main" xmlns="" val="2040267333"/>
                    </a:ext>
                  </a:extLst>
                </a:gridCol>
                <a:gridCol w="1352149">
                  <a:extLst>
                    <a:ext uri="{9D8B030D-6E8A-4147-A177-3AD203B41FA5}">
                      <a16:colId xmlns:a16="http://schemas.microsoft.com/office/drawing/2014/main" xmlns="" val="3986294590"/>
                    </a:ext>
                  </a:extLst>
                </a:gridCol>
              </a:tblGrid>
              <a:tr h="0">
                <a:tc>
                  <a:txBody>
                    <a:bodyPr/>
                    <a:lstStyle/>
                    <a:p>
                      <a:pPr algn="ctr">
                        <a:lnSpc>
                          <a:spcPct val="107000"/>
                        </a:lnSpc>
                        <a:spcAft>
                          <a:spcPts val="0"/>
                        </a:spcAft>
                        <a:tabLst>
                          <a:tab pos="1619250" algn="l"/>
                        </a:tabLst>
                      </a:pPr>
                      <a:r>
                        <a:rPr lang="en-GB" sz="1200">
                          <a:effectLst/>
                        </a:rPr>
                        <a:t>Parameters</a:t>
                      </a:r>
                      <a:endParaRPr lang="en-US" sz="140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tc>
                  <a:txBody>
                    <a:bodyPr/>
                    <a:lstStyle/>
                    <a:p>
                      <a:pPr algn="ctr">
                        <a:lnSpc>
                          <a:spcPct val="107000"/>
                        </a:lnSpc>
                        <a:spcAft>
                          <a:spcPts val="0"/>
                        </a:spcAft>
                        <a:tabLst>
                          <a:tab pos="1619250" algn="l"/>
                        </a:tabLst>
                      </a:pPr>
                      <a:r>
                        <a:rPr lang="en-GB" sz="1200">
                          <a:effectLst/>
                        </a:rPr>
                        <a:t>Treatment</a:t>
                      </a:r>
                      <a:endParaRPr lang="en-US" sz="140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tc>
                  <a:txBody>
                    <a:bodyPr/>
                    <a:lstStyle/>
                    <a:p>
                      <a:pPr algn="ctr">
                        <a:lnSpc>
                          <a:spcPct val="107000"/>
                        </a:lnSpc>
                        <a:spcAft>
                          <a:spcPts val="0"/>
                        </a:spcAft>
                        <a:tabLst>
                          <a:tab pos="1619250" algn="l"/>
                        </a:tabLst>
                      </a:pPr>
                      <a:r>
                        <a:rPr lang="en-GB" sz="1200">
                          <a:effectLst/>
                        </a:rPr>
                        <a:t>Control</a:t>
                      </a:r>
                      <a:endParaRPr lang="en-US" sz="140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extLst>
                  <a:ext uri="{0D108BD9-81ED-4DB2-BD59-A6C34878D82A}">
                    <a16:rowId xmlns:a16="http://schemas.microsoft.com/office/drawing/2014/main" xmlns="" val="940612020"/>
                  </a:ext>
                </a:extLst>
              </a:tr>
              <a:tr h="0">
                <a:tc>
                  <a:txBody>
                    <a:bodyPr/>
                    <a:lstStyle/>
                    <a:p>
                      <a:pPr>
                        <a:lnSpc>
                          <a:spcPct val="107000"/>
                        </a:lnSpc>
                        <a:spcAft>
                          <a:spcPts val="0"/>
                        </a:spcAft>
                        <a:tabLst>
                          <a:tab pos="1619250" algn="l"/>
                        </a:tabLst>
                      </a:pPr>
                      <a:r>
                        <a:rPr lang="en-GB" sz="1200">
                          <a:effectLst/>
                        </a:rPr>
                        <a:t>Birth weight (Kg)</a:t>
                      </a:r>
                      <a:endParaRPr lang="en-US" sz="140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tc>
                  <a:txBody>
                    <a:bodyPr/>
                    <a:lstStyle/>
                    <a:p>
                      <a:pPr algn="ctr">
                        <a:lnSpc>
                          <a:spcPct val="107000"/>
                        </a:lnSpc>
                        <a:spcAft>
                          <a:spcPts val="0"/>
                        </a:spcAft>
                        <a:tabLst>
                          <a:tab pos="1619250" algn="l"/>
                        </a:tabLst>
                      </a:pPr>
                      <a:r>
                        <a:rPr lang="en-GB" sz="1200">
                          <a:effectLst/>
                        </a:rPr>
                        <a:t>5.58</a:t>
                      </a:r>
                      <a:endParaRPr lang="en-US" sz="140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tc>
                  <a:txBody>
                    <a:bodyPr/>
                    <a:lstStyle/>
                    <a:p>
                      <a:pPr algn="ctr">
                        <a:lnSpc>
                          <a:spcPct val="107000"/>
                        </a:lnSpc>
                        <a:spcAft>
                          <a:spcPts val="0"/>
                        </a:spcAft>
                        <a:tabLst>
                          <a:tab pos="1619250" algn="l"/>
                        </a:tabLst>
                      </a:pPr>
                      <a:r>
                        <a:rPr lang="en-GB" sz="1200">
                          <a:effectLst/>
                        </a:rPr>
                        <a:t>5.49</a:t>
                      </a:r>
                      <a:endParaRPr lang="en-US" sz="140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extLst>
                  <a:ext uri="{0D108BD9-81ED-4DB2-BD59-A6C34878D82A}">
                    <a16:rowId xmlns:a16="http://schemas.microsoft.com/office/drawing/2014/main" xmlns="" val="363391031"/>
                  </a:ext>
                </a:extLst>
              </a:tr>
              <a:tr h="0">
                <a:tc>
                  <a:txBody>
                    <a:bodyPr/>
                    <a:lstStyle/>
                    <a:p>
                      <a:pPr>
                        <a:lnSpc>
                          <a:spcPct val="107000"/>
                        </a:lnSpc>
                        <a:spcAft>
                          <a:spcPts val="0"/>
                        </a:spcAft>
                        <a:tabLst>
                          <a:tab pos="1619250" algn="l"/>
                        </a:tabLst>
                      </a:pPr>
                      <a:r>
                        <a:rPr lang="en-GB" sz="1200" dirty="0">
                          <a:effectLst/>
                        </a:rPr>
                        <a:t>Average daily gain (g/day/lamb)</a:t>
                      </a:r>
                      <a:endParaRPr lang="en-US" sz="1400" dirty="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tc>
                  <a:txBody>
                    <a:bodyPr/>
                    <a:lstStyle/>
                    <a:p>
                      <a:pPr algn="ctr">
                        <a:lnSpc>
                          <a:spcPct val="107000"/>
                        </a:lnSpc>
                        <a:spcAft>
                          <a:spcPts val="0"/>
                        </a:spcAft>
                        <a:tabLst>
                          <a:tab pos="1619250" algn="l"/>
                        </a:tabLst>
                      </a:pPr>
                      <a:r>
                        <a:rPr lang="en-GB" sz="1200" dirty="0">
                          <a:effectLst/>
                        </a:rPr>
                        <a:t>0.293</a:t>
                      </a:r>
                      <a:endParaRPr lang="en-US" sz="1400" dirty="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tc>
                  <a:txBody>
                    <a:bodyPr/>
                    <a:lstStyle/>
                    <a:p>
                      <a:pPr algn="ctr">
                        <a:lnSpc>
                          <a:spcPct val="107000"/>
                        </a:lnSpc>
                        <a:spcAft>
                          <a:spcPts val="0"/>
                        </a:spcAft>
                        <a:tabLst>
                          <a:tab pos="1619250" algn="l"/>
                        </a:tabLst>
                      </a:pPr>
                      <a:r>
                        <a:rPr lang="en-GB" sz="1200">
                          <a:effectLst/>
                        </a:rPr>
                        <a:t>0.262</a:t>
                      </a:r>
                      <a:endParaRPr lang="en-US" sz="140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extLst>
                  <a:ext uri="{0D108BD9-81ED-4DB2-BD59-A6C34878D82A}">
                    <a16:rowId xmlns:a16="http://schemas.microsoft.com/office/drawing/2014/main" xmlns="" val="1571185367"/>
                  </a:ext>
                </a:extLst>
              </a:tr>
              <a:tr h="0">
                <a:tc>
                  <a:txBody>
                    <a:bodyPr/>
                    <a:lstStyle/>
                    <a:p>
                      <a:pPr>
                        <a:lnSpc>
                          <a:spcPct val="107000"/>
                        </a:lnSpc>
                        <a:spcAft>
                          <a:spcPts val="0"/>
                        </a:spcAft>
                        <a:tabLst>
                          <a:tab pos="1619250" algn="l"/>
                        </a:tabLst>
                      </a:pPr>
                      <a:r>
                        <a:rPr lang="en-GB" sz="1200">
                          <a:effectLst/>
                        </a:rPr>
                        <a:t>Average consumed feed (Kg/day)</a:t>
                      </a:r>
                      <a:endParaRPr lang="en-US" sz="140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tc>
                  <a:txBody>
                    <a:bodyPr/>
                    <a:lstStyle/>
                    <a:p>
                      <a:pPr algn="ctr">
                        <a:lnSpc>
                          <a:spcPct val="107000"/>
                        </a:lnSpc>
                        <a:spcAft>
                          <a:spcPts val="0"/>
                        </a:spcAft>
                        <a:tabLst>
                          <a:tab pos="1619250" algn="l"/>
                        </a:tabLst>
                      </a:pPr>
                      <a:r>
                        <a:rPr lang="en-GB" sz="1200">
                          <a:effectLst/>
                        </a:rPr>
                        <a:t>0.160</a:t>
                      </a:r>
                      <a:endParaRPr lang="en-US" sz="140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tc>
                  <a:txBody>
                    <a:bodyPr/>
                    <a:lstStyle/>
                    <a:p>
                      <a:pPr algn="ctr">
                        <a:lnSpc>
                          <a:spcPct val="107000"/>
                        </a:lnSpc>
                        <a:spcAft>
                          <a:spcPts val="0"/>
                        </a:spcAft>
                        <a:tabLst>
                          <a:tab pos="1619250" algn="l"/>
                        </a:tabLst>
                      </a:pPr>
                      <a:r>
                        <a:rPr lang="en-GB" sz="1200">
                          <a:effectLst/>
                        </a:rPr>
                        <a:t>0</a:t>
                      </a:r>
                      <a:endParaRPr lang="en-US" sz="140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extLst>
                  <a:ext uri="{0D108BD9-81ED-4DB2-BD59-A6C34878D82A}">
                    <a16:rowId xmlns:a16="http://schemas.microsoft.com/office/drawing/2014/main" xmlns="" val="3013895236"/>
                  </a:ext>
                </a:extLst>
              </a:tr>
              <a:tr h="0">
                <a:tc>
                  <a:txBody>
                    <a:bodyPr/>
                    <a:lstStyle/>
                    <a:p>
                      <a:pPr>
                        <a:lnSpc>
                          <a:spcPct val="107000"/>
                        </a:lnSpc>
                        <a:spcAft>
                          <a:spcPts val="0"/>
                        </a:spcAft>
                        <a:tabLst>
                          <a:tab pos="1619250" algn="l"/>
                        </a:tabLst>
                      </a:pPr>
                      <a:r>
                        <a:rPr lang="en-GB" sz="1200">
                          <a:effectLst/>
                        </a:rPr>
                        <a:t>Lamb sale (JOD/lamb)</a:t>
                      </a:r>
                      <a:endParaRPr lang="en-US" sz="140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tc>
                  <a:txBody>
                    <a:bodyPr/>
                    <a:lstStyle/>
                    <a:p>
                      <a:pPr algn="ctr">
                        <a:lnSpc>
                          <a:spcPct val="107000"/>
                        </a:lnSpc>
                        <a:spcAft>
                          <a:spcPts val="0"/>
                        </a:spcAft>
                        <a:tabLst>
                          <a:tab pos="1619250" algn="l"/>
                        </a:tabLst>
                      </a:pPr>
                      <a:r>
                        <a:rPr lang="en-GB" sz="1200">
                          <a:effectLst/>
                        </a:rPr>
                        <a:t>120</a:t>
                      </a:r>
                      <a:endParaRPr lang="en-US" sz="140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tc>
                  <a:txBody>
                    <a:bodyPr/>
                    <a:lstStyle/>
                    <a:p>
                      <a:pPr algn="ctr">
                        <a:lnSpc>
                          <a:spcPct val="107000"/>
                        </a:lnSpc>
                        <a:spcAft>
                          <a:spcPts val="0"/>
                        </a:spcAft>
                        <a:tabLst>
                          <a:tab pos="1619250" algn="l"/>
                        </a:tabLst>
                      </a:pPr>
                      <a:r>
                        <a:rPr lang="en-GB" sz="1200" dirty="0">
                          <a:effectLst/>
                        </a:rPr>
                        <a:t>105</a:t>
                      </a:r>
                      <a:endParaRPr lang="en-US" sz="1400" dirty="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extLst>
                  <a:ext uri="{0D108BD9-81ED-4DB2-BD59-A6C34878D82A}">
                    <a16:rowId xmlns:a16="http://schemas.microsoft.com/office/drawing/2014/main" xmlns="" val="1418290991"/>
                  </a:ext>
                </a:extLst>
              </a:tr>
            </a:tbl>
          </a:graphicData>
        </a:graphic>
      </p:graphicFrame>
      <p:sp>
        <p:nvSpPr>
          <p:cNvPr id="7" name="Rectangle 6">
            <a:extLst>
              <a:ext uri="{FF2B5EF4-FFF2-40B4-BE49-F238E27FC236}">
                <a16:creationId xmlns:a16="http://schemas.microsoft.com/office/drawing/2014/main" xmlns="" id="{C08AC646-9182-462B-821E-AFF114682604}"/>
              </a:ext>
            </a:extLst>
          </p:cNvPr>
          <p:cNvSpPr/>
          <p:nvPr/>
        </p:nvSpPr>
        <p:spPr>
          <a:xfrm>
            <a:off x="838200" y="4116119"/>
            <a:ext cx="2935419" cy="369332"/>
          </a:xfrm>
          <a:prstGeom prst="rect">
            <a:avLst/>
          </a:prstGeom>
        </p:spPr>
        <p:txBody>
          <a:bodyPr wrap="none">
            <a:spAutoFit/>
          </a:bodyPr>
          <a:lstStyle/>
          <a:p>
            <a:r>
              <a:rPr lang="en-GB" b="1" dirty="0">
                <a:latin typeface="Calibri Light" panose="020F0302020204030204" pitchFamily="34" charset="0"/>
                <a:ea typeface="Calibri" panose="020F0502020204030204" pitchFamily="34" charset="0"/>
              </a:rPr>
              <a:t>Performance of creep feeding </a:t>
            </a:r>
            <a:endParaRPr lang="en-US" b="1" dirty="0"/>
          </a:p>
        </p:txBody>
      </p:sp>
    </p:spTree>
    <p:extLst>
      <p:ext uri="{BB962C8B-B14F-4D97-AF65-F5344CB8AC3E}">
        <p14:creationId xmlns:p14="http://schemas.microsoft.com/office/powerpoint/2010/main" xmlns="" val="3388251584"/>
      </p:ext>
    </p:extLst>
  </p:cSld>
  <p:clrMapOvr>
    <a:masterClrMapping/>
  </p:clrMapOvr>
  <p:transition>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3836504" y="1857868"/>
            <a:ext cx="4482548" cy="4521507"/>
          </a:xfrm>
          <a:solidFill>
            <a:schemeClr val="accent4">
              <a:lumMod val="20000"/>
              <a:lumOff val="80000"/>
            </a:schemeClr>
          </a:solidFill>
        </p:spPr>
        <p:txBody>
          <a:bodyPr>
            <a:normAutofit/>
          </a:bodyPr>
          <a:lstStyle/>
          <a:p>
            <a:pPr marL="0" indent="0">
              <a:buNone/>
            </a:pPr>
            <a:r>
              <a:rPr lang="en-US" sz="2800" dirty="0"/>
              <a:t>Support the Badia communities to establish a dairy processing unit including capacity development</a:t>
            </a:r>
          </a:p>
          <a:p>
            <a:pPr lvl="1" indent="-288925"/>
            <a:endParaRPr lang="en-US" dirty="0"/>
          </a:p>
          <a:p>
            <a:pPr lvl="1" indent="-288925"/>
            <a:r>
              <a:rPr lang="en-US" dirty="0"/>
              <a:t>Milk fat separator</a:t>
            </a:r>
          </a:p>
          <a:p>
            <a:pPr lvl="1" indent="-288925"/>
            <a:r>
              <a:rPr lang="en-US" dirty="0"/>
              <a:t>Vacuum packager</a:t>
            </a:r>
          </a:p>
          <a:p>
            <a:pPr lvl="1" indent="-288925"/>
            <a:r>
              <a:rPr lang="en-US" dirty="0"/>
              <a:t>Advanced churner</a:t>
            </a:r>
          </a:p>
          <a:p>
            <a:pPr lvl="1" indent="-288925"/>
            <a:r>
              <a:rPr lang="en-US" dirty="0"/>
              <a:t>Technical support</a:t>
            </a:r>
          </a:p>
          <a:p>
            <a:pPr lvl="1" indent="-288925"/>
            <a:r>
              <a:rPr lang="en-US" dirty="0"/>
              <a:t>Marketing!! </a:t>
            </a:r>
            <a:endParaRPr lang="en-US" sz="2800" dirty="0"/>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xmlns="" val="0"/>
              </a:ext>
            </a:extLst>
          </a:blip>
          <a:srcRect t="14872" r="21920"/>
          <a:stretch/>
        </p:blipFill>
        <p:spPr>
          <a:xfrm>
            <a:off x="878167" y="1650024"/>
            <a:ext cx="2344846" cy="191739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7" name="Picture 6"/>
          <p:cNvPicPr>
            <a:picLocks noChangeAspect="1"/>
          </p:cNvPicPr>
          <p:nvPr/>
        </p:nvPicPr>
        <p:blipFill rotWithShape="1">
          <a:blip r:embed="rId4" cstate="print">
            <a:extLst>
              <a:ext uri="{28A0092B-C50C-407E-A947-70E740481C1C}">
                <a14:useLocalDpi xmlns:a14="http://schemas.microsoft.com/office/drawing/2010/main" xmlns="" val="0"/>
              </a:ext>
            </a:extLst>
          </a:blip>
          <a:srcRect l="9838" t="14301" r="14962" b="11550"/>
          <a:stretch/>
        </p:blipFill>
        <p:spPr>
          <a:xfrm>
            <a:off x="784374" y="4181474"/>
            <a:ext cx="2592726" cy="191739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graphicFrame>
        <p:nvGraphicFramePr>
          <p:cNvPr id="6" name="Chart 5">
            <a:extLst>
              <a:ext uri="{FF2B5EF4-FFF2-40B4-BE49-F238E27FC236}">
                <a16:creationId xmlns:a16="http://schemas.microsoft.com/office/drawing/2014/main" xmlns="" id="{0E601379-1272-4ED9-8845-A8ED948754BF}"/>
              </a:ext>
            </a:extLst>
          </p:cNvPr>
          <p:cNvGraphicFramePr/>
          <p:nvPr>
            <p:extLst>
              <p:ext uri="{D42A27DB-BD31-4B8C-83A1-F6EECF244321}">
                <p14:modId xmlns:p14="http://schemas.microsoft.com/office/powerpoint/2010/main" xmlns="" val="3052250601"/>
              </p:ext>
            </p:extLst>
          </p:nvPr>
        </p:nvGraphicFramePr>
        <p:xfrm>
          <a:off x="7979040" y="3900966"/>
          <a:ext cx="3602749" cy="2478409"/>
        </p:xfrm>
        <a:graphic>
          <a:graphicData uri="http://schemas.openxmlformats.org/drawingml/2006/chart">
            <c:chart xmlns:c="http://schemas.openxmlformats.org/drawingml/2006/chart" xmlns:r="http://schemas.openxmlformats.org/officeDocument/2006/relationships" r:id="rId5"/>
          </a:graphicData>
        </a:graphic>
      </p:graphicFrame>
      <p:pic>
        <p:nvPicPr>
          <p:cNvPr id="8" name="Content Placeholder 3" descr="C:\Users\Eng.Legaa\Desktop\thumbnail (3).jpg">
            <a:extLst>
              <a:ext uri="{FF2B5EF4-FFF2-40B4-BE49-F238E27FC236}">
                <a16:creationId xmlns:a16="http://schemas.microsoft.com/office/drawing/2014/main" xmlns="" id="{DDF7D7D7-DC15-4453-970C-33E765297801}"/>
              </a:ext>
            </a:extLst>
          </p:cNvPr>
          <p:cNvPicPr>
            <a:picLocks/>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8648676" y="1650024"/>
            <a:ext cx="2531812" cy="194615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9" name="Title 1">
            <a:extLst>
              <a:ext uri="{FF2B5EF4-FFF2-40B4-BE49-F238E27FC236}">
                <a16:creationId xmlns:a16="http://schemas.microsoft.com/office/drawing/2014/main" xmlns="" id="{512A48DD-039A-4C9A-9EF3-F528511EABA9}"/>
              </a:ext>
            </a:extLst>
          </p:cNvPr>
          <p:cNvSpPr txBox="1">
            <a:spLocks/>
          </p:cNvSpPr>
          <p:nvPr/>
        </p:nvSpPr>
        <p:spPr>
          <a:xfrm>
            <a:off x="690562" y="349958"/>
            <a:ext cx="11123751" cy="707887"/>
          </a:xfrm>
          <a:prstGeom prst="rect">
            <a:avLst/>
          </a:prstGeom>
        </p:spPr>
        <p:txBody>
          <a:bodyPr/>
          <a:lstStyle>
            <a:lvl1pPr algn="r" defTabSz="914400" rtl="0" eaLnBrk="1" latinLnBrk="0" hangingPunct="1">
              <a:lnSpc>
                <a:spcPct val="90000"/>
              </a:lnSpc>
              <a:spcBef>
                <a:spcPct val="0"/>
              </a:spcBef>
              <a:buNone/>
              <a:defRPr lang="en-GB" sz="4000" b="1" kern="1200">
                <a:solidFill>
                  <a:srgbClr val="007436"/>
                </a:solidFill>
                <a:effectLst/>
                <a:latin typeface="+mj-lt"/>
                <a:ea typeface="+mj-ea"/>
                <a:cs typeface="+mj-cs"/>
              </a:defRPr>
            </a:lvl1pPr>
          </a:lstStyle>
          <a:p>
            <a:pPr algn="l"/>
            <a:r>
              <a:rPr lang="en-US" dirty="0"/>
              <a:t>Small Ruminants                                            Majidya site</a:t>
            </a:r>
          </a:p>
        </p:txBody>
      </p:sp>
    </p:spTree>
    <p:extLst>
      <p:ext uri="{BB962C8B-B14F-4D97-AF65-F5344CB8AC3E}">
        <p14:creationId xmlns:p14="http://schemas.microsoft.com/office/powerpoint/2010/main" xmlns="" val="3002805267"/>
      </p:ext>
    </p:extLst>
  </p:cSld>
  <p:clrMapOvr>
    <a:masterClrMapping/>
  </p:clrMapOvr>
  <p:transition>
    <p:wip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el 2"/>
          <p:cNvSpPr>
            <a:spLocks noGrp="1"/>
          </p:cNvSpPr>
          <p:nvPr>
            <p:ph type="title"/>
          </p:nvPr>
        </p:nvSpPr>
        <p:spPr>
          <a:xfrm>
            <a:off x="985839" y="365128"/>
            <a:ext cx="10732396" cy="632399"/>
          </a:xfrm>
        </p:spPr>
        <p:txBody>
          <a:bodyPr/>
          <a:lstStyle/>
          <a:p>
            <a:pPr algn="l"/>
            <a:r>
              <a:rPr lang="en-US" dirty="0"/>
              <a:t>Water and Land 				Majidya watershed </a:t>
            </a:r>
          </a:p>
        </p:txBody>
      </p:sp>
      <p:sp>
        <p:nvSpPr>
          <p:cNvPr id="3" name="AutoShape 2" descr="Bildergebnis für narc jordan"/>
          <p:cNvSpPr>
            <a:spLocks noChangeAspect="1" noChangeArrowheads="1"/>
          </p:cNvSpPr>
          <p:nvPr/>
        </p:nvSpPr>
        <p:spPr bwMode="auto">
          <a:xfrm>
            <a:off x="155575" y="-1546225"/>
            <a:ext cx="3267075" cy="3228975"/>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Textfeld 3"/>
          <p:cNvSpPr txBox="1"/>
          <p:nvPr/>
        </p:nvSpPr>
        <p:spPr>
          <a:xfrm>
            <a:off x="549965" y="997527"/>
            <a:ext cx="8345557" cy="6093976"/>
          </a:xfrm>
          <a:prstGeom prst="rect">
            <a:avLst/>
          </a:prstGeom>
          <a:noFill/>
        </p:spPr>
        <p:txBody>
          <a:bodyPr wrap="square" rtlCol="0">
            <a:spAutoFit/>
          </a:bodyPr>
          <a:lstStyle/>
          <a:p>
            <a:pPr marL="342900" indent="-342900">
              <a:spcAft>
                <a:spcPts val="1200"/>
              </a:spcAft>
              <a:buFont typeface="Arial" panose="020B0604020202020204" pitchFamily="34" charset="0"/>
              <a:buChar char="•"/>
            </a:pPr>
            <a:r>
              <a:rPr lang="en-US" sz="2800" dirty="0"/>
              <a:t>Stabilization and re-vegetation of gully sides banks with fruit tree seedlings (Pistachio, Vitex, …) for dual purpose: </a:t>
            </a:r>
            <a:r>
              <a:rPr lang="en-US" sz="2800" dirty="0" err="1"/>
              <a:t>i</a:t>
            </a:r>
            <a:r>
              <a:rPr lang="en-US" sz="2800" dirty="0"/>
              <a:t>) enhancing resilience of vulnerable gully areas, and ii) providing community benefits (fruits (in the future)).</a:t>
            </a:r>
          </a:p>
          <a:p>
            <a:pPr marL="342900" indent="-342900">
              <a:spcAft>
                <a:spcPts val="1200"/>
              </a:spcAft>
              <a:buFont typeface="Arial" panose="020B0604020202020204" pitchFamily="34" charset="0"/>
              <a:buChar char="•"/>
            </a:pPr>
            <a:r>
              <a:rPr lang="en-US" sz="2800" dirty="0"/>
              <a:t>Maintenance and enhanced preparation of Al Majidya Marab for barley cultivation – as a basis for crop rotation and residue management (to be continued in 2020). </a:t>
            </a:r>
          </a:p>
          <a:p>
            <a:pPr marL="342900" indent="-342900">
              <a:spcAft>
                <a:spcPts val="1200"/>
              </a:spcAft>
              <a:buFont typeface="Arial" panose="020B0604020202020204" pitchFamily="34" charset="0"/>
              <a:buChar char="•"/>
            </a:pPr>
            <a:r>
              <a:rPr lang="en-US" sz="2800" dirty="0"/>
              <a:t>Establishment of 0.3 hectare new WH site for </a:t>
            </a:r>
            <a:r>
              <a:rPr lang="en-US" sz="2800" i="1" dirty="0"/>
              <a:t>Atriplex</a:t>
            </a:r>
            <a:r>
              <a:rPr lang="en-US" sz="2800" dirty="0"/>
              <a:t> and </a:t>
            </a:r>
            <a:r>
              <a:rPr lang="en-US" sz="2800" i="1" dirty="0" err="1"/>
              <a:t>Retam</a:t>
            </a:r>
            <a:r>
              <a:rPr lang="en-US" sz="2800" dirty="0"/>
              <a:t>. Joint establishment with IHE-Delft project for soil amendment (soil fertility study).</a:t>
            </a:r>
          </a:p>
          <a:p>
            <a:endParaRPr lang="en-US" sz="2400" dirty="0"/>
          </a:p>
        </p:txBody>
      </p:sp>
      <p:pic>
        <p:nvPicPr>
          <p:cNvPr id="6" name="Picture 5">
            <a:extLst>
              <a:ext uri="{FF2B5EF4-FFF2-40B4-BE49-F238E27FC236}">
                <a16:creationId xmlns:a16="http://schemas.microsoft.com/office/drawing/2014/main" xmlns="" id="{E8165919-5836-41EB-92B8-860ABB9DFFBB}"/>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rot="5400000">
            <a:off x="8858211" y="1671959"/>
            <a:ext cx="3246206" cy="2473842"/>
          </a:xfrm>
          <a:prstGeom prst="rect">
            <a:avLst/>
          </a:prstGeom>
        </p:spPr>
      </p:pic>
      <p:pic>
        <p:nvPicPr>
          <p:cNvPr id="7" name="Picture 6" descr="A close up of a dry grass field&#10;&#10;Description automatically generated">
            <a:extLst>
              <a:ext uri="{FF2B5EF4-FFF2-40B4-BE49-F238E27FC236}">
                <a16:creationId xmlns:a16="http://schemas.microsoft.com/office/drawing/2014/main" xmlns="" id="{464ABAF7-4BD7-4FB9-AE4B-2CC48DF651D6}"/>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8793470" y="4608507"/>
            <a:ext cx="3185491" cy="1789381"/>
          </a:xfrm>
          <a:prstGeom prst="rect">
            <a:avLst/>
          </a:prstGeom>
        </p:spPr>
      </p:pic>
    </p:spTree>
    <p:extLst>
      <p:ext uri="{BB962C8B-B14F-4D97-AF65-F5344CB8AC3E}">
        <p14:creationId xmlns:p14="http://schemas.microsoft.com/office/powerpoint/2010/main" xmlns="" val="2260869901"/>
      </p:ext>
    </p:extLst>
  </p:cSld>
  <p:clrMapOvr>
    <a:masterClrMapping/>
  </p:clrMapOvr>
  <p:transition>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 descr="Bildergebnis für narc jordan"/>
          <p:cNvSpPr>
            <a:spLocks noChangeAspect="1" noChangeArrowheads="1"/>
          </p:cNvSpPr>
          <p:nvPr/>
        </p:nvSpPr>
        <p:spPr bwMode="auto">
          <a:xfrm>
            <a:off x="155575" y="-1546225"/>
            <a:ext cx="3267075" cy="3228975"/>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Textfeld 3"/>
          <p:cNvSpPr txBox="1"/>
          <p:nvPr/>
        </p:nvSpPr>
        <p:spPr>
          <a:xfrm>
            <a:off x="985839" y="1028343"/>
            <a:ext cx="10515600" cy="3877985"/>
          </a:xfrm>
          <a:prstGeom prst="rect">
            <a:avLst/>
          </a:prstGeom>
          <a:noFill/>
        </p:spPr>
        <p:txBody>
          <a:bodyPr wrap="square" rtlCol="0">
            <a:spAutoFit/>
          </a:bodyPr>
          <a:lstStyle/>
          <a:p>
            <a:pPr>
              <a:spcAft>
                <a:spcPts val="1200"/>
              </a:spcAft>
            </a:pPr>
            <a:r>
              <a:rPr lang="en-US" sz="2400" b="1" u="sng" dirty="0"/>
              <a:t>Outscaling</a:t>
            </a:r>
          </a:p>
          <a:p>
            <a:pPr marL="342900" indent="-342900">
              <a:spcAft>
                <a:spcPts val="1200"/>
              </a:spcAft>
              <a:buFont typeface="Arial" panose="020B0604020202020204" pitchFamily="34" charset="0"/>
              <a:buChar char="•"/>
            </a:pPr>
            <a:r>
              <a:rPr lang="en-US" sz="2400" dirty="0"/>
              <a:t>Starting revitalization of Khanasri reservoir through connecting upstream reservoir with downstream irrigated forage agriculture for: </a:t>
            </a:r>
            <a:r>
              <a:rPr lang="en-US" sz="2400" dirty="0" err="1"/>
              <a:t>i</a:t>
            </a:r>
            <a:r>
              <a:rPr lang="en-US" sz="2400" dirty="0"/>
              <a:t>) facilitation of harvested water and storage in arable soils (minimizing losses trough deep-percolation and evaporation), and ii) increasing forage production in downstream agricultural areas.  </a:t>
            </a:r>
          </a:p>
          <a:p>
            <a:pPr marL="342900" indent="-342900">
              <a:spcAft>
                <a:spcPts val="1200"/>
              </a:spcAft>
              <a:buFont typeface="Arial" panose="020B0604020202020204" pitchFamily="34" charset="0"/>
              <a:buChar char="•"/>
            </a:pPr>
            <a:r>
              <a:rPr lang="en-US" sz="2400" dirty="0"/>
              <a:t>Outscaling watershed rehabilitation: Proceeding suitability analysis for Jordan’s Badia (joint activity with US Forest Service) </a:t>
            </a:r>
          </a:p>
          <a:p>
            <a:endParaRPr lang="en-US" sz="2000" dirty="0"/>
          </a:p>
        </p:txBody>
      </p:sp>
      <p:sp>
        <p:nvSpPr>
          <p:cNvPr id="7" name="Titel 2">
            <a:extLst>
              <a:ext uri="{FF2B5EF4-FFF2-40B4-BE49-F238E27FC236}">
                <a16:creationId xmlns:a16="http://schemas.microsoft.com/office/drawing/2014/main" xmlns="" id="{1F64D445-1939-4CCF-A0E8-F22555A77533}"/>
              </a:ext>
            </a:extLst>
          </p:cNvPr>
          <p:cNvSpPr>
            <a:spLocks noGrp="1"/>
          </p:cNvSpPr>
          <p:nvPr>
            <p:ph type="title"/>
          </p:nvPr>
        </p:nvSpPr>
        <p:spPr>
          <a:xfrm>
            <a:off x="985839" y="365128"/>
            <a:ext cx="10732396" cy="632399"/>
          </a:xfrm>
        </p:spPr>
        <p:txBody>
          <a:bodyPr/>
          <a:lstStyle/>
          <a:p>
            <a:pPr algn="l"/>
            <a:r>
              <a:rPr lang="en-US" dirty="0"/>
              <a:t>Water and Land 				            Khanasri site </a:t>
            </a:r>
          </a:p>
        </p:txBody>
      </p:sp>
      <p:pic>
        <p:nvPicPr>
          <p:cNvPr id="8" name="Picture 7">
            <a:extLst>
              <a:ext uri="{FF2B5EF4-FFF2-40B4-BE49-F238E27FC236}">
                <a16:creationId xmlns:a16="http://schemas.microsoft.com/office/drawing/2014/main" xmlns="" id="{3CE72809-45DC-478A-83A8-582FFF5514F9}"/>
              </a:ext>
            </a:extLst>
          </p:cNvPr>
          <p:cNvPicPr>
            <a:picLocks noChangeAspect="1"/>
          </p:cNvPicPr>
          <p:nvPr/>
        </p:nvPicPr>
        <p:blipFill rotWithShape="1">
          <a:blip r:embed="rId2">
            <a:extLst>
              <a:ext uri="{28A0092B-C50C-407E-A947-70E740481C1C}">
                <a14:useLocalDpi xmlns:a14="http://schemas.microsoft.com/office/drawing/2010/main" xmlns="" val="0"/>
              </a:ext>
            </a:extLst>
          </a:blip>
          <a:srcRect t="10452"/>
          <a:stretch/>
        </p:blipFill>
        <p:spPr>
          <a:xfrm>
            <a:off x="900648" y="4441000"/>
            <a:ext cx="4073524" cy="2051872"/>
          </a:xfrm>
          <a:prstGeom prst="rect">
            <a:avLst/>
          </a:prstGeom>
        </p:spPr>
      </p:pic>
      <p:pic>
        <p:nvPicPr>
          <p:cNvPr id="9" name="Picture 8">
            <a:extLst>
              <a:ext uri="{FF2B5EF4-FFF2-40B4-BE49-F238E27FC236}">
                <a16:creationId xmlns:a16="http://schemas.microsoft.com/office/drawing/2014/main" xmlns="" id="{F27FBA20-6386-4EBD-BB1B-8BA6A17A32F2}"/>
              </a:ext>
            </a:extLst>
          </p:cNvPr>
          <p:cNvPicPr>
            <a:picLocks noChangeAspect="1"/>
          </p:cNvPicPr>
          <p:nvPr/>
        </p:nvPicPr>
        <p:blipFill rotWithShape="1">
          <a:blip r:embed="rId3" cstate="print">
            <a:extLst>
              <a:ext uri="{28A0092B-C50C-407E-A947-70E740481C1C}">
                <a14:useLocalDpi xmlns:a14="http://schemas.microsoft.com/office/drawing/2010/main" xmlns="" val="0"/>
              </a:ext>
            </a:extLst>
          </a:blip>
          <a:srcRect t="32839"/>
          <a:stretch/>
        </p:blipFill>
        <p:spPr>
          <a:xfrm>
            <a:off x="5181068" y="4441000"/>
            <a:ext cx="4073524" cy="2051871"/>
          </a:xfrm>
          <a:prstGeom prst="rect">
            <a:avLst/>
          </a:prstGeom>
        </p:spPr>
      </p:pic>
      <p:sp>
        <p:nvSpPr>
          <p:cNvPr id="11" name="Textfeld 3">
            <a:extLst>
              <a:ext uri="{FF2B5EF4-FFF2-40B4-BE49-F238E27FC236}">
                <a16:creationId xmlns:a16="http://schemas.microsoft.com/office/drawing/2014/main" xmlns="" id="{8D749985-7D6B-47AC-8112-7B95B7AB375B}"/>
              </a:ext>
            </a:extLst>
          </p:cNvPr>
          <p:cNvSpPr txBox="1"/>
          <p:nvPr/>
        </p:nvSpPr>
        <p:spPr>
          <a:xfrm>
            <a:off x="9352721" y="4651327"/>
            <a:ext cx="2663688" cy="1631216"/>
          </a:xfrm>
          <a:prstGeom prst="rect">
            <a:avLst/>
          </a:prstGeom>
          <a:noFill/>
        </p:spPr>
        <p:txBody>
          <a:bodyPr wrap="square" rtlCol="0">
            <a:spAutoFit/>
          </a:bodyPr>
          <a:lstStyle/>
          <a:p>
            <a:pPr>
              <a:spcAft>
                <a:spcPts val="1200"/>
              </a:spcAft>
            </a:pPr>
            <a:r>
              <a:rPr lang="en-US" sz="2000" dirty="0"/>
              <a:t>Khanasri reservoir (existing) to be connected with downstream irrigated forage production)</a:t>
            </a:r>
          </a:p>
        </p:txBody>
      </p:sp>
    </p:spTree>
    <p:extLst>
      <p:ext uri="{BB962C8B-B14F-4D97-AF65-F5344CB8AC3E}">
        <p14:creationId xmlns:p14="http://schemas.microsoft.com/office/powerpoint/2010/main" xmlns="" val="2956683519"/>
      </p:ext>
    </p:extLst>
  </p:cSld>
  <p:clrMapOvr>
    <a:masterClrMapping/>
  </p:clrMapOvr>
  <p:transition>
    <p:wip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xmlns="" id="{9DB64762-AA53-4DBB-99FA-B891D30B8BF1}"/>
              </a:ext>
            </a:extLst>
          </p:cNvPr>
          <p:cNvSpPr>
            <a:spLocks noGrp="1"/>
          </p:cNvSpPr>
          <p:nvPr>
            <p:ph type="ftr" sz="quarter" idx="11"/>
          </p:nvPr>
        </p:nvSpPr>
        <p:spPr/>
        <p:txBody>
          <a:bodyPr/>
          <a:lstStyle/>
          <a:p>
            <a:endParaRPr lang="en-US">
              <a:solidFill>
                <a:prstClr val="black">
                  <a:tint val="75000"/>
                </a:prstClr>
              </a:solidFill>
            </a:endParaRPr>
          </a:p>
        </p:txBody>
      </p:sp>
      <p:sp>
        <p:nvSpPr>
          <p:cNvPr id="3" name="Slide Number Placeholder 2">
            <a:extLst>
              <a:ext uri="{FF2B5EF4-FFF2-40B4-BE49-F238E27FC236}">
                <a16:creationId xmlns:a16="http://schemas.microsoft.com/office/drawing/2014/main" xmlns="" id="{2B3EB61D-A20A-4ED8-8EA8-FB2795A16EBA}"/>
              </a:ext>
            </a:extLst>
          </p:cNvPr>
          <p:cNvSpPr>
            <a:spLocks noGrp="1"/>
          </p:cNvSpPr>
          <p:nvPr>
            <p:ph type="sldNum" sz="quarter" idx="12"/>
          </p:nvPr>
        </p:nvSpPr>
        <p:spPr/>
        <p:txBody>
          <a:bodyPr/>
          <a:lstStyle/>
          <a:p>
            <a:fld id="{22066D80-5E35-407E-9A46-0E60D7600CAD}" type="slidenum">
              <a:rPr lang="en-US" smtClean="0">
                <a:solidFill>
                  <a:prstClr val="black">
                    <a:tint val="75000"/>
                  </a:prstClr>
                </a:solidFill>
              </a:rPr>
              <a:pPr/>
              <a:t>23</a:t>
            </a:fld>
            <a:endParaRPr lang="en-US">
              <a:solidFill>
                <a:prstClr val="black">
                  <a:tint val="75000"/>
                </a:prstClr>
              </a:solidFill>
            </a:endParaRPr>
          </a:p>
        </p:txBody>
      </p:sp>
      <p:sp>
        <p:nvSpPr>
          <p:cNvPr id="5" name="Title 1">
            <a:extLst>
              <a:ext uri="{FF2B5EF4-FFF2-40B4-BE49-F238E27FC236}">
                <a16:creationId xmlns:a16="http://schemas.microsoft.com/office/drawing/2014/main" xmlns="" id="{CF52085F-B133-4764-8567-7B84DF0AA125}"/>
              </a:ext>
            </a:extLst>
          </p:cNvPr>
          <p:cNvSpPr txBox="1">
            <a:spLocks/>
          </p:cNvSpPr>
          <p:nvPr/>
        </p:nvSpPr>
        <p:spPr>
          <a:xfrm>
            <a:off x="770385" y="185301"/>
            <a:ext cx="11123751" cy="707887"/>
          </a:xfrm>
          <a:prstGeom prst="rect">
            <a:avLst/>
          </a:prstGeom>
        </p:spPr>
        <p:txBody>
          <a:bodyPr/>
          <a:lstStyle>
            <a:lvl1pPr algn="r" defTabSz="914400" rtl="0" eaLnBrk="1" latinLnBrk="0" hangingPunct="1">
              <a:lnSpc>
                <a:spcPct val="90000"/>
              </a:lnSpc>
              <a:spcBef>
                <a:spcPct val="0"/>
              </a:spcBef>
              <a:buNone/>
              <a:defRPr lang="en-GB" sz="4000" b="1" kern="1200">
                <a:solidFill>
                  <a:srgbClr val="007436"/>
                </a:solidFill>
                <a:effectLst/>
                <a:latin typeface="+mj-lt"/>
                <a:ea typeface="+mj-ea"/>
                <a:cs typeface="+mj-cs"/>
              </a:defRPr>
            </a:lvl1pPr>
          </a:lstStyle>
          <a:p>
            <a:pPr algn="l"/>
            <a:r>
              <a:rPr lang="en-US" dirty="0"/>
              <a:t>Socio Economic                                             Majidya site</a:t>
            </a:r>
          </a:p>
        </p:txBody>
      </p:sp>
      <p:sp>
        <p:nvSpPr>
          <p:cNvPr id="6" name="Rectangle 5">
            <a:extLst>
              <a:ext uri="{FF2B5EF4-FFF2-40B4-BE49-F238E27FC236}">
                <a16:creationId xmlns:a16="http://schemas.microsoft.com/office/drawing/2014/main" xmlns="" id="{3815EB1F-0555-43D9-ADB3-A4355D93D15F}"/>
              </a:ext>
            </a:extLst>
          </p:cNvPr>
          <p:cNvSpPr/>
          <p:nvPr/>
        </p:nvSpPr>
        <p:spPr>
          <a:xfrm>
            <a:off x="1037881" y="1193043"/>
            <a:ext cx="3951018" cy="523220"/>
          </a:xfrm>
          <a:prstGeom prst="rect">
            <a:avLst/>
          </a:prstGeom>
        </p:spPr>
        <p:txBody>
          <a:bodyPr wrap="none">
            <a:spAutoFit/>
          </a:bodyPr>
          <a:lstStyle/>
          <a:p>
            <a:r>
              <a:rPr lang="en-US" sz="2800" b="1" i="1" u="sng" dirty="0"/>
              <a:t>Permaculture Technology</a:t>
            </a:r>
            <a:endParaRPr lang="en-US" sz="2800" b="1" dirty="0"/>
          </a:p>
        </p:txBody>
      </p:sp>
      <p:sp>
        <p:nvSpPr>
          <p:cNvPr id="7" name="Rectangle 6">
            <a:extLst>
              <a:ext uri="{FF2B5EF4-FFF2-40B4-BE49-F238E27FC236}">
                <a16:creationId xmlns:a16="http://schemas.microsoft.com/office/drawing/2014/main" xmlns="" id="{12B2F873-9D2A-4CEE-A22A-245B34584471}"/>
              </a:ext>
            </a:extLst>
          </p:cNvPr>
          <p:cNvSpPr/>
          <p:nvPr/>
        </p:nvSpPr>
        <p:spPr>
          <a:xfrm>
            <a:off x="931587" y="1588015"/>
            <a:ext cx="4949454" cy="5081519"/>
          </a:xfrm>
          <a:prstGeom prst="rect">
            <a:avLst/>
          </a:prstGeom>
        </p:spPr>
        <p:txBody>
          <a:bodyPr wrap="square">
            <a:spAutoFit/>
          </a:bodyPr>
          <a:lstStyle/>
          <a:p>
            <a:pPr marL="228600" indent="-228600" algn="just">
              <a:lnSpc>
                <a:spcPct val="150000"/>
              </a:lnSpc>
              <a:buFont typeface="Arial" pitchFamily="34" charset="0"/>
              <a:buChar char="•"/>
              <a:defRPr/>
            </a:pPr>
            <a:r>
              <a:rPr lang="en-US" sz="2000" dirty="0"/>
              <a:t>Exploring field visit to gather data and make Permaculture design for the selected farm.</a:t>
            </a:r>
          </a:p>
          <a:p>
            <a:pPr marL="228600" indent="-228600" algn="just">
              <a:lnSpc>
                <a:spcPct val="150000"/>
              </a:lnSpc>
              <a:buFont typeface="Arial" pitchFamily="34" charset="0"/>
              <a:buChar char="•"/>
              <a:defRPr/>
            </a:pPr>
            <a:r>
              <a:rPr lang="en-US" sz="2000" dirty="0"/>
              <a:t>Roof top rainwater harvesting.</a:t>
            </a:r>
          </a:p>
          <a:p>
            <a:pPr marL="228600" indent="-228600" algn="just">
              <a:lnSpc>
                <a:spcPct val="150000"/>
              </a:lnSpc>
              <a:buFont typeface="Arial" pitchFamily="34" charset="0"/>
              <a:buChar char="•"/>
              <a:defRPr/>
            </a:pPr>
            <a:r>
              <a:rPr lang="en-US" sz="2000" dirty="0"/>
              <a:t>Wicking beds.</a:t>
            </a:r>
          </a:p>
          <a:p>
            <a:pPr marL="228600" indent="-228600" algn="just">
              <a:lnSpc>
                <a:spcPct val="150000"/>
              </a:lnSpc>
              <a:buFont typeface="Arial" pitchFamily="34" charset="0"/>
              <a:buChar char="•"/>
              <a:defRPr/>
            </a:pPr>
            <a:r>
              <a:rPr lang="en-US" sz="2000" dirty="0"/>
              <a:t>Swales design.</a:t>
            </a:r>
          </a:p>
          <a:p>
            <a:pPr marL="228600" indent="-228600" algn="just">
              <a:lnSpc>
                <a:spcPct val="150000"/>
              </a:lnSpc>
              <a:buFont typeface="Arial" pitchFamily="34" charset="0"/>
              <a:buChar char="•"/>
              <a:defRPr/>
            </a:pPr>
            <a:r>
              <a:rPr lang="en-US" sz="2000" dirty="0"/>
              <a:t>Water pond.</a:t>
            </a:r>
          </a:p>
          <a:p>
            <a:pPr marL="228600" indent="-228600" algn="just">
              <a:lnSpc>
                <a:spcPct val="150000"/>
              </a:lnSpc>
              <a:buFont typeface="Arial" pitchFamily="34" charset="0"/>
              <a:buChar char="•"/>
              <a:defRPr/>
            </a:pPr>
            <a:r>
              <a:rPr lang="en-US" sz="2000" dirty="0"/>
              <a:t>Preparing the land.</a:t>
            </a:r>
          </a:p>
          <a:p>
            <a:pPr marL="228600" indent="-228600" algn="just">
              <a:lnSpc>
                <a:spcPct val="150000"/>
              </a:lnSpc>
              <a:buFont typeface="Arial" pitchFamily="34" charset="0"/>
              <a:buChar char="•"/>
              <a:defRPr/>
            </a:pPr>
            <a:r>
              <a:rPr lang="en-US" sz="2000" dirty="0"/>
              <a:t>Planting the trees.</a:t>
            </a:r>
          </a:p>
          <a:p>
            <a:pPr marL="228600" indent="-228600" algn="just">
              <a:lnSpc>
                <a:spcPct val="150000"/>
              </a:lnSpc>
              <a:buFont typeface="Arial" pitchFamily="34" charset="0"/>
              <a:buChar char="•"/>
              <a:defRPr/>
            </a:pPr>
            <a:r>
              <a:rPr lang="en-US" sz="2000" dirty="0"/>
              <a:t>Plowing and plants barley.</a:t>
            </a:r>
          </a:p>
          <a:p>
            <a:pPr marL="228600" indent="-228600" algn="just">
              <a:lnSpc>
                <a:spcPct val="150000"/>
              </a:lnSpc>
              <a:buFont typeface="Arial" pitchFamily="34" charset="0"/>
              <a:buChar char="•"/>
              <a:defRPr/>
            </a:pPr>
            <a:r>
              <a:rPr lang="en-US" sz="2000" dirty="0"/>
              <a:t>Extension of irrigation network.</a:t>
            </a:r>
          </a:p>
          <a:p>
            <a:pPr marL="342900" indent="-342900" algn="just">
              <a:lnSpc>
                <a:spcPct val="150000"/>
              </a:lnSpc>
              <a:buFont typeface="Arial" pitchFamily="34" charset="0"/>
              <a:buChar char="•"/>
            </a:pPr>
            <a:endParaRPr lang="en-US" dirty="0"/>
          </a:p>
        </p:txBody>
      </p:sp>
      <p:pic>
        <p:nvPicPr>
          <p:cNvPr id="8" name="Picture 7">
            <a:extLst>
              <a:ext uri="{FF2B5EF4-FFF2-40B4-BE49-F238E27FC236}">
                <a16:creationId xmlns:a16="http://schemas.microsoft.com/office/drawing/2014/main" xmlns="" id="{0D0B23E0-F26F-4D90-88D1-278F73F71FE9}"/>
              </a:ext>
            </a:extLst>
          </p:cNvPr>
          <p:cNvPicPr>
            <a:picLocks noChangeAspect="1"/>
          </p:cNvPicPr>
          <p:nvPr/>
        </p:nvPicPr>
        <p:blipFill>
          <a:blip r:embed="rId2"/>
          <a:stretch>
            <a:fillRect/>
          </a:stretch>
        </p:blipFill>
        <p:spPr>
          <a:xfrm>
            <a:off x="6106603" y="822317"/>
            <a:ext cx="5816926" cy="2987000"/>
          </a:xfrm>
          <a:prstGeom prst="rect">
            <a:avLst/>
          </a:prstGeom>
        </p:spPr>
      </p:pic>
      <p:pic>
        <p:nvPicPr>
          <p:cNvPr id="9" name="Picture 8">
            <a:extLst>
              <a:ext uri="{FF2B5EF4-FFF2-40B4-BE49-F238E27FC236}">
                <a16:creationId xmlns:a16="http://schemas.microsoft.com/office/drawing/2014/main" xmlns="" id="{004C229E-1E4C-4C30-9345-A76B8D484255}"/>
              </a:ext>
            </a:extLst>
          </p:cNvPr>
          <p:cNvPicPr>
            <a:picLocks noChangeAspect="1"/>
          </p:cNvPicPr>
          <p:nvPr/>
        </p:nvPicPr>
        <p:blipFill>
          <a:blip r:embed="rId3"/>
          <a:stretch>
            <a:fillRect/>
          </a:stretch>
        </p:blipFill>
        <p:spPr>
          <a:xfrm>
            <a:off x="6106604" y="3917283"/>
            <a:ext cx="5816926" cy="2787462"/>
          </a:xfrm>
          <a:prstGeom prst="rect">
            <a:avLst/>
          </a:prstGeom>
        </p:spPr>
      </p:pic>
    </p:spTree>
    <p:extLst>
      <p:ext uri="{BB962C8B-B14F-4D97-AF65-F5344CB8AC3E}">
        <p14:creationId xmlns:p14="http://schemas.microsoft.com/office/powerpoint/2010/main" xmlns="" val="221729367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815E8CB2-8729-4BA6-8FE9-43E10E87E1BF}"/>
              </a:ext>
            </a:extLst>
          </p:cNvPr>
          <p:cNvSpPr/>
          <p:nvPr/>
        </p:nvSpPr>
        <p:spPr>
          <a:xfrm>
            <a:off x="884583" y="1692708"/>
            <a:ext cx="10744200" cy="4401205"/>
          </a:xfrm>
          <a:prstGeom prst="rect">
            <a:avLst/>
          </a:prstGeom>
        </p:spPr>
        <p:txBody>
          <a:bodyPr wrap="square">
            <a:spAutoFit/>
          </a:bodyPr>
          <a:lstStyle/>
          <a:p>
            <a:pPr>
              <a:lnSpc>
                <a:spcPct val="150000"/>
              </a:lnSpc>
              <a:defRPr/>
            </a:pPr>
            <a:r>
              <a:rPr lang="en-US" sz="2000" b="1" dirty="0"/>
              <a:t>Constraints of Barley Production in Jordan</a:t>
            </a:r>
          </a:p>
          <a:p>
            <a:pPr>
              <a:lnSpc>
                <a:spcPct val="150000"/>
              </a:lnSpc>
              <a:defRPr/>
            </a:pPr>
            <a:r>
              <a:rPr lang="en-US" sz="2000" dirty="0"/>
              <a:t>1. Lack of agricultural areas due to the fragmentation of ownership and urban encroachment on arable land</a:t>
            </a:r>
          </a:p>
          <a:p>
            <a:pPr>
              <a:lnSpc>
                <a:spcPct val="150000"/>
              </a:lnSpc>
              <a:defRPr/>
            </a:pPr>
            <a:r>
              <a:rPr lang="en-US" sz="2000" dirty="0"/>
              <a:t>2. The fluctuation of rain and the rainfall is not distributed during the growth stages and due to the successive years of drought</a:t>
            </a:r>
          </a:p>
          <a:p>
            <a:pPr>
              <a:lnSpc>
                <a:spcPct val="150000"/>
              </a:lnSpc>
              <a:defRPr/>
            </a:pPr>
            <a:r>
              <a:rPr lang="en-US" sz="2000" dirty="0"/>
              <a:t>3. Farmers don’t use crop pattern </a:t>
            </a:r>
          </a:p>
          <a:p>
            <a:pPr>
              <a:lnSpc>
                <a:spcPct val="150000"/>
              </a:lnSpc>
              <a:defRPr/>
            </a:pPr>
            <a:r>
              <a:rPr lang="en-US" sz="2000" dirty="0"/>
              <a:t>4. Low adoption rate of modern technologies by farmers</a:t>
            </a:r>
          </a:p>
          <a:p>
            <a:pPr>
              <a:lnSpc>
                <a:spcPct val="150000"/>
              </a:lnSpc>
              <a:defRPr/>
            </a:pPr>
            <a:r>
              <a:rPr lang="en-US" sz="2000" dirty="0"/>
              <a:t>5. Reluctance to engage in agricultural work and most of the youth migrates to cities.</a:t>
            </a:r>
          </a:p>
          <a:p>
            <a:pPr algn="just"/>
            <a:endParaRPr lang="en-US" sz="2000" dirty="0"/>
          </a:p>
          <a:p>
            <a:pPr algn="just"/>
            <a:endParaRPr lang="en-US" sz="2000" dirty="0"/>
          </a:p>
        </p:txBody>
      </p:sp>
      <p:sp>
        <p:nvSpPr>
          <p:cNvPr id="5" name="Title 1">
            <a:extLst>
              <a:ext uri="{FF2B5EF4-FFF2-40B4-BE49-F238E27FC236}">
                <a16:creationId xmlns:a16="http://schemas.microsoft.com/office/drawing/2014/main" xmlns="" id="{0A612B4D-CFFA-401F-9CC7-0E8517705D67}"/>
              </a:ext>
            </a:extLst>
          </p:cNvPr>
          <p:cNvSpPr txBox="1">
            <a:spLocks/>
          </p:cNvSpPr>
          <p:nvPr/>
        </p:nvSpPr>
        <p:spPr>
          <a:xfrm>
            <a:off x="810142" y="302422"/>
            <a:ext cx="11123751" cy="707887"/>
          </a:xfrm>
          <a:prstGeom prst="rect">
            <a:avLst/>
          </a:prstGeom>
        </p:spPr>
        <p:txBody>
          <a:bodyPr/>
          <a:lstStyle>
            <a:lvl1pPr algn="r" defTabSz="914400" rtl="0" eaLnBrk="1" latinLnBrk="0" hangingPunct="1">
              <a:lnSpc>
                <a:spcPct val="90000"/>
              </a:lnSpc>
              <a:spcBef>
                <a:spcPct val="0"/>
              </a:spcBef>
              <a:buNone/>
              <a:defRPr lang="en-GB" sz="4000" b="1" kern="1200">
                <a:solidFill>
                  <a:srgbClr val="007436"/>
                </a:solidFill>
                <a:effectLst/>
                <a:latin typeface="+mj-lt"/>
                <a:ea typeface="+mj-ea"/>
                <a:cs typeface="+mj-cs"/>
              </a:defRPr>
            </a:lvl1pPr>
          </a:lstStyle>
          <a:p>
            <a:pPr algn="l"/>
            <a:r>
              <a:rPr lang="en-US" dirty="0"/>
              <a:t>Socio Economic                                             Majidya site</a:t>
            </a:r>
          </a:p>
        </p:txBody>
      </p:sp>
      <p:sp>
        <p:nvSpPr>
          <p:cNvPr id="7" name="Rectangle 6">
            <a:extLst>
              <a:ext uri="{FF2B5EF4-FFF2-40B4-BE49-F238E27FC236}">
                <a16:creationId xmlns:a16="http://schemas.microsoft.com/office/drawing/2014/main" xmlns="" id="{8FF51A19-881F-4C16-9FE7-6AD7EC889E2F}"/>
              </a:ext>
            </a:extLst>
          </p:cNvPr>
          <p:cNvSpPr/>
          <p:nvPr/>
        </p:nvSpPr>
        <p:spPr>
          <a:xfrm>
            <a:off x="884583" y="1166842"/>
            <a:ext cx="2974084" cy="523220"/>
          </a:xfrm>
          <a:prstGeom prst="rect">
            <a:avLst/>
          </a:prstGeom>
        </p:spPr>
        <p:txBody>
          <a:bodyPr wrap="none">
            <a:spAutoFit/>
          </a:bodyPr>
          <a:lstStyle/>
          <a:p>
            <a:r>
              <a:rPr lang="en-US" sz="2800" b="1" i="1" u="sng" dirty="0"/>
              <a:t>Barley Value Chain</a:t>
            </a:r>
          </a:p>
        </p:txBody>
      </p:sp>
    </p:spTree>
    <p:extLst>
      <p:ext uri="{BB962C8B-B14F-4D97-AF65-F5344CB8AC3E}">
        <p14:creationId xmlns:p14="http://schemas.microsoft.com/office/powerpoint/2010/main" xmlns="" val="4122206423"/>
      </p:ext>
    </p:extLst>
  </p:cSld>
  <p:clrMapOvr>
    <a:masterClrMapping/>
  </p:clrMapOvr>
  <p:transition>
    <p:wip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xmlns="" id="{5CB59844-2A2A-4A86-8E44-9C1601AE3EA5}"/>
              </a:ext>
            </a:extLst>
          </p:cNvPr>
          <p:cNvGraphicFramePr>
            <a:graphicFrameLocks noGrp="1"/>
          </p:cNvGraphicFramePr>
          <p:nvPr>
            <p:extLst/>
          </p:nvPr>
        </p:nvGraphicFramePr>
        <p:xfrm>
          <a:off x="927651" y="2027583"/>
          <a:ext cx="7242314" cy="4449002"/>
        </p:xfrm>
        <a:graphic>
          <a:graphicData uri="http://schemas.openxmlformats.org/drawingml/2006/table">
            <a:tbl>
              <a:tblPr firstRow="1" bandRow="1">
                <a:tableStyleId>{00A15C55-8517-42AA-B614-E9B94910E393}</a:tableStyleId>
              </a:tblPr>
              <a:tblGrid>
                <a:gridCol w="3067879">
                  <a:extLst>
                    <a:ext uri="{9D8B030D-6E8A-4147-A177-3AD203B41FA5}">
                      <a16:colId xmlns:a16="http://schemas.microsoft.com/office/drawing/2014/main" xmlns="" val="2000509788"/>
                    </a:ext>
                  </a:extLst>
                </a:gridCol>
                <a:gridCol w="4174435">
                  <a:extLst>
                    <a:ext uri="{9D8B030D-6E8A-4147-A177-3AD203B41FA5}">
                      <a16:colId xmlns:a16="http://schemas.microsoft.com/office/drawing/2014/main" xmlns="" val="3975827023"/>
                    </a:ext>
                  </a:extLst>
                </a:gridCol>
              </a:tblGrid>
              <a:tr h="551416">
                <a:tc>
                  <a:txBody>
                    <a:bodyPr/>
                    <a:lstStyle/>
                    <a:p>
                      <a:pPr algn="ctr"/>
                      <a:r>
                        <a:rPr lang="en-US" sz="2400" dirty="0">
                          <a:solidFill>
                            <a:schemeClr val="tx1"/>
                          </a:solidFill>
                        </a:rPr>
                        <a:t>Designation</a:t>
                      </a:r>
                    </a:p>
                  </a:txBody>
                  <a:tcPr/>
                </a:tc>
                <a:tc>
                  <a:txBody>
                    <a:bodyPr/>
                    <a:lstStyle/>
                    <a:p>
                      <a:pPr algn="ctr"/>
                      <a:r>
                        <a:rPr lang="en-US" sz="2400" dirty="0" err="1">
                          <a:solidFill>
                            <a:schemeClr val="tx1"/>
                          </a:solidFill>
                        </a:rPr>
                        <a:t>Marab</a:t>
                      </a:r>
                      <a:endParaRPr lang="en-US" sz="2400" i="1" dirty="0">
                        <a:solidFill>
                          <a:schemeClr val="tx1"/>
                        </a:solidFill>
                      </a:endParaRPr>
                    </a:p>
                  </a:txBody>
                  <a:tcPr/>
                </a:tc>
                <a:extLst>
                  <a:ext uri="{0D108BD9-81ED-4DB2-BD59-A6C34878D82A}">
                    <a16:rowId xmlns:a16="http://schemas.microsoft.com/office/drawing/2014/main" xmlns="" val="2220559950"/>
                  </a:ext>
                </a:extLst>
              </a:tr>
              <a:tr h="544479">
                <a:tc>
                  <a:txBody>
                    <a:bodyPr/>
                    <a:lstStyle/>
                    <a:p>
                      <a:pPr lvl="0" algn="l"/>
                      <a:r>
                        <a:rPr lang="en-US" sz="1800" dirty="0"/>
                        <a:t>Implementation level</a:t>
                      </a:r>
                      <a:endParaRPr lang="en-US" sz="1800" b="1" dirty="0"/>
                    </a:p>
                  </a:txBody>
                  <a:tcPr marL="25400" marR="25400" marT="25400" marB="25400" anchor="ctr"/>
                </a:tc>
                <a:tc>
                  <a:txBody>
                    <a:bodyPr/>
                    <a:lstStyle/>
                    <a:p>
                      <a:pPr algn="ctr"/>
                      <a:r>
                        <a:rPr lang="en-US" sz="1800" dirty="0"/>
                        <a:t>Community</a:t>
                      </a:r>
                    </a:p>
                  </a:txBody>
                  <a:tcPr marL="25400" marR="25400" marT="25400" marB="25400" anchor="ctr"/>
                </a:tc>
                <a:extLst>
                  <a:ext uri="{0D108BD9-81ED-4DB2-BD59-A6C34878D82A}">
                    <a16:rowId xmlns:a16="http://schemas.microsoft.com/office/drawing/2014/main" xmlns="" val="2561333957"/>
                  </a:ext>
                </a:extLst>
              </a:tr>
              <a:tr h="516406">
                <a:tc>
                  <a:txBody>
                    <a:bodyPr/>
                    <a:lstStyle/>
                    <a:p>
                      <a:pPr lvl="0" algn="l"/>
                      <a:r>
                        <a:rPr lang="en-US" sz="1800" dirty="0"/>
                        <a:t>Environmental impact</a:t>
                      </a:r>
                      <a:endParaRPr lang="en-US" sz="1800" b="1" dirty="0"/>
                    </a:p>
                  </a:txBody>
                  <a:tcPr marL="25400" marR="25400" marT="25400" marB="25400" anchor="ctr"/>
                </a:tc>
                <a:tc>
                  <a:txBody>
                    <a:bodyPr/>
                    <a:lstStyle/>
                    <a:p>
                      <a:pPr algn="ctr"/>
                      <a:r>
                        <a:rPr lang="en-US" sz="1800" dirty="0"/>
                        <a:t>High</a:t>
                      </a:r>
                    </a:p>
                  </a:txBody>
                  <a:tcPr marL="25400" marR="25400" marT="25400" marB="25400" anchor="ctr"/>
                </a:tc>
                <a:extLst>
                  <a:ext uri="{0D108BD9-81ED-4DB2-BD59-A6C34878D82A}">
                    <a16:rowId xmlns:a16="http://schemas.microsoft.com/office/drawing/2014/main" xmlns="" val="2797211763"/>
                  </a:ext>
                </a:extLst>
              </a:tr>
              <a:tr h="516406">
                <a:tc>
                  <a:txBody>
                    <a:bodyPr/>
                    <a:lstStyle/>
                    <a:p>
                      <a:pPr lvl="0" algn="l"/>
                      <a:r>
                        <a:rPr lang="en-US" sz="1800" dirty="0"/>
                        <a:t>Upfront cost of investment</a:t>
                      </a:r>
                      <a:endParaRPr lang="en-US" sz="1800" b="1" dirty="0"/>
                    </a:p>
                  </a:txBody>
                  <a:tcPr marL="25400" marR="25400" marT="25400" marB="25400" anchor="ctr"/>
                </a:tc>
                <a:tc>
                  <a:txBody>
                    <a:bodyPr/>
                    <a:lstStyle/>
                    <a:p>
                      <a:pPr algn="ctr"/>
                      <a:r>
                        <a:rPr lang="en-US" sz="1800" dirty="0"/>
                        <a:t>High</a:t>
                      </a:r>
                    </a:p>
                  </a:txBody>
                  <a:tcPr marL="25400" marR="25400" marT="25400" marB="25400" anchor="ctr"/>
                </a:tc>
                <a:extLst>
                  <a:ext uri="{0D108BD9-81ED-4DB2-BD59-A6C34878D82A}">
                    <a16:rowId xmlns:a16="http://schemas.microsoft.com/office/drawing/2014/main" xmlns="" val="1271450762"/>
                  </a:ext>
                </a:extLst>
              </a:tr>
              <a:tr h="544479">
                <a:tc>
                  <a:txBody>
                    <a:bodyPr/>
                    <a:lstStyle/>
                    <a:p>
                      <a:pPr lvl="0" algn="l"/>
                      <a:r>
                        <a:rPr lang="en-US" sz="1800" dirty="0"/>
                        <a:t>Complexity of the technology</a:t>
                      </a:r>
                      <a:endParaRPr lang="en-US" sz="1800" b="1" dirty="0"/>
                    </a:p>
                  </a:txBody>
                  <a:tcPr marL="25400" marR="25400" marT="25400" marB="25400" anchor="ctr"/>
                </a:tc>
                <a:tc>
                  <a:txBody>
                    <a:bodyPr/>
                    <a:lstStyle/>
                    <a:p>
                      <a:pPr algn="ctr"/>
                      <a:r>
                        <a:rPr lang="en-US" sz="1800" dirty="0"/>
                        <a:t>Slightly complex</a:t>
                      </a:r>
                    </a:p>
                  </a:txBody>
                  <a:tcPr marL="25400" marR="25400" marT="25400" marB="25400" anchor="ctr"/>
                </a:tc>
                <a:extLst>
                  <a:ext uri="{0D108BD9-81ED-4DB2-BD59-A6C34878D82A}">
                    <a16:rowId xmlns:a16="http://schemas.microsoft.com/office/drawing/2014/main" xmlns="" val="3370295098"/>
                  </a:ext>
                </a:extLst>
              </a:tr>
              <a:tr h="544479">
                <a:tc>
                  <a:txBody>
                    <a:bodyPr/>
                    <a:lstStyle/>
                    <a:p>
                      <a:pPr lvl="0" algn="l"/>
                      <a:r>
                        <a:rPr lang="en-US" sz="1800" dirty="0"/>
                        <a:t>Profitability of the technology</a:t>
                      </a:r>
                      <a:endParaRPr lang="en-US" sz="1800" b="1" dirty="0"/>
                    </a:p>
                  </a:txBody>
                  <a:tcPr marL="25400" marR="25400" marT="25400" marB="25400" anchor="ctr"/>
                </a:tc>
                <a:tc>
                  <a:txBody>
                    <a:bodyPr/>
                    <a:lstStyle/>
                    <a:p>
                      <a:pPr algn="ctr"/>
                      <a:r>
                        <a:rPr lang="en-US" sz="1800" dirty="0"/>
                        <a:t>Long term</a:t>
                      </a:r>
                    </a:p>
                  </a:txBody>
                  <a:tcPr marL="25400" marR="25400" marT="25400" marB="25400" anchor="ctr"/>
                </a:tc>
                <a:extLst>
                  <a:ext uri="{0D108BD9-81ED-4DB2-BD59-A6C34878D82A}">
                    <a16:rowId xmlns:a16="http://schemas.microsoft.com/office/drawing/2014/main" xmlns="" val="1751539697"/>
                  </a:ext>
                </a:extLst>
              </a:tr>
              <a:tr h="1231337">
                <a:tc>
                  <a:txBody>
                    <a:bodyPr/>
                    <a:lstStyle/>
                    <a:p>
                      <a:pPr lvl="0" algn="l"/>
                      <a:r>
                        <a:rPr lang="en-US" sz="1800" dirty="0"/>
                        <a:t>Economic Indicators</a:t>
                      </a:r>
                      <a:endParaRPr lang="en-US" sz="1800" b="1" dirty="0">
                        <a:solidFill>
                          <a:schemeClr val="tx1"/>
                        </a:solidFill>
                      </a:endParaRPr>
                    </a:p>
                  </a:txBody>
                  <a:tcPr marL="25400" marR="25400" marT="25400" marB="25400" anchor="ctr"/>
                </a:tc>
                <a:tc>
                  <a:txBody>
                    <a:bodyPr/>
                    <a:lstStyle/>
                    <a:p>
                      <a:pPr algn="ctr"/>
                      <a:r>
                        <a:rPr lang="en-US" dirty="0"/>
                        <a:t>Cost benefit analysis = 1.6 (20 years)</a:t>
                      </a:r>
                    </a:p>
                    <a:p>
                      <a:pPr algn="ctr"/>
                      <a:endParaRPr lang="en-US" dirty="0"/>
                    </a:p>
                    <a:p>
                      <a:pPr algn="ctr"/>
                      <a:r>
                        <a:rPr lang="en-US" dirty="0"/>
                        <a:t>Cost benefit analysis  = 1.2 (10 years)</a:t>
                      </a:r>
                      <a:endParaRPr lang="en-US" b="1" dirty="0">
                        <a:solidFill>
                          <a:schemeClr val="tx1"/>
                        </a:solidFill>
                      </a:endParaRPr>
                    </a:p>
                  </a:txBody>
                  <a:tcPr marL="25400" marR="25400" marT="25400" marB="25400" anchor="ctr"/>
                </a:tc>
                <a:extLst>
                  <a:ext uri="{0D108BD9-81ED-4DB2-BD59-A6C34878D82A}">
                    <a16:rowId xmlns:a16="http://schemas.microsoft.com/office/drawing/2014/main" xmlns="" val="961156916"/>
                  </a:ext>
                </a:extLst>
              </a:tr>
            </a:tbl>
          </a:graphicData>
        </a:graphic>
      </p:graphicFrame>
      <p:sp>
        <p:nvSpPr>
          <p:cNvPr id="7" name="Title 1">
            <a:extLst>
              <a:ext uri="{FF2B5EF4-FFF2-40B4-BE49-F238E27FC236}">
                <a16:creationId xmlns:a16="http://schemas.microsoft.com/office/drawing/2014/main" xmlns="" id="{78FF80B7-F1B2-44B2-A2C8-99F281DB37D4}"/>
              </a:ext>
            </a:extLst>
          </p:cNvPr>
          <p:cNvSpPr>
            <a:spLocks noGrp="1"/>
          </p:cNvSpPr>
          <p:nvPr>
            <p:ph type="title"/>
          </p:nvPr>
        </p:nvSpPr>
        <p:spPr>
          <a:xfrm>
            <a:off x="927652" y="1134978"/>
            <a:ext cx="8229600" cy="777875"/>
          </a:xfrm>
        </p:spPr>
        <p:txBody>
          <a:bodyPr/>
          <a:lstStyle/>
          <a:p>
            <a:pPr algn="l" defTabSz="457200"/>
            <a:r>
              <a:rPr lang="en-US" sz="2800" i="1" u="sng" dirty="0">
                <a:solidFill>
                  <a:schemeClr val="tx1"/>
                </a:solidFill>
                <a:latin typeface="+mn-lt"/>
                <a:ea typeface="+mn-ea"/>
                <a:cs typeface="+mn-cs"/>
              </a:rPr>
              <a:t>Economic valuation of “Marab” technique</a:t>
            </a:r>
          </a:p>
        </p:txBody>
      </p:sp>
      <p:sp>
        <p:nvSpPr>
          <p:cNvPr id="4" name="Title 1">
            <a:extLst>
              <a:ext uri="{FF2B5EF4-FFF2-40B4-BE49-F238E27FC236}">
                <a16:creationId xmlns:a16="http://schemas.microsoft.com/office/drawing/2014/main" xmlns="" id="{1A440996-CAD5-4F97-843E-F6E9DF44776C}"/>
              </a:ext>
            </a:extLst>
          </p:cNvPr>
          <p:cNvSpPr txBox="1">
            <a:spLocks/>
          </p:cNvSpPr>
          <p:nvPr/>
        </p:nvSpPr>
        <p:spPr>
          <a:xfrm>
            <a:off x="810142" y="302422"/>
            <a:ext cx="11123751" cy="707887"/>
          </a:xfrm>
          <a:prstGeom prst="rect">
            <a:avLst/>
          </a:prstGeom>
        </p:spPr>
        <p:txBody>
          <a:bodyPr/>
          <a:lstStyle>
            <a:lvl1pPr algn="r" defTabSz="914400" rtl="0" eaLnBrk="1" latinLnBrk="0" hangingPunct="1">
              <a:lnSpc>
                <a:spcPct val="90000"/>
              </a:lnSpc>
              <a:spcBef>
                <a:spcPct val="0"/>
              </a:spcBef>
              <a:buNone/>
              <a:defRPr lang="en-GB" sz="4000" b="1" kern="1200">
                <a:solidFill>
                  <a:srgbClr val="007436"/>
                </a:solidFill>
                <a:effectLst/>
                <a:latin typeface="+mj-lt"/>
                <a:ea typeface="+mj-ea"/>
                <a:cs typeface="+mj-cs"/>
              </a:defRPr>
            </a:lvl1pPr>
          </a:lstStyle>
          <a:p>
            <a:pPr algn="l"/>
            <a:r>
              <a:rPr lang="en-US" dirty="0"/>
              <a:t>Socio Economic                                             Majidya site</a:t>
            </a:r>
          </a:p>
        </p:txBody>
      </p:sp>
      <p:pic>
        <p:nvPicPr>
          <p:cNvPr id="6" name="Grafik 8">
            <a:extLst>
              <a:ext uri="{FF2B5EF4-FFF2-40B4-BE49-F238E27FC236}">
                <a16:creationId xmlns:a16="http://schemas.microsoft.com/office/drawing/2014/main" xmlns="" id="{99F743AB-B6D5-4BBA-9685-9FE89A7E240F}"/>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8466829" y="2037522"/>
            <a:ext cx="3291840" cy="2468880"/>
          </a:xfrm>
          <a:prstGeom prst="rect">
            <a:avLst/>
          </a:prstGeom>
        </p:spPr>
      </p:pic>
    </p:spTree>
    <p:extLst>
      <p:ext uri="{BB962C8B-B14F-4D97-AF65-F5344CB8AC3E}">
        <p14:creationId xmlns:p14="http://schemas.microsoft.com/office/powerpoint/2010/main" xmlns="" val="1712137215"/>
      </p:ext>
    </p:extLst>
  </p:cSld>
  <p:clrMapOvr>
    <a:masterClrMapping/>
  </p:clrMapOvr>
  <p:transition>
    <p:wip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B3E59156-9832-4C8A-8493-F34925644A98}"/>
              </a:ext>
            </a:extLst>
          </p:cNvPr>
          <p:cNvSpPr>
            <a:spLocks noGrp="1"/>
          </p:cNvSpPr>
          <p:nvPr>
            <p:ph type="title"/>
          </p:nvPr>
        </p:nvSpPr>
        <p:spPr>
          <a:xfrm>
            <a:off x="856631" y="176283"/>
            <a:ext cx="10515600" cy="509518"/>
          </a:xfrm>
        </p:spPr>
        <p:txBody>
          <a:bodyPr/>
          <a:lstStyle/>
          <a:p>
            <a:pPr algn="ctr"/>
            <a:r>
              <a:rPr lang="en-US" dirty="0"/>
              <a:t>Capacity development: 369 participants (149)</a:t>
            </a:r>
          </a:p>
        </p:txBody>
      </p:sp>
      <p:graphicFrame>
        <p:nvGraphicFramePr>
          <p:cNvPr id="4" name="Table 3">
            <a:extLst>
              <a:ext uri="{FF2B5EF4-FFF2-40B4-BE49-F238E27FC236}">
                <a16:creationId xmlns:a16="http://schemas.microsoft.com/office/drawing/2014/main" xmlns="" id="{3037864F-5A0E-4E80-BADE-ABF3DC8DDAA5}"/>
              </a:ext>
            </a:extLst>
          </p:cNvPr>
          <p:cNvGraphicFramePr>
            <a:graphicFrameLocks noGrp="1"/>
          </p:cNvGraphicFramePr>
          <p:nvPr/>
        </p:nvGraphicFramePr>
        <p:xfrm>
          <a:off x="800134" y="777539"/>
          <a:ext cx="10591731" cy="6087907"/>
        </p:xfrm>
        <a:graphic>
          <a:graphicData uri="http://schemas.openxmlformats.org/drawingml/2006/table">
            <a:tbl>
              <a:tblPr firstRow="1" firstCol="1" bandRow="1">
                <a:tableStyleId>{00A15C55-8517-42AA-B614-E9B94910E393}</a:tableStyleId>
              </a:tblPr>
              <a:tblGrid>
                <a:gridCol w="1974917">
                  <a:extLst>
                    <a:ext uri="{9D8B030D-6E8A-4147-A177-3AD203B41FA5}">
                      <a16:colId xmlns:a16="http://schemas.microsoft.com/office/drawing/2014/main" xmlns="" val="220762447"/>
                    </a:ext>
                  </a:extLst>
                </a:gridCol>
                <a:gridCol w="3319846">
                  <a:extLst>
                    <a:ext uri="{9D8B030D-6E8A-4147-A177-3AD203B41FA5}">
                      <a16:colId xmlns:a16="http://schemas.microsoft.com/office/drawing/2014/main" xmlns="" val="4222831174"/>
                    </a:ext>
                  </a:extLst>
                </a:gridCol>
                <a:gridCol w="2219849">
                  <a:extLst>
                    <a:ext uri="{9D8B030D-6E8A-4147-A177-3AD203B41FA5}">
                      <a16:colId xmlns:a16="http://schemas.microsoft.com/office/drawing/2014/main" xmlns="" val="3121148658"/>
                    </a:ext>
                  </a:extLst>
                </a:gridCol>
                <a:gridCol w="1683644">
                  <a:extLst>
                    <a:ext uri="{9D8B030D-6E8A-4147-A177-3AD203B41FA5}">
                      <a16:colId xmlns:a16="http://schemas.microsoft.com/office/drawing/2014/main" xmlns="" val="1070148915"/>
                    </a:ext>
                  </a:extLst>
                </a:gridCol>
                <a:gridCol w="1393475">
                  <a:extLst>
                    <a:ext uri="{9D8B030D-6E8A-4147-A177-3AD203B41FA5}">
                      <a16:colId xmlns:a16="http://schemas.microsoft.com/office/drawing/2014/main" xmlns="" val="2217210831"/>
                    </a:ext>
                  </a:extLst>
                </a:gridCol>
              </a:tblGrid>
              <a:tr h="223417">
                <a:tc>
                  <a:txBody>
                    <a:bodyPr/>
                    <a:lstStyle/>
                    <a:p>
                      <a:pPr marL="0" marR="0" algn="ctr">
                        <a:lnSpc>
                          <a:spcPct val="100000"/>
                        </a:lnSpc>
                        <a:spcBef>
                          <a:spcPts val="0"/>
                        </a:spcBef>
                        <a:spcAft>
                          <a:spcPts val="0"/>
                        </a:spcAft>
                      </a:pPr>
                      <a:r>
                        <a:rPr lang="en-GB" sz="1600" dirty="0">
                          <a:solidFill>
                            <a:schemeClr val="tx1"/>
                          </a:solidFill>
                          <a:effectLst/>
                        </a:rPr>
                        <a:t>Date</a:t>
                      </a:r>
                      <a:endParaRPr lang="en-US" sz="14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0000"/>
                        </a:lnSpc>
                        <a:spcBef>
                          <a:spcPts val="0"/>
                        </a:spcBef>
                        <a:spcAft>
                          <a:spcPts val="0"/>
                        </a:spcAft>
                      </a:pPr>
                      <a:r>
                        <a:rPr lang="en-GB" sz="1600" dirty="0">
                          <a:solidFill>
                            <a:schemeClr val="tx1"/>
                          </a:solidFill>
                          <a:effectLst/>
                        </a:rPr>
                        <a:t>Theme</a:t>
                      </a:r>
                      <a:endParaRPr lang="en-US" sz="14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0000"/>
                        </a:lnSpc>
                        <a:spcBef>
                          <a:spcPts val="0"/>
                        </a:spcBef>
                        <a:spcAft>
                          <a:spcPts val="0"/>
                        </a:spcAft>
                      </a:pPr>
                      <a:r>
                        <a:rPr lang="en-GB" sz="1600" dirty="0">
                          <a:solidFill>
                            <a:schemeClr val="tx1"/>
                          </a:solidFill>
                          <a:effectLst/>
                        </a:rPr>
                        <a:t>Location</a:t>
                      </a:r>
                      <a:endParaRPr lang="en-US" sz="14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0000"/>
                        </a:lnSpc>
                        <a:spcBef>
                          <a:spcPts val="0"/>
                        </a:spcBef>
                        <a:spcAft>
                          <a:spcPts val="0"/>
                        </a:spcAft>
                      </a:pPr>
                      <a:r>
                        <a:rPr lang="en-GB" sz="1600" dirty="0">
                          <a:solidFill>
                            <a:schemeClr val="tx1"/>
                          </a:solidFill>
                          <a:effectLst/>
                        </a:rPr>
                        <a:t>Total # of Participants</a:t>
                      </a:r>
                      <a:endParaRPr lang="en-US" sz="14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0000"/>
                        </a:lnSpc>
                        <a:spcBef>
                          <a:spcPts val="0"/>
                        </a:spcBef>
                        <a:spcAft>
                          <a:spcPts val="0"/>
                        </a:spcAft>
                      </a:pPr>
                      <a:r>
                        <a:rPr lang="en-GB" sz="1600" dirty="0">
                          <a:solidFill>
                            <a:schemeClr val="tx1"/>
                          </a:solidFill>
                          <a:effectLst/>
                        </a:rPr>
                        <a:t>Number of women</a:t>
                      </a:r>
                      <a:endParaRPr lang="en-US" sz="14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extLst>
                  <a:ext uri="{0D108BD9-81ED-4DB2-BD59-A6C34878D82A}">
                    <a16:rowId xmlns:a16="http://schemas.microsoft.com/office/drawing/2014/main" xmlns="" val="1835033502"/>
                  </a:ext>
                </a:extLst>
              </a:tr>
              <a:tr h="204775">
                <a:tc>
                  <a:txBody>
                    <a:bodyPr/>
                    <a:lstStyle/>
                    <a:p>
                      <a:pPr marL="0" marR="0" algn="ctr">
                        <a:lnSpc>
                          <a:spcPct val="105000"/>
                        </a:lnSpc>
                        <a:spcBef>
                          <a:spcPts val="600"/>
                        </a:spcBef>
                        <a:spcAft>
                          <a:spcPts val="600"/>
                        </a:spcAft>
                      </a:pPr>
                      <a:r>
                        <a:rPr lang="en-US" sz="1400" dirty="0">
                          <a:solidFill>
                            <a:schemeClr val="tx1"/>
                          </a:solidFill>
                          <a:effectLst/>
                        </a:rPr>
                        <a:t>15 Sep. 2019  </a:t>
                      </a:r>
                      <a:endParaRPr lang="en-US" sz="14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l">
                        <a:lnSpc>
                          <a:spcPct val="107000"/>
                        </a:lnSpc>
                        <a:spcBef>
                          <a:spcPts val="0"/>
                        </a:spcBef>
                        <a:spcAft>
                          <a:spcPts val="0"/>
                        </a:spcAft>
                      </a:pPr>
                      <a:r>
                        <a:rPr lang="en-GB" sz="1200" dirty="0">
                          <a:effectLst/>
                        </a:rPr>
                        <a:t>Project Inception workshop</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200" dirty="0">
                          <a:effectLst/>
                        </a:rPr>
                        <a:t>Geneva Hotel</a:t>
                      </a:r>
                      <a:endParaRPr lang="en-US" sz="1200" dirty="0">
                        <a:effectLst/>
                      </a:endParaRPr>
                    </a:p>
                    <a:p>
                      <a:pPr marL="0" marR="0" algn="ctr">
                        <a:lnSpc>
                          <a:spcPct val="107000"/>
                        </a:lnSpc>
                        <a:spcBef>
                          <a:spcPts val="0"/>
                        </a:spcBef>
                        <a:spcAft>
                          <a:spcPts val="0"/>
                        </a:spcAft>
                      </a:pPr>
                      <a:r>
                        <a:rPr lang="en-GB" sz="1200" dirty="0">
                          <a:effectLst/>
                        </a:rPr>
                        <a:t>Amman – Jordan</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800" dirty="0">
                          <a:effectLst/>
                        </a:rPr>
                        <a:t>22</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800">
                          <a:effectLst/>
                        </a:rPr>
                        <a:t>5</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extLst>
                  <a:ext uri="{0D108BD9-81ED-4DB2-BD59-A6C34878D82A}">
                    <a16:rowId xmlns:a16="http://schemas.microsoft.com/office/drawing/2014/main" xmlns="" val="683094935"/>
                  </a:ext>
                </a:extLst>
              </a:tr>
              <a:tr h="204775">
                <a:tc>
                  <a:txBody>
                    <a:bodyPr/>
                    <a:lstStyle/>
                    <a:p>
                      <a:pPr marL="0" marR="0" algn="ctr">
                        <a:lnSpc>
                          <a:spcPct val="105000"/>
                        </a:lnSpc>
                        <a:spcBef>
                          <a:spcPts val="600"/>
                        </a:spcBef>
                        <a:spcAft>
                          <a:spcPts val="600"/>
                        </a:spcAft>
                      </a:pPr>
                      <a:r>
                        <a:rPr lang="en-US" sz="1400">
                          <a:solidFill>
                            <a:schemeClr val="tx1"/>
                          </a:solidFill>
                          <a:effectLst/>
                        </a:rPr>
                        <a:t>13-19 July 2019</a:t>
                      </a:r>
                      <a:endParaRPr lang="en-US" sz="14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l">
                        <a:lnSpc>
                          <a:spcPct val="107000"/>
                        </a:lnSpc>
                        <a:spcBef>
                          <a:spcPts val="0"/>
                        </a:spcBef>
                        <a:spcAft>
                          <a:spcPts val="0"/>
                        </a:spcAft>
                      </a:pPr>
                      <a:r>
                        <a:rPr lang="en-GB" sz="1200" dirty="0">
                          <a:effectLst/>
                        </a:rPr>
                        <a:t>Group training course on cactus agronomic practices</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200" dirty="0">
                          <a:effectLst/>
                        </a:rPr>
                        <a:t>Mushaqqar station – Jordan</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800">
                          <a:effectLst/>
                        </a:rPr>
                        <a:t>24</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800">
                          <a:effectLst/>
                        </a:rPr>
                        <a:t>5</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extLst>
                  <a:ext uri="{0D108BD9-81ED-4DB2-BD59-A6C34878D82A}">
                    <a16:rowId xmlns:a16="http://schemas.microsoft.com/office/drawing/2014/main" xmlns="" val="3126626073"/>
                  </a:ext>
                </a:extLst>
              </a:tr>
              <a:tr h="518885">
                <a:tc>
                  <a:txBody>
                    <a:bodyPr/>
                    <a:lstStyle/>
                    <a:p>
                      <a:pPr marL="0" marR="0" algn="ctr">
                        <a:lnSpc>
                          <a:spcPct val="105000"/>
                        </a:lnSpc>
                        <a:spcBef>
                          <a:spcPts val="600"/>
                        </a:spcBef>
                        <a:spcAft>
                          <a:spcPts val="600"/>
                        </a:spcAft>
                      </a:pPr>
                      <a:r>
                        <a:rPr lang="en-US" sz="1400" dirty="0">
                          <a:solidFill>
                            <a:schemeClr val="tx1"/>
                          </a:solidFill>
                          <a:effectLst/>
                        </a:rPr>
                        <a:t>01 Oct. – 15 Dec. 2019</a:t>
                      </a:r>
                      <a:endParaRPr lang="en-US" sz="14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l">
                        <a:lnSpc>
                          <a:spcPct val="107000"/>
                        </a:lnSpc>
                        <a:spcBef>
                          <a:spcPts val="0"/>
                        </a:spcBef>
                        <a:spcAft>
                          <a:spcPts val="0"/>
                        </a:spcAft>
                      </a:pPr>
                      <a:r>
                        <a:rPr lang="en-GB" sz="1200">
                          <a:effectLst/>
                        </a:rPr>
                        <a:t>Several field visits to Muchaqqer research station to meet and interact with partner for cactus nursery and pastoratum genebank </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200" dirty="0" err="1">
                          <a:effectLst/>
                        </a:rPr>
                        <a:t>Muchaqqer</a:t>
                      </a:r>
                      <a:r>
                        <a:rPr lang="en-GB" sz="1200" dirty="0">
                          <a:effectLst/>
                        </a:rPr>
                        <a:t> station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800">
                          <a:effectLst/>
                        </a:rPr>
                        <a:t>27</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800" dirty="0">
                          <a:effectLst/>
                        </a:rPr>
                        <a:t>5</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extLst>
                  <a:ext uri="{0D108BD9-81ED-4DB2-BD59-A6C34878D82A}">
                    <a16:rowId xmlns:a16="http://schemas.microsoft.com/office/drawing/2014/main" xmlns="" val="4096228014"/>
                  </a:ext>
                </a:extLst>
              </a:tr>
              <a:tr h="518885">
                <a:tc>
                  <a:txBody>
                    <a:bodyPr/>
                    <a:lstStyle/>
                    <a:p>
                      <a:pPr marL="0" marR="0" algn="ctr">
                        <a:lnSpc>
                          <a:spcPct val="105000"/>
                        </a:lnSpc>
                        <a:spcBef>
                          <a:spcPts val="600"/>
                        </a:spcBef>
                        <a:spcAft>
                          <a:spcPts val="600"/>
                        </a:spcAft>
                      </a:pPr>
                      <a:r>
                        <a:rPr lang="en-GB" sz="1400" dirty="0">
                          <a:solidFill>
                            <a:schemeClr val="tx1"/>
                          </a:solidFill>
                          <a:effectLst/>
                        </a:rPr>
                        <a:t>5 Sept. - 20 Dec. 2019</a:t>
                      </a:r>
                      <a:endParaRPr lang="en-US" sz="14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l">
                        <a:lnSpc>
                          <a:spcPct val="107000"/>
                        </a:lnSpc>
                        <a:spcBef>
                          <a:spcPts val="0"/>
                        </a:spcBef>
                        <a:spcAft>
                          <a:spcPts val="0"/>
                        </a:spcAft>
                      </a:pPr>
                      <a:r>
                        <a:rPr lang="en-GB" sz="1200">
                          <a:effectLst/>
                        </a:rPr>
                        <a:t>Several field visits to the Al Karama station to meet and interact with partner for cactus nursery establishment and evaluation</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200" dirty="0">
                          <a:effectLst/>
                        </a:rPr>
                        <a:t>Al Karama station</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800">
                          <a:effectLst/>
                        </a:rPr>
                        <a:t>5</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800">
                          <a:effectLst/>
                        </a:rPr>
                        <a:t>1</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extLst>
                  <a:ext uri="{0D108BD9-81ED-4DB2-BD59-A6C34878D82A}">
                    <a16:rowId xmlns:a16="http://schemas.microsoft.com/office/drawing/2014/main" xmlns="" val="2391202756"/>
                  </a:ext>
                </a:extLst>
              </a:tr>
              <a:tr h="204775">
                <a:tc>
                  <a:txBody>
                    <a:bodyPr/>
                    <a:lstStyle/>
                    <a:p>
                      <a:pPr marL="0" marR="0" algn="ctr">
                        <a:lnSpc>
                          <a:spcPct val="105000"/>
                        </a:lnSpc>
                        <a:spcBef>
                          <a:spcPts val="600"/>
                        </a:spcBef>
                        <a:spcAft>
                          <a:spcPts val="600"/>
                        </a:spcAft>
                      </a:pPr>
                      <a:r>
                        <a:rPr lang="en-US" sz="1400" dirty="0">
                          <a:solidFill>
                            <a:schemeClr val="tx1"/>
                          </a:solidFill>
                          <a:effectLst/>
                        </a:rPr>
                        <a:t>13 Oct. 2019</a:t>
                      </a:r>
                      <a:endParaRPr lang="en-US" sz="14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l">
                        <a:lnSpc>
                          <a:spcPct val="107000"/>
                        </a:lnSpc>
                        <a:spcBef>
                          <a:spcPts val="0"/>
                        </a:spcBef>
                        <a:spcAft>
                          <a:spcPts val="0"/>
                        </a:spcAft>
                      </a:pPr>
                      <a:r>
                        <a:rPr lang="en-US" sz="1200">
                          <a:effectLst/>
                        </a:rPr>
                        <a:t>farmer meeting</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200">
                          <a:effectLst/>
                        </a:rPr>
                        <a:t>El-Khanasri station – Jordan</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800">
                          <a:effectLst/>
                        </a:rPr>
                        <a:t>16</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800">
                          <a:effectLst/>
                        </a:rPr>
                        <a:t>3</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extLst>
                  <a:ext uri="{0D108BD9-81ED-4DB2-BD59-A6C34878D82A}">
                    <a16:rowId xmlns:a16="http://schemas.microsoft.com/office/drawing/2014/main" xmlns="" val="2735434248"/>
                  </a:ext>
                </a:extLst>
              </a:tr>
              <a:tr h="204775">
                <a:tc>
                  <a:txBody>
                    <a:bodyPr/>
                    <a:lstStyle/>
                    <a:p>
                      <a:pPr marL="0" marR="0" algn="ctr">
                        <a:lnSpc>
                          <a:spcPct val="107000"/>
                        </a:lnSpc>
                        <a:spcBef>
                          <a:spcPts val="0"/>
                        </a:spcBef>
                        <a:spcAft>
                          <a:spcPts val="0"/>
                        </a:spcAft>
                      </a:pPr>
                      <a:r>
                        <a:rPr lang="en-GB" sz="1400" dirty="0">
                          <a:solidFill>
                            <a:schemeClr val="tx1"/>
                          </a:solidFill>
                          <a:effectLst/>
                        </a:rPr>
                        <a:t>15 Oct. 2019</a:t>
                      </a:r>
                      <a:endParaRPr lang="en-US" sz="14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l">
                        <a:lnSpc>
                          <a:spcPct val="107000"/>
                        </a:lnSpc>
                        <a:spcBef>
                          <a:spcPts val="0"/>
                        </a:spcBef>
                        <a:spcAft>
                          <a:spcPts val="0"/>
                        </a:spcAft>
                      </a:pPr>
                      <a:r>
                        <a:rPr lang="en-GB" sz="1200">
                          <a:effectLst/>
                        </a:rPr>
                        <a:t>ICARDA NARC team coordination meeting</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200">
                          <a:effectLst/>
                        </a:rPr>
                        <a:t>ICARDA Amman office - Jordan</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800">
                          <a:effectLst/>
                        </a:rPr>
                        <a:t>10</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800" dirty="0">
                          <a:effectLst/>
                        </a:rPr>
                        <a:t>4</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extLst>
                  <a:ext uri="{0D108BD9-81ED-4DB2-BD59-A6C34878D82A}">
                    <a16:rowId xmlns:a16="http://schemas.microsoft.com/office/drawing/2014/main" xmlns="" val="1313337676"/>
                  </a:ext>
                </a:extLst>
              </a:tr>
              <a:tr h="204775">
                <a:tc>
                  <a:txBody>
                    <a:bodyPr/>
                    <a:lstStyle/>
                    <a:p>
                      <a:pPr marL="0" marR="0" algn="ctr">
                        <a:lnSpc>
                          <a:spcPct val="107000"/>
                        </a:lnSpc>
                        <a:spcBef>
                          <a:spcPts val="0"/>
                        </a:spcBef>
                        <a:spcAft>
                          <a:spcPts val="0"/>
                        </a:spcAft>
                      </a:pPr>
                      <a:r>
                        <a:rPr lang="en-GB" sz="1400" dirty="0">
                          <a:solidFill>
                            <a:schemeClr val="tx1"/>
                          </a:solidFill>
                          <a:effectLst/>
                        </a:rPr>
                        <a:t>09 Nov. 2019</a:t>
                      </a:r>
                      <a:endParaRPr lang="en-US" sz="14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l">
                        <a:lnSpc>
                          <a:spcPct val="107000"/>
                        </a:lnSpc>
                        <a:spcBef>
                          <a:spcPts val="0"/>
                        </a:spcBef>
                        <a:spcAft>
                          <a:spcPts val="0"/>
                        </a:spcAft>
                      </a:pPr>
                      <a:r>
                        <a:rPr lang="en-GB" sz="1200">
                          <a:effectLst/>
                        </a:rPr>
                        <a:t>Focus Group Discussion workshop on socio economic</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200">
                          <a:effectLst/>
                        </a:rPr>
                        <a:t>Al Majidya – Jordan</a:t>
                      </a:r>
                      <a:endParaRPr lang="en-US" sz="1200">
                        <a:effectLst/>
                      </a:endParaRPr>
                    </a:p>
                    <a:p>
                      <a:pPr marL="0" marR="0" algn="ctr">
                        <a:lnSpc>
                          <a:spcPct val="107000"/>
                        </a:lnSpc>
                        <a:spcBef>
                          <a:spcPts val="0"/>
                        </a:spcBef>
                        <a:spcAft>
                          <a:spcPts val="0"/>
                        </a:spcAft>
                      </a:pPr>
                      <a:r>
                        <a:rPr lang="en-GB" sz="1200">
                          <a:effectLst/>
                        </a:rPr>
                        <a:t> </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800">
                          <a:effectLst/>
                        </a:rPr>
                        <a:t>38</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800" dirty="0">
                          <a:effectLst/>
                        </a:rPr>
                        <a:t>21</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extLst>
                  <a:ext uri="{0D108BD9-81ED-4DB2-BD59-A6C34878D82A}">
                    <a16:rowId xmlns:a16="http://schemas.microsoft.com/office/drawing/2014/main" xmlns="" val="846010692"/>
                  </a:ext>
                </a:extLst>
              </a:tr>
              <a:tr h="204775">
                <a:tc>
                  <a:txBody>
                    <a:bodyPr/>
                    <a:lstStyle/>
                    <a:p>
                      <a:pPr marL="0" marR="0" algn="ctr">
                        <a:lnSpc>
                          <a:spcPct val="107000"/>
                        </a:lnSpc>
                        <a:spcBef>
                          <a:spcPts val="0"/>
                        </a:spcBef>
                        <a:spcAft>
                          <a:spcPts val="0"/>
                        </a:spcAft>
                      </a:pPr>
                      <a:r>
                        <a:rPr lang="en-GB" sz="1400" dirty="0">
                          <a:solidFill>
                            <a:schemeClr val="tx1"/>
                          </a:solidFill>
                          <a:effectLst/>
                        </a:rPr>
                        <a:t>20 Nov. 2019</a:t>
                      </a:r>
                      <a:endParaRPr lang="en-US" sz="14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l">
                        <a:lnSpc>
                          <a:spcPct val="107000"/>
                        </a:lnSpc>
                        <a:spcBef>
                          <a:spcPts val="0"/>
                        </a:spcBef>
                        <a:spcAft>
                          <a:spcPts val="0"/>
                        </a:spcAft>
                      </a:pPr>
                      <a:r>
                        <a:rPr lang="en-GB" sz="1200">
                          <a:effectLst/>
                        </a:rPr>
                        <a:t>Field day on cactus</a:t>
                      </a:r>
                      <a:endParaRPr lang="en-US" sz="1200">
                        <a:effectLst/>
                      </a:endParaRPr>
                    </a:p>
                    <a:p>
                      <a:pPr marL="0" marR="0" algn="l">
                        <a:lnSpc>
                          <a:spcPct val="107000"/>
                        </a:lnSpc>
                        <a:spcBef>
                          <a:spcPts val="0"/>
                        </a:spcBef>
                        <a:spcAft>
                          <a:spcPts val="0"/>
                        </a:spcAft>
                      </a:pPr>
                      <a:r>
                        <a:rPr lang="en-GB" sz="1200">
                          <a:effectLst/>
                        </a:rPr>
                        <a:t> </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200">
                          <a:effectLst/>
                        </a:rPr>
                        <a:t>Mushaqqar station – Jordan – Jordan</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800">
                          <a:effectLst/>
                        </a:rPr>
                        <a:t>84</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800" dirty="0">
                          <a:effectLst/>
                        </a:rPr>
                        <a:t>20</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extLst>
                  <a:ext uri="{0D108BD9-81ED-4DB2-BD59-A6C34878D82A}">
                    <a16:rowId xmlns:a16="http://schemas.microsoft.com/office/drawing/2014/main" xmlns="" val="2231807733"/>
                  </a:ext>
                </a:extLst>
              </a:tr>
              <a:tr h="414182">
                <a:tc>
                  <a:txBody>
                    <a:bodyPr/>
                    <a:lstStyle/>
                    <a:p>
                      <a:pPr marL="0" marR="0" algn="ctr">
                        <a:lnSpc>
                          <a:spcPct val="107000"/>
                        </a:lnSpc>
                        <a:spcBef>
                          <a:spcPts val="0"/>
                        </a:spcBef>
                        <a:spcAft>
                          <a:spcPts val="0"/>
                        </a:spcAft>
                      </a:pPr>
                      <a:r>
                        <a:rPr lang="en-US" sz="1400">
                          <a:solidFill>
                            <a:schemeClr val="tx1"/>
                          </a:solidFill>
                          <a:effectLst/>
                        </a:rPr>
                        <a:t>24-28 Nov. 2019</a:t>
                      </a:r>
                      <a:endParaRPr lang="en-US" sz="14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l">
                        <a:lnSpc>
                          <a:spcPct val="107000"/>
                        </a:lnSpc>
                        <a:spcBef>
                          <a:spcPts val="0"/>
                        </a:spcBef>
                        <a:spcAft>
                          <a:spcPts val="0"/>
                        </a:spcAft>
                      </a:pPr>
                      <a:r>
                        <a:rPr lang="en-GB" sz="1200">
                          <a:effectLst/>
                        </a:rPr>
                        <a:t>Training ‘on the job’ during plantation of shrub and tree seedlings; target: young men from Majidya local community.</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200" dirty="0">
                          <a:effectLst/>
                        </a:rPr>
                        <a:t>Al Majidya – Jordan</a:t>
                      </a:r>
                      <a:endParaRPr lang="en-US" sz="1200" dirty="0">
                        <a:effectLst/>
                      </a:endParaRPr>
                    </a:p>
                    <a:p>
                      <a:pPr marL="0" marR="0" algn="ctr">
                        <a:lnSpc>
                          <a:spcPct val="107000"/>
                        </a:lnSpc>
                        <a:spcBef>
                          <a:spcPts val="0"/>
                        </a:spcBef>
                        <a:spcAft>
                          <a:spcPts val="0"/>
                        </a:spcAft>
                      </a:pPr>
                      <a:r>
                        <a:rPr lang="en-GB" sz="1200" dirty="0">
                          <a:effectLst/>
                        </a:rPr>
                        <a:t>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800">
                          <a:effectLst/>
                        </a:rPr>
                        <a:t>4</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800" dirty="0">
                          <a:effectLst/>
                        </a:rPr>
                        <a:t>0</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extLst>
                  <a:ext uri="{0D108BD9-81ED-4DB2-BD59-A6C34878D82A}">
                    <a16:rowId xmlns:a16="http://schemas.microsoft.com/office/drawing/2014/main" xmlns="" val="3196317993"/>
                  </a:ext>
                </a:extLst>
              </a:tr>
              <a:tr h="518885">
                <a:tc>
                  <a:txBody>
                    <a:bodyPr/>
                    <a:lstStyle/>
                    <a:p>
                      <a:pPr marL="0" marR="0" algn="ctr">
                        <a:lnSpc>
                          <a:spcPct val="107000"/>
                        </a:lnSpc>
                        <a:spcBef>
                          <a:spcPts val="0"/>
                        </a:spcBef>
                        <a:spcAft>
                          <a:spcPts val="0"/>
                        </a:spcAft>
                      </a:pPr>
                      <a:r>
                        <a:rPr lang="en-GB" sz="1400" dirty="0">
                          <a:solidFill>
                            <a:schemeClr val="tx1"/>
                          </a:solidFill>
                          <a:effectLst/>
                        </a:rPr>
                        <a:t>24 - 28 Nov. 2019</a:t>
                      </a:r>
                      <a:endParaRPr lang="en-US" sz="14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l">
                        <a:lnSpc>
                          <a:spcPct val="107000"/>
                        </a:lnSpc>
                        <a:spcBef>
                          <a:spcPts val="0"/>
                        </a:spcBef>
                        <a:spcAft>
                          <a:spcPts val="0"/>
                        </a:spcAft>
                      </a:pPr>
                      <a:r>
                        <a:rPr lang="en-GB" sz="1200" dirty="0">
                          <a:effectLst/>
                        </a:rPr>
                        <a:t>Group training on “Questionnaire Design, Data Management, Analysis, and Reporting in Socio-economics Research”</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200">
                          <a:effectLst/>
                        </a:rPr>
                        <a:t>Amman – Jordan</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800" dirty="0">
                          <a:effectLst/>
                        </a:rPr>
                        <a:t>3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800" dirty="0">
                          <a:effectLst/>
                        </a:rPr>
                        <a:t>1</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extLst>
                  <a:ext uri="{0D108BD9-81ED-4DB2-BD59-A6C34878D82A}">
                    <a16:rowId xmlns:a16="http://schemas.microsoft.com/office/drawing/2014/main" xmlns="" val="4284612631"/>
                  </a:ext>
                </a:extLst>
              </a:tr>
              <a:tr h="309478">
                <a:tc>
                  <a:txBody>
                    <a:bodyPr/>
                    <a:lstStyle/>
                    <a:p>
                      <a:pPr marL="0" marR="0" algn="ctr">
                        <a:lnSpc>
                          <a:spcPct val="107000"/>
                        </a:lnSpc>
                        <a:spcBef>
                          <a:spcPts val="0"/>
                        </a:spcBef>
                        <a:spcAft>
                          <a:spcPts val="0"/>
                        </a:spcAft>
                      </a:pPr>
                      <a:r>
                        <a:rPr lang="en-GB" sz="1400" dirty="0">
                          <a:solidFill>
                            <a:schemeClr val="tx1"/>
                          </a:solidFill>
                          <a:effectLst/>
                        </a:rPr>
                        <a:t>17 Dec. 2019</a:t>
                      </a:r>
                      <a:endParaRPr lang="en-US" sz="14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l">
                        <a:lnSpc>
                          <a:spcPct val="107000"/>
                        </a:lnSpc>
                        <a:spcBef>
                          <a:spcPts val="0"/>
                        </a:spcBef>
                        <a:spcAft>
                          <a:spcPts val="0"/>
                        </a:spcAft>
                      </a:pPr>
                      <a:r>
                        <a:rPr lang="en-GB" sz="1200" dirty="0">
                          <a:effectLst/>
                        </a:rPr>
                        <a:t>Filed day technical training on the process to implement permaculture technique</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200">
                          <a:effectLst/>
                        </a:rPr>
                        <a:t>Al Majidya site – Jordan</a:t>
                      </a:r>
                      <a:endParaRPr lang="en-US" sz="1200">
                        <a:effectLst/>
                      </a:endParaRPr>
                    </a:p>
                    <a:p>
                      <a:pPr marL="0" marR="0" algn="ctr">
                        <a:lnSpc>
                          <a:spcPct val="107000"/>
                        </a:lnSpc>
                        <a:spcBef>
                          <a:spcPts val="0"/>
                        </a:spcBef>
                        <a:spcAft>
                          <a:spcPts val="0"/>
                        </a:spcAft>
                      </a:pPr>
                      <a:r>
                        <a:rPr lang="en-GB" sz="1200">
                          <a:effectLst/>
                        </a:rPr>
                        <a:t> </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800">
                          <a:effectLst/>
                        </a:rPr>
                        <a:t>54</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800" dirty="0">
                          <a:effectLst/>
                        </a:rPr>
                        <a:t>40</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extLst>
                  <a:ext uri="{0D108BD9-81ED-4DB2-BD59-A6C34878D82A}">
                    <a16:rowId xmlns:a16="http://schemas.microsoft.com/office/drawing/2014/main" xmlns="" val="1883503786"/>
                  </a:ext>
                </a:extLst>
              </a:tr>
              <a:tr h="414182">
                <a:tc>
                  <a:txBody>
                    <a:bodyPr/>
                    <a:lstStyle/>
                    <a:p>
                      <a:pPr marL="0" marR="0" algn="ctr">
                        <a:lnSpc>
                          <a:spcPct val="105000"/>
                        </a:lnSpc>
                        <a:spcBef>
                          <a:spcPts val="600"/>
                        </a:spcBef>
                        <a:spcAft>
                          <a:spcPts val="600"/>
                        </a:spcAft>
                      </a:pPr>
                      <a:r>
                        <a:rPr lang="en-GB" sz="1400" dirty="0">
                          <a:solidFill>
                            <a:schemeClr val="tx1"/>
                          </a:solidFill>
                          <a:effectLst/>
                        </a:rPr>
                        <a:t>19 Nov. – 31 Dec. 2019</a:t>
                      </a:r>
                      <a:endParaRPr lang="en-US" sz="14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l">
                        <a:lnSpc>
                          <a:spcPct val="107000"/>
                        </a:lnSpc>
                        <a:spcBef>
                          <a:spcPts val="0"/>
                        </a:spcBef>
                        <a:spcAft>
                          <a:spcPts val="0"/>
                        </a:spcAft>
                      </a:pPr>
                      <a:r>
                        <a:rPr lang="en-GB" sz="1200" dirty="0">
                          <a:effectLst/>
                        </a:rPr>
                        <a:t>Several field visits to monitor the implementation of the permaculture technology at the household level</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200">
                          <a:effectLst/>
                        </a:rPr>
                        <a:t>Al Majidya site – Jordan</a:t>
                      </a:r>
                      <a:endParaRPr lang="en-US" sz="1200">
                        <a:effectLst/>
                      </a:endParaRPr>
                    </a:p>
                    <a:p>
                      <a:pPr marL="0" marR="0" algn="ctr">
                        <a:lnSpc>
                          <a:spcPct val="107000"/>
                        </a:lnSpc>
                        <a:spcBef>
                          <a:spcPts val="0"/>
                        </a:spcBef>
                        <a:spcAft>
                          <a:spcPts val="0"/>
                        </a:spcAft>
                      </a:pPr>
                      <a:r>
                        <a:rPr lang="en-GB" sz="1200">
                          <a:effectLst/>
                        </a:rPr>
                        <a:t> </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800">
                          <a:effectLst/>
                        </a:rPr>
                        <a:t>40</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800" dirty="0">
                          <a:effectLst/>
                        </a:rPr>
                        <a:t>30</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extLst>
                  <a:ext uri="{0D108BD9-81ED-4DB2-BD59-A6C34878D82A}">
                    <a16:rowId xmlns:a16="http://schemas.microsoft.com/office/drawing/2014/main" xmlns="" val="1185826191"/>
                  </a:ext>
                </a:extLst>
              </a:tr>
              <a:tr h="204775">
                <a:tc>
                  <a:txBody>
                    <a:bodyPr/>
                    <a:lstStyle/>
                    <a:p>
                      <a:pPr marL="0" marR="0" algn="ctr">
                        <a:lnSpc>
                          <a:spcPct val="107000"/>
                        </a:lnSpc>
                        <a:spcBef>
                          <a:spcPts val="0"/>
                        </a:spcBef>
                        <a:spcAft>
                          <a:spcPts val="0"/>
                        </a:spcAft>
                      </a:pPr>
                      <a:r>
                        <a:rPr lang="en-GB" sz="1400" dirty="0">
                          <a:solidFill>
                            <a:schemeClr val="tx1"/>
                          </a:solidFill>
                          <a:effectLst/>
                        </a:rPr>
                        <a:t>01 Nov. – 15 Dec. 2019</a:t>
                      </a:r>
                      <a:endParaRPr lang="en-US" sz="14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l">
                        <a:lnSpc>
                          <a:spcPct val="107000"/>
                        </a:lnSpc>
                        <a:spcBef>
                          <a:spcPts val="0"/>
                        </a:spcBef>
                        <a:spcAft>
                          <a:spcPts val="0"/>
                        </a:spcAft>
                      </a:pPr>
                      <a:r>
                        <a:rPr lang="en-GB" sz="1200" dirty="0">
                          <a:effectLst/>
                        </a:rPr>
                        <a:t>Several meeting for SR data evaluation</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200">
                          <a:effectLst/>
                        </a:rPr>
                        <a:t>El-Khanasri station – Jordan</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800">
                          <a:effectLst/>
                        </a:rPr>
                        <a:t>20</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tc>
                  <a:txBody>
                    <a:bodyPr/>
                    <a:lstStyle/>
                    <a:p>
                      <a:pPr marL="0" marR="0" algn="ctr">
                        <a:lnSpc>
                          <a:spcPct val="107000"/>
                        </a:lnSpc>
                        <a:spcBef>
                          <a:spcPts val="0"/>
                        </a:spcBef>
                        <a:spcAft>
                          <a:spcPts val="0"/>
                        </a:spcAft>
                      </a:pPr>
                      <a:r>
                        <a:rPr lang="en-GB" sz="1800" dirty="0">
                          <a:effectLst/>
                        </a:rPr>
                        <a:t>10</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40028" marR="40028" marT="0" marB="0" anchor="ctr"/>
                </a:tc>
                <a:extLst>
                  <a:ext uri="{0D108BD9-81ED-4DB2-BD59-A6C34878D82A}">
                    <a16:rowId xmlns:a16="http://schemas.microsoft.com/office/drawing/2014/main" xmlns="" val="573815866"/>
                  </a:ext>
                </a:extLst>
              </a:tr>
            </a:tbl>
          </a:graphicData>
        </a:graphic>
      </p:graphicFrame>
    </p:spTree>
    <p:extLst>
      <p:ext uri="{BB962C8B-B14F-4D97-AF65-F5344CB8AC3E}">
        <p14:creationId xmlns:p14="http://schemas.microsoft.com/office/powerpoint/2010/main" xmlns="" val="3016605133"/>
      </p:ext>
    </p:extLst>
  </p:cSld>
  <p:clrMapOvr>
    <a:masterClrMapping/>
  </p:clrMapOvr>
  <p:transition>
    <p:wip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F07F12A0-54F7-46AC-ADEE-6D2DAD51AEAA}"/>
              </a:ext>
            </a:extLst>
          </p:cNvPr>
          <p:cNvSpPr>
            <a:spLocks noGrp="1"/>
          </p:cNvSpPr>
          <p:nvPr>
            <p:ph type="title"/>
          </p:nvPr>
        </p:nvSpPr>
        <p:spPr>
          <a:xfrm>
            <a:off x="985838" y="365125"/>
            <a:ext cx="10515600" cy="668545"/>
          </a:xfrm>
        </p:spPr>
        <p:txBody>
          <a:bodyPr/>
          <a:lstStyle/>
          <a:p>
            <a:pPr algn="l"/>
            <a:r>
              <a:rPr lang="en-US" dirty="0"/>
              <a:t>Capacity Development</a:t>
            </a:r>
            <a:r>
              <a:rPr lang="en-US" dirty="0">
                <a:solidFill>
                  <a:sysClr val="windowText" lastClr="000000"/>
                </a:solidFill>
              </a:rPr>
              <a:t/>
            </a:r>
            <a:br>
              <a:rPr lang="en-US" dirty="0">
                <a:solidFill>
                  <a:sysClr val="windowText" lastClr="000000"/>
                </a:solidFill>
              </a:rPr>
            </a:br>
            <a:endParaRPr lang="en-US" dirty="0"/>
          </a:p>
        </p:txBody>
      </p:sp>
      <p:graphicFrame>
        <p:nvGraphicFramePr>
          <p:cNvPr id="4" name="Chart 3">
            <a:extLst>
              <a:ext uri="{FF2B5EF4-FFF2-40B4-BE49-F238E27FC236}">
                <a16:creationId xmlns:a16="http://schemas.microsoft.com/office/drawing/2014/main" xmlns="" id="{ED02B4D0-F482-416E-B6D0-4CA1C318F5D4}"/>
              </a:ext>
            </a:extLst>
          </p:cNvPr>
          <p:cNvGraphicFramePr/>
          <p:nvPr/>
        </p:nvGraphicFramePr>
        <p:xfrm>
          <a:off x="985838" y="1279801"/>
          <a:ext cx="10762214" cy="533966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39459751"/>
      </p:ext>
    </p:extLst>
  </p:cSld>
  <p:clrMapOvr>
    <a:masterClrMapping/>
  </p:clrMapOvr>
  <p:transition>
    <p:wip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idx="4294967295"/>
          </p:nvPr>
        </p:nvSpPr>
        <p:spPr>
          <a:xfrm>
            <a:off x="1524000" y="-32411"/>
            <a:ext cx="6858000" cy="642937"/>
          </a:xfrm>
        </p:spPr>
        <p:txBody>
          <a:bodyPr>
            <a:normAutofit/>
          </a:bodyPr>
          <a:lstStyle/>
          <a:p>
            <a:pPr algn="l" eaLnBrk="1" hangingPunct="1">
              <a:lnSpc>
                <a:spcPct val="80000"/>
              </a:lnSpc>
            </a:pPr>
            <a:r>
              <a:rPr lang="en-US" altLang="zh-CN" sz="3200" dirty="0">
                <a:solidFill>
                  <a:schemeClr val="bg1"/>
                </a:solidFill>
              </a:rPr>
              <a:t>The CGIAR Consortium of Centers</a:t>
            </a:r>
            <a:endParaRPr lang="en-US" sz="3200" dirty="0">
              <a:solidFill>
                <a:schemeClr val="bg1"/>
              </a:solidFill>
              <a:ea typeface="SimSun" pitchFamily="2" charset="-122"/>
            </a:endParaRPr>
          </a:p>
        </p:txBody>
      </p:sp>
      <p:sp>
        <p:nvSpPr>
          <p:cNvPr id="8" name="Rectangle 7">
            <a:extLst>
              <a:ext uri="{FF2B5EF4-FFF2-40B4-BE49-F238E27FC236}">
                <a16:creationId xmlns:a16="http://schemas.microsoft.com/office/drawing/2014/main" xmlns="" id="{985688CD-BC90-4E0A-A264-EF36DCC5298B}"/>
              </a:ext>
            </a:extLst>
          </p:cNvPr>
          <p:cNvSpPr/>
          <p:nvPr/>
        </p:nvSpPr>
        <p:spPr>
          <a:xfrm>
            <a:off x="834818" y="324605"/>
            <a:ext cx="10664755" cy="5959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nSpc>
                <a:spcPct val="107000"/>
              </a:lnSpc>
              <a:spcAft>
                <a:spcPts val="800"/>
              </a:spcAft>
            </a:pPr>
            <a:r>
              <a:rPr lang="en-US" sz="3200" b="1" dirty="0">
                <a:solidFill>
                  <a:srgbClr val="007436"/>
                </a:solidFill>
              </a:rPr>
              <a:t>Publications   												        </a:t>
            </a:r>
            <a:r>
              <a:rPr lang="en-US" sz="3200" b="1" dirty="0">
                <a:solidFill>
                  <a:srgbClr val="007436"/>
                </a:solidFill>
                <a:ea typeface="Times New Roman" panose="02020603050405020304" pitchFamily="18" charset="0"/>
                <a:cs typeface="Times New Roman" panose="02020603050405020304" pitchFamily="18" charset="0"/>
              </a:rPr>
              <a:t>ISI Papers </a:t>
            </a:r>
            <a:endParaRPr lang="en-US" sz="3200" b="1" dirty="0">
              <a:solidFill>
                <a:srgbClr val="007436"/>
              </a:solidFill>
            </a:endParaRPr>
          </a:p>
        </p:txBody>
      </p:sp>
      <p:pic>
        <p:nvPicPr>
          <p:cNvPr id="10" name="Picture 9" descr="A screenshot of a social media post&#10;&#10;Description automatically generated">
            <a:extLst>
              <a:ext uri="{FF2B5EF4-FFF2-40B4-BE49-F238E27FC236}">
                <a16:creationId xmlns:a16="http://schemas.microsoft.com/office/drawing/2014/main" xmlns="" id="{D40ADD77-A90E-4F7D-B371-75715D001C0A}"/>
              </a:ext>
            </a:extLst>
          </p:cNvPr>
          <p:cNvPicPr>
            <a:picLocks noChangeAspect="1"/>
          </p:cNvPicPr>
          <p:nvPr/>
        </p:nvPicPr>
        <p:blipFill rotWithShape="1">
          <a:blip r:embed="rId3" cstate="print">
            <a:extLst>
              <a:ext uri="{28A0092B-C50C-407E-A947-70E740481C1C}">
                <a14:useLocalDpi xmlns:a14="http://schemas.microsoft.com/office/drawing/2010/main" xmlns="" val="0"/>
              </a:ext>
            </a:extLst>
          </a:blip>
          <a:srcRect t="6312" b="14450"/>
          <a:stretch/>
        </p:blipFill>
        <p:spPr>
          <a:xfrm>
            <a:off x="609196" y="1410511"/>
            <a:ext cx="4462159" cy="4824918"/>
          </a:xfrm>
          <a:prstGeom prst="rect">
            <a:avLst/>
          </a:prstGeom>
        </p:spPr>
      </p:pic>
      <p:pic>
        <p:nvPicPr>
          <p:cNvPr id="12" name="Picture 11" descr="A close up of text on a white background&#10;&#10;Description automatically generated">
            <a:extLst>
              <a:ext uri="{FF2B5EF4-FFF2-40B4-BE49-F238E27FC236}">
                <a16:creationId xmlns:a16="http://schemas.microsoft.com/office/drawing/2014/main" xmlns="" id="{EBF26D95-E32C-4702-ACC3-6778A309E3CE}"/>
              </a:ext>
            </a:extLst>
          </p:cNvPr>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6984617" y="1200151"/>
            <a:ext cx="4338854" cy="5331341"/>
          </a:xfrm>
          <a:prstGeom prst="rect">
            <a:avLst/>
          </a:prstGeom>
        </p:spPr>
      </p:pic>
    </p:spTree>
    <p:extLst>
      <p:ext uri="{BB962C8B-B14F-4D97-AF65-F5344CB8AC3E}">
        <p14:creationId xmlns:p14="http://schemas.microsoft.com/office/powerpoint/2010/main" xmlns="" val="412111457"/>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idx="4294967295"/>
          </p:nvPr>
        </p:nvSpPr>
        <p:spPr>
          <a:xfrm>
            <a:off x="1524000" y="-32411"/>
            <a:ext cx="6858000" cy="642937"/>
          </a:xfrm>
        </p:spPr>
        <p:txBody>
          <a:bodyPr>
            <a:normAutofit/>
          </a:bodyPr>
          <a:lstStyle/>
          <a:p>
            <a:pPr algn="l" eaLnBrk="1" hangingPunct="1">
              <a:lnSpc>
                <a:spcPct val="80000"/>
              </a:lnSpc>
            </a:pPr>
            <a:r>
              <a:rPr lang="en-US" altLang="zh-CN" sz="3200" dirty="0">
                <a:solidFill>
                  <a:schemeClr val="bg1"/>
                </a:solidFill>
              </a:rPr>
              <a:t>The CGIAR Consortium of Centers</a:t>
            </a:r>
            <a:endParaRPr lang="en-US" sz="3200" dirty="0">
              <a:solidFill>
                <a:schemeClr val="bg1"/>
              </a:solidFill>
              <a:ea typeface="SimSun" pitchFamily="2" charset="-122"/>
            </a:endParaRPr>
          </a:p>
        </p:txBody>
      </p:sp>
      <p:pic>
        <p:nvPicPr>
          <p:cNvPr id="4" name="Picture 3">
            <a:extLst>
              <a:ext uri="{FF2B5EF4-FFF2-40B4-BE49-F238E27FC236}">
                <a16:creationId xmlns:a16="http://schemas.microsoft.com/office/drawing/2014/main" xmlns="" id="{46137179-13F6-4553-B7E2-EFF4D1EFFFC8}"/>
              </a:ext>
            </a:extLst>
          </p:cNvPr>
          <p:cNvPicPr>
            <a:picLocks noChangeAspect="1"/>
          </p:cNvPicPr>
          <p:nvPr/>
        </p:nvPicPr>
        <p:blipFill>
          <a:blip r:embed="rId3"/>
          <a:stretch>
            <a:fillRect/>
          </a:stretch>
        </p:blipFill>
        <p:spPr>
          <a:xfrm>
            <a:off x="834818" y="1082941"/>
            <a:ext cx="3919930" cy="5688159"/>
          </a:xfrm>
          <a:prstGeom prst="rect">
            <a:avLst/>
          </a:prstGeom>
        </p:spPr>
      </p:pic>
      <p:pic>
        <p:nvPicPr>
          <p:cNvPr id="10" name="Picture 9">
            <a:extLst>
              <a:ext uri="{FF2B5EF4-FFF2-40B4-BE49-F238E27FC236}">
                <a16:creationId xmlns:a16="http://schemas.microsoft.com/office/drawing/2014/main" xmlns="" id="{AE6BBADA-FF37-465B-93B1-3AB8B9C050CD}"/>
              </a:ext>
            </a:extLst>
          </p:cNvPr>
          <p:cNvPicPr>
            <a:picLocks noChangeAspect="1"/>
          </p:cNvPicPr>
          <p:nvPr/>
        </p:nvPicPr>
        <p:blipFill>
          <a:blip r:embed="rId4"/>
          <a:stretch>
            <a:fillRect/>
          </a:stretch>
        </p:blipFill>
        <p:spPr>
          <a:xfrm>
            <a:off x="7263008" y="1082940"/>
            <a:ext cx="4525015" cy="5775059"/>
          </a:xfrm>
          <a:prstGeom prst="rect">
            <a:avLst/>
          </a:prstGeom>
        </p:spPr>
      </p:pic>
      <p:sp>
        <p:nvSpPr>
          <p:cNvPr id="9" name="Rectangle 8">
            <a:extLst>
              <a:ext uri="{FF2B5EF4-FFF2-40B4-BE49-F238E27FC236}">
                <a16:creationId xmlns:a16="http://schemas.microsoft.com/office/drawing/2014/main" xmlns="" id="{48382C73-6AD0-4E8C-AA4F-1EBAE81DF014}"/>
              </a:ext>
            </a:extLst>
          </p:cNvPr>
          <p:cNvSpPr/>
          <p:nvPr/>
        </p:nvSpPr>
        <p:spPr>
          <a:xfrm>
            <a:off x="834818" y="324605"/>
            <a:ext cx="10664755" cy="5959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nSpc>
                <a:spcPct val="107000"/>
              </a:lnSpc>
              <a:spcAft>
                <a:spcPts val="800"/>
              </a:spcAft>
            </a:pPr>
            <a:r>
              <a:rPr lang="en-US" sz="3200" b="1" dirty="0">
                <a:solidFill>
                  <a:srgbClr val="007436"/>
                </a:solidFill>
              </a:rPr>
              <a:t>Publications   											</a:t>
            </a:r>
            <a:r>
              <a:rPr lang="en-US" sz="3200" b="1" dirty="0">
                <a:solidFill>
                  <a:srgbClr val="007436"/>
                </a:solidFill>
                <a:ea typeface="Times New Roman" panose="02020603050405020304" pitchFamily="18" charset="0"/>
                <a:cs typeface="Times New Roman" panose="02020603050405020304" pitchFamily="18" charset="0"/>
              </a:rPr>
              <a:t>Factsheets &amp; R4D</a:t>
            </a:r>
            <a:endParaRPr lang="en-US" sz="3200" b="1" dirty="0">
              <a:solidFill>
                <a:srgbClr val="007436"/>
              </a:solidFill>
            </a:endParaRPr>
          </a:p>
        </p:txBody>
      </p:sp>
    </p:spTree>
    <p:extLst>
      <p:ext uri="{BB962C8B-B14F-4D97-AF65-F5344CB8AC3E}">
        <p14:creationId xmlns:p14="http://schemas.microsoft.com/office/powerpoint/2010/main" xmlns="" val="550673338"/>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idx="4294967295"/>
          </p:nvPr>
        </p:nvSpPr>
        <p:spPr>
          <a:xfrm>
            <a:off x="1524000" y="-32411"/>
            <a:ext cx="6858000" cy="642937"/>
          </a:xfrm>
        </p:spPr>
        <p:txBody>
          <a:bodyPr>
            <a:normAutofit/>
          </a:bodyPr>
          <a:lstStyle/>
          <a:p>
            <a:pPr algn="l" eaLnBrk="1" hangingPunct="1">
              <a:lnSpc>
                <a:spcPct val="80000"/>
              </a:lnSpc>
            </a:pPr>
            <a:r>
              <a:rPr lang="en-US" altLang="zh-CN" sz="3200" dirty="0">
                <a:solidFill>
                  <a:schemeClr val="bg1"/>
                </a:solidFill>
              </a:rPr>
              <a:t>The CGIAR Consortium of Centers</a:t>
            </a:r>
            <a:endParaRPr lang="en-US" sz="3200" dirty="0">
              <a:solidFill>
                <a:schemeClr val="bg1"/>
              </a:solidFill>
              <a:ea typeface="SimSun" pitchFamily="2" charset="-122"/>
            </a:endParaRPr>
          </a:p>
        </p:txBody>
      </p:sp>
      <p:sp>
        <p:nvSpPr>
          <p:cNvPr id="5" name="Rectangle 4">
            <a:extLst>
              <a:ext uri="{FF2B5EF4-FFF2-40B4-BE49-F238E27FC236}">
                <a16:creationId xmlns:a16="http://schemas.microsoft.com/office/drawing/2014/main" xmlns="" id="{DF9F2FEC-1E0B-402B-84C0-DDD61414E0C6}"/>
              </a:ext>
            </a:extLst>
          </p:cNvPr>
          <p:cNvSpPr/>
          <p:nvPr/>
        </p:nvSpPr>
        <p:spPr>
          <a:xfrm>
            <a:off x="685800" y="1703091"/>
            <a:ext cx="11231217" cy="4017446"/>
          </a:xfrm>
          <a:prstGeom prst="rect">
            <a:avLst/>
          </a:prstGeom>
        </p:spPr>
        <p:txBody>
          <a:bodyPr wrap="square">
            <a:spAutoFit/>
          </a:bodyPr>
          <a:lstStyle/>
          <a:p>
            <a:pPr marL="342900" marR="0" lvl="0" indent="-342900">
              <a:lnSpc>
                <a:spcPct val="107000"/>
              </a:lnSpc>
              <a:spcBef>
                <a:spcPts val="0"/>
              </a:spcBef>
              <a:spcAft>
                <a:spcPts val="800"/>
              </a:spcAft>
              <a:buFont typeface="Symbol" panose="05050102010706020507" pitchFamily="18" charset="2"/>
              <a:buChar char=""/>
            </a:pPr>
            <a:r>
              <a:rPr lang="fr-FR" sz="2400" dirty="0">
                <a:latin typeface="Calibri" panose="020F0502020204030204" pitchFamily="34" charset="0"/>
              </a:rPr>
              <a:t>Louhaichi, M., Hassan, S., </a:t>
            </a:r>
            <a:r>
              <a:rPr lang="fr-FR" sz="2400" dirty="0">
                <a:latin typeface="Calibri" panose="020F0502020204030204" pitchFamily="34" charset="0"/>
                <a:ea typeface="Calibri" panose="020F0502020204030204" pitchFamily="34" charset="0"/>
                <a:cs typeface="Calibri" panose="020F0502020204030204" pitchFamily="34" charset="0"/>
              </a:rPr>
              <a:t>Moyo, H., </a:t>
            </a:r>
            <a:r>
              <a:rPr lang="fr-FR" sz="2400" dirty="0" err="1">
                <a:latin typeface="Calibri" panose="020F0502020204030204" pitchFamily="34" charset="0"/>
                <a:ea typeface="Calibri" panose="020F0502020204030204" pitchFamily="34" charset="0"/>
                <a:cs typeface="Calibri" panose="020F0502020204030204" pitchFamily="34" charset="0"/>
              </a:rPr>
              <a:t>Kaabneh</a:t>
            </a:r>
            <a:r>
              <a:rPr lang="fr-FR" sz="2400" dirty="0">
                <a:latin typeface="Calibri" panose="020F0502020204030204" pitchFamily="34" charset="0"/>
                <a:ea typeface="Calibri" panose="020F0502020204030204" pitchFamily="34" charset="0"/>
                <a:cs typeface="Calibri" panose="020F0502020204030204" pitchFamily="34" charset="0"/>
              </a:rPr>
              <a:t>, A. 2019. </a:t>
            </a:r>
            <a:r>
              <a:rPr lang="en-US" sz="2400" dirty="0">
                <a:latin typeface="Calibri" panose="020F0502020204030204" pitchFamily="34" charset="0"/>
                <a:ea typeface="Calibri" panose="020F0502020204030204" pitchFamily="34" charset="0"/>
                <a:cs typeface="Calibri" panose="020F0502020204030204" pitchFamily="34" charset="0"/>
              </a:rPr>
              <a:t>Alley cropping: developing a suitability index of different shrub species grown under semiarid Mediterranean conditions. 1</a:t>
            </a:r>
            <a:r>
              <a:rPr lang="en-US" sz="2400" baseline="30000" dirty="0">
                <a:latin typeface="Calibri" panose="020F0502020204030204" pitchFamily="34" charset="0"/>
                <a:ea typeface="Calibri" panose="020F0502020204030204" pitchFamily="34" charset="0"/>
                <a:cs typeface="Calibri" panose="020F0502020204030204" pitchFamily="34" charset="0"/>
              </a:rPr>
              <a:t>st </a:t>
            </a:r>
            <a:r>
              <a:rPr lang="en-US" sz="2400" dirty="0">
                <a:latin typeface="Calibri" panose="020F0502020204030204" pitchFamily="34" charset="0"/>
                <a:ea typeface="Calibri" panose="020F0502020204030204" pitchFamily="34" charset="0"/>
                <a:cs typeface="Calibri" panose="020F0502020204030204" pitchFamily="34" charset="0"/>
              </a:rPr>
              <a:t>Joint Meeting, FAO-CIHEAM Networks on Sheep and Goats and on Mediterranean Pastures, </a:t>
            </a:r>
            <a:r>
              <a:rPr lang="en-US" sz="2400" dirty="0" err="1">
                <a:latin typeface="Calibri" panose="020F0502020204030204" pitchFamily="34" charset="0"/>
                <a:ea typeface="Calibri" panose="020F0502020204030204" pitchFamily="34" charset="0"/>
                <a:cs typeface="Calibri" panose="020F0502020204030204" pitchFamily="34" charset="0"/>
              </a:rPr>
              <a:t>Meknès</a:t>
            </a:r>
            <a:r>
              <a:rPr lang="en-US" sz="2400" dirty="0">
                <a:latin typeface="Calibri" panose="020F0502020204030204" pitchFamily="34" charset="0"/>
                <a:ea typeface="Calibri" panose="020F0502020204030204" pitchFamily="34" charset="0"/>
                <a:cs typeface="Calibri" panose="020F0502020204030204" pitchFamily="34" charset="0"/>
              </a:rPr>
              <a:t>, Morocco, 23-25 Oct 2019. </a:t>
            </a:r>
            <a:r>
              <a:rPr lang="en-US" sz="2400" u="sng" dirty="0">
                <a:solidFill>
                  <a:srgbClr val="0000FF"/>
                </a:solidFill>
                <a:latin typeface="Calibri" panose="020F0502020204030204" pitchFamily="34" charset="0"/>
                <a:ea typeface="Calibri" panose="020F0502020204030204" pitchFamily="34" charset="0"/>
                <a:cs typeface="Calibri" panose="020F0502020204030204" pitchFamily="34" charset="0"/>
                <a:hlinkClick r:id="rId3"/>
              </a:rPr>
              <a:t>https://hdl.handle.net/20.500.11766/10390</a:t>
            </a:r>
            <a:endParaRPr lang="en-US" sz="2400" dirty="0">
              <a:latin typeface="Calibri" panose="020F0502020204030204" pitchFamily="34" charset="0"/>
              <a:ea typeface="Calibri" panose="020F0502020204030204" pitchFamily="34" charset="0"/>
              <a:cs typeface="Symbol" panose="05050102010706020507" pitchFamily="18" charset="2"/>
            </a:endParaRPr>
          </a:p>
          <a:p>
            <a:pPr marL="285750" indent="-285750">
              <a:buFont typeface="Arial" panose="020B0604020202020204" pitchFamily="34" charset="0"/>
              <a:buChar char="•"/>
            </a:pPr>
            <a:r>
              <a:rPr lang="en-US" sz="2400" dirty="0">
                <a:latin typeface="Calibri" panose="020F0502020204030204" pitchFamily="34" charset="0"/>
                <a:ea typeface="Calibri" panose="020F0502020204030204" pitchFamily="34" charset="0"/>
              </a:rPr>
              <a:t>Strohmeier, S., </a:t>
            </a:r>
            <a:r>
              <a:rPr lang="en-US" sz="2400" dirty="0" err="1">
                <a:latin typeface="Calibri" panose="020F0502020204030204" pitchFamily="34" charset="0"/>
                <a:ea typeface="Calibri" panose="020F0502020204030204" pitchFamily="34" charset="0"/>
              </a:rPr>
              <a:t>Goos</a:t>
            </a:r>
            <a:r>
              <a:rPr lang="en-US" sz="2400" dirty="0">
                <a:latin typeface="Calibri" panose="020F0502020204030204" pitchFamily="34" charset="0"/>
                <a:ea typeface="Calibri" panose="020F0502020204030204" pitchFamily="34" charset="0"/>
              </a:rPr>
              <a:t>, J., </a:t>
            </a:r>
            <a:r>
              <a:rPr lang="en-US" sz="2400" dirty="0" err="1">
                <a:latin typeface="Calibri" panose="020F0502020204030204" pitchFamily="34" charset="0"/>
                <a:ea typeface="Calibri" panose="020F0502020204030204" pitchFamily="34" charset="0"/>
              </a:rPr>
              <a:t>Sprong</a:t>
            </a:r>
            <a:r>
              <a:rPr lang="en-US" sz="2400" dirty="0">
                <a:latin typeface="Calibri" panose="020F0502020204030204" pitchFamily="34" charset="0"/>
                <a:ea typeface="Calibri" panose="020F0502020204030204" pitchFamily="34" charset="0"/>
              </a:rPr>
              <a:t>, C., Akimoto, K., Haddad, M., de Vries, J., Yamamoto, S., </a:t>
            </a:r>
            <a:r>
              <a:rPr lang="en-US" sz="2400" dirty="0" err="1">
                <a:latin typeface="Calibri" panose="020F0502020204030204" pitchFamily="34" charset="0"/>
                <a:ea typeface="Calibri" panose="020F0502020204030204" pitchFamily="34" charset="0"/>
              </a:rPr>
              <a:t>Sterk</a:t>
            </a:r>
            <a:r>
              <a:rPr lang="en-US" sz="2400" dirty="0">
                <a:latin typeface="Calibri" panose="020F0502020204030204" pitchFamily="34" charset="0"/>
                <a:ea typeface="Calibri" panose="020F0502020204030204" pitchFamily="34" charset="0"/>
              </a:rPr>
              <a:t>, G. 2019. Combatting desertification of Jordan’s </a:t>
            </a:r>
            <a:r>
              <a:rPr lang="en-US" sz="2400" dirty="0" err="1">
                <a:latin typeface="Calibri" panose="020F0502020204030204" pitchFamily="34" charset="0"/>
                <a:ea typeface="Calibri" panose="020F0502020204030204" pitchFamily="34" charset="0"/>
              </a:rPr>
              <a:t>agro</a:t>
            </a:r>
            <a:r>
              <a:rPr lang="en-US" sz="2400" dirty="0">
                <a:latin typeface="Calibri" panose="020F0502020204030204" pitchFamily="34" charset="0"/>
                <a:ea typeface="Calibri" panose="020F0502020204030204" pitchFamily="34" charset="0"/>
              </a:rPr>
              <a:t>-pastoral watersheds through linking upstream mechanized rangeland restoration with downstream indigenous agriculture. EGU General Assembly 2019, Vienna, AUSTRIA, APR 7 - 12, In: EGU General Assembly 2019,</a:t>
            </a:r>
            <a:r>
              <a:rPr lang="en-US" sz="2400" dirty="0">
                <a:solidFill>
                  <a:srgbClr val="00B0F0"/>
                </a:solidFill>
                <a:latin typeface="Calibri" panose="020F0502020204030204" pitchFamily="34" charset="0"/>
                <a:ea typeface="Calibri" panose="020F0502020204030204" pitchFamily="34" charset="0"/>
                <a:cs typeface="Arial" panose="020B0604020202020204" pitchFamily="34" charset="0"/>
              </a:rPr>
              <a:t> </a:t>
            </a:r>
            <a:r>
              <a:rPr lang="en-US" sz="2400" u="sng" dirty="0">
                <a:solidFill>
                  <a:srgbClr val="0563C1"/>
                </a:solidFill>
                <a:latin typeface="Calibri" panose="020F0502020204030204" pitchFamily="34" charset="0"/>
                <a:ea typeface="Calibri" panose="020F0502020204030204" pitchFamily="34" charset="0"/>
                <a:cs typeface="Calibri" panose="020F0502020204030204" pitchFamily="34" charset="0"/>
                <a:hlinkClick r:id="rId4"/>
              </a:rPr>
              <a:t>http://www.egu2019.eu/</a:t>
            </a:r>
            <a:endParaRPr lang="en-US" sz="2400" dirty="0"/>
          </a:p>
        </p:txBody>
      </p:sp>
      <p:sp>
        <p:nvSpPr>
          <p:cNvPr id="9" name="Rectangle 8">
            <a:extLst>
              <a:ext uri="{FF2B5EF4-FFF2-40B4-BE49-F238E27FC236}">
                <a16:creationId xmlns:a16="http://schemas.microsoft.com/office/drawing/2014/main" xmlns="" id="{48D5883C-B69F-4BAB-8DC6-F87FFC3CCD4E}"/>
              </a:ext>
            </a:extLst>
          </p:cNvPr>
          <p:cNvSpPr/>
          <p:nvPr/>
        </p:nvSpPr>
        <p:spPr>
          <a:xfrm>
            <a:off x="834818" y="324605"/>
            <a:ext cx="10664755" cy="5959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nSpc>
                <a:spcPct val="107000"/>
              </a:lnSpc>
              <a:spcAft>
                <a:spcPts val="800"/>
              </a:spcAft>
            </a:pPr>
            <a:r>
              <a:rPr lang="en-US" sz="3200" b="1" dirty="0">
                <a:solidFill>
                  <a:srgbClr val="007436"/>
                </a:solidFill>
              </a:rPr>
              <a:t>Publications    									      </a:t>
            </a:r>
            <a:r>
              <a:rPr lang="en-US" sz="3200" b="1" dirty="0">
                <a:solidFill>
                  <a:srgbClr val="007436"/>
                </a:solidFill>
                <a:ea typeface="Times New Roman" panose="02020603050405020304" pitchFamily="18" charset="0"/>
                <a:cs typeface="Times New Roman" panose="02020603050405020304" pitchFamily="18" charset="0"/>
              </a:rPr>
              <a:t>Posters &amp; Abstracts</a:t>
            </a:r>
            <a:endParaRPr lang="en-US" sz="3200" b="1" dirty="0">
              <a:solidFill>
                <a:srgbClr val="007436"/>
              </a:solidFill>
            </a:endParaRPr>
          </a:p>
        </p:txBody>
      </p:sp>
    </p:spTree>
    <p:extLst>
      <p:ext uri="{BB962C8B-B14F-4D97-AF65-F5344CB8AC3E}">
        <p14:creationId xmlns:p14="http://schemas.microsoft.com/office/powerpoint/2010/main" xmlns="" val="1162195449"/>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idx="4294967295"/>
          </p:nvPr>
        </p:nvSpPr>
        <p:spPr>
          <a:xfrm>
            <a:off x="1524000" y="-32411"/>
            <a:ext cx="6858000" cy="642937"/>
          </a:xfrm>
        </p:spPr>
        <p:txBody>
          <a:bodyPr>
            <a:normAutofit/>
          </a:bodyPr>
          <a:lstStyle/>
          <a:p>
            <a:pPr algn="l" eaLnBrk="1" hangingPunct="1">
              <a:lnSpc>
                <a:spcPct val="80000"/>
              </a:lnSpc>
            </a:pPr>
            <a:r>
              <a:rPr lang="en-US" altLang="zh-CN" sz="3200" dirty="0">
                <a:solidFill>
                  <a:schemeClr val="bg1"/>
                </a:solidFill>
              </a:rPr>
              <a:t>The CGIAR Consortium of Centers</a:t>
            </a:r>
            <a:endParaRPr lang="en-US" sz="3200" dirty="0">
              <a:solidFill>
                <a:schemeClr val="bg1"/>
              </a:solidFill>
              <a:ea typeface="SimSun" pitchFamily="2" charset="-122"/>
            </a:endParaRPr>
          </a:p>
        </p:txBody>
      </p:sp>
      <p:pic>
        <p:nvPicPr>
          <p:cNvPr id="4" name="Picture 3">
            <a:extLst>
              <a:ext uri="{FF2B5EF4-FFF2-40B4-BE49-F238E27FC236}">
                <a16:creationId xmlns:a16="http://schemas.microsoft.com/office/drawing/2014/main" xmlns="" id="{525EFAEF-8585-46AE-9D1E-A5B8EA0F092F}"/>
              </a:ext>
            </a:extLst>
          </p:cNvPr>
          <p:cNvPicPr>
            <a:picLocks noChangeAspect="1"/>
          </p:cNvPicPr>
          <p:nvPr/>
        </p:nvPicPr>
        <p:blipFill>
          <a:blip r:embed="rId3"/>
          <a:stretch>
            <a:fillRect/>
          </a:stretch>
        </p:blipFill>
        <p:spPr>
          <a:xfrm>
            <a:off x="1005366" y="1770442"/>
            <a:ext cx="6333012" cy="4762953"/>
          </a:xfrm>
          <a:prstGeom prst="rect">
            <a:avLst/>
          </a:prstGeom>
        </p:spPr>
      </p:pic>
      <p:sp>
        <p:nvSpPr>
          <p:cNvPr id="5" name="Rectangle 4">
            <a:extLst>
              <a:ext uri="{FF2B5EF4-FFF2-40B4-BE49-F238E27FC236}">
                <a16:creationId xmlns:a16="http://schemas.microsoft.com/office/drawing/2014/main" xmlns="" id="{BC7B2A4C-45F8-4A94-A101-93D2A9F08D63}"/>
              </a:ext>
            </a:extLst>
          </p:cNvPr>
          <p:cNvSpPr/>
          <p:nvPr/>
        </p:nvSpPr>
        <p:spPr>
          <a:xfrm>
            <a:off x="7950555" y="2110009"/>
            <a:ext cx="3512440" cy="671915"/>
          </a:xfrm>
          <a:prstGeom prst="rect">
            <a:avLst/>
          </a:prstGeom>
        </p:spPr>
        <p:txBody>
          <a:bodyPr wrap="square">
            <a:spAutoFit/>
          </a:bodyPr>
          <a:lstStyle/>
          <a:p>
            <a:pPr algn="ctr">
              <a:lnSpc>
                <a:spcPct val="107000"/>
              </a:lnSpc>
              <a:spcAft>
                <a:spcPts val="800"/>
              </a:spcAft>
            </a:pPr>
            <a:r>
              <a:rPr lang="en-US" u="sng" dirty="0">
                <a:solidFill>
                  <a:srgbClr val="0563C1"/>
                </a:solidFill>
                <a:latin typeface="Calibri" panose="020F0502020204030204" pitchFamily="34" charset="0"/>
                <a:ea typeface="Calibri" panose="020F0502020204030204" pitchFamily="34" charset="0"/>
                <a:cs typeface="Calibri" panose="020F0502020204030204" pitchFamily="34" charset="0"/>
              </a:rPr>
              <a:t>https://repo.mel.cgiar.org/handle/20.500.11766/10558</a:t>
            </a: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9" name="Picture 8" descr="A close up of a flower&#10;&#10;Description automatically generated">
            <a:extLst>
              <a:ext uri="{FF2B5EF4-FFF2-40B4-BE49-F238E27FC236}">
                <a16:creationId xmlns:a16="http://schemas.microsoft.com/office/drawing/2014/main" xmlns="" id="{C70681B6-E411-440E-B38A-D09A400A33BA}"/>
              </a:ext>
            </a:extLst>
          </p:cNvPr>
          <p:cNvPicPr>
            <a:picLocks noChangeAspect="1"/>
          </p:cNvPicPr>
          <p:nvPr/>
        </p:nvPicPr>
        <p:blipFill rotWithShape="1">
          <a:blip r:embed="rId4" cstate="print">
            <a:extLst>
              <a:ext uri="{28A0092B-C50C-407E-A947-70E740481C1C}">
                <a14:useLocalDpi xmlns:a14="http://schemas.microsoft.com/office/drawing/2010/main" xmlns="" val="0"/>
              </a:ext>
            </a:extLst>
          </a:blip>
          <a:srcRect t="15730"/>
          <a:stretch/>
        </p:blipFill>
        <p:spPr>
          <a:xfrm>
            <a:off x="8200225" y="3429000"/>
            <a:ext cx="3299348" cy="1855884"/>
          </a:xfrm>
          <a:prstGeom prst="rect">
            <a:avLst/>
          </a:prstGeom>
        </p:spPr>
      </p:pic>
      <p:sp>
        <p:nvSpPr>
          <p:cNvPr id="10" name="Rectangle 9">
            <a:extLst>
              <a:ext uri="{FF2B5EF4-FFF2-40B4-BE49-F238E27FC236}">
                <a16:creationId xmlns:a16="http://schemas.microsoft.com/office/drawing/2014/main" xmlns="" id="{1A926CE2-8A26-49EF-A01F-8940F506EBEB}"/>
              </a:ext>
            </a:extLst>
          </p:cNvPr>
          <p:cNvSpPr/>
          <p:nvPr/>
        </p:nvSpPr>
        <p:spPr>
          <a:xfrm>
            <a:off x="834818" y="324605"/>
            <a:ext cx="10664755" cy="5959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nSpc>
                <a:spcPct val="107000"/>
              </a:lnSpc>
              <a:spcAft>
                <a:spcPts val="800"/>
              </a:spcAft>
            </a:pPr>
            <a:r>
              <a:rPr lang="en-US" sz="3200" b="1" dirty="0">
                <a:solidFill>
                  <a:srgbClr val="007436"/>
                </a:solidFill>
              </a:rPr>
              <a:t>Publications    									                            </a:t>
            </a:r>
            <a:r>
              <a:rPr lang="en-US" sz="3200" b="1" dirty="0">
                <a:solidFill>
                  <a:srgbClr val="007436"/>
                </a:solidFill>
                <a:ea typeface="Times New Roman" panose="02020603050405020304" pitchFamily="18" charset="0"/>
                <a:cs typeface="Times New Roman" panose="02020603050405020304" pitchFamily="18" charset="0"/>
              </a:rPr>
              <a:t>Manual</a:t>
            </a:r>
            <a:endParaRPr lang="en-US" sz="3200" b="1" dirty="0">
              <a:solidFill>
                <a:srgbClr val="007436"/>
              </a:solidFill>
            </a:endParaRPr>
          </a:p>
        </p:txBody>
      </p:sp>
    </p:spTree>
    <p:extLst>
      <p:ext uri="{BB962C8B-B14F-4D97-AF65-F5344CB8AC3E}">
        <p14:creationId xmlns:p14="http://schemas.microsoft.com/office/powerpoint/2010/main" xmlns="" val="2266532444"/>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E60FB39D-5CD6-4976-A7CF-A312AC2CA984}"/>
              </a:ext>
            </a:extLst>
          </p:cNvPr>
          <p:cNvSpPr>
            <a:spLocks noGrp="1"/>
          </p:cNvSpPr>
          <p:nvPr>
            <p:ph type="title"/>
          </p:nvPr>
        </p:nvSpPr>
        <p:spPr>
          <a:xfrm>
            <a:off x="1131118" y="327858"/>
            <a:ext cx="10547360" cy="662781"/>
          </a:xfrm>
        </p:spPr>
        <p:style>
          <a:lnRef idx="2">
            <a:schemeClr val="accent6"/>
          </a:lnRef>
          <a:fillRef idx="1">
            <a:schemeClr val="lt1"/>
          </a:fillRef>
          <a:effectRef idx="0">
            <a:schemeClr val="accent6"/>
          </a:effectRef>
          <a:fontRef idx="minor">
            <a:schemeClr val="dk1"/>
          </a:fontRef>
        </p:style>
        <p:txBody>
          <a:bodyPr/>
          <a:lstStyle/>
          <a:p>
            <a:pPr algn="l"/>
            <a:r>
              <a:rPr lang="en-US" sz="3200" dirty="0">
                <a:latin typeface="+mn-lt"/>
                <a:ea typeface="+mn-ea"/>
                <a:cs typeface="+mn-cs"/>
              </a:rPr>
              <a:t>Publications                                                  Technical reports</a:t>
            </a:r>
          </a:p>
        </p:txBody>
      </p:sp>
      <p:sp>
        <p:nvSpPr>
          <p:cNvPr id="2" name="Rectangle 1">
            <a:extLst>
              <a:ext uri="{FF2B5EF4-FFF2-40B4-BE49-F238E27FC236}">
                <a16:creationId xmlns:a16="http://schemas.microsoft.com/office/drawing/2014/main" xmlns="" id="{815E8CB2-8729-4BA6-8FE9-43E10E87E1BF}"/>
              </a:ext>
            </a:extLst>
          </p:cNvPr>
          <p:cNvSpPr/>
          <p:nvPr/>
        </p:nvSpPr>
        <p:spPr>
          <a:xfrm>
            <a:off x="1011085" y="1374909"/>
            <a:ext cx="10787426" cy="4893647"/>
          </a:xfrm>
          <a:prstGeom prst="rect">
            <a:avLst/>
          </a:prstGeom>
        </p:spPr>
        <p:txBody>
          <a:bodyPr wrap="square">
            <a:spAutoFit/>
          </a:bodyPr>
          <a:lstStyle/>
          <a:p>
            <a:pPr marL="285750" indent="-285750" algn="just">
              <a:buFont typeface="Arial" panose="020B0604020202020204" pitchFamily="34" charset="0"/>
              <a:buChar char="•"/>
            </a:pPr>
            <a:r>
              <a:rPr lang="en-US" sz="2400" dirty="0"/>
              <a:t>FGD check list </a:t>
            </a:r>
            <a:r>
              <a:rPr lang="en-US" sz="2400" u="sng" dirty="0"/>
              <a:t>instrument document </a:t>
            </a:r>
            <a:r>
              <a:rPr lang="en-US" sz="2400" dirty="0"/>
              <a:t>(In English and Arabic)</a:t>
            </a:r>
          </a:p>
          <a:p>
            <a:pPr marL="285750" indent="-285750" algn="just">
              <a:buFont typeface="Arial" panose="020B0604020202020204" pitchFamily="34" charset="0"/>
              <a:buChar char="•"/>
            </a:pPr>
            <a:endParaRPr lang="en-US" sz="2400" dirty="0"/>
          </a:p>
          <a:p>
            <a:pPr marL="285750" indent="-285750" algn="just">
              <a:buFont typeface="Arial" panose="020B0604020202020204" pitchFamily="34" charset="0"/>
              <a:buChar char="•"/>
            </a:pPr>
            <a:r>
              <a:rPr lang="en-US" sz="2400" u="sng" dirty="0"/>
              <a:t>Technical report </a:t>
            </a:r>
            <a:r>
              <a:rPr lang="en-US" sz="2400" dirty="0"/>
              <a:t>from FGD meetings (Women and Men)</a:t>
            </a:r>
          </a:p>
          <a:p>
            <a:pPr marL="285750" indent="-285750" algn="just">
              <a:buFont typeface="Arial" panose="020B0604020202020204" pitchFamily="34" charset="0"/>
              <a:buChar char="•"/>
            </a:pPr>
            <a:endParaRPr lang="en-US" sz="2400" dirty="0"/>
          </a:p>
          <a:p>
            <a:pPr marL="285750" indent="-285750" algn="just">
              <a:buFont typeface="Arial" panose="020B0604020202020204" pitchFamily="34" charset="0"/>
              <a:buChar char="•"/>
            </a:pPr>
            <a:r>
              <a:rPr lang="en-US" sz="2400" dirty="0"/>
              <a:t>Implementation </a:t>
            </a:r>
            <a:r>
              <a:rPr lang="en-US" sz="2400" u="sng" dirty="0"/>
              <a:t>guideline report </a:t>
            </a:r>
            <a:r>
              <a:rPr lang="en-US" sz="2400" dirty="0"/>
              <a:t>of permaculture technique at HH level</a:t>
            </a:r>
          </a:p>
          <a:p>
            <a:pPr algn="just"/>
            <a:endParaRPr lang="en-US" sz="2400" dirty="0"/>
          </a:p>
          <a:p>
            <a:pPr marL="285750" indent="-285750" algn="just">
              <a:buFont typeface="Arial" panose="020B0604020202020204" pitchFamily="34" charset="0"/>
              <a:buChar char="•"/>
            </a:pPr>
            <a:r>
              <a:rPr lang="en-US" sz="2400" dirty="0"/>
              <a:t>Technical report on the </a:t>
            </a:r>
            <a:r>
              <a:rPr lang="en-US" sz="2400" u="sng" dirty="0"/>
              <a:t>barley value chain </a:t>
            </a:r>
            <a:r>
              <a:rPr lang="en-US" sz="2400" dirty="0"/>
              <a:t>at national and community level (special focus on </a:t>
            </a:r>
            <a:r>
              <a:rPr lang="en-US" sz="2400" b="1" u="sng" dirty="0"/>
              <a:t>economic valuation of </a:t>
            </a:r>
            <a:r>
              <a:rPr lang="en-US" sz="2400" b="1" i="1" u="sng" dirty="0" err="1"/>
              <a:t>Marab</a:t>
            </a:r>
            <a:r>
              <a:rPr lang="en-US" sz="2400" b="1" u="sng" dirty="0"/>
              <a:t> Technology</a:t>
            </a:r>
            <a:r>
              <a:rPr lang="en-US" sz="2400" dirty="0"/>
              <a:t>)</a:t>
            </a:r>
          </a:p>
          <a:p>
            <a:pPr marL="285750" indent="-285750" algn="just">
              <a:buFont typeface="Arial" panose="020B0604020202020204" pitchFamily="34" charset="0"/>
              <a:buChar char="•"/>
            </a:pPr>
            <a:endParaRPr lang="en-US" sz="2400" dirty="0"/>
          </a:p>
          <a:p>
            <a:pPr marL="285750" indent="-285750" algn="just">
              <a:buFont typeface="Arial" panose="020B0604020202020204" pitchFamily="34" charset="0"/>
              <a:buChar char="•"/>
            </a:pPr>
            <a:r>
              <a:rPr lang="en-US" sz="2400" dirty="0"/>
              <a:t>Technical report on the implementation process of permaculture technique at Al Majidya community</a:t>
            </a:r>
          </a:p>
          <a:p>
            <a:pPr marL="285750" indent="-285750" algn="just">
              <a:buFont typeface="Arial" panose="020B0604020202020204" pitchFamily="34" charset="0"/>
              <a:buChar char="•"/>
            </a:pPr>
            <a:endParaRPr lang="en-US" sz="2400" dirty="0"/>
          </a:p>
          <a:p>
            <a:pPr algn="just"/>
            <a:endParaRPr lang="en-US" sz="2400" dirty="0"/>
          </a:p>
        </p:txBody>
      </p:sp>
    </p:spTree>
    <p:extLst>
      <p:ext uri="{BB962C8B-B14F-4D97-AF65-F5344CB8AC3E}">
        <p14:creationId xmlns:p14="http://schemas.microsoft.com/office/powerpoint/2010/main" xmlns="" val="3232209379"/>
      </p:ext>
    </p:extLst>
  </p:cSld>
  <p:clrMapOvr>
    <a:masterClrMapping/>
  </p:clrMapOvr>
  <p:transition>
    <p:wip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el 2"/>
          <p:cNvSpPr>
            <a:spLocks noGrp="1"/>
          </p:cNvSpPr>
          <p:nvPr>
            <p:ph type="title"/>
          </p:nvPr>
        </p:nvSpPr>
        <p:spPr>
          <a:xfrm>
            <a:off x="985839" y="365128"/>
            <a:ext cx="10515600" cy="632399"/>
          </a:xfrm>
        </p:spPr>
        <p:txBody>
          <a:bodyPr/>
          <a:lstStyle/>
          <a:p>
            <a:pPr algn="l"/>
            <a:r>
              <a:rPr lang="en-US" dirty="0"/>
              <a:t>Challenges</a:t>
            </a:r>
          </a:p>
        </p:txBody>
      </p:sp>
      <p:sp>
        <p:nvSpPr>
          <p:cNvPr id="3" name="AutoShape 2" descr="Bildergebnis für narc jordan"/>
          <p:cNvSpPr>
            <a:spLocks noChangeAspect="1" noChangeArrowheads="1"/>
          </p:cNvSpPr>
          <p:nvPr/>
        </p:nvSpPr>
        <p:spPr bwMode="auto">
          <a:xfrm>
            <a:off x="155575" y="-1546225"/>
            <a:ext cx="3267075" cy="3228975"/>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Textfeld 3"/>
          <p:cNvSpPr txBox="1"/>
          <p:nvPr/>
        </p:nvSpPr>
        <p:spPr>
          <a:xfrm>
            <a:off x="707647" y="1193750"/>
            <a:ext cx="11071983" cy="4893647"/>
          </a:xfrm>
          <a:prstGeom prst="rect">
            <a:avLst/>
          </a:prstGeom>
          <a:noFill/>
        </p:spPr>
        <p:txBody>
          <a:bodyPr wrap="square" rtlCol="0">
            <a:spAutoFit/>
          </a:bodyPr>
          <a:lstStyle/>
          <a:p>
            <a:pPr marL="285750" indent="-285750" algn="just">
              <a:buFont typeface="Arial" panose="020B0604020202020204" pitchFamily="34" charset="0"/>
              <a:buChar char="•"/>
            </a:pPr>
            <a:r>
              <a:rPr lang="en-GB" sz="2400" dirty="0"/>
              <a:t>The delay in getting the project approved and BUS created was huge.</a:t>
            </a:r>
            <a:endParaRPr lang="en-US" sz="2400" dirty="0"/>
          </a:p>
          <a:p>
            <a:pPr marL="800100" lvl="1" indent="-342900">
              <a:buFont typeface="Wingdings" panose="05000000000000000000" pitchFamily="2" charset="2"/>
              <a:buChar char="Ø"/>
            </a:pPr>
            <a:r>
              <a:rPr lang="en-GB" sz="2400" dirty="0"/>
              <a:t>Project delayed start affected negatively the implementation of the crop diversification and soil fertility enhancement activity in the Al Majidya Marab. This activity will be pursued in autumn 2020 for the subsequent 2020/2021 rainy season.</a:t>
            </a:r>
          </a:p>
          <a:p>
            <a:pPr marL="342900" lvl="0" indent="-342900">
              <a:buFont typeface="Arial" panose="020B0604020202020204" pitchFamily="34" charset="0"/>
              <a:buChar char="•"/>
            </a:pPr>
            <a:r>
              <a:rPr lang="en-GB" sz="2400" dirty="0"/>
              <a:t>Settlement of the first transfer took a long time that prevented the transfer of the remaining fund allocated to 2019. There is a need to ease financial procedures.</a:t>
            </a:r>
          </a:p>
          <a:p>
            <a:pPr marL="342900" lvl="0" indent="-342900">
              <a:buFont typeface="Arial" panose="020B0604020202020204" pitchFamily="34" charset="0"/>
              <a:buChar char="•"/>
            </a:pPr>
            <a:r>
              <a:rPr lang="en-GB" sz="2400" dirty="0"/>
              <a:t>Conducting research at farm level is challenging and requires continuous follow up.  Selection of farmers should be well thought based on criteria that minimize risk of failing.</a:t>
            </a:r>
          </a:p>
          <a:p>
            <a:pPr marL="342900" indent="-342900">
              <a:buFont typeface="Arial" panose="020B0604020202020204" pitchFamily="34" charset="0"/>
              <a:buChar char="•"/>
            </a:pPr>
            <a:r>
              <a:rPr lang="en-GB" sz="2400" dirty="0"/>
              <a:t>There is substantial conflict “sensitivity” within the Majidya community. This represents a hurdle to project success and adoption of technology.</a:t>
            </a:r>
          </a:p>
          <a:p>
            <a:pPr marL="342900" lvl="0" indent="-342900">
              <a:buFont typeface="Arial" panose="020B0604020202020204" pitchFamily="34" charset="0"/>
              <a:buChar char="•"/>
            </a:pPr>
            <a:endParaRPr lang="en-US" sz="2400" dirty="0"/>
          </a:p>
        </p:txBody>
      </p:sp>
    </p:spTree>
    <p:extLst>
      <p:ext uri="{BB962C8B-B14F-4D97-AF65-F5344CB8AC3E}">
        <p14:creationId xmlns:p14="http://schemas.microsoft.com/office/powerpoint/2010/main" xmlns="" val="2004552161"/>
      </p:ext>
    </p:extLst>
  </p:cSld>
  <p:clrMapOvr>
    <a:masterClrMapping/>
  </p:clrMapOvr>
  <p:transition>
    <p:wip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1C166652-B526-4BB5-9AD6-5B93FACF9C4C}"/>
              </a:ext>
            </a:extLst>
          </p:cNvPr>
          <p:cNvSpPr>
            <a:spLocks noGrp="1"/>
          </p:cNvSpPr>
          <p:nvPr>
            <p:ph type="body" sz="quarter" idx="10"/>
          </p:nvPr>
        </p:nvSpPr>
        <p:spPr>
          <a:xfrm>
            <a:off x="985838" y="1421296"/>
            <a:ext cx="10515600" cy="4969565"/>
          </a:xfrm>
        </p:spPr>
        <p:txBody>
          <a:bodyPr/>
          <a:lstStyle/>
          <a:p>
            <a:pPr marL="342900" lvl="0" indent="-342900">
              <a:buFont typeface="Arial" panose="020B0604020202020204" pitchFamily="34" charset="0"/>
              <a:buChar char="•"/>
            </a:pPr>
            <a:r>
              <a:rPr lang="en-GB" sz="2400" dirty="0"/>
              <a:t>Focussing solely on the biophysical aspects will not lead to a sustainable badia rehabilitation.</a:t>
            </a:r>
            <a:endParaRPr lang="en-US" sz="2400" dirty="0"/>
          </a:p>
          <a:p>
            <a:pPr marL="342900" lvl="0" indent="-342900">
              <a:buFont typeface="Arial" panose="020B0604020202020204" pitchFamily="34" charset="0"/>
              <a:buChar char="•"/>
            </a:pPr>
            <a:r>
              <a:rPr lang="en-GB" sz="2400" dirty="0"/>
              <a:t>Sustainable community-based rangeland management requires the development of a hand-over strategy.</a:t>
            </a:r>
            <a:endParaRPr lang="en-US" sz="2400" dirty="0"/>
          </a:p>
          <a:p>
            <a:pPr marL="342900" lvl="0" indent="-342900">
              <a:buFont typeface="Arial" panose="020B0604020202020204" pitchFamily="34" charset="0"/>
              <a:buChar char="•"/>
            </a:pPr>
            <a:r>
              <a:rPr lang="en-GB" sz="2400" dirty="0"/>
              <a:t>Criteria for site selection should be revised with emphasis on land tenure and social aspects to guaranty sustainability of the project.</a:t>
            </a:r>
            <a:endParaRPr lang="en-US" sz="2400" dirty="0"/>
          </a:p>
          <a:p>
            <a:pPr marL="342900" lvl="0" indent="-342900">
              <a:buFont typeface="Arial" panose="020B0604020202020204" pitchFamily="34" charset="0"/>
              <a:buChar char="•"/>
            </a:pPr>
            <a:r>
              <a:rPr lang="en-GB" sz="2400" dirty="0"/>
              <a:t>ICARDA has developed a </a:t>
            </a:r>
            <a:r>
              <a:rPr lang="en-GB" sz="2400" i="1" dirty="0"/>
              <a:t>Jameed</a:t>
            </a:r>
            <a:r>
              <a:rPr lang="en-GB" sz="2400" dirty="0"/>
              <a:t> processing method that enable processors to increase butter yield through improved ways to increase churning efficiency. This improved method enables processors also to reduce at least 60% of water needed for processing of </a:t>
            </a:r>
            <a:r>
              <a:rPr lang="en-GB" sz="2400" i="1" dirty="0"/>
              <a:t>Jameed</a:t>
            </a:r>
            <a:r>
              <a:rPr lang="en-GB" sz="2400" dirty="0"/>
              <a:t>. </a:t>
            </a:r>
            <a:endParaRPr lang="en-US" sz="2400" dirty="0"/>
          </a:p>
          <a:p>
            <a:pPr marL="342900" lvl="0" indent="-342900">
              <a:buFont typeface="Arial" panose="020B0604020202020204" pitchFamily="34" charset="0"/>
              <a:buChar char="•"/>
            </a:pPr>
            <a:r>
              <a:rPr lang="en-GB" sz="2400" dirty="0"/>
              <a:t>Out of the over 120 cactus accessions introduced to Jordan since 2014, 25 accessions have demonstrated promising traits for feed and forage production and should be promoted for outscaling.</a:t>
            </a:r>
            <a:endParaRPr lang="en-US" sz="2400" dirty="0"/>
          </a:p>
          <a:p>
            <a:endParaRPr lang="en-US" sz="2400" dirty="0"/>
          </a:p>
        </p:txBody>
      </p:sp>
      <p:sp>
        <p:nvSpPr>
          <p:cNvPr id="3" name="Title 2">
            <a:extLst>
              <a:ext uri="{FF2B5EF4-FFF2-40B4-BE49-F238E27FC236}">
                <a16:creationId xmlns:a16="http://schemas.microsoft.com/office/drawing/2014/main" xmlns="" id="{8D98A761-D8DF-476A-A4A8-0C8905C70A76}"/>
              </a:ext>
            </a:extLst>
          </p:cNvPr>
          <p:cNvSpPr>
            <a:spLocks noGrp="1"/>
          </p:cNvSpPr>
          <p:nvPr>
            <p:ph type="title"/>
          </p:nvPr>
        </p:nvSpPr>
        <p:spPr>
          <a:xfrm>
            <a:off x="985838" y="365125"/>
            <a:ext cx="10515600" cy="658605"/>
          </a:xfrm>
        </p:spPr>
        <p:txBody>
          <a:bodyPr/>
          <a:lstStyle/>
          <a:p>
            <a:pPr algn="l"/>
            <a:r>
              <a:rPr lang="x-none" dirty="0"/>
              <a:t>Lessons learned</a:t>
            </a:r>
            <a:endParaRPr lang="en-US" dirty="0"/>
          </a:p>
        </p:txBody>
      </p:sp>
    </p:spTree>
    <p:extLst>
      <p:ext uri="{BB962C8B-B14F-4D97-AF65-F5344CB8AC3E}">
        <p14:creationId xmlns:p14="http://schemas.microsoft.com/office/powerpoint/2010/main" xmlns="" val="68016134"/>
      </p:ext>
    </p:extLst>
  </p:cSld>
  <p:clrMapOvr>
    <a:masterClrMapping/>
  </p:clrMapOvr>
  <p:transition>
    <p:wip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4F78795E-B67C-48F0-B9F7-32E7344BF0E3}"/>
              </a:ext>
            </a:extLst>
          </p:cNvPr>
          <p:cNvSpPr>
            <a:spLocks noGrp="1"/>
          </p:cNvSpPr>
          <p:nvPr>
            <p:ph type="title"/>
          </p:nvPr>
        </p:nvSpPr>
        <p:spPr/>
        <p:txBody>
          <a:bodyPr/>
          <a:lstStyle/>
          <a:p>
            <a:pPr algn="l"/>
            <a:r>
              <a:rPr lang="en-CA" dirty="0"/>
              <a:t>Technologies with spill over effects in other Arab countries</a:t>
            </a:r>
            <a:r>
              <a:rPr lang="en-US" dirty="0">
                <a:solidFill>
                  <a:srgbClr val="007A36"/>
                </a:solidFill>
                <a:latin typeface="Calibri" panose="020F0502020204030204" pitchFamily="34" charset="0"/>
                <a:ea typeface="Times New Roman" panose="02020603050405020304" pitchFamily="18" charset="0"/>
                <a:cs typeface="Arial" panose="020B0604020202020204" pitchFamily="34" charset="0"/>
              </a:rPr>
              <a:t/>
            </a:r>
            <a:br>
              <a:rPr lang="en-US" dirty="0">
                <a:solidFill>
                  <a:srgbClr val="007A36"/>
                </a:solidFill>
                <a:latin typeface="Calibri" panose="020F0502020204030204" pitchFamily="34" charset="0"/>
                <a:ea typeface="Times New Roman" panose="02020603050405020304" pitchFamily="18" charset="0"/>
                <a:cs typeface="Arial" panose="020B0604020202020204" pitchFamily="34" charset="0"/>
              </a:rPr>
            </a:br>
            <a:endParaRPr lang="en-US" dirty="0"/>
          </a:p>
        </p:txBody>
      </p:sp>
      <p:sp>
        <p:nvSpPr>
          <p:cNvPr id="6" name="Text Placeholder 1">
            <a:extLst>
              <a:ext uri="{FF2B5EF4-FFF2-40B4-BE49-F238E27FC236}">
                <a16:creationId xmlns:a16="http://schemas.microsoft.com/office/drawing/2014/main" xmlns="" id="{9AA5E133-48E2-4220-A2C5-B1027DD522FB}"/>
              </a:ext>
            </a:extLst>
          </p:cNvPr>
          <p:cNvSpPr>
            <a:spLocks noGrp="1"/>
          </p:cNvSpPr>
          <p:nvPr>
            <p:ph type="body" sz="quarter" idx="10"/>
          </p:nvPr>
        </p:nvSpPr>
        <p:spPr>
          <a:xfrm>
            <a:off x="985838" y="1690688"/>
            <a:ext cx="10515600" cy="4327663"/>
          </a:xfrm>
        </p:spPr>
        <p:txBody>
          <a:bodyPr/>
          <a:lstStyle/>
          <a:p>
            <a:pPr lvl="0" algn="justLow" eaLnBrk="0" fontAlgn="base" hangingPunct="0">
              <a:lnSpc>
                <a:spcPct val="100000"/>
              </a:lnSpc>
              <a:spcBef>
                <a:spcPct val="0"/>
              </a:spcBef>
              <a:spcAft>
                <a:spcPct val="0"/>
              </a:spcAft>
              <a:buFontTx/>
              <a:buChar char="•"/>
            </a:pPr>
            <a:r>
              <a:rPr lang="en-GB" altLang="en-US" sz="2400" dirty="0">
                <a:latin typeface="Calibri" panose="020F0502020204030204" pitchFamily="34" charset="0"/>
                <a:ea typeface="Calibri" panose="020F0502020204030204" pitchFamily="34" charset="0"/>
                <a:cs typeface="Calibri" panose="020F0502020204030204" pitchFamily="34" charset="0"/>
              </a:rPr>
              <a:t> P</a:t>
            </a:r>
            <a:r>
              <a:rPr lang="en-GB" altLang="en-US" sz="2400" dirty="0" bmk="">
                <a:latin typeface="Calibri" panose="020F0502020204030204" pitchFamily="34" charset="0"/>
                <a:ea typeface="Calibri" panose="020F0502020204030204" pitchFamily="34" charset="0"/>
                <a:cs typeface="Calibri" panose="020F0502020204030204" pitchFamily="34" charset="0"/>
              </a:rPr>
              <a:t>romoting spineless cactus as an alternative resilient multi-purpose crop to improve water productivity and sustainability is a potential technology that can be tested in different Arab countries</a:t>
            </a:r>
            <a:r>
              <a:rPr lang="en-GB" altLang="en-US" sz="2400" dirty="0">
                <a:latin typeface="Calibri" panose="020F0502020204030204" pitchFamily="34" charset="0"/>
                <a:ea typeface="Calibri" panose="020F0502020204030204" pitchFamily="34" charset="0"/>
                <a:cs typeface="Calibri" panose="020F0502020204030204" pitchFamily="34" charset="0"/>
              </a:rPr>
              <a:t> </a:t>
            </a:r>
            <a:endParaRPr lang="en-US" altLang="en-US" sz="2400" dirty="0"/>
          </a:p>
          <a:p>
            <a:pPr lvl="0" algn="justLow" eaLnBrk="0" fontAlgn="base" hangingPunct="0">
              <a:lnSpc>
                <a:spcPct val="100000"/>
              </a:lnSpc>
              <a:spcBef>
                <a:spcPct val="0"/>
              </a:spcBef>
              <a:spcAft>
                <a:spcPct val="0"/>
              </a:spcAft>
              <a:buFontTx/>
              <a:buChar char="•"/>
            </a:pPr>
            <a:r>
              <a:rPr lang="en-GB" altLang="en-US" sz="2400" dirty="0">
                <a:latin typeface="Calibri" panose="020F0502020204030204" pitchFamily="34" charset="0"/>
                <a:ea typeface="Calibri" panose="020F0502020204030204" pitchFamily="34" charset="0"/>
                <a:cs typeface="Calibri" panose="020F0502020204030204" pitchFamily="34" charset="0"/>
              </a:rPr>
              <a:t> Mechanized micro water harvesting using Vallerani tractor </a:t>
            </a:r>
            <a:r>
              <a:rPr lang="en-GB" altLang="en-US" sz="2400" dirty="0" err="1">
                <a:latin typeface="Calibri" panose="020F0502020204030204" pitchFamily="34" charset="0"/>
                <a:ea typeface="Calibri" panose="020F0502020204030204" pitchFamily="34" charset="0"/>
                <a:cs typeface="Calibri" panose="020F0502020204030204" pitchFamily="34" charset="0"/>
              </a:rPr>
              <a:t>plow</a:t>
            </a:r>
            <a:r>
              <a:rPr lang="en-GB" altLang="en-US" sz="2400" dirty="0">
                <a:latin typeface="Calibri" panose="020F0502020204030204" pitchFamily="34" charset="0"/>
                <a:ea typeface="Calibri" panose="020F0502020204030204" pitchFamily="34" charset="0"/>
                <a:cs typeface="Calibri" panose="020F0502020204030204" pitchFamily="34" charset="0"/>
              </a:rPr>
              <a:t> methodology (ICARDA-NARC technology).</a:t>
            </a:r>
            <a:r>
              <a:rPr lang="en-GB" altLang="en-US" sz="2400" b="1" dirty="0">
                <a:latin typeface="Calibri" panose="020F0502020204030204" pitchFamily="34" charset="0"/>
                <a:ea typeface="Times New Roman" panose="02020603050405020304" pitchFamily="18" charset="0"/>
                <a:cs typeface="Times New Roman" panose="02020603050405020304" pitchFamily="18" charset="0"/>
              </a:rPr>
              <a:t> </a:t>
            </a:r>
            <a:endParaRPr lang="en-US" altLang="en-US" sz="2400" dirty="0"/>
          </a:p>
          <a:p>
            <a:pPr algn="justLow" eaLnBrk="0" fontAlgn="base" hangingPunct="0">
              <a:lnSpc>
                <a:spcPct val="100000"/>
              </a:lnSpc>
              <a:spcBef>
                <a:spcPct val="0"/>
              </a:spcBef>
              <a:spcAft>
                <a:spcPct val="0"/>
              </a:spcAft>
              <a:buFontTx/>
              <a:buChar char="•"/>
            </a:pPr>
            <a:r>
              <a:rPr lang="en-GB" altLang="en-US" sz="2400" dirty="0">
                <a:latin typeface="Calibri" panose="020F0502020204030204" pitchFamily="34" charset="0"/>
                <a:ea typeface="Calibri" panose="020F0502020204030204" pitchFamily="34" charset="0"/>
                <a:cs typeface="Calibri" panose="020F0502020204030204" pitchFamily="34" charset="0"/>
              </a:rPr>
              <a:t>  Precision feeding of late pregnant ewes and early growing lambs with diets less costly than the conventional </a:t>
            </a:r>
            <a:r>
              <a:rPr lang="en-GB" altLang="en-US" sz="2400" dirty="0">
                <a:latin typeface="Calibri" panose="020F0502020204030204" pitchFamily="34" charset="0"/>
                <a:cs typeface="Calibri" panose="020F0502020204030204" pitchFamily="34" charset="0"/>
              </a:rPr>
              <a:t>ones</a:t>
            </a:r>
            <a:r>
              <a:rPr lang="en-GB" altLang="en-US" sz="2400" dirty="0">
                <a:latin typeface="Calibri" panose="020F0502020204030204" pitchFamily="34" charset="0"/>
                <a:ea typeface="Calibri" panose="020F0502020204030204" pitchFamily="34" charset="0"/>
                <a:cs typeface="Calibri" panose="020F0502020204030204" pitchFamily="34" charset="0"/>
              </a:rPr>
              <a:t>. </a:t>
            </a:r>
          </a:p>
          <a:p>
            <a:pPr algn="justLow" eaLnBrk="0" fontAlgn="base" hangingPunct="0">
              <a:lnSpc>
                <a:spcPct val="100000"/>
              </a:lnSpc>
              <a:spcBef>
                <a:spcPct val="0"/>
              </a:spcBef>
              <a:spcAft>
                <a:spcPct val="0"/>
              </a:spcAft>
              <a:buFontTx/>
              <a:buChar char="•"/>
            </a:pPr>
            <a:r>
              <a:rPr lang="en-GB" sz="2400" dirty="0"/>
              <a:t> Alley</a:t>
            </a:r>
            <a:r>
              <a:rPr lang="en-US" sz="2400" dirty="0"/>
              <a:t> cropping has the potential to diversify the production and enhance the land productivity through integration of shrubs/ tree with crop and livestock.  A suitability index has been developed to assist agro-pastoralists deciding about the best shrub species to consider in their farming system. </a:t>
            </a:r>
          </a:p>
          <a:p>
            <a:pPr lvl="0" algn="justLow" eaLnBrk="0" fontAlgn="base" hangingPunct="0">
              <a:lnSpc>
                <a:spcPct val="100000"/>
              </a:lnSpc>
              <a:spcBef>
                <a:spcPct val="0"/>
              </a:spcBef>
              <a:spcAft>
                <a:spcPct val="0"/>
              </a:spcAft>
              <a:buFontTx/>
              <a:buChar char="•"/>
            </a:pPr>
            <a:r>
              <a:rPr lang="en-GB" altLang="en-US" sz="2400" dirty="0">
                <a:latin typeface="Calibri" panose="020F0502020204030204" pitchFamily="34" charset="0"/>
                <a:ea typeface="Calibri" panose="020F0502020204030204" pitchFamily="34" charset="0"/>
                <a:cs typeface="Calibri" panose="020F0502020204030204" pitchFamily="34" charset="0"/>
              </a:rPr>
              <a:t> Promoting permaculture as a new comprehensive water harvesting technology (still at the assessment stage).</a:t>
            </a:r>
            <a:endParaRPr lang="en-US" altLang="en-US" sz="2400" dirty="0"/>
          </a:p>
          <a:p>
            <a:endParaRPr lang="en-US" sz="2400" dirty="0"/>
          </a:p>
        </p:txBody>
      </p:sp>
    </p:spTree>
    <p:extLst>
      <p:ext uri="{BB962C8B-B14F-4D97-AF65-F5344CB8AC3E}">
        <p14:creationId xmlns:p14="http://schemas.microsoft.com/office/powerpoint/2010/main" xmlns="" val="3631750291"/>
      </p:ext>
    </p:extLst>
  </p:cSld>
  <p:clrMapOvr>
    <a:masterClrMapping/>
  </p:clrMapOvr>
  <p:transition>
    <p:wip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625579" y="-33580"/>
            <a:ext cx="2696517" cy="707886"/>
          </a:xfrm>
          <a:prstGeom prst="rect">
            <a:avLst/>
          </a:prstGeom>
          <a:noFill/>
        </p:spPr>
        <p:txBody>
          <a:bodyPr wrap="square" rtlCol="0">
            <a:spAutoFit/>
          </a:bodyPr>
          <a:lstStyle/>
          <a:p>
            <a:r>
              <a:rPr lang="en-US" sz="2000" b="1" dirty="0">
                <a:solidFill>
                  <a:schemeClr val="bg1"/>
                </a:solidFill>
              </a:rPr>
              <a:t>Thank you for your </a:t>
            </a:r>
          </a:p>
          <a:p>
            <a:pPr algn="ctr"/>
            <a:r>
              <a:rPr lang="en-US" sz="2000" b="1" dirty="0">
                <a:solidFill>
                  <a:schemeClr val="bg1"/>
                </a:solidFill>
              </a:rPr>
              <a:t>kind attention</a:t>
            </a:r>
          </a:p>
        </p:txBody>
      </p:sp>
      <p:pic>
        <p:nvPicPr>
          <p:cNvPr id="5" name="Picture 4">
            <a:extLst>
              <a:ext uri="{FF2B5EF4-FFF2-40B4-BE49-F238E27FC236}">
                <a16:creationId xmlns:a16="http://schemas.microsoft.com/office/drawing/2014/main" xmlns="" id="{EE3E97CC-0616-45AC-B286-4A651DDA1F21}"/>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935751" y="5447611"/>
            <a:ext cx="3783790" cy="1143936"/>
          </a:xfrm>
          <a:prstGeom prst="rect">
            <a:avLst/>
          </a:prstGeom>
        </p:spPr>
      </p:pic>
      <p:pic>
        <p:nvPicPr>
          <p:cNvPr id="8" name="Picture 7">
            <a:extLst>
              <a:ext uri="{FF2B5EF4-FFF2-40B4-BE49-F238E27FC236}">
                <a16:creationId xmlns:a16="http://schemas.microsoft.com/office/drawing/2014/main" xmlns="" id="{5FB86BEF-BFDC-42D2-8749-FCD7FC31483E}"/>
              </a:ext>
            </a:extLst>
          </p:cNvPr>
          <p:cNvPicPr/>
          <p:nvPr/>
        </p:nvPicPr>
        <p:blipFill>
          <a:blip r:embed="rId3">
            <a:extLst>
              <a:ext uri="{28A0092B-C50C-407E-A947-70E740481C1C}">
                <a14:useLocalDpi xmlns:a14="http://schemas.microsoft.com/office/drawing/2010/main" xmlns="" val="0"/>
              </a:ext>
            </a:extLst>
          </a:blip>
          <a:srcRect/>
          <a:stretch>
            <a:fillRect/>
          </a:stretch>
        </p:blipFill>
        <p:spPr bwMode="auto">
          <a:xfrm>
            <a:off x="2246246" y="5521905"/>
            <a:ext cx="990600" cy="1143936"/>
          </a:xfrm>
          <a:prstGeom prst="rect">
            <a:avLst/>
          </a:prstGeom>
          <a:noFill/>
          <a:ln>
            <a:noFill/>
          </a:ln>
        </p:spPr>
      </p:pic>
      <p:pic>
        <p:nvPicPr>
          <p:cNvPr id="9" name="Picture 8">
            <a:extLst>
              <a:ext uri="{FF2B5EF4-FFF2-40B4-BE49-F238E27FC236}">
                <a16:creationId xmlns:a16="http://schemas.microsoft.com/office/drawing/2014/main" xmlns="" id="{F7267FD2-9F4E-4871-89B7-B08A52873FED}"/>
              </a:ext>
            </a:extLst>
          </p:cNvPr>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418446" y="5294242"/>
            <a:ext cx="1295400" cy="1297307"/>
          </a:xfrm>
          <a:prstGeom prst="rect">
            <a:avLst/>
          </a:prstGeom>
          <a:noFill/>
          <a:ln>
            <a:noFill/>
          </a:ln>
        </p:spPr>
      </p:pic>
      <p:pic>
        <p:nvPicPr>
          <p:cNvPr id="15" name="Picture 14">
            <a:extLst>
              <a:ext uri="{FF2B5EF4-FFF2-40B4-BE49-F238E27FC236}">
                <a16:creationId xmlns:a16="http://schemas.microsoft.com/office/drawing/2014/main" xmlns="" id="{561C4020-05C1-43F7-A935-9609CF33D2B4}"/>
              </a:ext>
            </a:extLst>
          </p:cNvPr>
          <p:cNvPicPr>
            <a:picLocks noChangeAspect="1"/>
          </p:cNvPicPr>
          <p:nvPr/>
        </p:nvPicPr>
        <p:blipFill rotWithShape="1">
          <a:blip r:embed="rId5" cstate="screen">
            <a:extLst>
              <a:ext uri="{BEBA8EAE-BF5A-486C-A8C5-ECC9F3942E4B}">
                <a14:imgProps xmlns:a14="http://schemas.microsoft.com/office/drawing/2010/main" xmlns="">
                  <a14:imgLayer r:embed="rId6">
                    <a14:imgEffect>
                      <a14:artisticTexturizer/>
                    </a14:imgEffect>
                  </a14:imgLayer>
                </a14:imgProps>
              </a:ext>
              <a:ext uri="{28A0092B-C50C-407E-A947-70E740481C1C}">
                <a14:useLocalDpi xmlns:a14="http://schemas.microsoft.com/office/drawing/2010/main" xmlns=""/>
              </a:ext>
            </a:extLst>
          </a:blip>
          <a:srcRect t="13753"/>
          <a:stretch/>
        </p:blipFill>
        <p:spPr>
          <a:xfrm>
            <a:off x="4966311" y="674306"/>
            <a:ext cx="2315731" cy="1497927"/>
          </a:xfrm>
          <a:prstGeom prst="rect">
            <a:avLst/>
          </a:prstGeom>
        </p:spPr>
      </p:pic>
      <p:pic>
        <p:nvPicPr>
          <p:cNvPr id="11" name="Picture 10" descr="A truck driving down a dirt road&#10;&#10;Description automatically generated">
            <a:extLst>
              <a:ext uri="{FF2B5EF4-FFF2-40B4-BE49-F238E27FC236}">
                <a16:creationId xmlns:a16="http://schemas.microsoft.com/office/drawing/2014/main" xmlns="" id="{E71067CA-048A-4D23-8CEE-4E4E7947BB55}"/>
              </a:ext>
            </a:extLst>
          </p:cNvPr>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7583089" y="287618"/>
            <a:ext cx="4261513" cy="2393813"/>
          </a:xfrm>
          <a:prstGeom prst="rect">
            <a:avLst/>
          </a:prstGeom>
        </p:spPr>
      </p:pic>
      <p:pic>
        <p:nvPicPr>
          <p:cNvPr id="13" name="Picture 12" descr="A group of people standing in front of a cactus&#10;&#10;Description automatically generated">
            <a:extLst>
              <a:ext uri="{FF2B5EF4-FFF2-40B4-BE49-F238E27FC236}">
                <a16:creationId xmlns:a16="http://schemas.microsoft.com/office/drawing/2014/main" xmlns="" id="{B5458089-81E8-4684-AD5E-73F6DDAB72DE}"/>
              </a:ext>
            </a:extLst>
          </p:cNvPr>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1739993" y="2789732"/>
            <a:ext cx="3913794" cy="2549576"/>
          </a:xfrm>
          <a:prstGeom prst="rect">
            <a:avLst/>
          </a:prstGeom>
        </p:spPr>
      </p:pic>
      <p:pic>
        <p:nvPicPr>
          <p:cNvPr id="3" name="Picture 2" descr="A herd of cattle grazing on a dry grass field&#10;&#10;Description automatically generated">
            <a:extLst>
              <a:ext uri="{FF2B5EF4-FFF2-40B4-BE49-F238E27FC236}">
                <a16:creationId xmlns:a16="http://schemas.microsoft.com/office/drawing/2014/main" xmlns="" id="{55004EC8-8474-4066-82B2-271BB42DF1CE}"/>
              </a:ext>
            </a:extLst>
          </p:cNvPr>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6446071" y="2927098"/>
            <a:ext cx="4261512" cy="2393813"/>
          </a:xfrm>
          <a:prstGeom prst="rect">
            <a:avLst/>
          </a:prstGeom>
        </p:spPr>
      </p:pic>
      <p:pic>
        <p:nvPicPr>
          <p:cNvPr id="7" name="Picture 6" descr="A close up of a rock in the grass&#10;&#10;Description automatically generated">
            <a:extLst>
              <a:ext uri="{FF2B5EF4-FFF2-40B4-BE49-F238E27FC236}">
                <a16:creationId xmlns:a16="http://schemas.microsoft.com/office/drawing/2014/main" xmlns="" id="{5FD9BBD3-AC2B-488C-AE8E-304B895B3EB0}"/>
              </a:ext>
            </a:extLst>
          </p:cNvPr>
          <p:cNvPicPr>
            <a:picLocks noChangeAspect="1"/>
          </p:cNvPicPr>
          <p:nvPr/>
        </p:nvPicPr>
        <p:blipFill>
          <a:blip r:embed="rId10" cstate="print">
            <a:extLst>
              <a:ext uri="{28A0092B-C50C-407E-A947-70E740481C1C}">
                <a14:useLocalDpi xmlns:a14="http://schemas.microsoft.com/office/drawing/2010/main" xmlns="" val="0"/>
              </a:ext>
            </a:extLst>
          </a:blip>
          <a:stretch>
            <a:fillRect/>
          </a:stretch>
        </p:blipFill>
        <p:spPr>
          <a:xfrm>
            <a:off x="1074544" y="287617"/>
            <a:ext cx="3590720" cy="2393813"/>
          </a:xfrm>
          <a:prstGeom prst="rect">
            <a:avLst/>
          </a:prstGeom>
        </p:spPr>
      </p:pic>
      <p:sp>
        <p:nvSpPr>
          <p:cNvPr id="10" name="TextBox 9">
            <a:extLst>
              <a:ext uri="{FF2B5EF4-FFF2-40B4-BE49-F238E27FC236}">
                <a16:creationId xmlns:a16="http://schemas.microsoft.com/office/drawing/2014/main" xmlns="" id="{C8424F2E-C74A-483A-8904-A8D6D08D2B21}"/>
              </a:ext>
            </a:extLst>
          </p:cNvPr>
          <p:cNvSpPr txBox="1"/>
          <p:nvPr/>
        </p:nvSpPr>
        <p:spPr>
          <a:xfrm>
            <a:off x="5373411" y="2258682"/>
            <a:ext cx="1730923" cy="523220"/>
          </a:xfrm>
          <a:prstGeom prst="rect">
            <a:avLst/>
          </a:prstGeom>
          <a:noFill/>
        </p:spPr>
        <p:txBody>
          <a:bodyPr wrap="none" rtlCol="0">
            <a:spAutoFit/>
          </a:bodyPr>
          <a:lstStyle/>
          <a:p>
            <a:r>
              <a:rPr lang="en-US" sz="2800" b="1" dirty="0"/>
              <a:t>Thank you</a:t>
            </a:r>
          </a:p>
        </p:txBody>
      </p:sp>
    </p:spTree>
    <p:extLst>
      <p:ext uri="{BB962C8B-B14F-4D97-AF65-F5344CB8AC3E}">
        <p14:creationId xmlns:p14="http://schemas.microsoft.com/office/powerpoint/2010/main" xmlns="" val="209253962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CDU Slides for DG BoT Presentation Morocco May 2018 [Read-Only]" id="{9040CC1F-37C2-411A-9331-E2D3F7FF410F}" vid="{8781AF98-45C0-4083-BF88-F32804A830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38ADAEA3C074046A90860FF21074FA4" ma:contentTypeVersion="2" ma:contentTypeDescription="Create a new document." ma:contentTypeScope="" ma:versionID="39057149a399a7f40103777e0ef89135">
  <xsd:schema xmlns:xsd="http://www.w3.org/2001/XMLSchema" xmlns:xs="http://www.w3.org/2001/XMLSchema" xmlns:p="http://schemas.microsoft.com/office/2006/metadata/properties" xmlns:ns2="ba3b5a40-0ae7-42fa-acc4-2d2bdcf281fd" targetNamespace="http://schemas.microsoft.com/office/2006/metadata/properties" ma:root="true" ma:fieldsID="125193c40b6ad265e49f231d82d3784b" ns2:_="">
    <xsd:import namespace="ba3b5a40-0ae7-42fa-acc4-2d2bdcf281fd"/>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a3b5a40-0ae7-42fa-acc4-2d2bdcf281f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62CDB77-6F66-4266-8C6E-F178943273A7}">
  <ds:schemaRefs>
    <ds:schemaRef ds:uri="http://schemas.microsoft.com/sharepoint/v3/contenttype/forms"/>
  </ds:schemaRefs>
</ds:datastoreItem>
</file>

<file path=customXml/itemProps2.xml><?xml version="1.0" encoding="utf-8"?>
<ds:datastoreItem xmlns:ds="http://schemas.openxmlformats.org/officeDocument/2006/customXml" ds:itemID="{3C8B378C-6323-467D-9058-F95948E04F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a3b5a40-0ae7-42fa-acc4-2d2bdcf281f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408D91A-9EB3-451E-9B2A-6BE53CEAAA80}">
  <ds:schemaRefs>
    <ds:schemaRef ds:uri="http://purl.org/dc/terms/"/>
    <ds:schemaRef ds:uri="http://purl.org/dc/elements/1.1/"/>
    <ds:schemaRef ds:uri="http://www.w3.org/XML/1998/namespace"/>
    <ds:schemaRef ds:uri="http://schemas.microsoft.com/office/2006/documentManagement/types"/>
    <ds:schemaRef ds:uri="http://schemas.microsoft.com/office/infopath/2007/PartnerControls"/>
    <ds:schemaRef ds:uri="http://purl.org/dc/dcmitype/"/>
    <ds:schemaRef ds:uri="http://schemas.openxmlformats.org/package/2006/metadata/core-properties"/>
    <ds:schemaRef ds:uri="ba3b5a40-0ae7-42fa-acc4-2d2bdcf281fd"/>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317</TotalTime>
  <Words>2482</Words>
  <Application>Microsoft Office PowerPoint</Application>
  <PresentationFormat>Custom</PresentationFormat>
  <Paragraphs>365</Paragraphs>
  <Slides>36</Slides>
  <Notes>13</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Office Theme</vt:lpstr>
      <vt:lpstr>Slide 1</vt:lpstr>
      <vt:lpstr>Project information </vt:lpstr>
      <vt:lpstr>Project information (project team members)</vt:lpstr>
      <vt:lpstr>Overall objective</vt:lpstr>
      <vt:lpstr>Strengthening Innovation and Technology Adoption towards Sustainable Agricultural Productivity in the Arab Countries</vt:lpstr>
      <vt:lpstr>The CGIAR Consortium of Centers</vt:lpstr>
      <vt:lpstr>Slide 7</vt:lpstr>
      <vt:lpstr>Slide 8</vt:lpstr>
      <vt:lpstr>Alley cropping       Mushaqqar station</vt:lpstr>
      <vt:lpstr>Slide 10</vt:lpstr>
      <vt:lpstr>The CGIAR Consortium of Centers</vt:lpstr>
      <vt:lpstr>The CGIAR Consortium of Centers</vt:lpstr>
      <vt:lpstr>The CGIAR Consortium of Centers</vt:lpstr>
      <vt:lpstr>The CGIAR Consortium of Centers</vt:lpstr>
      <vt:lpstr>The CGIAR Consortium of Centers</vt:lpstr>
      <vt:lpstr>Implement a proper grazing management of rangelands and facilitation of ecosystem services</vt:lpstr>
      <vt:lpstr>Implement a proper grazing management of rangelands and facilitation of ecosystem services</vt:lpstr>
      <vt:lpstr>The CGIAR Consortium of Centers</vt:lpstr>
      <vt:lpstr>Small Ruminants                     Khanasri Research Station</vt:lpstr>
      <vt:lpstr>Slide 20</vt:lpstr>
      <vt:lpstr>Water and Land     Majidya watershed </vt:lpstr>
      <vt:lpstr>Water and Land                 Khanasri site </vt:lpstr>
      <vt:lpstr>Slide 23</vt:lpstr>
      <vt:lpstr>Slide 24</vt:lpstr>
      <vt:lpstr>Economic valuation of “Marab” technique</vt:lpstr>
      <vt:lpstr>Capacity development: 369 participants (149)</vt:lpstr>
      <vt:lpstr>Capacity Development </vt:lpstr>
      <vt:lpstr>The CGIAR Consortium of Centers</vt:lpstr>
      <vt:lpstr>The CGIAR Consortium of Centers</vt:lpstr>
      <vt:lpstr>The CGIAR Consortium of Centers</vt:lpstr>
      <vt:lpstr>The CGIAR Consortium of Centers</vt:lpstr>
      <vt:lpstr>Publications                                                  Technical reports</vt:lpstr>
      <vt:lpstr>Challenges</vt:lpstr>
      <vt:lpstr>Lessons learned</vt:lpstr>
      <vt:lpstr>Technologies with spill over effects in other Arab countries </vt:lpstr>
      <vt:lpstr>Slide 36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Louhaichi, Mounir (ICARDA)</dc:creator>
  <cp:lastModifiedBy>Geneva-2019</cp:lastModifiedBy>
  <cp:revision>29</cp:revision>
  <dcterms:created xsi:type="dcterms:W3CDTF">2020-01-20T16:44:30Z</dcterms:created>
  <dcterms:modified xsi:type="dcterms:W3CDTF">2020-01-21T08:07:34Z</dcterms:modified>
</cp:coreProperties>
</file>