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5" r:id="rId2"/>
    <p:sldMasterId id="2147483689" r:id="rId3"/>
  </p:sldMasterIdLst>
  <p:notesMasterIdLst>
    <p:notesMasterId r:id="rId21"/>
  </p:notesMasterIdLst>
  <p:sldIdLst>
    <p:sldId id="260" r:id="rId4"/>
    <p:sldId id="340" r:id="rId5"/>
    <p:sldId id="376" r:id="rId6"/>
    <p:sldId id="377" r:id="rId7"/>
    <p:sldId id="372" r:id="rId8"/>
    <p:sldId id="379" r:id="rId9"/>
    <p:sldId id="402" r:id="rId10"/>
    <p:sldId id="403" r:id="rId11"/>
    <p:sldId id="405" r:id="rId12"/>
    <p:sldId id="386" r:id="rId13"/>
    <p:sldId id="409" r:id="rId14"/>
    <p:sldId id="410" r:id="rId15"/>
    <p:sldId id="400" r:id="rId16"/>
    <p:sldId id="391" r:id="rId17"/>
    <p:sldId id="412" r:id="rId18"/>
    <p:sldId id="361" r:id="rId19"/>
    <p:sldId id="345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Kassam" initials="SK" lastIdx="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>
        <p:scale>
          <a:sx n="70" d="100"/>
          <a:sy n="70" d="100"/>
        </p:scale>
        <p:origin x="63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2645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23D418-78BB-458F-A7A0-C01D7066E5D5}" type="datetimeFigureOut">
              <a:rPr lang="en-US" smtClean="0"/>
              <a:t>3/27/2018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0E4A8D-2545-4165-BEB1-E2C13A2CCB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6419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E4A8D-2545-4165-BEB1-E2C13A2CCBE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0260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E4A8D-2545-4165-BEB1-E2C13A2CCBE7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31743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E4A8D-2545-4165-BEB1-E2C13A2CCBE7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38391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E4A8D-2545-4165-BEB1-E2C13A2CCBE7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6015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E4A8D-2545-4165-BEB1-E2C13A2CCBE7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7986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E4A8D-2545-4165-BEB1-E2C13A2CCBE7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61997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E4A8D-2545-4165-BEB1-E2C13A2CCBE7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0493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E4A8D-2545-4165-BEB1-E2C13A2CCBE7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45966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E4A8D-2545-4165-BEB1-E2C13A2CCBE7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35215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E4A8D-2545-4165-BEB1-E2C13A2CCBE7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02459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E4A8D-2545-4165-BEB1-E2C13A2CCBE7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9767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E4A8D-2545-4165-BEB1-E2C13A2CCBE7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84485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E4A8D-2545-4165-BEB1-E2C13A2CCBE7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81002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E4A8D-2545-4165-BEB1-E2C13A2CCBE7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1184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E4A8D-2545-4165-BEB1-E2C13A2CCBE7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3994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3667" y="1905001"/>
            <a:ext cx="10242551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3666" y="4344989"/>
            <a:ext cx="10242551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4461514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5625" y="649805"/>
            <a:ext cx="9390944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273" y="4344989"/>
            <a:ext cx="9390944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962732" y="2355850"/>
            <a:ext cx="10253485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FF9929">
                        <a:lumMod val="20000"/>
                        <a:lumOff val="80000"/>
                      </a:srgbClr>
                    </a:gs>
                    <a:gs pos="28000">
                      <a:srgbClr val="F8F57B"/>
                    </a:gs>
                    <a:gs pos="62000">
                      <a:srgbClr val="D5B953"/>
                    </a:gs>
                    <a:gs pos="88000">
                      <a:srgbClr val="D1943B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  <p:extLst>
      <p:ext uri="{BB962C8B-B14F-4D97-AF65-F5344CB8AC3E}">
        <p14:creationId xmlns:p14="http://schemas.microsoft.com/office/powerpoint/2010/main" val="1966986297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08000" y="1411552"/>
            <a:ext cx="11176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2039519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1412875"/>
            <a:ext cx="11176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9464879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0" y="1411553"/>
            <a:ext cx="5486400" cy="1742015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411553"/>
            <a:ext cx="5486400" cy="1742015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4763245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757802"/>
            <a:ext cx="5486400" cy="346249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7999" y="2174875"/>
            <a:ext cx="54864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4642" y="1757802"/>
            <a:ext cx="5489359" cy="346249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490632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781394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952520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773564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2564223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508000" y="1411553"/>
            <a:ext cx="11176000" cy="2200602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363779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508000" y="1411553"/>
            <a:ext cx="11176000" cy="2200602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" y="6238876"/>
            <a:ext cx="12192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19768030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5625" y="649805"/>
            <a:ext cx="9390944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273" y="4344989"/>
            <a:ext cx="9390944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962732" y="2355850"/>
            <a:ext cx="10253485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FF9929">
                        <a:lumMod val="20000"/>
                        <a:lumOff val="80000"/>
                      </a:srgbClr>
                    </a:gs>
                    <a:gs pos="28000">
                      <a:srgbClr val="F8F57B"/>
                    </a:gs>
                    <a:gs pos="62000">
                      <a:srgbClr val="D5B953"/>
                    </a:gs>
                    <a:gs pos="88000">
                      <a:srgbClr val="D1943B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  <p:extLst>
      <p:ext uri="{BB962C8B-B14F-4D97-AF65-F5344CB8AC3E}">
        <p14:creationId xmlns:p14="http://schemas.microsoft.com/office/powerpoint/2010/main" val="3031907139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963084" y="1905000"/>
            <a:ext cx="10720917" cy="2108269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965435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726505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3667" y="1905001"/>
            <a:ext cx="10242551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3666" y="4344989"/>
            <a:ext cx="10242551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1048331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606040"/>
            <a:ext cx="10058400" cy="2743200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800">
                <a:solidFill>
                  <a:schemeClr val="tx1"/>
                </a:solidFill>
                <a:effectLst>
                  <a:outerShdw blurRad="38100" dist="25400" dir="18900000" algn="bl" rotWithShape="0">
                    <a:schemeClr val="bg1">
                      <a:alpha val="80000"/>
                    </a:scheme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5360437"/>
            <a:ext cx="10058400" cy="36576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 cap="all" baseline="0">
                <a:solidFill>
                  <a:schemeClr val="accent1"/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5888736"/>
            <a:ext cx="12192000" cy="109728"/>
          </a:xfrm>
          <a:prstGeom prst="rect">
            <a:avLst/>
          </a:prstGeom>
          <a:ln>
            <a:noFill/>
          </a:ln>
          <a:effectLst>
            <a:outerShdw blurRad="25400" dist="25400" dir="54000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9" name="Rectangle 8"/>
          <p:cNvSpPr/>
          <p:nvPr/>
        </p:nvSpPr>
        <p:spPr>
          <a:xfrm>
            <a:off x="0" y="5888736"/>
            <a:ext cx="12192000" cy="109728"/>
          </a:xfrm>
          <a:prstGeom prst="rect">
            <a:avLst/>
          </a:prstGeom>
          <a:ln>
            <a:noFill/>
          </a:ln>
          <a:effectLst>
            <a:innerShdw blurRad="25400" dist="12700" dir="16200000">
              <a:schemeClr val="accent1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58720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579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53740" y="283"/>
            <a:ext cx="4435717" cy="68562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65829"/>
            <a:ext cx="5943600" cy="4114800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5400">
                <a:effectLst>
                  <a:outerShdw blurRad="38100" dist="25400" dir="18900000" algn="bl" rotWithShape="0">
                    <a:schemeClr val="bg1">
                      <a:alpha val="80000"/>
                    </a:scheme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1" y="5682345"/>
            <a:ext cx="5943600" cy="410547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200" b="1" cap="all" baseline="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Rectangle 8"/>
          <p:cNvSpPr/>
          <p:nvPr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1" name="Rectangle 10"/>
          <p:cNvSpPr/>
          <p:nvPr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innerShdw blurRad="25400" dist="12700" dir="108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51467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5400" y="1825627"/>
            <a:ext cx="4724400" cy="41179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7"/>
            <a:ext cx="4724400" cy="41179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259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4727448" cy="6413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2470151"/>
            <a:ext cx="4727448" cy="34734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7628" y="1828800"/>
            <a:ext cx="4727448" cy="6413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9152" y="2470151"/>
            <a:ext cx="4727448" cy="34734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580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435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2421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53740" y="283"/>
            <a:ext cx="4435717" cy="685628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1" name="Rectangle 10"/>
          <p:cNvSpPr/>
          <p:nvPr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innerShdw blurRad="25400" dist="12700" dir="108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1" y="2514600"/>
            <a:ext cx="347472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303" y="685800"/>
            <a:ext cx="6126480" cy="5486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0" y="4343400"/>
            <a:ext cx="3474720" cy="1188720"/>
          </a:xfrm>
        </p:spPr>
        <p:txBody>
          <a:bodyPr>
            <a:normAutofit/>
          </a:bodyPr>
          <a:lstStyle>
            <a:lvl1pPr marL="0" indent="0">
              <a:spcBef>
                <a:spcPts val="8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227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53740" y="283"/>
            <a:ext cx="4435717" cy="685628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0" name="Rectangle 9"/>
          <p:cNvSpPr/>
          <p:nvPr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innerShdw blurRad="25400" dist="12700" dir="108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0" y="2514600"/>
            <a:ext cx="347472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1325880"/>
            <a:ext cx="6858000" cy="4206240"/>
          </a:xfrm>
          <a:solidFill>
            <a:schemeClr val="bg2"/>
          </a:solidFill>
          <a:effectLst>
            <a:outerShdw blurRad="63500" sx="101000" sy="101000" algn="ctr" rotWithShape="0">
              <a:prstClr val="black">
                <a:alpha val="15000"/>
              </a:prst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0" y="4343400"/>
            <a:ext cx="3474720" cy="1188720"/>
          </a:xfrm>
        </p:spPr>
        <p:txBody>
          <a:bodyPr>
            <a:normAutofit/>
          </a:bodyPr>
          <a:lstStyle>
            <a:lvl1pPr marL="0" indent="0">
              <a:spcBef>
                <a:spcPts val="8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364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97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25000" y="382232"/>
            <a:ext cx="1371600" cy="556136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382230"/>
            <a:ext cx="7863840" cy="556137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7775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0" y="230189"/>
            <a:ext cx="11176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412876"/>
            <a:ext cx="11176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75756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 flip="none" rotWithShape="1">
            <a:gsLst>
              <a:gs pos="0">
                <a:srgbClr val="FFFFB9"/>
              </a:gs>
              <a:gs pos="36000">
                <a:srgbClr val="FFFF99"/>
              </a:gs>
              <a:gs pos="86000">
                <a:srgbClr val="F6AE1E"/>
              </a:gs>
            </a:gsLst>
            <a:lin ang="5400000" scaled="0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6"/>
          <a:srcRect b="-37"/>
          <a:stretch>
            <a:fillRect/>
          </a:stretch>
        </p:blipFill>
        <p:spPr>
          <a:xfrm>
            <a:off x="0" y="1299706"/>
            <a:ext cx="12192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0" y="230189"/>
            <a:ext cx="11176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3" y="1905001"/>
            <a:ext cx="10720917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5780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 flip="none" rotWithShape="1">
            <a:gsLst>
              <a:gs pos="0">
                <a:srgbClr val="FFFFB9"/>
              </a:gs>
              <a:gs pos="36000">
                <a:srgbClr val="FFFF99"/>
              </a:gs>
              <a:gs pos="86000">
                <a:srgbClr val="F6AE1E"/>
              </a:gs>
            </a:gsLst>
            <a:lin ang="5400000" scaled="0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6257036"/>
            <a:ext cx="12192000" cy="54864"/>
          </a:xfrm>
          <a:prstGeom prst="rect">
            <a:avLst/>
          </a:prstGeom>
          <a:ln>
            <a:noFill/>
          </a:ln>
          <a:effectLst>
            <a:outerShdw blurRad="25400" dist="25400" dir="54000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1434" y="381000"/>
            <a:ext cx="1151729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1434" y="1828800"/>
            <a:ext cx="10565167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56171" y="6419462"/>
            <a:ext cx="1351383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0" y="6419462"/>
            <a:ext cx="5181600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98360" y="6419462"/>
            <a:ext cx="698241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6257036"/>
            <a:ext cx="12192000" cy="54864"/>
          </a:xfrm>
          <a:prstGeom prst="rect">
            <a:avLst/>
          </a:prstGeom>
          <a:ln>
            <a:noFill/>
          </a:ln>
          <a:effectLst>
            <a:innerShdw blurRad="25400" dist="12700" dir="16200000">
              <a:schemeClr val="accent1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408791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 cap="all" baseline="0">
          <a:solidFill>
            <a:schemeClr val="accent1"/>
          </a:solidFill>
          <a:effectLst>
            <a:outerShdw blurRad="38100" dist="25400" dir="18900000" algn="bl" rotWithShape="0">
              <a:schemeClr val="bg1">
                <a:alpha val="8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77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65176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hyperlink" Target="mailto:b.dhehibi@cgiar.org" TargetMode="Externa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31304" y="1488395"/>
            <a:ext cx="1152939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ar-IQ" sz="2800" b="1" dirty="0" smtClean="0">
                <a:solidFill>
                  <a:schemeClr val="accent1">
                    <a:lumMod val="75000"/>
                  </a:schemeClr>
                </a:solidFill>
              </a:rPr>
              <a:t>العراق – </a:t>
            </a:r>
            <a:r>
              <a:rPr lang="ar-IQ" sz="2800" b="1" dirty="0" smtClean="0">
                <a:solidFill>
                  <a:schemeClr val="accent1">
                    <a:lumMod val="75000"/>
                  </a:schemeClr>
                </a:solidFill>
              </a:rPr>
              <a:t>مراجعة الاستراتيجية الخاصة بالقضاء على الجوع</a:t>
            </a:r>
            <a:endParaRPr lang="en-US" sz="28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 rtl="1"/>
            <a:r>
              <a:rPr lang="ar-IQ" sz="2800" b="1" dirty="0" smtClean="0">
                <a:solidFill>
                  <a:schemeClr val="accent1">
                    <a:lumMod val="75000"/>
                  </a:schemeClr>
                </a:solidFill>
              </a:rPr>
              <a:t> القضاء على الجوع في العراق وتلبية اهداف الهدف الثاني من اهداف التنمية المستدامة</a:t>
            </a:r>
            <a:endParaRPr lang="en-US" sz="2800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91707" y="4222315"/>
            <a:ext cx="84964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IQ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برنامج الاغذية العالمي –العراق – اجتماع ورشة عمل الاستشارية</a:t>
            </a:r>
          </a:p>
          <a:p>
            <a:pPr algn="ctr" rtl="1"/>
            <a:r>
              <a:rPr lang="ar-IQ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للمركز الدولي للبحوث الزراعية في المناطق الجافة ايكاردا</a:t>
            </a:r>
          </a:p>
          <a:p>
            <a:pPr algn="ctr" rtl="1"/>
            <a:r>
              <a:rPr lang="ar-IQ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 آذار 2018، بغداد، العراق</a:t>
            </a:r>
            <a:endParaRPr lang="en-U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7628" y="5999532"/>
            <a:ext cx="6015467" cy="738664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r>
              <a:rPr lang="en-US" sz="1400" b="1" dirty="0" smtClean="0">
                <a:latin typeface="Franklin Gothic Book" panose="020B0503020102020204" pitchFamily="34" charset="0"/>
              </a:rPr>
              <a:t>Boubaker Dhehibi (on behalf of ICARDA Team)</a:t>
            </a:r>
          </a:p>
          <a:p>
            <a:r>
              <a:rPr lang="en-US" sz="1400" dirty="0" smtClean="0">
                <a:latin typeface="Franklin Gothic Book" panose="020B0503020102020204" pitchFamily="34" charset="0"/>
              </a:rPr>
              <a:t>SIRPSP/AMMAN-JORDAN</a:t>
            </a:r>
          </a:p>
          <a:p>
            <a:r>
              <a:rPr lang="en-US" sz="1400" dirty="0" smtClean="0">
                <a:latin typeface="Franklin Gothic Book" panose="020B0503020102020204" pitchFamily="34" charset="0"/>
                <a:hlinkClick r:id="rId2"/>
              </a:rPr>
              <a:t>b.dhehibi@cgiar.org</a:t>
            </a:r>
            <a:r>
              <a:rPr lang="en-US" sz="1400" dirty="0" smtClean="0">
                <a:latin typeface="Franklin Gothic Book" panose="020B0503020102020204" pitchFamily="34" charset="0"/>
              </a:rPr>
              <a:t> </a:t>
            </a:r>
            <a:endParaRPr lang="en-US" sz="1400" dirty="0">
              <a:latin typeface="Franklin Gothic Book" panose="020B05030201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276659" y="6039543"/>
            <a:ext cx="2584037" cy="32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spcAft>
                <a:spcPts val="1200"/>
              </a:spcAft>
            </a:pPr>
            <a:r>
              <a:rPr lang="en-US" sz="1400" b="1" dirty="0" smtClean="0">
                <a:solidFill>
                  <a:srgbClr val="784E28"/>
                </a:solidFill>
                <a:latin typeface="Franklin Gothic Book" panose="020B0503020102020204" pitchFamily="34" charset="0"/>
              </a:rPr>
              <a:t>Baghdad, Iraq</a:t>
            </a:r>
            <a:r>
              <a:rPr lang="en-US" sz="1400" b="1" dirty="0" smtClean="0">
                <a:solidFill>
                  <a:srgbClr val="CC9900"/>
                </a:solidFill>
                <a:latin typeface="Franklin Gothic Book" panose="020B0503020102020204" pitchFamily="34" charset="0"/>
              </a:rPr>
              <a:t>| 28</a:t>
            </a:r>
            <a:r>
              <a:rPr lang="en-US" sz="1400" b="1" dirty="0" smtClean="0">
                <a:solidFill>
                  <a:srgbClr val="784E28"/>
                </a:solidFill>
                <a:latin typeface="Franklin Gothic Book" panose="020B0503020102020204" pitchFamily="34" charset="0"/>
              </a:rPr>
              <a:t>/03/2018  </a:t>
            </a:r>
            <a:endParaRPr lang="en-US" sz="1400" b="1" dirty="0">
              <a:solidFill>
                <a:srgbClr val="784E28"/>
              </a:solidFill>
              <a:latin typeface="Franklin Gothic Book" panose="020B0503020102020204" pitchFamily="34" charset="0"/>
            </a:endParaRPr>
          </a:p>
        </p:txBody>
      </p:sp>
      <p:pic>
        <p:nvPicPr>
          <p:cNvPr id="1026" name="Picture 2" descr="Image resul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7787" y="56364"/>
            <a:ext cx="1569685" cy="1182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ICARD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16" y="66095"/>
            <a:ext cx="2781844" cy="946277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1997150" y="2856163"/>
            <a:ext cx="84964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IQ" sz="36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عرض تقديم حول النتائج الاولية</a:t>
            </a:r>
            <a:endParaRPr lang="en-US" sz="3600" b="1" dirty="0" smtClean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527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9077" y="0"/>
            <a:ext cx="12182923" cy="5847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800"/>
            </a:lvl1pPr>
          </a:lstStyle>
          <a:p>
            <a:pPr algn="r" rtl="1"/>
            <a:r>
              <a:rPr lang="ar-IQ" sz="3200" b="1" dirty="0" smtClean="0"/>
              <a:t> اهداف المراجعة - تذكير</a:t>
            </a:r>
            <a:endParaRPr lang="en-AU" sz="3200" b="1" dirty="0" smtClean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18872" y="738369"/>
            <a:ext cx="11987784" cy="463004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r>
              <a:rPr lang="ar-IQ" sz="2400" dirty="0" smtClean="0"/>
              <a:t> </a:t>
            </a:r>
            <a:r>
              <a:rPr lang="ar-IQ" sz="2400" dirty="0">
                <a:solidFill>
                  <a:schemeClr val="accent1"/>
                </a:solidFill>
              </a:rPr>
              <a:t>الهدف العام </a:t>
            </a:r>
            <a:r>
              <a:rPr lang="ar-IQ" sz="2400" dirty="0" smtClean="0"/>
              <a:t>من المراجعة هو : </a:t>
            </a:r>
            <a:endParaRPr lang="en-US" sz="2400" dirty="0" smtClean="0"/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en-US" sz="2400" dirty="0" smtClean="0"/>
              <a:t> </a:t>
            </a:r>
            <a:r>
              <a:rPr lang="ar-IQ" sz="2400" dirty="0"/>
              <a:t>تحديد أولويات الإجراءات المطلوبة لتسريع التقدم نحو ضمان الأمن الغذائي والتغذية المحسنة وبما يتماشى مع الهدف رقم 2 من أهداف التنمية المستدامة</a:t>
            </a:r>
            <a:r>
              <a:rPr lang="ar-IQ" sz="2400" dirty="0" smtClean="0"/>
              <a:t>.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 smtClean="0"/>
              <a:t>ستكون </a:t>
            </a:r>
            <a:r>
              <a:rPr lang="ar-IQ" sz="2400" dirty="0">
                <a:solidFill>
                  <a:schemeClr val="accent1"/>
                </a:solidFill>
              </a:rPr>
              <a:t>الاهداف المحددة </a:t>
            </a:r>
            <a:r>
              <a:rPr lang="ar-IQ" sz="2400" dirty="0" smtClean="0"/>
              <a:t>كما يلي: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dirty="0"/>
              <a:t>إجراء تحليل شامل للأمن الغذائي </a:t>
            </a:r>
            <a:r>
              <a:rPr lang="ar-IQ" sz="2000" dirty="0" smtClean="0"/>
              <a:t>الحالي </a:t>
            </a:r>
            <a:r>
              <a:rPr lang="ar-IQ" sz="2000" dirty="0"/>
              <a:t>والحالة </a:t>
            </a:r>
            <a:r>
              <a:rPr lang="ar-IQ" sz="2000" dirty="0" smtClean="0"/>
              <a:t>التغذوية </a:t>
            </a:r>
            <a:r>
              <a:rPr lang="ar-IQ" sz="2000" dirty="0"/>
              <a:t>والاستدامة الزراعية </a:t>
            </a:r>
            <a:r>
              <a:rPr lang="ar-IQ" sz="2000" dirty="0" smtClean="0"/>
              <a:t>ازاء </a:t>
            </a:r>
            <a:r>
              <a:rPr lang="ar-IQ" sz="2000" dirty="0" smtClean="0"/>
              <a:t>مقومات </a:t>
            </a:r>
            <a:r>
              <a:rPr lang="ar-IQ" sz="2000" dirty="0"/>
              <a:t>الهدف 2 من أهداف التنمية المستدامة.</a:t>
            </a:r>
            <a:endParaRPr lang="ar-IQ" sz="2000" dirty="0" smtClean="0"/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dirty="0"/>
              <a:t>إجراء تحليل شامل للأمن الغذائي </a:t>
            </a:r>
            <a:r>
              <a:rPr lang="ar-IQ" sz="2000" dirty="0" smtClean="0"/>
              <a:t>الحالي </a:t>
            </a:r>
            <a:r>
              <a:rPr lang="ar-IQ" sz="2000" dirty="0"/>
              <a:t>والحالة </a:t>
            </a:r>
            <a:r>
              <a:rPr lang="ar-IQ" sz="2000" dirty="0" smtClean="0"/>
              <a:t>التغذوية </a:t>
            </a:r>
            <a:r>
              <a:rPr lang="ar-IQ" sz="2000" dirty="0"/>
              <a:t>والاستدامة الزراعية مقابل </a:t>
            </a:r>
            <a:r>
              <a:rPr lang="ar-IQ" sz="2000" dirty="0" smtClean="0"/>
              <a:t>مقومات </a:t>
            </a:r>
            <a:r>
              <a:rPr lang="ar-IQ" sz="2000" dirty="0"/>
              <a:t>الهدف 2 من أهداف التنمية المستدامة.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dirty="0"/>
              <a:t>  مراجعة السياسات الحالية التي يجري دراستها والاضطلاع بها في العراق للقضاء على </a:t>
            </a:r>
            <a:r>
              <a:rPr lang="ar-IQ" sz="2000" dirty="0" smtClean="0"/>
              <a:t>الجوع</a:t>
            </a:r>
            <a:endParaRPr lang="ar-IQ" sz="2000" dirty="0"/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dirty="0"/>
              <a:t>  تحديد السياسات المطلوبة والثغرات المؤسسية </a:t>
            </a:r>
            <a:r>
              <a:rPr lang="ar-IQ" sz="2000" dirty="0" smtClean="0"/>
              <a:t>فضلاً </a:t>
            </a:r>
            <a:r>
              <a:rPr lang="ar-IQ" sz="2000" dirty="0"/>
              <a:t>عن الموارد اللازمة </a:t>
            </a:r>
            <a:r>
              <a:rPr lang="ar-IQ" sz="2000" dirty="0" smtClean="0"/>
              <a:t>لتحقيق مقومات </a:t>
            </a:r>
            <a:r>
              <a:rPr lang="ar-IQ" sz="2000" dirty="0"/>
              <a:t>الهدف 2 من أهداف التنمية المستدامة</a:t>
            </a:r>
            <a:endParaRPr lang="ar-IQ" sz="2000" dirty="0" smtClean="0"/>
          </a:p>
          <a:p>
            <a:pPr marL="0" indent="0" algn="just"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167478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9077" y="0"/>
            <a:ext cx="12182923" cy="5847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800"/>
            </a:lvl1pPr>
          </a:lstStyle>
          <a:p>
            <a:pPr algn="r" rtl="1"/>
            <a:r>
              <a:rPr lang="ar-IQ" sz="3200" b="1" dirty="0" smtClean="0"/>
              <a:t> الامن الغذائي والتغذوي في العراق – الموقف الحالي</a:t>
            </a:r>
            <a:endParaRPr lang="en-AU" sz="3200" b="1" dirty="0" smtClean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18872" y="738369"/>
            <a:ext cx="11987784" cy="58366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dirty="0" smtClean="0"/>
              <a:t>مؤشر </a:t>
            </a:r>
            <a:r>
              <a:rPr lang="ar-IQ" sz="2000" dirty="0"/>
              <a:t>التنمية البشرية: 0.57 (1996) إلى 0.65 (2015) - العراق: 121 (من أصل 188 دولة)</a:t>
            </a:r>
            <a:endParaRPr lang="ar-IQ" sz="2000" dirty="0" smtClean="0"/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dirty="0" smtClean="0"/>
              <a:t>الناتج </a:t>
            </a:r>
            <a:r>
              <a:rPr lang="ar-IQ" sz="2000" dirty="0"/>
              <a:t>المحلي الإجمالي للفرد: زيادة </a:t>
            </a:r>
            <a:r>
              <a:rPr lang="ar-IQ" sz="2000" dirty="0" smtClean="0"/>
              <a:t>لمتوسط يبلغ </a:t>
            </a:r>
            <a:r>
              <a:rPr lang="ar-IQ" sz="2000" dirty="0"/>
              <a:t>4٪ سنوياً: 4.098 دولار أمريكي (2007) إلى 5.695 دولار أمريكي (2016</a:t>
            </a:r>
            <a:r>
              <a:rPr lang="ar-IQ" sz="2000" dirty="0" smtClean="0"/>
              <a:t>)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dirty="0"/>
              <a:t>متوسط إمدادات الغذاء: 110 ٪. متوسط إمدادات البروتين: 65 غرامًا / للفرد / يوميًا (2014-2016</a:t>
            </a:r>
            <a:r>
              <a:rPr lang="ar-IQ" sz="2000" dirty="0" smtClean="0"/>
              <a:t>)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dirty="0"/>
              <a:t>الأشخاص الذين يعانون من نقص التغذية: 6.5 مليون  (2002) إلى 10.1 مليون  (2016</a:t>
            </a:r>
            <a:r>
              <a:rPr lang="ar-IQ" sz="2000" dirty="0" smtClean="0"/>
              <a:t>)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dirty="0" smtClean="0"/>
              <a:t> التحليل الشمال للأمن </a:t>
            </a:r>
            <a:r>
              <a:rPr lang="ar-IQ" sz="2000" dirty="0"/>
              <a:t>الغذائي والهشاشة (2016): 17%  من الأطفال يعانون من </a:t>
            </a:r>
            <a:r>
              <a:rPr lang="ar-IQ" sz="2000" dirty="0" smtClean="0"/>
              <a:t>الهزال وانخفاض </a:t>
            </a:r>
            <a:r>
              <a:rPr lang="ar-IQ" sz="2000" dirty="0"/>
              <a:t>الوزن عند الولادة: 13</a:t>
            </a:r>
            <a:r>
              <a:rPr lang="ar-IQ" sz="2000" dirty="0" smtClean="0"/>
              <a:t>٪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dirty="0"/>
              <a:t> </a:t>
            </a:r>
            <a:r>
              <a:rPr lang="ar-IQ" sz="2000" dirty="0" smtClean="0"/>
              <a:t>الاستراتيجية التغذوية: مستوى عالي من الامراض بين النساء والاطفال:</a:t>
            </a:r>
            <a:endParaRPr lang="en-US" sz="2000" dirty="0" smtClean="0"/>
          </a:p>
          <a:p>
            <a:pPr marL="0" indent="0" algn="just"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endParaRPr lang="ar-IQ" sz="1800" dirty="0" smtClean="0"/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800" dirty="0" smtClean="0"/>
              <a:t>فقر الدم بين النساء الحوامل (15-49 سنة): </a:t>
            </a:r>
            <a:r>
              <a:rPr lang="en-US" sz="1800" dirty="0"/>
              <a:t>35.5</a:t>
            </a:r>
            <a:r>
              <a:rPr lang="en-US" sz="1800" dirty="0" smtClean="0"/>
              <a:t>%</a:t>
            </a:r>
            <a:endParaRPr lang="ar-IQ" sz="1800" dirty="0" smtClean="0"/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800" dirty="0" smtClean="0"/>
              <a:t>فقر الدم بين الاطفال (اقل من 5 سنين):</a:t>
            </a:r>
            <a:r>
              <a:rPr lang="en-US" sz="1800" dirty="0"/>
              <a:t>26.2 </a:t>
            </a:r>
            <a:r>
              <a:rPr lang="en-US" sz="1800" dirty="0" smtClean="0"/>
              <a:t>%</a:t>
            </a:r>
            <a:endParaRPr lang="ar-IQ" sz="1800" dirty="0" smtClean="0"/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800" dirty="0"/>
              <a:t> </a:t>
            </a:r>
            <a:r>
              <a:rPr lang="ar-IQ" sz="1800" dirty="0" smtClean="0"/>
              <a:t>نقص فيتامين </a:t>
            </a:r>
            <a:r>
              <a:rPr lang="ar-IQ" sz="1800" dirty="0" smtClean="0"/>
              <a:t>(أ) </a:t>
            </a:r>
            <a:r>
              <a:rPr lang="ar-IQ" sz="1800" dirty="0" smtClean="0"/>
              <a:t>بين </a:t>
            </a:r>
            <a:r>
              <a:rPr lang="ar-IQ" sz="1800" dirty="0" smtClean="0"/>
              <a:t>الاطفال </a:t>
            </a:r>
            <a:r>
              <a:rPr lang="ar-IQ" sz="1800" dirty="0" smtClean="0"/>
              <a:t>في سن ما قبل المدرسة:</a:t>
            </a:r>
            <a:r>
              <a:rPr lang="en-US" sz="1800" dirty="0"/>
              <a:t>13.8 </a:t>
            </a:r>
            <a:r>
              <a:rPr lang="en-US" sz="1800" dirty="0" smtClean="0"/>
              <a:t>%</a:t>
            </a:r>
            <a:endParaRPr lang="ar-IQ" sz="1800" dirty="0" smtClean="0"/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800" dirty="0" smtClean="0"/>
              <a:t>السمنة: 20% من البالغين يعانون من السمنة: ( الاناث:38%، الذكور: 23,4</a:t>
            </a:r>
            <a:r>
              <a:rPr lang="ar-IQ" sz="1800" dirty="0" smtClean="0"/>
              <a:t>% ،المراهقين</a:t>
            </a:r>
            <a:r>
              <a:rPr lang="ar-IQ" sz="1800" dirty="0" smtClean="0"/>
              <a:t>: 8%</a:t>
            </a:r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800" dirty="0" smtClean="0"/>
              <a:t>بين الاعوام 1997-2016: ازداد معدل البدانة بين الذكور من 14 الى 23%!!</a:t>
            </a:r>
          </a:p>
        </p:txBody>
      </p:sp>
    </p:spTree>
    <p:extLst>
      <p:ext uri="{BB962C8B-B14F-4D97-AF65-F5344CB8AC3E}">
        <p14:creationId xmlns:p14="http://schemas.microsoft.com/office/powerpoint/2010/main" val="794508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9077" y="0"/>
            <a:ext cx="12182923" cy="5847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800"/>
            </a:lvl1pPr>
          </a:lstStyle>
          <a:p>
            <a:pPr algn="r" rtl="1"/>
            <a:r>
              <a:rPr lang="ar-IQ" sz="3200" b="1" dirty="0"/>
              <a:t>العوامل المؤثرة في انعدام الأمن الغذائي والتغذوي في </a:t>
            </a:r>
            <a:r>
              <a:rPr lang="ar-IQ" sz="3200" b="1" dirty="0" smtClean="0"/>
              <a:t>العراق</a:t>
            </a:r>
            <a:endParaRPr lang="en-AU" sz="3200" b="1" dirty="0" smtClean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18872" y="673057"/>
            <a:ext cx="11987784" cy="61849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r>
              <a:rPr lang="ar-IQ" sz="1600" b="1" u="sng" dirty="0" smtClean="0"/>
              <a:t>الفقر</a:t>
            </a:r>
            <a:r>
              <a:rPr lang="en-US" sz="1600" b="1" dirty="0" smtClean="0"/>
              <a:t>: </a:t>
            </a:r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en-US" sz="1600" dirty="0"/>
              <a:t> </a:t>
            </a:r>
            <a:r>
              <a:rPr lang="ar-IQ" sz="1600" dirty="0"/>
              <a:t>يعيش 22.5%  من العراقيين  تحت خط </a:t>
            </a:r>
            <a:r>
              <a:rPr lang="ar-IQ" sz="1600" dirty="0" smtClean="0"/>
              <a:t>الفقر </a:t>
            </a:r>
            <a:r>
              <a:rPr lang="ar-IQ" sz="1600" dirty="0" smtClean="0"/>
              <a:t>( 105000 دينار- 84 دولار </a:t>
            </a:r>
            <a:r>
              <a:rPr lang="ar-IQ" sz="1600" dirty="0" smtClean="0"/>
              <a:t>في شهر  </a:t>
            </a:r>
            <a:r>
              <a:rPr lang="ar-IQ" sz="1600" dirty="0"/>
              <a:t>/ المحافظات المتضررة من </a:t>
            </a:r>
            <a:r>
              <a:rPr lang="ar-IQ" sz="1600" dirty="0" smtClean="0"/>
              <a:t>داعش</a:t>
            </a:r>
            <a:r>
              <a:rPr lang="en-US" sz="1600" dirty="0" smtClean="0"/>
              <a:t>: </a:t>
            </a:r>
            <a:r>
              <a:rPr lang="ar-IQ" sz="1600" dirty="0"/>
              <a:t>معدل الفقر أعلى من 40٪ </a:t>
            </a:r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600" dirty="0"/>
              <a:t>التحليل الشامل </a:t>
            </a:r>
            <a:r>
              <a:rPr lang="ar-IQ" sz="1600" dirty="0" smtClean="0"/>
              <a:t>للأمن الغذائي </a:t>
            </a:r>
            <a:r>
              <a:rPr lang="ar-IQ" sz="1600" dirty="0"/>
              <a:t>والهشاشة (2016): 53٪ من السكان معرضون لانعدام الأمن </a:t>
            </a:r>
            <a:r>
              <a:rPr lang="ar-IQ" sz="1600" dirty="0" smtClean="0"/>
              <a:t>الغذائي</a:t>
            </a:r>
          </a:p>
          <a:p>
            <a:pPr marL="0" indent="0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r>
              <a:rPr lang="ar-IQ" sz="1600" b="1" u="sng" dirty="0" smtClean="0"/>
              <a:t>  انخفاض الانتاجية والدخل في المناطق الريفية</a:t>
            </a:r>
            <a:r>
              <a:rPr lang="en-US" sz="1600" b="1" dirty="0" smtClean="0"/>
              <a:t>:</a:t>
            </a:r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en-US" sz="1600" dirty="0"/>
              <a:t> </a:t>
            </a:r>
            <a:r>
              <a:rPr lang="ar-IQ" sz="1600" dirty="0" smtClean="0"/>
              <a:t>يعيش 30% من السكان في مناطق ريفية (50% من الفقراء يعيشون في مناطق ريفية)</a:t>
            </a:r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600" dirty="0"/>
              <a:t>ضعف الإنتاج الزراعي (الحبوب: 2 طن </a:t>
            </a:r>
            <a:r>
              <a:rPr lang="ar-IQ" sz="1600" dirty="0" smtClean="0"/>
              <a:t>لكل </a:t>
            </a:r>
            <a:r>
              <a:rPr lang="ar-IQ" sz="1600" dirty="0"/>
              <a:t>هكتار): نقص البنية </a:t>
            </a:r>
            <a:r>
              <a:rPr lang="ar-IQ" sz="1600" dirty="0" smtClean="0"/>
              <a:t>التحتية وانخفاض </a:t>
            </a:r>
            <a:r>
              <a:rPr lang="ar-IQ" sz="1600" dirty="0"/>
              <a:t>إمدادات </a:t>
            </a:r>
            <a:r>
              <a:rPr lang="ar-IQ" sz="1600" dirty="0" smtClean="0"/>
              <a:t>المياه وزيادة </a:t>
            </a:r>
            <a:r>
              <a:rPr lang="ar-IQ" sz="1600" dirty="0"/>
              <a:t>تدهور الأراضي والتجزؤ </a:t>
            </a:r>
            <a:r>
              <a:rPr lang="ar-IQ" sz="1600" dirty="0" smtClean="0"/>
              <a:t>وقنوات </a:t>
            </a:r>
            <a:r>
              <a:rPr lang="ar-IQ" sz="1600" dirty="0"/>
              <a:t>تسويقية ضعيفة </a:t>
            </a:r>
            <a:r>
              <a:rPr lang="ar-IQ" sz="1600" dirty="0" smtClean="0"/>
              <a:t>وما </a:t>
            </a:r>
            <a:r>
              <a:rPr lang="ar-IQ" sz="1600" dirty="0"/>
              <a:t>إلى ذلك.</a:t>
            </a:r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600" dirty="0"/>
              <a:t>  فرص محدودة للعمل خارج المزرعة (نقص التجهيز والنقل وأنشطة التخزين)</a:t>
            </a:r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600" dirty="0"/>
              <a:t>  تدخل الحكومة على نطاق واسع: (القطاع الخاص غير قادر على المنافسة + الإعانات - قطاع القمح)</a:t>
            </a:r>
            <a:endParaRPr lang="ar-IQ" sz="1600" dirty="0" smtClean="0"/>
          </a:p>
          <a:p>
            <a:pPr marL="0" indent="0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r>
              <a:rPr lang="ar-IQ" sz="1600" b="1" u="sng" dirty="0" smtClean="0"/>
              <a:t>عدم </a:t>
            </a:r>
            <a:r>
              <a:rPr lang="ar-IQ" sz="1600" b="1" u="sng" dirty="0"/>
              <a:t>المساواة بين الجنسين وعدم </a:t>
            </a:r>
            <a:r>
              <a:rPr lang="ar-IQ" sz="1600" b="1" u="sng" dirty="0" smtClean="0"/>
              <a:t>الانصاف بين الجنسين:</a:t>
            </a:r>
            <a:endParaRPr lang="en-US" sz="1600" b="1" u="sng" dirty="0"/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600" dirty="0" smtClean="0">
                <a:solidFill>
                  <a:schemeClr val="tx2"/>
                </a:solidFill>
              </a:rPr>
              <a:t>انخفاض معدلات تعلم القراءة والكتابة للنساء/ الافتقار الى التمكين ( عوائل ذات احجام كبيرة)</a:t>
            </a:r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600" dirty="0" smtClean="0">
                <a:solidFill>
                  <a:schemeClr val="tx2"/>
                </a:solidFill>
              </a:rPr>
              <a:t>معدلات عالية للإعالة الاقتصادية ( شخص واحد يعمل ويعيل 6 اشخاص)</a:t>
            </a:r>
          </a:p>
          <a:p>
            <a:pPr marL="0" indent="0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r>
              <a:rPr lang="ar-IQ" sz="1600" b="1" u="sng" dirty="0" smtClean="0"/>
              <a:t>ارتفاع معدلات البطالة:</a:t>
            </a:r>
            <a:endParaRPr lang="en-US" sz="1600" b="1" u="sng" dirty="0"/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600" dirty="0" smtClean="0">
                <a:solidFill>
                  <a:schemeClr val="tx2"/>
                </a:solidFill>
              </a:rPr>
              <a:t>ارتفاع معدلات البطالة بين الشباب: 35%</a:t>
            </a:r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600" dirty="0" smtClean="0">
                <a:solidFill>
                  <a:schemeClr val="tx2"/>
                </a:solidFill>
              </a:rPr>
              <a:t>برامج غير كفوءة </a:t>
            </a:r>
            <a:r>
              <a:rPr lang="ar-IQ" sz="1600" dirty="0" smtClean="0">
                <a:solidFill>
                  <a:schemeClr val="tx2"/>
                </a:solidFill>
              </a:rPr>
              <a:t>للحوالات </a:t>
            </a:r>
            <a:r>
              <a:rPr lang="ar-IQ" sz="1600" dirty="0" smtClean="0">
                <a:solidFill>
                  <a:schemeClr val="tx2"/>
                </a:solidFill>
              </a:rPr>
              <a:t>النقدية للفقراء ( 43% من المستفيدين هم ليسوا من الفقراء) + التفاوت في توزيع الدخل ( الخمس الافقر حالا 7% من الدخل- الخمس الاغنى 39% من الدخل)</a:t>
            </a:r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600" dirty="0" smtClean="0">
                <a:solidFill>
                  <a:schemeClr val="tx2"/>
                </a:solidFill>
              </a:rPr>
              <a:t>الافتقار الى سبل كسب الرزق والفقر المزمن بين النازحين</a:t>
            </a:r>
          </a:p>
        </p:txBody>
      </p:sp>
    </p:spTree>
    <p:extLst>
      <p:ext uri="{BB962C8B-B14F-4D97-AF65-F5344CB8AC3E}">
        <p14:creationId xmlns:p14="http://schemas.microsoft.com/office/powerpoint/2010/main" val="24546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23377" y="2694214"/>
            <a:ext cx="12182923" cy="107721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800"/>
            </a:lvl1pPr>
          </a:lstStyle>
          <a:p>
            <a:pPr algn="ctr" rtl="1"/>
            <a:r>
              <a:rPr lang="ar-IQ" sz="3200" b="1" dirty="0" smtClean="0"/>
              <a:t> مجالات الاجراءات الرئيسية لتحقيق الهدف 2 من اهداف التنمية المستدامة</a:t>
            </a:r>
            <a:endParaRPr lang="en-AU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266888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9077" y="0"/>
            <a:ext cx="12182923" cy="5847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800"/>
            </a:lvl1pPr>
          </a:lstStyle>
          <a:p>
            <a:pPr algn="r" rtl="1"/>
            <a:r>
              <a:rPr lang="ar-IQ" sz="3200" b="1" dirty="0" smtClean="0"/>
              <a:t> </a:t>
            </a:r>
            <a:r>
              <a:rPr lang="ar-IQ" sz="2000" b="1" dirty="0" smtClean="0"/>
              <a:t>الاجراء رقم 1: تحسين ادوات شبكة الحماية – برنامج نظام التوزيع </a:t>
            </a:r>
            <a:r>
              <a:rPr lang="ar-IQ" sz="2000" b="1" dirty="0" smtClean="0"/>
              <a:t>العام (البطاقة التموينية)</a:t>
            </a:r>
            <a:endParaRPr lang="en-AU" sz="2000" b="1" dirty="0" smtClean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7241" y="642969"/>
            <a:ext cx="7199988" cy="562548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r>
              <a:rPr lang="ar-IQ" sz="1800" b="1" dirty="0" smtClean="0"/>
              <a:t>الاتجاهات السابقة</a:t>
            </a:r>
            <a:endParaRPr lang="en-US" sz="1800" b="1" dirty="0" smtClean="0"/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200" dirty="0"/>
              <a:t>يغطي نظام التوزيع العام جميع السكان العراقيين تقريبًا (التكلفة المالية كبيرة)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200" dirty="0"/>
              <a:t>  حجم نظام التوزيع العام </a:t>
            </a:r>
            <a:r>
              <a:rPr lang="ar-IQ" sz="1200" dirty="0" smtClean="0"/>
              <a:t>كبير </a:t>
            </a:r>
            <a:r>
              <a:rPr lang="ar-IQ" sz="1200" dirty="0"/>
              <a:t>جدا بحيث يكون له تأثيرات كبيرة على الاقتصاد العراقي (تخصيص الموارد داخل البلد)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200" dirty="0"/>
              <a:t>  </a:t>
            </a:r>
            <a:r>
              <a:rPr lang="ar-IQ" sz="1200" dirty="0" smtClean="0"/>
              <a:t>تترتب على نظام </a:t>
            </a:r>
            <a:r>
              <a:rPr lang="ar-IQ" sz="1200" dirty="0"/>
              <a:t>التوزيع العام تأثيرات </a:t>
            </a:r>
            <a:r>
              <a:rPr lang="ar-IQ" sz="1200" dirty="0" smtClean="0"/>
              <a:t>سلبية </a:t>
            </a:r>
            <a:r>
              <a:rPr lang="ar-IQ" sz="1200" dirty="0"/>
              <a:t>على هيكل أسعار السوق الغذائية المحلية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200" dirty="0"/>
              <a:t>اختلافات ونقصان كبير في التمويل </a:t>
            </a:r>
            <a:r>
              <a:rPr lang="ar-IQ" sz="1200" dirty="0" smtClean="0"/>
              <a:t>(الحصة </a:t>
            </a:r>
            <a:r>
              <a:rPr lang="ar-IQ" sz="1200" dirty="0"/>
              <a:t>من ميزانية الحكومة: 4.99٪ في 2010 إلى 1.68٪ ، في 2017)</a:t>
            </a:r>
            <a:endParaRPr lang="ar-IQ" sz="1200" dirty="0" smtClean="0"/>
          </a:p>
          <a:p>
            <a:pPr marL="0" indent="0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r>
              <a:rPr lang="ar-IQ" sz="1600" b="1" dirty="0" smtClean="0"/>
              <a:t> </a:t>
            </a:r>
            <a:r>
              <a:rPr lang="ar-IQ" sz="1600" b="1" dirty="0" smtClean="0"/>
              <a:t>الوضع </a:t>
            </a:r>
            <a:r>
              <a:rPr lang="ar-IQ" sz="1600" b="1" dirty="0" smtClean="0"/>
              <a:t>والقضايا الحالية</a:t>
            </a:r>
            <a:endParaRPr lang="en-US" sz="1600" b="1" dirty="0"/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200" dirty="0" smtClean="0"/>
              <a:t>ارتفاع </a:t>
            </a:r>
            <a:r>
              <a:rPr lang="ar-IQ" sz="1200" dirty="0" smtClean="0"/>
              <a:t>تكاليف </a:t>
            </a:r>
            <a:r>
              <a:rPr lang="ar-IQ" sz="1200" dirty="0" smtClean="0"/>
              <a:t>الخدمات اللوجستية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200" dirty="0" smtClean="0"/>
              <a:t>عدم القدرة على تلبية الالتزامات </a:t>
            </a:r>
            <a:r>
              <a:rPr lang="ar-IQ" sz="1200" dirty="0" smtClean="0"/>
              <a:t>.دور </a:t>
            </a:r>
            <a:r>
              <a:rPr lang="ar-IQ" sz="1200" dirty="0" smtClean="0"/>
              <a:t>مكتمل بصورة غير فعالة بسبب غياب الاستهداف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200" dirty="0" smtClean="0"/>
              <a:t>رغبة قوية لجعل النظام اكثر فعالية وكفاءة</a:t>
            </a:r>
          </a:p>
          <a:p>
            <a:pPr marL="0" indent="0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r>
              <a:rPr lang="ar-IQ" sz="1600" b="1" dirty="0" smtClean="0"/>
              <a:t> الاحتياجات والاولويات</a:t>
            </a:r>
            <a:endParaRPr lang="en-US" sz="1600" b="1" dirty="0" smtClean="0"/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200" dirty="0" smtClean="0"/>
              <a:t>يجب </a:t>
            </a:r>
            <a:r>
              <a:rPr lang="ar-IQ" sz="1200" dirty="0" smtClean="0"/>
              <a:t>ان يكون </a:t>
            </a:r>
            <a:r>
              <a:rPr lang="ar-IQ" sz="1200" dirty="0" smtClean="0"/>
              <a:t>هذا البرنامج</a:t>
            </a:r>
            <a:r>
              <a:rPr lang="ar-IQ" sz="1200" dirty="0" smtClean="0"/>
              <a:t>:</a:t>
            </a:r>
            <a:endParaRPr lang="en-US" sz="1200" dirty="0"/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200" dirty="0" smtClean="0">
                <a:solidFill>
                  <a:schemeClr val="tx2"/>
                </a:solidFill>
              </a:rPr>
              <a:t>اكثر كفاءة وفعالية مع استهداف محسن كثيرا ( استهداف كامل)</a:t>
            </a:r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200" dirty="0" smtClean="0">
                <a:solidFill>
                  <a:schemeClr val="tx2"/>
                </a:solidFill>
              </a:rPr>
              <a:t>ملائم من حيث التكلفة مع انظمة مراقبة</a:t>
            </a:r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200" dirty="0" smtClean="0">
                <a:solidFill>
                  <a:schemeClr val="tx2"/>
                </a:solidFill>
              </a:rPr>
              <a:t>القيادة والمسائلة وتحديد الاولويات</a:t>
            </a:r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endParaRPr lang="ar-IQ" sz="1200" dirty="0" smtClean="0">
              <a:solidFill>
                <a:schemeClr val="tx2"/>
              </a:solidFill>
            </a:endParaRPr>
          </a:p>
          <a:p>
            <a:pPr marL="457200" lvl="1" indent="0" algn="just"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endParaRPr lang="en-US" sz="1200" dirty="0" smtClean="0">
              <a:solidFill>
                <a:schemeClr val="tx2"/>
              </a:solidFill>
            </a:endParaRPr>
          </a:p>
          <a:p>
            <a:pPr algn="just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endParaRPr lang="en-US" sz="1200" dirty="0"/>
          </a:p>
        </p:txBody>
      </p:sp>
      <p:pic>
        <p:nvPicPr>
          <p:cNvPr id="8" name="Pictur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956" y="3882390"/>
            <a:ext cx="3891644" cy="2750820"/>
          </a:xfrm>
          <a:prstGeom prst="rect">
            <a:avLst/>
          </a:prstGeom>
          <a:noFill/>
        </p:spPr>
      </p:pic>
      <p:pic>
        <p:nvPicPr>
          <p:cNvPr id="9" name="Picture 8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956" y="749030"/>
            <a:ext cx="3924299" cy="27508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941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9077" y="0"/>
            <a:ext cx="12182923" cy="492443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800"/>
            </a:lvl1pPr>
          </a:lstStyle>
          <a:p>
            <a:pPr algn="r" rtl="1"/>
            <a:r>
              <a:rPr lang="ar-IQ" sz="2600" b="1" dirty="0"/>
              <a:t>الاجراء رقم 1: تحسين ادوات شبكة الحماية – برنامج نظام التوزيع العام</a:t>
            </a:r>
            <a:endParaRPr lang="en-AU" sz="2600" b="1" dirty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9077" y="708285"/>
            <a:ext cx="11967932" cy="46393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r>
              <a:rPr lang="ar-IQ" sz="1600" b="1" dirty="0" smtClean="0"/>
              <a:t> التدخلات المقترحة: الخيارات لإصلاح نظام التوزيع العام</a:t>
            </a:r>
            <a:r>
              <a:rPr lang="en-US" sz="1600" b="1" dirty="0" smtClean="0"/>
              <a:t> </a:t>
            </a:r>
            <a:endParaRPr lang="en-US" sz="1600" b="1" dirty="0" smtClean="0">
              <a:solidFill>
                <a:srgbClr val="00B050"/>
              </a:solidFill>
            </a:endParaRPr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en-US" sz="1600" dirty="0" smtClean="0">
                <a:solidFill>
                  <a:schemeClr val="tx2"/>
                </a:solidFill>
              </a:rPr>
              <a:t> </a:t>
            </a:r>
            <a:r>
              <a:rPr lang="ar-IQ" sz="1600" dirty="0">
                <a:solidFill>
                  <a:schemeClr val="tx2"/>
                </a:solidFill>
              </a:rPr>
              <a:t>الخيار الأول: الانتقال من نظام التوزيع العام العيني الشامل إلى القسيمة </a:t>
            </a:r>
            <a:r>
              <a:rPr lang="ar-IQ" sz="1600" dirty="0" smtClean="0">
                <a:solidFill>
                  <a:schemeClr val="tx2"/>
                </a:solidFill>
              </a:rPr>
              <a:t>الشاملة(جميعها</a:t>
            </a:r>
            <a:r>
              <a:rPr lang="ar-IQ" sz="1600" dirty="0" smtClean="0">
                <a:solidFill>
                  <a:schemeClr val="tx2"/>
                </a:solidFill>
              </a:rPr>
              <a:t>)</a:t>
            </a:r>
            <a:endParaRPr lang="en-US" sz="1600" dirty="0">
              <a:solidFill>
                <a:schemeClr val="tx2"/>
              </a:solidFill>
            </a:endParaRPr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en-US" sz="1600" dirty="0">
                <a:solidFill>
                  <a:schemeClr val="tx2"/>
                </a:solidFill>
              </a:rPr>
              <a:t>  </a:t>
            </a:r>
            <a:r>
              <a:rPr lang="ar-IQ" sz="1600" dirty="0">
                <a:solidFill>
                  <a:srgbClr val="00B050"/>
                </a:solidFill>
              </a:rPr>
              <a:t>الخيار الثاني: الانتقال من العينية </a:t>
            </a:r>
            <a:r>
              <a:rPr lang="ar-IQ" sz="1600" dirty="0" smtClean="0">
                <a:solidFill>
                  <a:srgbClr val="00B050"/>
                </a:solidFill>
              </a:rPr>
              <a:t>الشاملة إلى </a:t>
            </a:r>
            <a:r>
              <a:rPr lang="ar-IQ" sz="1600" dirty="0">
                <a:solidFill>
                  <a:srgbClr val="00B050"/>
                </a:solidFill>
              </a:rPr>
              <a:t>القسيمة المستهدفة </a:t>
            </a:r>
            <a:r>
              <a:rPr lang="ar-IQ" sz="1600" dirty="0" smtClean="0">
                <a:solidFill>
                  <a:srgbClr val="00B050"/>
                </a:solidFill>
              </a:rPr>
              <a:t>(جميعها)</a:t>
            </a:r>
            <a:endParaRPr lang="en-US" sz="1600" dirty="0">
              <a:solidFill>
                <a:srgbClr val="00B050"/>
              </a:solidFill>
            </a:endParaRPr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en-US" sz="1600" dirty="0">
                <a:solidFill>
                  <a:schemeClr val="tx2"/>
                </a:solidFill>
              </a:rPr>
              <a:t>  </a:t>
            </a:r>
            <a:r>
              <a:rPr lang="ar-IQ" sz="1600" dirty="0">
                <a:solidFill>
                  <a:schemeClr val="tx2"/>
                </a:solidFill>
              </a:rPr>
              <a:t>الخيار الثالث: يتم تغيير التسليم </a:t>
            </a:r>
            <a:r>
              <a:rPr lang="ar-IQ" sz="1600" dirty="0" smtClean="0">
                <a:solidFill>
                  <a:schemeClr val="tx2"/>
                </a:solidFill>
              </a:rPr>
              <a:t>من خلال </a:t>
            </a:r>
            <a:r>
              <a:rPr lang="ar-IQ" sz="1600" dirty="0">
                <a:solidFill>
                  <a:schemeClr val="tx2"/>
                </a:solidFill>
              </a:rPr>
              <a:t>نظام التوزيع العام من </a:t>
            </a:r>
            <a:r>
              <a:rPr lang="ar-IQ" sz="1600" dirty="0" smtClean="0">
                <a:solidFill>
                  <a:schemeClr val="tx2"/>
                </a:solidFill>
              </a:rPr>
              <a:t>العيني الشامل </a:t>
            </a:r>
            <a:r>
              <a:rPr lang="ar-IQ" sz="1600" dirty="0">
                <a:solidFill>
                  <a:schemeClr val="tx2"/>
                </a:solidFill>
              </a:rPr>
              <a:t>إلى </a:t>
            </a:r>
            <a:r>
              <a:rPr lang="ar-IQ" sz="1600" dirty="0" smtClean="0">
                <a:solidFill>
                  <a:schemeClr val="tx2"/>
                </a:solidFill>
              </a:rPr>
              <a:t>النقدي الشامل(جميعه</a:t>
            </a:r>
            <a:r>
              <a:rPr lang="ar-IQ" sz="1600" dirty="0" smtClean="0">
                <a:solidFill>
                  <a:schemeClr val="tx2"/>
                </a:solidFill>
              </a:rPr>
              <a:t>)</a:t>
            </a:r>
            <a:endParaRPr lang="en-US" sz="1600" dirty="0">
              <a:solidFill>
                <a:schemeClr val="tx2"/>
              </a:solidFill>
            </a:endParaRPr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en-US" sz="1600" dirty="0">
                <a:solidFill>
                  <a:schemeClr val="tx2"/>
                </a:solidFill>
              </a:rPr>
              <a:t>  </a:t>
            </a:r>
            <a:r>
              <a:rPr lang="ar-IQ" sz="1600" dirty="0">
                <a:solidFill>
                  <a:srgbClr val="00B050"/>
                </a:solidFill>
              </a:rPr>
              <a:t>الخيار الرابع: الانتقال من النظام العيني الشامل إلى </a:t>
            </a:r>
            <a:r>
              <a:rPr lang="ar-IQ" sz="1600" dirty="0" smtClean="0">
                <a:solidFill>
                  <a:srgbClr val="00B050"/>
                </a:solidFill>
              </a:rPr>
              <a:t>النقدي الشامل المستهدف </a:t>
            </a:r>
            <a:r>
              <a:rPr lang="en-US" sz="1600" dirty="0" smtClean="0">
                <a:solidFill>
                  <a:srgbClr val="00B050"/>
                </a:solidFill>
              </a:rPr>
              <a:t>)</a:t>
            </a:r>
            <a:r>
              <a:rPr lang="ar-IQ" sz="1600" dirty="0" smtClean="0">
                <a:solidFill>
                  <a:srgbClr val="00B050"/>
                </a:solidFill>
              </a:rPr>
              <a:t>جميعه)</a:t>
            </a:r>
            <a:endParaRPr lang="en-US" sz="1600" dirty="0">
              <a:solidFill>
                <a:srgbClr val="00B050"/>
              </a:solidFill>
            </a:endParaRPr>
          </a:p>
          <a:p>
            <a:pPr marL="457200" lvl="1" indent="0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endParaRPr lang="en-US" sz="1600" dirty="0">
              <a:solidFill>
                <a:schemeClr val="tx2"/>
              </a:solidFill>
            </a:endParaRPr>
          </a:p>
          <a:p>
            <a:pPr marL="457200" lvl="1" indent="0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r>
              <a:rPr lang="ar-IQ" sz="1600" b="1" dirty="0">
                <a:solidFill>
                  <a:srgbClr val="FF0000"/>
                </a:solidFill>
              </a:rPr>
              <a:t>ملاحظة: بالنسبة </a:t>
            </a:r>
            <a:r>
              <a:rPr lang="ar-IQ" sz="1600" b="1" dirty="0" smtClean="0">
                <a:solidFill>
                  <a:srgbClr val="FF0000"/>
                </a:solidFill>
              </a:rPr>
              <a:t>للاستهداف </a:t>
            </a:r>
            <a:r>
              <a:rPr lang="ar-IQ" sz="1600" b="1" dirty="0">
                <a:solidFill>
                  <a:srgbClr val="FF0000"/>
                </a:solidFill>
              </a:rPr>
              <a:t>جغرافيًا: إمكانية </a:t>
            </a:r>
            <a:r>
              <a:rPr lang="ar-IQ" sz="1600" b="1" dirty="0" smtClean="0">
                <a:solidFill>
                  <a:srgbClr val="FF0000"/>
                </a:solidFill>
              </a:rPr>
              <a:t>الاختيار لجمع </a:t>
            </a:r>
            <a:r>
              <a:rPr lang="ar-IQ" sz="1600" b="1" dirty="0">
                <a:solidFill>
                  <a:srgbClr val="FF0000"/>
                </a:solidFill>
              </a:rPr>
              <a:t>الأمثل بين العينية </a:t>
            </a:r>
            <a:r>
              <a:rPr lang="ar-IQ" sz="1600" b="1" dirty="0" smtClean="0">
                <a:solidFill>
                  <a:srgbClr val="FF0000"/>
                </a:solidFill>
              </a:rPr>
              <a:t>والقسيمة والنقد.</a:t>
            </a:r>
            <a:endParaRPr lang="en-US" sz="1600" b="1" dirty="0">
              <a:solidFill>
                <a:srgbClr val="FF0000"/>
              </a:solidFill>
            </a:endParaRPr>
          </a:p>
          <a:p>
            <a:pPr marL="0" indent="0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r>
              <a:rPr lang="ar-IQ" sz="1600" b="1" dirty="0" smtClean="0"/>
              <a:t> التدخلات المقترحة: الخيارات لإصلاح نظام التوزيع العام – </a:t>
            </a:r>
            <a:r>
              <a:rPr lang="ar-IQ" sz="1600" b="1" dirty="0">
                <a:solidFill>
                  <a:srgbClr val="00B050"/>
                </a:solidFill>
              </a:rPr>
              <a:t>المستهدف بشكل امثل ( فقط الفقراء – </a:t>
            </a:r>
            <a:r>
              <a:rPr lang="ar-IQ" sz="1600" b="1" dirty="0" smtClean="0">
                <a:solidFill>
                  <a:srgbClr val="00B050"/>
                </a:solidFill>
              </a:rPr>
              <a:t>22,5%)</a:t>
            </a:r>
            <a:endParaRPr lang="en-US" sz="1600" b="1" dirty="0" smtClean="0"/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ar-IQ" sz="1600" dirty="0">
                <a:solidFill>
                  <a:schemeClr val="tx2"/>
                </a:solidFill>
              </a:rPr>
              <a:t>الخيار الأول: سينخفض معدل الفقر تدريجياً في السنوات الخمس القادمة: </a:t>
            </a:r>
            <a:r>
              <a:rPr lang="ar-IQ" sz="1600" dirty="0" smtClean="0">
                <a:solidFill>
                  <a:schemeClr val="tx2"/>
                </a:solidFill>
              </a:rPr>
              <a:t>22.5</a:t>
            </a:r>
            <a:r>
              <a:rPr lang="ar-IQ" sz="1600" dirty="0" smtClean="0">
                <a:solidFill>
                  <a:schemeClr val="tx2"/>
                </a:solidFill>
              </a:rPr>
              <a:t>%؛ 20</a:t>
            </a:r>
            <a:r>
              <a:rPr lang="ar-IQ" sz="1600" dirty="0">
                <a:solidFill>
                  <a:schemeClr val="tx2"/>
                </a:solidFill>
              </a:rPr>
              <a:t>٪؛ 17.5٪؛ 15٪؛ 12.5٪ </a:t>
            </a:r>
            <a:r>
              <a:rPr lang="ar-IQ" sz="1600" dirty="0" smtClean="0">
                <a:solidFill>
                  <a:schemeClr val="tx2"/>
                </a:solidFill>
              </a:rPr>
              <a:t>للاعوام </a:t>
            </a:r>
            <a:r>
              <a:rPr lang="ar-IQ" sz="1600" dirty="0">
                <a:solidFill>
                  <a:schemeClr val="tx2"/>
                </a:solidFill>
              </a:rPr>
              <a:t>2018 و 2019 و 2020 و 2021 و 2022 على التوالي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600" dirty="0">
                <a:solidFill>
                  <a:schemeClr val="tx2"/>
                </a:solidFill>
              </a:rPr>
              <a:t>  الخيار الثاني: معدل الفقر (22.5 في المائة) والميزانية المخصصة لنظام التوزيع العام ستبقى كما هي في السنوات الخمس المقبلة (2018-2022)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600" dirty="0">
                <a:solidFill>
                  <a:schemeClr val="tx2"/>
                </a:solidFill>
              </a:rPr>
              <a:t>  </a:t>
            </a:r>
            <a:r>
              <a:rPr lang="ar-IQ" sz="1600" dirty="0" smtClean="0">
                <a:solidFill>
                  <a:schemeClr val="tx2"/>
                </a:solidFill>
              </a:rPr>
              <a:t>الخيار </a:t>
            </a:r>
            <a:r>
              <a:rPr lang="ar-IQ" sz="1600" dirty="0">
                <a:solidFill>
                  <a:schemeClr val="tx2"/>
                </a:solidFill>
              </a:rPr>
              <a:t>اﻟﺛﺎﻟث: ﺗﮐﻟﻔﺔ </a:t>
            </a:r>
            <a:r>
              <a:rPr lang="ar-IQ" sz="1600" dirty="0" smtClean="0">
                <a:solidFill>
                  <a:schemeClr val="tx2"/>
                </a:solidFill>
              </a:rPr>
              <a:t>مثلى لمفردات </a:t>
            </a:r>
            <a:r>
              <a:rPr lang="ar-IQ" sz="1600" dirty="0" smtClean="0">
                <a:solidFill>
                  <a:schemeClr val="tx2"/>
                </a:solidFill>
              </a:rPr>
              <a:t>البطاقة التموينية </a:t>
            </a:r>
            <a:r>
              <a:rPr lang="en-US" sz="1600" dirty="0" smtClean="0">
                <a:solidFill>
                  <a:schemeClr val="tx2"/>
                </a:solidFill>
              </a:rPr>
              <a:t> </a:t>
            </a:r>
            <a:r>
              <a:rPr lang="ar-IQ" sz="1600" dirty="0" smtClean="0">
                <a:solidFill>
                  <a:schemeClr val="tx2"/>
                </a:solidFill>
              </a:rPr>
              <a:t>و جميع السكان الفقراء(22.5 </a:t>
            </a:r>
            <a:r>
              <a:rPr lang="ar-IQ" sz="1600" dirty="0">
                <a:solidFill>
                  <a:schemeClr val="tx2"/>
                </a:solidFill>
              </a:rPr>
              <a:t>٪) </a:t>
            </a:r>
            <a:r>
              <a:rPr lang="ar-IQ" sz="1600" dirty="0" smtClean="0">
                <a:solidFill>
                  <a:schemeClr val="tx2"/>
                </a:solidFill>
              </a:rPr>
              <a:t>التي تغطيها موازنة نظام التوزيع العام</a:t>
            </a:r>
            <a:endParaRPr lang="ar-IQ" sz="1600" dirty="0">
              <a:solidFill>
                <a:schemeClr val="tx2"/>
              </a:solidFill>
            </a:endParaRPr>
          </a:p>
          <a:p>
            <a:pPr marL="0" indent="0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endParaRPr lang="en-US" sz="1600" dirty="0"/>
          </a:p>
          <a:p>
            <a:pPr marL="0" indent="0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716106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9077" y="0"/>
            <a:ext cx="12182923" cy="492443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800"/>
            </a:lvl1pPr>
          </a:lstStyle>
          <a:p>
            <a:pPr algn="r" rtl="1"/>
            <a:r>
              <a:rPr lang="ar-IQ" sz="2600" b="1" dirty="0"/>
              <a:t>الاجراء رقم 1: تحسين ادوات شبكة الحماية – برنامج نظام التوزيع العام</a:t>
            </a:r>
            <a:endParaRPr lang="en-AU" sz="2600" b="1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9077" y="746751"/>
            <a:ext cx="11987784" cy="48434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IQ" sz="2200" b="1" dirty="0"/>
              <a:t>الاحتياجات المالية: </a:t>
            </a:r>
            <a:r>
              <a:rPr lang="ar-IQ" sz="1800" dirty="0"/>
              <a:t>الإجراءات وتكاليفها  - مليار دولار أمريكي (جميع سكان العراق</a:t>
            </a:r>
            <a:r>
              <a:rPr lang="ar-IQ" sz="1800" dirty="0" smtClean="0"/>
              <a:t>)</a:t>
            </a:r>
            <a:endParaRPr lang="fr-FR" sz="1800" dirty="0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8681527"/>
              </p:ext>
            </p:extLst>
          </p:nvPr>
        </p:nvGraphicFramePr>
        <p:xfrm>
          <a:off x="253096" y="1231097"/>
          <a:ext cx="11585117" cy="551318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92372">
                  <a:extLst>
                    <a:ext uri="{9D8B030D-6E8A-4147-A177-3AD203B41FA5}">
                      <a16:colId xmlns:a16="http://schemas.microsoft.com/office/drawing/2014/main" val="978086548"/>
                    </a:ext>
                  </a:extLst>
                </a:gridCol>
                <a:gridCol w="1758549">
                  <a:extLst>
                    <a:ext uri="{9D8B030D-6E8A-4147-A177-3AD203B41FA5}">
                      <a16:colId xmlns:a16="http://schemas.microsoft.com/office/drawing/2014/main" val="722765206"/>
                    </a:ext>
                  </a:extLst>
                </a:gridCol>
                <a:gridCol w="1758549">
                  <a:extLst>
                    <a:ext uri="{9D8B030D-6E8A-4147-A177-3AD203B41FA5}">
                      <a16:colId xmlns:a16="http://schemas.microsoft.com/office/drawing/2014/main" val="2213881610"/>
                    </a:ext>
                  </a:extLst>
                </a:gridCol>
                <a:gridCol w="1758549">
                  <a:extLst>
                    <a:ext uri="{9D8B030D-6E8A-4147-A177-3AD203B41FA5}">
                      <a16:colId xmlns:a16="http://schemas.microsoft.com/office/drawing/2014/main" val="2452492449"/>
                    </a:ext>
                  </a:extLst>
                </a:gridCol>
                <a:gridCol w="1758549">
                  <a:extLst>
                    <a:ext uri="{9D8B030D-6E8A-4147-A177-3AD203B41FA5}">
                      <a16:colId xmlns:a16="http://schemas.microsoft.com/office/drawing/2014/main" val="940574147"/>
                    </a:ext>
                  </a:extLst>
                </a:gridCol>
                <a:gridCol w="1758549">
                  <a:extLst>
                    <a:ext uri="{9D8B030D-6E8A-4147-A177-3AD203B41FA5}">
                      <a16:colId xmlns:a16="http://schemas.microsoft.com/office/drawing/2014/main" val="416049921"/>
                    </a:ext>
                  </a:extLst>
                </a:gridCol>
              </a:tblGrid>
              <a:tr h="22797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100" dirty="0" smtClean="0">
                          <a:effectLst/>
                        </a:rPr>
                        <a:t>الخيارات/ السنين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2018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2019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2020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2021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2022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/>
                </a:tc>
                <a:extLst>
                  <a:ext uri="{0D108BD9-81ED-4DB2-BD59-A6C34878D82A}">
                    <a16:rowId xmlns:a16="http://schemas.microsoft.com/office/drawing/2014/main" val="1726151837"/>
                  </a:ext>
                </a:extLst>
              </a:tr>
              <a:tr h="227972">
                <a:tc gridSpan="6">
                  <a:txBody>
                    <a:bodyPr/>
                    <a:lstStyle/>
                    <a:p>
                      <a:pPr marL="0" marR="0" algn="just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100" dirty="0" smtClean="0">
                          <a:effectLst/>
                        </a:rPr>
                        <a:t>الخيار 1: توزيع مفردات البطاقة التموينية العينية (جميع السكان مع نظام التوزيع العام= 9 </a:t>
                      </a:r>
                      <a:r>
                        <a:rPr lang="ar-IQ" sz="1100" dirty="0" smtClean="0">
                          <a:effectLst/>
                        </a:rPr>
                        <a:t>دولار </a:t>
                      </a:r>
                      <a:r>
                        <a:rPr lang="ar-IQ" sz="1100" dirty="0" smtClean="0">
                          <a:effectLst/>
                        </a:rPr>
                        <a:t>/ للشخص / الشهر)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1623224"/>
                  </a:ext>
                </a:extLst>
              </a:tr>
              <a:tr h="435768">
                <a:tc>
                  <a:txBody>
                    <a:bodyPr/>
                    <a:lstStyle/>
                    <a:p>
                      <a:pPr marL="0" marR="0" algn="just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100" dirty="0" smtClean="0">
                          <a:effectLst/>
                        </a:rPr>
                        <a:t>المجموع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4.7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4.8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4.9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5.1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5.2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extLst>
                  <a:ext uri="{0D108BD9-81ED-4DB2-BD59-A6C34878D82A}">
                    <a16:rowId xmlns:a16="http://schemas.microsoft.com/office/drawing/2014/main" val="1096891750"/>
                  </a:ext>
                </a:extLst>
              </a:tr>
              <a:tr h="455942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100" dirty="0" smtClean="0">
                          <a:effectLst/>
                        </a:rPr>
                        <a:t>تخفيض الدعم</a:t>
                      </a:r>
                      <a:r>
                        <a:rPr lang="en-US" sz="1100" dirty="0" smtClean="0">
                          <a:effectLst/>
                        </a:rPr>
                        <a:t>: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0-80-60-40-20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4.7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3.8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2.9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2.1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rgbClr val="FF0000"/>
                          </a:solidFill>
                          <a:effectLst/>
                        </a:rPr>
                        <a:t>1.0</a:t>
                      </a:r>
                      <a:endParaRPr lang="en-US" sz="14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extLst>
                  <a:ext uri="{0D108BD9-81ED-4DB2-BD59-A6C34878D82A}">
                    <a16:rowId xmlns:a16="http://schemas.microsoft.com/office/drawing/2014/main" val="4257566276"/>
                  </a:ext>
                </a:extLst>
              </a:tr>
              <a:tr h="227972">
                <a:tc gridSpan="6">
                  <a:txBody>
                    <a:bodyPr/>
                    <a:lstStyle/>
                    <a:p>
                      <a:pPr marL="0" marR="0" algn="just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100" dirty="0" smtClean="0">
                          <a:effectLst/>
                        </a:rPr>
                        <a:t> الخيار 2: التحول الى النقد الشامل بقيمة 15 دولار/ للشخص/ الشهر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5335390"/>
                  </a:ext>
                </a:extLst>
              </a:tr>
              <a:tr h="435768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100" dirty="0" smtClean="0">
                          <a:effectLst/>
                        </a:rPr>
                        <a:t>المجموع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7.8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8.0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8.2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8.5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8.7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extLst>
                  <a:ext uri="{0D108BD9-81ED-4DB2-BD59-A6C34878D82A}">
                    <a16:rowId xmlns:a16="http://schemas.microsoft.com/office/drawing/2014/main" val="1679427576"/>
                  </a:ext>
                </a:extLst>
              </a:tr>
              <a:tr h="227972">
                <a:tc gridSpan="6">
                  <a:txBody>
                    <a:bodyPr/>
                    <a:lstStyle/>
                    <a:p>
                      <a:pPr marL="0" marR="0" algn="just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100" dirty="0" smtClean="0">
                          <a:effectLst/>
                        </a:rPr>
                        <a:t> الخيار 3: التخفيض السنوي للتغطية بنسبة 20% كل سنة من 2019-2022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7014377"/>
                  </a:ext>
                </a:extLst>
              </a:tr>
              <a:tr h="455942">
                <a:tc>
                  <a:txBody>
                    <a:bodyPr/>
                    <a:lstStyle/>
                    <a:p>
                      <a:pPr marL="0" marR="0" algn="just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100" dirty="0" smtClean="0">
                          <a:effectLst/>
                        </a:rPr>
                        <a:t>تخفيض الدعم</a:t>
                      </a:r>
                      <a:r>
                        <a:rPr lang="en-US" sz="1100" dirty="0" smtClean="0">
                          <a:effectLst/>
                        </a:rPr>
                        <a:t>: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 algn="just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0-20-20-20-20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7.8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6.5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4.9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3.4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rgbClr val="FF0000"/>
                          </a:solidFill>
                          <a:effectLst/>
                        </a:rPr>
                        <a:t>1.7</a:t>
                      </a:r>
                      <a:endParaRPr lang="en-US" sz="14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extLst>
                  <a:ext uri="{0D108BD9-81ED-4DB2-BD59-A6C34878D82A}">
                    <a16:rowId xmlns:a16="http://schemas.microsoft.com/office/drawing/2014/main" val="713656458"/>
                  </a:ext>
                </a:extLst>
              </a:tr>
              <a:tr h="455942">
                <a:tc gridSpan="6">
                  <a:txBody>
                    <a:bodyPr/>
                    <a:lstStyle/>
                    <a:p>
                      <a:pPr marL="0" marR="0" algn="just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100" dirty="0" smtClean="0">
                          <a:effectLst/>
                        </a:rPr>
                        <a:t>الخيار 4: تخفيض سنوي للتغطية بنسبة 40٪ في 2019 ، 20٪ من 2020-2021 و 50٪ في 2022</a:t>
                      </a:r>
                    </a:p>
                    <a:p>
                      <a:pPr marL="0" marR="0" algn="just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100" dirty="0" smtClean="0">
                          <a:effectLst/>
                        </a:rPr>
                        <a:t>نقدًا / قسائم بقيمة 15 </a:t>
                      </a:r>
                      <a:r>
                        <a:rPr lang="ar-IQ" sz="1100" dirty="0" smtClean="0">
                          <a:effectLst/>
                        </a:rPr>
                        <a:t>دولارًا </a:t>
                      </a:r>
                      <a:r>
                        <a:rPr lang="ar-IQ" sz="1100" dirty="0" smtClean="0">
                          <a:effectLst/>
                        </a:rPr>
                        <a:t>للشخص / شهريًا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6542577"/>
                  </a:ext>
                </a:extLst>
              </a:tr>
              <a:tr h="455942">
                <a:tc>
                  <a:txBody>
                    <a:bodyPr/>
                    <a:lstStyle/>
                    <a:p>
                      <a:pPr marL="0" marR="0" indent="0" algn="just" defTabSz="914400" rtl="1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IQ" sz="1100" dirty="0" smtClean="0">
                          <a:effectLst/>
                        </a:rPr>
                        <a:t>تخفيض الدعم</a:t>
                      </a:r>
                      <a:r>
                        <a:rPr lang="en-US" sz="1100" dirty="0" smtClean="0">
                          <a:effectLst/>
                        </a:rPr>
                        <a:t>: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</a:rPr>
                        <a:t>: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 algn="just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0-40-20-0-50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7.8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4.8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3.3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3.4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rgbClr val="FF0000"/>
                          </a:solidFill>
                          <a:effectLst/>
                        </a:rPr>
                        <a:t>1.7</a:t>
                      </a:r>
                      <a:endParaRPr lang="en-US" sz="14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extLst>
                  <a:ext uri="{0D108BD9-81ED-4DB2-BD59-A6C34878D82A}">
                    <a16:rowId xmlns:a16="http://schemas.microsoft.com/office/drawing/2014/main" val="4015692408"/>
                  </a:ext>
                </a:extLst>
              </a:tr>
              <a:tr h="455942">
                <a:tc gridSpan="6">
                  <a:txBody>
                    <a:bodyPr/>
                    <a:lstStyle/>
                    <a:p>
                      <a:pPr marL="0" marR="0" algn="just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100" dirty="0" smtClean="0">
                          <a:effectLst/>
                        </a:rPr>
                        <a:t>الخيار 5: تخفيض سنوي للتغطية بنسبة 30٪ في 2019 ، و 30٪ من 2020-2021 و 50٪ في عام 2022</a:t>
                      </a:r>
                    </a:p>
                    <a:p>
                      <a:pPr marL="0" marR="0" algn="just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100" dirty="0" smtClean="0">
                          <a:effectLst/>
                        </a:rPr>
                        <a:t>نقدًا / قسائم بقيمة 15 دولارًا </a:t>
                      </a:r>
                      <a:r>
                        <a:rPr lang="ar-IQ" sz="1100" dirty="0" smtClean="0">
                          <a:effectLst/>
                        </a:rPr>
                        <a:t>للشخص </a:t>
                      </a:r>
                      <a:r>
                        <a:rPr lang="ar-IQ" sz="1100" dirty="0" smtClean="0">
                          <a:effectLst/>
                        </a:rPr>
                        <a:t>/ شهريًا</a:t>
                      </a:r>
                    </a:p>
                  </a:txBody>
                  <a:tcPr marL="65545" marR="65545" marT="0" marB="0"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9821589"/>
                  </a:ext>
                </a:extLst>
              </a:tr>
              <a:tr h="455942">
                <a:tc>
                  <a:txBody>
                    <a:bodyPr/>
                    <a:lstStyle/>
                    <a:p>
                      <a:pPr marL="0" marR="0" indent="0" algn="just" defTabSz="914400" rtl="1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IQ" sz="1100" dirty="0" smtClean="0">
                          <a:effectLst/>
                        </a:rPr>
                        <a:t>تخفيض الدعم</a:t>
                      </a:r>
                      <a:r>
                        <a:rPr lang="en-US" sz="1100" dirty="0" smtClean="0">
                          <a:effectLst/>
                        </a:rPr>
                        <a:t>:</a:t>
                      </a:r>
                    </a:p>
                    <a:p>
                      <a:pPr marL="0" marR="0" algn="just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</a:rPr>
                        <a:t>0-30-30-0-50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7.8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5.6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3.3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3.4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1.7</a:t>
                      </a:r>
                      <a:endParaRPr lang="en-US" sz="14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extLst>
                  <a:ext uri="{0D108BD9-81ED-4DB2-BD59-A6C34878D82A}">
                    <a16:rowId xmlns:a16="http://schemas.microsoft.com/office/drawing/2014/main" val="3080572930"/>
                  </a:ext>
                </a:extLst>
              </a:tr>
              <a:tr h="455942">
                <a:tc gridSpan="6">
                  <a:txBody>
                    <a:bodyPr/>
                    <a:lstStyle/>
                    <a:p>
                      <a:pPr marL="0" marR="0" algn="just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100" dirty="0" smtClean="0">
                          <a:effectLst/>
                        </a:rPr>
                        <a:t>الخيار 6: تخفيض سنوي للتغطية بنسبة 20٪ في 2019 ، و 40٪ من 2020-2021 و 50٪ في عام 2022</a:t>
                      </a:r>
                    </a:p>
                    <a:p>
                      <a:pPr marL="0" marR="0" algn="just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100" dirty="0" smtClean="0">
                          <a:effectLst/>
                        </a:rPr>
                        <a:t>نقدًا / قسائم بقيمة 15 </a:t>
                      </a:r>
                      <a:r>
                        <a:rPr lang="ar-IQ" sz="1100" dirty="0" smtClean="0">
                          <a:effectLst/>
                        </a:rPr>
                        <a:t>دولارًا </a:t>
                      </a:r>
                      <a:r>
                        <a:rPr lang="ar-IQ" sz="1100" dirty="0" smtClean="0">
                          <a:effectLst/>
                        </a:rPr>
                        <a:t>للشخص / شهريًا</a:t>
                      </a:r>
                    </a:p>
                  </a:txBody>
                  <a:tcPr marL="65545" marR="65545" marT="0" marB="0"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8344046"/>
                  </a:ext>
                </a:extLst>
              </a:tr>
              <a:tr h="455942">
                <a:tc>
                  <a:txBody>
                    <a:bodyPr/>
                    <a:lstStyle/>
                    <a:p>
                      <a:pPr marL="0" marR="0" indent="0" algn="just" defTabSz="914400" rtl="1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IQ" sz="1100" dirty="0" smtClean="0">
                          <a:effectLst/>
                        </a:rPr>
                        <a:t>تخفيض الدعم</a:t>
                      </a:r>
                      <a:r>
                        <a:rPr lang="en-US" sz="1100" dirty="0" smtClean="0">
                          <a:effectLst/>
                        </a:rPr>
                        <a:t>:</a:t>
                      </a:r>
                    </a:p>
                    <a:p>
                      <a:pPr marL="0" marR="0" algn="just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</a:rPr>
                        <a:t>0-20-40-0-50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7.8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6.5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3.3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3.4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rgbClr val="FF0000"/>
                          </a:solidFill>
                          <a:effectLst/>
                        </a:rPr>
                        <a:t>1.7</a:t>
                      </a:r>
                      <a:endParaRPr lang="en-US" sz="14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545" marR="65545" marT="0" marB="0" anchor="b"/>
                </a:tc>
                <a:extLst>
                  <a:ext uri="{0D108BD9-81ED-4DB2-BD59-A6C34878D82A}">
                    <a16:rowId xmlns:a16="http://schemas.microsoft.com/office/drawing/2014/main" val="20363366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170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9077" y="0"/>
            <a:ext cx="12182923" cy="492443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800"/>
            </a:lvl1pPr>
          </a:lstStyle>
          <a:p>
            <a:pPr algn="r" rtl="1"/>
            <a:r>
              <a:rPr lang="ar-IQ" sz="2600" b="1" dirty="0"/>
              <a:t>الاجراء رقم 1: تحسين ادوات شبكة الحماية – برنامج نظام التوزيع العام</a:t>
            </a:r>
            <a:endParaRPr lang="en-AU" sz="2600" b="1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9077" y="613226"/>
            <a:ext cx="11987784" cy="48434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IQ" sz="2200" b="1" dirty="0"/>
              <a:t>الاحتياجات المالية: الإجراءات وتكاليفها - الاستهداف الأمثل </a:t>
            </a:r>
            <a:r>
              <a:rPr lang="ar-IQ" sz="2200" b="1" dirty="0" smtClean="0"/>
              <a:t>( </a:t>
            </a:r>
            <a:r>
              <a:rPr lang="ar-IQ" sz="2200" b="1" dirty="0"/>
              <a:t>فقط الفقراء - </a:t>
            </a:r>
            <a:r>
              <a:rPr lang="ar-IQ" sz="2200" b="1" dirty="0" smtClean="0"/>
              <a:t>22.5٪)</a:t>
            </a:r>
            <a:r>
              <a:rPr lang="en-US" sz="1800" dirty="0" smtClean="0"/>
              <a:t> </a:t>
            </a:r>
            <a:endParaRPr lang="fr-FR" sz="1800" dirty="0" smtClean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4033753"/>
              </p:ext>
            </p:extLst>
          </p:nvPr>
        </p:nvGraphicFramePr>
        <p:xfrm>
          <a:off x="73478" y="948120"/>
          <a:ext cx="11862709" cy="54306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39742">
                  <a:extLst>
                    <a:ext uri="{9D8B030D-6E8A-4147-A177-3AD203B41FA5}">
                      <a16:colId xmlns:a16="http://schemas.microsoft.com/office/drawing/2014/main" val="3908900579"/>
                    </a:ext>
                  </a:extLst>
                </a:gridCol>
                <a:gridCol w="1398884">
                  <a:extLst>
                    <a:ext uri="{9D8B030D-6E8A-4147-A177-3AD203B41FA5}">
                      <a16:colId xmlns:a16="http://schemas.microsoft.com/office/drawing/2014/main" val="3683649654"/>
                    </a:ext>
                  </a:extLst>
                </a:gridCol>
                <a:gridCol w="1622025">
                  <a:extLst>
                    <a:ext uri="{9D8B030D-6E8A-4147-A177-3AD203B41FA5}">
                      <a16:colId xmlns:a16="http://schemas.microsoft.com/office/drawing/2014/main" val="2423891240"/>
                    </a:ext>
                  </a:extLst>
                </a:gridCol>
                <a:gridCol w="1800686">
                  <a:extLst>
                    <a:ext uri="{9D8B030D-6E8A-4147-A177-3AD203B41FA5}">
                      <a16:colId xmlns:a16="http://schemas.microsoft.com/office/drawing/2014/main" val="763776717"/>
                    </a:ext>
                  </a:extLst>
                </a:gridCol>
                <a:gridCol w="1800686">
                  <a:extLst>
                    <a:ext uri="{9D8B030D-6E8A-4147-A177-3AD203B41FA5}">
                      <a16:colId xmlns:a16="http://schemas.microsoft.com/office/drawing/2014/main" val="2771057286"/>
                    </a:ext>
                  </a:extLst>
                </a:gridCol>
                <a:gridCol w="1800686">
                  <a:extLst>
                    <a:ext uri="{9D8B030D-6E8A-4147-A177-3AD203B41FA5}">
                      <a16:colId xmlns:a16="http://schemas.microsoft.com/office/drawing/2014/main" val="2661249773"/>
                    </a:ext>
                  </a:extLst>
                </a:gridCol>
              </a:tblGrid>
              <a:tr h="27697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600" dirty="0" smtClean="0">
                          <a:effectLst/>
                        </a:rPr>
                        <a:t>السنوات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2018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2019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2020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2021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2022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/>
                </a:tc>
                <a:extLst>
                  <a:ext uri="{0D108BD9-81ED-4DB2-BD59-A6C34878D82A}">
                    <a16:rowId xmlns:a16="http://schemas.microsoft.com/office/drawing/2014/main" val="2653420711"/>
                  </a:ext>
                </a:extLst>
              </a:tr>
              <a:tr h="148417">
                <a:tc gridSpan="6">
                  <a:txBody>
                    <a:bodyPr/>
                    <a:lstStyle/>
                    <a:p>
                      <a:pPr marL="0" marR="0" algn="just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400" dirty="0" smtClean="0">
                          <a:effectLst/>
                        </a:rPr>
                        <a:t> الخيار 1: زيادة تدريجية لمعدل الفقر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0972475"/>
                  </a:ext>
                </a:extLst>
              </a:tr>
              <a:tr h="568725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الكلفة الكلية لتغطية الفقراء ( مليار دولار)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1.6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1.4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1.3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1.1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0.9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extLst>
                  <a:ext uri="{0D108BD9-81ED-4DB2-BD59-A6C34878D82A}">
                    <a16:rowId xmlns:a16="http://schemas.microsoft.com/office/drawing/2014/main" val="3661037316"/>
                  </a:ext>
                </a:extLst>
              </a:tr>
              <a:tr h="296834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معدل التغطية بنظام التوزيع العام للفقراء ( %)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solidFill>
                            <a:srgbClr val="FF0000"/>
                          </a:solidFill>
                          <a:effectLst/>
                        </a:rPr>
                        <a:t>89.42</a:t>
                      </a:r>
                      <a:endParaRPr lang="en-US" sz="15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solidFill>
                            <a:srgbClr val="FF0000"/>
                          </a:solidFill>
                          <a:effectLst/>
                        </a:rPr>
                        <a:t>98.101</a:t>
                      </a:r>
                      <a:endParaRPr lang="en-US" sz="15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</a:rPr>
                        <a:t>109.32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</a:rPr>
                        <a:t>124.38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</a:rPr>
                        <a:t>145.54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extLst>
                  <a:ext uri="{0D108BD9-81ED-4DB2-BD59-A6C34878D82A}">
                    <a16:rowId xmlns:a16="http://schemas.microsoft.com/office/drawing/2014/main" val="2955625529"/>
                  </a:ext>
                </a:extLst>
              </a:tr>
              <a:tr h="593667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الموازنة المطلوبة لتغطية الفقراء بشكل كامل (مليار</a:t>
                      </a:r>
                      <a:r>
                        <a:rPr lang="ar-IQ" sz="14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دولار)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0.1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0.2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extLst>
                  <a:ext uri="{0D108BD9-81ED-4DB2-BD59-A6C34878D82A}">
                    <a16:rowId xmlns:a16="http://schemas.microsoft.com/office/drawing/2014/main" val="310121868"/>
                  </a:ext>
                </a:extLst>
              </a:tr>
              <a:tr h="148417">
                <a:tc gridSpan="6">
                  <a:txBody>
                    <a:bodyPr/>
                    <a:lstStyle/>
                    <a:p>
                      <a:pPr marL="0" marR="0" algn="just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الخيار 2: معدل الفقر 22,5%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2821521"/>
                  </a:ext>
                </a:extLst>
              </a:tr>
              <a:tr h="568725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الكلفة الكلية لتغطية الفقراء (مليار دولار)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1.61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1.65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1.69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1.73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effectLst/>
                        </a:rPr>
                        <a:t>1.78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extLst>
                  <a:ext uri="{0D108BD9-81ED-4DB2-BD59-A6C34878D82A}">
                    <a16:rowId xmlns:a16="http://schemas.microsoft.com/office/drawing/2014/main" val="2357916956"/>
                  </a:ext>
                </a:extLst>
              </a:tr>
              <a:tr h="296834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معدل التغطية بنظام التوزيع العام  للفقراء (%)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</a:rPr>
                        <a:t>89.42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</a:rPr>
                        <a:t>87.20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</a:rPr>
                        <a:t>85.03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</a:rPr>
                        <a:t>82.92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</a:rPr>
                        <a:t>80.85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extLst>
                  <a:ext uri="{0D108BD9-81ED-4DB2-BD59-A6C34878D82A}">
                    <a16:rowId xmlns:a16="http://schemas.microsoft.com/office/drawing/2014/main" val="1058849260"/>
                  </a:ext>
                </a:extLst>
              </a:tr>
              <a:tr h="593667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الموازنة المطلوبة لتغطية الفقراء بشكل كامل (مليار</a:t>
                      </a:r>
                      <a:r>
                        <a:rPr lang="ar-IQ" sz="14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دولار)</a:t>
                      </a:r>
                      <a:endParaRPr lang="en-US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dirty="0" smtClean="0">
                          <a:solidFill>
                            <a:srgbClr val="FF0000"/>
                          </a:solidFill>
                          <a:effectLst/>
                        </a:rPr>
                        <a:t>0.17</a:t>
                      </a:r>
                      <a:endParaRPr lang="en-US" sz="15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dirty="0" smtClean="0">
                          <a:solidFill>
                            <a:srgbClr val="FF0000"/>
                          </a:solidFill>
                          <a:effectLst/>
                        </a:rPr>
                        <a:t>0.21</a:t>
                      </a:r>
                      <a:endParaRPr lang="en-US" sz="15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dirty="0" smtClean="0">
                          <a:solidFill>
                            <a:srgbClr val="FF0000"/>
                          </a:solidFill>
                          <a:effectLst/>
                        </a:rPr>
                        <a:t>0.25</a:t>
                      </a:r>
                      <a:endParaRPr lang="en-US" sz="15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dirty="0" smtClean="0">
                          <a:solidFill>
                            <a:srgbClr val="FF0000"/>
                          </a:solidFill>
                          <a:effectLst/>
                        </a:rPr>
                        <a:t>0.29</a:t>
                      </a:r>
                      <a:endParaRPr lang="en-US" sz="15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dirty="0" smtClean="0">
                          <a:solidFill>
                            <a:srgbClr val="FF0000"/>
                          </a:solidFill>
                          <a:effectLst/>
                        </a:rPr>
                        <a:t>0.34</a:t>
                      </a:r>
                      <a:endParaRPr lang="en-US" sz="15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extLst>
                  <a:ext uri="{0D108BD9-81ED-4DB2-BD59-A6C34878D82A}">
                    <a16:rowId xmlns:a16="http://schemas.microsoft.com/office/drawing/2014/main" val="4136401076"/>
                  </a:ext>
                </a:extLst>
              </a:tr>
              <a:tr h="148417">
                <a:tc gridSpan="6">
                  <a:txBody>
                    <a:bodyPr/>
                    <a:lstStyle/>
                    <a:p>
                      <a:pPr marL="0" marR="0" algn="just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400" dirty="0" smtClean="0">
                          <a:effectLst/>
                        </a:rPr>
                        <a:t> الخيار 3: معدل الفقر 22,5%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7630888"/>
                  </a:ext>
                </a:extLst>
              </a:tr>
              <a:tr h="593667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الكلفة العينية لسلة</a:t>
                      </a:r>
                      <a:r>
                        <a:rPr lang="ar-IQ" sz="14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الغذاء حسب نظام التوزيع العام ( قسيمة/ تحويلات نقدية)/ للفرد من الفقراء/ شهريا ( بالدولار)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13.41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13.08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12.75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12.43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</a:rPr>
                        <a:t>12.13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extLst>
                  <a:ext uri="{0D108BD9-81ED-4DB2-BD59-A6C34878D82A}">
                    <a16:rowId xmlns:a16="http://schemas.microsoft.com/office/drawing/2014/main" val="1669909534"/>
                  </a:ext>
                </a:extLst>
              </a:tr>
              <a:tr h="568725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الكلفة الكلية المطلوبة</a:t>
                      </a:r>
                      <a:r>
                        <a:rPr lang="ar-IQ" sz="14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لتغطية الفقراء ( بالدولار)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1.61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1.65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1.69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1.73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1.78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extLst>
                  <a:ext uri="{0D108BD9-81ED-4DB2-BD59-A6C34878D82A}">
                    <a16:rowId xmlns:a16="http://schemas.microsoft.com/office/drawing/2014/main" val="2027793190"/>
                  </a:ext>
                </a:extLst>
              </a:tr>
              <a:tr h="296834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معدل التغطية بنظام التوزيع العام للفقراء (%)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100.00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100.00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100.00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100.00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100.00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745" marR="50745" marT="0" marB="0" anchor="b"/>
                </a:tc>
                <a:extLst>
                  <a:ext uri="{0D108BD9-81ED-4DB2-BD59-A6C34878D82A}">
                    <a16:rowId xmlns:a16="http://schemas.microsoft.com/office/drawing/2014/main" val="22627208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5744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2"/>
          <p:cNvSpPr txBox="1">
            <a:spLocks/>
          </p:cNvSpPr>
          <p:nvPr/>
        </p:nvSpPr>
        <p:spPr>
          <a:xfrm>
            <a:off x="106646" y="713190"/>
            <a:ext cx="11987784" cy="55233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buNone/>
            </a:pPr>
            <a:r>
              <a:rPr lang="ar-IQ" sz="3200" b="1" u="sng" dirty="0" smtClean="0"/>
              <a:t> التدخلات المقترحة:</a:t>
            </a:r>
            <a:endParaRPr lang="en-US" sz="3200" b="1" u="sng" dirty="0"/>
          </a:p>
          <a:p>
            <a:pPr marL="457200" indent="-457200" algn="just" rtl="1">
              <a:buAutoNum type="arabicPeriod"/>
            </a:pPr>
            <a:r>
              <a:rPr lang="ar-IQ" sz="3200" dirty="0" smtClean="0"/>
              <a:t>توفير المدخلات</a:t>
            </a:r>
            <a:endParaRPr lang="en-US" sz="3200" dirty="0" smtClean="0"/>
          </a:p>
          <a:p>
            <a:pPr marL="457200" indent="-457200" algn="just" rtl="1">
              <a:buAutoNum type="arabicPeriod"/>
            </a:pPr>
            <a:endParaRPr lang="en-US" sz="1000" dirty="0" smtClean="0"/>
          </a:p>
          <a:p>
            <a:pPr marL="457200" indent="-457200" algn="just" rtl="1">
              <a:buAutoNum type="arabicPeriod"/>
            </a:pPr>
            <a:r>
              <a:rPr lang="ar-IQ" sz="3200" dirty="0" smtClean="0"/>
              <a:t> دمج افضل للمزارعين بسلاسل القيمة والاسواق</a:t>
            </a:r>
            <a:endParaRPr lang="en-US" sz="3200" dirty="0" smtClean="0"/>
          </a:p>
          <a:p>
            <a:pPr marL="457200" indent="-457200" algn="just" rtl="1">
              <a:buAutoNum type="arabicPeriod"/>
            </a:pPr>
            <a:endParaRPr lang="en-US" sz="1000" dirty="0" smtClean="0"/>
          </a:p>
          <a:p>
            <a:pPr marL="457200" indent="-457200" algn="just" rtl="1">
              <a:buAutoNum type="arabicPeriod"/>
            </a:pPr>
            <a:r>
              <a:rPr lang="ar-IQ" sz="3200" dirty="0" smtClean="0"/>
              <a:t>تحسين القدرات المؤسساتية</a:t>
            </a:r>
            <a:endParaRPr lang="en-US" sz="3200" dirty="0" smtClean="0"/>
          </a:p>
          <a:p>
            <a:pPr marL="457200" indent="-457200" algn="just" rtl="1">
              <a:buAutoNum type="arabicPeriod"/>
            </a:pPr>
            <a:endParaRPr lang="en-US" sz="1000" dirty="0" smtClean="0"/>
          </a:p>
          <a:p>
            <a:pPr marL="457200" indent="-457200" algn="just" rtl="1">
              <a:buAutoNum type="arabicPeriod"/>
            </a:pPr>
            <a:r>
              <a:rPr lang="ar-IQ" sz="3200" dirty="0" smtClean="0"/>
              <a:t> تطوير الارض والري ( بما في ذلك البزل) </a:t>
            </a:r>
            <a:endParaRPr lang="en-US" sz="3200" dirty="0" smtClean="0"/>
          </a:p>
          <a:p>
            <a:pPr marL="457200" indent="-457200" algn="just" rtl="1">
              <a:buAutoNum type="arabicPeriod"/>
            </a:pPr>
            <a:endParaRPr lang="en-US" sz="1000" dirty="0" smtClean="0"/>
          </a:p>
          <a:p>
            <a:pPr marL="457200" indent="-457200" algn="just" rtl="1">
              <a:buAutoNum type="arabicPeriod"/>
            </a:pPr>
            <a:r>
              <a:rPr lang="ar-IQ" sz="3200" dirty="0" smtClean="0"/>
              <a:t>حماية خصوبة التربة</a:t>
            </a:r>
            <a:endParaRPr lang="en-US" sz="3200" dirty="0" smtClean="0"/>
          </a:p>
          <a:p>
            <a:pPr marL="457200" indent="-457200" algn="just" rtl="1">
              <a:buAutoNum type="arabicPeriod"/>
            </a:pPr>
            <a:endParaRPr lang="en-US" sz="1000" dirty="0" smtClean="0"/>
          </a:p>
          <a:p>
            <a:pPr marL="457200" indent="-457200" algn="just" rtl="1">
              <a:buAutoNum type="arabicPeriod"/>
            </a:pPr>
            <a:r>
              <a:rPr lang="ar-IQ" sz="3200" dirty="0" smtClean="0"/>
              <a:t>ترشيد الانتاج المحلي بما يتماشى مع السياسة التجارية</a:t>
            </a:r>
            <a:endParaRPr lang="en-US" sz="32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9077" y="0"/>
            <a:ext cx="12182923" cy="5847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800"/>
            </a:lvl1pPr>
          </a:lstStyle>
          <a:p>
            <a:pPr algn="r" rtl="1"/>
            <a:r>
              <a:rPr lang="ar-IQ" sz="3200" b="1" dirty="0" smtClean="0"/>
              <a:t> الاجراء 2: زيادة الانتاج الزراعي المستدام</a:t>
            </a:r>
            <a:endParaRPr lang="en-AU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26440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2"/>
          <p:cNvSpPr txBox="1">
            <a:spLocks/>
          </p:cNvSpPr>
          <p:nvPr/>
        </p:nvSpPr>
        <p:spPr>
          <a:xfrm>
            <a:off x="106646" y="714309"/>
            <a:ext cx="11987784" cy="598487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buNone/>
            </a:pPr>
            <a:r>
              <a:rPr lang="ar-IQ" sz="2400" b="1" u="sng" dirty="0" smtClean="0"/>
              <a:t> التدخل 1: على مستوى المدرسة</a:t>
            </a:r>
            <a:r>
              <a:rPr lang="en-US" sz="2400" b="1" dirty="0" smtClean="0"/>
              <a:t> </a:t>
            </a:r>
            <a:endParaRPr lang="en-US" sz="2400" b="1" dirty="0"/>
          </a:p>
          <a:p>
            <a:pPr lvl="0" algn="just" rtl="1"/>
            <a:r>
              <a:rPr lang="ar-IQ" sz="2400" dirty="0" smtClean="0"/>
              <a:t>برامج (تجريبية) للتغذية المدرسية المتكاملة</a:t>
            </a:r>
          </a:p>
          <a:p>
            <a:pPr lvl="0" algn="just" rtl="1"/>
            <a:r>
              <a:rPr lang="ar-IQ" sz="2400" dirty="0" smtClean="0"/>
              <a:t>اصلاح مباني المدارس الابتدائية المستهدفة لتكون مزودة بقاعات الطعام وحدائق مدرسية ومنشات صحية مناسبة تراعي نوع الجنس وتوفير مياه الشرب</a:t>
            </a:r>
          </a:p>
          <a:p>
            <a:pPr lvl="0" algn="just" rtl="1"/>
            <a:r>
              <a:rPr lang="ar-IQ" sz="2400" dirty="0" smtClean="0"/>
              <a:t>ادخال اسلوب دليل هرم التربية التغذوية والاغذية ومواضيع الحدائق المدرسية التي يتم تكييفها لتناسب </a:t>
            </a:r>
            <a:r>
              <a:rPr lang="ar-IQ" sz="2400" dirty="0" smtClean="0"/>
              <a:t>المتغيرات العمرية</a:t>
            </a:r>
            <a:endParaRPr lang="ar-IQ" sz="2400" dirty="0" smtClean="0"/>
          </a:p>
          <a:p>
            <a:pPr marL="0" indent="0" algn="just">
              <a:buNone/>
            </a:pPr>
            <a:endParaRPr lang="en-US" sz="2400" dirty="0"/>
          </a:p>
          <a:p>
            <a:pPr marL="0" indent="0" algn="just" rtl="1">
              <a:buNone/>
            </a:pPr>
            <a:r>
              <a:rPr lang="ar-IQ" sz="2400" b="1" u="sng" dirty="0" smtClean="0"/>
              <a:t> التدخل 2: على مستوى المجتمع</a:t>
            </a:r>
            <a:endParaRPr lang="en-US" sz="2400" b="1" dirty="0" smtClean="0"/>
          </a:p>
          <a:p>
            <a:pPr lvl="0" algn="just" rtl="1"/>
            <a:r>
              <a:rPr lang="ar-IQ" sz="2400" dirty="0" smtClean="0"/>
              <a:t>انشاء </a:t>
            </a:r>
            <a:r>
              <a:rPr lang="ar-IQ" sz="2400" dirty="0" smtClean="0"/>
              <a:t>وتهيئة المطابخ </a:t>
            </a:r>
            <a:r>
              <a:rPr lang="ar-IQ" sz="2400" dirty="0" smtClean="0"/>
              <a:t>المجهزة تديرها ادارة مدربة مستهدفة لتقديم الطعام في المدارس</a:t>
            </a:r>
          </a:p>
          <a:p>
            <a:pPr lvl="0" algn="just" rtl="1"/>
            <a:r>
              <a:rPr lang="ar-IQ" sz="2400" dirty="0" smtClean="0"/>
              <a:t>تعزيز انتاج المزارعين المحلي وانشاء سلاسل التجهيز المحلية لشراء السلع الخاصة بخدمات الوجبات المدرسية</a:t>
            </a:r>
          </a:p>
          <a:p>
            <a:pPr marL="0" indent="0" algn="just">
              <a:buNone/>
            </a:pPr>
            <a:endParaRPr lang="en-US" sz="24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9077" y="0"/>
            <a:ext cx="12182923" cy="55399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800"/>
            </a:lvl1pPr>
          </a:lstStyle>
          <a:p>
            <a:pPr algn="r" rtl="1"/>
            <a:r>
              <a:rPr lang="ar-IQ" sz="3000" b="1" dirty="0" smtClean="0"/>
              <a:t> الاجراء 3: معالجة </a:t>
            </a:r>
            <a:r>
              <a:rPr lang="ar-IQ" sz="3000" b="1" dirty="0" smtClean="0"/>
              <a:t>العبئ </a:t>
            </a:r>
            <a:r>
              <a:rPr lang="ar-IQ" sz="3000" b="1" dirty="0" smtClean="0"/>
              <a:t>المزدوج لسوء التغذية</a:t>
            </a:r>
            <a:endParaRPr lang="en-AU" sz="3000" b="1" dirty="0" smtClean="0"/>
          </a:p>
        </p:txBody>
      </p:sp>
    </p:spTree>
    <p:extLst>
      <p:ext uri="{BB962C8B-B14F-4D97-AF65-F5344CB8AC3E}">
        <p14:creationId xmlns:p14="http://schemas.microsoft.com/office/powerpoint/2010/main" val="639344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9077" y="0"/>
            <a:ext cx="12182923" cy="55399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800"/>
            </a:lvl1pPr>
          </a:lstStyle>
          <a:p>
            <a:pPr algn="r" rtl="1"/>
            <a:r>
              <a:rPr lang="ar-IQ" sz="3000" b="1" dirty="0" smtClean="0"/>
              <a:t> الموضوع 3: معالجة </a:t>
            </a:r>
            <a:r>
              <a:rPr lang="ar-IQ" sz="3000" b="1" dirty="0" smtClean="0"/>
              <a:t>العبئ </a:t>
            </a:r>
            <a:r>
              <a:rPr lang="ar-IQ" sz="3000" b="1" dirty="0" smtClean="0"/>
              <a:t>المزدوج لسوء التغذية</a:t>
            </a:r>
            <a:endParaRPr lang="en-AU" sz="3000" b="1" dirty="0" smtClean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06646" y="714308"/>
            <a:ext cx="11987784" cy="602337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buNone/>
            </a:pPr>
            <a:r>
              <a:rPr lang="ar-IQ" sz="2200" b="1" u="sng" dirty="0" smtClean="0"/>
              <a:t> التدخل 3: على مستوى الوزارات: </a:t>
            </a:r>
            <a:r>
              <a:rPr lang="ar-IQ" sz="2200" u="sng" dirty="0" smtClean="0"/>
              <a:t>( كل من وزارة التربية </a:t>
            </a:r>
            <a:r>
              <a:rPr lang="ar-IQ" sz="2200" u="sng" dirty="0" smtClean="0"/>
              <a:t>و وزارة </a:t>
            </a:r>
            <a:r>
              <a:rPr lang="ar-IQ" sz="2200" u="sng" dirty="0" smtClean="0"/>
              <a:t>الصحة بالتعاون مع برنامج الاغذية </a:t>
            </a:r>
            <a:r>
              <a:rPr lang="ar-IQ" sz="2200" u="sng" dirty="0" smtClean="0"/>
              <a:t>العالمي </a:t>
            </a:r>
            <a:r>
              <a:rPr lang="en-GB" sz="2200" u="sng" dirty="0" smtClean="0"/>
              <a:t>(WFP)</a:t>
            </a:r>
            <a:r>
              <a:rPr lang="ar-IQ" sz="2200" u="sng" dirty="0" smtClean="0"/>
              <a:t>)</a:t>
            </a:r>
            <a:r>
              <a:rPr lang="en-US" sz="2200" dirty="0" smtClean="0"/>
              <a:t>:</a:t>
            </a:r>
            <a:endParaRPr lang="en-US" sz="2200" dirty="0"/>
          </a:p>
          <a:p>
            <a:pPr lvl="0" algn="just" rtl="1"/>
            <a:r>
              <a:rPr lang="ar-IQ" sz="2200" dirty="0" smtClean="0"/>
              <a:t>اطلاق حملة توعية في البلاد تشمل وسائل الاعلام الوطنية حول </a:t>
            </a:r>
            <a:r>
              <a:rPr lang="ar-IQ" sz="2200" dirty="0" smtClean="0"/>
              <a:t>كيفية قيام </a:t>
            </a:r>
            <a:r>
              <a:rPr lang="ar-IQ" sz="2200" dirty="0" smtClean="0"/>
              <a:t>الغذاء الجيد </a:t>
            </a:r>
            <a:r>
              <a:rPr lang="ar-IQ" sz="2200" dirty="0" smtClean="0"/>
              <a:t>بتحسين </a:t>
            </a:r>
            <a:r>
              <a:rPr lang="ar-IQ" sz="2200" dirty="0" smtClean="0"/>
              <a:t>الصحة والتحصيل الدراسي</a:t>
            </a:r>
          </a:p>
          <a:p>
            <a:pPr lvl="0" algn="just" rtl="1"/>
            <a:r>
              <a:rPr lang="ar-IQ" sz="2200" dirty="0" smtClean="0"/>
              <a:t>الرقابة والتقييم: انشاء ومراقبة اثر خطة التغذية المدرسية لضمان تحقيق تقدم</a:t>
            </a:r>
          </a:p>
          <a:p>
            <a:pPr lvl="0" algn="just"/>
            <a:endParaRPr lang="en-US" sz="2200" dirty="0"/>
          </a:p>
          <a:p>
            <a:pPr marL="0" indent="0" algn="just" rtl="1">
              <a:buNone/>
            </a:pPr>
            <a:r>
              <a:rPr lang="ar-IQ" sz="2200" b="1" u="sng" dirty="0" smtClean="0"/>
              <a:t> التدخل 4: على مستوى السياسة</a:t>
            </a:r>
            <a:r>
              <a:rPr lang="en-US" sz="2200" b="1" dirty="0" smtClean="0"/>
              <a:t> </a:t>
            </a:r>
            <a:endParaRPr lang="en-US" sz="2200" b="1" dirty="0"/>
          </a:p>
          <a:p>
            <a:pPr algn="just" rtl="1"/>
            <a:r>
              <a:rPr lang="ar-IQ" sz="2200" dirty="0"/>
              <a:t>دمج عنصر التوعية التغذوية في المناهج الدراسية </a:t>
            </a:r>
            <a:r>
              <a:rPr lang="ar-IQ" sz="2200" dirty="0" smtClean="0"/>
              <a:t>الوطنية</a:t>
            </a:r>
            <a:endParaRPr lang="ar-IQ" sz="2200" dirty="0"/>
          </a:p>
          <a:p>
            <a:pPr algn="just" rtl="1"/>
            <a:r>
              <a:rPr lang="ar-IQ" sz="2200" dirty="0"/>
              <a:t>إطلاق </a:t>
            </a:r>
            <a:r>
              <a:rPr lang="ar-IQ" sz="2200" dirty="0" smtClean="0"/>
              <a:t>ضوابط الحانوت المدرسي </a:t>
            </a:r>
            <a:r>
              <a:rPr lang="ar-IQ" sz="2200" dirty="0"/>
              <a:t>بما في ذلك المتطلبات الصحية </a:t>
            </a:r>
            <a:r>
              <a:rPr lang="ar-IQ" sz="2200" dirty="0" smtClean="0"/>
              <a:t>وقائمة </a:t>
            </a:r>
            <a:r>
              <a:rPr lang="ar-IQ" sz="2200" dirty="0" smtClean="0"/>
              <a:t>الطعام </a:t>
            </a:r>
            <a:r>
              <a:rPr lang="ar-IQ" sz="2200" dirty="0"/>
              <a:t>المصممة حسب العمر </a:t>
            </a:r>
            <a:r>
              <a:rPr lang="ar-IQ" sz="2200" dirty="0" smtClean="0"/>
              <a:t> </a:t>
            </a:r>
            <a:r>
              <a:rPr lang="ar-IQ" sz="2200" dirty="0"/>
              <a:t>ومعايير </a:t>
            </a:r>
            <a:r>
              <a:rPr lang="ar-IQ" sz="2200" dirty="0" smtClean="0"/>
              <a:t>الجودة </a:t>
            </a:r>
            <a:r>
              <a:rPr lang="ar-IQ" sz="2200" dirty="0"/>
              <a:t>مثل صحة الموظفين </a:t>
            </a:r>
            <a:r>
              <a:rPr lang="ar-IQ" sz="2200" dirty="0" smtClean="0"/>
              <a:t>والنظافة </a:t>
            </a:r>
            <a:r>
              <a:rPr lang="ar-IQ" sz="2200" dirty="0" smtClean="0"/>
              <a:t>والنظافة الصحية </a:t>
            </a:r>
            <a:r>
              <a:rPr lang="ar-IQ" sz="2200" dirty="0" smtClean="0"/>
              <a:t>العامة </a:t>
            </a:r>
            <a:r>
              <a:rPr lang="ar-IQ" sz="2200" dirty="0"/>
              <a:t>وحفظ </a:t>
            </a:r>
            <a:r>
              <a:rPr lang="ar-IQ" sz="2200" dirty="0" smtClean="0"/>
              <a:t>الطعام </a:t>
            </a:r>
            <a:r>
              <a:rPr lang="ar-IQ" sz="2200" dirty="0"/>
              <a:t>والتسليم والتخزين والعرض والتعبئة.</a:t>
            </a:r>
            <a:endParaRPr lang="ar-IQ" sz="2200" dirty="0" smtClean="0"/>
          </a:p>
          <a:p>
            <a:pPr marL="0" lvl="0" indent="0" algn="just">
              <a:buNone/>
            </a:pPr>
            <a:endParaRPr lang="en-US" sz="2100" dirty="0" smtClean="0"/>
          </a:p>
          <a:p>
            <a:pPr marL="0" indent="0" algn="just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0814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2"/>
          <p:cNvSpPr txBox="1">
            <a:spLocks/>
          </p:cNvSpPr>
          <p:nvPr/>
        </p:nvSpPr>
        <p:spPr>
          <a:xfrm>
            <a:off x="9077" y="626070"/>
            <a:ext cx="12126776" cy="559730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buNone/>
            </a:pPr>
            <a:r>
              <a:rPr lang="ar-IQ" sz="2200" b="1" dirty="0" smtClean="0"/>
              <a:t> التدخلات المقترحة</a:t>
            </a:r>
            <a:endParaRPr lang="en-US" sz="2200" b="1" dirty="0" smtClean="0"/>
          </a:p>
          <a:p>
            <a:pPr marL="0" indent="0" algn="just" rtl="1">
              <a:buNone/>
            </a:pPr>
            <a:r>
              <a:rPr lang="ar-IQ" sz="2200" b="1" u="sng" dirty="0" smtClean="0"/>
              <a:t> التدخل 1- على مستوى المجتمع</a:t>
            </a:r>
            <a:endParaRPr lang="en-US" sz="2200" b="1" dirty="0"/>
          </a:p>
          <a:p>
            <a:pPr algn="just" rtl="1"/>
            <a:r>
              <a:rPr lang="ar-IQ" sz="2200" dirty="0"/>
              <a:t>تشييد </a:t>
            </a:r>
            <a:r>
              <a:rPr lang="ar-IQ" sz="2200" dirty="0" smtClean="0"/>
              <a:t>وإنشا مطابخ </a:t>
            </a:r>
            <a:r>
              <a:rPr lang="ar-IQ" sz="2200" dirty="0"/>
              <a:t>مجهزة تديرها نساء مستهدفات من كل من المناطق الريفية والحضرية </a:t>
            </a:r>
            <a:r>
              <a:rPr lang="ar-IQ" sz="2200" dirty="0" smtClean="0"/>
              <a:t>ومدربات </a:t>
            </a:r>
            <a:r>
              <a:rPr lang="ar-IQ" sz="2200" dirty="0" smtClean="0"/>
              <a:t>على كيفية </a:t>
            </a:r>
            <a:r>
              <a:rPr lang="ar-IQ" sz="2200" dirty="0"/>
              <a:t>إدارة </a:t>
            </a:r>
            <a:r>
              <a:rPr lang="ar-IQ" sz="2200" dirty="0" smtClean="0"/>
              <a:t>تقديم الطعام </a:t>
            </a:r>
            <a:r>
              <a:rPr lang="ar-IQ" sz="2200" dirty="0" smtClean="0"/>
              <a:t>بالمدارس</a:t>
            </a:r>
            <a:endParaRPr lang="ar-IQ" sz="2200" dirty="0"/>
          </a:p>
          <a:p>
            <a:pPr algn="just" rtl="1"/>
            <a:r>
              <a:rPr lang="ar-IQ" sz="2200" dirty="0"/>
              <a:t>تعزيز إنتاج المزارعين المحليين وإنشاء سلاسل </a:t>
            </a:r>
            <a:r>
              <a:rPr lang="ar-IQ" sz="2200" dirty="0" smtClean="0"/>
              <a:t>تجهيز محلية </a:t>
            </a:r>
            <a:r>
              <a:rPr lang="ar-IQ" sz="2200" dirty="0"/>
              <a:t>لشراء السلع الأساسية لخدمات الوجبات </a:t>
            </a:r>
            <a:r>
              <a:rPr lang="ar-IQ" sz="2200" dirty="0" smtClean="0"/>
              <a:t>المدرسية</a:t>
            </a:r>
            <a:endParaRPr lang="ar-IQ" sz="2200" dirty="0" smtClean="0"/>
          </a:p>
          <a:p>
            <a:pPr marL="0" indent="0" algn="just" rtl="1">
              <a:buNone/>
            </a:pPr>
            <a:r>
              <a:rPr lang="ar-IQ" sz="2200" b="1" u="sng" dirty="0" smtClean="0"/>
              <a:t>التدخل 2 – على مستوى الوزارات</a:t>
            </a:r>
            <a:endParaRPr lang="en-US" sz="2200" b="1" dirty="0"/>
          </a:p>
          <a:p>
            <a:pPr algn="just" rtl="1"/>
            <a:r>
              <a:rPr lang="ar-IQ" sz="2200" dirty="0" smtClean="0"/>
              <a:t>التدريب المهني والدعم الفني للنساء المستهدفات </a:t>
            </a:r>
            <a:r>
              <a:rPr lang="ar-IQ" sz="2200" dirty="0" smtClean="0"/>
              <a:t>(بما </a:t>
            </a:r>
            <a:r>
              <a:rPr lang="ar-IQ" sz="2200" dirty="0" smtClean="0"/>
              <a:t>في ذلك اللواتي ينتمين الى مجموعات محرومة واللاجئات) حول اساسيات الطبخ وتقديم الوجبات في المدارس وادارة اعمال الاغذية</a:t>
            </a:r>
          </a:p>
          <a:p>
            <a:pPr algn="just" rtl="1"/>
            <a:r>
              <a:rPr lang="ar-IQ" sz="2200" dirty="0" smtClean="0"/>
              <a:t>التدريب المهني والدعم الفني الى المزارعين المستهدفين من ذوي </a:t>
            </a:r>
            <a:r>
              <a:rPr lang="ar-IQ" sz="2200" dirty="0" smtClean="0"/>
              <a:t>الاملاك </a:t>
            </a:r>
            <a:r>
              <a:rPr lang="ar-IQ" sz="2200" dirty="0" smtClean="0"/>
              <a:t>الصغيرة بما في ذلك المرشدات الزراعيات حول كيفية زيادة انتاجهم ومبيعاتهم الزراعية</a:t>
            </a:r>
          </a:p>
          <a:p>
            <a:pPr marL="0" indent="0" algn="just" rtl="1">
              <a:buNone/>
            </a:pPr>
            <a:r>
              <a:rPr lang="ar-IQ" sz="2200" b="1" u="sng" dirty="0" smtClean="0"/>
              <a:t> التدخل 3- على مستوى السياسة</a:t>
            </a:r>
            <a:endParaRPr lang="en-US" sz="2200" b="1" dirty="0"/>
          </a:p>
          <a:p>
            <a:pPr algn="just" rtl="1"/>
            <a:r>
              <a:rPr lang="ar-IQ" sz="2200" dirty="0"/>
              <a:t>تطوير برنامج التأهيل والتدريب المهني </a:t>
            </a:r>
            <a:r>
              <a:rPr lang="ar-IQ" sz="2200" dirty="0" smtClean="0"/>
              <a:t>حول أساسيات </a:t>
            </a:r>
            <a:r>
              <a:rPr lang="ar-IQ" sz="2200" dirty="0" smtClean="0"/>
              <a:t>الطهي </a:t>
            </a:r>
            <a:r>
              <a:rPr lang="ar-IQ" sz="2200" dirty="0"/>
              <a:t>وتقديم الطعام للمدارس وإدارة الأعمال الغذائية مع الاعتماد الرسمي من هيئة </a:t>
            </a:r>
            <a:r>
              <a:rPr lang="ar-IQ" sz="2200" dirty="0" smtClean="0"/>
              <a:t>مختصة </a:t>
            </a:r>
            <a:r>
              <a:rPr lang="ar-IQ" sz="2200" dirty="0" smtClean="0"/>
              <a:t>بالفحص</a:t>
            </a:r>
            <a:endParaRPr lang="ar-IQ" sz="2200" dirty="0" smtClean="0"/>
          </a:p>
          <a:p>
            <a:pPr marL="0" indent="0" algn="just">
              <a:buNone/>
            </a:pPr>
            <a:endParaRPr lang="en-US" sz="2400" dirty="0"/>
          </a:p>
          <a:p>
            <a:pPr algn="just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endParaRPr lang="en-US" sz="2400" dirty="0" smtClean="0">
              <a:solidFill>
                <a:schemeClr val="tx2"/>
              </a:solidFill>
            </a:endParaRPr>
          </a:p>
          <a:p>
            <a:pPr algn="just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endParaRPr lang="en-US" sz="2400" dirty="0">
              <a:solidFill>
                <a:schemeClr val="tx2"/>
              </a:solidFill>
            </a:endParaRPr>
          </a:p>
          <a:p>
            <a:pPr algn="just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9077" y="0"/>
            <a:ext cx="12182923" cy="52322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800"/>
            </a:lvl1pPr>
          </a:lstStyle>
          <a:p>
            <a:pPr algn="r" rtl="1"/>
            <a:r>
              <a:rPr lang="ar-IQ" sz="2800" b="1" dirty="0" smtClean="0"/>
              <a:t> الاجراء 4: زيادة التوظيف خصوصا بين الشباب والنساء</a:t>
            </a:r>
            <a:endParaRPr lang="en-AU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427583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2"/>
          <p:cNvSpPr txBox="1">
            <a:spLocks/>
          </p:cNvSpPr>
          <p:nvPr/>
        </p:nvSpPr>
        <p:spPr>
          <a:xfrm>
            <a:off x="106646" y="721355"/>
            <a:ext cx="11987784" cy="55233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IQ" sz="3200" b="1" dirty="0" smtClean="0"/>
              <a:t>التدخلات المقترحة</a:t>
            </a:r>
            <a:endParaRPr lang="en-US" sz="3200" b="1" dirty="0" smtClean="0"/>
          </a:p>
          <a:p>
            <a:pPr marL="0" indent="0">
              <a:buNone/>
            </a:pPr>
            <a:endParaRPr lang="en-US" sz="2200" b="1" dirty="0" smtClean="0"/>
          </a:p>
          <a:p>
            <a:pPr marL="457200" indent="-457200" algn="r" rtl="1">
              <a:buAutoNum type="arabicPeriod"/>
            </a:pPr>
            <a:r>
              <a:rPr lang="ar-IQ" dirty="0" smtClean="0"/>
              <a:t>زيادة تكامل السوق للمزارع في سلاسل القيمة الخاصة بها</a:t>
            </a:r>
            <a:endParaRPr lang="en-US" dirty="0" smtClean="0"/>
          </a:p>
          <a:p>
            <a:pPr marL="457200" indent="-457200" algn="r" rtl="1">
              <a:buAutoNum type="arabicPeriod"/>
            </a:pPr>
            <a:endParaRPr lang="en-US" dirty="0" smtClean="0"/>
          </a:p>
          <a:p>
            <a:pPr marL="457200" indent="-457200" algn="r" rtl="1">
              <a:buAutoNum type="arabicPeriod"/>
            </a:pPr>
            <a:r>
              <a:rPr lang="ar-IQ" dirty="0" smtClean="0"/>
              <a:t>تخفيض والاستهداف الافضل لاعانات اسعار المستهلك</a:t>
            </a:r>
            <a:endParaRPr lang="en-GB" dirty="0" smtClean="0"/>
          </a:p>
          <a:p>
            <a:pPr marL="457200" indent="-457200" algn="r" rtl="1">
              <a:buAutoNum type="arabicPeriod"/>
            </a:pPr>
            <a:endParaRPr lang="en-US" dirty="0" smtClean="0"/>
          </a:p>
          <a:p>
            <a:pPr marL="457200" indent="-457200" algn="r" rtl="1">
              <a:buAutoNum type="arabicPeriod"/>
            </a:pPr>
            <a:r>
              <a:rPr lang="ar-IQ" dirty="0" smtClean="0"/>
              <a:t> تعبئة الموارد والخبرة لوضع استراتيجية سياسية شاملة مع تقييم واضح للاثر</a:t>
            </a:r>
            <a:r>
              <a:rPr lang="en-GB" dirty="0" smtClean="0"/>
              <a:t>  </a:t>
            </a:r>
          </a:p>
          <a:p>
            <a:pPr marL="457200" indent="-457200" algn="r" rtl="1">
              <a:buAutoNum type="arabicPeriod"/>
            </a:pPr>
            <a:endParaRPr lang="en-GB" dirty="0" smtClean="0"/>
          </a:p>
          <a:p>
            <a:pPr marL="457200" indent="-457200" algn="r" rtl="1">
              <a:buAutoNum type="arabicPeriod"/>
            </a:pPr>
            <a:r>
              <a:rPr lang="ar-IQ" dirty="0" smtClean="0"/>
              <a:t>الاستفادة من خطة التنمية الوطنية 2010-2014</a:t>
            </a:r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9077" y="0"/>
            <a:ext cx="12182923" cy="52322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800"/>
            </a:lvl1pPr>
          </a:lstStyle>
          <a:p>
            <a:pPr algn="r" rtl="1"/>
            <a:r>
              <a:rPr lang="ar-IQ" sz="2800" b="1" dirty="0" smtClean="0"/>
              <a:t> الاجراء 5: اصلاح التسويق والتجارة وسياسات التسعير</a:t>
            </a:r>
            <a:endParaRPr lang="en-AU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161662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9077" y="0"/>
            <a:ext cx="12182923" cy="5847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800"/>
            </a:lvl1pPr>
          </a:lstStyle>
          <a:p>
            <a:pPr algn="r" rtl="1"/>
            <a:r>
              <a:rPr lang="ar-IQ" sz="3200" b="1" dirty="0" smtClean="0"/>
              <a:t> الملخص: الاجراءات ازاء الاحتياجات المالية</a:t>
            </a:r>
            <a:endParaRPr lang="en-AU" sz="3200" b="1" dirty="0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2235758"/>
              </p:ext>
            </p:extLst>
          </p:nvPr>
        </p:nvGraphicFramePr>
        <p:xfrm>
          <a:off x="432707" y="924127"/>
          <a:ext cx="11512860" cy="53307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60195">
                  <a:extLst>
                    <a:ext uri="{9D8B030D-6E8A-4147-A177-3AD203B41FA5}">
                      <a16:colId xmlns:a16="http://schemas.microsoft.com/office/drawing/2014/main" val="3921068089"/>
                    </a:ext>
                  </a:extLst>
                </a:gridCol>
                <a:gridCol w="5026331">
                  <a:extLst>
                    <a:ext uri="{9D8B030D-6E8A-4147-A177-3AD203B41FA5}">
                      <a16:colId xmlns:a16="http://schemas.microsoft.com/office/drawing/2014/main" val="3668933817"/>
                    </a:ext>
                  </a:extLst>
                </a:gridCol>
                <a:gridCol w="2513167">
                  <a:extLst>
                    <a:ext uri="{9D8B030D-6E8A-4147-A177-3AD203B41FA5}">
                      <a16:colId xmlns:a16="http://schemas.microsoft.com/office/drawing/2014/main" val="1014849692"/>
                    </a:ext>
                  </a:extLst>
                </a:gridCol>
                <a:gridCol w="2513167">
                  <a:extLst>
                    <a:ext uri="{9D8B030D-6E8A-4147-A177-3AD203B41FA5}">
                      <a16:colId xmlns:a16="http://schemas.microsoft.com/office/drawing/2014/main" val="1764509341"/>
                    </a:ext>
                  </a:extLst>
                </a:gridCol>
              </a:tblGrid>
              <a:tr h="119069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2"/>
                          </a:solidFill>
                          <a:effectLst/>
                        </a:rPr>
                        <a:t>#</a:t>
                      </a:r>
                      <a:endParaRPr lang="en-US" sz="20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2000" dirty="0" smtClean="0">
                          <a:effectLst/>
                        </a:rPr>
                        <a:t>الاجراءات المقترحة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2000" dirty="0" smtClean="0">
                          <a:effectLst/>
                        </a:rPr>
                        <a:t> الاستثمارات خلال 4 سنوات ( مليون دولار)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ar-IQ" sz="2000" dirty="0" smtClean="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2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الكلفة السنوية المتكررة (مليون دولار)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34700437"/>
                  </a:ext>
                </a:extLst>
              </a:tr>
              <a:tr h="57500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2"/>
                          </a:solidFill>
                          <a:effectLst/>
                        </a:rPr>
                        <a:t>1</a:t>
                      </a:r>
                      <a:endParaRPr lang="en-US" sz="20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600" b="1" dirty="0" smtClean="0">
                          <a:effectLst/>
                        </a:rPr>
                        <a:t> تحسين ادوات شبكة الحماية ( نظام التوزيع العام)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-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1600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94180752"/>
                  </a:ext>
                </a:extLst>
              </a:tr>
              <a:tr h="57500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2"/>
                          </a:solidFill>
                          <a:effectLst/>
                        </a:rPr>
                        <a:t>2</a:t>
                      </a:r>
                      <a:endParaRPr lang="en-US" sz="20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600" b="1" dirty="0" smtClean="0">
                          <a:effectLst/>
                        </a:rPr>
                        <a:t> زيادة الانتاج الزراعي المستدام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5267.0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853.2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97101064"/>
                  </a:ext>
                </a:extLst>
              </a:tr>
              <a:tr h="57500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2"/>
                          </a:solidFill>
                          <a:effectLst/>
                        </a:rPr>
                        <a:t>3</a:t>
                      </a:r>
                      <a:endParaRPr lang="en-US" sz="20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600" b="1" dirty="0" smtClean="0">
                          <a:effectLst/>
                        </a:rPr>
                        <a:t> معالجة </a:t>
                      </a:r>
                      <a:r>
                        <a:rPr lang="ar-IQ" sz="1600" b="1" dirty="0" smtClean="0">
                          <a:effectLst/>
                        </a:rPr>
                        <a:t>العبئ </a:t>
                      </a:r>
                      <a:r>
                        <a:rPr lang="ar-IQ" sz="1600" b="1" dirty="0" smtClean="0">
                          <a:effectLst/>
                        </a:rPr>
                        <a:t>المزدوج لسوء التغذية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7.1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7.5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63350522"/>
                  </a:ext>
                </a:extLst>
              </a:tr>
              <a:tr h="115001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2"/>
                          </a:solidFill>
                          <a:effectLst/>
                        </a:rPr>
                        <a:t>4</a:t>
                      </a:r>
                      <a:endParaRPr lang="en-US" sz="20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600" b="1" dirty="0" smtClean="0">
                          <a:effectLst/>
                        </a:rPr>
                        <a:t> زيادة التوظيف خصوصا بين الشباب والنساء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effectLst/>
                        </a:rPr>
                        <a:t>10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2.6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64245609"/>
                  </a:ext>
                </a:extLst>
              </a:tr>
              <a:tr h="57500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2"/>
                          </a:solidFill>
                          <a:effectLst/>
                        </a:rPr>
                        <a:t>5</a:t>
                      </a:r>
                      <a:endParaRPr lang="en-US" sz="20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1600" b="1" dirty="0" smtClean="0">
                          <a:effectLst/>
                        </a:rPr>
                        <a:t> اصلاح التسويق والتجارة وسياسات التسعير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26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15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13533422"/>
                  </a:ext>
                </a:extLst>
              </a:tr>
              <a:tr h="690020">
                <a:tc gridSpan="2"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IQ" sz="2000" dirty="0" smtClean="0">
                          <a:solidFill>
                            <a:schemeClr val="tx2"/>
                          </a:solidFill>
                          <a:effectLst/>
                        </a:rPr>
                        <a:t>المجموع</a:t>
                      </a:r>
                      <a:endParaRPr lang="en-US" sz="20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 smtClean="0">
                          <a:solidFill>
                            <a:schemeClr val="tx2"/>
                          </a:solidFill>
                          <a:effectLst/>
                        </a:rPr>
                        <a:t>5310.1</a:t>
                      </a:r>
                      <a:endParaRPr lang="en-US" sz="36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chemeClr val="tx2"/>
                          </a:solidFill>
                          <a:effectLst/>
                        </a:rPr>
                        <a:t>2478.3</a:t>
                      </a:r>
                      <a:endParaRPr lang="en-US" sz="36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899289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495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0"/>
            <a:ext cx="12182923" cy="95410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800"/>
            </a:lvl1pPr>
          </a:lstStyle>
          <a:p>
            <a:pPr algn="r" rtl="1"/>
            <a:r>
              <a:rPr lang="ar-IQ" sz="3200" b="1" dirty="0" smtClean="0"/>
              <a:t>انجاز التقدم</a:t>
            </a:r>
            <a:endParaRPr lang="en-AU" sz="3200" b="1" dirty="0" smtClean="0"/>
          </a:p>
          <a:p>
            <a:pPr algn="r" rtl="1"/>
            <a:r>
              <a:rPr lang="ar-IQ" sz="2400" dirty="0" smtClean="0">
                <a:solidFill>
                  <a:schemeClr val="accent1">
                    <a:lumMod val="75000"/>
                  </a:schemeClr>
                </a:solidFill>
              </a:rPr>
              <a:t>الخطوات اللاحقة</a:t>
            </a:r>
            <a:endParaRPr lang="en-US" sz="24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18872" y="1066270"/>
            <a:ext cx="11987784" cy="345518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en-US" sz="2400" dirty="0" smtClean="0"/>
              <a:t> </a:t>
            </a:r>
            <a:r>
              <a:rPr lang="ar-IQ" sz="2400" dirty="0" smtClean="0"/>
              <a:t>اشراك المجتمع المدني في المراجعة الاستراتيجية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 smtClean="0"/>
              <a:t>العمل بشكل اوسع مع الشركاء بما في ذلك الامم المتحدة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 smtClean="0"/>
              <a:t>مناقشة كيفية استخدام </a:t>
            </a:r>
            <a:r>
              <a:rPr lang="en-US" sz="2400" dirty="0"/>
              <a:t>ZHSR</a:t>
            </a:r>
            <a:r>
              <a:rPr lang="ar-IQ" sz="2400" dirty="0" smtClean="0"/>
              <a:t> في التخطيط الحكومي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 smtClean="0"/>
              <a:t>مشاركة النتائج من </a:t>
            </a:r>
            <a:r>
              <a:rPr lang="en-US" sz="2400" dirty="0"/>
              <a:t>ZHSR</a:t>
            </a:r>
            <a:r>
              <a:rPr lang="ar-IQ" sz="2400" dirty="0" smtClean="0"/>
              <a:t> لمناقشتها من اجل الانتهاء منها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 smtClean="0"/>
              <a:t>تقديم النتائج النهائية واطلاق التقرير </a:t>
            </a:r>
            <a:r>
              <a:rPr lang="ar-IQ" sz="2400" dirty="0" smtClean="0"/>
              <a:t>في اواخر </a:t>
            </a:r>
            <a:r>
              <a:rPr lang="ar-IQ" sz="2400" dirty="0" smtClean="0"/>
              <a:t>شهر نيسان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endParaRPr lang="ar-IQ" sz="2400" dirty="0" smtClean="0"/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endParaRPr lang="ar-IQ" sz="2400" dirty="0" smtClean="0"/>
          </a:p>
        </p:txBody>
      </p:sp>
    </p:spTree>
    <p:extLst>
      <p:ext uri="{BB962C8B-B14F-4D97-AF65-F5344CB8AC3E}">
        <p14:creationId xmlns:p14="http://schemas.microsoft.com/office/powerpoint/2010/main" val="394273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606040"/>
            <a:ext cx="11125200" cy="2743200"/>
          </a:xfrm>
        </p:spPr>
        <p:txBody>
          <a:bodyPr>
            <a:normAutofit fontScale="90000"/>
          </a:bodyPr>
          <a:lstStyle/>
          <a:p>
            <a:pPr algn="r" rtl="1"/>
            <a:r>
              <a:rPr lang="ar-IQ" sz="3600" b="1" dirty="0" smtClean="0"/>
              <a:t>المركز الدولي للبحوث الزراعية في المناطق الجافة (</a:t>
            </a:r>
            <a:r>
              <a:rPr lang="ar-IQ" sz="3600" b="1" smtClean="0"/>
              <a:t>ايكارد</a:t>
            </a:r>
            <a:r>
              <a:rPr lang="ar-IQ" sz="3600"/>
              <a:t>ا</a:t>
            </a:r>
            <a:r>
              <a:rPr lang="ar-IQ" sz="3600" b="1" smtClean="0"/>
              <a:t>) </a:t>
            </a:r>
            <a:r>
              <a:rPr lang="ar-IQ" sz="3600" b="1" dirty="0" smtClean="0"/>
              <a:t>– برنامج الاغذية العالمي في العراق – الشركاء العراقيين</a:t>
            </a:r>
            <a:br>
              <a:rPr lang="ar-IQ" sz="3600" b="1" dirty="0" smtClean="0"/>
            </a:br>
            <a:r>
              <a:rPr lang="ar-IQ" sz="3600" dirty="0" smtClean="0"/>
              <a:t>نحو القضاء على الجوع في العراق</a:t>
            </a:r>
            <a:r>
              <a:rPr lang="en-CA" sz="3600" b="1" dirty="0" smtClean="0"/>
              <a:t/>
            </a:r>
            <a:br>
              <a:rPr lang="en-CA" sz="3600" b="1" dirty="0" smtClean="0"/>
            </a:br>
            <a:r>
              <a:rPr lang="en-CA" sz="3600" b="1" dirty="0" smtClean="0"/>
              <a:t/>
            </a:r>
            <a:br>
              <a:rPr lang="en-CA" sz="3600" b="1" dirty="0" smtClean="0"/>
            </a:br>
            <a:endParaRPr lang="en-AU" dirty="0"/>
          </a:p>
        </p:txBody>
      </p:sp>
      <p:sp>
        <p:nvSpPr>
          <p:cNvPr id="11" name="TextBox 10"/>
          <p:cNvSpPr txBox="1"/>
          <p:nvPr/>
        </p:nvSpPr>
        <p:spPr>
          <a:xfrm>
            <a:off x="1550569" y="1775043"/>
            <a:ext cx="80440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IQ" sz="4800" b="1" dirty="0" smtClean="0">
                <a:solidFill>
                  <a:srgbClr val="006600"/>
                </a:solidFill>
                <a:latin typeface="Franklin Gothic Book" panose="020B0503020102020204" pitchFamily="34" charset="0"/>
              </a:rPr>
              <a:t>شكرا لكم</a:t>
            </a:r>
            <a:endParaRPr lang="en-GB" sz="4800" b="1" dirty="0">
              <a:solidFill>
                <a:srgbClr val="006600"/>
              </a:solidFill>
              <a:latin typeface="Franklin Gothic Book" panose="020B0503020102020204" pitchFamily="34" charset="0"/>
            </a:endParaRPr>
          </a:p>
        </p:txBody>
      </p:sp>
      <p:pic>
        <p:nvPicPr>
          <p:cNvPr id="7" name="Picture 2" descr="Image resul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7787" y="56364"/>
            <a:ext cx="1569685" cy="1182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ICARD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16" y="66095"/>
            <a:ext cx="2781844" cy="94627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1760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een Segoe 4-3 template-template_April-17-2007">
  <a:themeElements>
    <a:clrScheme name="Green Template-Template">
      <a:dk1>
        <a:srgbClr val="000000"/>
      </a:dk1>
      <a:lt1>
        <a:srgbClr val="FFFFFF"/>
      </a:lt1>
      <a:dk2>
        <a:srgbClr val="1F7335"/>
      </a:dk2>
      <a:lt2>
        <a:srgbClr val="C4FF89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0ED7B"/>
      </a:hlink>
      <a:folHlink>
        <a:srgbClr val="F3EB4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Red Line Business 16x9">
  <a:themeElements>
    <a:clrScheme name="Custom 2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15_4109default" id="{E728D685-11FC-4812-BA85-57AC6F9C9F40}" vid="{BC4E008B-95FF-4815-904E-143A8EDFC1D4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TS010286738</Template>
  <TotalTime>5669</TotalTime>
  <Words>1558</Words>
  <Application>Microsoft Office PowerPoint</Application>
  <PresentationFormat>Widescreen</PresentationFormat>
  <Paragraphs>311</Paragraphs>
  <Slides>17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28" baseType="lpstr">
      <vt:lpstr>Arial</vt:lpstr>
      <vt:lpstr>Calibri</vt:lpstr>
      <vt:lpstr>Cambria</vt:lpstr>
      <vt:lpstr>Courier New</vt:lpstr>
      <vt:lpstr>Franklin Gothic Book</vt:lpstr>
      <vt:lpstr>Tahoma</vt:lpstr>
      <vt:lpstr>Times New Roman</vt:lpstr>
      <vt:lpstr>Wingdings</vt:lpstr>
      <vt:lpstr>Green Segoe 4-3 template-template_April-17-2007</vt:lpstr>
      <vt:lpstr>White with Courier font for code slides</vt:lpstr>
      <vt:lpstr>Red Line Business 16x9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المركز الدولي للبحوث الزراعية في المناطق الجافة (ايكاردا) – برنامج الاغذية العالمي في العراق – الشركاء العراقيين نحو القضاء على الجوع في العراق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Hilali, Muhi El-Dine (ICARDA)</dc:creator>
  <cp:lastModifiedBy>Basim ALZAIDI</cp:lastModifiedBy>
  <cp:revision>521</cp:revision>
  <dcterms:created xsi:type="dcterms:W3CDTF">2016-04-27T17:26:10Z</dcterms:created>
  <dcterms:modified xsi:type="dcterms:W3CDTF">2018-03-27T18:44:25Z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4333016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D6.2.12</vt:lpwstr>
  </property>
</Properties>
</file>