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4"/>
  </p:sldMasterIdLst>
  <p:notesMasterIdLst>
    <p:notesMasterId r:id="rId26"/>
  </p:notesMasterIdLst>
  <p:sldIdLst>
    <p:sldId id="256" r:id="rId5"/>
    <p:sldId id="263" r:id="rId6"/>
    <p:sldId id="289" r:id="rId7"/>
    <p:sldId id="290" r:id="rId8"/>
    <p:sldId id="291" r:id="rId9"/>
    <p:sldId id="292" r:id="rId10"/>
    <p:sldId id="293" r:id="rId11"/>
    <p:sldId id="294" r:id="rId12"/>
    <p:sldId id="305" r:id="rId13"/>
    <p:sldId id="306" r:id="rId14"/>
    <p:sldId id="307" r:id="rId15"/>
    <p:sldId id="297" r:id="rId16"/>
    <p:sldId id="296" r:id="rId17"/>
    <p:sldId id="298" r:id="rId18"/>
    <p:sldId id="299" r:id="rId19"/>
    <p:sldId id="300" r:id="rId20"/>
    <p:sldId id="301" r:id="rId21"/>
    <p:sldId id="302" r:id="rId22"/>
    <p:sldId id="303" r:id="rId23"/>
    <p:sldId id="304" r:id="rId24"/>
    <p:sldId id="282"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436"/>
    <a:srgbClr val="974D0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8" d="100"/>
          <a:sy n="68" d="100"/>
        </p:scale>
        <p:origin x="616" y="60"/>
      </p:cViewPr>
      <p:guideLst/>
    </p:cSldViewPr>
  </p:slideViewPr>
  <p:notesTextViewPr>
    <p:cViewPr>
      <p:scale>
        <a:sx n="3" d="2"/>
        <a:sy n="3" d="2"/>
      </p:scale>
      <p:origin x="0" y="0"/>
    </p:cViewPr>
  </p:notesTextViewPr>
  <p:sorterViewPr>
    <p:cViewPr varScale="1">
      <p:scale>
        <a:sx n="100" d="100"/>
        <a:sy n="100" d="100"/>
      </p:scale>
      <p:origin x="0" y="-6908"/>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68AB41F-0CAE-4167-AE77-F5C42ACAD38E}" type="datetimeFigureOut">
              <a:rPr lang="en-GB" smtClean="0"/>
              <a:t>07/11/2018</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D52AB68-BBBA-47A2-BC36-1416843E32A1}" type="slidenum">
              <a:rPr lang="en-GB" smtClean="0"/>
              <a:t>‹#›</a:t>
            </a:fld>
            <a:endParaRPr lang="en-GB"/>
          </a:p>
        </p:txBody>
      </p:sp>
    </p:spTree>
    <p:extLst>
      <p:ext uri="{BB962C8B-B14F-4D97-AF65-F5344CB8AC3E}">
        <p14:creationId xmlns:p14="http://schemas.microsoft.com/office/powerpoint/2010/main" val="34938427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2" descr="LogoOblong.jpg">
            <a:extLst>
              <a:ext uri="{FF2B5EF4-FFF2-40B4-BE49-F238E27FC236}">
                <a16:creationId xmlns:a16="http://schemas.microsoft.com/office/drawing/2014/main" id="{24D1066A-F7AF-4EDF-BEBC-77280A7AD9F9}"/>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218845" y="437831"/>
            <a:ext cx="3085139" cy="933769"/>
          </a:xfrm>
          <a:prstGeom prst="rect">
            <a:avLst/>
          </a:prstGeom>
          <a:noFill/>
          <a:extLst>
            <a:ext uri="{909E8E84-426E-40DD-AFC4-6F175D3DCCD1}">
              <a14:hiddenFill xmlns:a14="http://schemas.microsoft.com/office/drawing/2010/main">
                <a:solidFill>
                  <a:srgbClr val="FFFFFF"/>
                </a:solidFill>
              </a14:hiddenFill>
            </a:ext>
          </a:extLst>
        </p:spPr>
      </p:pic>
      <p:grpSp>
        <p:nvGrpSpPr>
          <p:cNvPr id="6" name="Group 5">
            <a:extLst>
              <a:ext uri="{FF2B5EF4-FFF2-40B4-BE49-F238E27FC236}">
                <a16:creationId xmlns:a16="http://schemas.microsoft.com/office/drawing/2014/main" id="{037DC70C-E6CA-4539-82FD-29C3CC1F22F1}"/>
              </a:ext>
            </a:extLst>
          </p:cNvPr>
          <p:cNvGrpSpPr/>
          <p:nvPr userDrawn="1"/>
        </p:nvGrpSpPr>
        <p:grpSpPr>
          <a:xfrm>
            <a:off x="1010129" y="6054496"/>
            <a:ext cx="6693884" cy="570936"/>
            <a:chOff x="527456" y="5975439"/>
            <a:chExt cx="6693884" cy="570936"/>
          </a:xfrm>
        </p:grpSpPr>
        <p:sp>
          <p:nvSpPr>
            <p:cNvPr id="7" name="Rectangle 6">
              <a:extLst>
                <a:ext uri="{FF2B5EF4-FFF2-40B4-BE49-F238E27FC236}">
                  <a16:creationId xmlns:a16="http://schemas.microsoft.com/office/drawing/2014/main" id="{217B3229-A3F3-4F66-8A5B-6E7CF56CB6C2}"/>
                </a:ext>
              </a:extLst>
            </p:cNvPr>
            <p:cNvSpPr/>
            <p:nvPr userDrawn="1"/>
          </p:nvSpPr>
          <p:spPr>
            <a:xfrm>
              <a:off x="527456" y="6238598"/>
              <a:ext cx="4708853" cy="307777"/>
            </a:xfrm>
            <a:prstGeom prst="rect">
              <a:avLst/>
            </a:prstGeom>
          </p:spPr>
          <p:txBody>
            <a:bodyPr wrap="none">
              <a:spAutoFit/>
            </a:bodyPr>
            <a:lstStyle/>
            <a:p>
              <a:r>
                <a:rPr lang="en-GB" sz="1400" dirty="0">
                  <a:solidFill>
                    <a:srgbClr val="007436"/>
                  </a:solidFill>
                </a:rPr>
                <a:t>International </a:t>
              </a:r>
              <a:r>
                <a:rPr lang="en-GB" sz="1400" dirty="0" err="1">
                  <a:solidFill>
                    <a:srgbClr val="007436"/>
                  </a:solidFill>
                </a:rPr>
                <a:t>Center</a:t>
              </a:r>
              <a:r>
                <a:rPr lang="en-GB" sz="1400" dirty="0">
                  <a:solidFill>
                    <a:srgbClr val="007436"/>
                  </a:solidFill>
                </a:rPr>
                <a:t> for Agricultural Research in the Dry Areas</a:t>
              </a:r>
            </a:p>
          </p:txBody>
        </p:sp>
        <p:sp>
          <p:nvSpPr>
            <p:cNvPr id="8" name="TextBox 7">
              <a:extLst>
                <a:ext uri="{FF2B5EF4-FFF2-40B4-BE49-F238E27FC236}">
                  <a16:creationId xmlns:a16="http://schemas.microsoft.com/office/drawing/2014/main" id="{F57F76F1-7764-4938-BA77-AC12E8F60F2F}"/>
                </a:ext>
              </a:extLst>
            </p:cNvPr>
            <p:cNvSpPr txBox="1"/>
            <p:nvPr userDrawn="1"/>
          </p:nvSpPr>
          <p:spPr>
            <a:xfrm>
              <a:off x="534790" y="5975439"/>
              <a:ext cx="6686550" cy="307777"/>
            </a:xfrm>
            <a:prstGeom prst="rect">
              <a:avLst/>
            </a:prstGeom>
            <a:noFill/>
          </p:spPr>
          <p:txBody>
            <a:bodyPr wrap="square" rtlCol="0">
              <a:spAutoFit/>
            </a:bodyPr>
            <a:lstStyle/>
            <a:p>
              <a:r>
                <a:rPr lang="en-GB" sz="1400" b="1" dirty="0">
                  <a:solidFill>
                    <a:srgbClr val="007436"/>
                  </a:solidFill>
                </a:rPr>
                <a:t>icarda.org</a:t>
              </a:r>
            </a:p>
          </p:txBody>
        </p:sp>
      </p:grpSp>
      <p:sp>
        <p:nvSpPr>
          <p:cNvPr id="11" name="Text Placeholder 10">
            <a:extLst>
              <a:ext uri="{FF2B5EF4-FFF2-40B4-BE49-F238E27FC236}">
                <a16:creationId xmlns:a16="http://schemas.microsoft.com/office/drawing/2014/main" id="{32137794-223A-4C35-93EE-A48B11FD278E}"/>
              </a:ext>
            </a:extLst>
          </p:cNvPr>
          <p:cNvSpPr>
            <a:spLocks noGrp="1"/>
          </p:cNvSpPr>
          <p:nvPr>
            <p:ph type="body" sz="quarter" idx="10" hasCustomPrompt="1"/>
          </p:nvPr>
        </p:nvSpPr>
        <p:spPr>
          <a:xfrm>
            <a:off x="5063990" y="2885895"/>
            <a:ext cx="6309709" cy="715633"/>
          </a:xfrm>
          <a:prstGeom prst="rect">
            <a:avLst/>
          </a:prstGeom>
        </p:spPr>
        <p:txBody>
          <a:bodyPr/>
          <a:lstStyle>
            <a:lvl1pPr marL="0" indent="0">
              <a:buNone/>
              <a:defRPr sz="3600">
                <a:solidFill>
                  <a:srgbClr val="007436"/>
                </a:solidFill>
              </a:defRPr>
            </a:lvl1pPr>
          </a:lstStyle>
          <a:p>
            <a:pPr lvl="0"/>
            <a:r>
              <a:rPr lang="en-GB" dirty="0"/>
              <a:t>Presentation title</a:t>
            </a:r>
          </a:p>
        </p:txBody>
      </p:sp>
      <p:pic>
        <p:nvPicPr>
          <p:cNvPr id="13" name="Picture 12">
            <a:extLst>
              <a:ext uri="{FF2B5EF4-FFF2-40B4-BE49-F238E27FC236}">
                <a16:creationId xmlns:a16="http://schemas.microsoft.com/office/drawing/2014/main" id="{6AD19466-4010-420B-B901-20719C10BDB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707202" y="5659525"/>
            <a:ext cx="760897" cy="890662"/>
          </a:xfrm>
          <a:prstGeom prst="rect">
            <a:avLst/>
          </a:prstGeom>
        </p:spPr>
      </p:pic>
      <p:sp>
        <p:nvSpPr>
          <p:cNvPr id="14" name="TextBox 13">
            <a:extLst>
              <a:ext uri="{FF2B5EF4-FFF2-40B4-BE49-F238E27FC236}">
                <a16:creationId xmlns:a16="http://schemas.microsoft.com/office/drawing/2014/main" id="{E29BC4EB-8023-49C2-9128-D4797658A432}"/>
              </a:ext>
            </a:extLst>
          </p:cNvPr>
          <p:cNvSpPr txBox="1"/>
          <p:nvPr userDrawn="1"/>
        </p:nvSpPr>
        <p:spPr>
          <a:xfrm>
            <a:off x="8665487" y="6102212"/>
            <a:ext cx="2022665" cy="523220"/>
          </a:xfrm>
          <a:prstGeom prst="rect">
            <a:avLst/>
          </a:prstGeom>
          <a:noFill/>
        </p:spPr>
        <p:txBody>
          <a:bodyPr wrap="square" rtlCol="0">
            <a:spAutoFit/>
          </a:bodyPr>
          <a:lstStyle/>
          <a:p>
            <a:pPr algn="r"/>
            <a:r>
              <a:rPr lang="en-GB" sz="1400" dirty="0"/>
              <a:t>cgiar.org</a:t>
            </a:r>
          </a:p>
          <a:p>
            <a:r>
              <a:rPr lang="en-GB" sz="1400" dirty="0"/>
              <a:t>A CGIAR Research </a:t>
            </a:r>
            <a:r>
              <a:rPr lang="en-GB" sz="1400" dirty="0" err="1"/>
              <a:t>Center</a:t>
            </a:r>
            <a:endParaRPr lang="en-GB" sz="1400" dirty="0"/>
          </a:p>
        </p:txBody>
      </p:sp>
    </p:spTree>
    <p:extLst>
      <p:ext uri="{BB962C8B-B14F-4D97-AF65-F5344CB8AC3E}">
        <p14:creationId xmlns:p14="http://schemas.microsoft.com/office/powerpoint/2010/main" val="17593933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ext slide">
    <p:spTree>
      <p:nvGrpSpPr>
        <p:cNvPr id="1" name=""/>
        <p:cNvGrpSpPr/>
        <p:nvPr/>
      </p:nvGrpSpPr>
      <p:grpSpPr>
        <a:xfrm>
          <a:off x="0" y="0"/>
          <a:ext cx="0" cy="0"/>
          <a:chOff x="0" y="0"/>
          <a:chExt cx="0" cy="0"/>
        </a:xfrm>
      </p:grpSpPr>
      <p:sp>
        <p:nvSpPr>
          <p:cNvPr id="13" name="Text Placeholder 12">
            <a:extLst>
              <a:ext uri="{FF2B5EF4-FFF2-40B4-BE49-F238E27FC236}">
                <a16:creationId xmlns:a16="http://schemas.microsoft.com/office/drawing/2014/main" id="{222AFF69-A4DC-4A6A-995D-1891A17F297C}"/>
              </a:ext>
            </a:extLst>
          </p:cNvPr>
          <p:cNvSpPr>
            <a:spLocks noGrp="1"/>
          </p:cNvSpPr>
          <p:nvPr>
            <p:ph type="body" sz="quarter" idx="10" hasCustomPrompt="1"/>
          </p:nvPr>
        </p:nvSpPr>
        <p:spPr>
          <a:xfrm>
            <a:off x="985838" y="1924050"/>
            <a:ext cx="10515600" cy="3476625"/>
          </a:xfrm>
          <a:prstGeom prst="rect">
            <a:avLst/>
          </a:prstGeom>
        </p:spPr>
        <p:txBody>
          <a:bodyPr/>
          <a:lstStyle>
            <a:lvl1pPr marL="0" indent="0">
              <a:buNone/>
              <a:defRPr sz="1600"/>
            </a:lvl1pPr>
          </a:lstStyle>
          <a:p>
            <a:pPr marL="0" indent="0">
              <a:buNone/>
            </a:pPr>
            <a:r>
              <a:rPr lang="en-GB" sz="2000" b="1" dirty="0">
                <a:solidFill>
                  <a:srgbClr val="007436"/>
                </a:solidFill>
              </a:rPr>
              <a:t>Heading 1</a:t>
            </a:r>
          </a:p>
          <a:p>
            <a:pPr marL="0" indent="0">
              <a:buNone/>
            </a:pPr>
            <a:r>
              <a:rPr lang="en-GB" sz="1600" dirty="0"/>
              <a:t>Lorem ipsum </a:t>
            </a:r>
            <a:r>
              <a:rPr lang="en-GB" sz="1600" dirty="0" err="1"/>
              <a:t>dolor</a:t>
            </a:r>
            <a:r>
              <a:rPr lang="en-GB" sz="1600" dirty="0"/>
              <a:t> sit </a:t>
            </a:r>
            <a:r>
              <a:rPr lang="en-GB" sz="1600" dirty="0" err="1"/>
              <a:t>amet</a:t>
            </a:r>
            <a:r>
              <a:rPr lang="en-GB" sz="1600" dirty="0"/>
              <a:t>, </a:t>
            </a:r>
            <a:r>
              <a:rPr lang="en-GB" sz="1600" dirty="0" err="1"/>
              <a:t>consectetuer</a:t>
            </a:r>
            <a:r>
              <a:rPr lang="en-GB" sz="1600" dirty="0"/>
              <a:t> </a:t>
            </a:r>
            <a:r>
              <a:rPr lang="en-GB" sz="1600" dirty="0" err="1"/>
              <a:t>adipiscing</a:t>
            </a:r>
            <a:r>
              <a:rPr lang="en-GB" sz="1600" dirty="0"/>
              <a:t> </a:t>
            </a:r>
            <a:r>
              <a:rPr lang="en-GB" sz="1600" dirty="0" err="1"/>
              <a:t>elit</a:t>
            </a:r>
            <a:r>
              <a:rPr lang="en-GB" sz="1600" dirty="0"/>
              <a:t>. Maecenas </a:t>
            </a:r>
            <a:r>
              <a:rPr lang="en-GB" sz="1600" dirty="0" err="1"/>
              <a:t>porttitor</a:t>
            </a:r>
            <a:r>
              <a:rPr lang="en-GB" sz="1600" dirty="0"/>
              <a:t> </a:t>
            </a:r>
            <a:r>
              <a:rPr lang="en-GB" sz="1600" dirty="0" err="1"/>
              <a:t>congue</a:t>
            </a:r>
            <a:r>
              <a:rPr lang="en-GB" sz="1600" dirty="0"/>
              <a:t> </a:t>
            </a:r>
            <a:r>
              <a:rPr lang="en-GB" sz="1600" dirty="0" err="1"/>
              <a:t>massa</a:t>
            </a:r>
            <a:r>
              <a:rPr lang="en-GB" sz="1600" dirty="0"/>
              <a:t>. </a:t>
            </a:r>
            <a:r>
              <a:rPr lang="en-GB" sz="1600" dirty="0" err="1"/>
              <a:t>Fusce</a:t>
            </a:r>
            <a:r>
              <a:rPr lang="en-GB" sz="1600" dirty="0"/>
              <a:t> </a:t>
            </a:r>
            <a:r>
              <a:rPr lang="en-GB" sz="1600" dirty="0" err="1"/>
              <a:t>posuere</a:t>
            </a:r>
            <a:r>
              <a:rPr lang="en-GB" sz="1600" dirty="0"/>
              <a:t>, magna </a:t>
            </a:r>
            <a:r>
              <a:rPr lang="en-GB" sz="1600" dirty="0" err="1"/>
              <a:t>sed</a:t>
            </a:r>
            <a:r>
              <a:rPr lang="en-GB" sz="1600" dirty="0"/>
              <a:t> pulvinar </a:t>
            </a:r>
            <a:r>
              <a:rPr lang="en-GB" sz="1600" dirty="0" err="1"/>
              <a:t>ultricies</a:t>
            </a:r>
            <a:r>
              <a:rPr lang="en-GB" sz="1600" dirty="0"/>
              <a:t>, </a:t>
            </a:r>
            <a:r>
              <a:rPr lang="en-GB" sz="1600" dirty="0" err="1"/>
              <a:t>purus</a:t>
            </a:r>
            <a:r>
              <a:rPr lang="en-GB" sz="1600" dirty="0"/>
              <a:t> </a:t>
            </a:r>
            <a:r>
              <a:rPr lang="en-GB" sz="1600" dirty="0" err="1"/>
              <a:t>lectus</a:t>
            </a:r>
            <a:r>
              <a:rPr lang="en-GB" sz="1600" dirty="0"/>
              <a:t> </a:t>
            </a:r>
            <a:r>
              <a:rPr lang="en-GB" sz="1600" dirty="0" err="1"/>
              <a:t>malesuada</a:t>
            </a:r>
            <a:r>
              <a:rPr lang="en-GB" sz="1600" dirty="0"/>
              <a:t> libero, sit </a:t>
            </a:r>
            <a:r>
              <a:rPr lang="en-GB" sz="1600" dirty="0" err="1"/>
              <a:t>amet</a:t>
            </a:r>
            <a:r>
              <a:rPr lang="en-GB" sz="1600" dirty="0"/>
              <a:t> </a:t>
            </a:r>
            <a:r>
              <a:rPr lang="en-GB" sz="1600" dirty="0" err="1"/>
              <a:t>commodo</a:t>
            </a:r>
            <a:r>
              <a:rPr lang="en-GB" sz="1600" dirty="0"/>
              <a:t> magna </a:t>
            </a:r>
            <a:r>
              <a:rPr lang="en-GB" sz="1600" dirty="0" err="1"/>
              <a:t>eros</a:t>
            </a:r>
            <a:r>
              <a:rPr lang="en-GB" sz="1600" dirty="0"/>
              <a:t> </a:t>
            </a:r>
            <a:r>
              <a:rPr lang="en-GB" sz="1600" dirty="0" err="1"/>
              <a:t>quis</a:t>
            </a:r>
            <a:r>
              <a:rPr lang="en-GB" sz="1600" dirty="0"/>
              <a:t> </a:t>
            </a:r>
            <a:r>
              <a:rPr lang="en-GB" sz="1600" dirty="0" err="1"/>
              <a:t>urna</a:t>
            </a:r>
            <a:r>
              <a:rPr lang="en-GB" sz="1600" dirty="0"/>
              <a:t>.</a:t>
            </a:r>
          </a:p>
          <a:p>
            <a:pPr marL="0" indent="0">
              <a:buNone/>
            </a:pPr>
            <a:endParaRPr lang="en-GB" sz="1600" dirty="0"/>
          </a:p>
          <a:p>
            <a:pPr marL="0" indent="0">
              <a:buNone/>
            </a:pPr>
            <a:r>
              <a:rPr lang="fr-FR" sz="1600" dirty="0"/>
              <a:t>Nunc </a:t>
            </a:r>
            <a:r>
              <a:rPr lang="fr-FR" sz="1600" dirty="0" err="1"/>
              <a:t>viverra</a:t>
            </a:r>
            <a:r>
              <a:rPr lang="fr-FR" sz="1600" dirty="0"/>
              <a:t> </a:t>
            </a:r>
            <a:r>
              <a:rPr lang="fr-FR" sz="1600" dirty="0" err="1"/>
              <a:t>imperdiet</a:t>
            </a:r>
            <a:r>
              <a:rPr lang="fr-FR" sz="1600" dirty="0"/>
              <a:t> </a:t>
            </a:r>
            <a:r>
              <a:rPr lang="fr-FR" sz="1600" dirty="0" err="1"/>
              <a:t>enim</a:t>
            </a:r>
            <a:r>
              <a:rPr lang="fr-FR" sz="1600" dirty="0"/>
              <a:t>. </a:t>
            </a:r>
            <a:r>
              <a:rPr lang="fr-FR" sz="1600" dirty="0" err="1"/>
              <a:t>Fusce</a:t>
            </a:r>
            <a:r>
              <a:rPr lang="fr-FR" sz="1600" dirty="0"/>
              <a:t> est. </a:t>
            </a:r>
            <a:r>
              <a:rPr lang="fr-FR" sz="1600" dirty="0" err="1"/>
              <a:t>Vivamus</a:t>
            </a:r>
            <a:r>
              <a:rPr lang="fr-FR" sz="1600" dirty="0"/>
              <a:t> a </a:t>
            </a:r>
            <a:r>
              <a:rPr lang="fr-FR" sz="1600" dirty="0" err="1"/>
              <a:t>tellus</a:t>
            </a:r>
            <a:r>
              <a:rPr lang="fr-FR" sz="1600" dirty="0"/>
              <a:t>.</a:t>
            </a:r>
            <a:r>
              <a:rPr lang="en-GB" sz="1600" dirty="0"/>
              <a:t> </a:t>
            </a:r>
            <a:r>
              <a:rPr lang="fr-FR" sz="1600" dirty="0" err="1"/>
              <a:t>Pellentesque</a:t>
            </a:r>
            <a:r>
              <a:rPr lang="fr-FR" sz="1600" dirty="0"/>
              <a:t> habitant morbi tristique </a:t>
            </a:r>
            <a:r>
              <a:rPr lang="fr-FR" sz="1600" dirty="0" err="1"/>
              <a:t>senectus</a:t>
            </a:r>
            <a:r>
              <a:rPr lang="fr-FR" sz="1600" dirty="0"/>
              <a:t> et </a:t>
            </a:r>
            <a:r>
              <a:rPr lang="fr-FR" sz="1600" dirty="0" err="1"/>
              <a:t>netus</a:t>
            </a:r>
            <a:r>
              <a:rPr lang="fr-FR" sz="1600" dirty="0"/>
              <a:t> et </a:t>
            </a:r>
            <a:r>
              <a:rPr lang="fr-FR" sz="1600" dirty="0" err="1"/>
              <a:t>malesuada</a:t>
            </a:r>
            <a:r>
              <a:rPr lang="fr-FR" sz="1600" dirty="0"/>
              <a:t> </a:t>
            </a:r>
            <a:r>
              <a:rPr lang="fr-FR" sz="1600" dirty="0" err="1"/>
              <a:t>fames</a:t>
            </a:r>
            <a:r>
              <a:rPr lang="fr-FR" sz="1600" dirty="0"/>
              <a:t> </a:t>
            </a:r>
            <a:r>
              <a:rPr lang="fr-FR" sz="1600" dirty="0" err="1"/>
              <a:t>ac</a:t>
            </a:r>
            <a:r>
              <a:rPr lang="fr-FR" sz="1600" dirty="0"/>
              <a:t> </a:t>
            </a:r>
            <a:r>
              <a:rPr lang="fr-FR" sz="1600" dirty="0" err="1"/>
              <a:t>turpis</a:t>
            </a:r>
            <a:r>
              <a:rPr lang="fr-FR" sz="1600" dirty="0"/>
              <a:t> </a:t>
            </a:r>
            <a:r>
              <a:rPr lang="fr-FR" sz="1600" dirty="0" err="1"/>
              <a:t>egestas</a:t>
            </a:r>
            <a:r>
              <a:rPr lang="fr-FR" sz="1600" dirty="0"/>
              <a:t>. </a:t>
            </a:r>
            <a:r>
              <a:rPr lang="fr-FR" sz="1600" dirty="0" err="1"/>
              <a:t>Proin</a:t>
            </a:r>
            <a:r>
              <a:rPr lang="fr-FR" sz="1600" dirty="0"/>
              <a:t> </a:t>
            </a:r>
            <a:r>
              <a:rPr lang="fr-FR" sz="1600" dirty="0" err="1"/>
              <a:t>pharetra</a:t>
            </a:r>
            <a:r>
              <a:rPr lang="fr-FR" sz="1600" dirty="0"/>
              <a:t> </a:t>
            </a:r>
            <a:r>
              <a:rPr lang="fr-FR" sz="1600" dirty="0" err="1"/>
              <a:t>nonummy</a:t>
            </a:r>
            <a:r>
              <a:rPr lang="fr-FR" sz="1600" dirty="0"/>
              <a:t> </a:t>
            </a:r>
            <a:r>
              <a:rPr lang="fr-FR" sz="1600" dirty="0" err="1"/>
              <a:t>pede</a:t>
            </a:r>
            <a:r>
              <a:rPr lang="fr-FR" sz="1600" dirty="0"/>
              <a:t>. </a:t>
            </a:r>
            <a:r>
              <a:rPr lang="fr-FR" sz="1600" dirty="0" err="1"/>
              <a:t>Mauris</a:t>
            </a:r>
            <a:r>
              <a:rPr lang="fr-FR" sz="1600" dirty="0"/>
              <a:t> et </a:t>
            </a:r>
            <a:r>
              <a:rPr lang="fr-FR" sz="1600" dirty="0" err="1"/>
              <a:t>orci</a:t>
            </a:r>
            <a:r>
              <a:rPr lang="fr-FR" sz="1600" dirty="0"/>
              <a:t>.</a:t>
            </a:r>
            <a:endParaRPr lang="en-GB" sz="1600" dirty="0"/>
          </a:p>
          <a:p>
            <a:pPr marL="0" indent="0">
              <a:buNone/>
            </a:pPr>
            <a:endParaRPr lang="fr-FR" sz="1600" dirty="0"/>
          </a:p>
          <a:p>
            <a:pPr marL="0" indent="0">
              <a:buNone/>
            </a:pPr>
            <a:r>
              <a:rPr lang="fr-FR" sz="1800" b="1" dirty="0" err="1">
                <a:solidFill>
                  <a:srgbClr val="974D05"/>
                </a:solidFill>
              </a:rPr>
              <a:t>Heading</a:t>
            </a:r>
            <a:r>
              <a:rPr lang="fr-FR" sz="1800" b="1" dirty="0">
                <a:solidFill>
                  <a:srgbClr val="974D05"/>
                </a:solidFill>
              </a:rPr>
              <a:t> 2</a:t>
            </a:r>
            <a:endParaRPr lang="fr-FR" sz="2000" b="1" dirty="0">
              <a:solidFill>
                <a:srgbClr val="974D05"/>
              </a:solidFill>
            </a:endParaRPr>
          </a:p>
          <a:p>
            <a:pPr marL="0" indent="0">
              <a:buNone/>
            </a:pPr>
            <a:r>
              <a:rPr lang="fr-FR" sz="1600" dirty="0" err="1"/>
              <a:t>Aenean</a:t>
            </a:r>
            <a:r>
              <a:rPr lang="fr-FR" sz="1600" dirty="0"/>
              <a:t> nec </a:t>
            </a:r>
            <a:r>
              <a:rPr lang="fr-FR" sz="1600" dirty="0" err="1"/>
              <a:t>lorem</a:t>
            </a:r>
            <a:r>
              <a:rPr lang="fr-FR" sz="1600" dirty="0"/>
              <a:t>. </a:t>
            </a:r>
            <a:r>
              <a:rPr lang="en-GB" sz="1600" dirty="0"/>
              <a:t>In </a:t>
            </a:r>
            <a:r>
              <a:rPr lang="en-GB" sz="1600" dirty="0" err="1"/>
              <a:t>porttitor</a:t>
            </a:r>
            <a:r>
              <a:rPr lang="en-GB" sz="1600" dirty="0"/>
              <a:t>. </a:t>
            </a:r>
            <a:r>
              <a:rPr lang="en-GB" sz="1600" dirty="0" err="1"/>
              <a:t>Donec</a:t>
            </a:r>
            <a:r>
              <a:rPr lang="en-GB" sz="1600" dirty="0"/>
              <a:t> </a:t>
            </a:r>
            <a:r>
              <a:rPr lang="en-GB" sz="1600" dirty="0" err="1"/>
              <a:t>laoreet</a:t>
            </a:r>
            <a:r>
              <a:rPr lang="en-GB" sz="1600" dirty="0"/>
              <a:t> </a:t>
            </a:r>
            <a:r>
              <a:rPr lang="en-GB" sz="1600" dirty="0" err="1"/>
              <a:t>nonummy</a:t>
            </a:r>
            <a:r>
              <a:rPr lang="en-GB" sz="1600" dirty="0"/>
              <a:t> </a:t>
            </a:r>
            <a:r>
              <a:rPr lang="en-GB" sz="1600" dirty="0" err="1"/>
              <a:t>augue</a:t>
            </a:r>
            <a:r>
              <a:rPr lang="en-GB" sz="1600" dirty="0"/>
              <a:t>. </a:t>
            </a:r>
            <a:r>
              <a:rPr lang="en-GB" sz="1600" dirty="0" err="1"/>
              <a:t>Suspendisse</a:t>
            </a:r>
            <a:r>
              <a:rPr lang="en-GB" sz="1600" dirty="0"/>
              <a:t> dui </a:t>
            </a:r>
            <a:r>
              <a:rPr lang="en-GB" sz="1600" dirty="0" err="1"/>
              <a:t>purus</a:t>
            </a:r>
            <a:r>
              <a:rPr lang="en-GB" sz="1600" dirty="0"/>
              <a:t>, </a:t>
            </a:r>
            <a:r>
              <a:rPr lang="en-GB" sz="1600" dirty="0" err="1"/>
              <a:t>scelerisque</a:t>
            </a:r>
            <a:r>
              <a:rPr lang="en-GB" sz="1600" dirty="0"/>
              <a:t> at, </a:t>
            </a:r>
            <a:r>
              <a:rPr lang="en-GB" sz="1600" dirty="0" err="1"/>
              <a:t>vulputate</a:t>
            </a:r>
            <a:r>
              <a:rPr lang="en-GB" sz="1600" dirty="0"/>
              <a:t> vitae, </a:t>
            </a:r>
            <a:r>
              <a:rPr lang="en-GB" sz="1600" dirty="0" err="1"/>
              <a:t>pretium</a:t>
            </a:r>
            <a:r>
              <a:rPr lang="en-GB" sz="1600" dirty="0"/>
              <a:t> </a:t>
            </a:r>
            <a:r>
              <a:rPr lang="en-GB" sz="1600" dirty="0" err="1"/>
              <a:t>mattis</a:t>
            </a:r>
            <a:r>
              <a:rPr lang="en-GB" sz="1600" dirty="0"/>
              <a:t>, </a:t>
            </a:r>
            <a:r>
              <a:rPr lang="en-GB" sz="1600" dirty="0" err="1"/>
              <a:t>nunc</a:t>
            </a:r>
            <a:r>
              <a:rPr lang="en-GB" sz="1600" dirty="0"/>
              <a:t>. </a:t>
            </a:r>
            <a:r>
              <a:rPr lang="en-GB" sz="1600" dirty="0" err="1"/>
              <a:t>Mauris</a:t>
            </a:r>
            <a:r>
              <a:rPr lang="en-GB" sz="1600" dirty="0"/>
              <a:t> </a:t>
            </a:r>
            <a:r>
              <a:rPr lang="en-GB" sz="1600" dirty="0" err="1"/>
              <a:t>eget</a:t>
            </a:r>
            <a:r>
              <a:rPr lang="en-GB" sz="1600" dirty="0"/>
              <a:t> </a:t>
            </a:r>
            <a:r>
              <a:rPr lang="en-GB" sz="1600" dirty="0" err="1"/>
              <a:t>neque</a:t>
            </a:r>
            <a:r>
              <a:rPr lang="en-GB" sz="1600" dirty="0"/>
              <a:t> at </a:t>
            </a:r>
            <a:r>
              <a:rPr lang="en-GB" sz="1600" dirty="0" err="1"/>
              <a:t>sem</a:t>
            </a:r>
            <a:r>
              <a:rPr lang="en-GB" sz="1600" dirty="0"/>
              <a:t> </a:t>
            </a:r>
            <a:r>
              <a:rPr lang="en-GB" sz="1600" dirty="0" err="1"/>
              <a:t>venenatis</a:t>
            </a:r>
            <a:r>
              <a:rPr lang="en-GB" sz="1600" dirty="0"/>
              <a:t> </a:t>
            </a:r>
            <a:r>
              <a:rPr lang="en-GB" sz="1600" dirty="0" err="1"/>
              <a:t>eleifend</a:t>
            </a:r>
            <a:r>
              <a:rPr lang="en-GB" sz="1600" dirty="0"/>
              <a:t>. </a:t>
            </a:r>
            <a:r>
              <a:rPr lang="en-GB" sz="1600" dirty="0" err="1"/>
              <a:t>Ut</a:t>
            </a:r>
            <a:r>
              <a:rPr lang="en-GB" sz="1600" dirty="0"/>
              <a:t> </a:t>
            </a:r>
            <a:r>
              <a:rPr lang="en-GB" sz="1600" dirty="0" err="1"/>
              <a:t>nonummy</a:t>
            </a:r>
            <a:r>
              <a:rPr lang="en-GB" sz="1600" dirty="0"/>
              <a:t>.</a:t>
            </a:r>
          </a:p>
          <a:p>
            <a:pPr marL="0" indent="0">
              <a:buNone/>
            </a:pPr>
            <a:endParaRPr lang="en-GB" sz="1800" dirty="0"/>
          </a:p>
          <a:p>
            <a:pPr lvl="0"/>
            <a:endParaRPr lang="en-GB" dirty="0"/>
          </a:p>
          <a:p>
            <a:pPr lvl="0"/>
            <a:endParaRPr lang="en-GB" dirty="0"/>
          </a:p>
        </p:txBody>
      </p:sp>
      <p:sp>
        <p:nvSpPr>
          <p:cNvPr id="19" name="Title 18">
            <a:extLst>
              <a:ext uri="{FF2B5EF4-FFF2-40B4-BE49-F238E27FC236}">
                <a16:creationId xmlns:a16="http://schemas.microsoft.com/office/drawing/2014/main" id="{8E3BB01C-B518-4CF9-9743-2A355D101656}"/>
              </a:ext>
            </a:extLst>
          </p:cNvPr>
          <p:cNvSpPr>
            <a:spLocks noGrp="1"/>
          </p:cNvSpPr>
          <p:nvPr>
            <p:ph type="title"/>
          </p:nvPr>
        </p:nvSpPr>
        <p:spPr>
          <a:xfrm>
            <a:off x="985838" y="365125"/>
            <a:ext cx="10515600" cy="1325563"/>
          </a:xfrm>
          <a:prstGeom prst="rect">
            <a:avLst/>
          </a:prstGeom>
        </p:spPr>
        <p:txBody>
          <a:bodyPr/>
          <a:lstStyle>
            <a:lvl1pPr algn="r">
              <a:defRPr sz="4000">
                <a:solidFill>
                  <a:srgbClr val="007436"/>
                </a:solidFill>
              </a:defRPr>
            </a:lvl1pPr>
          </a:lstStyle>
          <a:p>
            <a:r>
              <a:rPr lang="en-US"/>
              <a:t>Click to edit Master title style</a:t>
            </a:r>
            <a:endParaRPr lang="en-GB" dirty="0"/>
          </a:p>
        </p:txBody>
      </p:sp>
      <p:sp>
        <p:nvSpPr>
          <p:cNvPr id="6" name="TextBox 5">
            <a:extLst>
              <a:ext uri="{FF2B5EF4-FFF2-40B4-BE49-F238E27FC236}">
                <a16:creationId xmlns:a16="http://schemas.microsoft.com/office/drawing/2014/main" id="{C93E8D34-5FB9-41A9-86A3-06E5F6F2DE3E}"/>
              </a:ext>
            </a:extLst>
          </p:cNvPr>
          <p:cNvSpPr txBox="1"/>
          <p:nvPr userDrawn="1"/>
        </p:nvSpPr>
        <p:spPr>
          <a:xfrm>
            <a:off x="1017463" y="6054496"/>
            <a:ext cx="6686550" cy="307777"/>
          </a:xfrm>
          <a:prstGeom prst="rect">
            <a:avLst/>
          </a:prstGeom>
          <a:noFill/>
        </p:spPr>
        <p:txBody>
          <a:bodyPr wrap="square" rtlCol="0">
            <a:spAutoFit/>
          </a:bodyPr>
          <a:lstStyle/>
          <a:p>
            <a:r>
              <a:rPr lang="en-GB" sz="1400" b="1" dirty="0">
                <a:solidFill>
                  <a:srgbClr val="007436"/>
                </a:solidFill>
              </a:rPr>
              <a:t>icarda.org</a:t>
            </a:r>
          </a:p>
        </p:txBody>
      </p:sp>
      <p:sp>
        <p:nvSpPr>
          <p:cNvPr id="2" name="TextBox 1">
            <a:extLst>
              <a:ext uri="{FF2B5EF4-FFF2-40B4-BE49-F238E27FC236}">
                <a16:creationId xmlns:a16="http://schemas.microsoft.com/office/drawing/2014/main" id="{5317AD07-8DA8-47D8-9765-C2ECF7C0D1D6}"/>
              </a:ext>
            </a:extLst>
          </p:cNvPr>
          <p:cNvSpPr txBox="1"/>
          <p:nvPr userDrawn="1"/>
        </p:nvSpPr>
        <p:spPr>
          <a:xfrm>
            <a:off x="11119451" y="6054495"/>
            <a:ext cx="457200" cy="307777"/>
          </a:xfrm>
          <a:prstGeom prst="rect">
            <a:avLst/>
          </a:prstGeom>
          <a:noFill/>
        </p:spPr>
        <p:txBody>
          <a:bodyPr wrap="square" rtlCol="0">
            <a:spAutoFit/>
          </a:bodyPr>
          <a:lstStyle/>
          <a:p>
            <a:fld id="{9EC90DB4-0EF6-4763-8A24-99CFAA713A3B}" type="slidenum">
              <a:rPr lang="en-GB" sz="1400" b="1" smtClean="0">
                <a:solidFill>
                  <a:srgbClr val="007436"/>
                </a:solidFill>
              </a:rPr>
              <a:t>‹#›</a:t>
            </a:fld>
            <a:endParaRPr lang="en-GB" sz="1400" b="1" dirty="0">
              <a:solidFill>
                <a:srgbClr val="007436"/>
              </a:solidFill>
            </a:endParaRPr>
          </a:p>
        </p:txBody>
      </p:sp>
    </p:spTree>
    <p:extLst>
      <p:ext uri="{BB962C8B-B14F-4D97-AF65-F5344CB8AC3E}">
        <p14:creationId xmlns:p14="http://schemas.microsoft.com/office/powerpoint/2010/main" val="243474792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26" name="Picture 2" descr="SideWings.jpg">
            <a:extLst>
              <a:ext uri="{FF2B5EF4-FFF2-40B4-BE49-F238E27FC236}">
                <a16:creationId xmlns:a16="http://schemas.microsoft.com/office/drawing/2014/main" id="{901491C0-C95F-43B0-9AB1-DE130A0BDB8C}"/>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0" y="701937"/>
            <a:ext cx="465779" cy="29147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8511165"/>
      </p:ext>
    </p:extLst>
  </p:cSld>
  <p:clrMap bg1="lt1" tx1="dk1" bg2="lt2" tx2="dk2" accent1="accent1" accent2="accent2" accent3="accent3" accent4="accent4" accent5="accent5" accent6="accent6" hlink="hlink" folHlink="folHlink"/>
  <p:sldLayoutIdLst>
    <p:sldLayoutId id="2147483664" r:id="rId1"/>
    <p:sldLayoutId id="2147483665" r:id="rId2"/>
  </p:sldLayoutIdLst>
  <p:hf hdr="0" dt="0"/>
  <p:txStyles>
    <p:titleStyle>
      <a:lvl1pPr algn="l" defTabSz="914400" rtl="0" eaLnBrk="1" latinLnBrk="0" hangingPunct="1">
        <a:lnSpc>
          <a:spcPct val="90000"/>
        </a:lnSpc>
        <a:spcBef>
          <a:spcPct val="0"/>
        </a:spcBef>
        <a:buNone/>
        <a:defRPr lang="en-GB" sz="2400" b="1" kern="1200" smtClean="0">
          <a:solidFill>
            <a:schemeClr val="tx1"/>
          </a:solidFill>
          <a:effectLst/>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832E010-1CE5-4042-A42C-03C9643485DF}"/>
              </a:ext>
            </a:extLst>
          </p:cNvPr>
          <p:cNvSpPr>
            <a:spLocks noGrp="1"/>
          </p:cNvSpPr>
          <p:nvPr>
            <p:ph type="body" sz="quarter" idx="10"/>
          </p:nvPr>
        </p:nvSpPr>
        <p:spPr>
          <a:xfrm>
            <a:off x="906840" y="1630837"/>
            <a:ext cx="10001250" cy="735859"/>
          </a:xfrm>
        </p:spPr>
        <p:txBody>
          <a:bodyPr/>
          <a:lstStyle/>
          <a:p>
            <a:pPr algn="ctr"/>
            <a:r>
              <a:rPr lang="en-GB" b="1" dirty="0"/>
              <a:t>Training Course 2</a:t>
            </a:r>
          </a:p>
          <a:p>
            <a:pPr algn="ctr"/>
            <a:r>
              <a:rPr lang="en-GB" b="1" dirty="0"/>
              <a:t>Adopting Climate Change with Sustainable Natural Resource Management</a:t>
            </a:r>
          </a:p>
          <a:p>
            <a:pPr algn="ctr"/>
            <a:r>
              <a:rPr lang="en-GB" sz="2400" b="1" dirty="0">
                <a:solidFill>
                  <a:srgbClr val="002060"/>
                </a:solidFill>
              </a:rPr>
              <a:t>4-8 November, 2018 - Damascus - Syria</a:t>
            </a:r>
          </a:p>
          <a:p>
            <a:pPr algn="ctr"/>
            <a:r>
              <a:rPr lang="en-US" b="1" dirty="0">
                <a:solidFill>
                  <a:schemeClr val="tx1"/>
                </a:solidFill>
              </a:rPr>
              <a:t>Business Plan Project</a:t>
            </a:r>
          </a:p>
          <a:p>
            <a:pPr algn="ctr"/>
            <a:r>
              <a:rPr lang="en-US" b="1" dirty="0">
                <a:solidFill>
                  <a:schemeClr val="tx1"/>
                </a:solidFill>
              </a:rPr>
              <a:t>“</a:t>
            </a:r>
            <a:r>
              <a:rPr lang="en-US" b="1" dirty="0">
                <a:solidFill>
                  <a:srgbClr val="FF0000"/>
                </a:solidFill>
              </a:rPr>
              <a:t>Feed Block Manufacturing Unit</a:t>
            </a:r>
            <a:r>
              <a:rPr lang="en-US" b="1" dirty="0">
                <a:solidFill>
                  <a:schemeClr val="tx1"/>
                </a:solidFill>
              </a:rPr>
              <a:t>”</a:t>
            </a:r>
          </a:p>
          <a:p>
            <a:pPr algn="ctr"/>
            <a:endParaRPr lang="en-GB" sz="1200" b="1" dirty="0"/>
          </a:p>
          <a:p>
            <a:pPr algn="ctr"/>
            <a:r>
              <a:rPr lang="en-GB" sz="1600" b="1" dirty="0">
                <a:solidFill>
                  <a:schemeClr val="accent5">
                    <a:lumMod val="75000"/>
                  </a:schemeClr>
                </a:solidFill>
              </a:rPr>
              <a:t>Boubaker Dhehibi - RALSP - ICARDA</a:t>
            </a:r>
          </a:p>
          <a:p>
            <a:pPr algn="ctr"/>
            <a:r>
              <a:rPr lang="en-GB" sz="1600" b="1" dirty="0">
                <a:solidFill>
                  <a:schemeClr val="accent5">
                    <a:lumMod val="75000"/>
                  </a:schemeClr>
                </a:solidFill>
              </a:rPr>
              <a:t>(b.dhehibi@cigar.org)</a:t>
            </a:r>
          </a:p>
        </p:txBody>
      </p:sp>
      <p:pic>
        <p:nvPicPr>
          <p:cNvPr id="3" name="Picture 2">
            <a:extLst>
              <a:ext uri="{FF2B5EF4-FFF2-40B4-BE49-F238E27FC236}">
                <a16:creationId xmlns:a16="http://schemas.microsoft.com/office/drawing/2014/main" id="{C2D0367E-4463-40AB-A688-F035DCDFB1BC}"/>
              </a:ext>
            </a:extLst>
          </p:cNvPr>
          <p:cNvPicPr/>
          <p:nvPr/>
        </p:nvPicPr>
        <p:blipFill>
          <a:blip r:embed="rId2">
            <a:extLst>
              <a:ext uri="{28A0092B-C50C-407E-A947-70E740481C1C}">
                <a14:useLocalDpi xmlns:a14="http://schemas.microsoft.com/office/drawing/2010/main" val="0"/>
              </a:ext>
            </a:extLst>
          </a:blip>
          <a:stretch>
            <a:fillRect/>
          </a:stretch>
        </p:blipFill>
        <p:spPr>
          <a:xfrm>
            <a:off x="556181" y="0"/>
            <a:ext cx="1677972" cy="2168165"/>
          </a:xfrm>
          <a:prstGeom prst="rect">
            <a:avLst/>
          </a:prstGeom>
        </p:spPr>
      </p:pic>
    </p:spTree>
    <p:extLst>
      <p:ext uri="{BB962C8B-B14F-4D97-AF65-F5344CB8AC3E}">
        <p14:creationId xmlns:p14="http://schemas.microsoft.com/office/powerpoint/2010/main" val="39562737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506390" y="15630"/>
            <a:ext cx="11685610" cy="584775"/>
          </a:xfrm>
          <a:prstGeom prst="rect">
            <a:avLst/>
          </a:prstGeom>
          <a:gradFill flip="none" rotWithShape="1">
            <a:gsLst>
              <a:gs pos="0">
                <a:schemeClr val="bg1"/>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wrap="square" rtlCol="0">
            <a:spAutoFit/>
          </a:bodyPr>
          <a:lstStyle>
            <a:defPPr>
              <a:defRPr lang="en-US"/>
            </a:defPPr>
            <a:lvl1pPr>
              <a:defRPr sz="4800"/>
            </a:lvl1pPr>
          </a:lstStyle>
          <a:p>
            <a:pPr algn="just"/>
            <a:r>
              <a:rPr lang="en-US" sz="3200" b="1" dirty="0">
                <a:solidFill>
                  <a:srgbClr val="007436"/>
                </a:solidFill>
              </a:rPr>
              <a:t>WHY THIS PROJECT?</a:t>
            </a:r>
          </a:p>
        </p:txBody>
      </p:sp>
      <p:sp>
        <p:nvSpPr>
          <p:cNvPr id="7" name="Content Placeholder 2">
            <a:extLst>
              <a:ext uri="{FF2B5EF4-FFF2-40B4-BE49-F238E27FC236}">
                <a16:creationId xmlns:a16="http://schemas.microsoft.com/office/drawing/2014/main" id="{A5F8F27C-5D1D-4053-997F-B7E698C51E64}"/>
              </a:ext>
            </a:extLst>
          </p:cNvPr>
          <p:cNvSpPr txBox="1">
            <a:spLocks/>
          </p:cNvSpPr>
          <p:nvPr/>
        </p:nvSpPr>
        <p:spPr>
          <a:xfrm>
            <a:off x="506390" y="711807"/>
            <a:ext cx="11446798" cy="498726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buClr>
                <a:schemeClr val="accent4">
                  <a:lumMod val="75000"/>
                </a:schemeClr>
              </a:buClr>
              <a:buFont typeface="Wingdings" panose="05000000000000000000" pitchFamily="2" charset="2"/>
              <a:buChar char="q"/>
            </a:pPr>
            <a:r>
              <a:rPr lang="en-US" dirty="0"/>
              <a:t> The </a:t>
            </a:r>
            <a:r>
              <a:rPr lang="en-US" b="1" dirty="0"/>
              <a:t>lack of forage </a:t>
            </a:r>
            <a:r>
              <a:rPr lang="en-US" dirty="0"/>
              <a:t>resources in several regions of the country. </a:t>
            </a:r>
          </a:p>
          <a:p>
            <a:pPr algn="just">
              <a:lnSpc>
                <a:spcPct val="100000"/>
              </a:lnSpc>
              <a:buClr>
                <a:schemeClr val="accent4">
                  <a:lumMod val="75000"/>
                </a:schemeClr>
              </a:buClr>
              <a:buFont typeface="Wingdings" panose="05000000000000000000" pitchFamily="2" charset="2"/>
              <a:buChar char="q"/>
            </a:pPr>
            <a:r>
              <a:rPr lang="en-US" dirty="0"/>
              <a:t> </a:t>
            </a:r>
            <a:r>
              <a:rPr lang="en-US" b="1" dirty="0"/>
              <a:t>Shortage of local animal feed </a:t>
            </a:r>
            <a:r>
              <a:rPr lang="en-US" dirty="0"/>
              <a:t>sources and </a:t>
            </a:r>
            <a:r>
              <a:rPr lang="en-US" b="1" dirty="0"/>
              <a:t>high prices of imported feed </a:t>
            </a:r>
          </a:p>
          <a:p>
            <a:pPr algn="just">
              <a:lnSpc>
                <a:spcPct val="100000"/>
              </a:lnSpc>
              <a:buClr>
                <a:schemeClr val="accent4">
                  <a:lumMod val="75000"/>
                </a:schemeClr>
              </a:buClr>
              <a:buFont typeface="Wingdings" panose="05000000000000000000" pitchFamily="2" charset="2"/>
              <a:buChar char="q"/>
            </a:pPr>
            <a:r>
              <a:rPr lang="en-US" dirty="0"/>
              <a:t> The </a:t>
            </a:r>
            <a:r>
              <a:rPr lang="en-US" b="1" dirty="0"/>
              <a:t>abundance and diversification of by-products </a:t>
            </a:r>
            <a:r>
              <a:rPr lang="en-US" dirty="0"/>
              <a:t>that can be valorized for feeding livestock </a:t>
            </a:r>
          </a:p>
          <a:p>
            <a:pPr algn="just">
              <a:lnSpc>
                <a:spcPct val="100000"/>
              </a:lnSpc>
              <a:buClr>
                <a:schemeClr val="accent4">
                  <a:lumMod val="75000"/>
                </a:schemeClr>
              </a:buClr>
              <a:buFont typeface="Wingdings" panose="05000000000000000000" pitchFamily="2" charset="2"/>
              <a:buChar char="q"/>
            </a:pPr>
            <a:r>
              <a:rPr lang="en-US" dirty="0"/>
              <a:t> The </a:t>
            </a:r>
            <a:r>
              <a:rPr lang="en-US" b="1" dirty="0"/>
              <a:t>very advantageous cost </a:t>
            </a:r>
            <a:r>
              <a:rPr lang="en-US" dirty="0"/>
              <a:t>of the forage units produced </a:t>
            </a:r>
          </a:p>
          <a:p>
            <a:pPr algn="just">
              <a:lnSpc>
                <a:spcPct val="100000"/>
              </a:lnSpc>
              <a:buClr>
                <a:schemeClr val="accent4">
                  <a:lumMod val="75000"/>
                </a:schemeClr>
              </a:buClr>
              <a:buFont typeface="Wingdings" panose="05000000000000000000" pitchFamily="2" charset="2"/>
              <a:buChar char="q"/>
            </a:pPr>
            <a:r>
              <a:rPr lang="en-US" dirty="0"/>
              <a:t> </a:t>
            </a:r>
            <a:r>
              <a:rPr lang="en-US" b="1" dirty="0"/>
              <a:t>Removing </a:t>
            </a:r>
            <a:r>
              <a:rPr lang="en-US" dirty="0"/>
              <a:t>some agricultural </a:t>
            </a:r>
            <a:r>
              <a:rPr lang="en-US" b="1" dirty="0"/>
              <a:t>wastes</a:t>
            </a:r>
            <a:r>
              <a:rPr lang="en-US" dirty="0"/>
              <a:t> </a:t>
            </a:r>
          </a:p>
          <a:p>
            <a:pPr algn="just">
              <a:lnSpc>
                <a:spcPct val="100000"/>
              </a:lnSpc>
              <a:buClr>
                <a:schemeClr val="accent4">
                  <a:lumMod val="75000"/>
                </a:schemeClr>
              </a:buClr>
              <a:buFont typeface="Wingdings" panose="05000000000000000000" pitchFamily="2" charset="2"/>
              <a:buChar char="q"/>
            </a:pPr>
            <a:r>
              <a:rPr lang="en-US" dirty="0"/>
              <a:t> Provide </a:t>
            </a:r>
            <a:r>
              <a:rPr lang="en-US" b="1" dirty="0"/>
              <a:t>inexpensive and quality feed </a:t>
            </a:r>
            <a:r>
              <a:rPr lang="en-US" dirty="0"/>
              <a:t>in </a:t>
            </a:r>
            <a:r>
              <a:rPr lang="en-US" b="1" dirty="0"/>
              <a:t>times of shortage </a:t>
            </a:r>
            <a:r>
              <a:rPr lang="en-US" dirty="0"/>
              <a:t>of fodder resources or when they are very costly or interrupted in the local market.</a:t>
            </a:r>
          </a:p>
          <a:p>
            <a:pPr algn="just">
              <a:lnSpc>
                <a:spcPct val="100000"/>
              </a:lnSpc>
              <a:buClr>
                <a:schemeClr val="accent4">
                  <a:lumMod val="75000"/>
                </a:schemeClr>
              </a:buClr>
              <a:buFont typeface="Wingdings" panose="05000000000000000000" pitchFamily="2" charset="2"/>
              <a:buChar char="q"/>
            </a:pPr>
            <a:r>
              <a:rPr lang="en-US" dirty="0"/>
              <a:t> The urgent need </a:t>
            </a:r>
            <a:r>
              <a:rPr lang="en-US" b="1" dirty="0"/>
              <a:t>to provide complementary feed</a:t>
            </a:r>
            <a:r>
              <a:rPr lang="en-US" dirty="0"/>
              <a:t>, especially during the winter and autumn months, where the state of natural grazing is weak / fragile</a:t>
            </a:r>
          </a:p>
        </p:txBody>
      </p:sp>
    </p:spTree>
    <p:extLst>
      <p:ext uri="{BB962C8B-B14F-4D97-AF65-F5344CB8AC3E}">
        <p14:creationId xmlns:p14="http://schemas.microsoft.com/office/powerpoint/2010/main" val="26995595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506390" y="15630"/>
            <a:ext cx="11685610" cy="584775"/>
          </a:xfrm>
          <a:prstGeom prst="rect">
            <a:avLst/>
          </a:prstGeom>
          <a:gradFill flip="none" rotWithShape="1">
            <a:gsLst>
              <a:gs pos="0">
                <a:schemeClr val="bg1"/>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wrap="square" rtlCol="0">
            <a:spAutoFit/>
          </a:bodyPr>
          <a:lstStyle>
            <a:defPPr>
              <a:defRPr lang="en-US"/>
            </a:defPPr>
            <a:lvl1pPr>
              <a:defRPr sz="4800"/>
            </a:lvl1pPr>
          </a:lstStyle>
          <a:p>
            <a:pPr algn="just"/>
            <a:r>
              <a:rPr lang="en-US" sz="3200" b="1" dirty="0">
                <a:solidFill>
                  <a:srgbClr val="007436"/>
                </a:solidFill>
              </a:rPr>
              <a:t>PROJECT OBJECTIVES</a:t>
            </a:r>
          </a:p>
        </p:txBody>
      </p:sp>
      <p:sp>
        <p:nvSpPr>
          <p:cNvPr id="7" name="Content Placeholder 2">
            <a:extLst>
              <a:ext uri="{FF2B5EF4-FFF2-40B4-BE49-F238E27FC236}">
                <a16:creationId xmlns:a16="http://schemas.microsoft.com/office/drawing/2014/main" id="{A5F8F27C-5D1D-4053-997F-B7E698C51E64}"/>
              </a:ext>
            </a:extLst>
          </p:cNvPr>
          <p:cNvSpPr txBox="1">
            <a:spLocks/>
          </p:cNvSpPr>
          <p:nvPr/>
        </p:nvSpPr>
        <p:spPr>
          <a:xfrm>
            <a:off x="506390" y="711807"/>
            <a:ext cx="11446798" cy="498726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buClr>
                <a:schemeClr val="accent4">
                  <a:lumMod val="75000"/>
                </a:schemeClr>
              </a:buClr>
              <a:buFont typeface="Wingdings" panose="05000000000000000000" pitchFamily="2" charset="2"/>
              <a:buChar char="q"/>
            </a:pPr>
            <a:r>
              <a:rPr lang="en-US" dirty="0"/>
              <a:t> To </a:t>
            </a:r>
            <a:r>
              <a:rPr lang="en-US" b="1" dirty="0"/>
              <a:t>upgrade the agricultural by-products </a:t>
            </a:r>
            <a:r>
              <a:rPr lang="en-US" dirty="0"/>
              <a:t>and their recycling in a well-studied system.</a:t>
            </a:r>
          </a:p>
          <a:p>
            <a:pPr algn="just">
              <a:lnSpc>
                <a:spcPct val="100000"/>
              </a:lnSpc>
              <a:buClr>
                <a:schemeClr val="accent4">
                  <a:lumMod val="75000"/>
                </a:schemeClr>
              </a:buClr>
              <a:buFont typeface="Wingdings" panose="05000000000000000000" pitchFamily="2" charset="2"/>
              <a:buChar char="q"/>
            </a:pPr>
            <a:endParaRPr lang="en-US" dirty="0"/>
          </a:p>
          <a:p>
            <a:pPr algn="just">
              <a:lnSpc>
                <a:spcPct val="100000"/>
              </a:lnSpc>
              <a:buClr>
                <a:schemeClr val="accent4">
                  <a:lumMod val="75000"/>
                </a:schemeClr>
              </a:buClr>
              <a:buFont typeface="Wingdings" panose="05000000000000000000" pitchFamily="2" charset="2"/>
              <a:buChar char="q"/>
            </a:pPr>
            <a:r>
              <a:rPr lang="en-US" dirty="0"/>
              <a:t> </a:t>
            </a:r>
            <a:r>
              <a:rPr lang="en-US" b="1" dirty="0"/>
              <a:t>Transform the by-product into feed block units </a:t>
            </a:r>
            <a:r>
              <a:rPr lang="en-US" dirty="0"/>
              <a:t>for livestock in the appropriate proportions. </a:t>
            </a:r>
          </a:p>
          <a:p>
            <a:pPr algn="just">
              <a:lnSpc>
                <a:spcPct val="100000"/>
              </a:lnSpc>
              <a:buClr>
                <a:schemeClr val="accent4">
                  <a:lumMod val="75000"/>
                </a:schemeClr>
              </a:buClr>
              <a:buFont typeface="Wingdings" panose="05000000000000000000" pitchFamily="2" charset="2"/>
              <a:buChar char="q"/>
            </a:pPr>
            <a:endParaRPr lang="en-US" dirty="0"/>
          </a:p>
          <a:p>
            <a:pPr algn="just">
              <a:lnSpc>
                <a:spcPct val="100000"/>
              </a:lnSpc>
              <a:buClr>
                <a:schemeClr val="accent4">
                  <a:lumMod val="75000"/>
                </a:schemeClr>
              </a:buClr>
              <a:buFont typeface="Wingdings" panose="05000000000000000000" pitchFamily="2" charset="2"/>
              <a:buChar char="q"/>
            </a:pPr>
            <a:r>
              <a:rPr lang="en-US" dirty="0"/>
              <a:t> </a:t>
            </a:r>
            <a:r>
              <a:rPr lang="en-US" b="1" dirty="0"/>
              <a:t>Collecting all the vegetable matter </a:t>
            </a:r>
            <a:r>
              <a:rPr lang="en-US" dirty="0"/>
              <a:t>and using it, based on a </a:t>
            </a:r>
            <a:r>
              <a:rPr lang="en-US" b="1" dirty="0"/>
              <a:t>nutritive combination </a:t>
            </a:r>
            <a:r>
              <a:rPr lang="en-US" dirty="0"/>
              <a:t>conceived a priori, and transforming it into feed block units. </a:t>
            </a:r>
          </a:p>
        </p:txBody>
      </p:sp>
    </p:spTree>
    <p:extLst>
      <p:ext uri="{BB962C8B-B14F-4D97-AF65-F5344CB8AC3E}">
        <p14:creationId xmlns:p14="http://schemas.microsoft.com/office/powerpoint/2010/main" val="16456487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506390" y="15630"/>
            <a:ext cx="11685610" cy="584775"/>
          </a:xfrm>
          <a:prstGeom prst="rect">
            <a:avLst/>
          </a:prstGeom>
          <a:gradFill flip="none" rotWithShape="1">
            <a:gsLst>
              <a:gs pos="0">
                <a:schemeClr val="bg1"/>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wrap="square" rtlCol="0">
            <a:spAutoFit/>
          </a:bodyPr>
          <a:lstStyle>
            <a:defPPr>
              <a:defRPr lang="en-US"/>
            </a:defPPr>
            <a:lvl1pPr>
              <a:defRPr sz="4800"/>
            </a:lvl1pPr>
          </a:lstStyle>
          <a:p>
            <a:pPr algn="just"/>
            <a:r>
              <a:rPr lang="en-US" sz="3200" b="1" dirty="0">
                <a:solidFill>
                  <a:srgbClr val="007436"/>
                </a:solidFill>
              </a:rPr>
              <a:t>TYPES OF BY-PRODUCTS</a:t>
            </a:r>
          </a:p>
        </p:txBody>
      </p:sp>
      <p:sp>
        <p:nvSpPr>
          <p:cNvPr id="7" name="Content Placeholder 2">
            <a:extLst>
              <a:ext uri="{FF2B5EF4-FFF2-40B4-BE49-F238E27FC236}">
                <a16:creationId xmlns:a16="http://schemas.microsoft.com/office/drawing/2014/main" id="{A5F8F27C-5D1D-4053-997F-B7E698C51E64}"/>
              </a:ext>
            </a:extLst>
          </p:cNvPr>
          <p:cNvSpPr txBox="1">
            <a:spLocks/>
          </p:cNvSpPr>
          <p:nvPr/>
        </p:nvSpPr>
        <p:spPr>
          <a:xfrm>
            <a:off x="506390" y="711807"/>
            <a:ext cx="11446798" cy="498726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buClr>
                <a:schemeClr val="accent4">
                  <a:lumMod val="75000"/>
                </a:schemeClr>
              </a:buClr>
              <a:buFont typeface="Wingdings" panose="05000000000000000000" pitchFamily="2" charset="2"/>
              <a:buChar char="q"/>
            </a:pPr>
            <a:r>
              <a:rPr lang="en-US" dirty="0"/>
              <a:t> Olive cake</a:t>
            </a:r>
          </a:p>
          <a:p>
            <a:pPr algn="just">
              <a:lnSpc>
                <a:spcPct val="100000"/>
              </a:lnSpc>
              <a:buClr>
                <a:schemeClr val="accent4">
                  <a:lumMod val="75000"/>
                </a:schemeClr>
              </a:buClr>
              <a:buFont typeface="Wingdings" panose="05000000000000000000" pitchFamily="2" charset="2"/>
              <a:buChar char="q"/>
            </a:pPr>
            <a:r>
              <a:rPr lang="en-US" dirty="0"/>
              <a:t> Tomato pulp</a:t>
            </a:r>
          </a:p>
          <a:p>
            <a:pPr algn="just">
              <a:lnSpc>
                <a:spcPct val="100000"/>
              </a:lnSpc>
              <a:buClr>
                <a:schemeClr val="accent4">
                  <a:lumMod val="75000"/>
                </a:schemeClr>
              </a:buClr>
              <a:buFont typeface="Wingdings" panose="05000000000000000000" pitchFamily="2" charset="2"/>
              <a:buChar char="q"/>
            </a:pPr>
            <a:r>
              <a:rPr lang="en-US" dirty="0"/>
              <a:t> Spoilt apple</a:t>
            </a:r>
          </a:p>
          <a:p>
            <a:pPr algn="just">
              <a:lnSpc>
                <a:spcPct val="100000"/>
              </a:lnSpc>
              <a:buClr>
                <a:schemeClr val="accent4">
                  <a:lumMod val="75000"/>
                </a:schemeClr>
              </a:buClr>
              <a:buFont typeface="Wingdings" panose="05000000000000000000" pitchFamily="2" charset="2"/>
              <a:buChar char="q"/>
            </a:pPr>
            <a:r>
              <a:rPr lang="en-US" dirty="0"/>
              <a:t> Molasses</a:t>
            </a:r>
          </a:p>
          <a:p>
            <a:pPr algn="just">
              <a:lnSpc>
                <a:spcPct val="100000"/>
              </a:lnSpc>
              <a:buClr>
                <a:schemeClr val="accent4">
                  <a:lumMod val="75000"/>
                </a:schemeClr>
              </a:buClr>
              <a:buFont typeface="Wingdings" panose="05000000000000000000" pitchFamily="2" charset="2"/>
              <a:buChar char="q"/>
            </a:pPr>
            <a:r>
              <a:rPr lang="en-US" dirty="0"/>
              <a:t> Wheat bran</a:t>
            </a:r>
          </a:p>
        </p:txBody>
      </p:sp>
      <p:sp>
        <p:nvSpPr>
          <p:cNvPr id="2" name="Rectangle 1">
            <a:extLst>
              <a:ext uri="{FF2B5EF4-FFF2-40B4-BE49-F238E27FC236}">
                <a16:creationId xmlns:a16="http://schemas.microsoft.com/office/drawing/2014/main" id="{AB6C34BE-BF55-4350-9352-7AD2EDBB2753}"/>
              </a:ext>
            </a:extLst>
          </p:cNvPr>
          <p:cNvSpPr/>
          <p:nvPr/>
        </p:nvSpPr>
        <p:spPr>
          <a:xfrm>
            <a:off x="494306" y="3468537"/>
            <a:ext cx="11312165" cy="2677656"/>
          </a:xfrm>
          <a:prstGeom prst="rect">
            <a:avLst/>
          </a:prstGeom>
        </p:spPr>
        <p:txBody>
          <a:bodyPr wrap="square">
            <a:spAutoFit/>
          </a:bodyPr>
          <a:lstStyle/>
          <a:p>
            <a:pPr algn="just"/>
            <a:r>
              <a:rPr lang="en-US" sz="2400" b="1" dirty="0">
                <a:solidFill>
                  <a:srgbClr val="FF0000"/>
                </a:solidFill>
              </a:rPr>
              <a:t>NOTES:</a:t>
            </a:r>
          </a:p>
          <a:p>
            <a:pPr marL="342900" indent="-342900" algn="just">
              <a:buFont typeface="Arial" panose="020B0604020202020204" pitchFamily="34" charset="0"/>
              <a:buChar char="•"/>
            </a:pPr>
            <a:r>
              <a:rPr lang="en-US" sz="2400" dirty="0">
                <a:solidFill>
                  <a:srgbClr val="FF0000"/>
                </a:solidFill>
              </a:rPr>
              <a:t>The elaborated products are feed blocks based on several combinations of by-products. </a:t>
            </a:r>
          </a:p>
          <a:p>
            <a:pPr marL="342900" indent="-342900" algn="just">
              <a:buFont typeface="Arial" panose="020B0604020202020204" pitchFamily="34" charset="0"/>
              <a:buChar char="•"/>
            </a:pPr>
            <a:r>
              <a:rPr lang="en-US" sz="2400" dirty="0">
                <a:solidFill>
                  <a:srgbClr val="FF0000"/>
                </a:solidFill>
              </a:rPr>
              <a:t>These products will be served directly after a period of adaptation to the animals as a supplement feeding. </a:t>
            </a:r>
          </a:p>
          <a:p>
            <a:pPr marL="342900" indent="-342900" algn="just">
              <a:buFont typeface="Arial" panose="020B0604020202020204" pitchFamily="34" charset="0"/>
              <a:buChar char="•"/>
            </a:pPr>
            <a:r>
              <a:rPr lang="en-US" sz="2400" dirty="0">
                <a:solidFill>
                  <a:srgbClr val="FF0000"/>
                </a:solidFill>
              </a:rPr>
              <a:t>Depending on the availability of by-products in the promoter region, the following four formulas will be used along the year</a:t>
            </a:r>
          </a:p>
        </p:txBody>
      </p:sp>
    </p:spTree>
    <p:extLst>
      <p:ext uri="{BB962C8B-B14F-4D97-AF65-F5344CB8AC3E}">
        <p14:creationId xmlns:p14="http://schemas.microsoft.com/office/powerpoint/2010/main" val="13193234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506390" y="15630"/>
            <a:ext cx="11685610" cy="584775"/>
          </a:xfrm>
          <a:prstGeom prst="rect">
            <a:avLst/>
          </a:prstGeom>
          <a:gradFill flip="none" rotWithShape="1">
            <a:gsLst>
              <a:gs pos="0">
                <a:schemeClr val="bg1"/>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wrap="square" rtlCol="0">
            <a:spAutoFit/>
          </a:bodyPr>
          <a:lstStyle>
            <a:defPPr>
              <a:defRPr lang="en-US"/>
            </a:defPPr>
            <a:lvl1pPr>
              <a:defRPr sz="4800"/>
            </a:lvl1pPr>
          </a:lstStyle>
          <a:p>
            <a:pPr algn="just"/>
            <a:r>
              <a:rPr lang="en-US" sz="3200" b="1" dirty="0">
                <a:solidFill>
                  <a:srgbClr val="007436"/>
                </a:solidFill>
              </a:rPr>
              <a:t>POSSIBLE EXISTING FORMULAS</a:t>
            </a:r>
          </a:p>
        </p:txBody>
      </p:sp>
      <p:graphicFrame>
        <p:nvGraphicFramePr>
          <p:cNvPr id="2" name="Table 1">
            <a:extLst>
              <a:ext uri="{FF2B5EF4-FFF2-40B4-BE49-F238E27FC236}">
                <a16:creationId xmlns:a16="http://schemas.microsoft.com/office/drawing/2014/main" id="{6A2E95FE-028D-467D-A9B6-105A88369A9E}"/>
              </a:ext>
            </a:extLst>
          </p:cNvPr>
          <p:cNvGraphicFramePr>
            <a:graphicFrameLocks noGrp="1"/>
          </p:cNvGraphicFramePr>
          <p:nvPr>
            <p:extLst>
              <p:ext uri="{D42A27DB-BD31-4B8C-83A1-F6EECF244321}">
                <p14:modId xmlns:p14="http://schemas.microsoft.com/office/powerpoint/2010/main" val="363203580"/>
              </p:ext>
            </p:extLst>
          </p:nvPr>
        </p:nvGraphicFramePr>
        <p:xfrm>
          <a:off x="506390" y="600405"/>
          <a:ext cx="11475077" cy="6217920"/>
        </p:xfrm>
        <a:graphic>
          <a:graphicData uri="http://schemas.openxmlformats.org/drawingml/2006/table">
            <a:tbl>
              <a:tblPr firstRow="1" bandRow="1">
                <a:tableStyleId>{5C22544A-7EE6-4342-B048-85BDC9FD1C3A}</a:tableStyleId>
              </a:tblPr>
              <a:tblGrid>
                <a:gridCol w="2516813">
                  <a:extLst>
                    <a:ext uri="{9D8B030D-6E8A-4147-A177-3AD203B41FA5}">
                      <a16:colId xmlns:a16="http://schemas.microsoft.com/office/drawing/2014/main" val="3099364989"/>
                    </a:ext>
                  </a:extLst>
                </a:gridCol>
                <a:gridCol w="2073219">
                  <a:extLst>
                    <a:ext uri="{9D8B030D-6E8A-4147-A177-3AD203B41FA5}">
                      <a16:colId xmlns:a16="http://schemas.microsoft.com/office/drawing/2014/main" val="2428257289"/>
                    </a:ext>
                  </a:extLst>
                </a:gridCol>
                <a:gridCol w="2295015">
                  <a:extLst>
                    <a:ext uri="{9D8B030D-6E8A-4147-A177-3AD203B41FA5}">
                      <a16:colId xmlns:a16="http://schemas.microsoft.com/office/drawing/2014/main" val="1282561969"/>
                    </a:ext>
                  </a:extLst>
                </a:gridCol>
                <a:gridCol w="2295015">
                  <a:extLst>
                    <a:ext uri="{9D8B030D-6E8A-4147-A177-3AD203B41FA5}">
                      <a16:colId xmlns:a16="http://schemas.microsoft.com/office/drawing/2014/main" val="1572822375"/>
                    </a:ext>
                  </a:extLst>
                </a:gridCol>
                <a:gridCol w="2295015">
                  <a:extLst>
                    <a:ext uri="{9D8B030D-6E8A-4147-A177-3AD203B41FA5}">
                      <a16:colId xmlns:a16="http://schemas.microsoft.com/office/drawing/2014/main" val="2188684854"/>
                    </a:ext>
                  </a:extLst>
                </a:gridCol>
              </a:tblGrid>
              <a:tr h="206344">
                <a:tc>
                  <a:txBody>
                    <a:bodyPr/>
                    <a:lstStyle/>
                    <a:p>
                      <a:r>
                        <a:rPr lang="en-US" dirty="0"/>
                        <a:t>Formula Composition</a:t>
                      </a:r>
                    </a:p>
                  </a:txBody>
                  <a:tcPr/>
                </a:tc>
                <a:tc>
                  <a:txBody>
                    <a:bodyPr/>
                    <a:lstStyle/>
                    <a:p>
                      <a:r>
                        <a:rPr lang="en-US" dirty="0"/>
                        <a:t>FORMULA 1</a:t>
                      </a:r>
                    </a:p>
                  </a:txBody>
                  <a:tcPr/>
                </a:tc>
                <a:tc>
                  <a:txBody>
                    <a:bodyPr/>
                    <a:lstStyle/>
                    <a:p>
                      <a:r>
                        <a:rPr lang="en-US" dirty="0"/>
                        <a:t>FORMULA 2</a:t>
                      </a:r>
                    </a:p>
                  </a:txBody>
                  <a:tcPr/>
                </a:tc>
                <a:tc>
                  <a:txBody>
                    <a:bodyPr/>
                    <a:lstStyle/>
                    <a:p>
                      <a:r>
                        <a:rPr lang="en-US" dirty="0"/>
                        <a:t>FORMULA 3</a:t>
                      </a:r>
                    </a:p>
                  </a:txBody>
                  <a:tcPr/>
                </a:tc>
                <a:tc>
                  <a:txBody>
                    <a:bodyPr/>
                    <a:lstStyle/>
                    <a:p>
                      <a:r>
                        <a:rPr lang="en-US" dirty="0"/>
                        <a:t>FORMULA 4</a:t>
                      </a:r>
                    </a:p>
                  </a:txBody>
                  <a:tcPr/>
                </a:tc>
                <a:extLst>
                  <a:ext uri="{0D108BD9-81ED-4DB2-BD59-A6C34878D82A}">
                    <a16:rowId xmlns:a16="http://schemas.microsoft.com/office/drawing/2014/main" val="477184995"/>
                  </a:ext>
                </a:extLst>
              </a:tr>
              <a:tr h="206344">
                <a:tc>
                  <a:txBody>
                    <a:bodyPr/>
                    <a:lstStyle/>
                    <a:p>
                      <a:r>
                        <a:rPr lang="en-US" b="1" dirty="0"/>
                        <a:t>By Product / Period</a:t>
                      </a:r>
                    </a:p>
                  </a:txBody>
                  <a:tcPr/>
                </a:tc>
                <a:tc>
                  <a:txBody>
                    <a:bodyPr/>
                    <a:lstStyle/>
                    <a:p>
                      <a:pPr algn="ctr"/>
                      <a:r>
                        <a:rPr lang="en-US" b="1" dirty="0"/>
                        <a:t>July – September</a:t>
                      </a:r>
                    </a:p>
                  </a:txBody>
                  <a:tcPr/>
                </a:tc>
                <a:tc>
                  <a:txBody>
                    <a:bodyPr/>
                    <a:lstStyle/>
                    <a:p>
                      <a:pPr algn="ctr"/>
                      <a:r>
                        <a:rPr lang="en-US" b="1" dirty="0"/>
                        <a:t>July - September</a:t>
                      </a:r>
                    </a:p>
                  </a:txBody>
                  <a:tcPr/>
                </a:tc>
                <a:tc>
                  <a:txBody>
                    <a:bodyPr/>
                    <a:lstStyle/>
                    <a:p>
                      <a:pPr algn="ctr"/>
                      <a:r>
                        <a:rPr lang="en-US" b="1" dirty="0"/>
                        <a:t>October-December</a:t>
                      </a:r>
                    </a:p>
                  </a:txBody>
                  <a:tcPr/>
                </a:tc>
                <a:tc>
                  <a:txBody>
                    <a:bodyPr/>
                    <a:lstStyle/>
                    <a:p>
                      <a:pPr algn="ctr"/>
                      <a:r>
                        <a:rPr lang="en-US" b="1" dirty="0"/>
                        <a:t>January-March</a:t>
                      </a:r>
                    </a:p>
                  </a:txBody>
                  <a:tcPr/>
                </a:tc>
                <a:extLst>
                  <a:ext uri="{0D108BD9-81ED-4DB2-BD59-A6C34878D82A}">
                    <a16:rowId xmlns:a16="http://schemas.microsoft.com/office/drawing/2014/main" val="947984792"/>
                  </a:ext>
                </a:extLst>
              </a:tr>
              <a:tr h="206344">
                <a:tc>
                  <a:txBody>
                    <a:bodyPr/>
                    <a:lstStyle/>
                    <a:p>
                      <a:r>
                        <a:rPr lang="en-US" dirty="0"/>
                        <a:t>Urea</a:t>
                      </a:r>
                    </a:p>
                  </a:txBody>
                  <a:tcPr/>
                </a:tc>
                <a:tc>
                  <a:txBody>
                    <a:bodyPr/>
                    <a:lstStyle/>
                    <a:p>
                      <a:pPr algn="ctr"/>
                      <a:r>
                        <a:rPr lang="en-US" sz="1800" b="1" dirty="0"/>
                        <a:t>1</a:t>
                      </a:r>
                    </a:p>
                  </a:txBody>
                  <a:tcPr/>
                </a:tc>
                <a:tc>
                  <a:txBody>
                    <a:bodyPr/>
                    <a:lstStyle/>
                    <a:p>
                      <a:pPr algn="ctr"/>
                      <a:r>
                        <a:rPr lang="en-US" sz="1800" b="1" dirty="0"/>
                        <a:t>1</a:t>
                      </a:r>
                    </a:p>
                  </a:txBody>
                  <a:tcPr/>
                </a:tc>
                <a:tc>
                  <a:txBody>
                    <a:bodyPr/>
                    <a:lstStyle/>
                    <a:p>
                      <a:pPr algn="ctr"/>
                      <a:r>
                        <a:rPr lang="en-US" sz="1800" b="1" dirty="0"/>
                        <a:t>1</a:t>
                      </a:r>
                    </a:p>
                  </a:txBody>
                  <a:tcPr/>
                </a:tc>
                <a:tc>
                  <a:txBody>
                    <a:bodyPr/>
                    <a:lstStyle/>
                    <a:p>
                      <a:pPr algn="ctr"/>
                      <a:r>
                        <a:rPr lang="en-US" sz="1800" b="1" dirty="0"/>
                        <a:t>4</a:t>
                      </a:r>
                    </a:p>
                  </a:txBody>
                  <a:tcPr/>
                </a:tc>
                <a:extLst>
                  <a:ext uri="{0D108BD9-81ED-4DB2-BD59-A6C34878D82A}">
                    <a16:rowId xmlns:a16="http://schemas.microsoft.com/office/drawing/2014/main" val="1056902099"/>
                  </a:ext>
                </a:extLst>
              </a:tr>
              <a:tr h="206344">
                <a:tc>
                  <a:txBody>
                    <a:bodyPr/>
                    <a:lstStyle/>
                    <a:p>
                      <a:r>
                        <a:rPr lang="en-US" dirty="0"/>
                        <a:t>Molasses</a:t>
                      </a:r>
                    </a:p>
                  </a:txBody>
                  <a:tcPr/>
                </a:tc>
                <a:tc>
                  <a:txBody>
                    <a:bodyPr/>
                    <a:lstStyle/>
                    <a:p>
                      <a:pPr algn="ctr"/>
                      <a:r>
                        <a:rPr lang="en-US" sz="1800" b="1" dirty="0"/>
                        <a:t>5</a:t>
                      </a:r>
                    </a:p>
                  </a:txBody>
                  <a:tcPr/>
                </a:tc>
                <a:tc>
                  <a:txBody>
                    <a:bodyPr/>
                    <a:lstStyle/>
                    <a:p>
                      <a:pPr algn="ctr"/>
                      <a:r>
                        <a:rPr lang="en-US" sz="1800" b="1" dirty="0"/>
                        <a:t>5</a:t>
                      </a:r>
                    </a:p>
                  </a:txBody>
                  <a:tcPr/>
                </a:tc>
                <a:tc>
                  <a:txBody>
                    <a:bodyPr/>
                    <a:lstStyle/>
                    <a:p>
                      <a:pPr algn="ctr"/>
                      <a:r>
                        <a:rPr lang="en-US" sz="1800" b="1" dirty="0"/>
                        <a:t>5</a:t>
                      </a:r>
                    </a:p>
                  </a:txBody>
                  <a:tcPr/>
                </a:tc>
                <a:tc>
                  <a:txBody>
                    <a:bodyPr/>
                    <a:lstStyle/>
                    <a:p>
                      <a:pPr algn="ctr"/>
                      <a:r>
                        <a:rPr lang="en-US" sz="1800" b="1" dirty="0"/>
                        <a:t>0</a:t>
                      </a:r>
                    </a:p>
                  </a:txBody>
                  <a:tcPr/>
                </a:tc>
                <a:extLst>
                  <a:ext uri="{0D108BD9-81ED-4DB2-BD59-A6C34878D82A}">
                    <a16:rowId xmlns:a16="http://schemas.microsoft.com/office/drawing/2014/main" val="174173097"/>
                  </a:ext>
                </a:extLst>
              </a:tr>
              <a:tr h="206344">
                <a:tc>
                  <a:txBody>
                    <a:bodyPr/>
                    <a:lstStyle/>
                    <a:p>
                      <a:r>
                        <a:rPr lang="en-US" dirty="0"/>
                        <a:t>Wheat bran</a:t>
                      </a:r>
                    </a:p>
                  </a:txBody>
                  <a:tcPr/>
                </a:tc>
                <a:tc>
                  <a:txBody>
                    <a:bodyPr/>
                    <a:lstStyle/>
                    <a:p>
                      <a:pPr algn="ctr"/>
                      <a:r>
                        <a:rPr lang="en-US" sz="1800" b="1" dirty="0"/>
                        <a:t>10</a:t>
                      </a:r>
                    </a:p>
                  </a:txBody>
                  <a:tcPr/>
                </a:tc>
                <a:tc>
                  <a:txBody>
                    <a:bodyPr/>
                    <a:lstStyle/>
                    <a:p>
                      <a:pPr algn="ctr"/>
                      <a:r>
                        <a:rPr lang="en-US" sz="1800" b="1" dirty="0"/>
                        <a:t>10</a:t>
                      </a:r>
                    </a:p>
                  </a:txBody>
                  <a:tcPr/>
                </a:tc>
                <a:tc>
                  <a:txBody>
                    <a:bodyPr/>
                    <a:lstStyle/>
                    <a:p>
                      <a:pPr algn="ctr"/>
                      <a:r>
                        <a:rPr lang="en-US" sz="1800" b="1" dirty="0"/>
                        <a:t>12</a:t>
                      </a:r>
                    </a:p>
                  </a:txBody>
                  <a:tcPr/>
                </a:tc>
                <a:tc>
                  <a:txBody>
                    <a:bodyPr/>
                    <a:lstStyle/>
                    <a:p>
                      <a:pPr algn="ctr"/>
                      <a:r>
                        <a:rPr lang="en-US" sz="1800" b="1" dirty="0"/>
                        <a:t>30</a:t>
                      </a:r>
                    </a:p>
                  </a:txBody>
                  <a:tcPr/>
                </a:tc>
                <a:extLst>
                  <a:ext uri="{0D108BD9-81ED-4DB2-BD59-A6C34878D82A}">
                    <a16:rowId xmlns:a16="http://schemas.microsoft.com/office/drawing/2014/main" val="1597732187"/>
                  </a:ext>
                </a:extLst>
              </a:tr>
              <a:tr h="206344">
                <a:tc>
                  <a:txBody>
                    <a:bodyPr/>
                    <a:lstStyle/>
                    <a:p>
                      <a:r>
                        <a:rPr lang="en-US" dirty="0"/>
                        <a:t>Grinded barely</a:t>
                      </a:r>
                    </a:p>
                  </a:txBody>
                  <a:tcPr/>
                </a:tc>
                <a:tc>
                  <a:txBody>
                    <a:bodyPr/>
                    <a:lstStyle/>
                    <a:p>
                      <a:pPr algn="ctr"/>
                      <a:r>
                        <a:rPr lang="en-US" sz="1800" b="1" dirty="0"/>
                        <a:t>0</a:t>
                      </a:r>
                    </a:p>
                  </a:txBody>
                  <a:tcPr/>
                </a:tc>
                <a:tc>
                  <a:txBody>
                    <a:bodyPr/>
                    <a:lstStyle/>
                    <a:p>
                      <a:pPr algn="ctr"/>
                      <a:r>
                        <a:rPr lang="en-US" sz="1800" b="1" dirty="0"/>
                        <a:t>0</a:t>
                      </a:r>
                    </a:p>
                  </a:txBody>
                  <a:tcPr/>
                </a:tc>
                <a:tc>
                  <a:txBody>
                    <a:bodyPr/>
                    <a:lstStyle/>
                    <a:p>
                      <a:pPr algn="ctr"/>
                      <a:r>
                        <a:rPr lang="en-US" sz="1800" b="1" dirty="0"/>
                        <a:t>0</a:t>
                      </a:r>
                    </a:p>
                  </a:txBody>
                  <a:tcPr/>
                </a:tc>
                <a:tc>
                  <a:txBody>
                    <a:bodyPr/>
                    <a:lstStyle/>
                    <a:p>
                      <a:pPr algn="ctr"/>
                      <a:r>
                        <a:rPr lang="en-US" sz="1800" b="1" dirty="0"/>
                        <a:t>0</a:t>
                      </a:r>
                    </a:p>
                  </a:txBody>
                  <a:tcPr/>
                </a:tc>
                <a:extLst>
                  <a:ext uri="{0D108BD9-81ED-4DB2-BD59-A6C34878D82A}">
                    <a16:rowId xmlns:a16="http://schemas.microsoft.com/office/drawing/2014/main" val="529710029"/>
                  </a:ext>
                </a:extLst>
              </a:tr>
              <a:tr h="206344">
                <a:tc>
                  <a:txBody>
                    <a:bodyPr/>
                    <a:lstStyle/>
                    <a:p>
                      <a:r>
                        <a:rPr lang="en-US" dirty="0"/>
                        <a:t>Wheat flour residues</a:t>
                      </a:r>
                    </a:p>
                  </a:txBody>
                  <a:tcPr/>
                </a:tc>
                <a:tc>
                  <a:txBody>
                    <a:bodyPr/>
                    <a:lstStyle/>
                    <a:p>
                      <a:pPr algn="ctr"/>
                      <a:r>
                        <a:rPr lang="en-US" sz="1800" b="1" dirty="0"/>
                        <a:t>10</a:t>
                      </a:r>
                    </a:p>
                  </a:txBody>
                  <a:tcPr/>
                </a:tc>
                <a:tc>
                  <a:txBody>
                    <a:bodyPr/>
                    <a:lstStyle/>
                    <a:p>
                      <a:pPr algn="ctr"/>
                      <a:r>
                        <a:rPr lang="en-US" sz="1800" b="1" dirty="0"/>
                        <a:t>5</a:t>
                      </a:r>
                    </a:p>
                  </a:txBody>
                  <a:tcPr/>
                </a:tc>
                <a:tc>
                  <a:txBody>
                    <a:bodyPr/>
                    <a:lstStyle/>
                    <a:p>
                      <a:pPr algn="ctr"/>
                      <a:r>
                        <a:rPr lang="en-US" sz="1800" b="1" dirty="0"/>
                        <a:t>0</a:t>
                      </a:r>
                    </a:p>
                  </a:txBody>
                  <a:tcPr/>
                </a:tc>
                <a:tc>
                  <a:txBody>
                    <a:bodyPr/>
                    <a:lstStyle/>
                    <a:p>
                      <a:pPr algn="ctr"/>
                      <a:r>
                        <a:rPr lang="en-US" sz="1800" b="1" dirty="0"/>
                        <a:t>0</a:t>
                      </a:r>
                    </a:p>
                  </a:txBody>
                  <a:tcPr/>
                </a:tc>
                <a:extLst>
                  <a:ext uri="{0D108BD9-81ED-4DB2-BD59-A6C34878D82A}">
                    <a16:rowId xmlns:a16="http://schemas.microsoft.com/office/drawing/2014/main" val="3366367104"/>
                  </a:ext>
                </a:extLst>
              </a:tr>
              <a:tr h="206344">
                <a:tc>
                  <a:txBody>
                    <a:bodyPr/>
                    <a:lstStyle/>
                    <a:p>
                      <a:r>
                        <a:rPr lang="en-US" dirty="0"/>
                        <a:t>Straw</a:t>
                      </a:r>
                    </a:p>
                  </a:txBody>
                  <a:tcPr/>
                </a:tc>
                <a:tc>
                  <a:txBody>
                    <a:bodyPr/>
                    <a:lstStyle/>
                    <a:p>
                      <a:pPr algn="ctr"/>
                      <a:r>
                        <a:rPr lang="en-US" sz="1800" b="1" dirty="0"/>
                        <a:t>0</a:t>
                      </a:r>
                    </a:p>
                  </a:txBody>
                  <a:tcPr/>
                </a:tc>
                <a:tc>
                  <a:txBody>
                    <a:bodyPr/>
                    <a:lstStyle/>
                    <a:p>
                      <a:pPr algn="ctr"/>
                      <a:r>
                        <a:rPr lang="en-US" sz="1800" b="1" dirty="0"/>
                        <a:t>0</a:t>
                      </a:r>
                    </a:p>
                  </a:txBody>
                  <a:tcPr/>
                </a:tc>
                <a:tc>
                  <a:txBody>
                    <a:bodyPr/>
                    <a:lstStyle/>
                    <a:p>
                      <a:pPr algn="ctr"/>
                      <a:r>
                        <a:rPr lang="en-US" sz="1800" b="1" dirty="0"/>
                        <a:t>0</a:t>
                      </a:r>
                    </a:p>
                  </a:txBody>
                  <a:tcPr/>
                </a:tc>
                <a:tc>
                  <a:txBody>
                    <a:bodyPr/>
                    <a:lstStyle/>
                    <a:p>
                      <a:pPr algn="ctr"/>
                      <a:r>
                        <a:rPr lang="en-US" sz="1800" b="1" dirty="0"/>
                        <a:t>0</a:t>
                      </a:r>
                    </a:p>
                  </a:txBody>
                  <a:tcPr/>
                </a:tc>
                <a:extLst>
                  <a:ext uri="{0D108BD9-81ED-4DB2-BD59-A6C34878D82A}">
                    <a16:rowId xmlns:a16="http://schemas.microsoft.com/office/drawing/2014/main" val="3950311990"/>
                  </a:ext>
                </a:extLst>
              </a:tr>
              <a:tr h="206344">
                <a:tc>
                  <a:txBody>
                    <a:bodyPr/>
                    <a:lstStyle/>
                    <a:p>
                      <a:r>
                        <a:rPr lang="en-US" dirty="0"/>
                        <a:t>Olive cakes</a:t>
                      </a:r>
                    </a:p>
                  </a:txBody>
                  <a:tcPr/>
                </a:tc>
                <a:tc>
                  <a:txBody>
                    <a:bodyPr/>
                    <a:lstStyle/>
                    <a:p>
                      <a:pPr algn="ctr"/>
                      <a:r>
                        <a:rPr lang="en-US" sz="1800" b="1" dirty="0"/>
                        <a:t>0</a:t>
                      </a:r>
                    </a:p>
                  </a:txBody>
                  <a:tcPr/>
                </a:tc>
                <a:tc>
                  <a:txBody>
                    <a:bodyPr/>
                    <a:lstStyle/>
                    <a:p>
                      <a:pPr algn="ctr"/>
                      <a:r>
                        <a:rPr lang="en-US" sz="1800" b="1" dirty="0"/>
                        <a:t>0</a:t>
                      </a:r>
                    </a:p>
                  </a:txBody>
                  <a:tcPr/>
                </a:tc>
                <a:tc>
                  <a:txBody>
                    <a:bodyPr/>
                    <a:lstStyle/>
                    <a:p>
                      <a:pPr algn="ctr"/>
                      <a:r>
                        <a:rPr lang="en-US" sz="1800" b="1" dirty="0"/>
                        <a:t>15</a:t>
                      </a:r>
                    </a:p>
                  </a:txBody>
                  <a:tcPr/>
                </a:tc>
                <a:tc>
                  <a:txBody>
                    <a:bodyPr/>
                    <a:lstStyle/>
                    <a:p>
                      <a:pPr algn="ctr"/>
                      <a:r>
                        <a:rPr lang="en-US" sz="1800" b="1" dirty="0"/>
                        <a:t>15</a:t>
                      </a:r>
                    </a:p>
                  </a:txBody>
                  <a:tcPr/>
                </a:tc>
                <a:extLst>
                  <a:ext uri="{0D108BD9-81ED-4DB2-BD59-A6C34878D82A}">
                    <a16:rowId xmlns:a16="http://schemas.microsoft.com/office/drawing/2014/main" val="728779698"/>
                  </a:ext>
                </a:extLst>
              </a:tr>
              <a:tr h="206344">
                <a:tc>
                  <a:txBody>
                    <a:bodyPr/>
                    <a:lstStyle/>
                    <a:p>
                      <a:r>
                        <a:rPr lang="en-US" dirty="0"/>
                        <a:t>Cactus fruits</a:t>
                      </a:r>
                    </a:p>
                  </a:txBody>
                  <a:tcPr/>
                </a:tc>
                <a:tc>
                  <a:txBody>
                    <a:bodyPr/>
                    <a:lstStyle/>
                    <a:p>
                      <a:pPr algn="ctr"/>
                      <a:r>
                        <a:rPr lang="en-US" sz="1800" b="1" dirty="0"/>
                        <a:t>0</a:t>
                      </a:r>
                    </a:p>
                  </a:txBody>
                  <a:tcPr/>
                </a:tc>
                <a:tc>
                  <a:txBody>
                    <a:bodyPr/>
                    <a:lstStyle/>
                    <a:p>
                      <a:pPr algn="ctr"/>
                      <a:r>
                        <a:rPr lang="en-US" sz="1800" b="1" dirty="0"/>
                        <a:t>0</a:t>
                      </a:r>
                    </a:p>
                  </a:txBody>
                  <a:tcPr/>
                </a:tc>
                <a:tc>
                  <a:txBody>
                    <a:bodyPr/>
                    <a:lstStyle/>
                    <a:p>
                      <a:pPr algn="ctr"/>
                      <a:r>
                        <a:rPr lang="en-US" sz="1800" b="1" dirty="0"/>
                        <a:t>64</a:t>
                      </a:r>
                    </a:p>
                  </a:txBody>
                  <a:tcPr/>
                </a:tc>
                <a:tc>
                  <a:txBody>
                    <a:bodyPr/>
                    <a:lstStyle/>
                    <a:p>
                      <a:pPr algn="ctr"/>
                      <a:r>
                        <a:rPr lang="en-US" sz="1800" b="1" dirty="0"/>
                        <a:t>35</a:t>
                      </a:r>
                    </a:p>
                  </a:txBody>
                  <a:tcPr/>
                </a:tc>
                <a:extLst>
                  <a:ext uri="{0D108BD9-81ED-4DB2-BD59-A6C34878D82A}">
                    <a16:rowId xmlns:a16="http://schemas.microsoft.com/office/drawing/2014/main" val="3650037136"/>
                  </a:ext>
                </a:extLst>
              </a:tr>
              <a:tr h="206344">
                <a:tc>
                  <a:txBody>
                    <a:bodyPr/>
                    <a:lstStyle/>
                    <a:p>
                      <a:r>
                        <a:rPr lang="en-US" dirty="0"/>
                        <a:t>Spoilt apple</a:t>
                      </a:r>
                    </a:p>
                  </a:txBody>
                  <a:tcPr/>
                </a:tc>
                <a:tc>
                  <a:txBody>
                    <a:bodyPr/>
                    <a:lstStyle/>
                    <a:p>
                      <a:pPr algn="ctr"/>
                      <a:r>
                        <a:rPr lang="en-US" sz="1800" b="1" dirty="0"/>
                        <a:t>0</a:t>
                      </a:r>
                    </a:p>
                  </a:txBody>
                  <a:tcPr/>
                </a:tc>
                <a:tc>
                  <a:txBody>
                    <a:bodyPr/>
                    <a:lstStyle/>
                    <a:p>
                      <a:pPr algn="ctr"/>
                      <a:r>
                        <a:rPr lang="en-US" sz="1800" b="1" dirty="0"/>
                        <a:t>0</a:t>
                      </a:r>
                    </a:p>
                  </a:txBody>
                  <a:tcPr/>
                </a:tc>
                <a:tc>
                  <a:txBody>
                    <a:bodyPr/>
                    <a:lstStyle/>
                    <a:p>
                      <a:pPr algn="ctr"/>
                      <a:r>
                        <a:rPr lang="en-US" sz="1800" b="1" dirty="0"/>
                        <a:t>0</a:t>
                      </a:r>
                    </a:p>
                  </a:txBody>
                  <a:tcPr/>
                </a:tc>
                <a:tc>
                  <a:txBody>
                    <a:bodyPr/>
                    <a:lstStyle/>
                    <a:p>
                      <a:pPr algn="ctr"/>
                      <a:r>
                        <a:rPr lang="en-US" sz="1800" b="1" dirty="0"/>
                        <a:t>0</a:t>
                      </a:r>
                    </a:p>
                  </a:txBody>
                  <a:tcPr/>
                </a:tc>
                <a:extLst>
                  <a:ext uri="{0D108BD9-81ED-4DB2-BD59-A6C34878D82A}">
                    <a16:rowId xmlns:a16="http://schemas.microsoft.com/office/drawing/2014/main" val="3820143620"/>
                  </a:ext>
                </a:extLst>
              </a:tr>
              <a:tr h="206344">
                <a:tc>
                  <a:txBody>
                    <a:bodyPr/>
                    <a:lstStyle/>
                    <a:p>
                      <a:r>
                        <a:rPr lang="en-US" dirty="0"/>
                        <a:t>Tomato pulp</a:t>
                      </a:r>
                    </a:p>
                  </a:txBody>
                  <a:tcPr/>
                </a:tc>
                <a:tc>
                  <a:txBody>
                    <a:bodyPr/>
                    <a:lstStyle/>
                    <a:p>
                      <a:pPr algn="ctr"/>
                      <a:r>
                        <a:rPr lang="en-US" sz="1800" b="1" dirty="0"/>
                        <a:t>68</a:t>
                      </a:r>
                    </a:p>
                  </a:txBody>
                  <a:tcPr/>
                </a:tc>
                <a:tc>
                  <a:txBody>
                    <a:bodyPr/>
                    <a:lstStyle/>
                    <a:p>
                      <a:pPr algn="ctr"/>
                      <a:r>
                        <a:rPr lang="en-US" sz="1800" b="1" dirty="0"/>
                        <a:t>75</a:t>
                      </a:r>
                    </a:p>
                  </a:txBody>
                  <a:tcPr/>
                </a:tc>
                <a:tc>
                  <a:txBody>
                    <a:bodyPr/>
                    <a:lstStyle/>
                    <a:p>
                      <a:pPr algn="ctr"/>
                      <a:r>
                        <a:rPr lang="en-US" sz="1800" b="1" dirty="0"/>
                        <a:t>0</a:t>
                      </a:r>
                    </a:p>
                  </a:txBody>
                  <a:tcPr/>
                </a:tc>
                <a:tc>
                  <a:txBody>
                    <a:bodyPr/>
                    <a:lstStyle/>
                    <a:p>
                      <a:pPr algn="ctr"/>
                      <a:r>
                        <a:rPr lang="en-US" sz="1800" b="1" dirty="0"/>
                        <a:t>0</a:t>
                      </a:r>
                    </a:p>
                  </a:txBody>
                  <a:tcPr/>
                </a:tc>
                <a:extLst>
                  <a:ext uri="{0D108BD9-81ED-4DB2-BD59-A6C34878D82A}">
                    <a16:rowId xmlns:a16="http://schemas.microsoft.com/office/drawing/2014/main" val="3080019090"/>
                  </a:ext>
                </a:extLst>
              </a:tr>
              <a:tr h="206344">
                <a:tc>
                  <a:txBody>
                    <a:bodyPr/>
                    <a:lstStyle/>
                    <a:p>
                      <a:r>
                        <a:rPr lang="en-US" dirty="0"/>
                        <a:t>Beetroot pulp</a:t>
                      </a:r>
                    </a:p>
                  </a:txBody>
                  <a:tcPr/>
                </a:tc>
                <a:tc>
                  <a:txBody>
                    <a:bodyPr/>
                    <a:lstStyle/>
                    <a:p>
                      <a:pPr algn="ctr"/>
                      <a:r>
                        <a:rPr lang="en-US" sz="1800" b="1" dirty="0"/>
                        <a:t>0</a:t>
                      </a:r>
                    </a:p>
                  </a:txBody>
                  <a:tcPr/>
                </a:tc>
                <a:tc>
                  <a:txBody>
                    <a:bodyPr/>
                    <a:lstStyle/>
                    <a:p>
                      <a:pPr algn="ctr"/>
                      <a:r>
                        <a:rPr lang="en-US" sz="1800" b="1" dirty="0"/>
                        <a:t>0</a:t>
                      </a:r>
                    </a:p>
                  </a:txBody>
                  <a:tcPr/>
                </a:tc>
                <a:tc>
                  <a:txBody>
                    <a:bodyPr/>
                    <a:lstStyle/>
                    <a:p>
                      <a:pPr algn="ctr"/>
                      <a:r>
                        <a:rPr lang="en-US" sz="1800" b="1" dirty="0"/>
                        <a:t>0</a:t>
                      </a:r>
                    </a:p>
                  </a:txBody>
                  <a:tcPr/>
                </a:tc>
                <a:tc>
                  <a:txBody>
                    <a:bodyPr/>
                    <a:lstStyle/>
                    <a:p>
                      <a:pPr algn="ctr"/>
                      <a:r>
                        <a:rPr lang="en-US" sz="1800" b="1" dirty="0"/>
                        <a:t>0</a:t>
                      </a:r>
                    </a:p>
                  </a:txBody>
                  <a:tcPr/>
                </a:tc>
                <a:extLst>
                  <a:ext uri="{0D108BD9-81ED-4DB2-BD59-A6C34878D82A}">
                    <a16:rowId xmlns:a16="http://schemas.microsoft.com/office/drawing/2014/main" val="2446192572"/>
                  </a:ext>
                </a:extLst>
              </a:tr>
              <a:tr h="206344">
                <a:tc>
                  <a:txBody>
                    <a:bodyPr/>
                    <a:lstStyle/>
                    <a:p>
                      <a:r>
                        <a:rPr lang="en-US" dirty="0"/>
                        <a:t>Lime</a:t>
                      </a:r>
                    </a:p>
                  </a:txBody>
                  <a:tcPr/>
                </a:tc>
                <a:tc>
                  <a:txBody>
                    <a:bodyPr/>
                    <a:lstStyle/>
                    <a:p>
                      <a:pPr algn="ctr"/>
                      <a:r>
                        <a:rPr lang="en-US" sz="1800" b="1" dirty="0"/>
                        <a:t>4</a:t>
                      </a:r>
                    </a:p>
                  </a:txBody>
                  <a:tcPr/>
                </a:tc>
                <a:tc>
                  <a:txBody>
                    <a:bodyPr/>
                    <a:lstStyle/>
                    <a:p>
                      <a:pPr algn="ctr"/>
                      <a:r>
                        <a:rPr lang="en-US" sz="1800" b="1" dirty="0"/>
                        <a:t>2</a:t>
                      </a:r>
                    </a:p>
                  </a:txBody>
                  <a:tcPr/>
                </a:tc>
                <a:tc>
                  <a:txBody>
                    <a:bodyPr/>
                    <a:lstStyle/>
                    <a:p>
                      <a:pPr algn="ctr"/>
                      <a:r>
                        <a:rPr lang="en-US" sz="1800" b="1" dirty="0"/>
                        <a:t>2</a:t>
                      </a:r>
                    </a:p>
                  </a:txBody>
                  <a:tcPr/>
                </a:tc>
                <a:tc>
                  <a:txBody>
                    <a:bodyPr/>
                    <a:lstStyle/>
                    <a:p>
                      <a:pPr algn="ctr"/>
                      <a:r>
                        <a:rPr lang="en-US" sz="1800" b="1" dirty="0"/>
                        <a:t>10</a:t>
                      </a:r>
                    </a:p>
                  </a:txBody>
                  <a:tcPr/>
                </a:tc>
                <a:extLst>
                  <a:ext uri="{0D108BD9-81ED-4DB2-BD59-A6C34878D82A}">
                    <a16:rowId xmlns:a16="http://schemas.microsoft.com/office/drawing/2014/main" val="704343500"/>
                  </a:ext>
                </a:extLst>
              </a:tr>
              <a:tr h="121920">
                <a:tc>
                  <a:txBody>
                    <a:bodyPr/>
                    <a:lstStyle/>
                    <a:p>
                      <a:r>
                        <a:rPr lang="en-US" dirty="0"/>
                        <a:t>Salt</a:t>
                      </a:r>
                    </a:p>
                  </a:txBody>
                  <a:tcPr/>
                </a:tc>
                <a:tc>
                  <a:txBody>
                    <a:bodyPr/>
                    <a:lstStyle/>
                    <a:p>
                      <a:pPr algn="ctr"/>
                      <a:r>
                        <a:rPr lang="en-US" sz="1800" b="1" dirty="0"/>
                        <a:t>1</a:t>
                      </a:r>
                    </a:p>
                  </a:txBody>
                  <a:tcPr/>
                </a:tc>
                <a:tc>
                  <a:txBody>
                    <a:bodyPr/>
                    <a:lstStyle/>
                    <a:p>
                      <a:pPr algn="ctr"/>
                      <a:r>
                        <a:rPr lang="en-US" sz="1800" b="1" dirty="0"/>
                        <a:t>1</a:t>
                      </a:r>
                    </a:p>
                  </a:txBody>
                  <a:tcPr/>
                </a:tc>
                <a:tc>
                  <a:txBody>
                    <a:bodyPr/>
                    <a:lstStyle/>
                    <a:p>
                      <a:pPr algn="ctr"/>
                      <a:r>
                        <a:rPr lang="en-US" sz="1800" b="1" dirty="0"/>
                        <a:t>1</a:t>
                      </a:r>
                    </a:p>
                  </a:txBody>
                  <a:tcPr/>
                </a:tc>
                <a:tc>
                  <a:txBody>
                    <a:bodyPr/>
                    <a:lstStyle/>
                    <a:p>
                      <a:pPr algn="ctr"/>
                      <a:r>
                        <a:rPr lang="en-US" sz="1800" b="1" dirty="0"/>
                        <a:t>5</a:t>
                      </a:r>
                    </a:p>
                  </a:txBody>
                  <a:tcPr/>
                </a:tc>
                <a:extLst>
                  <a:ext uri="{0D108BD9-81ED-4DB2-BD59-A6C34878D82A}">
                    <a16:rowId xmlns:a16="http://schemas.microsoft.com/office/drawing/2014/main" val="911663379"/>
                  </a:ext>
                </a:extLst>
              </a:tr>
              <a:tr h="243840">
                <a:tc>
                  <a:txBody>
                    <a:bodyPr/>
                    <a:lstStyle/>
                    <a:p>
                      <a:r>
                        <a:rPr lang="en-US" dirty="0"/>
                        <a:t>Minerals/vitamins</a:t>
                      </a:r>
                    </a:p>
                  </a:txBody>
                  <a:tcPr/>
                </a:tc>
                <a:tc>
                  <a:txBody>
                    <a:bodyPr/>
                    <a:lstStyle/>
                    <a:p>
                      <a:pPr algn="ctr"/>
                      <a:r>
                        <a:rPr lang="en-US" sz="1800" b="1" dirty="0"/>
                        <a:t>1</a:t>
                      </a:r>
                    </a:p>
                  </a:txBody>
                  <a:tcPr/>
                </a:tc>
                <a:tc>
                  <a:txBody>
                    <a:bodyPr/>
                    <a:lstStyle/>
                    <a:p>
                      <a:pPr algn="ctr"/>
                      <a:r>
                        <a:rPr lang="en-US" sz="1800" b="1" dirty="0"/>
                        <a:t>1</a:t>
                      </a:r>
                    </a:p>
                  </a:txBody>
                  <a:tcPr/>
                </a:tc>
                <a:tc>
                  <a:txBody>
                    <a:bodyPr/>
                    <a:lstStyle/>
                    <a:p>
                      <a:pPr algn="ctr"/>
                      <a:r>
                        <a:rPr lang="en-US" sz="1800" b="1" dirty="0"/>
                        <a:t>1</a:t>
                      </a:r>
                    </a:p>
                  </a:txBody>
                  <a:tcPr/>
                </a:tc>
                <a:tc>
                  <a:txBody>
                    <a:bodyPr/>
                    <a:lstStyle/>
                    <a:p>
                      <a:pPr algn="ctr"/>
                      <a:r>
                        <a:rPr lang="en-US" sz="1800" b="1" dirty="0"/>
                        <a:t>1</a:t>
                      </a:r>
                    </a:p>
                  </a:txBody>
                  <a:tcPr/>
                </a:tc>
                <a:extLst>
                  <a:ext uri="{0D108BD9-81ED-4DB2-BD59-A6C34878D82A}">
                    <a16:rowId xmlns:a16="http://schemas.microsoft.com/office/drawing/2014/main" val="2328115545"/>
                  </a:ext>
                </a:extLst>
              </a:tr>
              <a:tr h="121920">
                <a:tc>
                  <a:txBody>
                    <a:bodyPr/>
                    <a:lstStyle/>
                    <a:p>
                      <a:r>
                        <a:rPr lang="en-US" b="1" dirty="0">
                          <a:solidFill>
                            <a:srgbClr val="FF0000"/>
                          </a:solidFill>
                        </a:rPr>
                        <a:t>TOTAL</a:t>
                      </a:r>
                    </a:p>
                  </a:txBody>
                  <a:tcPr/>
                </a:tc>
                <a:tc>
                  <a:txBody>
                    <a:bodyPr/>
                    <a:lstStyle/>
                    <a:p>
                      <a:pPr algn="ctr"/>
                      <a:r>
                        <a:rPr lang="en-US" b="1" dirty="0">
                          <a:solidFill>
                            <a:srgbClr val="FF0000"/>
                          </a:solidFill>
                        </a:rPr>
                        <a:t>100</a:t>
                      </a:r>
                    </a:p>
                  </a:txBody>
                  <a:tcPr/>
                </a:tc>
                <a:tc>
                  <a:txBody>
                    <a:bodyPr/>
                    <a:lstStyle/>
                    <a:p>
                      <a:pPr algn="ctr"/>
                      <a:r>
                        <a:rPr lang="en-US" b="1" dirty="0">
                          <a:solidFill>
                            <a:srgbClr val="FF0000"/>
                          </a:solidFill>
                        </a:rPr>
                        <a:t>100</a:t>
                      </a:r>
                    </a:p>
                  </a:txBody>
                  <a:tcPr/>
                </a:tc>
                <a:tc>
                  <a:txBody>
                    <a:bodyPr/>
                    <a:lstStyle/>
                    <a:p>
                      <a:pPr algn="ctr"/>
                      <a:r>
                        <a:rPr lang="en-US" b="1" dirty="0">
                          <a:solidFill>
                            <a:srgbClr val="FF0000"/>
                          </a:solidFill>
                        </a:rPr>
                        <a:t>100</a:t>
                      </a:r>
                    </a:p>
                  </a:txBody>
                  <a:tcPr/>
                </a:tc>
                <a:tc>
                  <a:txBody>
                    <a:bodyPr/>
                    <a:lstStyle/>
                    <a:p>
                      <a:pPr algn="ctr"/>
                      <a:r>
                        <a:rPr lang="en-US" b="1" dirty="0">
                          <a:solidFill>
                            <a:srgbClr val="FF0000"/>
                          </a:solidFill>
                        </a:rPr>
                        <a:t>100</a:t>
                      </a:r>
                    </a:p>
                  </a:txBody>
                  <a:tcPr/>
                </a:tc>
                <a:extLst>
                  <a:ext uri="{0D108BD9-81ED-4DB2-BD59-A6C34878D82A}">
                    <a16:rowId xmlns:a16="http://schemas.microsoft.com/office/drawing/2014/main" val="2438285438"/>
                  </a:ext>
                </a:extLst>
              </a:tr>
            </a:tbl>
          </a:graphicData>
        </a:graphic>
      </p:graphicFrame>
    </p:spTree>
    <p:extLst>
      <p:ext uri="{BB962C8B-B14F-4D97-AF65-F5344CB8AC3E}">
        <p14:creationId xmlns:p14="http://schemas.microsoft.com/office/powerpoint/2010/main" val="11886872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506390" y="15630"/>
            <a:ext cx="11685610" cy="584775"/>
          </a:xfrm>
          <a:prstGeom prst="rect">
            <a:avLst/>
          </a:prstGeom>
          <a:gradFill flip="none" rotWithShape="1">
            <a:gsLst>
              <a:gs pos="0">
                <a:schemeClr val="bg1"/>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wrap="square" rtlCol="0">
            <a:spAutoFit/>
          </a:bodyPr>
          <a:lstStyle>
            <a:defPPr>
              <a:defRPr lang="en-US"/>
            </a:defPPr>
            <a:lvl1pPr>
              <a:defRPr sz="4800"/>
            </a:lvl1pPr>
          </a:lstStyle>
          <a:p>
            <a:pPr algn="just"/>
            <a:r>
              <a:rPr lang="en-US" sz="3200" b="1" dirty="0">
                <a:solidFill>
                  <a:srgbClr val="007436"/>
                </a:solidFill>
              </a:rPr>
              <a:t>DESCRIPTION OF PRODUCTION PROCEDURE</a:t>
            </a:r>
          </a:p>
        </p:txBody>
      </p:sp>
      <p:sp>
        <p:nvSpPr>
          <p:cNvPr id="7" name="Content Placeholder 2">
            <a:extLst>
              <a:ext uri="{FF2B5EF4-FFF2-40B4-BE49-F238E27FC236}">
                <a16:creationId xmlns:a16="http://schemas.microsoft.com/office/drawing/2014/main" id="{A5F8F27C-5D1D-4053-997F-B7E698C51E64}"/>
              </a:ext>
            </a:extLst>
          </p:cNvPr>
          <p:cNvSpPr txBox="1">
            <a:spLocks/>
          </p:cNvSpPr>
          <p:nvPr/>
        </p:nvSpPr>
        <p:spPr>
          <a:xfrm>
            <a:off x="506390" y="711807"/>
            <a:ext cx="11446798" cy="498726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buClr>
                <a:schemeClr val="accent4">
                  <a:lumMod val="75000"/>
                </a:schemeClr>
              </a:buClr>
              <a:buFont typeface="Wingdings" panose="05000000000000000000" pitchFamily="2" charset="2"/>
              <a:buChar char="q"/>
            </a:pPr>
            <a:r>
              <a:rPr lang="en-US" dirty="0"/>
              <a:t> </a:t>
            </a:r>
            <a:r>
              <a:rPr lang="en-US" u="sng" dirty="0"/>
              <a:t>Collection/ Transportation</a:t>
            </a:r>
            <a:r>
              <a:rPr lang="en-US" dirty="0"/>
              <a:t> of by-products</a:t>
            </a:r>
          </a:p>
          <a:p>
            <a:pPr marL="0" indent="0" algn="just">
              <a:lnSpc>
                <a:spcPct val="100000"/>
              </a:lnSpc>
              <a:buClr>
                <a:schemeClr val="accent4">
                  <a:lumMod val="75000"/>
                </a:schemeClr>
              </a:buClr>
              <a:buNone/>
            </a:pPr>
            <a:r>
              <a:rPr lang="en-US" dirty="0"/>
              <a:t> </a:t>
            </a:r>
          </a:p>
          <a:p>
            <a:pPr algn="just">
              <a:lnSpc>
                <a:spcPct val="100000"/>
              </a:lnSpc>
              <a:buClr>
                <a:schemeClr val="accent4">
                  <a:lumMod val="75000"/>
                </a:schemeClr>
              </a:buClr>
              <a:buFont typeface="Wingdings" panose="05000000000000000000" pitchFamily="2" charset="2"/>
              <a:buChar char="q"/>
            </a:pPr>
            <a:r>
              <a:rPr lang="en-US" u="sng" dirty="0"/>
              <a:t>Grinding</a:t>
            </a:r>
            <a:r>
              <a:rPr lang="en-US" dirty="0"/>
              <a:t>: Products like cactus fruits need to be grounded before the blocks are produced. Need a </a:t>
            </a:r>
            <a:r>
              <a:rPr lang="en-US" b="1" dirty="0"/>
              <a:t>cactus crusher</a:t>
            </a:r>
            <a:r>
              <a:rPr lang="en-US" dirty="0"/>
              <a:t>. </a:t>
            </a:r>
          </a:p>
          <a:p>
            <a:pPr algn="just">
              <a:lnSpc>
                <a:spcPct val="100000"/>
              </a:lnSpc>
              <a:buClr>
                <a:schemeClr val="accent4">
                  <a:lumMod val="75000"/>
                </a:schemeClr>
              </a:buClr>
              <a:buFont typeface="Wingdings" panose="05000000000000000000" pitchFamily="2" charset="2"/>
              <a:buChar char="q"/>
            </a:pPr>
            <a:endParaRPr lang="en-US" dirty="0"/>
          </a:p>
          <a:p>
            <a:pPr algn="just">
              <a:lnSpc>
                <a:spcPct val="100000"/>
              </a:lnSpc>
              <a:buClr>
                <a:schemeClr val="accent4">
                  <a:lumMod val="75000"/>
                </a:schemeClr>
              </a:buClr>
              <a:buFont typeface="Wingdings" panose="05000000000000000000" pitchFamily="2" charset="2"/>
              <a:buChar char="q"/>
            </a:pPr>
            <a:r>
              <a:rPr lang="en-US" dirty="0"/>
              <a:t> </a:t>
            </a:r>
            <a:r>
              <a:rPr lang="en-US" u="sng" dirty="0"/>
              <a:t>Feed block manufacturing: T</a:t>
            </a:r>
            <a:r>
              <a:rPr lang="en-US" dirty="0"/>
              <a:t>he crushed by-products are mixed with the additives in the appropriate proportions (depending on the formulas of the most nutrient blocks) and </a:t>
            </a:r>
            <a:r>
              <a:rPr lang="en-US" b="1" dirty="0"/>
              <a:t>pressed with a hydraulic press to blocks</a:t>
            </a:r>
            <a:r>
              <a:rPr lang="en-US" dirty="0"/>
              <a:t>. The blocks are dried on pallets in the hall. </a:t>
            </a:r>
          </a:p>
        </p:txBody>
      </p:sp>
    </p:spTree>
    <p:extLst>
      <p:ext uri="{BB962C8B-B14F-4D97-AF65-F5344CB8AC3E}">
        <p14:creationId xmlns:p14="http://schemas.microsoft.com/office/powerpoint/2010/main" val="13528553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506390" y="15630"/>
            <a:ext cx="11685610" cy="584775"/>
          </a:xfrm>
          <a:prstGeom prst="rect">
            <a:avLst/>
          </a:prstGeom>
          <a:gradFill flip="none" rotWithShape="1">
            <a:gsLst>
              <a:gs pos="0">
                <a:schemeClr val="bg1"/>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wrap="square" rtlCol="0">
            <a:spAutoFit/>
          </a:bodyPr>
          <a:lstStyle>
            <a:defPPr>
              <a:defRPr lang="en-US"/>
            </a:defPPr>
            <a:lvl1pPr>
              <a:defRPr sz="4800"/>
            </a:lvl1pPr>
          </a:lstStyle>
          <a:p>
            <a:pPr algn="just"/>
            <a:r>
              <a:rPr lang="en-US" sz="3200" b="1" dirty="0">
                <a:solidFill>
                  <a:srgbClr val="007436"/>
                </a:solidFill>
              </a:rPr>
              <a:t>PRODUCTION CAPACITY / MONTHLY PRODUCTION</a:t>
            </a:r>
          </a:p>
        </p:txBody>
      </p:sp>
      <p:sp>
        <p:nvSpPr>
          <p:cNvPr id="7" name="Content Placeholder 2">
            <a:extLst>
              <a:ext uri="{FF2B5EF4-FFF2-40B4-BE49-F238E27FC236}">
                <a16:creationId xmlns:a16="http://schemas.microsoft.com/office/drawing/2014/main" id="{A5F8F27C-5D1D-4053-997F-B7E698C51E64}"/>
              </a:ext>
            </a:extLst>
          </p:cNvPr>
          <p:cNvSpPr txBox="1">
            <a:spLocks/>
          </p:cNvSpPr>
          <p:nvPr/>
        </p:nvSpPr>
        <p:spPr>
          <a:xfrm>
            <a:off x="506390" y="711807"/>
            <a:ext cx="11446798" cy="498726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buClr>
                <a:schemeClr val="accent4">
                  <a:lumMod val="75000"/>
                </a:schemeClr>
              </a:buClr>
              <a:buFont typeface="Wingdings" panose="05000000000000000000" pitchFamily="2" charset="2"/>
              <a:buChar char="q"/>
            </a:pPr>
            <a:r>
              <a:rPr lang="en-US" dirty="0"/>
              <a:t> The machine has a production capacity of about </a:t>
            </a:r>
            <a:r>
              <a:rPr lang="en-US" b="1" dirty="0"/>
              <a:t>10 tons per day</a:t>
            </a:r>
            <a:r>
              <a:rPr lang="en-US" dirty="0"/>
              <a:t>. It is planned to convert </a:t>
            </a:r>
            <a:r>
              <a:rPr lang="en-US" b="1" dirty="0"/>
              <a:t>750 tons of primary materials </a:t>
            </a:r>
            <a:r>
              <a:rPr lang="en-US" dirty="0"/>
              <a:t>into about </a:t>
            </a:r>
            <a:r>
              <a:rPr lang="en-US" b="1" dirty="0"/>
              <a:t>405 tons of feed blocks per year</a:t>
            </a:r>
            <a:r>
              <a:rPr lang="en-US" dirty="0"/>
              <a:t>. </a:t>
            </a:r>
          </a:p>
        </p:txBody>
      </p:sp>
      <p:graphicFrame>
        <p:nvGraphicFramePr>
          <p:cNvPr id="2" name="Table 1">
            <a:extLst>
              <a:ext uri="{FF2B5EF4-FFF2-40B4-BE49-F238E27FC236}">
                <a16:creationId xmlns:a16="http://schemas.microsoft.com/office/drawing/2014/main" id="{9182E59A-719F-44D5-8A80-FD6C813616EE}"/>
              </a:ext>
            </a:extLst>
          </p:cNvPr>
          <p:cNvGraphicFramePr>
            <a:graphicFrameLocks noGrp="1"/>
          </p:cNvGraphicFramePr>
          <p:nvPr>
            <p:extLst>
              <p:ext uri="{D42A27DB-BD31-4B8C-83A1-F6EECF244321}">
                <p14:modId xmlns:p14="http://schemas.microsoft.com/office/powerpoint/2010/main" val="2959778459"/>
              </p:ext>
            </p:extLst>
          </p:nvPr>
        </p:nvGraphicFramePr>
        <p:xfrm>
          <a:off x="1061038" y="2934965"/>
          <a:ext cx="10892150" cy="1844040"/>
        </p:xfrm>
        <a:graphic>
          <a:graphicData uri="http://schemas.openxmlformats.org/drawingml/2006/table">
            <a:tbl>
              <a:tblPr firstRow="1" bandRow="1">
                <a:tableStyleId>{5C22544A-7EE6-4342-B048-85BDC9FD1C3A}</a:tableStyleId>
              </a:tblPr>
              <a:tblGrid>
                <a:gridCol w="1083935">
                  <a:extLst>
                    <a:ext uri="{9D8B030D-6E8A-4147-A177-3AD203B41FA5}">
                      <a16:colId xmlns:a16="http://schemas.microsoft.com/office/drawing/2014/main" val="415513452"/>
                    </a:ext>
                  </a:extLst>
                </a:gridCol>
                <a:gridCol w="805617">
                  <a:extLst>
                    <a:ext uri="{9D8B030D-6E8A-4147-A177-3AD203B41FA5}">
                      <a16:colId xmlns:a16="http://schemas.microsoft.com/office/drawing/2014/main" val="3256958347"/>
                    </a:ext>
                  </a:extLst>
                </a:gridCol>
                <a:gridCol w="801278">
                  <a:extLst>
                    <a:ext uri="{9D8B030D-6E8A-4147-A177-3AD203B41FA5}">
                      <a16:colId xmlns:a16="http://schemas.microsoft.com/office/drawing/2014/main" val="915898372"/>
                    </a:ext>
                  </a:extLst>
                </a:gridCol>
                <a:gridCol w="1065229">
                  <a:extLst>
                    <a:ext uri="{9D8B030D-6E8A-4147-A177-3AD203B41FA5}">
                      <a16:colId xmlns:a16="http://schemas.microsoft.com/office/drawing/2014/main" val="2432227904"/>
                    </a:ext>
                  </a:extLst>
                </a:gridCol>
                <a:gridCol w="725864">
                  <a:extLst>
                    <a:ext uri="{9D8B030D-6E8A-4147-A177-3AD203B41FA5}">
                      <a16:colId xmlns:a16="http://schemas.microsoft.com/office/drawing/2014/main" val="298253707"/>
                    </a:ext>
                  </a:extLst>
                </a:gridCol>
                <a:gridCol w="933253">
                  <a:extLst>
                    <a:ext uri="{9D8B030D-6E8A-4147-A177-3AD203B41FA5}">
                      <a16:colId xmlns:a16="http://schemas.microsoft.com/office/drawing/2014/main" val="1463181600"/>
                    </a:ext>
                  </a:extLst>
                </a:gridCol>
                <a:gridCol w="763572">
                  <a:extLst>
                    <a:ext uri="{9D8B030D-6E8A-4147-A177-3AD203B41FA5}">
                      <a16:colId xmlns:a16="http://schemas.microsoft.com/office/drawing/2014/main" val="1255503320"/>
                    </a:ext>
                  </a:extLst>
                </a:gridCol>
                <a:gridCol w="989814">
                  <a:extLst>
                    <a:ext uri="{9D8B030D-6E8A-4147-A177-3AD203B41FA5}">
                      <a16:colId xmlns:a16="http://schemas.microsoft.com/office/drawing/2014/main" val="2634738006"/>
                    </a:ext>
                  </a:extLst>
                </a:gridCol>
                <a:gridCol w="707010">
                  <a:extLst>
                    <a:ext uri="{9D8B030D-6E8A-4147-A177-3AD203B41FA5}">
                      <a16:colId xmlns:a16="http://schemas.microsoft.com/office/drawing/2014/main" val="3591742652"/>
                    </a:ext>
                  </a:extLst>
                </a:gridCol>
                <a:gridCol w="641023">
                  <a:extLst>
                    <a:ext uri="{9D8B030D-6E8A-4147-A177-3AD203B41FA5}">
                      <a16:colId xmlns:a16="http://schemas.microsoft.com/office/drawing/2014/main" val="799273449"/>
                    </a:ext>
                  </a:extLst>
                </a:gridCol>
                <a:gridCol w="556181">
                  <a:extLst>
                    <a:ext uri="{9D8B030D-6E8A-4147-A177-3AD203B41FA5}">
                      <a16:colId xmlns:a16="http://schemas.microsoft.com/office/drawing/2014/main" val="738289395"/>
                    </a:ext>
                  </a:extLst>
                </a:gridCol>
                <a:gridCol w="565609">
                  <a:extLst>
                    <a:ext uri="{9D8B030D-6E8A-4147-A177-3AD203B41FA5}">
                      <a16:colId xmlns:a16="http://schemas.microsoft.com/office/drawing/2014/main" val="2125449382"/>
                    </a:ext>
                  </a:extLst>
                </a:gridCol>
                <a:gridCol w="565608">
                  <a:extLst>
                    <a:ext uri="{9D8B030D-6E8A-4147-A177-3AD203B41FA5}">
                      <a16:colId xmlns:a16="http://schemas.microsoft.com/office/drawing/2014/main" val="3887319452"/>
                    </a:ext>
                  </a:extLst>
                </a:gridCol>
                <a:gridCol w="688157">
                  <a:extLst>
                    <a:ext uri="{9D8B030D-6E8A-4147-A177-3AD203B41FA5}">
                      <a16:colId xmlns:a16="http://schemas.microsoft.com/office/drawing/2014/main" val="50850792"/>
                    </a:ext>
                  </a:extLst>
                </a:gridCol>
              </a:tblGrid>
              <a:tr h="370840">
                <a:tc>
                  <a:txBody>
                    <a:bodyPr/>
                    <a:lstStyle/>
                    <a:p>
                      <a:endParaRPr lang="en-US" dirty="0"/>
                    </a:p>
                  </a:txBody>
                  <a:tcPr/>
                </a:tc>
                <a:tc>
                  <a:txBody>
                    <a:bodyPr/>
                    <a:lstStyle/>
                    <a:p>
                      <a:r>
                        <a:rPr lang="en-US" dirty="0"/>
                        <a:t>J</a:t>
                      </a:r>
                    </a:p>
                  </a:txBody>
                  <a:tcPr/>
                </a:tc>
                <a:tc>
                  <a:txBody>
                    <a:bodyPr/>
                    <a:lstStyle/>
                    <a:p>
                      <a:r>
                        <a:rPr lang="en-US" dirty="0"/>
                        <a:t>F</a:t>
                      </a:r>
                    </a:p>
                  </a:txBody>
                  <a:tcPr/>
                </a:tc>
                <a:tc>
                  <a:txBody>
                    <a:bodyPr/>
                    <a:lstStyle/>
                    <a:p>
                      <a:r>
                        <a:rPr lang="en-US" dirty="0"/>
                        <a:t>M</a:t>
                      </a:r>
                    </a:p>
                  </a:txBody>
                  <a:tcPr/>
                </a:tc>
                <a:tc>
                  <a:txBody>
                    <a:bodyPr/>
                    <a:lstStyle/>
                    <a:p>
                      <a:r>
                        <a:rPr lang="en-US" dirty="0"/>
                        <a:t>A</a:t>
                      </a:r>
                    </a:p>
                  </a:txBody>
                  <a:tcPr/>
                </a:tc>
                <a:tc>
                  <a:txBody>
                    <a:bodyPr/>
                    <a:lstStyle/>
                    <a:p>
                      <a:r>
                        <a:rPr lang="en-US" dirty="0"/>
                        <a:t>M</a:t>
                      </a:r>
                    </a:p>
                  </a:txBody>
                  <a:tcPr/>
                </a:tc>
                <a:tc>
                  <a:txBody>
                    <a:bodyPr/>
                    <a:lstStyle/>
                    <a:p>
                      <a:r>
                        <a:rPr lang="en-US" dirty="0"/>
                        <a:t>J</a:t>
                      </a:r>
                    </a:p>
                  </a:txBody>
                  <a:tcPr/>
                </a:tc>
                <a:tc>
                  <a:txBody>
                    <a:bodyPr/>
                    <a:lstStyle/>
                    <a:p>
                      <a:r>
                        <a:rPr lang="en-US" dirty="0"/>
                        <a:t>Ju</a:t>
                      </a:r>
                    </a:p>
                  </a:txBody>
                  <a:tcPr/>
                </a:tc>
                <a:tc>
                  <a:txBody>
                    <a:bodyPr/>
                    <a:lstStyle/>
                    <a:p>
                      <a:r>
                        <a:rPr lang="en-US" dirty="0"/>
                        <a:t>Ag</a:t>
                      </a:r>
                    </a:p>
                  </a:txBody>
                  <a:tcPr/>
                </a:tc>
                <a:tc>
                  <a:txBody>
                    <a:bodyPr/>
                    <a:lstStyle/>
                    <a:p>
                      <a:r>
                        <a:rPr lang="en-US" dirty="0"/>
                        <a:t>Se</a:t>
                      </a:r>
                    </a:p>
                  </a:txBody>
                  <a:tcPr/>
                </a:tc>
                <a:tc>
                  <a:txBody>
                    <a:bodyPr/>
                    <a:lstStyle/>
                    <a:p>
                      <a:r>
                        <a:rPr lang="en-US" dirty="0" err="1"/>
                        <a:t>Oc</a:t>
                      </a:r>
                      <a:endParaRPr lang="en-US" dirty="0"/>
                    </a:p>
                  </a:txBody>
                  <a:tcPr/>
                </a:tc>
                <a:tc>
                  <a:txBody>
                    <a:bodyPr/>
                    <a:lstStyle/>
                    <a:p>
                      <a:r>
                        <a:rPr lang="en-US" dirty="0"/>
                        <a:t>N</a:t>
                      </a:r>
                    </a:p>
                  </a:txBody>
                  <a:tcPr/>
                </a:tc>
                <a:tc>
                  <a:txBody>
                    <a:bodyPr/>
                    <a:lstStyle/>
                    <a:p>
                      <a:r>
                        <a:rPr lang="en-US" dirty="0"/>
                        <a:t>D</a:t>
                      </a:r>
                    </a:p>
                  </a:txBody>
                  <a:tcPr/>
                </a:tc>
                <a:tc>
                  <a:txBody>
                    <a:bodyPr/>
                    <a:lstStyle/>
                    <a:p>
                      <a:r>
                        <a:rPr lang="en-US" dirty="0"/>
                        <a:t>Total</a:t>
                      </a:r>
                    </a:p>
                  </a:txBody>
                  <a:tcPr/>
                </a:tc>
                <a:extLst>
                  <a:ext uri="{0D108BD9-81ED-4DB2-BD59-A6C34878D82A}">
                    <a16:rowId xmlns:a16="http://schemas.microsoft.com/office/drawing/2014/main" val="1207820595"/>
                  </a:ext>
                </a:extLst>
              </a:tr>
              <a:tr h="370840">
                <a:tc>
                  <a:txBody>
                    <a:bodyPr/>
                    <a:lstStyle/>
                    <a:p>
                      <a:r>
                        <a:rPr lang="en-US" dirty="0"/>
                        <a:t>FR1, FR2</a:t>
                      </a:r>
                    </a:p>
                  </a:txBody>
                  <a:tcPr/>
                </a:tc>
                <a:tc>
                  <a:txBody>
                    <a:bodyPr/>
                    <a:lstStyle/>
                    <a:p>
                      <a:r>
                        <a:rPr lang="en-US" dirty="0"/>
                        <a:t>0</a:t>
                      </a:r>
                    </a:p>
                  </a:txBody>
                  <a:tcPr/>
                </a:tc>
                <a:tc>
                  <a:txBody>
                    <a:bodyPr/>
                    <a:lstStyle/>
                    <a:p>
                      <a:r>
                        <a:rPr lang="en-US" dirty="0"/>
                        <a:t>0</a:t>
                      </a:r>
                    </a:p>
                  </a:txBody>
                  <a:tcPr/>
                </a:tc>
                <a:tc>
                  <a:txBody>
                    <a:bodyPr/>
                    <a:lstStyle/>
                    <a:p>
                      <a:r>
                        <a:rPr lang="en-US" dirty="0"/>
                        <a:t>0</a:t>
                      </a:r>
                    </a:p>
                  </a:txBody>
                  <a:tcPr/>
                </a:tc>
                <a:tc>
                  <a:txBody>
                    <a:bodyPr/>
                    <a:lstStyle/>
                    <a:p>
                      <a:r>
                        <a:rPr lang="en-US" dirty="0"/>
                        <a:t>0</a:t>
                      </a:r>
                    </a:p>
                  </a:txBody>
                  <a:tcPr/>
                </a:tc>
                <a:tc>
                  <a:txBody>
                    <a:bodyPr/>
                    <a:lstStyle/>
                    <a:p>
                      <a:r>
                        <a:rPr lang="en-US" dirty="0"/>
                        <a:t>0</a:t>
                      </a:r>
                    </a:p>
                  </a:txBody>
                  <a:tcPr/>
                </a:tc>
                <a:tc>
                  <a:txBody>
                    <a:bodyPr/>
                    <a:lstStyle/>
                    <a:p>
                      <a:r>
                        <a:rPr lang="en-US" dirty="0"/>
                        <a:t>0</a:t>
                      </a:r>
                    </a:p>
                  </a:txBody>
                  <a:tcPr/>
                </a:tc>
                <a:tc>
                  <a:txBody>
                    <a:bodyPr/>
                    <a:lstStyle/>
                    <a:p>
                      <a:r>
                        <a:rPr lang="en-US" b="1" dirty="0"/>
                        <a:t>100</a:t>
                      </a:r>
                    </a:p>
                  </a:txBody>
                  <a:tcPr/>
                </a:tc>
                <a:tc>
                  <a:txBody>
                    <a:bodyPr/>
                    <a:lstStyle/>
                    <a:p>
                      <a:r>
                        <a:rPr lang="en-US" b="1" dirty="0"/>
                        <a:t>100</a:t>
                      </a:r>
                    </a:p>
                  </a:txBody>
                  <a:tcPr/>
                </a:tc>
                <a:tc>
                  <a:txBody>
                    <a:bodyPr/>
                    <a:lstStyle/>
                    <a:p>
                      <a:r>
                        <a:rPr lang="en-US" b="1" dirty="0"/>
                        <a:t>100</a:t>
                      </a:r>
                    </a:p>
                  </a:txBody>
                  <a:tcPr/>
                </a:tc>
                <a:tc>
                  <a:txBody>
                    <a:bodyPr/>
                    <a:lstStyle/>
                    <a:p>
                      <a:r>
                        <a:rPr lang="en-US" dirty="0"/>
                        <a:t>0</a:t>
                      </a:r>
                    </a:p>
                  </a:txBody>
                  <a:tcPr/>
                </a:tc>
                <a:tc>
                  <a:txBody>
                    <a:bodyPr/>
                    <a:lstStyle/>
                    <a:p>
                      <a:r>
                        <a:rPr lang="en-US" dirty="0"/>
                        <a:t>0</a:t>
                      </a:r>
                    </a:p>
                  </a:txBody>
                  <a:tcPr/>
                </a:tc>
                <a:tc>
                  <a:txBody>
                    <a:bodyPr/>
                    <a:lstStyle/>
                    <a:p>
                      <a:r>
                        <a:rPr lang="en-US" dirty="0"/>
                        <a:t>0</a:t>
                      </a:r>
                    </a:p>
                  </a:txBody>
                  <a:tcPr/>
                </a:tc>
                <a:tc>
                  <a:txBody>
                    <a:bodyPr/>
                    <a:lstStyle/>
                    <a:p>
                      <a:r>
                        <a:rPr lang="en-US" dirty="0"/>
                        <a:t>300</a:t>
                      </a:r>
                    </a:p>
                  </a:txBody>
                  <a:tcPr/>
                </a:tc>
                <a:extLst>
                  <a:ext uri="{0D108BD9-81ED-4DB2-BD59-A6C34878D82A}">
                    <a16:rowId xmlns:a16="http://schemas.microsoft.com/office/drawing/2014/main" val="1044628310"/>
                  </a:ext>
                </a:extLst>
              </a:tr>
              <a:tr h="370840">
                <a:tc>
                  <a:txBody>
                    <a:bodyPr/>
                    <a:lstStyle/>
                    <a:p>
                      <a:r>
                        <a:rPr lang="en-US" dirty="0"/>
                        <a:t>FR3</a:t>
                      </a:r>
                    </a:p>
                  </a:txBody>
                  <a:tcPr/>
                </a:tc>
                <a:tc>
                  <a:txBody>
                    <a:bodyPr/>
                    <a:lstStyle/>
                    <a:p>
                      <a:r>
                        <a:rPr lang="en-US" dirty="0"/>
                        <a:t>0</a:t>
                      </a:r>
                    </a:p>
                  </a:txBody>
                  <a:tcPr/>
                </a:tc>
                <a:tc>
                  <a:txBody>
                    <a:bodyPr/>
                    <a:lstStyle/>
                    <a:p>
                      <a:r>
                        <a:rPr lang="en-US" dirty="0"/>
                        <a:t>0</a:t>
                      </a:r>
                    </a:p>
                  </a:txBody>
                  <a:tcPr/>
                </a:tc>
                <a:tc>
                  <a:txBody>
                    <a:bodyPr/>
                    <a:lstStyle/>
                    <a:p>
                      <a:r>
                        <a:rPr lang="en-US" dirty="0"/>
                        <a:t>0</a:t>
                      </a:r>
                    </a:p>
                  </a:txBody>
                  <a:tcPr/>
                </a:tc>
                <a:tc>
                  <a:txBody>
                    <a:bodyPr/>
                    <a:lstStyle/>
                    <a:p>
                      <a:r>
                        <a:rPr lang="en-US" dirty="0"/>
                        <a:t>0</a:t>
                      </a:r>
                    </a:p>
                  </a:txBody>
                  <a:tcPr/>
                </a:tc>
                <a:tc>
                  <a:txBody>
                    <a:bodyPr/>
                    <a:lstStyle/>
                    <a:p>
                      <a:r>
                        <a:rPr lang="en-US" dirty="0"/>
                        <a:t>0</a:t>
                      </a:r>
                    </a:p>
                  </a:txBody>
                  <a:tcPr/>
                </a:tc>
                <a:tc>
                  <a:txBody>
                    <a:bodyPr/>
                    <a:lstStyle/>
                    <a:p>
                      <a:r>
                        <a:rPr lang="en-US" dirty="0"/>
                        <a:t>0</a:t>
                      </a:r>
                    </a:p>
                  </a:txBody>
                  <a:tcPr/>
                </a:tc>
                <a:tc>
                  <a:txBody>
                    <a:bodyPr/>
                    <a:lstStyle/>
                    <a:p>
                      <a:r>
                        <a:rPr lang="en-US" dirty="0"/>
                        <a:t>0</a:t>
                      </a:r>
                    </a:p>
                  </a:txBody>
                  <a:tcPr/>
                </a:tc>
                <a:tc>
                  <a:txBody>
                    <a:bodyPr/>
                    <a:lstStyle/>
                    <a:p>
                      <a:r>
                        <a:rPr lang="en-US" dirty="0"/>
                        <a:t>0</a:t>
                      </a:r>
                    </a:p>
                  </a:txBody>
                  <a:tcPr/>
                </a:tc>
                <a:tc>
                  <a:txBody>
                    <a:bodyPr/>
                    <a:lstStyle/>
                    <a:p>
                      <a:r>
                        <a:rPr lang="en-US" dirty="0"/>
                        <a:t>0</a:t>
                      </a:r>
                    </a:p>
                  </a:txBody>
                  <a:tcPr/>
                </a:tc>
                <a:tc>
                  <a:txBody>
                    <a:bodyPr/>
                    <a:lstStyle/>
                    <a:p>
                      <a:r>
                        <a:rPr lang="en-US" b="1" dirty="0"/>
                        <a:t>100</a:t>
                      </a:r>
                    </a:p>
                  </a:txBody>
                  <a:tcPr/>
                </a:tc>
                <a:tc>
                  <a:txBody>
                    <a:bodyPr/>
                    <a:lstStyle/>
                    <a:p>
                      <a:r>
                        <a:rPr lang="en-US" b="1" dirty="0"/>
                        <a:t>100</a:t>
                      </a:r>
                    </a:p>
                  </a:txBody>
                  <a:tcPr/>
                </a:tc>
                <a:tc>
                  <a:txBody>
                    <a:bodyPr/>
                    <a:lstStyle/>
                    <a:p>
                      <a:r>
                        <a:rPr lang="en-US" b="1" dirty="0"/>
                        <a:t>100</a:t>
                      </a:r>
                    </a:p>
                  </a:txBody>
                  <a:tcPr/>
                </a:tc>
                <a:tc>
                  <a:txBody>
                    <a:bodyPr/>
                    <a:lstStyle/>
                    <a:p>
                      <a:r>
                        <a:rPr lang="en-US" dirty="0"/>
                        <a:t>300</a:t>
                      </a:r>
                    </a:p>
                  </a:txBody>
                  <a:tcPr/>
                </a:tc>
                <a:extLst>
                  <a:ext uri="{0D108BD9-81ED-4DB2-BD59-A6C34878D82A}">
                    <a16:rowId xmlns:a16="http://schemas.microsoft.com/office/drawing/2014/main" val="4208637354"/>
                  </a:ext>
                </a:extLst>
              </a:tr>
              <a:tr h="123613">
                <a:tc>
                  <a:txBody>
                    <a:bodyPr/>
                    <a:lstStyle/>
                    <a:p>
                      <a:r>
                        <a:rPr lang="en-US" dirty="0"/>
                        <a:t>FR4</a:t>
                      </a:r>
                    </a:p>
                  </a:txBody>
                  <a:tcPr/>
                </a:tc>
                <a:tc>
                  <a:txBody>
                    <a:bodyPr/>
                    <a:lstStyle/>
                    <a:p>
                      <a:r>
                        <a:rPr lang="en-US" dirty="0"/>
                        <a:t>50</a:t>
                      </a:r>
                    </a:p>
                  </a:txBody>
                  <a:tcPr/>
                </a:tc>
                <a:tc>
                  <a:txBody>
                    <a:bodyPr/>
                    <a:lstStyle/>
                    <a:p>
                      <a:r>
                        <a:rPr lang="en-US" dirty="0"/>
                        <a:t>50</a:t>
                      </a:r>
                    </a:p>
                  </a:txBody>
                  <a:tcPr/>
                </a:tc>
                <a:tc>
                  <a:txBody>
                    <a:bodyPr/>
                    <a:lstStyle/>
                    <a:p>
                      <a:r>
                        <a:rPr lang="en-US" dirty="0"/>
                        <a:t>50</a:t>
                      </a:r>
                    </a:p>
                  </a:txBody>
                  <a:tcPr/>
                </a:tc>
                <a:tc>
                  <a:txBody>
                    <a:bodyPr/>
                    <a:lstStyle/>
                    <a:p>
                      <a:r>
                        <a:rPr lang="en-US" dirty="0"/>
                        <a:t>0</a:t>
                      </a:r>
                    </a:p>
                  </a:txBody>
                  <a:tcPr/>
                </a:tc>
                <a:tc>
                  <a:txBody>
                    <a:bodyPr/>
                    <a:lstStyle/>
                    <a:p>
                      <a:r>
                        <a:rPr lang="en-US" dirty="0"/>
                        <a:t>0</a:t>
                      </a:r>
                    </a:p>
                  </a:txBody>
                  <a:tcPr/>
                </a:tc>
                <a:tc>
                  <a:txBody>
                    <a:bodyPr/>
                    <a:lstStyle/>
                    <a:p>
                      <a:r>
                        <a:rPr lang="en-US" dirty="0"/>
                        <a:t>0</a:t>
                      </a:r>
                    </a:p>
                  </a:txBody>
                  <a:tcPr/>
                </a:tc>
                <a:tc>
                  <a:txBody>
                    <a:bodyPr/>
                    <a:lstStyle/>
                    <a:p>
                      <a:r>
                        <a:rPr lang="en-US" dirty="0"/>
                        <a:t>0</a:t>
                      </a:r>
                    </a:p>
                  </a:txBody>
                  <a:tcPr/>
                </a:tc>
                <a:tc>
                  <a:txBody>
                    <a:bodyPr/>
                    <a:lstStyle/>
                    <a:p>
                      <a:r>
                        <a:rPr lang="en-US" dirty="0"/>
                        <a:t>0</a:t>
                      </a:r>
                    </a:p>
                  </a:txBody>
                  <a:tcPr/>
                </a:tc>
                <a:tc>
                  <a:txBody>
                    <a:bodyPr/>
                    <a:lstStyle/>
                    <a:p>
                      <a:r>
                        <a:rPr lang="en-US" dirty="0"/>
                        <a:t>0</a:t>
                      </a:r>
                    </a:p>
                  </a:txBody>
                  <a:tcPr/>
                </a:tc>
                <a:tc>
                  <a:txBody>
                    <a:bodyPr/>
                    <a:lstStyle/>
                    <a:p>
                      <a:r>
                        <a:rPr lang="en-US" dirty="0"/>
                        <a:t>0</a:t>
                      </a:r>
                    </a:p>
                  </a:txBody>
                  <a:tcPr/>
                </a:tc>
                <a:tc>
                  <a:txBody>
                    <a:bodyPr/>
                    <a:lstStyle/>
                    <a:p>
                      <a:r>
                        <a:rPr lang="en-US" dirty="0"/>
                        <a:t>0</a:t>
                      </a:r>
                    </a:p>
                  </a:txBody>
                  <a:tcPr/>
                </a:tc>
                <a:tc>
                  <a:txBody>
                    <a:bodyPr/>
                    <a:lstStyle/>
                    <a:p>
                      <a:endParaRPr lang="en-US" dirty="0"/>
                    </a:p>
                  </a:txBody>
                  <a:tcPr/>
                </a:tc>
                <a:tc>
                  <a:txBody>
                    <a:bodyPr/>
                    <a:lstStyle/>
                    <a:p>
                      <a:r>
                        <a:rPr lang="en-US" dirty="0"/>
                        <a:t>150</a:t>
                      </a:r>
                    </a:p>
                  </a:txBody>
                  <a:tcPr/>
                </a:tc>
                <a:extLst>
                  <a:ext uri="{0D108BD9-81ED-4DB2-BD59-A6C34878D82A}">
                    <a16:rowId xmlns:a16="http://schemas.microsoft.com/office/drawing/2014/main" val="1185257777"/>
                  </a:ext>
                </a:extLst>
              </a:tr>
              <a:tr h="242147">
                <a:tc>
                  <a:txBody>
                    <a:bodyPr/>
                    <a:lstStyle/>
                    <a:p>
                      <a:r>
                        <a:rPr lang="en-US" b="1" dirty="0">
                          <a:solidFill>
                            <a:srgbClr val="FF0000"/>
                          </a:solidFill>
                        </a:rPr>
                        <a:t>TOTAL</a:t>
                      </a:r>
                    </a:p>
                  </a:txBody>
                  <a:tcPr/>
                </a:tc>
                <a:tc>
                  <a:txBody>
                    <a:bodyPr/>
                    <a:lstStyle/>
                    <a:p>
                      <a:r>
                        <a:rPr lang="en-US" b="1" dirty="0">
                          <a:solidFill>
                            <a:srgbClr val="FF0000"/>
                          </a:solidFill>
                        </a:rPr>
                        <a:t>50</a:t>
                      </a:r>
                    </a:p>
                  </a:txBody>
                  <a:tcPr/>
                </a:tc>
                <a:tc>
                  <a:txBody>
                    <a:bodyPr/>
                    <a:lstStyle/>
                    <a:p>
                      <a:r>
                        <a:rPr lang="en-US" b="1" dirty="0">
                          <a:solidFill>
                            <a:srgbClr val="FF0000"/>
                          </a:solidFill>
                        </a:rPr>
                        <a:t>50</a:t>
                      </a:r>
                    </a:p>
                  </a:txBody>
                  <a:tcPr/>
                </a:tc>
                <a:tc>
                  <a:txBody>
                    <a:bodyPr/>
                    <a:lstStyle/>
                    <a:p>
                      <a:r>
                        <a:rPr lang="en-US" b="1" dirty="0">
                          <a:solidFill>
                            <a:srgbClr val="FF0000"/>
                          </a:solidFill>
                        </a:rPr>
                        <a:t>50</a:t>
                      </a:r>
                    </a:p>
                  </a:txBody>
                  <a:tcPr/>
                </a:tc>
                <a:tc>
                  <a:txBody>
                    <a:bodyPr/>
                    <a:lstStyle/>
                    <a:p>
                      <a:r>
                        <a:rPr lang="en-US" b="1" dirty="0">
                          <a:solidFill>
                            <a:srgbClr val="FF0000"/>
                          </a:solidFill>
                        </a:rPr>
                        <a:t>0</a:t>
                      </a:r>
                    </a:p>
                  </a:txBody>
                  <a:tcPr/>
                </a:tc>
                <a:tc>
                  <a:txBody>
                    <a:bodyPr/>
                    <a:lstStyle/>
                    <a:p>
                      <a:r>
                        <a:rPr lang="en-US" b="1" dirty="0">
                          <a:solidFill>
                            <a:srgbClr val="FF0000"/>
                          </a:solidFill>
                        </a:rPr>
                        <a:t>0</a:t>
                      </a:r>
                    </a:p>
                  </a:txBody>
                  <a:tcPr/>
                </a:tc>
                <a:tc>
                  <a:txBody>
                    <a:bodyPr/>
                    <a:lstStyle/>
                    <a:p>
                      <a:r>
                        <a:rPr lang="en-US" b="1" dirty="0">
                          <a:solidFill>
                            <a:srgbClr val="FF0000"/>
                          </a:solidFill>
                        </a:rPr>
                        <a:t>0</a:t>
                      </a:r>
                    </a:p>
                  </a:txBody>
                  <a:tcPr/>
                </a:tc>
                <a:tc>
                  <a:txBody>
                    <a:bodyPr/>
                    <a:lstStyle/>
                    <a:p>
                      <a:r>
                        <a:rPr lang="en-US" b="1" dirty="0">
                          <a:solidFill>
                            <a:srgbClr val="FF0000"/>
                          </a:solidFill>
                        </a:rPr>
                        <a:t>100</a:t>
                      </a:r>
                    </a:p>
                  </a:txBody>
                  <a:tcPr/>
                </a:tc>
                <a:tc>
                  <a:txBody>
                    <a:bodyPr/>
                    <a:lstStyle/>
                    <a:p>
                      <a:r>
                        <a:rPr lang="en-US" b="1" dirty="0">
                          <a:solidFill>
                            <a:srgbClr val="FF0000"/>
                          </a:solidFill>
                        </a:rPr>
                        <a:t>100</a:t>
                      </a:r>
                    </a:p>
                  </a:txBody>
                  <a:tcPr/>
                </a:tc>
                <a:tc>
                  <a:txBody>
                    <a:bodyPr/>
                    <a:lstStyle/>
                    <a:p>
                      <a:r>
                        <a:rPr lang="en-US" b="1" dirty="0">
                          <a:solidFill>
                            <a:srgbClr val="FF0000"/>
                          </a:solidFill>
                        </a:rPr>
                        <a:t>100</a:t>
                      </a:r>
                    </a:p>
                  </a:txBody>
                  <a:tcPr/>
                </a:tc>
                <a:tc>
                  <a:txBody>
                    <a:bodyPr/>
                    <a:lstStyle/>
                    <a:p>
                      <a:r>
                        <a:rPr lang="en-US" b="1" dirty="0">
                          <a:solidFill>
                            <a:srgbClr val="FF0000"/>
                          </a:solidFill>
                        </a:rPr>
                        <a:t>100</a:t>
                      </a:r>
                    </a:p>
                  </a:txBody>
                  <a:tcPr/>
                </a:tc>
                <a:tc>
                  <a:txBody>
                    <a:bodyPr/>
                    <a:lstStyle/>
                    <a:p>
                      <a:r>
                        <a:rPr lang="en-US" b="1" dirty="0">
                          <a:solidFill>
                            <a:srgbClr val="FF0000"/>
                          </a:solidFill>
                        </a:rPr>
                        <a:t>100</a:t>
                      </a:r>
                    </a:p>
                  </a:txBody>
                  <a:tcPr/>
                </a:tc>
                <a:tc>
                  <a:txBody>
                    <a:bodyPr/>
                    <a:lstStyle/>
                    <a:p>
                      <a:r>
                        <a:rPr lang="en-US" b="1" dirty="0">
                          <a:solidFill>
                            <a:srgbClr val="FF0000"/>
                          </a:solidFill>
                        </a:rPr>
                        <a:t>100</a:t>
                      </a:r>
                    </a:p>
                  </a:txBody>
                  <a:tcPr/>
                </a:tc>
                <a:tc>
                  <a:txBody>
                    <a:bodyPr/>
                    <a:lstStyle/>
                    <a:p>
                      <a:r>
                        <a:rPr lang="en-US" b="1" dirty="0">
                          <a:solidFill>
                            <a:srgbClr val="FF0000"/>
                          </a:solidFill>
                        </a:rPr>
                        <a:t>750</a:t>
                      </a:r>
                    </a:p>
                  </a:txBody>
                  <a:tcPr/>
                </a:tc>
                <a:extLst>
                  <a:ext uri="{0D108BD9-81ED-4DB2-BD59-A6C34878D82A}">
                    <a16:rowId xmlns:a16="http://schemas.microsoft.com/office/drawing/2014/main" val="3206182596"/>
                  </a:ext>
                </a:extLst>
              </a:tr>
            </a:tbl>
          </a:graphicData>
        </a:graphic>
      </p:graphicFrame>
    </p:spTree>
    <p:extLst>
      <p:ext uri="{BB962C8B-B14F-4D97-AF65-F5344CB8AC3E}">
        <p14:creationId xmlns:p14="http://schemas.microsoft.com/office/powerpoint/2010/main" val="5352351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506390" y="15630"/>
            <a:ext cx="11685610" cy="584775"/>
          </a:xfrm>
          <a:prstGeom prst="rect">
            <a:avLst/>
          </a:prstGeom>
          <a:gradFill flip="none" rotWithShape="1">
            <a:gsLst>
              <a:gs pos="0">
                <a:schemeClr val="bg1"/>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wrap="square" rtlCol="0">
            <a:spAutoFit/>
          </a:bodyPr>
          <a:lstStyle>
            <a:defPPr>
              <a:defRPr lang="en-US"/>
            </a:defPPr>
            <a:lvl1pPr>
              <a:defRPr sz="4800"/>
            </a:lvl1pPr>
          </a:lstStyle>
          <a:p>
            <a:pPr algn="just"/>
            <a:r>
              <a:rPr lang="en-US" sz="3200" b="1" dirty="0">
                <a:solidFill>
                  <a:srgbClr val="007436"/>
                </a:solidFill>
              </a:rPr>
              <a:t>HYDRAULIC PRESS TO BLOKS</a:t>
            </a:r>
          </a:p>
        </p:txBody>
      </p:sp>
      <p:sp>
        <p:nvSpPr>
          <p:cNvPr id="7" name="Content Placeholder 2">
            <a:extLst>
              <a:ext uri="{FF2B5EF4-FFF2-40B4-BE49-F238E27FC236}">
                <a16:creationId xmlns:a16="http://schemas.microsoft.com/office/drawing/2014/main" id="{A5F8F27C-5D1D-4053-997F-B7E698C51E64}"/>
              </a:ext>
            </a:extLst>
          </p:cNvPr>
          <p:cNvSpPr txBox="1">
            <a:spLocks/>
          </p:cNvSpPr>
          <p:nvPr/>
        </p:nvSpPr>
        <p:spPr>
          <a:xfrm>
            <a:off x="506390" y="711807"/>
            <a:ext cx="11446798" cy="498726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buClr>
                <a:schemeClr val="accent4">
                  <a:lumMod val="75000"/>
                </a:schemeClr>
              </a:buClr>
              <a:buFont typeface="Wingdings" panose="05000000000000000000" pitchFamily="2" charset="2"/>
              <a:buChar char="q"/>
            </a:pPr>
            <a:r>
              <a:rPr lang="en-US" dirty="0"/>
              <a:t> Local constructed hydraulic machine</a:t>
            </a:r>
          </a:p>
          <a:p>
            <a:pPr algn="just">
              <a:lnSpc>
                <a:spcPct val="100000"/>
              </a:lnSpc>
              <a:buClr>
                <a:schemeClr val="accent4">
                  <a:lumMod val="75000"/>
                </a:schemeClr>
              </a:buClr>
              <a:buFont typeface="Wingdings" panose="05000000000000000000" pitchFamily="2" charset="2"/>
              <a:buChar char="q"/>
            </a:pPr>
            <a:r>
              <a:rPr lang="en-US" dirty="0"/>
              <a:t> Cost of the machine: USD 16000</a:t>
            </a:r>
          </a:p>
          <a:p>
            <a:pPr algn="just">
              <a:lnSpc>
                <a:spcPct val="100000"/>
              </a:lnSpc>
              <a:buClr>
                <a:schemeClr val="accent4">
                  <a:lumMod val="75000"/>
                </a:schemeClr>
              </a:buClr>
              <a:buFont typeface="Wingdings" panose="05000000000000000000" pitchFamily="2" charset="2"/>
              <a:buChar char="q"/>
            </a:pPr>
            <a:r>
              <a:rPr lang="en-US" dirty="0"/>
              <a:t> Local constructed crusher: 1000-1500 USD</a:t>
            </a:r>
          </a:p>
          <a:p>
            <a:pPr algn="just">
              <a:lnSpc>
                <a:spcPct val="100000"/>
              </a:lnSpc>
              <a:buClr>
                <a:schemeClr val="accent4">
                  <a:lumMod val="75000"/>
                </a:schemeClr>
              </a:buClr>
              <a:buFont typeface="Wingdings" panose="05000000000000000000" pitchFamily="2" charset="2"/>
              <a:buChar char="q"/>
            </a:pPr>
            <a:r>
              <a:rPr lang="en-US" dirty="0"/>
              <a:t> Machine/ region/Promoter</a:t>
            </a:r>
          </a:p>
        </p:txBody>
      </p:sp>
    </p:spTree>
    <p:extLst>
      <p:ext uri="{BB962C8B-B14F-4D97-AF65-F5344CB8AC3E}">
        <p14:creationId xmlns:p14="http://schemas.microsoft.com/office/powerpoint/2010/main" val="10960181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506390" y="15630"/>
            <a:ext cx="11685610" cy="584775"/>
          </a:xfrm>
          <a:prstGeom prst="rect">
            <a:avLst/>
          </a:prstGeom>
          <a:gradFill flip="none" rotWithShape="1">
            <a:gsLst>
              <a:gs pos="0">
                <a:schemeClr val="bg1"/>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wrap="square" rtlCol="0">
            <a:spAutoFit/>
          </a:bodyPr>
          <a:lstStyle>
            <a:defPPr>
              <a:defRPr lang="en-US"/>
            </a:defPPr>
            <a:lvl1pPr>
              <a:defRPr sz="4800"/>
            </a:lvl1pPr>
          </a:lstStyle>
          <a:p>
            <a:pPr algn="just"/>
            <a:r>
              <a:rPr lang="en-US" sz="3200" b="1" dirty="0">
                <a:solidFill>
                  <a:srgbClr val="007436"/>
                </a:solidFill>
              </a:rPr>
              <a:t>HYDRAULIC PRESS TO BLOKS</a:t>
            </a:r>
          </a:p>
        </p:txBody>
      </p:sp>
      <p:pic>
        <p:nvPicPr>
          <p:cNvPr id="3" name="Picture 2">
            <a:extLst>
              <a:ext uri="{FF2B5EF4-FFF2-40B4-BE49-F238E27FC236}">
                <a16:creationId xmlns:a16="http://schemas.microsoft.com/office/drawing/2014/main" id="{FD0C1F6C-9313-4131-AED1-2FF1C21D12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0070" y="782425"/>
            <a:ext cx="10341204" cy="5486399"/>
          </a:xfrm>
          <a:prstGeom prst="rect">
            <a:avLst/>
          </a:prstGeom>
        </p:spPr>
      </p:pic>
    </p:spTree>
    <p:extLst>
      <p:ext uri="{BB962C8B-B14F-4D97-AF65-F5344CB8AC3E}">
        <p14:creationId xmlns:p14="http://schemas.microsoft.com/office/powerpoint/2010/main" val="21208398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506390" y="15630"/>
            <a:ext cx="11685610" cy="584775"/>
          </a:xfrm>
          <a:prstGeom prst="rect">
            <a:avLst/>
          </a:prstGeom>
          <a:gradFill flip="none" rotWithShape="1">
            <a:gsLst>
              <a:gs pos="0">
                <a:schemeClr val="bg1"/>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wrap="square" rtlCol="0">
            <a:spAutoFit/>
          </a:bodyPr>
          <a:lstStyle>
            <a:defPPr>
              <a:defRPr lang="en-US"/>
            </a:defPPr>
            <a:lvl1pPr>
              <a:defRPr sz="4800"/>
            </a:lvl1pPr>
          </a:lstStyle>
          <a:p>
            <a:pPr algn="just"/>
            <a:r>
              <a:rPr lang="en-US" sz="3200" b="1" dirty="0">
                <a:solidFill>
                  <a:srgbClr val="007436"/>
                </a:solidFill>
              </a:rPr>
              <a:t>HYDRAULIC PRESS TO BLOKS</a:t>
            </a:r>
          </a:p>
        </p:txBody>
      </p:sp>
      <p:pic>
        <p:nvPicPr>
          <p:cNvPr id="3" name="Picture 2">
            <a:extLst>
              <a:ext uri="{FF2B5EF4-FFF2-40B4-BE49-F238E27FC236}">
                <a16:creationId xmlns:a16="http://schemas.microsoft.com/office/drawing/2014/main" id="{100A73F5-A658-4DF3-B1DD-67EDFC45EFB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8729" y="857838"/>
            <a:ext cx="10755983" cy="5788059"/>
          </a:xfrm>
          <a:prstGeom prst="rect">
            <a:avLst/>
          </a:prstGeom>
        </p:spPr>
      </p:pic>
    </p:spTree>
    <p:extLst>
      <p:ext uri="{BB962C8B-B14F-4D97-AF65-F5344CB8AC3E}">
        <p14:creationId xmlns:p14="http://schemas.microsoft.com/office/powerpoint/2010/main" val="21544211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506390" y="15630"/>
            <a:ext cx="11685610" cy="584775"/>
          </a:xfrm>
          <a:prstGeom prst="rect">
            <a:avLst/>
          </a:prstGeom>
          <a:gradFill flip="none" rotWithShape="1">
            <a:gsLst>
              <a:gs pos="0">
                <a:schemeClr val="bg1"/>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wrap="square" rtlCol="0">
            <a:spAutoFit/>
          </a:bodyPr>
          <a:lstStyle>
            <a:defPPr>
              <a:defRPr lang="en-US"/>
            </a:defPPr>
            <a:lvl1pPr>
              <a:defRPr sz="4800"/>
            </a:lvl1pPr>
          </a:lstStyle>
          <a:p>
            <a:pPr algn="just"/>
            <a:r>
              <a:rPr lang="en-US" sz="3200" b="1" dirty="0">
                <a:solidFill>
                  <a:srgbClr val="007436"/>
                </a:solidFill>
              </a:rPr>
              <a:t>CACTUS SHOPPER</a:t>
            </a:r>
          </a:p>
        </p:txBody>
      </p:sp>
      <p:pic>
        <p:nvPicPr>
          <p:cNvPr id="3" name="Picture 2">
            <a:extLst>
              <a:ext uri="{FF2B5EF4-FFF2-40B4-BE49-F238E27FC236}">
                <a16:creationId xmlns:a16="http://schemas.microsoft.com/office/drawing/2014/main" id="{40E465B0-7C0D-4759-9E43-603A79F63B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6391" y="772998"/>
            <a:ext cx="5875555" cy="5043340"/>
          </a:xfrm>
          <a:prstGeom prst="rect">
            <a:avLst/>
          </a:prstGeom>
        </p:spPr>
      </p:pic>
      <p:pic>
        <p:nvPicPr>
          <p:cNvPr id="5" name="Picture 4">
            <a:extLst>
              <a:ext uri="{FF2B5EF4-FFF2-40B4-BE49-F238E27FC236}">
                <a16:creationId xmlns:a16="http://schemas.microsoft.com/office/drawing/2014/main" id="{5BF56431-9689-4C96-81BE-9395A1E25E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8763" y="772998"/>
            <a:ext cx="5524107" cy="5231876"/>
          </a:xfrm>
          <a:prstGeom prst="rect">
            <a:avLst/>
          </a:prstGeom>
        </p:spPr>
      </p:pic>
    </p:spTree>
    <p:extLst>
      <p:ext uri="{BB962C8B-B14F-4D97-AF65-F5344CB8AC3E}">
        <p14:creationId xmlns:p14="http://schemas.microsoft.com/office/powerpoint/2010/main" val="8834552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506390" y="15630"/>
            <a:ext cx="11685610" cy="584775"/>
          </a:xfrm>
          <a:prstGeom prst="rect">
            <a:avLst/>
          </a:prstGeom>
          <a:gradFill flip="none" rotWithShape="1">
            <a:gsLst>
              <a:gs pos="0">
                <a:schemeClr val="bg1"/>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wrap="square" rtlCol="0">
            <a:spAutoFit/>
          </a:bodyPr>
          <a:lstStyle>
            <a:defPPr>
              <a:defRPr lang="en-US"/>
            </a:defPPr>
            <a:lvl1pPr>
              <a:defRPr sz="4800"/>
            </a:lvl1pPr>
          </a:lstStyle>
          <a:p>
            <a:pPr algn="just"/>
            <a:r>
              <a:rPr lang="en-US" sz="3200" b="1" dirty="0">
                <a:solidFill>
                  <a:srgbClr val="007436"/>
                </a:solidFill>
              </a:rPr>
              <a:t>DESCRIPTION OF EQUIPEMENT</a:t>
            </a:r>
          </a:p>
        </p:txBody>
      </p:sp>
      <p:sp>
        <p:nvSpPr>
          <p:cNvPr id="7" name="Content Placeholder 2">
            <a:extLst>
              <a:ext uri="{FF2B5EF4-FFF2-40B4-BE49-F238E27FC236}">
                <a16:creationId xmlns:a16="http://schemas.microsoft.com/office/drawing/2014/main" id="{A5F8F27C-5D1D-4053-997F-B7E698C51E64}"/>
              </a:ext>
            </a:extLst>
          </p:cNvPr>
          <p:cNvSpPr txBox="1">
            <a:spLocks/>
          </p:cNvSpPr>
          <p:nvPr/>
        </p:nvSpPr>
        <p:spPr>
          <a:xfrm>
            <a:off x="506390" y="711807"/>
            <a:ext cx="11446798" cy="498726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buClr>
                <a:schemeClr val="accent4">
                  <a:lumMod val="75000"/>
                </a:schemeClr>
              </a:buClr>
              <a:buFont typeface="Wingdings" panose="05000000000000000000" pitchFamily="2" charset="2"/>
              <a:buChar char="q"/>
            </a:pPr>
            <a:r>
              <a:rPr lang="en-US" dirty="0"/>
              <a:t> At least 200 m2 covered with a height of 6 m (metal frame) for storage of raw materials (wheat bran, barley, salt, etc.) and for installation of the machine. </a:t>
            </a:r>
          </a:p>
          <a:p>
            <a:pPr algn="just">
              <a:lnSpc>
                <a:spcPct val="100000"/>
              </a:lnSpc>
              <a:buClr>
                <a:schemeClr val="accent4">
                  <a:lumMod val="75000"/>
                </a:schemeClr>
              </a:buClr>
              <a:buFont typeface="Wingdings" panose="05000000000000000000" pitchFamily="2" charset="2"/>
              <a:buChar char="q"/>
            </a:pPr>
            <a:r>
              <a:rPr lang="en-US" dirty="0"/>
              <a:t> Covered shelter very well ventilated for the drying of blocks of at least an area of 120 m2 on 5 shelves (metal framework) </a:t>
            </a:r>
          </a:p>
          <a:p>
            <a:pPr algn="just">
              <a:lnSpc>
                <a:spcPct val="100000"/>
              </a:lnSpc>
              <a:buClr>
                <a:schemeClr val="accent4">
                  <a:lumMod val="75000"/>
                </a:schemeClr>
              </a:buClr>
              <a:buFont typeface="Wingdings" panose="05000000000000000000" pitchFamily="2" charset="2"/>
              <a:buChar char="q"/>
            </a:pPr>
            <a:r>
              <a:rPr lang="en-US" dirty="0"/>
              <a:t> A space of at least 100 m2 for storage of olive cakes and tomatoes pulp </a:t>
            </a:r>
          </a:p>
          <a:p>
            <a:pPr algn="just">
              <a:lnSpc>
                <a:spcPct val="100000"/>
              </a:lnSpc>
              <a:buClr>
                <a:schemeClr val="accent4">
                  <a:lumMod val="75000"/>
                </a:schemeClr>
              </a:buClr>
              <a:buFont typeface="Wingdings" panose="05000000000000000000" pitchFamily="2" charset="2"/>
              <a:buChar char="q"/>
            </a:pPr>
            <a:r>
              <a:rPr lang="en-US" dirty="0"/>
              <a:t> The promoter leases a hangar of 380 m2 with 3.5 meters of height in his region.</a:t>
            </a:r>
          </a:p>
          <a:p>
            <a:pPr algn="just">
              <a:lnSpc>
                <a:spcPct val="100000"/>
              </a:lnSpc>
              <a:buClr>
                <a:schemeClr val="accent4">
                  <a:lumMod val="75000"/>
                </a:schemeClr>
              </a:buClr>
              <a:buFont typeface="Wingdings" panose="05000000000000000000" pitchFamily="2" charset="2"/>
              <a:buChar char="q"/>
            </a:pPr>
            <a:r>
              <a:rPr lang="en-US" dirty="0"/>
              <a:t> The feed block processing machine consists of two conveyor belts, a mixer and a hydraulic press. </a:t>
            </a:r>
          </a:p>
          <a:p>
            <a:pPr algn="just">
              <a:lnSpc>
                <a:spcPct val="100000"/>
              </a:lnSpc>
              <a:buClr>
                <a:schemeClr val="accent4">
                  <a:lumMod val="75000"/>
                </a:schemeClr>
              </a:buClr>
              <a:buFont typeface="Wingdings" panose="05000000000000000000" pitchFamily="2" charset="2"/>
              <a:buChar char="q"/>
            </a:pPr>
            <a:r>
              <a:rPr lang="en-US" dirty="0"/>
              <a:t> A crusher machine (placed with the press in the hall). </a:t>
            </a:r>
          </a:p>
          <a:p>
            <a:pPr algn="just">
              <a:lnSpc>
                <a:spcPct val="100000"/>
              </a:lnSpc>
              <a:buClr>
                <a:schemeClr val="accent4">
                  <a:lumMod val="75000"/>
                </a:schemeClr>
              </a:buClr>
              <a:buFont typeface="Wingdings" panose="05000000000000000000" pitchFamily="2" charset="2"/>
              <a:buChar char="q"/>
            </a:pPr>
            <a:endParaRPr lang="en-US" dirty="0"/>
          </a:p>
          <a:p>
            <a:pPr marL="0" indent="0" algn="just">
              <a:lnSpc>
                <a:spcPct val="100000"/>
              </a:lnSpc>
              <a:buClr>
                <a:schemeClr val="accent4">
                  <a:lumMod val="75000"/>
                </a:schemeClr>
              </a:buClr>
              <a:buNone/>
            </a:pPr>
            <a:r>
              <a:rPr lang="en-US" dirty="0"/>
              <a:t> </a:t>
            </a:r>
          </a:p>
        </p:txBody>
      </p:sp>
    </p:spTree>
    <p:extLst>
      <p:ext uri="{BB962C8B-B14F-4D97-AF65-F5344CB8AC3E}">
        <p14:creationId xmlns:p14="http://schemas.microsoft.com/office/powerpoint/2010/main" val="6719426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506390" y="15630"/>
            <a:ext cx="11685610" cy="584775"/>
          </a:xfrm>
          <a:prstGeom prst="rect">
            <a:avLst/>
          </a:prstGeom>
          <a:gradFill flip="none" rotWithShape="1">
            <a:gsLst>
              <a:gs pos="0">
                <a:schemeClr val="bg1"/>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wrap="square" rtlCol="0">
            <a:spAutoFit/>
          </a:bodyPr>
          <a:lstStyle>
            <a:defPPr>
              <a:defRPr lang="en-US"/>
            </a:defPPr>
            <a:lvl1pPr>
              <a:defRPr sz="4800"/>
            </a:lvl1pPr>
          </a:lstStyle>
          <a:p>
            <a:pPr algn="just"/>
            <a:r>
              <a:rPr lang="en-US" sz="3200" b="1" dirty="0">
                <a:solidFill>
                  <a:srgbClr val="007436"/>
                </a:solidFill>
              </a:rPr>
              <a:t>ECONOMIC ANALYSIS</a:t>
            </a:r>
          </a:p>
        </p:txBody>
      </p:sp>
      <p:sp>
        <p:nvSpPr>
          <p:cNvPr id="7" name="Content Placeholder 2">
            <a:extLst>
              <a:ext uri="{FF2B5EF4-FFF2-40B4-BE49-F238E27FC236}">
                <a16:creationId xmlns:a16="http://schemas.microsoft.com/office/drawing/2014/main" id="{A5F8F27C-5D1D-4053-997F-B7E698C51E64}"/>
              </a:ext>
            </a:extLst>
          </p:cNvPr>
          <p:cNvSpPr txBox="1">
            <a:spLocks/>
          </p:cNvSpPr>
          <p:nvPr/>
        </p:nvSpPr>
        <p:spPr>
          <a:xfrm>
            <a:off x="506390" y="711807"/>
            <a:ext cx="11446798" cy="498726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buClr>
                <a:schemeClr val="accent4">
                  <a:lumMod val="75000"/>
                </a:schemeClr>
              </a:buClr>
              <a:buFont typeface="Wingdings" panose="05000000000000000000" pitchFamily="2" charset="2"/>
              <a:buChar char="q"/>
            </a:pPr>
            <a:r>
              <a:rPr lang="en-US" sz="2400" dirty="0"/>
              <a:t> </a:t>
            </a:r>
            <a:r>
              <a:rPr lang="en-US" sz="2400" b="1" u="sng" dirty="0"/>
              <a:t>Purchase of raw materials</a:t>
            </a:r>
            <a:r>
              <a:rPr lang="en-US" sz="2400" dirty="0"/>
              <a:t>: The supply of raw materials is summarized in its </a:t>
            </a:r>
            <a:r>
              <a:rPr lang="en-US" sz="2400" b="1" dirty="0">
                <a:solidFill>
                  <a:srgbClr val="FF0000"/>
                </a:solidFill>
              </a:rPr>
              <a:t>collection and transport</a:t>
            </a:r>
            <a:r>
              <a:rPr lang="en-US" sz="2400" dirty="0"/>
              <a:t>. Depending on each technical formula (appropriate proportions of each type of block), raw materials will be bought from farmers or on the market (bran, urea, salt, mineral and vitamin supplements, barley, olive cake, tomato pulp, etc.) </a:t>
            </a:r>
          </a:p>
          <a:p>
            <a:pPr algn="just">
              <a:lnSpc>
                <a:spcPct val="100000"/>
              </a:lnSpc>
              <a:buClr>
                <a:schemeClr val="accent4">
                  <a:lumMod val="75000"/>
                </a:schemeClr>
              </a:buClr>
              <a:buFont typeface="Wingdings" panose="05000000000000000000" pitchFamily="2" charset="2"/>
              <a:buChar char="q"/>
            </a:pPr>
            <a:endParaRPr lang="en-US" sz="2400" dirty="0"/>
          </a:p>
          <a:p>
            <a:pPr algn="just">
              <a:lnSpc>
                <a:spcPct val="100000"/>
              </a:lnSpc>
              <a:buClr>
                <a:schemeClr val="accent4">
                  <a:lumMod val="75000"/>
                </a:schemeClr>
              </a:buClr>
              <a:buFont typeface="Wingdings" panose="05000000000000000000" pitchFamily="2" charset="2"/>
              <a:buChar char="q"/>
            </a:pPr>
            <a:r>
              <a:rPr lang="en-US" sz="2400" dirty="0"/>
              <a:t> </a:t>
            </a:r>
            <a:r>
              <a:rPr lang="en-US" sz="2400" b="1" u="sng" dirty="0"/>
              <a:t>Sale of feed blocks </a:t>
            </a:r>
            <a:r>
              <a:rPr lang="en-US" sz="2400" dirty="0"/>
              <a:t>(including marketing strategy, demand, distribution channels) The </a:t>
            </a:r>
            <a:r>
              <a:rPr lang="en-US" sz="2400" b="1" dirty="0">
                <a:solidFill>
                  <a:srgbClr val="FF0000"/>
                </a:solidFill>
              </a:rPr>
              <a:t>reference prices of sales of feed blocks is estimated at 210 USD/ ton</a:t>
            </a:r>
            <a:r>
              <a:rPr lang="en-US" sz="2400" dirty="0"/>
              <a:t>. This price is lower than the price of industrial concentrate in Tunisia which currently the ton fluctuates between </a:t>
            </a:r>
            <a:r>
              <a:rPr lang="en-US" sz="2400" b="1" dirty="0">
                <a:solidFill>
                  <a:srgbClr val="FF0000"/>
                </a:solidFill>
              </a:rPr>
              <a:t>USD 280 – 320</a:t>
            </a:r>
          </a:p>
          <a:p>
            <a:pPr algn="just">
              <a:lnSpc>
                <a:spcPct val="100000"/>
              </a:lnSpc>
              <a:buClr>
                <a:schemeClr val="accent4">
                  <a:lumMod val="75000"/>
                </a:schemeClr>
              </a:buClr>
              <a:buFont typeface="Wingdings" panose="05000000000000000000" pitchFamily="2" charset="2"/>
              <a:buChar char="q"/>
            </a:pPr>
            <a:endParaRPr lang="en-US" sz="1000" b="1" dirty="0">
              <a:solidFill>
                <a:srgbClr val="FF0000"/>
              </a:solidFill>
            </a:endParaRPr>
          </a:p>
          <a:p>
            <a:pPr algn="just">
              <a:lnSpc>
                <a:spcPct val="100000"/>
              </a:lnSpc>
              <a:buClr>
                <a:schemeClr val="accent4">
                  <a:lumMod val="75000"/>
                </a:schemeClr>
              </a:buClr>
              <a:buFont typeface="Wingdings" panose="05000000000000000000" pitchFamily="2" charset="2"/>
              <a:buChar char="q"/>
            </a:pPr>
            <a:r>
              <a:rPr lang="en-US" sz="2400" dirty="0"/>
              <a:t> </a:t>
            </a:r>
            <a:r>
              <a:rPr lang="en-US" sz="2400" u="sng" dirty="0"/>
              <a:t>Points of sale </a:t>
            </a:r>
            <a:r>
              <a:rPr lang="en-US" sz="2400" dirty="0"/>
              <a:t>are: </a:t>
            </a:r>
          </a:p>
          <a:p>
            <a:pPr lvl="1" algn="just">
              <a:lnSpc>
                <a:spcPct val="100000"/>
              </a:lnSpc>
              <a:buClr>
                <a:schemeClr val="accent4">
                  <a:lumMod val="75000"/>
                </a:schemeClr>
              </a:buClr>
              <a:buFont typeface="Wingdings" panose="05000000000000000000" pitchFamily="2" charset="2"/>
              <a:buChar char="q"/>
            </a:pPr>
            <a:r>
              <a:rPr lang="en-US" dirty="0"/>
              <a:t> Outlets in the region (other vendors of agricultural inputs-input providers) </a:t>
            </a:r>
          </a:p>
          <a:p>
            <a:pPr lvl="1" algn="just">
              <a:lnSpc>
                <a:spcPct val="100000"/>
              </a:lnSpc>
              <a:buClr>
                <a:schemeClr val="accent4">
                  <a:lumMod val="75000"/>
                </a:schemeClr>
              </a:buClr>
              <a:buFont typeface="Wingdings" panose="05000000000000000000" pitchFamily="2" charset="2"/>
              <a:buChar char="q"/>
            </a:pPr>
            <a:r>
              <a:rPr lang="en-US" dirty="0"/>
              <a:t> Local/weekly markets </a:t>
            </a:r>
          </a:p>
          <a:p>
            <a:pPr lvl="1" algn="just">
              <a:lnSpc>
                <a:spcPct val="100000"/>
              </a:lnSpc>
              <a:buClr>
                <a:schemeClr val="accent4">
                  <a:lumMod val="75000"/>
                </a:schemeClr>
              </a:buClr>
              <a:buFont typeface="Wingdings" panose="05000000000000000000" pitchFamily="2" charset="2"/>
              <a:buChar char="q"/>
            </a:pPr>
            <a:r>
              <a:rPr lang="en-US" dirty="0"/>
              <a:t> Deliver directly to large livestock keepers </a:t>
            </a:r>
          </a:p>
          <a:p>
            <a:pPr marL="0" indent="0" algn="just">
              <a:lnSpc>
                <a:spcPct val="100000"/>
              </a:lnSpc>
              <a:buClr>
                <a:schemeClr val="accent4">
                  <a:lumMod val="75000"/>
                </a:schemeClr>
              </a:buClr>
              <a:buNone/>
            </a:pPr>
            <a:endParaRPr lang="en-US" sz="2400" dirty="0"/>
          </a:p>
          <a:p>
            <a:pPr marL="0" indent="0" algn="just">
              <a:lnSpc>
                <a:spcPct val="100000"/>
              </a:lnSpc>
              <a:buClr>
                <a:schemeClr val="accent4">
                  <a:lumMod val="75000"/>
                </a:schemeClr>
              </a:buClr>
              <a:buNone/>
            </a:pPr>
            <a:r>
              <a:rPr lang="en-US" sz="2400" dirty="0"/>
              <a:t> </a:t>
            </a:r>
          </a:p>
        </p:txBody>
      </p:sp>
    </p:spTree>
    <p:extLst>
      <p:ext uri="{BB962C8B-B14F-4D97-AF65-F5344CB8AC3E}">
        <p14:creationId xmlns:p14="http://schemas.microsoft.com/office/powerpoint/2010/main" val="19016355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506390" y="15630"/>
            <a:ext cx="11685610" cy="584775"/>
          </a:xfrm>
          <a:prstGeom prst="rect">
            <a:avLst/>
          </a:prstGeom>
          <a:gradFill flip="none" rotWithShape="1">
            <a:gsLst>
              <a:gs pos="0">
                <a:schemeClr val="bg1"/>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wrap="square" rtlCol="0">
            <a:spAutoFit/>
          </a:bodyPr>
          <a:lstStyle>
            <a:defPPr>
              <a:defRPr lang="en-US"/>
            </a:defPPr>
            <a:lvl1pPr>
              <a:defRPr sz="4800"/>
            </a:lvl1pPr>
          </a:lstStyle>
          <a:p>
            <a:pPr algn="just"/>
            <a:r>
              <a:rPr lang="en-US" sz="3200" b="1" dirty="0">
                <a:solidFill>
                  <a:srgbClr val="007436"/>
                </a:solidFill>
              </a:rPr>
              <a:t>ECONOMIC ANALYSIS</a:t>
            </a:r>
          </a:p>
        </p:txBody>
      </p:sp>
      <p:sp>
        <p:nvSpPr>
          <p:cNvPr id="7" name="Content Placeholder 2">
            <a:extLst>
              <a:ext uri="{FF2B5EF4-FFF2-40B4-BE49-F238E27FC236}">
                <a16:creationId xmlns:a16="http://schemas.microsoft.com/office/drawing/2014/main" id="{A5F8F27C-5D1D-4053-997F-B7E698C51E64}"/>
              </a:ext>
            </a:extLst>
          </p:cNvPr>
          <p:cNvSpPr txBox="1">
            <a:spLocks/>
          </p:cNvSpPr>
          <p:nvPr/>
        </p:nvSpPr>
        <p:spPr>
          <a:xfrm>
            <a:off x="506390" y="711807"/>
            <a:ext cx="11446798" cy="498726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buClr>
                <a:schemeClr val="accent4">
                  <a:lumMod val="75000"/>
                </a:schemeClr>
              </a:buClr>
              <a:buFont typeface="Wingdings" panose="05000000000000000000" pitchFamily="2" charset="2"/>
              <a:buChar char="q"/>
            </a:pPr>
            <a:r>
              <a:rPr lang="en-US" sz="2400" dirty="0"/>
              <a:t> </a:t>
            </a:r>
            <a:r>
              <a:rPr lang="en-US" sz="2400" b="1" u="sng" dirty="0"/>
              <a:t>Marketing strategy</a:t>
            </a:r>
          </a:p>
          <a:p>
            <a:pPr lvl="1" algn="just">
              <a:lnSpc>
                <a:spcPct val="100000"/>
              </a:lnSpc>
              <a:buClr>
                <a:schemeClr val="accent4">
                  <a:lumMod val="75000"/>
                </a:schemeClr>
              </a:buClr>
              <a:buFont typeface="Wingdings" panose="05000000000000000000" pitchFamily="2" charset="2"/>
              <a:buChar char="q"/>
            </a:pPr>
            <a:r>
              <a:rPr lang="en-US" sz="2000" dirty="0"/>
              <a:t> </a:t>
            </a:r>
            <a:r>
              <a:rPr lang="en-US" b="1" dirty="0"/>
              <a:t>Free of cost distribution </a:t>
            </a:r>
            <a:r>
              <a:rPr lang="en-US" dirty="0"/>
              <a:t>of the feed blocks (of a limited quantity) to the large livestock keepers at the start to make known and appreciate the new product in the region</a:t>
            </a:r>
          </a:p>
          <a:p>
            <a:pPr lvl="1" algn="just">
              <a:lnSpc>
                <a:spcPct val="100000"/>
              </a:lnSpc>
              <a:buClr>
                <a:schemeClr val="accent4">
                  <a:lumMod val="75000"/>
                </a:schemeClr>
              </a:buClr>
              <a:buFont typeface="Wingdings" panose="05000000000000000000" pitchFamily="2" charset="2"/>
              <a:buChar char="q"/>
            </a:pPr>
            <a:endParaRPr lang="en-US" dirty="0"/>
          </a:p>
          <a:p>
            <a:pPr lvl="1" algn="just">
              <a:lnSpc>
                <a:spcPct val="100000"/>
              </a:lnSpc>
              <a:buClr>
                <a:schemeClr val="accent4">
                  <a:lumMod val="75000"/>
                </a:schemeClr>
              </a:buClr>
              <a:buFont typeface="Wingdings" panose="05000000000000000000" pitchFamily="2" charset="2"/>
              <a:buChar char="q"/>
            </a:pPr>
            <a:r>
              <a:rPr lang="en-US" dirty="0"/>
              <a:t> </a:t>
            </a:r>
            <a:r>
              <a:rPr lang="en-US" b="1" i="1" dirty="0"/>
              <a:t>Prepare and distribute the technical sheets </a:t>
            </a:r>
            <a:r>
              <a:rPr lang="en-US" dirty="0"/>
              <a:t>about the </a:t>
            </a:r>
            <a:r>
              <a:rPr lang="en-US" b="1" dirty="0"/>
              <a:t>different categories of feed blocks</a:t>
            </a:r>
          </a:p>
          <a:p>
            <a:pPr lvl="1" algn="just">
              <a:lnSpc>
                <a:spcPct val="100000"/>
              </a:lnSpc>
              <a:buClr>
                <a:schemeClr val="accent4">
                  <a:lumMod val="75000"/>
                </a:schemeClr>
              </a:buClr>
              <a:buFont typeface="Wingdings" panose="05000000000000000000" pitchFamily="2" charset="2"/>
              <a:buChar char="q"/>
            </a:pPr>
            <a:endParaRPr lang="en-US" b="1" dirty="0"/>
          </a:p>
          <a:p>
            <a:pPr lvl="1" algn="just">
              <a:lnSpc>
                <a:spcPct val="100000"/>
              </a:lnSpc>
              <a:buClr>
                <a:schemeClr val="accent4">
                  <a:lumMod val="75000"/>
                </a:schemeClr>
              </a:buClr>
              <a:buFont typeface="Wingdings" panose="05000000000000000000" pitchFamily="2" charset="2"/>
              <a:buChar char="q"/>
            </a:pPr>
            <a:r>
              <a:rPr lang="en-US" dirty="0"/>
              <a:t> </a:t>
            </a:r>
            <a:r>
              <a:rPr lang="en-US" b="1" dirty="0"/>
              <a:t>Advertising</a:t>
            </a:r>
            <a:r>
              <a:rPr lang="en-US" dirty="0"/>
              <a:t> in local radio and other local Medias </a:t>
            </a:r>
          </a:p>
          <a:p>
            <a:pPr lvl="1" algn="just">
              <a:lnSpc>
                <a:spcPct val="100000"/>
              </a:lnSpc>
              <a:buClr>
                <a:schemeClr val="accent4">
                  <a:lumMod val="75000"/>
                </a:schemeClr>
              </a:buClr>
              <a:buFont typeface="Wingdings" panose="05000000000000000000" pitchFamily="2" charset="2"/>
              <a:buChar char="q"/>
            </a:pPr>
            <a:endParaRPr lang="en-US" dirty="0"/>
          </a:p>
          <a:p>
            <a:pPr lvl="1" algn="just">
              <a:lnSpc>
                <a:spcPct val="100000"/>
              </a:lnSpc>
              <a:buClr>
                <a:schemeClr val="accent4">
                  <a:lumMod val="75000"/>
                </a:schemeClr>
              </a:buClr>
              <a:buFont typeface="Wingdings" panose="05000000000000000000" pitchFamily="2" charset="2"/>
              <a:buChar char="q"/>
            </a:pPr>
            <a:r>
              <a:rPr lang="en-US" dirty="0"/>
              <a:t> </a:t>
            </a:r>
            <a:r>
              <a:rPr lang="en-US" b="1" dirty="0"/>
              <a:t>Organize information days to raise awareness campaigns </a:t>
            </a:r>
            <a:r>
              <a:rPr lang="en-US" dirty="0"/>
              <a:t>in the farmer’s communities </a:t>
            </a:r>
          </a:p>
          <a:p>
            <a:pPr marL="0" indent="0" algn="just">
              <a:lnSpc>
                <a:spcPct val="100000"/>
              </a:lnSpc>
              <a:buClr>
                <a:schemeClr val="accent4">
                  <a:lumMod val="75000"/>
                </a:schemeClr>
              </a:buClr>
              <a:buNone/>
            </a:pPr>
            <a:endParaRPr lang="en-US" sz="2400" dirty="0"/>
          </a:p>
          <a:p>
            <a:pPr marL="0" indent="0" algn="just">
              <a:lnSpc>
                <a:spcPct val="100000"/>
              </a:lnSpc>
              <a:buClr>
                <a:schemeClr val="accent4">
                  <a:lumMod val="75000"/>
                </a:schemeClr>
              </a:buClr>
              <a:buNone/>
            </a:pPr>
            <a:r>
              <a:rPr lang="en-US" sz="2400" dirty="0"/>
              <a:t> </a:t>
            </a:r>
          </a:p>
        </p:txBody>
      </p:sp>
    </p:spTree>
    <p:extLst>
      <p:ext uri="{BB962C8B-B14F-4D97-AF65-F5344CB8AC3E}">
        <p14:creationId xmlns:p14="http://schemas.microsoft.com/office/powerpoint/2010/main" val="32690995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506390" y="15630"/>
            <a:ext cx="11685610" cy="584775"/>
          </a:xfrm>
          <a:prstGeom prst="rect">
            <a:avLst/>
          </a:prstGeom>
          <a:gradFill flip="none" rotWithShape="1">
            <a:gsLst>
              <a:gs pos="0">
                <a:schemeClr val="bg1"/>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wrap="square" rtlCol="0">
            <a:spAutoFit/>
          </a:bodyPr>
          <a:lstStyle>
            <a:defPPr>
              <a:defRPr lang="en-US"/>
            </a:defPPr>
            <a:lvl1pPr>
              <a:defRPr sz="4800"/>
            </a:lvl1pPr>
          </a:lstStyle>
          <a:p>
            <a:pPr algn="just"/>
            <a:r>
              <a:rPr lang="en-US" sz="3200" b="1" dirty="0">
                <a:solidFill>
                  <a:srgbClr val="007436"/>
                </a:solidFill>
              </a:rPr>
              <a:t>ECONOMIC ANALYSIS – OPERATING COSTS</a:t>
            </a:r>
          </a:p>
        </p:txBody>
      </p:sp>
      <p:graphicFrame>
        <p:nvGraphicFramePr>
          <p:cNvPr id="2" name="Table 1">
            <a:extLst>
              <a:ext uri="{FF2B5EF4-FFF2-40B4-BE49-F238E27FC236}">
                <a16:creationId xmlns:a16="http://schemas.microsoft.com/office/drawing/2014/main" id="{7D990135-1A08-496A-AE98-D9D686C87D3D}"/>
              </a:ext>
            </a:extLst>
          </p:cNvPr>
          <p:cNvGraphicFramePr>
            <a:graphicFrameLocks noGrp="1"/>
          </p:cNvGraphicFramePr>
          <p:nvPr>
            <p:extLst>
              <p:ext uri="{D42A27DB-BD31-4B8C-83A1-F6EECF244321}">
                <p14:modId xmlns:p14="http://schemas.microsoft.com/office/powerpoint/2010/main" val="855538219"/>
              </p:ext>
            </p:extLst>
          </p:nvPr>
        </p:nvGraphicFramePr>
        <p:xfrm>
          <a:off x="506390" y="502850"/>
          <a:ext cx="11685609" cy="6431280"/>
        </p:xfrm>
        <a:graphic>
          <a:graphicData uri="http://schemas.openxmlformats.org/drawingml/2006/table">
            <a:tbl>
              <a:tblPr firstRow="1" bandRow="1">
                <a:tableStyleId>{5C22544A-7EE6-4342-B048-85BDC9FD1C3A}</a:tableStyleId>
              </a:tblPr>
              <a:tblGrid>
                <a:gridCol w="5328802">
                  <a:extLst>
                    <a:ext uri="{9D8B030D-6E8A-4147-A177-3AD203B41FA5}">
                      <a16:colId xmlns:a16="http://schemas.microsoft.com/office/drawing/2014/main" val="2174301500"/>
                    </a:ext>
                  </a:extLst>
                </a:gridCol>
                <a:gridCol w="1395167">
                  <a:extLst>
                    <a:ext uri="{9D8B030D-6E8A-4147-A177-3AD203B41FA5}">
                      <a16:colId xmlns:a16="http://schemas.microsoft.com/office/drawing/2014/main" val="302508597"/>
                    </a:ext>
                  </a:extLst>
                </a:gridCol>
                <a:gridCol w="1366886">
                  <a:extLst>
                    <a:ext uri="{9D8B030D-6E8A-4147-A177-3AD203B41FA5}">
                      <a16:colId xmlns:a16="http://schemas.microsoft.com/office/drawing/2014/main" val="2746900045"/>
                    </a:ext>
                  </a:extLst>
                </a:gridCol>
                <a:gridCol w="1800520">
                  <a:extLst>
                    <a:ext uri="{9D8B030D-6E8A-4147-A177-3AD203B41FA5}">
                      <a16:colId xmlns:a16="http://schemas.microsoft.com/office/drawing/2014/main" val="44497586"/>
                    </a:ext>
                  </a:extLst>
                </a:gridCol>
                <a:gridCol w="1794234">
                  <a:extLst>
                    <a:ext uri="{9D8B030D-6E8A-4147-A177-3AD203B41FA5}">
                      <a16:colId xmlns:a16="http://schemas.microsoft.com/office/drawing/2014/main" val="4227386325"/>
                    </a:ext>
                  </a:extLst>
                </a:gridCol>
              </a:tblGrid>
              <a:tr h="370840">
                <a:tc>
                  <a:txBody>
                    <a:bodyPr/>
                    <a:lstStyle/>
                    <a:p>
                      <a:r>
                        <a:rPr lang="en-US" dirty="0"/>
                        <a:t>Designation</a:t>
                      </a:r>
                    </a:p>
                  </a:txBody>
                  <a:tcPr/>
                </a:tc>
                <a:tc>
                  <a:txBody>
                    <a:bodyPr/>
                    <a:lstStyle/>
                    <a:p>
                      <a:r>
                        <a:rPr lang="en-US" dirty="0"/>
                        <a:t>Unit</a:t>
                      </a:r>
                    </a:p>
                  </a:txBody>
                  <a:tcPr/>
                </a:tc>
                <a:tc>
                  <a:txBody>
                    <a:bodyPr/>
                    <a:lstStyle/>
                    <a:p>
                      <a:r>
                        <a:rPr lang="en-US" dirty="0"/>
                        <a:t>Quantity</a:t>
                      </a:r>
                    </a:p>
                  </a:txBody>
                  <a:tcPr/>
                </a:tc>
                <a:tc>
                  <a:txBody>
                    <a:bodyPr/>
                    <a:lstStyle/>
                    <a:p>
                      <a:r>
                        <a:rPr lang="en-US" dirty="0"/>
                        <a:t>Unit Price TND</a:t>
                      </a:r>
                    </a:p>
                  </a:txBody>
                  <a:tcPr/>
                </a:tc>
                <a:tc>
                  <a:txBody>
                    <a:bodyPr/>
                    <a:lstStyle/>
                    <a:p>
                      <a:r>
                        <a:rPr lang="en-US" dirty="0"/>
                        <a:t>Total TND</a:t>
                      </a:r>
                    </a:p>
                  </a:txBody>
                  <a:tcPr/>
                </a:tc>
                <a:extLst>
                  <a:ext uri="{0D108BD9-81ED-4DB2-BD59-A6C34878D82A}">
                    <a16:rowId xmlns:a16="http://schemas.microsoft.com/office/drawing/2014/main" val="947543006"/>
                  </a:ext>
                </a:extLst>
              </a:tr>
              <a:tr h="370840">
                <a:tc>
                  <a:txBody>
                    <a:bodyPr/>
                    <a:lstStyle/>
                    <a:p>
                      <a:r>
                        <a:rPr lang="en-US" b="1" dirty="0"/>
                        <a:t>Labor cost</a:t>
                      </a:r>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78275814"/>
                  </a:ext>
                </a:extLst>
              </a:tr>
              <a:tr h="148542">
                <a:tc>
                  <a:txBody>
                    <a:bodyPr/>
                    <a:lstStyle/>
                    <a:p>
                      <a:r>
                        <a:rPr lang="en-US" dirty="0"/>
                        <a:t>Grinding by-products, producing and stocking blocks (# workers and months), including social costs (CNSS</a:t>
                      </a:r>
                    </a:p>
                  </a:txBody>
                  <a:tcPr/>
                </a:tc>
                <a:tc>
                  <a:txBody>
                    <a:bodyPr/>
                    <a:lstStyle/>
                    <a:p>
                      <a:r>
                        <a:rPr lang="en-US" dirty="0"/>
                        <a:t>Manpower / month</a:t>
                      </a:r>
                    </a:p>
                  </a:txBody>
                  <a:tcPr/>
                </a:tc>
                <a:tc>
                  <a:txBody>
                    <a:bodyPr/>
                    <a:lstStyle/>
                    <a:p>
                      <a:r>
                        <a:rPr lang="en-US" dirty="0"/>
                        <a:t>27  (3 man x 9 month) </a:t>
                      </a:r>
                    </a:p>
                  </a:txBody>
                  <a:tcPr/>
                </a:tc>
                <a:tc>
                  <a:txBody>
                    <a:bodyPr/>
                    <a:lstStyle/>
                    <a:p>
                      <a:r>
                        <a:rPr lang="en-US" dirty="0"/>
                        <a:t>500</a:t>
                      </a:r>
                    </a:p>
                  </a:txBody>
                  <a:tcPr/>
                </a:tc>
                <a:tc>
                  <a:txBody>
                    <a:bodyPr/>
                    <a:lstStyle/>
                    <a:p>
                      <a:r>
                        <a:rPr lang="en-US" dirty="0"/>
                        <a:t>13.500 (6000 $)</a:t>
                      </a:r>
                    </a:p>
                  </a:txBody>
                  <a:tcPr/>
                </a:tc>
                <a:extLst>
                  <a:ext uri="{0D108BD9-81ED-4DB2-BD59-A6C34878D82A}">
                    <a16:rowId xmlns:a16="http://schemas.microsoft.com/office/drawing/2014/main" val="3260566305"/>
                  </a:ext>
                </a:extLst>
              </a:tr>
              <a:tr h="370840">
                <a:tc>
                  <a:txBody>
                    <a:bodyPr/>
                    <a:lstStyle/>
                    <a:p>
                      <a:r>
                        <a:rPr lang="en-US" b="1" dirty="0"/>
                        <a:t>Purchase of primary materiel </a:t>
                      </a:r>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dirty="0"/>
                    </a:p>
                  </a:txBody>
                  <a:tcPr/>
                </a:tc>
                <a:extLst>
                  <a:ext uri="{0D108BD9-81ED-4DB2-BD59-A6C34878D82A}">
                    <a16:rowId xmlns:a16="http://schemas.microsoft.com/office/drawing/2014/main" val="2222063824"/>
                  </a:ext>
                </a:extLst>
              </a:tr>
              <a:tr h="370840">
                <a:tc>
                  <a:txBody>
                    <a:bodyPr/>
                    <a:lstStyle/>
                    <a:p>
                      <a:r>
                        <a:rPr lang="en-US" dirty="0"/>
                        <a:t>FORMULAS 1&amp;2 (average)</a:t>
                      </a:r>
                    </a:p>
                  </a:txBody>
                  <a:tcPr/>
                </a:tc>
                <a:tc>
                  <a:txBody>
                    <a:bodyPr/>
                    <a:lstStyle/>
                    <a:p>
                      <a:r>
                        <a:rPr lang="en-US" dirty="0"/>
                        <a:t>Ton</a:t>
                      </a:r>
                    </a:p>
                  </a:txBody>
                  <a:tcPr/>
                </a:tc>
                <a:tc>
                  <a:txBody>
                    <a:bodyPr/>
                    <a:lstStyle/>
                    <a:p>
                      <a:r>
                        <a:rPr lang="en-US" dirty="0"/>
                        <a:t>300</a:t>
                      </a:r>
                    </a:p>
                  </a:txBody>
                  <a:tcPr/>
                </a:tc>
                <a:tc>
                  <a:txBody>
                    <a:bodyPr/>
                    <a:lstStyle/>
                    <a:p>
                      <a:r>
                        <a:rPr lang="en-US" dirty="0"/>
                        <a:t>102</a:t>
                      </a:r>
                    </a:p>
                  </a:txBody>
                  <a:tcPr/>
                </a:tc>
                <a:tc>
                  <a:txBody>
                    <a:bodyPr/>
                    <a:lstStyle/>
                    <a:p>
                      <a:r>
                        <a:rPr lang="en-US" dirty="0"/>
                        <a:t>30.600 (14000 $)</a:t>
                      </a:r>
                    </a:p>
                  </a:txBody>
                  <a:tcPr/>
                </a:tc>
                <a:extLst>
                  <a:ext uri="{0D108BD9-81ED-4DB2-BD59-A6C34878D82A}">
                    <a16:rowId xmlns:a16="http://schemas.microsoft.com/office/drawing/2014/main" val="833977585"/>
                  </a:ext>
                </a:extLst>
              </a:tr>
              <a:tr h="370840">
                <a:tc>
                  <a:txBody>
                    <a:bodyPr/>
                    <a:lstStyle/>
                    <a:p>
                      <a:r>
                        <a:rPr lang="en-US" dirty="0"/>
                        <a:t>FORMULA 3</a:t>
                      </a:r>
                    </a:p>
                  </a:txBody>
                  <a:tcPr/>
                </a:tc>
                <a:tc>
                  <a:txBody>
                    <a:bodyPr/>
                    <a:lstStyle/>
                    <a:p>
                      <a:r>
                        <a:rPr lang="en-US" dirty="0"/>
                        <a:t>Ton</a:t>
                      </a:r>
                    </a:p>
                  </a:txBody>
                  <a:tcPr/>
                </a:tc>
                <a:tc>
                  <a:txBody>
                    <a:bodyPr/>
                    <a:lstStyle/>
                    <a:p>
                      <a:r>
                        <a:rPr lang="en-US" dirty="0"/>
                        <a:t>300</a:t>
                      </a:r>
                    </a:p>
                  </a:txBody>
                  <a:tcPr/>
                </a:tc>
                <a:tc>
                  <a:txBody>
                    <a:bodyPr/>
                    <a:lstStyle/>
                    <a:p>
                      <a:r>
                        <a:rPr lang="en-US" dirty="0"/>
                        <a:t>158</a:t>
                      </a:r>
                    </a:p>
                  </a:txBody>
                  <a:tcPr/>
                </a:tc>
                <a:tc>
                  <a:txBody>
                    <a:bodyPr/>
                    <a:lstStyle/>
                    <a:p>
                      <a:r>
                        <a:rPr lang="en-US" dirty="0"/>
                        <a:t>47.400 (21550$)</a:t>
                      </a:r>
                    </a:p>
                  </a:txBody>
                  <a:tcPr/>
                </a:tc>
                <a:extLst>
                  <a:ext uri="{0D108BD9-81ED-4DB2-BD59-A6C34878D82A}">
                    <a16:rowId xmlns:a16="http://schemas.microsoft.com/office/drawing/2014/main" val="1002969122"/>
                  </a:ext>
                </a:extLst>
              </a:tr>
              <a:tr h="370840">
                <a:tc>
                  <a:txBody>
                    <a:bodyPr/>
                    <a:lstStyle/>
                    <a:p>
                      <a:r>
                        <a:rPr lang="en-US" dirty="0"/>
                        <a:t>FORMULA 4</a:t>
                      </a:r>
                    </a:p>
                  </a:txBody>
                  <a:tcPr/>
                </a:tc>
                <a:tc>
                  <a:txBody>
                    <a:bodyPr/>
                    <a:lstStyle/>
                    <a:p>
                      <a:r>
                        <a:rPr lang="en-US" dirty="0"/>
                        <a:t>Ton</a:t>
                      </a:r>
                    </a:p>
                  </a:txBody>
                  <a:tcPr/>
                </a:tc>
                <a:tc>
                  <a:txBody>
                    <a:bodyPr/>
                    <a:lstStyle/>
                    <a:p>
                      <a:r>
                        <a:rPr lang="en-US" dirty="0"/>
                        <a:t>150</a:t>
                      </a:r>
                    </a:p>
                  </a:txBody>
                  <a:tcPr/>
                </a:tc>
                <a:tc>
                  <a:txBody>
                    <a:bodyPr/>
                    <a:lstStyle/>
                    <a:p>
                      <a:r>
                        <a:rPr lang="en-US" dirty="0"/>
                        <a:t>192</a:t>
                      </a:r>
                    </a:p>
                  </a:txBody>
                  <a:tcPr/>
                </a:tc>
                <a:tc>
                  <a:txBody>
                    <a:bodyPr/>
                    <a:lstStyle/>
                    <a:p>
                      <a:r>
                        <a:rPr lang="en-US" dirty="0"/>
                        <a:t>28.800 (13100 $)</a:t>
                      </a:r>
                    </a:p>
                  </a:txBody>
                  <a:tcPr/>
                </a:tc>
                <a:extLst>
                  <a:ext uri="{0D108BD9-81ED-4DB2-BD59-A6C34878D82A}">
                    <a16:rowId xmlns:a16="http://schemas.microsoft.com/office/drawing/2014/main" val="999439706"/>
                  </a:ext>
                </a:extLst>
              </a:tr>
              <a:tr h="0">
                <a:tc>
                  <a:txBody>
                    <a:bodyPr/>
                    <a:lstStyle/>
                    <a:p>
                      <a:r>
                        <a:rPr lang="en-US" b="1" dirty="0"/>
                        <a:t>Other costs</a:t>
                      </a:r>
                    </a:p>
                  </a:txBody>
                  <a:tcPr/>
                </a:tc>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3148101403"/>
                  </a:ext>
                </a:extLst>
              </a:tr>
              <a:tr h="273050">
                <a:tc>
                  <a:txBody>
                    <a:bodyPr/>
                    <a:lstStyle/>
                    <a:p>
                      <a:r>
                        <a:rPr lang="en-US" dirty="0"/>
                        <a:t>Maintenance of Equipment (machine, etc.) </a:t>
                      </a:r>
                    </a:p>
                  </a:txBody>
                  <a:tcPr/>
                </a:tc>
                <a:tc>
                  <a:txBody>
                    <a:bodyPr/>
                    <a:lstStyle/>
                    <a:p>
                      <a:r>
                        <a:rPr lang="en-US" dirty="0"/>
                        <a:t>Flat rate</a:t>
                      </a:r>
                    </a:p>
                  </a:txBody>
                  <a:tcPr/>
                </a:tc>
                <a:tc>
                  <a:txBody>
                    <a:bodyPr/>
                    <a:lstStyle/>
                    <a:p>
                      <a:endParaRPr lang="en-US" dirty="0"/>
                    </a:p>
                  </a:txBody>
                  <a:tcPr/>
                </a:tc>
                <a:tc>
                  <a:txBody>
                    <a:bodyPr/>
                    <a:lstStyle/>
                    <a:p>
                      <a:endParaRPr lang="en-US" dirty="0"/>
                    </a:p>
                  </a:txBody>
                  <a:tcPr/>
                </a:tc>
                <a:tc>
                  <a:txBody>
                    <a:bodyPr/>
                    <a:lstStyle/>
                    <a:p>
                      <a:r>
                        <a:rPr lang="en-US" dirty="0"/>
                        <a:t>700 (320 $)</a:t>
                      </a:r>
                    </a:p>
                  </a:txBody>
                  <a:tcPr/>
                </a:tc>
                <a:extLst>
                  <a:ext uri="{0D108BD9-81ED-4DB2-BD59-A6C34878D82A}">
                    <a16:rowId xmlns:a16="http://schemas.microsoft.com/office/drawing/2014/main" val="1286305815"/>
                  </a:ext>
                </a:extLst>
              </a:tr>
              <a:tr h="180340">
                <a:tc>
                  <a:txBody>
                    <a:bodyPr/>
                    <a:lstStyle/>
                    <a:p>
                      <a:r>
                        <a:rPr lang="en-US" dirty="0"/>
                        <a:t>Water </a:t>
                      </a:r>
                    </a:p>
                  </a:txBody>
                  <a:tcPr/>
                </a:tc>
                <a:tc>
                  <a:txBody>
                    <a:bodyPr/>
                    <a:lstStyle/>
                    <a:p>
                      <a:r>
                        <a:rPr lang="en-US" dirty="0"/>
                        <a:t>M3</a:t>
                      </a:r>
                    </a:p>
                  </a:txBody>
                  <a:tcPr/>
                </a:tc>
                <a:tc>
                  <a:txBody>
                    <a:bodyPr/>
                    <a:lstStyle/>
                    <a:p>
                      <a:r>
                        <a:rPr lang="en-US" dirty="0"/>
                        <a:t>150</a:t>
                      </a:r>
                    </a:p>
                  </a:txBody>
                  <a:tcPr/>
                </a:tc>
                <a:tc>
                  <a:txBody>
                    <a:bodyPr/>
                    <a:lstStyle/>
                    <a:p>
                      <a:r>
                        <a:rPr lang="en-US" dirty="0"/>
                        <a:t>0.6</a:t>
                      </a:r>
                    </a:p>
                  </a:txBody>
                  <a:tcPr/>
                </a:tc>
                <a:tc>
                  <a:txBody>
                    <a:bodyPr/>
                    <a:lstStyle/>
                    <a:p>
                      <a:r>
                        <a:rPr lang="en-US" dirty="0"/>
                        <a:t>90 (41 $)</a:t>
                      </a:r>
                    </a:p>
                  </a:txBody>
                  <a:tcPr/>
                </a:tc>
                <a:extLst>
                  <a:ext uri="{0D108BD9-81ED-4DB2-BD59-A6C34878D82A}">
                    <a16:rowId xmlns:a16="http://schemas.microsoft.com/office/drawing/2014/main" val="1121569653"/>
                  </a:ext>
                </a:extLst>
              </a:tr>
              <a:tr h="121920">
                <a:tc>
                  <a:txBody>
                    <a:bodyPr/>
                    <a:lstStyle/>
                    <a:p>
                      <a:r>
                        <a:rPr lang="en-US" dirty="0"/>
                        <a:t>Energy (electricity)</a:t>
                      </a:r>
                    </a:p>
                  </a:txBody>
                  <a:tcPr/>
                </a:tc>
                <a:tc>
                  <a:txBody>
                    <a:bodyPr/>
                    <a:lstStyle/>
                    <a:p>
                      <a:r>
                        <a:rPr lang="en-US" dirty="0" err="1"/>
                        <a:t>KWh</a:t>
                      </a:r>
                      <a:endParaRPr lang="en-US" dirty="0"/>
                    </a:p>
                  </a:txBody>
                  <a:tcPr/>
                </a:tc>
                <a:tc>
                  <a:txBody>
                    <a:bodyPr/>
                    <a:lstStyle/>
                    <a:p>
                      <a:r>
                        <a:rPr lang="en-US" dirty="0"/>
                        <a:t>25000</a:t>
                      </a:r>
                    </a:p>
                  </a:txBody>
                  <a:tcPr/>
                </a:tc>
                <a:tc>
                  <a:txBody>
                    <a:bodyPr/>
                    <a:lstStyle/>
                    <a:p>
                      <a:r>
                        <a:rPr lang="en-US" dirty="0"/>
                        <a:t>0.1</a:t>
                      </a:r>
                    </a:p>
                  </a:txBody>
                  <a:tcPr/>
                </a:tc>
                <a:tc>
                  <a:txBody>
                    <a:bodyPr/>
                    <a:lstStyle/>
                    <a:p>
                      <a:r>
                        <a:rPr lang="en-US" dirty="0"/>
                        <a:t>2500 (1150$)</a:t>
                      </a:r>
                    </a:p>
                  </a:txBody>
                  <a:tcPr/>
                </a:tc>
                <a:extLst>
                  <a:ext uri="{0D108BD9-81ED-4DB2-BD59-A6C34878D82A}">
                    <a16:rowId xmlns:a16="http://schemas.microsoft.com/office/drawing/2014/main" val="3057384488"/>
                  </a:ext>
                </a:extLst>
              </a:tr>
              <a:tr h="0">
                <a:tc>
                  <a:txBody>
                    <a:bodyPr/>
                    <a:lstStyle/>
                    <a:p>
                      <a:r>
                        <a:rPr lang="en-US" dirty="0"/>
                        <a:t>Management costs (stationery, </a:t>
                      </a:r>
                      <a:r>
                        <a:rPr lang="en-US" dirty="0" err="1"/>
                        <a:t>etc</a:t>
                      </a:r>
                      <a:r>
                        <a:rPr lang="en-US" dirty="0"/>
                        <a:t>)</a:t>
                      </a:r>
                    </a:p>
                  </a:txBody>
                  <a:tcPr/>
                </a:tc>
                <a:tc>
                  <a:txBody>
                    <a:bodyPr/>
                    <a:lstStyle/>
                    <a:p>
                      <a:r>
                        <a:rPr lang="en-US" dirty="0"/>
                        <a:t>Flat rate</a:t>
                      </a:r>
                    </a:p>
                  </a:txBody>
                  <a:tcPr/>
                </a:tc>
                <a:tc>
                  <a:txBody>
                    <a:bodyPr/>
                    <a:lstStyle/>
                    <a:p>
                      <a:endParaRPr lang="en-US" dirty="0"/>
                    </a:p>
                  </a:txBody>
                  <a:tcPr/>
                </a:tc>
                <a:tc>
                  <a:txBody>
                    <a:bodyPr/>
                    <a:lstStyle/>
                    <a:p>
                      <a:r>
                        <a:rPr lang="en-US" dirty="0"/>
                        <a:t>700</a:t>
                      </a:r>
                    </a:p>
                  </a:txBody>
                  <a:tcPr/>
                </a:tc>
                <a:tc>
                  <a:txBody>
                    <a:bodyPr/>
                    <a:lstStyle/>
                    <a:p>
                      <a:r>
                        <a:rPr lang="en-US" dirty="0"/>
                        <a:t>700 (320$)</a:t>
                      </a:r>
                    </a:p>
                  </a:txBody>
                  <a:tcPr/>
                </a:tc>
                <a:extLst>
                  <a:ext uri="{0D108BD9-81ED-4DB2-BD59-A6C34878D82A}">
                    <a16:rowId xmlns:a16="http://schemas.microsoft.com/office/drawing/2014/main" val="4117895791"/>
                  </a:ext>
                </a:extLst>
              </a:tr>
              <a:tr h="274320">
                <a:tc>
                  <a:txBody>
                    <a:bodyPr/>
                    <a:lstStyle/>
                    <a:p>
                      <a:r>
                        <a:rPr lang="en-US" dirty="0"/>
                        <a:t>Transport of by-products and final feed blocks, rent a lorry </a:t>
                      </a:r>
                    </a:p>
                  </a:txBody>
                  <a:tcPr/>
                </a:tc>
                <a:tc>
                  <a:txBody>
                    <a:bodyPr/>
                    <a:lstStyle/>
                    <a:p>
                      <a:r>
                        <a:rPr lang="en-US" dirty="0"/>
                        <a:t>Lorry/day</a:t>
                      </a:r>
                    </a:p>
                  </a:txBody>
                  <a:tcPr/>
                </a:tc>
                <a:tc>
                  <a:txBody>
                    <a:bodyPr/>
                    <a:lstStyle/>
                    <a:p>
                      <a:r>
                        <a:rPr lang="en-US" dirty="0"/>
                        <a:t>80</a:t>
                      </a:r>
                    </a:p>
                  </a:txBody>
                  <a:tcPr/>
                </a:tc>
                <a:tc>
                  <a:txBody>
                    <a:bodyPr/>
                    <a:lstStyle/>
                    <a:p>
                      <a:r>
                        <a:rPr lang="en-US" dirty="0"/>
                        <a:t>150</a:t>
                      </a:r>
                    </a:p>
                  </a:txBody>
                  <a:tcPr/>
                </a:tc>
                <a:tc>
                  <a:txBody>
                    <a:bodyPr/>
                    <a:lstStyle/>
                    <a:p>
                      <a:r>
                        <a:rPr lang="en-US" dirty="0"/>
                        <a:t>12000 (5460 $)</a:t>
                      </a:r>
                    </a:p>
                  </a:txBody>
                  <a:tcPr/>
                </a:tc>
                <a:extLst>
                  <a:ext uri="{0D108BD9-81ED-4DB2-BD59-A6C34878D82A}">
                    <a16:rowId xmlns:a16="http://schemas.microsoft.com/office/drawing/2014/main" val="3420953037"/>
                  </a:ext>
                </a:extLst>
              </a:tr>
              <a:tr h="182880">
                <a:tc>
                  <a:txBody>
                    <a:bodyPr/>
                    <a:lstStyle/>
                    <a:p>
                      <a:r>
                        <a:rPr lang="en-US" dirty="0"/>
                        <a:t>Marketing and communication (flyer) </a:t>
                      </a:r>
                    </a:p>
                  </a:txBody>
                  <a:tcPr/>
                </a:tc>
                <a:tc>
                  <a:txBody>
                    <a:bodyPr/>
                    <a:lstStyle/>
                    <a:p>
                      <a:r>
                        <a:rPr lang="en-US" dirty="0"/>
                        <a:t>Flat rate</a:t>
                      </a:r>
                    </a:p>
                  </a:txBody>
                  <a:tcPr/>
                </a:tc>
                <a:tc>
                  <a:txBody>
                    <a:bodyPr/>
                    <a:lstStyle/>
                    <a:p>
                      <a:endParaRPr lang="en-US" dirty="0"/>
                    </a:p>
                  </a:txBody>
                  <a:tcPr/>
                </a:tc>
                <a:tc>
                  <a:txBody>
                    <a:bodyPr/>
                    <a:lstStyle/>
                    <a:p>
                      <a:endParaRPr lang="en-US" dirty="0"/>
                    </a:p>
                  </a:txBody>
                  <a:tcPr/>
                </a:tc>
                <a:tc>
                  <a:txBody>
                    <a:bodyPr/>
                    <a:lstStyle/>
                    <a:p>
                      <a:r>
                        <a:rPr lang="en-US" dirty="0"/>
                        <a:t>3000 (1370$)</a:t>
                      </a:r>
                    </a:p>
                  </a:txBody>
                  <a:tcPr/>
                </a:tc>
                <a:extLst>
                  <a:ext uri="{0D108BD9-81ED-4DB2-BD59-A6C34878D82A}">
                    <a16:rowId xmlns:a16="http://schemas.microsoft.com/office/drawing/2014/main" val="2949490276"/>
                  </a:ext>
                </a:extLst>
              </a:tr>
              <a:tr h="0">
                <a:tc>
                  <a:txBody>
                    <a:bodyPr/>
                    <a:lstStyle/>
                    <a:p>
                      <a:r>
                        <a:rPr lang="en-US" dirty="0"/>
                        <a:t>Rent a warehouse / store</a:t>
                      </a:r>
                    </a:p>
                  </a:txBody>
                  <a:tcPr/>
                </a:tc>
                <a:tc>
                  <a:txBody>
                    <a:bodyPr/>
                    <a:lstStyle/>
                    <a:p>
                      <a:r>
                        <a:rPr lang="en-US" dirty="0"/>
                        <a:t>Month</a:t>
                      </a:r>
                    </a:p>
                  </a:txBody>
                  <a:tcPr/>
                </a:tc>
                <a:tc>
                  <a:txBody>
                    <a:bodyPr/>
                    <a:lstStyle/>
                    <a:p>
                      <a:r>
                        <a:rPr lang="en-US" dirty="0"/>
                        <a:t>12</a:t>
                      </a:r>
                    </a:p>
                  </a:txBody>
                  <a:tcPr/>
                </a:tc>
                <a:tc>
                  <a:txBody>
                    <a:bodyPr/>
                    <a:lstStyle/>
                    <a:p>
                      <a:r>
                        <a:rPr lang="en-US" dirty="0"/>
                        <a:t>550</a:t>
                      </a:r>
                    </a:p>
                  </a:txBody>
                  <a:tcPr/>
                </a:tc>
                <a:tc>
                  <a:txBody>
                    <a:bodyPr/>
                    <a:lstStyle/>
                    <a:p>
                      <a:r>
                        <a:rPr lang="en-US" dirty="0"/>
                        <a:t>6600 (3000 $)</a:t>
                      </a:r>
                    </a:p>
                  </a:txBody>
                  <a:tcPr/>
                </a:tc>
                <a:extLst>
                  <a:ext uri="{0D108BD9-81ED-4DB2-BD59-A6C34878D82A}">
                    <a16:rowId xmlns:a16="http://schemas.microsoft.com/office/drawing/2014/main" val="1005150176"/>
                  </a:ext>
                </a:extLst>
              </a:tr>
              <a:tr h="121920">
                <a:tc>
                  <a:txBody>
                    <a:bodyPr/>
                    <a:lstStyle/>
                    <a:p>
                      <a:r>
                        <a:rPr lang="en-US" b="1" dirty="0">
                          <a:solidFill>
                            <a:srgbClr val="FF0000"/>
                          </a:solidFill>
                        </a:rPr>
                        <a:t>Total</a:t>
                      </a:r>
                    </a:p>
                  </a:txBody>
                  <a:tcPr/>
                </a:tc>
                <a:tc>
                  <a:txBody>
                    <a:bodyPr/>
                    <a:lstStyle/>
                    <a:p>
                      <a:endParaRPr lang="en-US" b="1" dirty="0">
                        <a:solidFill>
                          <a:srgbClr val="FF0000"/>
                        </a:solidFill>
                      </a:endParaRPr>
                    </a:p>
                  </a:txBody>
                  <a:tcPr/>
                </a:tc>
                <a:tc>
                  <a:txBody>
                    <a:bodyPr/>
                    <a:lstStyle/>
                    <a:p>
                      <a:endParaRPr lang="en-US" b="1" dirty="0">
                        <a:solidFill>
                          <a:srgbClr val="FF0000"/>
                        </a:solidFill>
                      </a:endParaRPr>
                    </a:p>
                  </a:txBody>
                  <a:tcPr/>
                </a:tc>
                <a:tc>
                  <a:txBody>
                    <a:bodyPr/>
                    <a:lstStyle/>
                    <a:p>
                      <a:endParaRPr lang="en-US" b="1" dirty="0">
                        <a:solidFill>
                          <a:srgbClr val="FF0000"/>
                        </a:solidFill>
                      </a:endParaRPr>
                    </a:p>
                  </a:txBody>
                  <a:tcPr/>
                </a:tc>
                <a:tc>
                  <a:txBody>
                    <a:bodyPr/>
                    <a:lstStyle/>
                    <a:p>
                      <a:r>
                        <a:rPr lang="en-US" b="1" dirty="0">
                          <a:solidFill>
                            <a:srgbClr val="FF0000"/>
                          </a:solidFill>
                        </a:rPr>
                        <a:t>66411 $</a:t>
                      </a:r>
                    </a:p>
                  </a:txBody>
                  <a:tcPr/>
                </a:tc>
                <a:extLst>
                  <a:ext uri="{0D108BD9-81ED-4DB2-BD59-A6C34878D82A}">
                    <a16:rowId xmlns:a16="http://schemas.microsoft.com/office/drawing/2014/main" val="549965008"/>
                  </a:ext>
                </a:extLst>
              </a:tr>
            </a:tbl>
          </a:graphicData>
        </a:graphic>
      </p:graphicFrame>
    </p:spTree>
    <p:extLst>
      <p:ext uri="{BB962C8B-B14F-4D97-AF65-F5344CB8AC3E}">
        <p14:creationId xmlns:p14="http://schemas.microsoft.com/office/powerpoint/2010/main" val="2303254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506390" y="15630"/>
            <a:ext cx="11685610" cy="584775"/>
          </a:xfrm>
          <a:prstGeom prst="rect">
            <a:avLst/>
          </a:prstGeom>
          <a:gradFill flip="none" rotWithShape="1">
            <a:gsLst>
              <a:gs pos="0">
                <a:schemeClr val="bg1"/>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wrap="square" rtlCol="0">
            <a:spAutoFit/>
          </a:bodyPr>
          <a:lstStyle>
            <a:defPPr>
              <a:defRPr lang="en-US"/>
            </a:defPPr>
            <a:lvl1pPr>
              <a:defRPr sz="4800"/>
            </a:lvl1pPr>
          </a:lstStyle>
          <a:p>
            <a:pPr algn="just"/>
            <a:r>
              <a:rPr lang="en-US" sz="3200" b="1" dirty="0">
                <a:solidFill>
                  <a:srgbClr val="007436"/>
                </a:solidFill>
              </a:rPr>
              <a:t>ECONOMIC ANALYSIS – PROFITABILITY OF THE PROJECT</a:t>
            </a:r>
          </a:p>
        </p:txBody>
      </p:sp>
      <p:sp>
        <p:nvSpPr>
          <p:cNvPr id="4" name="Content Placeholder 2">
            <a:extLst>
              <a:ext uri="{FF2B5EF4-FFF2-40B4-BE49-F238E27FC236}">
                <a16:creationId xmlns:a16="http://schemas.microsoft.com/office/drawing/2014/main" id="{22A9B71C-3993-4DD6-8EF2-F2C6EF41477E}"/>
              </a:ext>
            </a:extLst>
          </p:cNvPr>
          <p:cNvSpPr txBox="1">
            <a:spLocks/>
          </p:cNvSpPr>
          <p:nvPr/>
        </p:nvSpPr>
        <p:spPr>
          <a:xfrm>
            <a:off x="506390" y="711807"/>
            <a:ext cx="11446798" cy="300235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buClr>
                <a:schemeClr val="accent4">
                  <a:lumMod val="75000"/>
                </a:schemeClr>
              </a:buClr>
              <a:buFont typeface="Wingdings" panose="05000000000000000000" pitchFamily="2" charset="2"/>
              <a:buChar char="q"/>
            </a:pPr>
            <a:r>
              <a:rPr lang="en-US" sz="2400" dirty="0"/>
              <a:t> </a:t>
            </a:r>
            <a:r>
              <a:rPr lang="en-US" sz="2400" b="1" u="sng" dirty="0"/>
              <a:t>Working Capital Fund</a:t>
            </a:r>
          </a:p>
          <a:p>
            <a:pPr lvl="1" algn="just">
              <a:lnSpc>
                <a:spcPct val="100000"/>
              </a:lnSpc>
              <a:buClr>
                <a:schemeClr val="accent4">
                  <a:lumMod val="75000"/>
                </a:schemeClr>
              </a:buClr>
              <a:buFont typeface="Wingdings" panose="05000000000000000000" pitchFamily="2" charset="2"/>
              <a:buChar char="q"/>
            </a:pPr>
            <a:r>
              <a:rPr lang="en-US" sz="2000" dirty="0"/>
              <a:t> For this project, working capital is estimated at </a:t>
            </a:r>
            <a:r>
              <a:rPr lang="en-US" sz="2000" b="1" dirty="0"/>
              <a:t>30% of operating costs</a:t>
            </a:r>
            <a:r>
              <a:rPr lang="en-US" sz="2000" dirty="0"/>
              <a:t>.   FR = 0.3 * FE (66411$) = </a:t>
            </a:r>
            <a:r>
              <a:rPr lang="en-US" sz="2000" b="1" dirty="0">
                <a:solidFill>
                  <a:srgbClr val="FF0000"/>
                </a:solidFill>
              </a:rPr>
              <a:t>19924$</a:t>
            </a:r>
            <a:endParaRPr lang="en-US" sz="2000" b="1" u="sng" dirty="0"/>
          </a:p>
          <a:p>
            <a:pPr algn="just">
              <a:lnSpc>
                <a:spcPct val="100000"/>
              </a:lnSpc>
              <a:buClr>
                <a:schemeClr val="accent4">
                  <a:lumMod val="75000"/>
                </a:schemeClr>
              </a:buClr>
              <a:buFont typeface="Wingdings" panose="05000000000000000000" pitchFamily="2" charset="2"/>
              <a:buChar char="q"/>
            </a:pPr>
            <a:r>
              <a:rPr lang="en-US" sz="2400" b="1" u="sng" dirty="0"/>
              <a:t> Investment (</a:t>
            </a:r>
            <a:r>
              <a:rPr lang="en-US" sz="2400" b="1" u="sng" dirty="0" err="1"/>
              <a:t>InV</a:t>
            </a:r>
            <a:r>
              <a:rPr lang="en-US" sz="2400" b="1" u="sng" dirty="0"/>
              <a:t>) </a:t>
            </a:r>
          </a:p>
          <a:p>
            <a:pPr lvl="1" algn="just">
              <a:lnSpc>
                <a:spcPct val="100000"/>
              </a:lnSpc>
              <a:buClr>
                <a:schemeClr val="accent4">
                  <a:lumMod val="75000"/>
                </a:schemeClr>
              </a:buClr>
              <a:buFont typeface="Wingdings" panose="05000000000000000000" pitchFamily="2" charset="2"/>
              <a:buChar char="q"/>
            </a:pPr>
            <a:r>
              <a:rPr lang="en-US" sz="2000" dirty="0"/>
              <a:t> In addition to working capital, some investments like </a:t>
            </a:r>
            <a:r>
              <a:rPr lang="en-US" sz="2000" b="1" dirty="0"/>
              <a:t>construction of a store and office, acquisition of means of transport and equipment, and approach costs might be necessary</a:t>
            </a:r>
            <a:r>
              <a:rPr lang="en-US" sz="2000" dirty="0"/>
              <a:t>. </a:t>
            </a:r>
          </a:p>
          <a:p>
            <a:pPr lvl="1" algn="just">
              <a:lnSpc>
                <a:spcPct val="100000"/>
              </a:lnSpc>
              <a:buClr>
                <a:schemeClr val="accent4">
                  <a:lumMod val="75000"/>
                </a:schemeClr>
              </a:buClr>
              <a:buFont typeface="Wingdings" panose="05000000000000000000" pitchFamily="2" charset="2"/>
              <a:buChar char="q"/>
            </a:pPr>
            <a:r>
              <a:rPr lang="en-US" sz="2000" dirty="0"/>
              <a:t> The promoter has already all necessary investments except a grinder, shelf, scale and small equipment.</a:t>
            </a:r>
          </a:p>
        </p:txBody>
      </p:sp>
      <p:graphicFrame>
        <p:nvGraphicFramePr>
          <p:cNvPr id="5" name="Table 4">
            <a:extLst>
              <a:ext uri="{FF2B5EF4-FFF2-40B4-BE49-F238E27FC236}">
                <a16:creationId xmlns:a16="http://schemas.microsoft.com/office/drawing/2014/main" id="{3540B08F-7F94-41CE-A136-E232926745D3}"/>
              </a:ext>
            </a:extLst>
          </p:cNvPr>
          <p:cNvGraphicFramePr>
            <a:graphicFrameLocks noGrp="1"/>
          </p:cNvGraphicFramePr>
          <p:nvPr>
            <p:extLst>
              <p:ext uri="{D42A27DB-BD31-4B8C-83A1-F6EECF244321}">
                <p14:modId xmlns:p14="http://schemas.microsoft.com/office/powerpoint/2010/main" val="1982793026"/>
              </p:ext>
            </p:extLst>
          </p:nvPr>
        </p:nvGraphicFramePr>
        <p:xfrm>
          <a:off x="657219" y="3714161"/>
          <a:ext cx="11295969" cy="2951480"/>
        </p:xfrm>
        <a:graphic>
          <a:graphicData uri="http://schemas.openxmlformats.org/drawingml/2006/table">
            <a:tbl>
              <a:tblPr firstRow="1" bandRow="1">
                <a:tableStyleId>{5C22544A-7EE6-4342-B048-85BDC9FD1C3A}</a:tableStyleId>
              </a:tblPr>
              <a:tblGrid>
                <a:gridCol w="3801659">
                  <a:extLst>
                    <a:ext uri="{9D8B030D-6E8A-4147-A177-3AD203B41FA5}">
                      <a16:colId xmlns:a16="http://schemas.microsoft.com/office/drawing/2014/main" val="2174301500"/>
                    </a:ext>
                  </a:extLst>
                </a:gridCol>
                <a:gridCol w="1838227">
                  <a:extLst>
                    <a:ext uri="{9D8B030D-6E8A-4147-A177-3AD203B41FA5}">
                      <a16:colId xmlns:a16="http://schemas.microsoft.com/office/drawing/2014/main" val="302508597"/>
                    </a:ext>
                  </a:extLst>
                </a:gridCol>
                <a:gridCol w="1263192">
                  <a:extLst>
                    <a:ext uri="{9D8B030D-6E8A-4147-A177-3AD203B41FA5}">
                      <a16:colId xmlns:a16="http://schemas.microsoft.com/office/drawing/2014/main" val="2746900045"/>
                    </a:ext>
                  </a:extLst>
                </a:gridCol>
                <a:gridCol w="1979629">
                  <a:extLst>
                    <a:ext uri="{9D8B030D-6E8A-4147-A177-3AD203B41FA5}">
                      <a16:colId xmlns:a16="http://schemas.microsoft.com/office/drawing/2014/main" val="44497586"/>
                    </a:ext>
                  </a:extLst>
                </a:gridCol>
                <a:gridCol w="2413262">
                  <a:extLst>
                    <a:ext uri="{9D8B030D-6E8A-4147-A177-3AD203B41FA5}">
                      <a16:colId xmlns:a16="http://schemas.microsoft.com/office/drawing/2014/main" val="4227386325"/>
                    </a:ext>
                  </a:extLst>
                </a:gridCol>
              </a:tblGrid>
              <a:tr h="370840">
                <a:tc>
                  <a:txBody>
                    <a:bodyPr/>
                    <a:lstStyle/>
                    <a:p>
                      <a:r>
                        <a:rPr lang="en-US" dirty="0"/>
                        <a:t>Designation</a:t>
                      </a:r>
                    </a:p>
                  </a:txBody>
                  <a:tcPr/>
                </a:tc>
                <a:tc>
                  <a:txBody>
                    <a:bodyPr/>
                    <a:lstStyle/>
                    <a:p>
                      <a:r>
                        <a:rPr lang="en-US" dirty="0"/>
                        <a:t>Unit</a:t>
                      </a:r>
                    </a:p>
                  </a:txBody>
                  <a:tcPr/>
                </a:tc>
                <a:tc>
                  <a:txBody>
                    <a:bodyPr/>
                    <a:lstStyle/>
                    <a:p>
                      <a:r>
                        <a:rPr lang="en-US" dirty="0"/>
                        <a:t>Quantity</a:t>
                      </a:r>
                    </a:p>
                  </a:txBody>
                  <a:tcPr/>
                </a:tc>
                <a:tc>
                  <a:txBody>
                    <a:bodyPr/>
                    <a:lstStyle/>
                    <a:p>
                      <a:r>
                        <a:rPr lang="en-US" dirty="0"/>
                        <a:t>Unit Price TND</a:t>
                      </a:r>
                    </a:p>
                  </a:txBody>
                  <a:tcPr/>
                </a:tc>
                <a:tc>
                  <a:txBody>
                    <a:bodyPr/>
                    <a:lstStyle/>
                    <a:p>
                      <a:r>
                        <a:rPr lang="en-US" dirty="0"/>
                        <a:t>Total TND</a:t>
                      </a:r>
                    </a:p>
                  </a:txBody>
                  <a:tcPr/>
                </a:tc>
                <a:extLst>
                  <a:ext uri="{0D108BD9-81ED-4DB2-BD59-A6C34878D82A}">
                    <a16:rowId xmlns:a16="http://schemas.microsoft.com/office/drawing/2014/main" val="947543006"/>
                  </a:ext>
                </a:extLst>
              </a:tr>
              <a:tr h="370840">
                <a:tc>
                  <a:txBody>
                    <a:bodyPr/>
                    <a:lstStyle/>
                    <a:p>
                      <a:r>
                        <a:rPr lang="en-US" b="1" dirty="0"/>
                        <a:t>Equipment</a:t>
                      </a:r>
                    </a:p>
                  </a:txBody>
                  <a:tcPr/>
                </a:tc>
                <a:tc>
                  <a:txBody>
                    <a:bodyPr/>
                    <a:lstStyle/>
                    <a:p>
                      <a:endParaRPr lang="en-US" dirty="0"/>
                    </a:p>
                  </a:txBody>
                  <a:tcPr/>
                </a:tc>
                <a:tc>
                  <a:txBody>
                    <a:bodyPr/>
                    <a:lstStyle/>
                    <a:p>
                      <a:endParaRPr lang="en-US" dirty="0"/>
                    </a:p>
                  </a:txBody>
                  <a:tcPr/>
                </a:tc>
                <a:tc>
                  <a:txBody>
                    <a:bodyPr/>
                    <a:lstStyle/>
                    <a:p>
                      <a:endParaRPr lang="en-US"/>
                    </a:p>
                  </a:txBody>
                  <a:tcPr/>
                </a:tc>
                <a:tc>
                  <a:txBody>
                    <a:bodyPr/>
                    <a:lstStyle/>
                    <a:p>
                      <a:endParaRPr lang="en-US" dirty="0"/>
                    </a:p>
                  </a:txBody>
                  <a:tcPr/>
                </a:tc>
                <a:extLst>
                  <a:ext uri="{0D108BD9-81ED-4DB2-BD59-A6C34878D82A}">
                    <a16:rowId xmlns:a16="http://schemas.microsoft.com/office/drawing/2014/main" val="2222063824"/>
                  </a:ext>
                </a:extLst>
              </a:tr>
              <a:tr h="370840">
                <a:tc>
                  <a:txBody>
                    <a:bodyPr/>
                    <a:lstStyle/>
                    <a:p>
                      <a:r>
                        <a:rPr lang="en-US" dirty="0"/>
                        <a:t>Machine (grinder)</a:t>
                      </a:r>
                    </a:p>
                  </a:txBody>
                  <a:tcPr/>
                </a:tc>
                <a:tc>
                  <a:txBody>
                    <a:bodyPr/>
                    <a:lstStyle/>
                    <a:p>
                      <a:r>
                        <a:rPr lang="en-US" dirty="0"/>
                        <a:t>1</a:t>
                      </a:r>
                    </a:p>
                  </a:txBody>
                  <a:tcPr/>
                </a:tc>
                <a:tc>
                  <a:txBody>
                    <a:bodyPr/>
                    <a:lstStyle/>
                    <a:p>
                      <a:r>
                        <a:rPr lang="en-US" dirty="0"/>
                        <a:t>1</a:t>
                      </a:r>
                    </a:p>
                  </a:txBody>
                  <a:tcPr/>
                </a:tc>
                <a:tc>
                  <a:txBody>
                    <a:bodyPr/>
                    <a:lstStyle/>
                    <a:p>
                      <a:r>
                        <a:rPr lang="en-US" dirty="0"/>
                        <a:t>4000</a:t>
                      </a:r>
                    </a:p>
                  </a:txBody>
                  <a:tcPr/>
                </a:tc>
                <a:tc>
                  <a:txBody>
                    <a:bodyPr/>
                    <a:lstStyle/>
                    <a:p>
                      <a:r>
                        <a:rPr lang="en-US" dirty="0"/>
                        <a:t>4000 (1820 $)</a:t>
                      </a:r>
                    </a:p>
                  </a:txBody>
                  <a:tcPr/>
                </a:tc>
                <a:extLst>
                  <a:ext uri="{0D108BD9-81ED-4DB2-BD59-A6C34878D82A}">
                    <a16:rowId xmlns:a16="http://schemas.microsoft.com/office/drawing/2014/main" val="833977585"/>
                  </a:ext>
                </a:extLst>
              </a:tr>
              <a:tr h="370840">
                <a:tc>
                  <a:txBody>
                    <a:bodyPr/>
                    <a:lstStyle/>
                    <a:p>
                      <a:r>
                        <a:rPr lang="en-US" dirty="0"/>
                        <a:t>3000 Liter water tank</a:t>
                      </a:r>
                    </a:p>
                  </a:txBody>
                  <a:tcPr/>
                </a:tc>
                <a:tc>
                  <a:txBody>
                    <a:bodyPr/>
                    <a:lstStyle/>
                    <a:p>
                      <a:r>
                        <a:rPr lang="en-US" dirty="0"/>
                        <a:t>1</a:t>
                      </a:r>
                    </a:p>
                  </a:txBody>
                  <a:tcPr/>
                </a:tc>
                <a:tc>
                  <a:txBody>
                    <a:bodyPr/>
                    <a:lstStyle/>
                    <a:p>
                      <a:r>
                        <a:rPr lang="en-US" dirty="0"/>
                        <a:t>1</a:t>
                      </a:r>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1002969122"/>
                  </a:ext>
                </a:extLst>
              </a:tr>
              <a:tr h="370840">
                <a:tc>
                  <a:txBody>
                    <a:bodyPr/>
                    <a:lstStyle/>
                    <a:p>
                      <a:r>
                        <a:rPr lang="en-US" dirty="0"/>
                        <a:t>Scale</a:t>
                      </a:r>
                    </a:p>
                  </a:txBody>
                  <a:tcPr/>
                </a:tc>
                <a:tc>
                  <a:txBody>
                    <a:bodyPr/>
                    <a:lstStyle/>
                    <a:p>
                      <a:r>
                        <a:rPr lang="en-US" dirty="0"/>
                        <a:t>1</a:t>
                      </a:r>
                    </a:p>
                  </a:txBody>
                  <a:tcPr/>
                </a:tc>
                <a:tc>
                  <a:txBody>
                    <a:bodyPr/>
                    <a:lstStyle/>
                    <a:p>
                      <a:r>
                        <a:rPr lang="en-US" dirty="0"/>
                        <a:t>1</a:t>
                      </a:r>
                    </a:p>
                  </a:txBody>
                  <a:tcPr/>
                </a:tc>
                <a:tc>
                  <a:txBody>
                    <a:bodyPr/>
                    <a:lstStyle/>
                    <a:p>
                      <a:r>
                        <a:rPr lang="en-US" dirty="0"/>
                        <a:t>600</a:t>
                      </a:r>
                    </a:p>
                  </a:txBody>
                  <a:tcPr/>
                </a:tc>
                <a:tc>
                  <a:txBody>
                    <a:bodyPr/>
                    <a:lstStyle/>
                    <a:p>
                      <a:r>
                        <a:rPr lang="en-US" dirty="0"/>
                        <a:t>600 (273$)</a:t>
                      </a:r>
                    </a:p>
                  </a:txBody>
                  <a:tcPr/>
                </a:tc>
                <a:extLst>
                  <a:ext uri="{0D108BD9-81ED-4DB2-BD59-A6C34878D82A}">
                    <a16:rowId xmlns:a16="http://schemas.microsoft.com/office/drawing/2014/main" val="999439706"/>
                  </a:ext>
                </a:extLst>
              </a:tr>
              <a:tr h="182880">
                <a:tc>
                  <a:txBody>
                    <a:bodyPr/>
                    <a:lstStyle/>
                    <a:p>
                      <a:r>
                        <a:rPr lang="en-US" dirty="0"/>
                        <a:t>Small material</a:t>
                      </a:r>
                    </a:p>
                  </a:txBody>
                  <a:tcPr/>
                </a:tc>
                <a:tc>
                  <a:txBody>
                    <a:bodyPr/>
                    <a:lstStyle/>
                    <a:p>
                      <a:r>
                        <a:rPr lang="en-US" dirty="0"/>
                        <a:t>Flat rate</a:t>
                      </a:r>
                    </a:p>
                  </a:txBody>
                  <a:tcPr/>
                </a:tc>
                <a:tc>
                  <a:txBody>
                    <a:bodyPr/>
                    <a:lstStyle/>
                    <a:p>
                      <a:endParaRPr lang="en-US" dirty="0"/>
                    </a:p>
                  </a:txBody>
                  <a:tcPr/>
                </a:tc>
                <a:tc>
                  <a:txBody>
                    <a:bodyPr/>
                    <a:lstStyle/>
                    <a:p>
                      <a:r>
                        <a:rPr lang="en-US" dirty="0"/>
                        <a:t>200</a:t>
                      </a:r>
                    </a:p>
                  </a:txBody>
                  <a:tcPr/>
                </a:tc>
                <a:tc>
                  <a:txBody>
                    <a:bodyPr/>
                    <a:lstStyle/>
                    <a:p>
                      <a:r>
                        <a:rPr lang="en-US" dirty="0"/>
                        <a:t>200 (91$)</a:t>
                      </a:r>
                    </a:p>
                  </a:txBody>
                  <a:tcPr/>
                </a:tc>
                <a:extLst>
                  <a:ext uri="{0D108BD9-81ED-4DB2-BD59-A6C34878D82A}">
                    <a16:rowId xmlns:a16="http://schemas.microsoft.com/office/drawing/2014/main" val="1005150176"/>
                  </a:ext>
                </a:extLst>
              </a:tr>
              <a:tr h="182880">
                <a:tc>
                  <a:txBody>
                    <a:bodyPr/>
                    <a:lstStyle/>
                    <a:p>
                      <a:r>
                        <a:rPr lang="en-US" dirty="0"/>
                        <a:t>Shelve to stock blocks for drying</a:t>
                      </a:r>
                    </a:p>
                  </a:txBody>
                  <a:tcPr/>
                </a:tc>
                <a:tc>
                  <a:txBody>
                    <a:bodyPr/>
                    <a:lstStyle/>
                    <a:p>
                      <a:r>
                        <a:rPr lang="en-US" dirty="0"/>
                        <a:t>1</a:t>
                      </a:r>
                    </a:p>
                  </a:txBody>
                  <a:tcPr/>
                </a:tc>
                <a:tc>
                  <a:txBody>
                    <a:bodyPr/>
                    <a:lstStyle/>
                    <a:p>
                      <a:r>
                        <a:rPr lang="en-US" dirty="0"/>
                        <a:t>1</a:t>
                      </a:r>
                    </a:p>
                  </a:txBody>
                  <a:tcPr/>
                </a:tc>
                <a:tc>
                  <a:txBody>
                    <a:bodyPr/>
                    <a:lstStyle/>
                    <a:p>
                      <a:r>
                        <a:rPr lang="en-US" dirty="0"/>
                        <a:t>800</a:t>
                      </a:r>
                    </a:p>
                  </a:txBody>
                  <a:tcPr/>
                </a:tc>
                <a:tc>
                  <a:txBody>
                    <a:bodyPr/>
                    <a:lstStyle/>
                    <a:p>
                      <a:r>
                        <a:rPr lang="en-US" dirty="0"/>
                        <a:t>800 (364$)</a:t>
                      </a:r>
                    </a:p>
                  </a:txBody>
                  <a:tcPr/>
                </a:tc>
                <a:extLst>
                  <a:ext uri="{0D108BD9-81ED-4DB2-BD59-A6C34878D82A}">
                    <a16:rowId xmlns:a16="http://schemas.microsoft.com/office/drawing/2014/main" val="2635928523"/>
                  </a:ext>
                </a:extLst>
              </a:tr>
              <a:tr h="121920">
                <a:tc>
                  <a:txBody>
                    <a:bodyPr/>
                    <a:lstStyle/>
                    <a:p>
                      <a:r>
                        <a:rPr lang="en-US" b="1" dirty="0">
                          <a:solidFill>
                            <a:srgbClr val="FF0000"/>
                          </a:solidFill>
                        </a:rPr>
                        <a:t>Total</a:t>
                      </a:r>
                    </a:p>
                  </a:txBody>
                  <a:tcPr/>
                </a:tc>
                <a:tc>
                  <a:txBody>
                    <a:bodyPr/>
                    <a:lstStyle/>
                    <a:p>
                      <a:endParaRPr lang="en-US" b="1" dirty="0">
                        <a:solidFill>
                          <a:srgbClr val="FF0000"/>
                        </a:solidFill>
                      </a:endParaRPr>
                    </a:p>
                  </a:txBody>
                  <a:tcPr/>
                </a:tc>
                <a:tc>
                  <a:txBody>
                    <a:bodyPr/>
                    <a:lstStyle/>
                    <a:p>
                      <a:endParaRPr lang="en-US" b="1" dirty="0">
                        <a:solidFill>
                          <a:srgbClr val="FF0000"/>
                        </a:solidFill>
                      </a:endParaRPr>
                    </a:p>
                  </a:txBody>
                  <a:tcPr/>
                </a:tc>
                <a:tc>
                  <a:txBody>
                    <a:bodyPr/>
                    <a:lstStyle/>
                    <a:p>
                      <a:endParaRPr lang="en-US" b="1" dirty="0">
                        <a:solidFill>
                          <a:srgbClr val="FF0000"/>
                        </a:solidFill>
                      </a:endParaRPr>
                    </a:p>
                  </a:txBody>
                  <a:tcPr/>
                </a:tc>
                <a:tc>
                  <a:txBody>
                    <a:bodyPr/>
                    <a:lstStyle/>
                    <a:p>
                      <a:r>
                        <a:rPr lang="en-US" b="1" dirty="0">
                          <a:solidFill>
                            <a:srgbClr val="FF0000"/>
                          </a:solidFill>
                        </a:rPr>
                        <a:t>2548 $</a:t>
                      </a:r>
                    </a:p>
                  </a:txBody>
                  <a:tcPr/>
                </a:tc>
                <a:extLst>
                  <a:ext uri="{0D108BD9-81ED-4DB2-BD59-A6C34878D82A}">
                    <a16:rowId xmlns:a16="http://schemas.microsoft.com/office/drawing/2014/main" val="549965008"/>
                  </a:ext>
                </a:extLst>
              </a:tr>
            </a:tbl>
          </a:graphicData>
        </a:graphic>
      </p:graphicFrame>
    </p:spTree>
    <p:extLst>
      <p:ext uri="{BB962C8B-B14F-4D97-AF65-F5344CB8AC3E}">
        <p14:creationId xmlns:p14="http://schemas.microsoft.com/office/powerpoint/2010/main" val="21677813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506390" y="15630"/>
            <a:ext cx="11685610" cy="584775"/>
          </a:xfrm>
          <a:prstGeom prst="rect">
            <a:avLst/>
          </a:prstGeom>
          <a:gradFill flip="none" rotWithShape="1">
            <a:gsLst>
              <a:gs pos="0">
                <a:schemeClr val="bg1"/>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wrap="square" rtlCol="0">
            <a:spAutoFit/>
          </a:bodyPr>
          <a:lstStyle>
            <a:defPPr>
              <a:defRPr lang="en-US"/>
            </a:defPPr>
            <a:lvl1pPr>
              <a:defRPr sz="4800"/>
            </a:lvl1pPr>
          </a:lstStyle>
          <a:p>
            <a:pPr algn="just"/>
            <a:r>
              <a:rPr lang="en-US" sz="3200" b="1" dirty="0">
                <a:solidFill>
                  <a:srgbClr val="007436"/>
                </a:solidFill>
              </a:rPr>
              <a:t>ECONOMIC ANALYSIS – PROFITABILITY OF THE PROJECT</a:t>
            </a:r>
          </a:p>
        </p:txBody>
      </p:sp>
      <p:sp>
        <p:nvSpPr>
          <p:cNvPr id="4" name="Content Placeholder 2">
            <a:extLst>
              <a:ext uri="{FF2B5EF4-FFF2-40B4-BE49-F238E27FC236}">
                <a16:creationId xmlns:a16="http://schemas.microsoft.com/office/drawing/2014/main" id="{22A9B71C-3993-4DD6-8EF2-F2C6EF41477E}"/>
              </a:ext>
            </a:extLst>
          </p:cNvPr>
          <p:cNvSpPr txBox="1">
            <a:spLocks/>
          </p:cNvSpPr>
          <p:nvPr/>
        </p:nvSpPr>
        <p:spPr>
          <a:xfrm>
            <a:off x="506390" y="711807"/>
            <a:ext cx="11446798" cy="300235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buClr>
                <a:schemeClr val="accent4">
                  <a:lumMod val="75000"/>
                </a:schemeClr>
              </a:buClr>
              <a:buFont typeface="Wingdings" panose="05000000000000000000" pitchFamily="2" charset="2"/>
              <a:buChar char="q"/>
            </a:pPr>
            <a:r>
              <a:rPr lang="en-US" sz="2400" dirty="0"/>
              <a:t> </a:t>
            </a:r>
            <a:r>
              <a:rPr lang="en-US" sz="2400" b="1" u="sng" dirty="0"/>
              <a:t>Investment (INV)</a:t>
            </a:r>
          </a:p>
          <a:p>
            <a:pPr marL="457200" lvl="1" indent="0" algn="just">
              <a:lnSpc>
                <a:spcPct val="100000"/>
              </a:lnSpc>
              <a:buClr>
                <a:schemeClr val="accent4">
                  <a:lumMod val="75000"/>
                </a:schemeClr>
              </a:buClr>
              <a:buNone/>
            </a:pPr>
            <a:endParaRPr lang="en-US" sz="2000" dirty="0"/>
          </a:p>
        </p:txBody>
      </p:sp>
      <p:graphicFrame>
        <p:nvGraphicFramePr>
          <p:cNvPr id="5" name="Table 4">
            <a:extLst>
              <a:ext uri="{FF2B5EF4-FFF2-40B4-BE49-F238E27FC236}">
                <a16:creationId xmlns:a16="http://schemas.microsoft.com/office/drawing/2014/main" id="{3540B08F-7F94-41CE-A136-E232926745D3}"/>
              </a:ext>
            </a:extLst>
          </p:cNvPr>
          <p:cNvGraphicFramePr>
            <a:graphicFrameLocks noGrp="1"/>
          </p:cNvGraphicFramePr>
          <p:nvPr>
            <p:extLst>
              <p:ext uri="{D42A27DB-BD31-4B8C-83A1-F6EECF244321}">
                <p14:modId xmlns:p14="http://schemas.microsoft.com/office/powerpoint/2010/main" val="4128726229"/>
              </p:ext>
            </p:extLst>
          </p:nvPr>
        </p:nvGraphicFramePr>
        <p:xfrm>
          <a:off x="581804" y="1338606"/>
          <a:ext cx="11295969" cy="2854960"/>
        </p:xfrm>
        <a:graphic>
          <a:graphicData uri="http://schemas.openxmlformats.org/drawingml/2006/table">
            <a:tbl>
              <a:tblPr firstRow="1" bandRow="1">
                <a:tableStyleId>{5C22544A-7EE6-4342-B048-85BDC9FD1C3A}</a:tableStyleId>
              </a:tblPr>
              <a:tblGrid>
                <a:gridCol w="3801659">
                  <a:extLst>
                    <a:ext uri="{9D8B030D-6E8A-4147-A177-3AD203B41FA5}">
                      <a16:colId xmlns:a16="http://schemas.microsoft.com/office/drawing/2014/main" val="2174301500"/>
                    </a:ext>
                  </a:extLst>
                </a:gridCol>
                <a:gridCol w="1838227">
                  <a:extLst>
                    <a:ext uri="{9D8B030D-6E8A-4147-A177-3AD203B41FA5}">
                      <a16:colId xmlns:a16="http://schemas.microsoft.com/office/drawing/2014/main" val="302508597"/>
                    </a:ext>
                  </a:extLst>
                </a:gridCol>
                <a:gridCol w="1263192">
                  <a:extLst>
                    <a:ext uri="{9D8B030D-6E8A-4147-A177-3AD203B41FA5}">
                      <a16:colId xmlns:a16="http://schemas.microsoft.com/office/drawing/2014/main" val="2746900045"/>
                    </a:ext>
                  </a:extLst>
                </a:gridCol>
                <a:gridCol w="1979629">
                  <a:extLst>
                    <a:ext uri="{9D8B030D-6E8A-4147-A177-3AD203B41FA5}">
                      <a16:colId xmlns:a16="http://schemas.microsoft.com/office/drawing/2014/main" val="44497586"/>
                    </a:ext>
                  </a:extLst>
                </a:gridCol>
                <a:gridCol w="2413262">
                  <a:extLst>
                    <a:ext uri="{9D8B030D-6E8A-4147-A177-3AD203B41FA5}">
                      <a16:colId xmlns:a16="http://schemas.microsoft.com/office/drawing/2014/main" val="4227386325"/>
                    </a:ext>
                  </a:extLst>
                </a:gridCol>
              </a:tblGrid>
              <a:tr h="370840">
                <a:tc>
                  <a:txBody>
                    <a:bodyPr/>
                    <a:lstStyle/>
                    <a:p>
                      <a:r>
                        <a:rPr lang="en-US" dirty="0"/>
                        <a:t>Designation</a:t>
                      </a:r>
                    </a:p>
                  </a:txBody>
                  <a:tcPr/>
                </a:tc>
                <a:tc>
                  <a:txBody>
                    <a:bodyPr/>
                    <a:lstStyle/>
                    <a:p>
                      <a:r>
                        <a:rPr lang="en-US" dirty="0"/>
                        <a:t>Unit</a:t>
                      </a:r>
                    </a:p>
                  </a:txBody>
                  <a:tcPr/>
                </a:tc>
                <a:tc>
                  <a:txBody>
                    <a:bodyPr/>
                    <a:lstStyle/>
                    <a:p>
                      <a:r>
                        <a:rPr lang="en-US" dirty="0"/>
                        <a:t>Quantity</a:t>
                      </a:r>
                    </a:p>
                  </a:txBody>
                  <a:tcPr/>
                </a:tc>
                <a:tc>
                  <a:txBody>
                    <a:bodyPr/>
                    <a:lstStyle/>
                    <a:p>
                      <a:r>
                        <a:rPr lang="en-US" dirty="0"/>
                        <a:t>Unit Price TND</a:t>
                      </a:r>
                    </a:p>
                  </a:txBody>
                  <a:tcPr/>
                </a:tc>
                <a:tc>
                  <a:txBody>
                    <a:bodyPr/>
                    <a:lstStyle/>
                    <a:p>
                      <a:r>
                        <a:rPr lang="en-US" dirty="0"/>
                        <a:t>Total TND</a:t>
                      </a:r>
                    </a:p>
                  </a:txBody>
                  <a:tcPr/>
                </a:tc>
                <a:extLst>
                  <a:ext uri="{0D108BD9-81ED-4DB2-BD59-A6C34878D82A}">
                    <a16:rowId xmlns:a16="http://schemas.microsoft.com/office/drawing/2014/main" val="947543006"/>
                  </a:ext>
                </a:extLst>
              </a:tr>
              <a:tr h="370840">
                <a:tc>
                  <a:txBody>
                    <a:bodyPr/>
                    <a:lstStyle/>
                    <a:p>
                      <a:r>
                        <a:rPr lang="en-US" b="1" dirty="0"/>
                        <a:t>Approach costs</a:t>
                      </a:r>
                    </a:p>
                  </a:txBody>
                  <a:tcPr/>
                </a:tc>
                <a:tc>
                  <a:txBody>
                    <a:bodyPr/>
                    <a:lstStyle/>
                    <a:p>
                      <a:endParaRPr lang="en-US" dirty="0"/>
                    </a:p>
                  </a:txBody>
                  <a:tcPr/>
                </a:tc>
                <a:tc>
                  <a:txBody>
                    <a:bodyPr/>
                    <a:lstStyle/>
                    <a:p>
                      <a:endParaRPr lang="en-US" dirty="0"/>
                    </a:p>
                  </a:txBody>
                  <a:tcPr/>
                </a:tc>
                <a:tc>
                  <a:txBody>
                    <a:bodyPr/>
                    <a:lstStyle/>
                    <a:p>
                      <a:endParaRPr lang="en-US"/>
                    </a:p>
                  </a:txBody>
                  <a:tcPr/>
                </a:tc>
                <a:tc>
                  <a:txBody>
                    <a:bodyPr/>
                    <a:lstStyle/>
                    <a:p>
                      <a:endParaRPr lang="en-US" dirty="0"/>
                    </a:p>
                  </a:txBody>
                  <a:tcPr/>
                </a:tc>
                <a:extLst>
                  <a:ext uri="{0D108BD9-81ED-4DB2-BD59-A6C34878D82A}">
                    <a16:rowId xmlns:a16="http://schemas.microsoft.com/office/drawing/2014/main" val="2222063824"/>
                  </a:ext>
                </a:extLst>
              </a:tr>
              <a:tr h="370840">
                <a:tc>
                  <a:txBody>
                    <a:bodyPr/>
                    <a:lstStyle/>
                    <a:p>
                      <a:r>
                        <a:rPr lang="en-US"/>
                        <a:t>Study fees</a:t>
                      </a:r>
                      <a:endParaRPr lang="en-US" dirty="0"/>
                    </a:p>
                  </a:txBody>
                  <a:tcPr/>
                </a:tc>
                <a:tc>
                  <a:txBody>
                    <a:bodyPr/>
                    <a:lstStyle/>
                    <a:p>
                      <a:r>
                        <a:rPr lang="en-US" dirty="0"/>
                        <a:t>0</a:t>
                      </a:r>
                    </a:p>
                  </a:txBody>
                  <a:tcPr/>
                </a:tc>
                <a:tc>
                  <a:txBody>
                    <a:bodyPr/>
                    <a:lstStyle/>
                    <a:p>
                      <a:r>
                        <a:rPr lang="en-US" dirty="0"/>
                        <a:t>0</a:t>
                      </a:r>
                    </a:p>
                  </a:txBody>
                  <a:tcPr/>
                </a:tc>
                <a:tc>
                  <a:txBody>
                    <a:bodyPr/>
                    <a:lstStyle/>
                    <a:p>
                      <a:r>
                        <a:rPr lang="en-US" dirty="0"/>
                        <a:t>0</a:t>
                      </a:r>
                    </a:p>
                  </a:txBody>
                  <a:tcPr/>
                </a:tc>
                <a:tc>
                  <a:txBody>
                    <a:bodyPr/>
                    <a:lstStyle/>
                    <a:p>
                      <a:r>
                        <a:rPr lang="en-US" dirty="0"/>
                        <a:t>0</a:t>
                      </a:r>
                    </a:p>
                  </a:txBody>
                  <a:tcPr/>
                </a:tc>
                <a:extLst>
                  <a:ext uri="{0D108BD9-81ED-4DB2-BD59-A6C34878D82A}">
                    <a16:rowId xmlns:a16="http://schemas.microsoft.com/office/drawing/2014/main" val="833977585"/>
                  </a:ext>
                </a:extLst>
              </a:tr>
              <a:tr h="370840">
                <a:tc>
                  <a:txBody>
                    <a:bodyPr/>
                    <a:lstStyle/>
                    <a:p>
                      <a:r>
                        <a:rPr lang="en-US" dirty="0"/>
                        <a:t>Incorporation expenses</a:t>
                      </a:r>
                    </a:p>
                  </a:txBody>
                  <a:tcPr/>
                </a:tc>
                <a:tc>
                  <a:txBody>
                    <a:bodyPr/>
                    <a:lstStyle/>
                    <a:p>
                      <a:r>
                        <a:rPr lang="en-US" dirty="0"/>
                        <a:t>1</a:t>
                      </a:r>
                    </a:p>
                  </a:txBody>
                  <a:tcPr/>
                </a:tc>
                <a:tc>
                  <a:txBody>
                    <a:bodyPr/>
                    <a:lstStyle/>
                    <a:p>
                      <a:r>
                        <a:rPr lang="en-US" dirty="0"/>
                        <a:t>1</a:t>
                      </a:r>
                    </a:p>
                  </a:txBody>
                  <a:tcPr/>
                </a:tc>
                <a:tc>
                  <a:txBody>
                    <a:bodyPr/>
                    <a:lstStyle/>
                    <a:p>
                      <a:r>
                        <a:rPr lang="en-US" dirty="0"/>
                        <a:t>1400</a:t>
                      </a:r>
                    </a:p>
                  </a:txBody>
                  <a:tcPr/>
                </a:tc>
                <a:tc>
                  <a:txBody>
                    <a:bodyPr/>
                    <a:lstStyle/>
                    <a:p>
                      <a:r>
                        <a:rPr lang="en-US" dirty="0"/>
                        <a:t>1400 (637$)</a:t>
                      </a:r>
                    </a:p>
                  </a:txBody>
                  <a:tcPr/>
                </a:tc>
                <a:extLst>
                  <a:ext uri="{0D108BD9-81ED-4DB2-BD59-A6C34878D82A}">
                    <a16:rowId xmlns:a16="http://schemas.microsoft.com/office/drawing/2014/main" val="1002969122"/>
                  </a:ext>
                </a:extLst>
              </a:tr>
              <a:tr h="370840">
                <a:tc>
                  <a:txBody>
                    <a:bodyPr/>
                    <a:lstStyle/>
                    <a:p>
                      <a:r>
                        <a:rPr lang="en-US" dirty="0"/>
                        <a:t>Transport and installation of feed block machine </a:t>
                      </a:r>
                    </a:p>
                  </a:txBody>
                  <a:tcPr/>
                </a:tc>
                <a:tc>
                  <a:txBody>
                    <a:bodyPr/>
                    <a:lstStyle/>
                    <a:p>
                      <a:r>
                        <a:rPr lang="en-US" dirty="0"/>
                        <a:t>1</a:t>
                      </a:r>
                    </a:p>
                  </a:txBody>
                  <a:tcPr/>
                </a:tc>
                <a:tc>
                  <a:txBody>
                    <a:bodyPr/>
                    <a:lstStyle/>
                    <a:p>
                      <a:r>
                        <a:rPr lang="en-US" dirty="0"/>
                        <a:t>1</a:t>
                      </a:r>
                    </a:p>
                  </a:txBody>
                  <a:tcPr/>
                </a:tc>
                <a:tc>
                  <a:txBody>
                    <a:bodyPr/>
                    <a:lstStyle/>
                    <a:p>
                      <a:r>
                        <a:rPr lang="en-US" dirty="0"/>
                        <a:t>1400</a:t>
                      </a:r>
                    </a:p>
                  </a:txBody>
                  <a:tcPr/>
                </a:tc>
                <a:tc>
                  <a:txBody>
                    <a:bodyPr/>
                    <a:lstStyle/>
                    <a:p>
                      <a:r>
                        <a:rPr lang="en-US" dirty="0"/>
                        <a:t>1400 (637$)</a:t>
                      </a:r>
                    </a:p>
                  </a:txBody>
                  <a:tcPr/>
                </a:tc>
                <a:extLst>
                  <a:ext uri="{0D108BD9-81ED-4DB2-BD59-A6C34878D82A}">
                    <a16:rowId xmlns:a16="http://schemas.microsoft.com/office/drawing/2014/main" val="999439706"/>
                  </a:ext>
                </a:extLst>
              </a:tr>
              <a:tr h="182880">
                <a:tc>
                  <a:txBody>
                    <a:bodyPr/>
                    <a:lstStyle/>
                    <a:p>
                      <a:r>
                        <a:rPr lang="en-US" b="1" dirty="0">
                          <a:solidFill>
                            <a:srgbClr val="FF0000"/>
                          </a:solidFill>
                        </a:rPr>
                        <a:t>Total</a:t>
                      </a:r>
                    </a:p>
                  </a:txBody>
                  <a:tcPr/>
                </a:tc>
                <a:tc>
                  <a:txBody>
                    <a:bodyPr/>
                    <a:lstStyle/>
                    <a:p>
                      <a:endParaRPr lang="en-US" b="1" dirty="0">
                        <a:solidFill>
                          <a:srgbClr val="FF0000"/>
                        </a:solidFill>
                      </a:endParaRPr>
                    </a:p>
                  </a:txBody>
                  <a:tcPr/>
                </a:tc>
                <a:tc>
                  <a:txBody>
                    <a:bodyPr/>
                    <a:lstStyle/>
                    <a:p>
                      <a:endParaRPr lang="en-US" b="1" dirty="0">
                        <a:solidFill>
                          <a:srgbClr val="FF0000"/>
                        </a:solidFill>
                      </a:endParaRPr>
                    </a:p>
                  </a:txBody>
                  <a:tcPr/>
                </a:tc>
                <a:tc>
                  <a:txBody>
                    <a:bodyPr/>
                    <a:lstStyle/>
                    <a:p>
                      <a:r>
                        <a:rPr lang="en-US" b="1" dirty="0">
                          <a:solidFill>
                            <a:srgbClr val="FF0000"/>
                          </a:solidFill>
                        </a:rPr>
                        <a:t>2800</a:t>
                      </a:r>
                    </a:p>
                  </a:txBody>
                  <a:tcPr/>
                </a:tc>
                <a:tc>
                  <a:txBody>
                    <a:bodyPr/>
                    <a:lstStyle/>
                    <a:p>
                      <a:r>
                        <a:rPr lang="en-US" b="1" dirty="0">
                          <a:solidFill>
                            <a:srgbClr val="FF0000"/>
                          </a:solidFill>
                        </a:rPr>
                        <a:t>1274 $</a:t>
                      </a:r>
                    </a:p>
                  </a:txBody>
                  <a:tcPr/>
                </a:tc>
                <a:extLst>
                  <a:ext uri="{0D108BD9-81ED-4DB2-BD59-A6C34878D82A}">
                    <a16:rowId xmlns:a16="http://schemas.microsoft.com/office/drawing/2014/main" val="549965008"/>
                  </a:ext>
                </a:extLst>
              </a:tr>
              <a:tr h="182880">
                <a:tc>
                  <a:txBody>
                    <a:bodyPr/>
                    <a:lstStyle/>
                    <a:p>
                      <a:r>
                        <a:rPr lang="en-US" b="1" dirty="0">
                          <a:solidFill>
                            <a:srgbClr val="FF0000"/>
                          </a:solidFill>
                        </a:rPr>
                        <a:t>Total Investment</a:t>
                      </a:r>
                    </a:p>
                  </a:txBody>
                  <a:tcPr/>
                </a:tc>
                <a:tc>
                  <a:txBody>
                    <a:bodyPr/>
                    <a:lstStyle/>
                    <a:p>
                      <a:endParaRPr lang="en-US" b="1" dirty="0">
                        <a:solidFill>
                          <a:srgbClr val="FF0000"/>
                        </a:solidFill>
                      </a:endParaRPr>
                    </a:p>
                  </a:txBody>
                  <a:tcPr/>
                </a:tc>
                <a:tc>
                  <a:txBody>
                    <a:bodyPr/>
                    <a:lstStyle/>
                    <a:p>
                      <a:endParaRPr lang="en-US" b="1" dirty="0">
                        <a:solidFill>
                          <a:srgbClr val="FF0000"/>
                        </a:solidFill>
                      </a:endParaRPr>
                    </a:p>
                  </a:txBody>
                  <a:tcPr/>
                </a:tc>
                <a:tc>
                  <a:txBody>
                    <a:bodyPr/>
                    <a:lstStyle/>
                    <a:p>
                      <a:endParaRPr lang="en-US" b="1" dirty="0">
                        <a:solidFill>
                          <a:srgbClr val="FF0000"/>
                        </a:solidFill>
                      </a:endParaRPr>
                    </a:p>
                  </a:txBody>
                  <a:tcPr/>
                </a:tc>
                <a:tc>
                  <a:txBody>
                    <a:bodyPr/>
                    <a:lstStyle/>
                    <a:p>
                      <a:r>
                        <a:rPr lang="en-US" b="1" dirty="0">
                          <a:solidFill>
                            <a:srgbClr val="FF0000"/>
                          </a:solidFill>
                        </a:rPr>
                        <a:t>3822 $</a:t>
                      </a:r>
                    </a:p>
                  </a:txBody>
                  <a:tcPr/>
                </a:tc>
                <a:extLst>
                  <a:ext uri="{0D108BD9-81ED-4DB2-BD59-A6C34878D82A}">
                    <a16:rowId xmlns:a16="http://schemas.microsoft.com/office/drawing/2014/main" val="1311594562"/>
                  </a:ext>
                </a:extLst>
              </a:tr>
            </a:tbl>
          </a:graphicData>
        </a:graphic>
      </p:graphicFrame>
    </p:spTree>
    <p:extLst>
      <p:ext uri="{BB962C8B-B14F-4D97-AF65-F5344CB8AC3E}">
        <p14:creationId xmlns:p14="http://schemas.microsoft.com/office/powerpoint/2010/main" val="32864608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506390" y="15630"/>
            <a:ext cx="11685610" cy="584775"/>
          </a:xfrm>
          <a:prstGeom prst="rect">
            <a:avLst/>
          </a:prstGeom>
          <a:gradFill flip="none" rotWithShape="1">
            <a:gsLst>
              <a:gs pos="0">
                <a:schemeClr val="bg1"/>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wrap="square" rtlCol="0">
            <a:spAutoFit/>
          </a:bodyPr>
          <a:lstStyle>
            <a:defPPr>
              <a:defRPr lang="en-US"/>
            </a:defPPr>
            <a:lvl1pPr>
              <a:defRPr sz="4800"/>
            </a:lvl1pPr>
          </a:lstStyle>
          <a:p>
            <a:pPr algn="just"/>
            <a:r>
              <a:rPr lang="en-US" sz="3200" b="1" dirty="0">
                <a:solidFill>
                  <a:srgbClr val="007436"/>
                </a:solidFill>
              </a:rPr>
              <a:t>ECONOMIC ANALYSIS – PROFITABILITY OF THE PROJECT</a:t>
            </a:r>
          </a:p>
        </p:txBody>
      </p:sp>
      <p:sp>
        <p:nvSpPr>
          <p:cNvPr id="4" name="Content Placeholder 2">
            <a:extLst>
              <a:ext uri="{FF2B5EF4-FFF2-40B4-BE49-F238E27FC236}">
                <a16:creationId xmlns:a16="http://schemas.microsoft.com/office/drawing/2014/main" id="{22A9B71C-3993-4DD6-8EF2-F2C6EF41477E}"/>
              </a:ext>
            </a:extLst>
          </p:cNvPr>
          <p:cNvSpPr txBox="1">
            <a:spLocks/>
          </p:cNvSpPr>
          <p:nvPr/>
        </p:nvSpPr>
        <p:spPr>
          <a:xfrm>
            <a:off x="506390" y="711807"/>
            <a:ext cx="11446798" cy="300235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buClr>
                <a:schemeClr val="accent4">
                  <a:lumMod val="75000"/>
                </a:schemeClr>
              </a:buClr>
              <a:buFont typeface="Wingdings" panose="05000000000000000000" pitchFamily="2" charset="2"/>
              <a:buChar char="q"/>
            </a:pPr>
            <a:r>
              <a:rPr lang="en-US" sz="2400" dirty="0"/>
              <a:t> </a:t>
            </a:r>
            <a:r>
              <a:rPr lang="en-US" sz="2400" b="1" u="sng" dirty="0"/>
              <a:t>Depreciation</a:t>
            </a:r>
          </a:p>
          <a:p>
            <a:pPr algn="just">
              <a:lnSpc>
                <a:spcPct val="100000"/>
              </a:lnSpc>
              <a:buClr>
                <a:schemeClr val="accent4">
                  <a:lumMod val="75000"/>
                </a:schemeClr>
              </a:buClr>
              <a:buFont typeface="Wingdings" panose="05000000000000000000" pitchFamily="2" charset="2"/>
              <a:buChar char="q"/>
            </a:pPr>
            <a:endParaRPr lang="en-US" sz="2400" b="1" u="sng" dirty="0"/>
          </a:p>
          <a:p>
            <a:pPr algn="just">
              <a:lnSpc>
                <a:spcPct val="100000"/>
              </a:lnSpc>
              <a:buClr>
                <a:schemeClr val="accent4">
                  <a:lumMod val="75000"/>
                </a:schemeClr>
              </a:buClr>
              <a:buFont typeface="Wingdings" panose="05000000000000000000" pitchFamily="2" charset="2"/>
              <a:buChar char="q"/>
            </a:pPr>
            <a:endParaRPr lang="en-US" sz="2400" b="1" u="sng" dirty="0"/>
          </a:p>
          <a:p>
            <a:pPr algn="just">
              <a:lnSpc>
                <a:spcPct val="100000"/>
              </a:lnSpc>
              <a:buClr>
                <a:schemeClr val="accent4">
                  <a:lumMod val="75000"/>
                </a:schemeClr>
              </a:buClr>
              <a:buFont typeface="Wingdings" panose="05000000000000000000" pitchFamily="2" charset="2"/>
              <a:buChar char="q"/>
            </a:pPr>
            <a:endParaRPr lang="en-US" sz="2400" b="1" u="sng" dirty="0"/>
          </a:p>
          <a:p>
            <a:pPr algn="just">
              <a:lnSpc>
                <a:spcPct val="100000"/>
              </a:lnSpc>
              <a:buClr>
                <a:schemeClr val="accent4">
                  <a:lumMod val="75000"/>
                </a:schemeClr>
              </a:buClr>
              <a:buFont typeface="Wingdings" panose="05000000000000000000" pitchFamily="2" charset="2"/>
              <a:buChar char="q"/>
            </a:pPr>
            <a:endParaRPr lang="en-US" sz="2400" b="1" u="sng" dirty="0"/>
          </a:p>
          <a:p>
            <a:pPr algn="just">
              <a:lnSpc>
                <a:spcPct val="100000"/>
              </a:lnSpc>
              <a:buClr>
                <a:schemeClr val="accent4">
                  <a:lumMod val="75000"/>
                </a:schemeClr>
              </a:buClr>
              <a:buFont typeface="Wingdings" panose="05000000000000000000" pitchFamily="2" charset="2"/>
              <a:buChar char="q"/>
            </a:pPr>
            <a:endParaRPr lang="en-US" sz="2400" b="1" u="sng" dirty="0"/>
          </a:p>
          <a:p>
            <a:pPr algn="just">
              <a:lnSpc>
                <a:spcPct val="100000"/>
              </a:lnSpc>
              <a:buClr>
                <a:schemeClr val="accent4">
                  <a:lumMod val="75000"/>
                </a:schemeClr>
              </a:buClr>
              <a:buFont typeface="Wingdings" panose="05000000000000000000" pitchFamily="2" charset="2"/>
              <a:buChar char="q"/>
            </a:pPr>
            <a:r>
              <a:rPr lang="en-US" sz="2400" b="1" u="sng" dirty="0"/>
              <a:t> Financing / Funding: </a:t>
            </a:r>
            <a:r>
              <a:rPr lang="en-US" sz="2400" dirty="0"/>
              <a:t>This is the total investment including working capital. </a:t>
            </a:r>
          </a:p>
          <a:p>
            <a:pPr marL="457200" lvl="1" indent="0" algn="just">
              <a:lnSpc>
                <a:spcPct val="100000"/>
              </a:lnSpc>
              <a:buClr>
                <a:schemeClr val="accent4">
                  <a:lumMod val="75000"/>
                </a:schemeClr>
              </a:buClr>
              <a:buNone/>
            </a:pPr>
            <a:endParaRPr lang="en-US" sz="2000" dirty="0"/>
          </a:p>
        </p:txBody>
      </p:sp>
      <p:graphicFrame>
        <p:nvGraphicFramePr>
          <p:cNvPr id="5" name="Table 4">
            <a:extLst>
              <a:ext uri="{FF2B5EF4-FFF2-40B4-BE49-F238E27FC236}">
                <a16:creationId xmlns:a16="http://schemas.microsoft.com/office/drawing/2014/main" id="{3540B08F-7F94-41CE-A136-E232926745D3}"/>
              </a:ext>
            </a:extLst>
          </p:cNvPr>
          <p:cNvGraphicFramePr>
            <a:graphicFrameLocks noGrp="1"/>
          </p:cNvGraphicFramePr>
          <p:nvPr>
            <p:extLst>
              <p:ext uri="{D42A27DB-BD31-4B8C-83A1-F6EECF244321}">
                <p14:modId xmlns:p14="http://schemas.microsoft.com/office/powerpoint/2010/main" val="3816726114"/>
              </p:ext>
            </p:extLst>
          </p:nvPr>
        </p:nvGraphicFramePr>
        <p:xfrm>
          <a:off x="760914" y="1140643"/>
          <a:ext cx="9778254" cy="2489200"/>
        </p:xfrm>
        <a:graphic>
          <a:graphicData uri="http://schemas.openxmlformats.org/drawingml/2006/table">
            <a:tbl>
              <a:tblPr firstRow="1" bandRow="1">
                <a:tableStyleId>{5C22544A-7EE6-4342-B048-85BDC9FD1C3A}</a:tableStyleId>
              </a:tblPr>
              <a:tblGrid>
                <a:gridCol w="4616032">
                  <a:extLst>
                    <a:ext uri="{9D8B030D-6E8A-4147-A177-3AD203B41FA5}">
                      <a16:colId xmlns:a16="http://schemas.microsoft.com/office/drawing/2014/main" val="2174301500"/>
                    </a:ext>
                  </a:extLst>
                </a:gridCol>
                <a:gridCol w="3154312">
                  <a:extLst>
                    <a:ext uri="{9D8B030D-6E8A-4147-A177-3AD203B41FA5}">
                      <a16:colId xmlns:a16="http://schemas.microsoft.com/office/drawing/2014/main" val="302508597"/>
                    </a:ext>
                  </a:extLst>
                </a:gridCol>
                <a:gridCol w="2007910">
                  <a:extLst>
                    <a:ext uri="{9D8B030D-6E8A-4147-A177-3AD203B41FA5}">
                      <a16:colId xmlns:a16="http://schemas.microsoft.com/office/drawing/2014/main" val="4227386325"/>
                    </a:ext>
                  </a:extLst>
                </a:gridCol>
              </a:tblGrid>
              <a:tr h="370840">
                <a:tc>
                  <a:txBody>
                    <a:bodyPr/>
                    <a:lstStyle/>
                    <a:p>
                      <a:r>
                        <a:rPr lang="en-US" dirty="0"/>
                        <a:t>Designation</a:t>
                      </a:r>
                    </a:p>
                  </a:txBody>
                  <a:tcPr/>
                </a:tc>
                <a:tc>
                  <a:txBody>
                    <a:bodyPr/>
                    <a:lstStyle/>
                    <a:p>
                      <a:r>
                        <a:rPr lang="en-US" dirty="0"/>
                        <a:t>Amount</a:t>
                      </a:r>
                    </a:p>
                  </a:txBody>
                  <a:tcPr/>
                </a:tc>
                <a:tc>
                  <a:txBody>
                    <a:bodyPr/>
                    <a:lstStyle/>
                    <a:p>
                      <a:r>
                        <a:rPr lang="en-US" dirty="0"/>
                        <a:t>Depreciation rate</a:t>
                      </a:r>
                    </a:p>
                  </a:txBody>
                  <a:tcPr/>
                </a:tc>
                <a:extLst>
                  <a:ext uri="{0D108BD9-81ED-4DB2-BD59-A6C34878D82A}">
                    <a16:rowId xmlns:a16="http://schemas.microsoft.com/office/drawing/2014/main" val="947543006"/>
                  </a:ext>
                </a:extLst>
              </a:tr>
              <a:tr h="370840">
                <a:tc>
                  <a:txBody>
                    <a:bodyPr/>
                    <a:lstStyle/>
                    <a:p>
                      <a:r>
                        <a:rPr lang="en-US" b="0" dirty="0"/>
                        <a:t>Civil engineering</a:t>
                      </a:r>
                    </a:p>
                  </a:txBody>
                  <a:tcPr/>
                </a:tc>
                <a:tc>
                  <a:txBody>
                    <a:bodyPr/>
                    <a:lstStyle/>
                    <a:p>
                      <a:r>
                        <a:rPr lang="en-US" b="0" dirty="0"/>
                        <a:t>0</a:t>
                      </a:r>
                    </a:p>
                  </a:txBody>
                  <a:tcPr/>
                </a:tc>
                <a:tc>
                  <a:txBody>
                    <a:bodyPr/>
                    <a:lstStyle/>
                    <a:p>
                      <a:r>
                        <a:rPr lang="en-US" b="0" dirty="0"/>
                        <a:t>5%</a:t>
                      </a:r>
                    </a:p>
                  </a:txBody>
                  <a:tcPr/>
                </a:tc>
                <a:extLst>
                  <a:ext uri="{0D108BD9-81ED-4DB2-BD59-A6C34878D82A}">
                    <a16:rowId xmlns:a16="http://schemas.microsoft.com/office/drawing/2014/main" val="2222063824"/>
                  </a:ext>
                </a:extLst>
              </a:tr>
              <a:tr h="370840">
                <a:tc>
                  <a:txBody>
                    <a:bodyPr/>
                    <a:lstStyle/>
                    <a:p>
                      <a:r>
                        <a:rPr lang="en-US" dirty="0"/>
                        <a:t>Equipment (including machine block)</a:t>
                      </a:r>
                    </a:p>
                  </a:txBody>
                  <a:tcPr/>
                </a:tc>
                <a:tc>
                  <a:txBody>
                    <a:bodyPr/>
                    <a:lstStyle/>
                    <a:p>
                      <a:r>
                        <a:rPr lang="en-US" dirty="0"/>
                        <a:t>3500 – 1591$ (machine)</a:t>
                      </a:r>
                    </a:p>
                    <a:p>
                      <a:r>
                        <a:rPr lang="en-US" dirty="0"/>
                        <a:t>560 – 255$ (rest)</a:t>
                      </a:r>
                    </a:p>
                  </a:txBody>
                  <a:tcPr/>
                </a:tc>
                <a:tc>
                  <a:txBody>
                    <a:bodyPr/>
                    <a:lstStyle/>
                    <a:p>
                      <a:r>
                        <a:rPr lang="en-US" dirty="0"/>
                        <a:t>10%</a:t>
                      </a:r>
                    </a:p>
                  </a:txBody>
                  <a:tcPr/>
                </a:tc>
                <a:extLst>
                  <a:ext uri="{0D108BD9-81ED-4DB2-BD59-A6C34878D82A}">
                    <a16:rowId xmlns:a16="http://schemas.microsoft.com/office/drawing/2014/main" val="833977585"/>
                  </a:ext>
                </a:extLst>
              </a:tr>
              <a:tr h="370840">
                <a:tc>
                  <a:txBody>
                    <a:bodyPr/>
                    <a:lstStyle/>
                    <a:p>
                      <a:r>
                        <a:rPr lang="en-US" dirty="0"/>
                        <a:t>Means of transport</a:t>
                      </a:r>
                    </a:p>
                  </a:txBody>
                  <a:tcPr/>
                </a:tc>
                <a:tc>
                  <a:txBody>
                    <a:bodyPr/>
                    <a:lstStyle/>
                    <a:p>
                      <a:r>
                        <a:rPr lang="en-US" dirty="0"/>
                        <a:t>0</a:t>
                      </a:r>
                    </a:p>
                  </a:txBody>
                  <a:tcPr/>
                </a:tc>
                <a:tc>
                  <a:txBody>
                    <a:bodyPr/>
                    <a:lstStyle/>
                    <a:p>
                      <a:r>
                        <a:rPr lang="en-US" dirty="0"/>
                        <a:t>20%</a:t>
                      </a:r>
                    </a:p>
                  </a:txBody>
                  <a:tcPr/>
                </a:tc>
                <a:extLst>
                  <a:ext uri="{0D108BD9-81ED-4DB2-BD59-A6C34878D82A}">
                    <a16:rowId xmlns:a16="http://schemas.microsoft.com/office/drawing/2014/main" val="1002969122"/>
                  </a:ext>
                </a:extLst>
              </a:tr>
              <a:tr h="370840">
                <a:tc>
                  <a:txBody>
                    <a:bodyPr/>
                    <a:lstStyle/>
                    <a:p>
                      <a:r>
                        <a:rPr lang="en-US" dirty="0"/>
                        <a:t>Approach costs</a:t>
                      </a:r>
                    </a:p>
                  </a:txBody>
                  <a:tcPr/>
                </a:tc>
                <a:tc>
                  <a:txBody>
                    <a:bodyPr/>
                    <a:lstStyle/>
                    <a:p>
                      <a:r>
                        <a:rPr lang="en-US" dirty="0"/>
                        <a:t>600 – 273$</a:t>
                      </a:r>
                    </a:p>
                  </a:txBody>
                  <a:tcPr/>
                </a:tc>
                <a:tc>
                  <a:txBody>
                    <a:bodyPr/>
                    <a:lstStyle/>
                    <a:p>
                      <a:r>
                        <a:rPr lang="en-US" dirty="0"/>
                        <a:t>25%</a:t>
                      </a:r>
                    </a:p>
                  </a:txBody>
                  <a:tcPr/>
                </a:tc>
                <a:extLst>
                  <a:ext uri="{0D108BD9-81ED-4DB2-BD59-A6C34878D82A}">
                    <a16:rowId xmlns:a16="http://schemas.microsoft.com/office/drawing/2014/main" val="999439706"/>
                  </a:ext>
                </a:extLst>
              </a:tr>
              <a:tr h="182880">
                <a:tc>
                  <a:txBody>
                    <a:bodyPr/>
                    <a:lstStyle/>
                    <a:p>
                      <a:r>
                        <a:rPr lang="en-US" b="1" dirty="0">
                          <a:solidFill>
                            <a:srgbClr val="FF0000"/>
                          </a:solidFill>
                        </a:rPr>
                        <a:t>Total</a:t>
                      </a:r>
                    </a:p>
                  </a:txBody>
                  <a:tcPr/>
                </a:tc>
                <a:tc>
                  <a:txBody>
                    <a:bodyPr/>
                    <a:lstStyle/>
                    <a:p>
                      <a:r>
                        <a:rPr lang="en-US" b="1" dirty="0">
                          <a:solidFill>
                            <a:srgbClr val="FF0000"/>
                          </a:solidFill>
                        </a:rPr>
                        <a:t>2119 $</a:t>
                      </a:r>
                    </a:p>
                  </a:txBody>
                  <a:tcPr/>
                </a:tc>
                <a:tc>
                  <a:txBody>
                    <a:bodyPr/>
                    <a:lstStyle/>
                    <a:p>
                      <a:endParaRPr lang="en-US" b="1" dirty="0">
                        <a:solidFill>
                          <a:srgbClr val="FF0000"/>
                        </a:solidFill>
                      </a:endParaRPr>
                    </a:p>
                  </a:txBody>
                  <a:tcPr/>
                </a:tc>
                <a:extLst>
                  <a:ext uri="{0D108BD9-81ED-4DB2-BD59-A6C34878D82A}">
                    <a16:rowId xmlns:a16="http://schemas.microsoft.com/office/drawing/2014/main" val="549965008"/>
                  </a:ext>
                </a:extLst>
              </a:tr>
            </a:tbl>
          </a:graphicData>
        </a:graphic>
      </p:graphicFrame>
      <p:graphicFrame>
        <p:nvGraphicFramePr>
          <p:cNvPr id="6" name="Table 5">
            <a:extLst>
              <a:ext uri="{FF2B5EF4-FFF2-40B4-BE49-F238E27FC236}">
                <a16:creationId xmlns:a16="http://schemas.microsoft.com/office/drawing/2014/main" id="{378AD6B5-1FC3-4153-BD37-E43829AFC453}"/>
              </a:ext>
            </a:extLst>
          </p:cNvPr>
          <p:cNvGraphicFramePr>
            <a:graphicFrameLocks noGrp="1"/>
          </p:cNvGraphicFramePr>
          <p:nvPr>
            <p:extLst>
              <p:ext uri="{D42A27DB-BD31-4B8C-83A1-F6EECF244321}">
                <p14:modId xmlns:p14="http://schemas.microsoft.com/office/powerpoint/2010/main" val="3896580510"/>
              </p:ext>
            </p:extLst>
          </p:nvPr>
        </p:nvGraphicFramePr>
        <p:xfrm>
          <a:off x="762484" y="4177644"/>
          <a:ext cx="9776684" cy="2219960"/>
        </p:xfrm>
        <a:graphic>
          <a:graphicData uri="http://schemas.openxmlformats.org/drawingml/2006/table">
            <a:tbl>
              <a:tblPr firstRow="1" bandRow="1">
                <a:tableStyleId>{5C22544A-7EE6-4342-B048-85BDC9FD1C3A}</a:tableStyleId>
              </a:tblPr>
              <a:tblGrid>
                <a:gridCol w="5807914">
                  <a:extLst>
                    <a:ext uri="{9D8B030D-6E8A-4147-A177-3AD203B41FA5}">
                      <a16:colId xmlns:a16="http://schemas.microsoft.com/office/drawing/2014/main" val="2174301500"/>
                    </a:ext>
                  </a:extLst>
                </a:gridCol>
                <a:gridCol w="3968770">
                  <a:extLst>
                    <a:ext uri="{9D8B030D-6E8A-4147-A177-3AD203B41FA5}">
                      <a16:colId xmlns:a16="http://schemas.microsoft.com/office/drawing/2014/main" val="302508597"/>
                    </a:ext>
                  </a:extLst>
                </a:gridCol>
              </a:tblGrid>
              <a:tr h="370840">
                <a:tc>
                  <a:txBody>
                    <a:bodyPr/>
                    <a:lstStyle/>
                    <a:p>
                      <a:r>
                        <a:rPr lang="en-US" dirty="0"/>
                        <a:t>Designation</a:t>
                      </a:r>
                    </a:p>
                  </a:txBody>
                  <a:tcPr/>
                </a:tc>
                <a:tc>
                  <a:txBody>
                    <a:bodyPr/>
                    <a:lstStyle/>
                    <a:p>
                      <a:r>
                        <a:rPr lang="en-US" dirty="0"/>
                        <a:t>Amount</a:t>
                      </a:r>
                    </a:p>
                  </a:txBody>
                  <a:tcPr/>
                </a:tc>
                <a:extLst>
                  <a:ext uri="{0D108BD9-81ED-4DB2-BD59-A6C34878D82A}">
                    <a16:rowId xmlns:a16="http://schemas.microsoft.com/office/drawing/2014/main" val="947543006"/>
                  </a:ext>
                </a:extLst>
              </a:tr>
              <a:tr h="370840">
                <a:tc>
                  <a:txBody>
                    <a:bodyPr/>
                    <a:lstStyle/>
                    <a:p>
                      <a:r>
                        <a:rPr lang="en-US" b="0" dirty="0"/>
                        <a:t>Own funds</a:t>
                      </a:r>
                    </a:p>
                  </a:txBody>
                  <a:tcPr/>
                </a:tc>
                <a:tc>
                  <a:txBody>
                    <a:bodyPr/>
                    <a:lstStyle/>
                    <a:p>
                      <a:r>
                        <a:rPr lang="en-US" b="0" dirty="0"/>
                        <a:t>25000 (11364$)</a:t>
                      </a:r>
                    </a:p>
                  </a:txBody>
                  <a:tcPr/>
                </a:tc>
                <a:extLst>
                  <a:ext uri="{0D108BD9-81ED-4DB2-BD59-A6C34878D82A}">
                    <a16:rowId xmlns:a16="http://schemas.microsoft.com/office/drawing/2014/main" val="2222063824"/>
                  </a:ext>
                </a:extLst>
              </a:tr>
              <a:tr h="370840">
                <a:tc>
                  <a:txBody>
                    <a:bodyPr/>
                    <a:lstStyle/>
                    <a:p>
                      <a:r>
                        <a:rPr lang="en-US" dirty="0"/>
                        <a:t>Short term loaning</a:t>
                      </a:r>
                    </a:p>
                  </a:txBody>
                  <a:tcPr/>
                </a:tc>
                <a:tc>
                  <a:txBody>
                    <a:bodyPr/>
                    <a:lstStyle/>
                    <a:p>
                      <a:r>
                        <a:rPr lang="en-US" dirty="0"/>
                        <a:t>15000 (6820$)</a:t>
                      </a:r>
                    </a:p>
                  </a:txBody>
                  <a:tcPr/>
                </a:tc>
                <a:extLst>
                  <a:ext uri="{0D108BD9-81ED-4DB2-BD59-A6C34878D82A}">
                    <a16:rowId xmlns:a16="http://schemas.microsoft.com/office/drawing/2014/main" val="833977585"/>
                  </a:ext>
                </a:extLst>
              </a:tr>
              <a:tr h="370840">
                <a:tc>
                  <a:txBody>
                    <a:bodyPr/>
                    <a:lstStyle/>
                    <a:p>
                      <a:r>
                        <a:rPr lang="en-US" dirty="0"/>
                        <a:t>Medium term loaning</a:t>
                      </a:r>
                    </a:p>
                  </a:txBody>
                  <a:tcPr/>
                </a:tc>
                <a:tc>
                  <a:txBody>
                    <a:bodyPr/>
                    <a:lstStyle/>
                    <a:p>
                      <a:r>
                        <a:rPr lang="en-US" dirty="0"/>
                        <a:t>10000 (4545$)</a:t>
                      </a:r>
                    </a:p>
                  </a:txBody>
                  <a:tcPr/>
                </a:tc>
                <a:extLst>
                  <a:ext uri="{0D108BD9-81ED-4DB2-BD59-A6C34878D82A}">
                    <a16:rowId xmlns:a16="http://schemas.microsoft.com/office/drawing/2014/main" val="1002969122"/>
                  </a:ext>
                </a:extLst>
              </a:tr>
              <a:tr h="370840">
                <a:tc>
                  <a:txBody>
                    <a:bodyPr/>
                    <a:lstStyle/>
                    <a:p>
                      <a:r>
                        <a:rPr lang="en-US" dirty="0"/>
                        <a:t>Long term loaning</a:t>
                      </a:r>
                    </a:p>
                  </a:txBody>
                  <a:tcPr/>
                </a:tc>
                <a:tc>
                  <a:txBody>
                    <a:bodyPr/>
                    <a:lstStyle/>
                    <a:p>
                      <a:r>
                        <a:rPr lang="en-US" dirty="0"/>
                        <a:t>0</a:t>
                      </a:r>
                    </a:p>
                  </a:txBody>
                  <a:tcPr/>
                </a:tc>
                <a:extLst>
                  <a:ext uri="{0D108BD9-81ED-4DB2-BD59-A6C34878D82A}">
                    <a16:rowId xmlns:a16="http://schemas.microsoft.com/office/drawing/2014/main" val="999439706"/>
                  </a:ext>
                </a:extLst>
              </a:tr>
              <a:tr h="182880">
                <a:tc>
                  <a:txBody>
                    <a:bodyPr/>
                    <a:lstStyle/>
                    <a:p>
                      <a:r>
                        <a:rPr lang="en-US" b="1" dirty="0">
                          <a:solidFill>
                            <a:srgbClr val="FF0000"/>
                          </a:solidFill>
                        </a:rPr>
                        <a:t>Total</a:t>
                      </a:r>
                    </a:p>
                  </a:txBody>
                  <a:tcPr/>
                </a:tc>
                <a:tc>
                  <a:txBody>
                    <a:bodyPr/>
                    <a:lstStyle/>
                    <a:p>
                      <a:r>
                        <a:rPr lang="en-US" b="1" dirty="0">
                          <a:solidFill>
                            <a:srgbClr val="FF0000"/>
                          </a:solidFill>
                        </a:rPr>
                        <a:t>50000 (22728 $)</a:t>
                      </a:r>
                    </a:p>
                  </a:txBody>
                  <a:tcPr/>
                </a:tc>
                <a:extLst>
                  <a:ext uri="{0D108BD9-81ED-4DB2-BD59-A6C34878D82A}">
                    <a16:rowId xmlns:a16="http://schemas.microsoft.com/office/drawing/2014/main" val="549965008"/>
                  </a:ext>
                </a:extLst>
              </a:tr>
            </a:tbl>
          </a:graphicData>
        </a:graphic>
      </p:graphicFrame>
    </p:spTree>
    <p:extLst>
      <p:ext uri="{BB962C8B-B14F-4D97-AF65-F5344CB8AC3E}">
        <p14:creationId xmlns:p14="http://schemas.microsoft.com/office/powerpoint/2010/main" val="38067842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506390" y="15630"/>
            <a:ext cx="11685610" cy="584775"/>
          </a:xfrm>
          <a:prstGeom prst="rect">
            <a:avLst/>
          </a:prstGeom>
          <a:gradFill flip="none" rotWithShape="1">
            <a:gsLst>
              <a:gs pos="0">
                <a:schemeClr val="bg1"/>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wrap="square" rtlCol="0">
            <a:spAutoFit/>
          </a:bodyPr>
          <a:lstStyle>
            <a:defPPr>
              <a:defRPr lang="en-US"/>
            </a:defPPr>
            <a:lvl1pPr>
              <a:defRPr sz="4800"/>
            </a:lvl1pPr>
          </a:lstStyle>
          <a:p>
            <a:pPr algn="just"/>
            <a:r>
              <a:rPr lang="en-US" sz="3200" b="1" dirty="0">
                <a:solidFill>
                  <a:srgbClr val="007436"/>
                </a:solidFill>
              </a:rPr>
              <a:t>ECONOMIC ANALYSIS – PROFITABILITY OF THE PROJECT</a:t>
            </a:r>
          </a:p>
        </p:txBody>
      </p:sp>
      <p:sp>
        <p:nvSpPr>
          <p:cNvPr id="4" name="Content Placeholder 2">
            <a:extLst>
              <a:ext uri="{FF2B5EF4-FFF2-40B4-BE49-F238E27FC236}">
                <a16:creationId xmlns:a16="http://schemas.microsoft.com/office/drawing/2014/main" id="{22A9B71C-3993-4DD6-8EF2-F2C6EF41477E}"/>
              </a:ext>
            </a:extLst>
          </p:cNvPr>
          <p:cNvSpPr txBox="1">
            <a:spLocks/>
          </p:cNvSpPr>
          <p:nvPr/>
        </p:nvSpPr>
        <p:spPr>
          <a:xfrm>
            <a:off x="506390" y="711807"/>
            <a:ext cx="11446798" cy="300235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buClr>
                <a:schemeClr val="accent4">
                  <a:lumMod val="75000"/>
                </a:schemeClr>
              </a:buClr>
              <a:buFont typeface="Wingdings" panose="05000000000000000000" pitchFamily="2" charset="2"/>
              <a:buChar char="q"/>
            </a:pPr>
            <a:r>
              <a:rPr lang="en-US" sz="2400" dirty="0"/>
              <a:t> </a:t>
            </a:r>
            <a:r>
              <a:rPr lang="en-US" sz="2400" b="1" u="sng" dirty="0"/>
              <a:t>Cost-Effectiveness of the project</a:t>
            </a:r>
          </a:p>
          <a:p>
            <a:pPr algn="just">
              <a:lnSpc>
                <a:spcPct val="100000"/>
              </a:lnSpc>
              <a:buClr>
                <a:schemeClr val="accent4">
                  <a:lumMod val="75000"/>
                </a:schemeClr>
              </a:buClr>
              <a:buFont typeface="Wingdings" panose="05000000000000000000" pitchFamily="2" charset="2"/>
              <a:buChar char="q"/>
            </a:pPr>
            <a:endParaRPr lang="en-US" sz="2400" b="1" u="sng" dirty="0"/>
          </a:p>
          <a:p>
            <a:pPr algn="just">
              <a:lnSpc>
                <a:spcPct val="100000"/>
              </a:lnSpc>
              <a:buClr>
                <a:schemeClr val="accent4">
                  <a:lumMod val="75000"/>
                </a:schemeClr>
              </a:buClr>
              <a:buFont typeface="Wingdings" panose="05000000000000000000" pitchFamily="2" charset="2"/>
              <a:buChar char="q"/>
            </a:pPr>
            <a:endParaRPr lang="en-US" sz="2400" b="1" u="sng" dirty="0"/>
          </a:p>
          <a:p>
            <a:pPr algn="just">
              <a:lnSpc>
                <a:spcPct val="100000"/>
              </a:lnSpc>
              <a:buClr>
                <a:schemeClr val="accent4">
                  <a:lumMod val="75000"/>
                </a:schemeClr>
              </a:buClr>
              <a:buFont typeface="Wingdings" panose="05000000000000000000" pitchFamily="2" charset="2"/>
              <a:buChar char="q"/>
            </a:pPr>
            <a:endParaRPr lang="en-US" sz="2400" b="1" u="sng" dirty="0"/>
          </a:p>
          <a:p>
            <a:pPr algn="just">
              <a:lnSpc>
                <a:spcPct val="100000"/>
              </a:lnSpc>
              <a:buClr>
                <a:schemeClr val="accent4">
                  <a:lumMod val="75000"/>
                </a:schemeClr>
              </a:buClr>
              <a:buFont typeface="Wingdings" panose="05000000000000000000" pitchFamily="2" charset="2"/>
              <a:buChar char="q"/>
            </a:pPr>
            <a:endParaRPr lang="en-US" sz="2400" b="1" u="sng" dirty="0"/>
          </a:p>
          <a:p>
            <a:pPr algn="just">
              <a:lnSpc>
                <a:spcPct val="100000"/>
              </a:lnSpc>
              <a:buClr>
                <a:schemeClr val="accent4">
                  <a:lumMod val="75000"/>
                </a:schemeClr>
              </a:buClr>
              <a:buFont typeface="Wingdings" panose="05000000000000000000" pitchFamily="2" charset="2"/>
              <a:buChar char="q"/>
            </a:pPr>
            <a:endParaRPr lang="en-US" sz="2400" b="1" u="sng" dirty="0"/>
          </a:p>
          <a:p>
            <a:pPr algn="just">
              <a:lnSpc>
                <a:spcPct val="100000"/>
              </a:lnSpc>
              <a:buClr>
                <a:schemeClr val="accent4">
                  <a:lumMod val="75000"/>
                </a:schemeClr>
              </a:buClr>
              <a:buFont typeface="Wingdings" panose="05000000000000000000" pitchFamily="2" charset="2"/>
              <a:buChar char="q"/>
            </a:pPr>
            <a:r>
              <a:rPr lang="en-US" sz="2400" b="1" u="sng" dirty="0"/>
              <a:t> </a:t>
            </a:r>
            <a:endParaRPr lang="en-US" sz="2000" dirty="0"/>
          </a:p>
        </p:txBody>
      </p:sp>
      <p:graphicFrame>
        <p:nvGraphicFramePr>
          <p:cNvPr id="6" name="Table 5">
            <a:extLst>
              <a:ext uri="{FF2B5EF4-FFF2-40B4-BE49-F238E27FC236}">
                <a16:creationId xmlns:a16="http://schemas.microsoft.com/office/drawing/2014/main" id="{378AD6B5-1FC3-4153-BD37-E43829AFC453}"/>
              </a:ext>
            </a:extLst>
          </p:cNvPr>
          <p:cNvGraphicFramePr>
            <a:graphicFrameLocks noGrp="1"/>
          </p:cNvGraphicFramePr>
          <p:nvPr>
            <p:extLst>
              <p:ext uri="{D42A27DB-BD31-4B8C-83A1-F6EECF244321}">
                <p14:modId xmlns:p14="http://schemas.microsoft.com/office/powerpoint/2010/main" val="692524974"/>
              </p:ext>
            </p:extLst>
          </p:nvPr>
        </p:nvGraphicFramePr>
        <p:xfrm>
          <a:off x="762484" y="1311891"/>
          <a:ext cx="9776684" cy="3677920"/>
        </p:xfrm>
        <a:graphic>
          <a:graphicData uri="http://schemas.openxmlformats.org/drawingml/2006/table">
            <a:tbl>
              <a:tblPr firstRow="1" bandRow="1">
                <a:tableStyleId>{5C22544A-7EE6-4342-B048-85BDC9FD1C3A}</a:tableStyleId>
              </a:tblPr>
              <a:tblGrid>
                <a:gridCol w="5807914">
                  <a:extLst>
                    <a:ext uri="{9D8B030D-6E8A-4147-A177-3AD203B41FA5}">
                      <a16:colId xmlns:a16="http://schemas.microsoft.com/office/drawing/2014/main" val="2174301500"/>
                    </a:ext>
                  </a:extLst>
                </a:gridCol>
                <a:gridCol w="3968770">
                  <a:extLst>
                    <a:ext uri="{9D8B030D-6E8A-4147-A177-3AD203B41FA5}">
                      <a16:colId xmlns:a16="http://schemas.microsoft.com/office/drawing/2014/main" val="302508597"/>
                    </a:ext>
                  </a:extLst>
                </a:gridCol>
              </a:tblGrid>
              <a:tr h="370840">
                <a:tc>
                  <a:txBody>
                    <a:bodyPr/>
                    <a:lstStyle/>
                    <a:p>
                      <a:r>
                        <a:rPr lang="en-US" dirty="0"/>
                        <a:t>Designation</a:t>
                      </a:r>
                    </a:p>
                  </a:txBody>
                  <a:tcPr/>
                </a:tc>
                <a:tc>
                  <a:txBody>
                    <a:bodyPr/>
                    <a:lstStyle/>
                    <a:p>
                      <a:r>
                        <a:rPr lang="en-US" dirty="0"/>
                        <a:t>Amount</a:t>
                      </a:r>
                    </a:p>
                  </a:txBody>
                  <a:tcPr/>
                </a:tc>
                <a:extLst>
                  <a:ext uri="{0D108BD9-81ED-4DB2-BD59-A6C34878D82A}">
                    <a16:rowId xmlns:a16="http://schemas.microsoft.com/office/drawing/2014/main" val="947543006"/>
                  </a:ext>
                </a:extLst>
              </a:tr>
              <a:tr h="370840">
                <a:tc>
                  <a:txBody>
                    <a:bodyPr/>
                    <a:lstStyle/>
                    <a:p>
                      <a:r>
                        <a:rPr lang="en-US" b="1" dirty="0"/>
                        <a:t>COSTS</a:t>
                      </a:r>
                    </a:p>
                  </a:txBody>
                  <a:tcPr/>
                </a:tc>
                <a:tc>
                  <a:txBody>
                    <a:bodyPr/>
                    <a:lstStyle/>
                    <a:p>
                      <a:endParaRPr lang="en-US" b="0" dirty="0"/>
                    </a:p>
                  </a:txBody>
                  <a:tcPr/>
                </a:tc>
                <a:extLst>
                  <a:ext uri="{0D108BD9-81ED-4DB2-BD59-A6C34878D82A}">
                    <a16:rowId xmlns:a16="http://schemas.microsoft.com/office/drawing/2014/main" val="2222063824"/>
                  </a:ext>
                </a:extLst>
              </a:tr>
              <a:tr h="370840">
                <a:tc>
                  <a:txBody>
                    <a:bodyPr/>
                    <a:lstStyle/>
                    <a:p>
                      <a:r>
                        <a:rPr lang="en-US" dirty="0"/>
                        <a:t>Operating costs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66411 $</a:t>
                      </a:r>
                    </a:p>
                  </a:txBody>
                  <a:tcPr/>
                </a:tc>
                <a:extLst>
                  <a:ext uri="{0D108BD9-81ED-4DB2-BD59-A6C34878D82A}">
                    <a16:rowId xmlns:a16="http://schemas.microsoft.com/office/drawing/2014/main" val="833977585"/>
                  </a:ext>
                </a:extLst>
              </a:tr>
              <a:tr h="370840">
                <a:tc>
                  <a:txBody>
                    <a:bodyPr/>
                    <a:lstStyle/>
                    <a:p>
                      <a:r>
                        <a:rPr lang="en-US" dirty="0"/>
                        <a:t>Financial costs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3822 $</a:t>
                      </a:r>
                    </a:p>
                  </a:txBody>
                  <a:tcPr/>
                </a:tc>
                <a:extLst>
                  <a:ext uri="{0D108BD9-81ED-4DB2-BD59-A6C34878D82A}">
                    <a16:rowId xmlns:a16="http://schemas.microsoft.com/office/drawing/2014/main" val="1002969122"/>
                  </a:ext>
                </a:extLst>
              </a:tr>
              <a:tr h="0">
                <a:tc>
                  <a:txBody>
                    <a:bodyPr/>
                    <a:lstStyle/>
                    <a:p>
                      <a:r>
                        <a:rPr lang="en-US" dirty="0"/>
                        <a:t>Depreciations</a:t>
                      </a:r>
                    </a:p>
                  </a:txBody>
                  <a:tcPr/>
                </a:tc>
                <a:tc>
                  <a:txBody>
                    <a:bodyPr/>
                    <a:lstStyle/>
                    <a:p>
                      <a:r>
                        <a:rPr lang="en-US" b="1" dirty="0">
                          <a:solidFill>
                            <a:schemeClr val="tx1"/>
                          </a:solidFill>
                        </a:rPr>
                        <a:t>2119$</a:t>
                      </a:r>
                    </a:p>
                  </a:txBody>
                  <a:tcPr/>
                </a:tc>
                <a:extLst>
                  <a:ext uri="{0D108BD9-81ED-4DB2-BD59-A6C34878D82A}">
                    <a16:rowId xmlns:a16="http://schemas.microsoft.com/office/drawing/2014/main" val="999439706"/>
                  </a:ext>
                </a:extLst>
              </a:tr>
              <a:tr h="303953">
                <a:tc>
                  <a:txBody>
                    <a:bodyPr/>
                    <a:lstStyle/>
                    <a:p>
                      <a:r>
                        <a:rPr lang="en-US" b="1" dirty="0">
                          <a:solidFill>
                            <a:srgbClr val="FF0000"/>
                          </a:solidFill>
                        </a:rPr>
                        <a:t>TOTAL COSTS</a:t>
                      </a:r>
                    </a:p>
                  </a:txBody>
                  <a:tcPr/>
                </a:tc>
                <a:tc>
                  <a:txBody>
                    <a:bodyPr/>
                    <a:lstStyle/>
                    <a:p>
                      <a:r>
                        <a:rPr lang="en-US" b="1" dirty="0">
                          <a:solidFill>
                            <a:srgbClr val="FF0000"/>
                          </a:solidFill>
                        </a:rPr>
                        <a:t>72352 $</a:t>
                      </a:r>
                    </a:p>
                  </a:txBody>
                  <a:tcPr/>
                </a:tc>
                <a:extLst>
                  <a:ext uri="{0D108BD9-81ED-4DB2-BD59-A6C34878D82A}">
                    <a16:rowId xmlns:a16="http://schemas.microsoft.com/office/drawing/2014/main" val="3867880413"/>
                  </a:ext>
                </a:extLst>
              </a:tr>
              <a:tr h="242147">
                <a:tc>
                  <a:txBody>
                    <a:bodyPr/>
                    <a:lstStyle/>
                    <a:p>
                      <a:r>
                        <a:rPr lang="en-US" b="1" dirty="0"/>
                        <a:t>TURNOVER</a:t>
                      </a:r>
                    </a:p>
                  </a:txBody>
                  <a:tcPr/>
                </a:tc>
                <a:tc>
                  <a:txBody>
                    <a:bodyPr/>
                    <a:lstStyle/>
                    <a:p>
                      <a:endParaRPr lang="en-US" dirty="0"/>
                    </a:p>
                  </a:txBody>
                  <a:tcPr/>
                </a:tc>
                <a:extLst>
                  <a:ext uri="{0D108BD9-81ED-4DB2-BD59-A6C34878D82A}">
                    <a16:rowId xmlns:a16="http://schemas.microsoft.com/office/drawing/2014/main" val="387353201"/>
                  </a:ext>
                </a:extLst>
              </a:tr>
              <a:tr h="180340">
                <a:tc>
                  <a:txBody>
                    <a:bodyPr/>
                    <a:lstStyle/>
                    <a:p>
                      <a:r>
                        <a:rPr lang="en-US" dirty="0">
                          <a:solidFill>
                            <a:schemeClr val="tx1"/>
                          </a:solidFill>
                        </a:rPr>
                        <a:t>Feed blocks : 405 tons final product  x (205$ / ton) </a:t>
                      </a:r>
                    </a:p>
                  </a:txBody>
                  <a:tcPr/>
                </a:tc>
                <a:tc>
                  <a:txBody>
                    <a:bodyPr/>
                    <a:lstStyle/>
                    <a:p>
                      <a:r>
                        <a:rPr lang="en-US" dirty="0">
                          <a:solidFill>
                            <a:schemeClr val="tx1"/>
                          </a:solidFill>
                        </a:rPr>
                        <a:t>83025</a:t>
                      </a:r>
                    </a:p>
                  </a:txBody>
                  <a:tcPr/>
                </a:tc>
                <a:extLst>
                  <a:ext uri="{0D108BD9-81ED-4DB2-BD59-A6C34878D82A}">
                    <a16:rowId xmlns:a16="http://schemas.microsoft.com/office/drawing/2014/main" val="3094232744"/>
                  </a:ext>
                </a:extLst>
              </a:tr>
              <a:tr h="118533">
                <a:tc>
                  <a:txBody>
                    <a:bodyPr/>
                    <a:lstStyle/>
                    <a:p>
                      <a:r>
                        <a:rPr lang="en-US" b="1" dirty="0">
                          <a:solidFill>
                            <a:srgbClr val="FF0000"/>
                          </a:solidFill>
                        </a:rPr>
                        <a:t>TOTAL SALES</a:t>
                      </a:r>
                    </a:p>
                  </a:txBody>
                  <a:tcPr/>
                </a:tc>
                <a:tc>
                  <a:txBody>
                    <a:bodyPr/>
                    <a:lstStyle/>
                    <a:p>
                      <a:r>
                        <a:rPr lang="en-US" b="1" dirty="0">
                          <a:solidFill>
                            <a:srgbClr val="FF0000"/>
                          </a:solidFill>
                        </a:rPr>
                        <a:t>83025$</a:t>
                      </a:r>
                    </a:p>
                  </a:txBody>
                  <a:tcPr/>
                </a:tc>
                <a:extLst>
                  <a:ext uri="{0D108BD9-81ED-4DB2-BD59-A6C34878D82A}">
                    <a16:rowId xmlns:a16="http://schemas.microsoft.com/office/drawing/2014/main" val="1253173941"/>
                  </a:ext>
                </a:extLst>
              </a:tr>
              <a:tr h="0">
                <a:tc>
                  <a:txBody>
                    <a:bodyPr/>
                    <a:lstStyle/>
                    <a:p>
                      <a:r>
                        <a:rPr lang="en-US" b="1" dirty="0">
                          <a:solidFill>
                            <a:srgbClr val="007436"/>
                          </a:solidFill>
                        </a:rPr>
                        <a:t>Net income before tax (RNAI)</a:t>
                      </a:r>
                    </a:p>
                  </a:txBody>
                  <a:tcPr/>
                </a:tc>
                <a:tc>
                  <a:txBody>
                    <a:bodyPr/>
                    <a:lstStyle/>
                    <a:p>
                      <a:r>
                        <a:rPr lang="en-US" b="1" dirty="0">
                          <a:solidFill>
                            <a:srgbClr val="007436"/>
                          </a:solidFill>
                        </a:rPr>
                        <a:t>10673 $</a:t>
                      </a:r>
                    </a:p>
                  </a:txBody>
                  <a:tcPr/>
                </a:tc>
                <a:extLst>
                  <a:ext uri="{0D108BD9-81ED-4DB2-BD59-A6C34878D82A}">
                    <a16:rowId xmlns:a16="http://schemas.microsoft.com/office/drawing/2014/main" val="1750791608"/>
                  </a:ext>
                </a:extLst>
              </a:tr>
            </a:tbl>
          </a:graphicData>
        </a:graphic>
      </p:graphicFrame>
    </p:spTree>
    <p:extLst>
      <p:ext uri="{BB962C8B-B14F-4D97-AF65-F5344CB8AC3E}">
        <p14:creationId xmlns:p14="http://schemas.microsoft.com/office/powerpoint/2010/main" val="20313898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506390" y="15630"/>
            <a:ext cx="11685610" cy="584775"/>
          </a:xfrm>
          <a:prstGeom prst="rect">
            <a:avLst/>
          </a:prstGeom>
          <a:gradFill flip="none" rotWithShape="1">
            <a:gsLst>
              <a:gs pos="0">
                <a:schemeClr val="bg1"/>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wrap="square" rtlCol="0">
            <a:spAutoFit/>
          </a:bodyPr>
          <a:lstStyle>
            <a:defPPr>
              <a:defRPr lang="en-US"/>
            </a:defPPr>
            <a:lvl1pPr>
              <a:defRPr sz="4800"/>
            </a:lvl1pPr>
          </a:lstStyle>
          <a:p>
            <a:pPr algn="just"/>
            <a:r>
              <a:rPr lang="en-US" sz="3200" b="1" dirty="0">
                <a:solidFill>
                  <a:srgbClr val="007436"/>
                </a:solidFill>
              </a:rPr>
              <a:t>ECONOMIC ANALYSIS – PROFITABILITY OF THE PROJECT</a:t>
            </a:r>
          </a:p>
        </p:txBody>
      </p:sp>
      <p:sp>
        <p:nvSpPr>
          <p:cNvPr id="4" name="Content Placeholder 2">
            <a:extLst>
              <a:ext uri="{FF2B5EF4-FFF2-40B4-BE49-F238E27FC236}">
                <a16:creationId xmlns:a16="http://schemas.microsoft.com/office/drawing/2014/main" id="{22A9B71C-3993-4DD6-8EF2-F2C6EF41477E}"/>
              </a:ext>
            </a:extLst>
          </p:cNvPr>
          <p:cNvSpPr txBox="1">
            <a:spLocks/>
          </p:cNvSpPr>
          <p:nvPr/>
        </p:nvSpPr>
        <p:spPr>
          <a:xfrm>
            <a:off x="506390" y="711807"/>
            <a:ext cx="11446798" cy="300235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buClr>
                <a:schemeClr val="accent4">
                  <a:lumMod val="75000"/>
                </a:schemeClr>
              </a:buClr>
              <a:buFont typeface="Wingdings" panose="05000000000000000000" pitchFamily="2" charset="2"/>
              <a:buChar char="q"/>
            </a:pPr>
            <a:r>
              <a:rPr lang="en-US" sz="2400" dirty="0"/>
              <a:t> </a:t>
            </a:r>
            <a:r>
              <a:rPr lang="en-US" sz="2400" dirty="0">
                <a:solidFill>
                  <a:srgbClr val="FF0000"/>
                </a:solidFill>
              </a:rPr>
              <a:t>NOTE 1</a:t>
            </a:r>
            <a:r>
              <a:rPr lang="en-US" sz="2400" dirty="0"/>
              <a:t>: The margin is (RNAI/(P1))*100 of the turnover: The Margin is </a:t>
            </a:r>
            <a:r>
              <a:rPr lang="en-US" sz="2400" b="1" dirty="0">
                <a:solidFill>
                  <a:srgbClr val="007436"/>
                </a:solidFill>
              </a:rPr>
              <a:t>13 %</a:t>
            </a:r>
            <a:r>
              <a:rPr lang="en-US" sz="2400" dirty="0"/>
              <a:t>.</a:t>
            </a:r>
          </a:p>
          <a:p>
            <a:pPr algn="just">
              <a:lnSpc>
                <a:spcPct val="100000"/>
              </a:lnSpc>
              <a:buClr>
                <a:schemeClr val="accent4">
                  <a:lumMod val="75000"/>
                </a:schemeClr>
              </a:buClr>
              <a:buFont typeface="Wingdings" panose="05000000000000000000" pitchFamily="2" charset="2"/>
              <a:buChar char="q"/>
            </a:pPr>
            <a:endParaRPr lang="en-US" sz="1000" dirty="0"/>
          </a:p>
          <a:p>
            <a:pPr algn="just">
              <a:lnSpc>
                <a:spcPct val="100000"/>
              </a:lnSpc>
              <a:buClr>
                <a:schemeClr val="accent4">
                  <a:lumMod val="75000"/>
                </a:schemeClr>
              </a:buClr>
              <a:buFont typeface="Wingdings" panose="05000000000000000000" pitchFamily="2" charset="2"/>
              <a:buChar char="q"/>
            </a:pPr>
            <a:r>
              <a:rPr lang="en-US" sz="2400" dirty="0"/>
              <a:t> </a:t>
            </a:r>
            <a:r>
              <a:rPr lang="en-US" sz="2400" dirty="0">
                <a:solidFill>
                  <a:srgbClr val="FF0000"/>
                </a:solidFill>
              </a:rPr>
              <a:t>NOTE 2</a:t>
            </a:r>
            <a:r>
              <a:rPr lang="en-US" sz="2400" dirty="0"/>
              <a:t>: The study of the </a:t>
            </a:r>
            <a:r>
              <a:rPr lang="en-US" sz="2400" b="1" u="sng" dirty="0"/>
              <a:t>gross margin </a:t>
            </a:r>
            <a:r>
              <a:rPr lang="en-US" sz="2400" dirty="0"/>
              <a:t>allows the monitoring of the </a:t>
            </a:r>
            <a:r>
              <a:rPr lang="en-US" sz="2400" b="1" dirty="0"/>
              <a:t>profitability</a:t>
            </a:r>
            <a:r>
              <a:rPr lang="en-US" sz="2400" dirty="0"/>
              <a:t> of the project and therefore of its performance. It is a benchmark indicator. </a:t>
            </a:r>
            <a:r>
              <a:rPr lang="en-US" sz="2400" b="1" u="sng" dirty="0"/>
              <a:t>The greater the margin, the more profitable is the project </a:t>
            </a:r>
          </a:p>
          <a:p>
            <a:pPr algn="just">
              <a:lnSpc>
                <a:spcPct val="100000"/>
              </a:lnSpc>
              <a:buClr>
                <a:schemeClr val="accent4">
                  <a:lumMod val="75000"/>
                </a:schemeClr>
              </a:buClr>
              <a:buFont typeface="Wingdings" panose="05000000000000000000" pitchFamily="2" charset="2"/>
              <a:buChar char="q"/>
            </a:pPr>
            <a:r>
              <a:rPr lang="en-US" sz="2400" dirty="0">
                <a:solidFill>
                  <a:srgbClr val="FF0000"/>
                </a:solidFill>
              </a:rPr>
              <a:t> NOTE 3: </a:t>
            </a:r>
            <a:r>
              <a:rPr lang="en-US" sz="2400" dirty="0"/>
              <a:t>PROFITABILY INDICATORS</a:t>
            </a:r>
          </a:p>
          <a:p>
            <a:pPr lvl="1" algn="just">
              <a:lnSpc>
                <a:spcPct val="100000"/>
              </a:lnSpc>
              <a:buClr>
                <a:schemeClr val="accent4">
                  <a:lumMod val="75000"/>
                </a:schemeClr>
              </a:buClr>
              <a:buFont typeface="Wingdings" panose="05000000000000000000" pitchFamily="2" charset="2"/>
              <a:buChar char="q"/>
            </a:pPr>
            <a:r>
              <a:rPr lang="en-US" sz="2000" dirty="0">
                <a:solidFill>
                  <a:srgbClr val="FF0000"/>
                </a:solidFill>
              </a:rPr>
              <a:t> </a:t>
            </a:r>
            <a:r>
              <a:rPr lang="en-US" sz="2000" b="1" dirty="0">
                <a:solidFill>
                  <a:srgbClr val="007436"/>
                </a:solidFill>
              </a:rPr>
              <a:t>Economic Profitability Ratio</a:t>
            </a:r>
            <a:r>
              <a:rPr lang="en-US" sz="2000" dirty="0"/>
              <a:t>= (Total Sales - Income Taxes) / (Own Funds + Financial Debt) = </a:t>
            </a:r>
            <a:r>
              <a:rPr lang="en-US" sz="2000" b="1" dirty="0">
                <a:solidFill>
                  <a:srgbClr val="007436"/>
                </a:solidFill>
              </a:rPr>
              <a:t>3.65</a:t>
            </a:r>
            <a:r>
              <a:rPr lang="en-US" sz="2000" dirty="0"/>
              <a:t> </a:t>
            </a:r>
          </a:p>
          <a:p>
            <a:pPr lvl="1" algn="just">
              <a:lnSpc>
                <a:spcPct val="100000"/>
              </a:lnSpc>
              <a:buClr>
                <a:schemeClr val="accent4">
                  <a:lumMod val="75000"/>
                </a:schemeClr>
              </a:buClr>
              <a:buFont typeface="Wingdings" panose="05000000000000000000" pitchFamily="2" charset="2"/>
              <a:buChar char="q"/>
            </a:pPr>
            <a:endParaRPr lang="en-US" sz="1000" dirty="0"/>
          </a:p>
          <a:p>
            <a:pPr lvl="1" algn="just">
              <a:lnSpc>
                <a:spcPct val="100000"/>
              </a:lnSpc>
              <a:buClr>
                <a:schemeClr val="accent4">
                  <a:lumMod val="75000"/>
                </a:schemeClr>
              </a:buClr>
              <a:buFont typeface="Wingdings" panose="05000000000000000000" pitchFamily="2" charset="2"/>
              <a:buChar char="q"/>
            </a:pPr>
            <a:r>
              <a:rPr lang="en-US" sz="2000" dirty="0"/>
              <a:t> </a:t>
            </a:r>
            <a:r>
              <a:rPr lang="en-US" sz="2000" b="1" dirty="0">
                <a:solidFill>
                  <a:srgbClr val="007436"/>
                </a:solidFill>
              </a:rPr>
              <a:t>Financial Profitability Ratio</a:t>
            </a:r>
            <a:r>
              <a:rPr lang="en-US" sz="2000" dirty="0"/>
              <a:t>= (Total sales - Income Taxes - Interest Paid to Financial Debts) / (Own funds) = </a:t>
            </a:r>
            <a:r>
              <a:rPr lang="en-US" sz="2000" b="1" dirty="0">
                <a:solidFill>
                  <a:srgbClr val="007436"/>
                </a:solidFill>
              </a:rPr>
              <a:t>7.01 </a:t>
            </a:r>
          </a:p>
          <a:p>
            <a:pPr lvl="1" algn="just">
              <a:lnSpc>
                <a:spcPct val="100000"/>
              </a:lnSpc>
              <a:buClr>
                <a:schemeClr val="accent4">
                  <a:lumMod val="75000"/>
                </a:schemeClr>
              </a:buClr>
              <a:buFont typeface="Wingdings" panose="05000000000000000000" pitchFamily="2" charset="2"/>
              <a:buChar char="q"/>
            </a:pPr>
            <a:endParaRPr lang="en-US" sz="1000" b="1" dirty="0">
              <a:solidFill>
                <a:srgbClr val="007436"/>
              </a:solidFill>
            </a:endParaRPr>
          </a:p>
          <a:p>
            <a:pPr lvl="1" algn="just">
              <a:lnSpc>
                <a:spcPct val="100000"/>
              </a:lnSpc>
              <a:buClr>
                <a:schemeClr val="accent4">
                  <a:lumMod val="75000"/>
                </a:schemeClr>
              </a:buClr>
              <a:buFont typeface="Wingdings" panose="05000000000000000000" pitchFamily="2" charset="2"/>
              <a:buChar char="q"/>
            </a:pPr>
            <a:r>
              <a:rPr lang="en-US" sz="2000" b="1" dirty="0">
                <a:solidFill>
                  <a:srgbClr val="007436"/>
                </a:solidFill>
              </a:rPr>
              <a:t> Profitability Threshold </a:t>
            </a:r>
            <a:r>
              <a:rPr lang="en-US" sz="2000" dirty="0">
                <a:solidFill>
                  <a:srgbClr val="007436"/>
                </a:solidFill>
              </a:rPr>
              <a:t>= </a:t>
            </a:r>
            <a:r>
              <a:rPr lang="en-US" sz="2000" dirty="0"/>
              <a:t>(Fixed Costs) / [(Turnover - Variable Expenses) / Turnover] = </a:t>
            </a:r>
            <a:r>
              <a:rPr lang="en-US" sz="2000" b="1" dirty="0">
                <a:solidFill>
                  <a:srgbClr val="007436"/>
                </a:solidFill>
              </a:rPr>
              <a:t>10591 $</a:t>
            </a:r>
          </a:p>
          <a:p>
            <a:pPr lvl="1" algn="just">
              <a:lnSpc>
                <a:spcPct val="100000"/>
              </a:lnSpc>
              <a:buClr>
                <a:schemeClr val="accent4">
                  <a:lumMod val="75000"/>
                </a:schemeClr>
              </a:buClr>
              <a:buFont typeface="Wingdings" panose="05000000000000000000" pitchFamily="2" charset="2"/>
              <a:buChar char="q"/>
            </a:pPr>
            <a:endParaRPr lang="en-US" sz="1000" b="1" dirty="0">
              <a:solidFill>
                <a:srgbClr val="007436"/>
              </a:solidFill>
            </a:endParaRPr>
          </a:p>
          <a:p>
            <a:pPr lvl="1" algn="just">
              <a:lnSpc>
                <a:spcPct val="100000"/>
              </a:lnSpc>
              <a:buClr>
                <a:schemeClr val="accent4">
                  <a:lumMod val="75000"/>
                </a:schemeClr>
              </a:buClr>
              <a:buFont typeface="Wingdings" panose="05000000000000000000" pitchFamily="2" charset="2"/>
              <a:buChar char="q"/>
            </a:pPr>
            <a:r>
              <a:rPr lang="en-US" sz="2000" b="1" dirty="0">
                <a:solidFill>
                  <a:srgbClr val="007436"/>
                </a:solidFill>
              </a:rPr>
              <a:t> Break-even (in days) </a:t>
            </a:r>
            <a:r>
              <a:rPr lang="en-US" sz="2000" dirty="0"/>
              <a:t>= (Profitability Threshold) / (Annual Turnover / 365) </a:t>
            </a:r>
            <a:r>
              <a:rPr lang="en-US" sz="2000" b="1" dirty="0">
                <a:solidFill>
                  <a:srgbClr val="007436"/>
                </a:solidFill>
              </a:rPr>
              <a:t>= 46.66 days</a:t>
            </a:r>
          </a:p>
          <a:p>
            <a:pPr marL="914400" lvl="2" indent="0" algn="just">
              <a:lnSpc>
                <a:spcPct val="100000"/>
              </a:lnSpc>
              <a:buClr>
                <a:schemeClr val="accent4">
                  <a:lumMod val="75000"/>
                </a:schemeClr>
              </a:buClr>
              <a:buNone/>
            </a:pPr>
            <a:endParaRPr lang="en-US" sz="2400" b="1" u="sng" dirty="0"/>
          </a:p>
          <a:p>
            <a:pPr marL="914400" lvl="2" indent="0" algn="ctr">
              <a:lnSpc>
                <a:spcPct val="100000"/>
              </a:lnSpc>
              <a:buClr>
                <a:schemeClr val="accent4">
                  <a:lumMod val="75000"/>
                </a:schemeClr>
              </a:buClr>
              <a:buNone/>
            </a:pPr>
            <a:r>
              <a:rPr lang="en-US" sz="2800" b="1" u="sng" dirty="0">
                <a:solidFill>
                  <a:srgbClr val="FF0000"/>
                </a:solidFill>
              </a:rPr>
              <a:t>The entrepreneur begins making profits from the 47th day onwards</a:t>
            </a:r>
          </a:p>
          <a:p>
            <a:pPr algn="just">
              <a:lnSpc>
                <a:spcPct val="100000"/>
              </a:lnSpc>
              <a:buClr>
                <a:schemeClr val="accent4">
                  <a:lumMod val="75000"/>
                </a:schemeClr>
              </a:buClr>
              <a:buFont typeface="Wingdings" panose="05000000000000000000" pitchFamily="2" charset="2"/>
              <a:buChar char="q"/>
            </a:pPr>
            <a:endParaRPr lang="en-US" sz="2400" b="1" u="sng" dirty="0"/>
          </a:p>
          <a:p>
            <a:pPr algn="just">
              <a:lnSpc>
                <a:spcPct val="100000"/>
              </a:lnSpc>
              <a:buClr>
                <a:schemeClr val="accent4">
                  <a:lumMod val="75000"/>
                </a:schemeClr>
              </a:buClr>
              <a:buFont typeface="Wingdings" panose="05000000000000000000" pitchFamily="2" charset="2"/>
              <a:buChar char="q"/>
            </a:pPr>
            <a:endParaRPr lang="en-US" sz="2400" b="1" u="sng" dirty="0"/>
          </a:p>
          <a:p>
            <a:pPr algn="just">
              <a:lnSpc>
                <a:spcPct val="100000"/>
              </a:lnSpc>
              <a:buClr>
                <a:schemeClr val="accent4">
                  <a:lumMod val="75000"/>
                </a:schemeClr>
              </a:buClr>
              <a:buFont typeface="Wingdings" panose="05000000000000000000" pitchFamily="2" charset="2"/>
              <a:buChar char="q"/>
            </a:pPr>
            <a:endParaRPr lang="en-US" sz="2400" b="1" u="sng" dirty="0"/>
          </a:p>
          <a:p>
            <a:pPr algn="just">
              <a:lnSpc>
                <a:spcPct val="100000"/>
              </a:lnSpc>
              <a:buClr>
                <a:schemeClr val="accent4">
                  <a:lumMod val="75000"/>
                </a:schemeClr>
              </a:buClr>
              <a:buFont typeface="Wingdings" panose="05000000000000000000" pitchFamily="2" charset="2"/>
              <a:buChar char="q"/>
            </a:pPr>
            <a:r>
              <a:rPr lang="en-US" sz="2400" b="1" u="sng" dirty="0"/>
              <a:t> </a:t>
            </a:r>
            <a:endParaRPr lang="en-US" sz="2000" dirty="0"/>
          </a:p>
        </p:txBody>
      </p:sp>
    </p:spTree>
    <p:extLst>
      <p:ext uri="{BB962C8B-B14F-4D97-AF65-F5344CB8AC3E}">
        <p14:creationId xmlns:p14="http://schemas.microsoft.com/office/powerpoint/2010/main" val="42641241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2D0367E-4463-40AB-A688-F035DCDFB1BC}"/>
              </a:ext>
            </a:extLst>
          </p:cNvPr>
          <p:cNvPicPr/>
          <p:nvPr/>
        </p:nvPicPr>
        <p:blipFill>
          <a:blip r:embed="rId2">
            <a:extLst>
              <a:ext uri="{28A0092B-C50C-407E-A947-70E740481C1C}">
                <a14:useLocalDpi xmlns:a14="http://schemas.microsoft.com/office/drawing/2010/main" val="0"/>
              </a:ext>
            </a:extLst>
          </a:blip>
          <a:stretch>
            <a:fillRect/>
          </a:stretch>
        </p:blipFill>
        <p:spPr>
          <a:xfrm>
            <a:off x="556181" y="311087"/>
            <a:ext cx="1989056" cy="1857078"/>
          </a:xfrm>
          <a:prstGeom prst="rect">
            <a:avLst/>
          </a:prstGeom>
        </p:spPr>
      </p:pic>
      <p:sp>
        <p:nvSpPr>
          <p:cNvPr id="6" name="Title 1">
            <a:extLst>
              <a:ext uri="{FF2B5EF4-FFF2-40B4-BE49-F238E27FC236}">
                <a16:creationId xmlns:a16="http://schemas.microsoft.com/office/drawing/2014/main" id="{DDBC830B-6A76-47F8-ADCE-6AFFCD752403}"/>
              </a:ext>
            </a:extLst>
          </p:cNvPr>
          <p:cNvSpPr txBox="1">
            <a:spLocks/>
          </p:cNvSpPr>
          <p:nvPr/>
        </p:nvSpPr>
        <p:spPr>
          <a:xfrm>
            <a:off x="940023" y="2822461"/>
            <a:ext cx="10909470" cy="1569660"/>
          </a:xfrm>
          <a:prstGeom prst="rect">
            <a:avLst/>
          </a:prstGeom>
          <a:gradFill flip="none" rotWithShape="1">
            <a:gsLst>
              <a:gs pos="0">
                <a:schemeClr val="bg1"/>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wrap="square" rtlCol="0">
            <a:spAutoFit/>
          </a:bodyPr>
          <a:lstStyle>
            <a:defPPr>
              <a:defRPr lang="en-US"/>
            </a:defPPr>
            <a:lvl1pPr>
              <a:defRPr sz="4800"/>
            </a:lvl1pPr>
          </a:lstStyle>
          <a:p>
            <a:pPr algn="ctr"/>
            <a:r>
              <a:rPr lang="en-US" sz="3200" b="1" dirty="0">
                <a:solidFill>
                  <a:srgbClr val="007436"/>
                </a:solidFill>
              </a:rPr>
              <a:t>THANK YOU</a:t>
            </a:r>
          </a:p>
          <a:p>
            <a:pPr algn="ctr"/>
            <a:endParaRPr lang="en-US" sz="3200" b="1" dirty="0">
              <a:solidFill>
                <a:srgbClr val="007436"/>
              </a:solidFill>
            </a:endParaRPr>
          </a:p>
          <a:p>
            <a:pPr algn="ctr"/>
            <a:r>
              <a:rPr lang="en-US" sz="3200" b="1" dirty="0">
                <a:solidFill>
                  <a:srgbClr val="007436"/>
                </a:solidFill>
              </a:rPr>
              <a:t>Questions / Comments!!!</a:t>
            </a:r>
          </a:p>
        </p:txBody>
      </p:sp>
    </p:spTree>
    <p:extLst>
      <p:ext uri="{BB962C8B-B14F-4D97-AF65-F5344CB8AC3E}">
        <p14:creationId xmlns:p14="http://schemas.microsoft.com/office/powerpoint/2010/main" val="171463688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ICARDA_PPT_200218.pptx" id="{793FDD5C-EA6F-40B4-BDEA-3DF9D420F766}" vid="{6CDC93B8-0028-44AE-BBD7-492908A338C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976E9A25FAEEE945B7E719FCA081E892" ma:contentTypeVersion="5" ma:contentTypeDescription="Create a new document." ma:contentTypeScope="" ma:versionID="81b48199a0d4cfe159b160dd043b9066">
  <xsd:schema xmlns:xsd="http://www.w3.org/2001/XMLSchema" xmlns:xs="http://www.w3.org/2001/XMLSchema" xmlns:p="http://schemas.microsoft.com/office/2006/metadata/properties" xmlns:ns2="02cd69a5-b463-4624-8d10-5f8dbec7809e" targetNamespace="http://schemas.microsoft.com/office/2006/metadata/properties" ma:root="true" ma:fieldsID="59572145093063bcccd728a676fe916b" ns2:_="">
    <xsd:import namespace="02cd69a5-b463-4624-8d10-5f8dbec7809e"/>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2cd69a5-b463-4624-8d10-5f8dbec7809e"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description="" ma:hidden="true" ma:internalName="MediaServiceDateTaken" ma:readOnly="true">
      <xsd:simpleType>
        <xsd:restriction base="dms:Text"/>
      </xsd:simpleType>
    </xsd:element>
    <xsd:element name="MediaServiceAutoTags" ma:index="11" nillable="true" ma:displayName="MediaServiceAutoTags" ma:description="" ma:internalName="MediaServiceAutoTags" ma:readOnly="true">
      <xsd:simpleType>
        <xsd:restriction base="dms:Text"/>
      </xsd:simpleType>
    </xsd:element>
    <xsd:element name="MediaServiceLocation" ma:index="12" nillable="true" ma:displayName="MediaServiceLocation" ma:descrip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62CDB77-6F66-4266-8C6E-F178943273A7}">
  <ds:schemaRefs>
    <ds:schemaRef ds:uri="http://schemas.microsoft.com/sharepoint/v3/contenttype/forms"/>
  </ds:schemaRefs>
</ds:datastoreItem>
</file>

<file path=customXml/itemProps2.xml><?xml version="1.0" encoding="utf-8"?>
<ds:datastoreItem xmlns:ds="http://schemas.openxmlformats.org/officeDocument/2006/customXml" ds:itemID="{5408D91A-9EB3-451E-9B2A-6BE53CEAAA80}">
  <ds:schemaRefs>
    <ds:schemaRef ds:uri="http://purl.org/dc/elements/1.1/"/>
    <ds:schemaRef ds:uri="http://purl.org/dc/terms/"/>
    <ds:schemaRef ds:uri="02cd69a5-b463-4624-8d10-5f8dbec7809e"/>
    <ds:schemaRef ds:uri="http://schemas.microsoft.com/office/infopath/2007/PartnerControls"/>
    <ds:schemaRef ds:uri="http://schemas.microsoft.com/office/2006/documentManagement/types"/>
    <ds:schemaRef ds:uri="http://purl.org/dc/dcmitype/"/>
    <ds:schemaRef ds:uri="http://schemas.openxmlformats.org/package/2006/metadata/core-properties"/>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2D3A31CC-CD20-4DD1-9576-016C116CD5F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2cd69a5-b463-4624-8d10-5f8dbec7809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ICARDA_PPT_200218</Template>
  <TotalTime>2133</TotalTime>
  <Words>1721</Words>
  <Application>Microsoft Office PowerPoint</Application>
  <PresentationFormat>Widescreen</PresentationFormat>
  <Paragraphs>443</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Calibri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URudiger</dc:creator>
  <cp:lastModifiedBy>Dhehibi, Boubaker (ICARDA)</cp:lastModifiedBy>
  <cp:revision>173</cp:revision>
  <dcterms:created xsi:type="dcterms:W3CDTF">2018-04-17T09:57:04Z</dcterms:created>
  <dcterms:modified xsi:type="dcterms:W3CDTF">2018-11-07T08:23:31Z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0x010100976E9A25FAEEE945B7E719FCA081E892</vt:lpwstr>
  </property>
</Properties>
</file>