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1"/>
  </p:notesMasterIdLst>
  <p:sldIdLst>
    <p:sldId id="256" r:id="rId2"/>
    <p:sldId id="259" r:id="rId3"/>
    <p:sldId id="260" r:id="rId4"/>
    <p:sldId id="261" r:id="rId5"/>
    <p:sldId id="262" r:id="rId6"/>
    <p:sldId id="263" r:id="rId7"/>
    <p:sldId id="265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4932"/>
    <a:srgbClr val="5F7357"/>
    <a:srgbClr val="DC9E37"/>
    <a:srgbClr val="BF895B"/>
    <a:srgbClr val="509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96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2D3FA-60D2-4713-8840-887A90230AC1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496B6-2039-4A64-87C9-D7957FBDD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352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Corbel" panose="020B05030202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4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31730" y="6306924"/>
            <a:ext cx="30861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07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2941" cy="1027589"/>
          </a:xfrm>
          <a:prstGeom prst="rect">
            <a:avLst/>
          </a:prstGeom>
        </p:spPr>
      </p:pic>
      <p:grpSp>
        <p:nvGrpSpPr>
          <p:cNvPr id="45" name="Group 4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46" name="Rectangle 4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66461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521330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2634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400622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>
            <a:off x="916016" y="5682818"/>
            <a:ext cx="7725476" cy="99925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5F7357"/>
                </a:solidFill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 marL="1828800" indent="0">
              <a:buNone/>
              <a:defRPr>
                <a:latin typeface="Corbel" panose="020B0503020204020204" pitchFamily="34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6841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6015" y="1433384"/>
            <a:ext cx="3787789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7372" y="1433384"/>
            <a:ext cx="3797644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 userDrawn="1"/>
        </p:nvSpPr>
        <p:spPr>
          <a:xfrm>
            <a:off x="916016" y="365127"/>
            <a:ext cx="7725476" cy="804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342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016" y="1493710"/>
            <a:ext cx="3670706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6016" y="2191265"/>
            <a:ext cx="3670706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2042" y="1493710"/>
            <a:ext cx="3929449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2042" y="2191265"/>
            <a:ext cx="3929449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11" name="Rectangle 10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9" name="Date Placeholder 3"/>
          <p:cNvSpPr txBox="1">
            <a:spLocks/>
          </p:cNvSpPr>
          <p:nvPr userDrawn="1"/>
        </p:nvSpPr>
        <p:spPr>
          <a:xfrm rot="16200000">
            <a:off x="-1234" y="6181755"/>
            <a:ext cx="845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97134A3-6C0D-4CD6-9C13-B9AF8CE12966}" type="datetimeFigureOut">
              <a:rPr lang="en-US" smtClean="0"/>
              <a:pPr/>
              <a:t>9/12/2017</a:t>
            </a:fld>
            <a:endParaRPr lang="en-US" dirty="0"/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 rot="16200000">
            <a:off x="141040" y="5386768"/>
            <a:ext cx="5612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591645" y="3005482"/>
            <a:ext cx="4036544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104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7" name="Rectangle 6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462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6" name="Rectangle 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13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>
                <a:latin typeface="Corbel" panose="020B0503020204020204" pitchFamily="34" charset="0"/>
              </a:defRPr>
            </a:lvl1pPr>
            <a:lvl2pPr>
              <a:defRPr sz="2800">
                <a:latin typeface="Corbel" panose="020B0503020204020204" pitchFamily="34" charset="0"/>
              </a:defRPr>
            </a:lvl2pPr>
            <a:lvl3pPr>
              <a:defRPr sz="2400">
                <a:latin typeface="Corbel" panose="020B0503020204020204" pitchFamily="34" charset="0"/>
              </a:defRPr>
            </a:lvl3pPr>
            <a:lvl4pPr>
              <a:defRPr sz="2000">
                <a:latin typeface="Corbel" panose="020B0503020204020204" pitchFamily="34" charset="0"/>
              </a:defRPr>
            </a:lvl4pPr>
            <a:lvl5pPr>
              <a:defRPr sz="2000">
                <a:latin typeface="Corbel" panose="020B0503020204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1805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>
                <a:latin typeface="Corbel" panose="020B0503020204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751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7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DD225-563F-4669-82B1-73BD81A7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1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el.cgiar.org/user/login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cgiarmel.atlassian.net/wiki/spaces/MEL/pages/8552452/MEL+User+Guide+-+Monitoring+Evaluation+Learnin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Learn how to report deliverables in MEL </a:t>
            </a:r>
          </a:p>
          <a:p>
            <a:r>
              <a:rPr lang="en-US" dirty="0"/>
              <a:t>in 1 minute</a:t>
            </a:r>
          </a:p>
        </p:txBody>
      </p:sp>
    </p:spTree>
    <p:extLst>
      <p:ext uri="{BB962C8B-B14F-4D97-AF65-F5344CB8AC3E}">
        <p14:creationId xmlns:p14="http://schemas.microsoft.com/office/powerpoint/2010/main" val="3215059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dirty="0" err="1"/>
              <a:t>Go</a:t>
            </a:r>
            <a:r>
              <a:rPr lang="es-ES" sz="2800" dirty="0"/>
              <a:t> to </a:t>
            </a:r>
            <a:r>
              <a:rPr lang="es-ES" sz="2800" dirty="0">
                <a:hlinkClick r:id="rId2"/>
              </a:rPr>
              <a:t>mel.cgiar.org </a:t>
            </a:r>
            <a:r>
              <a:rPr lang="es-ES" sz="2800" dirty="0"/>
              <a:t>and </a:t>
            </a:r>
            <a:r>
              <a:rPr lang="es-ES" sz="2800" dirty="0" err="1"/>
              <a:t>login</a:t>
            </a:r>
            <a:r>
              <a:rPr lang="es-ES" sz="2800" dirty="0"/>
              <a:t> to </a:t>
            </a:r>
            <a:r>
              <a:rPr lang="es-ES" sz="2800" dirty="0" err="1"/>
              <a:t>your</a:t>
            </a:r>
            <a:r>
              <a:rPr lang="es-ES" sz="2800" dirty="0"/>
              <a:t> account</a:t>
            </a:r>
            <a:endParaRPr lang="en-US" sz="2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s-ES" dirty="0"/>
              <a:t>Use </a:t>
            </a:r>
            <a:r>
              <a:rPr lang="es-ES" dirty="0" err="1"/>
              <a:t>your</a:t>
            </a:r>
            <a:r>
              <a:rPr lang="es-ES" dirty="0"/>
              <a:t> email and </a:t>
            </a:r>
            <a:r>
              <a:rPr lang="es-ES" dirty="0" err="1"/>
              <a:t>password</a:t>
            </a:r>
            <a:r>
              <a:rPr lang="es-ES" dirty="0"/>
              <a:t> to </a:t>
            </a:r>
            <a:r>
              <a:rPr lang="es-ES" dirty="0" err="1"/>
              <a:t>login</a:t>
            </a:r>
            <a:endParaRPr lang="es-ES" dirty="0"/>
          </a:p>
          <a:p>
            <a:r>
              <a:rPr lang="es-ES" dirty="0" err="1"/>
              <a:t>Click</a:t>
            </a:r>
            <a:r>
              <a:rPr lang="es-ES" dirty="0"/>
              <a:t> </a:t>
            </a:r>
            <a:r>
              <a:rPr lang="es-ES" dirty="0" err="1"/>
              <a:t>on</a:t>
            </a:r>
            <a:r>
              <a:rPr lang="es-ES" dirty="0"/>
              <a:t> </a:t>
            </a:r>
            <a:r>
              <a:rPr lang="it-IT" dirty="0"/>
              <a:t>«</a:t>
            </a:r>
            <a:r>
              <a:rPr lang="es-ES" dirty="0" err="1"/>
              <a:t>Forgot</a:t>
            </a:r>
            <a:r>
              <a:rPr lang="es-ES" dirty="0"/>
              <a:t> </a:t>
            </a:r>
            <a:r>
              <a:rPr lang="es-ES" dirty="0" err="1"/>
              <a:t>password</a:t>
            </a:r>
            <a:r>
              <a:rPr lang="es-ES" dirty="0"/>
              <a:t>?</a:t>
            </a:r>
            <a:r>
              <a:rPr lang="it-IT" dirty="0"/>
              <a:t>»</a:t>
            </a:r>
            <a:r>
              <a:rPr lang="es-ES" dirty="0"/>
              <a:t> </a:t>
            </a:r>
            <a:r>
              <a:rPr lang="es-ES" dirty="0" err="1"/>
              <a:t>if</a:t>
            </a:r>
            <a:r>
              <a:rPr lang="es-ES" dirty="0"/>
              <a:t> </a:t>
            </a: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need</a:t>
            </a:r>
            <a:r>
              <a:rPr lang="es-ES" dirty="0"/>
              <a:t> to </a:t>
            </a:r>
            <a:r>
              <a:rPr lang="es-ES" dirty="0" err="1"/>
              <a:t>change</a:t>
            </a:r>
            <a:r>
              <a:rPr lang="es-ES" dirty="0"/>
              <a:t> </a:t>
            </a:r>
            <a:r>
              <a:rPr lang="es-ES" dirty="0" err="1"/>
              <a:t>your</a:t>
            </a:r>
            <a:r>
              <a:rPr lang="es-ES" dirty="0"/>
              <a:t> </a:t>
            </a:r>
            <a:r>
              <a:rPr lang="es-ES" dirty="0" err="1"/>
              <a:t>credentials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5988" y="1708897"/>
            <a:ext cx="7724775" cy="3576731"/>
          </a:xfrm>
          <a:prstGeom prst="rect">
            <a:avLst/>
          </a:prstGeom>
        </p:spPr>
      </p:pic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/>
          <a:p>
            <a:fld id="{3E6DD225-563F-4669-82B1-73BD81A7113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58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Click on the Reporting menu and select the reporting framework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it-IT" dirty="0"/>
              <a:t>You may select CRP, Center or Projects depending on the framework under which your deliverable has been planned</a:t>
            </a: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571101"/>
            <a:ext cx="7724775" cy="3852324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914258" y="1751887"/>
            <a:ext cx="709301" cy="598206"/>
          </a:xfrm>
          <a:prstGeom prst="roundRect">
            <a:avLst/>
          </a:prstGeom>
          <a:noFill/>
          <a:ln w="28575">
            <a:solidFill>
              <a:srgbClr val="BD4932">
                <a:alpha val="8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1240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3000" advClick="0" advTm="15000">
        <p159:morph option="byObject"/>
      </p:transition>
    </mc:Choice>
    <mc:Fallback xmlns=""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In the reporting dashboard identify the output under which your deliverable is mapped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592221"/>
            <a:ext cx="7724775" cy="381008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it-IT" dirty="0"/>
              <a:t>Click on «Reporting» to open the Output page</a:t>
            </a:r>
          </a:p>
        </p:txBody>
      </p:sp>
    </p:spTree>
    <p:extLst>
      <p:ext uri="{BB962C8B-B14F-4D97-AF65-F5344CB8AC3E}">
        <p14:creationId xmlns:p14="http://schemas.microsoft.com/office/powerpoint/2010/main" val="80097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Identify the deliverables under your responsibility or create an «Unplanned deliverable»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578152"/>
            <a:ext cx="7724775" cy="383822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it-IT" dirty="0"/>
              <a:t>Remember that you are also allowed to report against all the other deliverables that appear in the Output report page</a:t>
            </a:r>
          </a:p>
          <a:p>
            <a:r>
              <a:rPr lang="it-IT" dirty="0"/>
              <a:t>Click on the button «# Reported file(s)» to upload a new file</a:t>
            </a:r>
          </a:p>
        </p:txBody>
      </p:sp>
    </p:spTree>
    <p:extLst>
      <p:ext uri="{BB962C8B-B14F-4D97-AF65-F5344CB8AC3E}">
        <p14:creationId xmlns:p14="http://schemas.microsoft.com/office/powerpoint/2010/main" val="36232672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/>
              <a:t>Click on Add New, Select and Upload the file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587203"/>
            <a:ext cx="7724775" cy="382012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429" y="3597507"/>
            <a:ext cx="5486401" cy="869245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sp>
        <p:nvSpPr>
          <p:cNvPr id="10" name="Freeform: Shape 9"/>
          <p:cNvSpPr/>
          <p:nvPr/>
        </p:nvSpPr>
        <p:spPr>
          <a:xfrm>
            <a:off x="1452785" y="2752178"/>
            <a:ext cx="2521009" cy="1093429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26" name="Picture 2" descr="C:\Users\cldprt\AppData\Local\Temp\SNAGHTML785b62c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404" y="4352596"/>
            <a:ext cx="3050834" cy="232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reeform: Shape 12"/>
          <p:cNvSpPr/>
          <p:nvPr/>
        </p:nvSpPr>
        <p:spPr>
          <a:xfrm>
            <a:off x="4791194" y="3935166"/>
            <a:ext cx="1968530" cy="807081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34763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/>
              <a:t>Provide basic report information and save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4611245"/>
            <a:ext cx="7725476" cy="2070829"/>
          </a:xfrm>
        </p:spPr>
        <p:txBody>
          <a:bodyPr/>
          <a:lstStyle/>
          <a:p>
            <a:r>
              <a:rPr lang="it-IT" dirty="0"/>
              <a:t>Remember that you have to flag one of the authors as «Corresponding author»</a:t>
            </a:r>
          </a:p>
          <a:p>
            <a:endParaRPr lang="it-IT" dirty="0"/>
          </a:p>
          <a:p>
            <a:r>
              <a:rPr lang="it-IT" dirty="0"/>
              <a:t>If you want to fill all the metada fields, click on «Save and Edit details», if not click on «Save changes»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413948"/>
            <a:ext cx="7724775" cy="2953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2559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Go back to the Output report page to mark the deliverable as completed / uncompleted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3699"/>
          <a:stretch/>
        </p:blipFill>
        <p:spPr>
          <a:xfrm>
            <a:off x="915988" y="1566480"/>
            <a:ext cx="7724775" cy="292861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4725824"/>
            <a:ext cx="7725476" cy="1956250"/>
          </a:xfrm>
        </p:spPr>
        <p:txBody>
          <a:bodyPr>
            <a:normAutofit/>
          </a:bodyPr>
          <a:lstStyle/>
          <a:p>
            <a:r>
              <a:rPr lang="it-IT" dirty="0"/>
              <a:t>When at least one file is reported under the deliverable, you may mark it as completed</a:t>
            </a:r>
          </a:p>
          <a:p>
            <a:r>
              <a:rPr lang="it-IT" dirty="0"/>
              <a:t>If the deliverable is not completed, mark it as uncompleted and define if its delivery is postponed or canceled</a:t>
            </a:r>
          </a:p>
          <a:p>
            <a:r>
              <a:rPr lang="it-IT" dirty="0"/>
              <a:t>Please remember: if at the end of the annual reporting cycle a deliverable is not marked as completed it will automatically marked as postponed</a:t>
            </a:r>
          </a:p>
        </p:txBody>
      </p:sp>
    </p:spTree>
    <p:extLst>
      <p:ext uri="{BB962C8B-B14F-4D97-AF65-F5344CB8AC3E}">
        <p14:creationId xmlns:p14="http://schemas.microsoft.com/office/powerpoint/2010/main" val="5591715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/>
              <a:t>For more detailed information on how to use MEL please use the </a:t>
            </a:r>
            <a:r>
              <a:rPr lang="it-IT" sz="3600" dirty="0">
                <a:hlinkClick r:id="rId2"/>
              </a:rPr>
              <a:t>online guide </a:t>
            </a:r>
            <a:br>
              <a:rPr lang="it-IT" sz="3600" dirty="0"/>
            </a:br>
            <a:br>
              <a:rPr lang="it-IT" sz="3600" dirty="0"/>
            </a:br>
            <a:r>
              <a:rPr lang="it-IT" sz="3600" dirty="0"/>
              <a:t>You need support?</a:t>
            </a:r>
            <a:br>
              <a:rPr lang="it-IT" sz="3600" dirty="0"/>
            </a:br>
            <a:r>
              <a:rPr lang="it-IT" sz="3600" dirty="0"/>
              <a:t>Chat with us         or send us and email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4000" dirty="0">
              <a:solidFill>
                <a:schemeClr val="accent5"/>
              </a:solidFill>
            </a:endParaRPr>
          </a:p>
          <a:p>
            <a:r>
              <a:rPr lang="it-IT" sz="4000" dirty="0">
                <a:solidFill>
                  <a:schemeClr val="accent5"/>
                </a:solidFill>
              </a:rPr>
              <a:t>Thanks for using MEL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109" y="5089050"/>
            <a:ext cx="1902941" cy="10275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203" y="4027224"/>
            <a:ext cx="676275" cy="647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4359" y="4047253"/>
            <a:ext cx="62865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592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M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90D0"/>
      </a:accent1>
      <a:accent2>
        <a:srgbClr val="5F7357"/>
      </a:accent2>
      <a:accent3>
        <a:srgbClr val="BF895B"/>
      </a:accent3>
      <a:accent4>
        <a:srgbClr val="DC9E37"/>
      </a:accent4>
      <a:accent5>
        <a:srgbClr val="BD4932"/>
      </a:accent5>
      <a:accent6>
        <a:srgbClr val="7F7F7F"/>
      </a:accent6>
      <a:hlink>
        <a:srgbClr val="0563C1"/>
      </a:hlink>
      <a:folHlink>
        <a:srgbClr val="C0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1068</TotalTime>
  <Words>347</Words>
  <Application>Microsoft Office PowerPoint</Application>
  <PresentationFormat>On-screen Show (4:3)</PresentationFormat>
  <Paragraphs>49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Corbel</vt:lpstr>
      <vt:lpstr>Office Theme</vt:lpstr>
      <vt:lpstr>How to report deliverables</vt:lpstr>
      <vt:lpstr>Go to mel.cgiar.org and login to your account</vt:lpstr>
      <vt:lpstr>Click on the Reporting menu and select the reporting framework</vt:lpstr>
      <vt:lpstr>In the reporting dashboard identify the output under which your deliverable is mapped</vt:lpstr>
      <vt:lpstr>Identify the deliverables under your responsibility or create an «Unplanned deliverable»</vt:lpstr>
      <vt:lpstr>Click on Add New, Select and Upload the file</vt:lpstr>
      <vt:lpstr>Provide basic report information and save</vt:lpstr>
      <vt:lpstr>Go back to the Output report page to mark the deliverable as completed / uncompleted</vt:lpstr>
      <vt:lpstr>For more detailed information on how to use MEL please use the online guide   You need support? Chat with us         or send us and email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Proietti, Claudio (RTB-CIP)</dc:creator>
  <cp:lastModifiedBy>Proietti, Claudio (RTB-CIP)</cp:lastModifiedBy>
  <cp:revision>22</cp:revision>
  <dcterms:created xsi:type="dcterms:W3CDTF">2017-09-11T02:37:06Z</dcterms:created>
  <dcterms:modified xsi:type="dcterms:W3CDTF">2017-09-12T21:20:38Z</dcterms:modified>
</cp:coreProperties>
</file>