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1" r:id="rId1"/>
  </p:sldMasterIdLst>
  <p:notesMasterIdLst>
    <p:notesMasterId r:id="rId51"/>
  </p:notesMasterIdLst>
  <p:handoutMasterIdLst>
    <p:handoutMasterId r:id="rId52"/>
  </p:handoutMasterIdLst>
  <p:sldIdLst>
    <p:sldId id="331" r:id="rId2"/>
    <p:sldId id="391" r:id="rId3"/>
    <p:sldId id="392" r:id="rId4"/>
    <p:sldId id="385" r:id="rId5"/>
    <p:sldId id="335" r:id="rId6"/>
    <p:sldId id="332" r:id="rId7"/>
    <p:sldId id="333" r:id="rId8"/>
    <p:sldId id="336" r:id="rId9"/>
    <p:sldId id="273" r:id="rId10"/>
    <p:sldId id="338" r:id="rId11"/>
    <p:sldId id="339" r:id="rId12"/>
    <p:sldId id="357" r:id="rId13"/>
    <p:sldId id="353" r:id="rId14"/>
    <p:sldId id="354" r:id="rId15"/>
    <p:sldId id="355" r:id="rId16"/>
    <p:sldId id="356" r:id="rId17"/>
    <p:sldId id="358" r:id="rId18"/>
    <p:sldId id="305" r:id="rId19"/>
    <p:sldId id="359" r:id="rId20"/>
    <p:sldId id="360" r:id="rId21"/>
    <p:sldId id="361" r:id="rId22"/>
    <p:sldId id="362" r:id="rId23"/>
    <p:sldId id="302" r:id="rId24"/>
    <p:sldId id="376" r:id="rId25"/>
    <p:sldId id="363" r:id="rId26"/>
    <p:sldId id="312" r:id="rId27"/>
    <p:sldId id="364" r:id="rId28"/>
    <p:sldId id="310" r:id="rId29"/>
    <p:sldId id="365" r:id="rId30"/>
    <p:sldId id="366" r:id="rId31"/>
    <p:sldId id="367" r:id="rId32"/>
    <p:sldId id="368" r:id="rId33"/>
    <p:sldId id="369" r:id="rId34"/>
    <p:sldId id="370" r:id="rId35"/>
    <p:sldId id="372" r:id="rId36"/>
    <p:sldId id="371" r:id="rId37"/>
    <p:sldId id="316" r:id="rId38"/>
    <p:sldId id="373" r:id="rId39"/>
    <p:sldId id="341" r:id="rId40"/>
    <p:sldId id="300" r:id="rId41"/>
    <p:sldId id="398" r:id="rId42"/>
    <p:sldId id="374" r:id="rId43"/>
    <p:sldId id="375" r:id="rId44"/>
    <p:sldId id="393" r:id="rId45"/>
    <p:sldId id="394" r:id="rId46"/>
    <p:sldId id="395" r:id="rId47"/>
    <p:sldId id="382" r:id="rId48"/>
    <p:sldId id="379" r:id="rId49"/>
    <p:sldId id="397" r:id="rId50"/>
  </p:sldIdLst>
  <p:sldSz cx="9144000" cy="6858000" type="screen4x3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00"/>
    <a:srgbClr val="5F5F5F"/>
    <a:srgbClr val="FFFF66"/>
    <a:srgbClr val="FFFF00"/>
    <a:srgbClr val="FF3300"/>
    <a:srgbClr val="009900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7" autoAdjust="0"/>
    <p:restoredTop sz="94079" autoAdjust="0"/>
  </p:normalViewPr>
  <p:slideViewPr>
    <p:cSldViewPr>
      <p:cViewPr>
        <p:scale>
          <a:sx n="60" d="100"/>
          <a:sy n="60" d="100"/>
        </p:scale>
        <p:origin x="-1572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5429AA-58AF-416F-9686-F61F94B4AE1F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896E0CB1-95B7-416C-BC18-9AC00DB69CD2}">
      <dgm:prSet phldrT="[Text]" custT="1"/>
      <dgm:spPr/>
      <dgm:t>
        <a:bodyPr/>
        <a:lstStyle/>
        <a:p>
          <a:r>
            <a:rPr lang="en-US" sz="2000" b="1" dirty="0" smtClean="0"/>
            <a:t>Bringing together the foremost scientists from a multitude of disciplines in order to assess needs and formulate hypothesis, outcomes and activities</a:t>
          </a:r>
          <a:endParaRPr lang="en-US" sz="2000" b="1" dirty="0"/>
        </a:p>
      </dgm:t>
    </dgm:pt>
    <dgm:pt modelId="{6A7C4466-3B90-4FB6-9B03-C00BEF69C177}" type="parTrans" cxnId="{7E9A9BB9-8FF1-40E0-ADDB-3330F2558475}">
      <dgm:prSet/>
      <dgm:spPr/>
      <dgm:t>
        <a:bodyPr/>
        <a:lstStyle/>
        <a:p>
          <a:endParaRPr lang="en-US" b="1"/>
        </a:p>
      </dgm:t>
    </dgm:pt>
    <dgm:pt modelId="{3B9BE4BC-E828-4D8A-B357-3D5D624AD646}" type="sibTrans" cxnId="{7E9A9BB9-8FF1-40E0-ADDB-3330F2558475}">
      <dgm:prSet/>
      <dgm:spPr/>
      <dgm:t>
        <a:bodyPr/>
        <a:lstStyle/>
        <a:p>
          <a:endParaRPr lang="en-US" b="1"/>
        </a:p>
      </dgm:t>
    </dgm:pt>
    <dgm:pt modelId="{F6F0D547-07B6-4742-A1FF-F5F3BA11AAB9}">
      <dgm:prSet phldrT="[Text]" custT="1"/>
      <dgm:spPr/>
      <dgm:t>
        <a:bodyPr/>
        <a:lstStyle/>
        <a:p>
          <a:r>
            <a:rPr lang="en-US" sz="2000" b="1" dirty="0" smtClean="0"/>
            <a:t>Inception Regional Workshops</a:t>
          </a:r>
          <a:endParaRPr lang="en-US" sz="2000" b="1" dirty="0"/>
        </a:p>
      </dgm:t>
    </dgm:pt>
    <dgm:pt modelId="{9F679DF9-8688-4486-A8BB-272B73D1E46C}" type="parTrans" cxnId="{E6163851-0C3C-4D45-AF21-B0D2B60CD66B}">
      <dgm:prSet/>
      <dgm:spPr/>
      <dgm:t>
        <a:bodyPr/>
        <a:lstStyle/>
        <a:p>
          <a:endParaRPr lang="en-US" b="1"/>
        </a:p>
      </dgm:t>
    </dgm:pt>
    <dgm:pt modelId="{F24AD8B6-A1CF-4E6E-8CC8-08254E40FD9C}" type="sibTrans" cxnId="{E6163851-0C3C-4D45-AF21-B0D2B60CD66B}">
      <dgm:prSet/>
      <dgm:spPr/>
      <dgm:t>
        <a:bodyPr/>
        <a:lstStyle/>
        <a:p>
          <a:endParaRPr lang="en-US" b="1"/>
        </a:p>
      </dgm:t>
    </dgm:pt>
    <dgm:pt modelId="{A7C983A7-6E3D-4DEB-83F3-D1B762DEFAEA}">
      <dgm:prSet phldrT="[Text]" custT="1"/>
      <dgm:spPr/>
      <dgm:t>
        <a:bodyPr/>
        <a:lstStyle/>
        <a:p>
          <a:r>
            <a:rPr lang="en-US" sz="2000" b="1" dirty="0" smtClean="0"/>
            <a:t>Regional Launch Meeting &amp; Kick-off meetings by site</a:t>
          </a:r>
          <a:endParaRPr lang="en-US" sz="2000" b="1" dirty="0"/>
        </a:p>
      </dgm:t>
    </dgm:pt>
    <dgm:pt modelId="{38CA8570-6E06-4D85-8041-C8A8D8E5A7EC}" type="parTrans" cxnId="{ADBE9723-A8C9-4C5B-85F2-56DFA68EE918}">
      <dgm:prSet/>
      <dgm:spPr/>
      <dgm:t>
        <a:bodyPr/>
        <a:lstStyle/>
        <a:p>
          <a:endParaRPr lang="en-US" b="1"/>
        </a:p>
      </dgm:t>
    </dgm:pt>
    <dgm:pt modelId="{1795E15F-ADC8-4EFD-B159-815C844D1EBB}" type="sibTrans" cxnId="{ADBE9723-A8C9-4C5B-85F2-56DFA68EE918}">
      <dgm:prSet/>
      <dgm:spPr/>
      <dgm:t>
        <a:bodyPr/>
        <a:lstStyle/>
        <a:p>
          <a:endParaRPr lang="en-US" b="1"/>
        </a:p>
      </dgm:t>
    </dgm:pt>
    <dgm:pt modelId="{6B942681-386E-4788-B8E0-231D7D4CD4AE}">
      <dgm:prSet phldrT="[Text]" custT="1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400" b="1" dirty="0" smtClean="0"/>
            <a:t>Plan of Work and Budget</a:t>
          </a:r>
          <a:endParaRPr lang="en-US" sz="2400" b="1" dirty="0"/>
        </a:p>
      </dgm:t>
    </dgm:pt>
    <dgm:pt modelId="{F1CFA4A3-8176-496F-B2E2-0782EB0CAD6D}" type="parTrans" cxnId="{A1E6E15C-3DED-4C23-8947-9FD6106FF70E}">
      <dgm:prSet/>
      <dgm:spPr/>
      <dgm:t>
        <a:bodyPr/>
        <a:lstStyle/>
        <a:p>
          <a:endParaRPr lang="en-US" b="1"/>
        </a:p>
      </dgm:t>
    </dgm:pt>
    <dgm:pt modelId="{AD4C51EA-FD57-4F2B-B687-12FA1C00C434}" type="sibTrans" cxnId="{A1E6E15C-3DED-4C23-8947-9FD6106FF70E}">
      <dgm:prSet/>
      <dgm:spPr/>
      <dgm:t>
        <a:bodyPr/>
        <a:lstStyle/>
        <a:p>
          <a:endParaRPr lang="en-US" b="1"/>
        </a:p>
      </dgm:t>
    </dgm:pt>
    <dgm:pt modelId="{D97FB02A-9565-4595-BE83-891B0F759D62}" type="pres">
      <dgm:prSet presAssocID="{185429AA-58AF-416F-9686-F61F94B4AE1F}" presName="CompostProcess" presStyleCnt="0">
        <dgm:presLayoutVars>
          <dgm:dir/>
          <dgm:resizeHandles val="exact"/>
        </dgm:presLayoutVars>
      </dgm:prSet>
      <dgm:spPr/>
    </dgm:pt>
    <dgm:pt modelId="{4CDFACFC-10D8-4C41-A59D-31D706AB65CE}" type="pres">
      <dgm:prSet presAssocID="{185429AA-58AF-416F-9686-F61F94B4AE1F}" presName="arrow" presStyleLbl="bgShp" presStyleIdx="0" presStyleCnt="1"/>
      <dgm:spPr/>
    </dgm:pt>
    <dgm:pt modelId="{DF200BDE-3225-4DDB-B200-CF37E855316A}" type="pres">
      <dgm:prSet presAssocID="{185429AA-58AF-416F-9686-F61F94B4AE1F}" presName="linearProcess" presStyleCnt="0"/>
      <dgm:spPr/>
    </dgm:pt>
    <dgm:pt modelId="{B579C0C4-48CC-4C23-B2A0-5DDC7C2DA309}" type="pres">
      <dgm:prSet presAssocID="{896E0CB1-95B7-416C-BC18-9AC00DB69CD2}" presName="textNode" presStyleLbl="node1" presStyleIdx="0" presStyleCnt="4" custScaleX="217494" custScaleY="1321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31EE63-0791-4474-929D-9C590CEB8069}" type="pres">
      <dgm:prSet presAssocID="{3B9BE4BC-E828-4D8A-B357-3D5D624AD646}" presName="sibTrans" presStyleCnt="0"/>
      <dgm:spPr/>
    </dgm:pt>
    <dgm:pt modelId="{781A1EAD-EA8D-412D-9B98-0EEF94C04E9A}" type="pres">
      <dgm:prSet presAssocID="{F6F0D547-07B6-4742-A1FF-F5F3BA11AAB9}" presName="textNode" presStyleLbl="node1" presStyleIdx="1" presStyleCnt="4" custScaleX="1081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8C1A32-257A-44F7-8890-00A2702757A6}" type="pres">
      <dgm:prSet presAssocID="{F24AD8B6-A1CF-4E6E-8CC8-08254E40FD9C}" presName="sibTrans" presStyleCnt="0"/>
      <dgm:spPr/>
    </dgm:pt>
    <dgm:pt modelId="{75B99997-B035-4981-B78D-4251B66AE1F6}" type="pres">
      <dgm:prSet presAssocID="{A7C983A7-6E3D-4DEB-83F3-D1B762DEFAEA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B0E7E6-631A-4395-A24E-487121B408F3}" type="pres">
      <dgm:prSet presAssocID="{1795E15F-ADC8-4EFD-B159-815C844D1EBB}" presName="sibTrans" presStyleCnt="0"/>
      <dgm:spPr/>
    </dgm:pt>
    <dgm:pt modelId="{7FCCF155-7C6F-4617-B61C-683586F3EEE4}" type="pres">
      <dgm:prSet presAssocID="{6B942681-386E-4788-B8E0-231D7D4CD4AE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33324E3-8344-4770-AD7C-589511638C5B}" type="presOf" srcId="{A7C983A7-6E3D-4DEB-83F3-D1B762DEFAEA}" destId="{75B99997-B035-4981-B78D-4251B66AE1F6}" srcOrd="0" destOrd="0" presId="urn:microsoft.com/office/officeart/2005/8/layout/hProcess9"/>
    <dgm:cxn modelId="{CA19B5BD-2DE0-4B5C-9A65-587BEF190D89}" type="presOf" srcId="{F6F0D547-07B6-4742-A1FF-F5F3BA11AAB9}" destId="{781A1EAD-EA8D-412D-9B98-0EEF94C04E9A}" srcOrd="0" destOrd="0" presId="urn:microsoft.com/office/officeart/2005/8/layout/hProcess9"/>
    <dgm:cxn modelId="{ADBE9723-A8C9-4C5B-85F2-56DFA68EE918}" srcId="{185429AA-58AF-416F-9686-F61F94B4AE1F}" destId="{A7C983A7-6E3D-4DEB-83F3-D1B762DEFAEA}" srcOrd="2" destOrd="0" parTransId="{38CA8570-6E06-4D85-8041-C8A8D8E5A7EC}" sibTransId="{1795E15F-ADC8-4EFD-B159-815C844D1EBB}"/>
    <dgm:cxn modelId="{7E9A9BB9-8FF1-40E0-ADDB-3330F2558475}" srcId="{185429AA-58AF-416F-9686-F61F94B4AE1F}" destId="{896E0CB1-95B7-416C-BC18-9AC00DB69CD2}" srcOrd="0" destOrd="0" parTransId="{6A7C4466-3B90-4FB6-9B03-C00BEF69C177}" sibTransId="{3B9BE4BC-E828-4D8A-B357-3D5D624AD646}"/>
    <dgm:cxn modelId="{A1E6E15C-3DED-4C23-8947-9FD6106FF70E}" srcId="{185429AA-58AF-416F-9686-F61F94B4AE1F}" destId="{6B942681-386E-4788-B8E0-231D7D4CD4AE}" srcOrd="3" destOrd="0" parTransId="{F1CFA4A3-8176-496F-B2E2-0782EB0CAD6D}" sibTransId="{AD4C51EA-FD57-4F2B-B687-12FA1C00C434}"/>
    <dgm:cxn modelId="{E6163851-0C3C-4D45-AF21-B0D2B60CD66B}" srcId="{185429AA-58AF-416F-9686-F61F94B4AE1F}" destId="{F6F0D547-07B6-4742-A1FF-F5F3BA11AAB9}" srcOrd="1" destOrd="0" parTransId="{9F679DF9-8688-4486-A8BB-272B73D1E46C}" sibTransId="{F24AD8B6-A1CF-4E6E-8CC8-08254E40FD9C}"/>
    <dgm:cxn modelId="{1C878B02-51EB-4CDF-8DAA-C0972F324B96}" type="presOf" srcId="{896E0CB1-95B7-416C-BC18-9AC00DB69CD2}" destId="{B579C0C4-48CC-4C23-B2A0-5DDC7C2DA309}" srcOrd="0" destOrd="0" presId="urn:microsoft.com/office/officeart/2005/8/layout/hProcess9"/>
    <dgm:cxn modelId="{9B586B66-04C3-49B8-872C-97406C8CC7E6}" type="presOf" srcId="{6B942681-386E-4788-B8E0-231D7D4CD4AE}" destId="{7FCCF155-7C6F-4617-B61C-683586F3EEE4}" srcOrd="0" destOrd="0" presId="urn:microsoft.com/office/officeart/2005/8/layout/hProcess9"/>
    <dgm:cxn modelId="{EC04423A-60D9-4452-A6E8-86BAD0A9C24A}" type="presOf" srcId="{185429AA-58AF-416F-9686-F61F94B4AE1F}" destId="{D97FB02A-9565-4595-BE83-891B0F759D62}" srcOrd="0" destOrd="0" presId="urn:microsoft.com/office/officeart/2005/8/layout/hProcess9"/>
    <dgm:cxn modelId="{D0D5A261-E23E-4C4C-B073-9ABC3E465253}" type="presParOf" srcId="{D97FB02A-9565-4595-BE83-891B0F759D62}" destId="{4CDFACFC-10D8-4C41-A59D-31D706AB65CE}" srcOrd="0" destOrd="0" presId="urn:microsoft.com/office/officeart/2005/8/layout/hProcess9"/>
    <dgm:cxn modelId="{947372EF-503D-4449-9E0E-B01F80FC9977}" type="presParOf" srcId="{D97FB02A-9565-4595-BE83-891B0F759D62}" destId="{DF200BDE-3225-4DDB-B200-CF37E855316A}" srcOrd="1" destOrd="0" presId="urn:microsoft.com/office/officeart/2005/8/layout/hProcess9"/>
    <dgm:cxn modelId="{89205F23-0489-49A4-8CA3-88A95962147C}" type="presParOf" srcId="{DF200BDE-3225-4DDB-B200-CF37E855316A}" destId="{B579C0C4-48CC-4C23-B2A0-5DDC7C2DA309}" srcOrd="0" destOrd="0" presId="urn:microsoft.com/office/officeart/2005/8/layout/hProcess9"/>
    <dgm:cxn modelId="{2217DEC7-BB3B-44AB-B2F1-27C45CC02B67}" type="presParOf" srcId="{DF200BDE-3225-4DDB-B200-CF37E855316A}" destId="{2C31EE63-0791-4474-929D-9C590CEB8069}" srcOrd="1" destOrd="0" presId="urn:microsoft.com/office/officeart/2005/8/layout/hProcess9"/>
    <dgm:cxn modelId="{492D996D-CAA8-431C-BBA3-CD74B3D6AB1D}" type="presParOf" srcId="{DF200BDE-3225-4DDB-B200-CF37E855316A}" destId="{781A1EAD-EA8D-412D-9B98-0EEF94C04E9A}" srcOrd="2" destOrd="0" presId="urn:microsoft.com/office/officeart/2005/8/layout/hProcess9"/>
    <dgm:cxn modelId="{9501D3BF-0056-4D3F-AF83-094845460D5D}" type="presParOf" srcId="{DF200BDE-3225-4DDB-B200-CF37E855316A}" destId="{188C1A32-257A-44F7-8890-00A2702757A6}" srcOrd="3" destOrd="0" presId="urn:microsoft.com/office/officeart/2005/8/layout/hProcess9"/>
    <dgm:cxn modelId="{418E4FDD-B9A9-4CF9-809E-C8F6C74332E2}" type="presParOf" srcId="{DF200BDE-3225-4DDB-B200-CF37E855316A}" destId="{75B99997-B035-4981-B78D-4251B66AE1F6}" srcOrd="4" destOrd="0" presId="urn:microsoft.com/office/officeart/2005/8/layout/hProcess9"/>
    <dgm:cxn modelId="{723A04DA-CD7F-40DD-81E7-A24FD718E5A8}" type="presParOf" srcId="{DF200BDE-3225-4DDB-B200-CF37E855316A}" destId="{C4B0E7E6-631A-4395-A24E-487121B408F3}" srcOrd="5" destOrd="0" presId="urn:microsoft.com/office/officeart/2005/8/layout/hProcess9"/>
    <dgm:cxn modelId="{E85F2790-BCD2-49F8-9FC5-611D4EEFAF11}" type="presParOf" srcId="{DF200BDE-3225-4DDB-B200-CF37E855316A}" destId="{7FCCF155-7C6F-4617-B61C-683586F3EEE4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DFACFC-10D8-4C41-A59D-31D706AB65CE}">
      <dsp:nvSpPr>
        <dsp:cNvPr id="0" name=""/>
        <dsp:cNvSpPr/>
      </dsp:nvSpPr>
      <dsp:spPr>
        <a:xfrm>
          <a:off x="617219" y="0"/>
          <a:ext cx="6995160" cy="45259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79C0C4-48CC-4C23-B2A0-5DDC7C2DA309}">
      <dsp:nvSpPr>
        <dsp:cNvPr id="0" name=""/>
        <dsp:cNvSpPr/>
      </dsp:nvSpPr>
      <dsp:spPr>
        <a:xfrm>
          <a:off x="1918" y="1066805"/>
          <a:ext cx="3157103" cy="23923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Bringing together the foremost scientists from a multitude of disciplines in order to assess needs and formulate hypothesis, outcomes and activities</a:t>
          </a:r>
          <a:endParaRPr lang="en-US" sz="2000" b="1" kern="1200" dirty="0"/>
        </a:p>
      </dsp:txBody>
      <dsp:txXfrm>
        <a:off x="118703" y="1183590"/>
        <a:ext cx="2923533" cy="2158781"/>
      </dsp:txXfrm>
    </dsp:sp>
    <dsp:sp modelId="{781A1EAD-EA8D-412D-9B98-0EEF94C04E9A}">
      <dsp:nvSpPr>
        <dsp:cNvPr id="0" name=""/>
        <dsp:cNvSpPr/>
      </dsp:nvSpPr>
      <dsp:spPr>
        <a:xfrm>
          <a:off x="3357529" y="1357788"/>
          <a:ext cx="1569973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Inception Regional Workshops</a:t>
          </a:r>
          <a:endParaRPr lang="en-US" sz="2000" b="1" kern="1200" dirty="0"/>
        </a:p>
      </dsp:txBody>
      <dsp:txXfrm>
        <a:off x="3434169" y="1434428"/>
        <a:ext cx="1416693" cy="1657105"/>
      </dsp:txXfrm>
    </dsp:sp>
    <dsp:sp modelId="{75B99997-B035-4981-B78D-4251B66AE1F6}">
      <dsp:nvSpPr>
        <dsp:cNvPr id="0" name=""/>
        <dsp:cNvSpPr/>
      </dsp:nvSpPr>
      <dsp:spPr>
        <a:xfrm>
          <a:off x="5126009" y="1357788"/>
          <a:ext cx="1451582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Regional Launch Meeting &amp; Kick-off meetings by site</a:t>
          </a:r>
          <a:endParaRPr lang="en-US" sz="2000" b="1" kern="1200" dirty="0"/>
        </a:p>
      </dsp:txBody>
      <dsp:txXfrm>
        <a:off x="5196869" y="1428648"/>
        <a:ext cx="1309862" cy="1668665"/>
      </dsp:txXfrm>
    </dsp:sp>
    <dsp:sp modelId="{7FCCF155-7C6F-4617-B61C-683586F3EEE4}">
      <dsp:nvSpPr>
        <dsp:cNvPr id="0" name=""/>
        <dsp:cNvSpPr/>
      </dsp:nvSpPr>
      <dsp:spPr>
        <a:xfrm>
          <a:off x="6776098" y="1357788"/>
          <a:ext cx="1451582" cy="1810385"/>
        </a:xfrm>
        <a:prstGeom prst="roundRec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Plan of Work and Budget</a:t>
          </a:r>
          <a:endParaRPr lang="en-US" sz="2400" b="1" kern="1200" dirty="0"/>
        </a:p>
      </dsp:txBody>
      <dsp:txXfrm>
        <a:off x="6846958" y="1428648"/>
        <a:ext cx="1309862" cy="16686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BE2FE376-42BB-4925-9AA2-2133DEA3EDB4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3302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83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1126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26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175FD45-5377-4158-AC42-AFBBF02C1C4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7750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DED1D21-9A57-4DC0-8206-400C00B31386}" type="slidenum">
              <a:rPr lang="fr-FR" altLang="en-US" smtClean="0"/>
              <a:pPr eaLnBrk="1" hangingPunct="1">
                <a:spcBef>
                  <a:spcPct val="0"/>
                </a:spcBef>
              </a:pPr>
              <a:t>6</a:t>
            </a:fld>
            <a:endParaRPr lang="fr-FR" altLang="en-US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C8E72CC-0017-4298-91A6-B2E5D2FB0B76}" type="slidenum">
              <a:rPr lang="fr-FR" altLang="en-US" smtClean="0"/>
              <a:pPr eaLnBrk="1" hangingPunct="1">
                <a:spcBef>
                  <a:spcPct val="0"/>
                </a:spcBef>
              </a:pPr>
              <a:t>8</a:t>
            </a:fld>
            <a:endParaRPr lang="fr-FR" altLang="en-US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181E76A-9EE5-4768-9C9B-0DA36DA5E378}" type="slidenum">
              <a:rPr lang="fr-FR" altLang="en-US" smtClean="0"/>
              <a:pPr eaLnBrk="1" hangingPunct="1">
                <a:spcBef>
                  <a:spcPct val="0"/>
                </a:spcBef>
              </a:pPr>
              <a:t>9</a:t>
            </a:fld>
            <a:endParaRPr lang="fr-FR" alt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712B572-44A0-4581-AABE-4FA652F0BE3F}" type="slidenum">
              <a:rPr lang="fr-FR" altLang="en-US" smtClean="0"/>
              <a:pPr eaLnBrk="1" hangingPunct="1">
                <a:spcBef>
                  <a:spcPct val="0"/>
                </a:spcBef>
              </a:pPr>
              <a:t>13</a:t>
            </a:fld>
            <a:endParaRPr lang="fr-FR" altLang="en-US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9088" y="514350"/>
            <a:ext cx="3429000" cy="2571750"/>
          </a:xfrm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52EE6DC-F0B2-4F6C-9B15-39EB3D9C331D}" type="slidenum">
              <a:rPr lang="fr-FR" altLang="en-US" smtClean="0"/>
              <a:pPr eaLnBrk="1" hangingPunct="1">
                <a:spcBef>
                  <a:spcPct val="0"/>
                </a:spcBef>
              </a:pPr>
              <a:t>14</a:t>
            </a:fld>
            <a:endParaRPr lang="fr-FR" altLang="en-US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9088" y="514350"/>
            <a:ext cx="3429000" cy="2571750"/>
          </a:xfrm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8B46663-0E6E-4711-A6C4-7DC2F5C90C45}" type="slidenum">
              <a:rPr lang="fr-FR" altLang="en-US" smtClean="0"/>
              <a:pPr eaLnBrk="1" hangingPunct="1">
                <a:spcBef>
                  <a:spcPct val="0"/>
                </a:spcBef>
              </a:pPr>
              <a:t>15</a:t>
            </a:fld>
            <a:endParaRPr lang="fr-FR" altLang="en-US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9088" y="514350"/>
            <a:ext cx="3429000" cy="2571750"/>
          </a:xfrm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8951B2B-BD03-45B6-9274-E2C6E965A3C6}" type="slidenum">
              <a:rPr lang="fr-FR" altLang="en-US" smtClean="0"/>
              <a:pPr eaLnBrk="1" hangingPunct="1">
                <a:spcBef>
                  <a:spcPct val="0"/>
                </a:spcBef>
              </a:pPr>
              <a:t>16</a:t>
            </a:fld>
            <a:endParaRPr lang="fr-FR" altLang="en-US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9088" y="514350"/>
            <a:ext cx="3429000" cy="2571750"/>
          </a:xfrm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3D6D38E-7CA8-4341-9CFD-08F99BC4C2BA}" type="slidenum">
              <a:rPr lang="fr-FR" altLang="en-US" smtClean="0"/>
              <a:pPr eaLnBrk="1" hangingPunct="1">
                <a:spcBef>
                  <a:spcPct val="0"/>
                </a:spcBef>
              </a:pPr>
              <a:t>17</a:t>
            </a:fld>
            <a:endParaRPr lang="fr-FR" altLang="en-US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9088" y="514350"/>
            <a:ext cx="3429000" cy="2571750"/>
          </a:xfrm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1F8A4D7-B1D8-46F6-992B-7FBE14B1E07C}" type="slidenum">
              <a:rPr lang="fr-FR" altLang="en-US" smtClean="0"/>
              <a:pPr eaLnBrk="1" hangingPunct="1">
                <a:spcBef>
                  <a:spcPct val="0"/>
                </a:spcBef>
              </a:pPr>
              <a:t>18</a:t>
            </a:fld>
            <a:endParaRPr lang="fr-FR" altLang="en-US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9088" y="514350"/>
            <a:ext cx="3429000" cy="2571750"/>
          </a:xfrm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EF35793-AF30-4F82-9B3B-37F4F4F7D6D1}" type="slidenum">
              <a:rPr lang="fr-FR" altLang="pt-BR" smtClean="0"/>
              <a:pPr eaLnBrk="1" hangingPunct="1">
                <a:spcBef>
                  <a:spcPct val="0"/>
                </a:spcBef>
              </a:pPr>
              <a:t>47</a:t>
            </a:fld>
            <a:endParaRPr lang="fr-FR" altLang="pt-BR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pt-B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71117A6-951B-492D-82D6-4379646FB93B}" type="slidenum">
              <a:rPr lang="fr-FR" altLang="pt-BR" smtClean="0"/>
              <a:pPr eaLnBrk="1" hangingPunct="1">
                <a:spcBef>
                  <a:spcPct val="0"/>
                </a:spcBef>
              </a:pPr>
              <a:t>48</a:t>
            </a:fld>
            <a:endParaRPr lang="fr-FR" altLang="pt-BR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pt-B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345391-2CBA-4018-930C-D76FD6439029}" type="slidenum">
              <a:rPr lang="fr-FR" altLang="pt-BR"/>
              <a:pPr/>
              <a:t>49</a:t>
            </a:fld>
            <a:endParaRPr lang="fr-FR" altLang="pt-BR"/>
          </a:p>
        </p:txBody>
      </p:sp>
      <p:sp>
        <p:nvSpPr>
          <p:cNvPr id="176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6FA01-0345-43A8-AF22-A8616ABC34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853532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FBE18-7334-428F-A32A-DB48C212D0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42535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4FE20-47E7-4449-B146-4D0068F038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88606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83298-CBC3-4516-8D29-3C5237BF90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64112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5669D-95F9-43B0-94DB-9A5F099CA7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56110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27FB6-CCF0-47DB-81C4-3FA20BBB19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570603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76BCF-B680-439B-8826-68F3402F3C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412348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F4B26-7D73-429F-9956-F64C70E43A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024123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5B56E-12EC-4153-8579-9F4EA56F1D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926231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9FC63-4D1E-490F-9F06-9962337C43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713655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8DEED-CD69-4AD3-B04B-8D95D7FBB1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741158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F169B-91A0-4248-9E99-77C982D9F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0133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re. Contenu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8C136-6496-4613-95AE-97910E22B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291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6C7F5-CCA1-4699-B4E0-ABC887C9BF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142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smtClean="0"/>
              <a:t>Click to edit Master title style</a:t>
            </a:r>
            <a:endParaRPr lang="pt-PT" altLang="pt-B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smtClean="0"/>
              <a:t>Click to edit Master text styles</a:t>
            </a:r>
          </a:p>
          <a:p>
            <a:pPr lvl="1"/>
            <a:r>
              <a:rPr lang="en-US" altLang="pt-BR" smtClean="0"/>
              <a:t>Second level</a:t>
            </a:r>
          </a:p>
          <a:p>
            <a:pPr lvl="2"/>
            <a:r>
              <a:rPr lang="en-US" altLang="pt-BR" smtClean="0"/>
              <a:t>Third level</a:t>
            </a:r>
          </a:p>
          <a:p>
            <a:pPr lvl="3"/>
            <a:r>
              <a:rPr lang="en-US" altLang="pt-BR" smtClean="0"/>
              <a:t>Fourth level</a:t>
            </a:r>
          </a:p>
          <a:p>
            <a:pPr lvl="4"/>
            <a:r>
              <a:rPr lang="en-US" altLang="pt-BR" smtClean="0"/>
              <a:t>Fifth level</a:t>
            </a:r>
            <a:endParaRPr lang="pt-PT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2F26716-E433-478C-ACC9-4F25B3471C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  <p:sldLayoutId id="2147483823" r:id="rId12"/>
    <p:sldLayoutId id="2147483824" r:id="rId13"/>
    <p:sldLayoutId id="2147483825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7" Type="http://schemas.openxmlformats.org/officeDocument/2006/relationships/slide" Target="slide18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7.xml"/><Relationship Id="rId5" Type="http://schemas.openxmlformats.org/officeDocument/2006/relationships/hyperlink" Target="typology%20of%20TD.doc" TargetMode="External"/><Relationship Id="rId4" Type="http://schemas.openxmlformats.org/officeDocument/2006/relationships/slide" Target="slide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slide" Target="slide1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4.xml"/><Relationship Id="rId4" Type="http://schemas.openxmlformats.org/officeDocument/2006/relationships/slide" Target="slide2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Mrecherche.ppt" TargetMode="External"/><Relationship Id="rId13" Type="http://schemas.openxmlformats.org/officeDocument/2006/relationships/image" Target="../media/image25.png"/><Relationship Id="rId18" Type="http://schemas.openxmlformats.org/officeDocument/2006/relationships/image" Target="../media/image28.png"/><Relationship Id="rId3" Type="http://schemas.openxmlformats.org/officeDocument/2006/relationships/image" Target="../media/image20.png"/><Relationship Id="rId21" Type="http://schemas.openxmlformats.org/officeDocument/2006/relationships/hyperlink" Target="Tableaux.ppt" TargetMode="External"/><Relationship Id="rId7" Type="http://schemas.openxmlformats.org/officeDocument/2006/relationships/image" Target="../media/image22.png"/><Relationship Id="rId12" Type="http://schemas.openxmlformats.org/officeDocument/2006/relationships/hyperlink" Target="MControle.ppt" TargetMode="External"/><Relationship Id="rId17" Type="http://schemas.openxmlformats.org/officeDocument/2006/relationships/image" Target="../media/image27.png"/><Relationship Id="rId25" Type="http://schemas.openxmlformats.org/officeDocument/2006/relationships/slide" Target="slide18.xml"/><Relationship Id="rId2" Type="http://schemas.openxmlformats.org/officeDocument/2006/relationships/hyperlink" Target="BaseD.ppt" TargetMode="External"/><Relationship Id="rId16" Type="http://schemas.openxmlformats.org/officeDocument/2006/relationships/hyperlink" Target="Analyse2.ppt" TargetMode="External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hyperlink" Target="MAnalyse.ppt" TargetMode="External"/><Relationship Id="rId11" Type="http://schemas.openxmlformats.org/officeDocument/2006/relationships/image" Target="../media/image24.png"/><Relationship Id="rId24" Type="http://schemas.openxmlformats.org/officeDocument/2006/relationships/hyperlink" Target="ExpoBase/Bd%20Zorgane.mdb" TargetMode="External"/><Relationship Id="rId5" Type="http://schemas.openxmlformats.org/officeDocument/2006/relationships/image" Target="../media/image21.png"/><Relationship Id="rId15" Type="http://schemas.openxmlformats.org/officeDocument/2006/relationships/image" Target="../media/image26.png"/><Relationship Id="rId23" Type="http://schemas.openxmlformats.org/officeDocument/2006/relationships/hyperlink" Target="Graphiques.ppt" TargetMode="External"/><Relationship Id="rId10" Type="http://schemas.openxmlformats.org/officeDocument/2006/relationships/hyperlink" Target="MNouvelleInf.ppt" TargetMode="External"/><Relationship Id="rId19" Type="http://schemas.openxmlformats.org/officeDocument/2006/relationships/hyperlink" Target="Analyse3.ppt" TargetMode="External"/><Relationship Id="rId4" Type="http://schemas.openxmlformats.org/officeDocument/2006/relationships/hyperlink" Target="MunuePrin.ppt" TargetMode="External"/><Relationship Id="rId9" Type="http://schemas.openxmlformats.org/officeDocument/2006/relationships/image" Target="../media/image23.png"/><Relationship Id="rId14" Type="http://schemas.openxmlformats.org/officeDocument/2006/relationships/hyperlink" Target="Analyse1.ppt" TargetMode="External"/><Relationship Id="rId22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6.xml"/><Relationship Id="rId6" Type="http://schemas.openxmlformats.org/officeDocument/2006/relationships/slide" Target="slide34.xml"/><Relationship Id="rId5" Type="http://schemas.openxmlformats.org/officeDocument/2006/relationships/slide" Target="slide33.xml"/><Relationship Id="rId4" Type="http://schemas.openxmlformats.org/officeDocument/2006/relationships/slide" Target="slide3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Relationship Id="rId5" Type="http://schemas.openxmlformats.org/officeDocument/2006/relationships/slide" Target="slide26.xml"/><Relationship Id="rId4" Type="http://schemas.openxmlformats.org/officeDocument/2006/relationships/image" Target="../media/image3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" Target="slide31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9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PDinitial.ppt" TargetMode="External"/><Relationship Id="rId2" Type="http://schemas.openxmlformats.org/officeDocument/2006/relationships/slide" Target="slide42.xml"/><Relationship Id="rId1" Type="http://schemas.openxmlformats.org/officeDocument/2006/relationships/slideLayout" Target="../slideLayouts/slideLayout2.xml"/><Relationship Id="rId5" Type="http://schemas.openxmlformats.org/officeDocument/2006/relationships/slide" Target="slide40.xml"/><Relationship Id="rId4" Type="http://schemas.openxmlformats.org/officeDocument/2006/relationships/slide" Target="slide4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2477DB3-DC79-495A-B8F9-00B70D43DEFB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609600" y="2286000"/>
            <a:ext cx="80772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rgbClr val="0070C0"/>
                </a:solidFill>
                <a:latin typeface="+mj-lt"/>
                <a:cs typeface="Tahoma" pitchFamily="34" charset="0"/>
              </a:rPr>
              <a:t>Participatory Community development </a:t>
            </a:r>
            <a:r>
              <a:rPr lang="en-US" altLang="en-US" b="1" dirty="0" smtClean="0">
                <a:solidFill>
                  <a:srgbClr val="0070C0"/>
                </a:solidFill>
                <a:latin typeface="+mj-lt"/>
                <a:cs typeface="Tahoma" pitchFamily="34" charset="0"/>
              </a:rPr>
              <a:t>plans vs IP - ICARDA experience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rgbClr val="0070C0"/>
              </a:solidFill>
              <a:latin typeface="+mj-lt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+mj-lt"/>
              </a:rPr>
              <a:t>Ali </a:t>
            </a:r>
            <a:r>
              <a:rPr lang="en-US" altLang="en-US" sz="2400" b="1" dirty="0" smtClean="0">
                <a:latin typeface="+mj-lt"/>
              </a:rPr>
              <a:t>Nefzaoui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+mj-lt"/>
              </a:rPr>
              <a:t>CRP-DS Coordinator of NA&amp;WA Flagship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+mj-lt"/>
              </a:rPr>
              <a:t>a.nefzaoui@cgiar.org</a:t>
            </a:r>
            <a:endParaRPr lang="en-US" altLang="en-US" sz="2400" b="1" dirty="0">
              <a:latin typeface="+mj-lt"/>
            </a:endParaRPr>
          </a:p>
        </p:txBody>
      </p:sp>
      <p:pic>
        <p:nvPicPr>
          <p:cNvPr id="2052" name="Picture 4" descr="C:\Users\Ali\Desktop\ICARDA New and CRP-DS logo\Logo1n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" y="-35625"/>
            <a:ext cx="3721993" cy="155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/>
          <a:lstStyle/>
          <a:p>
            <a:r>
              <a:rPr lang="en-US" sz="2800" b="1" dirty="0" smtClean="0"/>
              <a:t>CRP-DS Program Management Office Notice No.3/11 September 2014	</a:t>
            </a:r>
            <a:endParaRPr lang="pt-PT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435280" cy="5001419"/>
          </a:xfrm>
        </p:spPr>
        <p:txBody>
          <a:bodyPr/>
          <a:lstStyle/>
          <a:p>
            <a:pPr lvl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200" dirty="0" smtClean="0"/>
              <a:t>An </a:t>
            </a:r>
            <a:r>
              <a:rPr lang="en-US" sz="2200" dirty="0"/>
              <a:t>integrated systems approach at all sites that uses innovative science and inter-disciplinary teams. </a:t>
            </a:r>
            <a:endParaRPr lang="en-US" sz="2200" dirty="0" smtClean="0"/>
          </a:p>
          <a:p>
            <a:pPr lvl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200" dirty="0" smtClean="0"/>
              <a:t>Shift </a:t>
            </a:r>
            <a:r>
              <a:rPr lang="en-US" sz="2200" dirty="0"/>
              <a:t>from descriptive to systems analysis &amp; modeling</a:t>
            </a:r>
            <a:endParaRPr lang="pt-BR" sz="2200" dirty="0"/>
          </a:p>
          <a:p>
            <a:pPr lvl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200" dirty="0" smtClean="0"/>
              <a:t>Development </a:t>
            </a:r>
            <a:r>
              <a:rPr lang="en-US" sz="2200" dirty="0"/>
              <a:t>of innovation platforms</a:t>
            </a:r>
            <a:endParaRPr lang="pt-BR" sz="2200" dirty="0"/>
          </a:p>
          <a:p>
            <a:pPr lvl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Clear linkages of research hypotheses to outputs, outcomes and IDO’s </a:t>
            </a:r>
            <a:endParaRPr lang="en-US" sz="2200" dirty="0" smtClean="0"/>
          </a:p>
          <a:p>
            <a:pPr lvl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200" dirty="0" smtClean="0"/>
              <a:t>Value </a:t>
            </a:r>
            <a:r>
              <a:rPr lang="en-US" sz="2200" dirty="0"/>
              <a:t>chain focus </a:t>
            </a:r>
            <a:r>
              <a:rPr lang="en-US" sz="2200" dirty="0" smtClean="0"/>
              <a:t> complements </a:t>
            </a:r>
            <a:r>
              <a:rPr lang="en-US" sz="2200" dirty="0"/>
              <a:t>on-farm focus</a:t>
            </a:r>
            <a:endParaRPr lang="pt-BR" sz="2200" dirty="0"/>
          </a:p>
          <a:p>
            <a:pPr lvl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Increasing recognition of need for enabling institutions &amp; governance</a:t>
            </a:r>
            <a:endParaRPr lang="pt-BR" sz="2200" dirty="0"/>
          </a:p>
          <a:p>
            <a:pPr lvl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Contested paradigms hard vs soft sciences; researcher vs farmer knowledge, what is the balance needed for the research questions asked</a:t>
            </a:r>
            <a:endParaRPr lang="pt-BR" sz="2200" dirty="0"/>
          </a:p>
          <a:p>
            <a:pPr lvl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Greater social equity and gender considerations</a:t>
            </a:r>
            <a:endParaRPr lang="pt-BR" sz="2200" dirty="0"/>
          </a:p>
          <a:p>
            <a:pPr lvl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200" dirty="0" smtClean="0"/>
              <a:t>Fit </a:t>
            </a:r>
            <a:r>
              <a:rPr lang="en-US" sz="2200" dirty="0"/>
              <a:t>for purpose participatory approaches</a:t>
            </a:r>
            <a:endParaRPr lang="pt-BR" sz="2200" dirty="0"/>
          </a:p>
          <a:p>
            <a:pPr lvl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200" dirty="0" smtClean="0"/>
              <a:t>More </a:t>
            </a:r>
            <a:r>
              <a:rPr lang="en-US" sz="2200" dirty="0"/>
              <a:t>emphasis on SRT 1 &amp; 4 (better functioning innovation systems, measuring impacts and cross-regional synthesis)</a:t>
            </a:r>
            <a:endParaRPr lang="pt-BR" sz="2200" dirty="0"/>
          </a:p>
          <a:p>
            <a:pPr lvl="0"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fr-FR" sz="2200" dirty="0" smtClean="0"/>
              <a:t>Etc…….</a:t>
            </a:r>
            <a:endParaRPr lang="pt-BR" sz="2200" dirty="0"/>
          </a:p>
          <a:p>
            <a:pPr>
              <a:lnSpc>
                <a:spcPct val="9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endParaRPr lang="pt-PT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8FBE18-7334-428F-A32A-DB48C212D02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45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/>
          <a:lstStyle/>
          <a:p>
            <a:r>
              <a:rPr lang="pt-PT" sz="3200" b="1" dirty="0" smtClean="0"/>
              <a:t>CRP-DS ISAC, July 2014</a:t>
            </a:r>
            <a:endParaRPr lang="pt-PT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800" dirty="0"/>
              <a:t>Systems innovation platforms will be fostered that add to value chains by </a:t>
            </a:r>
            <a:r>
              <a:rPr lang="en-US" sz="2800" dirty="0">
                <a:solidFill>
                  <a:schemeClr val="accent1"/>
                </a:solidFill>
              </a:rPr>
              <a:t>encouraging diversification </a:t>
            </a:r>
            <a:r>
              <a:rPr lang="en-US" sz="2800" dirty="0"/>
              <a:t>and </a:t>
            </a:r>
            <a:r>
              <a:rPr lang="en-US" sz="2800" dirty="0">
                <a:solidFill>
                  <a:schemeClr val="accent1"/>
                </a:solidFill>
              </a:rPr>
              <a:t>local income generation </a:t>
            </a:r>
            <a:r>
              <a:rPr lang="en-US" sz="2800" dirty="0"/>
              <a:t>by harnessing </a:t>
            </a:r>
            <a:r>
              <a:rPr lang="en-US" sz="2800" b="1" dirty="0">
                <a:solidFill>
                  <a:schemeClr val="accent1"/>
                </a:solidFill>
              </a:rPr>
              <a:t>local and ‘scientific’ knowledge</a:t>
            </a:r>
            <a:r>
              <a:rPr lang="en-US" sz="2800" dirty="0"/>
              <a:t> that, when combined with responsible </a:t>
            </a:r>
            <a:r>
              <a:rPr lang="en-US" sz="2800" dirty="0">
                <a:solidFill>
                  <a:schemeClr val="accent1"/>
                </a:solidFill>
              </a:rPr>
              <a:t>private sector </a:t>
            </a:r>
            <a:r>
              <a:rPr lang="en-US" sz="2800" dirty="0"/>
              <a:t>investment, will result in </a:t>
            </a:r>
            <a:r>
              <a:rPr lang="en-US" sz="2800" dirty="0">
                <a:solidFill>
                  <a:schemeClr val="accent1"/>
                </a:solidFill>
              </a:rPr>
              <a:t>local clusters of economic activity</a:t>
            </a:r>
            <a:r>
              <a:rPr lang="en-US" sz="2800" dirty="0"/>
              <a:t> incorporating other livelihood options such as </a:t>
            </a:r>
            <a:r>
              <a:rPr lang="en-US" sz="2800" dirty="0">
                <a:solidFill>
                  <a:schemeClr val="accent1"/>
                </a:solidFill>
              </a:rPr>
              <a:t>renewable energy</a:t>
            </a:r>
            <a:r>
              <a:rPr lang="en-US" sz="2800" dirty="0"/>
              <a:t>, </a:t>
            </a:r>
            <a:r>
              <a:rPr lang="en-US" sz="2800" dirty="0">
                <a:solidFill>
                  <a:schemeClr val="accent1"/>
                </a:solidFill>
              </a:rPr>
              <a:t>ecotourism</a:t>
            </a:r>
            <a:r>
              <a:rPr lang="en-US" sz="2800" dirty="0"/>
              <a:t>, </a:t>
            </a:r>
            <a:r>
              <a:rPr lang="en-US" sz="2800" dirty="0">
                <a:solidFill>
                  <a:schemeClr val="accent1"/>
                </a:solidFill>
              </a:rPr>
              <a:t>artisanal goods </a:t>
            </a:r>
            <a:r>
              <a:rPr lang="en-US" sz="2800" dirty="0"/>
              <a:t>and </a:t>
            </a:r>
            <a:r>
              <a:rPr lang="en-US" sz="2800" dirty="0">
                <a:solidFill>
                  <a:schemeClr val="accent1"/>
                </a:solidFill>
              </a:rPr>
              <a:t>biodiversity for pharmaceuticals</a:t>
            </a:r>
            <a:r>
              <a:rPr lang="en-US" sz="2800" dirty="0"/>
              <a:t>.</a:t>
            </a:r>
            <a:endParaRPr lang="pt-BR" sz="2800" dirty="0"/>
          </a:p>
          <a:p>
            <a:pPr marL="0" indent="0" algn="ctr">
              <a:buNone/>
            </a:pPr>
            <a:endParaRPr lang="pt-PT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8FBE18-7334-428F-A32A-DB48C212D02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49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15963"/>
          </a:xfrm>
        </p:spPr>
        <p:txBody>
          <a:bodyPr/>
          <a:lstStyle/>
          <a:p>
            <a:pPr eaLnBrk="1" hangingPunct="1"/>
            <a:r>
              <a:rPr lang="en-US" altLang="pt-BR" sz="3600" dirty="0" smtClean="0"/>
              <a:t>CRP-DS “The inception phase”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7620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5822950"/>
            <a:ext cx="2133600" cy="365125"/>
          </a:xfrm>
        </p:spPr>
        <p:txBody>
          <a:bodyPr/>
          <a:lstStyle/>
          <a:p>
            <a:pPr>
              <a:defRPr/>
            </a:pPr>
            <a:fld id="{0E8D04A9-34A5-4CBC-87E8-8CF26D83D16E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3077" name="TextBox 5"/>
          <p:cNvSpPr txBox="1">
            <a:spLocks noChangeArrowheads="1"/>
          </p:cNvSpPr>
          <p:nvPr/>
        </p:nvSpPr>
        <p:spPr bwMode="auto">
          <a:xfrm>
            <a:off x="1447800" y="1371600"/>
            <a:ext cx="9159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pt-BR" sz="2800"/>
              <a:t>2011</a:t>
            </a:r>
          </a:p>
        </p:txBody>
      </p:sp>
      <p:sp>
        <p:nvSpPr>
          <p:cNvPr id="3078" name="TextBox 6"/>
          <p:cNvSpPr txBox="1">
            <a:spLocks noChangeArrowheads="1"/>
          </p:cNvSpPr>
          <p:nvPr/>
        </p:nvSpPr>
        <p:spPr bwMode="auto">
          <a:xfrm>
            <a:off x="7313613" y="1371600"/>
            <a:ext cx="9159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pt-BR" sz="2800"/>
              <a:t>2013</a:t>
            </a:r>
          </a:p>
        </p:txBody>
      </p:sp>
      <p:sp>
        <p:nvSpPr>
          <p:cNvPr id="3079" name="TextBox 7"/>
          <p:cNvSpPr txBox="1">
            <a:spLocks noChangeArrowheads="1"/>
          </p:cNvSpPr>
          <p:nvPr/>
        </p:nvSpPr>
        <p:spPr bwMode="auto">
          <a:xfrm>
            <a:off x="609600" y="4343400"/>
            <a:ext cx="5690592" cy="523875"/>
          </a:xfrm>
          <a:prstGeom prst="rect">
            <a:avLst/>
          </a:prstGeom>
          <a:solidFill>
            <a:srgbClr val="99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pt-BR" sz="2800" dirty="0"/>
              <a:t>ICARDA scientists &amp; management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9791" y="4908659"/>
            <a:ext cx="5143500" cy="5238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bg1"/>
                </a:solidFill>
              </a:rPr>
              <a:t>NARS scientists &amp; decision makers</a:t>
            </a:r>
          </a:p>
        </p:txBody>
      </p:sp>
      <p:sp>
        <p:nvSpPr>
          <p:cNvPr id="3081" name="TextBox 9"/>
          <p:cNvSpPr txBox="1">
            <a:spLocks noChangeArrowheads="1"/>
          </p:cNvSpPr>
          <p:nvPr/>
        </p:nvSpPr>
        <p:spPr bwMode="auto">
          <a:xfrm>
            <a:off x="304800" y="5638800"/>
            <a:ext cx="8534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pt-BR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Assumption: Communities/farmers “opinion” is reflected through ICARDA and NARS scientists and other resource persons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77813"/>
            <a:ext cx="7315200" cy="1143000"/>
          </a:xfrm>
        </p:spPr>
        <p:txBody>
          <a:bodyPr/>
          <a:lstStyle/>
          <a:p>
            <a:pPr eaLnBrk="1" hangingPunct="1"/>
            <a:r>
              <a:rPr lang="en-US" altLang="pt-BR" sz="3600" b="1" smtClean="0"/>
              <a:t>Institutional and policy issues: </a:t>
            </a:r>
            <a:br>
              <a:rPr lang="en-US" altLang="pt-BR" sz="3600" b="1" smtClean="0"/>
            </a:br>
            <a:r>
              <a:rPr lang="en-US" altLang="pt-BR" sz="3600" b="1" smtClean="0">
                <a:solidFill>
                  <a:srgbClr val="0070C0"/>
                </a:solidFill>
              </a:rPr>
              <a:t>the Bottle neck</a:t>
            </a:r>
          </a:p>
        </p:txBody>
      </p:sp>
      <p:sp>
        <p:nvSpPr>
          <p:cNvPr id="6147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02977BF-47EA-4B63-8BCC-CD9869B6587B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222211" name="Rectangle 3"/>
          <p:cNvSpPr>
            <a:spLocks noChangeArrowheads="1"/>
          </p:cNvSpPr>
          <p:nvPr/>
        </p:nvSpPr>
        <p:spPr bwMode="auto">
          <a:xfrm>
            <a:off x="609600" y="2438400"/>
            <a:ext cx="82296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/>
            </a:pPr>
            <a:r>
              <a:rPr lang="en-US" sz="3200" dirty="0">
                <a:latin typeface="+mn-lt"/>
              </a:rPr>
              <a:t>Technical options easy to develop and implement, and are not sufficient.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/>
            </a:pPr>
            <a:r>
              <a:rPr lang="en-US" sz="3200" dirty="0">
                <a:latin typeface="+mn-lt"/>
              </a:rPr>
              <a:t>Institutional and policy options are crucial for Natural resources management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/>
            </a:pPr>
            <a:r>
              <a:rPr lang="en-US" sz="3200" dirty="0">
                <a:latin typeface="+mn-lt"/>
              </a:rPr>
              <a:t>Need for full integration of the TIPOs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title"/>
          </p:nvPr>
        </p:nvSpPr>
        <p:spPr>
          <a:xfrm>
            <a:off x="323850" y="260648"/>
            <a:ext cx="8496300" cy="1007765"/>
          </a:xfrm>
        </p:spPr>
        <p:txBody>
          <a:bodyPr/>
          <a:lstStyle/>
          <a:p>
            <a:pPr eaLnBrk="1" hangingPunct="1"/>
            <a:r>
              <a:rPr lang="en-US" altLang="pt-BR" sz="3200" b="1" dirty="0" smtClean="0"/>
              <a:t>The Participatory Approaches (PA) … “Old concept” but still needed in NA&amp;WA</a:t>
            </a:r>
          </a:p>
        </p:txBody>
      </p:sp>
      <p:sp>
        <p:nvSpPr>
          <p:cNvPr id="218114" name="Rectangle 2"/>
          <p:cNvSpPr>
            <a:spLocks noGrp="1" noChangeArrowheads="1"/>
          </p:cNvSpPr>
          <p:nvPr>
            <p:ph idx="1"/>
          </p:nvPr>
        </p:nvSpPr>
        <p:spPr>
          <a:xfrm>
            <a:off x="323850" y="4581525"/>
            <a:ext cx="8559800" cy="1584325"/>
          </a:xfrm>
        </p:spPr>
        <p:txBody>
          <a:bodyPr rtlCol="0">
            <a:no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0070C0"/>
              </a:buClr>
              <a:buFont typeface="Wingdings" panose="05000000000000000000" pitchFamily="2" charset="2"/>
              <a:buChar char="q"/>
              <a:defRPr/>
            </a:pPr>
            <a:r>
              <a:rPr lang="en-US" sz="2800" dirty="0" smtClean="0"/>
              <a:t> Slow adoption process (3 decades…)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rgbClr val="0070C0"/>
              </a:buClr>
              <a:buFont typeface="Wingdings" panose="05000000000000000000" pitchFamily="2" charset="2"/>
              <a:buChar char="q"/>
              <a:defRPr/>
            </a:pPr>
            <a:r>
              <a:rPr lang="en-US" sz="2800" dirty="0" smtClean="0"/>
              <a:t> Actions can be considered participatory only if it results from explicit negotiated compromise between all stakeholders.</a:t>
            </a:r>
            <a:endParaRPr lang="en-US" sz="2800" i="1" dirty="0" smtClean="0"/>
          </a:p>
        </p:txBody>
      </p:sp>
      <p:sp>
        <p:nvSpPr>
          <p:cNvPr id="7172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555E07C-CCE1-41DA-B694-8DD81388D856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218119" name="Rectangle 7"/>
          <p:cNvSpPr>
            <a:spLocks noChangeArrowheads="1"/>
          </p:cNvSpPr>
          <p:nvPr/>
        </p:nvSpPr>
        <p:spPr bwMode="auto">
          <a:xfrm>
            <a:off x="468313" y="1628800"/>
            <a:ext cx="835183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 dirty="0">
                <a:latin typeface="+mn-lt"/>
              </a:rPr>
              <a:t>Definition:</a:t>
            </a:r>
          </a:p>
          <a:p>
            <a:pPr>
              <a:defRPr/>
            </a:pPr>
            <a:r>
              <a:rPr lang="en-US" sz="2400" b="1" dirty="0">
                <a:latin typeface="+mn-lt"/>
              </a:rPr>
              <a:t>Restitute to population the </a:t>
            </a:r>
            <a:r>
              <a:rPr lang="en-US" sz="2400" b="1" dirty="0">
                <a:solidFill>
                  <a:srgbClr val="0070C0"/>
                </a:solidFill>
                <a:latin typeface="+mn-lt"/>
              </a:rPr>
              <a:t>right of initiative </a:t>
            </a:r>
            <a:r>
              <a:rPr lang="en-US" sz="2400" b="1" dirty="0">
                <a:latin typeface="+mn-lt"/>
              </a:rPr>
              <a:t>and the </a:t>
            </a:r>
            <a:r>
              <a:rPr lang="en-US" sz="2400" b="1" dirty="0">
                <a:solidFill>
                  <a:srgbClr val="0070C0"/>
                </a:solidFill>
                <a:latin typeface="+mn-lt"/>
              </a:rPr>
              <a:t>decision making </a:t>
            </a:r>
            <a:r>
              <a:rPr lang="en-US" sz="2400" b="1" dirty="0">
                <a:latin typeface="+mn-lt"/>
              </a:rPr>
              <a:t>process </a:t>
            </a:r>
            <a:r>
              <a:rPr lang="en-US" sz="2400" b="1" dirty="0">
                <a:solidFill>
                  <a:srgbClr val="0070C0"/>
                </a:solidFill>
                <a:latin typeface="+mn-lt"/>
              </a:rPr>
              <a:t>to define, plan and  implement </a:t>
            </a:r>
            <a:r>
              <a:rPr lang="en-US" sz="2400" b="1" dirty="0">
                <a:latin typeface="+mn-lt"/>
              </a:rPr>
              <a:t>activities and programs related to their </a:t>
            </a:r>
            <a:r>
              <a:rPr lang="en-US" sz="2400" b="1" dirty="0">
                <a:solidFill>
                  <a:srgbClr val="0070C0"/>
                </a:solidFill>
                <a:latin typeface="+mn-lt"/>
              </a:rPr>
              <a:t>proper future </a:t>
            </a:r>
            <a:r>
              <a:rPr lang="en-US" sz="2400" b="1" dirty="0">
                <a:latin typeface="+mn-lt"/>
              </a:rPr>
              <a:t>and the management of the resources available in their territories.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968F3F3-0896-478C-82D4-9D131617C5CF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838200" y="381000"/>
            <a:ext cx="8026400" cy="130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en-US" dirty="0" smtClean="0">
                <a:solidFill>
                  <a:srgbClr val="0070C0"/>
                </a:solidFill>
                <a:latin typeface="+mn-lt"/>
              </a:rPr>
              <a:t>Where we stand today ?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en-US" dirty="0" smtClean="0">
                <a:latin typeface="+mn-lt"/>
              </a:rPr>
              <a:t>From participation, to local development, to self-reliance and empowerment of agropastoral communities</a:t>
            </a:r>
          </a:p>
        </p:txBody>
      </p:sp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1522413" y="5710238"/>
            <a:ext cx="42195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>
                <a:latin typeface="Franklin Gothic Demi Cond" pitchFamily="34" charset="0"/>
              </a:rPr>
              <a:t>Passive participation: people are not against…</a:t>
            </a:r>
          </a:p>
        </p:txBody>
      </p:sp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1560513" y="5232400"/>
            <a:ext cx="33385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latin typeface="Franklin Gothic Demi Cond" pitchFamily="34" charset="0"/>
              </a:rPr>
              <a:t>In kind contribution (labor force)</a:t>
            </a:r>
          </a:p>
        </p:txBody>
      </p:sp>
      <p:sp>
        <p:nvSpPr>
          <p:cNvPr id="8198" name="Text Box 5"/>
          <p:cNvSpPr txBox="1">
            <a:spLocks noChangeArrowheads="1"/>
          </p:cNvSpPr>
          <p:nvPr/>
        </p:nvSpPr>
        <p:spPr bwMode="auto">
          <a:xfrm>
            <a:off x="1560513" y="4708525"/>
            <a:ext cx="257492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200">
                <a:latin typeface="Franklin Gothic Demi Cond" pitchFamily="34" charset="0"/>
              </a:rPr>
              <a:t>Financial contribution </a:t>
            </a:r>
          </a:p>
        </p:txBody>
      </p:sp>
      <p:sp>
        <p:nvSpPr>
          <p:cNvPr id="8199" name="Text Box 6"/>
          <p:cNvSpPr txBox="1">
            <a:spLocks noChangeArrowheads="1"/>
          </p:cNvSpPr>
          <p:nvPr/>
        </p:nvSpPr>
        <p:spPr bwMode="auto">
          <a:xfrm>
            <a:off x="1560513" y="4200525"/>
            <a:ext cx="58864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Franklin Gothic Demi Cond" pitchFamily="34" charset="0"/>
              </a:rPr>
              <a:t>Consultation: Participation “at a second degree »</a:t>
            </a:r>
          </a:p>
        </p:txBody>
      </p:sp>
      <p:sp>
        <p:nvSpPr>
          <p:cNvPr id="8200" name="Text Box 7"/>
          <p:cNvSpPr txBox="1">
            <a:spLocks noChangeArrowheads="1"/>
          </p:cNvSpPr>
          <p:nvPr/>
        </p:nvSpPr>
        <p:spPr bwMode="auto">
          <a:xfrm>
            <a:off x="1560513" y="3643313"/>
            <a:ext cx="42449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600">
                <a:latin typeface="Franklin Gothic Demi Cond" pitchFamily="34" charset="0"/>
              </a:rPr>
              <a:t>Negotiation: active participation</a:t>
            </a:r>
          </a:p>
        </p:txBody>
      </p:sp>
      <p:sp>
        <p:nvSpPr>
          <p:cNvPr id="8201" name="Text Box 8"/>
          <p:cNvSpPr txBox="1">
            <a:spLocks noChangeArrowheads="1"/>
          </p:cNvSpPr>
          <p:nvPr/>
        </p:nvSpPr>
        <p:spPr bwMode="auto">
          <a:xfrm>
            <a:off x="1560513" y="3087688"/>
            <a:ext cx="52181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latin typeface="Franklin Gothic Demi Cond" pitchFamily="34" charset="0"/>
              </a:rPr>
              <a:t>Co-management: Emergence of CBOs</a:t>
            </a:r>
          </a:p>
        </p:txBody>
      </p:sp>
      <p:sp>
        <p:nvSpPr>
          <p:cNvPr id="8202" name="Rectangle 9"/>
          <p:cNvSpPr>
            <a:spLocks noChangeArrowheads="1"/>
          </p:cNvSpPr>
          <p:nvPr/>
        </p:nvSpPr>
        <p:spPr bwMode="auto">
          <a:xfrm>
            <a:off x="1039813" y="3643313"/>
            <a:ext cx="411162" cy="561975"/>
          </a:xfrm>
          <a:prstGeom prst="rect">
            <a:avLst/>
          </a:prstGeom>
          <a:solidFill>
            <a:srgbClr val="FF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8203" name="Rectangle 10"/>
          <p:cNvSpPr>
            <a:spLocks noChangeArrowheads="1"/>
          </p:cNvSpPr>
          <p:nvPr/>
        </p:nvSpPr>
        <p:spPr bwMode="auto">
          <a:xfrm>
            <a:off x="1039813" y="3167063"/>
            <a:ext cx="411162" cy="476250"/>
          </a:xfrm>
          <a:prstGeom prst="rect">
            <a:avLst/>
          </a:prstGeom>
          <a:solidFill>
            <a:srgbClr val="CC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8204" name="Rectangle 11"/>
          <p:cNvSpPr>
            <a:spLocks noChangeArrowheads="1"/>
          </p:cNvSpPr>
          <p:nvPr/>
        </p:nvSpPr>
        <p:spPr bwMode="auto">
          <a:xfrm>
            <a:off x="1039813" y="2609850"/>
            <a:ext cx="411162" cy="563563"/>
          </a:xfrm>
          <a:prstGeom prst="rect">
            <a:avLst/>
          </a:prstGeom>
          <a:solidFill>
            <a:srgbClr val="99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8205" name="Text Box 12"/>
          <p:cNvSpPr txBox="1">
            <a:spLocks noChangeArrowheads="1"/>
          </p:cNvSpPr>
          <p:nvPr/>
        </p:nvSpPr>
        <p:spPr bwMode="auto">
          <a:xfrm>
            <a:off x="1560513" y="2530475"/>
            <a:ext cx="5635625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000">
                <a:latin typeface="Franklin Gothic Demi Cond" pitchFamily="34" charset="0"/>
              </a:rPr>
              <a:t>Self-reliance of CBOs (empowerment)</a:t>
            </a:r>
          </a:p>
        </p:txBody>
      </p:sp>
      <p:sp>
        <p:nvSpPr>
          <p:cNvPr id="8206" name="Line 13"/>
          <p:cNvSpPr>
            <a:spLocks noChangeShapeType="1"/>
          </p:cNvSpPr>
          <p:nvPr/>
        </p:nvSpPr>
        <p:spPr bwMode="auto">
          <a:xfrm>
            <a:off x="1522413" y="5630863"/>
            <a:ext cx="42037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8207" name="Line 14"/>
          <p:cNvSpPr>
            <a:spLocks noChangeShapeType="1"/>
          </p:cNvSpPr>
          <p:nvPr/>
        </p:nvSpPr>
        <p:spPr bwMode="auto">
          <a:xfrm>
            <a:off x="1516063" y="5153025"/>
            <a:ext cx="42037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8208" name="Line 15"/>
          <p:cNvSpPr>
            <a:spLocks noChangeShapeType="1"/>
          </p:cNvSpPr>
          <p:nvPr/>
        </p:nvSpPr>
        <p:spPr bwMode="auto">
          <a:xfrm>
            <a:off x="1516063" y="4676775"/>
            <a:ext cx="424815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8209" name="Line 16"/>
          <p:cNvSpPr>
            <a:spLocks noChangeShapeType="1"/>
          </p:cNvSpPr>
          <p:nvPr/>
        </p:nvSpPr>
        <p:spPr bwMode="auto">
          <a:xfrm>
            <a:off x="1524000" y="4191000"/>
            <a:ext cx="4294188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8210" name="Line 17"/>
          <p:cNvSpPr>
            <a:spLocks noChangeShapeType="1"/>
          </p:cNvSpPr>
          <p:nvPr/>
        </p:nvSpPr>
        <p:spPr bwMode="auto">
          <a:xfrm>
            <a:off x="1516063" y="3643313"/>
            <a:ext cx="4340225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8211" name="Line 18"/>
          <p:cNvSpPr>
            <a:spLocks noChangeShapeType="1"/>
          </p:cNvSpPr>
          <p:nvPr/>
        </p:nvSpPr>
        <p:spPr bwMode="auto">
          <a:xfrm>
            <a:off x="1516063" y="3167063"/>
            <a:ext cx="4386262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8212" name="Text Box 19"/>
          <p:cNvSpPr txBox="1">
            <a:spLocks noChangeArrowheads="1"/>
          </p:cNvSpPr>
          <p:nvPr/>
        </p:nvSpPr>
        <p:spPr bwMode="auto">
          <a:xfrm>
            <a:off x="107950" y="5922963"/>
            <a:ext cx="8064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0070C0"/>
                </a:solidFill>
                <a:latin typeface="Franklin Gothic Demi Cond" pitchFamily="34" charset="0"/>
              </a:rPr>
              <a:t>1970</a:t>
            </a:r>
          </a:p>
        </p:txBody>
      </p:sp>
      <p:sp>
        <p:nvSpPr>
          <p:cNvPr id="8213" name="AutoShape 20"/>
          <p:cNvSpPr>
            <a:spLocks noChangeArrowheads="1"/>
          </p:cNvSpPr>
          <p:nvPr/>
        </p:nvSpPr>
        <p:spPr bwMode="auto">
          <a:xfrm>
            <a:off x="463550" y="2133600"/>
            <a:ext cx="274638" cy="3735388"/>
          </a:xfrm>
          <a:prstGeom prst="upArrow">
            <a:avLst>
              <a:gd name="adj1" fmla="val 50000"/>
              <a:gd name="adj2" fmla="val 340028"/>
            </a:avLst>
          </a:prstGeom>
          <a:gradFill rotWithShape="1">
            <a:gsLst>
              <a:gs pos="0">
                <a:srgbClr val="990099"/>
              </a:gs>
              <a:gs pos="100000">
                <a:srgbClr val="FFFFCC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8214" name="Rectangle 21"/>
          <p:cNvSpPr>
            <a:spLocks noChangeArrowheads="1"/>
          </p:cNvSpPr>
          <p:nvPr/>
        </p:nvSpPr>
        <p:spPr bwMode="auto">
          <a:xfrm>
            <a:off x="1039813" y="5630863"/>
            <a:ext cx="411162" cy="44608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8215" name="Rectangle 22"/>
          <p:cNvSpPr>
            <a:spLocks noChangeArrowheads="1"/>
          </p:cNvSpPr>
          <p:nvPr/>
        </p:nvSpPr>
        <p:spPr bwMode="auto">
          <a:xfrm>
            <a:off x="1039813" y="5153025"/>
            <a:ext cx="411162" cy="477838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8216" name="Rectangle 23"/>
          <p:cNvSpPr>
            <a:spLocks noChangeArrowheads="1"/>
          </p:cNvSpPr>
          <p:nvPr/>
        </p:nvSpPr>
        <p:spPr bwMode="auto">
          <a:xfrm>
            <a:off x="1039813" y="4676775"/>
            <a:ext cx="411162" cy="485775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8217" name="Rectangle 24"/>
          <p:cNvSpPr>
            <a:spLocks noChangeArrowheads="1"/>
          </p:cNvSpPr>
          <p:nvPr/>
        </p:nvSpPr>
        <p:spPr bwMode="auto">
          <a:xfrm>
            <a:off x="1039813" y="4200525"/>
            <a:ext cx="411162" cy="481013"/>
          </a:xfrm>
          <a:prstGeom prst="rect">
            <a:avLst/>
          </a:prstGeom>
          <a:solidFill>
            <a:srgbClr val="FF66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F342449-F6FC-4ED4-9E75-0E93A442AC33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228600" y="152400"/>
            <a:ext cx="8686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rgbClr val="0070C0"/>
                </a:solidFill>
                <a:latin typeface="Franklin Gothic Demi Cond" pitchFamily="34" charset="0"/>
              </a:rPr>
              <a:t>ICARDA/M&amp;M – IFAD working together…</a:t>
            </a:r>
          </a:p>
        </p:txBody>
      </p:sp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533400" y="1185863"/>
            <a:ext cx="83058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25000"/>
              </a:spcBef>
              <a:spcAft>
                <a:spcPct val="25000"/>
              </a:spcAft>
              <a:buClr>
                <a:srgbClr val="0070C0"/>
              </a:buClr>
              <a:buSzPct val="135000"/>
              <a:buFont typeface="Wingdings" pitchFamily="2" charset="2"/>
              <a:buChar char="§"/>
            </a:pPr>
            <a:r>
              <a:rPr lang="en-GB" altLang="en-US" sz="2400">
                <a:latin typeface="Franklin Gothic Demi Cond" pitchFamily="34" charset="0"/>
              </a:rPr>
              <a:t> Develop methodologies and tools for participatory management of natural resources in arid agropastoral areas</a:t>
            </a:r>
          </a:p>
          <a:p>
            <a:pPr eaLnBrk="1" hangingPunct="1">
              <a:spcBef>
                <a:spcPct val="25000"/>
              </a:spcBef>
              <a:spcAft>
                <a:spcPct val="25000"/>
              </a:spcAft>
              <a:buClr>
                <a:srgbClr val="0070C0"/>
              </a:buClr>
              <a:buSzPct val="135000"/>
              <a:buFont typeface="Wingdings" pitchFamily="2" charset="2"/>
              <a:buChar char="§"/>
            </a:pPr>
            <a:r>
              <a:rPr lang="en-GB" altLang="en-US" sz="2400">
                <a:latin typeface="Franklin Gothic Demi Cond" pitchFamily="34" charset="0"/>
              </a:rPr>
              <a:t> Empower agro communities through the creation of community-based organizations (CBO)</a:t>
            </a:r>
          </a:p>
          <a:p>
            <a:pPr eaLnBrk="1" hangingPunct="1">
              <a:spcBef>
                <a:spcPct val="25000"/>
              </a:spcBef>
              <a:spcAft>
                <a:spcPct val="25000"/>
              </a:spcAft>
              <a:buClr>
                <a:srgbClr val="0070C0"/>
              </a:buClr>
              <a:buSzPct val="135000"/>
              <a:buFont typeface="Wingdings" pitchFamily="2" charset="2"/>
              <a:buChar char="§"/>
            </a:pPr>
            <a:r>
              <a:rPr lang="en-GB" altLang="en-US" sz="2400">
                <a:latin typeface="Franklin Gothic Demi Cond" pitchFamily="34" charset="0"/>
              </a:rPr>
              <a:t> Getting policymakers at the local and national level to realize that technical, policy, and institutional options (TIPOs) must be strongly linked and integrated for a successful and sustainable rural development</a:t>
            </a:r>
          </a:p>
          <a:p>
            <a:pPr eaLnBrk="1" hangingPunct="1">
              <a:spcBef>
                <a:spcPct val="25000"/>
              </a:spcBef>
              <a:spcAft>
                <a:spcPct val="25000"/>
              </a:spcAft>
              <a:buClr>
                <a:srgbClr val="0070C0"/>
              </a:buClr>
              <a:buSzPct val="135000"/>
              <a:buFont typeface="Wingdings" pitchFamily="2" charset="2"/>
              <a:buChar char="§"/>
            </a:pPr>
            <a:r>
              <a:rPr lang="en-GB" altLang="en-US" sz="2400">
                <a:latin typeface="Franklin Gothic Demi Cond" pitchFamily="34" charset="0"/>
              </a:rPr>
              <a:t> Enhance on-going research and development initiatives using community participatory tools through a sound training program targeting all stakeholders.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8788" y="279400"/>
            <a:ext cx="8212137" cy="5064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0000FF"/>
                </a:solidFill>
              </a:rPr>
              <a:t>The Methodology: Steps and tools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557338"/>
            <a:ext cx="8559800" cy="38877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Clr>
                <a:srgbClr val="009900"/>
              </a:buClr>
            </a:pPr>
            <a:r>
              <a:rPr lang="en-US" altLang="pt-BR" sz="2400" b="1" u="sng" dirty="0" smtClean="0">
                <a:latin typeface="Arial" charset="0"/>
              </a:rPr>
              <a:t>Step 1.</a:t>
            </a:r>
            <a:r>
              <a:rPr lang="en-US" altLang="pt-BR" sz="2400" b="1" dirty="0" smtClean="0">
                <a:latin typeface="Arial" charset="0"/>
              </a:rPr>
              <a:t> Participatory </a:t>
            </a:r>
            <a:r>
              <a:rPr lang="en-US" altLang="pt-BR" sz="2400" b="1" dirty="0" smtClean="0">
                <a:solidFill>
                  <a:srgbClr val="0070C0"/>
                </a:solidFill>
                <a:latin typeface="Arial" charset="0"/>
              </a:rPr>
              <a:t>characterization </a:t>
            </a:r>
            <a:r>
              <a:rPr lang="en-US" altLang="pt-BR" sz="2400" b="1" dirty="0" smtClean="0">
                <a:latin typeface="Arial" charset="0"/>
              </a:rPr>
              <a:t>of the Community (territory and users): knowledge/learning phase </a:t>
            </a:r>
          </a:p>
          <a:p>
            <a:pPr eaLnBrk="1" hangingPunct="1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Clr>
                <a:srgbClr val="009900"/>
              </a:buClr>
            </a:pPr>
            <a:r>
              <a:rPr lang="en-US" altLang="pt-BR" sz="2400" b="1" u="sng" dirty="0" smtClean="0">
                <a:latin typeface="Arial" charset="0"/>
              </a:rPr>
              <a:t>Step 2.</a:t>
            </a:r>
            <a:r>
              <a:rPr lang="en-US" altLang="pt-BR" sz="2400" b="1" dirty="0" smtClean="0">
                <a:latin typeface="Arial" charset="0"/>
              </a:rPr>
              <a:t> Participatory </a:t>
            </a:r>
            <a:r>
              <a:rPr lang="en-US" altLang="pt-BR" sz="2400" b="1" dirty="0" smtClean="0">
                <a:solidFill>
                  <a:srgbClr val="0070C0"/>
                </a:solidFill>
                <a:latin typeface="Arial" charset="0"/>
              </a:rPr>
              <a:t>diagnosis &amp; planning</a:t>
            </a:r>
          </a:p>
          <a:p>
            <a:pPr eaLnBrk="1" hangingPunct="1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Clr>
                <a:srgbClr val="009900"/>
              </a:buClr>
            </a:pPr>
            <a:r>
              <a:rPr lang="en-US" altLang="pt-BR" sz="2400" b="1" u="sng" dirty="0" smtClean="0">
                <a:latin typeface="Arial" charset="0"/>
              </a:rPr>
              <a:t>Step 3.</a:t>
            </a:r>
            <a:r>
              <a:rPr lang="en-US" altLang="pt-BR" sz="2400" b="1" dirty="0" smtClean="0">
                <a:latin typeface="Arial" charset="0"/>
              </a:rPr>
              <a:t> Participatory </a:t>
            </a:r>
            <a:r>
              <a:rPr lang="en-US" altLang="pt-BR" sz="2400" b="1" dirty="0" smtClean="0">
                <a:solidFill>
                  <a:srgbClr val="0070C0"/>
                </a:solidFill>
                <a:latin typeface="Arial" charset="0"/>
              </a:rPr>
              <a:t>programming</a:t>
            </a:r>
          </a:p>
          <a:p>
            <a:pPr eaLnBrk="1" hangingPunct="1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Clr>
                <a:srgbClr val="009900"/>
              </a:buClr>
            </a:pPr>
            <a:r>
              <a:rPr lang="en-US" altLang="pt-BR" sz="2400" b="1" u="sng" dirty="0" smtClean="0">
                <a:latin typeface="Arial" charset="0"/>
              </a:rPr>
              <a:t>Step 4.</a:t>
            </a:r>
            <a:r>
              <a:rPr lang="en-US" altLang="pt-BR" sz="2400" b="1" dirty="0" smtClean="0">
                <a:latin typeface="Arial" charset="0"/>
              </a:rPr>
              <a:t> Promotion of </a:t>
            </a:r>
            <a:r>
              <a:rPr lang="en-US" altLang="pt-BR" sz="2400" b="1" dirty="0" smtClean="0">
                <a:solidFill>
                  <a:srgbClr val="0070C0"/>
                </a:solidFill>
                <a:latin typeface="Arial" charset="0"/>
              </a:rPr>
              <a:t>community-based organizations</a:t>
            </a:r>
          </a:p>
          <a:p>
            <a:pPr eaLnBrk="1" hangingPunct="1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Clr>
                <a:srgbClr val="009900"/>
              </a:buClr>
            </a:pPr>
            <a:r>
              <a:rPr lang="en-US" altLang="pt-BR" sz="2400" b="1" u="sng" dirty="0" smtClean="0">
                <a:latin typeface="Arial" charset="0"/>
              </a:rPr>
              <a:t>Step 5.</a:t>
            </a:r>
            <a:r>
              <a:rPr lang="en-US" altLang="pt-BR" sz="2400" b="1" dirty="0" smtClean="0">
                <a:solidFill>
                  <a:srgbClr val="FF3300"/>
                </a:solidFill>
                <a:latin typeface="Arial" charset="0"/>
              </a:rPr>
              <a:t> </a:t>
            </a:r>
            <a:r>
              <a:rPr lang="en-US" altLang="pt-BR" sz="2400" b="1" dirty="0" smtClean="0">
                <a:solidFill>
                  <a:srgbClr val="0070C0"/>
                </a:solidFill>
                <a:latin typeface="Arial" charset="0"/>
              </a:rPr>
              <a:t>Implementation </a:t>
            </a:r>
            <a:r>
              <a:rPr lang="en-US" altLang="pt-BR" sz="2400" b="1" dirty="0" smtClean="0">
                <a:latin typeface="Arial" charset="0"/>
              </a:rPr>
              <a:t>and </a:t>
            </a:r>
            <a:r>
              <a:rPr lang="en-US" altLang="pt-BR" sz="2400" b="1" dirty="0" smtClean="0">
                <a:solidFill>
                  <a:srgbClr val="0070C0"/>
                </a:solidFill>
                <a:latin typeface="Arial" charset="0"/>
              </a:rPr>
              <a:t>Monitoring and Evaluation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755650" y="5516563"/>
            <a:ext cx="77247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 i="1">
                <a:latin typeface="Arial" charset="0"/>
              </a:rPr>
              <a:t>Process based on group animation and multi-disciplinary team work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1B356DA-3CA7-41C3-87F5-1248E07AC8D9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200" smtClean="0">
              <a:latin typeface="Tahoma" pitchFamily="34" charset="0"/>
            </a:endParaRPr>
          </a:p>
        </p:txBody>
      </p:sp>
      <p:grpSp>
        <p:nvGrpSpPr>
          <p:cNvPr id="11267" name="Group 2"/>
          <p:cNvGrpSpPr>
            <a:grpSpLocks/>
          </p:cNvGrpSpPr>
          <p:nvPr/>
        </p:nvGrpSpPr>
        <p:grpSpPr bwMode="auto">
          <a:xfrm>
            <a:off x="914400" y="0"/>
            <a:ext cx="7239000" cy="6807200"/>
            <a:chOff x="576" y="0"/>
            <a:chExt cx="4560" cy="4288"/>
          </a:xfrm>
        </p:grpSpPr>
        <p:pic>
          <p:nvPicPr>
            <p:cNvPr id="11268" name="Picture 3" descr="PA methodology Ali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" y="0"/>
              <a:ext cx="4560" cy="4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69" name="Text Box 4"/>
            <p:cNvSpPr txBox="1">
              <a:spLocks noChangeArrowheads="1"/>
            </p:cNvSpPr>
            <p:nvPr/>
          </p:nvSpPr>
          <p:spPr bwMode="auto">
            <a:xfrm>
              <a:off x="4128" y="38"/>
              <a:ext cx="952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chemeClr val="bg2"/>
                  </a:solidFill>
                  <a:latin typeface="Arial" charset="0"/>
                </a:rPr>
                <a:t>A. Nefzaoui et al. 2006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0E56DE8-EAB7-4FAD-BCDF-704AA9939CCC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73"/>
          <a:stretch>
            <a:fillRect/>
          </a:stretch>
        </p:blipFill>
        <p:spPr bwMode="auto">
          <a:xfrm>
            <a:off x="4051300" y="1438275"/>
            <a:ext cx="4552950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5" descr="PA methodology Al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3744913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7"/>
          <p:cNvSpPr>
            <a:spLocks noChangeArrowheads="1"/>
          </p:cNvSpPr>
          <p:nvPr/>
        </p:nvSpPr>
        <p:spPr bwMode="auto">
          <a:xfrm>
            <a:off x="0" y="152400"/>
            <a:ext cx="1371600" cy="1828800"/>
          </a:xfrm>
          <a:prstGeom prst="rect">
            <a:avLst/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12294" name="Freeform 8"/>
          <p:cNvSpPr>
            <a:spLocks/>
          </p:cNvSpPr>
          <p:nvPr/>
        </p:nvSpPr>
        <p:spPr bwMode="auto">
          <a:xfrm>
            <a:off x="0" y="228600"/>
            <a:ext cx="3733800" cy="4038600"/>
          </a:xfrm>
          <a:custGeom>
            <a:avLst/>
            <a:gdLst>
              <a:gd name="T0" fmla="*/ 0 w 2352"/>
              <a:gd name="T1" fmla="*/ 2147483647 h 2544"/>
              <a:gd name="T2" fmla="*/ 2147483647 w 2352"/>
              <a:gd name="T3" fmla="*/ 2147483647 h 2544"/>
              <a:gd name="T4" fmla="*/ 2147483647 w 2352"/>
              <a:gd name="T5" fmla="*/ 0 h 2544"/>
              <a:gd name="T6" fmla="*/ 2147483647 w 2352"/>
              <a:gd name="T7" fmla="*/ 0 h 2544"/>
              <a:gd name="T8" fmla="*/ 2147483647 w 2352"/>
              <a:gd name="T9" fmla="*/ 2147483647 h 2544"/>
              <a:gd name="T10" fmla="*/ 0 w 2352"/>
              <a:gd name="T11" fmla="*/ 2147483647 h 2544"/>
              <a:gd name="T12" fmla="*/ 0 w 2352"/>
              <a:gd name="T13" fmla="*/ 2147483647 h 254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52"/>
              <a:gd name="T22" fmla="*/ 0 h 2544"/>
              <a:gd name="T23" fmla="*/ 2352 w 2352"/>
              <a:gd name="T24" fmla="*/ 2544 h 254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52" h="2544">
                <a:moveTo>
                  <a:pt x="0" y="1152"/>
                </a:moveTo>
                <a:lnTo>
                  <a:pt x="864" y="1152"/>
                </a:lnTo>
                <a:lnTo>
                  <a:pt x="864" y="0"/>
                </a:lnTo>
                <a:lnTo>
                  <a:pt x="2352" y="0"/>
                </a:lnTo>
                <a:lnTo>
                  <a:pt x="2352" y="2544"/>
                </a:lnTo>
                <a:lnTo>
                  <a:pt x="0" y="2544"/>
                </a:lnTo>
                <a:lnTo>
                  <a:pt x="0" y="1152"/>
                </a:lnTo>
                <a:close/>
              </a:path>
            </a:pathLst>
          </a:custGeom>
          <a:solidFill>
            <a:srgbClr val="66CCFF">
              <a:alpha val="63921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2295" name="Freeform 9"/>
          <p:cNvSpPr>
            <a:spLocks/>
          </p:cNvSpPr>
          <p:nvPr/>
        </p:nvSpPr>
        <p:spPr bwMode="auto">
          <a:xfrm>
            <a:off x="762000" y="1981200"/>
            <a:ext cx="2971800" cy="3200400"/>
          </a:xfrm>
          <a:custGeom>
            <a:avLst/>
            <a:gdLst>
              <a:gd name="T0" fmla="*/ 0 w 2304"/>
              <a:gd name="T1" fmla="*/ 0 h 2016"/>
              <a:gd name="T2" fmla="*/ 0 w 2304"/>
              <a:gd name="T3" fmla="*/ 2147483647 h 2016"/>
              <a:gd name="T4" fmla="*/ 2147483647 w 2304"/>
              <a:gd name="T5" fmla="*/ 2147483647 h 2016"/>
              <a:gd name="T6" fmla="*/ 0 60000 65536"/>
              <a:gd name="T7" fmla="*/ 0 60000 65536"/>
              <a:gd name="T8" fmla="*/ 0 60000 65536"/>
              <a:gd name="T9" fmla="*/ 0 w 2304"/>
              <a:gd name="T10" fmla="*/ 0 h 2016"/>
              <a:gd name="T11" fmla="*/ 2304 w 2304"/>
              <a:gd name="T12" fmla="*/ 2016 h 201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04" h="2016">
                <a:moveTo>
                  <a:pt x="0" y="0"/>
                </a:moveTo>
                <a:lnTo>
                  <a:pt x="0" y="2016"/>
                </a:lnTo>
                <a:lnTo>
                  <a:pt x="2304" y="2016"/>
                </a:lnTo>
              </a:path>
            </a:pathLst>
          </a:cu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2296" name="Rectangle 10"/>
          <p:cNvSpPr>
            <a:spLocks noChangeArrowheads="1"/>
          </p:cNvSpPr>
          <p:nvPr/>
        </p:nvSpPr>
        <p:spPr bwMode="auto">
          <a:xfrm>
            <a:off x="533400" y="5486400"/>
            <a:ext cx="3351213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n-US" sz="1800" b="1">
                <a:latin typeface="Tahoma" pitchFamily="34" charset="0"/>
              </a:rPr>
              <a:t>Improved knowledge of the communities to better work together</a:t>
            </a:r>
            <a:endParaRPr lang="en-US" altLang="en-US" sz="1800" b="1">
              <a:latin typeface="Tahoma" pitchFamily="34" charset="0"/>
            </a:endParaRPr>
          </a:p>
        </p:txBody>
      </p:sp>
      <p:sp>
        <p:nvSpPr>
          <p:cNvPr id="12297" name="Text Box 11"/>
          <p:cNvSpPr txBox="1">
            <a:spLocks noChangeArrowheads="1"/>
          </p:cNvSpPr>
          <p:nvPr/>
        </p:nvSpPr>
        <p:spPr bwMode="auto">
          <a:xfrm>
            <a:off x="4217988" y="26988"/>
            <a:ext cx="47402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rgbClr val="0070C0"/>
                </a:solidFill>
                <a:latin typeface="Tahoma" pitchFamily="34" charset="0"/>
              </a:rPr>
              <a:t>Phase I: Community characterization</a:t>
            </a:r>
          </a:p>
        </p:txBody>
      </p:sp>
      <p:sp>
        <p:nvSpPr>
          <p:cNvPr id="12298" name="Text Box 12"/>
          <p:cNvSpPr txBox="1">
            <a:spLocks noChangeArrowheads="1"/>
          </p:cNvSpPr>
          <p:nvPr/>
        </p:nvSpPr>
        <p:spPr bwMode="auto">
          <a:xfrm>
            <a:off x="8534400" y="3919538"/>
            <a:ext cx="676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0070C0"/>
                </a:solidFill>
                <a:latin typeface="Tahoma" pitchFamily="34" charset="0"/>
              </a:rPr>
              <a:t>D ?</a:t>
            </a:r>
          </a:p>
        </p:txBody>
      </p:sp>
      <p:sp>
        <p:nvSpPr>
          <p:cNvPr id="12299" name="Text Box 13"/>
          <p:cNvSpPr txBox="1">
            <a:spLocks noChangeArrowheads="1"/>
          </p:cNvSpPr>
          <p:nvPr/>
        </p:nvSpPr>
        <p:spPr bwMode="auto">
          <a:xfrm>
            <a:off x="6019800" y="6324600"/>
            <a:ext cx="881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0070C0"/>
                </a:solidFill>
                <a:latin typeface="Tahoma" pitchFamily="34" charset="0"/>
              </a:rPr>
              <a:t>M&amp;E</a:t>
            </a:r>
          </a:p>
        </p:txBody>
      </p:sp>
      <p:sp>
        <p:nvSpPr>
          <p:cNvPr id="12300" name="Line 14"/>
          <p:cNvSpPr>
            <a:spLocks noChangeShapeType="1"/>
          </p:cNvSpPr>
          <p:nvPr/>
        </p:nvSpPr>
        <p:spPr bwMode="auto">
          <a:xfrm>
            <a:off x="5562600" y="6324600"/>
            <a:ext cx="914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2301" name="Line 15"/>
          <p:cNvSpPr>
            <a:spLocks noChangeShapeType="1"/>
          </p:cNvSpPr>
          <p:nvPr/>
        </p:nvSpPr>
        <p:spPr bwMode="auto">
          <a:xfrm flipH="1">
            <a:off x="6629400" y="6324600"/>
            <a:ext cx="609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6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96975"/>
          </a:xfrm>
        </p:spPr>
        <p:txBody>
          <a:bodyPr/>
          <a:lstStyle/>
          <a:p>
            <a:pPr eaLnBrk="1" hangingPunct="1"/>
            <a:r>
              <a:rPr lang="en-US" altLang="en-US" sz="3600" b="1" smtClean="0">
                <a:solidFill>
                  <a:srgbClr val="0070C0"/>
                </a:solidFill>
                <a:latin typeface="Century Gothic" pitchFamily="34" charset="0"/>
              </a:rPr>
              <a:t>Phase I: Community characterization</a:t>
            </a:r>
          </a:p>
        </p:txBody>
      </p:sp>
      <p:graphicFrame>
        <p:nvGraphicFramePr>
          <p:cNvPr id="251949" name="Group 45"/>
          <p:cNvGraphicFramePr>
            <a:graphicFrameLocks noGrp="1"/>
          </p:cNvGraphicFramePr>
          <p:nvPr>
            <p:ph type="tbl" idx="1"/>
          </p:nvPr>
        </p:nvGraphicFramePr>
        <p:xfrm>
          <a:off x="457200" y="1554163"/>
          <a:ext cx="8229600" cy="4902219"/>
        </p:xfrm>
        <a:graphic>
          <a:graphicData uri="http://schemas.openxmlformats.org/drawingml/2006/table">
            <a:tbl>
              <a:tblPr/>
              <a:tblGrid>
                <a:gridCol w="3641725"/>
                <a:gridCol w="4587875"/>
              </a:tblGrid>
              <a:tr h="3983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Sequences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799" marB="4679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3587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Products/outputs</a:t>
                      </a:r>
                    </a:p>
                  </a:txBody>
                  <a:tcPr marL="90000" marR="90000" marT="46799" marB="4679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Preparatory tasks</a:t>
                      </a:r>
                    </a:p>
                  </a:txBody>
                  <a:tcPr marT="45719" marB="45719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3587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List of HH, identification and training of surveyors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9143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Sensitizing the population &amp; introduction of the project</a:t>
                      </a:r>
                    </a:p>
                  </a:txBody>
                  <a:tcPr marT="45719" marB="45719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3587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Agreement to work with the community, Organization of the working sessions</a:t>
                      </a:r>
                    </a:p>
                  </a:txBody>
                  <a:tcPr marT="45719" marB="45719" horzOverflow="overflow">
                    <a:lnL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640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Participatory mapping of the community</a:t>
                      </a:r>
                    </a:p>
                  </a:txBody>
                  <a:tcPr marT="45719" marB="45719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3587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Mental map with boundary and toponymic districts (TD). 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640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GPS plotting of the community and its toponymic areas</a:t>
                      </a:r>
                    </a:p>
                  </a:txBody>
                  <a:tcPr marT="45719" marB="45719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3587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Geo-referenced boundary of the community and of TD</a:t>
                      </a:r>
                    </a:p>
                  </a:txBody>
                  <a:tcPr marT="45719" marB="45719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620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Social and land survey</a:t>
                      </a:r>
                    </a:p>
                  </a:txBody>
                  <a:tcPr marT="45719" marB="45719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3587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X surveys implemented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8046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Typology of the community</a:t>
                      </a:r>
                    </a:p>
                  </a:txBody>
                  <a:tcPr marT="45719" marB="45719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2619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Description and typology of TD</a:t>
                      </a:r>
                    </a:p>
                    <a:p>
                      <a:pPr marL="2619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3352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6C3984E-60BA-4437-9754-52239A85374A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13353" name="AutoShape 4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2420938"/>
            <a:ext cx="360362" cy="358775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13354" name="AutoShape 4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3141663"/>
            <a:ext cx="398463" cy="360362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13355" name="AutoShape 4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3860800"/>
            <a:ext cx="398462" cy="360363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13356" name="AutoShape 50">
            <a:hlinkClick r:id="rId5" highlightClick="1"/>
          </p:cNvPr>
          <p:cNvSpPr>
            <a:spLocks noChangeArrowheads="1"/>
          </p:cNvSpPr>
          <p:nvPr/>
        </p:nvSpPr>
        <p:spPr bwMode="auto">
          <a:xfrm>
            <a:off x="8459788" y="5805488"/>
            <a:ext cx="398462" cy="360362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13357" name="AutoShape 5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4652963"/>
            <a:ext cx="360362" cy="360362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13358" name="AutoShape 52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547813" y="6453188"/>
            <a:ext cx="720725" cy="404812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3"/>
          <p:cNvSpPr>
            <a:spLocks noGrp="1" noChangeArrowheads="1"/>
          </p:cNvSpPr>
          <p:nvPr>
            <p:ph type="title"/>
          </p:nvPr>
        </p:nvSpPr>
        <p:spPr>
          <a:xfrm>
            <a:off x="982663" y="620713"/>
            <a:ext cx="7908925" cy="936625"/>
          </a:xfrm>
          <a:prstGeom prst="roundRect">
            <a:avLst>
              <a:gd name="adj" fmla="val 21667"/>
            </a:avLst>
          </a:prstGeom>
        </p:spPr>
        <p:txBody>
          <a:bodyPr/>
          <a:lstStyle/>
          <a:p>
            <a:pPr eaLnBrk="1" hangingPunct="1"/>
            <a:r>
              <a:rPr lang="en-US" altLang="pt-BR" sz="4000" b="1" smtClean="0">
                <a:solidFill>
                  <a:srgbClr val="0070C0"/>
                </a:solidFill>
                <a:latin typeface="Century Gothic" pitchFamily="34" charset="0"/>
              </a:rPr>
              <a:t>Sequence 1. Preliminary tasks</a:t>
            </a:r>
          </a:p>
        </p:txBody>
      </p:sp>
      <p:sp>
        <p:nvSpPr>
          <p:cNvPr id="14339" name="Rectangle 2"/>
          <p:cNvSpPr>
            <a:spLocks noGrp="1" noChangeArrowheads="1"/>
          </p:cNvSpPr>
          <p:nvPr>
            <p:ph idx="1"/>
          </p:nvPr>
        </p:nvSpPr>
        <p:spPr>
          <a:xfrm>
            <a:off x="539750" y="1700213"/>
            <a:ext cx="7110413" cy="30099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altLang="pt-BR" sz="2400" b="1" smtClean="0">
                <a:cs typeface="Tahoma" pitchFamily="34" charset="0"/>
              </a:rPr>
              <a:t>Collecting information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altLang="pt-BR" sz="2400" b="1" smtClean="0">
                <a:cs typeface="Tahoma" pitchFamily="34" charset="0"/>
              </a:rPr>
              <a:t>Organization &amp; synthesis of information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altLang="pt-BR" sz="2400" b="1" smtClean="0">
                <a:cs typeface="Tahoma" pitchFamily="34" charset="0"/>
              </a:rPr>
              <a:t>Exploratory visit (transect)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altLang="pt-BR" sz="2400" b="1" smtClean="0">
                <a:cs typeface="Tahoma" pitchFamily="34" charset="0"/>
              </a:rPr>
              <a:t>Contacting local actors 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altLang="pt-BR" sz="2400" b="1" smtClean="0">
                <a:cs typeface="Tahoma" pitchFamily="34" charset="0"/>
              </a:rPr>
              <a:t>List of HH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altLang="pt-BR" sz="2400" b="1" smtClean="0">
                <a:cs typeface="Tahoma" pitchFamily="34" charset="0"/>
              </a:rPr>
              <a:t>Available maps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altLang="pt-BR" sz="2400" b="1" smtClean="0">
                <a:cs typeface="Tahoma" pitchFamily="34" charset="0"/>
              </a:rPr>
              <a:t>Selecting and training surveyors</a:t>
            </a:r>
          </a:p>
        </p:txBody>
      </p:sp>
      <p:sp>
        <p:nvSpPr>
          <p:cNvPr id="14340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3F80023-F7CD-4A36-8EE0-16414EEA8ACA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14341" name="Picture 5" descr="pasteurs Tata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675" y="2781300"/>
            <a:ext cx="4632325" cy="347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16238" y="5949950"/>
            <a:ext cx="792162" cy="360363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0070C0"/>
                </a:solidFill>
                <a:latin typeface="Century Gothic" pitchFamily="34" charset="0"/>
              </a:rPr>
              <a:t>Sequence 2. Sensitizing population &amp; introduction of the project </a:t>
            </a:r>
          </a:p>
        </p:txBody>
      </p:sp>
      <p:pic>
        <p:nvPicPr>
          <p:cNvPr id="15363" name="Picture 5" descr="MVC-006S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4225" y="1925638"/>
            <a:ext cx="2990850" cy="2765425"/>
          </a:xfrm>
          <a:noFill/>
        </p:spPr>
      </p:pic>
      <p:sp>
        <p:nvSpPr>
          <p:cNvPr id="15364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5ACE32F-A29C-4608-BDA9-E195A0616F0A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15365" name="Picture 3" descr="MVC-020S"/>
          <p:cNvPicPr>
            <a:picLocks noChangeAspect="1" noChangeArrowheads="1"/>
          </p:cNvPicPr>
          <p:nvPr/>
        </p:nvPicPr>
        <p:blipFill>
          <a:blip r:embed="rId4">
            <a:lum bright="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9" t="10107" r="13637" b="16171"/>
          <a:stretch>
            <a:fillRect/>
          </a:stretch>
        </p:blipFill>
        <p:spPr bwMode="auto">
          <a:xfrm>
            <a:off x="6443663" y="2781300"/>
            <a:ext cx="264160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4" descr="MVC-003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338" y="2852738"/>
            <a:ext cx="3679825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Text Box 6"/>
          <p:cNvSpPr txBox="1">
            <a:spLocks noChangeArrowheads="1"/>
          </p:cNvSpPr>
          <p:nvPr/>
        </p:nvSpPr>
        <p:spPr bwMode="auto">
          <a:xfrm>
            <a:off x="784225" y="5651500"/>
            <a:ext cx="47355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en-US" altLang="en-US" sz="2000">
                <a:latin typeface="Tahoma" pitchFamily="34" charset="0"/>
                <a:cs typeface="Tahoma" pitchFamily="34" charset="0"/>
              </a:rPr>
              <a:t>Introducing the project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en-US" altLang="en-US" sz="2000">
                <a:latin typeface="Tahoma" pitchFamily="34" charset="0"/>
                <a:cs typeface="Tahoma" pitchFamily="34" charset="0"/>
              </a:rPr>
              <a:t>Agreement with community members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en-US" altLang="en-US" sz="2000">
                <a:latin typeface="Tahoma" pitchFamily="34" charset="0"/>
                <a:cs typeface="Tahoma" pitchFamily="34" charset="0"/>
              </a:rPr>
              <a:t>Organization of working sessions</a:t>
            </a:r>
          </a:p>
        </p:txBody>
      </p:sp>
      <p:sp>
        <p:nvSpPr>
          <p:cNvPr id="15368" name="AutoShape 7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659563" y="6308725"/>
            <a:ext cx="539750" cy="360363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8485188" cy="1143000"/>
          </a:xfrm>
        </p:spPr>
        <p:txBody>
          <a:bodyPr/>
          <a:lstStyle/>
          <a:p>
            <a:pPr eaLnBrk="1" hangingPunct="1"/>
            <a:r>
              <a:rPr lang="fr-FR" altLang="pt-BR" sz="3200" b="1" smtClean="0">
                <a:solidFill>
                  <a:srgbClr val="0070C0"/>
                </a:solidFill>
                <a:latin typeface="Century Gothic" pitchFamily="34" charset="0"/>
              </a:rPr>
              <a:t>Sequence 3. Participatory development of the community mental map</a:t>
            </a:r>
            <a:endParaRPr lang="en-US" altLang="pt-BR" sz="3200" b="1" smtClean="0">
              <a:solidFill>
                <a:srgbClr val="0070C0"/>
              </a:solidFill>
              <a:latin typeface="Century Gothic" pitchFamily="34" charset="0"/>
            </a:endParaRPr>
          </a:p>
        </p:txBody>
      </p:sp>
      <p:pic>
        <p:nvPicPr>
          <p:cNvPr id="16387" name="Picture 2" descr="MVC-016S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91"/>
          <a:stretch>
            <a:fillRect/>
          </a:stretch>
        </p:blipFill>
        <p:spPr>
          <a:xfrm>
            <a:off x="3059113" y="1484313"/>
            <a:ext cx="2592387" cy="2678112"/>
          </a:xfrm>
          <a:noFill/>
        </p:spPr>
      </p:pic>
      <p:pic>
        <p:nvPicPr>
          <p:cNvPr id="16388" name="Picture 3" descr="MVC-013S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12875"/>
            <a:ext cx="2484438" cy="4032250"/>
          </a:xfrm>
          <a:noFill/>
        </p:spPr>
      </p:pic>
      <p:sp>
        <p:nvSpPr>
          <p:cNvPr id="16389" name="Espace réservé du numéro de diapositive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DFAEBBB-3F76-43C5-BD2C-D76A4B5A9073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16390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867400" y="6308725"/>
            <a:ext cx="576263" cy="360363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pic>
        <p:nvPicPr>
          <p:cNvPr id="16391" name="Picture 6" descr="DSC0349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644900"/>
            <a:ext cx="3179763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7" descr="DSC0446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508500"/>
            <a:ext cx="3059112" cy="214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FDBAB21-8D32-4827-A714-ED8109CBBA67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541338" y="1628775"/>
            <a:ext cx="8423275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384175" indent="-193675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 eaLnBrk="1" hangingPunct="1">
              <a:lnSpc>
                <a:spcPct val="90000"/>
              </a:lnSpc>
              <a:spcAft>
                <a:spcPct val="30000"/>
              </a:spcAft>
              <a:buClr>
                <a:srgbClr val="0070C0"/>
              </a:buClr>
              <a:buSzPct val="150000"/>
              <a:buFont typeface="Wingdings" pitchFamily="2" charset="2"/>
              <a:buChar char="§"/>
            </a:pPr>
            <a:r>
              <a:rPr lang="en-US" altLang="en-US" sz="2400">
                <a:latin typeface="Tahoma" pitchFamily="34" charset="0"/>
                <a:cs typeface="Tahoma" pitchFamily="34" charset="0"/>
              </a:rPr>
              <a:t> Common understanding of the territory</a:t>
            </a:r>
          </a:p>
          <a:p>
            <a:pPr lvl="1" eaLnBrk="1" hangingPunct="1">
              <a:lnSpc>
                <a:spcPct val="90000"/>
              </a:lnSpc>
              <a:spcAft>
                <a:spcPct val="30000"/>
              </a:spcAft>
              <a:buClr>
                <a:srgbClr val="0070C0"/>
              </a:buClr>
              <a:buSzPct val="150000"/>
              <a:buFont typeface="Wingdings" pitchFamily="2" charset="2"/>
              <a:buChar char="§"/>
            </a:pPr>
            <a:r>
              <a:rPr lang="en-US" altLang="en-US" sz="2400">
                <a:latin typeface="Tahoma" pitchFamily="34" charset="0"/>
                <a:cs typeface="Tahoma" pitchFamily="34" charset="0"/>
              </a:rPr>
              <a:t> Create a link between mental map and conventional maps and GIS.</a:t>
            </a:r>
          </a:p>
          <a:p>
            <a:pPr lvl="1" eaLnBrk="1" hangingPunct="1">
              <a:lnSpc>
                <a:spcPct val="90000"/>
              </a:lnSpc>
              <a:spcAft>
                <a:spcPct val="30000"/>
              </a:spcAft>
              <a:buClr>
                <a:srgbClr val="0070C0"/>
              </a:buClr>
              <a:buSzPct val="150000"/>
              <a:buFont typeface="Wingdings" pitchFamily="2" charset="2"/>
              <a:buChar char="§"/>
            </a:pPr>
            <a:r>
              <a:rPr lang="en-US" altLang="en-US" sz="2400">
                <a:latin typeface="Tahoma" pitchFamily="34" charset="0"/>
                <a:cs typeface="Tahoma" pitchFamily="34" charset="0"/>
              </a:rPr>
              <a:t> To have a comprehensive map to negotiate locations of activities agreed upon.</a:t>
            </a:r>
          </a:p>
          <a:p>
            <a:pPr lvl="1" eaLnBrk="1" hangingPunct="1">
              <a:lnSpc>
                <a:spcPct val="90000"/>
              </a:lnSpc>
              <a:spcAft>
                <a:spcPct val="30000"/>
              </a:spcAft>
              <a:buClr>
                <a:srgbClr val="0070C0"/>
              </a:buClr>
              <a:buSzPct val="150000"/>
              <a:buFont typeface="Wingdings" pitchFamily="2" charset="2"/>
              <a:buChar char="§"/>
            </a:pPr>
            <a:r>
              <a:rPr lang="en-US" altLang="en-US" sz="2400">
                <a:latin typeface="Tahoma" pitchFamily="34" charset="0"/>
                <a:cs typeface="Tahoma" pitchFamily="34" charset="0"/>
              </a:rPr>
              <a:t> Define with the population of their history, social composition, localization of resources, etc.</a:t>
            </a:r>
          </a:p>
          <a:p>
            <a:pPr lvl="1" eaLnBrk="1" hangingPunct="1">
              <a:lnSpc>
                <a:spcPct val="90000"/>
              </a:lnSpc>
              <a:spcAft>
                <a:spcPct val="30000"/>
              </a:spcAft>
              <a:buClr>
                <a:srgbClr val="0070C0"/>
              </a:buClr>
              <a:buSzPct val="150000"/>
              <a:buFont typeface="Wingdings" pitchFamily="2" charset="2"/>
              <a:buChar char="§"/>
            </a:pPr>
            <a:r>
              <a:rPr lang="en-US" altLang="en-US" sz="2400">
                <a:latin typeface="Tahoma" pitchFamily="34" charset="0"/>
                <a:cs typeface="Tahoma" pitchFamily="34" charset="0"/>
              </a:rPr>
              <a:t> Toponymic districts (TD)</a:t>
            </a:r>
          </a:p>
          <a:p>
            <a:pPr lvl="1" eaLnBrk="1" hangingPunct="1">
              <a:lnSpc>
                <a:spcPct val="90000"/>
              </a:lnSpc>
              <a:spcAft>
                <a:spcPct val="30000"/>
              </a:spcAft>
              <a:buClr>
                <a:srgbClr val="0070C0"/>
              </a:buClr>
              <a:buSzPct val="150000"/>
              <a:buFont typeface="Wingdings" pitchFamily="2" charset="2"/>
              <a:buChar char="§"/>
            </a:pPr>
            <a:r>
              <a:rPr lang="en-US" altLang="en-US" sz="2400">
                <a:latin typeface="Tahoma" pitchFamily="34" charset="0"/>
                <a:cs typeface="Tahoma" pitchFamily="34" charset="0"/>
              </a:rPr>
              <a:t> Work to be implemented in small group (elders) designated by the population.</a:t>
            </a:r>
          </a:p>
        </p:txBody>
      </p:sp>
      <p:sp>
        <p:nvSpPr>
          <p:cNvPr id="17412" name="Rectangle 3"/>
          <p:cNvSpPr>
            <a:spLocks noChangeArrowheads="1"/>
          </p:cNvSpPr>
          <p:nvPr/>
        </p:nvSpPr>
        <p:spPr bwMode="auto">
          <a:xfrm>
            <a:off x="250825" y="333375"/>
            <a:ext cx="85232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pt-BR" b="1">
                <a:solidFill>
                  <a:srgbClr val="0070C0"/>
                </a:solidFill>
                <a:latin typeface="Century Gothic" pitchFamily="34" charset="0"/>
              </a:rPr>
              <a:t>Sequence 3. Participatory development of the community mental map</a:t>
            </a:r>
          </a:p>
        </p:txBody>
      </p:sp>
      <p:sp>
        <p:nvSpPr>
          <p:cNvPr id="17413" name="AutoShape 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227763" y="6092825"/>
            <a:ext cx="719137" cy="549275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33825D2-6D85-4FE7-8DD5-71DDF72BF051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17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468313" y="179388"/>
            <a:ext cx="79946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rgbClr val="0070C0"/>
                </a:solidFill>
                <a:latin typeface="Century Gothic" pitchFamily="34" charset="0"/>
              </a:rPr>
              <a:t>Mapping the community using GPS/ Map Info/ GIS</a:t>
            </a:r>
          </a:p>
        </p:txBody>
      </p:sp>
      <p:pic>
        <p:nvPicPr>
          <p:cNvPr id="18436" name="Picture 3" descr="MVC-010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3" y="1770063"/>
            <a:ext cx="1403350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 descr="GPS- Q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3" y="1770063"/>
            <a:ext cx="1924050" cy="2871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5" descr="GPS- QT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113" y="1770063"/>
            <a:ext cx="2038350" cy="28813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6" descr="GPS- QT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770063"/>
            <a:ext cx="2986087" cy="41608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40" name="Line 7"/>
          <p:cNvSpPr>
            <a:spLocks noChangeShapeType="1"/>
          </p:cNvSpPr>
          <p:nvPr/>
        </p:nvSpPr>
        <p:spPr bwMode="auto">
          <a:xfrm>
            <a:off x="1116013" y="3741738"/>
            <a:ext cx="504190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8441" name="Text Box 8"/>
          <p:cNvSpPr txBox="1">
            <a:spLocks noChangeArrowheads="1"/>
          </p:cNvSpPr>
          <p:nvPr/>
        </p:nvSpPr>
        <p:spPr bwMode="auto">
          <a:xfrm>
            <a:off x="395288" y="5037138"/>
            <a:ext cx="2252662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n-US" sz="2000" b="1">
                <a:latin typeface="Comic Sans MS" pitchFamily="66" charset="0"/>
              </a:rPr>
              <a:t>GPS plots (x,y)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n-US" sz="2000" b="1">
                <a:latin typeface="Comic Sans MS" pitchFamily="66" charset="0"/>
              </a:rPr>
              <a:t>EXCEL</a:t>
            </a:r>
          </a:p>
        </p:txBody>
      </p:sp>
      <p:sp>
        <p:nvSpPr>
          <p:cNvPr id="18442" name="Text Box 9"/>
          <p:cNvSpPr txBox="1">
            <a:spLocks noChangeArrowheads="1"/>
          </p:cNvSpPr>
          <p:nvPr/>
        </p:nvSpPr>
        <p:spPr bwMode="auto">
          <a:xfrm>
            <a:off x="2627313" y="6046788"/>
            <a:ext cx="5329237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n-US" sz="2000" b="1">
                <a:latin typeface="Tahoma" pitchFamily="34" charset="0"/>
                <a:cs typeface="Tahoma" pitchFamily="34" charset="0"/>
              </a:rPr>
              <a:t>MapInfo: drawing TD</a:t>
            </a:r>
          </a:p>
        </p:txBody>
      </p:sp>
      <p:sp>
        <p:nvSpPr>
          <p:cNvPr id="18443" name="AutoShape 11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5650" y="6021388"/>
            <a:ext cx="720725" cy="431800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3434980-3161-4FA7-8863-AC54E9DC9ACD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18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183298" name="Rectangle 2"/>
          <p:cNvSpPr>
            <a:spLocks noChangeArrowheads="1"/>
          </p:cNvSpPr>
          <p:nvPr/>
        </p:nvSpPr>
        <p:spPr bwMode="auto">
          <a:xfrm>
            <a:off x="5516563" y="6165850"/>
            <a:ext cx="457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  <a:defRPr/>
            </a:pPr>
            <a:endParaRPr lang="en-US" sz="28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60" name="Line 3"/>
          <p:cNvSpPr>
            <a:spLocks noChangeShapeType="1"/>
          </p:cNvSpPr>
          <p:nvPr/>
        </p:nvSpPr>
        <p:spPr bwMode="auto">
          <a:xfrm>
            <a:off x="2887663" y="3300413"/>
            <a:ext cx="4572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61" name="Line 4"/>
          <p:cNvSpPr>
            <a:spLocks noChangeShapeType="1"/>
          </p:cNvSpPr>
          <p:nvPr/>
        </p:nvSpPr>
        <p:spPr bwMode="auto">
          <a:xfrm>
            <a:off x="900113" y="3817938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62" name="Line 5"/>
          <p:cNvSpPr>
            <a:spLocks noChangeShapeType="1"/>
          </p:cNvSpPr>
          <p:nvPr/>
        </p:nvSpPr>
        <p:spPr bwMode="auto">
          <a:xfrm>
            <a:off x="5516563" y="3300413"/>
            <a:ext cx="4572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63" name="Line 6"/>
          <p:cNvSpPr>
            <a:spLocks noChangeShapeType="1"/>
          </p:cNvSpPr>
          <p:nvPr/>
        </p:nvSpPr>
        <p:spPr bwMode="auto">
          <a:xfrm>
            <a:off x="7802563" y="3817938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64" name="Line 7"/>
          <p:cNvSpPr>
            <a:spLocks noChangeShapeType="1"/>
          </p:cNvSpPr>
          <p:nvPr/>
        </p:nvSpPr>
        <p:spPr bwMode="auto">
          <a:xfrm>
            <a:off x="900113" y="5110163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65" name="Line 8"/>
          <p:cNvSpPr>
            <a:spLocks noChangeShapeType="1"/>
          </p:cNvSpPr>
          <p:nvPr/>
        </p:nvSpPr>
        <p:spPr bwMode="auto">
          <a:xfrm>
            <a:off x="7802563" y="5110163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66" name="Line 9"/>
          <p:cNvSpPr>
            <a:spLocks noChangeShapeType="1"/>
          </p:cNvSpPr>
          <p:nvPr/>
        </p:nvSpPr>
        <p:spPr bwMode="auto">
          <a:xfrm>
            <a:off x="900113" y="5011738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67" name="Line 10"/>
          <p:cNvSpPr>
            <a:spLocks noChangeShapeType="1"/>
          </p:cNvSpPr>
          <p:nvPr/>
        </p:nvSpPr>
        <p:spPr bwMode="auto">
          <a:xfrm>
            <a:off x="7802563" y="5011738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68" name="Line 11"/>
          <p:cNvSpPr>
            <a:spLocks noChangeShapeType="1"/>
          </p:cNvSpPr>
          <p:nvPr/>
        </p:nvSpPr>
        <p:spPr bwMode="auto">
          <a:xfrm>
            <a:off x="900113" y="6165850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69" name="Line 12"/>
          <p:cNvSpPr>
            <a:spLocks noChangeShapeType="1"/>
          </p:cNvSpPr>
          <p:nvPr/>
        </p:nvSpPr>
        <p:spPr bwMode="auto">
          <a:xfrm>
            <a:off x="7802563" y="6165850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70" name="Line 13"/>
          <p:cNvSpPr>
            <a:spLocks noChangeShapeType="1"/>
          </p:cNvSpPr>
          <p:nvPr/>
        </p:nvSpPr>
        <p:spPr bwMode="auto">
          <a:xfrm>
            <a:off x="900113" y="8493125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71" name="Line 14"/>
          <p:cNvSpPr>
            <a:spLocks noChangeShapeType="1"/>
          </p:cNvSpPr>
          <p:nvPr/>
        </p:nvSpPr>
        <p:spPr bwMode="auto">
          <a:xfrm>
            <a:off x="7802563" y="8493125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72" name="Line 15"/>
          <p:cNvSpPr>
            <a:spLocks noChangeShapeType="1"/>
          </p:cNvSpPr>
          <p:nvPr/>
        </p:nvSpPr>
        <p:spPr bwMode="auto">
          <a:xfrm>
            <a:off x="900113" y="9785350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73" name="Line 16"/>
          <p:cNvSpPr>
            <a:spLocks noChangeShapeType="1"/>
          </p:cNvSpPr>
          <p:nvPr/>
        </p:nvSpPr>
        <p:spPr bwMode="auto">
          <a:xfrm>
            <a:off x="7802563" y="9785350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74" name="Line 17"/>
          <p:cNvSpPr>
            <a:spLocks noChangeShapeType="1"/>
          </p:cNvSpPr>
          <p:nvPr/>
        </p:nvSpPr>
        <p:spPr bwMode="auto">
          <a:xfrm>
            <a:off x="900113" y="10941050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75" name="Line 18"/>
          <p:cNvSpPr>
            <a:spLocks noChangeShapeType="1"/>
          </p:cNvSpPr>
          <p:nvPr/>
        </p:nvSpPr>
        <p:spPr bwMode="auto">
          <a:xfrm>
            <a:off x="7802563" y="10941050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76" name="Line 19"/>
          <p:cNvSpPr>
            <a:spLocks noChangeShapeType="1"/>
          </p:cNvSpPr>
          <p:nvPr/>
        </p:nvSpPr>
        <p:spPr bwMode="auto">
          <a:xfrm>
            <a:off x="900113" y="12096750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77" name="Line 20"/>
          <p:cNvSpPr>
            <a:spLocks noChangeShapeType="1"/>
          </p:cNvSpPr>
          <p:nvPr/>
        </p:nvSpPr>
        <p:spPr bwMode="auto">
          <a:xfrm>
            <a:off x="7802563" y="12096750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78" name="Line 21"/>
          <p:cNvSpPr>
            <a:spLocks noChangeShapeType="1"/>
          </p:cNvSpPr>
          <p:nvPr/>
        </p:nvSpPr>
        <p:spPr bwMode="auto">
          <a:xfrm>
            <a:off x="900113" y="13131800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79" name="Line 22"/>
          <p:cNvSpPr>
            <a:spLocks noChangeShapeType="1"/>
          </p:cNvSpPr>
          <p:nvPr/>
        </p:nvSpPr>
        <p:spPr bwMode="auto">
          <a:xfrm>
            <a:off x="7802563" y="13131800"/>
            <a:ext cx="0" cy="5175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80" name="Line 23"/>
          <p:cNvSpPr>
            <a:spLocks noChangeShapeType="1"/>
          </p:cNvSpPr>
          <p:nvPr/>
        </p:nvSpPr>
        <p:spPr bwMode="auto">
          <a:xfrm>
            <a:off x="2887663" y="14287500"/>
            <a:ext cx="4572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9481" name="Line 24"/>
          <p:cNvSpPr>
            <a:spLocks noChangeShapeType="1"/>
          </p:cNvSpPr>
          <p:nvPr/>
        </p:nvSpPr>
        <p:spPr bwMode="auto">
          <a:xfrm>
            <a:off x="5516563" y="14287500"/>
            <a:ext cx="4572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graphicFrame>
        <p:nvGraphicFramePr>
          <p:cNvPr id="183356" name="Group 60"/>
          <p:cNvGraphicFramePr>
            <a:graphicFrameLocks noGrp="1"/>
          </p:cNvGraphicFramePr>
          <p:nvPr/>
        </p:nvGraphicFramePr>
        <p:xfrm>
          <a:off x="517525" y="1903413"/>
          <a:ext cx="8108950" cy="4052928"/>
        </p:xfrm>
        <a:graphic>
          <a:graphicData uri="http://schemas.openxmlformats.org/drawingml/2006/table">
            <a:tbl>
              <a:tblPr/>
              <a:tblGrid>
                <a:gridCol w="3587750"/>
                <a:gridCol w="4521200"/>
              </a:tblGrid>
              <a:tr h="398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Sequences</a:t>
                      </a:r>
                    </a:p>
                  </a:txBody>
                  <a:tcPr marL="90000" marR="90000" marT="46798" marB="467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Products/outputs</a:t>
                      </a:r>
                    </a:p>
                  </a:txBody>
                  <a:tcPr marL="90000" marR="90000" marT="46798" marB="467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95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Capture of survey data and GPS plotting</a:t>
                      </a:r>
                    </a:p>
                  </a:txBody>
                  <a:tcPr marT="45718" marB="45718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Social and land tenure data base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Maps data base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8595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Data Analysis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Results (Tables), Thematic maps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Community identity card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6949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Production of the “community knowledge book”</a:t>
                      </a:r>
                    </a:p>
                  </a:txBody>
                  <a:tcPr marT="45718" marB="45718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Community knowledge book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9966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Restitution and validation of the “community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nowledge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book”</a:t>
                      </a:r>
                    </a:p>
                  </a:txBody>
                  <a:tcPr marT="45718" marB="45718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30000"/>
                        </a:spcBef>
                        <a:spcAft>
                          <a:spcPct val="3000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Validated Community knowledge book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9509" name="AutoShape 5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8038" y="3660775"/>
            <a:ext cx="398462" cy="360363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19510" name="Text Box 62"/>
          <p:cNvSpPr txBox="1">
            <a:spLocks noChangeArrowheads="1"/>
          </p:cNvSpPr>
          <p:nvPr/>
        </p:nvSpPr>
        <p:spPr bwMode="auto">
          <a:xfrm>
            <a:off x="457200" y="287338"/>
            <a:ext cx="82296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0070C0"/>
                </a:solidFill>
                <a:latin typeface="Century Gothic" pitchFamily="34" charset="0"/>
              </a:rPr>
              <a:t>Phase I: Community characterization (ctd.)</a:t>
            </a:r>
          </a:p>
        </p:txBody>
      </p:sp>
      <p:sp>
        <p:nvSpPr>
          <p:cNvPr id="19511" name="AutoShape 63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995738" y="6165850"/>
            <a:ext cx="935037" cy="503238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19512" name="AutoShape 64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5300663"/>
            <a:ext cx="431800" cy="360362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3394075" cy="1535113"/>
          </a:xfrm>
        </p:spPr>
        <p:txBody>
          <a:bodyPr/>
          <a:lstStyle/>
          <a:p>
            <a:pPr eaLnBrk="1" hangingPunct="1"/>
            <a:r>
              <a:rPr lang="en-US" altLang="pt-BR" sz="3200" smtClean="0">
                <a:solidFill>
                  <a:srgbClr val="0070C0"/>
                </a:solidFill>
              </a:rPr>
              <a:t>Example of thematic maps</a:t>
            </a:r>
          </a:p>
        </p:txBody>
      </p:sp>
      <p:sp>
        <p:nvSpPr>
          <p:cNvPr id="20483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9491CF3-FD8B-4F3F-AABE-346F08461DB3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19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20484" name="Picture 57" descr="cartes thématiqu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49275"/>
            <a:ext cx="457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AutoShape 5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2627313" y="5876925"/>
            <a:ext cx="576262" cy="504825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4AB11B0-C970-46A5-887C-D6973B2ACBD6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20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21507" name="Picture 4" descr="thematic map land use 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935788" cy="520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7269" name="Rectangle 5"/>
          <p:cNvSpPr>
            <a:spLocks noChangeArrowheads="1"/>
          </p:cNvSpPr>
          <p:nvPr/>
        </p:nvSpPr>
        <p:spPr bwMode="auto">
          <a:xfrm>
            <a:off x="250825" y="188913"/>
            <a:ext cx="4619625" cy="1535112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>
              <a:defRPr/>
            </a:pPr>
            <a:r>
              <a:rPr lang="en-US" sz="3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Example of thematic maps</a:t>
            </a:r>
          </a:p>
        </p:txBody>
      </p:sp>
      <p:sp>
        <p:nvSpPr>
          <p:cNvPr id="21509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258888" y="6021388"/>
            <a:ext cx="720725" cy="576262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A4EBFF2-471B-4A7B-B82D-8B6F115BF364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22531" name="Picture 2" descr="zorgane thematic map land ten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658938"/>
            <a:ext cx="6508750" cy="516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8291" name="Rectangle 3"/>
          <p:cNvSpPr>
            <a:spLocks noChangeArrowheads="1"/>
          </p:cNvSpPr>
          <p:nvPr/>
        </p:nvSpPr>
        <p:spPr bwMode="auto">
          <a:xfrm>
            <a:off x="457200" y="115888"/>
            <a:ext cx="3394075" cy="1535112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>
              <a:defRPr/>
            </a:pPr>
            <a:r>
              <a:rPr lang="en-US" sz="3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Example of thematic maps</a:t>
            </a:r>
          </a:p>
        </p:txBody>
      </p:sp>
      <p:sp>
        <p:nvSpPr>
          <p:cNvPr id="22533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331913" y="6165850"/>
            <a:ext cx="431800" cy="358775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52D55C4-72B0-4964-BD6C-F848B985F53D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22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23555" name="Picture 4" descr="pastoral aptitude map chéni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268413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9317" name="Rectangle 5"/>
          <p:cNvSpPr>
            <a:spLocks noChangeArrowheads="1"/>
          </p:cNvSpPr>
          <p:nvPr/>
        </p:nvSpPr>
        <p:spPr bwMode="auto">
          <a:xfrm>
            <a:off x="457200" y="381000"/>
            <a:ext cx="4330700" cy="1535113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>
              <a:defRPr/>
            </a:pPr>
            <a:r>
              <a:rPr lang="en-US" sz="3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Example of thematic maps</a:t>
            </a:r>
          </a:p>
        </p:txBody>
      </p:sp>
      <p:sp>
        <p:nvSpPr>
          <p:cNvPr id="23557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32363" y="6021388"/>
            <a:ext cx="792162" cy="503237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1">
            <a:hlinkClick r:id="rId2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0"/>
            <a:ext cx="1295400" cy="909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579" name="Group 3"/>
          <p:cNvGrpSpPr>
            <a:grpSpLocks/>
          </p:cNvGrpSpPr>
          <p:nvPr/>
        </p:nvGrpSpPr>
        <p:grpSpPr bwMode="auto">
          <a:xfrm>
            <a:off x="1543050" y="0"/>
            <a:ext cx="3638550" cy="881063"/>
            <a:chOff x="972" y="0"/>
            <a:chExt cx="2292" cy="555"/>
          </a:xfrm>
        </p:grpSpPr>
        <p:pic>
          <p:nvPicPr>
            <p:cNvPr id="24638" name="Picture 4" descr="Image2">
              <a:hlinkClick r:id="rId4" action="ppaction://hlinkpres?slideindex=1&amp;slidetitle=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6" y="0"/>
              <a:ext cx="768" cy="55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4639" name="AutoShape 5"/>
            <p:cNvCxnSpPr>
              <a:cxnSpLocks noChangeShapeType="1"/>
            </p:cNvCxnSpPr>
            <p:nvPr/>
          </p:nvCxnSpPr>
          <p:spPr bwMode="auto">
            <a:xfrm flipV="1">
              <a:off x="972" y="278"/>
              <a:ext cx="1524" cy="9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580" name="Group 6"/>
          <p:cNvGrpSpPr>
            <a:grpSpLocks/>
          </p:cNvGrpSpPr>
          <p:nvPr/>
        </p:nvGrpSpPr>
        <p:grpSpPr bwMode="auto">
          <a:xfrm>
            <a:off x="723900" y="881063"/>
            <a:ext cx="3848100" cy="1889125"/>
            <a:chOff x="456" y="555"/>
            <a:chExt cx="2424" cy="1190"/>
          </a:xfrm>
        </p:grpSpPr>
        <p:pic>
          <p:nvPicPr>
            <p:cNvPr id="24636" name="Picture 7" descr="Image3">
              <a:hlinkClick r:id="rId6" action="ppaction://hlinkpres?slideindex=1&amp;slidetitle="/>
            </p:cNvPr>
            <p:cNvPicPr preferRelativeResize="0">
              <a:picLocks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" y="1065"/>
              <a:ext cx="1020" cy="6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4637" name="AutoShape 8"/>
            <p:cNvCxnSpPr>
              <a:cxnSpLocks noChangeShapeType="1"/>
            </p:cNvCxnSpPr>
            <p:nvPr/>
          </p:nvCxnSpPr>
          <p:spPr bwMode="auto">
            <a:xfrm rot="5400000">
              <a:off x="1668" y="-147"/>
              <a:ext cx="510" cy="1914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581" name="Group 9"/>
          <p:cNvGrpSpPr>
            <a:grpSpLocks/>
          </p:cNvGrpSpPr>
          <p:nvPr/>
        </p:nvGrpSpPr>
        <p:grpSpPr bwMode="auto">
          <a:xfrm>
            <a:off x="2876550" y="881063"/>
            <a:ext cx="1695450" cy="1889125"/>
            <a:chOff x="1812" y="555"/>
            <a:chExt cx="1068" cy="1190"/>
          </a:xfrm>
        </p:grpSpPr>
        <p:pic>
          <p:nvPicPr>
            <p:cNvPr id="24634" name="Picture 10" descr="Image4">
              <a:hlinkClick r:id="rId8" action="ppaction://hlinkpres?slideindex=1&amp;slidetitle="/>
            </p:cNvPr>
            <p:cNvPicPr preferRelativeResize="0">
              <a:picLocks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2" y="1065"/>
              <a:ext cx="1020" cy="6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4635" name="AutoShape 11"/>
            <p:cNvCxnSpPr>
              <a:cxnSpLocks noChangeShapeType="1"/>
            </p:cNvCxnSpPr>
            <p:nvPr/>
          </p:nvCxnSpPr>
          <p:spPr bwMode="auto">
            <a:xfrm rot="5400000">
              <a:off x="2346" y="531"/>
              <a:ext cx="510" cy="558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582" name="Group 12"/>
          <p:cNvGrpSpPr>
            <a:grpSpLocks/>
          </p:cNvGrpSpPr>
          <p:nvPr/>
        </p:nvGrpSpPr>
        <p:grpSpPr bwMode="auto">
          <a:xfrm>
            <a:off x="4572000" y="881063"/>
            <a:ext cx="1981200" cy="1889125"/>
            <a:chOff x="2880" y="555"/>
            <a:chExt cx="1248" cy="1190"/>
          </a:xfrm>
        </p:grpSpPr>
        <p:pic>
          <p:nvPicPr>
            <p:cNvPr id="24632" name="Picture 13" descr="Image5">
              <a:hlinkClick r:id="rId10" action="ppaction://hlinkpres?slideindex=1&amp;slidetitle="/>
            </p:cNvPr>
            <p:cNvPicPr preferRelativeResize="0">
              <a:picLocks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8" y="1065"/>
              <a:ext cx="1020" cy="6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4633" name="AutoShape 14"/>
            <p:cNvCxnSpPr>
              <a:cxnSpLocks noChangeShapeType="1"/>
            </p:cNvCxnSpPr>
            <p:nvPr/>
          </p:nvCxnSpPr>
          <p:spPr bwMode="auto">
            <a:xfrm rot="16200000" flipH="1">
              <a:off x="2994" y="441"/>
              <a:ext cx="510" cy="738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583" name="Group 15"/>
          <p:cNvGrpSpPr>
            <a:grpSpLocks/>
          </p:cNvGrpSpPr>
          <p:nvPr/>
        </p:nvGrpSpPr>
        <p:grpSpPr bwMode="auto">
          <a:xfrm>
            <a:off x="4572000" y="881063"/>
            <a:ext cx="4095750" cy="1889125"/>
            <a:chOff x="2880" y="555"/>
            <a:chExt cx="2580" cy="1190"/>
          </a:xfrm>
        </p:grpSpPr>
        <p:pic>
          <p:nvPicPr>
            <p:cNvPr id="24630" name="Picture 16" descr="Image6">
              <a:hlinkClick r:id="rId12" action="ppaction://hlinkpres?slideindex=1&amp;slidetitle="/>
            </p:cNvPr>
            <p:cNvPicPr preferRelativeResize="0">
              <a:picLocks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0" y="1065"/>
              <a:ext cx="1020" cy="6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4631" name="AutoShape 17"/>
            <p:cNvCxnSpPr>
              <a:cxnSpLocks noChangeShapeType="1"/>
            </p:cNvCxnSpPr>
            <p:nvPr/>
          </p:nvCxnSpPr>
          <p:spPr bwMode="auto">
            <a:xfrm rot="16200000" flipH="1">
              <a:off x="3660" y="-225"/>
              <a:ext cx="510" cy="207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584" name="Group 18"/>
          <p:cNvGrpSpPr>
            <a:grpSpLocks/>
          </p:cNvGrpSpPr>
          <p:nvPr/>
        </p:nvGrpSpPr>
        <p:grpSpPr bwMode="auto">
          <a:xfrm>
            <a:off x="762000" y="2770188"/>
            <a:ext cx="1524000" cy="1347787"/>
            <a:chOff x="480" y="1745"/>
            <a:chExt cx="960" cy="849"/>
          </a:xfrm>
        </p:grpSpPr>
        <p:pic>
          <p:nvPicPr>
            <p:cNvPr id="24628" name="Picture 19" descr="Image7">
              <a:hlinkClick r:id="rId14" action="ppaction://hlinkpres?slideindex=1&amp;slidetitle="/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1920"/>
              <a:ext cx="960" cy="67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4629" name="AutoShape 20"/>
            <p:cNvCxnSpPr>
              <a:cxnSpLocks noChangeShapeType="1"/>
            </p:cNvCxnSpPr>
            <p:nvPr/>
          </p:nvCxnSpPr>
          <p:spPr bwMode="auto">
            <a:xfrm rot="5400000">
              <a:off x="467" y="1758"/>
              <a:ext cx="512" cy="486"/>
            </a:xfrm>
            <a:prstGeom prst="bentConnector4">
              <a:avLst>
                <a:gd name="adj1" fmla="val 16991"/>
                <a:gd name="adj2" fmla="val 129630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585" name="Group 21"/>
          <p:cNvGrpSpPr>
            <a:grpSpLocks/>
          </p:cNvGrpSpPr>
          <p:nvPr/>
        </p:nvGrpSpPr>
        <p:grpSpPr bwMode="auto">
          <a:xfrm>
            <a:off x="2286000" y="3429000"/>
            <a:ext cx="2286000" cy="949325"/>
            <a:chOff x="1440" y="2160"/>
            <a:chExt cx="1440" cy="598"/>
          </a:xfrm>
        </p:grpSpPr>
        <p:pic>
          <p:nvPicPr>
            <p:cNvPr id="24626" name="Picture 22" descr="Image8">
              <a:hlinkClick r:id="rId16" action="ppaction://hlinkpres?slideindex=1&amp;slidetitle="/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0" y="2160"/>
              <a:ext cx="960" cy="5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4627" name="AutoShape 23"/>
            <p:cNvCxnSpPr>
              <a:cxnSpLocks noChangeShapeType="1"/>
            </p:cNvCxnSpPr>
            <p:nvPr/>
          </p:nvCxnSpPr>
          <p:spPr bwMode="auto">
            <a:xfrm>
              <a:off x="1440" y="2257"/>
              <a:ext cx="480" cy="202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586" name="Group 24"/>
          <p:cNvGrpSpPr>
            <a:grpSpLocks/>
          </p:cNvGrpSpPr>
          <p:nvPr/>
        </p:nvGrpSpPr>
        <p:grpSpPr bwMode="auto">
          <a:xfrm>
            <a:off x="4572000" y="3733800"/>
            <a:ext cx="2590800" cy="1103313"/>
            <a:chOff x="2880" y="2292"/>
            <a:chExt cx="1632" cy="695"/>
          </a:xfrm>
        </p:grpSpPr>
        <p:grpSp>
          <p:nvGrpSpPr>
            <p:cNvPr id="24620" name="Group 25"/>
            <p:cNvGrpSpPr>
              <a:grpSpLocks/>
            </p:cNvGrpSpPr>
            <p:nvPr/>
          </p:nvGrpSpPr>
          <p:grpSpPr bwMode="auto">
            <a:xfrm>
              <a:off x="3408" y="2292"/>
              <a:ext cx="1104" cy="695"/>
              <a:chOff x="3408" y="2292"/>
              <a:chExt cx="1104" cy="695"/>
            </a:xfrm>
          </p:grpSpPr>
          <p:grpSp>
            <p:nvGrpSpPr>
              <p:cNvPr id="24622" name="Group 26"/>
              <p:cNvGrpSpPr>
                <a:grpSpLocks/>
              </p:cNvGrpSpPr>
              <p:nvPr/>
            </p:nvGrpSpPr>
            <p:grpSpPr bwMode="auto">
              <a:xfrm>
                <a:off x="3408" y="2292"/>
                <a:ext cx="1056" cy="671"/>
                <a:chOff x="3408" y="2352"/>
                <a:chExt cx="1056" cy="671"/>
              </a:xfrm>
            </p:grpSpPr>
            <p:pic>
              <p:nvPicPr>
                <p:cNvPr id="24624" name="Picture 27" descr="Image10"/>
                <p:cNvPicPr>
                  <a:picLocks noChangeAspect="1" noChangeArrowheads="1"/>
                </p:cNvPicPr>
                <p:nvPr/>
              </p:nvPicPr>
              <p:blipFill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408" y="2352"/>
                  <a:ext cx="1008" cy="635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4625" name="Picture 28" descr="Image10"/>
                <p:cNvPicPr>
                  <a:picLocks noChangeAspect="1" noChangeArrowheads="1"/>
                </p:cNvPicPr>
                <p:nvPr/>
              </p:nvPicPr>
              <p:blipFill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456" y="2388"/>
                  <a:ext cx="1008" cy="635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24623" name="Picture 29" descr="Image10">
                <a:hlinkClick r:id="rId19" action="ppaction://hlinkpres?slideindex=1&amp;slidetitle="/>
              </p:cNvPr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04" y="2352"/>
                <a:ext cx="1008" cy="63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4621" name="AutoShape 30"/>
            <p:cNvCxnSpPr>
              <a:cxnSpLocks noChangeShapeType="1"/>
            </p:cNvCxnSpPr>
            <p:nvPr/>
          </p:nvCxnSpPr>
          <p:spPr bwMode="auto">
            <a:xfrm>
              <a:off x="2880" y="2459"/>
              <a:ext cx="528" cy="211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587" name="Group 31"/>
          <p:cNvGrpSpPr>
            <a:grpSpLocks/>
          </p:cNvGrpSpPr>
          <p:nvPr/>
        </p:nvGrpSpPr>
        <p:grpSpPr bwMode="auto">
          <a:xfrm>
            <a:off x="6362700" y="4837113"/>
            <a:ext cx="2343150" cy="1897062"/>
            <a:chOff x="4008" y="3047"/>
            <a:chExt cx="1476" cy="1195"/>
          </a:xfrm>
        </p:grpSpPr>
        <p:grpSp>
          <p:nvGrpSpPr>
            <p:cNvPr id="24613" name="Group 32"/>
            <p:cNvGrpSpPr>
              <a:grpSpLocks/>
            </p:cNvGrpSpPr>
            <p:nvPr/>
          </p:nvGrpSpPr>
          <p:grpSpPr bwMode="auto">
            <a:xfrm>
              <a:off x="4320" y="3408"/>
              <a:ext cx="1164" cy="834"/>
              <a:chOff x="4368" y="3408"/>
              <a:chExt cx="1164" cy="834"/>
            </a:xfrm>
          </p:grpSpPr>
          <p:pic>
            <p:nvPicPr>
              <p:cNvPr id="24615" name="Picture 33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68" y="3408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616" name="Picture 34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92" y="3432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617" name="Picture 35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16" y="3456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618" name="Picture 36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52" y="3492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619" name="Picture 37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76" y="3528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4614" name="AutoShape 38"/>
            <p:cNvCxnSpPr>
              <a:cxnSpLocks noChangeShapeType="1"/>
            </p:cNvCxnSpPr>
            <p:nvPr/>
          </p:nvCxnSpPr>
          <p:spPr bwMode="auto">
            <a:xfrm rot="16200000" flipH="1">
              <a:off x="4247" y="2808"/>
              <a:ext cx="361" cy="840"/>
            </a:xfrm>
            <a:prstGeom prst="bentConnector3">
              <a:avLst>
                <a:gd name="adj1" fmla="val 49861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588" name="Group 39"/>
          <p:cNvGrpSpPr>
            <a:grpSpLocks/>
          </p:cNvGrpSpPr>
          <p:nvPr/>
        </p:nvGrpSpPr>
        <p:grpSpPr bwMode="auto">
          <a:xfrm>
            <a:off x="4800600" y="4837113"/>
            <a:ext cx="1847850" cy="1897062"/>
            <a:chOff x="3024" y="3047"/>
            <a:chExt cx="1164" cy="1195"/>
          </a:xfrm>
        </p:grpSpPr>
        <p:grpSp>
          <p:nvGrpSpPr>
            <p:cNvPr id="24606" name="Group 40"/>
            <p:cNvGrpSpPr>
              <a:grpSpLocks/>
            </p:cNvGrpSpPr>
            <p:nvPr/>
          </p:nvGrpSpPr>
          <p:grpSpPr bwMode="auto">
            <a:xfrm>
              <a:off x="3024" y="3408"/>
              <a:ext cx="1164" cy="834"/>
              <a:chOff x="4368" y="3408"/>
              <a:chExt cx="1164" cy="834"/>
            </a:xfrm>
          </p:grpSpPr>
          <p:pic>
            <p:nvPicPr>
              <p:cNvPr id="24608" name="Picture 41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68" y="3408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609" name="Picture 42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92" y="3432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610" name="Picture 43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16" y="3456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611" name="Picture 44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52" y="3492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612" name="Picture 45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76" y="3528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4607" name="AutoShape 46"/>
            <p:cNvCxnSpPr>
              <a:cxnSpLocks noChangeShapeType="1"/>
            </p:cNvCxnSpPr>
            <p:nvPr/>
          </p:nvCxnSpPr>
          <p:spPr bwMode="auto">
            <a:xfrm rot="5400000">
              <a:off x="3599" y="3000"/>
              <a:ext cx="361" cy="456"/>
            </a:xfrm>
            <a:prstGeom prst="bentConnector3">
              <a:avLst>
                <a:gd name="adj1" fmla="val 49861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589" name="Group 47"/>
          <p:cNvGrpSpPr>
            <a:grpSpLocks/>
          </p:cNvGrpSpPr>
          <p:nvPr/>
        </p:nvGrpSpPr>
        <p:grpSpPr bwMode="auto">
          <a:xfrm>
            <a:off x="2647950" y="4837113"/>
            <a:ext cx="3714750" cy="1897062"/>
            <a:chOff x="1668" y="3047"/>
            <a:chExt cx="2340" cy="1195"/>
          </a:xfrm>
        </p:grpSpPr>
        <p:grpSp>
          <p:nvGrpSpPr>
            <p:cNvPr id="24599" name="Group 48"/>
            <p:cNvGrpSpPr>
              <a:grpSpLocks/>
            </p:cNvGrpSpPr>
            <p:nvPr/>
          </p:nvGrpSpPr>
          <p:grpSpPr bwMode="auto">
            <a:xfrm>
              <a:off x="1668" y="3408"/>
              <a:ext cx="1164" cy="834"/>
              <a:chOff x="1668" y="3408"/>
              <a:chExt cx="1164" cy="834"/>
            </a:xfrm>
          </p:grpSpPr>
          <p:pic>
            <p:nvPicPr>
              <p:cNvPr id="24601" name="Picture 49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68" y="3408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602" name="Picture 50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92" y="3432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603" name="Picture 51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6" y="3456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604" name="Picture 52" descr="Image11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2" y="3492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605" name="Picture 53" descr="Image11">
                <a:hlinkClick r:id="rId21" action="ppaction://hlinkpres?slideindex=1&amp;slidetitle="/>
              </p:cNvPr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76" y="3528"/>
                <a:ext cx="1056" cy="7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4600" name="AutoShape 54"/>
            <p:cNvCxnSpPr>
              <a:cxnSpLocks noChangeShapeType="1"/>
            </p:cNvCxnSpPr>
            <p:nvPr/>
          </p:nvCxnSpPr>
          <p:spPr bwMode="auto">
            <a:xfrm rot="5400000">
              <a:off x="2921" y="2322"/>
              <a:ext cx="361" cy="1812"/>
            </a:xfrm>
            <a:prstGeom prst="bentConnector3">
              <a:avLst>
                <a:gd name="adj1" fmla="val 49861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4590" name="Group 55"/>
          <p:cNvGrpSpPr>
            <a:grpSpLocks/>
          </p:cNvGrpSpPr>
          <p:nvPr/>
        </p:nvGrpSpPr>
        <p:grpSpPr bwMode="auto">
          <a:xfrm>
            <a:off x="381000" y="4837113"/>
            <a:ext cx="5981700" cy="1925637"/>
            <a:chOff x="240" y="3047"/>
            <a:chExt cx="3768" cy="1213"/>
          </a:xfrm>
        </p:grpSpPr>
        <p:grpSp>
          <p:nvGrpSpPr>
            <p:cNvPr id="24593" name="Group 56"/>
            <p:cNvGrpSpPr>
              <a:grpSpLocks/>
            </p:cNvGrpSpPr>
            <p:nvPr/>
          </p:nvGrpSpPr>
          <p:grpSpPr bwMode="auto">
            <a:xfrm>
              <a:off x="240" y="3408"/>
              <a:ext cx="1224" cy="852"/>
              <a:chOff x="240" y="3408"/>
              <a:chExt cx="1224" cy="852"/>
            </a:xfrm>
          </p:grpSpPr>
          <p:pic>
            <p:nvPicPr>
              <p:cNvPr id="24595" name="Picture 57" descr="image12"/>
              <p:cNvPicPr>
                <a:picLocks noChangeAspect="1" noChangeArrowheads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0" y="3408"/>
                <a:ext cx="1104" cy="768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596" name="Picture 58" descr="image12"/>
              <p:cNvPicPr>
                <a:picLocks noChangeAspect="1" noChangeArrowheads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6" y="3432"/>
                <a:ext cx="1104" cy="768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597" name="Picture 59" descr="image12"/>
              <p:cNvPicPr>
                <a:picLocks noChangeAspect="1" noChangeArrowheads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2" y="3456"/>
                <a:ext cx="1104" cy="768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598" name="Picture 60" descr="image12">
                <a:hlinkClick r:id="rId23" action="ppaction://hlinkpres?slideindex=1&amp;slidetitle="/>
              </p:cNvPr>
              <p:cNvPicPr>
                <a:picLocks noChangeAspect="1" noChangeArrowheads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0" y="3492"/>
                <a:ext cx="1104" cy="768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4594" name="AutoShape 61"/>
            <p:cNvCxnSpPr>
              <a:cxnSpLocks noChangeShapeType="1"/>
            </p:cNvCxnSpPr>
            <p:nvPr/>
          </p:nvCxnSpPr>
          <p:spPr bwMode="auto">
            <a:xfrm rot="5400000">
              <a:off x="2219" y="1620"/>
              <a:ext cx="361" cy="3216"/>
            </a:xfrm>
            <a:prstGeom prst="bentConnector3">
              <a:avLst>
                <a:gd name="adj1" fmla="val 49861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591" name="AutoShape 62">
            <a:hlinkClick r:id="rId24" action="ppaction://hlinkfile" highlightClick="1"/>
          </p:cNvPr>
          <p:cNvSpPr>
            <a:spLocks noChangeArrowheads="1"/>
          </p:cNvSpPr>
          <p:nvPr/>
        </p:nvSpPr>
        <p:spPr bwMode="auto">
          <a:xfrm>
            <a:off x="7812088" y="404813"/>
            <a:ext cx="863600" cy="576262"/>
          </a:xfrm>
          <a:prstGeom prst="actionButtonDocumen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24592" name="AutoShape 64">
            <a:hlinkClick r:id="rId2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885113" y="3933825"/>
            <a:ext cx="790575" cy="574675"/>
          </a:xfrm>
          <a:prstGeom prst="actionButtonBeginning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22924B6-2150-4D76-AB0D-A723425BFBCD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24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25603" name="Picture 4" descr="Démographie Guerm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76250"/>
            <a:ext cx="3225800" cy="50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5" descr="distribution%20olivier"/>
          <p:cNvPicPr>
            <a:picLocks noChangeAspect="1" noChangeArrowheads="1"/>
          </p:cNvPicPr>
          <p:nvPr/>
        </p:nvPicPr>
        <p:blipFill>
          <a:blip r:embed="rId3">
            <a:lum bright="2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2205038"/>
            <a:ext cx="5329237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6"/>
          <p:cNvSpPr txBox="1">
            <a:spLocks noChangeArrowheads="1"/>
          </p:cNvSpPr>
          <p:nvPr/>
        </p:nvSpPr>
        <p:spPr bwMode="auto">
          <a:xfrm>
            <a:off x="4140200" y="836613"/>
            <a:ext cx="419735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rgbClr val="0070C0"/>
                </a:solidFill>
              </a:rPr>
              <a:t>Validation of the knowledge book by community</a:t>
            </a:r>
          </a:p>
        </p:txBody>
      </p:sp>
      <p:sp>
        <p:nvSpPr>
          <p:cNvPr id="25606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219700" y="6021388"/>
            <a:ext cx="792163" cy="503237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30E2D1D-5E01-4363-8303-92AC0376AA0D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25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26627" name="Picture 3" descr="PA methodology Al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76200"/>
            <a:ext cx="249555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914400" y="0"/>
            <a:ext cx="1600200" cy="1447800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26629" name="Freeform 6"/>
          <p:cNvSpPr>
            <a:spLocks/>
          </p:cNvSpPr>
          <p:nvPr/>
        </p:nvSpPr>
        <p:spPr bwMode="auto">
          <a:xfrm>
            <a:off x="76200" y="76200"/>
            <a:ext cx="2438400" cy="3352800"/>
          </a:xfrm>
          <a:custGeom>
            <a:avLst/>
            <a:gdLst>
              <a:gd name="T0" fmla="*/ 2147483647 w 1536"/>
              <a:gd name="T1" fmla="*/ 0 h 2112"/>
              <a:gd name="T2" fmla="*/ 2147483647 w 1536"/>
              <a:gd name="T3" fmla="*/ 2147483647 h 2112"/>
              <a:gd name="T4" fmla="*/ 2147483647 w 1536"/>
              <a:gd name="T5" fmla="*/ 2147483647 h 2112"/>
              <a:gd name="T6" fmla="*/ 2147483647 w 1536"/>
              <a:gd name="T7" fmla="*/ 2147483647 h 2112"/>
              <a:gd name="T8" fmla="*/ 0 w 1536"/>
              <a:gd name="T9" fmla="*/ 2147483647 h 2112"/>
              <a:gd name="T10" fmla="*/ 0 w 1536"/>
              <a:gd name="T11" fmla="*/ 0 h 2112"/>
              <a:gd name="T12" fmla="*/ 2147483647 w 1536"/>
              <a:gd name="T13" fmla="*/ 0 h 21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536"/>
              <a:gd name="T22" fmla="*/ 0 h 2112"/>
              <a:gd name="T23" fmla="*/ 1536 w 1536"/>
              <a:gd name="T24" fmla="*/ 2112 h 211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536" h="2112">
                <a:moveTo>
                  <a:pt x="480" y="0"/>
                </a:moveTo>
                <a:lnTo>
                  <a:pt x="480" y="912"/>
                </a:lnTo>
                <a:lnTo>
                  <a:pt x="1536" y="912"/>
                </a:lnTo>
                <a:lnTo>
                  <a:pt x="1536" y="2112"/>
                </a:lnTo>
                <a:lnTo>
                  <a:pt x="0" y="2112"/>
                </a:lnTo>
                <a:lnTo>
                  <a:pt x="0" y="0"/>
                </a:lnTo>
                <a:lnTo>
                  <a:pt x="480" y="0"/>
                </a:lnTo>
                <a:close/>
              </a:path>
            </a:pathLst>
          </a:custGeom>
          <a:solidFill>
            <a:srgbClr val="66CCFF">
              <a:alpha val="67058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pic>
        <p:nvPicPr>
          <p:cNvPr id="26630" name="Picture 7" descr="PA methodology Al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75" t="2797" r="10640" b="60912"/>
          <a:stretch>
            <a:fillRect/>
          </a:stretch>
        </p:blipFill>
        <p:spPr bwMode="auto">
          <a:xfrm>
            <a:off x="1752600" y="2133600"/>
            <a:ext cx="7391400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Freeform 8"/>
          <p:cNvSpPr>
            <a:spLocks/>
          </p:cNvSpPr>
          <p:nvPr/>
        </p:nvSpPr>
        <p:spPr bwMode="auto">
          <a:xfrm>
            <a:off x="2514600" y="685800"/>
            <a:ext cx="1143000" cy="1371600"/>
          </a:xfrm>
          <a:custGeom>
            <a:avLst/>
            <a:gdLst>
              <a:gd name="T0" fmla="*/ 0 w 720"/>
              <a:gd name="T1" fmla="*/ 0 h 720"/>
              <a:gd name="T2" fmla="*/ 2147483647 w 720"/>
              <a:gd name="T3" fmla="*/ 0 h 720"/>
              <a:gd name="T4" fmla="*/ 2147483647 w 720"/>
              <a:gd name="T5" fmla="*/ 2147483647 h 720"/>
              <a:gd name="T6" fmla="*/ 2147483647 w 720"/>
              <a:gd name="T7" fmla="*/ 2147483647 h 720"/>
              <a:gd name="T8" fmla="*/ 2147483647 w 720"/>
              <a:gd name="T9" fmla="*/ 2147483647 h 7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20"/>
              <a:gd name="T16" fmla="*/ 0 h 720"/>
              <a:gd name="T17" fmla="*/ 720 w 720"/>
              <a:gd name="T18" fmla="*/ 720 h 72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20" h="720">
                <a:moveTo>
                  <a:pt x="0" y="0"/>
                </a:moveTo>
                <a:lnTo>
                  <a:pt x="720" y="0"/>
                </a:lnTo>
                <a:lnTo>
                  <a:pt x="720" y="720"/>
                </a:lnTo>
                <a:lnTo>
                  <a:pt x="672" y="720"/>
                </a:lnTo>
                <a:lnTo>
                  <a:pt x="720" y="672"/>
                </a:lnTo>
              </a:path>
            </a:pathLst>
          </a:cu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26632" name="Text Box 9"/>
          <p:cNvSpPr txBox="1">
            <a:spLocks noChangeArrowheads="1"/>
          </p:cNvSpPr>
          <p:nvPr/>
        </p:nvSpPr>
        <p:spPr bwMode="auto">
          <a:xfrm>
            <a:off x="4267200" y="228600"/>
            <a:ext cx="45878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0070C0"/>
                </a:solidFill>
                <a:latin typeface="Tahoma" pitchFamily="34" charset="0"/>
              </a:rPr>
              <a:t>Phase I &amp; II: Participatory diagnosis and planning, and initiation of CBO</a:t>
            </a:r>
          </a:p>
        </p:txBody>
      </p:sp>
      <p:sp>
        <p:nvSpPr>
          <p:cNvPr id="26633" name="AutoShape 1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076825" y="2565400"/>
            <a:ext cx="1223963" cy="6477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8305800" cy="10858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0070C0"/>
                </a:solidFill>
                <a:cs typeface="Tahoma" pitchFamily="34" charset="0"/>
              </a:rPr>
              <a:t>Participatory Diagnosis/ </a:t>
            </a:r>
            <a:br>
              <a:rPr lang="en-US" sz="3600" b="1" dirty="0" smtClean="0">
                <a:solidFill>
                  <a:srgbClr val="0070C0"/>
                </a:solidFill>
                <a:cs typeface="Tahoma" pitchFamily="34" charset="0"/>
              </a:rPr>
            </a:br>
            <a:r>
              <a:rPr lang="en-US" sz="3600" b="1" dirty="0" smtClean="0">
                <a:solidFill>
                  <a:srgbClr val="0070C0"/>
                </a:solidFill>
                <a:cs typeface="Tahoma" pitchFamily="34" charset="0"/>
              </a:rPr>
              <a:t>10 sequences</a:t>
            </a:r>
          </a:p>
        </p:txBody>
      </p:sp>
      <p:sp>
        <p:nvSpPr>
          <p:cNvPr id="27651" name="Espace réservé du numéro de diapositive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9201719-3584-4BA3-ADF1-D24F52A7E6B5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26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27652" name="Text Box 3"/>
          <p:cNvSpPr txBox="1">
            <a:spLocks noChangeArrowheads="1"/>
          </p:cNvSpPr>
          <p:nvPr/>
        </p:nvSpPr>
        <p:spPr bwMode="auto">
          <a:xfrm>
            <a:off x="539750" y="1557338"/>
            <a:ext cx="8026400" cy="511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Aft>
                <a:spcPct val="20000"/>
              </a:spcAft>
              <a:buFontTx/>
              <a:buAutoNum type="arabicPeriod"/>
            </a:pPr>
            <a:r>
              <a:rPr lang="fr-FR" altLang="en-US" sz="2200" b="1">
                <a:latin typeface="Arial" charset="0"/>
              </a:rPr>
              <a:t>Validation of « knowledge book »</a:t>
            </a:r>
          </a:p>
          <a:p>
            <a:pPr eaLnBrk="1" hangingPunct="1">
              <a:spcAft>
                <a:spcPct val="20000"/>
              </a:spcAft>
              <a:buFontTx/>
              <a:buAutoNum type="arabicPeriod"/>
            </a:pPr>
            <a:r>
              <a:rPr lang="fr-FR" altLang="en-US" sz="2200" b="1">
                <a:latin typeface="Arial" charset="0"/>
              </a:rPr>
              <a:t> Spontaneous </a:t>
            </a:r>
            <a:r>
              <a:rPr lang="fr-FR" altLang="en-US" sz="2200" b="1">
                <a:latin typeface="Arial" charset="0"/>
                <a:hlinkClick r:id="rId2" action="ppaction://hlinksldjump"/>
              </a:rPr>
              <a:t>diagnosis</a:t>
            </a:r>
            <a:endParaRPr lang="fr-FR" altLang="en-US" sz="2200" b="1">
              <a:latin typeface="Arial" charset="0"/>
            </a:endParaRPr>
          </a:p>
          <a:p>
            <a:pPr eaLnBrk="1" hangingPunct="1">
              <a:spcAft>
                <a:spcPct val="20000"/>
              </a:spcAft>
              <a:buFontTx/>
              <a:buAutoNum type="arabicPeriod"/>
            </a:pPr>
            <a:r>
              <a:rPr lang="fr-FR" altLang="en-US" sz="2200" b="1">
                <a:latin typeface="Arial" charset="0"/>
              </a:rPr>
              <a:t> Problems </a:t>
            </a:r>
            <a:r>
              <a:rPr lang="fr-FR" altLang="en-US" sz="2200" b="1">
                <a:latin typeface="Arial" charset="0"/>
                <a:hlinkClick r:id="rId3" action="ppaction://hlinksldjump"/>
              </a:rPr>
              <a:t>classification</a:t>
            </a:r>
            <a:endParaRPr lang="fr-FR" altLang="en-US" sz="2200" b="1">
              <a:latin typeface="Arial" charset="0"/>
            </a:endParaRPr>
          </a:p>
          <a:p>
            <a:pPr eaLnBrk="1" hangingPunct="1">
              <a:spcAft>
                <a:spcPct val="20000"/>
              </a:spcAft>
              <a:buFontTx/>
              <a:buAutoNum type="arabicPeriod"/>
            </a:pPr>
            <a:r>
              <a:rPr lang="fr-FR" altLang="en-US" sz="2200" b="1">
                <a:latin typeface="Arial" charset="0"/>
              </a:rPr>
              <a:t> Restitution/validation of problems</a:t>
            </a:r>
          </a:p>
          <a:p>
            <a:pPr eaLnBrk="1" hangingPunct="1">
              <a:spcAft>
                <a:spcPct val="20000"/>
              </a:spcAft>
              <a:buFontTx/>
              <a:buAutoNum type="arabicPeriod"/>
            </a:pPr>
            <a:r>
              <a:rPr lang="fr-FR" altLang="en-US" sz="2200" b="1">
                <a:latin typeface="Arial" charset="0"/>
              </a:rPr>
              <a:t> Introduction of « local institution » issue .</a:t>
            </a:r>
          </a:p>
          <a:p>
            <a:pPr eaLnBrk="1" hangingPunct="1">
              <a:spcAft>
                <a:spcPct val="20000"/>
              </a:spcAft>
              <a:buFontTx/>
              <a:buAutoNum type="arabicPeriod"/>
            </a:pPr>
            <a:r>
              <a:rPr lang="fr-FR" altLang="en-US" sz="2200" b="1">
                <a:latin typeface="Arial" charset="0"/>
              </a:rPr>
              <a:t> Alternative </a:t>
            </a:r>
            <a:r>
              <a:rPr lang="fr-FR" altLang="en-US" sz="2200" b="1">
                <a:latin typeface="Arial" charset="0"/>
                <a:hlinkClick r:id="rId4" action="ppaction://hlinksldjump"/>
              </a:rPr>
              <a:t>solutions</a:t>
            </a:r>
            <a:r>
              <a:rPr lang="fr-FR" altLang="en-US" sz="2200" b="1">
                <a:latin typeface="Arial" charset="0"/>
              </a:rPr>
              <a:t> analysis.</a:t>
            </a:r>
          </a:p>
          <a:p>
            <a:pPr eaLnBrk="1" hangingPunct="1">
              <a:spcAft>
                <a:spcPct val="20000"/>
              </a:spcAft>
              <a:buFontTx/>
              <a:buAutoNum type="arabicPeriod"/>
            </a:pPr>
            <a:r>
              <a:rPr lang="fr-FR" altLang="en-US" sz="2200" b="1">
                <a:latin typeface="Arial" charset="0"/>
              </a:rPr>
              <a:t> Solutions </a:t>
            </a:r>
            <a:r>
              <a:rPr lang="fr-FR" altLang="en-US" sz="2200" b="1">
                <a:latin typeface="Arial" charset="0"/>
                <a:hlinkClick r:id="rId5" action="ppaction://hlinksldjump"/>
              </a:rPr>
              <a:t>priority</a:t>
            </a:r>
            <a:r>
              <a:rPr lang="fr-FR" altLang="en-US" sz="2200" b="1">
                <a:latin typeface="Arial" charset="0"/>
              </a:rPr>
              <a:t> setting.</a:t>
            </a:r>
          </a:p>
          <a:p>
            <a:pPr eaLnBrk="1" hangingPunct="1">
              <a:spcAft>
                <a:spcPct val="20000"/>
              </a:spcAft>
              <a:buFontTx/>
              <a:buAutoNum type="arabicPeriod"/>
            </a:pPr>
            <a:r>
              <a:rPr lang="fr-FR" altLang="en-US" sz="2200" b="1">
                <a:latin typeface="Arial" charset="0"/>
              </a:rPr>
              <a:t> Restitution and validation</a:t>
            </a:r>
          </a:p>
          <a:p>
            <a:pPr eaLnBrk="1" hangingPunct="1">
              <a:spcAft>
                <a:spcPct val="20000"/>
              </a:spcAft>
              <a:buFontTx/>
              <a:buAutoNum type="arabicPeriod"/>
            </a:pPr>
            <a:r>
              <a:rPr lang="fr-FR" altLang="en-US" sz="2200" b="1">
                <a:latin typeface="Arial" charset="0"/>
              </a:rPr>
              <a:t> Development of «</a:t>
            </a:r>
            <a:r>
              <a:rPr lang="fr-FR" altLang="en-US" sz="2200" b="1">
                <a:latin typeface="Arial" charset="0"/>
                <a:hlinkClick r:id="rId6" action="ppaction://hlinksldjump"/>
              </a:rPr>
              <a:t> long term vision </a:t>
            </a:r>
            <a:r>
              <a:rPr lang="fr-FR" altLang="en-US" sz="2200" b="1">
                <a:latin typeface="Arial" charset="0"/>
              </a:rPr>
              <a:t>» map.</a:t>
            </a:r>
          </a:p>
          <a:p>
            <a:pPr eaLnBrk="1" hangingPunct="1">
              <a:spcAft>
                <a:spcPct val="20000"/>
              </a:spcAft>
              <a:buFontTx/>
              <a:buAutoNum type="arabicPeriod"/>
            </a:pPr>
            <a:r>
              <a:rPr lang="fr-FR" altLang="en-US" sz="2200" b="1">
                <a:latin typeface="Arial" charset="0"/>
              </a:rPr>
              <a:t> Selection of local institution type (important step).</a:t>
            </a:r>
          </a:p>
          <a:p>
            <a:pPr eaLnBrk="1" hangingPunct="1">
              <a:spcAft>
                <a:spcPct val="20000"/>
              </a:spcAft>
              <a:buFontTx/>
              <a:buAutoNum type="arabicPeriod"/>
            </a:pPr>
            <a:endParaRPr lang="fr-FR" altLang="en-US" sz="2200" b="1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74D3461-6B82-4AF3-B227-5CA074A1B93A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27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28675" name="Picture 4" descr="vue of t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0" y="1196975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076825" y="6308725"/>
            <a:ext cx="576263" cy="358775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28677" name="Text Box 6"/>
          <p:cNvSpPr txBox="1">
            <a:spLocks noChangeArrowheads="1"/>
          </p:cNvSpPr>
          <p:nvPr/>
        </p:nvSpPr>
        <p:spPr bwMode="auto">
          <a:xfrm>
            <a:off x="1547813" y="333375"/>
            <a:ext cx="70310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0070C0"/>
                </a:solidFill>
                <a:latin typeface="Tahoma" pitchFamily="34" charset="0"/>
              </a:rPr>
              <a:t>Participatory diagnosis : “cloud” of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31837"/>
          </a:xfrm>
        </p:spPr>
        <p:txBody>
          <a:bodyPr/>
          <a:lstStyle/>
          <a:p>
            <a:pPr eaLnBrk="1" hangingPunct="1"/>
            <a:r>
              <a:rPr lang="fr-FR" altLang="pt-BR" sz="3200" b="1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Need to work with focus groups</a:t>
            </a:r>
          </a:p>
        </p:txBody>
      </p:sp>
      <p:pic>
        <p:nvPicPr>
          <p:cNvPr id="29699" name="Picture 3" descr="Imag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368550"/>
            <a:ext cx="4032250" cy="2989263"/>
          </a:xfrm>
          <a:noFill/>
        </p:spPr>
      </p:pic>
      <p:pic>
        <p:nvPicPr>
          <p:cNvPr id="29700" name="Picture 4" descr="MVC-024S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30813" y="1600200"/>
            <a:ext cx="2879725" cy="2181225"/>
          </a:xfrm>
          <a:noFill/>
        </p:spPr>
      </p:pic>
      <p:pic>
        <p:nvPicPr>
          <p:cNvPr id="29701" name="Picture 5" descr="Image 6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41888" y="3941763"/>
            <a:ext cx="3451225" cy="2189162"/>
          </a:xfrm>
          <a:noFill/>
        </p:spPr>
      </p:pic>
      <p:sp>
        <p:nvSpPr>
          <p:cNvPr id="29702" name="Espace réservé du numéro de diapositive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991DEA7-EEDA-4FA7-A18B-F4E447C2AA3C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28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29703" name="AutoShape 6"/>
          <p:cNvSpPr>
            <a:spLocks noChangeArrowheads="1"/>
          </p:cNvSpPr>
          <p:nvPr/>
        </p:nvSpPr>
        <p:spPr bwMode="auto">
          <a:xfrm>
            <a:off x="4211638" y="1916113"/>
            <a:ext cx="865187" cy="7207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29704" name="AutoShape 7"/>
          <p:cNvSpPr>
            <a:spLocks noChangeArrowheads="1"/>
          </p:cNvSpPr>
          <p:nvPr/>
        </p:nvSpPr>
        <p:spPr bwMode="auto">
          <a:xfrm rot="10800000">
            <a:off x="4284663" y="5205413"/>
            <a:ext cx="792162" cy="117633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8009" y="5399"/>
                  <a:pt x="5678" y="7525"/>
                  <a:pt x="5422" y="10304"/>
                </a:cubicBezTo>
                <a:lnTo>
                  <a:pt x="45" y="9808"/>
                </a:lnTo>
                <a:cubicBezTo>
                  <a:pt x="557" y="4251"/>
                  <a:pt x="5219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29705" name="AutoShape 8"/>
          <p:cNvSpPr>
            <a:spLocks noChangeArrowheads="1"/>
          </p:cNvSpPr>
          <p:nvPr/>
        </p:nvSpPr>
        <p:spPr bwMode="auto">
          <a:xfrm rot="5400000">
            <a:off x="8028782" y="3428206"/>
            <a:ext cx="865188" cy="7207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29706" name="AutoShape 10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979613" y="5949950"/>
            <a:ext cx="863600" cy="574675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015C29B-8B18-45D8-BB04-7E4C59D7497D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29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30723" name="Picture 12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984"/>
          <a:stretch>
            <a:fillRect/>
          </a:stretch>
        </p:blipFill>
        <p:spPr bwMode="auto">
          <a:xfrm>
            <a:off x="179388" y="2524125"/>
            <a:ext cx="9001125" cy="297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AutoShape 123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795963" y="5661025"/>
            <a:ext cx="863600" cy="574675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30725" name="Text Box 125"/>
          <p:cNvSpPr txBox="1">
            <a:spLocks noChangeArrowheads="1"/>
          </p:cNvSpPr>
          <p:nvPr/>
        </p:nvSpPr>
        <p:spPr bwMode="auto">
          <a:xfrm>
            <a:off x="1384300" y="1516063"/>
            <a:ext cx="76231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rgbClr val="0070C0"/>
                </a:solidFill>
                <a:latin typeface="Tahoma" pitchFamily="34" charset="0"/>
              </a:rPr>
              <a:t>Problems’ classification to thematic areas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DACFD8E-E807-4FBC-89B9-296D708EB3D3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30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31747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6188" y="5157788"/>
            <a:ext cx="863600" cy="647700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900113" y="260350"/>
            <a:ext cx="76231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rgbClr val="0070C0"/>
                </a:solidFill>
                <a:latin typeface="Tahoma" pitchFamily="34" charset="0"/>
              </a:rPr>
              <a:t>Problems’ classification to thematic areas</a:t>
            </a:r>
          </a:p>
        </p:txBody>
      </p:sp>
      <p:pic>
        <p:nvPicPr>
          <p:cNvPr id="3174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95363"/>
            <a:ext cx="6810375" cy="528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744DC6F-1BA7-4A32-8F58-748A30DFACE9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31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32771" name="Picture 4" descr="ex metaplan"/>
          <p:cNvPicPr>
            <a:picLocks noChangeAspect="1" noChangeArrowheads="1"/>
          </p:cNvPicPr>
          <p:nvPr/>
        </p:nvPicPr>
        <p:blipFill>
          <a:blip r:embed="rId2">
            <a:lum brigh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538" y="333375"/>
            <a:ext cx="475615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AutoShape 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659563" y="5734050"/>
            <a:ext cx="865187" cy="503238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7595" name="Group 91"/>
          <p:cNvGraphicFramePr>
            <a:graphicFrameLocks noGrp="1"/>
          </p:cNvGraphicFramePr>
          <p:nvPr>
            <p:ph/>
          </p:nvPr>
        </p:nvGraphicFramePr>
        <p:xfrm>
          <a:off x="468313" y="909638"/>
          <a:ext cx="8229600" cy="5184775"/>
        </p:xfrm>
        <a:graphic>
          <a:graphicData uri="http://schemas.openxmlformats.org/drawingml/2006/table">
            <a:tbl>
              <a:tblPr/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81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Problems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Causes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Potential solutions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Constraints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Setting solutions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Priorities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0475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1.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A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A1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If you know the constraint why it has not been done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S1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S2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60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A2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60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A3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60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B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833" name="Espace réservé du numéro de diapositive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D144627-F02D-4680-B1D5-29070261D3CC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32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33834" name="Line 89"/>
          <p:cNvSpPr>
            <a:spLocks noChangeShapeType="1"/>
          </p:cNvSpPr>
          <p:nvPr/>
        </p:nvSpPr>
        <p:spPr bwMode="auto">
          <a:xfrm>
            <a:off x="1042988" y="1844675"/>
            <a:ext cx="792162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33835" name="Line 90"/>
          <p:cNvSpPr>
            <a:spLocks noChangeShapeType="1"/>
          </p:cNvSpPr>
          <p:nvPr/>
        </p:nvSpPr>
        <p:spPr bwMode="auto">
          <a:xfrm>
            <a:off x="1042988" y="1844675"/>
            <a:ext cx="792162" cy="3455988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33836" name="Line 92"/>
          <p:cNvSpPr>
            <a:spLocks noChangeShapeType="1"/>
          </p:cNvSpPr>
          <p:nvPr/>
        </p:nvSpPr>
        <p:spPr bwMode="auto">
          <a:xfrm>
            <a:off x="2268538" y="1844675"/>
            <a:ext cx="935037" cy="0"/>
          </a:xfrm>
          <a:prstGeom prst="line">
            <a:avLst/>
          </a:prstGeom>
          <a:noFill/>
          <a:ln w="57150">
            <a:solidFill>
              <a:srgbClr val="99CC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33837" name="Line 93"/>
          <p:cNvSpPr>
            <a:spLocks noChangeShapeType="1"/>
          </p:cNvSpPr>
          <p:nvPr/>
        </p:nvSpPr>
        <p:spPr bwMode="auto">
          <a:xfrm>
            <a:off x="2268538" y="1916113"/>
            <a:ext cx="935037" cy="1800225"/>
          </a:xfrm>
          <a:prstGeom prst="line">
            <a:avLst/>
          </a:prstGeom>
          <a:noFill/>
          <a:ln w="57150">
            <a:solidFill>
              <a:srgbClr val="99CC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33838" name="Line 94"/>
          <p:cNvSpPr>
            <a:spLocks noChangeShapeType="1"/>
          </p:cNvSpPr>
          <p:nvPr/>
        </p:nvSpPr>
        <p:spPr bwMode="auto">
          <a:xfrm>
            <a:off x="2195513" y="1916113"/>
            <a:ext cx="936625" cy="2592387"/>
          </a:xfrm>
          <a:prstGeom prst="line">
            <a:avLst/>
          </a:prstGeom>
          <a:noFill/>
          <a:ln w="57150">
            <a:solidFill>
              <a:srgbClr val="99CC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33839" name="Line 95"/>
          <p:cNvSpPr>
            <a:spLocks noChangeShapeType="1"/>
          </p:cNvSpPr>
          <p:nvPr/>
        </p:nvSpPr>
        <p:spPr bwMode="auto">
          <a:xfrm flipV="1">
            <a:off x="5940425" y="1844675"/>
            <a:ext cx="863600" cy="431800"/>
          </a:xfrm>
          <a:prstGeom prst="line">
            <a:avLst/>
          </a:pr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33840" name="Line 96"/>
          <p:cNvSpPr>
            <a:spLocks noChangeShapeType="1"/>
          </p:cNvSpPr>
          <p:nvPr/>
        </p:nvSpPr>
        <p:spPr bwMode="auto">
          <a:xfrm>
            <a:off x="5940425" y="2276475"/>
            <a:ext cx="863600" cy="288925"/>
          </a:xfrm>
          <a:prstGeom prst="line">
            <a:avLst/>
          </a:prstGeom>
          <a:noFill/>
          <a:ln w="5715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33841" name="AutoShape 9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76600" y="6237288"/>
            <a:ext cx="865188" cy="431800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33842" name="Text Box 98"/>
          <p:cNvSpPr txBox="1">
            <a:spLocks noChangeArrowheads="1"/>
          </p:cNvSpPr>
          <p:nvPr/>
        </p:nvSpPr>
        <p:spPr bwMode="auto">
          <a:xfrm>
            <a:off x="1600200" y="163513"/>
            <a:ext cx="4149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0070C0"/>
                </a:solidFill>
                <a:latin typeface="Tahoma" pitchFamily="34" charset="0"/>
              </a:rPr>
              <a:t>Identification of solutions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B191608-69ED-4861-A04F-CB3DD44697A2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33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268413"/>
            <a:ext cx="6734175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Text Box 5"/>
          <p:cNvSpPr txBox="1">
            <a:spLocks noChangeArrowheads="1"/>
          </p:cNvSpPr>
          <p:nvPr/>
        </p:nvSpPr>
        <p:spPr bwMode="auto">
          <a:xfrm>
            <a:off x="2247900" y="417513"/>
            <a:ext cx="24844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0070C0"/>
                </a:solidFill>
                <a:latin typeface="Tahoma" pitchFamily="34" charset="0"/>
              </a:rPr>
              <a:t>Priority setting</a:t>
            </a:r>
          </a:p>
        </p:txBody>
      </p:sp>
      <p:sp>
        <p:nvSpPr>
          <p:cNvPr id="34821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01013" y="5589588"/>
            <a:ext cx="792162" cy="504825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A5DFD5D-5214-4120-A4FE-AECC26517542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34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35843" name="Picture 4" descr="vision map Od Chehi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57550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844675"/>
            <a:ext cx="6115050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Text Box 6"/>
          <p:cNvSpPr txBox="1">
            <a:spLocks noChangeArrowheads="1"/>
          </p:cNvSpPr>
          <p:nvPr/>
        </p:nvSpPr>
        <p:spPr bwMode="auto">
          <a:xfrm>
            <a:off x="3419475" y="333375"/>
            <a:ext cx="5627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0070C0"/>
                </a:solidFill>
                <a:latin typeface="Tahoma" pitchFamily="34" charset="0"/>
              </a:rPr>
              <a:t>Long-term vision development map</a:t>
            </a:r>
          </a:p>
        </p:txBody>
      </p:sp>
      <p:sp>
        <p:nvSpPr>
          <p:cNvPr id="35846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771775" y="6092825"/>
            <a:ext cx="792163" cy="431800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B141C97-228F-484C-947A-1A297351CBD3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35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36867" name="Picture 3" descr="PA methodology Al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76200"/>
            <a:ext cx="249555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Rectangle 5"/>
          <p:cNvSpPr>
            <a:spLocks noChangeArrowheads="1"/>
          </p:cNvSpPr>
          <p:nvPr/>
        </p:nvSpPr>
        <p:spPr bwMode="auto">
          <a:xfrm>
            <a:off x="914400" y="0"/>
            <a:ext cx="1600200" cy="1447800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36869" name="Freeform 6"/>
          <p:cNvSpPr>
            <a:spLocks/>
          </p:cNvSpPr>
          <p:nvPr/>
        </p:nvSpPr>
        <p:spPr bwMode="auto">
          <a:xfrm>
            <a:off x="76200" y="76200"/>
            <a:ext cx="2438400" cy="3352800"/>
          </a:xfrm>
          <a:custGeom>
            <a:avLst/>
            <a:gdLst>
              <a:gd name="T0" fmla="*/ 2147483647 w 1536"/>
              <a:gd name="T1" fmla="*/ 0 h 2112"/>
              <a:gd name="T2" fmla="*/ 2147483647 w 1536"/>
              <a:gd name="T3" fmla="*/ 2147483647 h 2112"/>
              <a:gd name="T4" fmla="*/ 2147483647 w 1536"/>
              <a:gd name="T5" fmla="*/ 2147483647 h 2112"/>
              <a:gd name="T6" fmla="*/ 2147483647 w 1536"/>
              <a:gd name="T7" fmla="*/ 2147483647 h 2112"/>
              <a:gd name="T8" fmla="*/ 0 w 1536"/>
              <a:gd name="T9" fmla="*/ 2147483647 h 2112"/>
              <a:gd name="T10" fmla="*/ 0 w 1536"/>
              <a:gd name="T11" fmla="*/ 0 h 2112"/>
              <a:gd name="T12" fmla="*/ 2147483647 w 1536"/>
              <a:gd name="T13" fmla="*/ 0 h 21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536"/>
              <a:gd name="T22" fmla="*/ 0 h 2112"/>
              <a:gd name="T23" fmla="*/ 1536 w 1536"/>
              <a:gd name="T24" fmla="*/ 2112 h 211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536" h="2112">
                <a:moveTo>
                  <a:pt x="480" y="0"/>
                </a:moveTo>
                <a:lnTo>
                  <a:pt x="480" y="912"/>
                </a:lnTo>
                <a:lnTo>
                  <a:pt x="1536" y="912"/>
                </a:lnTo>
                <a:lnTo>
                  <a:pt x="1536" y="2112"/>
                </a:lnTo>
                <a:lnTo>
                  <a:pt x="0" y="2112"/>
                </a:lnTo>
                <a:lnTo>
                  <a:pt x="0" y="0"/>
                </a:lnTo>
                <a:lnTo>
                  <a:pt x="480" y="0"/>
                </a:lnTo>
                <a:close/>
              </a:path>
            </a:pathLst>
          </a:custGeom>
          <a:solidFill>
            <a:srgbClr val="66CCFF">
              <a:alpha val="67058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pic>
        <p:nvPicPr>
          <p:cNvPr id="36870" name="Picture 7" descr="PA methodology Al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75" t="2797" r="10640" b="60912"/>
          <a:stretch>
            <a:fillRect/>
          </a:stretch>
        </p:blipFill>
        <p:spPr bwMode="auto">
          <a:xfrm>
            <a:off x="1752600" y="2133600"/>
            <a:ext cx="7391400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1" name="Freeform 8"/>
          <p:cNvSpPr>
            <a:spLocks/>
          </p:cNvSpPr>
          <p:nvPr/>
        </p:nvSpPr>
        <p:spPr bwMode="auto">
          <a:xfrm>
            <a:off x="2514600" y="685800"/>
            <a:ext cx="1143000" cy="1371600"/>
          </a:xfrm>
          <a:custGeom>
            <a:avLst/>
            <a:gdLst>
              <a:gd name="T0" fmla="*/ 0 w 720"/>
              <a:gd name="T1" fmla="*/ 0 h 720"/>
              <a:gd name="T2" fmla="*/ 2147483647 w 720"/>
              <a:gd name="T3" fmla="*/ 0 h 720"/>
              <a:gd name="T4" fmla="*/ 2147483647 w 720"/>
              <a:gd name="T5" fmla="*/ 2147483647 h 720"/>
              <a:gd name="T6" fmla="*/ 2147483647 w 720"/>
              <a:gd name="T7" fmla="*/ 2147483647 h 720"/>
              <a:gd name="T8" fmla="*/ 2147483647 w 720"/>
              <a:gd name="T9" fmla="*/ 2147483647 h 7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20"/>
              <a:gd name="T16" fmla="*/ 0 h 720"/>
              <a:gd name="T17" fmla="*/ 720 w 720"/>
              <a:gd name="T18" fmla="*/ 720 h 72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20" h="720">
                <a:moveTo>
                  <a:pt x="0" y="0"/>
                </a:moveTo>
                <a:lnTo>
                  <a:pt x="720" y="0"/>
                </a:lnTo>
                <a:lnTo>
                  <a:pt x="720" y="720"/>
                </a:lnTo>
                <a:lnTo>
                  <a:pt x="672" y="720"/>
                </a:lnTo>
                <a:lnTo>
                  <a:pt x="720" y="672"/>
                </a:lnTo>
              </a:path>
            </a:pathLst>
          </a:cu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36872" name="Text Box 9"/>
          <p:cNvSpPr txBox="1">
            <a:spLocks noChangeArrowheads="1"/>
          </p:cNvSpPr>
          <p:nvPr/>
        </p:nvSpPr>
        <p:spPr bwMode="auto">
          <a:xfrm>
            <a:off x="4267200" y="228600"/>
            <a:ext cx="45878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0070C0"/>
                </a:solidFill>
                <a:latin typeface="Tahoma" pitchFamily="34" charset="0"/>
              </a:rPr>
              <a:t>Phase I &amp; II: Participatory diagnosis and planning, and initiation of CBO</a:t>
            </a:r>
          </a:p>
        </p:txBody>
      </p:sp>
      <p:sp>
        <p:nvSpPr>
          <p:cNvPr id="36873" name="AutoShape 1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812088" y="6381750"/>
            <a:ext cx="647700" cy="288925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36874" name="AutoShape 11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364163" y="3429000"/>
            <a:ext cx="720725" cy="431800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fr-FR" altLang="en-US" sz="3200" b="1" smtClean="0">
                <a:solidFill>
                  <a:srgbClr val="0070C0"/>
                </a:solidFill>
              </a:rPr>
              <a:t>Step IV. Community-based Organizations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pt-BR" sz="2800" b="1" smtClean="0"/>
              <a:t>Inventory of existing local institutions </a:t>
            </a:r>
          </a:p>
          <a:p>
            <a:pPr eaLnBrk="1" hangingPunct="1"/>
            <a:r>
              <a:rPr lang="en-US" altLang="pt-BR" sz="2800" b="1" smtClean="0"/>
              <a:t>Analysis of the mandate and roles of each institution</a:t>
            </a:r>
          </a:p>
          <a:p>
            <a:pPr eaLnBrk="1" hangingPunct="1"/>
            <a:r>
              <a:rPr lang="en-US" altLang="pt-BR" sz="2800" b="1" smtClean="0"/>
              <a:t>Analysis of the decision-making process</a:t>
            </a:r>
          </a:p>
          <a:p>
            <a:pPr eaLnBrk="1" hangingPunct="1"/>
            <a:r>
              <a:rPr lang="en-US" altLang="pt-BR" sz="2800" b="1" smtClean="0"/>
              <a:t>Identification of improvements needed to the current decision making process</a:t>
            </a:r>
          </a:p>
          <a:p>
            <a:pPr eaLnBrk="1" hangingPunct="1"/>
            <a:r>
              <a:rPr lang="en-US" altLang="pt-BR" sz="2800" b="1" smtClean="0"/>
              <a:t>Development of methodologies to formalize local institutions</a:t>
            </a:r>
            <a:r>
              <a:rPr lang="fr-FR" altLang="pt-BR" sz="2800" smtClean="0"/>
              <a:t> </a:t>
            </a:r>
            <a:endParaRPr lang="en-US" altLang="pt-BR" sz="2800" smtClean="0"/>
          </a:p>
        </p:txBody>
      </p:sp>
      <p:sp>
        <p:nvSpPr>
          <p:cNvPr id="37892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4B65206-46A3-4250-B697-6F4710E22DFA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36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37893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268538" y="6165850"/>
            <a:ext cx="649287" cy="358775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E77CFF4-F663-401E-B17E-BC92B49FF543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37</a:t>
            </a:fld>
            <a:endParaRPr lang="en-US" altLang="en-US" sz="1200" smtClean="0">
              <a:latin typeface="Tahoma" pitchFamily="34" charset="0"/>
            </a:endParaRP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1141413" y="322263"/>
            <a:ext cx="78279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altLang="en-US" sz="2800" b="1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Step IV. Community-based Organisation</a:t>
            </a:r>
          </a:p>
        </p:txBody>
      </p:sp>
      <p:pic>
        <p:nvPicPr>
          <p:cNvPr id="38916" name="Picture 5"/>
          <p:cNvPicPr>
            <a:picLocks noChangeAspect="1" noChangeArrowheads="1"/>
          </p:cNvPicPr>
          <p:nvPr/>
        </p:nvPicPr>
        <p:blipFill>
          <a:blip r:embed="rId2" cstate="print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4" t="2063" r="5113" b="3059"/>
          <a:stretch>
            <a:fillRect/>
          </a:stretch>
        </p:blipFill>
        <p:spPr bwMode="auto">
          <a:xfrm>
            <a:off x="1187450" y="1092200"/>
            <a:ext cx="7200900" cy="558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7088" y="5876925"/>
            <a:ext cx="792162" cy="576263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369C735C-307D-40CD-B56C-05A6FCE28FC6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38</a:t>
            </a:fld>
            <a:endParaRPr lang="en-US" altLang="en-US" sz="1200" smtClean="0">
              <a:latin typeface="Tahoma" pitchFamily="34" charset="0"/>
            </a:endParaRPr>
          </a:p>
        </p:txBody>
      </p:sp>
      <p:graphicFrame>
        <p:nvGraphicFramePr>
          <p:cNvPr id="284601" name="Group 953"/>
          <p:cNvGraphicFramePr>
            <a:graphicFrameLocks noGrp="1"/>
          </p:cNvGraphicFramePr>
          <p:nvPr/>
        </p:nvGraphicFramePr>
        <p:xfrm>
          <a:off x="155575" y="890588"/>
          <a:ext cx="8880475" cy="5257800"/>
        </p:xfrm>
        <a:graphic>
          <a:graphicData uri="http://schemas.openxmlformats.org/drawingml/2006/table">
            <a:tbl>
              <a:tblPr/>
              <a:tblGrid>
                <a:gridCol w="1177925"/>
                <a:gridCol w="1808163"/>
                <a:gridCol w="2501900"/>
                <a:gridCol w="1177925"/>
                <a:gridCol w="1179512"/>
                <a:gridCol w="1035050"/>
              </a:tblGrid>
              <a:tr h="663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Activity code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Activities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Location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Priority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Unit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Qua.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9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1.1.5.1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Water Harvesting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- Earth dams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Tala'a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Beda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Ahmar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No.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- Maintaining  the Romans wells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Zabda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Abo esba'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No.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- Constructing contour  ridges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Cooperative land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Dunum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- check dams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Cooperative land &amp; private land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M</a:t>
                      </a:r>
                      <a:r>
                        <a:rPr kumimoji="0" 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3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- Cisterns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El-Eas 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community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No.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Tahoma" pitchFamily="34" charset="0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990" name="Text Box 954"/>
          <p:cNvSpPr txBox="1">
            <a:spLocks noChangeArrowheads="1"/>
          </p:cNvSpPr>
          <p:nvPr/>
        </p:nvSpPr>
        <p:spPr bwMode="auto">
          <a:xfrm>
            <a:off x="1743075" y="128588"/>
            <a:ext cx="39036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0070C0"/>
                </a:solidFill>
                <a:latin typeface="Tahoma" pitchFamily="34" charset="0"/>
              </a:rPr>
              <a:t>Example of Primary CDP</a:t>
            </a:r>
          </a:p>
        </p:txBody>
      </p:sp>
      <p:sp>
        <p:nvSpPr>
          <p:cNvPr id="39991" name="AutoShape 95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411413" y="6381750"/>
            <a:ext cx="1008062" cy="287338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319EA73-B3B6-42F2-BE8B-567CA48BC5E4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39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40963" name="Picture 2" descr="PA methodology Al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09" t="44197" r="15369" b="13324"/>
          <a:stretch>
            <a:fillRect/>
          </a:stretch>
        </p:blipFill>
        <p:spPr bwMode="auto">
          <a:xfrm>
            <a:off x="2743200" y="1600200"/>
            <a:ext cx="6400800" cy="528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3200400" y="228600"/>
            <a:ext cx="5895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solidFill>
                  <a:srgbClr val="0070C0"/>
                </a:solidFill>
                <a:latin typeface="Tahoma" pitchFamily="34" charset="0"/>
              </a:rPr>
              <a:t>Phase IV: Participatory programming</a:t>
            </a:r>
          </a:p>
        </p:txBody>
      </p:sp>
      <p:pic>
        <p:nvPicPr>
          <p:cNvPr id="40965" name="Picture 5" descr="PA methodology Al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749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990600" y="1447800"/>
            <a:ext cx="1600200" cy="1447800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40967" name="Freeform 7"/>
          <p:cNvSpPr>
            <a:spLocks/>
          </p:cNvSpPr>
          <p:nvPr/>
        </p:nvSpPr>
        <p:spPr bwMode="auto">
          <a:xfrm>
            <a:off x="1752600" y="2895600"/>
            <a:ext cx="914400" cy="2057400"/>
          </a:xfrm>
          <a:custGeom>
            <a:avLst/>
            <a:gdLst>
              <a:gd name="T0" fmla="*/ 0 w 576"/>
              <a:gd name="T1" fmla="*/ 0 h 1296"/>
              <a:gd name="T2" fmla="*/ 0 w 576"/>
              <a:gd name="T3" fmla="*/ 2147483647 h 1296"/>
              <a:gd name="T4" fmla="*/ 2147483647 w 576"/>
              <a:gd name="T5" fmla="*/ 2147483647 h 1296"/>
              <a:gd name="T6" fmla="*/ 0 60000 65536"/>
              <a:gd name="T7" fmla="*/ 0 60000 65536"/>
              <a:gd name="T8" fmla="*/ 0 60000 65536"/>
              <a:gd name="T9" fmla="*/ 0 w 576"/>
              <a:gd name="T10" fmla="*/ 0 h 1296"/>
              <a:gd name="T11" fmla="*/ 576 w 576"/>
              <a:gd name="T12" fmla="*/ 1296 h 129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76" h="1296">
                <a:moveTo>
                  <a:pt x="0" y="0"/>
                </a:moveTo>
                <a:lnTo>
                  <a:pt x="0" y="1296"/>
                </a:lnTo>
                <a:lnTo>
                  <a:pt x="576" y="1296"/>
                </a:lnTo>
              </a:path>
            </a:pathLst>
          </a:cu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0968" name="AutoShape 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7088" y="6237288"/>
            <a:ext cx="1008062" cy="431800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40969" name="Freeform 9"/>
          <p:cNvSpPr>
            <a:spLocks/>
          </p:cNvSpPr>
          <p:nvPr/>
        </p:nvSpPr>
        <p:spPr bwMode="auto">
          <a:xfrm>
            <a:off x="34925" y="188913"/>
            <a:ext cx="2736850" cy="2735262"/>
          </a:xfrm>
          <a:custGeom>
            <a:avLst/>
            <a:gdLst>
              <a:gd name="T0" fmla="*/ 2147483647 w 1724"/>
              <a:gd name="T1" fmla="*/ 2147483647 h 1723"/>
              <a:gd name="T2" fmla="*/ 0 w 1724"/>
              <a:gd name="T3" fmla="*/ 2147483647 h 1723"/>
              <a:gd name="T4" fmla="*/ 0 w 1724"/>
              <a:gd name="T5" fmla="*/ 0 h 1723"/>
              <a:gd name="T6" fmla="*/ 2147483647 w 1724"/>
              <a:gd name="T7" fmla="*/ 0 h 1723"/>
              <a:gd name="T8" fmla="*/ 2147483647 w 1724"/>
              <a:gd name="T9" fmla="*/ 2147483647 h 1723"/>
              <a:gd name="T10" fmla="*/ 2147483647 w 1724"/>
              <a:gd name="T11" fmla="*/ 2147483647 h 1723"/>
              <a:gd name="T12" fmla="*/ 2147483647 w 1724"/>
              <a:gd name="T13" fmla="*/ 2147483647 h 1723"/>
              <a:gd name="T14" fmla="*/ 2147483647 w 1724"/>
              <a:gd name="T15" fmla="*/ 2147483647 h 172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724"/>
              <a:gd name="T25" fmla="*/ 0 h 1723"/>
              <a:gd name="T26" fmla="*/ 1724 w 1724"/>
              <a:gd name="T27" fmla="*/ 1723 h 172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724" h="1723">
                <a:moveTo>
                  <a:pt x="545" y="1723"/>
                </a:moveTo>
                <a:lnTo>
                  <a:pt x="0" y="1723"/>
                </a:lnTo>
                <a:lnTo>
                  <a:pt x="0" y="0"/>
                </a:lnTo>
                <a:lnTo>
                  <a:pt x="1724" y="0"/>
                </a:lnTo>
                <a:lnTo>
                  <a:pt x="1724" y="771"/>
                </a:lnTo>
                <a:lnTo>
                  <a:pt x="499" y="771"/>
                </a:lnTo>
                <a:lnTo>
                  <a:pt x="590" y="771"/>
                </a:lnTo>
                <a:lnTo>
                  <a:pt x="545" y="1723"/>
                </a:lnTo>
                <a:close/>
              </a:path>
            </a:pathLst>
          </a:custGeom>
          <a:solidFill>
            <a:srgbClr val="66CCFF">
              <a:alpha val="65881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35"/>
          <p:cNvSpPr>
            <a:spLocks noChangeArrowheads="1"/>
          </p:cNvSpPr>
          <p:nvPr/>
        </p:nvSpPr>
        <p:spPr bwMode="auto">
          <a:xfrm>
            <a:off x="0" y="0"/>
            <a:ext cx="4643438" cy="2133600"/>
          </a:xfrm>
          <a:prstGeom prst="rect">
            <a:avLst/>
          </a:prstGeom>
          <a:solidFill>
            <a:srgbClr val="FF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41987" name="AutoShape 199"/>
          <p:cNvSpPr>
            <a:spLocks noChangeAspect="1" noChangeArrowheads="1" noTextEdit="1"/>
          </p:cNvSpPr>
          <p:nvPr/>
        </p:nvSpPr>
        <p:spPr bwMode="auto">
          <a:xfrm>
            <a:off x="0" y="-42863"/>
            <a:ext cx="9059863" cy="695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1988" name="Freeform 217"/>
          <p:cNvSpPr>
            <a:spLocks/>
          </p:cNvSpPr>
          <p:nvPr/>
        </p:nvSpPr>
        <p:spPr bwMode="auto">
          <a:xfrm>
            <a:off x="2195513" y="4868863"/>
            <a:ext cx="473075" cy="349250"/>
          </a:xfrm>
          <a:custGeom>
            <a:avLst/>
            <a:gdLst>
              <a:gd name="T0" fmla="*/ 2147483647 w 1221"/>
              <a:gd name="T1" fmla="*/ 0 h 439"/>
              <a:gd name="T2" fmla="*/ 2147483647 w 1221"/>
              <a:gd name="T3" fmla="*/ 2147483647 h 439"/>
              <a:gd name="T4" fmla="*/ 0 w 1221"/>
              <a:gd name="T5" fmla="*/ 2147483647 h 439"/>
              <a:gd name="T6" fmla="*/ 0 w 1221"/>
              <a:gd name="T7" fmla="*/ 2147483647 h 439"/>
              <a:gd name="T8" fmla="*/ 2147483647 w 1221"/>
              <a:gd name="T9" fmla="*/ 2147483647 h 439"/>
              <a:gd name="T10" fmla="*/ 2147483647 w 1221"/>
              <a:gd name="T11" fmla="*/ 2147483647 h 439"/>
              <a:gd name="T12" fmla="*/ 2147483647 w 1221"/>
              <a:gd name="T13" fmla="*/ 2147483647 h 439"/>
              <a:gd name="T14" fmla="*/ 2147483647 w 1221"/>
              <a:gd name="T15" fmla="*/ 0 h 43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221"/>
              <a:gd name="T25" fmla="*/ 0 h 439"/>
              <a:gd name="T26" fmla="*/ 1221 w 1221"/>
              <a:gd name="T27" fmla="*/ 439 h 439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221" h="439">
                <a:moveTo>
                  <a:pt x="917" y="0"/>
                </a:moveTo>
                <a:lnTo>
                  <a:pt x="917" y="111"/>
                </a:lnTo>
                <a:lnTo>
                  <a:pt x="0" y="111"/>
                </a:lnTo>
                <a:lnTo>
                  <a:pt x="0" y="328"/>
                </a:lnTo>
                <a:lnTo>
                  <a:pt x="917" y="328"/>
                </a:lnTo>
                <a:lnTo>
                  <a:pt x="917" y="439"/>
                </a:lnTo>
                <a:lnTo>
                  <a:pt x="1221" y="220"/>
                </a:lnTo>
                <a:lnTo>
                  <a:pt x="917" y="0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11113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1989" name="Freeform 221"/>
          <p:cNvSpPr>
            <a:spLocks/>
          </p:cNvSpPr>
          <p:nvPr/>
        </p:nvSpPr>
        <p:spPr bwMode="auto">
          <a:xfrm>
            <a:off x="2260600" y="4235450"/>
            <a:ext cx="306388" cy="608013"/>
          </a:xfrm>
          <a:custGeom>
            <a:avLst/>
            <a:gdLst>
              <a:gd name="T0" fmla="*/ 0 w 382"/>
              <a:gd name="T1" fmla="*/ 2147483647 h 766"/>
              <a:gd name="T2" fmla="*/ 2147483647 w 382"/>
              <a:gd name="T3" fmla="*/ 2147483647 h 766"/>
              <a:gd name="T4" fmla="*/ 2147483647 w 382"/>
              <a:gd name="T5" fmla="*/ 0 h 766"/>
              <a:gd name="T6" fmla="*/ 2147483647 w 382"/>
              <a:gd name="T7" fmla="*/ 0 h 766"/>
              <a:gd name="T8" fmla="*/ 2147483647 w 382"/>
              <a:gd name="T9" fmla="*/ 2147483647 h 766"/>
              <a:gd name="T10" fmla="*/ 2147483647 w 382"/>
              <a:gd name="T11" fmla="*/ 2147483647 h 766"/>
              <a:gd name="T12" fmla="*/ 2147483647 w 382"/>
              <a:gd name="T13" fmla="*/ 2147483647 h 766"/>
              <a:gd name="T14" fmla="*/ 0 w 382"/>
              <a:gd name="T15" fmla="*/ 2147483647 h 76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82"/>
              <a:gd name="T25" fmla="*/ 0 h 766"/>
              <a:gd name="T26" fmla="*/ 382 w 382"/>
              <a:gd name="T27" fmla="*/ 766 h 76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82" h="766">
                <a:moveTo>
                  <a:pt x="0" y="574"/>
                </a:moveTo>
                <a:lnTo>
                  <a:pt x="96" y="574"/>
                </a:lnTo>
                <a:lnTo>
                  <a:pt x="96" y="0"/>
                </a:lnTo>
                <a:lnTo>
                  <a:pt x="286" y="0"/>
                </a:lnTo>
                <a:lnTo>
                  <a:pt x="286" y="574"/>
                </a:lnTo>
                <a:lnTo>
                  <a:pt x="382" y="574"/>
                </a:lnTo>
                <a:lnTo>
                  <a:pt x="190" y="766"/>
                </a:lnTo>
                <a:lnTo>
                  <a:pt x="0" y="574"/>
                </a:lnTo>
                <a:close/>
              </a:path>
            </a:pathLst>
          </a:custGeom>
          <a:solidFill>
            <a:srgbClr val="5F5F5F"/>
          </a:solidFill>
          <a:ln>
            <a:noFill/>
          </a:ln>
          <a:extLst>
            <a:ext uri="{91240B29-F687-4F45-9708-019B960494DF}">
              <a14:hiddenLine xmlns:a14="http://schemas.microsoft.com/office/drawing/2010/main" w="11113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1990" name="Freeform 252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1991" name="Freeform 253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</a:path>
            </a:pathLst>
          </a:custGeom>
          <a:noFill/>
          <a:ln w="15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1992" name="Freeform 254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</a:path>
            </a:pathLst>
          </a:custGeom>
          <a:noFill/>
          <a:ln w="1111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1993" name="Rectangle 255"/>
          <p:cNvSpPr>
            <a:spLocks noChangeArrowheads="1"/>
          </p:cNvSpPr>
          <p:nvPr/>
        </p:nvSpPr>
        <p:spPr bwMode="auto">
          <a:xfrm rot="2940000">
            <a:off x="7857332" y="2926556"/>
            <a:ext cx="1039812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300" b="1">
                <a:solidFill>
                  <a:srgbClr val="000000"/>
                </a:solidFill>
                <a:latin typeface="Arial" charset="0"/>
              </a:rPr>
              <a:t>Development</a:t>
            </a:r>
            <a:endParaRPr lang="en-US" altLang="en-US" sz="1800">
              <a:latin typeface="Tahoma" pitchFamily="34" charset="0"/>
            </a:endParaRPr>
          </a:p>
        </p:txBody>
      </p:sp>
      <p:sp>
        <p:nvSpPr>
          <p:cNvPr id="41994" name="Rectangle 256"/>
          <p:cNvSpPr>
            <a:spLocks noChangeArrowheads="1"/>
          </p:cNvSpPr>
          <p:nvPr/>
        </p:nvSpPr>
        <p:spPr bwMode="auto">
          <a:xfrm rot="2940000">
            <a:off x="7792244" y="3051969"/>
            <a:ext cx="865187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300" b="1">
                <a:solidFill>
                  <a:srgbClr val="000000"/>
                </a:solidFill>
                <a:latin typeface="Arial" charset="0"/>
              </a:rPr>
              <a:t>vision map</a:t>
            </a:r>
            <a:endParaRPr lang="en-US" altLang="en-US" sz="1800">
              <a:latin typeface="Tahoma" pitchFamily="34" charset="0"/>
            </a:endParaRPr>
          </a:p>
        </p:txBody>
      </p:sp>
      <p:sp>
        <p:nvSpPr>
          <p:cNvPr id="41995" name="Freeform 351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1996" name="Freeform 352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</a:path>
            </a:pathLst>
          </a:custGeom>
          <a:noFill/>
          <a:ln w="15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1997" name="Freeform 353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</a:path>
            </a:pathLst>
          </a:custGeom>
          <a:noFill/>
          <a:ln w="1111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1998" name="Rectangle 354"/>
          <p:cNvSpPr>
            <a:spLocks noChangeArrowheads="1"/>
          </p:cNvSpPr>
          <p:nvPr/>
        </p:nvSpPr>
        <p:spPr bwMode="auto">
          <a:xfrm rot="2940000">
            <a:off x="7857332" y="2926556"/>
            <a:ext cx="1039812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300" b="1">
                <a:solidFill>
                  <a:srgbClr val="000000"/>
                </a:solidFill>
                <a:latin typeface="Arial" charset="0"/>
              </a:rPr>
              <a:t>Development</a:t>
            </a:r>
            <a:endParaRPr lang="en-US" altLang="en-US" sz="1800">
              <a:latin typeface="Tahoma" pitchFamily="34" charset="0"/>
            </a:endParaRPr>
          </a:p>
        </p:txBody>
      </p:sp>
      <p:sp>
        <p:nvSpPr>
          <p:cNvPr id="41999" name="Rectangle 355"/>
          <p:cNvSpPr>
            <a:spLocks noChangeArrowheads="1"/>
          </p:cNvSpPr>
          <p:nvPr/>
        </p:nvSpPr>
        <p:spPr bwMode="auto">
          <a:xfrm rot="2940000">
            <a:off x="7792244" y="3051969"/>
            <a:ext cx="865187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300" b="1">
                <a:solidFill>
                  <a:srgbClr val="000000"/>
                </a:solidFill>
                <a:latin typeface="Arial" charset="0"/>
              </a:rPr>
              <a:t>vision map</a:t>
            </a:r>
            <a:endParaRPr lang="en-US" altLang="en-US" sz="1800">
              <a:latin typeface="Tahoma" pitchFamily="34" charset="0"/>
            </a:endParaRPr>
          </a:p>
        </p:txBody>
      </p:sp>
      <p:sp>
        <p:nvSpPr>
          <p:cNvPr id="42000" name="Rectangle 419"/>
          <p:cNvSpPr>
            <a:spLocks noChangeArrowheads="1"/>
          </p:cNvSpPr>
          <p:nvPr/>
        </p:nvSpPr>
        <p:spPr bwMode="auto">
          <a:xfrm>
            <a:off x="109538" y="-46038"/>
            <a:ext cx="893445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42001" name="Freeform 466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02" name="Freeform 467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</a:path>
            </a:pathLst>
          </a:custGeom>
          <a:noFill/>
          <a:ln w="15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03" name="Freeform 468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</a:path>
            </a:pathLst>
          </a:custGeom>
          <a:noFill/>
          <a:ln w="1111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04" name="Freeform 469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05" name="Freeform 470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</a:path>
            </a:pathLst>
          </a:custGeom>
          <a:noFill/>
          <a:ln w="15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06" name="Freeform 471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</a:path>
            </a:pathLst>
          </a:custGeom>
          <a:noFill/>
          <a:ln w="1111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07" name="Rectangle 472"/>
          <p:cNvSpPr>
            <a:spLocks noChangeArrowheads="1"/>
          </p:cNvSpPr>
          <p:nvPr/>
        </p:nvSpPr>
        <p:spPr bwMode="auto">
          <a:xfrm rot="2940000">
            <a:off x="7857332" y="2926556"/>
            <a:ext cx="1039812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300" b="1">
                <a:solidFill>
                  <a:srgbClr val="000000"/>
                </a:solidFill>
                <a:latin typeface="Arial" charset="0"/>
              </a:rPr>
              <a:t>Development</a:t>
            </a:r>
            <a:endParaRPr lang="en-US" altLang="en-US" sz="1800">
              <a:latin typeface="Tahoma" pitchFamily="34" charset="0"/>
            </a:endParaRPr>
          </a:p>
        </p:txBody>
      </p:sp>
      <p:sp>
        <p:nvSpPr>
          <p:cNvPr id="42008" name="Rectangle 473"/>
          <p:cNvSpPr>
            <a:spLocks noChangeArrowheads="1"/>
          </p:cNvSpPr>
          <p:nvPr/>
        </p:nvSpPr>
        <p:spPr bwMode="auto">
          <a:xfrm rot="2940000">
            <a:off x="7792244" y="3051969"/>
            <a:ext cx="865187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300" b="1">
                <a:solidFill>
                  <a:srgbClr val="000000"/>
                </a:solidFill>
                <a:latin typeface="Arial" charset="0"/>
              </a:rPr>
              <a:t>vision map</a:t>
            </a:r>
            <a:endParaRPr lang="en-US" altLang="en-US" sz="1800">
              <a:latin typeface="Tahoma" pitchFamily="34" charset="0"/>
            </a:endParaRPr>
          </a:p>
        </p:txBody>
      </p:sp>
      <p:grpSp>
        <p:nvGrpSpPr>
          <p:cNvPr id="42009" name="Group 736"/>
          <p:cNvGrpSpPr>
            <a:grpSpLocks/>
          </p:cNvGrpSpPr>
          <p:nvPr/>
        </p:nvGrpSpPr>
        <p:grpSpPr bwMode="auto">
          <a:xfrm>
            <a:off x="4714875" y="895350"/>
            <a:ext cx="614363" cy="228600"/>
            <a:chOff x="2970" y="564"/>
            <a:chExt cx="387" cy="144"/>
          </a:xfrm>
        </p:grpSpPr>
        <p:sp>
          <p:nvSpPr>
            <p:cNvPr id="42120" name="Freeform 277"/>
            <p:cNvSpPr>
              <a:spLocks/>
            </p:cNvSpPr>
            <p:nvPr/>
          </p:nvSpPr>
          <p:spPr bwMode="auto">
            <a:xfrm>
              <a:off x="3030" y="564"/>
              <a:ext cx="327" cy="144"/>
            </a:xfrm>
            <a:custGeom>
              <a:avLst/>
              <a:gdLst>
                <a:gd name="T0" fmla="*/ 8 w 647"/>
                <a:gd name="T1" fmla="*/ 0 h 288"/>
                <a:gd name="T2" fmla="*/ 8 w 647"/>
                <a:gd name="T3" fmla="*/ 2 h 288"/>
                <a:gd name="T4" fmla="*/ 0 w 647"/>
                <a:gd name="T5" fmla="*/ 2 h 288"/>
                <a:gd name="T6" fmla="*/ 0 w 647"/>
                <a:gd name="T7" fmla="*/ 4 h 288"/>
                <a:gd name="T8" fmla="*/ 8 w 647"/>
                <a:gd name="T9" fmla="*/ 4 h 288"/>
                <a:gd name="T10" fmla="*/ 8 w 647"/>
                <a:gd name="T11" fmla="*/ 5 h 288"/>
                <a:gd name="T12" fmla="*/ 11 w 647"/>
                <a:gd name="T13" fmla="*/ 3 h 288"/>
                <a:gd name="T14" fmla="*/ 8 w 647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47"/>
                <a:gd name="T25" fmla="*/ 0 h 288"/>
                <a:gd name="T26" fmla="*/ 647 w 647"/>
                <a:gd name="T27" fmla="*/ 288 h 2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47" h="288">
                  <a:moveTo>
                    <a:pt x="455" y="0"/>
                  </a:moveTo>
                  <a:lnTo>
                    <a:pt x="455" y="73"/>
                  </a:lnTo>
                  <a:lnTo>
                    <a:pt x="0" y="73"/>
                  </a:lnTo>
                  <a:lnTo>
                    <a:pt x="0" y="217"/>
                  </a:lnTo>
                  <a:lnTo>
                    <a:pt x="455" y="217"/>
                  </a:lnTo>
                  <a:lnTo>
                    <a:pt x="455" y="288"/>
                  </a:lnTo>
                  <a:lnTo>
                    <a:pt x="647" y="144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21" name="Rectangle 278"/>
            <p:cNvSpPr>
              <a:spLocks noChangeArrowheads="1"/>
            </p:cNvSpPr>
            <p:nvPr/>
          </p:nvSpPr>
          <p:spPr bwMode="auto">
            <a:xfrm>
              <a:off x="2994" y="601"/>
              <a:ext cx="25" cy="72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22" name="Freeform 280"/>
            <p:cNvSpPr>
              <a:spLocks/>
            </p:cNvSpPr>
            <p:nvPr/>
          </p:nvSpPr>
          <p:spPr bwMode="auto">
            <a:xfrm>
              <a:off x="3030" y="564"/>
              <a:ext cx="327" cy="144"/>
            </a:xfrm>
            <a:custGeom>
              <a:avLst/>
              <a:gdLst>
                <a:gd name="T0" fmla="*/ 8 w 647"/>
                <a:gd name="T1" fmla="*/ 0 h 288"/>
                <a:gd name="T2" fmla="*/ 8 w 647"/>
                <a:gd name="T3" fmla="*/ 2 h 288"/>
                <a:gd name="T4" fmla="*/ 0 w 647"/>
                <a:gd name="T5" fmla="*/ 2 h 288"/>
                <a:gd name="T6" fmla="*/ 0 w 647"/>
                <a:gd name="T7" fmla="*/ 4 h 288"/>
                <a:gd name="T8" fmla="*/ 8 w 647"/>
                <a:gd name="T9" fmla="*/ 4 h 288"/>
                <a:gd name="T10" fmla="*/ 8 w 647"/>
                <a:gd name="T11" fmla="*/ 5 h 288"/>
                <a:gd name="T12" fmla="*/ 11 w 647"/>
                <a:gd name="T13" fmla="*/ 3 h 288"/>
                <a:gd name="T14" fmla="*/ 8 w 647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47"/>
                <a:gd name="T25" fmla="*/ 0 h 288"/>
                <a:gd name="T26" fmla="*/ 647 w 647"/>
                <a:gd name="T27" fmla="*/ 288 h 2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47" h="288">
                  <a:moveTo>
                    <a:pt x="455" y="0"/>
                  </a:moveTo>
                  <a:lnTo>
                    <a:pt x="455" y="73"/>
                  </a:lnTo>
                  <a:lnTo>
                    <a:pt x="0" y="73"/>
                  </a:lnTo>
                  <a:lnTo>
                    <a:pt x="0" y="217"/>
                  </a:lnTo>
                  <a:lnTo>
                    <a:pt x="455" y="217"/>
                  </a:lnTo>
                  <a:lnTo>
                    <a:pt x="455" y="288"/>
                  </a:lnTo>
                  <a:lnTo>
                    <a:pt x="647" y="144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FFCC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42123" name="Rectangle 281"/>
            <p:cNvSpPr>
              <a:spLocks noChangeArrowheads="1"/>
            </p:cNvSpPr>
            <p:nvPr/>
          </p:nvSpPr>
          <p:spPr bwMode="auto">
            <a:xfrm>
              <a:off x="2994" y="601"/>
              <a:ext cx="25" cy="72"/>
            </a:xfrm>
            <a:prstGeom prst="rect">
              <a:avLst/>
            </a:prstGeom>
            <a:solidFill>
              <a:srgbClr val="FFCC00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24" name="Rectangle 282"/>
            <p:cNvSpPr>
              <a:spLocks noChangeArrowheads="1"/>
            </p:cNvSpPr>
            <p:nvPr/>
          </p:nvSpPr>
          <p:spPr bwMode="auto">
            <a:xfrm>
              <a:off x="2970" y="601"/>
              <a:ext cx="12" cy="72"/>
            </a:xfrm>
            <a:prstGeom prst="rect">
              <a:avLst/>
            </a:prstGeom>
            <a:solidFill>
              <a:srgbClr val="FFCC00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25" name="Freeform 385"/>
            <p:cNvSpPr>
              <a:spLocks/>
            </p:cNvSpPr>
            <p:nvPr/>
          </p:nvSpPr>
          <p:spPr bwMode="auto">
            <a:xfrm>
              <a:off x="3030" y="564"/>
              <a:ext cx="327" cy="144"/>
            </a:xfrm>
            <a:custGeom>
              <a:avLst/>
              <a:gdLst>
                <a:gd name="T0" fmla="*/ 8 w 647"/>
                <a:gd name="T1" fmla="*/ 0 h 288"/>
                <a:gd name="T2" fmla="*/ 8 w 647"/>
                <a:gd name="T3" fmla="*/ 2 h 288"/>
                <a:gd name="T4" fmla="*/ 0 w 647"/>
                <a:gd name="T5" fmla="*/ 2 h 288"/>
                <a:gd name="T6" fmla="*/ 0 w 647"/>
                <a:gd name="T7" fmla="*/ 4 h 288"/>
                <a:gd name="T8" fmla="*/ 8 w 647"/>
                <a:gd name="T9" fmla="*/ 4 h 288"/>
                <a:gd name="T10" fmla="*/ 8 w 647"/>
                <a:gd name="T11" fmla="*/ 5 h 288"/>
                <a:gd name="T12" fmla="*/ 11 w 647"/>
                <a:gd name="T13" fmla="*/ 3 h 288"/>
                <a:gd name="T14" fmla="*/ 8 w 647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47"/>
                <a:gd name="T25" fmla="*/ 0 h 288"/>
                <a:gd name="T26" fmla="*/ 647 w 647"/>
                <a:gd name="T27" fmla="*/ 288 h 2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47" h="288">
                  <a:moveTo>
                    <a:pt x="455" y="0"/>
                  </a:moveTo>
                  <a:lnTo>
                    <a:pt x="455" y="73"/>
                  </a:lnTo>
                  <a:lnTo>
                    <a:pt x="0" y="73"/>
                  </a:lnTo>
                  <a:lnTo>
                    <a:pt x="0" y="217"/>
                  </a:lnTo>
                  <a:lnTo>
                    <a:pt x="455" y="217"/>
                  </a:lnTo>
                  <a:lnTo>
                    <a:pt x="455" y="288"/>
                  </a:lnTo>
                  <a:lnTo>
                    <a:pt x="647" y="144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26" name="Rectangle 386"/>
            <p:cNvSpPr>
              <a:spLocks noChangeArrowheads="1"/>
            </p:cNvSpPr>
            <p:nvPr/>
          </p:nvSpPr>
          <p:spPr bwMode="auto">
            <a:xfrm>
              <a:off x="2994" y="601"/>
              <a:ext cx="25" cy="72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27" name="Freeform 388"/>
            <p:cNvSpPr>
              <a:spLocks/>
            </p:cNvSpPr>
            <p:nvPr/>
          </p:nvSpPr>
          <p:spPr bwMode="auto">
            <a:xfrm>
              <a:off x="3030" y="564"/>
              <a:ext cx="327" cy="144"/>
            </a:xfrm>
            <a:custGeom>
              <a:avLst/>
              <a:gdLst>
                <a:gd name="T0" fmla="*/ 8 w 647"/>
                <a:gd name="T1" fmla="*/ 0 h 288"/>
                <a:gd name="T2" fmla="*/ 8 w 647"/>
                <a:gd name="T3" fmla="*/ 2 h 288"/>
                <a:gd name="T4" fmla="*/ 0 w 647"/>
                <a:gd name="T5" fmla="*/ 2 h 288"/>
                <a:gd name="T6" fmla="*/ 0 w 647"/>
                <a:gd name="T7" fmla="*/ 4 h 288"/>
                <a:gd name="T8" fmla="*/ 8 w 647"/>
                <a:gd name="T9" fmla="*/ 4 h 288"/>
                <a:gd name="T10" fmla="*/ 8 w 647"/>
                <a:gd name="T11" fmla="*/ 5 h 288"/>
                <a:gd name="T12" fmla="*/ 11 w 647"/>
                <a:gd name="T13" fmla="*/ 3 h 288"/>
                <a:gd name="T14" fmla="*/ 8 w 647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47"/>
                <a:gd name="T25" fmla="*/ 0 h 288"/>
                <a:gd name="T26" fmla="*/ 647 w 647"/>
                <a:gd name="T27" fmla="*/ 288 h 2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47" h="288">
                  <a:moveTo>
                    <a:pt x="455" y="0"/>
                  </a:moveTo>
                  <a:lnTo>
                    <a:pt x="455" y="73"/>
                  </a:lnTo>
                  <a:lnTo>
                    <a:pt x="0" y="73"/>
                  </a:lnTo>
                  <a:lnTo>
                    <a:pt x="0" y="217"/>
                  </a:lnTo>
                  <a:lnTo>
                    <a:pt x="455" y="217"/>
                  </a:lnTo>
                  <a:lnTo>
                    <a:pt x="455" y="288"/>
                  </a:lnTo>
                  <a:lnTo>
                    <a:pt x="647" y="144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FFCC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42128" name="Rectangle 389"/>
            <p:cNvSpPr>
              <a:spLocks noChangeArrowheads="1"/>
            </p:cNvSpPr>
            <p:nvPr/>
          </p:nvSpPr>
          <p:spPr bwMode="auto">
            <a:xfrm>
              <a:off x="2994" y="601"/>
              <a:ext cx="25" cy="72"/>
            </a:xfrm>
            <a:prstGeom prst="rect">
              <a:avLst/>
            </a:prstGeom>
            <a:solidFill>
              <a:srgbClr val="FFCC00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29" name="Rectangle 390"/>
            <p:cNvSpPr>
              <a:spLocks noChangeArrowheads="1"/>
            </p:cNvSpPr>
            <p:nvPr/>
          </p:nvSpPr>
          <p:spPr bwMode="auto">
            <a:xfrm>
              <a:off x="2970" y="601"/>
              <a:ext cx="12" cy="72"/>
            </a:xfrm>
            <a:prstGeom prst="rect">
              <a:avLst/>
            </a:prstGeom>
            <a:solidFill>
              <a:srgbClr val="FFCC00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30" name="Freeform 636"/>
            <p:cNvSpPr>
              <a:spLocks/>
            </p:cNvSpPr>
            <p:nvPr/>
          </p:nvSpPr>
          <p:spPr bwMode="auto">
            <a:xfrm>
              <a:off x="3030" y="564"/>
              <a:ext cx="327" cy="144"/>
            </a:xfrm>
            <a:custGeom>
              <a:avLst/>
              <a:gdLst>
                <a:gd name="T0" fmla="*/ 8 w 647"/>
                <a:gd name="T1" fmla="*/ 0 h 288"/>
                <a:gd name="T2" fmla="*/ 8 w 647"/>
                <a:gd name="T3" fmla="*/ 2 h 288"/>
                <a:gd name="T4" fmla="*/ 0 w 647"/>
                <a:gd name="T5" fmla="*/ 2 h 288"/>
                <a:gd name="T6" fmla="*/ 0 w 647"/>
                <a:gd name="T7" fmla="*/ 4 h 288"/>
                <a:gd name="T8" fmla="*/ 8 w 647"/>
                <a:gd name="T9" fmla="*/ 4 h 288"/>
                <a:gd name="T10" fmla="*/ 8 w 647"/>
                <a:gd name="T11" fmla="*/ 5 h 288"/>
                <a:gd name="T12" fmla="*/ 11 w 647"/>
                <a:gd name="T13" fmla="*/ 3 h 288"/>
                <a:gd name="T14" fmla="*/ 8 w 647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47"/>
                <a:gd name="T25" fmla="*/ 0 h 288"/>
                <a:gd name="T26" fmla="*/ 647 w 647"/>
                <a:gd name="T27" fmla="*/ 288 h 2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47" h="288">
                  <a:moveTo>
                    <a:pt x="455" y="0"/>
                  </a:moveTo>
                  <a:lnTo>
                    <a:pt x="455" y="73"/>
                  </a:lnTo>
                  <a:lnTo>
                    <a:pt x="0" y="73"/>
                  </a:lnTo>
                  <a:lnTo>
                    <a:pt x="0" y="217"/>
                  </a:lnTo>
                  <a:lnTo>
                    <a:pt x="455" y="217"/>
                  </a:lnTo>
                  <a:lnTo>
                    <a:pt x="455" y="288"/>
                  </a:lnTo>
                  <a:lnTo>
                    <a:pt x="647" y="144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31" name="Rectangle 637"/>
            <p:cNvSpPr>
              <a:spLocks noChangeArrowheads="1"/>
            </p:cNvSpPr>
            <p:nvPr/>
          </p:nvSpPr>
          <p:spPr bwMode="auto">
            <a:xfrm>
              <a:off x="2994" y="601"/>
              <a:ext cx="25" cy="72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32" name="Freeform 639"/>
            <p:cNvSpPr>
              <a:spLocks/>
            </p:cNvSpPr>
            <p:nvPr/>
          </p:nvSpPr>
          <p:spPr bwMode="auto">
            <a:xfrm>
              <a:off x="3030" y="564"/>
              <a:ext cx="327" cy="144"/>
            </a:xfrm>
            <a:custGeom>
              <a:avLst/>
              <a:gdLst>
                <a:gd name="T0" fmla="*/ 8 w 647"/>
                <a:gd name="T1" fmla="*/ 0 h 288"/>
                <a:gd name="T2" fmla="*/ 8 w 647"/>
                <a:gd name="T3" fmla="*/ 2 h 288"/>
                <a:gd name="T4" fmla="*/ 0 w 647"/>
                <a:gd name="T5" fmla="*/ 2 h 288"/>
                <a:gd name="T6" fmla="*/ 0 w 647"/>
                <a:gd name="T7" fmla="*/ 4 h 288"/>
                <a:gd name="T8" fmla="*/ 8 w 647"/>
                <a:gd name="T9" fmla="*/ 4 h 288"/>
                <a:gd name="T10" fmla="*/ 8 w 647"/>
                <a:gd name="T11" fmla="*/ 5 h 288"/>
                <a:gd name="T12" fmla="*/ 11 w 647"/>
                <a:gd name="T13" fmla="*/ 3 h 288"/>
                <a:gd name="T14" fmla="*/ 8 w 647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47"/>
                <a:gd name="T25" fmla="*/ 0 h 288"/>
                <a:gd name="T26" fmla="*/ 647 w 647"/>
                <a:gd name="T27" fmla="*/ 288 h 2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47" h="288">
                  <a:moveTo>
                    <a:pt x="455" y="0"/>
                  </a:moveTo>
                  <a:lnTo>
                    <a:pt x="455" y="73"/>
                  </a:lnTo>
                  <a:lnTo>
                    <a:pt x="0" y="73"/>
                  </a:lnTo>
                  <a:lnTo>
                    <a:pt x="0" y="217"/>
                  </a:lnTo>
                  <a:lnTo>
                    <a:pt x="455" y="217"/>
                  </a:lnTo>
                  <a:lnTo>
                    <a:pt x="455" y="288"/>
                  </a:lnTo>
                  <a:lnTo>
                    <a:pt x="647" y="144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FFCC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42133" name="Rectangle 640"/>
            <p:cNvSpPr>
              <a:spLocks noChangeArrowheads="1"/>
            </p:cNvSpPr>
            <p:nvPr/>
          </p:nvSpPr>
          <p:spPr bwMode="auto">
            <a:xfrm>
              <a:off x="2994" y="601"/>
              <a:ext cx="25" cy="72"/>
            </a:xfrm>
            <a:prstGeom prst="rect">
              <a:avLst/>
            </a:prstGeom>
            <a:solidFill>
              <a:srgbClr val="FFCC00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34" name="Rectangle 641"/>
            <p:cNvSpPr>
              <a:spLocks noChangeArrowheads="1"/>
            </p:cNvSpPr>
            <p:nvPr/>
          </p:nvSpPr>
          <p:spPr bwMode="auto">
            <a:xfrm>
              <a:off x="2970" y="601"/>
              <a:ext cx="12" cy="72"/>
            </a:xfrm>
            <a:prstGeom prst="rect">
              <a:avLst/>
            </a:prstGeom>
            <a:solidFill>
              <a:srgbClr val="FFCC00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35" name="Freeform 642"/>
            <p:cNvSpPr>
              <a:spLocks/>
            </p:cNvSpPr>
            <p:nvPr/>
          </p:nvSpPr>
          <p:spPr bwMode="auto">
            <a:xfrm>
              <a:off x="3030" y="564"/>
              <a:ext cx="327" cy="144"/>
            </a:xfrm>
            <a:custGeom>
              <a:avLst/>
              <a:gdLst>
                <a:gd name="T0" fmla="*/ 8 w 647"/>
                <a:gd name="T1" fmla="*/ 0 h 288"/>
                <a:gd name="T2" fmla="*/ 8 w 647"/>
                <a:gd name="T3" fmla="*/ 2 h 288"/>
                <a:gd name="T4" fmla="*/ 0 w 647"/>
                <a:gd name="T5" fmla="*/ 2 h 288"/>
                <a:gd name="T6" fmla="*/ 0 w 647"/>
                <a:gd name="T7" fmla="*/ 4 h 288"/>
                <a:gd name="T8" fmla="*/ 8 w 647"/>
                <a:gd name="T9" fmla="*/ 4 h 288"/>
                <a:gd name="T10" fmla="*/ 8 w 647"/>
                <a:gd name="T11" fmla="*/ 5 h 288"/>
                <a:gd name="T12" fmla="*/ 11 w 647"/>
                <a:gd name="T13" fmla="*/ 3 h 288"/>
                <a:gd name="T14" fmla="*/ 8 w 647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47"/>
                <a:gd name="T25" fmla="*/ 0 h 288"/>
                <a:gd name="T26" fmla="*/ 647 w 647"/>
                <a:gd name="T27" fmla="*/ 288 h 2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47" h="288">
                  <a:moveTo>
                    <a:pt x="455" y="0"/>
                  </a:moveTo>
                  <a:lnTo>
                    <a:pt x="455" y="73"/>
                  </a:lnTo>
                  <a:lnTo>
                    <a:pt x="0" y="73"/>
                  </a:lnTo>
                  <a:lnTo>
                    <a:pt x="0" y="217"/>
                  </a:lnTo>
                  <a:lnTo>
                    <a:pt x="455" y="217"/>
                  </a:lnTo>
                  <a:lnTo>
                    <a:pt x="455" y="288"/>
                  </a:lnTo>
                  <a:lnTo>
                    <a:pt x="647" y="144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36" name="Rectangle 643"/>
            <p:cNvSpPr>
              <a:spLocks noChangeArrowheads="1"/>
            </p:cNvSpPr>
            <p:nvPr/>
          </p:nvSpPr>
          <p:spPr bwMode="auto">
            <a:xfrm>
              <a:off x="2994" y="601"/>
              <a:ext cx="25" cy="72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37" name="Freeform 645"/>
            <p:cNvSpPr>
              <a:spLocks/>
            </p:cNvSpPr>
            <p:nvPr/>
          </p:nvSpPr>
          <p:spPr bwMode="auto">
            <a:xfrm>
              <a:off x="3030" y="564"/>
              <a:ext cx="327" cy="144"/>
            </a:xfrm>
            <a:custGeom>
              <a:avLst/>
              <a:gdLst>
                <a:gd name="T0" fmla="*/ 8 w 647"/>
                <a:gd name="T1" fmla="*/ 0 h 288"/>
                <a:gd name="T2" fmla="*/ 8 w 647"/>
                <a:gd name="T3" fmla="*/ 2 h 288"/>
                <a:gd name="T4" fmla="*/ 0 w 647"/>
                <a:gd name="T5" fmla="*/ 2 h 288"/>
                <a:gd name="T6" fmla="*/ 0 w 647"/>
                <a:gd name="T7" fmla="*/ 4 h 288"/>
                <a:gd name="T8" fmla="*/ 8 w 647"/>
                <a:gd name="T9" fmla="*/ 4 h 288"/>
                <a:gd name="T10" fmla="*/ 8 w 647"/>
                <a:gd name="T11" fmla="*/ 5 h 288"/>
                <a:gd name="T12" fmla="*/ 11 w 647"/>
                <a:gd name="T13" fmla="*/ 3 h 288"/>
                <a:gd name="T14" fmla="*/ 8 w 647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47"/>
                <a:gd name="T25" fmla="*/ 0 h 288"/>
                <a:gd name="T26" fmla="*/ 647 w 647"/>
                <a:gd name="T27" fmla="*/ 288 h 2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47" h="288">
                  <a:moveTo>
                    <a:pt x="455" y="0"/>
                  </a:moveTo>
                  <a:lnTo>
                    <a:pt x="455" y="73"/>
                  </a:lnTo>
                  <a:lnTo>
                    <a:pt x="0" y="73"/>
                  </a:lnTo>
                  <a:lnTo>
                    <a:pt x="0" y="217"/>
                  </a:lnTo>
                  <a:lnTo>
                    <a:pt x="455" y="217"/>
                  </a:lnTo>
                  <a:lnTo>
                    <a:pt x="455" y="288"/>
                  </a:lnTo>
                  <a:lnTo>
                    <a:pt x="647" y="144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FFCC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42138" name="Rectangle 646"/>
            <p:cNvSpPr>
              <a:spLocks noChangeArrowheads="1"/>
            </p:cNvSpPr>
            <p:nvPr/>
          </p:nvSpPr>
          <p:spPr bwMode="auto">
            <a:xfrm>
              <a:off x="2994" y="601"/>
              <a:ext cx="25" cy="72"/>
            </a:xfrm>
            <a:prstGeom prst="rect">
              <a:avLst/>
            </a:prstGeom>
            <a:solidFill>
              <a:srgbClr val="FFCC00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39" name="Rectangle 647"/>
            <p:cNvSpPr>
              <a:spLocks noChangeArrowheads="1"/>
            </p:cNvSpPr>
            <p:nvPr/>
          </p:nvSpPr>
          <p:spPr bwMode="auto">
            <a:xfrm>
              <a:off x="2970" y="601"/>
              <a:ext cx="12" cy="72"/>
            </a:xfrm>
            <a:prstGeom prst="rect">
              <a:avLst/>
            </a:prstGeom>
            <a:solidFill>
              <a:srgbClr val="FFCC00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40" name="Freeform 504"/>
            <p:cNvSpPr>
              <a:spLocks/>
            </p:cNvSpPr>
            <p:nvPr/>
          </p:nvSpPr>
          <p:spPr bwMode="auto">
            <a:xfrm>
              <a:off x="3030" y="564"/>
              <a:ext cx="327" cy="144"/>
            </a:xfrm>
            <a:custGeom>
              <a:avLst/>
              <a:gdLst>
                <a:gd name="T0" fmla="*/ 8 w 647"/>
                <a:gd name="T1" fmla="*/ 0 h 288"/>
                <a:gd name="T2" fmla="*/ 8 w 647"/>
                <a:gd name="T3" fmla="*/ 2 h 288"/>
                <a:gd name="T4" fmla="*/ 0 w 647"/>
                <a:gd name="T5" fmla="*/ 2 h 288"/>
                <a:gd name="T6" fmla="*/ 0 w 647"/>
                <a:gd name="T7" fmla="*/ 4 h 288"/>
                <a:gd name="T8" fmla="*/ 8 w 647"/>
                <a:gd name="T9" fmla="*/ 4 h 288"/>
                <a:gd name="T10" fmla="*/ 8 w 647"/>
                <a:gd name="T11" fmla="*/ 5 h 288"/>
                <a:gd name="T12" fmla="*/ 11 w 647"/>
                <a:gd name="T13" fmla="*/ 3 h 288"/>
                <a:gd name="T14" fmla="*/ 8 w 647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47"/>
                <a:gd name="T25" fmla="*/ 0 h 288"/>
                <a:gd name="T26" fmla="*/ 647 w 647"/>
                <a:gd name="T27" fmla="*/ 288 h 2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47" h="288">
                  <a:moveTo>
                    <a:pt x="455" y="0"/>
                  </a:moveTo>
                  <a:lnTo>
                    <a:pt x="455" y="73"/>
                  </a:lnTo>
                  <a:lnTo>
                    <a:pt x="0" y="73"/>
                  </a:lnTo>
                  <a:lnTo>
                    <a:pt x="0" y="217"/>
                  </a:lnTo>
                  <a:lnTo>
                    <a:pt x="455" y="217"/>
                  </a:lnTo>
                  <a:lnTo>
                    <a:pt x="455" y="288"/>
                  </a:lnTo>
                  <a:lnTo>
                    <a:pt x="647" y="144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41" name="Rectangle 505"/>
            <p:cNvSpPr>
              <a:spLocks noChangeArrowheads="1"/>
            </p:cNvSpPr>
            <p:nvPr/>
          </p:nvSpPr>
          <p:spPr bwMode="auto">
            <a:xfrm>
              <a:off x="2994" y="601"/>
              <a:ext cx="25" cy="72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42" name="Freeform 507"/>
            <p:cNvSpPr>
              <a:spLocks/>
            </p:cNvSpPr>
            <p:nvPr/>
          </p:nvSpPr>
          <p:spPr bwMode="auto">
            <a:xfrm>
              <a:off x="3030" y="564"/>
              <a:ext cx="327" cy="144"/>
            </a:xfrm>
            <a:custGeom>
              <a:avLst/>
              <a:gdLst>
                <a:gd name="T0" fmla="*/ 8 w 647"/>
                <a:gd name="T1" fmla="*/ 0 h 288"/>
                <a:gd name="T2" fmla="*/ 8 w 647"/>
                <a:gd name="T3" fmla="*/ 2 h 288"/>
                <a:gd name="T4" fmla="*/ 0 w 647"/>
                <a:gd name="T5" fmla="*/ 2 h 288"/>
                <a:gd name="T6" fmla="*/ 0 w 647"/>
                <a:gd name="T7" fmla="*/ 4 h 288"/>
                <a:gd name="T8" fmla="*/ 8 w 647"/>
                <a:gd name="T9" fmla="*/ 4 h 288"/>
                <a:gd name="T10" fmla="*/ 8 w 647"/>
                <a:gd name="T11" fmla="*/ 5 h 288"/>
                <a:gd name="T12" fmla="*/ 11 w 647"/>
                <a:gd name="T13" fmla="*/ 3 h 288"/>
                <a:gd name="T14" fmla="*/ 8 w 647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47"/>
                <a:gd name="T25" fmla="*/ 0 h 288"/>
                <a:gd name="T26" fmla="*/ 647 w 647"/>
                <a:gd name="T27" fmla="*/ 288 h 2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47" h="288">
                  <a:moveTo>
                    <a:pt x="455" y="0"/>
                  </a:moveTo>
                  <a:lnTo>
                    <a:pt x="455" y="73"/>
                  </a:lnTo>
                  <a:lnTo>
                    <a:pt x="0" y="73"/>
                  </a:lnTo>
                  <a:lnTo>
                    <a:pt x="0" y="217"/>
                  </a:lnTo>
                  <a:lnTo>
                    <a:pt x="455" y="217"/>
                  </a:lnTo>
                  <a:lnTo>
                    <a:pt x="455" y="288"/>
                  </a:lnTo>
                  <a:lnTo>
                    <a:pt x="647" y="144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FFCC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42143" name="Rectangle 508"/>
            <p:cNvSpPr>
              <a:spLocks noChangeArrowheads="1"/>
            </p:cNvSpPr>
            <p:nvPr/>
          </p:nvSpPr>
          <p:spPr bwMode="auto">
            <a:xfrm>
              <a:off x="2994" y="601"/>
              <a:ext cx="25" cy="72"/>
            </a:xfrm>
            <a:prstGeom prst="rect">
              <a:avLst/>
            </a:prstGeom>
            <a:solidFill>
              <a:srgbClr val="FFCC00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44" name="Rectangle 509"/>
            <p:cNvSpPr>
              <a:spLocks noChangeArrowheads="1"/>
            </p:cNvSpPr>
            <p:nvPr/>
          </p:nvSpPr>
          <p:spPr bwMode="auto">
            <a:xfrm>
              <a:off x="2970" y="601"/>
              <a:ext cx="12" cy="72"/>
            </a:xfrm>
            <a:prstGeom prst="rect">
              <a:avLst/>
            </a:prstGeom>
            <a:solidFill>
              <a:srgbClr val="FFCC00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45" name="Freeform 510"/>
            <p:cNvSpPr>
              <a:spLocks/>
            </p:cNvSpPr>
            <p:nvPr/>
          </p:nvSpPr>
          <p:spPr bwMode="auto">
            <a:xfrm>
              <a:off x="3030" y="564"/>
              <a:ext cx="327" cy="144"/>
            </a:xfrm>
            <a:custGeom>
              <a:avLst/>
              <a:gdLst>
                <a:gd name="T0" fmla="*/ 8 w 647"/>
                <a:gd name="T1" fmla="*/ 0 h 288"/>
                <a:gd name="T2" fmla="*/ 8 w 647"/>
                <a:gd name="T3" fmla="*/ 2 h 288"/>
                <a:gd name="T4" fmla="*/ 0 w 647"/>
                <a:gd name="T5" fmla="*/ 2 h 288"/>
                <a:gd name="T6" fmla="*/ 0 w 647"/>
                <a:gd name="T7" fmla="*/ 4 h 288"/>
                <a:gd name="T8" fmla="*/ 8 w 647"/>
                <a:gd name="T9" fmla="*/ 4 h 288"/>
                <a:gd name="T10" fmla="*/ 8 w 647"/>
                <a:gd name="T11" fmla="*/ 5 h 288"/>
                <a:gd name="T12" fmla="*/ 11 w 647"/>
                <a:gd name="T13" fmla="*/ 3 h 288"/>
                <a:gd name="T14" fmla="*/ 8 w 647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47"/>
                <a:gd name="T25" fmla="*/ 0 h 288"/>
                <a:gd name="T26" fmla="*/ 647 w 647"/>
                <a:gd name="T27" fmla="*/ 288 h 2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47" h="288">
                  <a:moveTo>
                    <a:pt x="455" y="0"/>
                  </a:moveTo>
                  <a:lnTo>
                    <a:pt x="455" y="73"/>
                  </a:lnTo>
                  <a:lnTo>
                    <a:pt x="0" y="73"/>
                  </a:lnTo>
                  <a:lnTo>
                    <a:pt x="0" y="217"/>
                  </a:lnTo>
                  <a:lnTo>
                    <a:pt x="455" y="217"/>
                  </a:lnTo>
                  <a:lnTo>
                    <a:pt x="455" y="288"/>
                  </a:lnTo>
                  <a:lnTo>
                    <a:pt x="647" y="144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46" name="Rectangle 511"/>
            <p:cNvSpPr>
              <a:spLocks noChangeArrowheads="1"/>
            </p:cNvSpPr>
            <p:nvPr/>
          </p:nvSpPr>
          <p:spPr bwMode="auto">
            <a:xfrm>
              <a:off x="2994" y="601"/>
              <a:ext cx="25" cy="72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47" name="Freeform 513"/>
            <p:cNvSpPr>
              <a:spLocks/>
            </p:cNvSpPr>
            <p:nvPr/>
          </p:nvSpPr>
          <p:spPr bwMode="auto">
            <a:xfrm>
              <a:off x="3030" y="564"/>
              <a:ext cx="327" cy="144"/>
            </a:xfrm>
            <a:custGeom>
              <a:avLst/>
              <a:gdLst>
                <a:gd name="T0" fmla="*/ 8 w 647"/>
                <a:gd name="T1" fmla="*/ 0 h 288"/>
                <a:gd name="T2" fmla="*/ 8 w 647"/>
                <a:gd name="T3" fmla="*/ 2 h 288"/>
                <a:gd name="T4" fmla="*/ 0 w 647"/>
                <a:gd name="T5" fmla="*/ 2 h 288"/>
                <a:gd name="T6" fmla="*/ 0 w 647"/>
                <a:gd name="T7" fmla="*/ 4 h 288"/>
                <a:gd name="T8" fmla="*/ 8 w 647"/>
                <a:gd name="T9" fmla="*/ 4 h 288"/>
                <a:gd name="T10" fmla="*/ 8 w 647"/>
                <a:gd name="T11" fmla="*/ 5 h 288"/>
                <a:gd name="T12" fmla="*/ 11 w 647"/>
                <a:gd name="T13" fmla="*/ 3 h 288"/>
                <a:gd name="T14" fmla="*/ 8 w 647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47"/>
                <a:gd name="T25" fmla="*/ 0 h 288"/>
                <a:gd name="T26" fmla="*/ 647 w 647"/>
                <a:gd name="T27" fmla="*/ 288 h 28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47" h="288">
                  <a:moveTo>
                    <a:pt x="455" y="0"/>
                  </a:moveTo>
                  <a:lnTo>
                    <a:pt x="455" y="73"/>
                  </a:lnTo>
                  <a:lnTo>
                    <a:pt x="0" y="73"/>
                  </a:lnTo>
                  <a:lnTo>
                    <a:pt x="0" y="217"/>
                  </a:lnTo>
                  <a:lnTo>
                    <a:pt x="455" y="217"/>
                  </a:lnTo>
                  <a:lnTo>
                    <a:pt x="455" y="288"/>
                  </a:lnTo>
                  <a:lnTo>
                    <a:pt x="647" y="144"/>
                  </a:lnTo>
                  <a:lnTo>
                    <a:pt x="455" y="0"/>
                  </a:lnTo>
                  <a:close/>
                </a:path>
              </a:pathLst>
            </a:custGeom>
            <a:solidFill>
              <a:srgbClr val="FFCC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42148" name="Rectangle 514"/>
            <p:cNvSpPr>
              <a:spLocks noChangeArrowheads="1"/>
            </p:cNvSpPr>
            <p:nvPr/>
          </p:nvSpPr>
          <p:spPr bwMode="auto">
            <a:xfrm>
              <a:off x="2994" y="601"/>
              <a:ext cx="25" cy="72"/>
            </a:xfrm>
            <a:prstGeom prst="rect">
              <a:avLst/>
            </a:prstGeom>
            <a:solidFill>
              <a:srgbClr val="FFCC00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49" name="Rectangle 515"/>
            <p:cNvSpPr>
              <a:spLocks noChangeArrowheads="1"/>
            </p:cNvSpPr>
            <p:nvPr/>
          </p:nvSpPr>
          <p:spPr bwMode="auto">
            <a:xfrm>
              <a:off x="2970" y="601"/>
              <a:ext cx="12" cy="72"/>
            </a:xfrm>
            <a:prstGeom prst="rect">
              <a:avLst/>
            </a:prstGeom>
            <a:solidFill>
              <a:srgbClr val="FFCC00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</p:grpSp>
      <p:sp>
        <p:nvSpPr>
          <p:cNvPr id="42010" name="Freeform 552"/>
          <p:cNvSpPr>
            <a:spLocks/>
          </p:cNvSpPr>
          <p:nvPr/>
        </p:nvSpPr>
        <p:spPr bwMode="auto">
          <a:xfrm>
            <a:off x="5364163" y="4868863"/>
            <a:ext cx="669925" cy="263525"/>
          </a:xfrm>
          <a:custGeom>
            <a:avLst/>
            <a:gdLst>
              <a:gd name="T0" fmla="*/ 2147483647 w 837"/>
              <a:gd name="T1" fmla="*/ 0 h 332"/>
              <a:gd name="T2" fmla="*/ 2147483647 w 837"/>
              <a:gd name="T3" fmla="*/ 2147483647 h 332"/>
              <a:gd name="T4" fmla="*/ 0 w 837"/>
              <a:gd name="T5" fmla="*/ 2147483647 h 332"/>
              <a:gd name="T6" fmla="*/ 0 w 837"/>
              <a:gd name="T7" fmla="*/ 2147483647 h 332"/>
              <a:gd name="T8" fmla="*/ 2147483647 w 837"/>
              <a:gd name="T9" fmla="*/ 2147483647 h 332"/>
              <a:gd name="T10" fmla="*/ 2147483647 w 837"/>
              <a:gd name="T11" fmla="*/ 2147483647 h 332"/>
              <a:gd name="T12" fmla="*/ 2147483647 w 837"/>
              <a:gd name="T13" fmla="*/ 2147483647 h 332"/>
              <a:gd name="T14" fmla="*/ 2147483647 w 837"/>
              <a:gd name="T15" fmla="*/ 0 h 33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837"/>
              <a:gd name="T25" fmla="*/ 0 h 332"/>
              <a:gd name="T26" fmla="*/ 837 w 837"/>
              <a:gd name="T27" fmla="*/ 332 h 33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37" h="332">
                <a:moveTo>
                  <a:pt x="588" y="0"/>
                </a:moveTo>
                <a:lnTo>
                  <a:pt x="588" y="80"/>
                </a:lnTo>
                <a:lnTo>
                  <a:pt x="0" y="80"/>
                </a:lnTo>
                <a:lnTo>
                  <a:pt x="0" y="249"/>
                </a:lnTo>
                <a:lnTo>
                  <a:pt x="588" y="249"/>
                </a:lnTo>
                <a:lnTo>
                  <a:pt x="588" y="332"/>
                </a:lnTo>
                <a:lnTo>
                  <a:pt x="837" y="167"/>
                </a:lnTo>
                <a:lnTo>
                  <a:pt x="588" y="0"/>
                </a:lnTo>
                <a:close/>
              </a:path>
            </a:pathLst>
          </a:custGeom>
          <a:solidFill>
            <a:srgbClr val="99CC00"/>
          </a:solidFill>
          <a:ln>
            <a:noFill/>
          </a:ln>
          <a:extLst>
            <a:ext uri="{91240B29-F687-4F45-9708-019B960494DF}">
              <a14:hiddenLine xmlns:a14="http://schemas.microsoft.com/office/drawing/2010/main" w="11113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11" name="Freeform 553"/>
          <p:cNvSpPr>
            <a:spLocks/>
          </p:cNvSpPr>
          <p:nvPr/>
        </p:nvSpPr>
        <p:spPr bwMode="auto">
          <a:xfrm>
            <a:off x="3794125" y="5299075"/>
            <a:ext cx="273050" cy="434975"/>
          </a:xfrm>
          <a:custGeom>
            <a:avLst/>
            <a:gdLst>
              <a:gd name="T0" fmla="*/ 2147483647 w 332"/>
              <a:gd name="T1" fmla="*/ 2147483647 h 835"/>
              <a:gd name="T2" fmla="*/ 2147483647 w 332"/>
              <a:gd name="T3" fmla="*/ 2147483647 h 835"/>
              <a:gd name="T4" fmla="*/ 2147483647 w 332"/>
              <a:gd name="T5" fmla="*/ 0 h 835"/>
              <a:gd name="T6" fmla="*/ 2147483647 w 332"/>
              <a:gd name="T7" fmla="*/ 0 h 835"/>
              <a:gd name="T8" fmla="*/ 2147483647 w 332"/>
              <a:gd name="T9" fmla="*/ 2147483647 h 835"/>
              <a:gd name="T10" fmla="*/ 0 w 332"/>
              <a:gd name="T11" fmla="*/ 2147483647 h 835"/>
              <a:gd name="T12" fmla="*/ 2147483647 w 332"/>
              <a:gd name="T13" fmla="*/ 2147483647 h 835"/>
              <a:gd name="T14" fmla="*/ 2147483647 w 332"/>
              <a:gd name="T15" fmla="*/ 2147483647 h 83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32"/>
              <a:gd name="T25" fmla="*/ 0 h 835"/>
              <a:gd name="T26" fmla="*/ 332 w 332"/>
              <a:gd name="T27" fmla="*/ 835 h 83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32" h="835">
                <a:moveTo>
                  <a:pt x="332" y="587"/>
                </a:moveTo>
                <a:lnTo>
                  <a:pt x="247" y="587"/>
                </a:lnTo>
                <a:lnTo>
                  <a:pt x="247" y="0"/>
                </a:lnTo>
                <a:lnTo>
                  <a:pt x="80" y="0"/>
                </a:lnTo>
                <a:lnTo>
                  <a:pt x="80" y="587"/>
                </a:lnTo>
                <a:lnTo>
                  <a:pt x="0" y="587"/>
                </a:lnTo>
                <a:lnTo>
                  <a:pt x="167" y="835"/>
                </a:lnTo>
                <a:lnTo>
                  <a:pt x="332" y="587"/>
                </a:lnTo>
                <a:close/>
              </a:path>
            </a:pathLst>
          </a:custGeom>
          <a:solidFill>
            <a:srgbClr val="99CC00"/>
          </a:solidFill>
          <a:ln>
            <a:noFill/>
          </a:ln>
          <a:extLst>
            <a:ext uri="{91240B29-F687-4F45-9708-019B960494DF}">
              <a14:hiddenLine xmlns:a14="http://schemas.microsoft.com/office/drawing/2010/main" w="11113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12" name="Freeform 588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13" name="Freeform 589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</a:path>
            </a:pathLst>
          </a:custGeom>
          <a:noFill/>
          <a:ln w="15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14" name="Freeform 590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</a:path>
            </a:pathLst>
          </a:custGeom>
          <a:noFill/>
          <a:ln w="1111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15" name="Freeform 591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16" name="Freeform 592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</a:path>
            </a:pathLst>
          </a:custGeom>
          <a:noFill/>
          <a:ln w="15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17" name="Freeform 593"/>
          <p:cNvSpPr>
            <a:spLocks/>
          </p:cNvSpPr>
          <p:nvPr/>
        </p:nvSpPr>
        <p:spPr bwMode="auto">
          <a:xfrm>
            <a:off x="7491413" y="2368550"/>
            <a:ext cx="1430337" cy="1666875"/>
          </a:xfrm>
          <a:custGeom>
            <a:avLst/>
            <a:gdLst>
              <a:gd name="T0" fmla="*/ 2147483647 w 1785"/>
              <a:gd name="T1" fmla="*/ 2147483647 h 2098"/>
              <a:gd name="T2" fmla="*/ 2147483647 w 1785"/>
              <a:gd name="T3" fmla="*/ 2147483647 h 2098"/>
              <a:gd name="T4" fmla="*/ 2147483647 w 1785"/>
              <a:gd name="T5" fmla="*/ 2147483647 h 2098"/>
              <a:gd name="T6" fmla="*/ 2147483647 w 1785"/>
              <a:gd name="T7" fmla="*/ 2147483647 h 2098"/>
              <a:gd name="T8" fmla="*/ 2147483647 w 1785"/>
              <a:gd name="T9" fmla="*/ 2147483647 h 2098"/>
              <a:gd name="T10" fmla="*/ 2147483647 w 1785"/>
              <a:gd name="T11" fmla="*/ 2147483647 h 2098"/>
              <a:gd name="T12" fmla="*/ 2147483647 w 1785"/>
              <a:gd name="T13" fmla="*/ 2147483647 h 2098"/>
              <a:gd name="T14" fmla="*/ 2147483647 w 1785"/>
              <a:gd name="T15" fmla="*/ 2147483647 h 2098"/>
              <a:gd name="T16" fmla="*/ 0 w 1785"/>
              <a:gd name="T17" fmla="*/ 2147483647 h 2098"/>
              <a:gd name="T18" fmla="*/ 2147483647 w 1785"/>
              <a:gd name="T19" fmla="*/ 2147483647 h 2098"/>
              <a:gd name="T20" fmla="*/ 2147483647 w 1785"/>
              <a:gd name="T21" fmla="*/ 2147483647 h 2098"/>
              <a:gd name="T22" fmla="*/ 2147483647 w 1785"/>
              <a:gd name="T23" fmla="*/ 2147483647 h 2098"/>
              <a:gd name="T24" fmla="*/ 2147483647 w 1785"/>
              <a:gd name="T25" fmla="*/ 2147483647 h 2098"/>
              <a:gd name="T26" fmla="*/ 2147483647 w 1785"/>
              <a:gd name="T27" fmla="*/ 2147483647 h 2098"/>
              <a:gd name="T28" fmla="*/ 2147483647 w 1785"/>
              <a:gd name="T29" fmla="*/ 2147483647 h 2098"/>
              <a:gd name="T30" fmla="*/ 2147483647 w 1785"/>
              <a:gd name="T31" fmla="*/ 2147483647 h 2098"/>
              <a:gd name="T32" fmla="*/ 2147483647 w 1785"/>
              <a:gd name="T33" fmla="*/ 2147483647 h 2098"/>
              <a:gd name="T34" fmla="*/ 2147483647 w 1785"/>
              <a:gd name="T35" fmla="*/ 0 h 2098"/>
              <a:gd name="T36" fmla="*/ 2147483647 w 1785"/>
              <a:gd name="T37" fmla="*/ 2147483647 h 2098"/>
              <a:gd name="T38" fmla="*/ 2147483647 w 1785"/>
              <a:gd name="T39" fmla="*/ 2147483647 h 2098"/>
              <a:gd name="T40" fmla="*/ 2147483647 w 1785"/>
              <a:gd name="T41" fmla="*/ 2147483647 h 2098"/>
              <a:gd name="T42" fmla="*/ 2147483647 w 1785"/>
              <a:gd name="T43" fmla="*/ 2147483647 h 2098"/>
              <a:gd name="T44" fmla="*/ 2147483647 w 1785"/>
              <a:gd name="T45" fmla="*/ 2147483647 h 2098"/>
              <a:gd name="T46" fmla="*/ 2147483647 w 1785"/>
              <a:gd name="T47" fmla="*/ 2147483647 h 2098"/>
              <a:gd name="T48" fmla="*/ 2147483647 w 1785"/>
              <a:gd name="T49" fmla="*/ 2147483647 h 2098"/>
              <a:gd name="T50" fmla="*/ 2147483647 w 1785"/>
              <a:gd name="T51" fmla="*/ 2147483647 h 2098"/>
              <a:gd name="T52" fmla="*/ 2147483647 w 1785"/>
              <a:gd name="T53" fmla="*/ 2147483647 h 2098"/>
              <a:gd name="T54" fmla="*/ 2147483647 w 1785"/>
              <a:gd name="T55" fmla="*/ 2147483647 h 2098"/>
              <a:gd name="T56" fmla="*/ 2147483647 w 1785"/>
              <a:gd name="T57" fmla="*/ 2147483647 h 2098"/>
              <a:gd name="T58" fmla="*/ 2147483647 w 1785"/>
              <a:gd name="T59" fmla="*/ 2147483647 h 2098"/>
              <a:gd name="T60" fmla="*/ 2147483647 w 1785"/>
              <a:gd name="T61" fmla="*/ 2147483647 h 2098"/>
              <a:gd name="T62" fmla="*/ 2147483647 w 1785"/>
              <a:gd name="T63" fmla="*/ 2147483647 h 2098"/>
              <a:gd name="T64" fmla="*/ 2147483647 w 1785"/>
              <a:gd name="T65" fmla="*/ 2147483647 h 2098"/>
              <a:gd name="T66" fmla="*/ 2147483647 w 1785"/>
              <a:gd name="T67" fmla="*/ 2147483647 h 2098"/>
              <a:gd name="T68" fmla="*/ 2147483647 w 1785"/>
              <a:gd name="T69" fmla="*/ 2147483647 h 2098"/>
              <a:gd name="T70" fmla="*/ 2147483647 w 1785"/>
              <a:gd name="T71" fmla="*/ 2147483647 h 2098"/>
              <a:gd name="T72" fmla="*/ 2147483647 w 1785"/>
              <a:gd name="T73" fmla="*/ 2147483647 h 2098"/>
              <a:gd name="T74" fmla="*/ 2147483647 w 1785"/>
              <a:gd name="T75" fmla="*/ 2147483647 h 2098"/>
              <a:gd name="T76" fmla="*/ 2147483647 w 1785"/>
              <a:gd name="T77" fmla="*/ 2147483647 h 2098"/>
              <a:gd name="T78" fmla="*/ 2147483647 w 1785"/>
              <a:gd name="T79" fmla="*/ 2147483647 h 2098"/>
              <a:gd name="T80" fmla="*/ 2147483647 w 1785"/>
              <a:gd name="T81" fmla="*/ 2147483647 h 2098"/>
              <a:gd name="T82" fmla="*/ 2147483647 w 1785"/>
              <a:gd name="T83" fmla="*/ 2147483647 h 2098"/>
              <a:gd name="T84" fmla="*/ 2147483647 w 1785"/>
              <a:gd name="T85" fmla="*/ 2147483647 h 2098"/>
              <a:gd name="T86" fmla="*/ 2147483647 w 1785"/>
              <a:gd name="T87" fmla="*/ 2147483647 h 2098"/>
              <a:gd name="T88" fmla="*/ 2147483647 w 1785"/>
              <a:gd name="T89" fmla="*/ 2147483647 h 2098"/>
              <a:gd name="T90" fmla="*/ 2147483647 w 1785"/>
              <a:gd name="T91" fmla="*/ 2147483647 h 2098"/>
              <a:gd name="T92" fmla="*/ 2147483647 w 1785"/>
              <a:gd name="T93" fmla="*/ 2147483647 h 2098"/>
              <a:gd name="T94" fmla="*/ 2147483647 w 1785"/>
              <a:gd name="T95" fmla="*/ 2147483647 h 209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785"/>
              <a:gd name="T145" fmla="*/ 0 h 2098"/>
              <a:gd name="T146" fmla="*/ 1785 w 1785"/>
              <a:gd name="T147" fmla="*/ 2098 h 209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785" h="2098">
                <a:moveTo>
                  <a:pt x="618" y="1526"/>
                </a:moveTo>
                <a:lnTo>
                  <a:pt x="576" y="1484"/>
                </a:lnTo>
                <a:lnTo>
                  <a:pt x="536" y="1442"/>
                </a:lnTo>
                <a:lnTo>
                  <a:pt x="495" y="1400"/>
                </a:lnTo>
                <a:lnTo>
                  <a:pt x="457" y="1355"/>
                </a:lnTo>
                <a:lnTo>
                  <a:pt x="417" y="1307"/>
                </a:lnTo>
                <a:lnTo>
                  <a:pt x="380" y="1259"/>
                </a:lnTo>
                <a:lnTo>
                  <a:pt x="344" y="1213"/>
                </a:lnTo>
                <a:lnTo>
                  <a:pt x="309" y="1165"/>
                </a:lnTo>
                <a:lnTo>
                  <a:pt x="276" y="1117"/>
                </a:lnTo>
                <a:lnTo>
                  <a:pt x="244" y="1069"/>
                </a:lnTo>
                <a:lnTo>
                  <a:pt x="215" y="1021"/>
                </a:lnTo>
                <a:lnTo>
                  <a:pt x="188" y="973"/>
                </a:lnTo>
                <a:lnTo>
                  <a:pt x="161" y="925"/>
                </a:lnTo>
                <a:lnTo>
                  <a:pt x="138" y="877"/>
                </a:lnTo>
                <a:lnTo>
                  <a:pt x="115" y="831"/>
                </a:lnTo>
                <a:lnTo>
                  <a:pt x="96" y="783"/>
                </a:lnTo>
                <a:lnTo>
                  <a:pt x="77" y="739"/>
                </a:lnTo>
                <a:lnTo>
                  <a:pt x="69" y="716"/>
                </a:lnTo>
                <a:lnTo>
                  <a:pt x="61" y="693"/>
                </a:lnTo>
                <a:lnTo>
                  <a:pt x="54" y="670"/>
                </a:lnTo>
                <a:lnTo>
                  <a:pt x="46" y="649"/>
                </a:lnTo>
                <a:lnTo>
                  <a:pt x="40" y="626"/>
                </a:lnTo>
                <a:lnTo>
                  <a:pt x="33" y="605"/>
                </a:lnTo>
                <a:lnTo>
                  <a:pt x="29" y="584"/>
                </a:lnTo>
                <a:lnTo>
                  <a:pt x="23" y="561"/>
                </a:lnTo>
                <a:lnTo>
                  <a:pt x="19" y="539"/>
                </a:lnTo>
                <a:lnTo>
                  <a:pt x="13" y="518"/>
                </a:lnTo>
                <a:lnTo>
                  <a:pt x="12" y="499"/>
                </a:lnTo>
                <a:lnTo>
                  <a:pt x="8" y="478"/>
                </a:lnTo>
                <a:lnTo>
                  <a:pt x="6" y="459"/>
                </a:lnTo>
                <a:lnTo>
                  <a:pt x="4" y="438"/>
                </a:lnTo>
                <a:lnTo>
                  <a:pt x="2" y="419"/>
                </a:lnTo>
                <a:lnTo>
                  <a:pt x="0" y="399"/>
                </a:lnTo>
                <a:lnTo>
                  <a:pt x="0" y="380"/>
                </a:lnTo>
                <a:lnTo>
                  <a:pt x="0" y="363"/>
                </a:lnTo>
                <a:lnTo>
                  <a:pt x="0" y="344"/>
                </a:lnTo>
                <a:lnTo>
                  <a:pt x="2" y="326"/>
                </a:lnTo>
                <a:lnTo>
                  <a:pt x="4" y="309"/>
                </a:lnTo>
                <a:lnTo>
                  <a:pt x="6" y="292"/>
                </a:lnTo>
                <a:lnTo>
                  <a:pt x="8" y="275"/>
                </a:lnTo>
                <a:lnTo>
                  <a:pt x="12" y="257"/>
                </a:lnTo>
                <a:lnTo>
                  <a:pt x="15" y="242"/>
                </a:lnTo>
                <a:lnTo>
                  <a:pt x="19" y="227"/>
                </a:lnTo>
                <a:lnTo>
                  <a:pt x="23" y="211"/>
                </a:lnTo>
                <a:lnTo>
                  <a:pt x="29" y="196"/>
                </a:lnTo>
                <a:lnTo>
                  <a:pt x="35" y="182"/>
                </a:lnTo>
                <a:lnTo>
                  <a:pt x="42" y="169"/>
                </a:lnTo>
                <a:lnTo>
                  <a:pt x="48" y="156"/>
                </a:lnTo>
                <a:lnTo>
                  <a:pt x="56" y="142"/>
                </a:lnTo>
                <a:lnTo>
                  <a:pt x="65" y="129"/>
                </a:lnTo>
                <a:lnTo>
                  <a:pt x="73" y="117"/>
                </a:lnTo>
                <a:lnTo>
                  <a:pt x="83" y="106"/>
                </a:lnTo>
                <a:lnTo>
                  <a:pt x="92" y="94"/>
                </a:lnTo>
                <a:lnTo>
                  <a:pt x="104" y="84"/>
                </a:lnTo>
                <a:lnTo>
                  <a:pt x="113" y="75"/>
                </a:lnTo>
                <a:lnTo>
                  <a:pt x="125" y="65"/>
                </a:lnTo>
                <a:lnTo>
                  <a:pt x="136" y="56"/>
                </a:lnTo>
                <a:lnTo>
                  <a:pt x="150" y="48"/>
                </a:lnTo>
                <a:lnTo>
                  <a:pt x="163" y="40"/>
                </a:lnTo>
                <a:lnTo>
                  <a:pt x="175" y="35"/>
                </a:lnTo>
                <a:lnTo>
                  <a:pt x="188" y="29"/>
                </a:lnTo>
                <a:lnTo>
                  <a:pt x="204" y="23"/>
                </a:lnTo>
                <a:lnTo>
                  <a:pt x="217" y="17"/>
                </a:lnTo>
                <a:lnTo>
                  <a:pt x="232" y="13"/>
                </a:lnTo>
                <a:lnTo>
                  <a:pt x="248" y="10"/>
                </a:lnTo>
                <a:lnTo>
                  <a:pt x="263" y="6"/>
                </a:lnTo>
                <a:lnTo>
                  <a:pt x="278" y="4"/>
                </a:lnTo>
                <a:lnTo>
                  <a:pt x="294" y="2"/>
                </a:lnTo>
                <a:lnTo>
                  <a:pt x="311" y="0"/>
                </a:lnTo>
                <a:lnTo>
                  <a:pt x="328" y="0"/>
                </a:lnTo>
                <a:lnTo>
                  <a:pt x="344" y="0"/>
                </a:lnTo>
                <a:lnTo>
                  <a:pt x="361" y="0"/>
                </a:lnTo>
                <a:lnTo>
                  <a:pt x="380" y="2"/>
                </a:lnTo>
                <a:lnTo>
                  <a:pt x="397" y="4"/>
                </a:lnTo>
                <a:lnTo>
                  <a:pt x="415" y="6"/>
                </a:lnTo>
                <a:lnTo>
                  <a:pt x="434" y="8"/>
                </a:lnTo>
                <a:lnTo>
                  <a:pt x="453" y="12"/>
                </a:lnTo>
                <a:lnTo>
                  <a:pt x="470" y="15"/>
                </a:lnTo>
                <a:lnTo>
                  <a:pt x="490" y="21"/>
                </a:lnTo>
                <a:lnTo>
                  <a:pt x="509" y="25"/>
                </a:lnTo>
                <a:lnTo>
                  <a:pt x="530" y="31"/>
                </a:lnTo>
                <a:lnTo>
                  <a:pt x="549" y="36"/>
                </a:lnTo>
                <a:lnTo>
                  <a:pt x="568" y="44"/>
                </a:lnTo>
                <a:lnTo>
                  <a:pt x="589" y="52"/>
                </a:lnTo>
                <a:lnTo>
                  <a:pt x="609" y="60"/>
                </a:lnTo>
                <a:lnTo>
                  <a:pt x="630" y="67"/>
                </a:lnTo>
                <a:lnTo>
                  <a:pt x="649" y="75"/>
                </a:lnTo>
                <a:lnTo>
                  <a:pt x="670" y="84"/>
                </a:lnTo>
                <a:lnTo>
                  <a:pt x="691" y="94"/>
                </a:lnTo>
                <a:lnTo>
                  <a:pt x="712" y="106"/>
                </a:lnTo>
                <a:lnTo>
                  <a:pt x="733" y="115"/>
                </a:lnTo>
                <a:lnTo>
                  <a:pt x="754" y="127"/>
                </a:lnTo>
                <a:lnTo>
                  <a:pt x="776" y="140"/>
                </a:lnTo>
                <a:lnTo>
                  <a:pt x="797" y="152"/>
                </a:lnTo>
                <a:lnTo>
                  <a:pt x="818" y="165"/>
                </a:lnTo>
                <a:lnTo>
                  <a:pt x="839" y="179"/>
                </a:lnTo>
                <a:lnTo>
                  <a:pt x="860" y="192"/>
                </a:lnTo>
                <a:lnTo>
                  <a:pt x="904" y="221"/>
                </a:lnTo>
                <a:lnTo>
                  <a:pt x="946" y="251"/>
                </a:lnTo>
                <a:lnTo>
                  <a:pt x="991" y="284"/>
                </a:lnTo>
                <a:lnTo>
                  <a:pt x="1033" y="319"/>
                </a:lnTo>
                <a:lnTo>
                  <a:pt x="1077" y="355"/>
                </a:lnTo>
                <a:lnTo>
                  <a:pt x="1119" y="394"/>
                </a:lnTo>
                <a:lnTo>
                  <a:pt x="1161" y="432"/>
                </a:lnTo>
                <a:lnTo>
                  <a:pt x="1204" y="474"/>
                </a:lnTo>
                <a:lnTo>
                  <a:pt x="1246" y="516"/>
                </a:lnTo>
                <a:lnTo>
                  <a:pt x="1288" y="562"/>
                </a:lnTo>
                <a:lnTo>
                  <a:pt x="1328" y="609"/>
                </a:lnTo>
                <a:lnTo>
                  <a:pt x="1369" y="655"/>
                </a:lnTo>
                <a:lnTo>
                  <a:pt x="1405" y="703"/>
                </a:lnTo>
                <a:lnTo>
                  <a:pt x="1442" y="751"/>
                </a:lnTo>
                <a:lnTo>
                  <a:pt x="1476" y="799"/>
                </a:lnTo>
                <a:lnTo>
                  <a:pt x="1509" y="847"/>
                </a:lnTo>
                <a:lnTo>
                  <a:pt x="1541" y="895"/>
                </a:lnTo>
                <a:lnTo>
                  <a:pt x="1570" y="943"/>
                </a:lnTo>
                <a:lnTo>
                  <a:pt x="1597" y="991"/>
                </a:lnTo>
                <a:lnTo>
                  <a:pt x="1624" y="1039"/>
                </a:lnTo>
                <a:lnTo>
                  <a:pt x="1647" y="1087"/>
                </a:lnTo>
                <a:lnTo>
                  <a:pt x="1670" y="1133"/>
                </a:lnTo>
                <a:lnTo>
                  <a:pt x="1689" y="1179"/>
                </a:lnTo>
                <a:lnTo>
                  <a:pt x="1708" y="1225"/>
                </a:lnTo>
                <a:lnTo>
                  <a:pt x="1716" y="1248"/>
                </a:lnTo>
                <a:lnTo>
                  <a:pt x="1724" y="1271"/>
                </a:lnTo>
                <a:lnTo>
                  <a:pt x="1731" y="1294"/>
                </a:lnTo>
                <a:lnTo>
                  <a:pt x="1739" y="1315"/>
                </a:lnTo>
                <a:lnTo>
                  <a:pt x="1745" y="1338"/>
                </a:lnTo>
                <a:lnTo>
                  <a:pt x="1753" y="1359"/>
                </a:lnTo>
                <a:lnTo>
                  <a:pt x="1756" y="1380"/>
                </a:lnTo>
                <a:lnTo>
                  <a:pt x="1762" y="1401"/>
                </a:lnTo>
                <a:lnTo>
                  <a:pt x="1768" y="1423"/>
                </a:lnTo>
                <a:lnTo>
                  <a:pt x="1772" y="1444"/>
                </a:lnTo>
                <a:lnTo>
                  <a:pt x="1776" y="1465"/>
                </a:lnTo>
                <a:lnTo>
                  <a:pt x="1778" y="1486"/>
                </a:lnTo>
                <a:lnTo>
                  <a:pt x="1779" y="1505"/>
                </a:lnTo>
                <a:lnTo>
                  <a:pt x="1783" y="1524"/>
                </a:lnTo>
                <a:lnTo>
                  <a:pt x="1783" y="1545"/>
                </a:lnTo>
                <a:lnTo>
                  <a:pt x="1785" y="1565"/>
                </a:lnTo>
                <a:lnTo>
                  <a:pt x="1785" y="1584"/>
                </a:lnTo>
                <a:lnTo>
                  <a:pt x="1785" y="1601"/>
                </a:lnTo>
                <a:lnTo>
                  <a:pt x="1785" y="1620"/>
                </a:lnTo>
                <a:lnTo>
                  <a:pt x="1783" y="1638"/>
                </a:lnTo>
                <a:lnTo>
                  <a:pt x="1783" y="1655"/>
                </a:lnTo>
                <a:lnTo>
                  <a:pt x="1779" y="1672"/>
                </a:lnTo>
                <a:lnTo>
                  <a:pt x="1778" y="1689"/>
                </a:lnTo>
                <a:lnTo>
                  <a:pt x="1774" y="1705"/>
                </a:lnTo>
                <a:lnTo>
                  <a:pt x="1770" y="1722"/>
                </a:lnTo>
                <a:lnTo>
                  <a:pt x="1766" y="1737"/>
                </a:lnTo>
                <a:lnTo>
                  <a:pt x="1762" y="1753"/>
                </a:lnTo>
                <a:lnTo>
                  <a:pt x="1756" y="1766"/>
                </a:lnTo>
                <a:lnTo>
                  <a:pt x="1751" y="1782"/>
                </a:lnTo>
                <a:lnTo>
                  <a:pt x="1743" y="1795"/>
                </a:lnTo>
                <a:lnTo>
                  <a:pt x="1737" y="1808"/>
                </a:lnTo>
                <a:lnTo>
                  <a:pt x="1730" y="1822"/>
                </a:lnTo>
                <a:lnTo>
                  <a:pt x="1722" y="1833"/>
                </a:lnTo>
                <a:lnTo>
                  <a:pt x="1712" y="1847"/>
                </a:lnTo>
                <a:lnTo>
                  <a:pt x="1703" y="1858"/>
                </a:lnTo>
                <a:lnTo>
                  <a:pt x="1693" y="1868"/>
                </a:lnTo>
                <a:lnTo>
                  <a:pt x="1684" y="1879"/>
                </a:lnTo>
                <a:lnTo>
                  <a:pt x="1672" y="1889"/>
                </a:lnTo>
                <a:lnTo>
                  <a:pt x="1659" y="1901"/>
                </a:lnTo>
                <a:lnTo>
                  <a:pt x="1643" y="1910"/>
                </a:lnTo>
                <a:lnTo>
                  <a:pt x="1628" y="1920"/>
                </a:lnTo>
                <a:lnTo>
                  <a:pt x="1611" y="1929"/>
                </a:lnTo>
                <a:lnTo>
                  <a:pt x="1595" y="1935"/>
                </a:lnTo>
                <a:lnTo>
                  <a:pt x="1578" y="1943"/>
                </a:lnTo>
                <a:lnTo>
                  <a:pt x="1559" y="1949"/>
                </a:lnTo>
                <a:lnTo>
                  <a:pt x="1540" y="1952"/>
                </a:lnTo>
                <a:lnTo>
                  <a:pt x="1520" y="1956"/>
                </a:lnTo>
                <a:lnTo>
                  <a:pt x="1501" y="1960"/>
                </a:lnTo>
                <a:lnTo>
                  <a:pt x="1482" y="1962"/>
                </a:lnTo>
                <a:lnTo>
                  <a:pt x="1461" y="1962"/>
                </a:lnTo>
                <a:lnTo>
                  <a:pt x="1438" y="1962"/>
                </a:lnTo>
                <a:lnTo>
                  <a:pt x="1417" y="1962"/>
                </a:lnTo>
                <a:lnTo>
                  <a:pt x="1394" y="1960"/>
                </a:lnTo>
                <a:lnTo>
                  <a:pt x="1373" y="1956"/>
                </a:lnTo>
                <a:lnTo>
                  <a:pt x="1348" y="1954"/>
                </a:lnTo>
                <a:lnTo>
                  <a:pt x="1325" y="1949"/>
                </a:lnTo>
                <a:lnTo>
                  <a:pt x="1300" y="1943"/>
                </a:lnTo>
                <a:lnTo>
                  <a:pt x="1277" y="1937"/>
                </a:lnTo>
                <a:lnTo>
                  <a:pt x="1252" y="1929"/>
                </a:lnTo>
                <a:lnTo>
                  <a:pt x="1225" y="1922"/>
                </a:lnTo>
                <a:lnTo>
                  <a:pt x="1200" y="1912"/>
                </a:lnTo>
                <a:lnTo>
                  <a:pt x="1175" y="1902"/>
                </a:lnTo>
                <a:lnTo>
                  <a:pt x="1148" y="1893"/>
                </a:lnTo>
                <a:lnTo>
                  <a:pt x="1121" y="1879"/>
                </a:lnTo>
                <a:lnTo>
                  <a:pt x="1094" y="1868"/>
                </a:lnTo>
                <a:lnTo>
                  <a:pt x="1067" y="1854"/>
                </a:lnTo>
                <a:lnTo>
                  <a:pt x="1040" y="1839"/>
                </a:lnTo>
                <a:lnTo>
                  <a:pt x="1012" y="1824"/>
                </a:lnTo>
                <a:lnTo>
                  <a:pt x="985" y="1808"/>
                </a:lnTo>
                <a:lnTo>
                  <a:pt x="956" y="1791"/>
                </a:lnTo>
                <a:lnTo>
                  <a:pt x="718" y="2098"/>
                </a:lnTo>
                <a:lnTo>
                  <a:pt x="618" y="1526"/>
                </a:lnTo>
              </a:path>
            </a:pathLst>
          </a:custGeom>
          <a:solidFill>
            <a:srgbClr val="C0C0C0"/>
          </a:solidFill>
          <a:ln w="11113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42018" name="AutoShape 72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843213" y="4724400"/>
            <a:ext cx="2376487" cy="720725"/>
          </a:xfrm>
          <a:prstGeom prst="flowChartMultidocument">
            <a:avLst/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grpSp>
        <p:nvGrpSpPr>
          <p:cNvPr id="42019" name="Group 734"/>
          <p:cNvGrpSpPr>
            <a:grpSpLocks/>
          </p:cNvGrpSpPr>
          <p:nvPr/>
        </p:nvGrpSpPr>
        <p:grpSpPr bwMode="auto">
          <a:xfrm>
            <a:off x="34925" y="85725"/>
            <a:ext cx="4699000" cy="1974850"/>
            <a:chOff x="22" y="54"/>
            <a:chExt cx="2960" cy="1244"/>
          </a:xfrm>
        </p:grpSpPr>
        <p:sp>
          <p:nvSpPr>
            <p:cNvPr id="42038" name="Freeform 265"/>
            <p:cNvSpPr>
              <a:spLocks/>
            </p:cNvSpPr>
            <p:nvPr/>
          </p:nvSpPr>
          <p:spPr bwMode="auto">
            <a:xfrm>
              <a:off x="1859" y="134"/>
              <a:ext cx="918" cy="340"/>
            </a:xfrm>
            <a:custGeom>
              <a:avLst/>
              <a:gdLst>
                <a:gd name="T0" fmla="*/ 6 w 1819"/>
                <a:gd name="T1" fmla="*/ 0 h 679"/>
                <a:gd name="T2" fmla="*/ 30 w 1819"/>
                <a:gd name="T3" fmla="*/ 0 h 679"/>
                <a:gd name="T4" fmla="*/ 30 w 1819"/>
                <a:gd name="T5" fmla="*/ 11 h 679"/>
                <a:gd name="T6" fmla="*/ 0 w 1819"/>
                <a:gd name="T7" fmla="*/ 11 h 679"/>
                <a:gd name="T8" fmla="*/ 0 w 1819"/>
                <a:gd name="T9" fmla="*/ 3 h 679"/>
                <a:gd name="T10" fmla="*/ 6 w 1819"/>
                <a:gd name="T11" fmla="*/ 0 h 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19"/>
                <a:gd name="T19" fmla="*/ 0 h 679"/>
                <a:gd name="T20" fmla="*/ 1819 w 1819"/>
                <a:gd name="T21" fmla="*/ 679 h 67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19" h="679">
                  <a:moveTo>
                    <a:pt x="364" y="0"/>
                  </a:moveTo>
                  <a:lnTo>
                    <a:pt x="1819" y="0"/>
                  </a:lnTo>
                  <a:lnTo>
                    <a:pt x="1819" y="679"/>
                  </a:lnTo>
                  <a:lnTo>
                    <a:pt x="0" y="679"/>
                  </a:lnTo>
                  <a:lnTo>
                    <a:pt x="0" y="136"/>
                  </a:lnTo>
                  <a:lnTo>
                    <a:pt x="364" y="0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39" name="Rectangle 266"/>
            <p:cNvSpPr>
              <a:spLocks noChangeArrowheads="1"/>
            </p:cNvSpPr>
            <p:nvPr/>
          </p:nvSpPr>
          <p:spPr bwMode="auto">
            <a:xfrm>
              <a:off x="2073" y="238"/>
              <a:ext cx="50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Community 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40" name="Rectangle 267"/>
            <p:cNvSpPr>
              <a:spLocks noChangeArrowheads="1"/>
            </p:cNvSpPr>
            <p:nvPr/>
          </p:nvSpPr>
          <p:spPr bwMode="auto">
            <a:xfrm>
              <a:off x="1985" y="340"/>
              <a:ext cx="690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knowledge book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41" name="Freeform 268"/>
            <p:cNvSpPr>
              <a:spLocks/>
            </p:cNvSpPr>
            <p:nvPr/>
          </p:nvSpPr>
          <p:spPr bwMode="auto">
            <a:xfrm>
              <a:off x="1919" y="564"/>
              <a:ext cx="580" cy="621"/>
            </a:xfrm>
            <a:custGeom>
              <a:avLst/>
              <a:gdLst>
                <a:gd name="T0" fmla="*/ 9 w 1147"/>
                <a:gd name="T1" fmla="*/ 1 h 1242"/>
                <a:gd name="T2" fmla="*/ 7 w 1147"/>
                <a:gd name="T3" fmla="*/ 1 h 1242"/>
                <a:gd name="T4" fmla="*/ 6 w 1147"/>
                <a:gd name="T5" fmla="*/ 1 h 1242"/>
                <a:gd name="T6" fmla="*/ 5 w 1147"/>
                <a:gd name="T7" fmla="*/ 1 h 1242"/>
                <a:gd name="T8" fmla="*/ 4 w 1147"/>
                <a:gd name="T9" fmla="*/ 1 h 1242"/>
                <a:gd name="T10" fmla="*/ 3 w 1147"/>
                <a:gd name="T11" fmla="*/ 1 h 1242"/>
                <a:gd name="T12" fmla="*/ 2 w 1147"/>
                <a:gd name="T13" fmla="*/ 2 h 1242"/>
                <a:gd name="T14" fmla="*/ 1 w 1147"/>
                <a:gd name="T15" fmla="*/ 2 h 1242"/>
                <a:gd name="T16" fmla="*/ 1 w 1147"/>
                <a:gd name="T17" fmla="*/ 3 h 1242"/>
                <a:gd name="T18" fmla="*/ 1 w 1147"/>
                <a:gd name="T19" fmla="*/ 3 h 1242"/>
                <a:gd name="T20" fmla="*/ 0 w 1147"/>
                <a:gd name="T21" fmla="*/ 4 h 1242"/>
                <a:gd name="T22" fmla="*/ 1 w 1147"/>
                <a:gd name="T23" fmla="*/ 17 h 1242"/>
                <a:gd name="T24" fmla="*/ 1 w 1147"/>
                <a:gd name="T25" fmla="*/ 18 h 1242"/>
                <a:gd name="T26" fmla="*/ 1 w 1147"/>
                <a:gd name="T27" fmla="*/ 18 h 1242"/>
                <a:gd name="T28" fmla="*/ 2 w 1147"/>
                <a:gd name="T29" fmla="*/ 18 h 1242"/>
                <a:gd name="T30" fmla="*/ 3 w 1147"/>
                <a:gd name="T31" fmla="*/ 19 h 1242"/>
                <a:gd name="T32" fmla="*/ 3 w 1147"/>
                <a:gd name="T33" fmla="*/ 19 h 1242"/>
                <a:gd name="T34" fmla="*/ 5 w 1147"/>
                <a:gd name="T35" fmla="*/ 19 h 1242"/>
                <a:gd name="T36" fmla="*/ 6 w 1147"/>
                <a:gd name="T37" fmla="*/ 20 h 1242"/>
                <a:gd name="T38" fmla="*/ 7 w 1147"/>
                <a:gd name="T39" fmla="*/ 20 h 1242"/>
                <a:gd name="T40" fmla="*/ 8 w 1147"/>
                <a:gd name="T41" fmla="*/ 20 h 1242"/>
                <a:gd name="T42" fmla="*/ 10 w 1147"/>
                <a:gd name="T43" fmla="*/ 20 h 1242"/>
                <a:gd name="T44" fmla="*/ 11 w 1147"/>
                <a:gd name="T45" fmla="*/ 20 h 1242"/>
                <a:gd name="T46" fmla="*/ 13 w 1147"/>
                <a:gd name="T47" fmla="*/ 20 h 1242"/>
                <a:gd name="T48" fmla="*/ 14 w 1147"/>
                <a:gd name="T49" fmla="*/ 20 h 1242"/>
                <a:gd name="T50" fmla="*/ 15 w 1147"/>
                <a:gd name="T51" fmla="*/ 19 h 1242"/>
                <a:gd name="T52" fmla="*/ 16 w 1147"/>
                <a:gd name="T53" fmla="*/ 19 h 1242"/>
                <a:gd name="T54" fmla="*/ 17 w 1147"/>
                <a:gd name="T55" fmla="*/ 19 h 1242"/>
                <a:gd name="T56" fmla="*/ 18 w 1147"/>
                <a:gd name="T57" fmla="*/ 18 h 1242"/>
                <a:gd name="T58" fmla="*/ 18 w 1147"/>
                <a:gd name="T59" fmla="*/ 18 h 1242"/>
                <a:gd name="T60" fmla="*/ 19 w 1147"/>
                <a:gd name="T61" fmla="*/ 18 h 1242"/>
                <a:gd name="T62" fmla="*/ 19 w 1147"/>
                <a:gd name="T63" fmla="*/ 17 h 1242"/>
                <a:gd name="T64" fmla="*/ 19 w 1147"/>
                <a:gd name="T65" fmla="*/ 4 h 1242"/>
                <a:gd name="T66" fmla="*/ 19 w 1147"/>
                <a:gd name="T67" fmla="*/ 3 h 1242"/>
                <a:gd name="T68" fmla="*/ 19 w 1147"/>
                <a:gd name="T69" fmla="*/ 3 h 1242"/>
                <a:gd name="T70" fmla="*/ 18 w 1147"/>
                <a:gd name="T71" fmla="*/ 2 h 1242"/>
                <a:gd name="T72" fmla="*/ 18 w 1147"/>
                <a:gd name="T73" fmla="*/ 2 h 1242"/>
                <a:gd name="T74" fmla="*/ 17 w 1147"/>
                <a:gd name="T75" fmla="*/ 1 h 1242"/>
                <a:gd name="T76" fmla="*/ 16 w 1147"/>
                <a:gd name="T77" fmla="*/ 1 h 1242"/>
                <a:gd name="T78" fmla="*/ 15 w 1147"/>
                <a:gd name="T79" fmla="*/ 1 h 1242"/>
                <a:gd name="T80" fmla="*/ 13 w 1147"/>
                <a:gd name="T81" fmla="*/ 1 h 1242"/>
                <a:gd name="T82" fmla="*/ 12 w 1147"/>
                <a:gd name="T83" fmla="*/ 1 h 1242"/>
                <a:gd name="T84" fmla="*/ 11 w 1147"/>
                <a:gd name="T85" fmla="*/ 1 h 1242"/>
                <a:gd name="T86" fmla="*/ 10 w 1147"/>
                <a:gd name="T87" fmla="*/ 0 h 12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47"/>
                <a:gd name="T133" fmla="*/ 0 h 1242"/>
                <a:gd name="T134" fmla="*/ 1147 w 1147"/>
                <a:gd name="T135" fmla="*/ 1242 h 12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47" h="1242">
                  <a:moveTo>
                    <a:pt x="573" y="0"/>
                  </a:moveTo>
                  <a:lnTo>
                    <a:pt x="543" y="0"/>
                  </a:lnTo>
                  <a:lnTo>
                    <a:pt x="514" y="1"/>
                  </a:lnTo>
                  <a:lnTo>
                    <a:pt x="485" y="1"/>
                  </a:lnTo>
                  <a:lnTo>
                    <a:pt x="458" y="3"/>
                  </a:lnTo>
                  <a:lnTo>
                    <a:pt x="430" y="5"/>
                  </a:lnTo>
                  <a:lnTo>
                    <a:pt x="403" y="9"/>
                  </a:lnTo>
                  <a:lnTo>
                    <a:pt x="376" y="11"/>
                  </a:lnTo>
                  <a:lnTo>
                    <a:pt x="349" y="15"/>
                  </a:lnTo>
                  <a:lnTo>
                    <a:pt x="324" y="19"/>
                  </a:lnTo>
                  <a:lnTo>
                    <a:pt x="299" y="23"/>
                  </a:lnTo>
                  <a:lnTo>
                    <a:pt x="276" y="28"/>
                  </a:lnTo>
                  <a:lnTo>
                    <a:pt x="253" y="34"/>
                  </a:lnTo>
                  <a:lnTo>
                    <a:pt x="230" y="38"/>
                  </a:lnTo>
                  <a:lnTo>
                    <a:pt x="209" y="44"/>
                  </a:lnTo>
                  <a:lnTo>
                    <a:pt x="188" y="51"/>
                  </a:lnTo>
                  <a:lnTo>
                    <a:pt x="167" y="57"/>
                  </a:lnTo>
                  <a:lnTo>
                    <a:pt x="149" y="63"/>
                  </a:lnTo>
                  <a:lnTo>
                    <a:pt x="130" y="71"/>
                  </a:lnTo>
                  <a:lnTo>
                    <a:pt x="113" y="78"/>
                  </a:lnTo>
                  <a:lnTo>
                    <a:pt x="97" y="86"/>
                  </a:lnTo>
                  <a:lnTo>
                    <a:pt x="82" y="94"/>
                  </a:lnTo>
                  <a:lnTo>
                    <a:pt x="69" y="101"/>
                  </a:lnTo>
                  <a:lnTo>
                    <a:pt x="55" y="111"/>
                  </a:lnTo>
                  <a:lnTo>
                    <a:pt x="44" y="119"/>
                  </a:lnTo>
                  <a:lnTo>
                    <a:pt x="34" y="128"/>
                  </a:lnTo>
                  <a:lnTo>
                    <a:pt x="25" y="138"/>
                  </a:lnTo>
                  <a:lnTo>
                    <a:pt x="17" y="145"/>
                  </a:lnTo>
                  <a:lnTo>
                    <a:pt x="11" y="155"/>
                  </a:lnTo>
                  <a:lnTo>
                    <a:pt x="5" y="165"/>
                  </a:lnTo>
                  <a:lnTo>
                    <a:pt x="1" y="174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046"/>
                  </a:lnTo>
                  <a:lnTo>
                    <a:pt x="0" y="1057"/>
                  </a:lnTo>
                  <a:lnTo>
                    <a:pt x="1" y="1067"/>
                  </a:lnTo>
                  <a:lnTo>
                    <a:pt x="5" y="1077"/>
                  </a:lnTo>
                  <a:lnTo>
                    <a:pt x="11" y="1086"/>
                  </a:lnTo>
                  <a:lnTo>
                    <a:pt x="17" y="1096"/>
                  </a:lnTo>
                  <a:lnTo>
                    <a:pt x="25" y="1105"/>
                  </a:lnTo>
                  <a:lnTo>
                    <a:pt x="34" y="1113"/>
                  </a:lnTo>
                  <a:lnTo>
                    <a:pt x="44" y="1123"/>
                  </a:lnTo>
                  <a:lnTo>
                    <a:pt x="55" y="1130"/>
                  </a:lnTo>
                  <a:lnTo>
                    <a:pt x="69" y="1140"/>
                  </a:lnTo>
                  <a:lnTo>
                    <a:pt x="82" y="1148"/>
                  </a:lnTo>
                  <a:lnTo>
                    <a:pt x="97" y="1155"/>
                  </a:lnTo>
                  <a:lnTo>
                    <a:pt x="113" y="1163"/>
                  </a:lnTo>
                  <a:lnTo>
                    <a:pt x="130" y="1171"/>
                  </a:lnTo>
                  <a:lnTo>
                    <a:pt x="149" y="1178"/>
                  </a:lnTo>
                  <a:lnTo>
                    <a:pt x="167" y="1184"/>
                  </a:lnTo>
                  <a:lnTo>
                    <a:pt x="188" y="1192"/>
                  </a:lnTo>
                  <a:lnTo>
                    <a:pt x="209" y="1198"/>
                  </a:lnTo>
                  <a:lnTo>
                    <a:pt x="230" y="1203"/>
                  </a:lnTo>
                  <a:lnTo>
                    <a:pt x="253" y="1209"/>
                  </a:lnTo>
                  <a:lnTo>
                    <a:pt x="276" y="1213"/>
                  </a:lnTo>
                  <a:lnTo>
                    <a:pt x="299" y="1219"/>
                  </a:lnTo>
                  <a:lnTo>
                    <a:pt x="324" y="1222"/>
                  </a:lnTo>
                  <a:lnTo>
                    <a:pt x="349" y="1226"/>
                  </a:lnTo>
                  <a:lnTo>
                    <a:pt x="376" y="1230"/>
                  </a:lnTo>
                  <a:lnTo>
                    <a:pt x="403" y="1232"/>
                  </a:lnTo>
                  <a:lnTo>
                    <a:pt x="430" y="1236"/>
                  </a:lnTo>
                  <a:lnTo>
                    <a:pt x="458" y="1238"/>
                  </a:lnTo>
                  <a:lnTo>
                    <a:pt x="485" y="1240"/>
                  </a:lnTo>
                  <a:lnTo>
                    <a:pt x="514" y="1240"/>
                  </a:lnTo>
                  <a:lnTo>
                    <a:pt x="543" y="1242"/>
                  </a:lnTo>
                  <a:lnTo>
                    <a:pt x="573" y="1242"/>
                  </a:lnTo>
                  <a:lnTo>
                    <a:pt x="602" y="1242"/>
                  </a:lnTo>
                  <a:lnTo>
                    <a:pt x="631" y="1240"/>
                  </a:lnTo>
                  <a:lnTo>
                    <a:pt x="660" y="1240"/>
                  </a:lnTo>
                  <a:lnTo>
                    <a:pt x="689" y="1238"/>
                  </a:lnTo>
                  <a:lnTo>
                    <a:pt x="716" y="1236"/>
                  </a:lnTo>
                  <a:lnTo>
                    <a:pt x="744" y="1232"/>
                  </a:lnTo>
                  <a:lnTo>
                    <a:pt x="771" y="1230"/>
                  </a:lnTo>
                  <a:lnTo>
                    <a:pt x="796" y="1226"/>
                  </a:lnTo>
                  <a:lnTo>
                    <a:pt x="821" y="1222"/>
                  </a:lnTo>
                  <a:lnTo>
                    <a:pt x="846" y="1219"/>
                  </a:lnTo>
                  <a:lnTo>
                    <a:pt x="871" y="1213"/>
                  </a:lnTo>
                  <a:lnTo>
                    <a:pt x="894" y="1209"/>
                  </a:lnTo>
                  <a:lnTo>
                    <a:pt x="917" y="1203"/>
                  </a:lnTo>
                  <a:lnTo>
                    <a:pt x="938" y="1198"/>
                  </a:lnTo>
                  <a:lnTo>
                    <a:pt x="959" y="1192"/>
                  </a:lnTo>
                  <a:lnTo>
                    <a:pt x="979" y="1184"/>
                  </a:lnTo>
                  <a:lnTo>
                    <a:pt x="998" y="1178"/>
                  </a:lnTo>
                  <a:lnTo>
                    <a:pt x="1015" y="1171"/>
                  </a:lnTo>
                  <a:lnTo>
                    <a:pt x="1032" y="1163"/>
                  </a:lnTo>
                  <a:lnTo>
                    <a:pt x="1050" y="1155"/>
                  </a:lnTo>
                  <a:lnTo>
                    <a:pt x="1063" y="1148"/>
                  </a:lnTo>
                  <a:lnTo>
                    <a:pt x="1078" y="1140"/>
                  </a:lnTo>
                  <a:lnTo>
                    <a:pt x="1090" y="1130"/>
                  </a:lnTo>
                  <a:lnTo>
                    <a:pt x="1101" y="1123"/>
                  </a:lnTo>
                  <a:lnTo>
                    <a:pt x="1113" y="1113"/>
                  </a:lnTo>
                  <a:lnTo>
                    <a:pt x="1121" y="1105"/>
                  </a:lnTo>
                  <a:lnTo>
                    <a:pt x="1128" y="1096"/>
                  </a:lnTo>
                  <a:lnTo>
                    <a:pt x="1136" y="1086"/>
                  </a:lnTo>
                  <a:lnTo>
                    <a:pt x="1140" y="1077"/>
                  </a:lnTo>
                  <a:lnTo>
                    <a:pt x="1144" y="1067"/>
                  </a:lnTo>
                  <a:lnTo>
                    <a:pt x="1146" y="1057"/>
                  </a:lnTo>
                  <a:lnTo>
                    <a:pt x="1147" y="1046"/>
                  </a:lnTo>
                  <a:lnTo>
                    <a:pt x="1147" y="195"/>
                  </a:lnTo>
                  <a:lnTo>
                    <a:pt x="1146" y="186"/>
                  </a:lnTo>
                  <a:lnTo>
                    <a:pt x="1144" y="174"/>
                  </a:lnTo>
                  <a:lnTo>
                    <a:pt x="1140" y="165"/>
                  </a:lnTo>
                  <a:lnTo>
                    <a:pt x="1136" y="155"/>
                  </a:lnTo>
                  <a:lnTo>
                    <a:pt x="1128" y="145"/>
                  </a:lnTo>
                  <a:lnTo>
                    <a:pt x="1121" y="138"/>
                  </a:lnTo>
                  <a:lnTo>
                    <a:pt x="1113" y="128"/>
                  </a:lnTo>
                  <a:lnTo>
                    <a:pt x="1101" y="119"/>
                  </a:lnTo>
                  <a:lnTo>
                    <a:pt x="1090" y="111"/>
                  </a:lnTo>
                  <a:lnTo>
                    <a:pt x="1078" y="101"/>
                  </a:lnTo>
                  <a:lnTo>
                    <a:pt x="1063" y="94"/>
                  </a:lnTo>
                  <a:lnTo>
                    <a:pt x="1050" y="86"/>
                  </a:lnTo>
                  <a:lnTo>
                    <a:pt x="1032" y="78"/>
                  </a:lnTo>
                  <a:lnTo>
                    <a:pt x="1015" y="71"/>
                  </a:lnTo>
                  <a:lnTo>
                    <a:pt x="998" y="63"/>
                  </a:lnTo>
                  <a:lnTo>
                    <a:pt x="979" y="57"/>
                  </a:lnTo>
                  <a:lnTo>
                    <a:pt x="959" y="51"/>
                  </a:lnTo>
                  <a:lnTo>
                    <a:pt x="938" y="44"/>
                  </a:lnTo>
                  <a:lnTo>
                    <a:pt x="917" y="38"/>
                  </a:lnTo>
                  <a:lnTo>
                    <a:pt x="894" y="32"/>
                  </a:lnTo>
                  <a:lnTo>
                    <a:pt x="871" y="28"/>
                  </a:lnTo>
                  <a:lnTo>
                    <a:pt x="846" y="23"/>
                  </a:lnTo>
                  <a:lnTo>
                    <a:pt x="821" y="19"/>
                  </a:lnTo>
                  <a:lnTo>
                    <a:pt x="796" y="15"/>
                  </a:lnTo>
                  <a:lnTo>
                    <a:pt x="771" y="11"/>
                  </a:lnTo>
                  <a:lnTo>
                    <a:pt x="744" y="9"/>
                  </a:lnTo>
                  <a:lnTo>
                    <a:pt x="716" y="5"/>
                  </a:lnTo>
                  <a:lnTo>
                    <a:pt x="689" y="3"/>
                  </a:lnTo>
                  <a:lnTo>
                    <a:pt x="660" y="1"/>
                  </a:lnTo>
                  <a:lnTo>
                    <a:pt x="631" y="1"/>
                  </a:lnTo>
                  <a:lnTo>
                    <a:pt x="602" y="0"/>
                  </a:lnTo>
                  <a:lnTo>
                    <a:pt x="573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42" name="Freeform 269"/>
            <p:cNvSpPr>
              <a:spLocks/>
            </p:cNvSpPr>
            <p:nvPr/>
          </p:nvSpPr>
          <p:spPr bwMode="auto">
            <a:xfrm>
              <a:off x="1919" y="662"/>
              <a:ext cx="580" cy="97"/>
            </a:xfrm>
            <a:custGeom>
              <a:avLst/>
              <a:gdLst>
                <a:gd name="T0" fmla="*/ 0 w 1147"/>
                <a:gd name="T1" fmla="*/ 1 h 194"/>
                <a:gd name="T2" fmla="*/ 1 w 1147"/>
                <a:gd name="T3" fmla="*/ 1 h 194"/>
                <a:gd name="T4" fmla="*/ 1 w 1147"/>
                <a:gd name="T5" fmla="*/ 1 h 194"/>
                <a:gd name="T6" fmla="*/ 1 w 1147"/>
                <a:gd name="T7" fmla="*/ 2 h 194"/>
                <a:gd name="T8" fmla="*/ 1 w 1147"/>
                <a:gd name="T9" fmla="*/ 2 h 194"/>
                <a:gd name="T10" fmla="*/ 2 w 1147"/>
                <a:gd name="T11" fmla="*/ 2 h 194"/>
                <a:gd name="T12" fmla="*/ 2 w 1147"/>
                <a:gd name="T13" fmla="*/ 2 h 194"/>
                <a:gd name="T14" fmla="*/ 3 w 1147"/>
                <a:gd name="T15" fmla="*/ 3 h 194"/>
                <a:gd name="T16" fmla="*/ 3 w 1147"/>
                <a:gd name="T17" fmla="*/ 3 h 194"/>
                <a:gd name="T18" fmla="*/ 4 w 1147"/>
                <a:gd name="T19" fmla="*/ 3 h 194"/>
                <a:gd name="T20" fmla="*/ 5 w 1147"/>
                <a:gd name="T21" fmla="*/ 3 h 194"/>
                <a:gd name="T22" fmla="*/ 6 w 1147"/>
                <a:gd name="T23" fmla="*/ 3 h 194"/>
                <a:gd name="T24" fmla="*/ 7 w 1147"/>
                <a:gd name="T25" fmla="*/ 3 h 194"/>
                <a:gd name="T26" fmla="*/ 7 w 1147"/>
                <a:gd name="T27" fmla="*/ 3 h 194"/>
                <a:gd name="T28" fmla="*/ 8 w 1147"/>
                <a:gd name="T29" fmla="*/ 3 h 194"/>
                <a:gd name="T30" fmla="*/ 9 w 1147"/>
                <a:gd name="T31" fmla="*/ 4 h 194"/>
                <a:gd name="T32" fmla="*/ 10 w 1147"/>
                <a:gd name="T33" fmla="*/ 4 h 194"/>
                <a:gd name="T34" fmla="*/ 11 w 1147"/>
                <a:gd name="T35" fmla="*/ 3 h 194"/>
                <a:gd name="T36" fmla="*/ 12 w 1147"/>
                <a:gd name="T37" fmla="*/ 3 h 194"/>
                <a:gd name="T38" fmla="*/ 13 w 1147"/>
                <a:gd name="T39" fmla="*/ 3 h 194"/>
                <a:gd name="T40" fmla="*/ 14 w 1147"/>
                <a:gd name="T41" fmla="*/ 3 h 194"/>
                <a:gd name="T42" fmla="*/ 15 w 1147"/>
                <a:gd name="T43" fmla="*/ 3 h 194"/>
                <a:gd name="T44" fmla="*/ 15 w 1147"/>
                <a:gd name="T45" fmla="*/ 3 h 194"/>
                <a:gd name="T46" fmla="*/ 16 w 1147"/>
                <a:gd name="T47" fmla="*/ 3 h 194"/>
                <a:gd name="T48" fmla="*/ 17 w 1147"/>
                <a:gd name="T49" fmla="*/ 3 h 194"/>
                <a:gd name="T50" fmla="*/ 17 w 1147"/>
                <a:gd name="T51" fmla="*/ 2 h 194"/>
                <a:gd name="T52" fmla="*/ 18 w 1147"/>
                <a:gd name="T53" fmla="*/ 2 h 194"/>
                <a:gd name="T54" fmla="*/ 18 w 1147"/>
                <a:gd name="T55" fmla="*/ 2 h 194"/>
                <a:gd name="T56" fmla="*/ 19 w 1147"/>
                <a:gd name="T57" fmla="*/ 2 h 194"/>
                <a:gd name="T58" fmla="*/ 19 w 1147"/>
                <a:gd name="T59" fmla="*/ 1 h 194"/>
                <a:gd name="T60" fmla="*/ 19 w 1147"/>
                <a:gd name="T61" fmla="*/ 1 h 194"/>
                <a:gd name="T62" fmla="*/ 19 w 1147"/>
                <a:gd name="T63" fmla="*/ 1 h 19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47"/>
                <a:gd name="T97" fmla="*/ 0 h 194"/>
                <a:gd name="T98" fmla="*/ 1147 w 1147"/>
                <a:gd name="T99" fmla="*/ 194 h 19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47" h="194">
                  <a:moveTo>
                    <a:pt x="0" y="0"/>
                  </a:moveTo>
                  <a:lnTo>
                    <a:pt x="0" y="12"/>
                  </a:lnTo>
                  <a:lnTo>
                    <a:pt x="1" y="22"/>
                  </a:lnTo>
                  <a:lnTo>
                    <a:pt x="5" y="31"/>
                  </a:lnTo>
                  <a:lnTo>
                    <a:pt x="11" y="41"/>
                  </a:lnTo>
                  <a:lnTo>
                    <a:pt x="17" y="50"/>
                  </a:lnTo>
                  <a:lnTo>
                    <a:pt x="25" y="58"/>
                  </a:lnTo>
                  <a:lnTo>
                    <a:pt x="34" y="68"/>
                  </a:lnTo>
                  <a:lnTo>
                    <a:pt x="44" y="77"/>
                  </a:lnTo>
                  <a:lnTo>
                    <a:pt x="55" y="85"/>
                  </a:lnTo>
                  <a:lnTo>
                    <a:pt x="69" y="94"/>
                  </a:lnTo>
                  <a:lnTo>
                    <a:pt x="82" y="102"/>
                  </a:lnTo>
                  <a:lnTo>
                    <a:pt x="97" y="110"/>
                  </a:lnTo>
                  <a:lnTo>
                    <a:pt x="113" y="118"/>
                  </a:lnTo>
                  <a:lnTo>
                    <a:pt x="130" y="125"/>
                  </a:lnTo>
                  <a:lnTo>
                    <a:pt x="147" y="131"/>
                  </a:lnTo>
                  <a:lnTo>
                    <a:pt x="167" y="139"/>
                  </a:lnTo>
                  <a:lnTo>
                    <a:pt x="188" y="144"/>
                  </a:lnTo>
                  <a:lnTo>
                    <a:pt x="207" y="150"/>
                  </a:lnTo>
                  <a:lnTo>
                    <a:pt x="230" y="156"/>
                  </a:lnTo>
                  <a:lnTo>
                    <a:pt x="251" y="162"/>
                  </a:lnTo>
                  <a:lnTo>
                    <a:pt x="276" y="167"/>
                  </a:lnTo>
                  <a:lnTo>
                    <a:pt x="299" y="171"/>
                  </a:lnTo>
                  <a:lnTo>
                    <a:pt x="324" y="175"/>
                  </a:lnTo>
                  <a:lnTo>
                    <a:pt x="349" y="179"/>
                  </a:lnTo>
                  <a:lnTo>
                    <a:pt x="376" y="183"/>
                  </a:lnTo>
                  <a:lnTo>
                    <a:pt x="403" y="187"/>
                  </a:lnTo>
                  <a:lnTo>
                    <a:pt x="430" y="189"/>
                  </a:lnTo>
                  <a:lnTo>
                    <a:pt x="456" y="190"/>
                  </a:lnTo>
                  <a:lnTo>
                    <a:pt x="485" y="192"/>
                  </a:lnTo>
                  <a:lnTo>
                    <a:pt x="514" y="194"/>
                  </a:lnTo>
                  <a:lnTo>
                    <a:pt x="543" y="194"/>
                  </a:lnTo>
                  <a:lnTo>
                    <a:pt x="573" y="194"/>
                  </a:lnTo>
                  <a:lnTo>
                    <a:pt x="602" y="194"/>
                  </a:lnTo>
                  <a:lnTo>
                    <a:pt x="631" y="194"/>
                  </a:lnTo>
                  <a:lnTo>
                    <a:pt x="660" y="192"/>
                  </a:lnTo>
                  <a:lnTo>
                    <a:pt x="689" y="190"/>
                  </a:lnTo>
                  <a:lnTo>
                    <a:pt x="716" y="189"/>
                  </a:lnTo>
                  <a:lnTo>
                    <a:pt x="742" y="187"/>
                  </a:lnTo>
                  <a:lnTo>
                    <a:pt x="769" y="183"/>
                  </a:lnTo>
                  <a:lnTo>
                    <a:pt x="796" y="179"/>
                  </a:lnTo>
                  <a:lnTo>
                    <a:pt x="821" y="175"/>
                  </a:lnTo>
                  <a:lnTo>
                    <a:pt x="846" y="171"/>
                  </a:lnTo>
                  <a:lnTo>
                    <a:pt x="871" y="167"/>
                  </a:lnTo>
                  <a:lnTo>
                    <a:pt x="894" y="162"/>
                  </a:lnTo>
                  <a:lnTo>
                    <a:pt x="915" y="156"/>
                  </a:lnTo>
                  <a:lnTo>
                    <a:pt x="938" y="150"/>
                  </a:lnTo>
                  <a:lnTo>
                    <a:pt x="959" y="144"/>
                  </a:lnTo>
                  <a:lnTo>
                    <a:pt x="979" y="139"/>
                  </a:lnTo>
                  <a:lnTo>
                    <a:pt x="998" y="131"/>
                  </a:lnTo>
                  <a:lnTo>
                    <a:pt x="1015" y="125"/>
                  </a:lnTo>
                  <a:lnTo>
                    <a:pt x="1032" y="118"/>
                  </a:lnTo>
                  <a:lnTo>
                    <a:pt x="1050" y="110"/>
                  </a:lnTo>
                  <a:lnTo>
                    <a:pt x="1063" y="102"/>
                  </a:lnTo>
                  <a:lnTo>
                    <a:pt x="1078" y="94"/>
                  </a:lnTo>
                  <a:lnTo>
                    <a:pt x="1090" y="85"/>
                  </a:lnTo>
                  <a:lnTo>
                    <a:pt x="1101" y="77"/>
                  </a:lnTo>
                  <a:lnTo>
                    <a:pt x="1113" y="68"/>
                  </a:lnTo>
                  <a:lnTo>
                    <a:pt x="1121" y="58"/>
                  </a:lnTo>
                  <a:lnTo>
                    <a:pt x="1128" y="50"/>
                  </a:lnTo>
                  <a:lnTo>
                    <a:pt x="1136" y="41"/>
                  </a:lnTo>
                  <a:lnTo>
                    <a:pt x="1140" y="31"/>
                  </a:lnTo>
                  <a:lnTo>
                    <a:pt x="1144" y="22"/>
                  </a:lnTo>
                  <a:lnTo>
                    <a:pt x="1146" y="12"/>
                  </a:lnTo>
                  <a:lnTo>
                    <a:pt x="1147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43" name="Rectangle 270"/>
            <p:cNvSpPr>
              <a:spLocks noChangeArrowheads="1"/>
            </p:cNvSpPr>
            <p:nvPr/>
          </p:nvSpPr>
          <p:spPr bwMode="auto">
            <a:xfrm>
              <a:off x="1969" y="808"/>
              <a:ext cx="50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Community 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44" name="Rectangle 271"/>
            <p:cNvSpPr>
              <a:spLocks noChangeArrowheads="1"/>
            </p:cNvSpPr>
            <p:nvPr/>
          </p:nvSpPr>
          <p:spPr bwMode="auto">
            <a:xfrm>
              <a:off x="1969" y="908"/>
              <a:ext cx="416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Data base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45" name="Freeform 272"/>
            <p:cNvSpPr>
              <a:spLocks/>
            </p:cNvSpPr>
            <p:nvPr/>
          </p:nvSpPr>
          <p:spPr bwMode="auto">
            <a:xfrm>
              <a:off x="1250" y="205"/>
              <a:ext cx="430" cy="262"/>
            </a:xfrm>
            <a:custGeom>
              <a:avLst/>
              <a:gdLst>
                <a:gd name="T0" fmla="*/ 10 w 852"/>
                <a:gd name="T1" fmla="*/ 1 h 524"/>
                <a:gd name="T2" fmla="*/ 10 w 852"/>
                <a:gd name="T3" fmla="*/ 2 h 524"/>
                <a:gd name="T4" fmla="*/ 0 w 852"/>
                <a:gd name="T5" fmla="*/ 7 h 524"/>
                <a:gd name="T6" fmla="*/ 3 w 852"/>
                <a:gd name="T7" fmla="*/ 7 h 524"/>
                <a:gd name="T8" fmla="*/ 1 w 852"/>
                <a:gd name="T9" fmla="*/ 9 h 524"/>
                <a:gd name="T10" fmla="*/ 11 w 852"/>
                <a:gd name="T11" fmla="*/ 3 h 524"/>
                <a:gd name="T12" fmla="*/ 12 w 852"/>
                <a:gd name="T13" fmla="*/ 4 h 524"/>
                <a:gd name="T14" fmla="*/ 14 w 852"/>
                <a:gd name="T15" fmla="*/ 0 h 524"/>
                <a:gd name="T16" fmla="*/ 10 w 852"/>
                <a:gd name="T17" fmla="*/ 1 h 5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2"/>
                <a:gd name="T28" fmla="*/ 0 h 524"/>
                <a:gd name="T29" fmla="*/ 852 w 852"/>
                <a:gd name="T30" fmla="*/ 524 h 5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2" h="524">
                  <a:moveTo>
                    <a:pt x="599" y="38"/>
                  </a:moveTo>
                  <a:lnTo>
                    <a:pt x="622" y="80"/>
                  </a:lnTo>
                  <a:lnTo>
                    <a:pt x="0" y="439"/>
                  </a:lnTo>
                  <a:lnTo>
                    <a:pt x="129" y="422"/>
                  </a:lnTo>
                  <a:lnTo>
                    <a:pt x="48" y="524"/>
                  </a:lnTo>
                  <a:lnTo>
                    <a:pt x="670" y="163"/>
                  </a:lnTo>
                  <a:lnTo>
                    <a:pt x="695" y="203"/>
                  </a:lnTo>
                  <a:lnTo>
                    <a:pt x="852" y="0"/>
                  </a:lnTo>
                  <a:lnTo>
                    <a:pt x="599" y="38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46" name="Freeform 273"/>
            <p:cNvSpPr>
              <a:spLocks/>
            </p:cNvSpPr>
            <p:nvPr/>
          </p:nvSpPr>
          <p:spPr bwMode="auto">
            <a:xfrm>
              <a:off x="1250" y="205"/>
              <a:ext cx="430" cy="262"/>
            </a:xfrm>
            <a:custGeom>
              <a:avLst/>
              <a:gdLst>
                <a:gd name="T0" fmla="*/ 10 w 852"/>
                <a:gd name="T1" fmla="*/ 1 h 524"/>
                <a:gd name="T2" fmla="*/ 10 w 852"/>
                <a:gd name="T3" fmla="*/ 2 h 524"/>
                <a:gd name="T4" fmla="*/ 0 w 852"/>
                <a:gd name="T5" fmla="*/ 7 h 524"/>
                <a:gd name="T6" fmla="*/ 3 w 852"/>
                <a:gd name="T7" fmla="*/ 7 h 524"/>
                <a:gd name="T8" fmla="*/ 1 w 852"/>
                <a:gd name="T9" fmla="*/ 9 h 524"/>
                <a:gd name="T10" fmla="*/ 11 w 852"/>
                <a:gd name="T11" fmla="*/ 3 h 524"/>
                <a:gd name="T12" fmla="*/ 12 w 852"/>
                <a:gd name="T13" fmla="*/ 4 h 524"/>
                <a:gd name="T14" fmla="*/ 14 w 852"/>
                <a:gd name="T15" fmla="*/ 0 h 524"/>
                <a:gd name="T16" fmla="*/ 10 w 852"/>
                <a:gd name="T17" fmla="*/ 1 h 5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2"/>
                <a:gd name="T28" fmla="*/ 0 h 524"/>
                <a:gd name="T29" fmla="*/ 852 w 852"/>
                <a:gd name="T30" fmla="*/ 524 h 5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2" h="524">
                  <a:moveTo>
                    <a:pt x="599" y="38"/>
                  </a:moveTo>
                  <a:lnTo>
                    <a:pt x="622" y="80"/>
                  </a:lnTo>
                  <a:lnTo>
                    <a:pt x="0" y="439"/>
                  </a:lnTo>
                  <a:lnTo>
                    <a:pt x="129" y="422"/>
                  </a:lnTo>
                  <a:lnTo>
                    <a:pt x="48" y="524"/>
                  </a:lnTo>
                  <a:lnTo>
                    <a:pt x="670" y="163"/>
                  </a:lnTo>
                  <a:lnTo>
                    <a:pt x="695" y="203"/>
                  </a:lnTo>
                  <a:lnTo>
                    <a:pt x="852" y="0"/>
                  </a:lnTo>
                  <a:lnTo>
                    <a:pt x="599" y="38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47" name="Freeform 274"/>
            <p:cNvSpPr>
              <a:spLocks/>
            </p:cNvSpPr>
            <p:nvPr/>
          </p:nvSpPr>
          <p:spPr bwMode="auto">
            <a:xfrm>
              <a:off x="1284" y="613"/>
              <a:ext cx="467" cy="177"/>
            </a:xfrm>
            <a:custGeom>
              <a:avLst/>
              <a:gdLst>
                <a:gd name="T0" fmla="*/ 12 w 928"/>
                <a:gd name="T1" fmla="*/ 3 h 354"/>
                <a:gd name="T2" fmla="*/ 12 w 928"/>
                <a:gd name="T3" fmla="*/ 4 h 354"/>
                <a:gd name="T4" fmla="*/ 1 w 928"/>
                <a:gd name="T5" fmla="*/ 0 h 354"/>
                <a:gd name="T6" fmla="*/ 2 w 928"/>
                <a:gd name="T7" fmla="*/ 2 h 354"/>
                <a:gd name="T8" fmla="*/ 0 w 928"/>
                <a:gd name="T9" fmla="*/ 2 h 354"/>
                <a:gd name="T10" fmla="*/ 11 w 928"/>
                <a:gd name="T11" fmla="*/ 5 h 354"/>
                <a:gd name="T12" fmla="*/ 11 w 928"/>
                <a:gd name="T13" fmla="*/ 6 h 354"/>
                <a:gd name="T14" fmla="*/ 15 w 928"/>
                <a:gd name="T15" fmla="*/ 6 h 354"/>
                <a:gd name="T16" fmla="*/ 12 w 928"/>
                <a:gd name="T17" fmla="*/ 3 h 3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8"/>
                <a:gd name="T28" fmla="*/ 0 h 354"/>
                <a:gd name="T29" fmla="*/ 928 w 928"/>
                <a:gd name="T30" fmla="*/ 354 h 3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8" h="354">
                  <a:moveTo>
                    <a:pt x="730" y="169"/>
                  </a:moveTo>
                  <a:lnTo>
                    <a:pt x="713" y="216"/>
                  </a:lnTo>
                  <a:lnTo>
                    <a:pt x="27" y="0"/>
                  </a:lnTo>
                  <a:lnTo>
                    <a:pt x="127" y="81"/>
                  </a:lnTo>
                  <a:lnTo>
                    <a:pt x="0" y="91"/>
                  </a:lnTo>
                  <a:lnTo>
                    <a:pt x="686" y="308"/>
                  </a:lnTo>
                  <a:lnTo>
                    <a:pt x="672" y="354"/>
                  </a:lnTo>
                  <a:lnTo>
                    <a:pt x="928" y="333"/>
                  </a:lnTo>
                  <a:lnTo>
                    <a:pt x="730" y="169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48" name="Freeform 275"/>
            <p:cNvSpPr>
              <a:spLocks/>
            </p:cNvSpPr>
            <p:nvPr/>
          </p:nvSpPr>
          <p:spPr bwMode="auto">
            <a:xfrm>
              <a:off x="1284" y="613"/>
              <a:ext cx="467" cy="177"/>
            </a:xfrm>
            <a:custGeom>
              <a:avLst/>
              <a:gdLst>
                <a:gd name="T0" fmla="*/ 12 w 928"/>
                <a:gd name="T1" fmla="*/ 3 h 354"/>
                <a:gd name="T2" fmla="*/ 12 w 928"/>
                <a:gd name="T3" fmla="*/ 4 h 354"/>
                <a:gd name="T4" fmla="*/ 1 w 928"/>
                <a:gd name="T5" fmla="*/ 0 h 354"/>
                <a:gd name="T6" fmla="*/ 2 w 928"/>
                <a:gd name="T7" fmla="*/ 2 h 354"/>
                <a:gd name="T8" fmla="*/ 0 w 928"/>
                <a:gd name="T9" fmla="*/ 2 h 354"/>
                <a:gd name="T10" fmla="*/ 11 w 928"/>
                <a:gd name="T11" fmla="*/ 5 h 354"/>
                <a:gd name="T12" fmla="*/ 11 w 928"/>
                <a:gd name="T13" fmla="*/ 6 h 354"/>
                <a:gd name="T14" fmla="*/ 15 w 928"/>
                <a:gd name="T15" fmla="*/ 6 h 354"/>
                <a:gd name="T16" fmla="*/ 12 w 928"/>
                <a:gd name="T17" fmla="*/ 3 h 3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8"/>
                <a:gd name="T28" fmla="*/ 0 h 354"/>
                <a:gd name="T29" fmla="*/ 928 w 928"/>
                <a:gd name="T30" fmla="*/ 354 h 3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8" h="354">
                  <a:moveTo>
                    <a:pt x="730" y="169"/>
                  </a:moveTo>
                  <a:lnTo>
                    <a:pt x="713" y="216"/>
                  </a:lnTo>
                  <a:lnTo>
                    <a:pt x="27" y="0"/>
                  </a:lnTo>
                  <a:lnTo>
                    <a:pt x="127" y="81"/>
                  </a:lnTo>
                  <a:lnTo>
                    <a:pt x="0" y="91"/>
                  </a:lnTo>
                  <a:lnTo>
                    <a:pt x="686" y="308"/>
                  </a:lnTo>
                  <a:lnTo>
                    <a:pt x="672" y="354"/>
                  </a:lnTo>
                  <a:lnTo>
                    <a:pt x="928" y="333"/>
                  </a:lnTo>
                  <a:lnTo>
                    <a:pt x="730" y="169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49" name="Rectangle 276"/>
            <p:cNvSpPr>
              <a:spLocks noChangeArrowheads="1"/>
            </p:cNvSpPr>
            <p:nvPr/>
          </p:nvSpPr>
          <p:spPr bwMode="auto">
            <a:xfrm>
              <a:off x="1746" y="54"/>
              <a:ext cx="1161" cy="124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03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50" name="Rectangle 279"/>
            <p:cNvSpPr>
              <a:spLocks noChangeArrowheads="1"/>
            </p:cNvSpPr>
            <p:nvPr/>
          </p:nvSpPr>
          <p:spPr bwMode="auto">
            <a:xfrm>
              <a:off x="2970" y="601"/>
              <a:ext cx="12" cy="72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51" name="Freeform 366"/>
            <p:cNvSpPr>
              <a:spLocks/>
            </p:cNvSpPr>
            <p:nvPr/>
          </p:nvSpPr>
          <p:spPr bwMode="auto">
            <a:xfrm>
              <a:off x="1859" y="134"/>
              <a:ext cx="918" cy="340"/>
            </a:xfrm>
            <a:custGeom>
              <a:avLst/>
              <a:gdLst>
                <a:gd name="T0" fmla="*/ 6 w 1819"/>
                <a:gd name="T1" fmla="*/ 0 h 679"/>
                <a:gd name="T2" fmla="*/ 30 w 1819"/>
                <a:gd name="T3" fmla="*/ 0 h 679"/>
                <a:gd name="T4" fmla="*/ 30 w 1819"/>
                <a:gd name="T5" fmla="*/ 11 h 679"/>
                <a:gd name="T6" fmla="*/ 0 w 1819"/>
                <a:gd name="T7" fmla="*/ 11 h 679"/>
                <a:gd name="T8" fmla="*/ 0 w 1819"/>
                <a:gd name="T9" fmla="*/ 3 h 679"/>
                <a:gd name="T10" fmla="*/ 6 w 1819"/>
                <a:gd name="T11" fmla="*/ 0 h 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19"/>
                <a:gd name="T19" fmla="*/ 0 h 679"/>
                <a:gd name="T20" fmla="*/ 1819 w 1819"/>
                <a:gd name="T21" fmla="*/ 679 h 67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19" h="679">
                  <a:moveTo>
                    <a:pt x="364" y="0"/>
                  </a:moveTo>
                  <a:lnTo>
                    <a:pt x="1819" y="0"/>
                  </a:lnTo>
                  <a:lnTo>
                    <a:pt x="1819" y="679"/>
                  </a:lnTo>
                  <a:lnTo>
                    <a:pt x="0" y="679"/>
                  </a:lnTo>
                  <a:lnTo>
                    <a:pt x="0" y="136"/>
                  </a:lnTo>
                  <a:lnTo>
                    <a:pt x="364" y="0"/>
                  </a:lnTo>
                  <a:close/>
                </a:path>
              </a:pathLst>
            </a:custGeom>
            <a:solidFill>
              <a:srgbClr val="FFF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52" name="Freeform 367"/>
            <p:cNvSpPr>
              <a:spLocks/>
            </p:cNvSpPr>
            <p:nvPr/>
          </p:nvSpPr>
          <p:spPr bwMode="auto">
            <a:xfrm>
              <a:off x="1859" y="134"/>
              <a:ext cx="918" cy="340"/>
            </a:xfrm>
            <a:custGeom>
              <a:avLst/>
              <a:gdLst>
                <a:gd name="T0" fmla="*/ 6 w 1819"/>
                <a:gd name="T1" fmla="*/ 0 h 679"/>
                <a:gd name="T2" fmla="*/ 30 w 1819"/>
                <a:gd name="T3" fmla="*/ 0 h 679"/>
                <a:gd name="T4" fmla="*/ 30 w 1819"/>
                <a:gd name="T5" fmla="*/ 11 h 679"/>
                <a:gd name="T6" fmla="*/ 0 w 1819"/>
                <a:gd name="T7" fmla="*/ 11 h 679"/>
                <a:gd name="T8" fmla="*/ 0 w 1819"/>
                <a:gd name="T9" fmla="*/ 3 h 679"/>
                <a:gd name="T10" fmla="*/ 6 w 1819"/>
                <a:gd name="T11" fmla="*/ 0 h 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19"/>
                <a:gd name="T19" fmla="*/ 0 h 679"/>
                <a:gd name="T20" fmla="*/ 1819 w 1819"/>
                <a:gd name="T21" fmla="*/ 679 h 67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19" h="679">
                  <a:moveTo>
                    <a:pt x="364" y="0"/>
                  </a:moveTo>
                  <a:lnTo>
                    <a:pt x="1819" y="0"/>
                  </a:lnTo>
                  <a:lnTo>
                    <a:pt x="1819" y="679"/>
                  </a:lnTo>
                  <a:lnTo>
                    <a:pt x="0" y="679"/>
                  </a:lnTo>
                  <a:lnTo>
                    <a:pt x="0" y="136"/>
                  </a:lnTo>
                  <a:lnTo>
                    <a:pt x="364" y="0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53" name="Rectangle 368"/>
            <p:cNvSpPr>
              <a:spLocks noChangeArrowheads="1"/>
            </p:cNvSpPr>
            <p:nvPr/>
          </p:nvSpPr>
          <p:spPr bwMode="auto">
            <a:xfrm>
              <a:off x="2073" y="238"/>
              <a:ext cx="50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Community 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54" name="Rectangle 369"/>
            <p:cNvSpPr>
              <a:spLocks noChangeArrowheads="1"/>
            </p:cNvSpPr>
            <p:nvPr/>
          </p:nvSpPr>
          <p:spPr bwMode="auto">
            <a:xfrm>
              <a:off x="1985" y="340"/>
              <a:ext cx="690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knowledge book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55" name="Freeform 370"/>
            <p:cNvSpPr>
              <a:spLocks/>
            </p:cNvSpPr>
            <p:nvPr/>
          </p:nvSpPr>
          <p:spPr bwMode="auto">
            <a:xfrm>
              <a:off x="1919" y="564"/>
              <a:ext cx="580" cy="621"/>
            </a:xfrm>
            <a:custGeom>
              <a:avLst/>
              <a:gdLst>
                <a:gd name="T0" fmla="*/ 9 w 1147"/>
                <a:gd name="T1" fmla="*/ 1 h 1242"/>
                <a:gd name="T2" fmla="*/ 7 w 1147"/>
                <a:gd name="T3" fmla="*/ 1 h 1242"/>
                <a:gd name="T4" fmla="*/ 6 w 1147"/>
                <a:gd name="T5" fmla="*/ 1 h 1242"/>
                <a:gd name="T6" fmla="*/ 5 w 1147"/>
                <a:gd name="T7" fmla="*/ 1 h 1242"/>
                <a:gd name="T8" fmla="*/ 4 w 1147"/>
                <a:gd name="T9" fmla="*/ 1 h 1242"/>
                <a:gd name="T10" fmla="*/ 3 w 1147"/>
                <a:gd name="T11" fmla="*/ 1 h 1242"/>
                <a:gd name="T12" fmla="*/ 2 w 1147"/>
                <a:gd name="T13" fmla="*/ 2 h 1242"/>
                <a:gd name="T14" fmla="*/ 1 w 1147"/>
                <a:gd name="T15" fmla="*/ 2 h 1242"/>
                <a:gd name="T16" fmla="*/ 1 w 1147"/>
                <a:gd name="T17" fmla="*/ 3 h 1242"/>
                <a:gd name="T18" fmla="*/ 1 w 1147"/>
                <a:gd name="T19" fmla="*/ 3 h 1242"/>
                <a:gd name="T20" fmla="*/ 0 w 1147"/>
                <a:gd name="T21" fmla="*/ 4 h 1242"/>
                <a:gd name="T22" fmla="*/ 1 w 1147"/>
                <a:gd name="T23" fmla="*/ 17 h 1242"/>
                <a:gd name="T24" fmla="*/ 1 w 1147"/>
                <a:gd name="T25" fmla="*/ 18 h 1242"/>
                <a:gd name="T26" fmla="*/ 1 w 1147"/>
                <a:gd name="T27" fmla="*/ 18 h 1242"/>
                <a:gd name="T28" fmla="*/ 2 w 1147"/>
                <a:gd name="T29" fmla="*/ 18 h 1242"/>
                <a:gd name="T30" fmla="*/ 3 w 1147"/>
                <a:gd name="T31" fmla="*/ 19 h 1242"/>
                <a:gd name="T32" fmla="*/ 3 w 1147"/>
                <a:gd name="T33" fmla="*/ 19 h 1242"/>
                <a:gd name="T34" fmla="*/ 5 w 1147"/>
                <a:gd name="T35" fmla="*/ 19 h 1242"/>
                <a:gd name="T36" fmla="*/ 6 w 1147"/>
                <a:gd name="T37" fmla="*/ 20 h 1242"/>
                <a:gd name="T38" fmla="*/ 7 w 1147"/>
                <a:gd name="T39" fmla="*/ 20 h 1242"/>
                <a:gd name="T40" fmla="*/ 8 w 1147"/>
                <a:gd name="T41" fmla="*/ 20 h 1242"/>
                <a:gd name="T42" fmla="*/ 10 w 1147"/>
                <a:gd name="T43" fmla="*/ 20 h 1242"/>
                <a:gd name="T44" fmla="*/ 11 w 1147"/>
                <a:gd name="T45" fmla="*/ 20 h 1242"/>
                <a:gd name="T46" fmla="*/ 13 w 1147"/>
                <a:gd name="T47" fmla="*/ 20 h 1242"/>
                <a:gd name="T48" fmla="*/ 14 w 1147"/>
                <a:gd name="T49" fmla="*/ 20 h 1242"/>
                <a:gd name="T50" fmla="*/ 15 w 1147"/>
                <a:gd name="T51" fmla="*/ 19 h 1242"/>
                <a:gd name="T52" fmla="*/ 16 w 1147"/>
                <a:gd name="T53" fmla="*/ 19 h 1242"/>
                <a:gd name="T54" fmla="*/ 17 w 1147"/>
                <a:gd name="T55" fmla="*/ 19 h 1242"/>
                <a:gd name="T56" fmla="*/ 18 w 1147"/>
                <a:gd name="T57" fmla="*/ 18 h 1242"/>
                <a:gd name="T58" fmla="*/ 18 w 1147"/>
                <a:gd name="T59" fmla="*/ 18 h 1242"/>
                <a:gd name="T60" fmla="*/ 19 w 1147"/>
                <a:gd name="T61" fmla="*/ 18 h 1242"/>
                <a:gd name="T62" fmla="*/ 19 w 1147"/>
                <a:gd name="T63" fmla="*/ 17 h 1242"/>
                <a:gd name="T64" fmla="*/ 19 w 1147"/>
                <a:gd name="T65" fmla="*/ 4 h 1242"/>
                <a:gd name="T66" fmla="*/ 19 w 1147"/>
                <a:gd name="T67" fmla="*/ 3 h 1242"/>
                <a:gd name="T68" fmla="*/ 19 w 1147"/>
                <a:gd name="T69" fmla="*/ 3 h 1242"/>
                <a:gd name="T70" fmla="*/ 18 w 1147"/>
                <a:gd name="T71" fmla="*/ 2 h 1242"/>
                <a:gd name="T72" fmla="*/ 18 w 1147"/>
                <a:gd name="T73" fmla="*/ 2 h 1242"/>
                <a:gd name="T74" fmla="*/ 17 w 1147"/>
                <a:gd name="T75" fmla="*/ 1 h 1242"/>
                <a:gd name="T76" fmla="*/ 16 w 1147"/>
                <a:gd name="T77" fmla="*/ 1 h 1242"/>
                <a:gd name="T78" fmla="*/ 15 w 1147"/>
                <a:gd name="T79" fmla="*/ 1 h 1242"/>
                <a:gd name="T80" fmla="*/ 13 w 1147"/>
                <a:gd name="T81" fmla="*/ 1 h 1242"/>
                <a:gd name="T82" fmla="*/ 12 w 1147"/>
                <a:gd name="T83" fmla="*/ 1 h 1242"/>
                <a:gd name="T84" fmla="*/ 11 w 1147"/>
                <a:gd name="T85" fmla="*/ 1 h 1242"/>
                <a:gd name="T86" fmla="*/ 10 w 1147"/>
                <a:gd name="T87" fmla="*/ 0 h 12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47"/>
                <a:gd name="T133" fmla="*/ 0 h 1242"/>
                <a:gd name="T134" fmla="*/ 1147 w 1147"/>
                <a:gd name="T135" fmla="*/ 1242 h 12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47" h="1242">
                  <a:moveTo>
                    <a:pt x="573" y="0"/>
                  </a:moveTo>
                  <a:lnTo>
                    <a:pt x="543" y="0"/>
                  </a:lnTo>
                  <a:lnTo>
                    <a:pt x="514" y="1"/>
                  </a:lnTo>
                  <a:lnTo>
                    <a:pt x="485" y="1"/>
                  </a:lnTo>
                  <a:lnTo>
                    <a:pt x="458" y="3"/>
                  </a:lnTo>
                  <a:lnTo>
                    <a:pt x="430" y="5"/>
                  </a:lnTo>
                  <a:lnTo>
                    <a:pt x="403" y="9"/>
                  </a:lnTo>
                  <a:lnTo>
                    <a:pt x="376" y="11"/>
                  </a:lnTo>
                  <a:lnTo>
                    <a:pt x="349" y="15"/>
                  </a:lnTo>
                  <a:lnTo>
                    <a:pt x="324" y="19"/>
                  </a:lnTo>
                  <a:lnTo>
                    <a:pt x="299" y="23"/>
                  </a:lnTo>
                  <a:lnTo>
                    <a:pt x="276" y="28"/>
                  </a:lnTo>
                  <a:lnTo>
                    <a:pt x="253" y="34"/>
                  </a:lnTo>
                  <a:lnTo>
                    <a:pt x="230" y="38"/>
                  </a:lnTo>
                  <a:lnTo>
                    <a:pt x="209" y="44"/>
                  </a:lnTo>
                  <a:lnTo>
                    <a:pt x="188" y="51"/>
                  </a:lnTo>
                  <a:lnTo>
                    <a:pt x="167" y="57"/>
                  </a:lnTo>
                  <a:lnTo>
                    <a:pt x="149" y="63"/>
                  </a:lnTo>
                  <a:lnTo>
                    <a:pt x="130" y="71"/>
                  </a:lnTo>
                  <a:lnTo>
                    <a:pt x="113" y="78"/>
                  </a:lnTo>
                  <a:lnTo>
                    <a:pt x="97" y="86"/>
                  </a:lnTo>
                  <a:lnTo>
                    <a:pt x="82" y="94"/>
                  </a:lnTo>
                  <a:lnTo>
                    <a:pt x="69" y="101"/>
                  </a:lnTo>
                  <a:lnTo>
                    <a:pt x="55" y="111"/>
                  </a:lnTo>
                  <a:lnTo>
                    <a:pt x="44" y="119"/>
                  </a:lnTo>
                  <a:lnTo>
                    <a:pt x="34" y="128"/>
                  </a:lnTo>
                  <a:lnTo>
                    <a:pt x="25" y="138"/>
                  </a:lnTo>
                  <a:lnTo>
                    <a:pt x="17" y="145"/>
                  </a:lnTo>
                  <a:lnTo>
                    <a:pt x="11" y="155"/>
                  </a:lnTo>
                  <a:lnTo>
                    <a:pt x="5" y="165"/>
                  </a:lnTo>
                  <a:lnTo>
                    <a:pt x="1" y="174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046"/>
                  </a:lnTo>
                  <a:lnTo>
                    <a:pt x="0" y="1057"/>
                  </a:lnTo>
                  <a:lnTo>
                    <a:pt x="1" y="1067"/>
                  </a:lnTo>
                  <a:lnTo>
                    <a:pt x="5" y="1077"/>
                  </a:lnTo>
                  <a:lnTo>
                    <a:pt x="11" y="1086"/>
                  </a:lnTo>
                  <a:lnTo>
                    <a:pt x="17" y="1096"/>
                  </a:lnTo>
                  <a:lnTo>
                    <a:pt x="25" y="1105"/>
                  </a:lnTo>
                  <a:lnTo>
                    <a:pt x="34" y="1113"/>
                  </a:lnTo>
                  <a:lnTo>
                    <a:pt x="44" y="1123"/>
                  </a:lnTo>
                  <a:lnTo>
                    <a:pt x="55" y="1130"/>
                  </a:lnTo>
                  <a:lnTo>
                    <a:pt x="69" y="1140"/>
                  </a:lnTo>
                  <a:lnTo>
                    <a:pt x="82" y="1148"/>
                  </a:lnTo>
                  <a:lnTo>
                    <a:pt x="97" y="1155"/>
                  </a:lnTo>
                  <a:lnTo>
                    <a:pt x="113" y="1163"/>
                  </a:lnTo>
                  <a:lnTo>
                    <a:pt x="130" y="1171"/>
                  </a:lnTo>
                  <a:lnTo>
                    <a:pt x="149" y="1178"/>
                  </a:lnTo>
                  <a:lnTo>
                    <a:pt x="167" y="1184"/>
                  </a:lnTo>
                  <a:lnTo>
                    <a:pt x="188" y="1192"/>
                  </a:lnTo>
                  <a:lnTo>
                    <a:pt x="209" y="1198"/>
                  </a:lnTo>
                  <a:lnTo>
                    <a:pt x="230" y="1203"/>
                  </a:lnTo>
                  <a:lnTo>
                    <a:pt x="253" y="1209"/>
                  </a:lnTo>
                  <a:lnTo>
                    <a:pt x="276" y="1213"/>
                  </a:lnTo>
                  <a:lnTo>
                    <a:pt x="299" y="1219"/>
                  </a:lnTo>
                  <a:lnTo>
                    <a:pt x="324" y="1222"/>
                  </a:lnTo>
                  <a:lnTo>
                    <a:pt x="349" y="1226"/>
                  </a:lnTo>
                  <a:lnTo>
                    <a:pt x="376" y="1230"/>
                  </a:lnTo>
                  <a:lnTo>
                    <a:pt x="403" y="1232"/>
                  </a:lnTo>
                  <a:lnTo>
                    <a:pt x="430" y="1236"/>
                  </a:lnTo>
                  <a:lnTo>
                    <a:pt x="458" y="1238"/>
                  </a:lnTo>
                  <a:lnTo>
                    <a:pt x="485" y="1240"/>
                  </a:lnTo>
                  <a:lnTo>
                    <a:pt x="514" y="1240"/>
                  </a:lnTo>
                  <a:lnTo>
                    <a:pt x="543" y="1242"/>
                  </a:lnTo>
                  <a:lnTo>
                    <a:pt x="573" y="1242"/>
                  </a:lnTo>
                  <a:lnTo>
                    <a:pt x="602" y="1242"/>
                  </a:lnTo>
                  <a:lnTo>
                    <a:pt x="631" y="1240"/>
                  </a:lnTo>
                  <a:lnTo>
                    <a:pt x="660" y="1240"/>
                  </a:lnTo>
                  <a:lnTo>
                    <a:pt x="689" y="1238"/>
                  </a:lnTo>
                  <a:lnTo>
                    <a:pt x="716" y="1236"/>
                  </a:lnTo>
                  <a:lnTo>
                    <a:pt x="744" y="1232"/>
                  </a:lnTo>
                  <a:lnTo>
                    <a:pt x="771" y="1230"/>
                  </a:lnTo>
                  <a:lnTo>
                    <a:pt x="796" y="1226"/>
                  </a:lnTo>
                  <a:lnTo>
                    <a:pt x="821" y="1222"/>
                  </a:lnTo>
                  <a:lnTo>
                    <a:pt x="846" y="1219"/>
                  </a:lnTo>
                  <a:lnTo>
                    <a:pt x="871" y="1213"/>
                  </a:lnTo>
                  <a:lnTo>
                    <a:pt x="894" y="1209"/>
                  </a:lnTo>
                  <a:lnTo>
                    <a:pt x="917" y="1203"/>
                  </a:lnTo>
                  <a:lnTo>
                    <a:pt x="938" y="1198"/>
                  </a:lnTo>
                  <a:lnTo>
                    <a:pt x="959" y="1192"/>
                  </a:lnTo>
                  <a:lnTo>
                    <a:pt x="979" y="1184"/>
                  </a:lnTo>
                  <a:lnTo>
                    <a:pt x="998" y="1178"/>
                  </a:lnTo>
                  <a:lnTo>
                    <a:pt x="1015" y="1171"/>
                  </a:lnTo>
                  <a:lnTo>
                    <a:pt x="1032" y="1163"/>
                  </a:lnTo>
                  <a:lnTo>
                    <a:pt x="1050" y="1155"/>
                  </a:lnTo>
                  <a:lnTo>
                    <a:pt x="1063" y="1148"/>
                  </a:lnTo>
                  <a:lnTo>
                    <a:pt x="1078" y="1140"/>
                  </a:lnTo>
                  <a:lnTo>
                    <a:pt x="1090" y="1130"/>
                  </a:lnTo>
                  <a:lnTo>
                    <a:pt x="1101" y="1123"/>
                  </a:lnTo>
                  <a:lnTo>
                    <a:pt x="1113" y="1113"/>
                  </a:lnTo>
                  <a:lnTo>
                    <a:pt x="1121" y="1105"/>
                  </a:lnTo>
                  <a:lnTo>
                    <a:pt x="1128" y="1096"/>
                  </a:lnTo>
                  <a:lnTo>
                    <a:pt x="1136" y="1086"/>
                  </a:lnTo>
                  <a:lnTo>
                    <a:pt x="1140" y="1077"/>
                  </a:lnTo>
                  <a:lnTo>
                    <a:pt x="1144" y="1067"/>
                  </a:lnTo>
                  <a:lnTo>
                    <a:pt x="1146" y="1057"/>
                  </a:lnTo>
                  <a:lnTo>
                    <a:pt x="1147" y="1046"/>
                  </a:lnTo>
                  <a:lnTo>
                    <a:pt x="1147" y="195"/>
                  </a:lnTo>
                  <a:lnTo>
                    <a:pt x="1146" y="186"/>
                  </a:lnTo>
                  <a:lnTo>
                    <a:pt x="1144" y="174"/>
                  </a:lnTo>
                  <a:lnTo>
                    <a:pt x="1140" y="165"/>
                  </a:lnTo>
                  <a:lnTo>
                    <a:pt x="1136" y="155"/>
                  </a:lnTo>
                  <a:lnTo>
                    <a:pt x="1128" y="145"/>
                  </a:lnTo>
                  <a:lnTo>
                    <a:pt x="1121" y="138"/>
                  </a:lnTo>
                  <a:lnTo>
                    <a:pt x="1113" y="128"/>
                  </a:lnTo>
                  <a:lnTo>
                    <a:pt x="1101" y="119"/>
                  </a:lnTo>
                  <a:lnTo>
                    <a:pt x="1090" y="111"/>
                  </a:lnTo>
                  <a:lnTo>
                    <a:pt x="1078" y="101"/>
                  </a:lnTo>
                  <a:lnTo>
                    <a:pt x="1063" y="94"/>
                  </a:lnTo>
                  <a:lnTo>
                    <a:pt x="1050" y="86"/>
                  </a:lnTo>
                  <a:lnTo>
                    <a:pt x="1032" y="78"/>
                  </a:lnTo>
                  <a:lnTo>
                    <a:pt x="1015" y="71"/>
                  </a:lnTo>
                  <a:lnTo>
                    <a:pt x="998" y="63"/>
                  </a:lnTo>
                  <a:lnTo>
                    <a:pt x="979" y="57"/>
                  </a:lnTo>
                  <a:lnTo>
                    <a:pt x="959" y="51"/>
                  </a:lnTo>
                  <a:lnTo>
                    <a:pt x="938" y="44"/>
                  </a:lnTo>
                  <a:lnTo>
                    <a:pt x="917" y="38"/>
                  </a:lnTo>
                  <a:lnTo>
                    <a:pt x="894" y="32"/>
                  </a:lnTo>
                  <a:lnTo>
                    <a:pt x="871" y="28"/>
                  </a:lnTo>
                  <a:lnTo>
                    <a:pt x="846" y="23"/>
                  </a:lnTo>
                  <a:lnTo>
                    <a:pt x="821" y="19"/>
                  </a:lnTo>
                  <a:lnTo>
                    <a:pt x="796" y="15"/>
                  </a:lnTo>
                  <a:lnTo>
                    <a:pt x="771" y="11"/>
                  </a:lnTo>
                  <a:lnTo>
                    <a:pt x="744" y="9"/>
                  </a:lnTo>
                  <a:lnTo>
                    <a:pt x="716" y="5"/>
                  </a:lnTo>
                  <a:lnTo>
                    <a:pt x="689" y="3"/>
                  </a:lnTo>
                  <a:lnTo>
                    <a:pt x="660" y="1"/>
                  </a:lnTo>
                  <a:lnTo>
                    <a:pt x="631" y="1"/>
                  </a:lnTo>
                  <a:lnTo>
                    <a:pt x="602" y="0"/>
                  </a:lnTo>
                  <a:lnTo>
                    <a:pt x="573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56" name="Freeform 371"/>
            <p:cNvSpPr>
              <a:spLocks/>
            </p:cNvSpPr>
            <p:nvPr/>
          </p:nvSpPr>
          <p:spPr bwMode="auto">
            <a:xfrm>
              <a:off x="1919" y="662"/>
              <a:ext cx="580" cy="97"/>
            </a:xfrm>
            <a:custGeom>
              <a:avLst/>
              <a:gdLst>
                <a:gd name="T0" fmla="*/ 0 w 1147"/>
                <a:gd name="T1" fmla="*/ 1 h 194"/>
                <a:gd name="T2" fmla="*/ 1 w 1147"/>
                <a:gd name="T3" fmla="*/ 1 h 194"/>
                <a:gd name="T4" fmla="*/ 1 w 1147"/>
                <a:gd name="T5" fmla="*/ 1 h 194"/>
                <a:gd name="T6" fmla="*/ 1 w 1147"/>
                <a:gd name="T7" fmla="*/ 2 h 194"/>
                <a:gd name="T8" fmla="*/ 1 w 1147"/>
                <a:gd name="T9" fmla="*/ 2 h 194"/>
                <a:gd name="T10" fmla="*/ 2 w 1147"/>
                <a:gd name="T11" fmla="*/ 2 h 194"/>
                <a:gd name="T12" fmla="*/ 2 w 1147"/>
                <a:gd name="T13" fmla="*/ 2 h 194"/>
                <a:gd name="T14" fmla="*/ 3 w 1147"/>
                <a:gd name="T15" fmla="*/ 3 h 194"/>
                <a:gd name="T16" fmla="*/ 3 w 1147"/>
                <a:gd name="T17" fmla="*/ 3 h 194"/>
                <a:gd name="T18" fmla="*/ 4 w 1147"/>
                <a:gd name="T19" fmla="*/ 3 h 194"/>
                <a:gd name="T20" fmla="*/ 5 w 1147"/>
                <a:gd name="T21" fmla="*/ 3 h 194"/>
                <a:gd name="T22" fmla="*/ 6 w 1147"/>
                <a:gd name="T23" fmla="*/ 3 h 194"/>
                <a:gd name="T24" fmla="*/ 7 w 1147"/>
                <a:gd name="T25" fmla="*/ 3 h 194"/>
                <a:gd name="T26" fmla="*/ 7 w 1147"/>
                <a:gd name="T27" fmla="*/ 3 h 194"/>
                <a:gd name="T28" fmla="*/ 8 w 1147"/>
                <a:gd name="T29" fmla="*/ 3 h 194"/>
                <a:gd name="T30" fmla="*/ 9 w 1147"/>
                <a:gd name="T31" fmla="*/ 4 h 194"/>
                <a:gd name="T32" fmla="*/ 10 w 1147"/>
                <a:gd name="T33" fmla="*/ 4 h 194"/>
                <a:gd name="T34" fmla="*/ 11 w 1147"/>
                <a:gd name="T35" fmla="*/ 3 h 194"/>
                <a:gd name="T36" fmla="*/ 12 w 1147"/>
                <a:gd name="T37" fmla="*/ 3 h 194"/>
                <a:gd name="T38" fmla="*/ 13 w 1147"/>
                <a:gd name="T39" fmla="*/ 3 h 194"/>
                <a:gd name="T40" fmla="*/ 14 w 1147"/>
                <a:gd name="T41" fmla="*/ 3 h 194"/>
                <a:gd name="T42" fmla="*/ 15 w 1147"/>
                <a:gd name="T43" fmla="*/ 3 h 194"/>
                <a:gd name="T44" fmla="*/ 15 w 1147"/>
                <a:gd name="T45" fmla="*/ 3 h 194"/>
                <a:gd name="T46" fmla="*/ 16 w 1147"/>
                <a:gd name="T47" fmla="*/ 3 h 194"/>
                <a:gd name="T48" fmla="*/ 17 w 1147"/>
                <a:gd name="T49" fmla="*/ 3 h 194"/>
                <a:gd name="T50" fmla="*/ 17 w 1147"/>
                <a:gd name="T51" fmla="*/ 2 h 194"/>
                <a:gd name="T52" fmla="*/ 18 w 1147"/>
                <a:gd name="T53" fmla="*/ 2 h 194"/>
                <a:gd name="T54" fmla="*/ 18 w 1147"/>
                <a:gd name="T55" fmla="*/ 2 h 194"/>
                <a:gd name="T56" fmla="*/ 19 w 1147"/>
                <a:gd name="T57" fmla="*/ 2 h 194"/>
                <a:gd name="T58" fmla="*/ 19 w 1147"/>
                <a:gd name="T59" fmla="*/ 1 h 194"/>
                <a:gd name="T60" fmla="*/ 19 w 1147"/>
                <a:gd name="T61" fmla="*/ 1 h 194"/>
                <a:gd name="T62" fmla="*/ 19 w 1147"/>
                <a:gd name="T63" fmla="*/ 1 h 19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47"/>
                <a:gd name="T97" fmla="*/ 0 h 194"/>
                <a:gd name="T98" fmla="*/ 1147 w 1147"/>
                <a:gd name="T99" fmla="*/ 194 h 19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47" h="194">
                  <a:moveTo>
                    <a:pt x="0" y="0"/>
                  </a:moveTo>
                  <a:lnTo>
                    <a:pt x="0" y="12"/>
                  </a:lnTo>
                  <a:lnTo>
                    <a:pt x="1" y="22"/>
                  </a:lnTo>
                  <a:lnTo>
                    <a:pt x="5" y="31"/>
                  </a:lnTo>
                  <a:lnTo>
                    <a:pt x="11" y="41"/>
                  </a:lnTo>
                  <a:lnTo>
                    <a:pt x="17" y="50"/>
                  </a:lnTo>
                  <a:lnTo>
                    <a:pt x="25" y="58"/>
                  </a:lnTo>
                  <a:lnTo>
                    <a:pt x="34" y="68"/>
                  </a:lnTo>
                  <a:lnTo>
                    <a:pt x="44" y="77"/>
                  </a:lnTo>
                  <a:lnTo>
                    <a:pt x="55" y="85"/>
                  </a:lnTo>
                  <a:lnTo>
                    <a:pt x="69" y="94"/>
                  </a:lnTo>
                  <a:lnTo>
                    <a:pt x="82" y="102"/>
                  </a:lnTo>
                  <a:lnTo>
                    <a:pt x="97" y="110"/>
                  </a:lnTo>
                  <a:lnTo>
                    <a:pt x="113" y="118"/>
                  </a:lnTo>
                  <a:lnTo>
                    <a:pt x="130" y="125"/>
                  </a:lnTo>
                  <a:lnTo>
                    <a:pt x="147" y="131"/>
                  </a:lnTo>
                  <a:lnTo>
                    <a:pt x="167" y="139"/>
                  </a:lnTo>
                  <a:lnTo>
                    <a:pt x="188" y="144"/>
                  </a:lnTo>
                  <a:lnTo>
                    <a:pt x="207" y="150"/>
                  </a:lnTo>
                  <a:lnTo>
                    <a:pt x="230" y="156"/>
                  </a:lnTo>
                  <a:lnTo>
                    <a:pt x="251" y="162"/>
                  </a:lnTo>
                  <a:lnTo>
                    <a:pt x="276" y="167"/>
                  </a:lnTo>
                  <a:lnTo>
                    <a:pt x="299" y="171"/>
                  </a:lnTo>
                  <a:lnTo>
                    <a:pt x="324" y="175"/>
                  </a:lnTo>
                  <a:lnTo>
                    <a:pt x="349" y="179"/>
                  </a:lnTo>
                  <a:lnTo>
                    <a:pt x="376" y="183"/>
                  </a:lnTo>
                  <a:lnTo>
                    <a:pt x="403" y="187"/>
                  </a:lnTo>
                  <a:lnTo>
                    <a:pt x="430" y="189"/>
                  </a:lnTo>
                  <a:lnTo>
                    <a:pt x="456" y="190"/>
                  </a:lnTo>
                  <a:lnTo>
                    <a:pt x="485" y="192"/>
                  </a:lnTo>
                  <a:lnTo>
                    <a:pt x="514" y="194"/>
                  </a:lnTo>
                  <a:lnTo>
                    <a:pt x="543" y="194"/>
                  </a:lnTo>
                  <a:lnTo>
                    <a:pt x="573" y="194"/>
                  </a:lnTo>
                  <a:lnTo>
                    <a:pt x="602" y="194"/>
                  </a:lnTo>
                  <a:lnTo>
                    <a:pt x="631" y="194"/>
                  </a:lnTo>
                  <a:lnTo>
                    <a:pt x="660" y="192"/>
                  </a:lnTo>
                  <a:lnTo>
                    <a:pt x="689" y="190"/>
                  </a:lnTo>
                  <a:lnTo>
                    <a:pt x="716" y="189"/>
                  </a:lnTo>
                  <a:lnTo>
                    <a:pt x="742" y="187"/>
                  </a:lnTo>
                  <a:lnTo>
                    <a:pt x="769" y="183"/>
                  </a:lnTo>
                  <a:lnTo>
                    <a:pt x="796" y="179"/>
                  </a:lnTo>
                  <a:lnTo>
                    <a:pt x="821" y="175"/>
                  </a:lnTo>
                  <a:lnTo>
                    <a:pt x="846" y="171"/>
                  </a:lnTo>
                  <a:lnTo>
                    <a:pt x="871" y="167"/>
                  </a:lnTo>
                  <a:lnTo>
                    <a:pt x="894" y="162"/>
                  </a:lnTo>
                  <a:lnTo>
                    <a:pt x="915" y="156"/>
                  </a:lnTo>
                  <a:lnTo>
                    <a:pt x="938" y="150"/>
                  </a:lnTo>
                  <a:lnTo>
                    <a:pt x="959" y="144"/>
                  </a:lnTo>
                  <a:lnTo>
                    <a:pt x="979" y="139"/>
                  </a:lnTo>
                  <a:lnTo>
                    <a:pt x="998" y="131"/>
                  </a:lnTo>
                  <a:lnTo>
                    <a:pt x="1015" y="125"/>
                  </a:lnTo>
                  <a:lnTo>
                    <a:pt x="1032" y="118"/>
                  </a:lnTo>
                  <a:lnTo>
                    <a:pt x="1050" y="110"/>
                  </a:lnTo>
                  <a:lnTo>
                    <a:pt x="1063" y="102"/>
                  </a:lnTo>
                  <a:lnTo>
                    <a:pt x="1078" y="94"/>
                  </a:lnTo>
                  <a:lnTo>
                    <a:pt x="1090" y="85"/>
                  </a:lnTo>
                  <a:lnTo>
                    <a:pt x="1101" y="77"/>
                  </a:lnTo>
                  <a:lnTo>
                    <a:pt x="1113" y="68"/>
                  </a:lnTo>
                  <a:lnTo>
                    <a:pt x="1121" y="58"/>
                  </a:lnTo>
                  <a:lnTo>
                    <a:pt x="1128" y="50"/>
                  </a:lnTo>
                  <a:lnTo>
                    <a:pt x="1136" y="41"/>
                  </a:lnTo>
                  <a:lnTo>
                    <a:pt x="1140" y="31"/>
                  </a:lnTo>
                  <a:lnTo>
                    <a:pt x="1144" y="22"/>
                  </a:lnTo>
                  <a:lnTo>
                    <a:pt x="1146" y="12"/>
                  </a:lnTo>
                  <a:lnTo>
                    <a:pt x="1147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57" name="Rectangle 372"/>
            <p:cNvSpPr>
              <a:spLocks noChangeArrowheads="1"/>
            </p:cNvSpPr>
            <p:nvPr/>
          </p:nvSpPr>
          <p:spPr bwMode="auto">
            <a:xfrm>
              <a:off x="1969" y="808"/>
              <a:ext cx="50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Community 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58" name="Rectangle 373"/>
            <p:cNvSpPr>
              <a:spLocks noChangeArrowheads="1"/>
            </p:cNvSpPr>
            <p:nvPr/>
          </p:nvSpPr>
          <p:spPr bwMode="auto">
            <a:xfrm>
              <a:off x="1969" y="908"/>
              <a:ext cx="416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Data base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59" name="Freeform 374"/>
            <p:cNvSpPr>
              <a:spLocks/>
            </p:cNvSpPr>
            <p:nvPr/>
          </p:nvSpPr>
          <p:spPr bwMode="auto">
            <a:xfrm>
              <a:off x="1919" y="564"/>
              <a:ext cx="580" cy="621"/>
            </a:xfrm>
            <a:custGeom>
              <a:avLst/>
              <a:gdLst>
                <a:gd name="T0" fmla="*/ 9 w 1147"/>
                <a:gd name="T1" fmla="*/ 1 h 1242"/>
                <a:gd name="T2" fmla="*/ 7 w 1147"/>
                <a:gd name="T3" fmla="*/ 1 h 1242"/>
                <a:gd name="T4" fmla="*/ 6 w 1147"/>
                <a:gd name="T5" fmla="*/ 1 h 1242"/>
                <a:gd name="T6" fmla="*/ 5 w 1147"/>
                <a:gd name="T7" fmla="*/ 1 h 1242"/>
                <a:gd name="T8" fmla="*/ 4 w 1147"/>
                <a:gd name="T9" fmla="*/ 1 h 1242"/>
                <a:gd name="T10" fmla="*/ 3 w 1147"/>
                <a:gd name="T11" fmla="*/ 1 h 1242"/>
                <a:gd name="T12" fmla="*/ 2 w 1147"/>
                <a:gd name="T13" fmla="*/ 2 h 1242"/>
                <a:gd name="T14" fmla="*/ 1 w 1147"/>
                <a:gd name="T15" fmla="*/ 2 h 1242"/>
                <a:gd name="T16" fmla="*/ 1 w 1147"/>
                <a:gd name="T17" fmla="*/ 3 h 1242"/>
                <a:gd name="T18" fmla="*/ 1 w 1147"/>
                <a:gd name="T19" fmla="*/ 3 h 1242"/>
                <a:gd name="T20" fmla="*/ 0 w 1147"/>
                <a:gd name="T21" fmla="*/ 4 h 1242"/>
                <a:gd name="T22" fmla="*/ 1 w 1147"/>
                <a:gd name="T23" fmla="*/ 17 h 1242"/>
                <a:gd name="T24" fmla="*/ 1 w 1147"/>
                <a:gd name="T25" fmla="*/ 18 h 1242"/>
                <a:gd name="T26" fmla="*/ 1 w 1147"/>
                <a:gd name="T27" fmla="*/ 18 h 1242"/>
                <a:gd name="T28" fmla="*/ 2 w 1147"/>
                <a:gd name="T29" fmla="*/ 18 h 1242"/>
                <a:gd name="T30" fmla="*/ 3 w 1147"/>
                <a:gd name="T31" fmla="*/ 19 h 1242"/>
                <a:gd name="T32" fmla="*/ 3 w 1147"/>
                <a:gd name="T33" fmla="*/ 19 h 1242"/>
                <a:gd name="T34" fmla="*/ 5 w 1147"/>
                <a:gd name="T35" fmla="*/ 19 h 1242"/>
                <a:gd name="T36" fmla="*/ 6 w 1147"/>
                <a:gd name="T37" fmla="*/ 20 h 1242"/>
                <a:gd name="T38" fmla="*/ 7 w 1147"/>
                <a:gd name="T39" fmla="*/ 20 h 1242"/>
                <a:gd name="T40" fmla="*/ 8 w 1147"/>
                <a:gd name="T41" fmla="*/ 20 h 1242"/>
                <a:gd name="T42" fmla="*/ 10 w 1147"/>
                <a:gd name="T43" fmla="*/ 20 h 1242"/>
                <a:gd name="T44" fmla="*/ 11 w 1147"/>
                <a:gd name="T45" fmla="*/ 20 h 1242"/>
                <a:gd name="T46" fmla="*/ 13 w 1147"/>
                <a:gd name="T47" fmla="*/ 20 h 1242"/>
                <a:gd name="T48" fmla="*/ 14 w 1147"/>
                <a:gd name="T49" fmla="*/ 20 h 1242"/>
                <a:gd name="T50" fmla="*/ 15 w 1147"/>
                <a:gd name="T51" fmla="*/ 19 h 1242"/>
                <a:gd name="T52" fmla="*/ 16 w 1147"/>
                <a:gd name="T53" fmla="*/ 19 h 1242"/>
                <a:gd name="T54" fmla="*/ 17 w 1147"/>
                <a:gd name="T55" fmla="*/ 19 h 1242"/>
                <a:gd name="T56" fmla="*/ 18 w 1147"/>
                <a:gd name="T57" fmla="*/ 18 h 1242"/>
                <a:gd name="T58" fmla="*/ 18 w 1147"/>
                <a:gd name="T59" fmla="*/ 18 h 1242"/>
                <a:gd name="T60" fmla="*/ 19 w 1147"/>
                <a:gd name="T61" fmla="*/ 18 h 1242"/>
                <a:gd name="T62" fmla="*/ 19 w 1147"/>
                <a:gd name="T63" fmla="*/ 17 h 1242"/>
                <a:gd name="T64" fmla="*/ 19 w 1147"/>
                <a:gd name="T65" fmla="*/ 4 h 1242"/>
                <a:gd name="T66" fmla="*/ 19 w 1147"/>
                <a:gd name="T67" fmla="*/ 3 h 1242"/>
                <a:gd name="T68" fmla="*/ 19 w 1147"/>
                <a:gd name="T69" fmla="*/ 3 h 1242"/>
                <a:gd name="T70" fmla="*/ 18 w 1147"/>
                <a:gd name="T71" fmla="*/ 2 h 1242"/>
                <a:gd name="T72" fmla="*/ 18 w 1147"/>
                <a:gd name="T73" fmla="*/ 2 h 1242"/>
                <a:gd name="T74" fmla="*/ 17 w 1147"/>
                <a:gd name="T75" fmla="*/ 1 h 1242"/>
                <a:gd name="T76" fmla="*/ 16 w 1147"/>
                <a:gd name="T77" fmla="*/ 1 h 1242"/>
                <a:gd name="T78" fmla="*/ 15 w 1147"/>
                <a:gd name="T79" fmla="*/ 1 h 1242"/>
                <a:gd name="T80" fmla="*/ 13 w 1147"/>
                <a:gd name="T81" fmla="*/ 1 h 1242"/>
                <a:gd name="T82" fmla="*/ 12 w 1147"/>
                <a:gd name="T83" fmla="*/ 1 h 1242"/>
                <a:gd name="T84" fmla="*/ 11 w 1147"/>
                <a:gd name="T85" fmla="*/ 1 h 1242"/>
                <a:gd name="T86" fmla="*/ 10 w 1147"/>
                <a:gd name="T87" fmla="*/ 0 h 12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47"/>
                <a:gd name="T133" fmla="*/ 0 h 1242"/>
                <a:gd name="T134" fmla="*/ 1147 w 1147"/>
                <a:gd name="T135" fmla="*/ 1242 h 12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47" h="1242">
                  <a:moveTo>
                    <a:pt x="573" y="0"/>
                  </a:moveTo>
                  <a:lnTo>
                    <a:pt x="543" y="0"/>
                  </a:lnTo>
                  <a:lnTo>
                    <a:pt x="514" y="1"/>
                  </a:lnTo>
                  <a:lnTo>
                    <a:pt x="485" y="1"/>
                  </a:lnTo>
                  <a:lnTo>
                    <a:pt x="458" y="3"/>
                  </a:lnTo>
                  <a:lnTo>
                    <a:pt x="430" y="5"/>
                  </a:lnTo>
                  <a:lnTo>
                    <a:pt x="403" y="9"/>
                  </a:lnTo>
                  <a:lnTo>
                    <a:pt x="376" y="11"/>
                  </a:lnTo>
                  <a:lnTo>
                    <a:pt x="349" y="15"/>
                  </a:lnTo>
                  <a:lnTo>
                    <a:pt x="324" y="19"/>
                  </a:lnTo>
                  <a:lnTo>
                    <a:pt x="299" y="23"/>
                  </a:lnTo>
                  <a:lnTo>
                    <a:pt x="276" y="28"/>
                  </a:lnTo>
                  <a:lnTo>
                    <a:pt x="253" y="34"/>
                  </a:lnTo>
                  <a:lnTo>
                    <a:pt x="230" y="38"/>
                  </a:lnTo>
                  <a:lnTo>
                    <a:pt x="209" y="44"/>
                  </a:lnTo>
                  <a:lnTo>
                    <a:pt x="188" y="51"/>
                  </a:lnTo>
                  <a:lnTo>
                    <a:pt x="167" y="57"/>
                  </a:lnTo>
                  <a:lnTo>
                    <a:pt x="149" y="63"/>
                  </a:lnTo>
                  <a:lnTo>
                    <a:pt x="130" y="71"/>
                  </a:lnTo>
                  <a:lnTo>
                    <a:pt x="113" y="78"/>
                  </a:lnTo>
                  <a:lnTo>
                    <a:pt x="97" y="86"/>
                  </a:lnTo>
                  <a:lnTo>
                    <a:pt x="82" y="94"/>
                  </a:lnTo>
                  <a:lnTo>
                    <a:pt x="69" y="101"/>
                  </a:lnTo>
                  <a:lnTo>
                    <a:pt x="55" y="111"/>
                  </a:lnTo>
                  <a:lnTo>
                    <a:pt x="44" y="119"/>
                  </a:lnTo>
                  <a:lnTo>
                    <a:pt x="34" y="128"/>
                  </a:lnTo>
                  <a:lnTo>
                    <a:pt x="25" y="138"/>
                  </a:lnTo>
                  <a:lnTo>
                    <a:pt x="17" y="145"/>
                  </a:lnTo>
                  <a:lnTo>
                    <a:pt x="11" y="155"/>
                  </a:lnTo>
                  <a:lnTo>
                    <a:pt x="5" y="165"/>
                  </a:lnTo>
                  <a:lnTo>
                    <a:pt x="1" y="174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046"/>
                  </a:lnTo>
                  <a:lnTo>
                    <a:pt x="0" y="1057"/>
                  </a:lnTo>
                  <a:lnTo>
                    <a:pt x="1" y="1067"/>
                  </a:lnTo>
                  <a:lnTo>
                    <a:pt x="5" y="1077"/>
                  </a:lnTo>
                  <a:lnTo>
                    <a:pt x="11" y="1086"/>
                  </a:lnTo>
                  <a:lnTo>
                    <a:pt x="17" y="1096"/>
                  </a:lnTo>
                  <a:lnTo>
                    <a:pt x="25" y="1105"/>
                  </a:lnTo>
                  <a:lnTo>
                    <a:pt x="34" y="1113"/>
                  </a:lnTo>
                  <a:lnTo>
                    <a:pt x="44" y="1123"/>
                  </a:lnTo>
                  <a:lnTo>
                    <a:pt x="55" y="1130"/>
                  </a:lnTo>
                  <a:lnTo>
                    <a:pt x="69" y="1140"/>
                  </a:lnTo>
                  <a:lnTo>
                    <a:pt x="82" y="1148"/>
                  </a:lnTo>
                  <a:lnTo>
                    <a:pt x="97" y="1155"/>
                  </a:lnTo>
                  <a:lnTo>
                    <a:pt x="113" y="1163"/>
                  </a:lnTo>
                  <a:lnTo>
                    <a:pt x="130" y="1171"/>
                  </a:lnTo>
                  <a:lnTo>
                    <a:pt x="149" y="1178"/>
                  </a:lnTo>
                  <a:lnTo>
                    <a:pt x="167" y="1184"/>
                  </a:lnTo>
                  <a:lnTo>
                    <a:pt x="188" y="1192"/>
                  </a:lnTo>
                  <a:lnTo>
                    <a:pt x="209" y="1198"/>
                  </a:lnTo>
                  <a:lnTo>
                    <a:pt x="230" y="1203"/>
                  </a:lnTo>
                  <a:lnTo>
                    <a:pt x="253" y="1209"/>
                  </a:lnTo>
                  <a:lnTo>
                    <a:pt x="276" y="1213"/>
                  </a:lnTo>
                  <a:lnTo>
                    <a:pt x="299" y="1219"/>
                  </a:lnTo>
                  <a:lnTo>
                    <a:pt x="324" y="1222"/>
                  </a:lnTo>
                  <a:lnTo>
                    <a:pt x="349" y="1226"/>
                  </a:lnTo>
                  <a:lnTo>
                    <a:pt x="376" y="1230"/>
                  </a:lnTo>
                  <a:lnTo>
                    <a:pt x="403" y="1232"/>
                  </a:lnTo>
                  <a:lnTo>
                    <a:pt x="430" y="1236"/>
                  </a:lnTo>
                  <a:lnTo>
                    <a:pt x="458" y="1238"/>
                  </a:lnTo>
                  <a:lnTo>
                    <a:pt x="485" y="1240"/>
                  </a:lnTo>
                  <a:lnTo>
                    <a:pt x="514" y="1240"/>
                  </a:lnTo>
                  <a:lnTo>
                    <a:pt x="543" y="1242"/>
                  </a:lnTo>
                  <a:lnTo>
                    <a:pt x="573" y="1242"/>
                  </a:lnTo>
                  <a:lnTo>
                    <a:pt x="602" y="1242"/>
                  </a:lnTo>
                  <a:lnTo>
                    <a:pt x="631" y="1240"/>
                  </a:lnTo>
                  <a:lnTo>
                    <a:pt x="660" y="1240"/>
                  </a:lnTo>
                  <a:lnTo>
                    <a:pt x="689" y="1238"/>
                  </a:lnTo>
                  <a:lnTo>
                    <a:pt x="716" y="1236"/>
                  </a:lnTo>
                  <a:lnTo>
                    <a:pt x="744" y="1232"/>
                  </a:lnTo>
                  <a:lnTo>
                    <a:pt x="771" y="1230"/>
                  </a:lnTo>
                  <a:lnTo>
                    <a:pt x="796" y="1226"/>
                  </a:lnTo>
                  <a:lnTo>
                    <a:pt x="821" y="1222"/>
                  </a:lnTo>
                  <a:lnTo>
                    <a:pt x="846" y="1219"/>
                  </a:lnTo>
                  <a:lnTo>
                    <a:pt x="871" y="1213"/>
                  </a:lnTo>
                  <a:lnTo>
                    <a:pt x="894" y="1209"/>
                  </a:lnTo>
                  <a:lnTo>
                    <a:pt x="917" y="1203"/>
                  </a:lnTo>
                  <a:lnTo>
                    <a:pt x="938" y="1198"/>
                  </a:lnTo>
                  <a:lnTo>
                    <a:pt x="959" y="1192"/>
                  </a:lnTo>
                  <a:lnTo>
                    <a:pt x="979" y="1184"/>
                  </a:lnTo>
                  <a:lnTo>
                    <a:pt x="998" y="1178"/>
                  </a:lnTo>
                  <a:lnTo>
                    <a:pt x="1015" y="1171"/>
                  </a:lnTo>
                  <a:lnTo>
                    <a:pt x="1032" y="1163"/>
                  </a:lnTo>
                  <a:lnTo>
                    <a:pt x="1050" y="1155"/>
                  </a:lnTo>
                  <a:lnTo>
                    <a:pt x="1063" y="1148"/>
                  </a:lnTo>
                  <a:lnTo>
                    <a:pt x="1078" y="1140"/>
                  </a:lnTo>
                  <a:lnTo>
                    <a:pt x="1090" y="1130"/>
                  </a:lnTo>
                  <a:lnTo>
                    <a:pt x="1101" y="1123"/>
                  </a:lnTo>
                  <a:lnTo>
                    <a:pt x="1113" y="1113"/>
                  </a:lnTo>
                  <a:lnTo>
                    <a:pt x="1121" y="1105"/>
                  </a:lnTo>
                  <a:lnTo>
                    <a:pt x="1128" y="1096"/>
                  </a:lnTo>
                  <a:lnTo>
                    <a:pt x="1136" y="1086"/>
                  </a:lnTo>
                  <a:lnTo>
                    <a:pt x="1140" y="1077"/>
                  </a:lnTo>
                  <a:lnTo>
                    <a:pt x="1144" y="1067"/>
                  </a:lnTo>
                  <a:lnTo>
                    <a:pt x="1146" y="1057"/>
                  </a:lnTo>
                  <a:lnTo>
                    <a:pt x="1147" y="1046"/>
                  </a:lnTo>
                  <a:lnTo>
                    <a:pt x="1147" y="195"/>
                  </a:lnTo>
                  <a:lnTo>
                    <a:pt x="1146" y="186"/>
                  </a:lnTo>
                  <a:lnTo>
                    <a:pt x="1144" y="174"/>
                  </a:lnTo>
                  <a:lnTo>
                    <a:pt x="1140" y="165"/>
                  </a:lnTo>
                  <a:lnTo>
                    <a:pt x="1136" y="155"/>
                  </a:lnTo>
                  <a:lnTo>
                    <a:pt x="1128" y="145"/>
                  </a:lnTo>
                  <a:lnTo>
                    <a:pt x="1121" y="138"/>
                  </a:lnTo>
                  <a:lnTo>
                    <a:pt x="1113" y="128"/>
                  </a:lnTo>
                  <a:lnTo>
                    <a:pt x="1101" y="119"/>
                  </a:lnTo>
                  <a:lnTo>
                    <a:pt x="1090" y="111"/>
                  </a:lnTo>
                  <a:lnTo>
                    <a:pt x="1078" y="101"/>
                  </a:lnTo>
                  <a:lnTo>
                    <a:pt x="1063" y="94"/>
                  </a:lnTo>
                  <a:lnTo>
                    <a:pt x="1050" y="86"/>
                  </a:lnTo>
                  <a:lnTo>
                    <a:pt x="1032" y="78"/>
                  </a:lnTo>
                  <a:lnTo>
                    <a:pt x="1015" y="71"/>
                  </a:lnTo>
                  <a:lnTo>
                    <a:pt x="998" y="63"/>
                  </a:lnTo>
                  <a:lnTo>
                    <a:pt x="979" y="57"/>
                  </a:lnTo>
                  <a:lnTo>
                    <a:pt x="959" y="51"/>
                  </a:lnTo>
                  <a:lnTo>
                    <a:pt x="938" y="44"/>
                  </a:lnTo>
                  <a:lnTo>
                    <a:pt x="917" y="38"/>
                  </a:lnTo>
                  <a:lnTo>
                    <a:pt x="894" y="32"/>
                  </a:lnTo>
                  <a:lnTo>
                    <a:pt x="871" y="28"/>
                  </a:lnTo>
                  <a:lnTo>
                    <a:pt x="846" y="23"/>
                  </a:lnTo>
                  <a:lnTo>
                    <a:pt x="821" y="19"/>
                  </a:lnTo>
                  <a:lnTo>
                    <a:pt x="796" y="15"/>
                  </a:lnTo>
                  <a:lnTo>
                    <a:pt x="771" y="11"/>
                  </a:lnTo>
                  <a:lnTo>
                    <a:pt x="744" y="9"/>
                  </a:lnTo>
                  <a:lnTo>
                    <a:pt x="716" y="5"/>
                  </a:lnTo>
                  <a:lnTo>
                    <a:pt x="689" y="3"/>
                  </a:lnTo>
                  <a:lnTo>
                    <a:pt x="660" y="1"/>
                  </a:lnTo>
                  <a:lnTo>
                    <a:pt x="631" y="1"/>
                  </a:lnTo>
                  <a:lnTo>
                    <a:pt x="602" y="0"/>
                  </a:lnTo>
                  <a:lnTo>
                    <a:pt x="573" y="0"/>
                  </a:lnTo>
                  <a:close/>
                </a:path>
              </a:pathLst>
            </a:custGeom>
            <a:solidFill>
              <a:srgbClr val="00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60" name="Freeform 375"/>
            <p:cNvSpPr>
              <a:spLocks/>
            </p:cNvSpPr>
            <p:nvPr/>
          </p:nvSpPr>
          <p:spPr bwMode="auto">
            <a:xfrm>
              <a:off x="1919" y="564"/>
              <a:ext cx="580" cy="621"/>
            </a:xfrm>
            <a:custGeom>
              <a:avLst/>
              <a:gdLst>
                <a:gd name="T0" fmla="*/ 9 w 1147"/>
                <a:gd name="T1" fmla="*/ 1 h 1242"/>
                <a:gd name="T2" fmla="*/ 7 w 1147"/>
                <a:gd name="T3" fmla="*/ 1 h 1242"/>
                <a:gd name="T4" fmla="*/ 6 w 1147"/>
                <a:gd name="T5" fmla="*/ 1 h 1242"/>
                <a:gd name="T6" fmla="*/ 5 w 1147"/>
                <a:gd name="T7" fmla="*/ 1 h 1242"/>
                <a:gd name="T8" fmla="*/ 4 w 1147"/>
                <a:gd name="T9" fmla="*/ 1 h 1242"/>
                <a:gd name="T10" fmla="*/ 3 w 1147"/>
                <a:gd name="T11" fmla="*/ 1 h 1242"/>
                <a:gd name="T12" fmla="*/ 2 w 1147"/>
                <a:gd name="T13" fmla="*/ 2 h 1242"/>
                <a:gd name="T14" fmla="*/ 1 w 1147"/>
                <a:gd name="T15" fmla="*/ 2 h 1242"/>
                <a:gd name="T16" fmla="*/ 1 w 1147"/>
                <a:gd name="T17" fmla="*/ 3 h 1242"/>
                <a:gd name="T18" fmla="*/ 1 w 1147"/>
                <a:gd name="T19" fmla="*/ 3 h 1242"/>
                <a:gd name="T20" fmla="*/ 0 w 1147"/>
                <a:gd name="T21" fmla="*/ 4 h 1242"/>
                <a:gd name="T22" fmla="*/ 1 w 1147"/>
                <a:gd name="T23" fmla="*/ 17 h 1242"/>
                <a:gd name="T24" fmla="*/ 1 w 1147"/>
                <a:gd name="T25" fmla="*/ 18 h 1242"/>
                <a:gd name="T26" fmla="*/ 1 w 1147"/>
                <a:gd name="T27" fmla="*/ 18 h 1242"/>
                <a:gd name="T28" fmla="*/ 2 w 1147"/>
                <a:gd name="T29" fmla="*/ 18 h 1242"/>
                <a:gd name="T30" fmla="*/ 3 w 1147"/>
                <a:gd name="T31" fmla="*/ 19 h 1242"/>
                <a:gd name="T32" fmla="*/ 3 w 1147"/>
                <a:gd name="T33" fmla="*/ 19 h 1242"/>
                <a:gd name="T34" fmla="*/ 5 w 1147"/>
                <a:gd name="T35" fmla="*/ 19 h 1242"/>
                <a:gd name="T36" fmla="*/ 6 w 1147"/>
                <a:gd name="T37" fmla="*/ 20 h 1242"/>
                <a:gd name="T38" fmla="*/ 7 w 1147"/>
                <a:gd name="T39" fmla="*/ 20 h 1242"/>
                <a:gd name="T40" fmla="*/ 8 w 1147"/>
                <a:gd name="T41" fmla="*/ 20 h 1242"/>
                <a:gd name="T42" fmla="*/ 10 w 1147"/>
                <a:gd name="T43" fmla="*/ 20 h 1242"/>
                <a:gd name="T44" fmla="*/ 11 w 1147"/>
                <a:gd name="T45" fmla="*/ 20 h 1242"/>
                <a:gd name="T46" fmla="*/ 13 w 1147"/>
                <a:gd name="T47" fmla="*/ 20 h 1242"/>
                <a:gd name="T48" fmla="*/ 14 w 1147"/>
                <a:gd name="T49" fmla="*/ 20 h 1242"/>
                <a:gd name="T50" fmla="*/ 15 w 1147"/>
                <a:gd name="T51" fmla="*/ 19 h 1242"/>
                <a:gd name="T52" fmla="*/ 16 w 1147"/>
                <a:gd name="T53" fmla="*/ 19 h 1242"/>
                <a:gd name="T54" fmla="*/ 17 w 1147"/>
                <a:gd name="T55" fmla="*/ 19 h 1242"/>
                <a:gd name="T56" fmla="*/ 18 w 1147"/>
                <a:gd name="T57" fmla="*/ 18 h 1242"/>
                <a:gd name="T58" fmla="*/ 18 w 1147"/>
                <a:gd name="T59" fmla="*/ 18 h 1242"/>
                <a:gd name="T60" fmla="*/ 19 w 1147"/>
                <a:gd name="T61" fmla="*/ 18 h 1242"/>
                <a:gd name="T62" fmla="*/ 19 w 1147"/>
                <a:gd name="T63" fmla="*/ 17 h 1242"/>
                <a:gd name="T64" fmla="*/ 19 w 1147"/>
                <a:gd name="T65" fmla="*/ 4 h 1242"/>
                <a:gd name="T66" fmla="*/ 19 w 1147"/>
                <a:gd name="T67" fmla="*/ 3 h 1242"/>
                <a:gd name="T68" fmla="*/ 19 w 1147"/>
                <a:gd name="T69" fmla="*/ 3 h 1242"/>
                <a:gd name="T70" fmla="*/ 18 w 1147"/>
                <a:gd name="T71" fmla="*/ 2 h 1242"/>
                <a:gd name="T72" fmla="*/ 18 w 1147"/>
                <a:gd name="T73" fmla="*/ 2 h 1242"/>
                <a:gd name="T74" fmla="*/ 17 w 1147"/>
                <a:gd name="T75" fmla="*/ 1 h 1242"/>
                <a:gd name="T76" fmla="*/ 16 w 1147"/>
                <a:gd name="T77" fmla="*/ 1 h 1242"/>
                <a:gd name="T78" fmla="*/ 15 w 1147"/>
                <a:gd name="T79" fmla="*/ 1 h 1242"/>
                <a:gd name="T80" fmla="*/ 13 w 1147"/>
                <a:gd name="T81" fmla="*/ 1 h 1242"/>
                <a:gd name="T82" fmla="*/ 12 w 1147"/>
                <a:gd name="T83" fmla="*/ 1 h 1242"/>
                <a:gd name="T84" fmla="*/ 11 w 1147"/>
                <a:gd name="T85" fmla="*/ 1 h 1242"/>
                <a:gd name="T86" fmla="*/ 10 w 1147"/>
                <a:gd name="T87" fmla="*/ 0 h 12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47"/>
                <a:gd name="T133" fmla="*/ 0 h 1242"/>
                <a:gd name="T134" fmla="*/ 1147 w 1147"/>
                <a:gd name="T135" fmla="*/ 1242 h 12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47" h="1242">
                  <a:moveTo>
                    <a:pt x="573" y="0"/>
                  </a:moveTo>
                  <a:lnTo>
                    <a:pt x="543" y="0"/>
                  </a:lnTo>
                  <a:lnTo>
                    <a:pt x="514" y="1"/>
                  </a:lnTo>
                  <a:lnTo>
                    <a:pt x="485" y="1"/>
                  </a:lnTo>
                  <a:lnTo>
                    <a:pt x="458" y="3"/>
                  </a:lnTo>
                  <a:lnTo>
                    <a:pt x="430" y="5"/>
                  </a:lnTo>
                  <a:lnTo>
                    <a:pt x="403" y="9"/>
                  </a:lnTo>
                  <a:lnTo>
                    <a:pt x="376" y="11"/>
                  </a:lnTo>
                  <a:lnTo>
                    <a:pt x="349" y="15"/>
                  </a:lnTo>
                  <a:lnTo>
                    <a:pt x="324" y="19"/>
                  </a:lnTo>
                  <a:lnTo>
                    <a:pt x="299" y="23"/>
                  </a:lnTo>
                  <a:lnTo>
                    <a:pt x="276" y="28"/>
                  </a:lnTo>
                  <a:lnTo>
                    <a:pt x="253" y="34"/>
                  </a:lnTo>
                  <a:lnTo>
                    <a:pt x="230" y="38"/>
                  </a:lnTo>
                  <a:lnTo>
                    <a:pt x="209" y="44"/>
                  </a:lnTo>
                  <a:lnTo>
                    <a:pt x="188" y="51"/>
                  </a:lnTo>
                  <a:lnTo>
                    <a:pt x="167" y="57"/>
                  </a:lnTo>
                  <a:lnTo>
                    <a:pt x="149" y="63"/>
                  </a:lnTo>
                  <a:lnTo>
                    <a:pt x="130" y="71"/>
                  </a:lnTo>
                  <a:lnTo>
                    <a:pt x="113" y="78"/>
                  </a:lnTo>
                  <a:lnTo>
                    <a:pt x="97" y="86"/>
                  </a:lnTo>
                  <a:lnTo>
                    <a:pt x="82" y="94"/>
                  </a:lnTo>
                  <a:lnTo>
                    <a:pt x="69" y="101"/>
                  </a:lnTo>
                  <a:lnTo>
                    <a:pt x="55" y="111"/>
                  </a:lnTo>
                  <a:lnTo>
                    <a:pt x="44" y="119"/>
                  </a:lnTo>
                  <a:lnTo>
                    <a:pt x="34" y="128"/>
                  </a:lnTo>
                  <a:lnTo>
                    <a:pt x="25" y="138"/>
                  </a:lnTo>
                  <a:lnTo>
                    <a:pt x="17" y="145"/>
                  </a:lnTo>
                  <a:lnTo>
                    <a:pt x="11" y="155"/>
                  </a:lnTo>
                  <a:lnTo>
                    <a:pt x="5" y="165"/>
                  </a:lnTo>
                  <a:lnTo>
                    <a:pt x="1" y="174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046"/>
                  </a:lnTo>
                  <a:lnTo>
                    <a:pt x="0" y="1057"/>
                  </a:lnTo>
                  <a:lnTo>
                    <a:pt x="1" y="1067"/>
                  </a:lnTo>
                  <a:lnTo>
                    <a:pt x="5" y="1077"/>
                  </a:lnTo>
                  <a:lnTo>
                    <a:pt x="11" y="1086"/>
                  </a:lnTo>
                  <a:lnTo>
                    <a:pt x="17" y="1096"/>
                  </a:lnTo>
                  <a:lnTo>
                    <a:pt x="25" y="1105"/>
                  </a:lnTo>
                  <a:lnTo>
                    <a:pt x="34" y="1113"/>
                  </a:lnTo>
                  <a:lnTo>
                    <a:pt x="44" y="1123"/>
                  </a:lnTo>
                  <a:lnTo>
                    <a:pt x="55" y="1130"/>
                  </a:lnTo>
                  <a:lnTo>
                    <a:pt x="69" y="1140"/>
                  </a:lnTo>
                  <a:lnTo>
                    <a:pt x="82" y="1148"/>
                  </a:lnTo>
                  <a:lnTo>
                    <a:pt x="97" y="1155"/>
                  </a:lnTo>
                  <a:lnTo>
                    <a:pt x="113" y="1163"/>
                  </a:lnTo>
                  <a:lnTo>
                    <a:pt x="130" y="1171"/>
                  </a:lnTo>
                  <a:lnTo>
                    <a:pt x="149" y="1178"/>
                  </a:lnTo>
                  <a:lnTo>
                    <a:pt x="167" y="1184"/>
                  </a:lnTo>
                  <a:lnTo>
                    <a:pt x="188" y="1192"/>
                  </a:lnTo>
                  <a:lnTo>
                    <a:pt x="209" y="1198"/>
                  </a:lnTo>
                  <a:lnTo>
                    <a:pt x="230" y="1203"/>
                  </a:lnTo>
                  <a:lnTo>
                    <a:pt x="253" y="1209"/>
                  </a:lnTo>
                  <a:lnTo>
                    <a:pt x="276" y="1213"/>
                  </a:lnTo>
                  <a:lnTo>
                    <a:pt x="299" y="1219"/>
                  </a:lnTo>
                  <a:lnTo>
                    <a:pt x="324" y="1222"/>
                  </a:lnTo>
                  <a:lnTo>
                    <a:pt x="349" y="1226"/>
                  </a:lnTo>
                  <a:lnTo>
                    <a:pt x="376" y="1230"/>
                  </a:lnTo>
                  <a:lnTo>
                    <a:pt x="403" y="1232"/>
                  </a:lnTo>
                  <a:lnTo>
                    <a:pt x="430" y="1236"/>
                  </a:lnTo>
                  <a:lnTo>
                    <a:pt x="458" y="1238"/>
                  </a:lnTo>
                  <a:lnTo>
                    <a:pt x="485" y="1240"/>
                  </a:lnTo>
                  <a:lnTo>
                    <a:pt x="514" y="1240"/>
                  </a:lnTo>
                  <a:lnTo>
                    <a:pt x="543" y="1242"/>
                  </a:lnTo>
                  <a:lnTo>
                    <a:pt x="573" y="1242"/>
                  </a:lnTo>
                  <a:lnTo>
                    <a:pt x="602" y="1242"/>
                  </a:lnTo>
                  <a:lnTo>
                    <a:pt x="631" y="1240"/>
                  </a:lnTo>
                  <a:lnTo>
                    <a:pt x="660" y="1240"/>
                  </a:lnTo>
                  <a:lnTo>
                    <a:pt x="689" y="1238"/>
                  </a:lnTo>
                  <a:lnTo>
                    <a:pt x="716" y="1236"/>
                  </a:lnTo>
                  <a:lnTo>
                    <a:pt x="744" y="1232"/>
                  </a:lnTo>
                  <a:lnTo>
                    <a:pt x="771" y="1230"/>
                  </a:lnTo>
                  <a:lnTo>
                    <a:pt x="796" y="1226"/>
                  </a:lnTo>
                  <a:lnTo>
                    <a:pt x="821" y="1222"/>
                  </a:lnTo>
                  <a:lnTo>
                    <a:pt x="846" y="1219"/>
                  </a:lnTo>
                  <a:lnTo>
                    <a:pt x="871" y="1213"/>
                  </a:lnTo>
                  <a:lnTo>
                    <a:pt x="894" y="1209"/>
                  </a:lnTo>
                  <a:lnTo>
                    <a:pt x="917" y="1203"/>
                  </a:lnTo>
                  <a:lnTo>
                    <a:pt x="938" y="1198"/>
                  </a:lnTo>
                  <a:lnTo>
                    <a:pt x="959" y="1192"/>
                  </a:lnTo>
                  <a:lnTo>
                    <a:pt x="979" y="1184"/>
                  </a:lnTo>
                  <a:lnTo>
                    <a:pt x="998" y="1178"/>
                  </a:lnTo>
                  <a:lnTo>
                    <a:pt x="1015" y="1171"/>
                  </a:lnTo>
                  <a:lnTo>
                    <a:pt x="1032" y="1163"/>
                  </a:lnTo>
                  <a:lnTo>
                    <a:pt x="1050" y="1155"/>
                  </a:lnTo>
                  <a:lnTo>
                    <a:pt x="1063" y="1148"/>
                  </a:lnTo>
                  <a:lnTo>
                    <a:pt x="1078" y="1140"/>
                  </a:lnTo>
                  <a:lnTo>
                    <a:pt x="1090" y="1130"/>
                  </a:lnTo>
                  <a:lnTo>
                    <a:pt x="1101" y="1123"/>
                  </a:lnTo>
                  <a:lnTo>
                    <a:pt x="1113" y="1113"/>
                  </a:lnTo>
                  <a:lnTo>
                    <a:pt x="1121" y="1105"/>
                  </a:lnTo>
                  <a:lnTo>
                    <a:pt x="1128" y="1096"/>
                  </a:lnTo>
                  <a:lnTo>
                    <a:pt x="1136" y="1086"/>
                  </a:lnTo>
                  <a:lnTo>
                    <a:pt x="1140" y="1077"/>
                  </a:lnTo>
                  <a:lnTo>
                    <a:pt x="1144" y="1067"/>
                  </a:lnTo>
                  <a:lnTo>
                    <a:pt x="1146" y="1057"/>
                  </a:lnTo>
                  <a:lnTo>
                    <a:pt x="1147" y="1046"/>
                  </a:lnTo>
                  <a:lnTo>
                    <a:pt x="1147" y="195"/>
                  </a:lnTo>
                  <a:lnTo>
                    <a:pt x="1146" y="186"/>
                  </a:lnTo>
                  <a:lnTo>
                    <a:pt x="1144" y="174"/>
                  </a:lnTo>
                  <a:lnTo>
                    <a:pt x="1140" y="165"/>
                  </a:lnTo>
                  <a:lnTo>
                    <a:pt x="1136" y="155"/>
                  </a:lnTo>
                  <a:lnTo>
                    <a:pt x="1128" y="145"/>
                  </a:lnTo>
                  <a:lnTo>
                    <a:pt x="1121" y="138"/>
                  </a:lnTo>
                  <a:lnTo>
                    <a:pt x="1113" y="128"/>
                  </a:lnTo>
                  <a:lnTo>
                    <a:pt x="1101" y="119"/>
                  </a:lnTo>
                  <a:lnTo>
                    <a:pt x="1090" y="111"/>
                  </a:lnTo>
                  <a:lnTo>
                    <a:pt x="1078" y="101"/>
                  </a:lnTo>
                  <a:lnTo>
                    <a:pt x="1063" y="94"/>
                  </a:lnTo>
                  <a:lnTo>
                    <a:pt x="1050" y="86"/>
                  </a:lnTo>
                  <a:lnTo>
                    <a:pt x="1032" y="78"/>
                  </a:lnTo>
                  <a:lnTo>
                    <a:pt x="1015" y="71"/>
                  </a:lnTo>
                  <a:lnTo>
                    <a:pt x="998" y="63"/>
                  </a:lnTo>
                  <a:lnTo>
                    <a:pt x="979" y="57"/>
                  </a:lnTo>
                  <a:lnTo>
                    <a:pt x="959" y="51"/>
                  </a:lnTo>
                  <a:lnTo>
                    <a:pt x="938" y="44"/>
                  </a:lnTo>
                  <a:lnTo>
                    <a:pt x="917" y="38"/>
                  </a:lnTo>
                  <a:lnTo>
                    <a:pt x="894" y="32"/>
                  </a:lnTo>
                  <a:lnTo>
                    <a:pt x="871" y="28"/>
                  </a:lnTo>
                  <a:lnTo>
                    <a:pt x="846" y="23"/>
                  </a:lnTo>
                  <a:lnTo>
                    <a:pt x="821" y="19"/>
                  </a:lnTo>
                  <a:lnTo>
                    <a:pt x="796" y="15"/>
                  </a:lnTo>
                  <a:lnTo>
                    <a:pt x="771" y="11"/>
                  </a:lnTo>
                  <a:lnTo>
                    <a:pt x="744" y="9"/>
                  </a:lnTo>
                  <a:lnTo>
                    <a:pt x="716" y="5"/>
                  </a:lnTo>
                  <a:lnTo>
                    <a:pt x="689" y="3"/>
                  </a:lnTo>
                  <a:lnTo>
                    <a:pt x="660" y="1"/>
                  </a:lnTo>
                  <a:lnTo>
                    <a:pt x="631" y="1"/>
                  </a:lnTo>
                  <a:lnTo>
                    <a:pt x="602" y="0"/>
                  </a:lnTo>
                  <a:lnTo>
                    <a:pt x="573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61" name="Freeform 376"/>
            <p:cNvSpPr>
              <a:spLocks/>
            </p:cNvSpPr>
            <p:nvPr/>
          </p:nvSpPr>
          <p:spPr bwMode="auto">
            <a:xfrm>
              <a:off x="1919" y="662"/>
              <a:ext cx="580" cy="97"/>
            </a:xfrm>
            <a:custGeom>
              <a:avLst/>
              <a:gdLst>
                <a:gd name="T0" fmla="*/ 0 w 1147"/>
                <a:gd name="T1" fmla="*/ 1 h 194"/>
                <a:gd name="T2" fmla="*/ 1 w 1147"/>
                <a:gd name="T3" fmla="*/ 1 h 194"/>
                <a:gd name="T4" fmla="*/ 1 w 1147"/>
                <a:gd name="T5" fmla="*/ 1 h 194"/>
                <a:gd name="T6" fmla="*/ 1 w 1147"/>
                <a:gd name="T7" fmla="*/ 2 h 194"/>
                <a:gd name="T8" fmla="*/ 1 w 1147"/>
                <a:gd name="T9" fmla="*/ 2 h 194"/>
                <a:gd name="T10" fmla="*/ 2 w 1147"/>
                <a:gd name="T11" fmla="*/ 2 h 194"/>
                <a:gd name="T12" fmla="*/ 2 w 1147"/>
                <a:gd name="T13" fmla="*/ 2 h 194"/>
                <a:gd name="T14" fmla="*/ 3 w 1147"/>
                <a:gd name="T15" fmla="*/ 3 h 194"/>
                <a:gd name="T16" fmla="*/ 3 w 1147"/>
                <a:gd name="T17" fmla="*/ 3 h 194"/>
                <a:gd name="T18" fmla="*/ 4 w 1147"/>
                <a:gd name="T19" fmla="*/ 3 h 194"/>
                <a:gd name="T20" fmla="*/ 5 w 1147"/>
                <a:gd name="T21" fmla="*/ 3 h 194"/>
                <a:gd name="T22" fmla="*/ 6 w 1147"/>
                <a:gd name="T23" fmla="*/ 3 h 194"/>
                <a:gd name="T24" fmla="*/ 7 w 1147"/>
                <a:gd name="T25" fmla="*/ 3 h 194"/>
                <a:gd name="T26" fmla="*/ 7 w 1147"/>
                <a:gd name="T27" fmla="*/ 3 h 194"/>
                <a:gd name="T28" fmla="*/ 8 w 1147"/>
                <a:gd name="T29" fmla="*/ 3 h 194"/>
                <a:gd name="T30" fmla="*/ 9 w 1147"/>
                <a:gd name="T31" fmla="*/ 4 h 194"/>
                <a:gd name="T32" fmla="*/ 10 w 1147"/>
                <a:gd name="T33" fmla="*/ 4 h 194"/>
                <a:gd name="T34" fmla="*/ 11 w 1147"/>
                <a:gd name="T35" fmla="*/ 3 h 194"/>
                <a:gd name="T36" fmla="*/ 12 w 1147"/>
                <a:gd name="T37" fmla="*/ 3 h 194"/>
                <a:gd name="T38" fmla="*/ 13 w 1147"/>
                <a:gd name="T39" fmla="*/ 3 h 194"/>
                <a:gd name="T40" fmla="*/ 14 w 1147"/>
                <a:gd name="T41" fmla="*/ 3 h 194"/>
                <a:gd name="T42" fmla="*/ 15 w 1147"/>
                <a:gd name="T43" fmla="*/ 3 h 194"/>
                <a:gd name="T44" fmla="*/ 15 w 1147"/>
                <a:gd name="T45" fmla="*/ 3 h 194"/>
                <a:gd name="T46" fmla="*/ 16 w 1147"/>
                <a:gd name="T47" fmla="*/ 3 h 194"/>
                <a:gd name="T48" fmla="*/ 17 w 1147"/>
                <a:gd name="T49" fmla="*/ 3 h 194"/>
                <a:gd name="T50" fmla="*/ 17 w 1147"/>
                <a:gd name="T51" fmla="*/ 2 h 194"/>
                <a:gd name="T52" fmla="*/ 18 w 1147"/>
                <a:gd name="T53" fmla="*/ 2 h 194"/>
                <a:gd name="T54" fmla="*/ 18 w 1147"/>
                <a:gd name="T55" fmla="*/ 2 h 194"/>
                <a:gd name="T56" fmla="*/ 19 w 1147"/>
                <a:gd name="T57" fmla="*/ 2 h 194"/>
                <a:gd name="T58" fmla="*/ 19 w 1147"/>
                <a:gd name="T59" fmla="*/ 1 h 194"/>
                <a:gd name="T60" fmla="*/ 19 w 1147"/>
                <a:gd name="T61" fmla="*/ 1 h 194"/>
                <a:gd name="T62" fmla="*/ 19 w 1147"/>
                <a:gd name="T63" fmla="*/ 1 h 194"/>
                <a:gd name="T64" fmla="*/ 0 w 1147"/>
                <a:gd name="T65" fmla="*/ 0 h 19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7"/>
                <a:gd name="T100" fmla="*/ 0 h 194"/>
                <a:gd name="T101" fmla="*/ 1147 w 1147"/>
                <a:gd name="T102" fmla="*/ 194 h 19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7" h="194">
                  <a:moveTo>
                    <a:pt x="0" y="0"/>
                  </a:moveTo>
                  <a:lnTo>
                    <a:pt x="0" y="12"/>
                  </a:lnTo>
                  <a:lnTo>
                    <a:pt x="1" y="22"/>
                  </a:lnTo>
                  <a:lnTo>
                    <a:pt x="5" y="31"/>
                  </a:lnTo>
                  <a:lnTo>
                    <a:pt x="11" y="41"/>
                  </a:lnTo>
                  <a:lnTo>
                    <a:pt x="17" y="50"/>
                  </a:lnTo>
                  <a:lnTo>
                    <a:pt x="25" y="58"/>
                  </a:lnTo>
                  <a:lnTo>
                    <a:pt x="34" y="68"/>
                  </a:lnTo>
                  <a:lnTo>
                    <a:pt x="44" y="77"/>
                  </a:lnTo>
                  <a:lnTo>
                    <a:pt x="55" y="85"/>
                  </a:lnTo>
                  <a:lnTo>
                    <a:pt x="69" y="94"/>
                  </a:lnTo>
                  <a:lnTo>
                    <a:pt x="82" y="102"/>
                  </a:lnTo>
                  <a:lnTo>
                    <a:pt x="97" y="110"/>
                  </a:lnTo>
                  <a:lnTo>
                    <a:pt x="113" y="118"/>
                  </a:lnTo>
                  <a:lnTo>
                    <a:pt x="130" y="125"/>
                  </a:lnTo>
                  <a:lnTo>
                    <a:pt x="147" y="131"/>
                  </a:lnTo>
                  <a:lnTo>
                    <a:pt x="167" y="139"/>
                  </a:lnTo>
                  <a:lnTo>
                    <a:pt x="188" y="144"/>
                  </a:lnTo>
                  <a:lnTo>
                    <a:pt x="207" y="150"/>
                  </a:lnTo>
                  <a:lnTo>
                    <a:pt x="230" y="156"/>
                  </a:lnTo>
                  <a:lnTo>
                    <a:pt x="251" y="162"/>
                  </a:lnTo>
                  <a:lnTo>
                    <a:pt x="276" y="167"/>
                  </a:lnTo>
                  <a:lnTo>
                    <a:pt x="299" y="171"/>
                  </a:lnTo>
                  <a:lnTo>
                    <a:pt x="324" y="175"/>
                  </a:lnTo>
                  <a:lnTo>
                    <a:pt x="349" y="179"/>
                  </a:lnTo>
                  <a:lnTo>
                    <a:pt x="376" y="183"/>
                  </a:lnTo>
                  <a:lnTo>
                    <a:pt x="403" y="187"/>
                  </a:lnTo>
                  <a:lnTo>
                    <a:pt x="430" y="189"/>
                  </a:lnTo>
                  <a:lnTo>
                    <a:pt x="456" y="190"/>
                  </a:lnTo>
                  <a:lnTo>
                    <a:pt x="485" y="192"/>
                  </a:lnTo>
                  <a:lnTo>
                    <a:pt x="514" y="194"/>
                  </a:lnTo>
                  <a:lnTo>
                    <a:pt x="543" y="194"/>
                  </a:lnTo>
                  <a:lnTo>
                    <a:pt x="573" y="194"/>
                  </a:lnTo>
                  <a:lnTo>
                    <a:pt x="602" y="194"/>
                  </a:lnTo>
                  <a:lnTo>
                    <a:pt x="631" y="194"/>
                  </a:lnTo>
                  <a:lnTo>
                    <a:pt x="660" y="192"/>
                  </a:lnTo>
                  <a:lnTo>
                    <a:pt x="689" y="190"/>
                  </a:lnTo>
                  <a:lnTo>
                    <a:pt x="716" y="189"/>
                  </a:lnTo>
                  <a:lnTo>
                    <a:pt x="742" y="187"/>
                  </a:lnTo>
                  <a:lnTo>
                    <a:pt x="769" y="183"/>
                  </a:lnTo>
                  <a:lnTo>
                    <a:pt x="796" y="179"/>
                  </a:lnTo>
                  <a:lnTo>
                    <a:pt x="821" y="175"/>
                  </a:lnTo>
                  <a:lnTo>
                    <a:pt x="846" y="171"/>
                  </a:lnTo>
                  <a:lnTo>
                    <a:pt x="871" y="167"/>
                  </a:lnTo>
                  <a:lnTo>
                    <a:pt x="894" y="162"/>
                  </a:lnTo>
                  <a:lnTo>
                    <a:pt x="915" y="156"/>
                  </a:lnTo>
                  <a:lnTo>
                    <a:pt x="938" y="150"/>
                  </a:lnTo>
                  <a:lnTo>
                    <a:pt x="959" y="144"/>
                  </a:lnTo>
                  <a:lnTo>
                    <a:pt x="979" y="139"/>
                  </a:lnTo>
                  <a:lnTo>
                    <a:pt x="998" y="131"/>
                  </a:lnTo>
                  <a:lnTo>
                    <a:pt x="1015" y="125"/>
                  </a:lnTo>
                  <a:lnTo>
                    <a:pt x="1032" y="118"/>
                  </a:lnTo>
                  <a:lnTo>
                    <a:pt x="1050" y="110"/>
                  </a:lnTo>
                  <a:lnTo>
                    <a:pt x="1063" y="102"/>
                  </a:lnTo>
                  <a:lnTo>
                    <a:pt x="1078" y="94"/>
                  </a:lnTo>
                  <a:lnTo>
                    <a:pt x="1090" y="85"/>
                  </a:lnTo>
                  <a:lnTo>
                    <a:pt x="1101" y="77"/>
                  </a:lnTo>
                  <a:lnTo>
                    <a:pt x="1113" y="68"/>
                  </a:lnTo>
                  <a:lnTo>
                    <a:pt x="1121" y="58"/>
                  </a:lnTo>
                  <a:lnTo>
                    <a:pt x="1128" y="50"/>
                  </a:lnTo>
                  <a:lnTo>
                    <a:pt x="1136" y="41"/>
                  </a:lnTo>
                  <a:lnTo>
                    <a:pt x="1140" y="31"/>
                  </a:lnTo>
                  <a:lnTo>
                    <a:pt x="1144" y="22"/>
                  </a:lnTo>
                  <a:lnTo>
                    <a:pt x="1146" y="12"/>
                  </a:lnTo>
                  <a:lnTo>
                    <a:pt x="11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62" name="Freeform 377"/>
            <p:cNvSpPr>
              <a:spLocks/>
            </p:cNvSpPr>
            <p:nvPr/>
          </p:nvSpPr>
          <p:spPr bwMode="auto">
            <a:xfrm>
              <a:off x="1919" y="662"/>
              <a:ext cx="580" cy="97"/>
            </a:xfrm>
            <a:custGeom>
              <a:avLst/>
              <a:gdLst>
                <a:gd name="T0" fmla="*/ 0 w 1147"/>
                <a:gd name="T1" fmla="*/ 1 h 194"/>
                <a:gd name="T2" fmla="*/ 1 w 1147"/>
                <a:gd name="T3" fmla="*/ 1 h 194"/>
                <a:gd name="T4" fmla="*/ 1 w 1147"/>
                <a:gd name="T5" fmla="*/ 1 h 194"/>
                <a:gd name="T6" fmla="*/ 1 w 1147"/>
                <a:gd name="T7" fmla="*/ 2 h 194"/>
                <a:gd name="T8" fmla="*/ 1 w 1147"/>
                <a:gd name="T9" fmla="*/ 2 h 194"/>
                <a:gd name="T10" fmla="*/ 2 w 1147"/>
                <a:gd name="T11" fmla="*/ 2 h 194"/>
                <a:gd name="T12" fmla="*/ 2 w 1147"/>
                <a:gd name="T13" fmla="*/ 2 h 194"/>
                <a:gd name="T14" fmla="*/ 3 w 1147"/>
                <a:gd name="T15" fmla="*/ 3 h 194"/>
                <a:gd name="T16" fmla="*/ 3 w 1147"/>
                <a:gd name="T17" fmla="*/ 3 h 194"/>
                <a:gd name="T18" fmla="*/ 4 w 1147"/>
                <a:gd name="T19" fmla="*/ 3 h 194"/>
                <a:gd name="T20" fmla="*/ 5 w 1147"/>
                <a:gd name="T21" fmla="*/ 3 h 194"/>
                <a:gd name="T22" fmla="*/ 6 w 1147"/>
                <a:gd name="T23" fmla="*/ 3 h 194"/>
                <a:gd name="T24" fmla="*/ 7 w 1147"/>
                <a:gd name="T25" fmla="*/ 3 h 194"/>
                <a:gd name="T26" fmla="*/ 7 w 1147"/>
                <a:gd name="T27" fmla="*/ 3 h 194"/>
                <a:gd name="T28" fmla="*/ 8 w 1147"/>
                <a:gd name="T29" fmla="*/ 3 h 194"/>
                <a:gd name="T30" fmla="*/ 9 w 1147"/>
                <a:gd name="T31" fmla="*/ 4 h 194"/>
                <a:gd name="T32" fmla="*/ 10 w 1147"/>
                <a:gd name="T33" fmla="*/ 4 h 194"/>
                <a:gd name="T34" fmla="*/ 11 w 1147"/>
                <a:gd name="T35" fmla="*/ 3 h 194"/>
                <a:gd name="T36" fmla="*/ 12 w 1147"/>
                <a:gd name="T37" fmla="*/ 3 h 194"/>
                <a:gd name="T38" fmla="*/ 13 w 1147"/>
                <a:gd name="T39" fmla="*/ 3 h 194"/>
                <a:gd name="T40" fmla="*/ 14 w 1147"/>
                <a:gd name="T41" fmla="*/ 3 h 194"/>
                <a:gd name="T42" fmla="*/ 15 w 1147"/>
                <a:gd name="T43" fmla="*/ 3 h 194"/>
                <a:gd name="T44" fmla="*/ 15 w 1147"/>
                <a:gd name="T45" fmla="*/ 3 h 194"/>
                <a:gd name="T46" fmla="*/ 16 w 1147"/>
                <a:gd name="T47" fmla="*/ 3 h 194"/>
                <a:gd name="T48" fmla="*/ 17 w 1147"/>
                <a:gd name="T49" fmla="*/ 3 h 194"/>
                <a:gd name="T50" fmla="*/ 17 w 1147"/>
                <a:gd name="T51" fmla="*/ 2 h 194"/>
                <a:gd name="T52" fmla="*/ 18 w 1147"/>
                <a:gd name="T53" fmla="*/ 2 h 194"/>
                <a:gd name="T54" fmla="*/ 18 w 1147"/>
                <a:gd name="T55" fmla="*/ 2 h 194"/>
                <a:gd name="T56" fmla="*/ 19 w 1147"/>
                <a:gd name="T57" fmla="*/ 2 h 194"/>
                <a:gd name="T58" fmla="*/ 19 w 1147"/>
                <a:gd name="T59" fmla="*/ 1 h 194"/>
                <a:gd name="T60" fmla="*/ 19 w 1147"/>
                <a:gd name="T61" fmla="*/ 1 h 194"/>
                <a:gd name="T62" fmla="*/ 19 w 1147"/>
                <a:gd name="T63" fmla="*/ 1 h 19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47"/>
                <a:gd name="T97" fmla="*/ 0 h 194"/>
                <a:gd name="T98" fmla="*/ 1147 w 1147"/>
                <a:gd name="T99" fmla="*/ 194 h 19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47" h="194">
                  <a:moveTo>
                    <a:pt x="0" y="0"/>
                  </a:moveTo>
                  <a:lnTo>
                    <a:pt x="0" y="12"/>
                  </a:lnTo>
                  <a:lnTo>
                    <a:pt x="1" y="22"/>
                  </a:lnTo>
                  <a:lnTo>
                    <a:pt x="5" y="31"/>
                  </a:lnTo>
                  <a:lnTo>
                    <a:pt x="11" y="41"/>
                  </a:lnTo>
                  <a:lnTo>
                    <a:pt x="17" y="50"/>
                  </a:lnTo>
                  <a:lnTo>
                    <a:pt x="25" y="58"/>
                  </a:lnTo>
                  <a:lnTo>
                    <a:pt x="34" y="68"/>
                  </a:lnTo>
                  <a:lnTo>
                    <a:pt x="44" y="77"/>
                  </a:lnTo>
                  <a:lnTo>
                    <a:pt x="55" y="85"/>
                  </a:lnTo>
                  <a:lnTo>
                    <a:pt x="69" y="94"/>
                  </a:lnTo>
                  <a:lnTo>
                    <a:pt x="82" y="102"/>
                  </a:lnTo>
                  <a:lnTo>
                    <a:pt x="97" y="110"/>
                  </a:lnTo>
                  <a:lnTo>
                    <a:pt x="113" y="118"/>
                  </a:lnTo>
                  <a:lnTo>
                    <a:pt x="130" y="125"/>
                  </a:lnTo>
                  <a:lnTo>
                    <a:pt x="147" y="131"/>
                  </a:lnTo>
                  <a:lnTo>
                    <a:pt x="167" y="139"/>
                  </a:lnTo>
                  <a:lnTo>
                    <a:pt x="188" y="144"/>
                  </a:lnTo>
                  <a:lnTo>
                    <a:pt x="207" y="150"/>
                  </a:lnTo>
                  <a:lnTo>
                    <a:pt x="230" y="156"/>
                  </a:lnTo>
                  <a:lnTo>
                    <a:pt x="251" y="162"/>
                  </a:lnTo>
                  <a:lnTo>
                    <a:pt x="276" y="167"/>
                  </a:lnTo>
                  <a:lnTo>
                    <a:pt x="299" y="171"/>
                  </a:lnTo>
                  <a:lnTo>
                    <a:pt x="324" y="175"/>
                  </a:lnTo>
                  <a:lnTo>
                    <a:pt x="349" y="179"/>
                  </a:lnTo>
                  <a:lnTo>
                    <a:pt x="376" y="183"/>
                  </a:lnTo>
                  <a:lnTo>
                    <a:pt x="403" y="187"/>
                  </a:lnTo>
                  <a:lnTo>
                    <a:pt x="430" y="189"/>
                  </a:lnTo>
                  <a:lnTo>
                    <a:pt x="456" y="190"/>
                  </a:lnTo>
                  <a:lnTo>
                    <a:pt x="485" y="192"/>
                  </a:lnTo>
                  <a:lnTo>
                    <a:pt x="514" y="194"/>
                  </a:lnTo>
                  <a:lnTo>
                    <a:pt x="543" y="194"/>
                  </a:lnTo>
                  <a:lnTo>
                    <a:pt x="573" y="194"/>
                  </a:lnTo>
                  <a:lnTo>
                    <a:pt x="602" y="194"/>
                  </a:lnTo>
                  <a:lnTo>
                    <a:pt x="631" y="194"/>
                  </a:lnTo>
                  <a:lnTo>
                    <a:pt x="660" y="192"/>
                  </a:lnTo>
                  <a:lnTo>
                    <a:pt x="689" y="190"/>
                  </a:lnTo>
                  <a:lnTo>
                    <a:pt x="716" y="189"/>
                  </a:lnTo>
                  <a:lnTo>
                    <a:pt x="742" y="187"/>
                  </a:lnTo>
                  <a:lnTo>
                    <a:pt x="769" y="183"/>
                  </a:lnTo>
                  <a:lnTo>
                    <a:pt x="796" y="179"/>
                  </a:lnTo>
                  <a:lnTo>
                    <a:pt x="821" y="175"/>
                  </a:lnTo>
                  <a:lnTo>
                    <a:pt x="846" y="171"/>
                  </a:lnTo>
                  <a:lnTo>
                    <a:pt x="871" y="167"/>
                  </a:lnTo>
                  <a:lnTo>
                    <a:pt x="894" y="162"/>
                  </a:lnTo>
                  <a:lnTo>
                    <a:pt x="915" y="156"/>
                  </a:lnTo>
                  <a:lnTo>
                    <a:pt x="938" y="150"/>
                  </a:lnTo>
                  <a:lnTo>
                    <a:pt x="959" y="144"/>
                  </a:lnTo>
                  <a:lnTo>
                    <a:pt x="979" y="139"/>
                  </a:lnTo>
                  <a:lnTo>
                    <a:pt x="998" y="131"/>
                  </a:lnTo>
                  <a:lnTo>
                    <a:pt x="1015" y="125"/>
                  </a:lnTo>
                  <a:lnTo>
                    <a:pt x="1032" y="118"/>
                  </a:lnTo>
                  <a:lnTo>
                    <a:pt x="1050" y="110"/>
                  </a:lnTo>
                  <a:lnTo>
                    <a:pt x="1063" y="102"/>
                  </a:lnTo>
                  <a:lnTo>
                    <a:pt x="1078" y="94"/>
                  </a:lnTo>
                  <a:lnTo>
                    <a:pt x="1090" y="85"/>
                  </a:lnTo>
                  <a:lnTo>
                    <a:pt x="1101" y="77"/>
                  </a:lnTo>
                  <a:lnTo>
                    <a:pt x="1113" y="68"/>
                  </a:lnTo>
                  <a:lnTo>
                    <a:pt x="1121" y="58"/>
                  </a:lnTo>
                  <a:lnTo>
                    <a:pt x="1128" y="50"/>
                  </a:lnTo>
                  <a:lnTo>
                    <a:pt x="1136" y="41"/>
                  </a:lnTo>
                  <a:lnTo>
                    <a:pt x="1140" y="31"/>
                  </a:lnTo>
                  <a:lnTo>
                    <a:pt x="1144" y="22"/>
                  </a:lnTo>
                  <a:lnTo>
                    <a:pt x="1146" y="12"/>
                  </a:lnTo>
                  <a:lnTo>
                    <a:pt x="1147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63" name="Rectangle 378"/>
            <p:cNvSpPr>
              <a:spLocks noChangeArrowheads="1"/>
            </p:cNvSpPr>
            <p:nvPr/>
          </p:nvSpPr>
          <p:spPr bwMode="auto">
            <a:xfrm>
              <a:off x="1969" y="808"/>
              <a:ext cx="50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Community 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64" name="Rectangle 379"/>
            <p:cNvSpPr>
              <a:spLocks noChangeArrowheads="1"/>
            </p:cNvSpPr>
            <p:nvPr/>
          </p:nvSpPr>
          <p:spPr bwMode="auto">
            <a:xfrm>
              <a:off x="1969" y="908"/>
              <a:ext cx="416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Data base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65" name="Freeform 380"/>
            <p:cNvSpPr>
              <a:spLocks/>
            </p:cNvSpPr>
            <p:nvPr/>
          </p:nvSpPr>
          <p:spPr bwMode="auto">
            <a:xfrm>
              <a:off x="1250" y="205"/>
              <a:ext cx="430" cy="262"/>
            </a:xfrm>
            <a:custGeom>
              <a:avLst/>
              <a:gdLst>
                <a:gd name="T0" fmla="*/ 10 w 852"/>
                <a:gd name="T1" fmla="*/ 1 h 524"/>
                <a:gd name="T2" fmla="*/ 10 w 852"/>
                <a:gd name="T3" fmla="*/ 2 h 524"/>
                <a:gd name="T4" fmla="*/ 0 w 852"/>
                <a:gd name="T5" fmla="*/ 7 h 524"/>
                <a:gd name="T6" fmla="*/ 3 w 852"/>
                <a:gd name="T7" fmla="*/ 7 h 524"/>
                <a:gd name="T8" fmla="*/ 1 w 852"/>
                <a:gd name="T9" fmla="*/ 9 h 524"/>
                <a:gd name="T10" fmla="*/ 11 w 852"/>
                <a:gd name="T11" fmla="*/ 3 h 524"/>
                <a:gd name="T12" fmla="*/ 12 w 852"/>
                <a:gd name="T13" fmla="*/ 4 h 524"/>
                <a:gd name="T14" fmla="*/ 14 w 852"/>
                <a:gd name="T15" fmla="*/ 0 h 524"/>
                <a:gd name="T16" fmla="*/ 10 w 852"/>
                <a:gd name="T17" fmla="*/ 1 h 5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2"/>
                <a:gd name="T28" fmla="*/ 0 h 524"/>
                <a:gd name="T29" fmla="*/ 852 w 852"/>
                <a:gd name="T30" fmla="*/ 524 h 5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2" h="524">
                  <a:moveTo>
                    <a:pt x="599" y="38"/>
                  </a:moveTo>
                  <a:lnTo>
                    <a:pt x="622" y="80"/>
                  </a:lnTo>
                  <a:lnTo>
                    <a:pt x="0" y="439"/>
                  </a:lnTo>
                  <a:lnTo>
                    <a:pt x="129" y="422"/>
                  </a:lnTo>
                  <a:lnTo>
                    <a:pt x="48" y="524"/>
                  </a:lnTo>
                  <a:lnTo>
                    <a:pt x="670" y="163"/>
                  </a:lnTo>
                  <a:lnTo>
                    <a:pt x="695" y="203"/>
                  </a:lnTo>
                  <a:lnTo>
                    <a:pt x="852" y="0"/>
                  </a:lnTo>
                  <a:lnTo>
                    <a:pt x="599" y="38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66" name="Freeform 381"/>
            <p:cNvSpPr>
              <a:spLocks/>
            </p:cNvSpPr>
            <p:nvPr/>
          </p:nvSpPr>
          <p:spPr bwMode="auto">
            <a:xfrm>
              <a:off x="1250" y="205"/>
              <a:ext cx="430" cy="262"/>
            </a:xfrm>
            <a:custGeom>
              <a:avLst/>
              <a:gdLst>
                <a:gd name="T0" fmla="*/ 10 w 852"/>
                <a:gd name="T1" fmla="*/ 1 h 524"/>
                <a:gd name="T2" fmla="*/ 10 w 852"/>
                <a:gd name="T3" fmla="*/ 2 h 524"/>
                <a:gd name="T4" fmla="*/ 0 w 852"/>
                <a:gd name="T5" fmla="*/ 7 h 524"/>
                <a:gd name="T6" fmla="*/ 3 w 852"/>
                <a:gd name="T7" fmla="*/ 7 h 524"/>
                <a:gd name="T8" fmla="*/ 1 w 852"/>
                <a:gd name="T9" fmla="*/ 9 h 524"/>
                <a:gd name="T10" fmla="*/ 11 w 852"/>
                <a:gd name="T11" fmla="*/ 3 h 524"/>
                <a:gd name="T12" fmla="*/ 12 w 852"/>
                <a:gd name="T13" fmla="*/ 4 h 524"/>
                <a:gd name="T14" fmla="*/ 14 w 852"/>
                <a:gd name="T15" fmla="*/ 0 h 524"/>
                <a:gd name="T16" fmla="*/ 10 w 852"/>
                <a:gd name="T17" fmla="*/ 1 h 5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2"/>
                <a:gd name="T28" fmla="*/ 0 h 524"/>
                <a:gd name="T29" fmla="*/ 852 w 852"/>
                <a:gd name="T30" fmla="*/ 524 h 5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2" h="524">
                  <a:moveTo>
                    <a:pt x="599" y="38"/>
                  </a:moveTo>
                  <a:lnTo>
                    <a:pt x="622" y="80"/>
                  </a:lnTo>
                  <a:lnTo>
                    <a:pt x="0" y="439"/>
                  </a:lnTo>
                  <a:lnTo>
                    <a:pt x="129" y="422"/>
                  </a:lnTo>
                  <a:lnTo>
                    <a:pt x="48" y="524"/>
                  </a:lnTo>
                  <a:lnTo>
                    <a:pt x="670" y="163"/>
                  </a:lnTo>
                  <a:lnTo>
                    <a:pt x="695" y="203"/>
                  </a:lnTo>
                  <a:lnTo>
                    <a:pt x="852" y="0"/>
                  </a:lnTo>
                  <a:lnTo>
                    <a:pt x="599" y="38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67" name="Freeform 382"/>
            <p:cNvSpPr>
              <a:spLocks/>
            </p:cNvSpPr>
            <p:nvPr/>
          </p:nvSpPr>
          <p:spPr bwMode="auto">
            <a:xfrm>
              <a:off x="1284" y="613"/>
              <a:ext cx="467" cy="177"/>
            </a:xfrm>
            <a:custGeom>
              <a:avLst/>
              <a:gdLst>
                <a:gd name="T0" fmla="*/ 12 w 928"/>
                <a:gd name="T1" fmla="*/ 3 h 354"/>
                <a:gd name="T2" fmla="*/ 12 w 928"/>
                <a:gd name="T3" fmla="*/ 4 h 354"/>
                <a:gd name="T4" fmla="*/ 1 w 928"/>
                <a:gd name="T5" fmla="*/ 0 h 354"/>
                <a:gd name="T6" fmla="*/ 2 w 928"/>
                <a:gd name="T7" fmla="*/ 2 h 354"/>
                <a:gd name="T8" fmla="*/ 0 w 928"/>
                <a:gd name="T9" fmla="*/ 2 h 354"/>
                <a:gd name="T10" fmla="*/ 11 w 928"/>
                <a:gd name="T11" fmla="*/ 5 h 354"/>
                <a:gd name="T12" fmla="*/ 11 w 928"/>
                <a:gd name="T13" fmla="*/ 6 h 354"/>
                <a:gd name="T14" fmla="*/ 15 w 928"/>
                <a:gd name="T15" fmla="*/ 6 h 354"/>
                <a:gd name="T16" fmla="*/ 12 w 928"/>
                <a:gd name="T17" fmla="*/ 3 h 3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8"/>
                <a:gd name="T28" fmla="*/ 0 h 354"/>
                <a:gd name="T29" fmla="*/ 928 w 928"/>
                <a:gd name="T30" fmla="*/ 354 h 3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8" h="354">
                  <a:moveTo>
                    <a:pt x="730" y="169"/>
                  </a:moveTo>
                  <a:lnTo>
                    <a:pt x="713" y="216"/>
                  </a:lnTo>
                  <a:lnTo>
                    <a:pt x="27" y="0"/>
                  </a:lnTo>
                  <a:lnTo>
                    <a:pt x="127" y="81"/>
                  </a:lnTo>
                  <a:lnTo>
                    <a:pt x="0" y="91"/>
                  </a:lnTo>
                  <a:lnTo>
                    <a:pt x="686" y="308"/>
                  </a:lnTo>
                  <a:lnTo>
                    <a:pt x="672" y="354"/>
                  </a:lnTo>
                  <a:lnTo>
                    <a:pt x="928" y="333"/>
                  </a:lnTo>
                  <a:lnTo>
                    <a:pt x="730" y="169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68" name="Freeform 383"/>
            <p:cNvSpPr>
              <a:spLocks/>
            </p:cNvSpPr>
            <p:nvPr/>
          </p:nvSpPr>
          <p:spPr bwMode="auto">
            <a:xfrm>
              <a:off x="1284" y="613"/>
              <a:ext cx="467" cy="177"/>
            </a:xfrm>
            <a:custGeom>
              <a:avLst/>
              <a:gdLst>
                <a:gd name="T0" fmla="*/ 12 w 928"/>
                <a:gd name="T1" fmla="*/ 3 h 354"/>
                <a:gd name="T2" fmla="*/ 12 w 928"/>
                <a:gd name="T3" fmla="*/ 4 h 354"/>
                <a:gd name="T4" fmla="*/ 1 w 928"/>
                <a:gd name="T5" fmla="*/ 0 h 354"/>
                <a:gd name="T6" fmla="*/ 2 w 928"/>
                <a:gd name="T7" fmla="*/ 2 h 354"/>
                <a:gd name="T8" fmla="*/ 0 w 928"/>
                <a:gd name="T9" fmla="*/ 2 h 354"/>
                <a:gd name="T10" fmla="*/ 11 w 928"/>
                <a:gd name="T11" fmla="*/ 5 h 354"/>
                <a:gd name="T12" fmla="*/ 11 w 928"/>
                <a:gd name="T13" fmla="*/ 6 h 354"/>
                <a:gd name="T14" fmla="*/ 15 w 928"/>
                <a:gd name="T15" fmla="*/ 6 h 354"/>
                <a:gd name="T16" fmla="*/ 12 w 928"/>
                <a:gd name="T17" fmla="*/ 3 h 3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8"/>
                <a:gd name="T28" fmla="*/ 0 h 354"/>
                <a:gd name="T29" fmla="*/ 928 w 928"/>
                <a:gd name="T30" fmla="*/ 354 h 3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8" h="354">
                  <a:moveTo>
                    <a:pt x="730" y="169"/>
                  </a:moveTo>
                  <a:lnTo>
                    <a:pt x="713" y="216"/>
                  </a:lnTo>
                  <a:lnTo>
                    <a:pt x="27" y="0"/>
                  </a:lnTo>
                  <a:lnTo>
                    <a:pt x="127" y="81"/>
                  </a:lnTo>
                  <a:lnTo>
                    <a:pt x="0" y="91"/>
                  </a:lnTo>
                  <a:lnTo>
                    <a:pt x="686" y="308"/>
                  </a:lnTo>
                  <a:lnTo>
                    <a:pt x="672" y="354"/>
                  </a:lnTo>
                  <a:lnTo>
                    <a:pt x="928" y="333"/>
                  </a:lnTo>
                  <a:lnTo>
                    <a:pt x="730" y="169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69" name="Rectangle 387"/>
            <p:cNvSpPr>
              <a:spLocks noChangeArrowheads="1"/>
            </p:cNvSpPr>
            <p:nvPr/>
          </p:nvSpPr>
          <p:spPr bwMode="auto">
            <a:xfrm>
              <a:off x="2970" y="601"/>
              <a:ext cx="12" cy="72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70" name="Freeform 608"/>
            <p:cNvSpPr>
              <a:spLocks/>
            </p:cNvSpPr>
            <p:nvPr/>
          </p:nvSpPr>
          <p:spPr bwMode="auto">
            <a:xfrm>
              <a:off x="1859" y="134"/>
              <a:ext cx="918" cy="340"/>
            </a:xfrm>
            <a:custGeom>
              <a:avLst/>
              <a:gdLst>
                <a:gd name="T0" fmla="*/ 6 w 1819"/>
                <a:gd name="T1" fmla="*/ 0 h 679"/>
                <a:gd name="T2" fmla="*/ 30 w 1819"/>
                <a:gd name="T3" fmla="*/ 0 h 679"/>
                <a:gd name="T4" fmla="*/ 30 w 1819"/>
                <a:gd name="T5" fmla="*/ 11 h 679"/>
                <a:gd name="T6" fmla="*/ 0 w 1819"/>
                <a:gd name="T7" fmla="*/ 11 h 679"/>
                <a:gd name="T8" fmla="*/ 0 w 1819"/>
                <a:gd name="T9" fmla="*/ 3 h 679"/>
                <a:gd name="T10" fmla="*/ 6 w 1819"/>
                <a:gd name="T11" fmla="*/ 0 h 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19"/>
                <a:gd name="T19" fmla="*/ 0 h 679"/>
                <a:gd name="T20" fmla="*/ 1819 w 1819"/>
                <a:gd name="T21" fmla="*/ 679 h 67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19" h="679">
                  <a:moveTo>
                    <a:pt x="364" y="0"/>
                  </a:moveTo>
                  <a:lnTo>
                    <a:pt x="1819" y="0"/>
                  </a:lnTo>
                  <a:lnTo>
                    <a:pt x="1819" y="679"/>
                  </a:lnTo>
                  <a:lnTo>
                    <a:pt x="0" y="679"/>
                  </a:lnTo>
                  <a:lnTo>
                    <a:pt x="0" y="136"/>
                  </a:lnTo>
                  <a:lnTo>
                    <a:pt x="364" y="0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71" name="Rectangle 609"/>
            <p:cNvSpPr>
              <a:spLocks noChangeArrowheads="1"/>
            </p:cNvSpPr>
            <p:nvPr/>
          </p:nvSpPr>
          <p:spPr bwMode="auto">
            <a:xfrm>
              <a:off x="2073" y="238"/>
              <a:ext cx="50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Community 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72" name="Rectangle 610"/>
            <p:cNvSpPr>
              <a:spLocks noChangeArrowheads="1"/>
            </p:cNvSpPr>
            <p:nvPr/>
          </p:nvSpPr>
          <p:spPr bwMode="auto">
            <a:xfrm>
              <a:off x="1985" y="340"/>
              <a:ext cx="690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knowledge book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73" name="Freeform 611"/>
            <p:cNvSpPr>
              <a:spLocks/>
            </p:cNvSpPr>
            <p:nvPr/>
          </p:nvSpPr>
          <p:spPr bwMode="auto">
            <a:xfrm>
              <a:off x="1919" y="564"/>
              <a:ext cx="580" cy="621"/>
            </a:xfrm>
            <a:custGeom>
              <a:avLst/>
              <a:gdLst>
                <a:gd name="T0" fmla="*/ 9 w 1147"/>
                <a:gd name="T1" fmla="*/ 1 h 1242"/>
                <a:gd name="T2" fmla="*/ 7 w 1147"/>
                <a:gd name="T3" fmla="*/ 1 h 1242"/>
                <a:gd name="T4" fmla="*/ 6 w 1147"/>
                <a:gd name="T5" fmla="*/ 1 h 1242"/>
                <a:gd name="T6" fmla="*/ 5 w 1147"/>
                <a:gd name="T7" fmla="*/ 1 h 1242"/>
                <a:gd name="T8" fmla="*/ 4 w 1147"/>
                <a:gd name="T9" fmla="*/ 1 h 1242"/>
                <a:gd name="T10" fmla="*/ 3 w 1147"/>
                <a:gd name="T11" fmla="*/ 1 h 1242"/>
                <a:gd name="T12" fmla="*/ 2 w 1147"/>
                <a:gd name="T13" fmla="*/ 2 h 1242"/>
                <a:gd name="T14" fmla="*/ 1 w 1147"/>
                <a:gd name="T15" fmla="*/ 2 h 1242"/>
                <a:gd name="T16" fmla="*/ 1 w 1147"/>
                <a:gd name="T17" fmla="*/ 3 h 1242"/>
                <a:gd name="T18" fmla="*/ 1 w 1147"/>
                <a:gd name="T19" fmla="*/ 3 h 1242"/>
                <a:gd name="T20" fmla="*/ 0 w 1147"/>
                <a:gd name="T21" fmla="*/ 4 h 1242"/>
                <a:gd name="T22" fmla="*/ 1 w 1147"/>
                <a:gd name="T23" fmla="*/ 17 h 1242"/>
                <a:gd name="T24" fmla="*/ 1 w 1147"/>
                <a:gd name="T25" fmla="*/ 18 h 1242"/>
                <a:gd name="T26" fmla="*/ 1 w 1147"/>
                <a:gd name="T27" fmla="*/ 18 h 1242"/>
                <a:gd name="T28" fmla="*/ 2 w 1147"/>
                <a:gd name="T29" fmla="*/ 18 h 1242"/>
                <a:gd name="T30" fmla="*/ 3 w 1147"/>
                <a:gd name="T31" fmla="*/ 19 h 1242"/>
                <a:gd name="T32" fmla="*/ 3 w 1147"/>
                <a:gd name="T33" fmla="*/ 19 h 1242"/>
                <a:gd name="T34" fmla="*/ 5 w 1147"/>
                <a:gd name="T35" fmla="*/ 19 h 1242"/>
                <a:gd name="T36" fmla="*/ 6 w 1147"/>
                <a:gd name="T37" fmla="*/ 20 h 1242"/>
                <a:gd name="T38" fmla="*/ 7 w 1147"/>
                <a:gd name="T39" fmla="*/ 20 h 1242"/>
                <a:gd name="T40" fmla="*/ 8 w 1147"/>
                <a:gd name="T41" fmla="*/ 20 h 1242"/>
                <a:gd name="T42" fmla="*/ 10 w 1147"/>
                <a:gd name="T43" fmla="*/ 20 h 1242"/>
                <a:gd name="T44" fmla="*/ 11 w 1147"/>
                <a:gd name="T45" fmla="*/ 20 h 1242"/>
                <a:gd name="T46" fmla="*/ 13 w 1147"/>
                <a:gd name="T47" fmla="*/ 20 h 1242"/>
                <a:gd name="T48" fmla="*/ 14 w 1147"/>
                <a:gd name="T49" fmla="*/ 20 h 1242"/>
                <a:gd name="T50" fmla="*/ 15 w 1147"/>
                <a:gd name="T51" fmla="*/ 19 h 1242"/>
                <a:gd name="T52" fmla="*/ 16 w 1147"/>
                <a:gd name="T53" fmla="*/ 19 h 1242"/>
                <a:gd name="T54" fmla="*/ 17 w 1147"/>
                <a:gd name="T55" fmla="*/ 19 h 1242"/>
                <a:gd name="T56" fmla="*/ 18 w 1147"/>
                <a:gd name="T57" fmla="*/ 18 h 1242"/>
                <a:gd name="T58" fmla="*/ 18 w 1147"/>
                <a:gd name="T59" fmla="*/ 18 h 1242"/>
                <a:gd name="T60" fmla="*/ 19 w 1147"/>
                <a:gd name="T61" fmla="*/ 18 h 1242"/>
                <a:gd name="T62" fmla="*/ 19 w 1147"/>
                <a:gd name="T63" fmla="*/ 17 h 1242"/>
                <a:gd name="T64" fmla="*/ 19 w 1147"/>
                <a:gd name="T65" fmla="*/ 4 h 1242"/>
                <a:gd name="T66" fmla="*/ 19 w 1147"/>
                <a:gd name="T67" fmla="*/ 3 h 1242"/>
                <a:gd name="T68" fmla="*/ 19 w 1147"/>
                <a:gd name="T69" fmla="*/ 3 h 1242"/>
                <a:gd name="T70" fmla="*/ 18 w 1147"/>
                <a:gd name="T71" fmla="*/ 2 h 1242"/>
                <a:gd name="T72" fmla="*/ 18 w 1147"/>
                <a:gd name="T73" fmla="*/ 2 h 1242"/>
                <a:gd name="T74" fmla="*/ 17 w 1147"/>
                <a:gd name="T75" fmla="*/ 1 h 1242"/>
                <a:gd name="T76" fmla="*/ 16 w 1147"/>
                <a:gd name="T77" fmla="*/ 1 h 1242"/>
                <a:gd name="T78" fmla="*/ 15 w 1147"/>
                <a:gd name="T79" fmla="*/ 1 h 1242"/>
                <a:gd name="T80" fmla="*/ 13 w 1147"/>
                <a:gd name="T81" fmla="*/ 1 h 1242"/>
                <a:gd name="T82" fmla="*/ 12 w 1147"/>
                <a:gd name="T83" fmla="*/ 1 h 1242"/>
                <a:gd name="T84" fmla="*/ 11 w 1147"/>
                <a:gd name="T85" fmla="*/ 1 h 1242"/>
                <a:gd name="T86" fmla="*/ 10 w 1147"/>
                <a:gd name="T87" fmla="*/ 0 h 12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47"/>
                <a:gd name="T133" fmla="*/ 0 h 1242"/>
                <a:gd name="T134" fmla="*/ 1147 w 1147"/>
                <a:gd name="T135" fmla="*/ 1242 h 12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47" h="1242">
                  <a:moveTo>
                    <a:pt x="573" y="0"/>
                  </a:moveTo>
                  <a:lnTo>
                    <a:pt x="543" y="0"/>
                  </a:lnTo>
                  <a:lnTo>
                    <a:pt x="514" y="1"/>
                  </a:lnTo>
                  <a:lnTo>
                    <a:pt x="485" y="1"/>
                  </a:lnTo>
                  <a:lnTo>
                    <a:pt x="458" y="3"/>
                  </a:lnTo>
                  <a:lnTo>
                    <a:pt x="430" y="5"/>
                  </a:lnTo>
                  <a:lnTo>
                    <a:pt x="403" y="9"/>
                  </a:lnTo>
                  <a:lnTo>
                    <a:pt x="376" y="11"/>
                  </a:lnTo>
                  <a:lnTo>
                    <a:pt x="349" y="15"/>
                  </a:lnTo>
                  <a:lnTo>
                    <a:pt x="324" y="19"/>
                  </a:lnTo>
                  <a:lnTo>
                    <a:pt x="299" y="23"/>
                  </a:lnTo>
                  <a:lnTo>
                    <a:pt x="276" y="28"/>
                  </a:lnTo>
                  <a:lnTo>
                    <a:pt x="253" y="34"/>
                  </a:lnTo>
                  <a:lnTo>
                    <a:pt x="230" y="38"/>
                  </a:lnTo>
                  <a:lnTo>
                    <a:pt x="209" y="44"/>
                  </a:lnTo>
                  <a:lnTo>
                    <a:pt x="188" y="51"/>
                  </a:lnTo>
                  <a:lnTo>
                    <a:pt x="167" y="57"/>
                  </a:lnTo>
                  <a:lnTo>
                    <a:pt x="149" y="63"/>
                  </a:lnTo>
                  <a:lnTo>
                    <a:pt x="130" y="71"/>
                  </a:lnTo>
                  <a:lnTo>
                    <a:pt x="113" y="78"/>
                  </a:lnTo>
                  <a:lnTo>
                    <a:pt x="97" y="86"/>
                  </a:lnTo>
                  <a:lnTo>
                    <a:pt x="82" y="94"/>
                  </a:lnTo>
                  <a:lnTo>
                    <a:pt x="69" y="101"/>
                  </a:lnTo>
                  <a:lnTo>
                    <a:pt x="55" y="111"/>
                  </a:lnTo>
                  <a:lnTo>
                    <a:pt x="44" y="119"/>
                  </a:lnTo>
                  <a:lnTo>
                    <a:pt x="34" y="128"/>
                  </a:lnTo>
                  <a:lnTo>
                    <a:pt x="25" y="138"/>
                  </a:lnTo>
                  <a:lnTo>
                    <a:pt x="17" y="145"/>
                  </a:lnTo>
                  <a:lnTo>
                    <a:pt x="11" y="155"/>
                  </a:lnTo>
                  <a:lnTo>
                    <a:pt x="5" y="165"/>
                  </a:lnTo>
                  <a:lnTo>
                    <a:pt x="1" y="174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046"/>
                  </a:lnTo>
                  <a:lnTo>
                    <a:pt x="0" y="1057"/>
                  </a:lnTo>
                  <a:lnTo>
                    <a:pt x="1" y="1067"/>
                  </a:lnTo>
                  <a:lnTo>
                    <a:pt x="5" y="1077"/>
                  </a:lnTo>
                  <a:lnTo>
                    <a:pt x="11" y="1086"/>
                  </a:lnTo>
                  <a:lnTo>
                    <a:pt x="17" y="1096"/>
                  </a:lnTo>
                  <a:lnTo>
                    <a:pt x="25" y="1105"/>
                  </a:lnTo>
                  <a:lnTo>
                    <a:pt x="34" y="1113"/>
                  </a:lnTo>
                  <a:lnTo>
                    <a:pt x="44" y="1123"/>
                  </a:lnTo>
                  <a:lnTo>
                    <a:pt x="55" y="1130"/>
                  </a:lnTo>
                  <a:lnTo>
                    <a:pt x="69" y="1140"/>
                  </a:lnTo>
                  <a:lnTo>
                    <a:pt x="82" y="1148"/>
                  </a:lnTo>
                  <a:lnTo>
                    <a:pt x="97" y="1155"/>
                  </a:lnTo>
                  <a:lnTo>
                    <a:pt x="113" y="1163"/>
                  </a:lnTo>
                  <a:lnTo>
                    <a:pt x="130" y="1171"/>
                  </a:lnTo>
                  <a:lnTo>
                    <a:pt x="149" y="1178"/>
                  </a:lnTo>
                  <a:lnTo>
                    <a:pt x="167" y="1184"/>
                  </a:lnTo>
                  <a:lnTo>
                    <a:pt x="188" y="1192"/>
                  </a:lnTo>
                  <a:lnTo>
                    <a:pt x="209" y="1198"/>
                  </a:lnTo>
                  <a:lnTo>
                    <a:pt x="230" y="1203"/>
                  </a:lnTo>
                  <a:lnTo>
                    <a:pt x="253" y="1209"/>
                  </a:lnTo>
                  <a:lnTo>
                    <a:pt x="276" y="1213"/>
                  </a:lnTo>
                  <a:lnTo>
                    <a:pt x="299" y="1219"/>
                  </a:lnTo>
                  <a:lnTo>
                    <a:pt x="324" y="1222"/>
                  </a:lnTo>
                  <a:lnTo>
                    <a:pt x="349" y="1226"/>
                  </a:lnTo>
                  <a:lnTo>
                    <a:pt x="376" y="1230"/>
                  </a:lnTo>
                  <a:lnTo>
                    <a:pt x="403" y="1232"/>
                  </a:lnTo>
                  <a:lnTo>
                    <a:pt x="430" y="1236"/>
                  </a:lnTo>
                  <a:lnTo>
                    <a:pt x="458" y="1238"/>
                  </a:lnTo>
                  <a:lnTo>
                    <a:pt x="485" y="1240"/>
                  </a:lnTo>
                  <a:lnTo>
                    <a:pt x="514" y="1240"/>
                  </a:lnTo>
                  <a:lnTo>
                    <a:pt x="543" y="1242"/>
                  </a:lnTo>
                  <a:lnTo>
                    <a:pt x="573" y="1242"/>
                  </a:lnTo>
                  <a:lnTo>
                    <a:pt x="602" y="1242"/>
                  </a:lnTo>
                  <a:lnTo>
                    <a:pt x="631" y="1240"/>
                  </a:lnTo>
                  <a:lnTo>
                    <a:pt x="660" y="1240"/>
                  </a:lnTo>
                  <a:lnTo>
                    <a:pt x="689" y="1238"/>
                  </a:lnTo>
                  <a:lnTo>
                    <a:pt x="716" y="1236"/>
                  </a:lnTo>
                  <a:lnTo>
                    <a:pt x="744" y="1232"/>
                  </a:lnTo>
                  <a:lnTo>
                    <a:pt x="771" y="1230"/>
                  </a:lnTo>
                  <a:lnTo>
                    <a:pt x="796" y="1226"/>
                  </a:lnTo>
                  <a:lnTo>
                    <a:pt x="821" y="1222"/>
                  </a:lnTo>
                  <a:lnTo>
                    <a:pt x="846" y="1219"/>
                  </a:lnTo>
                  <a:lnTo>
                    <a:pt x="871" y="1213"/>
                  </a:lnTo>
                  <a:lnTo>
                    <a:pt x="894" y="1209"/>
                  </a:lnTo>
                  <a:lnTo>
                    <a:pt x="917" y="1203"/>
                  </a:lnTo>
                  <a:lnTo>
                    <a:pt x="938" y="1198"/>
                  </a:lnTo>
                  <a:lnTo>
                    <a:pt x="959" y="1192"/>
                  </a:lnTo>
                  <a:lnTo>
                    <a:pt x="979" y="1184"/>
                  </a:lnTo>
                  <a:lnTo>
                    <a:pt x="998" y="1178"/>
                  </a:lnTo>
                  <a:lnTo>
                    <a:pt x="1015" y="1171"/>
                  </a:lnTo>
                  <a:lnTo>
                    <a:pt x="1032" y="1163"/>
                  </a:lnTo>
                  <a:lnTo>
                    <a:pt x="1050" y="1155"/>
                  </a:lnTo>
                  <a:lnTo>
                    <a:pt x="1063" y="1148"/>
                  </a:lnTo>
                  <a:lnTo>
                    <a:pt x="1078" y="1140"/>
                  </a:lnTo>
                  <a:lnTo>
                    <a:pt x="1090" y="1130"/>
                  </a:lnTo>
                  <a:lnTo>
                    <a:pt x="1101" y="1123"/>
                  </a:lnTo>
                  <a:lnTo>
                    <a:pt x="1113" y="1113"/>
                  </a:lnTo>
                  <a:lnTo>
                    <a:pt x="1121" y="1105"/>
                  </a:lnTo>
                  <a:lnTo>
                    <a:pt x="1128" y="1096"/>
                  </a:lnTo>
                  <a:lnTo>
                    <a:pt x="1136" y="1086"/>
                  </a:lnTo>
                  <a:lnTo>
                    <a:pt x="1140" y="1077"/>
                  </a:lnTo>
                  <a:lnTo>
                    <a:pt x="1144" y="1067"/>
                  </a:lnTo>
                  <a:lnTo>
                    <a:pt x="1146" y="1057"/>
                  </a:lnTo>
                  <a:lnTo>
                    <a:pt x="1147" y="1046"/>
                  </a:lnTo>
                  <a:lnTo>
                    <a:pt x="1147" y="195"/>
                  </a:lnTo>
                  <a:lnTo>
                    <a:pt x="1146" y="186"/>
                  </a:lnTo>
                  <a:lnTo>
                    <a:pt x="1144" y="174"/>
                  </a:lnTo>
                  <a:lnTo>
                    <a:pt x="1140" y="165"/>
                  </a:lnTo>
                  <a:lnTo>
                    <a:pt x="1136" y="155"/>
                  </a:lnTo>
                  <a:lnTo>
                    <a:pt x="1128" y="145"/>
                  </a:lnTo>
                  <a:lnTo>
                    <a:pt x="1121" y="138"/>
                  </a:lnTo>
                  <a:lnTo>
                    <a:pt x="1113" y="128"/>
                  </a:lnTo>
                  <a:lnTo>
                    <a:pt x="1101" y="119"/>
                  </a:lnTo>
                  <a:lnTo>
                    <a:pt x="1090" y="111"/>
                  </a:lnTo>
                  <a:lnTo>
                    <a:pt x="1078" y="101"/>
                  </a:lnTo>
                  <a:lnTo>
                    <a:pt x="1063" y="94"/>
                  </a:lnTo>
                  <a:lnTo>
                    <a:pt x="1050" y="86"/>
                  </a:lnTo>
                  <a:lnTo>
                    <a:pt x="1032" y="78"/>
                  </a:lnTo>
                  <a:lnTo>
                    <a:pt x="1015" y="71"/>
                  </a:lnTo>
                  <a:lnTo>
                    <a:pt x="998" y="63"/>
                  </a:lnTo>
                  <a:lnTo>
                    <a:pt x="979" y="57"/>
                  </a:lnTo>
                  <a:lnTo>
                    <a:pt x="959" y="51"/>
                  </a:lnTo>
                  <a:lnTo>
                    <a:pt x="938" y="44"/>
                  </a:lnTo>
                  <a:lnTo>
                    <a:pt x="917" y="38"/>
                  </a:lnTo>
                  <a:lnTo>
                    <a:pt x="894" y="32"/>
                  </a:lnTo>
                  <a:lnTo>
                    <a:pt x="871" y="28"/>
                  </a:lnTo>
                  <a:lnTo>
                    <a:pt x="846" y="23"/>
                  </a:lnTo>
                  <a:lnTo>
                    <a:pt x="821" y="19"/>
                  </a:lnTo>
                  <a:lnTo>
                    <a:pt x="796" y="15"/>
                  </a:lnTo>
                  <a:lnTo>
                    <a:pt x="771" y="11"/>
                  </a:lnTo>
                  <a:lnTo>
                    <a:pt x="744" y="9"/>
                  </a:lnTo>
                  <a:lnTo>
                    <a:pt x="716" y="5"/>
                  </a:lnTo>
                  <a:lnTo>
                    <a:pt x="689" y="3"/>
                  </a:lnTo>
                  <a:lnTo>
                    <a:pt x="660" y="1"/>
                  </a:lnTo>
                  <a:lnTo>
                    <a:pt x="631" y="1"/>
                  </a:lnTo>
                  <a:lnTo>
                    <a:pt x="602" y="0"/>
                  </a:lnTo>
                  <a:lnTo>
                    <a:pt x="573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74" name="Freeform 612"/>
            <p:cNvSpPr>
              <a:spLocks/>
            </p:cNvSpPr>
            <p:nvPr/>
          </p:nvSpPr>
          <p:spPr bwMode="auto">
            <a:xfrm>
              <a:off x="1919" y="662"/>
              <a:ext cx="580" cy="97"/>
            </a:xfrm>
            <a:custGeom>
              <a:avLst/>
              <a:gdLst>
                <a:gd name="T0" fmla="*/ 0 w 1147"/>
                <a:gd name="T1" fmla="*/ 1 h 194"/>
                <a:gd name="T2" fmla="*/ 1 w 1147"/>
                <a:gd name="T3" fmla="*/ 1 h 194"/>
                <a:gd name="T4" fmla="*/ 1 w 1147"/>
                <a:gd name="T5" fmla="*/ 1 h 194"/>
                <a:gd name="T6" fmla="*/ 1 w 1147"/>
                <a:gd name="T7" fmla="*/ 2 h 194"/>
                <a:gd name="T8" fmla="*/ 1 w 1147"/>
                <a:gd name="T9" fmla="*/ 2 h 194"/>
                <a:gd name="T10" fmla="*/ 2 w 1147"/>
                <a:gd name="T11" fmla="*/ 2 h 194"/>
                <a:gd name="T12" fmla="*/ 2 w 1147"/>
                <a:gd name="T13" fmla="*/ 2 h 194"/>
                <a:gd name="T14" fmla="*/ 3 w 1147"/>
                <a:gd name="T15" fmla="*/ 3 h 194"/>
                <a:gd name="T16" fmla="*/ 3 w 1147"/>
                <a:gd name="T17" fmla="*/ 3 h 194"/>
                <a:gd name="T18" fmla="*/ 4 w 1147"/>
                <a:gd name="T19" fmla="*/ 3 h 194"/>
                <a:gd name="T20" fmla="*/ 5 w 1147"/>
                <a:gd name="T21" fmla="*/ 3 h 194"/>
                <a:gd name="T22" fmla="*/ 6 w 1147"/>
                <a:gd name="T23" fmla="*/ 3 h 194"/>
                <a:gd name="T24" fmla="*/ 7 w 1147"/>
                <a:gd name="T25" fmla="*/ 3 h 194"/>
                <a:gd name="T26" fmla="*/ 7 w 1147"/>
                <a:gd name="T27" fmla="*/ 3 h 194"/>
                <a:gd name="T28" fmla="*/ 8 w 1147"/>
                <a:gd name="T29" fmla="*/ 3 h 194"/>
                <a:gd name="T30" fmla="*/ 9 w 1147"/>
                <a:gd name="T31" fmla="*/ 4 h 194"/>
                <a:gd name="T32" fmla="*/ 10 w 1147"/>
                <a:gd name="T33" fmla="*/ 4 h 194"/>
                <a:gd name="T34" fmla="*/ 11 w 1147"/>
                <a:gd name="T35" fmla="*/ 3 h 194"/>
                <a:gd name="T36" fmla="*/ 12 w 1147"/>
                <a:gd name="T37" fmla="*/ 3 h 194"/>
                <a:gd name="T38" fmla="*/ 13 w 1147"/>
                <a:gd name="T39" fmla="*/ 3 h 194"/>
                <a:gd name="T40" fmla="*/ 14 w 1147"/>
                <a:gd name="T41" fmla="*/ 3 h 194"/>
                <a:gd name="T42" fmla="*/ 15 w 1147"/>
                <a:gd name="T43" fmla="*/ 3 h 194"/>
                <a:gd name="T44" fmla="*/ 15 w 1147"/>
                <a:gd name="T45" fmla="*/ 3 h 194"/>
                <a:gd name="T46" fmla="*/ 16 w 1147"/>
                <a:gd name="T47" fmla="*/ 3 h 194"/>
                <a:gd name="T48" fmla="*/ 17 w 1147"/>
                <a:gd name="T49" fmla="*/ 3 h 194"/>
                <a:gd name="T50" fmla="*/ 17 w 1147"/>
                <a:gd name="T51" fmla="*/ 2 h 194"/>
                <a:gd name="T52" fmla="*/ 18 w 1147"/>
                <a:gd name="T53" fmla="*/ 2 h 194"/>
                <a:gd name="T54" fmla="*/ 18 w 1147"/>
                <a:gd name="T55" fmla="*/ 2 h 194"/>
                <a:gd name="T56" fmla="*/ 19 w 1147"/>
                <a:gd name="T57" fmla="*/ 2 h 194"/>
                <a:gd name="T58" fmla="*/ 19 w 1147"/>
                <a:gd name="T59" fmla="*/ 1 h 194"/>
                <a:gd name="T60" fmla="*/ 19 w 1147"/>
                <a:gd name="T61" fmla="*/ 1 h 194"/>
                <a:gd name="T62" fmla="*/ 19 w 1147"/>
                <a:gd name="T63" fmla="*/ 1 h 19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47"/>
                <a:gd name="T97" fmla="*/ 0 h 194"/>
                <a:gd name="T98" fmla="*/ 1147 w 1147"/>
                <a:gd name="T99" fmla="*/ 194 h 19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47" h="194">
                  <a:moveTo>
                    <a:pt x="0" y="0"/>
                  </a:moveTo>
                  <a:lnTo>
                    <a:pt x="0" y="12"/>
                  </a:lnTo>
                  <a:lnTo>
                    <a:pt x="1" y="22"/>
                  </a:lnTo>
                  <a:lnTo>
                    <a:pt x="5" y="31"/>
                  </a:lnTo>
                  <a:lnTo>
                    <a:pt x="11" y="41"/>
                  </a:lnTo>
                  <a:lnTo>
                    <a:pt x="17" y="50"/>
                  </a:lnTo>
                  <a:lnTo>
                    <a:pt x="25" y="58"/>
                  </a:lnTo>
                  <a:lnTo>
                    <a:pt x="34" y="68"/>
                  </a:lnTo>
                  <a:lnTo>
                    <a:pt x="44" y="77"/>
                  </a:lnTo>
                  <a:lnTo>
                    <a:pt x="55" y="85"/>
                  </a:lnTo>
                  <a:lnTo>
                    <a:pt x="69" y="94"/>
                  </a:lnTo>
                  <a:lnTo>
                    <a:pt x="82" y="102"/>
                  </a:lnTo>
                  <a:lnTo>
                    <a:pt x="97" y="110"/>
                  </a:lnTo>
                  <a:lnTo>
                    <a:pt x="113" y="118"/>
                  </a:lnTo>
                  <a:lnTo>
                    <a:pt x="130" y="125"/>
                  </a:lnTo>
                  <a:lnTo>
                    <a:pt x="147" y="131"/>
                  </a:lnTo>
                  <a:lnTo>
                    <a:pt x="167" y="139"/>
                  </a:lnTo>
                  <a:lnTo>
                    <a:pt x="188" y="144"/>
                  </a:lnTo>
                  <a:lnTo>
                    <a:pt x="207" y="150"/>
                  </a:lnTo>
                  <a:lnTo>
                    <a:pt x="230" y="156"/>
                  </a:lnTo>
                  <a:lnTo>
                    <a:pt x="251" y="162"/>
                  </a:lnTo>
                  <a:lnTo>
                    <a:pt x="276" y="167"/>
                  </a:lnTo>
                  <a:lnTo>
                    <a:pt x="299" y="171"/>
                  </a:lnTo>
                  <a:lnTo>
                    <a:pt x="324" y="175"/>
                  </a:lnTo>
                  <a:lnTo>
                    <a:pt x="349" y="179"/>
                  </a:lnTo>
                  <a:lnTo>
                    <a:pt x="376" y="183"/>
                  </a:lnTo>
                  <a:lnTo>
                    <a:pt x="403" y="187"/>
                  </a:lnTo>
                  <a:lnTo>
                    <a:pt x="430" y="189"/>
                  </a:lnTo>
                  <a:lnTo>
                    <a:pt x="456" y="190"/>
                  </a:lnTo>
                  <a:lnTo>
                    <a:pt x="485" y="192"/>
                  </a:lnTo>
                  <a:lnTo>
                    <a:pt x="514" y="194"/>
                  </a:lnTo>
                  <a:lnTo>
                    <a:pt x="543" y="194"/>
                  </a:lnTo>
                  <a:lnTo>
                    <a:pt x="573" y="194"/>
                  </a:lnTo>
                  <a:lnTo>
                    <a:pt x="602" y="194"/>
                  </a:lnTo>
                  <a:lnTo>
                    <a:pt x="631" y="194"/>
                  </a:lnTo>
                  <a:lnTo>
                    <a:pt x="660" y="192"/>
                  </a:lnTo>
                  <a:lnTo>
                    <a:pt x="689" y="190"/>
                  </a:lnTo>
                  <a:lnTo>
                    <a:pt x="716" y="189"/>
                  </a:lnTo>
                  <a:lnTo>
                    <a:pt x="742" y="187"/>
                  </a:lnTo>
                  <a:lnTo>
                    <a:pt x="769" y="183"/>
                  </a:lnTo>
                  <a:lnTo>
                    <a:pt x="796" y="179"/>
                  </a:lnTo>
                  <a:lnTo>
                    <a:pt x="821" y="175"/>
                  </a:lnTo>
                  <a:lnTo>
                    <a:pt x="846" y="171"/>
                  </a:lnTo>
                  <a:lnTo>
                    <a:pt x="871" y="167"/>
                  </a:lnTo>
                  <a:lnTo>
                    <a:pt x="894" y="162"/>
                  </a:lnTo>
                  <a:lnTo>
                    <a:pt x="915" y="156"/>
                  </a:lnTo>
                  <a:lnTo>
                    <a:pt x="938" y="150"/>
                  </a:lnTo>
                  <a:lnTo>
                    <a:pt x="959" y="144"/>
                  </a:lnTo>
                  <a:lnTo>
                    <a:pt x="979" y="139"/>
                  </a:lnTo>
                  <a:lnTo>
                    <a:pt x="998" y="131"/>
                  </a:lnTo>
                  <a:lnTo>
                    <a:pt x="1015" y="125"/>
                  </a:lnTo>
                  <a:lnTo>
                    <a:pt x="1032" y="118"/>
                  </a:lnTo>
                  <a:lnTo>
                    <a:pt x="1050" y="110"/>
                  </a:lnTo>
                  <a:lnTo>
                    <a:pt x="1063" y="102"/>
                  </a:lnTo>
                  <a:lnTo>
                    <a:pt x="1078" y="94"/>
                  </a:lnTo>
                  <a:lnTo>
                    <a:pt x="1090" y="85"/>
                  </a:lnTo>
                  <a:lnTo>
                    <a:pt x="1101" y="77"/>
                  </a:lnTo>
                  <a:lnTo>
                    <a:pt x="1113" y="68"/>
                  </a:lnTo>
                  <a:lnTo>
                    <a:pt x="1121" y="58"/>
                  </a:lnTo>
                  <a:lnTo>
                    <a:pt x="1128" y="50"/>
                  </a:lnTo>
                  <a:lnTo>
                    <a:pt x="1136" y="41"/>
                  </a:lnTo>
                  <a:lnTo>
                    <a:pt x="1140" y="31"/>
                  </a:lnTo>
                  <a:lnTo>
                    <a:pt x="1144" y="22"/>
                  </a:lnTo>
                  <a:lnTo>
                    <a:pt x="1146" y="12"/>
                  </a:lnTo>
                  <a:lnTo>
                    <a:pt x="1147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75" name="Freeform 613"/>
            <p:cNvSpPr>
              <a:spLocks/>
            </p:cNvSpPr>
            <p:nvPr/>
          </p:nvSpPr>
          <p:spPr bwMode="auto">
            <a:xfrm>
              <a:off x="1919" y="564"/>
              <a:ext cx="580" cy="621"/>
            </a:xfrm>
            <a:custGeom>
              <a:avLst/>
              <a:gdLst>
                <a:gd name="T0" fmla="*/ 9 w 1147"/>
                <a:gd name="T1" fmla="*/ 1 h 1242"/>
                <a:gd name="T2" fmla="*/ 7 w 1147"/>
                <a:gd name="T3" fmla="*/ 1 h 1242"/>
                <a:gd name="T4" fmla="*/ 6 w 1147"/>
                <a:gd name="T5" fmla="*/ 1 h 1242"/>
                <a:gd name="T6" fmla="*/ 5 w 1147"/>
                <a:gd name="T7" fmla="*/ 1 h 1242"/>
                <a:gd name="T8" fmla="*/ 4 w 1147"/>
                <a:gd name="T9" fmla="*/ 1 h 1242"/>
                <a:gd name="T10" fmla="*/ 3 w 1147"/>
                <a:gd name="T11" fmla="*/ 1 h 1242"/>
                <a:gd name="T12" fmla="*/ 2 w 1147"/>
                <a:gd name="T13" fmla="*/ 2 h 1242"/>
                <a:gd name="T14" fmla="*/ 1 w 1147"/>
                <a:gd name="T15" fmla="*/ 2 h 1242"/>
                <a:gd name="T16" fmla="*/ 1 w 1147"/>
                <a:gd name="T17" fmla="*/ 3 h 1242"/>
                <a:gd name="T18" fmla="*/ 1 w 1147"/>
                <a:gd name="T19" fmla="*/ 3 h 1242"/>
                <a:gd name="T20" fmla="*/ 0 w 1147"/>
                <a:gd name="T21" fmla="*/ 4 h 1242"/>
                <a:gd name="T22" fmla="*/ 1 w 1147"/>
                <a:gd name="T23" fmla="*/ 17 h 1242"/>
                <a:gd name="T24" fmla="*/ 1 w 1147"/>
                <a:gd name="T25" fmla="*/ 18 h 1242"/>
                <a:gd name="T26" fmla="*/ 1 w 1147"/>
                <a:gd name="T27" fmla="*/ 18 h 1242"/>
                <a:gd name="T28" fmla="*/ 2 w 1147"/>
                <a:gd name="T29" fmla="*/ 18 h 1242"/>
                <a:gd name="T30" fmla="*/ 3 w 1147"/>
                <a:gd name="T31" fmla="*/ 19 h 1242"/>
                <a:gd name="T32" fmla="*/ 3 w 1147"/>
                <a:gd name="T33" fmla="*/ 19 h 1242"/>
                <a:gd name="T34" fmla="*/ 5 w 1147"/>
                <a:gd name="T35" fmla="*/ 19 h 1242"/>
                <a:gd name="T36" fmla="*/ 6 w 1147"/>
                <a:gd name="T37" fmla="*/ 20 h 1242"/>
                <a:gd name="T38" fmla="*/ 7 w 1147"/>
                <a:gd name="T39" fmla="*/ 20 h 1242"/>
                <a:gd name="T40" fmla="*/ 8 w 1147"/>
                <a:gd name="T41" fmla="*/ 20 h 1242"/>
                <a:gd name="T42" fmla="*/ 10 w 1147"/>
                <a:gd name="T43" fmla="*/ 20 h 1242"/>
                <a:gd name="T44" fmla="*/ 11 w 1147"/>
                <a:gd name="T45" fmla="*/ 20 h 1242"/>
                <a:gd name="T46" fmla="*/ 13 w 1147"/>
                <a:gd name="T47" fmla="*/ 20 h 1242"/>
                <a:gd name="T48" fmla="*/ 14 w 1147"/>
                <a:gd name="T49" fmla="*/ 20 h 1242"/>
                <a:gd name="T50" fmla="*/ 15 w 1147"/>
                <a:gd name="T51" fmla="*/ 19 h 1242"/>
                <a:gd name="T52" fmla="*/ 16 w 1147"/>
                <a:gd name="T53" fmla="*/ 19 h 1242"/>
                <a:gd name="T54" fmla="*/ 17 w 1147"/>
                <a:gd name="T55" fmla="*/ 19 h 1242"/>
                <a:gd name="T56" fmla="*/ 18 w 1147"/>
                <a:gd name="T57" fmla="*/ 18 h 1242"/>
                <a:gd name="T58" fmla="*/ 18 w 1147"/>
                <a:gd name="T59" fmla="*/ 18 h 1242"/>
                <a:gd name="T60" fmla="*/ 19 w 1147"/>
                <a:gd name="T61" fmla="*/ 18 h 1242"/>
                <a:gd name="T62" fmla="*/ 19 w 1147"/>
                <a:gd name="T63" fmla="*/ 17 h 1242"/>
                <a:gd name="T64" fmla="*/ 19 w 1147"/>
                <a:gd name="T65" fmla="*/ 4 h 1242"/>
                <a:gd name="T66" fmla="*/ 19 w 1147"/>
                <a:gd name="T67" fmla="*/ 3 h 1242"/>
                <a:gd name="T68" fmla="*/ 19 w 1147"/>
                <a:gd name="T69" fmla="*/ 3 h 1242"/>
                <a:gd name="T70" fmla="*/ 18 w 1147"/>
                <a:gd name="T71" fmla="*/ 2 h 1242"/>
                <a:gd name="T72" fmla="*/ 18 w 1147"/>
                <a:gd name="T73" fmla="*/ 2 h 1242"/>
                <a:gd name="T74" fmla="*/ 17 w 1147"/>
                <a:gd name="T75" fmla="*/ 1 h 1242"/>
                <a:gd name="T76" fmla="*/ 16 w 1147"/>
                <a:gd name="T77" fmla="*/ 1 h 1242"/>
                <a:gd name="T78" fmla="*/ 15 w 1147"/>
                <a:gd name="T79" fmla="*/ 1 h 1242"/>
                <a:gd name="T80" fmla="*/ 13 w 1147"/>
                <a:gd name="T81" fmla="*/ 1 h 1242"/>
                <a:gd name="T82" fmla="*/ 12 w 1147"/>
                <a:gd name="T83" fmla="*/ 1 h 1242"/>
                <a:gd name="T84" fmla="*/ 11 w 1147"/>
                <a:gd name="T85" fmla="*/ 1 h 1242"/>
                <a:gd name="T86" fmla="*/ 10 w 1147"/>
                <a:gd name="T87" fmla="*/ 0 h 12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47"/>
                <a:gd name="T133" fmla="*/ 0 h 1242"/>
                <a:gd name="T134" fmla="*/ 1147 w 1147"/>
                <a:gd name="T135" fmla="*/ 1242 h 12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47" h="1242">
                  <a:moveTo>
                    <a:pt x="573" y="0"/>
                  </a:moveTo>
                  <a:lnTo>
                    <a:pt x="543" y="0"/>
                  </a:lnTo>
                  <a:lnTo>
                    <a:pt x="514" y="1"/>
                  </a:lnTo>
                  <a:lnTo>
                    <a:pt x="485" y="1"/>
                  </a:lnTo>
                  <a:lnTo>
                    <a:pt x="458" y="3"/>
                  </a:lnTo>
                  <a:lnTo>
                    <a:pt x="430" y="5"/>
                  </a:lnTo>
                  <a:lnTo>
                    <a:pt x="403" y="9"/>
                  </a:lnTo>
                  <a:lnTo>
                    <a:pt x="376" y="11"/>
                  </a:lnTo>
                  <a:lnTo>
                    <a:pt x="349" y="15"/>
                  </a:lnTo>
                  <a:lnTo>
                    <a:pt x="324" y="19"/>
                  </a:lnTo>
                  <a:lnTo>
                    <a:pt x="299" y="23"/>
                  </a:lnTo>
                  <a:lnTo>
                    <a:pt x="276" y="28"/>
                  </a:lnTo>
                  <a:lnTo>
                    <a:pt x="253" y="34"/>
                  </a:lnTo>
                  <a:lnTo>
                    <a:pt x="230" y="38"/>
                  </a:lnTo>
                  <a:lnTo>
                    <a:pt x="209" y="44"/>
                  </a:lnTo>
                  <a:lnTo>
                    <a:pt x="188" y="51"/>
                  </a:lnTo>
                  <a:lnTo>
                    <a:pt x="167" y="57"/>
                  </a:lnTo>
                  <a:lnTo>
                    <a:pt x="149" y="63"/>
                  </a:lnTo>
                  <a:lnTo>
                    <a:pt x="130" y="71"/>
                  </a:lnTo>
                  <a:lnTo>
                    <a:pt x="113" y="78"/>
                  </a:lnTo>
                  <a:lnTo>
                    <a:pt x="97" y="86"/>
                  </a:lnTo>
                  <a:lnTo>
                    <a:pt x="82" y="94"/>
                  </a:lnTo>
                  <a:lnTo>
                    <a:pt x="69" y="101"/>
                  </a:lnTo>
                  <a:lnTo>
                    <a:pt x="55" y="111"/>
                  </a:lnTo>
                  <a:lnTo>
                    <a:pt x="44" y="119"/>
                  </a:lnTo>
                  <a:lnTo>
                    <a:pt x="34" y="128"/>
                  </a:lnTo>
                  <a:lnTo>
                    <a:pt x="25" y="138"/>
                  </a:lnTo>
                  <a:lnTo>
                    <a:pt x="17" y="145"/>
                  </a:lnTo>
                  <a:lnTo>
                    <a:pt x="11" y="155"/>
                  </a:lnTo>
                  <a:lnTo>
                    <a:pt x="5" y="165"/>
                  </a:lnTo>
                  <a:lnTo>
                    <a:pt x="1" y="174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046"/>
                  </a:lnTo>
                  <a:lnTo>
                    <a:pt x="0" y="1057"/>
                  </a:lnTo>
                  <a:lnTo>
                    <a:pt x="1" y="1067"/>
                  </a:lnTo>
                  <a:lnTo>
                    <a:pt x="5" y="1077"/>
                  </a:lnTo>
                  <a:lnTo>
                    <a:pt x="11" y="1086"/>
                  </a:lnTo>
                  <a:lnTo>
                    <a:pt x="17" y="1096"/>
                  </a:lnTo>
                  <a:lnTo>
                    <a:pt x="25" y="1105"/>
                  </a:lnTo>
                  <a:lnTo>
                    <a:pt x="34" y="1113"/>
                  </a:lnTo>
                  <a:lnTo>
                    <a:pt x="44" y="1123"/>
                  </a:lnTo>
                  <a:lnTo>
                    <a:pt x="55" y="1130"/>
                  </a:lnTo>
                  <a:lnTo>
                    <a:pt x="69" y="1140"/>
                  </a:lnTo>
                  <a:lnTo>
                    <a:pt x="82" y="1148"/>
                  </a:lnTo>
                  <a:lnTo>
                    <a:pt x="97" y="1155"/>
                  </a:lnTo>
                  <a:lnTo>
                    <a:pt x="113" y="1163"/>
                  </a:lnTo>
                  <a:lnTo>
                    <a:pt x="130" y="1171"/>
                  </a:lnTo>
                  <a:lnTo>
                    <a:pt x="149" y="1178"/>
                  </a:lnTo>
                  <a:lnTo>
                    <a:pt x="167" y="1184"/>
                  </a:lnTo>
                  <a:lnTo>
                    <a:pt x="188" y="1192"/>
                  </a:lnTo>
                  <a:lnTo>
                    <a:pt x="209" y="1198"/>
                  </a:lnTo>
                  <a:lnTo>
                    <a:pt x="230" y="1203"/>
                  </a:lnTo>
                  <a:lnTo>
                    <a:pt x="253" y="1209"/>
                  </a:lnTo>
                  <a:lnTo>
                    <a:pt x="276" y="1213"/>
                  </a:lnTo>
                  <a:lnTo>
                    <a:pt x="299" y="1219"/>
                  </a:lnTo>
                  <a:lnTo>
                    <a:pt x="324" y="1222"/>
                  </a:lnTo>
                  <a:lnTo>
                    <a:pt x="349" y="1226"/>
                  </a:lnTo>
                  <a:lnTo>
                    <a:pt x="376" y="1230"/>
                  </a:lnTo>
                  <a:lnTo>
                    <a:pt x="403" y="1232"/>
                  </a:lnTo>
                  <a:lnTo>
                    <a:pt x="430" y="1236"/>
                  </a:lnTo>
                  <a:lnTo>
                    <a:pt x="458" y="1238"/>
                  </a:lnTo>
                  <a:lnTo>
                    <a:pt x="485" y="1240"/>
                  </a:lnTo>
                  <a:lnTo>
                    <a:pt x="514" y="1240"/>
                  </a:lnTo>
                  <a:lnTo>
                    <a:pt x="543" y="1242"/>
                  </a:lnTo>
                  <a:lnTo>
                    <a:pt x="573" y="1242"/>
                  </a:lnTo>
                  <a:lnTo>
                    <a:pt x="602" y="1242"/>
                  </a:lnTo>
                  <a:lnTo>
                    <a:pt x="631" y="1240"/>
                  </a:lnTo>
                  <a:lnTo>
                    <a:pt x="660" y="1240"/>
                  </a:lnTo>
                  <a:lnTo>
                    <a:pt x="689" y="1238"/>
                  </a:lnTo>
                  <a:lnTo>
                    <a:pt x="716" y="1236"/>
                  </a:lnTo>
                  <a:lnTo>
                    <a:pt x="744" y="1232"/>
                  </a:lnTo>
                  <a:lnTo>
                    <a:pt x="771" y="1230"/>
                  </a:lnTo>
                  <a:lnTo>
                    <a:pt x="796" y="1226"/>
                  </a:lnTo>
                  <a:lnTo>
                    <a:pt x="821" y="1222"/>
                  </a:lnTo>
                  <a:lnTo>
                    <a:pt x="846" y="1219"/>
                  </a:lnTo>
                  <a:lnTo>
                    <a:pt x="871" y="1213"/>
                  </a:lnTo>
                  <a:lnTo>
                    <a:pt x="894" y="1209"/>
                  </a:lnTo>
                  <a:lnTo>
                    <a:pt x="917" y="1203"/>
                  </a:lnTo>
                  <a:lnTo>
                    <a:pt x="938" y="1198"/>
                  </a:lnTo>
                  <a:lnTo>
                    <a:pt x="959" y="1192"/>
                  </a:lnTo>
                  <a:lnTo>
                    <a:pt x="979" y="1184"/>
                  </a:lnTo>
                  <a:lnTo>
                    <a:pt x="998" y="1178"/>
                  </a:lnTo>
                  <a:lnTo>
                    <a:pt x="1015" y="1171"/>
                  </a:lnTo>
                  <a:lnTo>
                    <a:pt x="1032" y="1163"/>
                  </a:lnTo>
                  <a:lnTo>
                    <a:pt x="1050" y="1155"/>
                  </a:lnTo>
                  <a:lnTo>
                    <a:pt x="1063" y="1148"/>
                  </a:lnTo>
                  <a:lnTo>
                    <a:pt x="1078" y="1140"/>
                  </a:lnTo>
                  <a:lnTo>
                    <a:pt x="1090" y="1130"/>
                  </a:lnTo>
                  <a:lnTo>
                    <a:pt x="1101" y="1123"/>
                  </a:lnTo>
                  <a:lnTo>
                    <a:pt x="1113" y="1113"/>
                  </a:lnTo>
                  <a:lnTo>
                    <a:pt x="1121" y="1105"/>
                  </a:lnTo>
                  <a:lnTo>
                    <a:pt x="1128" y="1096"/>
                  </a:lnTo>
                  <a:lnTo>
                    <a:pt x="1136" y="1086"/>
                  </a:lnTo>
                  <a:lnTo>
                    <a:pt x="1140" y="1077"/>
                  </a:lnTo>
                  <a:lnTo>
                    <a:pt x="1144" y="1067"/>
                  </a:lnTo>
                  <a:lnTo>
                    <a:pt x="1146" y="1057"/>
                  </a:lnTo>
                  <a:lnTo>
                    <a:pt x="1147" y="1046"/>
                  </a:lnTo>
                  <a:lnTo>
                    <a:pt x="1147" y="195"/>
                  </a:lnTo>
                  <a:lnTo>
                    <a:pt x="1146" y="186"/>
                  </a:lnTo>
                  <a:lnTo>
                    <a:pt x="1144" y="174"/>
                  </a:lnTo>
                  <a:lnTo>
                    <a:pt x="1140" y="165"/>
                  </a:lnTo>
                  <a:lnTo>
                    <a:pt x="1136" y="155"/>
                  </a:lnTo>
                  <a:lnTo>
                    <a:pt x="1128" y="145"/>
                  </a:lnTo>
                  <a:lnTo>
                    <a:pt x="1121" y="138"/>
                  </a:lnTo>
                  <a:lnTo>
                    <a:pt x="1113" y="128"/>
                  </a:lnTo>
                  <a:lnTo>
                    <a:pt x="1101" y="119"/>
                  </a:lnTo>
                  <a:lnTo>
                    <a:pt x="1090" y="111"/>
                  </a:lnTo>
                  <a:lnTo>
                    <a:pt x="1078" y="101"/>
                  </a:lnTo>
                  <a:lnTo>
                    <a:pt x="1063" y="94"/>
                  </a:lnTo>
                  <a:lnTo>
                    <a:pt x="1050" y="86"/>
                  </a:lnTo>
                  <a:lnTo>
                    <a:pt x="1032" y="78"/>
                  </a:lnTo>
                  <a:lnTo>
                    <a:pt x="1015" y="71"/>
                  </a:lnTo>
                  <a:lnTo>
                    <a:pt x="998" y="63"/>
                  </a:lnTo>
                  <a:lnTo>
                    <a:pt x="979" y="57"/>
                  </a:lnTo>
                  <a:lnTo>
                    <a:pt x="959" y="51"/>
                  </a:lnTo>
                  <a:lnTo>
                    <a:pt x="938" y="44"/>
                  </a:lnTo>
                  <a:lnTo>
                    <a:pt x="917" y="38"/>
                  </a:lnTo>
                  <a:lnTo>
                    <a:pt x="894" y="32"/>
                  </a:lnTo>
                  <a:lnTo>
                    <a:pt x="871" y="28"/>
                  </a:lnTo>
                  <a:lnTo>
                    <a:pt x="846" y="23"/>
                  </a:lnTo>
                  <a:lnTo>
                    <a:pt x="821" y="19"/>
                  </a:lnTo>
                  <a:lnTo>
                    <a:pt x="796" y="15"/>
                  </a:lnTo>
                  <a:lnTo>
                    <a:pt x="771" y="11"/>
                  </a:lnTo>
                  <a:lnTo>
                    <a:pt x="744" y="9"/>
                  </a:lnTo>
                  <a:lnTo>
                    <a:pt x="716" y="5"/>
                  </a:lnTo>
                  <a:lnTo>
                    <a:pt x="689" y="3"/>
                  </a:lnTo>
                  <a:lnTo>
                    <a:pt x="660" y="1"/>
                  </a:lnTo>
                  <a:lnTo>
                    <a:pt x="631" y="1"/>
                  </a:lnTo>
                  <a:lnTo>
                    <a:pt x="602" y="0"/>
                  </a:lnTo>
                  <a:lnTo>
                    <a:pt x="573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76" name="Freeform 614"/>
            <p:cNvSpPr>
              <a:spLocks/>
            </p:cNvSpPr>
            <p:nvPr/>
          </p:nvSpPr>
          <p:spPr bwMode="auto">
            <a:xfrm>
              <a:off x="1919" y="662"/>
              <a:ext cx="580" cy="97"/>
            </a:xfrm>
            <a:custGeom>
              <a:avLst/>
              <a:gdLst>
                <a:gd name="T0" fmla="*/ 0 w 1147"/>
                <a:gd name="T1" fmla="*/ 1 h 194"/>
                <a:gd name="T2" fmla="*/ 1 w 1147"/>
                <a:gd name="T3" fmla="*/ 1 h 194"/>
                <a:gd name="T4" fmla="*/ 1 w 1147"/>
                <a:gd name="T5" fmla="*/ 1 h 194"/>
                <a:gd name="T6" fmla="*/ 1 w 1147"/>
                <a:gd name="T7" fmla="*/ 2 h 194"/>
                <a:gd name="T8" fmla="*/ 1 w 1147"/>
                <a:gd name="T9" fmla="*/ 2 h 194"/>
                <a:gd name="T10" fmla="*/ 2 w 1147"/>
                <a:gd name="T11" fmla="*/ 2 h 194"/>
                <a:gd name="T12" fmla="*/ 2 w 1147"/>
                <a:gd name="T13" fmla="*/ 2 h 194"/>
                <a:gd name="T14" fmla="*/ 3 w 1147"/>
                <a:gd name="T15" fmla="*/ 3 h 194"/>
                <a:gd name="T16" fmla="*/ 3 w 1147"/>
                <a:gd name="T17" fmla="*/ 3 h 194"/>
                <a:gd name="T18" fmla="*/ 4 w 1147"/>
                <a:gd name="T19" fmla="*/ 3 h 194"/>
                <a:gd name="T20" fmla="*/ 5 w 1147"/>
                <a:gd name="T21" fmla="*/ 3 h 194"/>
                <a:gd name="T22" fmla="*/ 6 w 1147"/>
                <a:gd name="T23" fmla="*/ 3 h 194"/>
                <a:gd name="T24" fmla="*/ 7 w 1147"/>
                <a:gd name="T25" fmla="*/ 3 h 194"/>
                <a:gd name="T26" fmla="*/ 7 w 1147"/>
                <a:gd name="T27" fmla="*/ 3 h 194"/>
                <a:gd name="T28" fmla="*/ 8 w 1147"/>
                <a:gd name="T29" fmla="*/ 3 h 194"/>
                <a:gd name="T30" fmla="*/ 9 w 1147"/>
                <a:gd name="T31" fmla="*/ 4 h 194"/>
                <a:gd name="T32" fmla="*/ 10 w 1147"/>
                <a:gd name="T33" fmla="*/ 4 h 194"/>
                <a:gd name="T34" fmla="*/ 11 w 1147"/>
                <a:gd name="T35" fmla="*/ 3 h 194"/>
                <a:gd name="T36" fmla="*/ 12 w 1147"/>
                <a:gd name="T37" fmla="*/ 3 h 194"/>
                <a:gd name="T38" fmla="*/ 13 w 1147"/>
                <a:gd name="T39" fmla="*/ 3 h 194"/>
                <a:gd name="T40" fmla="*/ 14 w 1147"/>
                <a:gd name="T41" fmla="*/ 3 h 194"/>
                <a:gd name="T42" fmla="*/ 15 w 1147"/>
                <a:gd name="T43" fmla="*/ 3 h 194"/>
                <a:gd name="T44" fmla="*/ 15 w 1147"/>
                <a:gd name="T45" fmla="*/ 3 h 194"/>
                <a:gd name="T46" fmla="*/ 16 w 1147"/>
                <a:gd name="T47" fmla="*/ 3 h 194"/>
                <a:gd name="T48" fmla="*/ 17 w 1147"/>
                <a:gd name="T49" fmla="*/ 3 h 194"/>
                <a:gd name="T50" fmla="*/ 17 w 1147"/>
                <a:gd name="T51" fmla="*/ 2 h 194"/>
                <a:gd name="T52" fmla="*/ 18 w 1147"/>
                <a:gd name="T53" fmla="*/ 2 h 194"/>
                <a:gd name="T54" fmla="*/ 18 w 1147"/>
                <a:gd name="T55" fmla="*/ 2 h 194"/>
                <a:gd name="T56" fmla="*/ 19 w 1147"/>
                <a:gd name="T57" fmla="*/ 2 h 194"/>
                <a:gd name="T58" fmla="*/ 19 w 1147"/>
                <a:gd name="T59" fmla="*/ 1 h 194"/>
                <a:gd name="T60" fmla="*/ 19 w 1147"/>
                <a:gd name="T61" fmla="*/ 1 h 194"/>
                <a:gd name="T62" fmla="*/ 19 w 1147"/>
                <a:gd name="T63" fmla="*/ 1 h 19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47"/>
                <a:gd name="T97" fmla="*/ 0 h 194"/>
                <a:gd name="T98" fmla="*/ 1147 w 1147"/>
                <a:gd name="T99" fmla="*/ 194 h 19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47" h="194">
                  <a:moveTo>
                    <a:pt x="0" y="0"/>
                  </a:moveTo>
                  <a:lnTo>
                    <a:pt x="0" y="12"/>
                  </a:lnTo>
                  <a:lnTo>
                    <a:pt x="1" y="22"/>
                  </a:lnTo>
                  <a:lnTo>
                    <a:pt x="5" y="31"/>
                  </a:lnTo>
                  <a:lnTo>
                    <a:pt x="11" y="41"/>
                  </a:lnTo>
                  <a:lnTo>
                    <a:pt x="17" y="50"/>
                  </a:lnTo>
                  <a:lnTo>
                    <a:pt x="25" y="58"/>
                  </a:lnTo>
                  <a:lnTo>
                    <a:pt x="34" y="68"/>
                  </a:lnTo>
                  <a:lnTo>
                    <a:pt x="44" y="77"/>
                  </a:lnTo>
                  <a:lnTo>
                    <a:pt x="55" y="85"/>
                  </a:lnTo>
                  <a:lnTo>
                    <a:pt x="69" y="94"/>
                  </a:lnTo>
                  <a:lnTo>
                    <a:pt x="82" y="102"/>
                  </a:lnTo>
                  <a:lnTo>
                    <a:pt x="97" y="110"/>
                  </a:lnTo>
                  <a:lnTo>
                    <a:pt x="113" y="118"/>
                  </a:lnTo>
                  <a:lnTo>
                    <a:pt x="130" y="125"/>
                  </a:lnTo>
                  <a:lnTo>
                    <a:pt x="147" y="131"/>
                  </a:lnTo>
                  <a:lnTo>
                    <a:pt x="167" y="139"/>
                  </a:lnTo>
                  <a:lnTo>
                    <a:pt x="188" y="144"/>
                  </a:lnTo>
                  <a:lnTo>
                    <a:pt x="207" y="150"/>
                  </a:lnTo>
                  <a:lnTo>
                    <a:pt x="230" y="156"/>
                  </a:lnTo>
                  <a:lnTo>
                    <a:pt x="251" y="162"/>
                  </a:lnTo>
                  <a:lnTo>
                    <a:pt x="276" y="167"/>
                  </a:lnTo>
                  <a:lnTo>
                    <a:pt x="299" y="171"/>
                  </a:lnTo>
                  <a:lnTo>
                    <a:pt x="324" y="175"/>
                  </a:lnTo>
                  <a:lnTo>
                    <a:pt x="349" y="179"/>
                  </a:lnTo>
                  <a:lnTo>
                    <a:pt x="376" y="183"/>
                  </a:lnTo>
                  <a:lnTo>
                    <a:pt x="403" y="187"/>
                  </a:lnTo>
                  <a:lnTo>
                    <a:pt x="430" y="189"/>
                  </a:lnTo>
                  <a:lnTo>
                    <a:pt x="456" y="190"/>
                  </a:lnTo>
                  <a:lnTo>
                    <a:pt x="485" y="192"/>
                  </a:lnTo>
                  <a:lnTo>
                    <a:pt x="514" y="194"/>
                  </a:lnTo>
                  <a:lnTo>
                    <a:pt x="543" y="194"/>
                  </a:lnTo>
                  <a:lnTo>
                    <a:pt x="573" y="194"/>
                  </a:lnTo>
                  <a:lnTo>
                    <a:pt x="602" y="194"/>
                  </a:lnTo>
                  <a:lnTo>
                    <a:pt x="631" y="194"/>
                  </a:lnTo>
                  <a:lnTo>
                    <a:pt x="660" y="192"/>
                  </a:lnTo>
                  <a:lnTo>
                    <a:pt x="689" y="190"/>
                  </a:lnTo>
                  <a:lnTo>
                    <a:pt x="716" y="189"/>
                  </a:lnTo>
                  <a:lnTo>
                    <a:pt x="742" y="187"/>
                  </a:lnTo>
                  <a:lnTo>
                    <a:pt x="769" y="183"/>
                  </a:lnTo>
                  <a:lnTo>
                    <a:pt x="796" y="179"/>
                  </a:lnTo>
                  <a:lnTo>
                    <a:pt x="821" y="175"/>
                  </a:lnTo>
                  <a:lnTo>
                    <a:pt x="846" y="171"/>
                  </a:lnTo>
                  <a:lnTo>
                    <a:pt x="871" y="167"/>
                  </a:lnTo>
                  <a:lnTo>
                    <a:pt x="894" y="162"/>
                  </a:lnTo>
                  <a:lnTo>
                    <a:pt x="915" y="156"/>
                  </a:lnTo>
                  <a:lnTo>
                    <a:pt x="938" y="150"/>
                  </a:lnTo>
                  <a:lnTo>
                    <a:pt x="959" y="144"/>
                  </a:lnTo>
                  <a:lnTo>
                    <a:pt x="979" y="139"/>
                  </a:lnTo>
                  <a:lnTo>
                    <a:pt x="998" y="131"/>
                  </a:lnTo>
                  <a:lnTo>
                    <a:pt x="1015" y="125"/>
                  </a:lnTo>
                  <a:lnTo>
                    <a:pt x="1032" y="118"/>
                  </a:lnTo>
                  <a:lnTo>
                    <a:pt x="1050" y="110"/>
                  </a:lnTo>
                  <a:lnTo>
                    <a:pt x="1063" y="102"/>
                  </a:lnTo>
                  <a:lnTo>
                    <a:pt x="1078" y="94"/>
                  </a:lnTo>
                  <a:lnTo>
                    <a:pt x="1090" y="85"/>
                  </a:lnTo>
                  <a:lnTo>
                    <a:pt x="1101" y="77"/>
                  </a:lnTo>
                  <a:lnTo>
                    <a:pt x="1113" y="68"/>
                  </a:lnTo>
                  <a:lnTo>
                    <a:pt x="1121" y="58"/>
                  </a:lnTo>
                  <a:lnTo>
                    <a:pt x="1128" y="50"/>
                  </a:lnTo>
                  <a:lnTo>
                    <a:pt x="1136" y="41"/>
                  </a:lnTo>
                  <a:lnTo>
                    <a:pt x="1140" y="31"/>
                  </a:lnTo>
                  <a:lnTo>
                    <a:pt x="1144" y="22"/>
                  </a:lnTo>
                  <a:lnTo>
                    <a:pt x="1146" y="12"/>
                  </a:lnTo>
                  <a:lnTo>
                    <a:pt x="1147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77" name="Rectangle 615"/>
            <p:cNvSpPr>
              <a:spLocks noChangeArrowheads="1"/>
            </p:cNvSpPr>
            <p:nvPr/>
          </p:nvSpPr>
          <p:spPr bwMode="auto">
            <a:xfrm>
              <a:off x="1969" y="808"/>
              <a:ext cx="50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Community 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78" name="Rectangle 616"/>
            <p:cNvSpPr>
              <a:spLocks noChangeArrowheads="1"/>
            </p:cNvSpPr>
            <p:nvPr/>
          </p:nvSpPr>
          <p:spPr bwMode="auto">
            <a:xfrm>
              <a:off x="1969" y="908"/>
              <a:ext cx="416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Data base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79" name="Freeform 617"/>
            <p:cNvSpPr>
              <a:spLocks/>
            </p:cNvSpPr>
            <p:nvPr/>
          </p:nvSpPr>
          <p:spPr bwMode="auto">
            <a:xfrm>
              <a:off x="1919" y="564"/>
              <a:ext cx="580" cy="621"/>
            </a:xfrm>
            <a:custGeom>
              <a:avLst/>
              <a:gdLst>
                <a:gd name="T0" fmla="*/ 9 w 1147"/>
                <a:gd name="T1" fmla="*/ 1 h 1242"/>
                <a:gd name="T2" fmla="*/ 7 w 1147"/>
                <a:gd name="T3" fmla="*/ 1 h 1242"/>
                <a:gd name="T4" fmla="*/ 6 w 1147"/>
                <a:gd name="T5" fmla="*/ 1 h 1242"/>
                <a:gd name="T6" fmla="*/ 5 w 1147"/>
                <a:gd name="T7" fmla="*/ 1 h 1242"/>
                <a:gd name="T8" fmla="*/ 4 w 1147"/>
                <a:gd name="T9" fmla="*/ 1 h 1242"/>
                <a:gd name="T10" fmla="*/ 3 w 1147"/>
                <a:gd name="T11" fmla="*/ 1 h 1242"/>
                <a:gd name="T12" fmla="*/ 2 w 1147"/>
                <a:gd name="T13" fmla="*/ 2 h 1242"/>
                <a:gd name="T14" fmla="*/ 1 w 1147"/>
                <a:gd name="T15" fmla="*/ 2 h 1242"/>
                <a:gd name="T16" fmla="*/ 1 w 1147"/>
                <a:gd name="T17" fmla="*/ 3 h 1242"/>
                <a:gd name="T18" fmla="*/ 1 w 1147"/>
                <a:gd name="T19" fmla="*/ 3 h 1242"/>
                <a:gd name="T20" fmla="*/ 0 w 1147"/>
                <a:gd name="T21" fmla="*/ 4 h 1242"/>
                <a:gd name="T22" fmla="*/ 1 w 1147"/>
                <a:gd name="T23" fmla="*/ 17 h 1242"/>
                <a:gd name="T24" fmla="*/ 1 w 1147"/>
                <a:gd name="T25" fmla="*/ 18 h 1242"/>
                <a:gd name="T26" fmla="*/ 1 w 1147"/>
                <a:gd name="T27" fmla="*/ 18 h 1242"/>
                <a:gd name="T28" fmla="*/ 2 w 1147"/>
                <a:gd name="T29" fmla="*/ 18 h 1242"/>
                <a:gd name="T30" fmla="*/ 3 w 1147"/>
                <a:gd name="T31" fmla="*/ 19 h 1242"/>
                <a:gd name="T32" fmla="*/ 3 w 1147"/>
                <a:gd name="T33" fmla="*/ 19 h 1242"/>
                <a:gd name="T34" fmla="*/ 5 w 1147"/>
                <a:gd name="T35" fmla="*/ 19 h 1242"/>
                <a:gd name="T36" fmla="*/ 6 w 1147"/>
                <a:gd name="T37" fmla="*/ 20 h 1242"/>
                <a:gd name="T38" fmla="*/ 7 w 1147"/>
                <a:gd name="T39" fmla="*/ 20 h 1242"/>
                <a:gd name="T40" fmla="*/ 8 w 1147"/>
                <a:gd name="T41" fmla="*/ 20 h 1242"/>
                <a:gd name="T42" fmla="*/ 10 w 1147"/>
                <a:gd name="T43" fmla="*/ 20 h 1242"/>
                <a:gd name="T44" fmla="*/ 11 w 1147"/>
                <a:gd name="T45" fmla="*/ 20 h 1242"/>
                <a:gd name="T46" fmla="*/ 13 w 1147"/>
                <a:gd name="T47" fmla="*/ 20 h 1242"/>
                <a:gd name="T48" fmla="*/ 14 w 1147"/>
                <a:gd name="T49" fmla="*/ 20 h 1242"/>
                <a:gd name="T50" fmla="*/ 15 w 1147"/>
                <a:gd name="T51" fmla="*/ 19 h 1242"/>
                <a:gd name="T52" fmla="*/ 16 w 1147"/>
                <a:gd name="T53" fmla="*/ 19 h 1242"/>
                <a:gd name="T54" fmla="*/ 17 w 1147"/>
                <a:gd name="T55" fmla="*/ 19 h 1242"/>
                <a:gd name="T56" fmla="*/ 18 w 1147"/>
                <a:gd name="T57" fmla="*/ 18 h 1242"/>
                <a:gd name="T58" fmla="*/ 18 w 1147"/>
                <a:gd name="T59" fmla="*/ 18 h 1242"/>
                <a:gd name="T60" fmla="*/ 19 w 1147"/>
                <a:gd name="T61" fmla="*/ 18 h 1242"/>
                <a:gd name="T62" fmla="*/ 19 w 1147"/>
                <a:gd name="T63" fmla="*/ 17 h 1242"/>
                <a:gd name="T64" fmla="*/ 19 w 1147"/>
                <a:gd name="T65" fmla="*/ 4 h 1242"/>
                <a:gd name="T66" fmla="*/ 19 w 1147"/>
                <a:gd name="T67" fmla="*/ 3 h 1242"/>
                <a:gd name="T68" fmla="*/ 19 w 1147"/>
                <a:gd name="T69" fmla="*/ 3 h 1242"/>
                <a:gd name="T70" fmla="*/ 18 w 1147"/>
                <a:gd name="T71" fmla="*/ 2 h 1242"/>
                <a:gd name="T72" fmla="*/ 18 w 1147"/>
                <a:gd name="T73" fmla="*/ 2 h 1242"/>
                <a:gd name="T74" fmla="*/ 17 w 1147"/>
                <a:gd name="T75" fmla="*/ 1 h 1242"/>
                <a:gd name="T76" fmla="*/ 16 w 1147"/>
                <a:gd name="T77" fmla="*/ 1 h 1242"/>
                <a:gd name="T78" fmla="*/ 15 w 1147"/>
                <a:gd name="T79" fmla="*/ 1 h 1242"/>
                <a:gd name="T80" fmla="*/ 13 w 1147"/>
                <a:gd name="T81" fmla="*/ 1 h 1242"/>
                <a:gd name="T82" fmla="*/ 12 w 1147"/>
                <a:gd name="T83" fmla="*/ 1 h 1242"/>
                <a:gd name="T84" fmla="*/ 11 w 1147"/>
                <a:gd name="T85" fmla="*/ 1 h 1242"/>
                <a:gd name="T86" fmla="*/ 10 w 1147"/>
                <a:gd name="T87" fmla="*/ 0 h 12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47"/>
                <a:gd name="T133" fmla="*/ 0 h 1242"/>
                <a:gd name="T134" fmla="*/ 1147 w 1147"/>
                <a:gd name="T135" fmla="*/ 1242 h 12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47" h="1242">
                  <a:moveTo>
                    <a:pt x="573" y="0"/>
                  </a:moveTo>
                  <a:lnTo>
                    <a:pt x="543" y="0"/>
                  </a:lnTo>
                  <a:lnTo>
                    <a:pt x="514" y="1"/>
                  </a:lnTo>
                  <a:lnTo>
                    <a:pt x="485" y="1"/>
                  </a:lnTo>
                  <a:lnTo>
                    <a:pt x="458" y="3"/>
                  </a:lnTo>
                  <a:lnTo>
                    <a:pt x="430" y="5"/>
                  </a:lnTo>
                  <a:lnTo>
                    <a:pt x="403" y="9"/>
                  </a:lnTo>
                  <a:lnTo>
                    <a:pt x="376" y="11"/>
                  </a:lnTo>
                  <a:lnTo>
                    <a:pt x="349" y="15"/>
                  </a:lnTo>
                  <a:lnTo>
                    <a:pt x="324" y="19"/>
                  </a:lnTo>
                  <a:lnTo>
                    <a:pt x="299" y="23"/>
                  </a:lnTo>
                  <a:lnTo>
                    <a:pt x="276" y="28"/>
                  </a:lnTo>
                  <a:lnTo>
                    <a:pt x="253" y="34"/>
                  </a:lnTo>
                  <a:lnTo>
                    <a:pt x="230" y="38"/>
                  </a:lnTo>
                  <a:lnTo>
                    <a:pt x="209" y="44"/>
                  </a:lnTo>
                  <a:lnTo>
                    <a:pt x="188" y="51"/>
                  </a:lnTo>
                  <a:lnTo>
                    <a:pt x="167" y="57"/>
                  </a:lnTo>
                  <a:lnTo>
                    <a:pt x="149" y="63"/>
                  </a:lnTo>
                  <a:lnTo>
                    <a:pt x="130" y="71"/>
                  </a:lnTo>
                  <a:lnTo>
                    <a:pt x="113" y="78"/>
                  </a:lnTo>
                  <a:lnTo>
                    <a:pt x="97" y="86"/>
                  </a:lnTo>
                  <a:lnTo>
                    <a:pt x="82" y="94"/>
                  </a:lnTo>
                  <a:lnTo>
                    <a:pt x="69" y="101"/>
                  </a:lnTo>
                  <a:lnTo>
                    <a:pt x="55" y="111"/>
                  </a:lnTo>
                  <a:lnTo>
                    <a:pt x="44" y="119"/>
                  </a:lnTo>
                  <a:lnTo>
                    <a:pt x="34" y="128"/>
                  </a:lnTo>
                  <a:lnTo>
                    <a:pt x="25" y="138"/>
                  </a:lnTo>
                  <a:lnTo>
                    <a:pt x="17" y="145"/>
                  </a:lnTo>
                  <a:lnTo>
                    <a:pt x="11" y="155"/>
                  </a:lnTo>
                  <a:lnTo>
                    <a:pt x="5" y="165"/>
                  </a:lnTo>
                  <a:lnTo>
                    <a:pt x="1" y="174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046"/>
                  </a:lnTo>
                  <a:lnTo>
                    <a:pt x="0" y="1057"/>
                  </a:lnTo>
                  <a:lnTo>
                    <a:pt x="1" y="1067"/>
                  </a:lnTo>
                  <a:lnTo>
                    <a:pt x="5" y="1077"/>
                  </a:lnTo>
                  <a:lnTo>
                    <a:pt x="11" y="1086"/>
                  </a:lnTo>
                  <a:lnTo>
                    <a:pt x="17" y="1096"/>
                  </a:lnTo>
                  <a:lnTo>
                    <a:pt x="25" y="1105"/>
                  </a:lnTo>
                  <a:lnTo>
                    <a:pt x="34" y="1113"/>
                  </a:lnTo>
                  <a:lnTo>
                    <a:pt x="44" y="1123"/>
                  </a:lnTo>
                  <a:lnTo>
                    <a:pt x="55" y="1130"/>
                  </a:lnTo>
                  <a:lnTo>
                    <a:pt x="69" y="1140"/>
                  </a:lnTo>
                  <a:lnTo>
                    <a:pt x="82" y="1148"/>
                  </a:lnTo>
                  <a:lnTo>
                    <a:pt x="97" y="1155"/>
                  </a:lnTo>
                  <a:lnTo>
                    <a:pt x="113" y="1163"/>
                  </a:lnTo>
                  <a:lnTo>
                    <a:pt x="130" y="1171"/>
                  </a:lnTo>
                  <a:lnTo>
                    <a:pt x="149" y="1178"/>
                  </a:lnTo>
                  <a:lnTo>
                    <a:pt x="167" y="1184"/>
                  </a:lnTo>
                  <a:lnTo>
                    <a:pt x="188" y="1192"/>
                  </a:lnTo>
                  <a:lnTo>
                    <a:pt x="209" y="1198"/>
                  </a:lnTo>
                  <a:lnTo>
                    <a:pt x="230" y="1203"/>
                  </a:lnTo>
                  <a:lnTo>
                    <a:pt x="253" y="1209"/>
                  </a:lnTo>
                  <a:lnTo>
                    <a:pt x="276" y="1213"/>
                  </a:lnTo>
                  <a:lnTo>
                    <a:pt x="299" y="1219"/>
                  </a:lnTo>
                  <a:lnTo>
                    <a:pt x="324" y="1222"/>
                  </a:lnTo>
                  <a:lnTo>
                    <a:pt x="349" y="1226"/>
                  </a:lnTo>
                  <a:lnTo>
                    <a:pt x="376" y="1230"/>
                  </a:lnTo>
                  <a:lnTo>
                    <a:pt x="403" y="1232"/>
                  </a:lnTo>
                  <a:lnTo>
                    <a:pt x="430" y="1236"/>
                  </a:lnTo>
                  <a:lnTo>
                    <a:pt x="458" y="1238"/>
                  </a:lnTo>
                  <a:lnTo>
                    <a:pt x="485" y="1240"/>
                  </a:lnTo>
                  <a:lnTo>
                    <a:pt x="514" y="1240"/>
                  </a:lnTo>
                  <a:lnTo>
                    <a:pt x="543" y="1242"/>
                  </a:lnTo>
                  <a:lnTo>
                    <a:pt x="573" y="1242"/>
                  </a:lnTo>
                  <a:lnTo>
                    <a:pt x="602" y="1242"/>
                  </a:lnTo>
                  <a:lnTo>
                    <a:pt x="631" y="1240"/>
                  </a:lnTo>
                  <a:lnTo>
                    <a:pt x="660" y="1240"/>
                  </a:lnTo>
                  <a:lnTo>
                    <a:pt x="689" y="1238"/>
                  </a:lnTo>
                  <a:lnTo>
                    <a:pt x="716" y="1236"/>
                  </a:lnTo>
                  <a:lnTo>
                    <a:pt x="744" y="1232"/>
                  </a:lnTo>
                  <a:lnTo>
                    <a:pt x="771" y="1230"/>
                  </a:lnTo>
                  <a:lnTo>
                    <a:pt x="796" y="1226"/>
                  </a:lnTo>
                  <a:lnTo>
                    <a:pt x="821" y="1222"/>
                  </a:lnTo>
                  <a:lnTo>
                    <a:pt x="846" y="1219"/>
                  </a:lnTo>
                  <a:lnTo>
                    <a:pt x="871" y="1213"/>
                  </a:lnTo>
                  <a:lnTo>
                    <a:pt x="894" y="1209"/>
                  </a:lnTo>
                  <a:lnTo>
                    <a:pt x="917" y="1203"/>
                  </a:lnTo>
                  <a:lnTo>
                    <a:pt x="938" y="1198"/>
                  </a:lnTo>
                  <a:lnTo>
                    <a:pt x="959" y="1192"/>
                  </a:lnTo>
                  <a:lnTo>
                    <a:pt x="979" y="1184"/>
                  </a:lnTo>
                  <a:lnTo>
                    <a:pt x="998" y="1178"/>
                  </a:lnTo>
                  <a:lnTo>
                    <a:pt x="1015" y="1171"/>
                  </a:lnTo>
                  <a:lnTo>
                    <a:pt x="1032" y="1163"/>
                  </a:lnTo>
                  <a:lnTo>
                    <a:pt x="1050" y="1155"/>
                  </a:lnTo>
                  <a:lnTo>
                    <a:pt x="1063" y="1148"/>
                  </a:lnTo>
                  <a:lnTo>
                    <a:pt x="1078" y="1140"/>
                  </a:lnTo>
                  <a:lnTo>
                    <a:pt x="1090" y="1130"/>
                  </a:lnTo>
                  <a:lnTo>
                    <a:pt x="1101" y="1123"/>
                  </a:lnTo>
                  <a:lnTo>
                    <a:pt x="1113" y="1113"/>
                  </a:lnTo>
                  <a:lnTo>
                    <a:pt x="1121" y="1105"/>
                  </a:lnTo>
                  <a:lnTo>
                    <a:pt x="1128" y="1096"/>
                  </a:lnTo>
                  <a:lnTo>
                    <a:pt x="1136" y="1086"/>
                  </a:lnTo>
                  <a:lnTo>
                    <a:pt x="1140" y="1077"/>
                  </a:lnTo>
                  <a:lnTo>
                    <a:pt x="1144" y="1067"/>
                  </a:lnTo>
                  <a:lnTo>
                    <a:pt x="1146" y="1057"/>
                  </a:lnTo>
                  <a:lnTo>
                    <a:pt x="1147" y="1046"/>
                  </a:lnTo>
                  <a:lnTo>
                    <a:pt x="1147" y="195"/>
                  </a:lnTo>
                  <a:lnTo>
                    <a:pt x="1146" y="186"/>
                  </a:lnTo>
                  <a:lnTo>
                    <a:pt x="1144" y="174"/>
                  </a:lnTo>
                  <a:lnTo>
                    <a:pt x="1140" y="165"/>
                  </a:lnTo>
                  <a:lnTo>
                    <a:pt x="1136" y="155"/>
                  </a:lnTo>
                  <a:lnTo>
                    <a:pt x="1128" y="145"/>
                  </a:lnTo>
                  <a:lnTo>
                    <a:pt x="1121" y="138"/>
                  </a:lnTo>
                  <a:lnTo>
                    <a:pt x="1113" y="128"/>
                  </a:lnTo>
                  <a:lnTo>
                    <a:pt x="1101" y="119"/>
                  </a:lnTo>
                  <a:lnTo>
                    <a:pt x="1090" y="111"/>
                  </a:lnTo>
                  <a:lnTo>
                    <a:pt x="1078" y="101"/>
                  </a:lnTo>
                  <a:lnTo>
                    <a:pt x="1063" y="94"/>
                  </a:lnTo>
                  <a:lnTo>
                    <a:pt x="1050" y="86"/>
                  </a:lnTo>
                  <a:lnTo>
                    <a:pt x="1032" y="78"/>
                  </a:lnTo>
                  <a:lnTo>
                    <a:pt x="1015" y="71"/>
                  </a:lnTo>
                  <a:lnTo>
                    <a:pt x="998" y="63"/>
                  </a:lnTo>
                  <a:lnTo>
                    <a:pt x="979" y="57"/>
                  </a:lnTo>
                  <a:lnTo>
                    <a:pt x="959" y="51"/>
                  </a:lnTo>
                  <a:lnTo>
                    <a:pt x="938" y="44"/>
                  </a:lnTo>
                  <a:lnTo>
                    <a:pt x="917" y="38"/>
                  </a:lnTo>
                  <a:lnTo>
                    <a:pt x="894" y="32"/>
                  </a:lnTo>
                  <a:lnTo>
                    <a:pt x="871" y="28"/>
                  </a:lnTo>
                  <a:lnTo>
                    <a:pt x="846" y="23"/>
                  </a:lnTo>
                  <a:lnTo>
                    <a:pt x="821" y="19"/>
                  </a:lnTo>
                  <a:lnTo>
                    <a:pt x="796" y="15"/>
                  </a:lnTo>
                  <a:lnTo>
                    <a:pt x="771" y="11"/>
                  </a:lnTo>
                  <a:lnTo>
                    <a:pt x="744" y="9"/>
                  </a:lnTo>
                  <a:lnTo>
                    <a:pt x="716" y="5"/>
                  </a:lnTo>
                  <a:lnTo>
                    <a:pt x="689" y="3"/>
                  </a:lnTo>
                  <a:lnTo>
                    <a:pt x="660" y="1"/>
                  </a:lnTo>
                  <a:lnTo>
                    <a:pt x="631" y="1"/>
                  </a:lnTo>
                  <a:lnTo>
                    <a:pt x="602" y="0"/>
                  </a:lnTo>
                  <a:lnTo>
                    <a:pt x="573" y="0"/>
                  </a:lnTo>
                  <a:close/>
                </a:path>
              </a:pathLst>
            </a:custGeom>
            <a:solidFill>
              <a:srgbClr val="00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80" name="Freeform 618"/>
            <p:cNvSpPr>
              <a:spLocks/>
            </p:cNvSpPr>
            <p:nvPr/>
          </p:nvSpPr>
          <p:spPr bwMode="auto">
            <a:xfrm>
              <a:off x="1919" y="564"/>
              <a:ext cx="580" cy="621"/>
            </a:xfrm>
            <a:custGeom>
              <a:avLst/>
              <a:gdLst>
                <a:gd name="T0" fmla="*/ 9 w 1147"/>
                <a:gd name="T1" fmla="*/ 1 h 1242"/>
                <a:gd name="T2" fmla="*/ 7 w 1147"/>
                <a:gd name="T3" fmla="*/ 1 h 1242"/>
                <a:gd name="T4" fmla="*/ 6 w 1147"/>
                <a:gd name="T5" fmla="*/ 1 h 1242"/>
                <a:gd name="T6" fmla="*/ 5 w 1147"/>
                <a:gd name="T7" fmla="*/ 1 h 1242"/>
                <a:gd name="T8" fmla="*/ 4 w 1147"/>
                <a:gd name="T9" fmla="*/ 1 h 1242"/>
                <a:gd name="T10" fmla="*/ 3 w 1147"/>
                <a:gd name="T11" fmla="*/ 1 h 1242"/>
                <a:gd name="T12" fmla="*/ 2 w 1147"/>
                <a:gd name="T13" fmla="*/ 2 h 1242"/>
                <a:gd name="T14" fmla="*/ 1 w 1147"/>
                <a:gd name="T15" fmla="*/ 2 h 1242"/>
                <a:gd name="T16" fmla="*/ 1 w 1147"/>
                <a:gd name="T17" fmla="*/ 3 h 1242"/>
                <a:gd name="T18" fmla="*/ 1 w 1147"/>
                <a:gd name="T19" fmla="*/ 3 h 1242"/>
                <a:gd name="T20" fmla="*/ 0 w 1147"/>
                <a:gd name="T21" fmla="*/ 4 h 1242"/>
                <a:gd name="T22" fmla="*/ 1 w 1147"/>
                <a:gd name="T23" fmla="*/ 17 h 1242"/>
                <a:gd name="T24" fmla="*/ 1 w 1147"/>
                <a:gd name="T25" fmla="*/ 18 h 1242"/>
                <a:gd name="T26" fmla="*/ 1 w 1147"/>
                <a:gd name="T27" fmla="*/ 18 h 1242"/>
                <a:gd name="T28" fmla="*/ 2 w 1147"/>
                <a:gd name="T29" fmla="*/ 18 h 1242"/>
                <a:gd name="T30" fmla="*/ 3 w 1147"/>
                <a:gd name="T31" fmla="*/ 19 h 1242"/>
                <a:gd name="T32" fmla="*/ 3 w 1147"/>
                <a:gd name="T33" fmla="*/ 19 h 1242"/>
                <a:gd name="T34" fmla="*/ 5 w 1147"/>
                <a:gd name="T35" fmla="*/ 19 h 1242"/>
                <a:gd name="T36" fmla="*/ 6 w 1147"/>
                <a:gd name="T37" fmla="*/ 20 h 1242"/>
                <a:gd name="T38" fmla="*/ 7 w 1147"/>
                <a:gd name="T39" fmla="*/ 20 h 1242"/>
                <a:gd name="T40" fmla="*/ 8 w 1147"/>
                <a:gd name="T41" fmla="*/ 20 h 1242"/>
                <a:gd name="T42" fmla="*/ 10 w 1147"/>
                <a:gd name="T43" fmla="*/ 20 h 1242"/>
                <a:gd name="T44" fmla="*/ 11 w 1147"/>
                <a:gd name="T45" fmla="*/ 20 h 1242"/>
                <a:gd name="T46" fmla="*/ 13 w 1147"/>
                <a:gd name="T47" fmla="*/ 20 h 1242"/>
                <a:gd name="T48" fmla="*/ 14 w 1147"/>
                <a:gd name="T49" fmla="*/ 20 h 1242"/>
                <a:gd name="T50" fmla="*/ 15 w 1147"/>
                <a:gd name="T51" fmla="*/ 19 h 1242"/>
                <a:gd name="T52" fmla="*/ 16 w 1147"/>
                <a:gd name="T53" fmla="*/ 19 h 1242"/>
                <a:gd name="T54" fmla="*/ 17 w 1147"/>
                <a:gd name="T55" fmla="*/ 19 h 1242"/>
                <a:gd name="T56" fmla="*/ 18 w 1147"/>
                <a:gd name="T57" fmla="*/ 18 h 1242"/>
                <a:gd name="T58" fmla="*/ 18 w 1147"/>
                <a:gd name="T59" fmla="*/ 18 h 1242"/>
                <a:gd name="T60" fmla="*/ 19 w 1147"/>
                <a:gd name="T61" fmla="*/ 18 h 1242"/>
                <a:gd name="T62" fmla="*/ 19 w 1147"/>
                <a:gd name="T63" fmla="*/ 17 h 1242"/>
                <a:gd name="T64" fmla="*/ 19 w 1147"/>
                <a:gd name="T65" fmla="*/ 4 h 1242"/>
                <a:gd name="T66" fmla="*/ 19 w 1147"/>
                <a:gd name="T67" fmla="*/ 3 h 1242"/>
                <a:gd name="T68" fmla="*/ 19 w 1147"/>
                <a:gd name="T69" fmla="*/ 3 h 1242"/>
                <a:gd name="T70" fmla="*/ 18 w 1147"/>
                <a:gd name="T71" fmla="*/ 2 h 1242"/>
                <a:gd name="T72" fmla="*/ 18 w 1147"/>
                <a:gd name="T73" fmla="*/ 2 h 1242"/>
                <a:gd name="T74" fmla="*/ 17 w 1147"/>
                <a:gd name="T75" fmla="*/ 1 h 1242"/>
                <a:gd name="T76" fmla="*/ 16 w 1147"/>
                <a:gd name="T77" fmla="*/ 1 h 1242"/>
                <a:gd name="T78" fmla="*/ 15 w 1147"/>
                <a:gd name="T79" fmla="*/ 1 h 1242"/>
                <a:gd name="T80" fmla="*/ 13 w 1147"/>
                <a:gd name="T81" fmla="*/ 1 h 1242"/>
                <a:gd name="T82" fmla="*/ 12 w 1147"/>
                <a:gd name="T83" fmla="*/ 1 h 1242"/>
                <a:gd name="T84" fmla="*/ 11 w 1147"/>
                <a:gd name="T85" fmla="*/ 1 h 1242"/>
                <a:gd name="T86" fmla="*/ 10 w 1147"/>
                <a:gd name="T87" fmla="*/ 0 h 12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47"/>
                <a:gd name="T133" fmla="*/ 0 h 1242"/>
                <a:gd name="T134" fmla="*/ 1147 w 1147"/>
                <a:gd name="T135" fmla="*/ 1242 h 12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47" h="1242">
                  <a:moveTo>
                    <a:pt x="573" y="0"/>
                  </a:moveTo>
                  <a:lnTo>
                    <a:pt x="543" y="0"/>
                  </a:lnTo>
                  <a:lnTo>
                    <a:pt x="514" y="1"/>
                  </a:lnTo>
                  <a:lnTo>
                    <a:pt x="485" y="1"/>
                  </a:lnTo>
                  <a:lnTo>
                    <a:pt x="458" y="3"/>
                  </a:lnTo>
                  <a:lnTo>
                    <a:pt x="430" y="5"/>
                  </a:lnTo>
                  <a:lnTo>
                    <a:pt x="403" y="9"/>
                  </a:lnTo>
                  <a:lnTo>
                    <a:pt x="376" y="11"/>
                  </a:lnTo>
                  <a:lnTo>
                    <a:pt x="349" y="15"/>
                  </a:lnTo>
                  <a:lnTo>
                    <a:pt x="324" y="19"/>
                  </a:lnTo>
                  <a:lnTo>
                    <a:pt x="299" y="23"/>
                  </a:lnTo>
                  <a:lnTo>
                    <a:pt x="276" y="28"/>
                  </a:lnTo>
                  <a:lnTo>
                    <a:pt x="253" y="34"/>
                  </a:lnTo>
                  <a:lnTo>
                    <a:pt x="230" y="38"/>
                  </a:lnTo>
                  <a:lnTo>
                    <a:pt x="209" y="44"/>
                  </a:lnTo>
                  <a:lnTo>
                    <a:pt x="188" y="51"/>
                  </a:lnTo>
                  <a:lnTo>
                    <a:pt x="167" y="57"/>
                  </a:lnTo>
                  <a:lnTo>
                    <a:pt x="149" y="63"/>
                  </a:lnTo>
                  <a:lnTo>
                    <a:pt x="130" y="71"/>
                  </a:lnTo>
                  <a:lnTo>
                    <a:pt x="113" y="78"/>
                  </a:lnTo>
                  <a:lnTo>
                    <a:pt x="97" y="86"/>
                  </a:lnTo>
                  <a:lnTo>
                    <a:pt x="82" y="94"/>
                  </a:lnTo>
                  <a:lnTo>
                    <a:pt x="69" y="101"/>
                  </a:lnTo>
                  <a:lnTo>
                    <a:pt x="55" y="111"/>
                  </a:lnTo>
                  <a:lnTo>
                    <a:pt x="44" y="119"/>
                  </a:lnTo>
                  <a:lnTo>
                    <a:pt x="34" y="128"/>
                  </a:lnTo>
                  <a:lnTo>
                    <a:pt x="25" y="138"/>
                  </a:lnTo>
                  <a:lnTo>
                    <a:pt x="17" y="145"/>
                  </a:lnTo>
                  <a:lnTo>
                    <a:pt x="11" y="155"/>
                  </a:lnTo>
                  <a:lnTo>
                    <a:pt x="5" y="165"/>
                  </a:lnTo>
                  <a:lnTo>
                    <a:pt x="1" y="174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046"/>
                  </a:lnTo>
                  <a:lnTo>
                    <a:pt x="0" y="1057"/>
                  </a:lnTo>
                  <a:lnTo>
                    <a:pt x="1" y="1067"/>
                  </a:lnTo>
                  <a:lnTo>
                    <a:pt x="5" y="1077"/>
                  </a:lnTo>
                  <a:lnTo>
                    <a:pt x="11" y="1086"/>
                  </a:lnTo>
                  <a:lnTo>
                    <a:pt x="17" y="1096"/>
                  </a:lnTo>
                  <a:lnTo>
                    <a:pt x="25" y="1105"/>
                  </a:lnTo>
                  <a:lnTo>
                    <a:pt x="34" y="1113"/>
                  </a:lnTo>
                  <a:lnTo>
                    <a:pt x="44" y="1123"/>
                  </a:lnTo>
                  <a:lnTo>
                    <a:pt x="55" y="1130"/>
                  </a:lnTo>
                  <a:lnTo>
                    <a:pt x="69" y="1140"/>
                  </a:lnTo>
                  <a:lnTo>
                    <a:pt x="82" y="1148"/>
                  </a:lnTo>
                  <a:lnTo>
                    <a:pt x="97" y="1155"/>
                  </a:lnTo>
                  <a:lnTo>
                    <a:pt x="113" y="1163"/>
                  </a:lnTo>
                  <a:lnTo>
                    <a:pt x="130" y="1171"/>
                  </a:lnTo>
                  <a:lnTo>
                    <a:pt x="149" y="1178"/>
                  </a:lnTo>
                  <a:lnTo>
                    <a:pt x="167" y="1184"/>
                  </a:lnTo>
                  <a:lnTo>
                    <a:pt x="188" y="1192"/>
                  </a:lnTo>
                  <a:lnTo>
                    <a:pt x="209" y="1198"/>
                  </a:lnTo>
                  <a:lnTo>
                    <a:pt x="230" y="1203"/>
                  </a:lnTo>
                  <a:lnTo>
                    <a:pt x="253" y="1209"/>
                  </a:lnTo>
                  <a:lnTo>
                    <a:pt x="276" y="1213"/>
                  </a:lnTo>
                  <a:lnTo>
                    <a:pt x="299" y="1219"/>
                  </a:lnTo>
                  <a:lnTo>
                    <a:pt x="324" y="1222"/>
                  </a:lnTo>
                  <a:lnTo>
                    <a:pt x="349" y="1226"/>
                  </a:lnTo>
                  <a:lnTo>
                    <a:pt x="376" y="1230"/>
                  </a:lnTo>
                  <a:lnTo>
                    <a:pt x="403" y="1232"/>
                  </a:lnTo>
                  <a:lnTo>
                    <a:pt x="430" y="1236"/>
                  </a:lnTo>
                  <a:lnTo>
                    <a:pt x="458" y="1238"/>
                  </a:lnTo>
                  <a:lnTo>
                    <a:pt x="485" y="1240"/>
                  </a:lnTo>
                  <a:lnTo>
                    <a:pt x="514" y="1240"/>
                  </a:lnTo>
                  <a:lnTo>
                    <a:pt x="543" y="1242"/>
                  </a:lnTo>
                  <a:lnTo>
                    <a:pt x="573" y="1242"/>
                  </a:lnTo>
                  <a:lnTo>
                    <a:pt x="602" y="1242"/>
                  </a:lnTo>
                  <a:lnTo>
                    <a:pt x="631" y="1240"/>
                  </a:lnTo>
                  <a:lnTo>
                    <a:pt x="660" y="1240"/>
                  </a:lnTo>
                  <a:lnTo>
                    <a:pt x="689" y="1238"/>
                  </a:lnTo>
                  <a:lnTo>
                    <a:pt x="716" y="1236"/>
                  </a:lnTo>
                  <a:lnTo>
                    <a:pt x="744" y="1232"/>
                  </a:lnTo>
                  <a:lnTo>
                    <a:pt x="771" y="1230"/>
                  </a:lnTo>
                  <a:lnTo>
                    <a:pt x="796" y="1226"/>
                  </a:lnTo>
                  <a:lnTo>
                    <a:pt x="821" y="1222"/>
                  </a:lnTo>
                  <a:lnTo>
                    <a:pt x="846" y="1219"/>
                  </a:lnTo>
                  <a:lnTo>
                    <a:pt x="871" y="1213"/>
                  </a:lnTo>
                  <a:lnTo>
                    <a:pt x="894" y="1209"/>
                  </a:lnTo>
                  <a:lnTo>
                    <a:pt x="917" y="1203"/>
                  </a:lnTo>
                  <a:lnTo>
                    <a:pt x="938" y="1198"/>
                  </a:lnTo>
                  <a:lnTo>
                    <a:pt x="959" y="1192"/>
                  </a:lnTo>
                  <a:lnTo>
                    <a:pt x="979" y="1184"/>
                  </a:lnTo>
                  <a:lnTo>
                    <a:pt x="998" y="1178"/>
                  </a:lnTo>
                  <a:lnTo>
                    <a:pt x="1015" y="1171"/>
                  </a:lnTo>
                  <a:lnTo>
                    <a:pt x="1032" y="1163"/>
                  </a:lnTo>
                  <a:lnTo>
                    <a:pt x="1050" y="1155"/>
                  </a:lnTo>
                  <a:lnTo>
                    <a:pt x="1063" y="1148"/>
                  </a:lnTo>
                  <a:lnTo>
                    <a:pt x="1078" y="1140"/>
                  </a:lnTo>
                  <a:lnTo>
                    <a:pt x="1090" y="1130"/>
                  </a:lnTo>
                  <a:lnTo>
                    <a:pt x="1101" y="1123"/>
                  </a:lnTo>
                  <a:lnTo>
                    <a:pt x="1113" y="1113"/>
                  </a:lnTo>
                  <a:lnTo>
                    <a:pt x="1121" y="1105"/>
                  </a:lnTo>
                  <a:lnTo>
                    <a:pt x="1128" y="1096"/>
                  </a:lnTo>
                  <a:lnTo>
                    <a:pt x="1136" y="1086"/>
                  </a:lnTo>
                  <a:lnTo>
                    <a:pt x="1140" y="1077"/>
                  </a:lnTo>
                  <a:lnTo>
                    <a:pt x="1144" y="1067"/>
                  </a:lnTo>
                  <a:lnTo>
                    <a:pt x="1146" y="1057"/>
                  </a:lnTo>
                  <a:lnTo>
                    <a:pt x="1147" y="1046"/>
                  </a:lnTo>
                  <a:lnTo>
                    <a:pt x="1147" y="195"/>
                  </a:lnTo>
                  <a:lnTo>
                    <a:pt x="1146" y="186"/>
                  </a:lnTo>
                  <a:lnTo>
                    <a:pt x="1144" y="174"/>
                  </a:lnTo>
                  <a:lnTo>
                    <a:pt x="1140" y="165"/>
                  </a:lnTo>
                  <a:lnTo>
                    <a:pt x="1136" y="155"/>
                  </a:lnTo>
                  <a:lnTo>
                    <a:pt x="1128" y="145"/>
                  </a:lnTo>
                  <a:lnTo>
                    <a:pt x="1121" y="138"/>
                  </a:lnTo>
                  <a:lnTo>
                    <a:pt x="1113" y="128"/>
                  </a:lnTo>
                  <a:lnTo>
                    <a:pt x="1101" y="119"/>
                  </a:lnTo>
                  <a:lnTo>
                    <a:pt x="1090" y="111"/>
                  </a:lnTo>
                  <a:lnTo>
                    <a:pt x="1078" y="101"/>
                  </a:lnTo>
                  <a:lnTo>
                    <a:pt x="1063" y="94"/>
                  </a:lnTo>
                  <a:lnTo>
                    <a:pt x="1050" y="86"/>
                  </a:lnTo>
                  <a:lnTo>
                    <a:pt x="1032" y="78"/>
                  </a:lnTo>
                  <a:lnTo>
                    <a:pt x="1015" y="71"/>
                  </a:lnTo>
                  <a:lnTo>
                    <a:pt x="998" y="63"/>
                  </a:lnTo>
                  <a:lnTo>
                    <a:pt x="979" y="57"/>
                  </a:lnTo>
                  <a:lnTo>
                    <a:pt x="959" y="51"/>
                  </a:lnTo>
                  <a:lnTo>
                    <a:pt x="938" y="44"/>
                  </a:lnTo>
                  <a:lnTo>
                    <a:pt x="917" y="38"/>
                  </a:lnTo>
                  <a:lnTo>
                    <a:pt x="894" y="32"/>
                  </a:lnTo>
                  <a:lnTo>
                    <a:pt x="871" y="28"/>
                  </a:lnTo>
                  <a:lnTo>
                    <a:pt x="846" y="23"/>
                  </a:lnTo>
                  <a:lnTo>
                    <a:pt x="821" y="19"/>
                  </a:lnTo>
                  <a:lnTo>
                    <a:pt x="796" y="15"/>
                  </a:lnTo>
                  <a:lnTo>
                    <a:pt x="771" y="11"/>
                  </a:lnTo>
                  <a:lnTo>
                    <a:pt x="744" y="9"/>
                  </a:lnTo>
                  <a:lnTo>
                    <a:pt x="716" y="5"/>
                  </a:lnTo>
                  <a:lnTo>
                    <a:pt x="689" y="3"/>
                  </a:lnTo>
                  <a:lnTo>
                    <a:pt x="660" y="1"/>
                  </a:lnTo>
                  <a:lnTo>
                    <a:pt x="631" y="1"/>
                  </a:lnTo>
                  <a:lnTo>
                    <a:pt x="602" y="0"/>
                  </a:lnTo>
                  <a:lnTo>
                    <a:pt x="573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81" name="Freeform 619"/>
            <p:cNvSpPr>
              <a:spLocks/>
            </p:cNvSpPr>
            <p:nvPr/>
          </p:nvSpPr>
          <p:spPr bwMode="auto">
            <a:xfrm>
              <a:off x="1919" y="662"/>
              <a:ext cx="580" cy="97"/>
            </a:xfrm>
            <a:custGeom>
              <a:avLst/>
              <a:gdLst>
                <a:gd name="T0" fmla="*/ 0 w 1147"/>
                <a:gd name="T1" fmla="*/ 1 h 194"/>
                <a:gd name="T2" fmla="*/ 1 w 1147"/>
                <a:gd name="T3" fmla="*/ 1 h 194"/>
                <a:gd name="T4" fmla="*/ 1 w 1147"/>
                <a:gd name="T5" fmla="*/ 1 h 194"/>
                <a:gd name="T6" fmla="*/ 1 w 1147"/>
                <a:gd name="T7" fmla="*/ 2 h 194"/>
                <a:gd name="T8" fmla="*/ 1 w 1147"/>
                <a:gd name="T9" fmla="*/ 2 h 194"/>
                <a:gd name="T10" fmla="*/ 2 w 1147"/>
                <a:gd name="T11" fmla="*/ 2 h 194"/>
                <a:gd name="T12" fmla="*/ 2 w 1147"/>
                <a:gd name="T13" fmla="*/ 2 h 194"/>
                <a:gd name="T14" fmla="*/ 3 w 1147"/>
                <a:gd name="T15" fmla="*/ 3 h 194"/>
                <a:gd name="T16" fmla="*/ 3 w 1147"/>
                <a:gd name="T17" fmla="*/ 3 h 194"/>
                <a:gd name="T18" fmla="*/ 4 w 1147"/>
                <a:gd name="T19" fmla="*/ 3 h 194"/>
                <a:gd name="T20" fmla="*/ 5 w 1147"/>
                <a:gd name="T21" fmla="*/ 3 h 194"/>
                <a:gd name="T22" fmla="*/ 6 w 1147"/>
                <a:gd name="T23" fmla="*/ 3 h 194"/>
                <a:gd name="T24" fmla="*/ 7 w 1147"/>
                <a:gd name="T25" fmla="*/ 3 h 194"/>
                <a:gd name="T26" fmla="*/ 7 w 1147"/>
                <a:gd name="T27" fmla="*/ 3 h 194"/>
                <a:gd name="T28" fmla="*/ 8 w 1147"/>
                <a:gd name="T29" fmla="*/ 3 h 194"/>
                <a:gd name="T30" fmla="*/ 9 w 1147"/>
                <a:gd name="T31" fmla="*/ 4 h 194"/>
                <a:gd name="T32" fmla="*/ 10 w 1147"/>
                <a:gd name="T33" fmla="*/ 4 h 194"/>
                <a:gd name="T34" fmla="*/ 11 w 1147"/>
                <a:gd name="T35" fmla="*/ 3 h 194"/>
                <a:gd name="T36" fmla="*/ 12 w 1147"/>
                <a:gd name="T37" fmla="*/ 3 h 194"/>
                <a:gd name="T38" fmla="*/ 13 w 1147"/>
                <a:gd name="T39" fmla="*/ 3 h 194"/>
                <a:gd name="T40" fmla="*/ 14 w 1147"/>
                <a:gd name="T41" fmla="*/ 3 h 194"/>
                <a:gd name="T42" fmla="*/ 15 w 1147"/>
                <a:gd name="T43" fmla="*/ 3 h 194"/>
                <a:gd name="T44" fmla="*/ 15 w 1147"/>
                <a:gd name="T45" fmla="*/ 3 h 194"/>
                <a:gd name="T46" fmla="*/ 16 w 1147"/>
                <a:gd name="T47" fmla="*/ 3 h 194"/>
                <a:gd name="T48" fmla="*/ 17 w 1147"/>
                <a:gd name="T49" fmla="*/ 3 h 194"/>
                <a:gd name="T50" fmla="*/ 17 w 1147"/>
                <a:gd name="T51" fmla="*/ 2 h 194"/>
                <a:gd name="T52" fmla="*/ 18 w 1147"/>
                <a:gd name="T53" fmla="*/ 2 h 194"/>
                <a:gd name="T54" fmla="*/ 18 w 1147"/>
                <a:gd name="T55" fmla="*/ 2 h 194"/>
                <a:gd name="T56" fmla="*/ 19 w 1147"/>
                <a:gd name="T57" fmla="*/ 2 h 194"/>
                <a:gd name="T58" fmla="*/ 19 w 1147"/>
                <a:gd name="T59" fmla="*/ 1 h 194"/>
                <a:gd name="T60" fmla="*/ 19 w 1147"/>
                <a:gd name="T61" fmla="*/ 1 h 194"/>
                <a:gd name="T62" fmla="*/ 19 w 1147"/>
                <a:gd name="T63" fmla="*/ 1 h 194"/>
                <a:gd name="T64" fmla="*/ 0 w 1147"/>
                <a:gd name="T65" fmla="*/ 0 h 19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7"/>
                <a:gd name="T100" fmla="*/ 0 h 194"/>
                <a:gd name="T101" fmla="*/ 1147 w 1147"/>
                <a:gd name="T102" fmla="*/ 194 h 19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7" h="194">
                  <a:moveTo>
                    <a:pt x="0" y="0"/>
                  </a:moveTo>
                  <a:lnTo>
                    <a:pt x="0" y="12"/>
                  </a:lnTo>
                  <a:lnTo>
                    <a:pt x="1" y="22"/>
                  </a:lnTo>
                  <a:lnTo>
                    <a:pt x="5" y="31"/>
                  </a:lnTo>
                  <a:lnTo>
                    <a:pt x="11" y="41"/>
                  </a:lnTo>
                  <a:lnTo>
                    <a:pt x="17" y="50"/>
                  </a:lnTo>
                  <a:lnTo>
                    <a:pt x="25" y="58"/>
                  </a:lnTo>
                  <a:lnTo>
                    <a:pt x="34" y="68"/>
                  </a:lnTo>
                  <a:lnTo>
                    <a:pt x="44" y="77"/>
                  </a:lnTo>
                  <a:lnTo>
                    <a:pt x="55" y="85"/>
                  </a:lnTo>
                  <a:lnTo>
                    <a:pt x="69" y="94"/>
                  </a:lnTo>
                  <a:lnTo>
                    <a:pt x="82" y="102"/>
                  </a:lnTo>
                  <a:lnTo>
                    <a:pt x="97" y="110"/>
                  </a:lnTo>
                  <a:lnTo>
                    <a:pt x="113" y="118"/>
                  </a:lnTo>
                  <a:lnTo>
                    <a:pt x="130" y="125"/>
                  </a:lnTo>
                  <a:lnTo>
                    <a:pt x="147" y="131"/>
                  </a:lnTo>
                  <a:lnTo>
                    <a:pt x="167" y="139"/>
                  </a:lnTo>
                  <a:lnTo>
                    <a:pt x="188" y="144"/>
                  </a:lnTo>
                  <a:lnTo>
                    <a:pt x="207" y="150"/>
                  </a:lnTo>
                  <a:lnTo>
                    <a:pt x="230" y="156"/>
                  </a:lnTo>
                  <a:lnTo>
                    <a:pt x="251" y="162"/>
                  </a:lnTo>
                  <a:lnTo>
                    <a:pt x="276" y="167"/>
                  </a:lnTo>
                  <a:lnTo>
                    <a:pt x="299" y="171"/>
                  </a:lnTo>
                  <a:lnTo>
                    <a:pt x="324" y="175"/>
                  </a:lnTo>
                  <a:lnTo>
                    <a:pt x="349" y="179"/>
                  </a:lnTo>
                  <a:lnTo>
                    <a:pt x="376" y="183"/>
                  </a:lnTo>
                  <a:lnTo>
                    <a:pt x="403" y="187"/>
                  </a:lnTo>
                  <a:lnTo>
                    <a:pt x="430" y="189"/>
                  </a:lnTo>
                  <a:lnTo>
                    <a:pt x="456" y="190"/>
                  </a:lnTo>
                  <a:lnTo>
                    <a:pt x="485" y="192"/>
                  </a:lnTo>
                  <a:lnTo>
                    <a:pt x="514" y="194"/>
                  </a:lnTo>
                  <a:lnTo>
                    <a:pt x="543" y="194"/>
                  </a:lnTo>
                  <a:lnTo>
                    <a:pt x="573" y="194"/>
                  </a:lnTo>
                  <a:lnTo>
                    <a:pt x="602" y="194"/>
                  </a:lnTo>
                  <a:lnTo>
                    <a:pt x="631" y="194"/>
                  </a:lnTo>
                  <a:lnTo>
                    <a:pt x="660" y="192"/>
                  </a:lnTo>
                  <a:lnTo>
                    <a:pt x="689" y="190"/>
                  </a:lnTo>
                  <a:lnTo>
                    <a:pt x="716" y="189"/>
                  </a:lnTo>
                  <a:lnTo>
                    <a:pt x="742" y="187"/>
                  </a:lnTo>
                  <a:lnTo>
                    <a:pt x="769" y="183"/>
                  </a:lnTo>
                  <a:lnTo>
                    <a:pt x="796" y="179"/>
                  </a:lnTo>
                  <a:lnTo>
                    <a:pt x="821" y="175"/>
                  </a:lnTo>
                  <a:lnTo>
                    <a:pt x="846" y="171"/>
                  </a:lnTo>
                  <a:lnTo>
                    <a:pt x="871" y="167"/>
                  </a:lnTo>
                  <a:lnTo>
                    <a:pt x="894" y="162"/>
                  </a:lnTo>
                  <a:lnTo>
                    <a:pt x="915" y="156"/>
                  </a:lnTo>
                  <a:lnTo>
                    <a:pt x="938" y="150"/>
                  </a:lnTo>
                  <a:lnTo>
                    <a:pt x="959" y="144"/>
                  </a:lnTo>
                  <a:lnTo>
                    <a:pt x="979" y="139"/>
                  </a:lnTo>
                  <a:lnTo>
                    <a:pt x="998" y="131"/>
                  </a:lnTo>
                  <a:lnTo>
                    <a:pt x="1015" y="125"/>
                  </a:lnTo>
                  <a:lnTo>
                    <a:pt x="1032" y="118"/>
                  </a:lnTo>
                  <a:lnTo>
                    <a:pt x="1050" y="110"/>
                  </a:lnTo>
                  <a:lnTo>
                    <a:pt x="1063" y="102"/>
                  </a:lnTo>
                  <a:lnTo>
                    <a:pt x="1078" y="94"/>
                  </a:lnTo>
                  <a:lnTo>
                    <a:pt x="1090" y="85"/>
                  </a:lnTo>
                  <a:lnTo>
                    <a:pt x="1101" y="77"/>
                  </a:lnTo>
                  <a:lnTo>
                    <a:pt x="1113" y="68"/>
                  </a:lnTo>
                  <a:lnTo>
                    <a:pt x="1121" y="58"/>
                  </a:lnTo>
                  <a:lnTo>
                    <a:pt x="1128" y="50"/>
                  </a:lnTo>
                  <a:lnTo>
                    <a:pt x="1136" y="41"/>
                  </a:lnTo>
                  <a:lnTo>
                    <a:pt x="1140" y="31"/>
                  </a:lnTo>
                  <a:lnTo>
                    <a:pt x="1144" y="22"/>
                  </a:lnTo>
                  <a:lnTo>
                    <a:pt x="1146" y="12"/>
                  </a:lnTo>
                  <a:lnTo>
                    <a:pt x="11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82" name="Freeform 620"/>
            <p:cNvSpPr>
              <a:spLocks/>
            </p:cNvSpPr>
            <p:nvPr/>
          </p:nvSpPr>
          <p:spPr bwMode="auto">
            <a:xfrm>
              <a:off x="1919" y="662"/>
              <a:ext cx="580" cy="97"/>
            </a:xfrm>
            <a:custGeom>
              <a:avLst/>
              <a:gdLst>
                <a:gd name="T0" fmla="*/ 0 w 1147"/>
                <a:gd name="T1" fmla="*/ 1 h 194"/>
                <a:gd name="T2" fmla="*/ 1 w 1147"/>
                <a:gd name="T3" fmla="*/ 1 h 194"/>
                <a:gd name="T4" fmla="*/ 1 w 1147"/>
                <a:gd name="T5" fmla="*/ 1 h 194"/>
                <a:gd name="T6" fmla="*/ 1 w 1147"/>
                <a:gd name="T7" fmla="*/ 2 h 194"/>
                <a:gd name="T8" fmla="*/ 1 w 1147"/>
                <a:gd name="T9" fmla="*/ 2 h 194"/>
                <a:gd name="T10" fmla="*/ 2 w 1147"/>
                <a:gd name="T11" fmla="*/ 2 h 194"/>
                <a:gd name="T12" fmla="*/ 2 w 1147"/>
                <a:gd name="T13" fmla="*/ 2 h 194"/>
                <a:gd name="T14" fmla="*/ 3 w 1147"/>
                <a:gd name="T15" fmla="*/ 3 h 194"/>
                <a:gd name="T16" fmla="*/ 3 w 1147"/>
                <a:gd name="T17" fmla="*/ 3 h 194"/>
                <a:gd name="T18" fmla="*/ 4 w 1147"/>
                <a:gd name="T19" fmla="*/ 3 h 194"/>
                <a:gd name="T20" fmla="*/ 5 w 1147"/>
                <a:gd name="T21" fmla="*/ 3 h 194"/>
                <a:gd name="T22" fmla="*/ 6 w 1147"/>
                <a:gd name="T23" fmla="*/ 3 h 194"/>
                <a:gd name="T24" fmla="*/ 7 w 1147"/>
                <a:gd name="T25" fmla="*/ 3 h 194"/>
                <a:gd name="T26" fmla="*/ 7 w 1147"/>
                <a:gd name="T27" fmla="*/ 3 h 194"/>
                <a:gd name="T28" fmla="*/ 8 w 1147"/>
                <a:gd name="T29" fmla="*/ 3 h 194"/>
                <a:gd name="T30" fmla="*/ 9 w 1147"/>
                <a:gd name="T31" fmla="*/ 4 h 194"/>
                <a:gd name="T32" fmla="*/ 10 w 1147"/>
                <a:gd name="T33" fmla="*/ 4 h 194"/>
                <a:gd name="T34" fmla="*/ 11 w 1147"/>
                <a:gd name="T35" fmla="*/ 3 h 194"/>
                <a:gd name="T36" fmla="*/ 12 w 1147"/>
                <a:gd name="T37" fmla="*/ 3 h 194"/>
                <a:gd name="T38" fmla="*/ 13 w 1147"/>
                <a:gd name="T39" fmla="*/ 3 h 194"/>
                <a:gd name="T40" fmla="*/ 14 w 1147"/>
                <a:gd name="T41" fmla="*/ 3 h 194"/>
                <a:gd name="T42" fmla="*/ 15 w 1147"/>
                <a:gd name="T43" fmla="*/ 3 h 194"/>
                <a:gd name="T44" fmla="*/ 15 w 1147"/>
                <a:gd name="T45" fmla="*/ 3 h 194"/>
                <a:gd name="T46" fmla="*/ 16 w 1147"/>
                <a:gd name="T47" fmla="*/ 3 h 194"/>
                <a:gd name="T48" fmla="*/ 17 w 1147"/>
                <a:gd name="T49" fmla="*/ 3 h 194"/>
                <a:gd name="T50" fmla="*/ 17 w 1147"/>
                <a:gd name="T51" fmla="*/ 2 h 194"/>
                <a:gd name="T52" fmla="*/ 18 w 1147"/>
                <a:gd name="T53" fmla="*/ 2 h 194"/>
                <a:gd name="T54" fmla="*/ 18 w 1147"/>
                <a:gd name="T55" fmla="*/ 2 h 194"/>
                <a:gd name="T56" fmla="*/ 19 w 1147"/>
                <a:gd name="T57" fmla="*/ 2 h 194"/>
                <a:gd name="T58" fmla="*/ 19 w 1147"/>
                <a:gd name="T59" fmla="*/ 1 h 194"/>
                <a:gd name="T60" fmla="*/ 19 w 1147"/>
                <a:gd name="T61" fmla="*/ 1 h 194"/>
                <a:gd name="T62" fmla="*/ 19 w 1147"/>
                <a:gd name="T63" fmla="*/ 1 h 19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47"/>
                <a:gd name="T97" fmla="*/ 0 h 194"/>
                <a:gd name="T98" fmla="*/ 1147 w 1147"/>
                <a:gd name="T99" fmla="*/ 194 h 19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47" h="194">
                  <a:moveTo>
                    <a:pt x="0" y="0"/>
                  </a:moveTo>
                  <a:lnTo>
                    <a:pt x="0" y="12"/>
                  </a:lnTo>
                  <a:lnTo>
                    <a:pt x="1" y="22"/>
                  </a:lnTo>
                  <a:lnTo>
                    <a:pt x="5" y="31"/>
                  </a:lnTo>
                  <a:lnTo>
                    <a:pt x="11" y="41"/>
                  </a:lnTo>
                  <a:lnTo>
                    <a:pt x="17" y="50"/>
                  </a:lnTo>
                  <a:lnTo>
                    <a:pt x="25" y="58"/>
                  </a:lnTo>
                  <a:lnTo>
                    <a:pt x="34" y="68"/>
                  </a:lnTo>
                  <a:lnTo>
                    <a:pt x="44" y="77"/>
                  </a:lnTo>
                  <a:lnTo>
                    <a:pt x="55" y="85"/>
                  </a:lnTo>
                  <a:lnTo>
                    <a:pt x="69" y="94"/>
                  </a:lnTo>
                  <a:lnTo>
                    <a:pt x="82" y="102"/>
                  </a:lnTo>
                  <a:lnTo>
                    <a:pt x="97" y="110"/>
                  </a:lnTo>
                  <a:lnTo>
                    <a:pt x="113" y="118"/>
                  </a:lnTo>
                  <a:lnTo>
                    <a:pt x="130" y="125"/>
                  </a:lnTo>
                  <a:lnTo>
                    <a:pt x="147" y="131"/>
                  </a:lnTo>
                  <a:lnTo>
                    <a:pt x="167" y="139"/>
                  </a:lnTo>
                  <a:lnTo>
                    <a:pt x="188" y="144"/>
                  </a:lnTo>
                  <a:lnTo>
                    <a:pt x="207" y="150"/>
                  </a:lnTo>
                  <a:lnTo>
                    <a:pt x="230" y="156"/>
                  </a:lnTo>
                  <a:lnTo>
                    <a:pt x="251" y="162"/>
                  </a:lnTo>
                  <a:lnTo>
                    <a:pt x="276" y="167"/>
                  </a:lnTo>
                  <a:lnTo>
                    <a:pt x="299" y="171"/>
                  </a:lnTo>
                  <a:lnTo>
                    <a:pt x="324" y="175"/>
                  </a:lnTo>
                  <a:lnTo>
                    <a:pt x="349" y="179"/>
                  </a:lnTo>
                  <a:lnTo>
                    <a:pt x="376" y="183"/>
                  </a:lnTo>
                  <a:lnTo>
                    <a:pt x="403" y="187"/>
                  </a:lnTo>
                  <a:lnTo>
                    <a:pt x="430" y="189"/>
                  </a:lnTo>
                  <a:lnTo>
                    <a:pt x="456" y="190"/>
                  </a:lnTo>
                  <a:lnTo>
                    <a:pt x="485" y="192"/>
                  </a:lnTo>
                  <a:lnTo>
                    <a:pt x="514" y="194"/>
                  </a:lnTo>
                  <a:lnTo>
                    <a:pt x="543" y="194"/>
                  </a:lnTo>
                  <a:lnTo>
                    <a:pt x="573" y="194"/>
                  </a:lnTo>
                  <a:lnTo>
                    <a:pt x="602" y="194"/>
                  </a:lnTo>
                  <a:lnTo>
                    <a:pt x="631" y="194"/>
                  </a:lnTo>
                  <a:lnTo>
                    <a:pt x="660" y="192"/>
                  </a:lnTo>
                  <a:lnTo>
                    <a:pt x="689" y="190"/>
                  </a:lnTo>
                  <a:lnTo>
                    <a:pt x="716" y="189"/>
                  </a:lnTo>
                  <a:lnTo>
                    <a:pt x="742" y="187"/>
                  </a:lnTo>
                  <a:lnTo>
                    <a:pt x="769" y="183"/>
                  </a:lnTo>
                  <a:lnTo>
                    <a:pt x="796" y="179"/>
                  </a:lnTo>
                  <a:lnTo>
                    <a:pt x="821" y="175"/>
                  </a:lnTo>
                  <a:lnTo>
                    <a:pt x="846" y="171"/>
                  </a:lnTo>
                  <a:lnTo>
                    <a:pt x="871" y="167"/>
                  </a:lnTo>
                  <a:lnTo>
                    <a:pt x="894" y="162"/>
                  </a:lnTo>
                  <a:lnTo>
                    <a:pt x="915" y="156"/>
                  </a:lnTo>
                  <a:lnTo>
                    <a:pt x="938" y="150"/>
                  </a:lnTo>
                  <a:lnTo>
                    <a:pt x="959" y="144"/>
                  </a:lnTo>
                  <a:lnTo>
                    <a:pt x="979" y="139"/>
                  </a:lnTo>
                  <a:lnTo>
                    <a:pt x="998" y="131"/>
                  </a:lnTo>
                  <a:lnTo>
                    <a:pt x="1015" y="125"/>
                  </a:lnTo>
                  <a:lnTo>
                    <a:pt x="1032" y="118"/>
                  </a:lnTo>
                  <a:lnTo>
                    <a:pt x="1050" y="110"/>
                  </a:lnTo>
                  <a:lnTo>
                    <a:pt x="1063" y="102"/>
                  </a:lnTo>
                  <a:lnTo>
                    <a:pt x="1078" y="94"/>
                  </a:lnTo>
                  <a:lnTo>
                    <a:pt x="1090" y="85"/>
                  </a:lnTo>
                  <a:lnTo>
                    <a:pt x="1101" y="77"/>
                  </a:lnTo>
                  <a:lnTo>
                    <a:pt x="1113" y="68"/>
                  </a:lnTo>
                  <a:lnTo>
                    <a:pt x="1121" y="58"/>
                  </a:lnTo>
                  <a:lnTo>
                    <a:pt x="1128" y="50"/>
                  </a:lnTo>
                  <a:lnTo>
                    <a:pt x="1136" y="41"/>
                  </a:lnTo>
                  <a:lnTo>
                    <a:pt x="1140" y="31"/>
                  </a:lnTo>
                  <a:lnTo>
                    <a:pt x="1144" y="22"/>
                  </a:lnTo>
                  <a:lnTo>
                    <a:pt x="1146" y="12"/>
                  </a:lnTo>
                  <a:lnTo>
                    <a:pt x="1147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83" name="Freeform 621"/>
            <p:cNvSpPr>
              <a:spLocks/>
            </p:cNvSpPr>
            <p:nvPr/>
          </p:nvSpPr>
          <p:spPr bwMode="auto">
            <a:xfrm>
              <a:off x="1919" y="564"/>
              <a:ext cx="580" cy="621"/>
            </a:xfrm>
            <a:custGeom>
              <a:avLst/>
              <a:gdLst>
                <a:gd name="T0" fmla="*/ 9 w 1147"/>
                <a:gd name="T1" fmla="*/ 1 h 1242"/>
                <a:gd name="T2" fmla="*/ 7 w 1147"/>
                <a:gd name="T3" fmla="*/ 1 h 1242"/>
                <a:gd name="T4" fmla="*/ 6 w 1147"/>
                <a:gd name="T5" fmla="*/ 1 h 1242"/>
                <a:gd name="T6" fmla="*/ 5 w 1147"/>
                <a:gd name="T7" fmla="*/ 1 h 1242"/>
                <a:gd name="T8" fmla="*/ 4 w 1147"/>
                <a:gd name="T9" fmla="*/ 1 h 1242"/>
                <a:gd name="T10" fmla="*/ 3 w 1147"/>
                <a:gd name="T11" fmla="*/ 1 h 1242"/>
                <a:gd name="T12" fmla="*/ 2 w 1147"/>
                <a:gd name="T13" fmla="*/ 2 h 1242"/>
                <a:gd name="T14" fmla="*/ 1 w 1147"/>
                <a:gd name="T15" fmla="*/ 2 h 1242"/>
                <a:gd name="T16" fmla="*/ 1 w 1147"/>
                <a:gd name="T17" fmla="*/ 3 h 1242"/>
                <a:gd name="T18" fmla="*/ 1 w 1147"/>
                <a:gd name="T19" fmla="*/ 3 h 1242"/>
                <a:gd name="T20" fmla="*/ 0 w 1147"/>
                <a:gd name="T21" fmla="*/ 4 h 1242"/>
                <a:gd name="T22" fmla="*/ 1 w 1147"/>
                <a:gd name="T23" fmla="*/ 17 h 1242"/>
                <a:gd name="T24" fmla="*/ 1 w 1147"/>
                <a:gd name="T25" fmla="*/ 18 h 1242"/>
                <a:gd name="T26" fmla="*/ 1 w 1147"/>
                <a:gd name="T27" fmla="*/ 18 h 1242"/>
                <a:gd name="T28" fmla="*/ 2 w 1147"/>
                <a:gd name="T29" fmla="*/ 18 h 1242"/>
                <a:gd name="T30" fmla="*/ 3 w 1147"/>
                <a:gd name="T31" fmla="*/ 19 h 1242"/>
                <a:gd name="T32" fmla="*/ 3 w 1147"/>
                <a:gd name="T33" fmla="*/ 19 h 1242"/>
                <a:gd name="T34" fmla="*/ 5 w 1147"/>
                <a:gd name="T35" fmla="*/ 19 h 1242"/>
                <a:gd name="T36" fmla="*/ 6 w 1147"/>
                <a:gd name="T37" fmla="*/ 20 h 1242"/>
                <a:gd name="T38" fmla="*/ 7 w 1147"/>
                <a:gd name="T39" fmla="*/ 20 h 1242"/>
                <a:gd name="T40" fmla="*/ 8 w 1147"/>
                <a:gd name="T41" fmla="*/ 20 h 1242"/>
                <a:gd name="T42" fmla="*/ 10 w 1147"/>
                <a:gd name="T43" fmla="*/ 20 h 1242"/>
                <a:gd name="T44" fmla="*/ 11 w 1147"/>
                <a:gd name="T45" fmla="*/ 20 h 1242"/>
                <a:gd name="T46" fmla="*/ 13 w 1147"/>
                <a:gd name="T47" fmla="*/ 20 h 1242"/>
                <a:gd name="T48" fmla="*/ 14 w 1147"/>
                <a:gd name="T49" fmla="*/ 20 h 1242"/>
                <a:gd name="T50" fmla="*/ 15 w 1147"/>
                <a:gd name="T51" fmla="*/ 19 h 1242"/>
                <a:gd name="T52" fmla="*/ 16 w 1147"/>
                <a:gd name="T53" fmla="*/ 19 h 1242"/>
                <a:gd name="T54" fmla="*/ 17 w 1147"/>
                <a:gd name="T55" fmla="*/ 19 h 1242"/>
                <a:gd name="T56" fmla="*/ 18 w 1147"/>
                <a:gd name="T57" fmla="*/ 18 h 1242"/>
                <a:gd name="T58" fmla="*/ 18 w 1147"/>
                <a:gd name="T59" fmla="*/ 18 h 1242"/>
                <a:gd name="T60" fmla="*/ 19 w 1147"/>
                <a:gd name="T61" fmla="*/ 18 h 1242"/>
                <a:gd name="T62" fmla="*/ 19 w 1147"/>
                <a:gd name="T63" fmla="*/ 17 h 1242"/>
                <a:gd name="T64" fmla="*/ 19 w 1147"/>
                <a:gd name="T65" fmla="*/ 4 h 1242"/>
                <a:gd name="T66" fmla="*/ 19 w 1147"/>
                <a:gd name="T67" fmla="*/ 3 h 1242"/>
                <a:gd name="T68" fmla="*/ 19 w 1147"/>
                <a:gd name="T69" fmla="*/ 3 h 1242"/>
                <a:gd name="T70" fmla="*/ 18 w 1147"/>
                <a:gd name="T71" fmla="*/ 2 h 1242"/>
                <a:gd name="T72" fmla="*/ 18 w 1147"/>
                <a:gd name="T73" fmla="*/ 2 h 1242"/>
                <a:gd name="T74" fmla="*/ 17 w 1147"/>
                <a:gd name="T75" fmla="*/ 1 h 1242"/>
                <a:gd name="T76" fmla="*/ 16 w 1147"/>
                <a:gd name="T77" fmla="*/ 1 h 1242"/>
                <a:gd name="T78" fmla="*/ 15 w 1147"/>
                <a:gd name="T79" fmla="*/ 1 h 1242"/>
                <a:gd name="T80" fmla="*/ 13 w 1147"/>
                <a:gd name="T81" fmla="*/ 1 h 1242"/>
                <a:gd name="T82" fmla="*/ 12 w 1147"/>
                <a:gd name="T83" fmla="*/ 1 h 1242"/>
                <a:gd name="T84" fmla="*/ 11 w 1147"/>
                <a:gd name="T85" fmla="*/ 1 h 1242"/>
                <a:gd name="T86" fmla="*/ 10 w 1147"/>
                <a:gd name="T87" fmla="*/ 0 h 12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47"/>
                <a:gd name="T133" fmla="*/ 0 h 1242"/>
                <a:gd name="T134" fmla="*/ 1147 w 1147"/>
                <a:gd name="T135" fmla="*/ 1242 h 12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47" h="1242">
                  <a:moveTo>
                    <a:pt x="573" y="0"/>
                  </a:moveTo>
                  <a:lnTo>
                    <a:pt x="543" y="0"/>
                  </a:lnTo>
                  <a:lnTo>
                    <a:pt x="514" y="1"/>
                  </a:lnTo>
                  <a:lnTo>
                    <a:pt x="485" y="1"/>
                  </a:lnTo>
                  <a:lnTo>
                    <a:pt x="458" y="3"/>
                  </a:lnTo>
                  <a:lnTo>
                    <a:pt x="430" y="5"/>
                  </a:lnTo>
                  <a:lnTo>
                    <a:pt x="403" y="9"/>
                  </a:lnTo>
                  <a:lnTo>
                    <a:pt x="376" y="11"/>
                  </a:lnTo>
                  <a:lnTo>
                    <a:pt x="349" y="15"/>
                  </a:lnTo>
                  <a:lnTo>
                    <a:pt x="324" y="19"/>
                  </a:lnTo>
                  <a:lnTo>
                    <a:pt x="299" y="23"/>
                  </a:lnTo>
                  <a:lnTo>
                    <a:pt x="276" y="28"/>
                  </a:lnTo>
                  <a:lnTo>
                    <a:pt x="253" y="34"/>
                  </a:lnTo>
                  <a:lnTo>
                    <a:pt x="230" y="38"/>
                  </a:lnTo>
                  <a:lnTo>
                    <a:pt x="209" y="44"/>
                  </a:lnTo>
                  <a:lnTo>
                    <a:pt x="188" y="51"/>
                  </a:lnTo>
                  <a:lnTo>
                    <a:pt x="167" y="57"/>
                  </a:lnTo>
                  <a:lnTo>
                    <a:pt x="149" y="63"/>
                  </a:lnTo>
                  <a:lnTo>
                    <a:pt x="130" y="71"/>
                  </a:lnTo>
                  <a:lnTo>
                    <a:pt x="113" y="78"/>
                  </a:lnTo>
                  <a:lnTo>
                    <a:pt x="97" y="86"/>
                  </a:lnTo>
                  <a:lnTo>
                    <a:pt x="82" y="94"/>
                  </a:lnTo>
                  <a:lnTo>
                    <a:pt x="69" y="101"/>
                  </a:lnTo>
                  <a:lnTo>
                    <a:pt x="55" y="111"/>
                  </a:lnTo>
                  <a:lnTo>
                    <a:pt x="44" y="119"/>
                  </a:lnTo>
                  <a:lnTo>
                    <a:pt x="34" y="128"/>
                  </a:lnTo>
                  <a:lnTo>
                    <a:pt x="25" y="138"/>
                  </a:lnTo>
                  <a:lnTo>
                    <a:pt x="17" y="145"/>
                  </a:lnTo>
                  <a:lnTo>
                    <a:pt x="11" y="155"/>
                  </a:lnTo>
                  <a:lnTo>
                    <a:pt x="5" y="165"/>
                  </a:lnTo>
                  <a:lnTo>
                    <a:pt x="1" y="174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046"/>
                  </a:lnTo>
                  <a:lnTo>
                    <a:pt x="0" y="1057"/>
                  </a:lnTo>
                  <a:lnTo>
                    <a:pt x="1" y="1067"/>
                  </a:lnTo>
                  <a:lnTo>
                    <a:pt x="5" y="1077"/>
                  </a:lnTo>
                  <a:lnTo>
                    <a:pt x="11" y="1086"/>
                  </a:lnTo>
                  <a:lnTo>
                    <a:pt x="17" y="1096"/>
                  </a:lnTo>
                  <a:lnTo>
                    <a:pt x="25" y="1105"/>
                  </a:lnTo>
                  <a:lnTo>
                    <a:pt x="34" y="1113"/>
                  </a:lnTo>
                  <a:lnTo>
                    <a:pt x="44" y="1123"/>
                  </a:lnTo>
                  <a:lnTo>
                    <a:pt x="55" y="1130"/>
                  </a:lnTo>
                  <a:lnTo>
                    <a:pt x="69" y="1140"/>
                  </a:lnTo>
                  <a:lnTo>
                    <a:pt x="82" y="1148"/>
                  </a:lnTo>
                  <a:lnTo>
                    <a:pt x="97" y="1155"/>
                  </a:lnTo>
                  <a:lnTo>
                    <a:pt x="113" y="1163"/>
                  </a:lnTo>
                  <a:lnTo>
                    <a:pt x="130" y="1171"/>
                  </a:lnTo>
                  <a:lnTo>
                    <a:pt x="149" y="1178"/>
                  </a:lnTo>
                  <a:lnTo>
                    <a:pt x="167" y="1184"/>
                  </a:lnTo>
                  <a:lnTo>
                    <a:pt x="188" y="1192"/>
                  </a:lnTo>
                  <a:lnTo>
                    <a:pt x="209" y="1198"/>
                  </a:lnTo>
                  <a:lnTo>
                    <a:pt x="230" y="1203"/>
                  </a:lnTo>
                  <a:lnTo>
                    <a:pt x="253" y="1209"/>
                  </a:lnTo>
                  <a:lnTo>
                    <a:pt x="276" y="1213"/>
                  </a:lnTo>
                  <a:lnTo>
                    <a:pt x="299" y="1219"/>
                  </a:lnTo>
                  <a:lnTo>
                    <a:pt x="324" y="1222"/>
                  </a:lnTo>
                  <a:lnTo>
                    <a:pt x="349" y="1226"/>
                  </a:lnTo>
                  <a:lnTo>
                    <a:pt x="376" y="1230"/>
                  </a:lnTo>
                  <a:lnTo>
                    <a:pt x="403" y="1232"/>
                  </a:lnTo>
                  <a:lnTo>
                    <a:pt x="430" y="1236"/>
                  </a:lnTo>
                  <a:lnTo>
                    <a:pt x="458" y="1238"/>
                  </a:lnTo>
                  <a:lnTo>
                    <a:pt x="485" y="1240"/>
                  </a:lnTo>
                  <a:lnTo>
                    <a:pt x="514" y="1240"/>
                  </a:lnTo>
                  <a:lnTo>
                    <a:pt x="543" y="1242"/>
                  </a:lnTo>
                  <a:lnTo>
                    <a:pt x="573" y="1242"/>
                  </a:lnTo>
                  <a:lnTo>
                    <a:pt x="602" y="1242"/>
                  </a:lnTo>
                  <a:lnTo>
                    <a:pt x="631" y="1240"/>
                  </a:lnTo>
                  <a:lnTo>
                    <a:pt x="660" y="1240"/>
                  </a:lnTo>
                  <a:lnTo>
                    <a:pt x="689" y="1238"/>
                  </a:lnTo>
                  <a:lnTo>
                    <a:pt x="716" y="1236"/>
                  </a:lnTo>
                  <a:lnTo>
                    <a:pt x="744" y="1232"/>
                  </a:lnTo>
                  <a:lnTo>
                    <a:pt x="771" y="1230"/>
                  </a:lnTo>
                  <a:lnTo>
                    <a:pt x="796" y="1226"/>
                  </a:lnTo>
                  <a:lnTo>
                    <a:pt x="821" y="1222"/>
                  </a:lnTo>
                  <a:lnTo>
                    <a:pt x="846" y="1219"/>
                  </a:lnTo>
                  <a:lnTo>
                    <a:pt x="871" y="1213"/>
                  </a:lnTo>
                  <a:lnTo>
                    <a:pt x="894" y="1209"/>
                  </a:lnTo>
                  <a:lnTo>
                    <a:pt x="917" y="1203"/>
                  </a:lnTo>
                  <a:lnTo>
                    <a:pt x="938" y="1198"/>
                  </a:lnTo>
                  <a:lnTo>
                    <a:pt x="959" y="1192"/>
                  </a:lnTo>
                  <a:lnTo>
                    <a:pt x="979" y="1184"/>
                  </a:lnTo>
                  <a:lnTo>
                    <a:pt x="998" y="1178"/>
                  </a:lnTo>
                  <a:lnTo>
                    <a:pt x="1015" y="1171"/>
                  </a:lnTo>
                  <a:lnTo>
                    <a:pt x="1032" y="1163"/>
                  </a:lnTo>
                  <a:lnTo>
                    <a:pt x="1050" y="1155"/>
                  </a:lnTo>
                  <a:lnTo>
                    <a:pt x="1063" y="1148"/>
                  </a:lnTo>
                  <a:lnTo>
                    <a:pt x="1078" y="1140"/>
                  </a:lnTo>
                  <a:lnTo>
                    <a:pt x="1090" y="1130"/>
                  </a:lnTo>
                  <a:lnTo>
                    <a:pt x="1101" y="1123"/>
                  </a:lnTo>
                  <a:lnTo>
                    <a:pt x="1113" y="1113"/>
                  </a:lnTo>
                  <a:lnTo>
                    <a:pt x="1121" y="1105"/>
                  </a:lnTo>
                  <a:lnTo>
                    <a:pt x="1128" y="1096"/>
                  </a:lnTo>
                  <a:lnTo>
                    <a:pt x="1136" y="1086"/>
                  </a:lnTo>
                  <a:lnTo>
                    <a:pt x="1140" y="1077"/>
                  </a:lnTo>
                  <a:lnTo>
                    <a:pt x="1144" y="1067"/>
                  </a:lnTo>
                  <a:lnTo>
                    <a:pt x="1146" y="1057"/>
                  </a:lnTo>
                  <a:lnTo>
                    <a:pt x="1147" y="1046"/>
                  </a:lnTo>
                  <a:lnTo>
                    <a:pt x="1147" y="195"/>
                  </a:lnTo>
                  <a:lnTo>
                    <a:pt x="1146" y="186"/>
                  </a:lnTo>
                  <a:lnTo>
                    <a:pt x="1144" y="174"/>
                  </a:lnTo>
                  <a:lnTo>
                    <a:pt x="1140" y="165"/>
                  </a:lnTo>
                  <a:lnTo>
                    <a:pt x="1136" y="155"/>
                  </a:lnTo>
                  <a:lnTo>
                    <a:pt x="1128" y="145"/>
                  </a:lnTo>
                  <a:lnTo>
                    <a:pt x="1121" y="138"/>
                  </a:lnTo>
                  <a:lnTo>
                    <a:pt x="1113" y="128"/>
                  </a:lnTo>
                  <a:lnTo>
                    <a:pt x="1101" y="119"/>
                  </a:lnTo>
                  <a:lnTo>
                    <a:pt x="1090" y="111"/>
                  </a:lnTo>
                  <a:lnTo>
                    <a:pt x="1078" y="101"/>
                  </a:lnTo>
                  <a:lnTo>
                    <a:pt x="1063" y="94"/>
                  </a:lnTo>
                  <a:lnTo>
                    <a:pt x="1050" y="86"/>
                  </a:lnTo>
                  <a:lnTo>
                    <a:pt x="1032" y="78"/>
                  </a:lnTo>
                  <a:lnTo>
                    <a:pt x="1015" y="71"/>
                  </a:lnTo>
                  <a:lnTo>
                    <a:pt x="998" y="63"/>
                  </a:lnTo>
                  <a:lnTo>
                    <a:pt x="979" y="57"/>
                  </a:lnTo>
                  <a:lnTo>
                    <a:pt x="959" y="51"/>
                  </a:lnTo>
                  <a:lnTo>
                    <a:pt x="938" y="44"/>
                  </a:lnTo>
                  <a:lnTo>
                    <a:pt x="917" y="38"/>
                  </a:lnTo>
                  <a:lnTo>
                    <a:pt x="894" y="32"/>
                  </a:lnTo>
                  <a:lnTo>
                    <a:pt x="871" y="28"/>
                  </a:lnTo>
                  <a:lnTo>
                    <a:pt x="846" y="23"/>
                  </a:lnTo>
                  <a:lnTo>
                    <a:pt x="821" y="19"/>
                  </a:lnTo>
                  <a:lnTo>
                    <a:pt x="796" y="15"/>
                  </a:lnTo>
                  <a:lnTo>
                    <a:pt x="771" y="11"/>
                  </a:lnTo>
                  <a:lnTo>
                    <a:pt x="744" y="9"/>
                  </a:lnTo>
                  <a:lnTo>
                    <a:pt x="716" y="5"/>
                  </a:lnTo>
                  <a:lnTo>
                    <a:pt x="689" y="3"/>
                  </a:lnTo>
                  <a:lnTo>
                    <a:pt x="660" y="1"/>
                  </a:lnTo>
                  <a:lnTo>
                    <a:pt x="631" y="1"/>
                  </a:lnTo>
                  <a:lnTo>
                    <a:pt x="602" y="0"/>
                  </a:lnTo>
                  <a:lnTo>
                    <a:pt x="573" y="0"/>
                  </a:lnTo>
                  <a:close/>
                </a:path>
              </a:pathLst>
            </a:custGeom>
            <a:solidFill>
              <a:srgbClr val="00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84" name="Freeform 624"/>
            <p:cNvSpPr>
              <a:spLocks/>
            </p:cNvSpPr>
            <p:nvPr/>
          </p:nvSpPr>
          <p:spPr bwMode="auto">
            <a:xfrm>
              <a:off x="1919" y="662"/>
              <a:ext cx="580" cy="97"/>
            </a:xfrm>
            <a:custGeom>
              <a:avLst/>
              <a:gdLst>
                <a:gd name="T0" fmla="*/ 0 w 1147"/>
                <a:gd name="T1" fmla="*/ 1 h 194"/>
                <a:gd name="T2" fmla="*/ 1 w 1147"/>
                <a:gd name="T3" fmla="*/ 1 h 194"/>
                <a:gd name="T4" fmla="*/ 1 w 1147"/>
                <a:gd name="T5" fmla="*/ 1 h 194"/>
                <a:gd name="T6" fmla="*/ 1 w 1147"/>
                <a:gd name="T7" fmla="*/ 2 h 194"/>
                <a:gd name="T8" fmla="*/ 1 w 1147"/>
                <a:gd name="T9" fmla="*/ 2 h 194"/>
                <a:gd name="T10" fmla="*/ 2 w 1147"/>
                <a:gd name="T11" fmla="*/ 2 h 194"/>
                <a:gd name="T12" fmla="*/ 2 w 1147"/>
                <a:gd name="T13" fmla="*/ 2 h 194"/>
                <a:gd name="T14" fmla="*/ 3 w 1147"/>
                <a:gd name="T15" fmla="*/ 3 h 194"/>
                <a:gd name="T16" fmla="*/ 3 w 1147"/>
                <a:gd name="T17" fmla="*/ 3 h 194"/>
                <a:gd name="T18" fmla="*/ 4 w 1147"/>
                <a:gd name="T19" fmla="*/ 3 h 194"/>
                <a:gd name="T20" fmla="*/ 5 w 1147"/>
                <a:gd name="T21" fmla="*/ 3 h 194"/>
                <a:gd name="T22" fmla="*/ 6 w 1147"/>
                <a:gd name="T23" fmla="*/ 3 h 194"/>
                <a:gd name="T24" fmla="*/ 7 w 1147"/>
                <a:gd name="T25" fmla="*/ 3 h 194"/>
                <a:gd name="T26" fmla="*/ 7 w 1147"/>
                <a:gd name="T27" fmla="*/ 3 h 194"/>
                <a:gd name="T28" fmla="*/ 8 w 1147"/>
                <a:gd name="T29" fmla="*/ 3 h 194"/>
                <a:gd name="T30" fmla="*/ 9 w 1147"/>
                <a:gd name="T31" fmla="*/ 4 h 194"/>
                <a:gd name="T32" fmla="*/ 10 w 1147"/>
                <a:gd name="T33" fmla="*/ 4 h 194"/>
                <a:gd name="T34" fmla="*/ 11 w 1147"/>
                <a:gd name="T35" fmla="*/ 3 h 194"/>
                <a:gd name="T36" fmla="*/ 12 w 1147"/>
                <a:gd name="T37" fmla="*/ 3 h 194"/>
                <a:gd name="T38" fmla="*/ 13 w 1147"/>
                <a:gd name="T39" fmla="*/ 3 h 194"/>
                <a:gd name="T40" fmla="*/ 14 w 1147"/>
                <a:gd name="T41" fmla="*/ 3 h 194"/>
                <a:gd name="T42" fmla="*/ 15 w 1147"/>
                <a:gd name="T43" fmla="*/ 3 h 194"/>
                <a:gd name="T44" fmla="*/ 15 w 1147"/>
                <a:gd name="T45" fmla="*/ 3 h 194"/>
                <a:gd name="T46" fmla="*/ 16 w 1147"/>
                <a:gd name="T47" fmla="*/ 3 h 194"/>
                <a:gd name="T48" fmla="*/ 17 w 1147"/>
                <a:gd name="T49" fmla="*/ 3 h 194"/>
                <a:gd name="T50" fmla="*/ 17 w 1147"/>
                <a:gd name="T51" fmla="*/ 2 h 194"/>
                <a:gd name="T52" fmla="*/ 18 w 1147"/>
                <a:gd name="T53" fmla="*/ 2 h 194"/>
                <a:gd name="T54" fmla="*/ 18 w 1147"/>
                <a:gd name="T55" fmla="*/ 2 h 194"/>
                <a:gd name="T56" fmla="*/ 19 w 1147"/>
                <a:gd name="T57" fmla="*/ 2 h 194"/>
                <a:gd name="T58" fmla="*/ 19 w 1147"/>
                <a:gd name="T59" fmla="*/ 1 h 194"/>
                <a:gd name="T60" fmla="*/ 19 w 1147"/>
                <a:gd name="T61" fmla="*/ 1 h 194"/>
                <a:gd name="T62" fmla="*/ 19 w 1147"/>
                <a:gd name="T63" fmla="*/ 1 h 19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47"/>
                <a:gd name="T97" fmla="*/ 0 h 194"/>
                <a:gd name="T98" fmla="*/ 1147 w 1147"/>
                <a:gd name="T99" fmla="*/ 194 h 19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47" h="194">
                  <a:moveTo>
                    <a:pt x="0" y="0"/>
                  </a:moveTo>
                  <a:lnTo>
                    <a:pt x="0" y="12"/>
                  </a:lnTo>
                  <a:lnTo>
                    <a:pt x="1" y="22"/>
                  </a:lnTo>
                  <a:lnTo>
                    <a:pt x="5" y="31"/>
                  </a:lnTo>
                  <a:lnTo>
                    <a:pt x="11" y="41"/>
                  </a:lnTo>
                  <a:lnTo>
                    <a:pt x="17" y="50"/>
                  </a:lnTo>
                  <a:lnTo>
                    <a:pt x="25" y="58"/>
                  </a:lnTo>
                  <a:lnTo>
                    <a:pt x="34" y="68"/>
                  </a:lnTo>
                  <a:lnTo>
                    <a:pt x="44" y="77"/>
                  </a:lnTo>
                  <a:lnTo>
                    <a:pt x="55" y="85"/>
                  </a:lnTo>
                  <a:lnTo>
                    <a:pt x="69" y="94"/>
                  </a:lnTo>
                  <a:lnTo>
                    <a:pt x="82" y="102"/>
                  </a:lnTo>
                  <a:lnTo>
                    <a:pt x="97" y="110"/>
                  </a:lnTo>
                  <a:lnTo>
                    <a:pt x="113" y="118"/>
                  </a:lnTo>
                  <a:lnTo>
                    <a:pt x="130" y="125"/>
                  </a:lnTo>
                  <a:lnTo>
                    <a:pt x="147" y="131"/>
                  </a:lnTo>
                  <a:lnTo>
                    <a:pt x="167" y="139"/>
                  </a:lnTo>
                  <a:lnTo>
                    <a:pt x="188" y="144"/>
                  </a:lnTo>
                  <a:lnTo>
                    <a:pt x="207" y="150"/>
                  </a:lnTo>
                  <a:lnTo>
                    <a:pt x="230" y="156"/>
                  </a:lnTo>
                  <a:lnTo>
                    <a:pt x="251" y="162"/>
                  </a:lnTo>
                  <a:lnTo>
                    <a:pt x="276" y="167"/>
                  </a:lnTo>
                  <a:lnTo>
                    <a:pt x="299" y="171"/>
                  </a:lnTo>
                  <a:lnTo>
                    <a:pt x="324" y="175"/>
                  </a:lnTo>
                  <a:lnTo>
                    <a:pt x="349" y="179"/>
                  </a:lnTo>
                  <a:lnTo>
                    <a:pt x="376" y="183"/>
                  </a:lnTo>
                  <a:lnTo>
                    <a:pt x="403" y="187"/>
                  </a:lnTo>
                  <a:lnTo>
                    <a:pt x="430" y="189"/>
                  </a:lnTo>
                  <a:lnTo>
                    <a:pt x="456" y="190"/>
                  </a:lnTo>
                  <a:lnTo>
                    <a:pt x="485" y="192"/>
                  </a:lnTo>
                  <a:lnTo>
                    <a:pt x="514" y="194"/>
                  </a:lnTo>
                  <a:lnTo>
                    <a:pt x="543" y="194"/>
                  </a:lnTo>
                  <a:lnTo>
                    <a:pt x="573" y="194"/>
                  </a:lnTo>
                  <a:lnTo>
                    <a:pt x="602" y="194"/>
                  </a:lnTo>
                  <a:lnTo>
                    <a:pt x="631" y="194"/>
                  </a:lnTo>
                  <a:lnTo>
                    <a:pt x="660" y="192"/>
                  </a:lnTo>
                  <a:lnTo>
                    <a:pt x="689" y="190"/>
                  </a:lnTo>
                  <a:lnTo>
                    <a:pt x="716" y="189"/>
                  </a:lnTo>
                  <a:lnTo>
                    <a:pt x="742" y="187"/>
                  </a:lnTo>
                  <a:lnTo>
                    <a:pt x="769" y="183"/>
                  </a:lnTo>
                  <a:lnTo>
                    <a:pt x="796" y="179"/>
                  </a:lnTo>
                  <a:lnTo>
                    <a:pt x="821" y="175"/>
                  </a:lnTo>
                  <a:lnTo>
                    <a:pt x="846" y="171"/>
                  </a:lnTo>
                  <a:lnTo>
                    <a:pt x="871" y="167"/>
                  </a:lnTo>
                  <a:lnTo>
                    <a:pt x="894" y="162"/>
                  </a:lnTo>
                  <a:lnTo>
                    <a:pt x="915" y="156"/>
                  </a:lnTo>
                  <a:lnTo>
                    <a:pt x="938" y="150"/>
                  </a:lnTo>
                  <a:lnTo>
                    <a:pt x="959" y="144"/>
                  </a:lnTo>
                  <a:lnTo>
                    <a:pt x="979" y="139"/>
                  </a:lnTo>
                  <a:lnTo>
                    <a:pt x="998" y="131"/>
                  </a:lnTo>
                  <a:lnTo>
                    <a:pt x="1015" y="125"/>
                  </a:lnTo>
                  <a:lnTo>
                    <a:pt x="1032" y="118"/>
                  </a:lnTo>
                  <a:lnTo>
                    <a:pt x="1050" y="110"/>
                  </a:lnTo>
                  <a:lnTo>
                    <a:pt x="1063" y="102"/>
                  </a:lnTo>
                  <a:lnTo>
                    <a:pt x="1078" y="94"/>
                  </a:lnTo>
                  <a:lnTo>
                    <a:pt x="1090" y="85"/>
                  </a:lnTo>
                  <a:lnTo>
                    <a:pt x="1101" y="77"/>
                  </a:lnTo>
                  <a:lnTo>
                    <a:pt x="1113" y="68"/>
                  </a:lnTo>
                  <a:lnTo>
                    <a:pt x="1121" y="58"/>
                  </a:lnTo>
                  <a:lnTo>
                    <a:pt x="1128" y="50"/>
                  </a:lnTo>
                  <a:lnTo>
                    <a:pt x="1136" y="41"/>
                  </a:lnTo>
                  <a:lnTo>
                    <a:pt x="1140" y="31"/>
                  </a:lnTo>
                  <a:lnTo>
                    <a:pt x="1144" y="22"/>
                  </a:lnTo>
                  <a:lnTo>
                    <a:pt x="1146" y="12"/>
                  </a:lnTo>
                  <a:lnTo>
                    <a:pt x="1147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85" name="Rectangle 625"/>
            <p:cNvSpPr>
              <a:spLocks noChangeArrowheads="1"/>
            </p:cNvSpPr>
            <p:nvPr/>
          </p:nvSpPr>
          <p:spPr bwMode="auto">
            <a:xfrm>
              <a:off x="1969" y="808"/>
              <a:ext cx="50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Community 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86" name="Freeform 627"/>
            <p:cNvSpPr>
              <a:spLocks/>
            </p:cNvSpPr>
            <p:nvPr/>
          </p:nvSpPr>
          <p:spPr bwMode="auto">
            <a:xfrm>
              <a:off x="1250" y="205"/>
              <a:ext cx="430" cy="262"/>
            </a:xfrm>
            <a:custGeom>
              <a:avLst/>
              <a:gdLst>
                <a:gd name="T0" fmla="*/ 10 w 852"/>
                <a:gd name="T1" fmla="*/ 1 h 524"/>
                <a:gd name="T2" fmla="*/ 10 w 852"/>
                <a:gd name="T3" fmla="*/ 2 h 524"/>
                <a:gd name="T4" fmla="*/ 0 w 852"/>
                <a:gd name="T5" fmla="*/ 7 h 524"/>
                <a:gd name="T6" fmla="*/ 3 w 852"/>
                <a:gd name="T7" fmla="*/ 7 h 524"/>
                <a:gd name="T8" fmla="*/ 1 w 852"/>
                <a:gd name="T9" fmla="*/ 9 h 524"/>
                <a:gd name="T10" fmla="*/ 11 w 852"/>
                <a:gd name="T11" fmla="*/ 3 h 524"/>
                <a:gd name="T12" fmla="*/ 12 w 852"/>
                <a:gd name="T13" fmla="*/ 4 h 524"/>
                <a:gd name="T14" fmla="*/ 14 w 852"/>
                <a:gd name="T15" fmla="*/ 0 h 524"/>
                <a:gd name="T16" fmla="*/ 10 w 852"/>
                <a:gd name="T17" fmla="*/ 1 h 5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2"/>
                <a:gd name="T28" fmla="*/ 0 h 524"/>
                <a:gd name="T29" fmla="*/ 852 w 852"/>
                <a:gd name="T30" fmla="*/ 524 h 5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2" h="524">
                  <a:moveTo>
                    <a:pt x="599" y="38"/>
                  </a:moveTo>
                  <a:lnTo>
                    <a:pt x="622" y="80"/>
                  </a:lnTo>
                  <a:lnTo>
                    <a:pt x="0" y="439"/>
                  </a:lnTo>
                  <a:lnTo>
                    <a:pt x="129" y="422"/>
                  </a:lnTo>
                  <a:lnTo>
                    <a:pt x="48" y="524"/>
                  </a:lnTo>
                  <a:lnTo>
                    <a:pt x="670" y="163"/>
                  </a:lnTo>
                  <a:lnTo>
                    <a:pt x="695" y="203"/>
                  </a:lnTo>
                  <a:lnTo>
                    <a:pt x="852" y="0"/>
                  </a:lnTo>
                  <a:lnTo>
                    <a:pt x="599" y="38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87" name="Freeform 628"/>
            <p:cNvSpPr>
              <a:spLocks/>
            </p:cNvSpPr>
            <p:nvPr/>
          </p:nvSpPr>
          <p:spPr bwMode="auto">
            <a:xfrm>
              <a:off x="1250" y="205"/>
              <a:ext cx="430" cy="262"/>
            </a:xfrm>
            <a:custGeom>
              <a:avLst/>
              <a:gdLst>
                <a:gd name="T0" fmla="*/ 10 w 852"/>
                <a:gd name="T1" fmla="*/ 1 h 524"/>
                <a:gd name="T2" fmla="*/ 10 w 852"/>
                <a:gd name="T3" fmla="*/ 2 h 524"/>
                <a:gd name="T4" fmla="*/ 0 w 852"/>
                <a:gd name="T5" fmla="*/ 7 h 524"/>
                <a:gd name="T6" fmla="*/ 3 w 852"/>
                <a:gd name="T7" fmla="*/ 7 h 524"/>
                <a:gd name="T8" fmla="*/ 1 w 852"/>
                <a:gd name="T9" fmla="*/ 9 h 524"/>
                <a:gd name="T10" fmla="*/ 11 w 852"/>
                <a:gd name="T11" fmla="*/ 3 h 524"/>
                <a:gd name="T12" fmla="*/ 12 w 852"/>
                <a:gd name="T13" fmla="*/ 4 h 524"/>
                <a:gd name="T14" fmla="*/ 14 w 852"/>
                <a:gd name="T15" fmla="*/ 0 h 524"/>
                <a:gd name="T16" fmla="*/ 10 w 852"/>
                <a:gd name="T17" fmla="*/ 1 h 5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2"/>
                <a:gd name="T28" fmla="*/ 0 h 524"/>
                <a:gd name="T29" fmla="*/ 852 w 852"/>
                <a:gd name="T30" fmla="*/ 524 h 5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2" h="524">
                  <a:moveTo>
                    <a:pt x="599" y="38"/>
                  </a:moveTo>
                  <a:lnTo>
                    <a:pt x="622" y="80"/>
                  </a:lnTo>
                  <a:lnTo>
                    <a:pt x="0" y="439"/>
                  </a:lnTo>
                  <a:lnTo>
                    <a:pt x="129" y="422"/>
                  </a:lnTo>
                  <a:lnTo>
                    <a:pt x="48" y="524"/>
                  </a:lnTo>
                  <a:lnTo>
                    <a:pt x="670" y="163"/>
                  </a:lnTo>
                  <a:lnTo>
                    <a:pt x="695" y="203"/>
                  </a:lnTo>
                  <a:lnTo>
                    <a:pt x="852" y="0"/>
                  </a:lnTo>
                  <a:lnTo>
                    <a:pt x="599" y="38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88" name="Freeform 629"/>
            <p:cNvSpPr>
              <a:spLocks/>
            </p:cNvSpPr>
            <p:nvPr/>
          </p:nvSpPr>
          <p:spPr bwMode="auto">
            <a:xfrm>
              <a:off x="1250" y="205"/>
              <a:ext cx="430" cy="262"/>
            </a:xfrm>
            <a:custGeom>
              <a:avLst/>
              <a:gdLst>
                <a:gd name="T0" fmla="*/ 10 w 852"/>
                <a:gd name="T1" fmla="*/ 1 h 524"/>
                <a:gd name="T2" fmla="*/ 10 w 852"/>
                <a:gd name="T3" fmla="*/ 2 h 524"/>
                <a:gd name="T4" fmla="*/ 0 w 852"/>
                <a:gd name="T5" fmla="*/ 7 h 524"/>
                <a:gd name="T6" fmla="*/ 3 w 852"/>
                <a:gd name="T7" fmla="*/ 7 h 524"/>
                <a:gd name="T8" fmla="*/ 1 w 852"/>
                <a:gd name="T9" fmla="*/ 9 h 524"/>
                <a:gd name="T10" fmla="*/ 11 w 852"/>
                <a:gd name="T11" fmla="*/ 3 h 524"/>
                <a:gd name="T12" fmla="*/ 12 w 852"/>
                <a:gd name="T13" fmla="*/ 4 h 524"/>
                <a:gd name="T14" fmla="*/ 14 w 852"/>
                <a:gd name="T15" fmla="*/ 0 h 524"/>
                <a:gd name="T16" fmla="*/ 10 w 852"/>
                <a:gd name="T17" fmla="*/ 1 h 5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2"/>
                <a:gd name="T28" fmla="*/ 0 h 524"/>
                <a:gd name="T29" fmla="*/ 852 w 852"/>
                <a:gd name="T30" fmla="*/ 524 h 5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2" h="524">
                  <a:moveTo>
                    <a:pt x="599" y="38"/>
                  </a:moveTo>
                  <a:lnTo>
                    <a:pt x="622" y="80"/>
                  </a:lnTo>
                  <a:lnTo>
                    <a:pt x="0" y="439"/>
                  </a:lnTo>
                  <a:lnTo>
                    <a:pt x="129" y="422"/>
                  </a:lnTo>
                  <a:lnTo>
                    <a:pt x="48" y="524"/>
                  </a:lnTo>
                  <a:lnTo>
                    <a:pt x="670" y="163"/>
                  </a:lnTo>
                  <a:lnTo>
                    <a:pt x="695" y="203"/>
                  </a:lnTo>
                  <a:lnTo>
                    <a:pt x="852" y="0"/>
                  </a:lnTo>
                  <a:lnTo>
                    <a:pt x="599" y="38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89" name="Freeform 631"/>
            <p:cNvSpPr>
              <a:spLocks/>
            </p:cNvSpPr>
            <p:nvPr/>
          </p:nvSpPr>
          <p:spPr bwMode="auto">
            <a:xfrm>
              <a:off x="1284" y="613"/>
              <a:ext cx="467" cy="177"/>
            </a:xfrm>
            <a:custGeom>
              <a:avLst/>
              <a:gdLst>
                <a:gd name="T0" fmla="*/ 12 w 928"/>
                <a:gd name="T1" fmla="*/ 3 h 354"/>
                <a:gd name="T2" fmla="*/ 12 w 928"/>
                <a:gd name="T3" fmla="*/ 4 h 354"/>
                <a:gd name="T4" fmla="*/ 1 w 928"/>
                <a:gd name="T5" fmla="*/ 0 h 354"/>
                <a:gd name="T6" fmla="*/ 2 w 928"/>
                <a:gd name="T7" fmla="*/ 2 h 354"/>
                <a:gd name="T8" fmla="*/ 0 w 928"/>
                <a:gd name="T9" fmla="*/ 2 h 354"/>
                <a:gd name="T10" fmla="*/ 11 w 928"/>
                <a:gd name="T11" fmla="*/ 5 h 354"/>
                <a:gd name="T12" fmla="*/ 11 w 928"/>
                <a:gd name="T13" fmla="*/ 6 h 354"/>
                <a:gd name="T14" fmla="*/ 15 w 928"/>
                <a:gd name="T15" fmla="*/ 6 h 354"/>
                <a:gd name="T16" fmla="*/ 12 w 928"/>
                <a:gd name="T17" fmla="*/ 3 h 3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8"/>
                <a:gd name="T28" fmla="*/ 0 h 354"/>
                <a:gd name="T29" fmla="*/ 928 w 928"/>
                <a:gd name="T30" fmla="*/ 354 h 3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8" h="354">
                  <a:moveTo>
                    <a:pt x="730" y="169"/>
                  </a:moveTo>
                  <a:lnTo>
                    <a:pt x="713" y="216"/>
                  </a:lnTo>
                  <a:lnTo>
                    <a:pt x="27" y="0"/>
                  </a:lnTo>
                  <a:lnTo>
                    <a:pt x="127" y="81"/>
                  </a:lnTo>
                  <a:lnTo>
                    <a:pt x="0" y="91"/>
                  </a:lnTo>
                  <a:lnTo>
                    <a:pt x="686" y="308"/>
                  </a:lnTo>
                  <a:lnTo>
                    <a:pt x="672" y="354"/>
                  </a:lnTo>
                  <a:lnTo>
                    <a:pt x="928" y="333"/>
                  </a:lnTo>
                  <a:lnTo>
                    <a:pt x="730" y="169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90" name="Freeform 632"/>
            <p:cNvSpPr>
              <a:spLocks/>
            </p:cNvSpPr>
            <p:nvPr/>
          </p:nvSpPr>
          <p:spPr bwMode="auto">
            <a:xfrm>
              <a:off x="1284" y="613"/>
              <a:ext cx="467" cy="177"/>
            </a:xfrm>
            <a:custGeom>
              <a:avLst/>
              <a:gdLst>
                <a:gd name="T0" fmla="*/ 12 w 928"/>
                <a:gd name="T1" fmla="*/ 3 h 354"/>
                <a:gd name="T2" fmla="*/ 12 w 928"/>
                <a:gd name="T3" fmla="*/ 4 h 354"/>
                <a:gd name="T4" fmla="*/ 1 w 928"/>
                <a:gd name="T5" fmla="*/ 0 h 354"/>
                <a:gd name="T6" fmla="*/ 2 w 928"/>
                <a:gd name="T7" fmla="*/ 2 h 354"/>
                <a:gd name="T8" fmla="*/ 0 w 928"/>
                <a:gd name="T9" fmla="*/ 2 h 354"/>
                <a:gd name="T10" fmla="*/ 11 w 928"/>
                <a:gd name="T11" fmla="*/ 5 h 354"/>
                <a:gd name="T12" fmla="*/ 11 w 928"/>
                <a:gd name="T13" fmla="*/ 6 h 354"/>
                <a:gd name="T14" fmla="*/ 15 w 928"/>
                <a:gd name="T15" fmla="*/ 6 h 354"/>
                <a:gd name="T16" fmla="*/ 12 w 928"/>
                <a:gd name="T17" fmla="*/ 3 h 3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8"/>
                <a:gd name="T28" fmla="*/ 0 h 354"/>
                <a:gd name="T29" fmla="*/ 928 w 928"/>
                <a:gd name="T30" fmla="*/ 354 h 3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8" h="354">
                  <a:moveTo>
                    <a:pt x="730" y="169"/>
                  </a:moveTo>
                  <a:lnTo>
                    <a:pt x="713" y="216"/>
                  </a:lnTo>
                  <a:lnTo>
                    <a:pt x="27" y="0"/>
                  </a:lnTo>
                  <a:lnTo>
                    <a:pt x="127" y="81"/>
                  </a:lnTo>
                  <a:lnTo>
                    <a:pt x="0" y="91"/>
                  </a:lnTo>
                  <a:lnTo>
                    <a:pt x="686" y="308"/>
                  </a:lnTo>
                  <a:lnTo>
                    <a:pt x="672" y="354"/>
                  </a:lnTo>
                  <a:lnTo>
                    <a:pt x="928" y="333"/>
                  </a:lnTo>
                  <a:lnTo>
                    <a:pt x="730" y="169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91" name="Freeform 633"/>
            <p:cNvSpPr>
              <a:spLocks/>
            </p:cNvSpPr>
            <p:nvPr/>
          </p:nvSpPr>
          <p:spPr bwMode="auto">
            <a:xfrm>
              <a:off x="1284" y="613"/>
              <a:ext cx="467" cy="177"/>
            </a:xfrm>
            <a:custGeom>
              <a:avLst/>
              <a:gdLst>
                <a:gd name="T0" fmla="*/ 12 w 928"/>
                <a:gd name="T1" fmla="*/ 3 h 354"/>
                <a:gd name="T2" fmla="*/ 12 w 928"/>
                <a:gd name="T3" fmla="*/ 4 h 354"/>
                <a:gd name="T4" fmla="*/ 1 w 928"/>
                <a:gd name="T5" fmla="*/ 0 h 354"/>
                <a:gd name="T6" fmla="*/ 2 w 928"/>
                <a:gd name="T7" fmla="*/ 2 h 354"/>
                <a:gd name="T8" fmla="*/ 0 w 928"/>
                <a:gd name="T9" fmla="*/ 2 h 354"/>
                <a:gd name="T10" fmla="*/ 11 w 928"/>
                <a:gd name="T11" fmla="*/ 5 h 354"/>
                <a:gd name="T12" fmla="*/ 11 w 928"/>
                <a:gd name="T13" fmla="*/ 6 h 354"/>
                <a:gd name="T14" fmla="*/ 15 w 928"/>
                <a:gd name="T15" fmla="*/ 6 h 354"/>
                <a:gd name="T16" fmla="*/ 12 w 928"/>
                <a:gd name="T17" fmla="*/ 3 h 3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8"/>
                <a:gd name="T28" fmla="*/ 0 h 354"/>
                <a:gd name="T29" fmla="*/ 928 w 928"/>
                <a:gd name="T30" fmla="*/ 354 h 3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8" h="354">
                  <a:moveTo>
                    <a:pt x="730" y="169"/>
                  </a:moveTo>
                  <a:lnTo>
                    <a:pt x="713" y="216"/>
                  </a:lnTo>
                  <a:lnTo>
                    <a:pt x="27" y="0"/>
                  </a:lnTo>
                  <a:lnTo>
                    <a:pt x="127" y="81"/>
                  </a:lnTo>
                  <a:lnTo>
                    <a:pt x="0" y="91"/>
                  </a:lnTo>
                  <a:lnTo>
                    <a:pt x="686" y="308"/>
                  </a:lnTo>
                  <a:lnTo>
                    <a:pt x="672" y="354"/>
                  </a:lnTo>
                  <a:lnTo>
                    <a:pt x="928" y="333"/>
                  </a:lnTo>
                  <a:lnTo>
                    <a:pt x="730" y="169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92" name="Freeform 630"/>
            <p:cNvSpPr>
              <a:spLocks/>
            </p:cNvSpPr>
            <p:nvPr/>
          </p:nvSpPr>
          <p:spPr bwMode="auto">
            <a:xfrm>
              <a:off x="1250" y="205"/>
              <a:ext cx="430" cy="262"/>
            </a:xfrm>
            <a:custGeom>
              <a:avLst/>
              <a:gdLst>
                <a:gd name="T0" fmla="*/ 10 w 852"/>
                <a:gd name="T1" fmla="*/ 1 h 524"/>
                <a:gd name="T2" fmla="*/ 10 w 852"/>
                <a:gd name="T3" fmla="*/ 2 h 524"/>
                <a:gd name="T4" fmla="*/ 0 w 852"/>
                <a:gd name="T5" fmla="*/ 7 h 524"/>
                <a:gd name="T6" fmla="*/ 3 w 852"/>
                <a:gd name="T7" fmla="*/ 7 h 524"/>
                <a:gd name="T8" fmla="*/ 1 w 852"/>
                <a:gd name="T9" fmla="*/ 9 h 524"/>
                <a:gd name="T10" fmla="*/ 11 w 852"/>
                <a:gd name="T11" fmla="*/ 3 h 524"/>
                <a:gd name="T12" fmla="*/ 12 w 852"/>
                <a:gd name="T13" fmla="*/ 4 h 524"/>
                <a:gd name="T14" fmla="*/ 14 w 852"/>
                <a:gd name="T15" fmla="*/ 0 h 524"/>
                <a:gd name="T16" fmla="*/ 10 w 852"/>
                <a:gd name="T17" fmla="*/ 1 h 5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2"/>
                <a:gd name="T28" fmla="*/ 0 h 524"/>
                <a:gd name="T29" fmla="*/ 852 w 852"/>
                <a:gd name="T30" fmla="*/ 524 h 5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2" h="524">
                  <a:moveTo>
                    <a:pt x="599" y="38"/>
                  </a:moveTo>
                  <a:lnTo>
                    <a:pt x="622" y="80"/>
                  </a:lnTo>
                  <a:lnTo>
                    <a:pt x="0" y="439"/>
                  </a:lnTo>
                  <a:lnTo>
                    <a:pt x="129" y="422"/>
                  </a:lnTo>
                  <a:lnTo>
                    <a:pt x="48" y="524"/>
                  </a:lnTo>
                  <a:lnTo>
                    <a:pt x="670" y="163"/>
                  </a:lnTo>
                  <a:lnTo>
                    <a:pt x="695" y="203"/>
                  </a:lnTo>
                  <a:lnTo>
                    <a:pt x="852" y="0"/>
                  </a:lnTo>
                  <a:lnTo>
                    <a:pt x="599" y="38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93" name="Freeform 634"/>
            <p:cNvSpPr>
              <a:spLocks/>
            </p:cNvSpPr>
            <p:nvPr/>
          </p:nvSpPr>
          <p:spPr bwMode="auto">
            <a:xfrm>
              <a:off x="1284" y="613"/>
              <a:ext cx="467" cy="177"/>
            </a:xfrm>
            <a:custGeom>
              <a:avLst/>
              <a:gdLst>
                <a:gd name="T0" fmla="*/ 12 w 928"/>
                <a:gd name="T1" fmla="*/ 3 h 354"/>
                <a:gd name="T2" fmla="*/ 12 w 928"/>
                <a:gd name="T3" fmla="*/ 4 h 354"/>
                <a:gd name="T4" fmla="*/ 1 w 928"/>
                <a:gd name="T5" fmla="*/ 0 h 354"/>
                <a:gd name="T6" fmla="*/ 2 w 928"/>
                <a:gd name="T7" fmla="*/ 2 h 354"/>
                <a:gd name="T8" fmla="*/ 0 w 928"/>
                <a:gd name="T9" fmla="*/ 2 h 354"/>
                <a:gd name="T10" fmla="*/ 11 w 928"/>
                <a:gd name="T11" fmla="*/ 5 h 354"/>
                <a:gd name="T12" fmla="*/ 11 w 928"/>
                <a:gd name="T13" fmla="*/ 6 h 354"/>
                <a:gd name="T14" fmla="*/ 15 w 928"/>
                <a:gd name="T15" fmla="*/ 6 h 354"/>
                <a:gd name="T16" fmla="*/ 12 w 928"/>
                <a:gd name="T17" fmla="*/ 3 h 3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8"/>
                <a:gd name="T28" fmla="*/ 0 h 354"/>
                <a:gd name="T29" fmla="*/ 928 w 928"/>
                <a:gd name="T30" fmla="*/ 354 h 3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8" h="354">
                  <a:moveTo>
                    <a:pt x="730" y="169"/>
                  </a:moveTo>
                  <a:lnTo>
                    <a:pt x="713" y="216"/>
                  </a:lnTo>
                  <a:lnTo>
                    <a:pt x="27" y="0"/>
                  </a:lnTo>
                  <a:lnTo>
                    <a:pt x="127" y="81"/>
                  </a:lnTo>
                  <a:lnTo>
                    <a:pt x="0" y="91"/>
                  </a:lnTo>
                  <a:lnTo>
                    <a:pt x="686" y="308"/>
                  </a:lnTo>
                  <a:lnTo>
                    <a:pt x="672" y="354"/>
                  </a:lnTo>
                  <a:lnTo>
                    <a:pt x="928" y="333"/>
                  </a:lnTo>
                  <a:lnTo>
                    <a:pt x="730" y="169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94" name="Rectangle 638"/>
            <p:cNvSpPr>
              <a:spLocks noChangeArrowheads="1"/>
            </p:cNvSpPr>
            <p:nvPr/>
          </p:nvSpPr>
          <p:spPr bwMode="auto">
            <a:xfrm>
              <a:off x="2970" y="601"/>
              <a:ext cx="12" cy="72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95" name="Rectangle 644"/>
            <p:cNvSpPr>
              <a:spLocks noChangeArrowheads="1"/>
            </p:cNvSpPr>
            <p:nvPr/>
          </p:nvSpPr>
          <p:spPr bwMode="auto">
            <a:xfrm>
              <a:off x="2970" y="601"/>
              <a:ext cx="12" cy="72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96" name="Freeform 482"/>
            <p:cNvSpPr>
              <a:spLocks/>
            </p:cNvSpPr>
            <p:nvPr/>
          </p:nvSpPr>
          <p:spPr bwMode="auto">
            <a:xfrm>
              <a:off x="1859" y="134"/>
              <a:ext cx="918" cy="340"/>
            </a:xfrm>
            <a:custGeom>
              <a:avLst/>
              <a:gdLst>
                <a:gd name="T0" fmla="*/ 6 w 1819"/>
                <a:gd name="T1" fmla="*/ 0 h 679"/>
                <a:gd name="T2" fmla="*/ 30 w 1819"/>
                <a:gd name="T3" fmla="*/ 0 h 679"/>
                <a:gd name="T4" fmla="*/ 30 w 1819"/>
                <a:gd name="T5" fmla="*/ 11 h 679"/>
                <a:gd name="T6" fmla="*/ 0 w 1819"/>
                <a:gd name="T7" fmla="*/ 11 h 679"/>
                <a:gd name="T8" fmla="*/ 0 w 1819"/>
                <a:gd name="T9" fmla="*/ 3 h 679"/>
                <a:gd name="T10" fmla="*/ 6 w 1819"/>
                <a:gd name="T11" fmla="*/ 0 h 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19"/>
                <a:gd name="T19" fmla="*/ 0 h 679"/>
                <a:gd name="T20" fmla="*/ 1819 w 1819"/>
                <a:gd name="T21" fmla="*/ 679 h 67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19" h="679">
                  <a:moveTo>
                    <a:pt x="364" y="0"/>
                  </a:moveTo>
                  <a:lnTo>
                    <a:pt x="1819" y="0"/>
                  </a:lnTo>
                  <a:lnTo>
                    <a:pt x="1819" y="679"/>
                  </a:lnTo>
                  <a:lnTo>
                    <a:pt x="0" y="679"/>
                  </a:lnTo>
                  <a:lnTo>
                    <a:pt x="0" y="136"/>
                  </a:lnTo>
                  <a:lnTo>
                    <a:pt x="364" y="0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097" name="Rectangle 483"/>
            <p:cNvSpPr>
              <a:spLocks noChangeArrowheads="1"/>
            </p:cNvSpPr>
            <p:nvPr/>
          </p:nvSpPr>
          <p:spPr bwMode="auto">
            <a:xfrm>
              <a:off x="2073" y="238"/>
              <a:ext cx="50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Community 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98" name="Rectangle 484"/>
            <p:cNvSpPr>
              <a:spLocks noChangeArrowheads="1"/>
            </p:cNvSpPr>
            <p:nvPr/>
          </p:nvSpPr>
          <p:spPr bwMode="auto">
            <a:xfrm>
              <a:off x="1985" y="340"/>
              <a:ext cx="690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knowledge book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99" name="Freeform 485"/>
            <p:cNvSpPr>
              <a:spLocks/>
            </p:cNvSpPr>
            <p:nvPr/>
          </p:nvSpPr>
          <p:spPr bwMode="auto">
            <a:xfrm>
              <a:off x="1919" y="564"/>
              <a:ext cx="580" cy="621"/>
            </a:xfrm>
            <a:custGeom>
              <a:avLst/>
              <a:gdLst>
                <a:gd name="T0" fmla="*/ 9 w 1147"/>
                <a:gd name="T1" fmla="*/ 1 h 1242"/>
                <a:gd name="T2" fmla="*/ 7 w 1147"/>
                <a:gd name="T3" fmla="*/ 1 h 1242"/>
                <a:gd name="T4" fmla="*/ 6 w 1147"/>
                <a:gd name="T5" fmla="*/ 1 h 1242"/>
                <a:gd name="T6" fmla="*/ 5 w 1147"/>
                <a:gd name="T7" fmla="*/ 1 h 1242"/>
                <a:gd name="T8" fmla="*/ 4 w 1147"/>
                <a:gd name="T9" fmla="*/ 1 h 1242"/>
                <a:gd name="T10" fmla="*/ 3 w 1147"/>
                <a:gd name="T11" fmla="*/ 1 h 1242"/>
                <a:gd name="T12" fmla="*/ 2 w 1147"/>
                <a:gd name="T13" fmla="*/ 2 h 1242"/>
                <a:gd name="T14" fmla="*/ 1 w 1147"/>
                <a:gd name="T15" fmla="*/ 2 h 1242"/>
                <a:gd name="T16" fmla="*/ 1 w 1147"/>
                <a:gd name="T17" fmla="*/ 3 h 1242"/>
                <a:gd name="T18" fmla="*/ 1 w 1147"/>
                <a:gd name="T19" fmla="*/ 3 h 1242"/>
                <a:gd name="T20" fmla="*/ 0 w 1147"/>
                <a:gd name="T21" fmla="*/ 4 h 1242"/>
                <a:gd name="T22" fmla="*/ 1 w 1147"/>
                <a:gd name="T23" fmla="*/ 17 h 1242"/>
                <a:gd name="T24" fmla="*/ 1 w 1147"/>
                <a:gd name="T25" fmla="*/ 18 h 1242"/>
                <a:gd name="T26" fmla="*/ 1 w 1147"/>
                <a:gd name="T27" fmla="*/ 18 h 1242"/>
                <a:gd name="T28" fmla="*/ 2 w 1147"/>
                <a:gd name="T29" fmla="*/ 18 h 1242"/>
                <a:gd name="T30" fmla="*/ 3 w 1147"/>
                <a:gd name="T31" fmla="*/ 19 h 1242"/>
                <a:gd name="T32" fmla="*/ 3 w 1147"/>
                <a:gd name="T33" fmla="*/ 19 h 1242"/>
                <a:gd name="T34" fmla="*/ 5 w 1147"/>
                <a:gd name="T35" fmla="*/ 19 h 1242"/>
                <a:gd name="T36" fmla="*/ 6 w 1147"/>
                <a:gd name="T37" fmla="*/ 20 h 1242"/>
                <a:gd name="T38" fmla="*/ 7 w 1147"/>
                <a:gd name="T39" fmla="*/ 20 h 1242"/>
                <a:gd name="T40" fmla="*/ 8 w 1147"/>
                <a:gd name="T41" fmla="*/ 20 h 1242"/>
                <a:gd name="T42" fmla="*/ 10 w 1147"/>
                <a:gd name="T43" fmla="*/ 20 h 1242"/>
                <a:gd name="T44" fmla="*/ 11 w 1147"/>
                <a:gd name="T45" fmla="*/ 20 h 1242"/>
                <a:gd name="T46" fmla="*/ 13 w 1147"/>
                <a:gd name="T47" fmla="*/ 20 h 1242"/>
                <a:gd name="T48" fmla="*/ 14 w 1147"/>
                <a:gd name="T49" fmla="*/ 20 h 1242"/>
                <a:gd name="T50" fmla="*/ 15 w 1147"/>
                <a:gd name="T51" fmla="*/ 19 h 1242"/>
                <a:gd name="T52" fmla="*/ 16 w 1147"/>
                <a:gd name="T53" fmla="*/ 19 h 1242"/>
                <a:gd name="T54" fmla="*/ 17 w 1147"/>
                <a:gd name="T55" fmla="*/ 19 h 1242"/>
                <a:gd name="T56" fmla="*/ 18 w 1147"/>
                <a:gd name="T57" fmla="*/ 18 h 1242"/>
                <a:gd name="T58" fmla="*/ 18 w 1147"/>
                <a:gd name="T59" fmla="*/ 18 h 1242"/>
                <a:gd name="T60" fmla="*/ 19 w 1147"/>
                <a:gd name="T61" fmla="*/ 18 h 1242"/>
                <a:gd name="T62" fmla="*/ 19 w 1147"/>
                <a:gd name="T63" fmla="*/ 17 h 1242"/>
                <a:gd name="T64" fmla="*/ 19 w 1147"/>
                <a:gd name="T65" fmla="*/ 4 h 1242"/>
                <a:gd name="T66" fmla="*/ 19 w 1147"/>
                <a:gd name="T67" fmla="*/ 3 h 1242"/>
                <a:gd name="T68" fmla="*/ 19 w 1147"/>
                <a:gd name="T69" fmla="*/ 3 h 1242"/>
                <a:gd name="T70" fmla="*/ 18 w 1147"/>
                <a:gd name="T71" fmla="*/ 2 h 1242"/>
                <a:gd name="T72" fmla="*/ 18 w 1147"/>
                <a:gd name="T73" fmla="*/ 2 h 1242"/>
                <a:gd name="T74" fmla="*/ 17 w 1147"/>
                <a:gd name="T75" fmla="*/ 1 h 1242"/>
                <a:gd name="T76" fmla="*/ 16 w 1147"/>
                <a:gd name="T77" fmla="*/ 1 h 1242"/>
                <a:gd name="T78" fmla="*/ 15 w 1147"/>
                <a:gd name="T79" fmla="*/ 1 h 1242"/>
                <a:gd name="T80" fmla="*/ 13 w 1147"/>
                <a:gd name="T81" fmla="*/ 1 h 1242"/>
                <a:gd name="T82" fmla="*/ 12 w 1147"/>
                <a:gd name="T83" fmla="*/ 1 h 1242"/>
                <a:gd name="T84" fmla="*/ 11 w 1147"/>
                <a:gd name="T85" fmla="*/ 1 h 1242"/>
                <a:gd name="T86" fmla="*/ 10 w 1147"/>
                <a:gd name="T87" fmla="*/ 0 h 12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47"/>
                <a:gd name="T133" fmla="*/ 0 h 1242"/>
                <a:gd name="T134" fmla="*/ 1147 w 1147"/>
                <a:gd name="T135" fmla="*/ 1242 h 12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47" h="1242">
                  <a:moveTo>
                    <a:pt x="573" y="0"/>
                  </a:moveTo>
                  <a:lnTo>
                    <a:pt x="543" y="0"/>
                  </a:lnTo>
                  <a:lnTo>
                    <a:pt x="514" y="1"/>
                  </a:lnTo>
                  <a:lnTo>
                    <a:pt x="485" y="1"/>
                  </a:lnTo>
                  <a:lnTo>
                    <a:pt x="458" y="3"/>
                  </a:lnTo>
                  <a:lnTo>
                    <a:pt x="430" y="5"/>
                  </a:lnTo>
                  <a:lnTo>
                    <a:pt x="403" y="9"/>
                  </a:lnTo>
                  <a:lnTo>
                    <a:pt x="376" y="11"/>
                  </a:lnTo>
                  <a:lnTo>
                    <a:pt x="349" y="15"/>
                  </a:lnTo>
                  <a:lnTo>
                    <a:pt x="324" y="19"/>
                  </a:lnTo>
                  <a:lnTo>
                    <a:pt x="299" y="23"/>
                  </a:lnTo>
                  <a:lnTo>
                    <a:pt x="276" y="28"/>
                  </a:lnTo>
                  <a:lnTo>
                    <a:pt x="253" y="34"/>
                  </a:lnTo>
                  <a:lnTo>
                    <a:pt x="230" y="38"/>
                  </a:lnTo>
                  <a:lnTo>
                    <a:pt x="209" y="44"/>
                  </a:lnTo>
                  <a:lnTo>
                    <a:pt x="188" y="51"/>
                  </a:lnTo>
                  <a:lnTo>
                    <a:pt x="167" y="57"/>
                  </a:lnTo>
                  <a:lnTo>
                    <a:pt x="149" y="63"/>
                  </a:lnTo>
                  <a:lnTo>
                    <a:pt x="130" y="71"/>
                  </a:lnTo>
                  <a:lnTo>
                    <a:pt x="113" y="78"/>
                  </a:lnTo>
                  <a:lnTo>
                    <a:pt x="97" y="86"/>
                  </a:lnTo>
                  <a:lnTo>
                    <a:pt x="82" y="94"/>
                  </a:lnTo>
                  <a:lnTo>
                    <a:pt x="69" y="101"/>
                  </a:lnTo>
                  <a:lnTo>
                    <a:pt x="55" y="111"/>
                  </a:lnTo>
                  <a:lnTo>
                    <a:pt x="44" y="119"/>
                  </a:lnTo>
                  <a:lnTo>
                    <a:pt x="34" y="128"/>
                  </a:lnTo>
                  <a:lnTo>
                    <a:pt x="25" y="138"/>
                  </a:lnTo>
                  <a:lnTo>
                    <a:pt x="17" y="145"/>
                  </a:lnTo>
                  <a:lnTo>
                    <a:pt x="11" y="155"/>
                  </a:lnTo>
                  <a:lnTo>
                    <a:pt x="5" y="165"/>
                  </a:lnTo>
                  <a:lnTo>
                    <a:pt x="1" y="174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046"/>
                  </a:lnTo>
                  <a:lnTo>
                    <a:pt x="0" y="1057"/>
                  </a:lnTo>
                  <a:lnTo>
                    <a:pt x="1" y="1067"/>
                  </a:lnTo>
                  <a:lnTo>
                    <a:pt x="5" y="1077"/>
                  </a:lnTo>
                  <a:lnTo>
                    <a:pt x="11" y="1086"/>
                  </a:lnTo>
                  <a:lnTo>
                    <a:pt x="17" y="1096"/>
                  </a:lnTo>
                  <a:lnTo>
                    <a:pt x="25" y="1105"/>
                  </a:lnTo>
                  <a:lnTo>
                    <a:pt x="34" y="1113"/>
                  </a:lnTo>
                  <a:lnTo>
                    <a:pt x="44" y="1123"/>
                  </a:lnTo>
                  <a:lnTo>
                    <a:pt x="55" y="1130"/>
                  </a:lnTo>
                  <a:lnTo>
                    <a:pt x="69" y="1140"/>
                  </a:lnTo>
                  <a:lnTo>
                    <a:pt x="82" y="1148"/>
                  </a:lnTo>
                  <a:lnTo>
                    <a:pt x="97" y="1155"/>
                  </a:lnTo>
                  <a:lnTo>
                    <a:pt x="113" y="1163"/>
                  </a:lnTo>
                  <a:lnTo>
                    <a:pt x="130" y="1171"/>
                  </a:lnTo>
                  <a:lnTo>
                    <a:pt x="149" y="1178"/>
                  </a:lnTo>
                  <a:lnTo>
                    <a:pt x="167" y="1184"/>
                  </a:lnTo>
                  <a:lnTo>
                    <a:pt x="188" y="1192"/>
                  </a:lnTo>
                  <a:lnTo>
                    <a:pt x="209" y="1198"/>
                  </a:lnTo>
                  <a:lnTo>
                    <a:pt x="230" y="1203"/>
                  </a:lnTo>
                  <a:lnTo>
                    <a:pt x="253" y="1209"/>
                  </a:lnTo>
                  <a:lnTo>
                    <a:pt x="276" y="1213"/>
                  </a:lnTo>
                  <a:lnTo>
                    <a:pt x="299" y="1219"/>
                  </a:lnTo>
                  <a:lnTo>
                    <a:pt x="324" y="1222"/>
                  </a:lnTo>
                  <a:lnTo>
                    <a:pt x="349" y="1226"/>
                  </a:lnTo>
                  <a:lnTo>
                    <a:pt x="376" y="1230"/>
                  </a:lnTo>
                  <a:lnTo>
                    <a:pt x="403" y="1232"/>
                  </a:lnTo>
                  <a:lnTo>
                    <a:pt x="430" y="1236"/>
                  </a:lnTo>
                  <a:lnTo>
                    <a:pt x="458" y="1238"/>
                  </a:lnTo>
                  <a:lnTo>
                    <a:pt x="485" y="1240"/>
                  </a:lnTo>
                  <a:lnTo>
                    <a:pt x="514" y="1240"/>
                  </a:lnTo>
                  <a:lnTo>
                    <a:pt x="543" y="1242"/>
                  </a:lnTo>
                  <a:lnTo>
                    <a:pt x="573" y="1242"/>
                  </a:lnTo>
                  <a:lnTo>
                    <a:pt x="602" y="1242"/>
                  </a:lnTo>
                  <a:lnTo>
                    <a:pt x="631" y="1240"/>
                  </a:lnTo>
                  <a:lnTo>
                    <a:pt x="660" y="1240"/>
                  </a:lnTo>
                  <a:lnTo>
                    <a:pt x="689" y="1238"/>
                  </a:lnTo>
                  <a:lnTo>
                    <a:pt x="716" y="1236"/>
                  </a:lnTo>
                  <a:lnTo>
                    <a:pt x="744" y="1232"/>
                  </a:lnTo>
                  <a:lnTo>
                    <a:pt x="771" y="1230"/>
                  </a:lnTo>
                  <a:lnTo>
                    <a:pt x="796" y="1226"/>
                  </a:lnTo>
                  <a:lnTo>
                    <a:pt x="821" y="1222"/>
                  </a:lnTo>
                  <a:lnTo>
                    <a:pt x="846" y="1219"/>
                  </a:lnTo>
                  <a:lnTo>
                    <a:pt x="871" y="1213"/>
                  </a:lnTo>
                  <a:lnTo>
                    <a:pt x="894" y="1209"/>
                  </a:lnTo>
                  <a:lnTo>
                    <a:pt x="917" y="1203"/>
                  </a:lnTo>
                  <a:lnTo>
                    <a:pt x="938" y="1198"/>
                  </a:lnTo>
                  <a:lnTo>
                    <a:pt x="959" y="1192"/>
                  </a:lnTo>
                  <a:lnTo>
                    <a:pt x="979" y="1184"/>
                  </a:lnTo>
                  <a:lnTo>
                    <a:pt x="998" y="1178"/>
                  </a:lnTo>
                  <a:lnTo>
                    <a:pt x="1015" y="1171"/>
                  </a:lnTo>
                  <a:lnTo>
                    <a:pt x="1032" y="1163"/>
                  </a:lnTo>
                  <a:lnTo>
                    <a:pt x="1050" y="1155"/>
                  </a:lnTo>
                  <a:lnTo>
                    <a:pt x="1063" y="1148"/>
                  </a:lnTo>
                  <a:lnTo>
                    <a:pt x="1078" y="1140"/>
                  </a:lnTo>
                  <a:lnTo>
                    <a:pt x="1090" y="1130"/>
                  </a:lnTo>
                  <a:lnTo>
                    <a:pt x="1101" y="1123"/>
                  </a:lnTo>
                  <a:lnTo>
                    <a:pt x="1113" y="1113"/>
                  </a:lnTo>
                  <a:lnTo>
                    <a:pt x="1121" y="1105"/>
                  </a:lnTo>
                  <a:lnTo>
                    <a:pt x="1128" y="1096"/>
                  </a:lnTo>
                  <a:lnTo>
                    <a:pt x="1136" y="1086"/>
                  </a:lnTo>
                  <a:lnTo>
                    <a:pt x="1140" y="1077"/>
                  </a:lnTo>
                  <a:lnTo>
                    <a:pt x="1144" y="1067"/>
                  </a:lnTo>
                  <a:lnTo>
                    <a:pt x="1146" y="1057"/>
                  </a:lnTo>
                  <a:lnTo>
                    <a:pt x="1147" y="1046"/>
                  </a:lnTo>
                  <a:lnTo>
                    <a:pt x="1147" y="195"/>
                  </a:lnTo>
                  <a:lnTo>
                    <a:pt x="1146" y="186"/>
                  </a:lnTo>
                  <a:lnTo>
                    <a:pt x="1144" y="174"/>
                  </a:lnTo>
                  <a:lnTo>
                    <a:pt x="1140" y="165"/>
                  </a:lnTo>
                  <a:lnTo>
                    <a:pt x="1136" y="155"/>
                  </a:lnTo>
                  <a:lnTo>
                    <a:pt x="1128" y="145"/>
                  </a:lnTo>
                  <a:lnTo>
                    <a:pt x="1121" y="138"/>
                  </a:lnTo>
                  <a:lnTo>
                    <a:pt x="1113" y="128"/>
                  </a:lnTo>
                  <a:lnTo>
                    <a:pt x="1101" y="119"/>
                  </a:lnTo>
                  <a:lnTo>
                    <a:pt x="1090" y="111"/>
                  </a:lnTo>
                  <a:lnTo>
                    <a:pt x="1078" y="101"/>
                  </a:lnTo>
                  <a:lnTo>
                    <a:pt x="1063" y="94"/>
                  </a:lnTo>
                  <a:lnTo>
                    <a:pt x="1050" y="86"/>
                  </a:lnTo>
                  <a:lnTo>
                    <a:pt x="1032" y="78"/>
                  </a:lnTo>
                  <a:lnTo>
                    <a:pt x="1015" y="71"/>
                  </a:lnTo>
                  <a:lnTo>
                    <a:pt x="998" y="63"/>
                  </a:lnTo>
                  <a:lnTo>
                    <a:pt x="979" y="57"/>
                  </a:lnTo>
                  <a:lnTo>
                    <a:pt x="959" y="51"/>
                  </a:lnTo>
                  <a:lnTo>
                    <a:pt x="938" y="44"/>
                  </a:lnTo>
                  <a:lnTo>
                    <a:pt x="917" y="38"/>
                  </a:lnTo>
                  <a:lnTo>
                    <a:pt x="894" y="32"/>
                  </a:lnTo>
                  <a:lnTo>
                    <a:pt x="871" y="28"/>
                  </a:lnTo>
                  <a:lnTo>
                    <a:pt x="846" y="23"/>
                  </a:lnTo>
                  <a:lnTo>
                    <a:pt x="821" y="19"/>
                  </a:lnTo>
                  <a:lnTo>
                    <a:pt x="796" y="15"/>
                  </a:lnTo>
                  <a:lnTo>
                    <a:pt x="771" y="11"/>
                  </a:lnTo>
                  <a:lnTo>
                    <a:pt x="744" y="9"/>
                  </a:lnTo>
                  <a:lnTo>
                    <a:pt x="716" y="5"/>
                  </a:lnTo>
                  <a:lnTo>
                    <a:pt x="689" y="3"/>
                  </a:lnTo>
                  <a:lnTo>
                    <a:pt x="660" y="1"/>
                  </a:lnTo>
                  <a:lnTo>
                    <a:pt x="631" y="1"/>
                  </a:lnTo>
                  <a:lnTo>
                    <a:pt x="602" y="0"/>
                  </a:lnTo>
                  <a:lnTo>
                    <a:pt x="573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00" name="Freeform 486"/>
            <p:cNvSpPr>
              <a:spLocks/>
            </p:cNvSpPr>
            <p:nvPr/>
          </p:nvSpPr>
          <p:spPr bwMode="auto">
            <a:xfrm>
              <a:off x="1919" y="662"/>
              <a:ext cx="580" cy="97"/>
            </a:xfrm>
            <a:custGeom>
              <a:avLst/>
              <a:gdLst>
                <a:gd name="T0" fmla="*/ 0 w 1147"/>
                <a:gd name="T1" fmla="*/ 1 h 194"/>
                <a:gd name="T2" fmla="*/ 1 w 1147"/>
                <a:gd name="T3" fmla="*/ 1 h 194"/>
                <a:gd name="T4" fmla="*/ 1 w 1147"/>
                <a:gd name="T5" fmla="*/ 1 h 194"/>
                <a:gd name="T6" fmla="*/ 1 w 1147"/>
                <a:gd name="T7" fmla="*/ 2 h 194"/>
                <a:gd name="T8" fmla="*/ 1 w 1147"/>
                <a:gd name="T9" fmla="*/ 2 h 194"/>
                <a:gd name="T10" fmla="*/ 2 w 1147"/>
                <a:gd name="T11" fmla="*/ 2 h 194"/>
                <a:gd name="T12" fmla="*/ 2 w 1147"/>
                <a:gd name="T13" fmla="*/ 2 h 194"/>
                <a:gd name="T14" fmla="*/ 3 w 1147"/>
                <a:gd name="T15" fmla="*/ 3 h 194"/>
                <a:gd name="T16" fmla="*/ 3 w 1147"/>
                <a:gd name="T17" fmla="*/ 3 h 194"/>
                <a:gd name="T18" fmla="*/ 4 w 1147"/>
                <a:gd name="T19" fmla="*/ 3 h 194"/>
                <a:gd name="T20" fmla="*/ 5 w 1147"/>
                <a:gd name="T21" fmla="*/ 3 h 194"/>
                <a:gd name="T22" fmla="*/ 6 w 1147"/>
                <a:gd name="T23" fmla="*/ 3 h 194"/>
                <a:gd name="T24" fmla="*/ 7 w 1147"/>
                <a:gd name="T25" fmla="*/ 3 h 194"/>
                <a:gd name="T26" fmla="*/ 7 w 1147"/>
                <a:gd name="T27" fmla="*/ 3 h 194"/>
                <a:gd name="T28" fmla="*/ 8 w 1147"/>
                <a:gd name="T29" fmla="*/ 3 h 194"/>
                <a:gd name="T30" fmla="*/ 9 w 1147"/>
                <a:gd name="T31" fmla="*/ 4 h 194"/>
                <a:gd name="T32" fmla="*/ 10 w 1147"/>
                <a:gd name="T33" fmla="*/ 4 h 194"/>
                <a:gd name="T34" fmla="*/ 11 w 1147"/>
                <a:gd name="T35" fmla="*/ 3 h 194"/>
                <a:gd name="T36" fmla="*/ 12 w 1147"/>
                <a:gd name="T37" fmla="*/ 3 h 194"/>
                <a:gd name="T38" fmla="*/ 13 w 1147"/>
                <a:gd name="T39" fmla="*/ 3 h 194"/>
                <a:gd name="T40" fmla="*/ 14 w 1147"/>
                <a:gd name="T41" fmla="*/ 3 h 194"/>
                <a:gd name="T42" fmla="*/ 15 w 1147"/>
                <a:gd name="T43" fmla="*/ 3 h 194"/>
                <a:gd name="T44" fmla="*/ 15 w 1147"/>
                <a:gd name="T45" fmla="*/ 3 h 194"/>
                <a:gd name="T46" fmla="*/ 16 w 1147"/>
                <a:gd name="T47" fmla="*/ 3 h 194"/>
                <a:gd name="T48" fmla="*/ 17 w 1147"/>
                <a:gd name="T49" fmla="*/ 3 h 194"/>
                <a:gd name="T50" fmla="*/ 17 w 1147"/>
                <a:gd name="T51" fmla="*/ 2 h 194"/>
                <a:gd name="T52" fmla="*/ 18 w 1147"/>
                <a:gd name="T53" fmla="*/ 2 h 194"/>
                <a:gd name="T54" fmla="*/ 18 w 1147"/>
                <a:gd name="T55" fmla="*/ 2 h 194"/>
                <a:gd name="T56" fmla="*/ 19 w 1147"/>
                <a:gd name="T57" fmla="*/ 2 h 194"/>
                <a:gd name="T58" fmla="*/ 19 w 1147"/>
                <a:gd name="T59" fmla="*/ 1 h 194"/>
                <a:gd name="T60" fmla="*/ 19 w 1147"/>
                <a:gd name="T61" fmla="*/ 1 h 194"/>
                <a:gd name="T62" fmla="*/ 19 w 1147"/>
                <a:gd name="T63" fmla="*/ 1 h 19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47"/>
                <a:gd name="T97" fmla="*/ 0 h 194"/>
                <a:gd name="T98" fmla="*/ 1147 w 1147"/>
                <a:gd name="T99" fmla="*/ 194 h 19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47" h="194">
                  <a:moveTo>
                    <a:pt x="0" y="0"/>
                  </a:moveTo>
                  <a:lnTo>
                    <a:pt x="0" y="12"/>
                  </a:lnTo>
                  <a:lnTo>
                    <a:pt x="1" y="22"/>
                  </a:lnTo>
                  <a:lnTo>
                    <a:pt x="5" y="31"/>
                  </a:lnTo>
                  <a:lnTo>
                    <a:pt x="11" y="41"/>
                  </a:lnTo>
                  <a:lnTo>
                    <a:pt x="17" y="50"/>
                  </a:lnTo>
                  <a:lnTo>
                    <a:pt x="25" y="58"/>
                  </a:lnTo>
                  <a:lnTo>
                    <a:pt x="34" y="68"/>
                  </a:lnTo>
                  <a:lnTo>
                    <a:pt x="44" y="77"/>
                  </a:lnTo>
                  <a:lnTo>
                    <a:pt x="55" y="85"/>
                  </a:lnTo>
                  <a:lnTo>
                    <a:pt x="69" y="94"/>
                  </a:lnTo>
                  <a:lnTo>
                    <a:pt x="82" y="102"/>
                  </a:lnTo>
                  <a:lnTo>
                    <a:pt x="97" y="110"/>
                  </a:lnTo>
                  <a:lnTo>
                    <a:pt x="113" y="118"/>
                  </a:lnTo>
                  <a:lnTo>
                    <a:pt x="130" y="125"/>
                  </a:lnTo>
                  <a:lnTo>
                    <a:pt x="147" y="131"/>
                  </a:lnTo>
                  <a:lnTo>
                    <a:pt x="167" y="139"/>
                  </a:lnTo>
                  <a:lnTo>
                    <a:pt x="188" y="144"/>
                  </a:lnTo>
                  <a:lnTo>
                    <a:pt x="207" y="150"/>
                  </a:lnTo>
                  <a:lnTo>
                    <a:pt x="230" y="156"/>
                  </a:lnTo>
                  <a:lnTo>
                    <a:pt x="251" y="162"/>
                  </a:lnTo>
                  <a:lnTo>
                    <a:pt x="276" y="167"/>
                  </a:lnTo>
                  <a:lnTo>
                    <a:pt x="299" y="171"/>
                  </a:lnTo>
                  <a:lnTo>
                    <a:pt x="324" y="175"/>
                  </a:lnTo>
                  <a:lnTo>
                    <a:pt x="349" y="179"/>
                  </a:lnTo>
                  <a:lnTo>
                    <a:pt x="376" y="183"/>
                  </a:lnTo>
                  <a:lnTo>
                    <a:pt x="403" y="187"/>
                  </a:lnTo>
                  <a:lnTo>
                    <a:pt x="430" y="189"/>
                  </a:lnTo>
                  <a:lnTo>
                    <a:pt x="456" y="190"/>
                  </a:lnTo>
                  <a:lnTo>
                    <a:pt x="485" y="192"/>
                  </a:lnTo>
                  <a:lnTo>
                    <a:pt x="514" y="194"/>
                  </a:lnTo>
                  <a:lnTo>
                    <a:pt x="543" y="194"/>
                  </a:lnTo>
                  <a:lnTo>
                    <a:pt x="573" y="194"/>
                  </a:lnTo>
                  <a:lnTo>
                    <a:pt x="602" y="194"/>
                  </a:lnTo>
                  <a:lnTo>
                    <a:pt x="631" y="194"/>
                  </a:lnTo>
                  <a:lnTo>
                    <a:pt x="660" y="192"/>
                  </a:lnTo>
                  <a:lnTo>
                    <a:pt x="689" y="190"/>
                  </a:lnTo>
                  <a:lnTo>
                    <a:pt x="716" y="189"/>
                  </a:lnTo>
                  <a:lnTo>
                    <a:pt x="742" y="187"/>
                  </a:lnTo>
                  <a:lnTo>
                    <a:pt x="769" y="183"/>
                  </a:lnTo>
                  <a:lnTo>
                    <a:pt x="796" y="179"/>
                  </a:lnTo>
                  <a:lnTo>
                    <a:pt x="821" y="175"/>
                  </a:lnTo>
                  <a:lnTo>
                    <a:pt x="846" y="171"/>
                  </a:lnTo>
                  <a:lnTo>
                    <a:pt x="871" y="167"/>
                  </a:lnTo>
                  <a:lnTo>
                    <a:pt x="894" y="162"/>
                  </a:lnTo>
                  <a:lnTo>
                    <a:pt x="915" y="156"/>
                  </a:lnTo>
                  <a:lnTo>
                    <a:pt x="938" y="150"/>
                  </a:lnTo>
                  <a:lnTo>
                    <a:pt x="959" y="144"/>
                  </a:lnTo>
                  <a:lnTo>
                    <a:pt x="979" y="139"/>
                  </a:lnTo>
                  <a:lnTo>
                    <a:pt x="998" y="131"/>
                  </a:lnTo>
                  <a:lnTo>
                    <a:pt x="1015" y="125"/>
                  </a:lnTo>
                  <a:lnTo>
                    <a:pt x="1032" y="118"/>
                  </a:lnTo>
                  <a:lnTo>
                    <a:pt x="1050" y="110"/>
                  </a:lnTo>
                  <a:lnTo>
                    <a:pt x="1063" y="102"/>
                  </a:lnTo>
                  <a:lnTo>
                    <a:pt x="1078" y="94"/>
                  </a:lnTo>
                  <a:lnTo>
                    <a:pt x="1090" y="85"/>
                  </a:lnTo>
                  <a:lnTo>
                    <a:pt x="1101" y="77"/>
                  </a:lnTo>
                  <a:lnTo>
                    <a:pt x="1113" y="68"/>
                  </a:lnTo>
                  <a:lnTo>
                    <a:pt x="1121" y="58"/>
                  </a:lnTo>
                  <a:lnTo>
                    <a:pt x="1128" y="50"/>
                  </a:lnTo>
                  <a:lnTo>
                    <a:pt x="1136" y="41"/>
                  </a:lnTo>
                  <a:lnTo>
                    <a:pt x="1140" y="31"/>
                  </a:lnTo>
                  <a:lnTo>
                    <a:pt x="1144" y="22"/>
                  </a:lnTo>
                  <a:lnTo>
                    <a:pt x="1146" y="12"/>
                  </a:lnTo>
                  <a:lnTo>
                    <a:pt x="1147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01" name="Rectangle 487"/>
            <p:cNvSpPr>
              <a:spLocks noChangeArrowheads="1"/>
            </p:cNvSpPr>
            <p:nvPr/>
          </p:nvSpPr>
          <p:spPr bwMode="auto">
            <a:xfrm>
              <a:off x="1969" y="808"/>
              <a:ext cx="50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Community 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02" name="Rectangle 488"/>
            <p:cNvSpPr>
              <a:spLocks noChangeArrowheads="1"/>
            </p:cNvSpPr>
            <p:nvPr/>
          </p:nvSpPr>
          <p:spPr bwMode="auto">
            <a:xfrm>
              <a:off x="1969" y="908"/>
              <a:ext cx="416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Data base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03" name="Freeform 489"/>
            <p:cNvSpPr>
              <a:spLocks/>
            </p:cNvSpPr>
            <p:nvPr/>
          </p:nvSpPr>
          <p:spPr bwMode="auto">
            <a:xfrm>
              <a:off x="1919" y="564"/>
              <a:ext cx="580" cy="621"/>
            </a:xfrm>
            <a:custGeom>
              <a:avLst/>
              <a:gdLst>
                <a:gd name="T0" fmla="*/ 9 w 1147"/>
                <a:gd name="T1" fmla="*/ 1 h 1242"/>
                <a:gd name="T2" fmla="*/ 7 w 1147"/>
                <a:gd name="T3" fmla="*/ 1 h 1242"/>
                <a:gd name="T4" fmla="*/ 6 w 1147"/>
                <a:gd name="T5" fmla="*/ 1 h 1242"/>
                <a:gd name="T6" fmla="*/ 5 w 1147"/>
                <a:gd name="T7" fmla="*/ 1 h 1242"/>
                <a:gd name="T8" fmla="*/ 4 w 1147"/>
                <a:gd name="T9" fmla="*/ 1 h 1242"/>
                <a:gd name="T10" fmla="*/ 3 w 1147"/>
                <a:gd name="T11" fmla="*/ 1 h 1242"/>
                <a:gd name="T12" fmla="*/ 2 w 1147"/>
                <a:gd name="T13" fmla="*/ 2 h 1242"/>
                <a:gd name="T14" fmla="*/ 1 w 1147"/>
                <a:gd name="T15" fmla="*/ 2 h 1242"/>
                <a:gd name="T16" fmla="*/ 1 w 1147"/>
                <a:gd name="T17" fmla="*/ 3 h 1242"/>
                <a:gd name="T18" fmla="*/ 1 w 1147"/>
                <a:gd name="T19" fmla="*/ 3 h 1242"/>
                <a:gd name="T20" fmla="*/ 0 w 1147"/>
                <a:gd name="T21" fmla="*/ 4 h 1242"/>
                <a:gd name="T22" fmla="*/ 1 w 1147"/>
                <a:gd name="T23" fmla="*/ 17 h 1242"/>
                <a:gd name="T24" fmla="*/ 1 w 1147"/>
                <a:gd name="T25" fmla="*/ 18 h 1242"/>
                <a:gd name="T26" fmla="*/ 1 w 1147"/>
                <a:gd name="T27" fmla="*/ 18 h 1242"/>
                <a:gd name="T28" fmla="*/ 2 w 1147"/>
                <a:gd name="T29" fmla="*/ 18 h 1242"/>
                <a:gd name="T30" fmla="*/ 3 w 1147"/>
                <a:gd name="T31" fmla="*/ 19 h 1242"/>
                <a:gd name="T32" fmla="*/ 3 w 1147"/>
                <a:gd name="T33" fmla="*/ 19 h 1242"/>
                <a:gd name="T34" fmla="*/ 5 w 1147"/>
                <a:gd name="T35" fmla="*/ 19 h 1242"/>
                <a:gd name="T36" fmla="*/ 6 w 1147"/>
                <a:gd name="T37" fmla="*/ 20 h 1242"/>
                <a:gd name="T38" fmla="*/ 7 w 1147"/>
                <a:gd name="T39" fmla="*/ 20 h 1242"/>
                <a:gd name="T40" fmla="*/ 8 w 1147"/>
                <a:gd name="T41" fmla="*/ 20 h 1242"/>
                <a:gd name="T42" fmla="*/ 10 w 1147"/>
                <a:gd name="T43" fmla="*/ 20 h 1242"/>
                <a:gd name="T44" fmla="*/ 11 w 1147"/>
                <a:gd name="T45" fmla="*/ 20 h 1242"/>
                <a:gd name="T46" fmla="*/ 13 w 1147"/>
                <a:gd name="T47" fmla="*/ 20 h 1242"/>
                <a:gd name="T48" fmla="*/ 14 w 1147"/>
                <a:gd name="T49" fmla="*/ 20 h 1242"/>
                <a:gd name="T50" fmla="*/ 15 w 1147"/>
                <a:gd name="T51" fmla="*/ 19 h 1242"/>
                <a:gd name="T52" fmla="*/ 16 w 1147"/>
                <a:gd name="T53" fmla="*/ 19 h 1242"/>
                <a:gd name="T54" fmla="*/ 17 w 1147"/>
                <a:gd name="T55" fmla="*/ 19 h 1242"/>
                <a:gd name="T56" fmla="*/ 18 w 1147"/>
                <a:gd name="T57" fmla="*/ 18 h 1242"/>
                <a:gd name="T58" fmla="*/ 18 w 1147"/>
                <a:gd name="T59" fmla="*/ 18 h 1242"/>
                <a:gd name="T60" fmla="*/ 19 w 1147"/>
                <a:gd name="T61" fmla="*/ 18 h 1242"/>
                <a:gd name="T62" fmla="*/ 19 w 1147"/>
                <a:gd name="T63" fmla="*/ 17 h 1242"/>
                <a:gd name="T64" fmla="*/ 19 w 1147"/>
                <a:gd name="T65" fmla="*/ 4 h 1242"/>
                <a:gd name="T66" fmla="*/ 19 w 1147"/>
                <a:gd name="T67" fmla="*/ 3 h 1242"/>
                <a:gd name="T68" fmla="*/ 19 w 1147"/>
                <a:gd name="T69" fmla="*/ 3 h 1242"/>
                <a:gd name="T70" fmla="*/ 18 w 1147"/>
                <a:gd name="T71" fmla="*/ 2 h 1242"/>
                <a:gd name="T72" fmla="*/ 18 w 1147"/>
                <a:gd name="T73" fmla="*/ 2 h 1242"/>
                <a:gd name="T74" fmla="*/ 17 w 1147"/>
                <a:gd name="T75" fmla="*/ 1 h 1242"/>
                <a:gd name="T76" fmla="*/ 16 w 1147"/>
                <a:gd name="T77" fmla="*/ 1 h 1242"/>
                <a:gd name="T78" fmla="*/ 15 w 1147"/>
                <a:gd name="T79" fmla="*/ 1 h 1242"/>
                <a:gd name="T80" fmla="*/ 13 w 1147"/>
                <a:gd name="T81" fmla="*/ 1 h 1242"/>
                <a:gd name="T82" fmla="*/ 12 w 1147"/>
                <a:gd name="T83" fmla="*/ 1 h 1242"/>
                <a:gd name="T84" fmla="*/ 11 w 1147"/>
                <a:gd name="T85" fmla="*/ 1 h 1242"/>
                <a:gd name="T86" fmla="*/ 10 w 1147"/>
                <a:gd name="T87" fmla="*/ 0 h 12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47"/>
                <a:gd name="T133" fmla="*/ 0 h 1242"/>
                <a:gd name="T134" fmla="*/ 1147 w 1147"/>
                <a:gd name="T135" fmla="*/ 1242 h 12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47" h="1242">
                  <a:moveTo>
                    <a:pt x="573" y="0"/>
                  </a:moveTo>
                  <a:lnTo>
                    <a:pt x="543" y="0"/>
                  </a:lnTo>
                  <a:lnTo>
                    <a:pt x="514" y="1"/>
                  </a:lnTo>
                  <a:lnTo>
                    <a:pt x="485" y="1"/>
                  </a:lnTo>
                  <a:lnTo>
                    <a:pt x="458" y="3"/>
                  </a:lnTo>
                  <a:lnTo>
                    <a:pt x="430" y="5"/>
                  </a:lnTo>
                  <a:lnTo>
                    <a:pt x="403" y="9"/>
                  </a:lnTo>
                  <a:lnTo>
                    <a:pt x="376" y="11"/>
                  </a:lnTo>
                  <a:lnTo>
                    <a:pt x="349" y="15"/>
                  </a:lnTo>
                  <a:lnTo>
                    <a:pt x="324" y="19"/>
                  </a:lnTo>
                  <a:lnTo>
                    <a:pt x="299" y="23"/>
                  </a:lnTo>
                  <a:lnTo>
                    <a:pt x="276" y="28"/>
                  </a:lnTo>
                  <a:lnTo>
                    <a:pt x="253" y="34"/>
                  </a:lnTo>
                  <a:lnTo>
                    <a:pt x="230" y="38"/>
                  </a:lnTo>
                  <a:lnTo>
                    <a:pt x="209" y="44"/>
                  </a:lnTo>
                  <a:lnTo>
                    <a:pt x="188" y="51"/>
                  </a:lnTo>
                  <a:lnTo>
                    <a:pt x="167" y="57"/>
                  </a:lnTo>
                  <a:lnTo>
                    <a:pt x="149" y="63"/>
                  </a:lnTo>
                  <a:lnTo>
                    <a:pt x="130" y="71"/>
                  </a:lnTo>
                  <a:lnTo>
                    <a:pt x="113" y="78"/>
                  </a:lnTo>
                  <a:lnTo>
                    <a:pt x="97" y="86"/>
                  </a:lnTo>
                  <a:lnTo>
                    <a:pt x="82" y="94"/>
                  </a:lnTo>
                  <a:lnTo>
                    <a:pt x="69" y="101"/>
                  </a:lnTo>
                  <a:lnTo>
                    <a:pt x="55" y="111"/>
                  </a:lnTo>
                  <a:lnTo>
                    <a:pt x="44" y="119"/>
                  </a:lnTo>
                  <a:lnTo>
                    <a:pt x="34" y="128"/>
                  </a:lnTo>
                  <a:lnTo>
                    <a:pt x="25" y="138"/>
                  </a:lnTo>
                  <a:lnTo>
                    <a:pt x="17" y="145"/>
                  </a:lnTo>
                  <a:lnTo>
                    <a:pt x="11" y="155"/>
                  </a:lnTo>
                  <a:lnTo>
                    <a:pt x="5" y="165"/>
                  </a:lnTo>
                  <a:lnTo>
                    <a:pt x="1" y="174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046"/>
                  </a:lnTo>
                  <a:lnTo>
                    <a:pt x="0" y="1057"/>
                  </a:lnTo>
                  <a:lnTo>
                    <a:pt x="1" y="1067"/>
                  </a:lnTo>
                  <a:lnTo>
                    <a:pt x="5" y="1077"/>
                  </a:lnTo>
                  <a:lnTo>
                    <a:pt x="11" y="1086"/>
                  </a:lnTo>
                  <a:lnTo>
                    <a:pt x="17" y="1096"/>
                  </a:lnTo>
                  <a:lnTo>
                    <a:pt x="25" y="1105"/>
                  </a:lnTo>
                  <a:lnTo>
                    <a:pt x="34" y="1113"/>
                  </a:lnTo>
                  <a:lnTo>
                    <a:pt x="44" y="1123"/>
                  </a:lnTo>
                  <a:lnTo>
                    <a:pt x="55" y="1130"/>
                  </a:lnTo>
                  <a:lnTo>
                    <a:pt x="69" y="1140"/>
                  </a:lnTo>
                  <a:lnTo>
                    <a:pt x="82" y="1148"/>
                  </a:lnTo>
                  <a:lnTo>
                    <a:pt x="97" y="1155"/>
                  </a:lnTo>
                  <a:lnTo>
                    <a:pt x="113" y="1163"/>
                  </a:lnTo>
                  <a:lnTo>
                    <a:pt x="130" y="1171"/>
                  </a:lnTo>
                  <a:lnTo>
                    <a:pt x="149" y="1178"/>
                  </a:lnTo>
                  <a:lnTo>
                    <a:pt x="167" y="1184"/>
                  </a:lnTo>
                  <a:lnTo>
                    <a:pt x="188" y="1192"/>
                  </a:lnTo>
                  <a:lnTo>
                    <a:pt x="209" y="1198"/>
                  </a:lnTo>
                  <a:lnTo>
                    <a:pt x="230" y="1203"/>
                  </a:lnTo>
                  <a:lnTo>
                    <a:pt x="253" y="1209"/>
                  </a:lnTo>
                  <a:lnTo>
                    <a:pt x="276" y="1213"/>
                  </a:lnTo>
                  <a:lnTo>
                    <a:pt x="299" y="1219"/>
                  </a:lnTo>
                  <a:lnTo>
                    <a:pt x="324" y="1222"/>
                  </a:lnTo>
                  <a:lnTo>
                    <a:pt x="349" y="1226"/>
                  </a:lnTo>
                  <a:lnTo>
                    <a:pt x="376" y="1230"/>
                  </a:lnTo>
                  <a:lnTo>
                    <a:pt x="403" y="1232"/>
                  </a:lnTo>
                  <a:lnTo>
                    <a:pt x="430" y="1236"/>
                  </a:lnTo>
                  <a:lnTo>
                    <a:pt x="458" y="1238"/>
                  </a:lnTo>
                  <a:lnTo>
                    <a:pt x="485" y="1240"/>
                  </a:lnTo>
                  <a:lnTo>
                    <a:pt x="514" y="1240"/>
                  </a:lnTo>
                  <a:lnTo>
                    <a:pt x="543" y="1242"/>
                  </a:lnTo>
                  <a:lnTo>
                    <a:pt x="573" y="1242"/>
                  </a:lnTo>
                  <a:lnTo>
                    <a:pt x="602" y="1242"/>
                  </a:lnTo>
                  <a:lnTo>
                    <a:pt x="631" y="1240"/>
                  </a:lnTo>
                  <a:lnTo>
                    <a:pt x="660" y="1240"/>
                  </a:lnTo>
                  <a:lnTo>
                    <a:pt x="689" y="1238"/>
                  </a:lnTo>
                  <a:lnTo>
                    <a:pt x="716" y="1236"/>
                  </a:lnTo>
                  <a:lnTo>
                    <a:pt x="744" y="1232"/>
                  </a:lnTo>
                  <a:lnTo>
                    <a:pt x="771" y="1230"/>
                  </a:lnTo>
                  <a:lnTo>
                    <a:pt x="796" y="1226"/>
                  </a:lnTo>
                  <a:lnTo>
                    <a:pt x="821" y="1222"/>
                  </a:lnTo>
                  <a:lnTo>
                    <a:pt x="846" y="1219"/>
                  </a:lnTo>
                  <a:lnTo>
                    <a:pt x="871" y="1213"/>
                  </a:lnTo>
                  <a:lnTo>
                    <a:pt x="894" y="1209"/>
                  </a:lnTo>
                  <a:lnTo>
                    <a:pt x="917" y="1203"/>
                  </a:lnTo>
                  <a:lnTo>
                    <a:pt x="938" y="1198"/>
                  </a:lnTo>
                  <a:lnTo>
                    <a:pt x="959" y="1192"/>
                  </a:lnTo>
                  <a:lnTo>
                    <a:pt x="979" y="1184"/>
                  </a:lnTo>
                  <a:lnTo>
                    <a:pt x="998" y="1178"/>
                  </a:lnTo>
                  <a:lnTo>
                    <a:pt x="1015" y="1171"/>
                  </a:lnTo>
                  <a:lnTo>
                    <a:pt x="1032" y="1163"/>
                  </a:lnTo>
                  <a:lnTo>
                    <a:pt x="1050" y="1155"/>
                  </a:lnTo>
                  <a:lnTo>
                    <a:pt x="1063" y="1148"/>
                  </a:lnTo>
                  <a:lnTo>
                    <a:pt x="1078" y="1140"/>
                  </a:lnTo>
                  <a:lnTo>
                    <a:pt x="1090" y="1130"/>
                  </a:lnTo>
                  <a:lnTo>
                    <a:pt x="1101" y="1123"/>
                  </a:lnTo>
                  <a:lnTo>
                    <a:pt x="1113" y="1113"/>
                  </a:lnTo>
                  <a:lnTo>
                    <a:pt x="1121" y="1105"/>
                  </a:lnTo>
                  <a:lnTo>
                    <a:pt x="1128" y="1096"/>
                  </a:lnTo>
                  <a:lnTo>
                    <a:pt x="1136" y="1086"/>
                  </a:lnTo>
                  <a:lnTo>
                    <a:pt x="1140" y="1077"/>
                  </a:lnTo>
                  <a:lnTo>
                    <a:pt x="1144" y="1067"/>
                  </a:lnTo>
                  <a:lnTo>
                    <a:pt x="1146" y="1057"/>
                  </a:lnTo>
                  <a:lnTo>
                    <a:pt x="1147" y="1046"/>
                  </a:lnTo>
                  <a:lnTo>
                    <a:pt x="1147" y="195"/>
                  </a:lnTo>
                  <a:lnTo>
                    <a:pt x="1146" y="186"/>
                  </a:lnTo>
                  <a:lnTo>
                    <a:pt x="1144" y="174"/>
                  </a:lnTo>
                  <a:lnTo>
                    <a:pt x="1140" y="165"/>
                  </a:lnTo>
                  <a:lnTo>
                    <a:pt x="1136" y="155"/>
                  </a:lnTo>
                  <a:lnTo>
                    <a:pt x="1128" y="145"/>
                  </a:lnTo>
                  <a:lnTo>
                    <a:pt x="1121" y="138"/>
                  </a:lnTo>
                  <a:lnTo>
                    <a:pt x="1113" y="128"/>
                  </a:lnTo>
                  <a:lnTo>
                    <a:pt x="1101" y="119"/>
                  </a:lnTo>
                  <a:lnTo>
                    <a:pt x="1090" y="111"/>
                  </a:lnTo>
                  <a:lnTo>
                    <a:pt x="1078" y="101"/>
                  </a:lnTo>
                  <a:lnTo>
                    <a:pt x="1063" y="94"/>
                  </a:lnTo>
                  <a:lnTo>
                    <a:pt x="1050" y="86"/>
                  </a:lnTo>
                  <a:lnTo>
                    <a:pt x="1032" y="78"/>
                  </a:lnTo>
                  <a:lnTo>
                    <a:pt x="1015" y="71"/>
                  </a:lnTo>
                  <a:lnTo>
                    <a:pt x="998" y="63"/>
                  </a:lnTo>
                  <a:lnTo>
                    <a:pt x="979" y="57"/>
                  </a:lnTo>
                  <a:lnTo>
                    <a:pt x="959" y="51"/>
                  </a:lnTo>
                  <a:lnTo>
                    <a:pt x="938" y="44"/>
                  </a:lnTo>
                  <a:lnTo>
                    <a:pt x="917" y="38"/>
                  </a:lnTo>
                  <a:lnTo>
                    <a:pt x="894" y="32"/>
                  </a:lnTo>
                  <a:lnTo>
                    <a:pt x="871" y="28"/>
                  </a:lnTo>
                  <a:lnTo>
                    <a:pt x="846" y="23"/>
                  </a:lnTo>
                  <a:lnTo>
                    <a:pt x="821" y="19"/>
                  </a:lnTo>
                  <a:lnTo>
                    <a:pt x="796" y="15"/>
                  </a:lnTo>
                  <a:lnTo>
                    <a:pt x="771" y="11"/>
                  </a:lnTo>
                  <a:lnTo>
                    <a:pt x="744" y="9"/>
                  </a:lnTo>
                  <a:lnTo>
                    <a:pt x="716" y="5"/>
                  </a:lnTo>
                  <a:lnTo>
                    <a:pt x="689" y="3"/>
                  </a:lnTo>
                  <a:lnTo>
                    <a:pt x="660" y="1"/>
                  </a:lnTo>
                  <a:lnTo>
                    <a:pt x="631" y="1"/>
                  </a:lnTo>
                  <a:lnTo>
                    <a:pt x="602" y="0"/>
                  </a:lnTo>
                  <a:lnTo>
                    <a:pt x="573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04" name="Freeform 490"/>
            <p:cNvSpPr>
              <a:spLocks/>
            </p:cNvSpPr>
            <p:nvPr/>
          </p:nvSpPr>
          <p:spPr bwMode="auto">
            <a:xfrm>
              <a:off x="1919" y="662"/>
              <a:ext cx="580" cy="97"/>
            </a:xfrm>
            <a:custGeom>
              <a:avLst/>
              <a:gdLst>
                <a:gd name="T0" fmla="*/ 0 w 1147"/>
                <a:gd name="T1" fmla="*/ 1 h 194"/>
                <a:gd name="T2" fmla="*/ 1 w 1147"/>
                <a:gd name="T3" fmla="*/ 1 h 194"/>
                <a:gd name="T4" fmla="*/ 1 w 1147"/>
                <a:gd name="T5" fmla="*/ 1 h 194"/>
                <a:gd name="T6" fmla="*/ 1 w 1147"/>
                <a:gd name="T7" fmla="*/ 2 h 194"/>
                <a:gd name="T8" fmla="*/ 1 w 1147"/>
                <a:gd name="T9" fmla="*/ 2 h 194"/>
                <a:gd name="T10" fmla="*/ 2 w 1147"/>
                <a:gd name="T11" fmla="*/ 2 h 194"/>
                <a:gd name="T12" fmla="*/ 2 w 1147"/>
                <a:gd name="T13" fmla="*/ 2 h 194"/>
                <a:gd name="T14" fmla="*/ 3 w 1147"/>
                <a:gd name="T15" fmla="*/ 3 h 194"/>
                <a:gd name="T16" fmla="*/ 3 w 1147"/>
                <a:gd name="T17" fmla="*/ 3 h 194"/>
                <a:gd name="T18" fmla="*/ 4 w 1147"/>
                <a:gd name="T19" fmla="*/ 3 h 194"/>
                <a:gd name="T20" fmla="*/ 5 w 1147"/>
                <a:gd name="T21" fmla="*/ 3 h 194"/>
                <a:gd name="T22" fmla="*/ 6 w 1147"/>
                <a:gd name="T23" fmla="*/ 3 h 194"/>
                <a:gd name="T24" fmla="*/ 7 w 1147"/>
                <a:gd name="T25" fmla="*/ 3 h 194"/>
                <a:gd name="T26" fmla="*/ 7 w 1147"/>
                <a:gd name="T27" fmla="*/ 3 h 194"/>
                <a:gd name="T28" fmla="*/ 8 w 1147"/>
                <a:gd name="T29" fmla="*/ 3 h 194"/>
                <a:gd name="T30" fmla="*/ 9 w 1147"/>
                <a:gd name="T31" fmla="*/ 4 h 194"/>
                <a:gd name="T32" fmla="*/ 10 w 1147"/>
                <a:gd name="T33" fmla="*/ 4 h 194"/>
                <a:gd name="T34" fmla="*/ 11 w 1147"/>
                <a:gd name="T35" fmla="*/ 3 h 194"/>
                <a:gd name="T36" fmla="*/ 12 w 1147"/>
                <a:gd name="T37" fmla="*/ 3 h 194"/>
                <a:gd name="T38" fmla="*/ 13 w 1147"/>
                <a:gd name="T39" fmla="*/ 3 h 194"/>
                <a:gd name="T40" fmla="*/ 14 w 1147"/>
                <a:gd name="T41" fmla="*/ 3 h 194"/>
                <a:gd name="T42" fmla="*/ 15 w 1147"/>
                <a:gd name="T43" fmla="*/ 3 h 194"/>
                <a:gd name="T44" fmla="*/ 15 w 1147"/>
                <a:gd name="T45" fmla="*/ 3 h 194"/>
                <a:gd name="T46" fmla="*/ 16 w 1147"/>
                <a:gd name="T47" fmla="*/ 3 h 194"/>
                <a:gd name="T48" fmla="*/ 17 w 1147"/>
                <a:gd name="T49" fmla="*/ 3 h 194"/>
                <a:gd name="T50" fmla="*/ 17 w 1147"/>
                <a:gd name="T51" fmla="*/ 2 h 194"/>
                <a:gd name="T52" fmla="*/ 18 w 1147"/>
                <a:gd name="T53" fmla="*/ 2 h 194"/>
                <a:gd name="T54" fmla="*/ 18 w 1147"/>
                <a:gd name="T55" fmla="*/ 2 h 194"/>
                <a:gd name="T56" fmla="*/ 19 w 1147"/>
                <a:gd name="T57" fmla="*/ 2 h 194"/>
                <a:gd name="T58" fmla="*/ 19 w 1147"/>
                <a:gd name="T59" fmla="*/ 1 h 194"/>
                <a:gd name="T60" fmla="*/ 19 w 1147"/>
                <a:gd name="T61" fmla="*/ 1 h 194"/>
                <a:gd name="T62" fmla="*/ 19 w 1147"/>
                <a:gd name="T63" fmla="*/ 1 h 19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47"/>
                <a:gd name="T97" fmla="*/ 0 h 194"/>
                <a:gd name="T98" fmla="*/ 1147 w 1147"/>
                <a:gd name="T99" fmla="*/ 194 h 19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47" h="194">
                  <a:moveTo>
                    <a:pt x="0" y="0"/>
                  </a:moveTo>
                  <a:lnTo>
                    <a:pt x="0" y="12"/>
                  </a:lnTo>
                  <a:lnTo>
                    <a:pt x="1" y="22"/>
                  </a:lnTo>
                  <a:lnTo>
                    <a:pt x="5" y="31"/>
                  </a:lnTo>
                  <a:lnTo>
                    <a:pt x="11" y="41"/>
                  </a:lnTo>
                  <a:lnTo>
                    <a:pt x="17" y="50"/>
                  </a:lnTo>
                  <a:lnTo>
                    <a:pt x="25" y="58"/>
                  </a:lnTo>
                  <a:lnTo>
                    <a:pt x="34" y="68"/>
                  </a:lnTo>
                  <a:lnTo>
                    <a:pt x="44" y="77"/>
                  </a:lnTo>
                  <a:lnTo>
                    <a:pt x="55" y="85"/>
                  </a:lnTo>
                  <a:lnTo>
                    <a:pt x="69" y="94"/>
                  </a:lnTo>
                  <a:lnTo>
                    <a:pt x="82" y="102"/>
                  </a:lnTo>
                  <a:lnTo>
                    <a:pt x="97" y="110"/>
                  </a:lnTo>
                  <a:lnTo>
                    <a:pt x="113" y="118"/>
                  </a:lnTo>
                  <a:lnTo>
                    <a:pt x="130" y="125"/>
                  </a:lnTo>
                  <a:lnTo>
                    <a:pt x="147" y="131"/>
                  </a:lnTo>
                  <a:lnTo>
                    <a:pt x="167" y="139"/>
                  </a:lnTo>
                  <a:lnTo>
                    <a:pt x="188" y="144"/>
                  </a:lnTo>
                  <a:lnTo>
                    <a:pt x="207" y="150"/>
                  </a:lnTo>
                  <a:lnTo>
                    <a:pt x="230" y="156"/>
                  </a:lnTo>
                  <a:lnTo>
                    <a:pt x="251" y="162"/>
                  </a:lnTo>
                  <a:lnTo>
                    <a:pt x="276" y="167"/>
                  </a:lnTo>
                  <a:lnTo>
                    <a:pt x="299" y="171"/>
                  </a:lnTo>
                  <a:lnTo>
                    <a:pt x="324" y="175"/>
                  </a:lnTo>
                  <a:lnTo>
                    <a:pt x="349" y="179"/>
                  </a:lnTo>
                  <a:lnTo>
                    <a:pt x="376" y="183"/>
                  </a:lnTo>
                  <a:lnTo>
                    <a:pt x="403" y="187"/>
                  </a:lnTo>
                  <a:lnTo>
                    <a:pt x="430" y="189"/>
                  </a:lnTo>
                  <a:lnTo>
                    <a:pt x="456" y="190"/>
                  </a:lnTo>
                  <a:lnTo>
                    <a:pt x="485" y="192"/>
                  </a:lnTo>
                  <a:lnTo>
                    <a:pt x="514" y="194"/>
                  </a:lnTo>
                  <a:lnTo>
                    <a:pt x="543" y="194"/>
                  </a:lnTo>
                  <a:lnTo>
                    <a:pt x="573" y="194"/>
                  </a:lnTo>
                  <a:lnTo>
                    <a:pt x="602" y="194"/>
                  </a:lnTo>
                  <a:lnTo>
                    <a:pt x="631" y="194"/>
                  </a:lnTo>
                  <a:lnTo>
                    <a:pt x="660" y="192"/>
                  </a:lnTo>
                  <a:lnTo>
                    <a:pt x="689" y="190"/>
                  </a:lnTo>
                  <a:lnTo>
                    <a:pt x="716" y="189"/>
                  </a:lnTo>
                  <a:lnTo>
                    <a:pt x="742" y="187"/>
                  </a:lnTo>
                  <a:lnTo>
                    <a:pt x="769" y="183"/>
                  </a:lnTo>
                  <a:lnTo>
                    <a:pt x="796" y="179"/>
                  </a:lnTo>
                  <a:lnTo>
                    <a:pt x="821" y="175"/>
                  </a:lnTo>
                  <a:lnTo>
                    <a:pt x="846" y="171"/>
                  </a:lnTo>
                  <a:lnTo>
                    <a:pt x="871" y="167"/>
                  </a:lnTo>
                  <a:lnTo>
                    <a:pt x="894" y="162"/>
                  </a:lnTo>
                  <a:lnTo>
                    <a:pt x="915" y="156"/>
                  </a:lnTo>
                  <a:lnTo>
                    <a:pt x="938" y="150"/>
                  </a:lnTo>
                  <a:lnTo>
                    <a:pt x="959" y="144"/>
                  </a:lnTo>
                  <a:lnTo>
                    <a:pt x="979" y="139"/>
                  </a:lnTo>
                  <a:lnTo>
                    <a:pt x="998" y="131"/>
                  </a:lnTo>
                  <a:lnTo>
                    <a:pt x="1015" y="125"/>
                  </a:lnTo>
                  <a:lnTo>
                    <a:pt x="1032" y="118"/>
                  </a:lnTo>
                  <a:lnTo>
                    <a:pt x="1050" y="110"/>
                  </a:lnTo>
                  <a:lnTo>
                    <a:pt x="1063" y="102"/>
                  </a:lnTo>
                  <a:lnTo>
                    <a:pt x="1078" y="94"/>
                  </a:lnTo>
                  <a:lnTo>
                    <a:pt x="1090" y="85"/>
                  </a:lnTo>
                  <a:lnTo>
                    <a:pt x="1101" y="77"/>
                  </a:lnTo>
                  <a:lnTo>
                    <a:pt x="1113" y="68"/>
                  </a:lnTo>
                  <a:lnTo>
                    <a:pt x="1121" y="58"/>
                  </a:lnTo>
                  <a:lnTo>
                    <a:pt x="1128" y="50"/>
                  </a:lnTo>
                  <a:lnTo>
                    <a:pt x="1136" y="41"/>
                  </a:lnTo>
                  <a:lnTo>
                    <a:pt x="1140" y="31"/>
                  </a:lnTo>
                  <a:lnTo>
                    <a:pt x="1144" y="22"/>
                  </a:lnTo>
                  <a:lnTo>
                    <a:pt x="1146" y="12"/>
                  </a:lnTo>
                  <a:lnTo>
                    <a:pt x="1147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05" name="Freeform 491"/>
            <p:cNvSpPr>
              <a:spLocks/>
            </p:cNvSpPr>
            <p:nvPr/>
          </p:nvSpPr>
          <p:spPr bwMode="auto">
            <a:xfrm>
              <a:off x="1919" y="564"/>
              <a:ext cx="580" cy="621"/>
            </a:xfrm>
            <a:custGeom>
              <a:avLst/>
              <a:gdLst>
                <a:gd name="T0" fmla="*/ 9 w 1147"/>
                <a:gd name="T1" fmla="*/ 1 h 1242"/>
                <a:gd name="T2" fmla="*/ 7 w 1147"/>
                <a:gd name="T3" fmla="*/ 1 h 1242"/>
                <a:gd name="T4" fmla="*/ 6 w 1147"/>
                <a:gd name="T5" fmla="*/ 1 h 1242"/>
                <a:gd name="T6" fmla="*/ 5 w 1147"/>
                <a:gd name="T7" fmla="*/ 1 h 1242"/>
                <a:gd name="T8" fmla="*/ 4 w 1147"/>
                <a:gd name="T9" fmla="*/ 1 h 1242"/>
                <a:gd name="T10" fmla="*/ 3 w 1147"/>
                <a:gd name="T11" fmla="*/ 1 h 1242"/>
                <a:gd name="T12" fmla="*/ 2 w 1147"/>
                <a:gd name="T13" fmla="*/ 2 h 1242"/>
                <a:gd name="T14" fmla="*/ 1 w 1147"/>
                <a:gd name="T15" fmla="*/ 2 h 1242"/>
                <a:gd name="T16" fmla="*/ 1 w 1147"/>
                <a:gd name="T17" fmla="*/ 3 h 1242"/>
                <a:gd name="T18" fmla="*/ 1 w 1147"/>
                <a:gd name="T19" fmla="*/ 3 h 1242"/>
                <a:gd name="T20" fmla="*/ 0 w 1147"/>
                <a:gd name="T21" fmla="*/ 4 h 1242"/>
                <a:gd name="T22" fmla="*/ 1 w 1147"/>
                <a:gd name="T23" fmla="*/ 17 h 1242"/>
                <a:gd name="T24" fmla="*/ 1 w 1147"/>
                <a:gd name="T25" fmla="*/ 18 h 1242"/>
                <a:gd name="T26" fmla="*/ 1 w 1147"/>
                <a:gd name="T27" fmla="*/ 18 h 1242"/>
                <a:gd name="T28" fmla="*/ 2 w 1147"/>
                <a:gd name="T29" fmla="*/ 18 h 1242"/>
                <a:gd name="T30" fmla="*/ 3 w 1147"/>
                <a:gd name="T31" fmla="*/ 19 h 1242"/>
                <a:gd name="T32" fmla="*/ 3 w 1147"/>
                <a:gd name="T33" fmla="*/ 19 h 1242"/>
                <a:gd name="T34" fmla="*/ 5 w 1147"/>
                <a:gd name="T35" fmla="*/ 19 h 1242"/>
                <a:gd name="T36" fmla="*/ 6 w 1147"/>
                <a:gd name="T37" fmla="*/ 20 h 1242"/>
                <a:gd name="T38" fmla="*/ 7 w 1147"/>
                <a:gd name="T39" fmla="*/ 20 h 1242"/>
                <a:gd name="T40" fmla="*/ 8 w 1147"/>
                <a:gd name="T41" fmla="*/ 20 h 1242"/>
                <a:gd name="T42" fmla="*/ 10 w 1147"/>
                <a:gd name="T43" fmla="*/ 20 h 1242"/>
                <a:gd name="T44" fmla="*/ 11 w 1147"/>
                <a:gd name="T45" fmla="*/ 20 h 1242"/>
                <a:gd name="T46" fmla="*/ 13 w 1147"/>
                <a:gd name="T47" fmla="*/ 20 h 1242"/>
                <a:gd name="T48" fmla="*/ 14 w 1147"/>
                <a:gd name="T49" fmla="*/ 20 h 1242"/>
                <a:gd name="T50" fmla="*/ 15 w 1147"/>
                <a:gd name="T51" fmla="*/ 19 h 1242"/>
                <a:gd name="T52" fmla="*/ 16 w 1147"/>
                <a:gd name="T53" fmla="*/ 19 h 1242"/>
                <a:gd name="T54" fmla="*/ 17 w 1147"/>
                <a:gd name="T55" fmla="*/ 19 h 1242"/>
                <a:gd name="T56" fmla="*/ 18 w 1147"/>
                <a:gd name="T57" fmla="*/ 18 h 1242"/>
                <a:gd name="T58" fmla="*/ 18 w 1147"/>
                <a:gd name="T59" fmla="*/ 18 h 1242"/>
                <a:gd name="T60" fmla="*/ 19 w 1147"/>
                <a:gd name="T61" fmla="*/ 18 h 1242"/>
                <a:gd name="T62" fmla="*/ 19 w 1147"/>
                <a:gd name="T63" fmla="*/ 17 h 1242"/>
                <a:gd name="T64" fmla="*/ 19 w 1147"/>
                <a:gd name="T65" fmla="*/ 4 h 1242"/>
                <a:gd name="T66" fmla="*/ 19 w 1147"/>
                <a:gd name="T67" fmla="*/ 3 h 1242"/>
                <a:gd name="T68" fmla="*/ 19 w 1147"/>
                <a:gd name="T69" fmla="*/ 3 h 1242"/>
                <a:gd name="T70" fmla="*/ 18 w 1147"/>
                <a:gd name="T71" fmla="*/ 2 h 1242"/>
                <a:gd name="T72" fmla="*/ 18 w 1147"/>
                <a:gd name="T73" fmla="*/ 2 h 1242"/>
                <a:gd name="T74" fmla="*/ 17 w 1147"/>
                <a:gd name="T75" fmla="*/ 1 h 1242"/>
                <a:gd name="T76" fmla="*/ 16 w 1147"/>
                <a:gd name="T77" fmla="*/ 1 h 1242"/>
                <a:gd name="T78" fmla="*/ 15 w 1147"/>
                <a:gd name="T79" fmla="*/ 1 h 1242"/>
                <a:gd name="T80" fmla="*/ 13 w 1147"/>
                <a:gd name="T81" fmla="*/ 1 h 1242"/>
                <a:gd name="T82" fmla="*/ 12 w 1147"/>
                <a:gd name="T83" fmla="*/ 1 h 1242"/>
                <a:gd name="T84" fmla="*/ 11 w 1147"/>
                <a:gd name="T85" fmla="*/ 1 h 1242"/>
                <a:gd name="T86" fmla="*/ 10 w 1147"/>
                <a:gd name="T87" fmla="*/ 0 h 12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47"/>
                <a:gd name="T133" fmla="*/ 0 h 1242"/>
                <a:gd name="T134" fmla="*/ 1147 w 1147"/>
                <a:gd name="T135" fmla="*/ 1242 h 12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47" h="1242">
                  <a:moveTo>
                    <a:pt x="573" y="0"/>
                  </a:moveTo>
                  <a:lnTo>
                    <a:pt x="543" y="0"/>
                  </a:lnTo>
                  <a:lnTo>
                    <a:pt x="514" y="1"/>
                  </a:lnTo>
                  <a:lnTo>
                    <a:pt x="485" y="1"/>
                  </a:lnTo>
                  <a:lnTo>
                    <a:pt x="458" y="3"/>
                  </a:lnTo>
                  <a:lnTo>
                    <a:pt x="430" y="5"/>
                  </a:lnTo>
                  <a:lnTo>
                    <a:pt x="403" y="9"/>
                  </a:lnTo>
                  <a:lnTo>
                    <a:pt x="376" y="11"/>
                  </a:lnTo>
                  <a:lnTo>
                    <a:pt x="349" y="15"/>
                  </a:lnTo>
                  <a:lnTo>
                    <a:pt x="324" y="19"/>
                  </a:lnTo>
                  <a:lnTo>
                    <a:pt x="299" y="23"/>
                  </a:lnTo>
                  <a:lnTo>
                    <a:pt x="276" y="28"/>
                  </a:lnTo>
                  <a:lnTo>
                    <a:pt x="253" y="34"/>
                  </a:lnTo>
                  <a:lnTo>
                    <a:pt x="230" y="38"/>
                  </a:lnTo>
                  <a:lnTo>
                    <a:pt x="209" y="44"/>
                  </a:lnTo>
                  <a:lnTo>
                    <a:pt x="188" y="51"/>
                  </a:lnTo>
                  <a:lnTo>
                    <a:pt x="167" y="57"/>
                  </a:lnTo>
                  <a:lnTo>
                    <a:pt x="149" y="63"/>
                  </a:lnTo>
                  <a:lnTo>
                    <a:pt x="130" y="71"/>
                  </a:lnTo>
                  <a:lnTo>
                    <a:pt x="113" y="78"/>
                  </a:lnTo>
                  <a:lnTo>
                    <a:pt x="97" y="86"/>
                  </a:lnTo>
                  <a:lnTo>
                    <a:pt x="82" y="94"/>
                  </a:lnTo>
                  <a:lnTo>
                    <a:pt x="69" y="101"/>
                  </a:lnTo>
                  <a:lnTo>
                    <a:pt x="55" y="111"/>
                  </a:lnTo>
                  <a:lnTo>
                    <a:pt x="44" y="119"/>
                  </a:lnTo>
                  <a:lnTo>
                    <a:pt x="34" y="128"/>
                  </a:lnTo>
                  <a:lnTo>
                    <a:pt x="25" y="138"/>
                  </a:lnTo>
                  <a:lnTo>
                    <a:pt x="17" y="145"/>
                  </a:lnTo>
                  <a:lnTo>
                    <a:pt x="11" y="155"/>
                  </a:lnTo>
                  <a:lnTo>
                    <a:pt x="5" y="165"/>
                  </a:lnTo>
                  <a:lnTo>
                    <a:pt x="1" y="174"/>
                  </a:lnTo>
                  <a:lnTo>
                    <a:pt x="0" y="186"/>
                  </a:lnTo>
                  <a:lnTo>
                    <a:pt x="0" y="195"/>
                  </a:lnTo>
                  <a:lnTo>
                    <a:pt x="0" y="1046"/>
                  </a:lnTo>
                  <a:lnTo>
                    <a:pt x="0" y="1057"/>
                  </a:lnTo>
                  <a:lnTo>
                    <a:pt x="1" y="1067"/>
                  </a:lnTo>
                  <a:lnTo>
                    <a:pt x="5" y="1077"/>
                  </a:lnTo>
                  <a:lnTo>
                    <a:pt x="11" y="1086"/>
                  </a:lnTo>
                  <a:lnTo>
                    <a:pt x="17" y="1096"/>
                  </a:lnTo>
                  <a:lnTo>
                    <a:pt x="25" y="1105"/>
                  </a:lnTo>
                  <a:lnTo>
                    <a:pt x="34" y="1113"/>
                  </a:lnTo>
                  <a:lnTo>
                    <a:pt x="44" y="1123"/>
                  </a:lnTo>
                  <a:lnTo>
                    <a:pt x="55" y="1130"/>
                  </a:lnTo>
                  <a:lnTo>
                    <a:pt x="69" y="1140"/>
                  </a:lnTo>
                  <a:lnTo>
                    <a:pt x="82" y="1148"/>
                  </a:lnTo>
                  <a:lnTo>
                    <a:pt x="97" y="1155"/>
                  </a:lnTo>
                  <a:lnTo>
                    <a:pt x="113" y="1163"/>
                  </a:lnTo>
                  <a:lnTo>
                    <a:pt x="130" y="1171"/>
                  </a:lnTo>
                  <a:lnTo>
                    <a:pt x="149" y="1178"/>
                  </a:lnTo>
                  <a:lnTo>
                    <a:pt x="167" y="1184"/>
                  </a:lnTo>
                  <a:lnTo>
                    <a:pt x="188" y="1192"/>
                  </a:lnTo>
                  <a:lnTo>
                    <a:pt x="209" y="1198"/>
                  </a:lnTo>
                  <a:lnTo>
                    <a:pt x="230" y="1203"/>
                  </a:lnTo>
                  <a:lnTo>
                    <a:pt x="253" y="1209"/>
                  </a:lnTo>
                  <a:lnTo>
                    <a:pt x="276" y="1213"/>
                  </a:lnTo>
                  <a:lnTo>
                    <a:pt x="299" y="1219"/>
                  </a:lnTo>
                  <a:lnTo>
                    <a:pt x="324" y="1222"/>
                  </a:lnTo>
                  <a:lnTo>
                    <a:pt x="349" y="1226"/>
                  </a:lnTo>
                  <a:lnTo>
                    <a:pt x="376" y="1230"/>
                  </a:lnTo>
                  <a:lnTo>
                    <a:pt x="403" y="1232"/>
                  </a:lnTo>
                  <a:lnTo>
                    <a:pt x="430" y="1236"/>
                  </a:lnTo>
                  <a:lnTo>
                    <a:pt x="458" y="1238"/>
                  </a:lnTo>
                  <a:lnTo>
                    <a:pt x="485" y="1240"/>
                  </a:lnTo>
                  <a:lnTo>
                    <a:pt x="514" y="1240"/>
                  </a:lnTo>
                  <a:lnTo>
                    <a:pt x="543" y="1242"/>
                  </a:lnTo>
                  <a:lnTo>
                    <a:pt x="573" y="1242"/>
                  </a:lnTo>
                  <a:lnTo>
                    <a:pt x="602" y="1242"/>
                  </a:lnTo>
                  <a:lnTo>
                    <a:pt x="631" y="1240"/>
                  </a:lnTo>
                  <a:lnTo>
                    <a:pt x="660" y="1240"/>
                  </a:lnTo>
                  <a:lnTo>
                    <a:pt x="689" y="1238"/>
                  </a:lnTo>
                  <a:lnTo>
                    <a:pt x="716" y="1236"/>
                  </a:lnTo>
                  <a:lnTo>
                    <a:pt x="744" y="1232"/>
                  </a:lnTo>
                  <a:lnTo>
                    <a:pt x="771" y="1230"/>
                  </a:lnTo>
                  <a:lnTo>
                    <a:pt x="796" y="1226"/>
                  </a:lnTo>
                  <a:lnTo>
                    <a:pt x="821" y="1222"/>
                  </a:lnTo>
                  <a:lnTo>
                    <a:pt x="846" y="1219"/>
                  </a:lnTo>
                  <a:lnTo>
                    <a:pt x="871" y="1213"/>
                  </a:lnTo>
                  <a:lnTo>
                    <a:pt x="894" y="1209"/>
                  </a:lnTo>
                  <a:lnTo>
                    <a:pt x="917" y="1203"/>
                  </a:lnTo>
                  <a:lnTo>
                    <a:pt x="938" y="1198"/>
                  </a:lnTo>
                  <a:lnTo>
                    <a:pt x="959" y="1192"/>
                  </a:lnTo>
                  <a:lnTo>
                    <a:pt x="979" y="1184"/>
                  </a:lnTo>
                  <a:lnTo>
                    <a:pt x="998" y="1178"/>
                  </a:lnTo>
                  <a:lnTo>
                    <a:pt x="1015" y="1171"/>
                  </a:lnTo>
                  <a:lnTo>
                    <a:pt x="1032" y="1163"/>
                  </a:lnTo>
                  <a:lnTo>
                    <a:pt x="1050" y="1155"/>
                  </a:lnTo>
                  <a:lnTo>
                    <a:pt x="1063" y="1148"/>
                  </a:lnTo>
                  <a:lnTo>
                    <a:pt x="1078" y="1140"/>
                  </a:lnTo>
                  <a:lnTo>
                    <a:pt x="1090" y="1130"/>
                  </a:lnTo>
                  <a:lnTo>
                    <a:pt x="1101" y="1123"/>
                  </a:lnTo>
                  <a:lnTo>
                    <a:pt x="1113" y="1113"/>
                  </a:lnTo>
                  <a:lnTo>
                    <a:pt x="1121" y="1105"/>
                  </a:lnTo>
                  <a:lnTo>
                    <a:pt x="1128" y="1096"/>
                  </a:lnTo>
                  <a:lnTo>
                    <a:pt x="1136" y="1086"/>
                  </a:lnTo>
                  <a:lnTo>
                    <a:pt x="1140" y="1077"/>
                  </a:lnTo>
                  <a:lnTo>
                    <a:pt x="1144" y="1067"/>
                  </a:lnTo>
                  <a:lnTo>
                    <a:pt x="1146" y="1057"/>
                  </a:lnTo>
                  <a:lnTo>
                    <a:pt x="1147" y="1046"/>
                  </a:lnTo>
                  <a:lnTo>
                    <a:pt x="1147" y="195"/>
                  </a:lnTo>
                  <a:lnTo>
                    <a:pt x="1146" y="186"/>
                  </a:lnTo>
                  <a:lnTo>
                    <a:pt x="1144" y="174"/>
                  </a:lnTo>
                  <a:lnTo>
                    <a:pt x="1140" y="165"/>
                  </a:lnTo>
                  <a:lnTo>
                    <a:pt x="1136" y="155"/>
                  </a:lnTo>
                  <a:lnTo>
                    <a:pt x="1128" y="145"/>
                  </a:lnTo>
                  <a:lnTo>
                    <a:pt x="1121" y="138"/>
                  </a:lnTo>
                  <a:lnTo>
                    <a:pt x="1113" y="128"/>
                  </a:lnTo>
                  <a:lnTo>
                    <a:pt x="1101" y="119"/>
                  </a:lnTo>
                  <a:lnTo>
                    <a:pt x="1090" y="111"/>
                  </a:lnTo>
                  <a:lnTo>
                    <a:pt x="1078" y="101"/>
                  </a:lnTo>
                  <a:lnTo>
                    <a:pt x="1063" y="94"/>
                  </a:lnTo>
                  <a:lnTo>
                    <a:pt x="1050" y="86"/>
                  </a:lnTo>
                  <a:lnTo>
                    <a:pt x="1032" y="78"/>
                  </a:lnTo>
                  <a:lnTo>
                    <a:pt x="1015" y="71"/>
                  </a:lnTo>
                  <a:lnTo>
                    <a:pt x="998" y="63"/>
                  </a:lnTo>
                  <a:lnTo>
                    <a:pt x="979" y="57"/>
                  </a:lnTo>
                  <a:lnTo>
                    <a:pt x="959" y="51"/>
                  </a:lnTo>
                  <a:lnTo>
                    <a:pt x="938" y="44"/>
                  </a:lnTo>
                  <a:lnTo>
                    <a:pt x="917" y="38"/>
                  </a:lnTo>
                  <a:lnTo>
                    <a:pt x="894" y="32"/>
                  </a:lnTo>
                  <a:lnTo>
                    <a:pt x="871" y="28"/>
                  </a:lnTo>
                  <a:lnTo>
                    <a:pt x="846" y="23"/>
                  </a:lnTo>
                  <a:lnTo>
                    <a:pt x="821" y="19"/>
                  </a:lnTo>
                  <a:lnTo>
                    <a:pt x="796" y="15"/>
                  </a:lnTo>
                  <a:lnTo>
                    <a:pt x="771" y="11"/>
                  </a:lnTo>
                  <a:lnTo>
                    <a:pt x="744" y="9"/>
                  </a:lnTo>
                  <a:lnTo>
                    <a:pt x="716" y="5"/>
                  </a:lnTo>
                  <a:lnTo>
                    <a:pt x="689" y="3"/>
                  </a:lnTo>
                  <a:lnTo>
                    <a:pt x="660" y="1"/>
                  </a:lnTo>
                  <a:lnTo>
                    <a:pt x="631" y="1"/>
                  </a:lnTo>
                  <a:lnTo>
                    <a:pt x="602" y="0"/>
                  </a:lnTo>
                  <a:lnTo>
                    <a:pt x="573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06" name="Freeform 492"/>
            <p:cNvSpPr>
              <a:spLocks/>
            </p:cNvSpPr>
            <p:nvPr/>
          </p:nvSpPr>
          <p:spPr bwMode="auto">
            <a:xfrm>
              <a:off x="1919" y="662"/>
              <a:ext cx="580" cy="97"/>
            </a:xfrm>
            <a:custGeom>
              <a:avLst/>
              <a:gdLst>
                <a:gd name="T0" fmla="*/ 0 w 1147"/>
                <a:gd name="T1" fmla="*/ 1 h 194"/>
                <a:gd name="T2" fmla="*/ 1 w 1147"/>
                <a:gd name="T3" fmla="*/ 1 h 194"/>
                <a:gd name="T4" fmla="*/ 1 w 1147"/>
                <a:gd name="T5" fmla="*/ 1 h 194"/>
                <a:gd name="T6" fmla="*/ 1 w 1147"/>
                <a:gd name="T7" fmla="*/ 2 h 194"/>
                <a:gd name="T8" fmla="*/ 1 w 1147"/>
                <a:gd name="T9" fmla="*/ 2 h 194"/>
                <a:gd name="T10" fmla="*/ 2 w 1147"/>
                <a:gd name="T11" fmla="*/ 2 h 194"/>
                <a:gd name="T12" fmla="*/ 2 w 1147"/>
                <a:gd name="T13" fmla="*/ 2 h 194"/>
                <a:gd name="T14" fmla="*/ 3 w 1147"/>
                <a:gd name="T15" fmla="*/ 3 h 194"/>
                <a:gd name="T16" fmla="*/ 3 w 1147"/>
                <a:gd name="T17" fmla="*/ 3 h 194"/>
                <a:gd name="T18" fmla="*/ 4 w 1147"/>
                <a:gd name="T19" fmla="*/ 3 h 194"/>
                <a:gd name="T20" fmla="*/ 5 w 1147"/>
                <a:gd name="T21" fmla="*/ 3 h 194"/>
                <a:gd name="T22" fmla="*/ 6 w 1147"/>
                <a:gd name="T23" fmla="*/ 3 h 194"/>
                <a:gd name="T24" fmla="*/ 7 w 1147"/>
                <a:gd name="T25" fmla="*/ 3 h 194"/>
                <a:gd name="T26" fmla="*/ 7 w 1147"/>
                <a:gd name="T27" fmla="*/ 3 h 194"/>
                <a:gd name="T28" fmla="*/ 8 w 1147"/>
                <a:gd name="T29" fmla="*/ 3 h 194"/>
                <a:gd name="T30" fmla="*/ 9 w 1147"/>
                <a:gd name="T31" fmla="*/ 4 h 194"/>
                <a:gd name="T32" fmla="*/ 10 w 1147"/>
                <a:gd name="T33" fmla="*/ 4 h 194"/>
                <a:gd name="T34" fmla="*/ 11 w 1147"/>
                <a:gd name="T35" fmla="*/ 3 h 194"/>
                <a:gd name="T36" fmla="*/ 12 w 1147"/>
                <a:gd name="T37" fmla="*/ 3 h 194"/>
                <a:gd name="T38" fmla="*/ 13 w 1147"/>
                <a:gd name="T39" fmla="*/ 3 h 194"/>
                <a:gd name="T40" fmla="*/ 14 w 1147"/>
                <a:gd name="T41" fmla="*/ 3 h 194"/>
                <a:gd name="T42" fmla="*/ 15 w 1147"/>
                <a:gd name="T43" fmla="*/ 3 h 194"/>
                <a:gd name="T44" fmla="*/ 15 w 1147"/>
                <a:gd name="T45" fmla="*/ 3 h 194"/>
                <a:gd name="T46" fmla="*/ 16 w 1147"/>
                <a:gd name="T47" fmla="*/ 3 h 194"/>
                <a:gd name="T48" fmla="*/ 17 w 1147"/>
                <a:gd name="T49" fmla="*/ 3 h 194"/>
                <a:gd name="T50" fmla="*/ 17 w 1147"/>
                <a:gd name="T51" fmla="*/ 2 h 194"/>
                <a:gd name="T52" fmla="*/ 18 w 1147"/>
                <a:gd name="T53" fmla="*/ 2 h 194"/>
                <a:gd name="T54" fmla="*/ 18 w 1147"/>
                <a:gd name="T55" fmla="*/ 2 h 194"/>
                <a:gd name="T56" fmla="*/ 19 w 1147"/>
                <a:gd name="T57" fmla="*/ 2 h 194"/>
                <a:gd name="T58" fmla="*/ 19 w 1147"/>
                <a:gd name="T59" fmla="*/ 1 h 194"/>
                <a:gd name="T60" fmla="*/ 19 w 1147"/>
                <a:gd name="T61" fmla="*/ 1 h 194"/>
                <a:gd name="T62" fmla="*/ 19 w 1147"/>
                <a:gd name="T63" fmla="*/ 1 h 19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47"/>
                <a:gd name="T97" fmla="*/ 0 h 194"/>
                <a:gd name="T98" fmla="*/ 1147 w 1147"/>
                <a:gd name="T99" fmla="*/ 194 h 19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47" h="194">
                  <a:moveTo>
                    <a:pt x="0" y="0"/>
                  </a:moveTo>
                  <a:lnTo>
                    <a:pt x="0" y="12"/>
                  </a:lnTo>
                  <a:lnTo>
                    <a:pt x="1" y="22"/>
                  </a:lnTo>
                  <a:lnTo>
                    <a:pt x="5" y="31"/>
                  </a:lnTo>
                  <a:lnTo>
                    <a:pt x="11" y="41"/>
                  </a:lnTo>
                  <a:lnTo>
                    <a:pt x="17" y="50"/>
                  </a:lnTo>
                  <a:lnTo>
                    <a:pt x="25" y="58"/>
                  </a:lnTo>
                  <a:lnTo>
                    <a:pt x="34" y="68"/>
                  </a:lnTo>
                  <a:lnTo>
                    <a:pt x="44" y="77"/>
                  </a:lnTo>
                  <a:lnTo>
                    <a:pt x="55" y="85"/>
                  </a:lnTo>
                  <a:lnTo>
                    <a:pt x="69" y="94"/>
                  </a:lnTo>
                  <a:lnTo>
                    <a:pt x="82" y="102"/>
                  </a:lnTo>
                  <a:lnTo>
                    <a:pt x="97" y="110"/>
                  </a:lnTo>
                  <a:lnTo>
                    <a:pt x="113" y="118"/>
                  </a:lnTo>
                  <a:lnTo>
                    <a:pt x="130" y="125"/>
                  </a:lnTo>
                  <a:lnTo>
                    <a:pt x="147" y="131"/>
                  </a:lnTo>
                  <a:lnTo>
                    <a:pt x="167" y="139"/>
                  </a:lnTo>
                  <a:lnTo>
                    <a:pt x="188" y="144"/>
                  </a:lnTo>
                  <a:lnTo>
                    <a:pt x="207" y="150"/>
                  </a:lnTo>
                  <a:lnTo>
                    <a:pt x="230" y="156"/>
                  </a:lnTo>
                  <a:lnTo>
                    <a:pt x="251" y="162"/>
                  </a:lnTo>
                  <a:lnTo>
                    <a:pt x="276" y="167"/>
                  </a:lnTo>
                  <a:lnTo>
                    <a:pt x="299" y="171"/>
                  </a:lnTo>
                  <a:lnTo>
                    <a:pt x="324" y="175"/>
                  </a:lnTo>
                  <a:lnTo>
                    <a:pt x="349" y="179"/>
                  </a:lnTo>
                  <a:lnTo>
                    <a:pt x="376" y="183"/>
                  </a:lnTo>
                  <a:lnTo>
                    <a:pt x="403" y="187"/>
                  </a:lnTo>
                  <a:lnTo>
                    <a:pt x="430" y="189"/>
                  </a:lnTo>
                  <a:lnTo>
                    <a:pt x="456" y="190"/>
                  </a:lnTo>
                  <a:lnTo>
                    <a:pt x="485" y="192"/>
                  </a:lnTo>
                  <a:lnTo>
                    <a:pt x="514" y="194"/>
                  </a:lnTo>
                  <a:lnTo>
                    <a:pt x="543" y="194"/>
                  </a:lnTo>
                  <a:lnTo>
                    <a:pt x="573" y="194"/>
                  </a:lnTo>
                  <a:lnTo>
                    <a:pt x="602" y="194"/>
                  </a:lnTo>
                  <a:lnTo>
                    <a:pt x="631" y="194"/>
                  </a:lnTo>
                  <a:lnTo>
                    <a:pt x="660" y="192"/>
                  </a:lnTo>
                  <a:lnTo>
                    <a:pt x="689" y="190"/>
                  </a:lnTo>
                  <a:lnTo>
                    <a:pt x="716" y="189"/>
                  </a:lnTo>
                  <a:lnTo>
                    <a:pt x="742" y="187"/>
                  </a:lnTo>
                  <a:lnTo>
                    <a:pt x="769" y="183"/>
                  </a:lnTo>
                  <a:lnTo>
                    <a:pt x="796" y="179"/>
                  </a:lnTo>
                  <a:lnTo>
                    <a:pt x="821" y="175"/>
                  </a:lnTo>
                  <a:lnTo>
                    <a:pt x="846" y="171"/>
                  </a:lnTo>
                  <a:lnTo>
                    <a:pt x="871" y="167"/>
                  </a:lnTo>
                  <a:lnTo>
                    <a:pt x="894" y="162"/>
                  </a:lnTo>
                  <a:lnTo>
                    <a:pt x="915" y="156"/>
                  </a:lnTo>
                  <a:lnTo>
                    <a:pt x="938" y="150"/>
                  </a:lnTo>
                  <a:lnTo>
                    <a:pt x="959" y="144"/>
                  </a:lnTo>
                  <a:lnTo>
                    <a:pt x="979" y="139"/>
                  </a:lnTo>
                  <a:lnTo>
                    <a:pt x="998" y="131"/>
                  </a:lnTo>
                  <a:lnTo>
                    <a:pt x="1015" y="125"/>
                  </a:lnTo>
                  <a:lnTo>
                    <a:pt x="1032" y="118"/>
                  </a:lnTo>
                  <a:lnTo>
                    <a:pt x="1050" y="110"/>
                  </a:lnTo>
                  <a:lnTo>
                    <a:pt x="1063" y="102"/>
                  </a:lnTo>
                  <a:lnTo>
                    <a:pt x="1078" y="94"/>
                  </a:lnTo>
                  <a:lnTo>
                    <a:pt x="1090" y="85"/>
                  </a:lnTo>
                  <a:lnTo>
                    <a:pt x="1101" y="77"/>
                  </a:lnTo>
                  <a:lnTo>
                    <a:pt x="1113" y="68"/>
                  </a:lnTo>
                  <a:lnTo>
                    <a:pt x="1121" y="58"/>
                  </a:lnTo>
                  <a:lnTo>
                    <a:pt x="1128" y="50"/>
                  </a:lnTo>
                  <a:lnTo>
                    <a:pt x="1136" y="41"/>
                  </a:lnTo>
                  <a:lnTo>
                    <a:pt x="1140" y="31"/>
                  </a:lnTo>
                  <a:lnTo>
                    <a:pt x="1144" y="22"/>
                  </a:lnTo>
                  <a:lnTo>
                    <a:pt x="1146" y="12"/>
                  </a:lnTo>
                  <a:lnTo>
                    <a:pt x="1147" y="0"/>
                  </a:lnTo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07" name="Rectangle 493"/>
            <p:cNvSpPr>
              <a:spLocks noChangeArrowheads="1"/>
            </p:cNvSpPr>
            <p:nvPr/>
          </p:nvSpPr>
          <p:spPr bwMode="auto">
            <a:xfrm>
              <a:off x="1969" y="808"/>
              <a:ext cx="50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Community 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08" name="Rectangle 494"/>
            <p:cNvSpPr>
              <a:spLocks noChangeArrowheads="1"/>
            </p:cNvSpPr>
            <p:nvPr/>
          </p:nvSpPr>
          <p:spPr bwMode="auto">
            <a:xfrm>
              <a:off x="1969" y="908"/>
              <a:ext cx="416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100" b="1">
                  <a:solidFill>
                    <a:srgbClr val="000000"/>
                  </a:solidFill>
                  <a:latin typeface="Arial" charset="0"/>
                </a:rPr>
                <a:t>Data base</a:t>
              </a: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09" name="Freeform 495"/>
            <p:cNvSpPr>
              <a:spLocks/>
            </p:cNvSpPr>
            <p:nvPr/>
          </p:nvSpPr>
          <p:spPr bwMode="auto">
            <a:xfrm>
              <a:off x="1250" y="205"/>
              <a:ext cx="430" cy="262"/>
            </a:xfrm>
            <a:custGeom>
              <a:avLst/>
              <a:gdLst>
                <a:gd name="T0" fmla="*/ 10 w 852"/>
                <a:gd name="T1" fmla="*/ 1 h 524"/>
                <a:gd name="T2" fmla="*/ 10 w 852"/>
                <a:gd name="T3" fmla="*/ 2 h 524"/>
                <a:gd name="T4" fmla="*/ 0 w 852"/>
                <a:gd name="T5" fmla="*/ 7 h 524"/>
                <a:gd name="T6" fmla="*/ 3 w 852"/>
                <a:gd name="T7" fmla="*/ 7 h 524"/>
                <a:gd name="T8" fmla="*/ 1 w 852"/>
                <a:gd name="T9" fmla="*/ 9 h 524"/>
                <a:gd name="T10" fmla="*/ 11 w 852"/>
                <a:gd name="T11" fmla="*/ 3 h 524"/>
                <a:gd name="T12" fmla="*/ 12 w 852"/>
                <a:gd name="T13" fmla="*/ 4 h 524"/>
                <a:gd name="T14" fmla="*/ 14 w 852"/>
                <a:gd name="T15" fmla="*/ 0 h 524"/>
                <a:gd name="T16" fmla="*/ 10 w 852"/>
                <a:gd name="T17" fmla="*/ 1 h 5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2"/>
                <a:gd name="T28" fmla="*/ 0 h 524"/>
                <a:gd name="T29" fmla="*/ 852 w 852"/>
                <a:gd name="T30" fmla="*/ 524 h 5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2" h="524">
                  <a:moveTo>
                    <a:pt x="599" y="38"/>
                  </a:moveTo>
                  <a:lnTo>
                    <a:pt x="622" y="80"/>
                  </a:lnTo>
                  <a:lnTo>
                    <a:pt x="0" y="439"/>
                  </a:lnTo>
                  <a:lnTo>
                    <a:pt x="129" y="422"/>
                  </a:lnTo>
                  <a:lnTo>
                    <a:pt x="48" y="524"/>
                  </a:lnTo>
                  <a:lnTo>
                    <a:pt x="670" y="163"/>
                  </a:lnTo>
                  <a:lnTo>
                    <a:pt x="695" y="203"/>
                  </a:lnTo>
                  <a:lnTo>
                    <a:pt x="852" y="0"/>
                  </a:lnTo>
                  <a:lnTo>
                    <a:pt x="599" y="38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10" name="Freeform 496"/>
            <p:cNvSpPr>
              <a:spLocks/>
            </p:cNvSpPr>
            <p:nvPr/>
          </p:nvSpPr>
          <p:spPr bwMode="auto">
            <a:xfrm>
              <a:off x="1250" y="205"/>
              <a:ext cx="430" cy="262"/>
            </a:xfrm>
            <a:custGeom>
              <a:avLst/>
              <a:gdLst>
                <a:gd name="T0" fmla="*/ 10 w 852"/>
                <a:gd name="T1" fmla="*/ 1 h 524"/>
                <a:gd name="T2" fmla="*/ 10 w 852"/>
                <a:gd name="T3" fmla="*/ 2 h 524"/>
                <a:gd name="T4" fmla="*/ 0 w 852"/>
                <a:gd name="T5" fmla="*/ 7 h 524"/>
                <a:gd name="T6" fmla="*/ 3 w 852"/>
                <a:gd name="T7" fmla="*/ 7 h 524"/>
                <a:gd name="T8" fmla="*/ 1 w 852"/>
                <a:gd name="T9" fmla="*/ 9 h 524"/>
                <a:gd name="T10" fmla="*/ 11 w 852"/>
                <a:gd name="T11" fmla="*/ 3 h 524"/>
                <a:gd name="T12" fmla="*/ 12 w 852"/>
                <a:gd name="T13" fmla="*/ 4 h 524"/>
                <a:gd name="T14" fmla="*/ 14 w 852"/>
                <a:gd name="T15" fmla="*/ 0 h 524"/>
                <a:gd name="T16" fmla="*/ 10 w 852"/>
                <a:gd name="T17" fmla="*/ 1 h 5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2"/>
                <a:gd name="T28" fmla="*/ 0 h 524"/>
                <a:gd name="T29" fmla="*/ 852 w 852"/>
                <a:gd name="T30" fmla="*/ 524 h 5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2" h="524">
                  <a:moveTo>
                    <a:pt x="599" y="38"/>
                  </a:moveTo>
                  <a:lnTo>
                    <a:pt x="622" y="80"/>
                  </a:lnTo>
                  <a:lnTo>
                    <a:pt x="0" y="439"/>
                  </a:lnTo>
                  <a:lnTo>
                    <a:pt x="129" y="422"/>
                  </a:lnTo>
                  <a:lnTo>
                    <a:pt x="48" y="524"/>
                  </a:lnTo>
                  <a:lnTo>
                    <a:pt x="670" y="163"/>
                  </a:lnTo>
                  <a:lnTo>
                    <a:pt x="695" y="203"/>
                  </a:lnTo>
                  <a:lnTo>
                    <a:pt x="852" y="0"/>
                  </a:lnTo>
                  <a:lnTo>
                    <a:pt x="599" y="38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11" name="Freeform 497"/>
            <p:cNvSpPr>
              <a:spLocks/>
            </p:cNvSpPr>
            <p:nvPr/>
          </p:nvSpPr>
          <p:spPr bwMode="auto">
            <a:xfrm>
              <a:off x="1250" y="205"/>
              <a:ext cx="430" cy="262"/>
            </a:xfrm>
            <a:custGeom>
              <a:avLst/>
              <a:gdLst>
                <a:gd name="T0" fmla="*/ 10 w 852"/>
                <a:gd name="T1" fmla="*/ 1 h 524"/>
                <a:gd name="T2" fmla="*/ 10 w 852"/>
                <a:gd name="T3" fmla="*/ 2 h 524"/>
                <a:gd name="T4" fmla="*/ 0 w 852"/>
                <a:gd name="T5" fmla="*/ 7 h 524"/>
                <a:gd name="T6" fmla="*/ 3 w 852"/>
                <a:gd name="T7" fmla="*/ 7 h 524"/>
                <a:gd name="T8" fmla="*/ 1 w 852"/>
                <a:gd name="T9" fmla="*/ 9 h 524"/>
                <a:gd name="T10" fmla="*/ 11 w 852"/>
                <a:gd name="T11" fmla="*/ 3 h 524"/>
                <a:gd name="T12" fmla="*/ 12 w 852"/>
                <a:gd name="T13" fmla="*/ 4 h 524"/>
                <a:gd name="T14" fmla="*/ 14 w 852"/>
                <a:gd name="T15" fmla="*/ 0 h 524"/>
                <a:gd name="T16" fmla="*/ 10 w 852"/>
                <a:gd name="T17" fmla="*/ 1 h 5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2"/>
                <a:gd name="T28" fmla="*/ 0 h 524"/>
                <a:gd name="T29" fmla="*/ 852 w 852"/>
                <a:gd name="T30" fmla="*/ 524 h 5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2" h="524">
                  <a:moveTo>
                    <a:pt x="599" y="38"/>
                  </a:moveTo>
                  <a:lnTo>
                    <a:pt x="622" y="80"/>
                  </a:lnTo>
                  <a:lnTo>
                    <a:pt x="0" y="439"/>
                  </a:lnTo>
                  <a:lnTo>
                    <a:pt x="129" y="422"/>
                  </a:lnTo>
                  <a:lnTo>
                    <a:pt x="48" y="524"/>
                  </a:lnTo>
                  <a:lnTo>
                    <a:pt x="670" y="163"/>
                  </a:lnTo>
                  <a:lnTo>
                    <a:pt x="695" y="203"/>
                  </a:lnTo>
                  <a:lnTo>
                    <a:pt x="852" y="0"/>
                  </a:lnTo>
                  <a:lnTo>
                    <a:pt x="599" y="38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12" name="Freeform 498"/>
            <p:cNvSpPr>
              <a:spLocks/>
            </p:cNvSpPr>
            <p:nvPr/>
          </p:nvSpPr>
          <p:spPr bwMode="auto">
            <a:xfrm>
              <a:off x="1250" y="205"/>
              <a:ext cx="430" cy="262"/>
            </a:xfrm>
            <a:custGeom>
              <a:avLst/>
              <a:gdLst>
                <a:gd name="T0" fmla="*/ 10 w 852"/>
                <a:gd name="T1" fmla="*/ 1 h 524"/>
                <a:gd name="T2" fmla="*/ 10 w 852"/>
                <a:gd name="T3" fmla="*/ 2 h 524"/>
                <a:gd name="T4" fmla="*/ 0 w 852"/>
                <a:gd name="T5" fmla="*/ 7 h 524"/>
                <a:gd name="T6" fmla="*/ 3 w 852"/>
                <a:gd name="T7" fmla="*/ 7 h 524"/>
                <a:gd name="T8" fmla="*/ 1 w 852"/>
                <a:gd name="T9" fmla="*/ 9 h 524"/>
                <a:gd name="T10" fmla="*/ 11 w 852"/>
                <a:gd name="T11" fmla="*/ 3 h 524"/>
                <a:gd name="T12" fmla="*/ 12 w 852"/>
                <a:gd name="T13" fmla="*/ 4 h 524"/>
                <a:gd name="T14" fmla="*/ 14 w 852"/>
                <a:gd name="T15" fmla="*/ 0 h 524"/>
                <a:gd name="T16" fmla="*/ 10 w 852"/>
                <a:gd name="T17" fmla="*/ 1 h 5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2"/>
                <a:gd name="T28" fmla="*/ 0 h 524"/>
                <a:gd name="T29" fmla="*/ 852 w 852"/>
                <a:gd name="T30" fmla="*/ 524 h 5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2" h="524">
                  <a:moveTo>
                    <a:pt x="599" y="38"/>
                  </a:moveTo>
                  <a:lnTo>
                    <a:pt x="622" y="80"/>
                  </a:lnTo>
                  <a:lnTo>
                    <a:pt x="0" y="439"/>
                  </a:lnTo>
                  <a:lnTo>
                    <a:pt x="129" y="422"/>
                  </a:lnTo>
                  <a:lnTo>
                    <a:pt x="48" y="524"/>
                  </a:lnTo>
                  <a:lnTo>
                    <a:pt x="670" y="163"/>
                  </a:lnTo>
                  <a:lnTo>
                    <a:pt x="695" y="203"/>
                  </a:lnTo>
                  <a:lnTo>
                    <a:pt x="852" y="0"/>
                  </a:lnTo>
                  <a:lnTo>
                    <a:pt x="599" y="38"/>
                  </a:lnTo>
                  <a:close/>
                </a:path>
              </a:pathLst>
            </a:custGeom>
            <a:solidFill>
              <a:srgbClr val="996600"/>
            </a:solidFill>
            <a:ln w="11113">
              <a:solidFill>
                <a:srgbClr val="9966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42113" name="Freeform 499"/>
            <p:cNvSpPr>
              <a:spLocks/>
            </p:cNvSpPr>
            <p:nvPr/>
          </p:nvSpPr>
          <p:spPr bwMode="auto">
            <a:xfrm>
              <a:off x="1284" y="613"/>
              <a:ext cx="467" cy="177"/>
            </a:xfrm>
            <a:custGeom>
              <a:avLst/>
              <a:gdLst>
                <a:gd name="T0" fmla="*/ 12 w 928"/>
                <a:gd name="T1" fmla="*/ 3 h 354"/>
                <a:gd name="T2" fmla="*/ 12 w 928"/>
                <a:gd name="T3" fmla="*/ 4 h 354"/>
                <a:gd name="T4" fmla="*/ 1 w 928"/>
                <a:gd name="T5" fmla="*/ 0 h 354"/>
                <a:gd name="T6" fmla="*/ 2 w 928"/>
                <a:gd name="T7" fmla="*/ 2 h 354"/>
                <a:gd name="T8" fmla="*/ 0 w 928"/>
                <a:gd name="T9" fmla="*/ 2 h 354"/>
                <a:gd name="T10" fmla="*/ 11 w 928"/>
                <a:gd name="T11" fmla="*/ 5 h 354"/>
                <a:gd name="T12" fmla="*/ 11 w 928"/>
                <a:gd name="T13" fmla="*/ 6 h 354"/>
                <a:gd name="T14" fmla="*/ 15 w 928"/>
                <a:gd name="T15" fmla="*/ 6 h 354"/>
                <a:gd name="T16" fmla="*/ 12 w 928"/>
                <a:gd name="T17" fmla="*/ 3 h 3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8"/>
                <a:gd name="T28" fmla="*/ 0 h 354"/>
                <a:gd name="T29" fmla="*/ 928 w 928"/>
                <a:gd name="T30" fmla="*/ 354 h 3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8" h="354">
                  <a:moveTo>
                    <a:pt x="730" y="169"/>
                  </a:moveTo>
                  <a:lnTo>
                    <a:pt x="713" y="216"/>
                  </a:lnTo>
                  <a:lnTo>
                    <a:pt x="27" y="0"/>
                  </a:lnTo>
                  <a:lnTo>
                    <a:pt x="127" y="81"/>
                  </a:lnTo>
                  <a:lnTo>
                    <a:pt x="0" y="91"/>
                  </a:lnTo>
                  <a:lnTo>
                    <a:pt x="686" y="308"/>
                  </a:lnTo>
                  <a:lnTo>
                    <a:pt x="672" y="354"/>
                  </a:lnTo>
                  <a:lnTo>
                    <a:pt x="928" y="333"/>
                  </a:lnTo>
                  <a:lnTo>
                    <a:pt x="730" y="169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14" name="Freeform 500"/>
            <p:cNvSpPr>
              <a:spLocks/>
            </p:cNvSpPr>
            <p:nvPr/>
          </p:nvSpPr>
          <p:spPr bwMode="auto">
            <a:xfrm>
              <a:off x="1284" y="613"/>
              <a:ext cx="467" cy="177"/>
            </a:xfrm>
            <a:custGeom>
              <a:avLst/>
              <a:gdLst>
                <a:gd name="T0" fmla="*/ 12 w 928"/>
                <a:gd name="T1" fmla="*/ 3 h 354"/>
                <a:gd name="T2" fmla="*/ 12 w 928"/>
                <a:gd name="T3" fmla="*/ 4 h 354"/>
                <a:gd name="T4" fmla="*/ 1 w 928"/>
                <a:gd name="T5" fmla="*/ 0 h 354"/>
                <a:gd name="T6" fmla="*/ 2 w 928"/>
                <a:gd name="T7" fmla="*/ 2 h 354"/>
                <a:gd name="T8" fmla="*/ 0 w 928"/>
                <a:gd name="T9" fmla="*/ 2 h 354"/>
                <a:gd name="T10" fmla="*/ 11 w 928"/>
                <a:gd name="T11" fmla="*/ 5 h 354"/>
                <a:gd name="T12" fmla="*/ 11 w 928"/>
                <a:gd name="T13" fmla="*/ 6 h 354"/>
                <a:gd name="T14" fmla="*/ 15 w 928"/>
                <a:gd name="T15" fmla="*/ 6 h 354"/>
                <a:gd name="T16" fmla="*/ 12 w 928"/>
                <a:gd name="T17" fmla="*/ 3 h 3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8"/>
                <a:gd name="T28" fmla="*/ 0 h 354"/>
                <a:gd name="T29" fmla="*/ 928 w 928"/>
                <a:gd name="T30" fmla="*/ 354 h 3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8" h="354">
                  <a:moveTo>
                    <a:pt x="730" y="169"/>
                  </a:moveTo>
                  <a:lnTo>
                    <a:pt x="713" y="216"/>
                  </a:lnTo>
                  <a:lnTo>
                    <a:pt x="27" y="0"/>
                  </a:lnTo>
                  <a:lnTo>
                    <a:pt x="127" y="81"/>
                  </a:lnTo>
                  <a:lnTo>
                    <a:pt x="0" y="91"/>
                  </a:lnTo>
                  <a:lnTo>
                    <a:pt x="686" y="308"/>
                  </a:lnTo>
                  <a:lnTo>
                    <a:pt x="672" y="354"/>
                  </a:lnTo>
                  <a:lnTo>
                    <a:pt x="928" y="333"/>
                  </a:lnTo>
                  <a:lnTo>
                    <a:pt x="730" y="169"/>
                  </a:lnTo>
                  <a:close/>
                </a:path>
              </a:pathLst>
            </a:custGeom>
            <a:noFill/>
            <a:ln w="1111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15" name="Freeform 501"/>
            <p:cNvSpPr>
              <a:spLocks/>
            </p:cNvSpPr>
            <p:nvPr/>
          </p:nvSpPr>
          <p:spPr bwMode="auto">
            <a:xfrm>
              <a:off x="1284" y="613"/>
              <a:ext cx="467" cy="177"/>
            </a:xfrm>
            <a:custGeom>
              <a:avLst/>
              <a:gdLst>
                <a:gd name="T0" fmla="*/ 12 w 928"/>
                <a:gd name="T1" fmla="*/ 3 h 354"/>
                <a:gd name="T2" fmla="*/ 12 w 928"/>
                <a:gd name="T3" fmla="*/ 4 h 354"/>
                <a:gd name="T4" fmla="*/ 1 w 928"/>
                <a:gd name="T5" fmla="*/ 0 h 354"/>
                <a:gd name="T6" fmla="*/ 2 w 928"/>
                <a:gd name="T7" fmla="*/ 2 h 354"/>
                <a:gd name="T8" fmla="*/ 0 w 928"/>
                <a:gd name="T9" fmla="*/ 2 h 354"/>
                <a:gd name="T10" fmla="*/ 11 w 928"/>
                <a:gd name="T11" fmla="*/ 5 h 354"/>
                <a:gd name="T12" fmla="*/ 11 w 928"/>
                <a:gd name="T13" fmla="*/ 6 h 354"/>
                <a:gd name="T14" fmla="*/ 15 w 928"/>
                <a:gd name="T15" fmla="*/ 6 h 354"/>
                <a:gd name="T16" fmla="*/ 12 w 928"/>
                <a:gd name="T17" fmla="*/ 3 h 3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8"/>
                <a:gd name="T28" fmla="*/ 0 h 354"/>
                <a:gd name="T29" fmla="*/ 928 w 928"/>
                <a:gd name="T30" fmla="*/ 354 h 3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8" h="354">
                  <a:moveTo>
                    <a:pt x="730" y="169"/>
                  </a:moveTo>
                  <a:lnTo>
                    <a:pt x="713" y="216"/>
                  </a:lnTo>
                  <a:lnTo>
                    <a:pt x="27" y="0"/>
                  </a:lnTo>
                  <a:lnTo>
                    <a:pt x="127" y="81"/>
                  </a:lnTo>
                  <a:lnTo>
                    <a:pt x="0" y="91"/>
                  </a:lnTo>
                  <a:lnTo>
                    <a:pt x="686" y="308"/>
                  </a:lnTo>
                  <a:lnTo>
                    <a:pt x="672" y="354"/>
                  </a:lnTo>
                  <a:lnTo>
                    <a:pt x="928" y="333"/>
                  </a:lnTo>
                  <a:lnTo>
                    <a:pt x="730" y="169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42116" name="Freeform 502"/>
            <p:cNvSpPr>
              <a:spLocks/>
            </p:cNvSpPr>
            <p:nvPr/>
          </p:nvSpPr>
          <p:spPr bwMode="auto">
            <a:xfrm>
              <a:off x="1284" y="613"/>
              <a:ext cx="467" cy="177"/>
            </a:xfrm>
            <a:custGeom>
              <a:avLst/>
              <a:gdLst>
                <a:gd name="T0" fmla="*/ 12 w 928"/>
                <a:gd name="T1" fmla="*/ 3 h 354"/>
                <a:gd name="T2" fmla="*/ 12 w 928"/>
                <a:gd name="T3" fmla="*/ 4 h 354"/>
                <a:gd name="T4" fmla="*/ 1 w 928"/>
                <a:gd name="T5" fmla="*/ 0 h 354"/>
                <a:gd name="T6" fmla="*/ 2 w 928"/>
                <a:gd name="T7" fmla="*/ 2 h 354"/>
                <a:gd name="T8" fmla="*/ 0 w 928"/>
                <a:gd name="T9" fmla="*/ 2 h 354"/>
                <a:gd name="T10" fmla="*/ 11 w 928"/>
                <a:gd name="T11" fmla="*/ 5 h 354"/>
                <a:gd name="T12" fmla="*/ 11 w 928"/>
                <a:gd name="T13" fmla="*/ 6 h 354"/>
                <a:gd name="T14" fmla="*/ 15 w 928"/>
                <a:gd name="T15" fmla="*/ 6 h 354"/>
                <a:gd name="T16" fmla="*/ 12 w 928"/>
                <a:gd name="T17" fmla="*/ 3 h 3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28"/>
                <a:gd name="T28" fmla="*/ 0 h 354"/>
                <a:gd name="T29" fmla="*/ 928 w 928"/>
                <a:gd name="T30" fmla="*/ 354 h 3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28" h="354">
                  <a:moveTo>
                    <a:pt x="730" y="169"/>
                  </a:moveTo>
                  <a:lnTo>
                    <a:pt x="713" y="216"/>
                  </a:lnTo>
                  <a:lnTo>
                    <a:pt x="27" y="0"/>
                  </a:lnTo>
                  <a:lnTo>
                    <a:pt x="127" y="81"/>
                  </a:lnTo>
                  <a:lnTo>
                    <a:pt x="0" y="91"/>
                  </a:lnTo>
                  <a:lnTo>
                    <a:pt x="686" y="308"/>
                  </a:lnTo>
                  <a:lnTo>
                    <a:pt x="672" y="354"/>
                  </a:lnTo>
                  <a:lnTo>
                    <a:pt x="928" y="333"/>
                  </a:lnTo>
                  <a:lnTo>
                    <a:pt x="730" y="169"/>
                  </a:lnTo>
                  <a:close/>
                </a:path>
              </a:pathLst>
            </a:custGeom>
            <a:solidFill>
              <a:srgbClr val="996600"/>
            </a:solidFill>
            <a:ln w="11113">
              <a:solidFill>
                <a:srgbClr val="996600"/>
              </a:solidFill>
              <a:round/>
              <a:headEnd/>
              <a:tailEnd/>
            </a:ln>
          </p:spPr>
          <p:txBody>
            <a:bodyPr/>
            <a:lstStyle/>
            <a:p>
              <a:endParaRPr lang="pt-PT"/>
            </a:p>
          </p:txBody>
        </p:sp>
        <p:sp>
          <p:nvSpPr>
            <p:cNvPr id="42117" name="Rectangle 506"/>
            <p:cNvSpPr>
              <a:spLocks noChangeArrowheads="1"/>
            </p:cNvSpPr>
            <p:nvPr/>
          </p:nvSpPr>
          <p:spPr bwMode="auto">
            <a:xfrm>
              <a:off x="2970" y="601"/>
              <a:ext cx="12" cy="72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18" name="Rectangle 512"/>
            <p:cNvSpPr>
              <a:spLocks noChangeArrowheads="1"/>
            </p:cNvSpPr>
            <p:nvPr/>
          </p:nvSpPr>
          <p:spPr bwMode="auto">
            <a:xfrm>
              <a:off x="2970" y="601"/>
              <a:ext cx="12" cy="72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119" name="Text Box 733"/>
            <p:cNvSpPr txBox="1">
              <a:spLocks noChangeArrowheads="1"/>
            </p:cNvSpPr>
            <p:nvPr/>
          </p:nvSpPr>
          <p:spPr bwMode="auto">
            <a:xfrm>
              <a:off x="22" y="300"/>
              <a:ext cx="1225" cy="520"/>
            </a:xfrm>
            <a:prstGeom prst="rect">
              <a:avLst/>
            </a:prstGeom>
            <a:solidFill>
              <a:srgbClr val="99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600" b="1">
                  <a:solidFill>
                    <a:schemeClr val="bg1"/>
                  </a:solidFill>
                  <a:latin typeface="Tahoma" pitchFamily="34" charset="0"/>
                </a:rPr>
                <a:t>Phase I: Community characterization</a:t>
              </a:r>
            </a:p>
          </p:txBody>
        </p:sp>
      </p:grpSp>
      <p:sp>
        <p:nvSpPr>
          <p:cNvPr id="42020" name="Text Box 737"/>
          <p:cNvSpPr txBox="1">
            <a:spLocks noChangeArrowheads="1"/>
          </p:cNvSpPr>
          <p:nvPr/>
        </p:nvSpPr>
        <p:spPr bwMode="auto">
          <a:xfrm>
            <a:off x="5364163" y="477838"/>
            <a:ext cx="1944687" cy="1006475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chemeClr val="bg1"/>
                </a:solidFill>
                <a:latin typeface="Tahoma" pitchFamily="34" charset="0"/>
              </a:rPr>
              <a:t>Participatory diagnosis and planning</a:t>
            </a:r>
          </a:p>
        </p:txBody>
      </p:sp>
      <p:sp>
        <p:nvSpPr>
          <p:cNvPr id="42021" name="Freeform 738"/>
          <p:cNvSpPr>
            <a:spLocks/>
          </p:cNvSpPr>
          <p:nvPr/>
        </p:nvSpPr>
        <p:spPr bwMode="auto">
          <a:xfrm>
            <a:off x="7308850" y="908050"/>
            <a:ext cx="863600" cy="1512888"/>
          </a:xfrm>
          <a:custGeom>
            <a:avLst/>
            <a:gdLst>
              <a:gd name="T0" fmla="*/ 0 w 544"/>
              <a:gd name="T1" fmla="*/ 0 h 953"/>
              <a:gd name="T2" fmla="*/ 2147483647 w 544"/>
              <a:gd name="T3" fmla="*/ 0 h 953"/>
              <a:gd name="T4" fmla="*/ 2147483647 w 544"/>
              <a:gd name="T5" fmla="*/ 2147483647 h 953"/>
              <a:gd name="T6" fmla="*/ 0 60000 65536"/>
              <a:gd name="T7" fmla="*/ 0 60000 65536"/>
              <a:gd name="T8" fmla="*/ 0 60000 65536"/>
              <a:gd name="T9" fmla="*/ 0 w 544"/>
              <a:gd name="T10" fmla="*/ 0 h 953"/>
              <a:gd name="T11" fmla="*/ 544 w 544"/>
              <a:gd name="T12" fmla="*/ 953 h 95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44" h="953">
                <a:moveTo>
                  <a:pt x="0" y="0"/>
                </a:moveTo>
                <a:lnTo>
                  <a:pt x="544" y="0"/>
                </a:lnTo>
                <a:lnTo>
                  <a:pt x="544" y="953"/>
                </a:lnTo>
              </a:path>
            </a:pathLst>
          </a:cu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22" name="Text Box 739"/>
          <p:cNvSpPr txBox="1">
            <a:spLocks noChangeArrowheads="1"/>
          </p:cNvSpPr>
          <p:nvPr/>
        </p:nvSpPr>
        <p:spPr bwMode="auto">
          <a:xfrm rot="2471156">
            <a:off x="7366000" y="2878138"/>
            <a:ext cx="170973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600" b="1">
                <a:latin typeface="Tahoma" pitchFamily="34" charset="0"/>
              </a:rPr>
              <a:t>Development vision map</a:t>
            </a:r>
          </a:p>
        </p:txBody>
      </p:sp>
      <p:sp>
        <p:nvSpPr>
          <p:cNvPr id="42023" name="Text Box 740"/>
          <p:cNvSpPr txBox="1">
            <a:spLocks noChangeArrowheads="1"/>
          </p:cNvSpPr>
          <p:nvPr/>
        </p:nvSpPr>
        <p:spPr bwMode="auto">
          <a:xfrm>
            <a:off x="5056188" y="3011488"/>
            <a:ext cx="2079625" cy="366712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Tahoma" pitchFamily="34" charset="0"/>
              </a:rPr>
              <a:t>Formalizing CBO</a:t>
            </a:r>
          </a:p>
        </p:txBody>
      </p:sp>
      <p:sp>
        <p:nvSpPr>
          <p:cNvPr id="42024" name="Line 741"/>
          <p:cNvSpPr>
            <a:spLocks noChangeShapeType="1"/>
          </p:cNvSpPr>
          <p:nvPr/>
        </p:nvSpPr>
        <p:spPr bwMode="auto">
          <a:xfrm>
            <a:off x="6372225" y="1484313"/>
            <a:ext cx="0" cy="1439862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grpSp>
        <p:nvGrpSpPr>
          <p:cNvPr id="42025" name="Group 747"/>
          <p:cNvGrpSpPr>
            <a:grpSpLocks/>
          </p:cNvGrpSpPr>
          <p:nvPr/>
        </p:nvGrpSpPr>
        <p:grpSpPr bwMode="auto">
          <a:xfrm>
            <a:off x="34925" y="4797425"/>
            <a:ext cx="2089150" cy="649288"/>
            <a:chOff x="22" y="3203"/>
            <a:chExt cx="1316" cy="409"/>
          </a:xfrm>
        </p:grpSpPr>
        <p:sp>
          <p:nvSpPr>
            <p:cNvPr id="42036" name="AutoShape 728">
              <a:hlinkClick r:id="rId3" action="ppaction://hlinkpres?slideindex=1&amp;slidetitle="/>
            </p:cNvPr>
            <p:cNvSpPr>
              <a:spLocks noChangeArrowheads="1"/>
            </p:cNvSpPr>
            <p:nvPr/>
          </p:nvSpPr>
          <p:spPr bwMode="auto">
            <a:xfrm>
              <a:off x="22" y="3203"/>
              <a:ext cx="1316" cy="409"/>
            </a:xfrm>
            <a:prstGeom prst="flowChartMultidocument">
              <a:avLst/>
            </a:prstGeom>
            <a:solidFill>
              <a:srgbClr val="FFFF00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Tahoma" pitchFamily="34" charset="0"/>
              </a:endParaRPr>
            </a:p>
          </p:txBody>
        </p:sp>
        <p:sp>
          <p:nvSpPr>
            <p:cNvPr id="42037" name="Text Box 743"/>
            <p:cNvSpPr txBox="1">
              <a:spLocks noChangeArrowheads="1"/>
            </p:cNvSpPr>
            <p:nvPr/>
          </p:nvSpPr>
          <p:spPr bwMode="auto">
            <a:xfrm>
              <a:off x="28" y="3294"/>
              <a:ext cx="112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000" b="1">
                  <a:latin typeface="Tahoma" pitchFamily="34" charset="0"/>
                </a:rPr>
                <a:t>Primary CDP</a:t>
              </a:r>
            </a:p>
          </p:txBody>
        </p:sp>
      </p:grpSp>
      <p:sp>
        <p:nvSpPr>
          <p:cNvPr id="42026" name="Freeform 744"/>
          <p:cNvSpPr>
            <a:spLocks/>
          </p:cNvSpPr>
          <p:nvPr/>
        </p:nvSpPr>
        <p:spPr bwMode="auto">
          <a:xfrm>
            <a:off x="611188" y="1484313"/>
            <a:ext cx="5329237" cy="3313112"/>
          </a:xfrm>
          <a:custGeom>
            <a:avLst/>
            <a:gdLst>
              <a:gd name="T0" fmla="*/ 2147483647 w 3357"/>
              <a:gd name="T1" fmla="*/ 0 h 2087"/>
              <a:gd name="T2" fmla="*/ 2147483647 w 3357"/>
              <a:gd name="T3" fmla="*/ 2147483647 h 2087"/>
              <a:gd name="T4" fmla="*/ 0 w 3357"/>
              <a:gd name="T5" fmla="*/ 2147483647 h 2087"/>
              <a:gd name="T6" fmla="*/ 0 w 3357"/>
              <a:gd name="T7" fmla="*/ 2147483647 h 2087"/>
              <a:gd name="T8" fmla="*/ 0 60000 65536"/>
              <a:gd name="T9" fmla="*/ 0 60000 65536"/>
              <a:gd name="T10" fmla="*/ 0 60000 65536"/>
              <a:gd name="T11" fmla="*/ 0 60000 65536"/>
              <a:gd name="T12" fmla="*/ 0 w 3357"/>
              <a:gd name="T13" fmla="*/ 0 h 2087"/>
              <a:gd name="T14" fmla="*/ 3357 w 3357"/>
              <a:gd name="T15" fmla="*/ 2087 h 20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57" h="2087">
                <a:moveTo>
                  <a:pt x="3357" y="0"/>
                </a:moveTo>
                <a:lnTo>
                  <a:pt x="3357" y="635"/>
                </a:lnTo>
                <a:lnTo>
                  <a:pt x="0" y="635"/>
                </a:lnTo>
                <a:lnTo>
                  <a:pt x="0" y="2087"/>
                </a:lnTo>
              </a:path>
            </a:pathLst>
          </a:cu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27" name="Text Box 745"/>
          <p:cNvSpPr txBox="1">
            <a:spLocks noChangeArrowheads="1"/>
          </p:cNvSpPr>
          <p:nvPr/>
        </p:nvSpPr>
        <p:spPr bwMode="auto">
          <a:xfrm>
            <a:off x="950913" y="3011488"/>
            <a:ext cx="3476625" cy="1190625"/>
          </a:xfrm>
          <a:prstGeom prst="rect">
            <a:avLst/>
          </a:prstGeom>
          <a:solidFill>
            <a:srgbClr val="00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FFFF00"/>
                </a:solidFill>
                <a:latin typeface="Tahoma" pitchFamily="34" charset="0"/>
              </a:rPr>
              <a:t>Technical feasibility analysis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FFFF00"/>
                </a:solidFill>
                <a:latin typeface="Tahoma" pitchFamily="34" charset="0"/>
              </a:rPr>
              <a:t>(technical itinerary, details of operation, implementing capacity, costs, ect)</a:t>
            </a:r>
          </a:p>
        </p:txBody>
      </p:sp>
      <p:sp>
        <p:nvSpPr>
          <p:cNvPr id="42028" name="Text Box 748"/>
          <p:cNvSpPr txBox="1">
            <a:spLocks noChangeArrowheads="1"/>
          </p:cNvSpPr>
          <p:nvPr/>
        </p:nvSpPr>
        <p:spPr bwMode="auto">
          <a:xfrm>
            <a:off x="2843213" y="4941888"/>
            <a:ext cx="2089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Tahoma" pitchFamily="34" charset="0"/>
              </a:rPr>
              <a:t>Multiannual CDP</a:t>
            </a:r>
          </a:p>
        </p:txBody>
      </p:sp>
      <p:sp>
        <p:nvSpPr>
          <p:cNvPr id="42029" name="Text Box 749"/>
          <p:cNvSpPr txBox="1">
            <a:spLocks noChangeArrowheads="1"/>
          </p:cNvSpPr>
          <p:nvPr/>
        </p:nvSpPr>
        <p:spPr bwMode="auto">
          <a:xfrm>
            <a:off x="6156325" y="4365625"/>
            <a:ext cx="2252663" cy="915988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Tahoma" pitchFamily="34" charset="0"/>
              </a:rPr>
              <a:t>Output 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Tahoma" pitchFamily="34" charset="0"/>
              </a:rPr>
              <a:t>MOU between project &amp; CBO</a:t>
            </a:r>
          </a:p>
        </p:txBody>
      </p:sp>
      <p:sp>
        <p:nvSpPr>
          <p:cNvPr id="42030" name="Text Box 750"/>
          <p:cNvSpPr txBox="1">
            <a:spLocks noChangeArrowheads="1"/>
          </p:cNvSpPr>
          <p:nvPr/>
        </p:nvSpPr>
        <p:spPr bwMode="auto">
          <a:xfrm>
            <a:off x="6156325" y="5516563"/>
            <a:ext cx="2252663" cy="1190625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Tahoma" pitchFamily="34" charset="0"/>
              </a:rPr>
              <a:t>Output 3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Tahoma" pitchFamily="34" charset="0"/>
              </a:rPr>
              <a:t>Implementation agreement (project &amp; CBO)</a:t>
            </a:r>
          </a:p>
        </p:txBody>
      </p:sp>
      <p:sp>
        <p:nvSpPr>
          <p:cNvPr id="42031" name="Text Box 751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059113" y="5805488"/>
            <a:ext cx="2252662" cy="915987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Tahoma" pitchFamily="34" charset="0"/>
              </a:rPr>
              <a:t>Output 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Tahoma" pitchFamily="34" charset="0"/>
              </a:rPr>
              <a:t>Annual budget program</a:t>
            </a:r>
          </a:p>
        </p:txBody>
      </p:sp>
      <p:sp>
        <p:nvSpPr>
          <p:cNvPr id="42032" name="Freeform 752"/>
          <p:cNvSpPr>
            <a:spLocks/>
          </p:cNvSpPr>
          <p:nvPr/>
        </p:nvSpPr>
        <p:spPr bwMode="auto">
          <a:xfrm>
            <a:off x="5435600" y="6092825"/>
            <a:ext cx="669925" cy="263525"/>
          </a:xfrm>
          <a:custGeom>
            <a:avLst/>
            <a:gdLst>
              <a:gd name="T0" fmla="*/ 2147483647 w 837"/>
              <a:gd name="T1" fmla="*/ 0 h 332"/>
              <a:gd name="T2" fmla="*/ 2147483647 w 837"/>
              <a:gd name="T3" fmla="*/ 2147483647 h 332"/>
              <a:gd name="T4" fmla="*/ 0 w 837"/>
              <a:gd name="T5" fmla="*/ 2147483647 h 332"/>
              <a:gd name="T6" fmla="*/ 0 w 837"/>
              <a:gd name="T7" fmla="*/ 2147483647 h 332"/>
              <a:gd name="T8" fmla="*/ 2147483647 w 837"/>
              <a:gd name="T9" fmla="*/ 2147483647 h 332"/>
              <a:gd name="T10" fmla="*/ 2147483647 w 837"/>
              <a:gd name="T11" fmla="*/ 2147483647 h 332"/>
              <a:gd name="T12" fmla="*/ 2147483647 w 837"/>
              <a:gd name="T13" fmla="*/ 2147483647 h 332"/>
              <a:gd name="T14" fmla="*/ 2147483647 w 837"/>
              <a:gd name="T15" fmla="*/ 0 h 33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837"/>
              <a:gd name="T25" fmla="*/ 0 h 332"/>
              <a:gd name="T26" fmla="*/ 837 w 837"/>
              <a:gd name="T27" fmla="*/ 332 h 33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37" h="332">
                <a:moveTo>
                  <a:pt x="588" y="0"/>
                </a:moveTo>
                <a:lnTo>
                  <a:pt x="588" y="80"/>
                </a:lnTo>
                <a:lnTo>
                  <a:pt x="0" y="80"/>
                </a:lnTo>
                <a:lnTo>
                  <a:pt x="0" y="249"/>
                </a:lnTo>
                <a:lnTo>
                  <a:pt x="588" y="249"/>
                </a:lnTo>
                <a:lnTo>
                  <a:pt x="588" y="332"/>
                </a:lnTo>
                <a:lnTo>
                  <a:pt x="837" y="167"/>
                </a:lnTo>
                <a:lnTo>
                  <a:pt x="588" y="0"/>
                </a:lnTo>
                <a:close/>
              </a:path>
            </a:pathLst>
          </a:custGeom>
          <a:solidFill>
            <a:srgbClr val="99CC00"/>
          </a:solidFill>
          <a:ln>
            <a:noFill/>
          </a:ln>
          <a:extLst>
            <a:ext uri="{91240B29-F687-4F45-9708-019B960494DF}">
              <a14:hiddenLine xmlns:a14="http://schemas.microsoft.com/office/drawing/2010/main" w="11113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33" name="Line 753"/>
          <p:cNvSpPr>
            <a:spLocks noChangeShapeType="1"/>
          </p:cNvSpPr>
          <p:nvPr/>
        </p:nvSpPr>
        <p:spPr bwMode="auto">
          <a:xfrm>
            <a:off x="6659563" y="3357563"/>
            <a:ext cx="1587" cy="10080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34" name="Freeform 754"/>
          <p:cNvSpPr>
            <a:spLocks/>
          </p:cNvSpPr>
          <p:nvPr/>
        </p:nvSpPr>
        <p:spPr bwMode="auto">
          <a:xfrm>
            <a:off x="6875463" y="3357563"/>
            <a:ext cx="1657350" cy="2951162"/>
          </a:xfrm>
          <a:custGeom>
            <a:avLst/>
            <a:gdLst>
              <a:gd name="T0" fmla="*/ 0 w 1134"/>
              <a:gd name="T1" fmla="*/ 0 h 1859"/>
              <a:gd name="T2" fmla="*/ 0 w 1134"/>
              <a:gd name="T3" fmla="*/ 2147483647 h 1859"/>
              <a:gd name="T4" fmla="*/ 2147483647 w 1134"/>
              <a:gd name="T5" fmla="*/ 2147483647 h 1859"/>
              <a:gd name="T6" fmla="*/ 2147483647 w 1134"/>
              <a:gd name="T7" fmla="*/ 2147483647 h 1859"/>
              <a:gd name="T8" fmla="*/ 2147483647 w 1134"/>
              <a:gd name="T9" fmla="*/ 2147483647 h 185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34"/>
              <a:gd name="T16" fmla="*/ 0 h 1859"/>
              <a:gd name="T17" fmla="*/ 1134 w 1134"/>
              <a:gd name="T18" fmla="*/ 1859 h 185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34" h="1859">
                <a:moveTo>
                  <a:pt x="0" y="0"/>
                </a:moveTo>
                <a:lnTo>
                  <a:pt x="0" y="544"/>
                </a:lnTo>
                <a:lnTo>
                  <a:pt x="1134" y="544"/>
                </a:lnTo>
                <a:lnTo>
                  <a:pt x="1134" y="1859"/>
                </a:lnTo>
                <a:lnTo>
                  <a:pt x="1043" y="1859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42035" name="AutoShape 755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7088" y="6165850"/>
            <a:ext cx="936625" cy="549275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63490-D978-4D2F-94D5-887DC99D47FB}" type="slidenum">
              <a:rPr lang="en-US" altLang="pt-BR"/>
              <a:pPr/>
              <a:t>41</a:t>
            </a:fld>
            <a:endParaRPr lang="en-US" altLang="pt-BR"/>
          </a:p>
        </p:txBody>
      </p:sp>
      <p:pic>
        <p:nvPicPr>
          <p:cNvPr id="217092" name="Picture 4" descr="M&amp;M participatory appro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" y="0"/>
            <a:ext cx="9144529" cy="685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78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FAB5D17-0395-4C79-A6E2-2A5203878993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42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4301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1135063"/>
            <a:ext cx="8656637" cy="517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Text Box 6"/>
          <p:cNvSpPr txBox="1">
            <a:spLocks noChangeArrowheads="1"/>
          </p:cNvSpPr>
          <p:nvPr/>
        </p:nvSpPr>
        <p:spPr bwMode="auto">
          <a:xfrm>
            <a:off x="1403350" y="201613"/>
            <a:ext cx="6653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Tahoma" pitchFamily="34" charset="0"/>
              </a:rPr>
              <a:t>Example of multiannual development plan</a:t>
            </a:r>
          </a:p>
        </p:txBody>
      </p:sp>
      <p:sp>
        <p:nvSpPr>
          <p:cNvPr id="43013" name="AutoShape 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795963" y="6354763"/>
            <a:ext cx="1008062" cy="503237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u numéro de diapositive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CCC425D-28F8-4C78-A56A-AC0A362910EE}" type="slidenum">
              <a:rPr lang="en-US" altLang="en-US" sz="1200" smtClean="0">
                <a:latin typeface="Tahom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43</a:t>
            </a:fld>
            <a:endParaRPr lang="en-US" altLang="en-US" sz="1200" smtClean="0">
              <a:latin typeface="Tahoma" pitchFamily="34" charset="0"/>
            </a:endParaRPr>
          </a:p>
        </p:txBody>
      </p:sp>
      <p:pic>
        <p:nvPicPr>
          <p:cNvPr id="44035" name="Picture 682" descr="tableau%20PB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" b="16455"/>
          <a:stretch>
            <a:fillRect/>
          </a:stretch>
        </p:blipFill>
        <p:spPr bwMode="auto">
          <a:xfrm>
            <a:off x="0" y="836613"/>
            <a:ext cx="9144000" cy="548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6" name="Text Box 683"/>
          <p:cNvSpPr txBox="1">
            <a:spLocks noChangeArrowheads="1"/>
          </p:cNvSpPr>
          <p:nvPr/>
        </p:nvSpPr>
        <p:spPr bwMode="auto">
          <a:xfrm>
            <a:off x="2176463" y="115888"/>
            <a:ext cx="55864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Tahoma" pitchFamily="34" charset="0"/>
              </a:rPr>
              <a:t>Example of annual budget program</a:t>
            </a:r>
          </a:p>
        </p:txBody>
      </p:sp>
      <p:sp>
        <p:nvSpPr>
          <p:cNvPr id="44037" name="AutoShape 68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708400" y="6237288"/>
            <a:ext cx="1150938" cy="431800"/>
          </a:xfrm>
          <a:prstGeom prst="actionButtonForwardNex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9" r="5573"/>
          <a:stretch>
            <a:fillRect/>
          </a:stretch>
        </p:blipFill>
        <p:spPr bwMode="auto">
          <a:xfrm>
            <a:off x="611188" y="1530350"/>
            <a:ext cx="7810500" cy="485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itle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pt-BR" sz="3200" smtClean="0"/>
              <a:t>On-going validation using ICARDA community participatory approach within IPs</a:t>
            </a:r>
          </a:p>
        </p:txBody>
      </p:sp>
    </p:spTree>
    <p:extLst>
      <p:ext uri="{BB962C8B-B14F-4D97-AF65-F5344CB8AC3E}">
        <p14:creationId xmlns:p14="http://schemas.microsoft.com/office/powerpoint/2010/main" val="388937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rgbClr val="0000FF"/>
                </a:solidFill>
              </a:rPr>
              <a:t>Establishing IPs through Community development plan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927373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2400" b="1" dirty="0"/>
              <a:t>Fostering integration between different disciplines, actors, etc.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2400" b="1" dirty="0"/>
              <a:t>Stimulating farmers and communities participation in steering their own development process.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2400" b="1" dirty="0"/>
              <a:t>Facilitating technology transfer through a participatory technology development.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2400" b="1" dirty="0"/>
              <a:t>Promoting collective action on the basis of a shared consensus.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2400" b="1" dirty="0"/>
              <a:t>Sound “open access</a:t>
            </a:r>
            <a:r>
              <a:rPr lang="en-US" sz="2400" b="1" dirty="0" smtClean="0"/>
              <a:t>” mega database</a:t>
            </a:r>
            <a:endParaRPr lang="pt-PT" sz="2400" b="1" dirty="0"/>
          </a:p>
        </p:txBody>
      </p:sp>
    </p:spTree>
    <p:extLst>
      <p:ext uri="{BB962C8B-B14F-4D97-AF65-F5344CB8AC3E}">
        <p14:creationId xmlns:p14="http://schemas.microsoft.com/office/powerpoint/2010/main" val="312246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rgbClr val="0000FF"/>
                </a:solidFill>
              </a:rPr>
              <a:t>Establishing IPs through Community development plan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23528" y="1484785"/>
            <a:ext cx="8496944" cy="4968552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8288" lvl="1" indent="-268288"/>
            <a:r>
              <a:rPr lang="en-GB" altLang="en-US" sz="2400" dirty="0"/>
              <a:t>The population through the participatory process determines the activities to be implemented, the amount, the location, the beneficiaries, and the implementing entity. </a:t>
            </a:r>
          </a:p>
          <a:p>
            <a:pPr marL="268288" lvl="1" indent="-268288"/>
            <a:r>
              <a:rPr lang="en-GB" altLang="en-US" sz="2400" dirty="0"/>
              <a:t> The population contributes effectively in monitoring and endorsement of the work implemented. </a:t>
            </a:r>
          </a:p>
          <a:p>
            <a:pPr marL="268288" lvl="1" indent="-268288"/>
            <a:r>
              <a:rPr lang="en-GB" altLang="en-US" sz="2400" dirty="0"/>
              <a:t> The power given to the community is a part of the MOU signed between the community and the Project management unit. </a:t>
            </a:r>
          </a:p>
          <a:p>
            <a:pPr marL="268288" lvl="1" indent="-268288"/>
            <a:r>
              <a:rPr lang="en-GB" altLang="en-US" sz="2400" dirty="0"/>
              <a:t> Small businesses are currently emerging from the community (soil and water conservation, planting, nurseries, etc.), </a:t>
            </a:r>
          </a:p>
          <a:p>
            <a:pPr marL="268288" lvl="1" indent="-268288"/>
            <a:r>
              <a:rPr lang="en-GB" altLang="en-US" sz="2400" dirty="0"/>
              <a:t> The President of the CBO is acting equal to equal with the project director, and approves and co-sign with him any deal/bargain related to their community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val="201949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 noChangeArrowheads="1"/>
          </p:cNvSpPr>
          <p:nvPr>
            <p:ph idx="1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8288" lvl="1" indent="-268288"/>
            <a:r>
              <a:rPr lang="en-AU" altLang="pt-BR" sz="2400" dirty="0"/>
              <a:t>The project served as a bridge between communities, government services, and NGOs to promote the development of the selected communities. </a:t>
            </a:r>
          </a:p>
          <a:p>
            <a:pPr marL="268288" lvl="1" indent="-268288"/>
            <a:r>
              <a:rPr lang="en-AU" altLang="pt-BR" sz="2400" dirty="0"/>
              <a:t>National teams worked with their communities to develop proposals and get funding for priority actions. </a:t>
            </a:r>
          </a:p>
          <a:p>
            <a:pPr marL="268288" lvl="1" indent="-268288"/>
            <a:r>
              <a:rPr lang="en-AU" altLang="pt-BR" sz="2400" dirty="0"/>
              <a:t>The linkages with new partners provided important social capital that facilitated the implementation of the negotiated action plans and the elaboration of community development plans.</a:t>
            </a:r>
            <a:endParaRPr lang="fr-FR" altLang="pt-BR" sz="2400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 lnSpcReduction="10000"/>
          </a:bodyPr>
          <a:lstStyle>
            <a:lvl1pPr algn="ctr" eaLnBrk="1" hangingPunct="1">
              <a:defRPr sz="3600" b="1">
                <a:solidFill>
                  <a:srgbClr val="0000FF"/>
                </a:solidFill>
                <a:latin typeface="+mj-lt"/>
                <a:ea typeface="+mj-ea"/>
                <a:cs typeface="+mj-cs"/>
              </a:defRPr>
            </a:lvl1pPr>
            <a:lvl2pPr algn="ctr" eaLnBrk="0" hangingPunct="0">
              <a:defRPr sz="4400">
                <a:latin typeface="Calibri" pitchFamily="34" charset="0"/>
              </a:defRPr>
            </a:lvl2pPr>
            <a:lvl3pPr algn="ctr" eaLnBrk="0" hangingPunct="0">
              <a:defRPr sz="4400">
                <a:latin typeface="Calibri" pitchFamily="34" charset="0"/>
              </a:defRPr>
            </a:lvl3pPr>
            <a:lvl4pPr algn="ctr" eaLnBrk="0" hangingPunct="0">
              <a:defRPr sz="4400">
                <a:latin typeface="Calibri" pitchFamily="34" charset="0"/>
              </a:defRPr>
            </a:lvl4pPr>
            <a:lvl5pPr algn="ctr" eaLnBrk="0" hangingPunct="0">
              <a:defRPr sz="4400">
                <a:latin typeface="Calibri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</a:defRPr>
            </a:lvl9pPr>
          </a:lstStyle>
          <a:p>
            <a:r>
              <a:rPr lang="en-US" dirty="0"/>
              <a:t>Establishing IPs through Community development plan</a:t>
            </a:r>
            <a:endParaRPr lang="fr-FR" alt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altLang="pt-BR" smtClean="0"/>
              <a:t>Key </a:t>
            </a:r>
            <a:r>
              <a:rPr lang="en-US" altLang="pt-BR" smtClean="0"/>
              <a:t>learning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en-AU" altLang="pt-BR" sz="2400" smtClean="0">
                <a:latin typeface="Arial" charset="0"/>
              </a:rPr>
              <a:t>Annual and long-term development plan approved by communities is an efficient tool to mobilize resources and ease project implementation</a:t>
            </a:r>
            <a:endParaRPr lang="en-US" altLang="pt-BR" sz="240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en-AU" altLang="pt-BR" sz="2400" smtClean="0">
                <a:latin typeface="Arial" charset="0"/>
              </a:rPr>
              <a:t>Do not underestimate the ability of communities to identify appropriate technical solutions, to solve internal conflicts particularly relating to property rights</a:t>
            </a:r>
            <a:endParaRPr lang="en-US" altLang="pt-BR" sz="240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en-AU" altLang="pt-BR" sz="2400" smtClean="0">
                <a:latin typeface="Arial" charset="0"/>
              </a:rPr>
              <a:t>The success and the sustainability of the process depends on the promotion of elected community-based organizations that play a key interface role between communities and other actors (government agencies and decision makers, non government agencies, donors, and other communities).</a:t>
            </a:r>
            <a:endParaRPr lang="fr-FR" altLang="pt-BR" sz="24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2" descr="Field manual CDP arabic"/>
          <p:cNvPicPr>
            <a:picLocks noChangeAspect="1" noChangeArrowheads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4834" r="1764" b="8420"/>
          <a:stretch>
            <a:fillRect/>
          </a:stretch>
        </p:blipFill>
        <p:spPr bwMode="auto">
          <a:xfrm>
            <a:off x="4859338" y="1341438"/>
            <a:ext cx="3816350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51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41438"/>
            <a:ext cx="4094163" cy="5300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749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2127</TotalTime>
  <Words>1666</Words>
  <Application>Microsoft Office PowerPoint</Application>
  <PresentationFormat>On-screen Show (4:3)</PresentationFormat>
  <Paragraphs>323</Paragraphs>
  <Slides>49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PowerPoint Presentation</vt:lpstr>
      <vt:lpstr>CRP-DS Program Management Office Notice No.3/11 September 2014 </vt:lpstr>
      <vt:lpstr>CRP-DS ISAC, July 2014</vt:lpstr>
      <vt:lpstr>CRP-DS “The inception phase”</vt:lpstr>
      <vt:lpstr>Institutional and policy issues:  the Bottle neck</vt:lpstr>
      <vt:lpstr>The Participatory Approaches (PA) … “Old concept” but still needed in NA&amp;WA</vt:lpstr>
      <vt:lpstr>PowerPoint Presentation</vt:lpstr>
      <vt:lpstr>PowerPoint Presentation</vt:lpstr>
      <vt:lpstr>The Methodology: Steps and tools</vt:lpstr>
      <vt:lpstr>PowerPoint Presentation</vt:lpstr>
      <vt:lpstr>PowerPoint Presentation</vt:lpstr>
      <vt:lpstr>Phase I: Community characterization</vt:lpstr>
      <vt:lpstr>Sequence 1. Preliminary tasks</vt:lpstr>
      <vt:lpstr>Sequence 2. Sensitizing population &amp; introduction of the project </vt:lpstr>
      <vt:lpstr>Sequence 3. Participatory development of the community mental map</vt:lpstr>
      <vt:lpstr>PowerPoint Presentation</vt:lpstr>
      <vt:lpstr>PowerPoint Presentation</vt:lpstr>
      <vt:lpstr>PowerPoint Presentation</vt:lpstr>
      <vt:lpstr>Example of thematic maps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Participatory Diagnosis/  10 sequences</vt:lpstr>
      <vt:lpstr>PowerPoint Presentation</vt:lpstr>
      <vt:lpstr>Need to work with focus groups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 IV. Community-based Organizations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On-going validation using ICARDA community participatory approach within IPs</vt:lpstr>
      <vt:lpstr>Establishing IPs through Community development plan</vt:lpstr>
      <vt:lpstr>Establishing IPs through Community development plan</vt:lpstr>
      <vt:lpstr>PowerPoint Presentation</vt:lpstr>
      <vt:lpstr>Key learning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approches participatives pour le développement local / Acquis et limites</dc:title>
  <dc:creator>Mr ALI</dc:creator>
  <cp:lastModifiedBy>Ali</cp:lastModifiedBy>
  <cp:revision>252</cp:revision>
  <dcterms:created xsi:type="dcterms:W3CDTF">2004-11-16T18:44:04Z</dcterms:created>
  <dcterms:modified xsi:type="dcterms:W3CDTF">2014-09-15T07:01:33Z</dcterms:modified>
</cp:coreProperties>
</file>