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3"/>
  </p:notesMasterIdLst>
  <p:sldIdLst>
    <p:sldId id="256" r:id="rId2"/>
    <p:sldId id="305" r:id="rId3"/>
    <p:sldId id="268" r:id="rId4"/>
    <p:sldId id="259" r:id="rId5"/>
    <p:sldId id="267" r:id="rId6"/>
    <p:sldId id="276" r:id="rId7"/>
    <p:sldId id="277" r:id="rId8"/>
    <p:sldId id="260" r:id="rId9"/>
    <p:sldId id="258" r:id="rId10"/>
    <p:sldId id="270" r:id="rId11"/>
    <p:sldId id="271" r:id="rId12"/>
    <p:sldId id="264" r:id="rId13"/>
    <p:sldId id="262" r:id="rId14"/>
    <p:sldId id="272" r:id="rId15"/>
    <p:sldId id="265" r:id="rId16"/>
    <p:sldId id="278" r:id="rId17"/>
    <p:sldId id="307" r:id="rId18"/>
    <p:sldId id="290" r:id="rId19"/>
    <p:sldId id="308" r:id="rId20"/>
    <p:sldId id="279" r:id="rId21"/>
    <p:sldId id="27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AB15E1-75A3-4CD2-98DE-06A9C8768D32}" type="datetimeFigureOut">
              <a:rPr lang="en-US" smtClean="0"/>
              <a:t>1/21/2016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B76867-5ED4-42CA-8113-16E331AA347C}" type="slidenum">
              <a:rPr lang="en-US" smtClean="0"/>
              <a:t>‹#›</a:t>
            </a:fld>
            <a:endParaRPr lang="en-US"/>
          </a:p>
        </p:txBody>
      </p:sp>
    </p:spTree>
    <p:extLst>
      <p:ext uri="{BB962C8B-B14F-4D97-AF65-F5344CB8AC3E}">
        <p14:creationId xmlns:p14="http://schemas.microsoft.com/office/powerpoint/2010/main" val="3701110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3010388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903475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3099201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778C31-CACA-4053-8718-D064AB7FC16A}"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2614874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778C31-CACA-4053-8718-D064AB7FC16A}" type="datetimeFigureOut">
              <a:rPr lang="en-US" smtClean="0"/>
              <a:t>1/21/2016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1110794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778C31-CACA-4053-8718-D064AB7FC16A}" type="datetimeFigureOut">
              <a:rPr lang="en-US" smtClean="0"/>
              <a:t>1/21/2016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1701793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778C31-CACA-4053-8718-D064AB7FC16A}" type="datetimeFigureOut">
              <a:rPr lang="en-US" smtClean="0"/>
              <a:t>1/21/2016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2332770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778C31-CACA-4053-8718-D064AB7FC16A}"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1675629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778C31-CACA-4053-8718-D064AB7FC16A}" type="datetimeFigureOut">
              <a:rPr lang="en-US" smtClean="0"/>
              <a:t>1/21/2016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142507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2688991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808626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1119046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35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263821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692599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778C31-CACA-4053-8718-D064AB7FC16A}" type="datetimeFigureOut">
              <a:rPr lang="en-US" smtClean="0"/>
              <a:t>1/21/2016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9BC881-0729-40A5-9EFC-9FCCBF4D16A6}" type="slidenum">
              <a:rPr lang="en-US" smtClean="0"/>
              <a:t>‹#›</a:t>
            </a:fld>
            <a:endParaRPr lang="en-US"/>
          </a:p>
        </p:txBody>
      </p:sp>
    </p:spTree>
    <p:extLst>
      <p:ext uri="{BB962C8B-B14F-4D97-AF65-F5344CB8AC3E}">
        <p14:creationId xmlns:p14="http://schemas.microsoft.com/office/powerpoint/2010/main" val="2007595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5778C31-CACA-4053-8718-D064AB7FC16A}" type="datetimeFigureOut">
              <a:rPr lang="en-US" smtClean="0"/>
              <a:t>1/21/2016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B9BC881-0729-40A5-9EFC-9FCCBF4D16A6}" type="slidenum">
              <a:rPr lang="en-US" smtClean="0"/>
              <a:t>‹#›</a:t>
            </a:fld>
            <a:endParaRPr lang="en-US"/>
          </a:p>
        </p:txBody>
      </p:sp>
    </p:spTree>
    <p:extLst>
      <p:ext uri="{BB962C8B-B14F-4D97-AF65-F5344CB8AC3E}">
        <p14:creationId xmlns:p14="http://schemas.microsoft.com/office/powerpoint/2010/main" val="833707884"/>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drylandsystems.cgiar.org/sites/default/files/GenderStrategy.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Inclusive </a:t>
            </a:r>
            <a:r>
              <a:rPr lang="en-US" dirty="0" smtClean="0"/>
              <a:t>research for development: </a:t>
            </a:r>
            <a:r>
              <a:rPr lang="en-US" dirty="0"/>
              <a:t>G</a:t>
            </a:r>
            <a:r>
              <a:rPr lang="en-US" dirty="0" smtClean="0"/>
              <a:t>ender integration</a:t>
            </a:r>
            <a:endParaRPr lang="en-US" dirty="0"/>
          </a:p>
        </p:txBody>
      </p:sp>
      <p:sp>
        <p:nvSpPr>
          <p:cNvPr id="3" name="Subtitle 2"/>
          <p:cNvSpPr>
            <a:spLocks noGrp="1"/>
          </p:cNvSpPr>
          <p:nvPr>
            <p:ph type="subTitle" idx="1"/>
          </p:nvPr>
        </p:nvSpPr>
        <p:spPr/>
        <p:txBody>
          <a:bodyPr>
            <a:normAutofit/>
          </a:bodyPr>
          <a:lstStyle/>
          <a:p>
            <a:r>
              <a:rPr lang="en-US" dirty="0" smtClean="0"/>
              <a:t>By Dina Najjar </a:t>
            </a:r>
          </a:p>
          <a:p>
            <a:r>
              <a:rPr lang="en-US" dirty="0" smtClean="0"/>
              <a:t>SEPRP Annual Training Program</a:t>
            </a:r>
            <a:endParaRPr lang="en-US" dirty="0"/>
          </a:p>
        </p:txBody>
      </p:sp>
    </p:spTree>
    <p:extLst>
      <p:ext uri="{BB962C8B-B14F-4D97-AF65-F5344CB8AC3E}">
        <p14:creationId xmlns:p14="http://schemas.microsoft.com/office/powerpoint/2010/main" val="25361225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3600" dirty="0" smtClean="0"/>
              <a:t>Gender Analysis-Basics </a:t>
            </a:r>
            <a:endParaRPr lang="en-US" sz="3600" dirty="0"/>
          </a:p>
        </p:txBody>
      </p:sp>
    </p:spTree>
    <p:extLst>
      <p:ext uri="{BB962C8B-B14F-4D97-AF65-F5344CB8AC3E}">
        <p14:creationId xmlns:p14="http://schemas.microsoft.com/office/powerpoint/2010/main" val="2568304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gender? </a:t>
            </a:r>
            <a:r>
              <a:rPr lang="en-US" sz="2200" dirty="0" smtClean="0"/>
              <a:t>(DS Gender Strategy 2013)  </a:t>
            </a:r>
            <a:endParaRPr lang="en-US" sz="2200" dirty="0"/>
          </a:p>
        </p:txBody>
      </p:sp>
      <p:sp>
        <p:nvSpPr>
          <p:cNvPr id="3" name="Content Placeholder 2"/>
          <p:cNvSpPr>
            <a:spLocks noGrp="1"/>
          </p:cNvSpPr>
          <p:nvPr>
            <p:ph idx="1"/>
          </p:nvPr>
        </p:nvSpPr>
        <p:spPr/>
        <p:txBody>
          <a:bodyPr/>
          <a:lstStyle/>
          <a:p>
            <a:pPr marL="0" indent="0" algn="just">
              <a:buClr>
                <a:schemeClr val="accent1">
                  <a:lumMod val="60000"/>
                  <a:lumOff val="40000"/>
                </a:schemeClr>
              </a:buClr>
              <a:buNone/>
              <a:defRPr/>
            </a:pPr>
            <a:r>
              <a:rPr lang="en-US" b="1" dirty="0">
                <a:latin typeface="Cambria" pitchFamily="18" charset="0"/>
              </a:rPr>
              <a:t>GENDER </a:t>
            </a:r>
            <a:r>
              <a:rPr lang="en-US" dirty="0">
                <a:latin typeface="Cambria" pitchFamily="18" charset="0"/>
              </a:rPr>
              <a:t>refers to the </a:t>
            </a:r>
            <a:r>
              <a:rPr lang="en-US" i="1" dirty="0">
                <a:latin typeface="Cambria" pitchFamily="18" charset="0"/>
              </a:rPr>
              <a:t>socially given </a:t>
            </a:r>
            <a:r>
              <a:rPr lang="en-US" dirty="0">
                <a:latin typeface="Cambria" pitchFamily="18" charset="0"/>
              </a:rPr>
              <a:t>attributes, roles, activities, relationships, and responsibilities connected to being a female or a male in a given society.</a:t>
            </a:r>
          </a:p>
          <a:p>
            <a:pPr marL="0" indent="0" algn="just">
              <a:buClr>
                <a:schemeClr val="accent1">
                  <a:lumMod val="60000"/>
                  <a:lumOff val="40000"/>
                </a:schemeClr>
              </a:buClr>
              <a:buNone/>
              <a:defRPr/>
            </a:pPr>
            <a:endParaRPr lang="en-US" dirty="0"/>
          </a:p>
          <a:p>
            <a:pPr marL="0" indent="0" algn="just">
              <a:buClr>
                <a:schemeClr val="accent1">
                  <a:lumMod val="60000"/>
                  <a:lumOff val="40000"/>
                </a:schemeClr>
              </a:buClr>
              <a:buNone/>
              <a:defRPr/>
            </a:pPr>
            <a:r>
              <a:rPr lang="en-US" dirty="0"/>
              <a:t>These are shaped by ideological, cultural, economic, ethnic and religious factors and are a key determinant of the distribution of resources, rights and responsibilities between men and women. </a:t>
            </a:r>
            <a:endParaRPr lang="en-US" b="1" dirty="0">
              <a:latin typeface="Cambria" pitchFamily="18" charset="0"/>
            </a:endParaRPr>
          </a:p>
          <a:p>
            <a:endParaRPr lang="en-US" dirty="0"/>
          </a:p>
        </p:txBody>
      </p:sp>
    </p:spTree>
    <p:extLst>
      <p:ext uri="{BB962C8B-B14F-4D97-AF65-F5344CB8AC3E}">
        <p14:creationId xmlns:p14="http://schemas.microsoft.com/office/powerpoint/2010/main" val="17439658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gender? </a:t>
            </a:r>
            <a:r>
              <a:rPr lang="en-US" sz="2500" dirty="0" smtClean="0"/>
              <a:t>(Doss and Caitlin 2015) </a:t>
            </a:r>
            <a:endParaRPr lang="en-US" sz="2500" dirty="0"/>
          </a:p>
        </p:txBody>
      </p:sp>
      <p:sp>
        <p:nvSpPr>
          <p:cNvPr id="3" name="Content Placeholder 2"/>
          <p:cNvSpPr>
            <a:spLocks noGrp="1"/>
          </p:cNvSpPr>
          <p:nvPr>
            <p:ph idx="1"/>
          </p:nvPr>
        </p:nvSpPr>
        <p:spPr/>
        <p:txBody>
          <a:bodyPr>
            <a:normAutofit/>
          </a:bodyPr>
          <a:lstStyle/>
          <a:p>
            <a:pPr marL="228600" lvl="1">
              <a:spcBef>
                <a:spcPts val="1000"/>
              </a:spcBef>
            </a:pPr>
            <a:r>
              <a:rPr lang="en-US" sz="1800" b="0" i="0" u="none" strike="noStrike" baseline="0" dirty="0" smtClean="0"/>
              <a:t>Without considering the role of gender, critical components necessary for the design and evaluation of programs, policies, and technologies may be missed, rendering them less successful and less likely to benefit both men and women.</a:t>
            </a:r>
          </a:p>
          <a:p>
            <a:pPr marL="685800" lvl="2">
              <a:spcBef>
                <a:spcPts val="1000"/>
              </a:spcBef>
            </a:pPr>
            <a:r>
              <a:rPr lang="en-US" sz="1600" b="0" i="0" u="none" strike="noStrike" baseline="0" dirty="0" smtClean="0"/>
              <a:t> </a:t>
            </a:r>
            <a:r>
              <a:rPr lang="en-US" sz="1600" dirty="0" smtClean="0"/>
              <a:t>Gender analysis aims to illuminate “differences in the needs, roles, statuses, priorities, capacities, constraints and opportunities of women and men.”</a:t>
            </a:r>
            <a:endParaRPr lang="en-US" sz="1600" dirty="0"/>
          </a:p>
          <a:p>
            <a:r>
              <a:rPr lang="en-US" dirty="0" smtClean="0"/>
              <a:t>A better understanding of the role of gender in the agricultural sector could greatly increase productivity, reduce poverty, and improve food security.</a:t>
            </a:r>
          </a:p>
          <a:p>
            <a:pPr lvl="1"/>
            <a:r>
              <a:rPr lang="en-US" dirty="0" smtClean="0"/>
              <a:t>Despite </a:t>
            </a:r>
            <a:r>
              <a:rPr lang="en-US" dirty="0"/>
              <a:t>their significant contribution to the agricultural sector worldwide, women, on average, have access to fewer resources than do men. </a:t>
            </a:r>
            <a:endParaRPr lang="en-US" dirty="0" smtClean="0"/>
          </a:p>
          <a:p>
            <a:pPr lvl="1"/>
            <a:r>
              <a:rPr lang="en-US" dirty="0" smtClean="0"/>
              <a:t>The </a:t>
            </a:r>
            <a:r>
              <a:rPr lang="en-US" dirty="0"/>
              <a:t>FAO suggests that equalizing access to agricultural resources could increase yields by 20-30% and reduce the world’s hungry by 12-17%; these estimates, however, are based on the very limited data that are currently available</a:t>
            </a:r>
            <a:r>
              <a:rPr lang="en-US" dirty="0" smtClean="0"/>
              <a:t>.</a:t>
            </a:r>
          </a:p>
          <a:p>
            <a:pPr marL="0" indent="0">
              <a:buNone/>
            </a:pPr>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16564678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Relevance of Gender to Agricultural Research </a:t>
            </a:r>
            <a:r>
              <a:rPr lang="en-US" sz="2500" dirty="0" smtClean="0"/>
              <a:t>(Doss and Caitlin 2015) </a:t>
            </a:r>
            <a:endParaRPr lang="en-US" sz="2500" dirty="0"/>
          </a:p>
        </p:txBody>
      </p:sp>
      <p:sp>
        <p:nvSpPr>
          <p:cNvPr id="3" name="Content Placeholder 2"/>
          <p:cNvSpPr>
            <a:spLocks noGrp="1"/>
          </p:cNvSpPr>
          <p:nvPr>
            <p:ph idx="1"/>
          </p:nvPr>
        </p:nvSpPr>
        <p:spPr/>
        <p:txBody>
          <a:bodyPr>
            <a:normAutofit fontScale="62500" lnSpcReduction="20000"/>
          </a:bodyPr>
          <a:lstStyle/>
          <a:p>
            <a:pPr marL="0" indent="0">
              <a:buNone/>
            </a:pPr>
            <a:r>
              <a:rPr lang="en-US" b="1" dirty="0" smtClean="0"/>
              <a:t>1.Baseline or descriptive research</a:t>
            </a:r>
            <a:r>
              <a:rPr lang="en-US" dirty="0" smtClean="0"/>
              <a:t>: What crops are being grown and traded? Who is growing them? Who is trading them? What technologies are being used? What natural resources do they use, and in what ways? What are the policies and institutions that shape the environment in which farmers and consumers make decisions? What are the returns to different forms of production, trade, or livelihood activities? </a:t>
            </a:r>
          </a:p>
          <a:p>
            <a:pPr marL="0" indent="0">
              <a:buNone/>
            </a:pPr>
            <a:r>
              <a:rPr lang="en-US" dirty="0" smtClean="0"/>
              <a:t>2.What are the </a:t>
            </a:r>
            <a:r>
              <a:rPr lang="en-US" b="1" dirty="0" smtClean="0"/>
              <a:t>constraints </a:t>
            </a:r>
            <a:r>
              <a:rPr lang="en-US" dirty="0" smtClean="0"/>
              <a:t>facing farmers?</a:t>
            </a:r>
            <a:r>
              <a:rPr lang="en-US" sz="800" dirty="0"/>
              <a:t> </a:t>
            </a:r>
            <a:r>
              <a:rPr lang="en-US" sz="800" dirty="0" smtClean="0"/>
              <a:t> </a:t>
            </a:r>
            <a:r>
              <a:rPr lang="en-US" dirty="0" smtClean="0"/>
              <a:t>In particular, what are the binding constraints that do not allow farmers to produce and trade more and earn better livelihoods? </a:t>
            </a:r>
          </a:p>
          <a:p>
            <a:pPr marL="0" indent="0">
              <a:buNone/>
            </a:pPr>
            <a:r>
              <a:rPr lang="en-US" dirty="0" smtClean="0"/>
              <a:t>3.Where are the </a:t>
            </a:r>
            <a:r>
              <a:rPr lang="en-US" b="1" dirty="0" smtClean="0"/>
              <a:t>opportunities </a:t>
            </a:r>
            <a:r>
              <a:rPr lang="en-US" dirty="0" smtClean="0"/>
              <a:t>for increased production and livelihoods? Where are the potential areas in </a:t>
            </a:r>
            <a:r>
              <a:rPr lang="en-US" dirty="0"/>
              <a:t>which </a:t>
            </a:r>
            <a:r>
              <a:rPr lang="en-US" dirty="0" smtClean="0"/>
              <a:t>we could make an impact, whether through technological, institutional, or policy change? </a:t>
            </a:r>
          </a:p>
          <a:p>
            <a:pPr marL="0" indent="0">
              <a:buNone/>
            </a:pPr>
            <a:r>
              <a:rPr lang="en-US" dirty="0" smtClean="0"/>
              <a:t>4.How do farmers respond to living in a </a:t>
            </a:r>
            <a:r>
              <a:rPr lang="en-US" b="1" dirty="0" smtClean="0"/>
              <a:t>risky environment</a:t>
            </a:r>
            <a:r>
              <a:rPr lang="en-US" dirty="0" smtClean="0"/>
              <a:t>? These risks may be environmental such as climate change, economic through markets for both buying and selling goods, political, or personal such as health. How does the risk shape their decisions? Which people are particularly vulnerable? </a:t>
            </a:r>
          </a:p>
          <a:p>
            <a:pPr marL="0" indent="0">
              <a:buNone/>
            </a:pPr>
            <a:r>
              <a:rPr lang="en-US" dirty="0" smtClean="0"/>
              <a:t>5.What is the </a:t>
            </a:r>
            <a:r>
              <a:rPr lang="en-US" b="1" dirty="0" smtClean="0"/>
              <a:t>impact </a:t>
            </a:r>
            <a:r>
              <a:rPr lang="en-US" dirty="0" smtClean="0"/>
              <a:t>of projects, programs, and policies? How can projects be </a:t>
            </a:r>
            <a:r>
              <a:rPr lang="en-US" b="1" dirty="0" smtClean="0"/>
              <a:t>designed </a:t>
            </a:r>
            <a:r>
              <a:rPr lang="en-US" dirty="0" smtClean="0"/>
              <a:t>and </a:t>
            </a:r>
            <a:r>
              <a:rPr lang="en-US" b="1" dirty="0" smtClean="0"/>
              <a:t>monitored </a:t>
            </a:r>
            <a:r>
              <a:rPr lang="en-US" dirty="0" smtClean="0"/>
              <a:t>to be gender transformative? How does agricultural innovation affect women’s economic empowerment? Are gender gaps in farm productivity, income, asset ownership, or sustainable intensification changing and why? </a:t>
            </a:r>
          </a:p>
          <a:p>
            <a:pPr marL="457200" lvl="1" indent="0">
              <a:buNone/>
            </a:pPr>
            <a:endParaRPr lang="en-US" dirty="0" smtClean="0"/>
          </a:p>
          <a:p>
            <a:r>
              <a:rPr lang="en-US" dirty="0" smtClean="0"/>
              <a:t>If gender is excluded from analysis in the five research areas above, then the findings will be incomplete or misleading. Thus, it is critical that both data collection and analyses pay attention to gender.</a:t>
            </a:r>
          </a:p>
          <a:p>
            <a:pPr lvl="1"/>
            <a:r>
              <a:rPr lang="en-US" dirty="0" smtClean="0"/>
              <a:t>simply improving women’s access to resources may not result in permanent impacts unless complemented by transformative changes in the root causes of the inequalities. </a:t>
            </a:r>
          </a:p>
          <a:p>
            <a:endParaRPr lang="en-US" dirty="0"/>
          </a:p>
        </p:txBody>
      </p:sp>
    </p:spTree>
    <p:extLst>
      <p:ext uri="{BB962C8B-B14F-4D97-AF65-F5344CB8AC3E}">
        <p14:creationId xmlns:p14="http://schemas.microsoft.com/office/powerpoint/2010/main" val="2042148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74002" cy="1320800"/>
          </a:xfrm>
        </p:spPr>
        <p:txBody>
          <a:bodyPr>
            <a:normAutofit fontScale="90000"/>
          </a:bodyPr>
          <a:lstStyle/>
          <a:p>
            <a:r>
              <a:rPr lang="en-US" sz="3100" b="1" dirty="0"/>
              <a:t>Lessons from the old Green </a:t>
            </a:r>
            <a:r>
              <a:rPr lang="en-US" sz="3100" b="1" dirty="0" smtClean="0"/>
              <a:t>Revolution for </a:t>
            </a:r>
            <a:r>
              <a:rPr lang="en-US" sz="3100" b="1" dirty="0"/>
              <a:t>the new: Social, </a:t>
            </a:r>
            <a:r>
              <a:rPr lang="en-US" sz="3100" b="1" dirty="0" smtClean="0"/>
              <a:t>environmental and </a:t>
            </a:r>
            <a:r>
              <a:rPr lang="en-US" sz="3100" b="1" dirty="0"/>
              <a:t>nutritional issues for </a:t>
            </a:r>
            <a:r>
              <a:rPr lang="en-US" sz="3100" b="1" dirty="0" smtClean="0"/>
              <a:t>agricultural change </a:t>
            </a:r>
            <a:r>
              <a:rPr lang="en-US" sz="3100" b="1" dirty="0"/>
              <a:t>in </a:t>
            </a:r>
            <a:r>
              <a:rPr lang="en-US" sz="3100" b="1" dirty="0" smtClean="0"/>
              <a:t>Africa </a:t>
            </a:r>
            <a:r>
              <a:rPr lang="en-US" sz="2200" b="1" dirty="0" smtClean="0"/>
              <a:t>by Rachel </a:t>
            </a:r>
            <a:r>
              <a:rPr lang="en-US" sz="2200" b="1" dirty="0" err="1" smtClean="0"/>
              <a:t>Bezner</a:t>
            </a:r>
            <a:r>
              <a:rPr lang="en-US" sz="2200" b="1" dirty="0" smtClean="0"/>
              <a:t> Kerr 2012  </a:t>
            </a:r>
            <a:endParaRPr lang="en-US" sz="2200" dirty="0"/>
          </a:p>
        </p:txBody>
      </p:sp>
      <p:sp>
        <p:nvSpPr>
          <p:cNvPr id="3" name="Content Placeholder 2"/>
          <p:cNvSpPr>
            <a:spLocks noGrp="1"/>
          </p:cNvSpPr>
          <p:nvPr>
            <p:ph idx="1"/>
          </p:nvPr>
        </p:nvSpPr>
        <p:spPr>
          <a:xfrm>
            <a:off x="677334" y="1622739"/>
            <a:ext cx="8596668" cy="5036810"/>
          </a:xfrm>
        </p:spPr>
        <p:txBody>
          <a:bodyPr>
            <a:normAutofit lnSpcReduction="10000"/>
          </a:bodyPr>
          <a:lstStyle/>
          <a:p>
            <a:r>
              <a:rPr lang="en-US" dirty="0" smtClean="0"/>
              <a:t>Need to pay attention not only to gender but also class and location (urban, rural, smallholders, transnational corporations) </a:t>
            </a:r>
          </a:p>
          <a:p>
            <a:r>
              <a:rPr lang="en-US" dirty="0" smtClean="0"/>
              <a:t>International policies and trade regime influencing food and nutrition security </a:t>
            </a:r>
          </a:p>
          <a:p>
            <a:r>
              <a:rPr lang="en-US" dirty="0" smtClean="0"/>
              <a:t>Historical perspective fits the objective of deriving lessons from the former green revolution to current </a:t>
            </a:r>
          </a:p>
          <a:p>
            <a:r>
              <a:rPr lang="en-US" dirty="0" smtClean="0"/>
              <a:t>Interdisciplinary (political ecology) </a:t>
            </a:r>
          </a:p>
          <a:p>
            <a:pPr lvl="1"/>
            <a:r>
              <a:rPr lang="en-US" dirty="0" smtClean="0"/>
              <a:t>Social relations (including gender), nutrition, and childcare </a:t>
            </a:r>
          </a:p>
          <a:p>
            <a:pPr lvl="2"/>
            <a:r>
              <a:rPr lang="en-US" dirty="0" smtClean="0"/>
              <a:t>Caloric and micro-nutrient intake, input prices, gendered rights and knowledge </a:t>
            </a:r>
          </a:p>
          <a:p>
            <a:r>
              <a:rPr lang="en-US" dirty="0" smtClean="0"/>
              <a:t>Need to consider issues of control and decision-making (power) </a:t>
            </a:r>
          </a:p>
          <a:p>
            <a:pPr lvl="1"/>
            <a:r>
              <a:rPr lang="en-US" dirty="0" smtClean="0"/>
              <a:t>Looked at class and gender as determining outcomes of GR </a:t>
            </a:r>
          </a:p>
          <a:p>
            <a:pPr lvl="1"/>
            <a:r>
              <a:rPr lang="en-US" dirty="0" smtClean="0"/>
              <a:t>Loss of communal land and </a:t>
            </a:r>
            <a:r>
              <a:rPr lang="en-US" dirty="0" err="1" smtClean="0"/>
              <a:t>labour</a:t>
            </a:r>
            <a:r>
              <a:rPr lang="en-US" dirty="0" smtClean="0"/>
              <a:t> for food production </a:t>
            </a:r>
          </a:p>
          <a:p>
            <a:pPr lvl="1"/>
            <a:r>
              <a:rPr lang="en-US" dirty="0" smtClean="0"/>
              <a:t>Intra-household considerations; control over income and </a:t>
            </a:r>
            <a:r>
              <a:rPr lang="en-US" dirty="0" err="1" smtClean="0"/>
              <a:t>labour</a:t>
            </a:r>
            <a:r>
              <a:rPr lang="en-US" dirty="0" smtClean="0"/>
              <a:t> (skewed towards men) </a:t>
            </a:r>
          </a:p>
          <a:p>
            <a:pPr lvl="1"/>
            <a:r>
              <a:rPr lang="en-US" dirty="0" smtClean="0"/>
              <a:t>Dependence on imported inputs and assistance </a:t>
            </a:r>
          </a:p>
          <a:p>
            <a:pPr lvl="1"/>
            <a:r>
              <a:rPr lang="en-US" dirty="0" smtClean="0"/>
              <a:t>Yield increases off set by employment displacing technologies </a:t>
            </a:r>
          </a:p>
          <a:p>
            <a:endParaRPr lang="en-US" dirty="0" smtClean="0"/>
          </a:p>
          <a:p>
            <a:endParaRPr lang="en-US" dirty="0"/>
          </a:p>
        </p:txBody>
      </p:sp>
    </p:spTree>
    <p:extLst>
      <p:ext uri="{BB962C8B-B14F-4D97-AF65-F5344CB8AC3E}">
        <p14:creationId xmlns:p14="http://schemas.microsoft.com/office/powerpoint/2010/main" val="23729189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Alternative? </a:t>
            </a:r>
          </a:p>
          <a:p>
            <a:pPr lvl="1"/>
            <a:r>
              <a:rPr lang="en-US" dirty="0" smtClean="0"/>
              <a:t>Women leadership in farmer groups enhanced gender relations and nutrition outcomes </a:t>
            </a:r>
          </a:p>
          <a:p>
            <a:pPr lvl="1"/>
            <a:r>
              <a:rPr lang="en-US" dirty="0" smtClean="0"/>
              <a:t>Agro-ecological </a:t>
            </a:r>
            <a:r>
              <a:rPr lang="en-US" dirty="0"/>
              <a:t>approaches, combined </a:t>
            </a:r>
            <a:r>
              <a:rPr lang="en-US" dirty="0" smtClean="0"/>
              <a:t>with scientist–farmer </a:t>
            </a:r>
            <a:r>
              <a:rPr lang="en-US" dirty="0"/>
              <a:t>collaborations, investments </a:t>
            </a:r>
            <a:r>
              <a:rPr lang="en-US" dirty="0" smtClean="0"/>
              <a:t>in education </a:t>
            </a:r>
            <a:r>
              <a:rPr lang="en-US" dirty="0"/>
              <a:t>and attention to social </a:t>
            </a:r>
            <a:r>
              <a:rPr lang="en-US" dirty="0" smtClean="0"/>
              <a:t>inequalities showed </a:t>
            </a:r>
            <a:r>
              <a:rPr lang="en-US" dirty="0"/>
              <a:t>greater </a:t>
            </a:r>
            <a:r>
              <a:rPr lang="en-US" dirty="0" smtClean="0"/>
              <a:t>promise than GR approaches (</a:t>
            </a:r>
            <a:r>
              <a:rPr lang="en-US" dirty="0" err="1" smtClean="0"/>
              <a:t>Bezner</a:t>
            </a:r>
            <a:r>
              <a:rPr lang="en-US" dirty="0" smtClean="0"/>
              <a:t> Kerr) </a:t>
            </a:r>
          </a:p>
          <a:p>
            <a:pPr lvl="1"/>
            <a:r>
              <a:rPr lang="en-US" dirty="0" smtClean="0"/>
              <a:t>Locally available and environmentally sustainable technologies </a:t>
            </a:r>
            <a:endParaRPr lang="en-US" dirty="0"/>
          </a:p>
        </p:txBody>
      </p:sp>
    </p:spTree>
    <p:extLst>
      <p:ext uri="{BB962C8B-B14F-4D97-AF65-F5344CB8AC3E}">
        <p14:creationId xmlns:p14="http://schemas.microsoft.com/office/powerpoint/2010/main" val="10770608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Constraints: Why Drudgery Saving Technologies? </a:t>
            </a:r>
            <a:r>
              <a:rPr lang="en-US" sz="2500" dirty="0" smtClean="0"/>
              <a:t>(</a:t>
            </a:r>
            <a:r>
              <a:rPr lang="en-US" sz="2500" dirty="0" err="1" smtClean="0"/>
              <a:t>Alkire</a:t>
            </a:r>
            <a:r>
              <a:rPr lang="en-US" sz="2500" dirty="0" smtClean="0"/>
              <a:t> et al. 2013) </a:t>
            </a:r>
            <a:endParaRPr lang="en-US" sz="2500" dirty="0"/>
          </a:p>
        </p:txBody>
      </p:sp>
      <p:sp>
        <p:nvSpPr>
          <p:cNvPr id="3" name="Content Placeholder 2"/>
          <p:cNvSpPr>
            <a:spLocks noGrp="1"/>
          </p:cNvSpPr>
          <p:nvPr>
            <p:ph idx="1"/>
          </p:nvPr>
        </p:nvSpPr>
        <p:spPr/>
        <p:txBody>
          <a:bodyPr>
            <a:normAutofit/>
          </a:bodyPr>
          <a:lstStyle/>
          <a:p>
            <a:r>
              <a:rPr lang="en-US" dirty="0">
                <a:solidFill>
                  <a:schemeClr val="tx1"/>
                </a:solidFill>
              </a:rPr>
              <a:t>W</a:t>
            </a:r>
            <a:r>
              <a:rPr lang="en-US" dirty="0" smtClean="0">
                <a:solidFill>
                  <a:schemeClr val="tx1"/>
                </a:solidFill>
              </a:rPr>
              <a:t>omen’s time constraints not only are a burden on women themselves but can negatively affect the care and welfare of children and other family members as well. Agricultural innovations that greatly increase labor burdens may have a negative effect, even if incomes increase, whereas labor-saving technologies may benefit women even if they do not improve production or incomes. </a:t>
            </a:r>
          </a:p>
          <a:p>
            <a:r>
              <a:rPr lang="en-US" dirty="0" smtClean="0">
                <a:solidFill>
                  <a:schemeClr val="tx1"/>
                </a:solidFill>
              </a:rPr>
              <a:t>Labor-saving </a:t>
            </a:r>
            <a:r>
              <a:rPr lang="en-US" dirty="0">
                <a:solidFill>
                  <a:schemeClr val="tx1"/>
                </a:solidFill>
              </a:rPr>
              <a:t>technologies that reduce the time women </a:t>
            </a:r>
            <a:r>
              <a:rPr lang="en-US" dirty="0" smtClean="0">
                <a:solidFill>
                  <a:schemeClr val="tx1"/>
                </a:solidFill>
              </a:rPr>
              <a:t>need to </a:t>
            </a:r>
            <a:r>
              <a:rPr lang="en-US" dirty="0">
                <a:solidFill>
                  <a:schemeClr val="tx1"/>
                </a:solidFill>
              </a:rPr>
              <a:t>spend on domestic work may also give them more </a:t>
            </a:r>
            <a:r>
              <a:rPr lang="en-US" dirty="0" smtClean="0">
                <a:solidFill>
                  <a:schemeClr val="tx1"/>
                </a:solidFill>
              </a:rPr>
              <a:t>time for </a:t>
            </a:r>
            <a:r>
              <a:rPr lang="en-US" dirty="0">
                <a:solidFill>
                  <a:schemeClr val="tx1"/>
                </a:solidFill>
              </a:rPr>
              <a:t>other activities—choices which are empowering if these </a:t>
            </a:r>
            <a:r>
              <a:rPr lang="en-US" dirty="0" smtClean="0">
                <a:solidFill>
                  <a:schemeClr val="tx1"/>
                </a:solidFill>
              </a:rPr>
              <a:t>options had </a:t>
            </a:r>
            <a:r>
              <a:rPr lang="en-US" dirty="0">
                <a:solidFill>
                  <a:schemeClr val="tx1"/>
                </a:solidFill>
              </a:rPr>
              <a:t>not been available in the past</a:t>
            </a:r>
            <a:r>
              <a:rPr lang="en-US" dirty="0" smtClean="0">
                <a:solidFill>
                  <a:schemeClr val="tx1"/>
                </a:solidFill>
              </a:rPr>
              <a:t>. </a:t>
            </a:r>
            <a:endParaRPr lang="en-US" dirty="0">
              <a:solidFill>
                <a:schemeClr val="tx1"/>
              </a:solidFill>
            </a:endParaRPr>
          </a:p>
        </p:txBody>
      </p:sp>
    </p:spTree>
    <p:extLst>
      <p:ext uri="{BB962C8B-B14F-4D97-AF65-F5344CB8AC3E}">
        <p14:creationId xmlns:p14="http://schemas.microsoft.com/office/powerpoint/2010/main" val="39914447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b="1" dirty="0" smtClean="0"/>
              <a:t>Opportunities: Water </a:t>
            </a:r>
            <a:r>
              <a:rPr lang="en-US" sz="3000" b="1" dirty="0"/>
              <a:t>and waste management in the Moroccan tourism industry: The </a:t>
            </a:r>
            <a:r>
              <a:rPr lang="en-US" sz="3000" b="1" dirty="0" smtClean="0"/>
              <a:t>case of </a:t>
            </a:r>
            <a:r>
              <a:rPr lang="en-US" sz="3000" b="1" dirty="0"/>
              <a:t>three women </a:t>
            </a:r>
            <a:r>
              <a:rPr lang="en-US" sz="3000" b="1" dirty="0" smtClean="0"/>
              <a:t>entrepreneurs </a:t>
            </a:r>
            <a:r>
              <a:rPr lang="en-US" sz="2000" b="1" dirty="0" smtClean="0"/>
              <a:t>by </a:t>
            </a:r>
            <a:r>
              <a:rPr lang="en-US" sz="2000" b="1" dirty="0" err="1"/>
              <a:t>María</a:t>
            </a:r>
            <a:r>
              <a:rPr lang="en-US" sz="2000" b="1" dirty="0"/>
              <a:t> del Mar </a:t>
            </a:r>
            <a:r>
              <a:rPr lang="en-US" sz="2000" b="1" dirty="0" smtClean="0"/>
              <a:t>Alonso-Almeida 2012</a:t>
            </a:r>
            <a:endParaRPr lang="en-US" sz="2000" b="1" dirty="0"/>
          </a:p>
        </p:txBody>
      </p:sp>
      <p:sp>
        <p:nvSpPr>
          <p:cNvPr id="3" name="Content Placeholder 2"/>
          <p:cNvSpPr>
            <a:spLocks noGrp="1"/>
          </p:cNvSpPr>
          <p:nvPr>
            <p:ph idx="1"/>
          </p:nvPr>
        </p:nvSpPr>
        <p:spPr>
          <a:xfrm>
            <a:off x="677334" y="2624228"/>
            <a:ext cx="8596668" cy="3880773"/>
          </a:xfrm>
        </p:spPr>
        <p:txBody>
          <a:bodyPr>
            <a:normAutofit fontScale="92500" lnSpcReduction="10000"/>
          </a:bodyPr>
          <a:lstStyle/>
          <a:p>
            <a:r>
              <a:rPr lang="en-US" dirty="0" smtClean="0"/>
              <a:t>Focus on traditional roles (puts women in box) when in reality due to feminization of agricultural women are increasingly involved in non-domestic water and related professional spheres (due to male outmigration and limited profitability of agriculture (land fragmentation)) </a:t>
            </a:r>
          </a:p>
          <a:p>
            <a:r>
              <a:rPr lang="en-US" dirty="0" smtClean="0"/>
              <a:t>Qualitative study due to lack of information (highlights importance of collecting sex-disaggregated data) </a:t>
            </a:r>
          </a:p>
          <a:p>
            <a:r>
              <a:rPr lang="en-US" dirty="0" smtClean="0"/>
              <a:t>Linkages to broader context need to understand gender in broader context </a:t>
            </a:r>
          </a:p>
          <a:p>
            <a:pPr lvl="1"/>
            <a:r>
              <a:rPr lang="en-US" dirty="0" smtClean="0"/>
              <a:t>Policy and historical changes as well as inequality </a:t>
            </a:r>
          </a:p>
          <a:p>
            <a:r>
              <a:rPr lang="en-US" dirty="0" smtClean="0"/>
              <a:t>Could have used life histories instead of businesses histories (what were the difficulties how did these women surmount them) </a:t>
            </a:r>
          </a:p>
          <a:p>
            <a:r>
              <a:rPr lang="en-US" dirty="0" err="1" smtClean="0"/>
              <a:t>Triangulatation</a:t>
            </a:r>
            <a:r>
              <a:rPr lang="en-US" dirty="0" smtClean="0"/>
              <a:t> (not mentioned) from other family members, bank etc. </a:t>
            </a:r>
          </a:p>
          <a:p>
            <a:r>
              <a:rPr lang="en-US" dirty="0" smtClean="0"/>
              <a:t>Unclear what were the questions asked (was it do you save water, if so how?) </a:t>
            </a:r>
          </a:p>
          <a:p>
            <a:pPr lvl="2"/>
            <a:endParaRPr lang="en-US" dirty="0" smtClean="0"/>
          </a:p>
          <a:p>
            <a:pPr lvl="1"/>
            <a:endParaRPr lang="en-US" dirty="0"/>
          </a:p>
        </p:txBody>
      </p:sp>
    </p:spTree>
    <p:extLst>
      <p:ext uri="{BB962C8B-B14F-4D97-AF65-F5344CB8AC3E}">
        <p14:creationId xmlns:p14="http://schemas.microsoft.com/office/powerpoint/2010/main" val="9876629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Impacts: Feminization of agricultural </a:t>
            </a:r>
            <a:r>
              <a:rPr lang="en-US" b="1" dirty="0" err="1" smtClean="0"/>
              <a:t>labour</a:t>
            </a:r>
            <a:r>
              <a:rPr lang="en-US" b="1" dirty="0" smtClean="0"/>
              <a:t> in Syria </a:t>
            </a:r>
            <a:r>
              <a:rPr lang="en-US" sz="2500" b="1" dirty="0" smtClean="0"/>
              <a:t>by </a:t>
            </a:r>
            <a:r>
              <a:rPr lang="en-US" sz="2500" b="1" dirty="0" err="1" smtClean="0"/>
              <a:t>Melika</a:t>
            </a:r>
            <a:r>
              <a:rPr lang="en-US" sz="2500" b="1" dirty="0" smtClean="0"/>
              <a:t> Martini 2003</a:t>
            </a:r>
            <a:r>
              <a:rPr lang="en-US" sz="2500" dirty="0" smtClean="0"/>
              <a:t> </a:t>
            </a:r>
            <a:endParaRPr lang="en-US" sz="2500" dirty="0"/>
          </a:p>
        </p:txBody>
      </p:sp>
      <p:sp>
        <p:nvSpPr>
          <p:cNvPr id="3" name="Content Placeholder 2"/>
          <p:cNvSpPr>
            <a:spLocks noGrp="1"/>
          </p:cNvSpPr>
          <p:nvPr>
            <p:ph idx="1"/>
          </p:nvPr>
        </p:nvSpPr>
        <p:spPr/>
        <p:txBody>
          <a:bodyPr>
            <a:normAutofit/>
          </a:bodyPr>
          <a:lstStyle/>
          <a:p>
            <a:r>
              <a:rPr lang="en-US" dirty="0" smtClean="0"/>
              <a:t>Uses historical approach to explain changes in gender roles </a:t>
            </a:r>
          </a:p>
          <a:p>
            <a:pPr lvl="1"/>
            <a:r>
              <a:rPr lang="en-US" dirty="0" smtClean="0"/>
              <a:t>Privatization of land leading to fragmentation in turn leading to migration </a:t>
            </a:r>
          </a:p>
          <a:p>
            <a:pPr lvl="1"/>
            <a:r>
              <a:rPr lang="en-US" dirty="0" smtClean="0"/>
              <a:t>Intensification of agriculture (irrigation methods) leading to increased demand for </a:t>
            </a:r>
            <a:r>
              <a:rPr lang="en-US" dirty="0" err="1" smtClean="0"/>
              <a:t>labour</a:t>
            </a:r>
            <a:r>
              <a:rPr lang="en-US" dirty="0" smtClean="0"/>
              <a:t> and respective government policies </a:t>
            </a:r>
          </a:p>
          <a:p>
            <a:r>
              <a:rPr lang="en-US" dirty="0" smtClean="0"/>
              <a:t>Prolonged PRA termed informal survey (creative and intensive process)  </a:t>
            </a:r>
          </a:p>
          <a:p>
            <a:r>
              <a:rPr lang="en-US" dirty="0" smtClean="0"/>
              <a:t>PRA informed formal questionnaire design </a:t>
            </a:r>
          </a:p>
          <a:p>
            <a:r>
              <a:rPr lang="en-US" dirty="0" smtClean="0"/>
              <a:t>Informal and formal interviews (checklist) conducted in multiple sites (in different agro-ecosystems allowing comparison between intensified and </a:t>
            </a:r>
            <a:r>
              <a:rPr lang="en-US" dirty="0" err="1" smtClean="0"/>
              <a:t>rainfed</a:t>
            </a:r>
            <a:r>
              <a:rPr lang="en-US" dirty="0" smtClean="0"/>
              <a:t> systems) allowing for </a:t>
            </a:r>
            <a:r>
              <a:rPr lang="en-US" dirty="0" err="1" smtClean="0"/>
              <a:t>generizable</a:t>
            </a:r>
            <a:r>
              <a:rPr lang="en-US" dirty="0" smtClean="0"/>
              <a:t> results </a:t>
            </a:r>
          </a:p>
          <a:p>
            <a:endParaRPr lang="en-US" dirty="0" smtClean="0"/>
          </a:p>
          <a:p>
            <a:endParaRPr lang="en-US" dirty="0" smtClean="0"/>
          </a:p>
          <a:p>
            <a:pPr lvl="1"/>
            <a:endParaRPr lang="en-US" dirty="0"/>
          </a:p>
        </p:txBody>
      </p:sp>
    </p:spTree>
    <p:extLst>
      <p:ext uri="{BB962C8B-B14F-4D97-AF65-F5344CB8AC3E}">
        <p14:creationId xmlns:p14="http://schemas.microsoft.com/office/powerpoint/2010/main" val="26189970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Household typology by </a:t>
            </a:r>
            <a:r>
              <a:rPr lang="en-US" dirty="0" err="1" smtClean="0"/>
              <a:t>labour</a:t>
            </a:r>
            <a:r>
              <a:rPr lang="en-US" dirty="0" smtClean="0"/>
              <a:t> needs, </a:t>
            </a:r>
            <a:r>
              <a:rPr lang="en-US" dirty="0" err="1" smtClean="0"/>
              <a:t>labour</a:t>
            </a:r>
            <a:r>
              <a:rPr lang="en-US" dirty="0" smtClean="0"/>
              <a:t> supply, and types of </a:t>
            </a:r>
            <a:r>
              <a:rPr lang="en-US" dirty="0" err="1" smtClean="0"/>
              <a:t>labour</a:t>
            </a:r>
            <a:r>
              <a:rPr lang="en-US" dirty="0" smtClean="0"/>
              <a:t> needed for production </a:t>
            </a:r>
          </a:p>
          <a:p>
            <a:r>
              <a:rPr lang="en-US" dirty="0" smtClean="0"/>
              <a:t>Interviewed heads of households with attempt to talk to wives simultaneously </a:t>
            </a:r>
          </a:p>
          <a:p>
            <a:r>
              <a:rPr lang="en-US" dirty="0" smtClean="0"/>
              <a:t>Gender roles changes </a:t>
            </a:r>
          </a:p>
          <a:p>
            <a:pPr lvl="1"/>
            <a:r>
              <a:rPr lang="en-US" dirty="0" smtClean="0"/>
              <a:t>women are doing the </a:t>
            </a:r>
            <a:r>
              <a:rPr lang="en-US" dirty="0" err="1" smtClean="0"/>
              <a:t>labour</a:t>
            </a:r>
            <a:r>
              <a:rPr lang="en-US" dirty="0" smtClean="0"/>
              <a:t> but not management decisions due to presence of elderly sons</a:t>
            </a:r>
          </a:p>
          <a:p>
            <a:endParaRPr lang="en-US" dirty="0" smtClean="0"/>
          </a:p>
        </p:txBody>
      </p:sp>
    </p:spTree>
    <p:extLst>
      <p:ext uri="{BB962C8B-B14F-4D97-AF65-F5344CB8AC3E}">
        <p14:creationId xmlns:p14="http://schemas.microsoft.com/office/powerpoint/2010/main" val="33673408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09977" y="130623"/>
            <a:ext cx="8229600" cy="994122"/>
          </a:xfrm>
        </p:spPr>
        <p:txBody>
          <a:bodyPr>
            <a:normAutofit/>
          </a:bodyPr>
          <a:lstStyle/>
          <a:p>
            <a:r>
              <a:rPr lang="en-GB" dirty="0" smtClean="0"/>
              <a:t>Research methods on Decision-making </a:t>
            </a:r>
            <a:endParaRPr lang="en-GB" dirty="0"/>
          </a:p>
        </p:txBody>
      </p:sp>
      <p:sp>
        <p:nvSpPr>
          <p:cNvPr id="8" name="Text Placeholder 7"/>
          <p:cNvSpPr>
            <a:spLocks noGrp="1"/>
          </p:cNvSpPr>
          <p:nvPr>
            <p:ph type="body" idx="1"/>
          </p:nvPr>
        </p:nvSpPr>
        <p:spPr>
          <a:xfrm>
            <a:off x="1053921" y="1103270"/>
            <a:ext cx="4040188" cy="648072"/>
          </a:xfrm>
        </p:spPr>
        <p:txBody>
          <a:bodyPr/>
          <a:lstStyle/>
          <a:p>
            <a:r>
              <a:rPr lang="en-GB" u="sng" dirty="0" smtClean="0"/>
              <a:t>Survey</a:t>
            </a:r>
            <a:r>
              <a:rPr lang="en-GB" dirty="0" smtClean="0"/>
              <a:t> approach</a:t>
            </a:r>
            <a:endParaRPr lang="en-GB" dirty="0"/>
          </a:p>
        </p:txBody>
      </p:sp>
      <p:sp>
        <p:nvSpPr>
          <p:cNvPr id="9" name="Content Placeholder 8"/>
          <p:cNvSpPr>
            <a:spLocks noGrp="1"/>
          </p:cNvSpPr>
          <p:nvPr>
            <p:ph sz="half" idx="2"/>
          </p:nvPr>
        </p:nvSpPr>
        <p:spPr>
          <a:xfrm>
            <a:off x="1053921" y="1988841"/>
            <a:ext cx="4040188" cy="4536504"/>
          </a:xfrm>
        </p:spPr>
        <p:txBody>
          <a:bodyPr>
            <a:normAutofit/>
          </a:bodyPr>
          <a:lstStyle/>
          <a:p>
            <a:pPr marL="0" indent="0">
              <a:buNone/>
            </a:pPr>
            <a:endParaRPr lang="en-GB" dirty="0" smtClean="0"/>
          </a:p>
          <a:p>
            <a:r>
              <a:rPr lang="en-GB" dirty="0" smtClean="0"/>
              <a:t>Who makes decision about a, b, c (</a:t>
            </a:r>
            <a:r>
              <a:rPr lang="en-GB" u="sng" dirty="0" smtClean="0"/>
              <a:t>in general</a:t>
            </a:r>
            <a:r>
              <a:rPr lang="en-GB" dirty="0" smtClean="0"/>
              <a:t>): you, spouse, joint, any other person</a:t>
            </a:r>
          </a:p>
          <a:p>
            <a:r>
              <a:rPr lang="en-GB" dirty="0" smtClean="0"/>
              <a:t>Speak to men and/or women in households</a:t>
            </a:r>
          </a:p>
          <a:p>
            <a:r>
              <a:rPr lang="en-GB" dirty="0" smtClean="0"/>
              <a:t>Reflect socially acceptable norms rather than actual spheres of influence</a:t>
            </a:r>
          </a:p>
          <a:p>
            <a:r>
              <a:rPr lang="en-GB" dirty="0" smtClean="0"/>
              <a:t>Ignore processes, see decisions as discrete events</a:t>
            </a:r>
            <a:endParaRPr lang="en-GB" dirty="0"/>
          </a:p>
        </p:txBody>
      </p:sp>
      <p:sp>
        <p:nvSpPr>
          <p:cNvPr id="10" name="Text Placeholder 9"/>
          <p:cNvSpPr>
            <a:spLocks noGrp="1"/>
          </p:cNvSpPr>
          <p:nvPr>
            <p:ph type="body" sz="quarter" idx="3"/>
          </p:nvPr>
        </p:nvSpPr>
        <p:spPr>
          <a:xfrm>
            <a:off x="5550840" y="1072532"/>
            <a:ext cx="4041775" cy="936104"/>
          </a:xfrm>
        </p:spPr>
        <p:txBody>
          <a:bodyPr>
            <a:normAutofit fontScale="92500" lnSpcReduction="20000"/>
          </a:bodyPr>
          <a:lstStyle/>
          <a:p>
            <a:r>
              <a:rPr lang="en-GB" u="sng" dirty="0" smtClean="0"/>
              <a:t>Case study </a:t>
            </a:r>
            <a:r>
              <a:rPr lang="en-GB" dirty="0" smtClean="0"/>
              <a:t>approach combining quantitative and qualitative</a:t>
            </a:r>
            <a:endParaRPr lang="en-GB" dirty="0"/>
          </a:p>
        </p:txBody>
      </p:sp>
      <p:sp>
        <p:nvSpPr>
          <p:cNvPr id="11" name="Content Placeholder 10"/>
          <p:cNvSpPr>
            <a:spLocks noGrp="1"/>
          </p:cNvSpPr>
          <p:nvPr>
            <p:ph sz="quarter" idx="4"/>
          </p:nvPr>
        </p:nvSpPr>
        <p:spPr>
          <a:xfrm>
            <a:off x="5550839" y="2357833"/>
            <a:ext cx="4041775" cy="4392487"/>
          </a:xfrm>
        </p:spPr>
        <p:txBody>
          <a:bodyPr>
            <a:normAutofit/>
          </a:bodyPr>
          <a:lstStyle/>
          <a:p>
            <a:pPr marL="355600" indent="-355600"/>
            <a:r>
              <a:rPr lang="en-GB" dirty="0" smtClean="0"/>
              <a:t>Follow-up on </a:t>
            </a:r>
            <a:r>
              <a:rPr lang="en-GB" u="sng" dirty="0" smtClean="0"/>
              <a:t>concrete cases </a:t>
            </a:r>
            <a:r>
              <a:rPr lang="en-GB" dirty="0" smtClean="0"/>
              <a:t>of decisions made to understand the process/ pattern of decision-making</a:t>
            </a:r>
          </a:p>
          <a:p>
            <a:r>
              <a:rPr lang="en-GB" dirty="0" smtClean="0"/>
              <a:t>Speak separately to men and women in households</a:t>
            </a:r>
          </a:p>
          <a:p>
            <a:r>
              <a:rPr lang="en-GB" dirty="0" smtClean="0"/>
              <a:t>Can present material as a continuum, pointing to variations between domains of decision-making, classes/social groups, locations etc.</a:t>
            </a:r>
            <a:endParaRPr lang="en-GB" dirty="0"/>
          </a:p>
        </p:txBody>
      </p:sp>
    </p:spTree>
    <p:extLst>
      <p:ext uri="{BB962C8B-B14F-4D97-AF65-F5344CB8AC3E}">
        <p14:creationId xmlns:p14="http://schemas.microsoft.com/office/powerpoint/2010/main" val="2912040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Mixed Methods Approach </a:t>
            </a:r>
            <a:endParaRPr lang="en-US" dirty="0"/>
          </a:p>
        </p:txBody>
      </p:sp>
      <p:sp>
        <p:nvSpPr>
          <p:cNvPr id="3" name="Content Placeholder 2"/>
          <p:cNvSpPr>
            <a:spLocks noGrp="1"/>
          </p:cNvSpPr>
          <p:nvPr>
            <p:ph idx="1"/>
          </p:nvPr>
        </p:nvSpPr>
        <p:spPr>
          <a:xfrm>
            <a:off x="677334" y="1658313"/>
            <a:ext cx="8596668" cy="3880773"/>
          </a:xfrm>
        </p:spPr>
        <p:txBody>
          <a:bodyPr>
            <a:normAutofit fontScale="62500" lnSpcReduction="20000"/>
          </a:bodyPr>
          <a:lstStyle/>
          <a:p>
            <a:pPr>
              <a:spcBef>
                <a:spcPts val="600"/>
              </a:spcBef>
              <a:spcAft>
                <a:spcPts val="600"/>
              </a:spcAft>
            </a:pPr>
            <a:r>
              <a:rPr lang="en-GB" sz="3200" dirty="0" smtClean="0"/>
              <a:t>Triangulation </a:t>
            </a:r>
          </a:p>
          <a:p>
            <a:pPr>
              <a:spcBef>
                <a:spcPts val="600"/>
              </a:spcBef>
              <a:spcAft>
                <a:spcPts val="600"/>
              </a:spcAft>
            </a:pPr>
            <a:r>
              <a:rPr lang="en-GB" sz="3200" dirty="0" smtClean="0"/>
              <a:t>Multi-disciplinary collaboration </a:t>
            </a:r>
          </a:p>
          <a:p>
            <a:pPr>
              <a:spcBef>
                <a:spcPts val="600"/>
              </a:spcBef>
              <a:spcAft>
                <a:spcPts val="600"/>
              </a:spcAft>
            </a:pPr>
            <a:r>
              <a:rPr lang="en-GB" sz="3200" dirty="0" smtClean="0"/>
              <a:t>Using quantitative analysis to</a:t>
            </a:r>
          </a:p>
          <a:p>
            <a:pPr lvl="2">
              <a:spcBef>
                <a:spcPts val="600"/>
              </a:spcBef>
              <a:spcAft>
                <a:spcPts val="600"/>
              </a:spcAft>
            </a:pPr>
            <a:r>
              <a:rPr lang="en-GB" sz="2200" dirty="0" smtClean="0"/>
              <a:t>produce generalizable results to the population </a:t>
            </a:r>
          </a:p>
          <a:p>
            <a:pPr lvl="2">
              <a:spcBef>
                <a:spcPts val="600"/>
              </a:spcBef>
              <a:spcAft>
                <a:spcPts val="600"/>
              </a:spcAft>
            </a:pPr>
            <a:r>
              <a:rPr lang="en-GB" sz="2200" dirty="0"/>
              <a:t>g</a:t>
            </a:r>
            <a:r>
              <a:rPr lang="en-GB" sz="2200" dirty="0" smtClean="0"/>
              <a:t>enerate numbers and stats that are respected in the policy community </a:t>
            </a:r>
          </a:p>
          <a:p>
            <a:pPr>
              <a:spcBef>
                <a:spcPts val="600"/>
              </a:spcBef>
              <a:spcAft>
                <a:spcPts val="600"/>
              </a:spcAft>
            </a:pPr>
            <a:r>
              <a:rPr lang="en-GB" sz="3200" dirty="0" smtClean="0"/>
              <a:t>Using qualitative analysis to</a:t>
            </a:r>
          </a:p>
          <a:p>
            <a:pPr lvl="2">
              <a:spcBef>
                <a:spcPts val="600"/>
              </a:spcBef>
              <a:spcAft>
                <a:spcPts val="600"/>
              </a:spcAft>
              <a:buFont typeface="Arial" charset="0"/>
              <a:buChar char="•"/>
            </a:pPr>
            <a:r>
              <a:rPr lang="en-GB" sz="2200" dirty="0" smtClean="0"/>
              <a:t>explain trends/ patterns emerging from a survey</a:t>
            </a:r>
          </a:p>
          <a:p>
            <a:pPr lvl="2">
              <a:spcBef>
                <a:spcPts val="600"/>
              </a:spcBef>
              <a:spcAft>
                <a:spcPts val="600"/>
              </a:spcAft>
              <a:buFont typeface="Arial" charset="0"/>
              <a:buChar char="•"/>
            </a:pPr>
            <a:r>
              <a:rPr lang="en-GB" sz="2200" dirty="0" smtClean="0"/>
              <a:t>verify or refute survey results and interpret puzzling ones </a:t>
            </a:r>
          </a:p>
          <a:p>
            <a:pPr lvl="2">
              <a:spcBef>
                <a:spcPts val="600"/>
              </a:spcBef>
              <a:spcAft>
                <a:spcPts val="600"/>
              </a:spcAft>
              <a:buFont typeface="Arial" charset="0"/>
              <a:buChar char="•"/>
            </a:pPr>
            <a:r>
              <a:rPr lang="en-GB" sz="2200" dirty="0" smtClean="0"/>
              <a:t>assess how important the ‘the average is at the local level’ </a:t>
            </a:r>
          </a:p>
          <a:p>
            <a:pPr lvl="2">
              <a:spcBef>
                <a:spcPts val="600"/>
              </a:spcBef>
              <a:spcAft>
                <a:spcPts val="600"/>
              </a:spcAft>
              <a:buFont typeface="Arial" charset="0"/>
              <a:buChar char="•"/>
            </a:pPr>
            <a:r>
              <a:rPr lang="en-GB" sz="2200" dirty="0" smtClean="0"/>
              <a:t>identify structures and processes behind community, group or individual level differences</a:t>
            </a:r>
          </a:p>
          <a:p>
            <a:pPr lvl="2">
              <a:spcBef>
                <a:spcPts val="600"/>
              </a:spcBef>
              <a:spcAft>
                <a:spcPts val="600"/>
              </a:spcAft>
              <a:buFont typeface="Arial" charset="0"/>
              <a:buChar char="•"/>
            </a:pPr>
            <a:r>
              <a:rPr lang="en-GB" sz="2200" dirty="0" smtClean="0"/>
              <a:t>strengthen narrative for policymakers with qualitative examples</a:t>
            </a:r>
          </a:p>
          <a:p>
            <a:pPr lvl="1">
              <a:spcBef>
                <a:spcPts val="600"/>
              </a:spcBef>
              <a:spcAft>
                <a:spcPts val="600"/>
              </a:spcAft>
              <a:buFont typeface="Arial" charset="0"/>
              <a:buChar char="•"/>
            </a:pPr>
            <a:endParaRPr lang="en-GB" sz="2600" dirty="0" smtClean="0"/>
          </a:p>
          <a:p>
            <a:endParaRPr lang="en-US" dirty="0"/>
          </a:p>
        </p:txBody>
      </p:sp>
    </p:spTree>
    <p:extLst>
      <p:ext uri="{BB962C8B-B14F-4D97-AF65-F5344CB8AC3E}">
        <p14:creationId xmlns:p14="http://schemas.microsoft.com/office/powerpoint/2010/main" val="12059403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and Priority </a:t>
            </a:r>
            <a:endParaRPr lang="en-US" dirty="0"/>
          </a:p>
        </p:txBody>
      </p:sp>
      <p:sp>
        <p:nvSpPr>
          <p:cNvPr id="3" name="Content Placeholder 2"/>
          <p:cNvSpPr>
            <a:spLocks noGrp="1"/>
          </p:cNvSpPr>
          <p:nvPr>
            <p:ph idx="1"/>
          </p:nvPr>
        </p:nvSpPr>
        <p:spPr/>
        <p:txBody>
          <a:bodyPr/>
          <a:lstStyle/>
          <a:p>
            <a:pPr marL="0" indent="0">
              <a:buNone/>
            </a:pPr>
            <a:endParaRPr lang="en-US" dirty="0"/>
          </a:p>
        </p:txBody>
      </p:sp>
      <p:graphicFrame>
        <p:nvGraphicFramePr>
          <p:cNvPr id="4" name="Group 74"/>
          <p:cNvGraphicFramePr>
            <a:graphicFrameLocks noGrp="1"/>
          </p:cNvGraphicFramePr>
          <p:nvPr>
            <p:extLst>
              <p:ext uri="{D42A27DB-BD31-4B8C-83A1-F6EECF244321}">
                <p14:modId xmlns:p14="http://schemas.microsoft.com/office/powerpoint/2010/main" val="1430303851"/>
              </p:ext>
            </p:extLst>
          </p:nvPr>
        </p:nvGraphicFramePr>
        <p:xfrm>
          <a:off x="1570059" y="2990872"/>
          <a:ext cx="8280400" cy="2459038"/>
        </p:xfrm>
        <a:graphic>
          <a:graphicData uri="http://schemas.openxmlformats.org/drawingml/2006/table">
            <a:tbl>
              <a:tblPr/>
              <a:tblGrid>
                <a:gridCol w="1809750"/>
                <a:gridCol w="1738313"/>
                <a:gridCol w="4515275"/>
                <a:gridCol w="217062"/>
              </a:tblGrid>
              <a:tr h="296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cs typeface="Arial" charset="0"/>
                        </a:rPr>
                        <a:t>  Concurrent</a:t>
                      </a:r>
                    </a:p>
                  </a:txBody>
                  <a:tcPr horzOverflow="overflow">
                    <a:lnL w="12700"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cs typeface="Arial" charset="0"/>
                        </a:rPr>
                        <a:t>Sequential</a:t>
                      </a:r>
                    </a:p>
                  </a:txBody>
                  <a:tcPr horzOverflow="overflow">
                    <a:lnL>
                      <a:noFill/>
                    </a:lnL>
                    <a:lnR>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Arial" charset="0"/>
                        <a:cs typeface="Arial" charset="0"/>
                      </a:endParaRPr>
                    </a:p>
                  </a:txBody>
                  <a:tcP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9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smtClean="0">
                          <a:ln>
                            <a:noFill/>
                          </a:ln>
                          <a:solidFill>
                            <a:schemeClr val="tx1"/>
                          </a:solidFill>
                          <a:effectLst/>
                          <a:latin typeface="Arial" charset="0"/>
                          <a:cs typeface="Arial" charset="0"/>
                        </a:rPr>
                        <a:t>Equal status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smtClean="0">
                          <a:ln>
                            <a:noFill/>
                          </a:ln>
                          <a:solidFill>
                            <a:schemeClr val="tx1"/>
                          </a:solidFill>
                          <a:effectLst/>
                          <a:latin typeface="Arial" charset="0"/>
                          <a:cs typeface="Arial" charset="0"/>
                        </a:rPr>
                        <a:t>QUAN + QUAL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smtClean="0">
                          <a:ln>
                            <a:noFill/>
                          </a:ln>
                          <a:solidFill>
                            <a:schemeClr val="tx1"/>
                          </a:solidFill>
                          <a:effectLst/>
                          <a:latin typeface="Arial" charset="0"/>
                          <a:cs typeface="Arial" charset="0"/>
                        </a:rPr>
                        <a:t>QUAL </a:t>
                      </a:r>
                      <a:r>
                        <a:rPr kumimoji="0" lang="en-GB" sz="1400" b="0" i="0" u="none" strike="noStrike" cap="none" normalizeH="0" baseline="0" smtClean="0">
                          <a:ln>
                            <a:noFill/>
                          </a:ln>
                          <a:solidFill>
                            <a:schemeClr val="tx1"/>
                          </a:solidFill>
                          <a:effectLst/>
                          <a:latin typeface="Arial" charset="0"/>
                          <a:cs typeface="Arial" charset="0"/>
                          <a:sym typeface="Wingdings" pitchFamily="2" charset="2"/>
                        </a:rPr>
                        <a:t> QUAN (design)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900" b="0" i="0" u="none" strike="noStrike" cap="none" normalizeH="0" baseline="0" smtClean="0">
                        <a:ln>
                          <a:noFill/>
                        </a:ln>
                        <a:solidFill>
                          <a:schemeClr val="tx1"/>
                        </a:solidFill>
                        <a:effectLst/>
                        <a:latin typeface="Arial" charset="0"/>
                        <a:cs typeface="Arial" charset="0"/>
                        <a:sym typeface="Wingdings" pitchFamily="2" charset="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smtClean="0">
                          <a:ln>
                            <a:noFill/>
                          </a:ln>
                          <a:solidFill>
                            <a:schemeClr val="tx1"/>
                          </a:solidFill>
                          <a:effectLst/>
                          <a:latin typeface="Arial" charset="0"/>
                          <a:cs typeface="Arial" charset="0"/>
                          <a:sym typeface="Wingdings" pitchFamily="2" charset="2"/>
                        </a:rPr>
                        <a:t>QUAN  QUAL (interpretation)</a:t>
                      </a:r>
                      <a:endParaRPr kumimoji="0" lang="en-GB" sz="1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1335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Arial" charset="0"/>
                          <a:cs typeface="Arial" charset="0"/>
                        </a:rPr>
                        <a:t>Dominant status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smtClean="0">
                          <a:ln>
                            <a:noFill/>
                          </a:ln>
                          <a:solidFill>
                            <a:schemeClr val="tx1"/>
                          </a:solidFill>
                          <a:effectLst/>
                          <a:latin typeface="Arial" charset="0"/>
                          <a:cs typeface="Arial" charset="0"/>
                        </a:rPr>
                        <a:t>QUAL + quan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smtClean="0">
                          <a:ln>
                            <a:noFill/>
                          </a:ln>
                          <a:solidFill>
                            <a:schemeClr val="tx1"/>
                          </a:solidFill>
                          <a:effectLst/>
                          <a:latin typeface="Arial" charset="0"/>
                          <a:cs typeface="Arial" charset="0"/>
                        </a:rPr>
                        <a:t>QUAN + qual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QUAL </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a:t>
                      </a:r>
                      <a:r>
                        <a:rPr kumimoji="0" lang="en-GB" sz="1400" b="0" i="0" u="none" strike="noStrike" cap="none" normalizeH="0" baseline="0" dirty="0" err="1" smtClean="0">
                          <a:ln>
                            <a:noFill/>
                          </a:ln>
                          <a:solidFill>
                            <a:schemeClr val="tx1"/>
                          </a:solidFill>
                          <a:effectLst/>
                          <a:latin typeface="Arial" charset="0"/>
                          <a:cs typeface="Arial" charset="0"/>
                          <a:sym typeface="Wingdings" pitchFamily="2" charset="2"/>
                        </a:rPr>
                        <a:t>quan</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(confirmation)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err="1" smtClean="0">
                          <a:ln>
                            <a:noFill/>
                          </a:ln>
                          <a:solidFill>
                            <a:schemeClr val="tx1"/>
                          </a:solidFill>
                          <a:effectLst/>
                          <a:latin typeface="Arial" charset="0"/>
                          <a:cs typeface="Arial" charset="0"/>
                          <a:sym typeface="Wingdings" pitchFamily="2" charset="2"/>
                        </a:rPr>
                        <a:t>Qual</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 QUAN (pilot)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700" b="0" i="0" u="none" strike="noStrike" cap="none" normalizeH="0" baseline="0" dirty="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QUAN </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a:t>
                      </a:r>
                      <a:r>
                        <a:rPr kumimoji="0" lang="en-GB" sz="1400" b="0" i="0" u="none" strike="noStrike" cap="none" normalizeH="0" baseline="0" dirty="0" err="1" smtClean="0">
                          <a:ln>
                            <a:noFill/>
                          </a:ln>
                          <a:solidFill>
                            <a:schemeClr val="tx1"/>
                          </a:solidFill>
                          <a:effectLst/>
                          <a:latin typeface="Arial" charset="0"/>
                          <a:cs typeface="Arial" charset="0"/>
                          <a:sym typeface="Wingdings" pitchFamily="2" charset="2"/>
                        </a:rPr>
                        <a:t>qual</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(follow-up)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err="1" smtClean="0">
                          <a:ln>
                            <a:noFill/>
                          </a:ln>
                          <a:solidFill>
                            <a:schemeClr val="tx1"/>
                          </a:solidFill>
                          <a:effectLst/>
                          <a:latin typeface="Arial" charset="0"/>
                          <a:cs typeface="Arial" charset="0"/>
                          <a:sym typeface="Wingdings" pitchFamily="2" charset="2"/>
                        </a:rPr>
                        <a:t>Quan</a:t>
                      </a:r>
                      <a:r>
                        <a:rPr kumimoji="0" lang="en-GB" sz="1400" b="0" i="0" u="none" strike="noStrike" cap="none" normalizeH="0" baseline="0" dirty="0" smtClean="0">
                          <a:ln>
                            <a:noFill/>
                          </a:ln>
                          <a:solidFill>
                            <a:schemeClr val="tx1"/>
                          </a:solidFill>
                          <a:effectLst/>
                          <a:latin typeface="Arial" charset="0"/>
                          <a:cs typeface="Arial" charset="0"/>
                          <a:sym typeface="Wingdings" pitchFamily="2" charset="2"/>
                        </a:rPr>
                        <a:t>  QUAL (sampling)</a:t>
                      </a:r>
                      <a:endParaRPr kumimoji="0" lang="en-GB"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3622435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Notes on Case Study Approach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Yin </a:t>
            </a:r>
            <a:r>
              <a:rPr lang="en-US" dirty="0"/>
              <a:t>1989 - results of a case study are analytically </a:t>
            </a:r>
            <a:r>
              <a:rPr lang="en-US" dirty="0" err="1"/>
              <a:t>generalisable</a:t>
            </a:r>
            <a:r>
              <a:rPr lang="en-US" dirty="0"/>
              <a:t>, </a:t>
            </a:r>
            <a:r>
              <a:rPr lang="en-US" dirty="0" smtClean="0"/>
              <a:t>i.e. </a:t>
            </a:r>
            <a:r>
              <a:rPr lang="en-US" dirty="0" err="1" smtClean="0"/>
              <a:t>generalisable</a:t>
            </a:r>
            <a:r>
              <a:rPr lang="en-US" dirty="0" smtClean="0"/>
              <a:t> </a:t>
            </a:r>
            <a:r>
              <a:rPr lang="en-US" dirty="0"/>
              <a:t>to theoretical propositions, even though they are </a:t>
            </a:r>
            <a:r>
              <a:rPr lang="en-US" dirty="0" smtClean="0"/>
              <a:t>not statistically </a:t>
            </a:r>
            <a:r>
              <a:rPr lang="en-US" dirty="0" err="1"/>
              <a:t>generalisable</a:t>
            </a:r>
            <a:r>
              <a:rPr lang="en-US" dirty="0"/>
              <a:t>, i.e. </a:t>
            </a:r>
            <a:r>
              <a:rPr lang="en-US" dirty="0" err="1"/>
              <a:t>generalisable</a:t>
            </a:r>
            <a:r>
              <a:rPr lang="en-US" dirty="0"/>
              <a:t> to </a:t>
            </a:r>
            <a:r>
              <a:rPr lang="en-US" dirty="0" smtClean="0"/>
              <a:t>populations</a:t>
            </a:r>
          </a:p>
          <a:p>
            <a:r>
              <a:rPr lang="en-US" dirty="0" smtClean="0"/>
              <a:t>Use case study to: </a:t>
            </a:r>
          </a:p>
          <a:p>
            <a:pPr lvl="1"/>
            <a:r>
              <a:rPr lang="en-US" dirty="0"/>
              <a:t>understand an example of a particular problem</a:t>
            </a:r>
          </a:p>
          <a:p>
            <a:pPr lvl="2"/>
            <a:r>
              <a:rPr lang="en-US" dirty="0" smtClean="0"/>
              <a:t>e.g</a:t>
            </a:r>
            <a:r>
              <a:rPr lang="en-US" dirty="0"/>
              <a:t>. impact of reduced fish stocks</a:t>
            </a:r>
          </a:p>
          <a:p>
            <a:pPr lvl="1"/>
            <a:r>
              <a:rPr lang="en-US" dirty="0" smtClean="0"/>
              <a:t>explore </a:t>
            </a:r>
            <a:r>
              <a:rPr lang="en-US" dirty="0"/>
              <a:t>the validity of a principle,</a:t>
            </a:r>
          </a:p>
          <a:p>
            <a:pPr lvl="2"/>
            <a:r>
              <a:rPr lang="en-US" dirty="0" smtClean="0"/>
              <a:t>e.g</a:t>
            </a:r>
            <a:r>
              <a:rPr lang="en-US" dirty="0"/>
              <a:t>. does </a:t>
            </a:r>
            <a:r>
              <a:rPr lang="en-US" dirty="0" err="1"/>
              <a:t>decentralisation</a:t>
            </a:r>
            <a:r>
              <a:rPr lang="en-US" dirty="0"/>
              <a:t> transfer power?</a:t>
            </a:r>
          </a:p>
          <a:p>
            <a:pPr lvl="1"/>
            <a:r>
              <a:rPr lang="en-US" dirty="0" smtClean="0"/>
              <a:t>compare </a:t>
            </a:r>
            <a:r>
              <a:rPr lang="en-US" dirty="0"/>
              <a:t>and contrast explanatory factors to answer,</a:t>
            </a:r>
          </a:p>
          <a:p>
            <a:pPr lvl="2"/>
            <a:r>
              <a:rPr lang="en-US" dirty="0" smtClean="0"/>
              <a:t>e.g</a:t>
            </a:r>
            <a:r>
              <a:rPr lang="en-US" dirty="0"/>
              <a:t>. what makes gender awareness training successful?</a:t>
            </a:r>
          </a:p>
          <a:p>
            <a:pPr lvl="1"/>
            <a:r>
              <a:rPr lang="en-US" dirty="0" smtClean="0"/>
              <a:t>illustrate </a:t>
            </a:r>
            <a:r>
              <a:rPr lang="en-US" dirty="0"/>
              <a:t>new or unusual phenomena,</a:t>
            </a:r>
          </a:p>
          <a:p>
            <a:pPr lvl="2"/>
            <a:r>
              <a:rPr lang="en-US" dirty="0" smtClean="0"/>
              <a:t>e.g</a:t>
            </a:r>
            <a:r>
              <a:rPr lang="en-US" dirty="0"/>
              <a:t>. problem-based learning in </a:t>
            </a:r>
            <a:r>
              <a:rPr lang="en-US" dirty="0" smtClean="0"/>
              <a:t>Farmer Field Schools</a:t>
            </a:r>
            <a:endParaRPr lang="en-US" dirty="0"/>
          </a:p>
        </p:txBody>
      </p:sp>
    </p:spTree>
    <p:extLst>
      <p:ext uri="{BB962C8B-B14F-4D97-AF65-F5344CB8AC3E}">
        <p14:creationId xmlns:p14="http://schemas.microsoft.com/office/powerpoint/2010/main" val="36279887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for discussion </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How can we move from doing women to doing gender? </a:t>
            </a:r>
          </a:p>
          <a:p>
            <a:pPr lvl="1"/>
            <a:r>
              <a:rPr lang="en-US" dirty="0" smtClean="0"/>
              <a:t>Often always work on women heads of households </a:t>
            </a:r>
          </a:p>
          <a:p>
            <a:pPr lvl="1"/>
            <a:r>
              <a:rPr lang="en-US" dirty="0" smtClean="0"/>
              <a:t>Need to use win-win arguments to include women (both married and single) (e.g., address project objectives) </a:t>
            </a:r>
          </a:p>
          <a:p>
            <a:r>
              <a:rPr lang="en-US" dirty="0" smtClean="0"/>
              <a:t>How can we change gender norms? </a:t>
            </a:r>
          </a:p>
          <a:p>
            <a:r>
              <a:rPr lang="en-US" dirty="0" smtClean="0"/>
              <a:t>Policies?</a:t>
            </a:r>
          </a:p>
          <a:p>
            <a:pPr lvl="1"/>
            <a:r>
              <a:rPr lang="en-US" dirty="0" smtClean="0"/>
              <a:t>Quotas</a:t>
            </a:r>
          </a:p>
          <a:p>
            <a:pPr lvl="1"/>
            <a:r>
              <a:rPr lang="en-US" dirty="0" smtClean="0"/>
              <a:t>Enforce Inheritance </a:t>
            </a:r>
          </a:p>
          <a:p>
            <a:pPr lvl="1"/>
            <a:r>
              <a:rPr lang="en-US" dirty="0" smtClean="0"/>
              <a:t>Enforce Pay equity </a:t>
            </a:r>
          </a:p>
          <a:p>
            <a:r>
              <a:rPr lang="en-US" dirty="0" smtClean="0"/>
              <a:t>Institutions? </a:t>
            </a:r>
          </a:p>
          <a:p>
            <a:pPr lvl="1"/>
            <a:r>
              <a:rPr lang="en-US" dirty="0" smtClean="0"/>
              <a:t>Collect sex-disaggregated data </a:t>
            </a:r>
          </a:p>
          <a:p>
            <a:pPr lvl="1"/>
            <a:r>
              <a:rPr lang="en-US" dirty="0" smtClean="0"/>
              <a:t>Challenge stereotypes </a:t>
            </a:r>
          </a:p>
          <a:p>
            <a:pPr lvl="1"/>
            <a:r>
              <a:rPr lang="en-US" dirty="0" smtClean="0"/>
              <a:t>Conduct gender analysis before after and during project cycle </a:t>
            </a:r>
          </a:p>
          <a:p>
            <a:pPr lvl="1"/>
            <a:r>
              <a:rPr lang="en-US" dirty="0" smtClean="0"/>
              <a:t>Design mixed group interventions </a:t>
            </a:r>
            <a:endParaRPr lang="en-US" dirty="0"/>
          </a:p>
        </p:txBody>
      </p:sp>
    </p:spTree>
    <p:extLst>
      <p:ext uri="{BB962C8B-B14F-4D97-AF65-F5344CB8AC3E}">
        <p14:creationId xmlns:p14="http://schemas.microsoft.com/office/powerpoint/2010/main" val="18557506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3600" dirty="0" smtClean="0"/>
              <a:t>Integrating Gender into Agricultural Research </a:t>
            </a:r>
            <a:endParaRPr lang="en-US" sz="3600" dirty="0"/>
          </a:p>
        </p:txBody>
      </p:sp>
    </p:spTree>
    <p:extLst>
      <p:ext uri="{BB962C8B-B14F-4D97-AF65-F5344CB8AC3E}">
        <p14:creationId xmlns:p14="http://schemas.microsoft.com/office/powerpoint/2010/main" val="8594425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Example of SARD-SC </a:t>
            </a:r>
            <a:r>
              <a:rPr lang="en-US" dirty="0" smtClean="0"/>
              <a:t>Gender Sensitive Approaches to Program Design</a:t>
            </a:r>
            <a:endParaRPr lang="en-US" dirty="0"/>
          </a:p>
        </p:txBody>
      </p:sp>
      <p:sp>
        <p:nvSpPr>
          <p:cNvPr id="3" name="Content Placeholder 2"/>
          <p:cNvSpPr>
            <a:spLocks noGrp="1"/>
          </p:cNvSpPr>
          <p:nvPr>
            <p:ph idx="1"/>
          </p:nvPr>
        </p:nvSpPr>
        <p:spPr/>
        <p:txBody>
          <a:bodyPr>
            <a:normAutofit fontScale="92500"/>
          </a:bodyPr>
          <a:lstStyle/>
          <a:p>
            <a:r>
              <a:rPr lang="en-US" sz="2400" dirty="0"/>
              <a:t>How to engage women in business </a:t>
            </a:r>
          </a:p>
          <a:p>
            <a:pPr lvl="1"/>
            <a:r>
              <a:rPr lang="en-US" sz="2400" dirty="0"/>
              <a:t>Collective action as a route to overcome gender barriers </a:t>
            </a:r>
            <a:endParaRPr lang="en-US" sz="2400" dirty="0" smtClean="0"/>
          </a:p>
          <a:p>
            <a:pPr lvl="2"/>
            <a:r>
              <a:rPr lang="en-US" sz="2400" dirty="0" smtClean="0"/>
              <a:t>Seed growers in Ethiopia </a:t>
            </a:r>
          </a:p>
          <a:p>
            <a:pPr lvl="2"/>
            <a:r>
              <a:rPr lang="en-US" sz="2400" dirty="0" smtClean="0"/>
              <a:t>Winnowing and threshing in Nigeria (technology design?) </a:t>
            </a:r>
          </a:p>
          <a:p>
            <a:pPr lvl="3"/>
            <a:r>
              <a:rPr lang="en-US" sz="2400" dirty="0" smtClean="0"/>
              <a:t>Work </a:t>
            </a:r>
            <a:r>
              <a:rPr lang="en-US" sz="2400" dirty="0"/>
              <a:t>on mechanization, both in production and processing, has been particularly sparse, but is important for </a:t>
            </a:r>
            <a:r>
              <a:rPr lang="en-US" sz="2400" dirty="0" smtClean="0"/>
              <a:t>transformation to commercial production, </a:t>
            </a:r>
            <a:r>
              <a:rPr lang="en-US" sz="2400" dirty="0"/>
              <a:t>and has strong gender dimensions </a:t>
            </a:r>
            <a:r>
              <a:rPr lang="en-US" sz="2400" dirty="0" smtClean="0"/>
              <a:t> </a:t>
            </a:r>
          </a:p>
          <a:p>
            <a:pPr lvl="2"/>
            <a:r>
              <a:rPr lang="en-US" sz="2400" dirty="0" smtClean="0"/>
              <a:t>Micro-credit access in Sudan </a:t>
            </a:r>
          </a:p>
          <a:p>
            <a:pPr marL="914400" lvl="2" indent="0">
              <a:buNone/>
            </a:pPr>
            <a:endParaRPr lang="en-US" dirty="0" smtClean="0"/>
          </a:p>
          <a:p>
            <a:pPr lvl="2"/>
            <a:endParaRPr lang="en-US" dirty="0" smtClean="0"/>
          </a:p>
          <a:p>
            <a:endParaRPr lang="en-US" dirty="0" smtClean="0"/>
          </a:p>
          <a:p>
            <a:endParaRPr lang="en-US" dirty="0"/>
          </a:p>
        </p:txBody>
      </p:sp>
    </p:spTree>
    <p:extLst>
      <p:ext uri="{BB962C8B-B14F-4D97-AF65-F5344CB8AC3E}">
        <p14:creationId xmlns:p14="http://schemas.microsoft.com/office/powerpoint/2010/main" val="10377593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3600" dirty="0" smtClean="0"/>
              <a:t>Applying Gender Analysis Activity </a:t>
            </a:r>
            <a:endParaRPr lang="en-US" sz="3600" dirty="0"/>
          </a:p>
        </p:txBody>
      </p:sp>
    </p:spTree>
    <p:extLst>
      <p:ext uri="{BB962C8B-B14F-4D97-AF65-F5344CB8AC3E}">
        <p14:creationId xmlns:p14="http://schemas.microsoft.com/office/powerpoint/2010/main" val="41030640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 in Gender Analysis  </a:t>
            </a:r>
            <a:endParaRPr lang="en-US" dirty="0"/>
          </a:p>
        </p:txBody>
      </p:sp>
      <p:sp>
        <p:nvSpPr>
          <p:cNvPr id="3" name="Content Placeholder 2"/>
          <p:cNvSpPr>
            <a:spLocks noGrp="1"/>
          </p:cNvSpPr>
          <p:nvPr>
            <p:ph idx="1"/>
          </p:nvPr>
        </p:nvSpPr>
        <p:spPr>
          <a:xfrm>
            <a:off x="677334" y="1578706"/>
            <a:ext cx="8596668" cy="3880773"/>
          </a:xfrm>
        </p:spPr>
        <p:txBody>
          <a:bodyPr>
            <a:normAutofit/>
          </a:bodyPr>
          <a:lstStyle/>
          <a:p>
            <a:pPr marL="0" indent="0">
              <a:buNone/>
            </a:pPr>
            <a:r>
              <a:rPr lang="en-US" b="1" dirty="0" smtClean="0"/>
              <a:t>Exercise I </a:t>
            </a:r>
          </a:p>
          <a:p>
            <a:r>
              <a:rPr lang="en-US" dirty="0" smtClean="0"/>
              <a:t>How </a:t>
            </a:r>
            <a:r>
              <a:rPr lang="en-US" dirty="0"/>
              <a:t>can integrating </a:t>
            </a:r>
            <a:r>
              <a:rPr lang="en-US" dirty="0" smtClean="0"/>
              <a:t>gender help you achieve your projects’ objectives? (provide 3 examples) </a:t>
            </a:r>
          </a:p>
          <a:p>
            <a:pPr marL="0" indent="0">
              <a:buNone/>
            </a:pPr>
            <a:r>
              <a:rPr lang="en-US" b="1" dirty="0" smtClean="0"/>
              <a:t>Exercise II </a:t>
            </a:r>
          </a:p>
          <a:p>
            <a:r>
              <a:rPr lang="en-US" dirty="0" smtClean="0"/>
              <a:t>In your own work think about an important gender issue to address?</a:t>
            </a:r>
          </a:p>
          <a:p>
            <a:pPr lvl="1"/>
            <a:r>
              <a:rPr lang="en-US" dirty="0" smtClean="0"/>
              <a:t>Understand roles, limitations, and opportunities </a:t>
            </a:r>
          </a:p>
          <a:p>
            <a:pPr lvl="1"/>
            <a:r>
              <a:rPr lang="en-US" dirty="0" smtClean="0"/>
              <a:t>What are the interventions that you would envisage? (Please pick one or two that you is relevant to your work) and design a log frame. </a:t>
            </a:r>
          </a:p>
          <a:p>
            <a:pPr lvl="2"/>
            <a:r>
              <a:rPr lang="en-US" dirty="0" smtClean="0"/>
              <a:t>Who would you involve? </a:t>
            </a:r>
          </a:p>
          <a:p>
            <a:pPr lvl="2"/>
            <a:r>
              <a:rPr lang="en-US" dirty="0" smtClean="0"/>
              <a:t>How would you evaluate the change? </a:t>
            </a:r>
          </a:p>
          <a:p>
            <a:pPr lvl="2"/>
            <a:r>
              <a:rPr lang="en-US" dirty="0" smtClean="0"/>
              <a:t>What problems you think will encounter you? How </a:t>
            </a:r>
            <a:r>
              <a:rPr lang="en-US" dirty="0"/>
              <a:t>would you surmount these problems</a:t>
            </a:r>
            <a:r>
              <a:rPr lang="en-US" dirty="0" smtClean="0"/>
              <a:t>? </a:t>
            </a:r>
          </a:p>
          <a:p>
            <a:pPr marL="914400" lvl="2" indent="0">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3366047559"/>
              </p:ext>
            </p:extLst>
          </p:nvPr>
        </p:nvGraphicFramePr>
        <p:xfrm>
          <a:off x="1146002" y="4443212"/>
          <a:ext cx="8128000" cy="1310997"/>
        </p:xfrm>
        <a:graphic>
          <a:graphicData uri="http://schemas.openxmlformats.org/drawingml/2006/table">
            <a:tbl>
              <a:tblPr firstRow="1" bandRow="1">
                <a:tableStyleId>{5C22544A-7EE6-4342-B048-85BDC9FD1C3A}</a:tableStyleId>
              </a:tblPr>
              <a:tblGrid>
                <a:gridCol w="1625600"/>
                <a:gridCol w="1625600"/>
                <a:gridCol w="1625600"/>
                <a:gridCol w="1625600"/>
                <a:gridCol w="1625600"/>
              </a:tblGrid>
              <a:tr h="940157">
                <a:tc>
                  <a:txBody>
                    <a:bodyPr/>
                    <a:lstStyle/>
                    <a:p>
                      <a:r>
                        <a:rPr lang="en-US" dirty="0" smtClean="0"/>
                        <a:t>Objectives </a:t>
                      </a:r>
                      <a:endParaRPr lang="en-US" dirty="0"/>
                    </a:p>
                  </a:txBody>
                  <a:tcPr/>
                </a:tc>
                <a:tc>
                  <a:txBody>
                    <a:bodyPr/>
                    <a:lstStyle/>
                    <a:p>
                      <a:r>
                        <a:rPr lang="en-US" dirty="0" smtClean="0"/>
                        <a:t>Timeline and Location </a:t>
                      </a:r>
                      <a:endParaRPr lang="en-US" dirty="0"/>
                    </a:p>
                  </a:txBody>
                  <a:tcPr/>
                </a:tc>
                <a:tc>
                  <a:txBody>
                    <a:bodyPr/>
                    <a:lstStyle/>
                    <a:p>
                      <a:r>
                        <a:rPr lang="en-US" dirty="0" smtClean="0"/>
                        <a:t>Approach</a:t>
                      </a:r>
                      <a:r>
                        <a:rPr lang="en-US" baseline="0" dirty="0" smtClean="0"/>
                        <a:t> </a:t>
                      </a:r>
                      <a:endParaRPr lang="en-US" dirty="0"/>
                    </a:p>
                  </a:txBody>
                  <a:tcPr/>
                </a:tc>
                <a:tc>
                  <a:txBody>
                    <a:bodyPr/>
                    <a:lstStyle/>
                    <a:p>
                      <a:r>
                        <a:rPr lang="en-US" dirty="0" smtClean="0"/>
                        <a:t>Deliverables </a:t>
                      </a:r>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Who would you</a:t>
                      </a:r>
                      <a:r>
                        <a:rPr lang="en-US" baseline="0" dirty="0" smtClean="0"/>
                        <a:t> involve? </a:t>
                      </a:r>
                      <a:endParaRPr lang="en-US" dirty="0" smtClean="0"/>
                    </a:p>
                    <a:p>
                      <a:endParaRPr lang="en-US" dirty="0"/>
                    </a:p>
                  </a:txBody>
                  <a:tcPr/>
                </a:tc>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tr>
            </a:tbl>
          </a:graphicData>
        </a:graphic>
      </p:graphicFrame>
    </p:spTree>
    <p:extLst>
      <p:ext uri="{BB962C8B-B14F-4D97-AF65-F5344CB8AC3E}">
        <p14:creationId xmlns:p14="http://schemas.microsoft.com/office/powerpoint/2010/main" val="33379725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a:xfrm>
            <a:off x="677334" y="1262131"/>
            <a:ext cx="8596668" cy="4779232"/>
          </a:xfrm>
        </p:spPr>
        <p:txBody>
          <a:bodyPr>
            <a:normAutofit fontScale="85000" lnSpcReduction="20000"/>
          </a:bodyPr>
          <a:lstStyle/>
          <a:p>
            <a:pPr marL="0" indent="0">
              <a:buNone/>
            </a:pPr>
            <a:r>
              <a:rPr lang="en-US" dirty="0"/>
              <a:t> </a:t>
            </a:r>
          </a:p>
          <a:p>
            <a:pPr lvl="0"/>
            <a:r>
              <a:rPr lang="en-US" dirty="0" err="1"/>
              <a:t>Abdelali</a:t>
            </a:r>
            <a:r>
              <a:rPr lang="en-US" dirty="0"/>
              <a:t>-Martini, M., </a:t>
            </a:r>
            <a:r>
              <a:rPr lang="en-US" dirty="0" err="1"/>
              <a:t>Goldey</a:t>
            </a:r>
            <a:r>
              <a:rPr lang="en-US" dirty="0"/>
              <a:t>, P., Jones, G., &amp; Bailey, E. (2003). Towards a feminization of agricultural </a:t>
            </a:r>
            <a:r>
              <a:rPr lang="en-US" dirty="0" err="1"/>
              <a:t>labour</a:t>
            </a:r>
            <a:r>
              <a:rPr lang="en-US" dirty="0"/>
              <a:t> in northwest Syria. </a:t>
            </a:r>
            <a:r>
              <a:rPr lang="en-US" i="1" dirty="0"/>
              <a:t>The Journal of Peasant Studies</a:t>
            </a:r>
            <a:r>
              <a:rPr lang="en-US" dirty="0"/>
              <a:t>, </a:t>
            </a:r>
            <a:r>
              <a:rPr lang="en-US" i="1" dirty="0"/>
              <a:t>30</a:t>
            </a:r>
            <a:r>
              <a:rPr lang="en-US" dirty="0"/>
              <a:t>(2), 71-94.</a:t>
            </a:r>
          </a:p>
          <a:p>
            <a:pPr lvl="0"/>
            <a:r>
              <a:rPr lang="en-US" dirty="0" err="1"/>
              <a:t>Alkire</a:t>
            </a:r>
            <a:r>
              <a:rPr lang="en-US" dirty="0"/>
              <a:t>, S., </a:t>
            </a:r>
            <a:r>
              <a:rPr lang="en-US" dirty="0" err="1"/>
              <a:t>Meinzen</a:t>
            </a:r>
            <a:r>
              <a:rPr lang="en-US" dirty="0"/>
              <a:t>-Dick, R., Peterman, A., </a:t>
            </a:r>
            <a:r>
              <a:rPr lang="en-US" dirty="0" err="1"/>
              <a:t>Quisumbing</a:t>
            </a:r>
            <a:r>
              <a:rPr lang="en-US" dirty="0"/>
              <a:t>, A., Seymour, G., &amp; </a:t>
            </a:r>
            <a:r>
              <a:rPr lang="en-US" dirty="0" err="1"/>
              <a:t>Vaz</a:t>
            </a:r>
            <a:r>
              <a:rPr lang="en-US" dirty="0"/>
              <a:t>, A. (2013). The women’s empowerment in agriculture index. </a:t>
            </a:r>
            <a:r>
              <a:rPr lang="en-US" i="1" dirty="0"/>
              <a:t>World Development</a:t>
            </a:r>
            <a:r>
              <a:rPr lang="en-US" dirty="0"/>
              <a:t>, </a:t>
            </a:r>
            <a:r>
              <a:rPr lang="en-US" i="1" dirty="0"/>
              <a:t>52</a:t>
            </a:r>
            <a:r>
              <a:rPr lang="en-US" dirty="0"/>
              <a:t>, 71-91.</a:t>
            </a:r>
          </a:p>
          <a:p>
            <a:pPr lvl="0"/>
            <a:r>
              <a:rPr lang="en-US" dirty="0"/>
              <a:t>del Mar Alonso-Almeida, M. (</a:t>
            </a:r>
            <a:r>
              <a:rPr lang="en-US" dirty="0" smtClean="0"/>
              <a:t>2012). </a:t>
            </a:r>
            <a:r>
              <a:rPr lang="en-US" dirty="0"/>
              <a:t>Water and waste management in the Moroccan tourism industry: The case of three women entrepreneurs. In </a:t>
            </a:r>
            <a:r>
              <a:rPr lang="en-US" i="1" dirty="0"/>
              <a:t>Women's Studies International Forum</a:t>
            </a:r>
            <a:r>
              <a:rPr lang="en-US" dirty="0"/>
              <a:t> (Vol. 35, No. 5, pp. 343-353). </a:t>
            </a:r>
            <a:r>
              <a:rPr lang="en-US" dirty="0" err="1"/>
              <a:t>Pergamon</a:t>
            </a:r>
            <a:r>
              <a:rPr lang="en-US" dirty="0"/>
              <a:t>. </a:t>
            </a:r>
          </a:p>
          <a:p>
            <a:pPr lvl="0"/>
            <a:r>
              <a:rPr lang="en-US" dirty="0"/>
              <a:t>Doss and Caitlin. (2015). MINIMUM STANDARDS FOR COLLECTING SEX DISAGGREGATED DATA FOR GENDER ANALYSIS: A GUIDE FOR CGIAR RESEARCHERS.</a:t>
            </a:r>
          </a:p>
          <a:p>
            <a:pPr lvl="0"/>
            <a:r>
              <a:rPr lang="en-US" dirty="0"/>
              <a:t>Dryland Systems CRP Gender Strategy. </a:t>
            </a:r>
            <a:r>
              <a:rPr lang="en-US" dirty="0">
                <a:hlinkClick r:id="rId2"/>
              </a:rPr>
              <a:t>http://</a:t>
            </a:r>
            <a:r>
              <a:rPr lang="en-US" dirty="0" smtClean="0">
                <a:hlinkClick r:id="rId2"/>
              </a:rPr>
              <a:t>drylandsystems.cgiar.org/sites/default/files/GenderStrategy.pdf</a:t>
            </a:r>
            <a:r>
              <a:rPr lang="en-US" dirty="0" smtClean="0"/>
              <a:t>. </a:t>
            </a:r>
            <a:endParaRPr lang="en-US" dirty="0"/>
          </a:p>
          <a:p>
            <a:pPr lvl="0"/>
            <a:r>
              <a:rPr lang="en-CA" dirty="0"/>
              <a:t>Kerr, R. B. (2012). Lessons from the old Green Revolution for the new: Social, environmental and nutritional issues for agricultural change in Africa. </a:t>
            </a:r>
            <a:r>
              <a:rPr lang="en-CA" i="1" dirty="0"/>
              <a:t>Progress in Development Studies</a:t>
            </a:r>
            <a:r>
              <a:rPr lang="en-CA" dirty="0"/>
              <a:t>, </a:t>
            </a:r>
            <a:r>
              <a:rPr lang="en-CA" i="1" dirty="0"/>
              <a:t>12</a:t>
            </a:r>
            <a:r>
              <a:rPr lang="en-CA" dirty="0"/>
              <a:t>(2-3), 213-229.</a:t>
            </a:r>
            <a:endParaRPr lang="en-US" dirty="0"/>
          </a:p>
          <a:p>
            <a:pPr lvl="0"/>
            <a:r>
              <a:rPr lang="en-US" dirty="0" err="1"/>
              <a:t>Kishtwaria</a:t>
            </a:r>
            <a:r>
              <a:rPr lang="en-US" dirty="0"/>
              <a:t>, J., &amp; </a:t>
            </a:r>
            <a:r>
              <a:rPr lang="en-US" dirty="0" err="1"/>
              <a:t>Rana</a:t>
            </a:r>
            <a:r>
              <a:rPr lang="en-US" dirty="0"/>
              <a:t>, A. (2012). Ergonomic interventions in weeding operations for drudgery reduction of hill farm women of India. </a:t>
            </a:r>
            <a:r>
              <a:rPr lang="en-US" i="1" dirty="0"/>
              <a:t>Work: A Journal of Prevention, Assessment and Rehabilitation</a:t>
            </a:r>
            <a:r>
              <a:rPr lang="en-US" dirty="0"/>
              <a:t>, </a:t>
            </a:r>
            <a:r>
              <a:rPr lang="en-US" i="1" dirty="0"/>
              <a:t>41</a:t>
            </a:r>
            <a:r>
              <a:rPr lang="en-US" dirty="0"/>
              <a:t>, 4349-4355.</a:t>
            </a:r>
          </a:p>
          <a:p>
            <a:pPr lvl="0"/>
            <a:r>
              <a:rPr lang="en-US" dirty="0"/>
              <a:t>Yin, R. K. (1989). Case study research: Design and methods, revised edition. </a:t>
            </a:r>
            <a:r>
              <a:rPr lang="en-US" i="1" dirty="0"/>
              <a:t>Applied Social Research Methods Series</a:t>
            </a:r>
            <a:r>
              <a:rPr lang="en-US" dirty="0"/>
              <a:t>, </a:t>
            </a:r>
            <a:r>
              <a:rPr lang="en-US" i="1" dirty="0"/>
              <a:t>5</a:t>
            </a:r>
            <a:r>
              <a:rPr lang="en-US" dirty="0"/>
              <a:t>.</a:t>
            </a:r>
          </a:p>
          <a:p>
            <a:pPr marL="0" indent="0">
              <a:buNone/>
            </a:pPr>
            <a:endParaRPr lang="en-US" dirty="0" smtClean="0"/>
          </a:p>
          <a:p>
            <a:endParaRPr lang="en-US" dirty="0"/>
          </a:p>
        </p:txBody>
      </p:sp>
    </p:spTree>
    <p:extLst>
      <p:ext uri="{BB962C8B-B14F-4D97-AF65-F5344CB8AC3E}">
        <p14:creationId xmlns:p14="http://schemas.microsoft.com/office/powerpoint/2010/main" val="275372587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2535</TotalTime>
  <Words>1789</Words>
  <Application>Microsoft Office PowerPoint</Application>
  <PresentationFormat>Widescreen</PresentationFormat>
  <Paragraphs>169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Cambria</vt:lpstr>
      <vt:lpstr>Trebuchet MS</vt:lpstr>
      <vt:lpstr>Wingdings</vt:lpstr>
      <vt:lpstr>Wingdings 3</vt:lpstr>
      <vt:lpstr>Facet</vt:lpstr>
      <vt:lpstr>Inclusive research for development: Gender integration</vt:lpstr>
      <vt:lpstr>PowerPoint Presentation</vt:lpstr>
      <vt:lpstr>What is gender? (DS Gender Strategy 2013)  </vt:lpstr>
      <vt:lpstr>Why gender? (Doss and Caitlin 2015) </vt:lpstr>
      <vt:lpstr>The Relevance of Gender to Agricultural Research (Doss and Caitlin 2015) </vt:lpstr>
      <vt:lpstr>Lessons from the old Green Revolution for the new: Social, environmental and nutritional issues for agricultural change in Africa by Rachel Bezner Kerr 2012  </vt:lpstr>
      <vt:lpstr>PowerPoint Presentation</vt:lpstr>
      <vt:lpstr>Constraints: Why Drudgery Saving Technologies? (Alkire et al. 2013) </vt:lpstr>
      <vt:lpstr>Opportunities: Water and waste management in the Moroccan tourism industry: The case of three women entrepreneurs by María del Mar Alonso-Almeida 2012</vt:lpstr>
      <vt:lpstr>Impacts: Feminization of agricultural labour in Syria by Melika Martini 2003 </vt:lpstr>
      <vt:lpstr>PowerPoint Presentation</vt:lpstr>
      <vt:lpstr>Research methods on Decision-making </vt:lpstr>
      <vt:lpstr>Mixed Methods Approach </vt:lpstr>
      <vt:lpstr>Timing and Priority </vt:lpstr>
      <vt:lpstr>Notes on Case Study Approach </vt:lpstr>
      <vt:lpstr>Questions for discussion </vt:lpstr>
      <vt:lpstr>PowerPoint Presentation</vt:lpstr>
      <vt:lpstr>The Example of SARD-SC Gender Sensitive Approaches to Program Design</vt:lpstr>
      <vt:lpstr>PowerPoint Presentation</vt:lpstr>
      <vt:lpstr>Applications in Gender Analysis  </vt:lpstr>
      <vt:lpstr>References </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DNajjar</dc:creator>
  <cp:lastModifiedBy>DNajjar</cp:lastModifiedBy>
  <cp:revision>151</cp:revision>
  <dcterms:created xsi:type="dcterms:W3CDTF">2015-04-15T06:42:00Z</dcterms:created>
  <dcterms:modified xsi:type="dcterms:W3CDTF">2016-01-21T06:30:07Z</dcterms:modified>
</cp:coreProperties>
</file>