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344" r:id="rId2"/>
    <p:sldId id="345" r:id="rId3"/>
    <p:sldId id="256" r:id="rId4"/>
    <p:sldId id="310" r:id="rId5"/>
    <p:sldId id="307" r:id="rId6"/>
    <p:sldId id="311" r:id="rId7"/>
    <p:sldId id="312" r:id="rId8"/>
    <p:sldId id="313" r:id="rId9"/>
    <p:sldId id="314" r:id="rId10"/>
    <p:sldId id="317" r:id="rId11"/>
    <p:sldId id="319" r:id="rId12"/>
    <p:sldId id="320" r:id="rId13"/>
    <p:sldId id="321" r:id="rId14"/>
    <p:sldId id="322" r:id="rId15"/>
    <p:sldId id="324" r:id="rId16"/>
    <p:sldId id="326" r:id="rId17"/>
    <p:sldId id="327" r:id="rId18"/>
    <p:sldId id="329" r:id="rId19"/>
    <p:sldId id="330" r:id="rId20"/>
    <p:sldId id="331" r:id="rId21"/>
    <p:sldId id="335" r:id="rId22"/>
    <p:sldId id="336" r:id="rId23"/>
    <p:sldId id="337" r:id="rId24"/>
    <p:sldId id="338" r:id="rId25"/>
    <p:sldId id="339" r:id="rId26"/>
    <p:sldId id="340" r:id="rId27"/>
    <p:sldId id="341" r:id="rId28"/>
    <p:sldId id="343" r:id="rId29"/>
    <p:sldId id="306"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2172" autoAdjust="0"/>
  </p:normalViewPr>
  <p:slideViewPr>
    <p:cSldViewPr snapToGrid="0">
      <p:cViewPr varScale="1">
        <p:scale>
          <a:sx n="84" d="100"/>
          <a:sy n="84" d="100"/>
        </p:scale>
        <p:origin x="1632"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EF4F4E-D618-4FFD-8163-3D67977E5184}" type="datetimeFigureOut">
              <a:rPr lang="en-US" smtClean="0"/>
              <a:t>9/15/2016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5D0D77D-3A61-40B3-8100-A4C0F3AF849C}" type="slidenum">
              <a:rPr lang="en-US" smtClean="0"/>
              <a:t>‹#›</a:t>
            </a:fld>
            <a:endParaRPr lang="en-US"/>
          </a:p>
        </p:txBody>
      </p:sp>
    </p:spTree>
    <p:extLst>
      <p:ext uri="{BB962C8B-B14F-4D97-AF65-F5344CB8AC3E}">
        <p14:creationId xmlns:p14="http://schemas.microsoft.com/office/powerpoint/2010/main" val="1023450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buFontTx/>
              <a:buAutoNum type="arabicPeriod"/>
            </a:pPr>
            <a:r>
              <a:rPr lang="en-US" altLang="en-US" dirty="0" smtClean="0"/>
              <a:t>This is typology that economists have used</a:t>
            </a:r>
          </a:p>
          <a:p>
            <a:pPr>
              <a:spcBef>
                <a:spcPct val="0"/>
              </a:spcBef>
              <a:buFontTx/>
              <a:buAutoNum type="arabicPeriod"/>
            </a:pPr>
            <a:r>
              <a:rPr lang="en-US" altLang="en-US" dirty="0" smtClean="0"/>
              <a:t>Rationale for a typology of this kind is that if we do not categorize all the types of benefits that nature and ecosystems provide then we end up systematically under-estimating value (if we omit some categories)  </a:t>
            </a:r>
          </a:p>
          <a:p>
            <a:pPr>
              <a:spcBef>
                <a:spcPct val="0"/>
              </a:spcBef>
            </a:pPr>
            <a:r>
              <a:rPr lang="en-US" altLang="en-US" dirty="0" smtClean="0"/>
              <a:t>3. We can conceive of Total Economic Value as consisting of a number of elements relating to both our use of ecosystem services either directly or indirectly, and importantly also the potential benefits from non-use of the resource. </a:t>
            </a:r>
          </a:p>
          <a:p>
            <a:pPr>
              <a:spcBef>
                <a:spcPct val="0"/>
              </a:spcBef>
            </a:pPr>
            <a:endParaRPr lang="en-US" altLang="en-US" dirty="0" smtClean="0"/>
          </a:p>
          <a:p>
            <a:pPr>
              <a:spcBef>
                <a:spcPct val="0"/>
              </a:spcBef>
            </a:pPr>
            <a:r>
              <a:rPr lang="en-US" altLang="en-US" b="1" u="sng" dirty="0" smtClean="0"/>
              <a:t>Emphasize</a:t>
            </a:r>
            <a:r>
              <a:rPr lang="en-US" altLang="en-US" b="1" dirty="0" smtClean="0"/>
              <a:t> </a:t>
            </a:r>
            <a:r>
              <a:rPr lang="en-US" altLang="en-US" dirty="0" smtClean="0"/>
              <a:t>that TEV is considered from a purely human perspective. Whilst we might value the existence of say a habitat or species we cannot know its own intrinsic value.</a:t>
            </a:r>
          </a:p>
          <a:p>
            <a:pPr>
              <a:spcBef>
                <a:spcPct val="0"/>
              </a:spcBef>
            </a:pPr>
            <a:endParaRPr lang="en-US" altLang="en-US" dirty="0" smtClean="0"/>
          </a:p>
          <a:p>
            <a:pPr>
              <a:spcBef>
                <a:spcPct val="0"/>
              </a:spcBef>
            </a:pPr>
            <a:r>
              <a:rPr lang="en-GB" altLang="en-US" b="1" u="sng" dirty="0" smtClean="0"/>
              <a:t>Explain </a:t>
            </a:r>
            <a:r>
              <a:rPr lang="en-GB" altLang="en-US" dirty="0" smtClean="0"/>
              <a:t>that use values are considered to be either direct or indirect. Direct use values include both consumptive uses such as food and raw materials and non-consumptive uses such as recreation, cultural heritage and well-being. This distinction is clear in that consumptive uses either permanently deplete non-renewable resources or temporarily prevent others from consuming renewable resources. Non-consumptive uses do not deplete the resource, but may temporarily prevent others from enjoying it, for example through crowding at recreational sites. </a:t>
            </a:r>
          </a:p>
          <a:p>
            <a:pPr>
              <a:spcBef>
                <a:spcPct val="0"/>
              </a:spcBef>
            </a:pPr>
            <a:endParaRPr lang="en-GB" altLang="en-US" dirty="0" smtClean="0"/>
          </a:p>
          <a:p>
            <a:pPr>
              <a:spcBef>
                <a:spcPct val="0"/>
              </a:spcBef>
            </a:pPr>
            <a:r>
              <a:rPr lang="en-GB" altLang="en-US" dirty="0" smtClean="0"/>
              <a:t>Indirect use values relate to the benefits we receive from regulating ecosystem services, for example pest control, pollination, water regulation and purification, and climate regulation.</a:t>
            </a:r>
          </a:p>
          <a:p>
            <a:pPr>
              <a:spcBef>
                <a:spcPct val="0"/>
              </a:spcBef>
            </a:pPr>
            <a:endParaRPr lang="en-GB" altLang="en-US" dirty="0" smtClean="0"/>
          </a:p>
          <a:p>
            <a:pPr>
              <a:spcBef>
                <a:spcPct val="0"/>
              </a:spcBef>
            </a:pPr>
            <a:r>
              <a:rPr lang="en-GB" altLang="en-US" b="1" u="sng" dirty="0" smtClean="0"/>
              <a:t>Explain </a:t>
            </a:r>
            <a:r>
              <a:rPr lang="en-GB" altLang="en-US" dirty="0" smtClean="0"/>
              <a:t>that option values relate to the potential future availability of ecosystem services, as such although we are not currently using those services they are often categorised as being linked to use values rather than non-use values.</a:t>
            </a:r>
          </a:p>
          <a:p>
            <a:pPr>
              <a:spcBef>
                <a:spcPct val="0"/>
              </a:spcBef>
            </a:pPr>
            <a:endParaRPr lang="en-GB" altLang="en-US" dirty="0" smtClean="0"/>
          </a:p>
          <a:p>
            <a:pPr>
              <a:spcBef>
                <a:spcPct val="0"/>
              </a:spcBef>
            </a:pPr>
            <a:r>
              <a:rPr lang="en-GB" altLang="en-US" b="1" u="sng" dirty="0" smtClean="0"/>
              <a:t>Explain </a:t>
            </a:r>
            <a:r>
              <a:rPr lang="en-GB" altLang="en-US" dirty="0" smtClean="0"/>
              <a:t>that non-use values can be considered as either philanthropic towards other people or altruistic towards nature. </a:t>
            </a:r>
          </a:p>
          <a:p>
            <a:pPr>
              <a:spcBef>
                <a:spcPct val="0"/>
              </a:spcBef>
            </a:pPr>
            <a:endParaRPr lang="en-GB" altLang="en-US" dirty="0" smtClean="0"/>
          </a:p>
          <a:p>
            <a:pPr>
              <a:spcBef>
                <a:spcPct val="0"/>
              </a:spcBef>
            </a:pPr>
            <a:r>
              <a:rPr lang="en-GB" altLang="en-US" dirty="0" smtClean="0"/>
              <a:t>Bequest values arise from knowing that future generations will have access to a particular natural resource, whilst altruistic value is the satisfaction of knowing that others in the current generation will have access to a resource. These types of value can therefore be used to consider issues of intergenerational and </a:t>
            </a:r>
            <a:r>
              <a:rPr lang="en-GB" altLang="en-US" dirty="0" err="1" smtClean="0"/>
              <a:t>intragenerational</a:t>
            </a:r>
            <a:r>
              <a:rPr lang="en-GB" altLang="en-US" dirty="0" smtClean="0"/>
              <a:t> equity. There is also an important distinction here with option value. Option value relates to the potential use of the resource by the person(s) expressing the value, bequest and altruistic values relate to potential use by others.</a:t>
            </a:r>
          </a:p>
          <a:p>
            <a:pPr>
              <a:spcBef>
                <a:spcPct val="0"/>
              </a:spcBef>
            </a:pPr>
            <a:endParaRPr lang="en-GB" altLang="en-US" dirty="0" smtClean="0"/>
          </a:p>
          <a:p>
            <a:pPr>
              <a:spcBef>
                <a:spcPct val="0"/>
              </a:spcBef>
            </a:pPr>
            <a:r>
              <a:rPr lang="en-GB" altLang="en-US" dirty="0" smtClean="0"/>
              <a:t>Existence value is the satisfaction from knowing a species, ecosystem or resource exists.</a:t>
            </a:r>
          </a:p>
          <a:p>
            <a:pPr>
              <a:spcBef>
                <a:spcPct val="0"/>
              </a:spcBef>
            </a:pPr>
            <a:endParaRPr lang="en-GB" altLang="en-US" dirty="0" smtClean="0"/>
          </a:p>
          <a:p>
            <a:pPr>
              <a:spcBef>
                <a:spcPct val="0"/>
              </a:spcBef>
            </a:pPr>
            <a:r>
              <a:rPr lang="en-GB" altLang="en-US" b="1" u="sng" dirty="0" smtClean="0"/>
              <a:t>Note</a:t>
            </a:r>
            <a:r>
              <a:rPr lang="en-GB" altLang="en-US" dirty="0" smtClean="0"/>
              <a:t> that whilst we can conceive of these types of value, in reality when undertaking valuation these may be inseparable motivations for value rather than individually identifiable elements of value. That is we may be unable to observe or elicit a value for either purely use or non-use elements of TEV. </a:t>
            </a:r>
            <a:endParaRPr lang="en-US" altLang="en-US" dirty="0" smtClean="0"/>
          </a:p>
          <a:p>
            <a:endParaRPr lang="en-US" dirty="0"/>
          </a:p>
        </p:txBody>
      </p:sp>
      <p:sp>
        <p:nvSpPr>
          <p:cNvPr id="4" name="Slide Number Placeholder 3"/>
          <p:cNvSpPr>
            <a:spLocks noGrp="1"/>
          </p:cNvSpPr>
          <p:nvPr>
            <p:ph type="sldNum" sz="quarter" idx="10"/>
          </p:nvPr>
        </p:nvSpPr>
        <p:spPr/>
        <p:txBody>
          <a:bodyPr/>
          <a:lstStyle/>
          <a:p>
            <a:fld id="{C5D0D77D-3A61-40B3-8100-A4C0F3AF849C}" type="slidenum">
              <a:rPr lang="en-US" smtClean="0"/>
              <a:t>10</a:t>
            </a:fld>
            <a:endParaRPr lang="en-US"/>
          </a:p>
        </p:txBody>
      </p:sp>
    </p:spTree>
    <p:extLst>
      <p:ext uri="{BB962C8B-B14F-4D97-AF65-F5344CB8AC3E}">
        <p14:creationId xmlns:p14="http://schemas.microsoft.com/office/powerpoint/2010/main" val="25267301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US" altLang="en-US" b="1" u="sng" dirty="0" smtClean="0"/>
              <a:t>Explain</a:t>
            </a:r>
            <a:r>
              <a:rPr lang="en-US" altLang="en-US" dirty="0" smtClean="0"/>
              <a:t> that there are three broad categories of valuation approaches.</a:t>
            </a:r>
          </a:p>
          <a:p>
            <a:pPr>
              <a:spcBef>
                <a:spcPct val="0"/>
              </a:spcBef>
            </a:pPr>
            <a:r>
              <a:rPr lang="en-US" altLang="en-US" b="1" u="sng" dirty="0" smtClean="0"/>
              <a:t>Outline</a:t>
            </a:r>
            <a:r>
              <a:rPr lang="en-US" altLang="en-US" dirty="0" smtClean="0"/>
              <a:t> the types of methods used in each and where they can be applied.</a:t>
            </a:r>
            <a:endParaRPr lang="en-US" altLang="en-US" b="1" u="sng" dirty="0" smtClean="0"/>
          </a:p>
          <a:p>
            <a:pPr>
              <a:spcBef>
                <a:spcPct val="0"/>
              </a:spcBef>
            </a:pPr>
            <a:r>
              <a:rPr lang="en-US" altLang="en-US" dirty="0" smtClean="0"/>
              <a:t>Direct market valuation uses data on values that we can observe in actual markets. There are three main types of market valuation data:</a:t>
            </a:r>
          </a:p>
          <a:p>
            <a:pPr>
              <a:spcBef>
                <a:spcPct val="0"/>
              </a:spcBef>
              <a:buFontTx/>
              <a:buAutoNum type="arabicPeriod"/>
            </a:pPr>
            <a:r>
              <a:rPr lang="en-US" altLang="en-US" dirty="0" smtClean="0"/>
              <a:t>Market prices – we observe these for goods and services that are traded in markets (cost of fish or forestry stock)</a:t>
            </a:r>
          </a:p>
          <a:p>
            <a:pPr>
              <a:spcBef>
                <a:spcPct val="0"/>
              </a:spcBef>
              <a:buFontTx/>
              <a:buAutoNum type="arabicPeriod"/>
            </a:pPr>
            <a:r>
              <a:rPr lang="en-US" altLang="en-US" dirty="0" smtClean="0"/>
              <a:t>Cost-based approaches – where we equate the value of an ecosystem service to either the cost of provision for the service, the costs of alternatives to that service (e.g. man-made infrastructure in place of a regulating service), or the cost of damage where a service is not provided or fails (e.g. flood damage costs).</a:t>
            </a:r>
          </a:p>
          <a:p>
            <a:pPr>
              <a:spcBef>
                <a:spcPct val="0"/>
              </a:spcBef>
              <a:buFontTx/>
              <a:buAutoNum type="arabicPeriod"/>
            </a:pPr>
            <a:r>
              <a:rPr lang="en-US" altLang="en-US" dirty="0" smtClean="0"/>
              <a:t>Production functions – using data on the quantity or quality of ecosystem services together with other goods or services to produce a final good with a related price or cost.</a:t>
            </a:r>
          </a:p>
          <a:p>
            <a:pPr>
              <a:spcBef>
                <a:spcPct val="0"/>
              </a:spcBef>
            </a:pPr>
            <a:endParaRPr lang="en-US" altLang="en-US" dirty="0" smtClean="0"/>
          </a:p>
          <a:p>
            <a:pPr>
              <a:spcBef>
                <a:spcPct val="0"/>
              </a:spcBef>
            </a:pPr>
            <a:r>
              <a:rPr lang="en-US" altLang="en-US" dirty="0" smtClean="0"/>
              <a:t>Market valuation approaches are typically used for provisioning goods (prices), regulating services (costs, production functions) and potentially supporting services (production functions)</a:t>
            </a:r>
          </a:p>
          <a:p>
            <a:pPr>
              <a:spcBef>
                <a:spcPct val="0"/>
              </a:spcBef>
            </a:pPr>
            <a:endParaRPr lang="en-US" altLang="en-US" dirty="0" smtClean="0"/>
          </a:p>
          <a:p>
            <a:pPr>
              <a:spcBef>
                <a:spcPct val="0"/>
              </a:spcBef>
            </a:pPr>
            <a:r>
              <a:rPr lang="en-US" altLang="en-US" dirty="0" smtClean="0"/>
              <a:t>In revealed preference methods we infer the value of ecosystem services from observing people’s behavior. There are two common methods:</a:t>
            </a:r>
          </a:p>
          <a:p>
            <a:pPr>
              <a:spcBef>
                <a:spcPct val="0"/>
              </a:spcBef>
              <a:buFontTx/>
              <a:buAutoNum type="arabicPeriod"/>
            </a:pPr>
            <a:r>
              <a:rPr lang="en-US" altLang="en-US" dirty="0" smtClean="0"/>
              <a:t>Travel cost method – used for valuing recreational sites and assumes that the value that someone places on a site or activity is related to the amount of time and money they spend travelling to undertake the activity at a particular site.</a:t>
            </a:r>
          </a:p>
          <a:p>
            <a:pPr>
              <a:spcBef>
                <a:spcPct val="0"/>
              </a:spcBef>
              <a:buFontTx/>
              <a:buAutoNum type="arabicPeriod"/>
            </a:pPr>
            <a:r>
              <a:rPr lang="en-US" altLang="en-US" dirty="0" smtClean="0"/>
              <a:t>Hedonic pricing – uses the assumption that the quality or quantity of ecosystem services in an area are reflected in local property prices, along with a range of other property and neighborhood attributes (beach view, lake in the backyard)</a:t>
            </a:r>
          </a:p>
          <a:p>
            <a:pPr>
              <a:spcBef>
                <a:spcPct val="0"/>
              </a:spcBef>
            </a:pPr>
            <a:r>
              <a:rPr lang="en-US" altLang="en-US" dirty="0" smtClean="0"/>
              <a:t>Travel cost are used for particular types of cultural services, hedonic pricing can be used for a variety of services including regulating, cultural (amenity) and commonly applied to negative impacts such as noise (road, aircraft), </a:t>
            </a:r>
            <a:r>
              <a:rPr lang="en-GB" altLang="en-US" dirty="0" smtClean="0"/>
              <a:t>odours</a:t>
            </a:r>
            <a:r>
              <a:rPr lang="en-US" altLang="en-US" dirty="0" smtClean="0"/>
              <a:t>, dust etc.</a:t>
            </a:r>
          </a:p>
          <a:p>
            <a:pPr>
              <a:spcBef>
                <a:spcPct val="0"/>
              </a:spcBef>
            </a:pPr>
            <a:endParaRPr lang="en-US" altLang="en-US" dirty="0" smtClean="0"/>
          </a:p>
          <a:p>
            <a:pPr>
              <a:spcBef>
                <a:spcPct val="0"/>
              </a:spcBef>
            </a:pPr>
            <a:r>
              <a:rPr lang="en-US" altLang="en-US" dirty="0" smtClean="0"/>
              <a:t>Stated preference approaches use hypothetical markets to elicit willingness to pay or willingness to accept compensation for a change in provision of an ecosystem service. There are a number of variations of this approach including contingent valuation, choice modeling group valuation. The hypothetical nature of these methods mean that they are very versatile in terms of the types of ecosystem services they can value and whether their provision is existing or proposed.</a:t>
            </a:r>
          </a:p>
        </p:txBody>
      </p:sp>
      <p:sp>
        <p:nvSpPr>
          <p:cNvPr id="4" name="Slide Number Placeholder 3"/>
          <p:cNvSpPr>
            <a:spLocks noGrp="1"/>
          </p:cNvSpPr>
          <p:nvPr>
            <p:ph type="sldNum" sz="quarter" idx="10"/>
          </p:nvPr>
        </p:nvSpPr>
        <p:spPr/>
        <p:txBody>
          <a:bodyPr/>
          <a:lstStyle/>
          <a:p>
            <a:fld id="{C5D0D77D-3A61-40B3-8100-A4C0F3AF849C}" type="slidenum">
              <a:rPr lang="en-US" smtClean="0"/>
              <a:t>11</a:t>
            </a:fld>
            <a:endParaRPr lang="en-US"/>
          </a:p>
        </p:txBody>
      </p:sp>
    </p:spTree>
    <p:extLst>
      <p:ext uri="{BB962C8B-B14F-4D97-AF65-F5344CB8AC3E}">
        <p14:creationId xmlns:p14="http://schemas.microsoft.com/office/powerpoint/2010/main" val="498541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8CD0B95-B64E-4B11-96AE-A442177088C0}" type="datetimeFigureOut">
              <a:rPr lang="en-US" smtClean="0"/>
              <a:t>9/15/2016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246A9E-1D8B-475B-8009-EDFE3D9E04F7}" type="slidenum">
              <a:rPr lang="en-US" smtClean="0"/>
              <a:t>‹#›</a:t>
            </a:fld>
            <a:endParaRPr lang="en-US"/>
          </a:p>
        </p:txBody>
      </p:sp>
    </p:spTree>
    <p:extLst>
      <p:ext uri="{BB962C8B-B14F-4D97-AF65-F5344CB8AC3E}">
        <p14:creationId xmlns:p14="http://schemas.microsoft.com/office/powerpoint/2010/main" val="34664907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CD0B95-B64E-4B11-96AE-A442177088C0}" type="datetimeFigureOut">
              <a:rPr lang="en-US" smtClean="0"/>
              <a:t>9/15/2016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246A9E-1D8B-475B-8009-EDFE3D9E04F7}" type="slidenum">
              <a:rPr lang="en-US" smtClean="0"/>
              <a:t>‹#›</a:t>
            </a:fld>
            <a:endParaRPr lang="en-US"/>
          </a:p>
        </p:txBody>
      </p:sp>
    </p:spTree>
    <p:extLst>
      <p:ext uri="{BB962C8B-B14F-4D97-AF65-F5344CB8AC3E}">
        <p14:creationId xmlns:p14="http://schemas.microsoft.com/office/powerpoint/2010/main" val="32076307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CD0B95-B64E-4B11-96AE-A442177088C0}" type="datetimeFigureOut">
              <a:rPr lang="en-US" smtClean="0"/>
              <a:t>9/15/2016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246A9E-1D8B-475B-8009-EDFE3D9E04F7}" type="slidenum">
              <a:rPr lang="en-US" smtClean="0"/>
              <a:t>‹#›</a:t>
            </a:fld>
            <a:endParaRPr lang="en-US"/>
          </a:p>
        </p:txBody>
      </p:sp>
    </p:spTree>
    <p:extLst>
      <p:ext uri="{BB962C8B-B14F-4D97-AF65-F5344CB8AC3E}">
        <p14:creationId xmlns:p14="http://schemas.microsoft.com/office/powerpoint/2010/main" val="30276135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8CD0B95-B64E-4B11-96AE-A442177088C0}" type="datetimeFigureOut">
              <a:rPr lang="en-US" smtClean="0"/>
              <a:t>9/15/2016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246A9E-1D8B-475B-8009-EDFE3D9E04F7}" type="slidenum">
              <a:rPr lang="en-US" smtClean="0"/>
              <a:t>‹#›</a:t>
            </a:fld>
            <a:endParaRPr lang="en-US"/>
          </a:p>
        </p:txBody>
      </p:sp>
    </p:spTree>
    <p:extLst>
      <p:ext uri="{BB962C8B-B14F-4D97-AF65-F5344CB8AC3E}">
        <p14:creationId xmlns:p14="http://schemas.microsoft.com/office/powerpoint/2010/main" val="20787525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8CD0B95-B64E-4B11-96AE-A442177088C0}" type="datetimeFigureOut">
              <a:rPr lang="en-US" smtClean="0"/>
              <a:t>9/15/2016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F246A9E-1D8B-475B-8009-EDFE3D9E04F7}" type="slidenum">
              <a:rPr lang="en-US" smtClean="0"/>
              <a:t>‹#›</a:t>
            </a:fld>
            <a:endParaRPr lang="en-US"/>
          </a:p>
        </p:txBody>
      </p:sp>
    </p:spTree>
    <p:extLst>
      <p:ext uri="{BB962C8B-B14F-4D97-AF65-F5344CB8AC3E}">
        <p14:creationId xmlns:p14="http://schemas.microsoft.com/office/powerpoint/2010/main" val="41059014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8CD0B95-B64E-4B11-96AE-A442177088C0}" type="datetimeFigureOut">
              <a:rPr lang="en-US" smtClean="0"/>
              <a:t>9/15/2016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F246A9E-1D8B-475B-8009-EDFE3D9E04F7}" type="slidenum">
              <a:rPr lang="en-US" smtClean="0"/>
              <a:t>‹#›</a:t>
            </a:fld>
            <a:endParaRPr lang="en-US"/>
          </a:p>
        </p:txBody>
      </p:sp>
    </p:spTree>
    <p:extLst>
      <p:ext uri="{BB962C8B-B14F-4D97-AF65-F5344CB8AC3E}">
        <p14:creationId xmlns:p14="http://schemas.microsoft.com/office/powerpoint/2010/main" val="11458187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CD0B95-B64E-4B11-96AE-A442177088C0}" type="datetimeFigureOut">
              <a:rPr lang="en-US" smtClean="0"/>
              <a:t>9/15/2016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F246A9E-1D8B-475B-8009-EDFE3D9E04F7}" type="slidenum">
              <a:rPr lang="en-US" smtClean="0"/>
              <a:t>‹#›</a:t>
            </a:fld>
            <a:endParaRPr lang="en-US"/>
          </a:p>
        </p:txBody>
      </p:sp>
    </p:spTree>
    <p:extLst>
      <p:ext uri="{BB962C8B-B14F-4D97-AF65-F5344CB8AC3E}">
        <p14:creationId xmlns:p14="http://schemas.microsoft.com/office/powerpoint/2010/main" val="33440216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CD0B95-B64E-4B11-96AE-A442177088C0}" type="datetimeFigureOut">
              <a:rPr lang="en-US" smtClean="0"/>
              <a:t>9/15/2016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246A9E-1D8B-475B-8009-EDFE3D9E04F7}" type="slidenum">
              <a:rPr lang="en-US" smtClean="0"/>
              <a:t>‹#›</a:t>
            </a:fld>
            <a:endParaRPr lang="en-US"/>
          </a:p>
        </p:txBody>
      </p:sp>
    </p:spTree>
    <p:extLst>
      <p:ext uri="{BB962C8B-B14F-4D97-AF65-F5344CB8AC3E}">
        <p14:creationId xmlns:p14="http://schemas.microsoft.com/office/powerpoint/2010/main" val="39719237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CD0B95-B64E-4B11-96AE-A442177088C0}" type="datetimeFigureOut">
              <a:rPr lang="en-US" smtClean="0"/>
              <a:t>9/15/2016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246A9E-1D8B-475B-8009-EDFE3D9E04F7}" type="slidenum">
              <a:rPr lang="en-US" smtClean="0"/>
              <a:t>‹#›</a:t>
            </a:fld>
            <a:endParaRPr lang="en-US"/>
          </a:p>
        </p:txBody>
      </p:sp>
    </p:spTree>
    <p:extLst>
      <p:ext uri="{BB962C8B-B14F-4D97-AF65-F5344CB8AC3E}">
        <p14:creationId xmlns:p14="http://schemas.microsoft.com/office/powerpoint/2010/main" val="20547176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CD0B95-B64E-4B11-96AE-A442177088C0}" type="datetimeFigureOut">
              <a:rPr lang="en-US" smtClean="0"/>
              <a:t>9/15/2016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246A9E-1D8B-475B-8009-EDFE3D9E04F7}" type="slidenum">
              <a:rPr lang="en-US" smtClean="0"/>
              <a:t>‹#›</a:t>
            </a:fld>
            <a:endParaRPr lang="en-US"/>
          </a:p>
        </p:txBody>
      </p:sp>
    </p:spTree>
    <p:extLst>
      <p:ext uri="{BB962C8B-B14F-4D97-AF65-F5344CB8AC3E}">
        <p14:creationId xmlns:p14="http://schemas.microsoft.com/office/powerpoint/2010/main" val="11820184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CD0B95-B64E-4B11-96AE-A442177088C0}" type="datetimeFigureOut">
              <a:rPr lang="en-US" smtClean="0"/>
              <a:t>9/15/2016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246A9E-1D8B-475B-8009-EDFE3D9E04F7}" type="slidenum">
              <a:rPr lang="en-US" smtClean="0"/>
              <a:t>‹#›</a:t>
            </a:fld>
            <a:endParaRPr lang="en-US"/>
          </a:p>
        </p:txBody>
      </p:sp>
    </p:spTree>
    <p:extLst>
      <p:ext uri="{BB962C8B-B14F-4D97-AF65-F5344CB8AC3E}">
        <p14:creationId xmlns:p14="http://schemas.microsoft.com/office/powerpoint/2010/main" val="11099602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CD0B95-B64E-4B11-96AE-A442177088C0}" type="datetimeFigureOut">
              <a:rPr lang="en-US" smtClean="0"/>
              <a:t>9/15/2016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246A9E-1D8B-475B-8009-EDFE3D9E04F7}" type="slidenum">
              <a:rPr lang="en-US" smtClean="0"/>
              <a:t>‹#›</a:t>
            </a:fld>
            <a:endParaRPr lang="en-US"/>
          </a:p>
        </p:txBody>
      </p:sp>
    </p:spTree>
    <p:extLst>
      <p:ext uri="{BB962C8B-B14F-4D97-AF65-F5344CB8AC3E}">
        <p14:creationId xmlns:p14="http://schemas.microsoft.com/office/powerpoint/2010/main" val="29340455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6.xml"/><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png"/><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3.jpg"/><Relationship Id="rId1" Type="http://schemas.openxmlformats.org/officeDocument/2006/relationships/slideLayout" Target="../slideLayouts/slideLayout2.xml"/><Relationship Id="rId5" Type="http://schemas.openxmlformats.org/officeDocument/2006/relationships/image" Target="../media/image26.emf"/><Relationship Id="rId4" Type="http://schemas.openxmlformats.org/officeDocument/2006/relationships/image" Target="../media/image25.emf"/></Relationships>
</file>

<file path=ppt/slides/_rels/slide25.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7.jpg"/><Relationship Id="rId1" Type="http://schemas.openxmlformats.org/officeDocument/2006/relationships/slideLayout" Target="../slideLayouts/slideLayout2.xml"/><Relationship Id="rId5" Type="http://schemas.openxmlformats.org/officeDocument/2006/relationships/image" Target="../media/image26.emf"/><Relationship Id="rId4" Type="http://schemas.openxmlformats.org/officeDocument/2006/relationships/image" Target="../media/image25.emf"/></Relationships>
</file>

<file path=ppt/slides/_rels/slide26.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8.jpg"/><Relationship Id="rId1" Type="http://schemas.openxmlformats.org/officeDocument/2006/relationships/slideLayout" Target="../slideLayouts/slideLayout2.xml"/><Relationship Id="rId5" Type="http://schemas.openxmlformats.org/officeDocument/2006/relationships/image" Target="../media/image26.emf"/><Relationship Id="rId4" Type="http://schemas.openxmlformats.org/officeDocument/2006/relationships/image" Target="../media/image25.em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6294551" cy="3285004"/>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94549" y="3284112"/>
            <a:ext cx="5897451" cy="3573888"/>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74938" y="0"/>
            <a:ext cx="5917062" cy="3284111"/>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3284111"/>
            <a:ext cx="6294548" cy="3573889"/>
          </a:xfrm>
          <a:prstGeom prst="rect">
            <a:avLst/>
          </a:prstGeom>
        </p:spPr>
      </p:pic>
      <p:sp>
        <p:nvSpPr>
          <p:cNvPr id="11" name="TextBox 10"/>
          <p:cNvSpPr txBox="1"/>
          <p:nvPr/>
        </p:nvSpPr>
        <p:spPr>
          <a:xfrm rot="20083335">
            <a:off x="-195458" y="2647943"/>
            <a:ext cx="12438904" cy="1323439"/>
          </a:xfrm>
          <a:prstGeom prst="rect">
            <a:avLst/>
          </a:prstGeom>
          <a:solidFill>
            <a:schemeClr val="tx1"/>
          </a:solidFill>
        </p:spPr>
        <p:txBody>
          <a:bodyPr wrap="square" rtlCol="0">
            <a:spAutoFit/>
          </a:bodyPr>
          <a:lstStyle/>
          <a:p>
            <a:pPr algn="ctr"/>
            <a:r>
              <a:rPr lang="en-US" sz="4000" b="1" dirty="0" smtClean="0">
                <a:solidFill>
                  <a:srgbClr val="FF0000"/>
                </a:solidFill>
              </a:rPr>
              <a:t>What is the value of these beautiful Central Asian </a:t>
            </a:r>
          </a:p>
          <a:p>
            <a:pPr algn="ctr"/>
            <a:r>
              <a:rPr lang="en-US" sz="4000" b="1" dirty="0" smtClean="0">
                <a:solidFill>
                  <a:srgbClr val="FF0000"/>
                </a:solidFill>
              </a:rPr>
              <a:t>natural landscapes?</a:t>
            </a:r>
            <a:endParaRPr lang="en-US" b="1" dirty="0">
              <a:solidFill>
                <a:srgbClr val="FF0000"/>
              </a:solidFill>
            </a:endParaRPr>
          </a:p>
        </p:txBody>
      </p:sp>
    </p:spTree>
    <p:extLst>
      <p:ext uri="{BB962C8B-B14F-4D97-AF65-F5344CB8AC3E}">
        <p14:creationId xmlns:p14="http://schemas.microsoft.com/office/powerpoint/2010/main" val="1424877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58682" y="627508"/>
            <a:ext cx="6999554" cy="5631005"/>
          </a:xfrm>
          <a:prstGeom prst="rect">
            <a:avLst/>
          </a:prstGeom>
        </p:spPr>
      </p:pic>
      <p:sp>
        <p:nvSpPr>
          <p:cNvPr id="3" name="TextBox 2"/>
          <p:cNvSpPr txBox="1"/>
          <p:nvPr/>
        </p:nvSpPr>
        <p:spPr>
          <a:xfrm>
            <a:off x="704850" y="1873349"/>
            <a:ext cx="10610850" cy="3139321"/>
          </a:xfrm>
          <a:prstGeom prst="rect">
            <a:avLst/>
          </a:prstGeom>
          <a:solidFill>
            <a:schemeClr val="tx1"/>
          </a:solidFill>
        </p:spPr>
        <p:txBody>
          <a:bodyPr wrap="square" rtlCol="0">
            <a:spAutoFit/>
          </a:bodyPr>
          <a:lstStyle/>
          <a:p>
            <a:pPr algn="ctr"/>
            <a:endParaRPr lang="en-US" sz="3600" dirty="0" smtClean="0">
              <a:solidFill>
                <a:srgbClr val="FF0000"/>
              </a:solidFill>
            </a:endParaRPr>
          </a:p>
          <a:p>
            <a:pPr algn="ctr"/>
            <a:endParaRPr lang="en-US" sz="3600" dirty="0" smtClean="0">
              <a:solidFill>
                <a:srgbClr val="FF0000"/>
              </a:solidFill>
            </a:endParaRPr>
          </a:p>
          <a:p>
            <a:pPr algn="ctr"/>
            <a:r>
              <a:rPr lang="en-US" sz="3600" dirty="0" smtClean="0">
                <a:solidFill>
                  <a:srgbClr val="FF0000"/>
                </a:solidFill>
              </a:rPr>
              <a:t>What are all these functions worth in terms of money?</a:t>
            </a:r>
          </a:p>
          <a:p>
            <a:pPr algn="ctr"/>
            <a:endParaRPr lang="en-US" sz="3600" dirty="0">
              <a:solidFill>
                <a:srgbClr val="FF0000"/>
              </a:solidFill>
            </a:endParaRPr>
          </a:p>
          <a:p>
            <a:pPr algn="ctr"/>
            <a:endParaRPr lang="en-US" sz="3600" dirty="0" smtClean="0">
              <a:solidFill>
                <a:srgbClr val="FF0000"/>
              </a:solidFill>
            </a:endParaRPr>
          </a:p>
          <a:p>
            <a:pPr algn="ctr"/>
            <a:endParaRPr lang="en-US" dirty="0">
              <a:solidFill>
                <a:srgbClr val="FF0000"/>
              </a:solidFill>
            </a:endParaRPr>
          </a:p>
        </p:txBody>
      </p:sp>
    </p:spTree>
    <p:extLst>
      <p:ext uri="{BB962C8B-B14F-4D97-AF65-F5344CB8AC3E}">
        <p14:creationId xmlns:p14="http://schemas.microsoft.com/office/powerpoint/2010/main" val="673949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96721" y="1453348"/>
            <a:ext cx="10998557" cy="2387600"/>
          </a:xfrm>
        </p:spPr>
        <p:txBody>
          <a:bodyPr>
            <a:normAutofit/>
          </a:bodyPr>
          <a:lstStyle/>
          <a:p>
            <a:r>
              <a:rPr lang="en-US" sz="4800" b="1" dirty="0"/>
              <a:t>Ecosystem Services: </a:t>
            </a:r>
            <a:r>
              <a:rPr lang="en-US" sz="4800" i="1" dirty="0"/>
              <a:t>What they are, why </a:t>
            </a:r>
            <a:r>
              <a:rPr lang="en-US" sz="4800" i="1" dirty="0" smtClean="0"/>
              <a:t>they are </a:t>
            </a:r>
            <a:r>
              <a:rPr lang="en-US" sz="4800" i="1" dirty="0"/>
              <a:t>important and </a:t>
            </a:r>
            <a:r>
              <a:rPr lang="en-US" sz="4800" i="1" dirty="0" smtClean="0"/>
              <a:t/>
            </a:r>
            <a:br>
              <a:rPr lang="en-US" sz="4800" i="1" dirty="0" smtClean="0"/>
            </a:br>
            <a:r>
              <a:rPr lang="en-US" sz="4800" i="1" dirty="0" smtClean="0"/>
              <a:t>how </a:t>
            </a:r>
            <a:r>
              <a:rPr lang="en-US" sz="4800" i="1" dirty="0"/>
              <a:t>do we value and manage them</a:t>
            </a:r>
          </a:p>
        </p:txBody>
      </p:sp>
      <p:sp>
        <p:nvSpPr>
          <p:cNvPr id="3" name="Subtitle 2"/>
          <p:cNvSpPr>
            <a:spLocks noGrp="1"/>
          </p:cNvSpPr>
          <p:nvPr>
            <p:ph type="subTitle" idx="1"/>
          </p:nvPr>
        </p:nvSpPr>
        <p:spPr>
          <a:xfrm>
            <a:off x="1524000" y="5129358"/>
            <a:ext cx="9144000" cy="1655762"/>
          </a:xfrm>
        </p:spPr>
        <p:txBody>
          <a:bodyPr/>
          <a:lstStyle/>
          <a:p>
            <a:r>
              <a:rPr lang="en-US" sz="3200" dirty="0" smtClean="0"/>
              <a:t>Vinay Nangia, Ph.D.</a:t>
            </a:r>
          </a:p>
          <a:p>
            <a:r>
              <a:rPr lang="en-US" dirty="0" smtClean="0"/>
              <a:t>Senior International Scientist, ICARDA-Morocco</a:t>
            </a:r>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13796" y="284475"/>
            <a:ext cx="2973954" cy="729669"/>
          </a:xfrm>
          <a:prstGeom prst="rect">
            <a:avLst/>
          </a:prstGeom>
        </p:spPr>
      </p:pic>
    </p:spTree>
    <p:extLst>
      <p:ext uri="{BB962C8B-B14F-4D97-AF65-F5344CB8AC3E}">
        <p14:creationId xmlns:p14="http://schemas.microsoft.com/office/powerpoint/2010/main" val="21469978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Ecosystem Goods</a:t>
            </a:r>
            <a:endParaRPr lang="en-US" dirty="0"/>
          </a:p>
        </p:txBody>
      </p:sp>
      <p:sp>
        <p:nvSpPr>
          <p:cNvPr id="3" name="Content Placeholder 2"/>
          <p:cNvSpPr>
            <a:spLocks noGrp="1"/>
          </p:cNvSpPr>
          <p:nvPr>
            <p:ph idx="1"/>
          </p:nvPr>
        </p:nvSpPr>
        <p:spPr>
          <a:xfrm>
            <a:off x="838200" y="1825625"/>
            <a:ext cx="9555051" cy="4678206"/>
          </a:xfrm>
        </p:spPr>
        <p:txBody>
          <a:bodyPr>
            <a:noAutofit/>
          </a:bodyPr>
          <a:lstStyle/>
          <a:p>
            <a:pPr>
              <a:lnSpc>
                <a:spcPct val="93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3200" dirty="0"/>
              <a:t>Raw materials provided by </a:t>
            </a:r>
            <a:endParaRPr lang="en-GB" altLang="en-US" sz="3200" dirty="0" smtClean="0"/>
          </a:p>
          <a:p>
            <a:pPr marL="0" indent="0">
              <a:lnSpc>
                <a:spcPct val="93000"/>
              </a:lnSpc>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3200" dirty="0" smtClean="0"/>
              <a:t>nature</a:t>
            </a:r>
            <a:endParaRPr lang="en-GB" altLang="en-US" sz="3200" dirty="0"/>
          </a:p>
          <a:p>
            <a:pPr>
              <a:lnSpc>
                <a:spcPct val="93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3200" dirty="0"/>
              <a:t>Essential inputs into all economic production</a:t>
            </a:r>
          </a:p>
          <a:p>
            <a:pPr>
              <a:lnSpc>
                <a:spcPct val="93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3200" dirty="0"/>
              <a:t>We can use them up as fast as we like</a:t>
            </a:r>
          </a:p>
          <a:p>
            <a:pPr>
              <a:lnSpc>
                <a:spcPct val="93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3200" dirty="0"/>
              <a:t>If I use it, you can't</a:t>
            </a:r>
          </a:p>
          <a:p>
            <a:pPr lvl="1">
              <a:lnSpc>
                <a:spcPct val="93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2800" dirty="0"/>
              <a:t>Competition for use</a:t>
            </a:r>
          </a:p>
          <a:p>
            <a:pPr>
              <a:lnSpc>
                <a:spcPct val="93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3200" dirty="0"/>
              <a:t>Market </a:t>
            </a:r>
            <a:r>
              <a:rPr lang="en-GB" altLang="en-US" sz="3200" dirty="0" smtClean="0"/>
              <a:t>goods</a:t>
            </a:r>
            <a:endParaRPr lang="en-GB" altLang="en-US" sz="3200"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01486" y="3571204"/>
            <a:ext cx="2932627" cy="2932627"/>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623888"/>
            <a:ext cx="5943600" cy="2133600"/>
          </a:xfrm>
          <a:prstGeom prst="rect">
            <a:avLst/>
          </a:prstGeom>
        </p:spPr>
      </p:pic>
    </p:spTree>
    <p:extLst>
      <p:ext uri="{BB962C8B-B14F-4D97-AF65-F5344CB8AC3E}">
        <p14:creationId xmlns:p14="http://schemas.microsoft.com/office/powerpoint/2010/main" val="2716160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Ecosystem Services-Definition</a:t>
            </a:r>
            <a:endParaRPr lang="en-US" dirty="0"/>
          </a:p>
        </p:txBody>
      </p:sp>
      <p:sp>
        <p:nvSpPr>
          <p:cNvPr id="3" name="Content Placeholder 2"/>
          <p:cNvSpPr>
            <a:spLocks noGrp="1"/>
          </p:cNvSpPr>
          <p:nvPr>
            <p:ph idx="1"/>
          </p:nvPr>
        </p:nvSpPr>
        <p:spPr>
          <a:xfrm>
            <a:off x="838200" y="1825625"/>
            <a:ext cx="10515600" cy="4351338"/>
          </a:xfrm>
        </p:spPr>
        <p:txBody>
          <a:bodyPr>
            <a:normAutofit/>
          </a:bodyPr>
          <a:lstStyle/>
          <a:p>
            <a:r>
              <a:rPr lang="en-US" dirty="0"/>
              <a:t>Our health and wellbeing depends upon the services provided by ecosystems and their components: water, soil, nutrients and </a:t>
            </a:r>
            <a:r>
              <a:rPr lang="en-US" dirty="0" smtClean="0"/>
              <a:t>organisms</a:t>
            </a:r>
          </a:p>
          <a:p>
            <a:r>
              <a:rPr lang="en-US" dirty="0" smtClean="0"/>
              <a:t>Ecosystem </a:t>
            </a:r>
            <a:r>
              <a:rPr lang="en-US" dirty="0"/>
              <a:t>services are the processes by which the environment produces resources </a:t>
            </a:r>
            <a:r>
              <a:rPr lang="en-US" dirty="0" smtClean="0"/>
              <a:t>utilized </a:t>
            </a:r>
            <a:r>
              <a:rPr lang="en-US" dirty="0"/>
              <a:t>by humans such as clean air, water, food and </a:t>
            </a:r>
            <a:r>
              <a:rPr lang="en-US" dirty="0" smtClean="0"/>
              <a:t>materials</a:t>
            </a:r>
          </a:p>
          <a:p>
            <a:r>
              <a:rPr lang="en-US" dirty="0" smtClean="0"/>
              <a:t>Ecosystem </a:t>
            </a:r>
            <a:r>
              <a:rPr lang="en-US" dirty="0"/>
              <a:t>services can be defined in various ways.  The Millennium Ecosystem Assessment </a:t>
            </a:r>
            <a:r>
              <a:rPr lang="en-US" dirty="0" smtClean="0"/>
              <a:t>(MEA) classified </a:t>
            </a:r>
            <a:r>
              <a:rPr lang="en-US" dirty="0"/>
              <a:t>ecosystem services as follows: </a:t>
            </a:r>
          </a:p>
        </p:txBody>
      </p:sp>
    </p:spTree>
    <p:extLst>
      <p:ext uri="{BB962C8B-B14F-4D97-AF65-F5344CB8AC3E}">
        <p14:creationId xmlns:p14="http://schemas.microsoft.com/office/powerpoint/2010/main" val="3765222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Provisioning Services </a:t>
            </a:r>
            <a:endParaRPr lang="en-US" dirty="0"/>
          </a:p>
        </p:txBody>
      </p:sp>
      <p:pic>
        <p:nvPicPr>
          <p:cNvPr id="3" name="Picture 2"/>
          <p:cNvPicPr>
            <a:picLocks noChangeAspect="1"/>
          </p:cNvPicPr>
          <p:nvPr/>
        </p:nvPicPr>
        <p:blipFill>
          <a:blip r:embed="rId2"/>
          <a:stretch>
            <a:fillRect/>
          </a:stretch>
        </p:blipFill>
        <p:spPr>
          <a:xfrm>
            <a:off x="838200" y="1406480"/>
            <a:ext cx="10293244" cy="5316291"/>
          </a:xfrm>
          <a:prstGeom prst="rect">
            <a:avLst/>
          </a:prstGeom>
        </p:spPr>
      </p:pic>
    </p:spTree>
    <p:extLst>
      <p:ext uri="{BB962C8B-B14F-4D97-AF65-F5344CB8AC3E}">
        <p14:creationId xmlns:p14="http://schemas.microsoft.com/office/powerpoint/2010/main" val="5936009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Regulating Services</a:t>
            </a:r>
            <a:endParaRPr lang="en-US" dirty="0"/>
          </a:p>
        </p:txBody>
      </p:sp>
      <p:sp>
        <p:nvSpPr>
          <p:cNvPr id="3" name="Content Placeholder 2"/>
          <p:cNvSpPr>
            <a:spLocks noGrp="1"/>
          </p:cNvSpPr>
          <p:nvPr>
            <p:ph idx="1"/>
          </p:nvPr>
        </p:nvSpPr>
        <p:spPr/>
        <p:txBody>
          <a:bodyPr/>
          <a:lstStyle/>
          <a:p>
            <a:r>
              <a:rPr lang="en-US" dirty="0" smtClean="0"/>
              <a:t>Local climate and air quality</a:t>
            </a:r>
          </a:p>
          <a:p>
            <a:r>
              <a:rPr lang="en-US" dirty="0" smtClean="0"/>
              <a:t>Carbon sequestration and storage</a:t>
            </a:r>
          </a:p>
          <a:p>
            <a:r>
              <a:rPr lang="en-US" dirty="0" smtClean="0"/>
              <a:t>Moderation of extreme events</a:t>
            </a:r>
          </a:p>
          <a:p>
            <a:r>
              <a:rPr lang="en-US" dirty="0" smtClean="0"/>
              <a:t>Wastewater treatment</a:t>
            </a:r>
          </a:p>
          <a:p>
            <a:r>
              <a:rPr lang="en-US" dirty="0" smtClean="0"/>
              <a:t>Erosion prevention and maintenance of soil quality</a:t>
            </a:r>
          </a:p>
          <a:p>
            <a:r>
              <a:rPr lang="en-US" dirty="0" smtClean="0"/>
              <a:t>Pollination</a:t>
            </a:r>
          </a:p>
          <a:p>
            <a:r>
              <a:rPr lang="en-US" dirty="0" smtClean="0"/>
              <a:t>Biological control</a:t>
            </a:r>
            <a:endParaRPr lang="en-US" dirty="0"/>
          </a:p>
        </p:txBody>
      </p:sp>
    </p:spTree>
    <p:extLst>
      <p:ext uri="{BB962C8B-B14F-4D97-AF65-F5344CB8AC3E}">
        <p14:creationId xmlns:p14="http://schemas.microsoft.com/office/powerpoint/2010/main" val="36330104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Habitat or Supporting Services</a:t>
            </a:r>
            <a:endParaRPr lang="en-US" dirty="0"/>
          </a:p>
        </p:txBody>
      </p:sp>
      <p:pic>
        <p:nvPicPr>
          <p:cNvPr id="3" name="Picture 2"/>
          <p:cNvPicPr>
            <a:picLocks noChangeAspect="1"/>
          </p:cNvPicPr>
          <p:nvPr/>
        </p:nvPicPr>
        <p:blipFill>
          <a:blip r:embed="rId2"/>
          <a:stretch>
            <a:fillRect/>
          </a:stretch>
        </p:blipFill>
        <p:spPr>
          <a:xfrm>
            <a:off x="533400" y="1962151"/>
            <a:ext cx="11125200" cy="3790950"/>
          </a:xfrm>
          <a:prstGeom prst="rect">
            <a:avLst/>
          </a:prstGeom>
        </p:spPr>
      </p:pic>
    </p:spTree>
    <p:extLst>
      <p:ext uri="{BB962C8B-B14F-4D97-AF65-F5344CB8AC3E}">
        <p14:creationId xmlns:p14="http://schemas.microsoft.com/office/powerpoint/2010/main" val="385242189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Cultural Services</a:t>
            </a:r>
            <a:endParaRPr lang="en-US" dirty="0"/>
          </a:p>
        </p:txBody>
      </p:sp>
      <p:pic>
        <p:nvPicPr>
          <p:cNvPr id="3" name="Picture 2"/>
          <p:cNvPicPr>
            <a:picLocks noChangeAspect="1"/>
          </p:cNvPicPr>
          <p:nvPr/>
        </p:nvPicPr>
        <p:blipFill>
          <a:blip r:embed="rId2"/>
          <a:stretch>
            <a:fillRect/>
          </a:stretch>
        </p:blipFill>
        <p:spPr>
          <a:xfrm>
            <a:off x="838200" y="1469668"/>
            <a:ext cx="9065654" cy="5062800"/>
          </a:xfrm>
          <a:prstGeom prst="rect">
            <a:avLst/>
          </a:prstGeom>
        </p:spPr>
      </p:pic>
    </p:spTree>
    <p:extLst>
      <p:ext uri="{BB962C8B-B14F-4D97-AF65-F5344CB8AC3E}">
        <p14:creationId xmlns:p14="http://schemas.microsoft.com/office/powerpoint/2010/main" val="9227110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Total Economic Value (TEV) Approach</a:t>
            </a:r>
            <a:endParaRPr lang="en-US" dirty="0"/>
          </a:p>
        </p:txBody>
      </p:sp>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1610" y="1486941"/>
            <a:ext cx="10107099" cy="5287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832160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Approaches to VES</a:t>
            </a:r>
            <a:endParaRPr lang="en-US" dirty="0"/>
          </a:p>
        </p:txBody>
      </p:sp>
      <p:sp>
        <p:nvSpPr>
          <p:cNvPr id="3" name="Content Placeholder 2"/>
          <p:cNvSpPr>
            <a:spLocks noGrp="1"/>
          </p:cNvSpPr>
          <p:nvPr>
            <p:ph idx="1"/>
          </p:nvPr>
        </p:nvSpPr>
        <p:spPr/>
        <p:txBody>
          <a:bodyPr>
            <a:normAutofit/>
          </a:bodyPr>
          <a:lstStyle/>
          <a:p>
            <a:pPr>
              <a:defRPr/>
            </a:pPr>
            <a:r>
              <a:rPr lang="en-TT" sz="3600" b="1" dirty="0"/>
              <a:t>Direct market valuation approaches</a:t>
            </a:r>
            <a:r>
              <a:rPr lang="en-TT" sz="3600" dirty="0"/>
              <a:t>: use data from actual markets</a:t>
            </a:r>
          </a:p>
          <a:p>
            <a:pPr>
              <a:defRPr/>
            </a:pPr>
            <a:r>
              <a:rPr lang="en-TT" sz="3600" b="1" dirty="0"/>
              <a:t>Revealed preference approaches</a:t>
            </a:r>
            <a:r>
              <a:rPr lang="en-TT" sz="3600" dirty="0"/>
              <a:t>: economic agents “reveal” their preferences through their choices</a:t>
            </a:r>
          </a:p>
          <a:p>
            <a:pPr>
              <a:defRPr/>
            </a:pPr>
            <a:r>
              <a:rPr lang="en-TT" sz="3600" b="1" dirty="0"/>
              <a:t>Stated preferences approaches</a:t>
            </a:r>
            <a:r>
              <a:rPr lang="en-TT" sz="3600" dirty="0"/>
              <a:t>: simulated markets where values are sought for changes in provision or policy</a:t>
            </a:r>
          </a:p>
        </p:txBody>
      </p:sp>
    </p:spTree>
    <p:extLst>
      <p:ext uri="{BB962C8B-B14F-4D97-AF65-F5344CB8AC3E}">
        <p14:creationId xmlns:p14="http://schemas.microsoft.com/office/powerpoint/2010/main" val="3583022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VES Application Approach</a:t>
            </a:r>
            <a:endParaRPr lang="en-US" dirty="0"/>
          </a:p>
        </p:txBody>
      </p:sp>
      <p:sp>
        <p:nvSpPr>
          <p:cNvPr id="3" name="Content Placeholder 2"/>
          <p:cNvSpPr>
            <a:spLocks noGrp="1"/>
          </p:cNvSpPr>
          <p:nvPr>
            <p:ph idx="1"/>
          </p:nvPr>
        </p:nvSpPr>
        <p:spPr/>
        <p:txBody>
          <a:bodyPr>
            <a:normAutofit fontScale="92500"/>
          </a:bodyPr>
          <a:lstStyle/>
          <a:p>
            <a:pPr marL="893763" indent="-893763">
              <a:lnSpc>
                <a:spcPct val="110000"/>
              </a:lnSpc>
              <a:buClr>
                <a:srgbClr val="000066"/>
              </a:buClr>
              <a:buNone/>
              <a:defRPr/>
            </a:pPr>
            <a:r>
              <a:rPr lang="en-US" u="sng" dirty="0">
                <a:latin typeface="Times New Roman" pitchFamily="18" charset="0"/>
              </a:rPr>
              <a:t>Step </a:t>
            </a:r>
            <a:r>
              <a:rPr lang="en-US" u="sng" dirty="0" smtClean="0">
                <a:latin typeface="Times New Roman" pitchFamily="18" charset="0"/>
              </a:rPr>
              <a:t>1</a:t>
            </a:r>
            <a:r>
              <a:rPr lang="en-US" dirty="0" smtClean="0">
                <a:latin typeface="Times New Roman" pitchFamily="18" charset="0"/>
              </a:rPr>
              <a:t>: Identify </a:t>
            </a:r>
            <a:r>
              <a:rPr lang="en-US" dirty="0">
                <a:latin typeface="Times New Roman" pitchFamily="18" charset="0"/>
              </a:rPr>
              <a:t>and assess the full range of ecosystem services affected and the implications for different groups in society</a:t>
            </a:r>
          </a:p>
          <a:p>
            <a:pPr marL="893763" indent="-893763">
              <a:lnSpc>
                <a:spcPct val="110000"/>
              </a:lnSpc>
              <a:buClr>
                <a:srgbClr val="000066"/>
              </a:buClr>
              <a:buNone/>
              <a:defRPr/>
            </a:pPr>
            <a:r>
              <a:rPr lang="en-US" u="sng" dirty="0">
                <a:latin typeface="Times New Roman" pitchFamily="18" charset="0"/>
              </a:rPr>
              <a:t>Step </a:t>
            </a:r>
            <a:r>
              <a:rPr lang="en-US" u="sng" dirty="0" smtClean="0">
                <a:latin typeface="Times New Roman" pitchFamily="18" charset="0"/>
              </a:rPr>
              <a:t>2</a:t>
            </a:r>
            <a:r>
              <a:rPr lang="en-US" dirty="0" smtClean="0">
                <a:latin typeface="Times New Roman" pitchFamily="18" charset="0"/>
              </a:rPr>
              <a:t>: Estimate </a:t>
            </a:r>
            <a:r>
              <a:rPr lang="en-US" dirty="0">
                <a:latin typeface="Times New Roman" pitchFamily="18" charset="0"/>
              </a:rPr>
              <a:t>and demonstrate the value of ecosystem services using appropriate methods, including linkages over time and scale, local </a:t>
            </a:r>
            <a:r>
              <a:rPr lang="en-US" dirty="0" smtClean="0">
                <a:latin typeface="Times New Roman" pitchFamily="18" charset="0"/>
              </a:rPr>
              <a:t>versus </a:t>
            </a:r>
            <a:r>
              <a:rPr lang="en-US" dirty="0">
                <a:latin typeface="Times New Roman" pitchFamily="18" charset="0"/>
              </a:rPr>
              <a:t>global, current use </a:t>
            </a:r>
            <a:r>
              <a:rPr lang="en-US" dirty="0" smtClean="0">
                <a:latin typeface="Times New Roman" pitchFamily="18" charset="0"/>
              </a:rPr>
              <a:t>versus </a:t>
            </a:r>
            <a:r>
              <a:rPr lang="en-US" dirty="0">
                <a:latin typeface="Times New Roman" pitchFamily="18" charset="0"/>
              </a:rPr>
              <a:t>future use</a:t>
            </a:r>
          </a:p>
          <a:p>
            <a:pPr marL="893763" indent="-893763">
              <a:lnSpc>
                <a:spcPct val="110000"/>
              </a:lnSpc>
              <a:buClr>
                <a:srgbClr val="000066"/>
              </a:buClr>
              <a:buNone/>
              <a:defRPr/>
            </a:pPr>
            <a:r>
              <a:rPr lang="en-US" u="sng" dirty="0">
                <a:latin typeface="Times New Roman" pitchFamily="18" charset="0"/>
              </a:rPr>
              <a:t>Step </a:t>
            </a:r>
            <a:r>
              <a:rPr lang="en-US" u="sng" dirty="0" smtClean="0">
                <a:latin typeface="Times New Roman" pitchFamily="18" charset="0"/>
              </a:rPr>
              <a:t>3</a:t>
            </a:r>
            <a:r>
              <a:rPr lang="en-US" dirty="0" smtClean="0">
                <a:latin typeface="Times New Roman" pitchFamily="18" charset="0"/>
              </a:rPr>
              <a:t>: Capture </a:t>
            </a:r>
            <a:r>
              <a:rPr lang="en-US" dirty="0">
                <a:latin typeface="Times New Roman" pitchFamily="18" charset="0"/>
              </a:rPr>
              <a:t>the value of ecosystem services and seek solutions to overcome their under-valuation through economic policy instruments (subsidies, fiscal incentives, charges for access and use, payments for ecosystem services, property rights, eco-labelling and certification etc.)</a:t>
            </a:r>
          </a:p>
          <a:p>
            <a:pPr marL="0" indent="0">
              <a:buNone/>
            </a:pPr>
            <a:endParaRPr lang="en-US" dirty="0"/>
          </a:p>
        </p:txBody>
      </p:sp>
    </p:spTree>
    <p:extLst>
      <p:ext uri="{BB962C8B-B14F-4D97-AF65-F5344CB8AC3E}">
        <p14:creationId xmlns:p14="http://schemas.microsoft.com/office/powerpoint/2010/main" val="3851655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8971" y="421852"/>
            <a:ext cx="10515600" cy="2852737"/>
          </a:xfrm>
        </p:spPr>
        <p:txBody>
          <a:bodyPr>
            <a:normAutofit fontScale="90000"/>
          </a:bodyPr>
          <a:lstStyle/>
          <a:p>
            <a:r>
              <a:rPr lang="en-US" dirty="0" smtClean="0"/>
              <a:t>Case study: Valuation of Ecosystem Services for Improved Agricultural Water Management in Kazakhstan</a:t>
            </a: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6650" y="4548711"/>
            <a:ext cx="2523305" cy="1358703"/>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70544" y="4487283"/>
            <a:ext cx="3117032" cy="141937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48166" y="4722869"/>
            <a:ext cx="3870829" cy="949720"/>
          </a:xfrm>
          <a:prstGeom prst="rect">
            <a:avLst/>
          </a:prstGeom>
        </p:spPr>
      </p:pic>
    </p:spTree>
    <p:extLst>
      <p:ext uri="{BB962C8B-B14F-4D97-AF65-F5344CB8AC3E}">
        <p14:creationId xmlns:p14="http://schemas.microsoft.com/office/powerpoint/2010/main" val="118982987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Study Location</a:t>
            </a:r>
            <a:endParaRPr lang="en-US" dirty="0"/>
          </a:p>
        </p:txBody>
      </p:sp>
      <p:pic>
        <p:nvPicPr>
          <p:cNvPr id="4" name="Picture 2" descr="syrdarya_bas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7338" y="1690688"/>
            <a:ext cx="8127242" cy="495078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29360" y="0"/>
            <a:ext cx="5362640" cy="6939887"/>
          </a:xfrm>
          <a:prstGeom prst="rect">
            <a:avLst/>
          </a:prstGeom>
        </p:spPr>
      </p:pic>
    </p:spTree>
    <p:extLst>
      <p:ext uri="{BB962C8B-B14F-4D97-AF65-F5344CB8AC3E}">
        <p14:creationId xmlns:p14="http://schemas.microsoft.com/office/powerpoint/2010/main" val="2950335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Background</a:t>
            </a:r>
            <a:endParaRPr lang="en-US" dirty="0"/>
          </a:p>
        </p:txBody>
      </p:sp>
      <p:sp>
        <p:nvSpPr>
          <p:cNvPr id="3" name="Content Placeholder 2"/>
          <p:cNvSpPr>
            <a:spLocks noGrp="1"/>
          </p:cNvSpPr>
          <p:nvPr>
            <p:ph idx="1"/>
          </p:nvPr>
        </p:nvSpPr>
        <p:spPr>
          <a:xfrm>
            <a:off x="838200" y="1479998"/>
            <a:ext cx="11023242" cy="5246427"/>
          </a:xfrm>
        </p:spPr>
        <p:txBody>
          <a:bodyPr>
            <a:normAutofit fontScale="92500"/>
          </a:bodyPr>
          <a:lstStyle/>
          <a:p>
            <a:pPr>
              <a:lnSpc>
                <a:spcPct val="90000"/>
              </a:lnSpc>
            </a:pPr>
            <a:r>
              <a:rPr lang="en-US" altLang="en-US" sz="3600" dirty="0">
                <a:ea typeface="ＭＳ Ｐゴシック" panose="020B0600070205080204" pitchFamily="34" charset="-128"/>
              </a:rPr>
              <a:t>The Aral Sea is declining in area, water quality and habitat, as are large wetland complexes that receive irrigation return flows from farming villages in the </a:t>
            </a:r>
            <a:r>
              <a:rPr lang="en-US" altLang="en-US" sz="3600" dirty="0" err="1">
                <a:ea typeface="ＭＳ Ｐゴシック" panose="020B0600070205080204" pitchFamily="34" charset="-128"/>
              </a:rPr>
              <a:t>Syr</a:t>
            </a:r>
            <a:r>
              <a:rPr lang="en-US" altLang="en-US" sz="3600" dirty="0">
                <a:ea typeface="ＭＳ Ｐゴシック" panose="020B0600070205080204" pitchFamily="34" charset="-128"/>
              </a:rPr>
              <a:t> Darya River Basin</a:t>
            </a:r>
          </a:p>
          <a:p>
            <a:pPr>
              <a:lnSpc>
                <a:spcPct val="90000"/>
              </a:lnSpc>
            </a:pPr>
            <a:r>
              <a:rPr lang="en-US" altLang="en-US" sz="3600" dirty="0">
                <a:ea typeface="ＭＳ Ｐゴシック" panose="020B0600070205080204" pitchFamily="34" charset="-128"/>
              </a:rPr>
              <a:t>Agriculture consumes large amounts of water for irrigation of cotton, corn, alfalfa, cucumber, potatoes and grapes</a:t>
            </a:r>
          </a:p>
          <a:p>
            <a:pPr>
              <a:lnSpc>
                <a:spcPct val="90000"/>
              </a:lnSpc>
            </a:pPr>
            <a:r>
              <a:rPr lang="en-US" altLang="en-US" sz="3600" dirty="0">
                <a:ea typeface="ＭＳ Ｐゴシック" panose="020B0600070205080204" pitchFamily="34" charset="-128"/>
              </a:rPr>
              <a:t>Irrigation is inefficient, primarily flood irrigation is practiced - canals lose 30% of their water supply, while field level irrigation efficiency is only 50%</a:t>
            </a:r>
          </a:p>
          <a:p>
            <a:pPr>
              <a:lnSpc>
                <a:spcPct val="90000"/>
              </a:lnSpc>
            </a:pPr>
            <a:r>
              <a:rPr lang="en-US" altLang="en-US" sz="3600" dirty="0">
                <a:ea typeface="ＭＳ Ｐゴシック" panose="020B0600070205080204" pitchFamily="34" charset="-128"/>
              </a:rPr>
              <a:t>Farmers over irrigate due to an unreliable supply of water</a:t>
            </a:r>
          </a:p>
          <a:p>
            <a:endParaRPr lang="en-US" dirty="0"/>
          </a:p>
        </p:txBody>
      </p:sp>
    </p:spTree>
    <p:extLst>
      <p:ext uri="{BB962C8B-B14F-4D97-AF65-F5344CB8AC3E}">
        <p14:creationId xmlns:p14="http://schemas.microsoft.com/office/powerpoint/2010/main" val="229265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Methodology –Soil Water Assessment Tool (SWAT) Modeling</a:t>
            </a:r>
            <a:endParaRPr lang="en-US" dirty="0"/>
          </a:p>
        </p:txBody>
      </p:sp>
      <p:sp>
        <p:nvSpPr>
          <p:cNvPr id="3" name="Content Placeholder 2"/>
          <p:cNvSpPr>
            <a:spLocks noGrp="1"/>
          </p:cNvSpPr>
          <p:nvPr>
            <p:ph idx="1"/>
          </p:nvPr>
        </p:nvSpPr>
        <p:spPr/>
        <p:txBody>
          <a:bodyPr/>
          <a:lstStyle/>
          <a:p>
            <a:r>
              <a:rPr lang="en-US" altLang="en-US" dirty="0"/>
              <a:t>A GIS database of information about the study area includes information on elevation, land use, soil properties, agricultural management practices, reservoir inputs and outputs, water intake and supply</a:t>
            </a:r>
          </a:p>
          <a:p>
            <a:r>
              <a:rPr lang="en-US" altLang="en-US" dirty="0"/>
              <a:t>These data were used with the Soil Water Assessment Tool (SWAT) to conduct detailed evaluation of water usage and other agricultural management practices and their impacts on crop yields and return flows </a:t>
            </a:r>
          </a:p>
          <a:p>
            <a:endParaRPr lang="en-US" dirty="0"/>
          </a:p>
        </p:txBody>
      </p:sp>
    </p:spTree>
    <p:extLst>
      <p:ext uri="{BB962C8B-B14F-4D97-AF65-F5344CB8AC3E}">
        <p14:creationId xmlns:p14="http://schemas.microsoft.com/office/powerpoint/2010/main" val="2185922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6647" y="617113"/>
            <a:ext cx="10652975" cy="487362"/>
          </a:xfrm>
        </p:spPr>
        <p:txBody>
          <a:bodyPr>
            <a:normAutofit fontScale="90000"/>
          </a:bodyPr>
          <a:lstStyle/>
          <a:p>
            <a:r>
              <a:rPr lang="en-US" dirty="0" smtClean="0"/>
              <a:t>Methodology –Resource Investment Optimization System (RIOS)</a:t>
            </a:r>
            <a:endParaRPr lang="en-US" dirty="0"/>
          </a:p>
        </p:txBody>
      </p:sp>
      <p:sp>
        <p:nvSpPr>
          <p:cNvPr id="3" name="Content Placeholder 2"/>
          <p:cNvSpPr>
            <a:spLocks noGrp="1"/>
          </p:cNvSpPr>
          <p:nvPr>
            <p:ph idx="1"/>
          </p:nvPr>
        </p:nvSpPr>
        <p:spPr/>
        <p:txBody>
          <a:bodyPr/>
          <a:lstStyle/>
          <a:p>
            <a:r>
              <a:rPr lang="en-US" altLang="en-US" sz="3200" dirty="0"/>
              <a:t>The objective of this component of study is to identify a suite of ecosystem services that are affected by the alternative agricultural practices modeled with SWAT, and then to evaluate changes in provision of these ecosystem services using the Resource Investment Optimization System (RIOS) model</a:t>
            </a:r>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86167" y="5008729"/>
            <a:ext cx="1761592" cy="1470546"/>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92665" y="5008729"/>
            <a:ext cx="1616229" cy="1438808"/>
          </a:xfrm>
          <a:prstGeom prst="rect">
            <a:avLst/>
          </a:prstGeom>
        </p:spPr>
      </p:pic>
    </p:spTree>
    <p:extLst>
      <p:ext uri="{BB962C8B-B14F-4D97-AF65-F5344CB8AC3E}">
        <p14:creationId xmlns:p14="http://schemas.microsoft.com/office/powerpoint/2010/main" val="6165033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Alternative Practices Evaluated</a:t>
            </a:r>
            <a:endParaRPr lang="en-US" dirty="0"/>
          </a:p>
        </p:txBody>
      </p:sp>
      <p:sp>
        <p:nvSpPr>
          <p:cNvPr id="3" name="Content Placeholder 2"/>
          <p:cNvSpPr>
            <a:spLocks noGrp="1"/>
          </p:cNvSpPr>
          <p:nvPr>
            <p:ph idx="1"/>
          </p:nvPr>
        </p:nvSpPr>
        <p:spPr/>
        <p:txBody>
          <a:bodyPr/>
          <a:lstStyle/>
          <a:p>
            <a:r>
              <a:rPr lang="en-US" altLang="en-US" sz="3200" dirty="0"/>
              <a:t>Better fertilizer management</a:t>
            </a:r>
          </a:p>
          <a:p>
            <a:r>
              <a:rPr lang="en-US" altLang="en-US" sz="3200" dirty="0"/>
              <a:t>Better irrigation water management</a:t>
            </a:r>
          </a:p>
          <a:p>
            <a:r>
              <a:rPr lang="en-US" altLang="en-US" sz="3200" dirty="0"/>
              <a:t>Substitution of existing crops with more water efficient crops</a:t>
            </a:r>
          </a:p>
          <a:p>
            <a:r>
              <a:rPr lang="en-US" altLang="en-US" sz="3200" dirty="0"/>
              <a:t>Retirement or alternative uses for marginal crop land</a:t>
            </a:r>
          </a:p>
          <a:p>
            <a:r>
              <a:rPr lang="en-US" altLang="en-US" sz="3200" dirty="0"/>
              <a:t>Improved or targeted policies and subsidies</a:t>
            </a:r>
          </a:p>
          <a:p>
            <a:endParaRPr lang="en-US" dirty="0"/>
          </a:p>
        </p:txBody>
      </p:sp>
    </p:spTree>
    <p:extLst>
      <p:ext uri="{BB962C8B-B14F-4D97-AF65-F5344CB8AC3E}">
        <p14:creationId xmlns:p14="http://schemas.microsoft.com/office/powerpoint/2010/main" val="1758995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Ecosystem Services Modeled</a:t>
            </a:r>
            <a:endParaRPr lang="en-US" dirty="0"/>
          </a:p>
        </p:txBody>
      </p:sp>
      <p:sp>
        <p:nvSpPr>
          <p:cNvPr id="3" name="Content Placeholder 2"/>
          <p:cNvSpPr>
            <a:spLocks noGrp="1"/>
          </p:cNvSpPr>
          <p:nvPr>
            <p:ph idx="1"/>
          </p:nvPr>
        </p:nvSpPr>
        <p:spPr/>
        <p:txBody>
          <a:bodyPr/>
          <a:lstStyle/>
          <a:p>
            <a:r>
              <a:rPr lang="en-US" altLang="en-US" sz="3200" dirty="0"/>
              <a:t>Agricultural crop production </a:t>
            </a:r>
          </a:p>
          <a:p>
            <a:r>
              <a:rPr lang="en-US" altLang="en-US" sz="3200" dirty="0"/>
              <a:t>Baseline water discharge from agricultural lands</a:t>
            </a:r>
          </a:p>
          <a:p>
            <a:r>
              <a:rPr lang="en-US" altLang="en-US" sz="3200" dirty="0"/>
              <a:t>Water quality (nitrogen and phosphorus) in return flows</a:t>
            </a:r>
          </a:p>
          <a:p>
            <a:endParaRPr lang="en-US" dirty="0"/>
          </a:p>
        </p:txBody>
      </p:sp>
    </p:spTree>
    <p:extLst>
      <p:ext uri="{BB962C8B-B14F-4D97-AF65-F5344CB8AC3E}">
        <p14:creationId xmlns:p14="http://schemas.microsoft.com/office/powerpoint/2010/main" val="4099144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Value of Water</a:t>
            </a:r>
            <a:endParaRPr lang="en-US" dirty="0"/>
          </a:p>
        </p:txBody>
      </p:sp>
      <p:sp>
        <p:nvSpPr>
          <p:cNvPr id="3" name="Content Placeholder 2"/>
          <p:cNvSpPr>
            <a:spLocks noGrp="1"/>
          </p:cNvSpPr>
          <p:nvPr>
            <p:ph idx="1"/>
          </p:nvPr>
        </p:nvSpPr>
        <p:spPr>
          <a:xfrm>
            <a:off x="950890" y="1518635"/>
            <a:ext cx="10588579" cy="5014415"/>
          </a:xfrm>
        </p:spPr>
        <p:txBody>
          <a:bodyPr>
            <a:normAutofit/>
          </a:bodyPr>
          <a:lstStyle/>
          <a:p>
            <a:r>
              <a:rPr lang="en-US" altLang="en-US" dirty="0"/>
              <a:t>We assess the value of water by evaluating how agricultural crop production differ for the village closest to the </a:t>
            </a:r>
            <a:r>
              <a:rPr lang="en-US" altLang="en-US" dirty="0" err="1"/>
              <a:t>Chardara</a:t>
            </a:r>
            <a:r>
              <a:rPr lang="en-US" altLang="en-US" dirty="0"/>
              <a:t> Reservoir relative to production in the village farthest from the Reservoir as water supply decreases</a:t>
            </a:r>
          </a:p>
          <a:p>
            <a:r>
              <a:rPr lang="en-US" altLang="en-US" dirty="0"/>
              <a:t>Decreases in water supply may cause decreased household income, decreased land rental rates, increased use of fertilizer and/or increased costs to buy electricity for pumping of supplemental groundwater irrigation</a:t>
            </a:r>
          </a:p>
        </p:txBody>
      </p:sp>
    </p:spTree>
    <p:extLst>
      <p:ext uri="{BB962C8B-B14F-4D97-AF65-F5344CB8AC3E}">
        <p14:creationId xmlns:p14="http://schemas.microsoft.com/office/powerpoint/2010/main" val="2773110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Results – SWAT modeling</a:t>
            </a: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17084" y="1690688"/>
            <a:ext cx="3974267" cy="5143169"/>
          </a:xfrm>
          <a:prstGeom prst="rect">
            <a:avLst/>
          </a:prstGeom>
        </p:spPr>
      </p:pic>
      <p:sp>
        <p:nvSpPr>
          <p:cNvPr id="5" name="TextBox 4"/>
          <p:cNvSpPr txBox="1"/>
          <p:nvPr/>
        </p:nvSpPr>
        <p:spPr>
          <a:xfrm>
            <a:off x="1236656" y="1690688"/>
            <a:ext cx="4388124" cy="523220"/>
          </a:xfrm>
          <a:prstGeom prst="rect">
            <a:avLst/>
          </a:prstGeom>
          <a:noFill/>
        </p:spPr>
        <p:txBody>
          <a:bodyPr wrap="none" rtlCol="0">
            <a:spAutoFit/>
          </a:bodyPr>
          <a:lstStyle/>
          <a:p>
            <a:r>
              <a:rPr lang="en-US" sz="2800" dirty="0"/>
              <a:t>Water Yield mm (2007-2013)</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06269" y="1690688"/>
            <a:ext cx="3992923" cy="5167312"/>
          </a:xfrm>
          <a:prstGeom prst="rect">
            <a:avLst/>
          </a:prstGeom>
        </p:spPr>
      </p:pic>
      <p:sp>
        <p:nvSpPr>
          <p:cNvPr id="7" name="TextBox 6"/>
          <p:cNvSpPr txBox="1"/>
          <p:nvPr/>
        </p:nvSpPr>
        <p:spPr>
          <a:xfrm>
            <a:off x="6471701" y="1690688"/>
            <a:ext cx="3062057" cy="523220"/>
          </a:xfrm>
          <a:prstGeom prst="rect">
            <a:avLst/>
          </a:prstGeom>
          <a:noFill/>
        </p:spPr>
        <p:txBody>
          <a:bodyPr wrap="none" rtlCol="0">
            <a:spAutoFit/>
          </a:bodyPr>
          <a:lstStyle/>
          <a:p>
            <a:r>
              <a:rPr lang="en-US" sz="2800" dirty="0"/>
              <a:t>ET mm (2007-2013)</a:t>
            </a:r>
          </a:p>
        </p:txBody>
      </p:sp>
    </p:spTree>
    <p:extLst>
      <p:ext uri="{BB962C8B-B14F-4D97-AF65-F5344CB8AC3E}">
        <p14:creationId xmlns:p14="http://schemas.microsoft.com/office/powerpoint/2010/main" val="417834688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23046" y="1285219"/>
            <a:ext cx="4365122" cy="5648982"/>
          </a:xfrm>
          <a:prstGeom prst="rect">
            <a:avLst/>
          </a:prstGeom>
        </p:spPr>
      </p:pic>
      <p:sp>
        <p:nvSpPr>
          <p:cNvPr id="2" name="Title 1"/>
          <p:cNvSpPr>
            <a:spLocks noGrp="1"/>
          </p:cNvSpPr>
          <p:nvPr>
            <p:ph type="title"/>
          </p:nvPr>
        </p:nvSpPr>
        <p:spPr>
          <a:xfrm>
            <a:off x="838200" y="71181"/>
            <a:ext cx="10515600" cy="1325563"/>
          </a:xfrm>
        </p:spPr>
        <p:txBody>
          <a:bodyPr/>
          <a:lstStyle/>
          <a:p>
            <a:r>
              <a:rPr lang="en-US" dirty="0" smtClean="0"/>
              <a:t>Results- SWAT modeling</a:t>
            </a:r>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3971" y="1375068"/>
            <a:ext cx="4295694" cy="5559133"/>
          </a:xfrm>
          <a:prstGeom prst="rect">
            <a:avLst/>
          </a:prstGeom>
        </p:spPr>
      </p:pic>
      <p:sp>
        <p:nvSpPr>
          <p:cNvPr id="5" name="TextBox 4"/>
          <p:cNvSpPr txBox="1"/>
          <p:nvPr/>
        </p:nvSpPr>
        <p:spPr>
          <a:xfrm>
            <a:off x="128457" y="1860963"/>
            <a:ext cx="4926842" cy="523220"/>
          </a:xfrm>
          <a:prstGeom prst="rect">
            <a:avLst/>
          </a:prstGeom>
          <a:noFill/>
        </p:spPr>
        <p:txBody>
          <a:bodyPr wrap="square" rtlCol="0">
            <a:spAutoFit/>
          </a:bodyPr>
          <a:lstStyle/>
          <a:p>
            <a:r>
              <a:rPr lang="en-US" sz="2800" dirty="0"/>
              <a:t>Sediment Yield t/ha (2007-2013)</a:t>
            </a:r>
          </a:p>
        </p:txBody>
      </p:sp>
      <p:sp>
        <p:nvSpPr>
          <p:cNvPr id="7" name="TextBox 6"/>
          <p:cNvSpPr txBox="1"/>
          <p:nvPr/>
        </p:nvSpPr>
        <p:spPr>
          <a:xfrm>
            <a:off x="7638197" y="1856291"/>
            <a:ext cx="3998787" cy="523220"/>
          </a:xfrm>
          <a:prstGeom prst="rect">
            <a:avLst/>
          </a:prstGeom>
          <a:noFill/>
        </p:spPr>
        <p:txBody>
          <a:bodyPr wrap="none" rtlCol="0">
            <a:spAutoFit/>
          </a:bodyPr>
          <a:lstStyle/>
          <a:p>
            <a:r>
              <a:rPr lang="en-US" sz="2800" dirty="0"/>
              <a:t>Total N kg/ha (2007-2013)</a:t>
            </a:r>
          </a:p>
        </p:txBody>
      </p:sp>
    </p:spTree>
    <p:extLst>
      <p:ext uri="{BB962C8B-B14F-4D97-AF65-F5344CB8AC3E}">
        <p14:creationId xmlns:p14="http://schemas.microsoft.com/office/powerpoint/2010/main" val="310613672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Results - RIOS modeling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043109926"/>
              </p:ext>
            </p:extLst>
          </p:nvPr>
        </p:nvGraphicFramePr>
        <p:xfrm>
          <a:off x="1079676" y="1690691"/>
          <a:ext cx="10274124" cy="3684760"/>
        </p:xfrm>
        <a:graphic>
          <a:graphicData uri="http://schemas.openxmlformats.org/drawingml/2006/table">
            <a:tbl>
              <a:tblPr/>
              <a:tblGrid>
                <a:gridCol w="4470421"/>
                <a:gridCol w="3189422"/>
                <a:gridCol w="2614281"/>
              </a:tblGrid>
              <a:tr h="460595">
                <a:tc>
                  <a:txBody>
                    <a:bodyPr/>
                    <a:lstStyle/>
                    <a:p>
                      <a:pPr algn="l"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fontAlgn="b"/>
                      <a:r>
                        <a:rPr lang="en-US" sz="2400" b="0" i="0" u="none" strike="noStrike" dirty="0">
                          <a:solidFill>
                            <a:srgbClr val="000000"/>
                          </a:solidFill>
                          <a:effectLst/>
                          <a:latin typeface="Calibri" panose="020F0502020204030204" pitchFamily="34" charset="0"/>
                        </a:rPr>
                        <a:t>Net cost (Cost - Income gained)</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r>
              <a:tr h="460595">
                <a:tc>
                  <a:txBody>
                    <a:bodyPr/>
                    <a:lstStyle/>
                    <a:p>
                      <a:pPr algn="l"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i="0" u="none" strike="noStrike" dirty="0">
                          <a:solidFill>
                            <a:srgbClr val="000000"/>
                          </a:solidFill>
                          <a:effectLst/>
                          <a:latin typeface="Calibri" panose="020F0502020204030204" pitchFamily="34" charset="0"/>
                        </a:rPr>
                        <a:t>Without Subsidies</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i="0" u="none" strike="noStrike">
                          <a:solidFill>
                            <a:srgbClr val="000000"/>
                          </a:solidFill>
                          <a:effectLst/>
                          <a:latin typeface="Calibri" panose="020F0502020204030204" pitchFamily="34" charset="0"/>
                        </a:rPr>
                        <a:t>With Subsidies</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0595">
                <a:tc>
                  <a:txBody>
                    <a:bodyPr/>
                    <a:lstStyle/>
                    <a:p>
                      <a:pPr algn="l" fontAlgn="b"/>
                      <a:r>
                        <a:rPr lang="en-US" sz="2400" b="0" i="0" u="none" strike="noStrike">
                          <a:solidFill>
                            <a:srgbClr val="000000"/>
                          </a:solidFill>
                          <a:effectLst/>
                          <a:latin typeface="Calibri" panose="020F0502020204030204" pitchFamily="34" charset="0"/>
                        </a:rPr>
                        <a:t>Cotton (flood)</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n-US" sz="2400" b="0" i="0" u="none" strike="noStrike">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0595">
                <a:tc>
                  <a:txBody>
                    <a:bodyPr/>
                    <a:lstStyle/>
                    <a:p>
                      <a:pPr algn="l" fontAlgn="b"/>
                      <a:r>
                        <a:rPr lang="en-US" sz="2400" b="0" i="0" u="none" strike="noStrike">
                          <a:solidFill>
                            <a:srgbClr val="000000"/>
                          </a:solidFill>
                          <a:effectLst/>
                          <a:latin typeface="Calibri" panose="020F0502020204030204" pitchFamily="34" charset="0"/>
                        </a:rPr>
                        <a:t>Cotton (drip)</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i="0" u="none" strike="noStrike" dirty="0">
                          <a:solidFill>
                            <a:srgbClr val="000000"/>
                          </a:solidFill>
                          <a:effectLst/>
                          <a:latin typeface="Calibri" panose="020F0502020204030204" pitchFamily="34" charset="0"/>
                        </a:rPr>
                        <a:t>2475.2</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i="0" u="none" strike="noStrike">
                          <a:solidFill>
                            <a:srgbClr val="000000"/>
                          </a:solidFill>
                          <a:effectLst/>
                          <a:latin typeface="Calibri" panose="020F0502020204030204" pitchFamily="34" charset="0"/>
                        </a:rPr>
                        <a:t>2293</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0595">
                <a:tc>
                  <a:txBody>
                    <a:bodyPr/>
                    <a:lstStyle/>
                    <a:p>
                      <a:pPr algn="l" fontAlgn="b"/>
                      <a:r>
                        <a:rPr lang="en-US" sz="2400" b="0" i="0" u="none" strike="noStrike" dirty="0">
                          <a:solidFill>
                            <a:srgbClr val="000000"/>
                          </a:solidFill>
                          <a:effectLst/>
                          <a:latin typeface="Calibri" panose="020F0502020204030204" pitchFamily="34" charset="0"/>
                        </a:rPr>
                        <a:t>Alfalfa (flood)</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0595">
                <a:tc>
                  <a:txBody>
                    <a:bodyPr/>
                    <a:lstStyle/>
                    <a:p>
                      <a:pPr algn="l" fontAlgn="b"/>
                      <a:r>
                        <a:rPr lang="en-US" sz="2400" b="0" i="0" u="none" strike="noStrike">
                          <a:solidFill>
                            <a:srgbClr val="000000"/>
                          </a:solidFill>
                          <a:effectLst/>
                          <a:latin typeface="Calibri" panose="020F0502020204030204" pitchFamily="34" charset="0"/>
                        </a:rPr>
                        <a:t>Alfalfa (sprinkler)</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i="0" u="none" strike="noStrike" dirty="0">
                          <a:solidFill>
                            <a:srgbClr val="000000"/>
                          </a:solidFill>
                          <a:effectLst/>
                          <a:latin typeface="Calibri" panose="020F0502020204030204" pitchFamily="34" charset="0"/>
                        </a:rPr>
                        <a:t>2798.4</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i="0" u="none" strike="noStrike" dirty="0">
                          <a:solidFill>
                            <a:srgbClr val="000000"/>
                          </a:solidFill>
                          <a:effectLst/>
                          <a:latin typeface="Calibri" panose="020F0502020204030204" pitchFamily="34" charset="0"/>
                        </a:rPr>
                        <a:t>2596.4</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0595">
                <a:tc>
                  <a:txBody>
                    <a:bodyPr/>
                    <a:lstStyle/>
                    <a:p>
                      <a:pPr algn="l" fontAlgn="b"/>
                      <a:r>
                        <a:rPr lang="en-US" sz="2400" b="0" i="0" u="none" strike="noStrike">
                          <a:solidFill>
                            <a:srgbClr val="000000"/>
                          </a:solidFill>
                          <a:effectLst/>
                          <a:latin typeface="Calibri" panose="020F0502020204030204" pitchFamily="34" charset="0"/>
                        </a:rPr>
                        <a:t>Orchards (flood)</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0595">
                <a:tc>
                  <a:txBody>
                    <a:bodyPr/>
                    <a:lstStyle/>
                    <a:p>
                      <a:pPr algn="l" fontAlgn="b"/>
                      <a:r>
                        <a:rPr lang="en-US" sz="2400" b="0" i="0" u="none" strike="noStrike" dirty="0">
                          <a:solidFill>
                            <a:srgbClr val="000000"/>
                          </a:solidFill>
                          <a:effectLst/>
                          <a:latin typeface="Calibri" panose="020F0502020204030204" pitchFamily="34" charset="0"/>
                        </a:rPr>
                        <a:t>Orchards (drip)</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i="0" u="none" strike="noStrike" dirty="0">
                          <a:solidFill>
                            <a:srgbClr val="000000"/>
                          </a:solidFill>
                          <a:effectLst/>
                          <a:latin typeface="Calibri" panose="020F0502020204030204" pitchFamily="34" charset="0"/>
                        </a:rPr>
                        <a:t>336</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03564745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Results – RIOS modeling</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37912" y="1463946"/>
            <a:ext cx="6987902" cy="5399742"/>
          </a:xfrm>
          <a:prstGeom prst="rect">
            <a:avLst/>
          </a:prstGeom>
        </p:spPr>
      </p:pic>
      <p:sp>
        <p:nvSpPr>
          <p:cNvPr id="5" name="TextBox 4"/>
          <p:cNvSpPr txBox="1"/>
          <p:nvPr/>
        </p:nvSpPr>
        <p:spPr>
          <a:xfrm>
            <a:off x="7904116" y="2122980"/>
            <a:ext cx="3657600" cy="1754326"/>
          </a:xfrm>
          <a:prstGeom prst="rect">
            <a:avLst/>
          </a:prstGeom>
          <a:noFill/>
        </p:spPr>
        <p:txBody>
          <a:bodyPr wrap="square" rtlCol="0">
            <a:spAutoFit/>
          </a:bodyPr>
          <a:lstStyle/>
          <a:p>
            <a:pPr algn="ctr"/>
            <a:r>
              <a:rPr lang="en-US" b="1" dirty="0"/>
              <a:t>Scenario A, $100M</a:t>
            </a:r>
          </a:p>
          <a:p>
            <a:r>
              <a:rPr lang="en-US" dirty="0"/>
              <a:t>50% to Drip Orchards (20,000 ha)</a:t>
            </a:r>
          </a:p>
          <a:p>
            <a:r>
              <a:rPr lang="en-US" dirty="0"/>
              <a:t>30% to Drip Cotton (11,000 ha)</a:t>
            </a:r>
          </a:p>
          <a:p>
            <a:r>
              <a:rPr lang="en-US" dirty="0"/>
              <a:t>20% to Sprinkler Alfalfa (7,000 ha)</a:t>
            </a:r>
          </a:p>
          <a:p>
            <a:endParaRPr lang="en-US" dirty="0"/>
          </a:p>
          <a:p>
            <a:r>
              <a:rPr lang="en-US" b="1" u="sng" dirty="0"/>
              <a:t>Total Water Savings: 200,000,000 m</a:t>
            </a:r>
            <a:r>
              <a:rPr lang="en-US" b="1" u="sng" baseline="30000" dirty="0"/>
              <a:t>3</a:t>
            </a:r>
          </a:p>
        </p:txBody>
      </p:sp>
      <p:grpSp>
        <p:nvGrpSpPr>
          <p:cNvPr id="6" name="Group 5"/>
          <p:cNvGrpSpPr/>
          <p:nvPr/>
        </p:nvGrpSpPr>
        <p:grpSpPr>
          <a:xfrm>
            <a:off x="1688042" y="5820996"/>
            <a:ext cx="2648207" cy="835453"/>
            <a:chOff x="5703546" y="2066883"/>
            <a:chExt cx="2648207" cy="835453"/>
          </a:xfrm>
        </p:grpSpPr>
        <p:pic>
          <p:nvPicPr>
            <p:cNvPr id="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50000"/>
            <a:stretch/>
          </p:blipFill>
          <p:spPr bwMode="auto">
            <a:xfrm>
              <a:off x="5703546" y="2124050"/>
              <a:ext cx="380646"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03547" y="2638430"/>
              <a:ext cx="380646" cy="189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6091232" y="2309812"/>
              <a:ext cx="1904752" cy="338554"/>
            </a:xfrm>
            <a:prstGeom prst="rect">
              <a:avLst/>
            </a:prstGeom>
            <a:noFill/>
          </p:spPr>
          <p:txBody>
            <a:bodyPr wrap="none" rtlCol="0">
              <a:spAutoFit/>
            </a:bodyPr>
            <a:lstStyle/>
            <a:p>
              <a:r>
                <a:rPr lang="en-US" sz="1600" dirty="0"/>
                <a:t>Drip Irrigated Cotton</a:t>
              </a:r>
            </a:p>
          </p:txBody>
        </p:sp>
        <p:pic>
          <p:nvPicPr>
            <p:cNvPr id="10"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18167" y="2386015"/>
              <a:ext cx="366025" cy="2047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p:cNvSpPr txBox="1"/>
            <p:nvPr/>
          </p:nvSpPr>
          <p:spPr>
            <a:xfrm>
              <a:off x="6100752" y="2563782"/>
              <a:ext cx="2251001" cy="338554"/>
            </a:xfrm>
            <a:prstGeom prst="rect">
              <a:avLst/>
            </a:prstGeom>
            <a:noFill/>
          </p:spPr>
          <p:txBody>
            <a:bodyPr wrap="none" rtlCol="0">
              <a:spAutoFit/>
            </a:bodyPr>
            <a:lstStyle/>
            <a:p>
              <a:r>
                <a:rPr lang="en-US" sz="1600" dirty="0"/>
                <a:t>Sprinkler Irrigated Alfalfa</a:t>
              </a:r>
            </a:p>
          </p:txBody>
        </p:sp>
        <p:sp>
          <p:nvSpPr>
            <p:cNvPr id="12" name="TextBox 11"/>
            <p:cNvSpPr txBox="1"/>
            <p:nvPr/>
          </p:nvSpPr>
          <p:spPr>
            <a:xfrm>
              <a:off x="6091216" y="2066883"/>
              <a:ext cx="2091342" cy="338554"/>
            </a:xfrm>
            <a:prstGeom prst="rect">
              <a:avLst/>
            </a:prstGeom>
            <a:noFill/>
          </p:spPr>
          <p:txBody>
            <a:bodyPr wrap="none" rtlCol="0">
              <a:spAutoFit/>
            </a:bodyPr>
            <a:lstStyle/>
            <a:p>
              <a:r>
                <a:rPr lang="en-US" sz="1600" dirty="0"/>
                <a:t>Drip Irrigated Orchards</a:t>
              </a:r>
            </a:p>
          </p:txBody>
        </p:sp>
      </p:grpSp>
    </p:spTree>
    <p:extLst>
      <p:ext uri="{BB962C8B-B14F-4D97-AF65-F5344CB8AC3E}">
        <p14:creationId xmlns:p14="http://schemas.microsoft.com/office/powerpoint/2010/main" val="386131024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Results</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919" y="1294760"/>
            <a:ext cx="7178103" cy="5546716"/>
          </a:xfrm>
          <a:prstGeom prst="rect">
            <a:avLst/>
          </a:prstGeom>
        </p:spPr>
      </p:pic>
      <p:sp>
        <p:nvSpPr>
          <p:cNvPr id="5" name="TextBox 4"/>
          <p:cNvSpPr txBox="1"/>
          <p:nvPr/>
        </p:nvSpPr>
        <p:spPr>
          <a:xfrm>
            <a:off x="7263686" y="1842110"/>
            <a:ext cx="3647820" cy="2308324"/>
          </a:xfrm>
          <a:prstGeom prst="rect">
            <a:avLst/>
          </a:prstGeom>
          <a:noFill/>
        </p:spPr>
        <p:txBody>
          <a:bodyPr wrap="square" rtlCol="0">
            <a:spAutoFit/>
          </a:bodyPr>
          <a:lstStyle/>
          <a:p>
            <a:pPr algn="ctr"/>
            <a:r>
              <a:rPr lang="en-US" b="1" dirty="0"/>
              <a:t>Scenario B, $100M</a:t>
            </a:r>
          </a:p>
          <a:p>
            <a:r>
              <a:rPr lang="en-US" dirty="0"/>
              <a:t>70% to Drip Orchards (28,000 ha)</a:t>
            </a:r>
          </a:p>
          <a:p>
            <a:r>
              <a:rPr lang="en-US" dirty="0"/>
              <a:t>20% to Drip Cotton (7,000 ha)</a:t>
            </a:r>
          </a:p>
          <a:p>
            <a:r>
              <a:rPr lang="en-US" dirty="0"/>
              <a:t>10% to Sprinkler Alfalfa (3,000 ha)</a:t>
            </a:r>
          </a:p>
          <a:p>
            <a:endParaRPr lang="en-US" dirty="0"/>
          </a:p>
          <a:p>
            <a:r>
              <a:rPr lang="en-US" b="1" u="sng" dirty="0"/>
              <a:t>Total Water Savings: 230,000,000 m</a:t>
            </a:r>
            <a:r>
              <a:rPr lang="en-US" b="1" u="sng" baseline="30000" dirty="0"/>
              <a:t>3</a:t>
            </a:r>
          </a:p>
          <a:p>
            <a:endParaRPr lang="en-US" dirty="0"/>
          </a:p>
          <a:p>
            <a:endParaRPr lang="en-US" dirty="0"/>
          </a:p>
        </p:txBody>
      </p:sp>
      <p:grpSp>
        <p:nvGrpSpPr>
          <p:cNvPr id="6" name="Group 5"/>
          <p:cNvGrpSpPr/>
          <p:nvPr/>
        </p:nvGrpSpPr>
        <p:grpSpPr>
          <a:xfrm>
            <a:off x="1666345" y="5875586"/>
            <a:ext cx="2648207" cy="835453"/>
            <a:chOff x="5703546" y="2066883"/>
            <a:chExt cx="2648207" cy="835453"/>
          </a:xfrm>
        </p:grpSpPr>
        <p:pic>
          <p:nvPicPr>
            <p:cNvPr id="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50000"/>
            <a:stretch/>
          </p:blipFill>
          <p:spPr bwMode="auto">
            <a:xfrm>
              <a:off x="5703546" y="2124050"/>
              <a:ext cx="380646"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03547" y="2638430"/>
              <a:ext cx="380646" cy="189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6091232" y="2309812"/>
              <a:ext cx="1904752" cy="338554"/>
            </a:xfrm>
            <a:prstGeom prst="rect">
              <a:avLst/>
            </a:prstGeom>
            <a:noFill/>
          </p:spPr>
          <p:txBody>
            <a:bodyPr wrap="none" rtlCol="0">
              <a:spAutoFit/>
            </a:bodyPr>
            <a:lstStyle/>
            <a:p>
              <a:r>
                <a:rPr lang="en-US" sz="1600" dirty="0"/>
                <a:t>Drip Irrigated Cotton</a:t>
              </a:r>
            </a:p>
          </p:txBody>
        </p:sp>
        <p:pic>
          <p:nvPicPr>
            <p:cNvPr id="10"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18167" y="2386015"/>
              <a:ext cx="366025" cy="2047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p:cNvSpPr txBox="1"/>
            <p:nvPr/>
          </p:nvSpPr>
          <p:spPr>
            <a:xfrm>
              <a:off x="6100752" y="2563782"/>
              <a:ext cx="2251001" cy="338554"/>
            </a:xfrm>
            <a:prstGeom prst="rect">
              <a:avLst/>
            </a:prstGeom>
            <a:noFill/>
          </p:spPr>
          <p:txBody>
            <a:bodyPr wrap="none" rtlCol="0">
              <a:spAutoFit/>
            </a:bodyPr>
            <a:lstStyle/>
            <a:p>
              <a:r>
                <a:rPr lang="en-US" sz="1600" dirty="0"/>
                <a:t>Sprinkler Irrigated Alfalfa</a:t>
              </a:r>
            </a:p>
          </p:txBody>
        </p:sp>
        <p:sp>
          <p:nvSpPr>
            <p:cNvPr id="12" name="TextBox 11"/>
            <p:cNvSpPr txBox="1"/>
            <p:nvPr/>
          </p:nvSpPr>
          <p:spPr>
            <a:xfrm>
              <a:off x="6091216" y="2066883"/>
              <a:ext cx="2091342" cy="338554"/>
            </a:xfrm>
            <a:prstGeom prst="rect">
              <a:avLst/>
            </a:prstGeom>
            <a:noFill/>
          </p:spPr>
          <p:txBody>
            <a:bodyPr wrap="none" rtlCol="0">
              <a:spAutoFit/>
            </a:bodyPr>
            <a:lstStyle/>
            <a:p>
              <a:r>
                <a:rPr lang="en-US" sz="1600" dirty="0"/>
                <a:t>Drip Irrigated Orchards</a:t>
              </a:r>
            </a:p>
          </p:txBody>
        </p:sp>
      </p:grpSp>
    </p:spTree>
    <p:extLst>
      <p:ext uri="{BB962C8B-B14F-4D97-AF65-F5344CB8AC3E}">
        <p14:creationId xmlns:p14="http://schemas.microsoft.com/office/powerpoint/2010/main" val="118118356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Results</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35639" y="1519706"/>
            <a:ext cx="6908379" cy="5338293"/>
          </a:xfrm>
          <a:prstGeom prst="rect">
            <a:avLst/>
          </a:prstGeom>
        </p:spPr>
      </p:pic>
      <p:sp>
        <p:nvSpPr>
          <p:cNvPr id="5" name="TextBox 4"/>
          <p:cNvSpPr txBox="1"/>
          <p:nvPr/>
        </p:nvSpPr>
        <p:spPr>
          <a:xfrm>
            <a:off x="7705980" y="1655023"/>
            <a:ext cx="3647820" cy="2308324"/>
          </a:xfrm>
          <a:prstGeom prst="rect">
            <a:avLst/>
          </a:prstGeom>
          <a:noFill/>
        </p:spPr>
        <p:txBody>
          <a:bodyPr wrap="square" rtlCol="0">
            <a:spAutoFit/>
          </a:bodyPr>
          <a:lstStyle/>
          <a:p>
            <a:pPr algn="ctr"/>
            <a:r>
              <a:rPr lang="en-US" b="1" dirty="0"/>
              <a:t>Scenario C, $100M</a:t>
            </a:r>
          </a:p>
          <a:p>
            <a:r>
              <a:rPr lang="en-US" dirty="0"/>
              <a:t>30% to Drip Orchards (12,000 ha)</a:t>
            </a:r>
          </a:p>
          <a:p>
            <a:r>
              <a:rPr lang="en-US" dirty="0"/>
              <a:t>50% to Drip Cotton (18,000 ha)</a:t>
            </a:r>
          </a:p>
          <a:p>
            <a:r>
              <a:rPr lang="en-US" dirty="0"/>
              <a:t>20% to Sprinkler Alfalfa (7,000 ha)</a:t>
            </a:r>
          </a:p>
          <a:p>
            <a:endParaRPr lang="en-US" dirty="0"/>
          </a:p>
          <a:p>
            <a:r>
              <a:rPr lang="en-US" b="1" u="sng" dirty="0"/>
              <a:t>Total Water Savings: 180,000,000 m</a:t>
            </a:r>
            <a:r>
              <a:rPr lang="en-US" b="1" u="sng" baseline="30000" dirty="0"/>
              <a:t>3</a:t>
            </a:r>
          </a:p>
          <a:p>
            <a:endParaRPr lang="en-US" dirty="0"/>
          </a:p>
          <a:p>
            <a:endParaRPr lang="en-US" dirty="0"/>
          </a:p>
        </p:txBody>
      </p:sp>
      <p:grpSp>
        <p:nvGrpSpPr>
          <p:cNvPr id="6" name="Group 5"/>
          <p:cNvGrpSpPr/>
          <p:nvPr/>
        </p:nvGrpSpPr>
        <p:grpSpPr>
          <a:xfrm>
            <a:off x="1746790" y="5739108"/>
            <a:ext cx="2648207" cy="835453"/>
            <a:chOff x="5703546" y="2066883"/>
            <a:chExt cx="2648207" cy="835453"/>
          </a:xfrm>
        </p:grpSpPr>
        <p:pic>
          <p:nvPicPr>
            <p:cNvPr id="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50000"/>
            <a:stretch/>
          </p:blipFill>
          <p:spPr bwMode="auto">
            <a:xfrm>
              <a:off x="5703546" y="2124050"/>
              <a:ext cx="380646"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03547" y="2638430"/>
              <a:ext cx="380646" cy="189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6091232" y="2309812"/>
              <a:ext cx="1904752" cy="338554"/>
            </a:xfrm>
            <a:prstGeom prst="rect">
              <a:avLst/>
            </a:prstGeom>
            <a:noFill/>
          </p:spPr>
          <p:txBody>
            <a:bodyPr wrap="none" rtlCol="0">
              <a:spAutoFit/>
            </a:bodyPr>
            <a:lstStyle/>
            <a:p>
              <a:r>
                <a:rPr lang="en-US" sz="1600" dirty="0"/>
                <a:t>Drip Irrigated Cotton</a:t>
              </a:r>
            </a:p>
          </p:txBody>
        </p:sp>
        <p:pic>
          <p:nvPicPr>
            <p:cNvPr id="10"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18167" y="2386015"/>
              <a:ext cx="366025" cy="2047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p:cNvSpPr txBox="1"/>
            <p:nvPr/>
          </p:nvSpPr>
          <p:spPr>
            <a:xfrm>
              <a:off x="6100752" y="2563782"/>
              <a:ext cx="2251001" cy="338554"/>
            </a:xfrm>
            <a:prstGeom prst="rect">
              <a:avLst/>
            </a:prstGeom>
            <a:noFill/>
          </p:spPr>
          <p:txBody>
            <a:bodyPr wrap="none" rtlCol="0">
              <a:spAutoFit/>
            </a:bodyPr>
            <a:lstStyle/>
            <a:p>
              <a:r>
                <a:rPr lang="en-US" sz="1600" dirty="0"/>
                <a:t>Sprinkler Irrigated Alfalfa</a:t>
              </a:r>
            </a:p>
          </p:txBody>
        </p:sp>
        <p:sp>
          <p:nvSpPr>
            <p:cNvPr id="12" name="TextBox 11"/>
            <p:cNvSpPr txBox="1"/>
            <p:nvPr/>
          </p:nvSpPr>
          <p:spPr>
            <a:xfrm>
              <a:off x="6091216" y="2066883"/>
              <a:ext cx="2091342" cy="338554"/>
            </a:xfrm>
            <a:prstGeom prst="rect">
              <a:avLst/>
            </a:prstGeom>
            <a:noFill/>
          </p:spPr>
          <p:txBody>
            <a:bodyPr wrap="none" rtlCol="0">
              <a:spAutoFit/>
            </a:bodyPr>
            <a:lstStyle/>
            <a:p>
              <a:r>
                <a:rPr lang="en-US" sz="1600" dirty="0"/>
                <a:t>Drip Irrigated Orchards</a:t>
              </a:r>
            </a:p>
          </p:txBody>
        </p:sp>
      </p:grpSp>
    </p:spTree>
    <p:extLst>
      <p:ext uri="{BB962C8B-B14F-4D97-AF65-F5344CB8AC3E}">
        <p14:creationId xmlns:p14="http://schemas.microsoft.com/office/powerpoint/2010/main" val="303614059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RIOS modeling</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2173942701"/>
              </p:ext>
            </p:extLst>
          </p:nvPr>
        </p:nvGraphicFramePr>
        <p:xfrm>
          <a:off x="838200" y="1690688"/>
          <a:ext cx="10515600" cy="3319575"/>
        </p:xfrm>
        <a:graphic>
          <a:graphicData uri="http://schemas.openxmlformats.org/drawingml/2006/table">
            <a:tbl>
              <a:tblPr/>
              <a:tblGrid>
                <a:gridCol w="2149174"/>
                <a:gridCol w="1268146"/>
                <a:gridCol w="1752044"/>
                <a:gridCol w="1341564"/>
                <a:gridCol w="2252628"/>
                <a:gridCol w="1752044"/>
              </a:tblGrid>
              <a:tr h="164488">
                <a:tc>
                  <a:txBody>
                    <a:bodyPr/>
                    <a:lstStyle/>
                    <a:p>
                      <a:pPr algn="l" fontAlgn="b"/>
                      <a:endParaRPr lang="en-US" sz="1600" b="0" i="0" u="none" strike="noStrike" dirty="0">
                        <a:solidFill>
                          <a:srgbClr val="000000"/>
                        </a:solidFill>
                        <a:effectLst/>
                        <a:latin typeface="Calibri" panose="020F0502020204030204" pitchFamily="34" charset="0"/>
                      </a:endParaRPr>
                    </a:p>
                  </a:txBody>
                  <a:tcPr marL="7833" marR="7833" marT="7833"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algn="l" fontAlgn="b"/>
                      <a:endParaRPr lang="en-US" sz="1600" b="0" i="0" u="none" strike="noStrike">
                        <a:solidFill>
                          <a:srgbClr val="000000"/>
                        </a:solidFill>
                        <a:effectLst/>
                        <a:latin typeface="Calibri" panose="020F0502020204030204" pitchFamily="34" charset="0"/>
                      </a:endParaRPr>
                    </a:p>
                  </a:txBody>
                  <a:tcPr marL="7833" marR="7833" marT="7833"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algn="l" fontAlgn="b"/>
                      <a:endParaRPr lang="en-US" sz="1600" b="0" i="0" u="none" strike="noStrike" dirty="0">
                        <a:solidFill>
                          <a:srgbClr val="000000"/>
                        </a:solidFill>
                        <a:effectLst/>
                        <a:latin typeface="Calibri" panose="020F0502020204030204" pitchFamily="34" charset="0"/>
                      </a:endParaRPr>
                    </a:p>
                  </a:txBody>
                  <a:tcPr marL="7833" marR="7833" marT="7833" marB="0" anchor="b">
                    <a:lnL>
                      <a:noFill/>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tcPr>
                </a:tc>
                <a:tc gridSpan="3">
                  <a:txBody>
                    <a:bodyPr/>
                    <a:lstStyle/>
                    <a:p>
                      <a:pPr algn="ctr" fontAlgn="b"/>
                      <a:r>
                        <a:rPr lang="en-US" sz="2000" b="0" i="0" u="none" strike="noStrike" dirty="0" smtClean="0">
                          <a:solidFill>
                            <a:srgbClr val="000000"/>
                          </a:solidFill>
                          <a:effectLst/>
                          <a:latin typeface="Calibri" panose="020F0502020204030204" pitchFamily="34" charset="0"/>
                        </a:rPr>
                        <a:t>$13,000,000 Budget</a:t>
                      </a:r>
                      <a:endParaRPr lang="en-US" sz="2000" b="0" i="0" u="none" strike="noStrike" dirty="0">
                        <a:solidFill>
                          <a:srgbClr val="000000"/>
                        </a:solidFill>
                        <a:effectLst/>
                        <a:latin typeface="Calibri" panose="020F0502020204030204" pitchFamily="34" charset="0"/>
                      </a:endParaRP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hMerge="1">
                  <a:txBody>
                    <a:bodyPr/>
                    <a:lstStyle/>
                    <a:p>
                      <a:endParaRPr lang="en-US"/>
                    </a:p>
                  </a:txBody>
                  <a:tcPr/>
                </a:tc>
                <a:tc hMerge="1">
                  <a:txBody>
                    <a:bodyPr/>
                    <a:lstStyle/>
                    <a:p>
                      <a:endParaRPr lang="en-US"/>
                    </a:p>
                  </a:txBody>
                  <a:tcPr/>
                </a:tc>
              </a:tr>
              <a:tr h="156655">
                <a:tc>
                  <a:txBody>
                    <a:bodyPr/>
                    <a:lstStyle/>
                    <a:p>
                      <a:pPr algn="l" fontAlgn="b"/>
                      <a:r>
                        <a:rPr lang="en-US" sz="1800" b="0" i="0" u="none" strike="noStrike" dirty="0">
                          <a:solidFill>
                            <a:srgbClr val="000000"/>
                          </a:solidFill>
                          <a:effectLst/>
                          <a:latin typeface="Calibri" panose="020F0502020204030204" pitchFamily="34" charset="0"/>
                        </a:rPr>
                        <a:t>Conversion</a:t>
                      </a: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600" b="0" i="0" u="none" strike="noStrike" smtClean="0">
                          <a:solidFill>
                            <a:srgbClr val="000000"/>
                          </a:solidFill>
                          <a:effectLst/>
                          <a:latin typeface="Calibri" panose="020F0502020204030204" pitchFamily="34" charset="0"/>
                        </a:rPr>
                        <a:t>Net Cost - $USD/ha</a:t>
                      </a:r>
                      <a:endParaRPr lang="en-US" sz="1600" b="0" i="0" u="none" strike="noStrike" dirty="0">
                        <a:solidFill>
                          <a:srgbClr val="000000"/>
                        </a:solidFill>
                        <a:effectLst/>
                        <a:latin typeface="Calibri" panose="020F0502020204030204" pitchFamily="34" charset="0"/>
                      </a:endParaRP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600" b="0" i="0" u="none" strike="noStrike" dirty="0" smtClean="0">
                          <a:solidFill>
                            <a:srgbClr val="000000"/>
                          </a:solidFill>
                          <a:effectLst/>
                          <a:latin typeface="Calibri" panose="020F0502020204030204" pitchFamily="34" charset="0"/>
                        </a:rPr>
                        <a:t>Water Reduction (mm/</a:t>
                      </a:r>
                      <a:r>
                        <a:rPr lang="en-US" sz="1600" b="0" i="0" u="none" strike="noStrike" dirty="0" err="1" smtClean="0">
                          <a:solidFill>
                            <a:srgbClr val="000000"/>
                          </a:solidFill>
                          <a:effectLst/>
                          <a:latin typeface="Calibri" panose="020F0502020204030204" pitchFamily="34" charset="0"/>
                        </a:rPr>
                        <a:t>yr</a:t>
                      </a:r>
                      <a:r>
                        <a:rPr lang="en-US" sz="1600" b="0" i="0" u="none" strike="noStrike" dirty="0" smtClean="0">
                          <a:solidFill>
                            <a:srgbClr val="000000"/>
                          </a:solidFill>
                          <a:effectLst/>
                          <a:latin typeface="Calibri" panose="020F0502020204030204" pitchFamily="34" charset="0"/>
                        </a:rPr>
                        <a:t>)</a:t>
                      </a:r>
                      <a:endParaRPr lang="en-US" sz="1600" b="0" i="0" u="none" strike="noStrike" dirty="0">
                        <a:solidFill>
                          <a:srgbClr val="000000"/>
                        </a:solidFill>
                        <a:effectLst/>
                        <a:latin typeface="Calibri" panose="020F0502020204030204" pitchFamily="34" charset="0"/>
                      </a:endParaRP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600" b="0" i="0" u="none" strike="noStrike" dirty="0">
                          <a:solidFill>
                            <a:srgbClr val="000000"/>
                          </a:solidFill>
                          <a:effectLst/>
                          <a:latin typeface="Calibri" panose="020F0502020204030204" pitchFamily="34" charset="0"/>
                        </a:rPr>
                        <a:t>Land Converted (ha)</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600" b="0" i="0" u="none" strike="noStrike" dirty="0">
                          <a:solidFill>
                            <a:srgbClr val="000000"/>
                          </a:solidFill>
                          <a:effectLst/>
                          <a:latin typeface="Calibri" panose="020F0502020204030204" pitchFamily="34" charset="0"/>
                        </a:rPr>
                        <a:t>Percent of Current </a:t>
                      </a:r>
                      <a:r>
                        <a:rPr lang="en-US" sz="1600" b="0" i="0" u="none" strike="noStrike" dirty="0" err="1" smtClean="0">
                          <a:solidFill>
                            <a:srgbClr val="000000"/>
                          </a:solidFill>
                          <a:effectLst/>
                          <a:latin typeface="Calibri" panose="020F0502020204030204" pitchFamily="34" charset="0"/>
                        </a:rPr>
                        <a:t>Landuse</a:t>
                      </a:r>
                      <a:endParaRPr lang="en-US" sz="16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600" b="0" i="0" u="none" strike="noStrike" dirty="0">
                          <a:solidFill>
                            <a:srgbClr val="000000"/>
                          </a:solidFill>
                          <a:effectLst/>
                          <a:latin typeface="Calibri" panose="020F0502020204030204" pitchFamily="34" charset="0"/>
                        </a:rPr>
                        <a:t>Water Savings (m</a:t>
                      </a:r>
                      <a:r>
                        <a:rPr lang="en-US" sz="1600" b="0" i="0" u="none" strike="noStrike" baseline="30000" dirty="0">
                          <a:solidFill>
                            <a:srgbClr val="000000"/>
                          </a:solidFill>
                          <a:effectLst/>
                          <a:latin typeface="Calibri" panose="020F0502020204030204" pitchFamily="34" charset="0"/>
                        </a:rPr>
                        <a:t>3</a:t>
                      </a:r>
                      <a:r>
                        <a:rPr lang="en-US" sz="1600" b="0" i="0" u="none" strike="noStrike" dirty="0">
                          <a:solidFill>
                            <a:srgbClr val="000000"/>
                          </a:solidFill>
                          <a:effectLst/>
                          <a:latin typeface="Calibri" panose="020F0502020204030204" pitchFamily="34" charset="0"/>
                        </a:rPr>
                        <a:t>/</a:t>
                      </a:r>
                      <a:r>
                        <a:rPr lang="en-US" sz="1600" b="0" i="0" u="none" strike="noStrike" dirty="0" err="1">
                          <a:solidFill>
                            <a:srgbClr val="000000"/>
                          </a:solidFill>
                          <a:effectLst/>
                          <a:latin typeface="Calibri" panose="020F0502020204030204" pitchFamily="34" charset="0"/>
                        </a:rPr>
                        <a:t>yr</a:t>
                      </a:r>
                      <a:r>
                        <a:rPr lang="en-US" sz="1600" b="0" i="0" u="none" strike="noStrike" dirty="0">
                          <a:solidFill>
                            <a:srgbClr val="000000"/>
                          </a:solidFill>
                          <a:effectLst/>
                          <a:latin typeface="Calibri" panose="020F0502020204030204" pitchFamily="34" charset="0"/>
                        </a:rPr>
                        <a:t>)</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56655">
                <a:tc>
                  <a:txBody>
                    <a:bodyPr/>
                    <a:lstStyle/>
                    <a:p>
                      <a:pPr algn="l" fontAlgn="b"/>
                      <a:r>
                        <a:rPr lang="en-US" sz="1800" b="0" i="0" u="none" strike="noStrike" dirty="0">
                          <a:solidFill>
                            <a:srgbClr val="000000"/>
                          </a:solidFill>
                          <a:effectLst/>
                          <a:latin typeface="Calibri" panose="020F0502020204030204" pitchFamily="34" charset="0"/>
                        </a:rPr>
                        <a:t>Drip Cotton (no subsidies)</a:t>
                      </a: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dirty="0" smtClean="0">
                          <a:solidFill>
                            <a:srgbClr val="000000"/>
                          </a:solidFill>
                          <a:effectLst/>
                          <a:latin typeface="Calibri" panose="020F0502020204030204" pitchFamily="34" charset="0"/>
                        </a:rPr>
                        <a:t>2475.2</a:t>
                      </a:r>
                      <a:endParaRPr lang="en-US" sz="1800" b="0" i="0" u="none" strike="noStrike" dirty="0">
                        <a:solidFill>
                          <a:srgbClr val="000000"/>
                        </a:solidFill>
                        <a:effectLst/>
                        <a:latin typeface="Calibri" panose="020F0502020204030204" pitchFamily="34" charset="0"/>
                      </a:endParaRP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dirty="0" smtClean="0">
                          <a:solidFill>
                            <a:srgbClr val="000000"/>
                          </a:solidFill>
                          <a:effectLst/>
                          <a:latin typeface="Calibri" panose="020F0502020204030204" pitchFamily="34" charset="0"/>
                        </a:rPr>
                        <a:t>485</a:t>
                      </a:r>
                      <a:endParaRPr lang="en-US" sz="1800" b="0" i="0" u="none" strike="noStrike" dirty="0">
                        <a:solidFill>
                          <a:srgbClr val="000000"/>
                        </a:solidFill>
                        <a:effectLst/>
                        <a:latin typeface="Calibri" panose="020F0502020204030204" pitchFamily="34" charset="0"/>
                      </a:endParaRP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800" b="0" i="0" u="none" strike="noStrike" dirty="0">
                          <a:solidFill>
                            <a:srgbClr val="000000"/>
                          </a:solidFill>
                          <a:effectLst/>
                          <a:latin typeface="Calibri" panose="020F0502020204030204" pitchFamily="34" charset="0"/>
                        </a:rPr>
                        <a:t>5252.10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800" b="0" i="0" u="none" strike="noStrike" dirty="0">
                          <a:solidFill>
                            <a:srgbClr val="000000"/>
                          </a:solidFill>
                          <a:effectLst/>
                          <a:latin typeface="Calibri" panose="020F0502020204030204" pitchFamily="34" charset="0"/>
                        </a:rPr>
                        <a:t>4.10%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800" b="0" i="0" u="none" strike="noStrike">
                          <a:solidFill>
                            <a:srgbClr val="000000"/>
                          </a:solidFill>
                          <a:effectLst/>
                          <a:latin typeface="Calibri" panose="020F0502020204030204" pitchFamily="34" charset="0"/>
                        </a:rPr>
                        <a:t>25,472,689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56655">
                <a:tc>
                  <a:txBody>
                    <a:bodyPr/>
                    <a:lstStyle/>
                    <a:p>
                      <a:pPr algn="l" fontAlgn="b"/>
                      <a:r>
                        <a:rPr lang="en-US" sz="1800" b="0" i="0" u="none" strike="noStrike" dirty="0">
                          <a:solidFill>
                            <a:srgbClr val="000000"/>
                          </a:solidFill>
                          <a:effectLst/>
                          <a:latin typeface="Calibri" panose="020F0502020204030204" pitchFamily="34" charset="0"/>
                        </a:rPr>
                        <a:t>Sprinkler Alfalfa (no subsidies)</a:t>
                      </a: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smtClean="0">
                          <a:solidFill>
                            <a:srgbClr val="000000"/>
                          </a:solidFill>
                          <a:effectLst/>
                          <a:latin typeface="Calibri" panose="020F0502020204030204" pitchFamily="34" charset="0"/>
                        </a:rPr>
                        <a:t>2798.4</a:t>
                      </a:r>
                      <a:endParaRPr lang="en-US" sz="1800" b="0" i="0" u="none" strike="noStrike">
                        <a:solidFill>
                          <a:srgbClr val="000000"/>
                        </a:solidFill>
                        <a:effectLst/>
                        <a:latin typeface="Calibri" panose="020F0502020204030204" pitchFamily="34" charset="0"/>
                      </a:endParaRP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smtClean="0">
                          <a:solidFill>
                            <a:srgbClr val="000000"/>
                          </a:solidFill>
                          <a:effectLst/>
                          <a:latin typeface="Calibri" panose="020F0502020204030204" pitchFamily="34" charset="0"/>
                        </a:rPr>
                        <a:t>210</a:t>
                      </a:r>
                      <a:endParaRPr lang="en-US" sz="1800" b="0" i="0" u="none" strike="noStrike">
                        <a:solidFill>
                          <a:srgbClr val="000000"/>
                        </a:solidFill>
                        <a:effectLst/>
                        <a:latin typeface="Calibri" panose="020F0502020204030204" pitchFamily="34" charset="0"/>
                      </a:endParaRP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800" b="0" i="0" u="none" strike="noStrike">
                          <a:solidFill>
                            <a:srgbClr val="000000"/>
                          </a:solidFill>
                          <a:effectLst/>
                          <a:latin typeface="Calibri" panose="020F0502020204030204" pitchFamily="34" charset="0"/>
                        </a:rPr>
                        <a:t>4645.51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800" b="0" i="0" u="none" strike="noStrike" dirty="0">
                          <a:solidFill>
                            <a:srgbClr val="000000"/>
                          </a:solidFill>
                          <a:effectLst/>
                          <a:latin typeface="Calibri" panose="020F0502020204030204" pitchFamily="34" charset="0"/>
                        </a:rPr>
                        <a:t>3.63%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800" b="0" i="0" u="none" strike="noStrike">
                          <a:solidFill>
                            <a:srgbClr val="000000"/>
                          </a:solidFill>
                          <a:effectLst/>
                          <a:latin typeface="Calibri" panose="020F0502020204030204" pitchFamily="34" charset="0"/>
                        </a:rPr>
                        <a:t>9,755,575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56655">
                <a:tc>
                  <a:txBody>
                    <a:bodyPr/>
                    <a:lstStyle/>
                    <a:p>
                      <a:pPr algn="l" fontAlgn="b"/>
                      <a:r>
                        <a:rPr lang="en-US" sz="1800" b="0" i="0" u="none" strike="noStrike" dirty="0">
                          <a:solidFill>
                            <a:srgbClr val="000000"/>
                          </a:solidFill>
                          <a:effectLst/>
                          <a:latin typeface="Calibri" panose="020F0502020204030204" pitchFamily="34" charset="0"/>
                        </a:rPr>
                        <a:t>Drip Cotton (with subsidies)</a:t>
                      </a: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smtClean="0">
                          <a:solidFill>
                            <a:srgbClr val="000000"/>
                          </a:solidFill>
                          <a:effectLst/>
                          <a:latin typeface="Calibri" panose="020F0502020204030204" pitchFamily="34" charset="0"/>
                        </a:rPr>
                        <a:t>2293</a:t>
                      </a:r>
                      <a:endParaRPr lang="en-US" sz="1800" b="0" i="0" u="none" strike="noStrike">
                        <a:solidFill>
                          <a:srgbClr val="000000"/>
                        </a:solidFill>
                        <a:effectLst/>
                        <a:latin typeface="Calibri" panose="020F0502020204030204" pitchFamily="34" charset="0"/>
                      </a:endParaRP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dirty="0" smtClean="0">
                          <a:solidFill>
                            <a:srgbClr val="000000"/>
                          </a:solidFill>
                          <a:effectLst/>
                          <a:latin typeface="Calibri" panose="020F0502020204030204" pitchFamily="34" charset="0"/>
                        </a:rPr>
                        <a:t>485</a:t>
                      </a:r>
                      <a:endParaRPr lang="en-US" sz="1800" b="0" i="0" u="none" strike="noStrike" dirty="0">
                        <a:solidFill>
                          <a:srgbClr val="000000"/>
                        </a:solidFill>
                        <a:effectLst/>
                        <a:latin typeface="Calibri" panose="020F0502020204030204" pitchFamily="34" charset="0"/>
                      </a:endParaRP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800" b="0" i="0" u="none" strike="noStrike">
                          <a:solidFill>
                            <a:srgbClr val="000000"/>
                          </a:solidFill>
                          <a:effectLst/>
                          <a:latin typeface="Calibri" panose="020F0502020204030204" pitchFamily="34" charset="0"/>
                        </a:rPr>
                        <a:t>5669.43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800" b="0" i="0" u="none" strike="noStrike" dirty="0">
                          <a:solidFill>
                            <a:srgbClr val="000000"/>
                          </a:solidFill>
                          <a:effectLst/>
                          <a:latin typeface="Calibri" panose="020F0502020204030204" pitchFamily="34" charset="0"/>
                        </a:rPr>
                        <a:t>4.43%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800" b="0" i="0" u="none" strike="noStrike" dirty="0">
                          <a:solidFill>
                            <a:srgbClr val="000000"/>
                          </a:solidFill>
                          <a:effectLst/>
                          <a:latin typeface="Calibri" panose="020F0502020204030204" pitchFamily="34" charset="0"/>
                        </a:rPr>
                        <a:t>27,496,729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56655">
                <a:tc>
                  <a:txBody>
                    <a:bodyPr/>
                    <a:lstStyle/>
                    <a:p>
                      <a:pPr algn="l" fontAlgn="b"/>
                      <a:r>
                        <a:rPr lang="en-US" sz="1800" b="0" i="0" u="none" strike="noStrike" dirty="0">
                          <a:solidFill>
                            <a:srgbClr val="000000"/>
                          </a:solidFill>
                          <a:effectLst/>
                          <a:latin typeface="Calibri" panose="020F0502020204030204" pitchFamily="34" charset="0"/>
                        </a:rPr>
                        <a:t>Sprinkler Alfalfa (with subsidies)</a:t>
                      </a: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smtClean="0">
                          <a:solidFill>
                            <a:srgbClr val="000000"/>
                          </a:solidFill>
                          <a:effectLst/>
                          <a:latin typeface="Calibri" panose="020F0502020204030204" pitchFamily="34" charset="0"/>
                        </a:rPr>
                        <a:t>2596.4</a:t>
                      </a:r>
                      <a:endParaRPr lang="en-US" sz="1800" b="0" i="0" u="none" strike="noStrike">
                        <a:solidFill>
                          <a:srgbClr val="000000"/>
                        </a:solidFill>
                        <a:effectLst/>
                        <a:latin typeface="Calibri" panose="020F0502020204030204" pitchFamily="34" charset="0"/>
                      </a:endParaRP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smtClean="0">
                          <a:solidFill>
                            <a:srgbClr val="000000"/>
                          </a:solidFill>
                          <a:effectLst/>
                          <a:latin typeface="Calibri" panose="020F0502020204030204" pitchFamily="34" charset="0"/>
                        </a:rPr>
                        <a:t>210</a:t>
                      </a:r>
                      <a:endParaRPr lang="en-US" sz="1800" b="0" i="0" u="none" strike="noStrike">
                        <a:solidFill>
                          <a:srgbClr val="000000"/>
                        </a:solidFill>
                        <a:effectLst/>
                        <a:latin typeface="Calibri" panose="020F0502020204030204" pitchFamily="34" charset="0"/>
                      </a:endParaRP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800" b="0" i="0" u="none" strike="noStrike">
                          <a:solidFill>
                            <a:srgbClr val="000000"/>
                          </a:solidFill>
                          <a:effectLst/>
                          <a:latin typeface="Calibri" panose="020F0502020204030204" pitchFamily="34" charset="0"/>
                        </a:rPr>
                        <a:t>5006.93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800" b="0" i="0" u="none" strike="noStrike">
                          <a:solidFill>
                            <a:srgbClr val="000000"/>
                          </a:solidFill>
                          <a:effectLst/>
                          <a:latin typeface="Calibri" panose="020F0502020204030204" pitchFamily="34" charset="0"/>
                        </a:rPr>
                        <a:t>3.91%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800" b="0" i="0" u="none" strike="noStrike" dirty="0">
                          <a:solidFill>
                            <a:srgbClr val="000000"/>
                          </a:solidFill>
                          <a:effectLst/>
                          <a:latin typeface="Calibri" panose="020F0502020204030204" pitchFamily="34" charset="0"/>
                        </a:rPr>
                        <a:t>10,514,559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56655">
                <a:tc>
                  <a:txBody>
                    <a:bodyPr/>
                    <a:lstStyle/>
                    <a:p>
                      <a:pPr algn="l" fontAlgn="b"/>
                      <a:r>
                        <a:rPr lang="en-US" sz="1800" b="0" i="0" u="none" strike="noStrike" dirty="0">
                          <a:solidFill>
                            <a:srgbClr val="000000"/>
                          </a:solidFill>
                          <a:effectLst/>
                          <a:latin typeface="Calibri" panose="020F0502020204030204" pitchFamily="34" charset="0"/>
                        </a:rPr>
                        <a:t>Drip Orchards</a:t>
                      </a: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US" sz="1800" b="0" i="0" u="none" strike="noStrike" dirty="0" smtClean="0">
                          <a:solidFill>
                            <a:srgbClr val="000000"/>
                          </a:solidFill>
                          <a:effectLst/>
                          <a:latin typeface="Calibri" panose="020F0502020204030204" pitchFamily="34" charset="0"/>
                        </a:rPr>
                        <a:t>336</a:t>
                      </a:r>
                      <a:endParaRPr lang="en-US" sz="1800" b="0" i="0" u="none" strike="noStrike" dirty="0">
                        <a:solidFill>
                          <a:srgbClr val="000000"/>
                        </a:solidFill>
                        <a:effectLst/>
                        <a:latin typeface="Calibri" panose="020F0502020204030204" pitchFamily="34" charset="0"/>
                      </a:endParaRP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US" sz="1800" b="0" i="0" u="none" strike="noStrike" dirty="0" smtClean="0">
                          <a:solidFill>
                            <a:srgbClr val="000000"/>
                          </a:solidFill>
                          <a:effectLst/>
                          <a:latin typeface="Calibri" panose="020F0502020204030204" pitchFamily="34" charset="0"/>
                        </a:rPr>
                        <a:t>670</a:t>
                      </a:r>
                      <a:endParaRPr lang="en-US" sz="1800" b="0" i="0" u="none" strike="noStrike" dirty="0">
                        <a:solidFill>
                          <a:srgbClr val="000000"/>
                        </a:solidFill>
                        <a:effectLst/>
                        <a:latin typeface="Calibri" panose="020F0502020204030204" pitchFamily="34" charset="0"/>
                      </a:endParaRP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r" fontAlgn="b"/>
                      <a:r>
                        <a:rPr lang="en-US" sz="1800" b="0" i="0" u="none" strike="noStrike" dirty="0">
                          <a:solidFill>
                            <a:srgbClr val="000000"/>
                          </a:solidFill>
                          <a:effectLst/>
                          <a:latin typeface="Calibri" panose="020F0502020204030204" pitchFamily="34" charset="0"/>
                        </a:rPr>
                        <a:t>38690.48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r" fontAlgn="b"/>
                      <a:r>
                        <a:rPr lang="en-US" sz="1800" b="0" i="0" u="none" strike="noStrike" dirty="0">
                          <a:solidFill>
                            <a:srgbClr val="000000"/>
                          </a:solidFill>
                          <a:effectLst/>
                          <a:latin typeface="Calibri" panose="020F0502020204030204" pitchFamily="34" charset="0"/>
                        </a:rPr>
                        <a:t>30.23%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r" fontAlgn="b"/>
                      <a:r>
                        <a:rPr lang="en-US" sz="1800" b="0" i="0" u="none" strike="noStrike" dirty="0">
                          <a:solidFill>
                            <a:srgbClr val="000000"/>
                          </a:solidFill>
                          <a:effectLst/>
                          <a:latin typeface="Calibri" panose="020F0502020204030204" pitchFamily="34" charset="0"/>
                        </a:rPr>
                        <a:t>259,226,190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bl>
          </a:graphicData>
        </a:graphic>
      </p:graphicFrame>
      <p:sp>
        <p:nvSpPr>
          <p:cNvPr id="3" name="TextBox 2"/>
          <p:cNvSpPr txBox="1"/>
          <p:nvPr/>
        </p:nvSpPr>
        <p:spPr>
          <a:xfrm>
            <a:off x="622479" y="5317514"/>
            <a:ext cx="10947042" cy="1200329"/>
          </a:xfrm>
          <a:prstGeom prst="rect">
            <a:avLst/>
          </a:prstGeom>
          <a:noFill/>
        </p:spPr>
        <p:txBody>
          <a:bodyPr wrap="square" rtlCol="0">
            <a:spAutoFit/>
          </a:bodyPr>
          <a:lstStyle/>
          <a:p>
            <a:r>
              <a:rPr lang="en-US" sz="2400" dirty="0"/>
              <a:t>An investment of $13 million would convert 38,690 ha (30%) of flood irrigated cotton into drip irrigated orchards (e.g. pomegranates).  This results in a water savings of 259 million m</a:t>
            </a:r>
            <a:r>
              <a:rPr lang="en-US" sz="2400" baseline="30000" dirty="0"/>
              <a:t>3</a:t>
            </a:r>
            <a:r>
              <a:rPr lang="en-US" sz="2400" dirty="0"/>
              <a:t>/yr. (a 21% reduction relative to water used to flood irrigate cotton)  </a:t>
            </a:r>
          </a:p>
        </p:txBody>
      </p:sp>
    </p:spTree>
    <p:extLst>
      <p:ext uri="{BB962C8B-B14F-4D97-AF65-F5344CB8AC3E}">
        <p14:creationId xmlns:p14="http://schemas.microsoft.com/office/powerpoint/2010/main" val="260452931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Conclusions</a:t>
            </a:r>
            <a:endParaRPr lang="en-US" dirty="0"/>
          </a:p>
        </p:txBody>
      </p:sp>
      <p:sp>
        <p:nvSpPr>
          <p:cNvPr id="4" name="Content Placeholder 3"/>
          <p:cNvSpPr>
            <a:spLocks noGrp="1"/>
          </p:cNvSpPr>
          <p:nvPr>
            <p:ph idx="1"/>
          </p:nvPr>
        </p:nvSpPr>
        <p:spPr>
          <a:xfrm>
            <a:off x="838200" y="1542198"/>
            <a:ext cx="10515600" cy="4981432"/>
          </a:xfrm>
        </p:spPr>
        <p:txBody>
          <a:bodyPr>
            <a:normAutofit/>
          </a:bodyPr>
          <a:lstStyle/>
          <a:p>
            <a:r>
              <a:rPr lang="en-US" dirty="0" smtClean="0"/>
              <a:t>Ecosystems services are important but often neglected part of the analysis. It’s not easy to estimate value/price of benefits drawn from nature</a:t>
            </a:r>
          </a:p>
          <a:p>
            <a:r>
              <a:rPr lang="en-US" dirty="0" smtClean="0"/>
              <a:t>Agriculture cannot be managed in isolation from rest of the landscape</a:t>
            </a:r>
          </a:p>
          <a:p>
            <a:r>
              <a:rPr lang="en-US" dirty="0" smtClean="0"/>
              <a:t>The more we appreciate the value of nature and benefits we draw from it, the more we will be able to manage the natural resources sustainably </a:t>
            </a:r>
          </a:p>
          <a:p>
            <a:r>
              <a:rPr lang="en-US" dirty="0" smtClean="0"/>
              <a:t>There is an urgent need to understand the linkage between ecosystem management and human health, effects of producing biomass for biofuels and impact on ecosystem services and ecosystem resilience</a:t>
            </a:r>
          </a:p>
          <a:p>
            <a:pPr marL="0" indent="0">
              <a:buNone/>
            </a:pPr>
            <a:endParaRPr lang="en-US" dirty="0"/>
          </a:p>
        </p:txBody>
      </p:sp>
    </p:spTree>
    <p:extLst>
      <p:ext uri="{BB962C8B-B14F-4D97-AF65-F5344CB8AC3E}">
        <p14:creationId xmlns:p14="http://schemas.microsoft.com/office/powerpoint/2010/main" val="321351825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6684" y="2644686"/>
            <a:ext cx="10515600" cy="1325563"/>
          </a:xfrm>
        </p:spPr>
        <p:txBody>
          <a:bodyPr/>
          <a:lstStyle/>
          <a:p>
            <a:r>
              <a:rPr lang="en-US" dirty="0" smtClean="0"/>
              <a:t>Thank you</a:t>
            </a:r>
            <a:endParaRPr lang="en-US" dirty="0"/>
          </a:p>
        </p:txBody>
      </p:sp>
    </p:spTree>
    <p:extLst>
      <p:ext uri="{BB962C8B-B14F-4D97-AF65-F5344CB8AC3E}">
        <p14:creationId xmlns:p14="http://schemas.microsoft.com/office/powerpoint/2010/main" val="179061777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689</TotalTime>
  <Words>1996</Words>
  <Application>Microsoft Office PowerPoint</Application>
  <PresentationFormat>Widescreen</PresentationFormat>
  <Paragraphs>198</Paragraphs>
  <Slides>29</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ＭＳ Ｐゴシック</vt:lpstr>
      <vt:lpstr>Arial</vt:lpstr>
      <vt:lpstr>Calibri</vt:lpstr>
      <vt:lpstr>Calibri Light</vt:lpstr>
      <vt:lpstr>Times New Roman</vt:lpstr>
      <vt:lpstr>Office Theme</vt:lpstr>
      <vt:lpstr>PowerPoint Presentation</vt:lpstr>
      <vt:lpstr>PowerPoint Presentation</vt:lpstr>
      <vt:lpstr>Ecosystem Services: What they are, why they are important and  how do we value and manage them</vt:lpstr>
      <vt:lpstr>Ecosystem Goods</vt:lpstr>
      <vt:lpstr>Ecosystem Services-Definition</vt:lpstr>
      <vt:lpstr>Provisioning Services </vt:lpstr>
      <vt:lpstr>Regulating Services</vt:lpstr>
      <vt:lpstr>Habitat or Supporting Services</vt:lpstr>
      <vt:lpstr>Cultural Services</vt:lpstr>
      <vt:lpstr>Total Economic Value (TEV) Approach</vt:lpstr>
      <vt:lpstr>Approaches to VES</vt:lpstr>
      <vt:lpstr>VES Application Approach</vt:lpstr>
      <vt:lpstr>Case study: Valuation of Ecosystem Services for Improved Agricultural Water Management in Kazakhstan</vt:lpstr>
      <vt:lpstr>Study Location</vt:lpstr>
      <vt:lpstr>Background</vt:lpstr>
      <vt:lpstr>Methodology –Soil Water Assessment Tool (SWAT) Modeling</vt:lpstr>
      <vt:lpstr>Methodology –Resource Investment Optimization System (RIOS)</vt:lpstr>
      <vt:lpstr>Alternative Practices Evaluated</vt:lpstr>
      <vt:lpstr>Ecosystem Services Modeled</vt:lpstr>
      <vt:lpstr>Value of Water</vt:lpstr>
      <vt:lpstr>Results – SWAT modeling</vt:lpstr>
      <vt:lpstr>Results- SWAT modeling</vt:lpstr>
      <vt:lpstr>Results - RIOS modeling </vt:lpstr>
      <vt:lpstr>Results – RIOS modeling</vt:lpstr>
      <vt:lpstr>Results</vt:lpstr>
      <vt:lpstr>Results</vt:lpstr>
      <vt:lpstr>Example RIOS modeling</vt:lpstr>
      <vt:lpstr>Conclusions</vt:lpstr>
      <vt:lpstr>Thank you</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Hydrological Modeling: Purposes, Algorithms, Data Requirements, Strengths and Limitations</dc:title>
  <dc:creator>Nangia, Vinay (ICARDA)</dc:creator>
  <cp:lastModifiedBy>Nangia, Vinay (ICARDA)</cp:lastModifiedBy>
  <cp:revision>50</cp:revision>
  <dcterms:created xsi:type="dcterms:W3CDTF">2016-02-12T00:03:24Z</dcterms:created>
  <dcterms:modified xsi:type="dcterms:W3CDTF">2016-09-15T11:59:35Z</dcterms:modified>
</cp:coreProperties>
</file>