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9" r:id="rId2"/>
  </p:sldMasterIdLst>
  <p:notesMasterIdLst>
    <p:notesMasterId r:id="rId22"/>
  </p:notesMasterIdLst>
  <p:sldIdLst>
    <p:sldId id="288" r:id="rId3"/>
    <p:sldId id="272" r:id="rId4"/>
    <p:sldId id="289" r:id="rId5"/>
    <p:sldId id="279" r:id="rId6"/>
    <p:sldId id="278" r:id="rId7"/>
    <p:sldId id="285" r:id="rId8"/>
    <p:sldId id="286" r:id="rId9"/>
    <p:sldId id="276" r:id="rId10"/>
    <p:sldId id="280" r:id="rId11"/>
    <p:sldId id="282" r:id="rId12"/>
    <p:sldId id="284" r:id="rId13"/>
    <p:sldId id="273" r:id="rId14"/>
    <p:sldId id="275" r:id="rId15"/>
    <p:sldId id="264" r:id="rId16"/>
    <p:sldId id="267" r:id="rId17"/>
    <p:sldId id="268" r:id="rId18"/>
    <p:sldId id="258" r:id="rId19"/>
    <p:sldId id="290" r:id="rId20"/>
    <p:sldId id="28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87" d="100"/>
          <a:sy n="87" d="100"/>
        </p:scale>
        <p:origin x="150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435343-5F56-43D2-B35A-A7683C2D317A}" type="datetimeFigureOut">
              <a:rPr lang="en-ZA" smtClean="0"/>
              <a:t>2016-08-17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A1A7DC-24B0-48BF-A4C5-2FF47810DCD2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837474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23" name="Straight Connector 22"/>
          <p:cNvCxnSpPr/>
          <p:nvPr userDrawn="1"/>
        </p:nvCxnSpPr>
        <p:spPr>
          <a:xfrm flipV="1">
            <a:off x="0" y="5925494"/>
            <a:ext cx="9144000" cy="11112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 userDrawn="1"/>
        </p:nvSpPr>
        <p:spPr>
          <a:xfrm rot="16200000">
            <a:off x="8071336" y="4855335"/>
            <a:ext cx="1906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Photo: David Brazier/IWMI</a:t>
            </a:r>
          </a:p>
        </p:txBody>
      </p:sp>
      <p:sp>
        <p:nvSpPr>
          <p:cNvPr id="27" name="TextBox 26"/>
          <p:cNvSpPr txBox="1"/>
          <p:nvPr userDrawn="1"/>
        </p:nvSpPr>
        <p:spPr>
          <a:xfrm rot="16200000">
            <a:off x="7993043" y="4764797"/>
            <a:ext cx="2063225" cy="215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 :Tom van Cakenberghe/IWMI</a:t>
            </a:r>
          </a:p>
        </p:txBody>
      </p:sp>
      <p:sp>
        <p:nvSpPr>
          <p:cNvPr id="28" name="Rectangle 27"/>
          <p:cNvSpPr/>
          <p:nvPr userDrawn="1"/>
        </p:nvSpPr>
        <p:spPr>
          <a:xfrm>
            <a:off x="0" y="0"/>
            <a:ext cx="9144000" cy="5921888"/>
          </a:xfrm>
          <a:prstGeom prst="rect">
            <a:avLst/>
          </a:prstGeom>
          <a:solidFill>
            <a:srgbClr val="008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251"/>
            <a:ext cx="9144000" cy="5753100"/>
          </a:xfrm>
          <a:prstGeom prst="rect">
            <a:avLst/>
          </a:prstGeom>
        </p:spPr>
      </p:pic>
      <p:sp>
        <p:nvSpPr>
          <p:cNvPr id="24" name="TextBox 23"/>
          <p:cNvSpPr txBox="1"/>
          <p:nvPr userDrawn="1"/>
        </p:nvSpPr>
        <p:spPr>
          <a:xfrm rot="16200000">
            <a:off x="8069171" y="4874074"/>
            <a:ext cx="1906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Photo: David Brazier/IWMI</a:t>
            </a: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0" y="6033594"/>
            <a:ext cx="9144000" cy="707561"/>
            <a:chOff x="0" y="6033594"/>
            <a:chExt cx="9144000" cy="707561"/>
          </a:xfrm>
        </p:grpSpPr>
        <p:pic>
          <p:nvPicPr>
            <p:cNvPr id="20" name="Picture 19" descr="IMWI_logo_medium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7000" y="6033594"/>
              <a:ext cx="990600" cy="697406"/>
            </a:xfrm>
            <a:prstGeom prst="rect">
              <a:avLst/>
            </a:prstGeom>
            <a:effectLst/>
          </p:spPr>
        </p:pic>
        <p:sp>
          <p:nvSpPr>
            <p:cNvPr id="21" name="TextBox 20"/>
            <p:cNvSpPr txBox="1"/>
            <p:nvPr/>
          </p:nvSpPr>
          <p:spPr>
            <a:xfrm>
              <a:off x="0" y="6412468"/>
              <a:ext cx="9144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/>
                  <a:cs typeface="Arial"/>
                </a:rPr>
                <a:t>www.iwmi.org</a:t>
              </a:r>
              <a:endParaRPr lang="en-GB" sz="1400" b="1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0" y="6082268"/>
              <a:ext cx="91323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kern="1200" dirty="0" smtClean="0">
                  <a:solidFill>
                    <a:srgbClr val="0070C0"/>
                  </a:solidFill>
                  <a:latin typeface="Arial"/>
                  <a:cs typeface="Arial"/>
                </a:rPr>
                <a:t>A water-secure world</a:t>
              </a:r>
              <a:endParaRPr lang="en-GB" dirty="0">
                <a:solidFill>
                  <a:srgbClr val="0070C0"/>
                </a:solidFill>
                <a:latin typeface="Arial"/>
                <a:cs typeface="Arial"/>
              </a:endParaRPr>
            </a:p>
          </p:txBody>
        </p:sp>
        <p:pic>
          <p:nvPicPr>
            <p:cNvPr id="34" name="Picture 2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063" y="6083780"/>
              <a:ext cx="2135187" cy="657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470858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02253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555" y="5911332"/>
            <a:ext cx="9145555" cy="838701"/>
            <a:chOff x="-1555" y="5902454"/>
            <a:chExt cx="9145555" cy="838701"/>
          </a:xfrm>
        </p:grpSpPr>
        <p:pic>
          <p:nvPicPr>
            <p:cNvPr id="8" name="Picture 7" descr="IMWI_logo_medium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7000" y="6033594"/>
              <a:ext cx="990600" cy="697406"/>
            </a:xfrm>
            <a:prstGeom prst="rect">
              <a:avLst/>
            </a:prstGeom>
            <a:effectLst/>
          </p:spPr>
        </p:pic>
        <p:sp>
          <p:nvSpPr>
            <p:cNvPr id="9" name="TextBox 8"/>
            <p:cNvSpPr txBox="1"/>
            <p:nvPr/>
          </p:nvSpPr>
          <p:spPr>
            <a:xfrm>
              <a:off x="0" y="6412468"/>
              <a:ext cx="9144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/>
                  <a:cs typeface="Arial"/>
                </a:rPr>
                <a:t>www.iwmi.org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0" y="6082268"/>
              <a:ext cx="9144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kern="1200" dirty="0" smtClean="0">
                  <a:solidFill>
                    <a:srgbClr val="0070C0"/>
                  </a:solidFill>
                  <a:latin typeface="Arial"/>
                  <a:cs typeface="Arial"/>
                </a:rPr>
                <a:t>A water-secure world</a:t>
              </a:r>
              <a:endParaRPr lang="en-GB" dirty="0">
                <a:solidFill>
                  <a:srgbClr val="0070C0"/>
                </a:solidFill>
                <a:latin typeface="Arial"/>
                <a:cs typeface="Arial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063" y="6083780"/>
              <a:ext cx="2135187" cy="657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12" name="Straight Connector 11"/>
            <p:cNvCxnSpPr/>
            <p:nvPr/>
          </p:nvCxnSpPr>
          <p:spPr>
            <a:xfrm flipV="1">
              <a:off x="-1555" y="5902454"/>
              <a:ext cx="9144000" cy="11112"/>
            </a:xfrm>
            <a:prstGeom prst="line">
              <a:avLst/>
            </a:prstGeom>
            <a:ln w="3175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833661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02542"/>
            <a:ext cx="4038600" cy="4525963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38054"/>
            <a:ext cx="4038600" cy="4525963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6042472"/>
            <a:ext cx="9144000" cy="707561"/>
            <a:chOff x="0" y="6033594"/>
            <a:chExt cx="9144000" cy="707561"/>
          </a:xfrm>
        </p:grpSpPr>
        <p:pic>
          <p:nvPicPr>
            <p:cNvPr id="16" name="Picture 15" descr="IMWI_logo_medium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7000" y="6033594"/>
              <a:ext cx="990600" cy="697406"/>
            </a:xfrm>
            <a:prstGeom prst="rect">
              <a:avLst/>
            </a:prstGeom>
            <a:effectLst/>
          </p:spPr>
        </p:pic>
        <p:sp>
          <p:nvSpPr>
            <p:cNvPr id="17" name="TextBox 16"/>
            <p:cNvSpPr txBox="1"/>
            <p:nvPr/>
          </p:nvSpPr>
          <p:spPr>
            <a:xfrm>
              <a:off x="0" y="6412468"/>
              <a:ext cx="9144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/>
                  <a:cs typeface="Arial"/>
                </a:rPr>
                <a:t>www.iwmi.org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0" y="6082268"/>
              <a:ext cx="9144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kern="1200" dirty="0" smtClean="0">
                  <a:solidFill>
                    <a:srgbClr val="0070C0"/>
                  </a:solidFill>
                  <a:latin typeface="Arial"/>
                  <a:cs typeface="Arial"/>
                </a:rPr>
                <a:t>A water-secure world</a:t>
              </a:r>
              <a:endParaRPr lang="en-GB" dirty="0">
                <a:solidFill>
                  <a:srgbClr val="0070C0"/>
                </a:solidFill>
                <a:latin typeface="Arial"/>
                <a:cs typeface="Arial"/>
              </a:endParaRPr>
            </a:p>
          </p:txBody>
        </p:sp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063" y="6083780"/>
              <a:ext cx="2135187" cy="657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cxnSp>
        <p:nvCxnSpPr>
          <p:cNvPr id="20" name="Straight Connector 19"/>
          <p:cNvCxnSpPr/>
          <p:nvPr userDrawn="1"/>
        </p:nvCxnSpPr>
        <p:spPr>
          <a:xfrm flipV="1">
            <a:off x="4566429" y="1515122"/>
            <a:ext cx="0" cy="4559780"/>
          </a:xfrm>
          <a:prstGeom prst="line">
            <a:avLst/>
          </a:prstGeom>
          <a:ln w="3175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96418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0" y="5925494"/>
            <a:ext cx="9144000" cy="11112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 userDrawn="1"/>
        </p:nvGrpSpPr>
        <p:grpSpPr>
          <a:xfrm>
            <a:off x="0" y="6033594"/>
            <a:ext cx="9144000" cy="707561"/>
            <a:chOff x="0" y="6033594"/>
            <a:chExt cx="9144000" cy="707561"/>
          </a:xfrm>
        </p:grpSpPr>
        <p:pic>
          <p:nvPicPr>
            <p:cNvPr id="20" name="Picture 19" descr="IMWI_logo_medium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7000" y="6033594"/>
              <a:ext cx="990600" cy="697406"/>
            </a:xfrm>
            <a:prstGeom prst="rect">
              <a:avLst/>
            </a:prstGeom>
            <a:effectLst/>
          </p:spPr>
        </p:pic>
        <p:sp>
          <p:nvSpPr>
            <p:cNvPr id="21" name="TextBox 20"/>
            <p:cNvSpPr txBox="1"/>
            <p:nvPr/>
          </p:nvSpPr>
          <p:spPr>
            <a:xfrm>
              <a:off x="0" y="6412468"/>
              <a:ext cx="9144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/>
                  <a:cs typeface="Arial"/>
                </a:rPr>
                <a:t>www.iwmi.org</a:t>
              </a:r>
              <a:endParaRPr lang="en-GB" sz="1400" b="1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0" y="6082268"/>
              <a:ext cx="91323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kern="1200" dirty="0" smtClean="0">
                  <a:solidFill>
                    <a:srgbClr val="0070C0"/>
                  </a:solidFill>
                  <a:latin typeface="Arial"/>
                  <a:cs typeface="Arial"/>
                </a:rPr>
                <a:t>A water-secure world</a:t>
              </a:r>
              <a:endParaRPr lang="en-GB" dirty="0">
                <a:solidFill>
                  <a:srgbClr val="0070C0"/>
                </a:solidFill>
                <a:latin typeface="Arial"/>
                <a:cs typeface="Arial"/>
              </a:endParaRPr>
            </a:p>
          </p:txBody>
        </p:sp>
        <p:pic>
          <p:nvPicPr>
            <p:cNvPr id="23" name="Picture 2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063" y="6083780"/>
              <a:ext cx="2135187" cy="657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82164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 rot="16200000">
            <a:off x="8071336" y="4855335"/>
            <a:ext cx="1906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Photo: David Brazier/IWMI</a:t>
            </a:r>
          </a:p>
        </p:txBody>
      </p:sp>
      <p:sp>
        <p:nvSpPr>
          <p:cNvPr id="27" name="TextBox 26"/>
          <p:cNvSpPr txBox="1"/>
          <p:nvPr userDrawn="1"/>
        </p:nvSpPr>
        <p:spPr>
          <a:xfrm rot="16200000">
            <a:off x="7993043" y="4764797"/>
            <a:ext cx="2063225" cy="215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 :Tom van Cakenberghe/IWMI</a:t>
            </a:r>
          </a:p>
        </p:txBody>
      </p:sp>
      <p:sp>
        <p:nvSpPr>
          <p:cNvPr id="32" name="TextBox 31"/>
          <p:cNvSpPr txBox="1"/>
          <p:nvPr/>
        </p:nvSpPr>
        <p:spPr>
          <a:xfrm rot="16200000">
            <a:off x="8108688" y="5857042"/>
            <a:ext cx="1906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 : David Brazier/IWMI</a:t>
            </a:r>
          </a:p>
        </p:txBody>
      </p:sp>
      <p:sp>
        <p:nvSpPr>
          <p:cNvPr id="17" name="TextBox 16"/>
          <p:cNvSpPr txBox="1"/>
          <p:nvPr userDrawn="1"/>
        </p:nvSpPr>
        <p:spPr>
          <a:xfrm rot="16200000">
            <a:off x="8080695" y="5816041"/>
            <a:ext cx="1906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Photo: David Brazier/IWMI</a:t>
            </a:r>
          </a:p>
        </p:txBody>
      </p:sp>
    </p:spTree>
    <p:extLst>
      <p:ext uri="{BB962C8B-B14F-4D97-AF65-F5344CB8AC3E}">
        <p14:creationId xmlns:p14="http://schemas.microsoft.com/office/powerpoint/2010/main" val="3264124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9815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152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latin typeface="Arial" pitchFamily="34" charset="0"/>
                <a:cs typeface="Arial" pitchFamily="34" charset="0"/>
              </a:defRPr>
            </a:lvl1pPr>
            <a:lvl2pPr>
              <a:defRPr sz="28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000">
                <a:latin typeface="Arial" pitchFamily="34" charset="0"/>
                <a:cs typeface="Arial" pitchFamily="34" charset="0"/>
              </a:defRPr>
            </a:lvl4pPr>
            <a:lvl5pPr>
              <a:defRPr sz="2000">
                <a:latin typeface="Arial" pitchFamily="34" charset="0"/>
                <a:cs typeface="Arial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403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5035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491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5405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6" t="15924" r="725" b="50"/>
          <a:stretch/>
        </p:blipFill>
        <p:spPr>
          <a:xfrm>
            <a:off x="0" y="0"/>
            <a:ext cx="9144000" cy="363590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234610" y="856156"/>
            <a:ext cx="3615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i="1" dirty="0">
                <a:solidFill>
                  <a:prstClr val="white"/>
                </a:solidFill>
              </a:rPr>
              <a:t>Food security and better livelihoods for rural dryland communities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26724" y="5300428"/>
            <a:ext cx="8269356" cy="0"/>
          </a:xfrm>
          <a:prstGeom prst="line">
            <a:avLst/>
          </a:prstGeom>
          <a:ln w="28575">
            <a:solidFill>
              <a:srgbClr val="CDA62D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1951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>
            <a:lvl1pPr algn="r">
              <a:defRPr sz="1400"/>
            </a:lvl1pPr>
          </a:lstStyle>
          <a:p>
            <a:fld id="{3C997E8D-8716-4648-9757-8496B3A41952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70334" y="2116138"/>
            <a:ext cx="7609285" cy="526854"/>
          </a:xfrm>
          <a:prstGeom prst="rect">
            <a:avLst/>
          </a:prstGeom>
        </p:spPr>
        <p:txBody>
          <a:bodyPr/>
          <a:lstStyle>
            <a:lvl1pPr>
              <a:defRPr sz="2800" b="1">
                <a:solidFill>
                  <a:srgbClr val="CDA62D"/>
                </a:solidFill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 dirty="0" smtClean="0"/>
              <a:t>Slide title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770335" y="2906713"/>
            <a:ext cx="7609284" cy="3105150"/>
          </a:xfrm>
          <a:prstGeom prst="rect">
            <a:avLst/>
          </a:prstGeom>
        </p:spPr>
        <p:txBody>
          <a:bodyPr/>
          <a:lstStyle>
            <a:lvl1pPr>
              <a:defRPr sz="2000" baseline="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 dirty="0" smtClean="0"/>
              <a:t>Slide text</a:t>
            </a:r>
            <a:endParaRPr lang="en-GB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7322318" y="1382177"/>
            <a:ext cx="1550879" cy="206518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784628"/>
                </a:solidFill>
              </a:defRPr>
            </a:lvl1pPr>
          </a:lstStyle>
          <a:p>
            <a:pPr lvl="0"/>
            <a:r>
              <a:rPr lang="en-US" dirty="0" smtClean="0"/>
              <a:t>Presentation title</a:t>
            </a:r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79" y="198790"/>
            <a:ext cx="3589394" cy="1672347"/>
          </a:xfrm>
          <a:prstGeom prst="rect">
            <a:avLst/>
          </a:prstGeom>
          <a:ln>
            <a:noFill/>
          </a:ln>
        </p:spPr>
      </p:pic>
      <p:cxnSp>
        <p:nvCxnSpPr>
          <p:cNvPr id="16" name="Straight Connector 15"/>
          <p:cNvCxnSpPr/>
          <p:nvPr userDrawn="1"/>
        </p:nvCxnSpPr>
        <p:spPr>
          <a:xfrm flipV="1">
            <a:off x="343779" y="1852416"/>
            <a:ext cx="8529418" cy="37440"/>
          </a:xfrm>
          <a:prstGeom prst="line">
            <a:avLst/>
          </a:prstGeom>
          <a:ln w="28575">
            <a:solidFill>
              <a:srgbClr val="CDA62D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 userDrawn="1"/>
        </p:nvCxnSpPr>
        <p:spPr>
          <a:xfrm>
            <a:off x="343779" y="6329168"/>
            <a:ext cx="8417044" cy="1963"/>
          </a:xfrm>
          <a:prstGeom prst="line">
            <a:avLst/>
          </a:prstGeom>
          <a:ln w="28575">
            <a:solidFill>
              <a:srgbClr val="CDA62D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96919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 userDrawn="1"/>
        </p:nvSpPr>
        <p:spPr>
          <a:xfrm>
            <a:off x="609600" y="3811805"/>
            <a:ext cx="8044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784E28"/>
                </a:solidFill>
              </a:rPr>
              <a:t>Thank you, any questions?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6" t="15924" r="725" b="50"/>
          <a:stretch/>
        </p:blipFill>
        <p:spPr>
          <a:xfrm>
            <a:off x="0" y="0"/>
            <a:ext cx="9144000" cy="3635902"/>
          </a:xfrm>
          <a:prstGeom prst="rect">
            <a:avLst/>
          </a:prstGeom>
        </p:spPr>
      </p:pic>
      <p:sp>
        <p:nvSpPr>
          <p:cNvPr id="22" name="Rectangle 21"/>
          <p:cNvSpPr/>
          <p:nvPr userDrawn="1"/>
        </p:nvSpPr>
        <p:spPr>
          <a:xfrm>
            <a:off x="1376413" y="5059718"/>
            <a:ext cx="6444111" cy="363176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>
              <a:lnSpc>
                <a:spcPct val="110000"/>
              </a:lnSpc>
              <a:spcAft>
                <a:spcPts val="1200"/>
              </a:spcAft>
            </a:pPr>
            <a:r>
              <a:rPr lang="en-US" sz="1600" b="1" i="1" dirty="0" smtClean="0">
                <a:solidFill>
                  <a:srgbClr val="A87555"/>
                </a:solidFill>
              </a:rPr>
              <a:t>A global partnership to realize the potential of rural dryland communities </a:t>
            </a:r>
          </a:p>
        </p:txBody>
      </p:sp>
      <p:sp>
        <p:nvSpPr>
          <p:cNvPr id="23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4" name="Rectangle 5"/>
          <p:cNvSpPr>
            <a:spLocks noChangeArrowheads="1"/>
          </p:cNvSpPr>
          <p:nvPr userDrawn="1"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5" name="Rectangle 8"/>
          <p:cNvSpPr>
            <a:spLocks noChangeArrowheads="1"/>
          </p:cNvSpPr>
          <p:nvPr userDrawn="1"/>
        </p:nvSpPr>
        <p:spPr bwMode="auto">
          <a:xfrm>
            <a:off x="304800" y="304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384314" y="5481571"/>
            <a:ext cx="8269356" cy="0"/>
          </a:xfrm>
          <a:prstGeom prst="line">
            <a:avLst/>
          </a:prstGeom>
          <a:ln w="28575">
            <a:solidFill>
              <a:srgbClr val="CC99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 userDrawn="1"/>
        </p:nvSpPr>
        <p:spPr>
          <a:xfrm>
            <a:off x="5234610" y="856156"/>
            <a:ext cx="3615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i="1" dirty="0">
                <a:solidFill>
                  <a:prstClr val="white"/>
                </a:solidFill>
              </a:rPr>
              <a:t>Food security and better livelihoods for rural dryland communities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55" b="24835"/>
          <a:stretch/>
        </p:blipFill>
        <p:spPr>
          <a:xfrm>
            <a:off x="0" y="5610830"/>
            <a:ext cx="9018739" cy="89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230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8/17/2016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42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6665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13349" y="5431255"/>
            <a:ext cx="4287251" cy="646331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en-US" b="1" dirty="0" smtClean="0">
                <a:solidFill>
                  <a:prstClr val="black"/>
                </a:solidFill>
              </a:rPr>
              <a:t>Everisto Mapedza, E. Tagutanazvo, C. Manyamba and B. van Koppen</a:t>
            </a:r>
          </a:p>
        </p:txBody>
      </p:sp>
      <p:sp>
        <p:nvSpPr>
          <p:cNvPr id="4" name="Rectangle 3"/>
          <p:cNvSpPr/>
          <p:nvPr/>
        </p:nvSpPr>
        <p:spPr>
          <a:xfrm>
            <a:off x="6266044" y="5431255"/>
            <a:ext cx="2584037" cy="32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Aft>
                <a:spcPts val="1200"/>
              </a:spcAft>
            </a:pPr>
            <a:r>
              <a:rPr lang="en-US" sz="1400" b="1" dirty="0" smtClean="0">
                <a:solidFill>
                  <a:srgbClr val="A87555"/>
                </a:solidFill>
              </a:rPr>
              <a:t>Windhoek</a:t>
            </a:r>
            <a:r>
              <a:rPr lang="en-US" sz="1400" b="1" dirty="0" smtClean="0">
                <a:solidFill>
                  <a:srgbClr val="CDA62D"/>
                </a:solidFill>
              </a:rPr>
              <a:t>|</a:t>
            </a:r>
            <a:r>
              <a:rPr lang="en-US" sz="1400" b="1" dirty="0" smtClean="0">
                <a:solidFill>
                  <a:srgbClr val="CC9900"/>
                </a:solidFill>
              </a:rPr>
              <a:t> </a:t>
            </a:r>
            <a:r>
              <a:rPr lang="en-US" sz="1400" b="1" dirty="0" smtClean="0">
                <a:solidFill>
                  <a:srgbClr val="A87555"/>
                </a:solidFill>
              </a:rPr>
              <a:t>Namibia</a:t>
            </a:r>
            <a:endParaRPr lang="en-US" sz="1400" b="1" dirty="0">
              <a:solidFill>
                <a:srgbClr val="A87555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7248" y="3138319"/>
            <a:ext cx="848671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3600" b="1" dirty="0" smtClean="0">
                <a:solidFill>
                  <a:srgbClr val="784628"/>
                </a:solidFill>
              </a:rPr>
              <a:t>Gender</a:t>
            </a:r>
            <a:r>
              <a:rPr lang="en-ZA" sz="3600" b="1" dirty="0">
                <a:solidFill>
                  <a:srgbClr val="784628"/>
                </a:solidFill>
              </a:rPr>
              <a:t>, Tenurial niches in the Kandeu informal irrigation scheme of Malawi and their implications for drought mitigation </a:t>
            </a:r>
            <a:endParaRPr lang="en-ZA" sz="3600" b="1" dirty="0" smtClean="0">
              <a:solidFill>
                <a:srgbClr val="784628"/>
              </a:solidFill>
            </a:endParaRPr>
          </a:p>
          <a:p>
            <a:r>
              <a:rPr lang="en-ZA" sz="2000" b="1" dirty="0" smtClean="0">
                <a:solidFill>
                  <a:srgbClr val="784628"/>
                </a:solidFill>
              </a:rPr>
              <a:t>African Drought Conference, 15-19 August 2016</a:t>
            </a:r>
            <a:endParaRPr lang="en-ZA" sz="2000" b="1" dirty="0">
              <a:solidFill>
                <a:srgbClr val="784628"/>
              </a:solidFill>
            </a:endParaRPr>
          </a:p>
          <a:p>
            <a:endParaRPr lang="en-GB" sz="3600" b="1" dirty="0" smtClean="0">
              <a:solidFill>
                <a:srgbClr val="784628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6077586"/>
            <a:ext cx="10287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21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Organization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Introduction</a:t>
            </a:r>
          </a:p>
          <a:p>
            <a:pPr eaLnBrk="1" hangingPunct="1"/>
            <a:r>
              <a:rPr lang="en-ZA" altLang="en-US" dirty="0" smtClean="0"/>
              <a:t>Where?</a:t>
            </a:r>
          </a:p>
          <a:p>
            <a:pPr eaLnBrk="1" hangingPunct="1"/>
            <a:r>
              <a:rPr lang="en-ZA" altLang="en-US" dirty="0" smtClean="0"/>
              <a:t>How we did it?</a:t>
            </a:r>
          </a:p>
          <a:p>
            <a:pPr eaLnBrk="1" hangingPunct="1"/>
            <a:r>
              <a:rPr lang="en-ZA" altLang="en-US" dirty="0" smtClean="0"/>
              <a:t>Research Findings</a:t>
            </a:r>
          </a:p>
          <a:p>
            <a:r>
              <a:rPr lang="en-ZA" altLang="en-US" dirty="0"/>
              <a:t>Implications for Drought </a:t>
            </a:r>
            <a:endParaRPr lang="en-ZA" altLang="en-US" dirty="0" smtClean="0"/>
          </a:p>
          <a:p>
            <a:pPr eaLnBrk="1" hangingPunct="1"/>
            <a:r>
              <a:rPr lang="en-ZA" altLang="en-US" dirty="0" smtClean="0"/>
              <a:t>Conclusion</a:t>
            </a: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1631597-31DA-4F3A-9117-5E46EA3462BE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 dirty="0" smtClean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60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Introduction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ZA" dirty="0" smtClean="0"/>
              <a:t>“Drought is not about lack of rainfall (</a:t>
            </a:r>
            <a:r>
              <a:rPr lang="en-ZA" i="1" dirty="0" smtClean="0"/>
              <a:t>moisture, water,….</a:t>
            </a:r>
            <a:r>
              <a:rPr lang="en-ZA" dirty="0" smtClean="0"/>
              <a:t>). It is about women, men and children. It is only about lack of rainfall </a:t>
            </a:r>
            <a:r>
              <a:rPr lang="en-ZA" dirty="0"/>
              <a:t>(moisture, water,….). in </a:t>
            </a:r>
            <a:r>
              <a:rPr lang="en-ZA" dirty="0" smtClean="0"/>
              <a:t>as far as the lack of rainfall affects men, women, children and other gendered dimensions”</a:t>
            </a:r>
          </a:p>
          <a:p>
            <a:r>
              <a:rPr lang="en-ZA" i="1" dirty="0" smtClean="0"/>
              <a:t>Drought is a multifaceted issue/phenomenon which is often conveniently de-humanized, </a:t>
            </a:r>
            <a:r>
              <a:rPr lang="en-ZA" i="1" dirty="0" smtClean="0"/>
              <a:t>de-</a:t>
            </a:r>
            <a:r>
              <a:rPr lang="en-ZA" i="1" dirty="0" smtClean="0"/>
              <a:t>genderized</a:t>
            </a:r>
            <a:r>
              <a:rPr lang="en-ZA" i="1" dirty="0" smtClean="0"/>
              <a:t>. </a:t>
            </a:r>
          </a:p>
          <a:p>
            <a:r>
              <a:rPr lang="en-ZA" i="1" dirty="0" smtClean="0"/>
              <a:t>Implications on mitigation solutions.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08398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Where?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ZA" dirty="0" smtClean="0"/>
              <a:t>Kaziputa Irrigation Scheme (Kandeu EPA)</a:t>
            </a:r>
          </a:p>
          <a:p>
            <a:r>
              <a:rPr lang="en-ZA" dirty="0" smtClean="0"/>
              <a:t>75 irrigators (22 men and 53 women)</a:t>
            </a:r>
          </a:p>
          <a:p>
            <a:r>
              <a:rPr lang="en-ZA" dirty="0" smtClean="0"/>
              <a:t>Clubs: Gobeke</a:t>
            </a:r>
            <a:r>
              <a:rPr lang="en-ZA" dirty="0"/>
              <a:t>, Chikamba, Chimwalira, Namichimba and Lithethe</a:t>
            </a:r>
            <a:endParaRPr lang="en-ZA" dirty="0" smtClean="0"/>
          </a:p>
          <a:p>
            <a:r>
              <a:rPr lang="en-ZA" dirty="0" smtClean="0"/>
              <a:t>Ntcheu District in Malawi</a:t>
            </a:r>
          </a:p>
          <a:p>
            <a:r>
              <a:rPr lang="en-ZA" dirty="0" smtClean="0"/>
              <a:t>Central Region</a:t>
            </a:r>
          </a:p>
          <a:p>
            <a:r>
              <a:rPr lang="en-ZA" dirty="0" smtClean="0"/>
              <a:t>155-184 people/sqkm</a:t>
            </a:r>
          </a:p>
          <a:p>
            <a:r>
              <a:rPr lang="en-ZA" dirty="0" smtClean="0"/>
              <a:t>70-90% poverty levels – 52% at national level</a:t>
            </a:r>
          </a:p>
        </p:txBody>
      </p:sp>
    </p:spTree>
    <p:extLst>
      <p:ext uri="{BB962C8B-B14F-4D97-AF65-F5344CB8AC3E}">
        <p14:creationId xmlns:p14="http://schemas.microsoft.com/office/powerpoint/2010/main" val="160304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1026" name="Picture 2" descr="C:\Users\Probook4520s\AppData\Local\Microsoft\Windows\Temporary Internet Files\Content.IE5\UBD629OS\Malawi schem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3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How we did it?</a:t>
            </a: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7F1E89F-543B-4C29-85BF-F523CF9EA348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 dirty="0" smtClean="0">
              <a:solidFill>
                <a:srgbClr val="898989"/>
              </a:solidFill>
            </a:endParaRPr>
          </a:p>
        </p:txBody>
      </p:sp>
      <p:pic>
        <p:nvPicPr>
          <p:cNvPr id="15364" name="Picture 2" descr="C:\Users\emapedza\Documents\Everisto\IWMI\CRP 1.1 Drylands\Project Management\East and Southern Africa\Southern Africa\Malawi Field Data Collection 15 25 July 2014\Ncheu\Photos 22 July 2014\DSCN299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24000"/>
            <a:ext cx="4648200" cy="2438400"/>
          </a:xfrm>
          <a:noFill/>
        </p:spPr>
      </p:pic>
      <p:pic>
        <p:nvPicPr>
          <p:cNvPr id="1536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524000"/>
            <a:ext cx="450850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3" descr="C:\Users\emapedza\Documents\Everisto\IWMI\CRP 1.1 Drylands\Project Management\East and Southern Africa\Southern Africa\Mozambique Field Data Collection 25 August to 5 September 2014\Photos\1 September 2014\DSCN39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73513"/>
            <a:ext cx="4648200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2" descr="C:\Users\emapedza\Documents\Everisto\IWMI\CRP 1.1 Drylands\Project Management\East and Southern Africa\Southern Africa\Malawi Field Data Collection 15 25 July 2014\Ncheu\Photos 18 19 July 2014\111NIKON\DSCN275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3948113"/>
            <a:ext cx="448945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165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How we did it</a:t>
            </a:r>
            <a:r>
              <a:rPr lang="en-ZA" dirty="0" smtClean="0"/>
              <a:t>? (continued)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1026" name="Picture 2" descr="C:\Users\Probook4520s\Music\IWMI\CRP 1.1 Drylands\Project Management\Flag Ships\East and Southern Africa\Southern Africa\Malawi Field Data Collection 15 25 July 2014\Ncheu\Ntcheu\Photos for Printing\DSCN26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45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Research Findings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ZA" dirty="0" smtClean="0"/>
              <a:t>Matrlineal and matri-local society (75-80%) – Ngoni (70%)!</a:t>
            </a:r>
          </a:p>
          <a:p>
            <a:r>
              <a:rPr lang="en-ZA" dirty="0" smtClean="0"/>
              <a:t>Land inherited through women</a:t>
            </a:r>
          </a:p>
          <a:p>
            <a:r>
              <a:rPr lang="en-ZA" dirty="0" smtClean="0"/>
              <a:t>Tenure – tenurial niches (Fortmann 1992; 1996 – going beyond De Soto security of tenure through titling</a:t>
            </a:r>
          </a:p>
          <a:p>
            <a:r>
              <a:rPr lang="en-ZA" dirty="0" smtClean="0"/>
              <a:t>Avoid </a:t>
            </a:r>
            <a:r>
              <a:rPr lang="en-ZA" dirty="0" smtClean="0">
                <a:solidFill>
                  <a:srgbClr val="FF0000"/>
                </a:solidFill>
              </a:rPr>
              <a:t>simple binary of male and female ownership </a:t>
            </a:r>
            <a:r>
              <a:rPr lang="en-ZA" dirty="0" smtClean="0"/>
              <a:t>– gradient from female to male – </a:t>
            </a:r>
            <a:r>
              <a:rPr lang="en-ZA" dirty="0"/>
              <a:t>multiple stories “</a:t>
            </a:r>
            <a:r>
              <a:rPr lang="en-ZA" i="1" dirty="0"/>
              <a:t>I was given a piece of land by my grandparents from my father’s side since I had come to stay with my father after </a:t>
            </a:r>
            <a:r>
              <a:rPr lang="en-ZA" i="1" dirty="0" smtClean="0"/>
              <a:t>I </a:t>
            </a:r>
            <a:r>
              <a:rPr lang="en-ZA" i="1" dirty="0"/>
              <a:t>separated with my </a:t>
            </a:r>
            <a:r>
              <a:rPr lang="en-ZA" i="1" dirty="0" smtClean="0"/>
              <a:t>wife </a:t>
            </a:r>
            <a:r>
              <a:rPr lang="en-ZA" i="1" dirty="0"/>
              <a:t>long ago</a:t>
            </a:r>
            <a:r>
              <a:rPr lang="en-ZA" dirty="0"/>
              <a:t>”. </a:t>
            </a:r>
          </a:p>
        </p:txBody>
      </p:sp>
    </p:spTree>
    <p:extLst>
      <p:ext uri="{BB962C8B-B14F-4D97-AF65-F5344CB8AC3E}">
        <p14:creationId xmlns:p14="http://schemas.microsoft.com/office/powerpoint/2010/main" val="84276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Research Findings </a:t>
            </a:r>
            <a:r>
              <a:rPr lang="en-ZA" dirty="0" smtClean="0"/>
              <a:t>(continued)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ZA" dirty="0"/>
              <a:t>Access – distributional equity, who gets what – going beyond neat bureaucracy to look at the social, economic and political dimensions of </a:t>
            </a:r>
            <a:r>
              <a:rPr lang="en-ZA" dirty="0" smtClean="0"/>
              <a:t>land tenure</a:t>
            </a:r>
          </a:p>
          <a:p>
            <a:r>
              <a:rPr lang="en-ZA" dirty="0"/>
              <a:t>There is need to monitor the dynamics, processes and sub-processes of the </a:t>
            </a:r>
            <a:r>
              <a:rPr lang="en-ZA" dirty="0" smtClean="0"/>
              <a:t>tenurial niches within </a:t>
            </a:r>
            <a:r>
              <a:rPr lang="en-ZA" dirty="0"/>
              <a:t>the </a:t>
            </a:r>
            <a:r>
              <a:rPr lang="en-ZA" dirty="0" smtClean="0"/>
              <a:t>Kandeu area</a:t>
            </a:r>
          </a:p>
          <a:p>
            <a:r>
              <a:rPr lang="en-ZA" dirty="0" smtClean="0">
                <a:solidFill>
                  <a:srgbClr val="FF0000"/>
                </a:solidFill>
              </a:rPr>
              <a:t>Paradox of land ownership </a:t>
            </a:r>
            <a:r>
              <a:rPr lang="en-ZA" dirty="0" smtClean="0"/>
              <a:t>- not translating into control of benefits</a:t>
            </a:r>
          </a:p>
          <a:p>
            <a:endParaRPr lang="en-ZA" dirty="0"/>
          </a:p>
          <a:p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11337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Research Findings </a:t>
            </a:r>
            <a:r>
              <a:rPr lang="en-ZA" dirty="0" smtClean="0"/>
              <a:t>(continued)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Access and control of income - gendered</a:t>
            </a:r>
          </a:p>
          <a:p>
            <a:r>
              <a:rPr lang="en-ZA" dirty="0" smtClean="0"/>
              <a:t>Markets – gender roles – its not safe for women to travel overnight across the mountain range to the market – land tenure within the broader cultural spectrum</a:t>
            </a:r>
          </a:p>
          <a:p>
            <a:r>
              <a:rPr lang="en-ZA" dirty="0" smtClean="0"/>
              <a:t>Men are involved in marketing – some say prices were ‘not good’ most of the time</a:t>
            </a:r>
          </a:p>
          <a:p>
            <a:endParaRPr lang="en-ZA" dirty="0"/>
          </a:p>
          <a:p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59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Research </a:t>
            </a:r>
            <a:r>
              <a:rPr lang="en-ZA" dirty="0" smtClean="0"/>
              <a:t>Findings </a:t>
            </a:r>
            <a:r>
              <a:rPr lang="en-ZA" dirty="0"/>
              <a:t>(continued)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dirty="0" smtClean="0"/>
              <a:t>Divorce your husband – torch</a:t>
            </a:r>
          </a:p>
          <a:p>
            <a:r>
              <a:rPr lang="en-ZA" dirty="0" smtClean="0"/>
              <a:t>Role of uncles in decision making – men in key decision making</a:t>
            </a:r>
          </a:p>
          <a:p>
            <a:r>
              <a:rPr lang="en-ZA" dirty="0" smtClean="0"/>
              <a:t>Irrigation – ‘seasonal and mobile fences’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0959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Whose labour?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2050" name="Picture 2" descr="C:\Users\Probook4520s\Music\IWMI\CRP 1.1 Drylands\Project Management\Flag Ships\East and Southern Africa\Southern Africa\Malawi Field Data Collection 15 25 July 2014\Ncheu\Ntcheu\Photos for Printing\DSCN27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220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Whose labour (cont’d)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3074" name="Picture 2" descr="C:\Users\Probook4520s\Music\IWMI\CRP 1.1 Drylands\Project Management\Flag Ships\East and Southern Africa\Southern Africa\Malawi Field Data Collection 15 25 July 2014\Ncheu\Ntcheu\Photos for Printing\DSCN27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42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Access to Credit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0515905"/>
              </p:ext>
            </p:extLst>
          </p:nvPr>
        </p:nvGraphicFramePr>
        <p:xfrm>
          <a:off x="304800" y="1295400"/>
          <a:ext cx="8839200" cy="5562599"/>
        </p:xfrm>
        <a:graphic>
          <a:graphicData uri="http://schemas.openxmlformats.org/drawingml/2006/table">
            <a:tbl>
              <a:tblPr/>
              <a:tblGrid>
                <a:gridCol w="1752601"/>
                <a:gridCol w="1772064"/>
                <a:gridCol w="2266536"/>
                <a:gridCol w="1726250"/>
                <a:gridCol w="1321749"/>
              </a:tblGrid>
              <a:tr h="589883">
                <a:tc>
                  <a:txBody>
                    <a:bodyPr/>
                    <a:lstStyle/>
                    <a:p>
                      <a:pPr algn="l" fontAlgn="b"/>
                      <a:r>
                        <a:rPr lang="en-ZA" sz="2400" b="1" i="0" u="none" strike="noStrike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Calibri"/>
                        </a:rPr>
                        <a:t>By gender</a:t>
                      </a:r>
                      <a:endParaRPr lang="en-ZA" sz="2400" b="1" i="0" u="none" strike="noStrike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883">
                <a:tc rowSpan="2"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Who obtained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Irrigating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Non irrigating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</a:tr>
              <a:tr h="589883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Freq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Freq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7689"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41,3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58,1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7689"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female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58,7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41,9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7689"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All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100,0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100,0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883">
                <a:tc>
                  <a:txBody>
                    <a:bodyPr/>
                    <a:lstStyle/>
                    <a:p>
                      <a:pPr algn="l" fontAlgn="b"/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74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37D76A2-E08D-4DED-A174-0FF4DD520AD0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200" dirty="0" smtClean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4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Access to Agric Extension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1295400"/>
          <a:ext cx="9144001" cy="5562601"/>
        </p:xfrm>
        <a:graphic>
          <a:graphicData uri="http://schemas.openxmlformats.org/drawingml/2006/table">
            <a:tbl>
              <a:tblPr firstRow="1" firstCol="1" lastRow="1" lastCol="1" bandRow="1">
                <a:tableStyleId>{5C22544A-7EE6-4342-B048-85BDC9FD1C3A}</a:tableStyleId>
              </a:tblPr>
              <a:tblGrid>
                <a:gridCol w="2549169"/>
                <a:gridCol w="1074066"/>
                <a:gridCol w="1074066"/>
                <a:gridCol w="1074066"/>
                <a:gridCol w="150436"/>
                <a:gridCol w="1074066"/>
                <a:gridCol w="1074066"/>
                <a:gridCol w="1074066"/>
              </a:tblGrid>
              <a:tr h="213922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2400" dirty="0">
                          <a:effectLst/>
                        </a:rPr>
                        <a:t>Access to an agric extension worker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Irrigating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(n=75)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Non irrigating (n=62)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All respondents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(n=137)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</a:tr>
              <a:tr h="684675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Freq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%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Freq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%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Freq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%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4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male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19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25.3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10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16.1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29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21.2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4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female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49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65.3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21.0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62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45.3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4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All-yes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68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90.7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37.1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91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66.4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4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All-no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7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9.3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39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62.9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46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33.6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054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2C196F7-1F6F-4DEF-A904-0ACBF0D0B629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200" dirty="0" smtClean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99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Social Capital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1295400"/>
          <a:ext cx="9144000" cy="55626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2994"/>
                <a:gridCol w="1214558"/>
                <a:gridCol w="736313"/>
                <a:gridCol w="1550455"/>
                <a:gridCol w="736313"/>
                <a:gridCol w="1550455"/>
                <a:gridCol w="736313"/>
                <a:gridCol w="1556599"/>
              </a:tblGrid>
              <a:tr h="853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Irrigating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Non irrigating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Total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</a:tr>
              <a:tr h="526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Freq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%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Freq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%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Freq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%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male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Average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2.9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3.8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4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4.3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Excellent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2.9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3.8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4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4.3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Good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11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b="1" dirty="0">
                          <a:effectLst/>
                        </a:rPr>
                        <a:t>16.2</a:t>
                      </a:r>
                      <a:endParaRPr lang="en-ZA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5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9.4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16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17.2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female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Average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5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7.4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24.5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b="1" dirty="0">
                          <a:effectLst/>
                        </a:rPr>
                        <a:t>18</a:t>
                      </a:r>
                      <a:endParaRPr lang="en-ZA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19.4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Excellent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6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8.8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5.7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9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9.7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Good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31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b="1" dirty="0">
                          <a:effectLst/>
                        </a:rPr>
                        <a:t>45.6</a:t>
                      </a:r>
                      <a:endParaRPr lang="en-ZA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8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15.1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b="1" dirty="0">
                          <a:effectLst/>
                        </a:rPr>
                        <a:t>39</a:t>
                      </a:r>
                      <a:endParaRPr lang="en-ZA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41.9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Low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0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-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5.7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3.2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Total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57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83.8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36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67.9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93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100.0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160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DAD06F2-A85D-43BC-94BA-B865A50B346E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200" dirty="0" smtClean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69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Implications for Drought 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ZA" dirty="0" smtClean="0"/>
              <a:t>Vulnerability is gendered</a:t>
            </a:r>
          </a:p>
          <a:p>
            <a:r>
              <a:rPr lang="en-ZA" dirty="0" smtClean="0"/>
              <a:t>Sex Disaggregated Drought </a:t>
            </a:r>
            <a:r>
              <a:rPr lang="en-ZA" dirty="0"/>
              <a:t>V</a:t>
            </a:r>
            <a:r>
              <a:rPr lang="en-ZA" dirty="0" smtClean="0"/>
              <a:t>ulnerability Assessments - a necessity</a:t>
            </a:r>
          </a:p>
          <a:p>
            <a:r>
              <a:rPr lang="en-ZA" dirty="0" smtClean="0"/>
              <a:t>Same Drought – different responses, different coping mechanism, different impacts – Female headed, HIV/Aids Orphans, old…</a:t>
            </a:r>
          </a:p>
          <a:p>
            <a:r>
              <a:rPr lang="en-ZA" dirty="0" smtClean="0"/>
              <a:t>Institutional set up (WUA) – inclusive of gender by design - for sustainability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80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ZA" dirty="0" smtClean="0"/>
              <a:t>If you don’t know what you are looking for, you will not find it.</a:t>
            </a:r>
          </a:p>
          <a:p>
            <a:r>
              <a:rPr lang="en-ZA" dirty="0" smtClean="0"/>
              <a:t>Sex disaggregated drought data still lacking</a:t>
            </a:r>
          </a:p>
          <a:p>
            <a:r>
              <a:rPr lang="en-ZA" dirty="0" smtClean="0"/>
              <a:t>Suite of options – nuanced gender understanding - EWS</a:t>
            </a:r>
          </a:p>
          <a:p>
            <a:r>
              <a:rPr lang="en-ZA" dirty="0" smtClean="0"/>
              <a:t>‘</a:t>
            </a:r>
            <a:r>
              <a:rPr lang="en-ZA" dirty="0"/>
              <a:t>I </a:t>
            </a:r>
            <a:r>
              <a:rPr lang="en-ZA" dirty="0" smtClean="0"/>
              <a:t>participate. </a:t>
            </a:r>
            <a:r>
              <a:rPr lang="en-ZA" dirty="0"/>
              <a:t>You </a:t>
            </a:r>
            <a:r>
              <a:rPr lang="en-ZA" dirty="0" smtClean="0"/>
              <a:t>participate. </a:t>
            </a:r>
            <a:r>
              <a:rPr lang="en-ZA" dirty="0"/>
              <a:t>He </a:t>
            </a:r>
            <a:r>
              <a:rPr lang="en-ZA" dirty="0" smtClean="0"/>
              <a:t>participates. </a:t>
            </a:r>
            <a:r>
              <a:rPr lang="en-ZA" dirty="0" smtClean="0">
                <a:solidFill>
                  <a:srgbClr val="FF0000"/>
                </a:solidFill>
              </a:rPr>
              <a:t>She participates</a:t>
            </a:r>
            <a:r>
              <a:rPr lang="en-ZA" dirty="0" smtClean="0"/>
              <a:t>. We participate. </a:t>
            </a:r>
            <a:r>
              <a:rPr lang="en-ZA" dirty="0"/>
              <a:t>They </a:t>
            </a:r>
            <a:r>
              <a:rPr lang="en-ZA" dirty="0" smtClean="0"/>
              <a:t>rule’ (Whose mitigation is it anyway)</a:t>
            </a:r>
            <a:endParaRPr lang="en-Z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00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Thank You. </a:t>
            </a:r>
            <a:r>
              <a:rPr lang="en-ZA" altLang="en-US" dirty="0" smtClean="0"/>
              <a:t>Zikomo</a:t>
            </a:r>
            <a:r>
              <a:rPr lang="en-ZA" altLang="en-US" dirty="0" smtClean="0"/>
              <a:t> </a:t>
            </a:r>
            <a:r>
              <a:rPr lang="en-ZA" altLang="en-US" dirty="0" smtClean="0"/>
              <a:t>Kwambili</a:t>
            </a:r>
            <a:r>
              <a:rPr lang="en-ZA" altLang="en-US" dirty="0" smtClean="0"/>
              <a:t>.</a:t>
            </a:r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756ABA9-CA77-4067-9BEB-B01F988A91D1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200" dirty="0" smtClean="0">
              <a:solidFill>
                <a:srgbClr val="898989"/>
              </a:solidFill>
            </a:endParaRPr>
          </a:p>
        </p:txBody>
      </p:sp>
      <p:pic>
        <p:nvPicPr>
          <p:cNvPr id="23556" name="Picture 2" descr="C:\Users\emapedza\Documents\Everisto\IWMI\CRP 1.1 Drylands\Project Management\East and Southern Africa\Southern Africa\Mozambique Field Data Collection 25 August to 5 September 2014\Photos\29 August 2014\DSCN364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2225" y="1276350"/>
            <a:ext cx="4899025" cy="2533650"/>
          </a:xfrm>
          <a:noFill/>
        </p:spPr>
      </p:pic>
      <p:pic>
        <p:nvPicPr>
          <p:cNvPr id="23557" name="Picture 5" descr="C:\Users\emapedza\Documents\Everisto\IWMI\CRP 1.1 Drylands\Project Management\East and Southern Africa\Southern Africa\Photos\104NIKON\DSCN12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276350"/>
            <a:ext cx="426720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C:\Users\emapedza\Documents\Everisto\IWMI\CRP 1.1 Drylands\Project Management\East and Southern Africa\Southern Africa\Malawi Field Data Collection 15 25 July 2014\Ncheu\Photos 18 19 July 2014\111NIKON\DSCN268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48768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8" descr="C:\Users\emapedza\Documents\Everisto\IWMI\CRP 1.1 Drylands\Project Management\East and Southern Africa\Southern Africa\Malawi Field Data Collection 15 25 July 2014\Ncheu\Photos 18 19 July 2014\111NIKON\DSCN28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3810000"/>
            <a:ext cx="42672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37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Franklin Gothic Book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717</Words>
  <Application>Microsoft Office PowerPoint</Application>
  <PresentationFormat>On-screen Show (4:3)</PresentationFormat>
  <Paragraphs>206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Franklin Gothic Book</vt:lpstr>
      <vt:lpstr>Times New Roman</vt:lpstr>
      <vt:lpstr>1_Office Theme</vt:lpstr>
      <vt:lpstr>Office Theme</vt:lpstr>
      <vt:lpstr>PowerPoint Presentation</vt:lpstr>
      <vt:lpstr>Organization</vt:lpstr>
      <vt:lpstr>Introduction</vt:lpstr>
      <vt:lpstr>Where?</vt:lpstr>
      <vt:lpstr>PowerPoint Presentation</vt:lpstr>
      <vt:lpstr>How we did it?</vt:lpstr>
      <vt:lpstr>How we did it? (continued)</vt:lpstr>
      <vt:lpstr>Research Findings</vt:lpstr>
      <vt:lpstr>Research Findings (continued)</vt:lpstr>
      <vt:lpstr>Research Findings (continued)</vt:lpstr>
      <vt:lpstr>Research Findings (continued)</vt:lpstr>
      <vt:lpstr>Whose labour?</vt:lpstr>
      <vt:lpstr>Whose labour (cont’d)</vt:lpstr>
      <vt:lpstr>Access to Credit</vt:lpstr>
      <vt:lpstr>Access to Agric Extension</vt:lpstr>
      <vt:lpstr>Social Capital</vt:lpstr>
      <vt:lpstr>Implications for Drought </vt:lpstr>
      <vt:lpstr>Conclusion</vt:lpstr>
      <vt:lpstr>Thank You. Zikomo Kwambili.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Mmascarenhas</dc:creator>
  <cp:lastModifiedBy>Everisto Mapedza</cp:lastModifiedBy>
  <cp:revision>80</cp:revision>
  <dcterms:created xsi:type="dcterms:W3CDTF">2012-05-04T08:38:05Z</dcterms:created>
  <dcterms:modified xsi:type="dcterms:W3CDTF">2016-08-17T06:20:35Z</dcterms:modified>
</cp:coreProperties>
</file>