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70" r:id="rId2"/>
    <p:sldId id="263" r:id="rId3"/>
    <p:sldId id="278" r:id="rId4"/>
    <p:sldId id="276" r:id="rId5"/>
    <p:sldId id="288" r:id="rId6"/>
    <p:sldId id="287" r:id="rId7"/>
    <p:sldId id="280" r:id="rId8"/>
    <p:sldId id="281" r:id="rId9"/>
    <p:sldId id="283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2201E"/>
    <a:srgbClr val="682622"/>
    <a:srgbClr val="6332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0" autoAdjust="0"/>
    <p:restoredTop sz="96802" autoAdjust="0"/>
  </p:normalViewPr>
  <p:slideViewPr>
    <p:cSldViewPr>
      <p:cViewPr>
        <p:scale>
          <a:sx n="122" d="100"/>
          <a:sy n="122" d="100"/>
        </p:scale>
        <p:origin x="204" y="10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79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06B2F7-862C-4C3D-96CC-88B8C4D87854}" type="datetimeFigureOut">
              <a:rPr lang="en-US" smtClean="0"/>
              <a:pPr/>
              <a:t>6/27/2016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52C94-81DE-4A41-A470-17428C6BBA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9673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F8DE27D-6EC4-412D-86AE-46F9D566106C}" type="datetimeFigureOut">
              <a:rPr lang="en-US"/>
              <a:pPr>
                <a:defRPr/>
              </a:pPr>
              <a:t>6/27/2016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DCA8AAB-0694-4B78-8FC8-3950FAED07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211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Find a photo you like and the right size, copy and paste it in the block above.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B67D74BA-9241-4FDF-9233-D13516D928C5}" type="slidenum">
              <a:rPr lang="en-US" smtClean="0"/>
              <a:pPr eaLnBrk="1" hangingPunct="1"/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9924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CA8AAB-0694-4B78-8FC8-3950FAED070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111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CA8AAB-0694-4B78-8FC8-3950FAED070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111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3500438"/>
          </a:xfrm>
          <a:prstGeom prst="rect">
            <a:avLst/>
          </a:prstGeom>
          <a:solidFill>
            <a:srgbClr val="6826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76200"/>
            <a:ext cx="8153400" cy="1445419"/>
          </a:xfrm>
          <a:prstGeom prst="rect">
            <a:avLst/>
          </a:prstGeom>
        </p:spPr>
        <p:txBody>
          <a:bodyPr/>
          <a:lstStyle>
            <a:lvl1pPr marL="0" indent="0" algn="ctr" eaLnBrk="1" hangingPunct="1">
              <a:lnSpc>
                <a:spcPts val="3200"/>
              </a:lnSpc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algn="ctr" eaLnBrk="1" hangingPunct="1">
              <a:lnSpc>
                <a:spcPts val="3200"/>
              </a:lnSpc>
            </a:pPr>
            <a:r>
              <a:rPr lang="en-US" sz="3000" dirty="0" smtClean="0">
                <a:solidFill>
                  <a:srgbClr val="FFFFFF"/>
                </a:solidFill>
              </a:rPr>
              <a:t>Minimum 0f 30 point</a:t>
            </a:r>
            <a:br>
              <a:rPr lang="en-US" sz="3000" dirty="0" smtClean="0">
                <a:solidFill>
                  <a:srgbClr val="FFFFFF"/>
                </a:solidFill>
              </a:rPr>
            </a:br>
            <a:r>
              <a:rPr lang="en-US" sz="3000" dirty="0" smtClean="0">
                <a:solidFill>
                  <a:srgbClr val="FFFFFF"/>
                </a:solidFill>
              </a:rPr>
              <a:t> and maximum 3 lines title</a:t>
            </a:r>
            <a:br>
              <a:rPr lang="en-US" sz="3000" dirty="0" smtClean="0">
                <a:solidFill>
                  <a:srgbClr val="FFFFFF"/>
                </a:solidFill>
              </a:rPr>
            </a:br>
            <a:r>
              <a:rPr lang="en-US" sz="3000" dirty="0" smtClean="0">
                <a:solidFill>
                  <a:srgbClr val="FFFFFF"/>
                </a:solidFill>
              </a:rPr>
              <a:t>Remove or change the pictures</a:t>
            </a:r>
            <a:endParaRPr lang="en-US" sz="3000" dirty="0">
              <a:solidFill>
                <a:srgbClr val="FFFFFF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876300" y="1524000"/>
            <a:ext cx="7620000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00" i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Authors minimum 18 points in italics</a:t>
            </a:r>
            <a:br>
              <a:rPr lang="en-US" dirty="0" smtClean="0"/>
            </a:br>
            <a:r>
              <a:rPr lang="en-US" dirty="0" smtClean="0"/>
              <a:t>with a maximum of two lines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876300" y="2438400"/>
            <a:ext cx="7620000" cy="9858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Event</a:t>
            </a:r>
            <a:br>
              <a:rPr lang="en-US" dirty="0" smtClean="0"/>
            </a:br>
            <a:r>
              <a:rPr lang="en-US" dirty="0" smtClean="0"/>
              <a:t>Location </a:t>
            </a:r>
            <a:br>
              <a:rPr lang="en-US" dirty="0" smtClean="0"/>
            </a:br>
            <a:r>
              <a:rPr lang="en-US" dirty="0" smtClean="0"/>
              <a:t>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069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 sz="360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Minimum 0f 30 point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</a:b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and maximum of 2 lines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 hasCustomPrompt="1"/>
          </p:nvPr>
        </p:nvSpPr>
        <p:spPr>
          <a:xfrm>
            <a:off x="457200" y="1676400"/>
            <a:ext cx="8229600" cy="4572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200000"/>
              </a:lnSpc>
              <a:spcBef>
                <a:spcPts val="0"/>
              </a:spcBef>
              <a:spcAft>
                <a:spcPts val="1200"/>
              </a:spcAft>
              <a:buNone/>
              <a:defRPr sz="3000"/>
            </a:lvl1pPr>
            <a:lvl2pPr marL="742950" indent="-285750">
              <a:lnSpc>
                <a:spcPct val="100000"/>
              </a:lnSpc>
              <a:buFont typeface="Wingdings" pitchFamily="2" charset="2"/>
              <a:buChar char="q"/>
              <a:defRPr sz="2600"/>
            </a:lvl2pPr>
            <a:lvl3pPr>
              <a:defRPr sz="2200"/>
            </a:lvl3pPr>
            <a:lvl4pPr>
              <a:defRPr/>
            </a:lvl4pPr>
          </a:lstStyle>
          <a:p>
            <a:pPr lvl="0"/>
            <a:r>
              <a:rPr lang="en-US" dirty="0" smtClean="0"/>
              <a:t>Main point 6 point smaller than slide title</a:t>
            </a:r>
          </a:p>
          <a:p>
            <a:pPr lvl="1"/>
            <a:r>
              <a:rPr lang="en-US" dirty="0" smtClean="0"/>
              <a:t>Bullet points 4 point less than main point</a:t>
            </a:r>
          </a:p>
          <a:p>
            <a:pPr lvl="1"/>
            <a:r>
              <a:rPr lang="en-US" dirty="0" smtClean="0"/>
              <a:t>Font type is Calibri</a:t>
            </a:r>
          </a:p>
          <a:p>
            <a:pPr lvl="2"/>
            <a:r>
              <a:rPr lang="en-US" dirty="0" smtClean="0"/>
              <a:t>It is advised in one slide maximum 6 bullets</a:t>
            </a:r>
          </a:p>
          <a:p>
            <a:pPr lvl="3"/>
            <a:r>
              <a:rPr lang="en-US" dirty="0" smtClean="0"/>
              <a:t>We recommend you use images on slides</a:t>
            </a:r>
          </a:p>
          <a:p>
            <a:pPr lvl="3"/>
            <a:r>
              <a:rPr lang="en-US" dirty="0" smtClean="0"/>
              <a:t>You can change partner logos on front page</a:t>
            </a:r>
          </a:p>
          <a:p>
            <a:pPr lvl="4"/>
            <a:r>
              <a:rPr lang="en-US" dirty="0" smtClean="0"/>
              <a:t>You have to duplicate this slide for more inside pages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34401" y="6172200"/>
            <a:ext cx="533400" cy="635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8642350" y="6662738"/>
            <a:ext cx="914400" cy="914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8885238" y="6553200"/>
            <a:ext cx="914400" cy="914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197692"/>
            <a:ext cx="1009973" cy="625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8613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/separato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485900" y="2209800"/>
            <a:ext cx="6172200" cy="3124200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>
                <a:solidFill>
                  <a:srgbClr val="682622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3323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Separator Page 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3323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</a:b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3323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Minimum 0f 30 point 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3323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</a:b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3323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and maximum of 2 lines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729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/map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28600" y="228600"/>
            <a:ext cx="8610600" cy="8382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baseline="0">
                <a:solidFill>
                  <a:schemeClr val="bg1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Use map and figures as big as possible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912" y="6348734"/>
            <a:ext cx="363637" cy="433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 descr="D:\Publications\LOGO's\ILRI-logo-small.jp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37195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261938" y="1295400"/>
            <a:ext cx="8577262" cy="4953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on the icon to add map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4281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5384800" y="1219200"/>
            <a:ext cx="3759200" cy="56388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 sz="360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Minimum 0f 30 point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</a:b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and maximum of 2 lines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515938" y="1295400"/>
            <a:ext cx="4284662" cy="495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912" y="6348734"/>
            <a:ext cx="363637" cy="433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9" descr="D:\Publications\LOGO's\ILRI-logo-small.jp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37195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748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knowledgem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912" y="6348734"/>
            <a:ext cx="363637" cy="433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9" descr="D:\Publications\LOGO's\ILRI-logo-small.jp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37195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1636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ore info and addre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28860" y="6543675"/>
            <a:ext cx="6705600" cy="231775"/>
            <a:chOff x="1066800" y="6543985"/>
            <a:chExt cx="6705600" cy="230832"/>
          </a:xfrm>
        </p:grpSpPr>
        <p:sp>
          <p:nvSpPr>
            <p:cNvPr id="3" name="TextBox 6"/>
            <p:cNvSpPr txBox="1">
              <a:spLocks noChangeArrowheads="1"/>
            </p:cNvSpPr>
            <p:nvPr/>
          </p:nvSpPr>
          <p:spPr bwMode="auto">
            <a:xfrm>
              <a:off x="1676400" y="6543985"/>
              <a:ext cx="60960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5F0500"/>
                </a:buClr>
                <a:defRPr/>
              </a:pPr>
              <a:r>
                <a:rPr lang="en-US" sz="900" i="1" dirty="0" smtClean="0">
                  <a:latin typeface="+mj-lt"/>
                </a:rPr>
                <a:t>The presentation has a Creative Commons </a:t>
              </a:r>
              <a:r>
                <a:rPr lang="en-US" sz="900" i="1" dirty="0" err="1" smtClean="0">
                  <a:latin typeface="+mj-lt"/>
                </a:rPr>
                <a:t>licence</a:t>
              </a:r>
              <a:r>
                <a:rPr lang="en-US" sz="900" i="1" dirty="0" smtClean="0">
                  <a:latin typeface="+mj-lt"/>
                </a:rPr>
                <a:t>. You are free to re-use or distribute this work, provided credit is given to ILRI.</a:t>
              </a:r>
              <a:endParaRPr lang="en-US" sz="900" dirty="0" smtClean="0">
                <a:latin typeface="+mj-lt"/>
              </a:endParaRPr>
            </a:p>
          </p:txBody>
        </p:sp>
        <p:pic>
          <p:nvPicPr>
            <p:cNvPr id="4" name="Picture 3" descr="P:\Pictures&amp;Resources\Icons\by-nc-sa.png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6554505"/>
              <a:ext cx="598485" cy="209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extBox 11"/>
          <p:cNvSpPr txBox="1">
            <a:spLocks noChangeArrowheads="1"/>
          </p:cNvSpPr>
          <p:nvPr userDrawn="1"/>
        </p:nvSpPr>
        <p:spPr bwMode="auto">
          <a:xfrm>
            <a:off x="9660" y="2302888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Clr>
                <a:srgbClr val="5F0500"/>
              </a:buClr>
              <a:defRPr/>
            </a:pPr>
            <a:r>
              <a:rPr lang="en-US" sz="3200" i="1" dirty="0" smtClean="0">
                <a:ea typeface="Verdana" pitchFamily="34" charset="0"/>
                <a:cs typeface="Verdana" pitchFamily="34" charset="0"/>
              </a:rPr>
              <a:t>better lives through livestock</a:t>
            </a: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2295660" y="3149024"/>
            <a:ext cx="4572000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Clr>
                <a:srgbClr val="5F0500"/>
              </a:buClr>
            </a:pPr>
            <a:r>
              <a:rPr lang="en-US" sz="3200" dirty="0">
                <a:solidFill>
                  <a:srgbClr val="762123"/>
                </a:solidFill>
              </a:rPr>
              <a:t>ilri.org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736" y="5257800"/>
            <a:ext cx="7165848" cy="119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91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6826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11" r:id="rId2"/>
    <p:sldLayoutId id="2147483707" r:id="rId3"/>
    <p:sldLayoutId id="2147483704" r:id="rId4"/>
    <p:sldLayoutId id="2147483705" r:id="rId5"/>
    <p:sldLayoutId id="2147483712" r:id="rId6"/>
    <p:sldLayoutId id="2147483708" r:id="rId7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9" descr="P:\Logos\c\cgiar\cgiar_Logo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53400" y="5715000"/>
            <a:ext cx="898009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57284" y="304800"/>
            <a:ext cx="8153400" cy="685800"/>
          </a:xfrm>
        </p:spPr>
        <p:txBody>
          <a:bodyPr/>
          <a:lstStyle/>
          <a:p>
            <a:r>
              <a:rPr lang="en-US" sz="4000" dirty="0" smtClean="0"/>
              <a:t>Index Based Livestock Insurance- Presenting a Challenge</a:t>
            </a:r>
            <a:endParaRPr lang="en-US" sz="4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914400" y="1219200"/>
            <a:ext cx="7620000" cy="609600"/>
          </a:xfrm>
        </p:spPr>
        <p:txBody>
          <a:bodyPr/>
          <a:lstStyle/>
          <a:p>
            <a:r>
              <a:rPr lang="en-US" dirty="0" smtClean="0"/>
              <a:t>Dr. Rupsha R Banerjee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876300" y="2133600"/>
            <a:ext cx="7620000" cy="1143000"/>
          </a:xfrm>
        </p:spPr>
        <p:txBody>
          <a:bodyPr/>
          <a:lstStyle/>
          <a:p>
            <a:r>
              <a:rPr lang="en-US" dirty="0" smtClean="0"/>
              <a:t>Global Index Insurance Facility (GIIF) Annual Projects Workshop</a:t>
            </a:r>
          </a:p>
          <a:p>
            <a:r>
              <a:rPr lang="en-US" dirty="0" smtClean="0"/>
              <a:t>26 November 2014 </a:t>
            </a:r>
          </a:p>
          <a:p>
            <a:r>
              <a:rPr lang="en-US" dirty="0" err="1" smtClean="0"/>
              <a:t>Relexa</a:t>
            </a:r>
            <a:r>
              <a:rPr lang="en-US" dirty="0" smtClean="0"/>
              <a:t> Hotel, Berlin</a:t>
            </a:r>
            <a:endParaRPr lang="en-US" dirty="0"/>
          </a:p>
        </p:txBody>
      </p:sp>
      <p:grpSp>
        <p:nvGrpSpPr>
          <p:cNvPr id="14" name="Group 13"/>
          <p:cNvGrpSpPr/>
          <p:nvPr/>
        </p:nvGrpSpPr>
        <p:grpSpPr>
          <a:xfrm>
            <a:off x="0" y="3598862"/>
            <a:ext cx="9144000" cy="2116138"/>
            <a:chOff x="0" y="3598862"/>
            <a:chExt cx="9144000" cy="2116138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96000" y="3598862"/>
              <a:ext cx="3048000" cy="2116138"/>
            </a:xfrm>
            <a:prstGeom prst="rect">
              <a:avLst/>
            </a:prstGeom>
          </p:spPr>
        </p:pic>
        <p:pic>
          <p:nvPicPr>
            <p:cNvPr id="2050" name="Picture 2" descr="C:\Users\zsewunet\Downloads\4189986967_eb3e1b1848_b.jpg"/>
            <p:cNvPicPr>
              <a:picLocks noChangeAspect="1" noChangeArrowheads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246193" y="3598862"/>
              <a:ext cx="3724275" cy="2116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04178"/>
              <a:ext cx="2147215" cy="21108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6" name="Picture 2" descr="http://news4ilri.files.wordpress.com/2014/09/13688157924_5db3c4f431_o.jpg?w=120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5824839"/>
            <a:ext cx="1670041" cy="103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2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9"/>
          <p:cNvSpPr>
            <a:spLocks noGrp="1"/>
          </p:cNvSpPr>
          <p:nvPr>
            <p:ph sz="quarter" idx="10"/>
          </p:nvPr>
        </p:nvSpPr>
        <p:spPr>
          <a:xfrm>
            <a:off x="574964" y="1295400"/>
            <a:ext cx="8340436" cy="54102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200000"/>
              </a:lnSpc>
              <a:spcBef>
                <a:spcPts val="0"/>
              </a:spcBef>
              <a:spcAft>
                <a:spcPts val="1200"/>
              </a:spcAft>
              <a:buNone/>
              <a:defRPr sz="3000"/>
            </a:lvl1pPr>
            <a:lvl2pPr marL="742950" indent="-285750">
              <a:lnSpc>
                <a:spcPct val="100000"/>
              </a:lnSpc>
              <a:buFont typeface="Wingdings" pitchFamily="2" charset="2"/>
              <a:buChar char="q"/>
              <a:defRPr sz="2600"/>
            </a:lvl2pPr>
            <a:lvl3pPr>
              <a:defRPr sz="2200"/>
            </a:lvl3pPr>
            <a:lvl4pPr>
              <a:defRPr/>
            </a:lvl4pPr>
          </a:lstStyle>
          <a:p>
            <a:pPr marL="457200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60000"/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prstClr val="black"/>
                </a:solidFill>
              </a:rPr>
              <a:t>Drought </a:t>
            </a:r>
            <a:r>
              <a:rPr lang="en-US" dirty="0">
                <a:solidFill>
                  <a:prstClr val="black"/>
                </a:solidFill>
              </a:rPr>
              <a:t>is the major threat to livestock </a:t>
            </a:r>
          </a:p>
          <a:p>
            <a:pPr marL="457200" lvl="0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60000"/>
              <a:buFont typeface="Wingdings" panose="05000000000000000000" pitchFamily="2" charset="2"/>
              <a:buChar char="q"/>
            </a:pPr>
            <a:r>
              <a:rPr lang="en-US" dirty="0" smtClean="0"/>
              <a:t>Responses to climatic shocks </a:t>
            </a:r>
          </a:p>
          <a:p>
            <a:pPr marL="854075" lvl="1" indent="-274638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 smtClean="0">
                <a:solidFill>
                  <a:prstClr val="black"/>
                </a:solidFill>
              </a:rPr>
              <a:t>Migration, Water tracking , migration, selling livestock</a:t>
            </a:r>
          </a:p>
          <a:p>
            <a:pPr marL="465138" lvl="1" indent="-465138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>
                <a:solidFill>
                  <a:prstClr val="black"/>
                </a:solidFill>
              </a:rPr>
              <a:t>IBLI is designed using Normalized Difference Vegetation Index (NDVI) to protect pastoralist against drought-related livestock </a:t>
            </a:r>
            <a:r>
              <a:rPr lang="en-US" sz="3000" dirty="0" smtClean="0">
                <a:solidFill>
                  <a:prstClr val="black"/>
                </a:solidFill>
              </a:rPr>
              <a:t>losses</a:t>
            </a:r>
          </a:p>
          <a:p>
            <a:pPr marL="465138" lvl="1" indent="-465138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One of its kind since it promotes market based solutions </a:t>
            </a:r>
          </a:p>
          <a:p>
            <a:pPr marL="465138" lvl="1" indent="-465138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Areas of Work: Northern Kenya, Southern Ethiopia</a:t>
            </a:r>
            <a:endParaRPr lang="en-US" sz="3000" dirty="0">
              <a:solidFill>
                <a:prstClr val="black"/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60000"/>
            </a:pPr>
            <a:endParaRPr lang="en-US" dirty="0"/>
          </a:p>
          <a:p>
            <a:pPr lvl="0">
              <a:lnSpc>
                <a:spcPct val="150000"/>
              </a:lnSpc>
            </a:pPr>
            <a:r>
              <a:rPr lang="en-US" dirty="0" smtClean="0"/>
              <a:t>	</a:t>
            </a:r>
          </a:p>
          <a:p>
            <a:pPr lvl="0"/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ctr"/>
            <a:r>
              <a:rPr lang="en-US" dirty="0" smtClean="0"/>
              <a:t>The Project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25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ctr"/>
            <a:r>
              <a:rPr lang="en-US" dirty="0" smtClean="0"/>
              <a:t>What have we been trying to do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533400" y="1295400"/>
            <a:ext cx="8610600" cy="5181600"/>
          </a:xfrm>
        </p:spPr>
        <p:txBody>
          <a:bodyPr/>
          <a:lstStyle/>
          <a:p>
            <a:pPr marL="457200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60000"/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prstClr val="black"/>
                </a:solidFill>
              </a:rPr>
              <a:t>Make IBLI a sustainable commercially viable product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60000"/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prstClr val="black"/>
                </a:solidFill>
              </a:rPr>
              <a:t>Create an informed demand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60000"/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prstClr val="black"/>
                </a:solidFill>
              </a:rPr>
              <a:t>Reach out in areas where markets often shy away from going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60000"/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prstClr val="black"/>
                </a:solidFill>
              </a:rPr>
              <a:t>Provide additional mechanisms by which pastoralists are better prepared against climatic risks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60000"/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prstClr val="black"/>
                </a:solidFill>
              </a:rPr>
              <a:t>Get the pastoral community out of the ‘freebies’ culture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914400"/>
          </a:xfrm>
        </p:spPr>
        <p:txBody>
          <a:bodyPr/>
          <a:lstStyle/>
          <a:p>
            <a:pPr algn="ctr"/>
            <a:r>
              <a:rPr lang="en-US" dirty="0" smtClean="0"/>
              <a:t>Challenges we have faced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04800" y="1066800"/>
            <a:ext cx="8915400" cy="4953000"/>
          </a:xfrm>
        </p:spPr>
        <p:txBody>
          <a:bodyPr/>
          <a:lstStyle/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Infrastructure 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prstClr val="black"/>
                </a:solidFill>
              </a:rPr>
              <a:t>Poor basic infrastructure </a:t>
            </a:r>
            <a:r>
              <a:rPr lang="en-US" sz="2400" dirty="0" smtClean="0">
                <a:solidFill>
                  <a:prstClr val="black"/>
                </a:solidFill>
              </a:rPr>
              <a:t>,low </a:t>
            </a:r>
            <a:r>
              <a:rPr lang="en-US" sz="2400" dirty="0">
                <a:solidFill>
                  <a:prstClr val="black"/>
                </a:solidFill>
              </a:rPr>
              <a:t>literacy levels; not to mention security issues</a:t>
            </a:r>
          </a:p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>
                <a:solidFill>
                  <a:prstClr val="black"/>
                </a:solidFill>
              </a:rPr>
              <a:t> Understanding and </a:t>
            </a:r>
            <a:r>
              <a:rPr lang="en-US" sz="3000" dirty="0" smtClean="0">
                <a:solidFill>
                  <a:prstClr val="black"/>
                </a:solidFill>
              </a:rPr>
              <a:t>acceptance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prstClr val="black"/>
                </a:solidFill>
              </a:rPr>
              <a:t>Most pastoralists don’t clearly understand the basic concepts of </a:t>
            </a:r>
            <a:r>
              <a:rPr lang="en-US" sz="2400" dirty="0" smtClean="0">
                <a:solidFill>
                  <a:prstClr val="black"/>
                </a:solidFill>
              </a:rPr>
              <a:t>IBLI</a:t>
            </a:r>
            <a:endParaRPr lang="en-US" sz="2400" dirty="0">
              <a:solidFill>
                <a:prstClr val="black"/>
              </a:solidFill>
            </a:endParaRPr>
          </a:p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>
                <a:solidFill>
                  <a:prstClr val="black"/>
                </a:solidFill>
              </a:rPr>
              <a:t>Lack of visibility  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prstClr val="black"/>
                </a:solidFill>
              </a:rPr>
              <a:t>Sporadic appearance during sales period and rapid disappearance after that</a:t>
            </a:r>
          </a:p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Capacity Development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 smtClean="0">
                <a:solidFill>
                  <a:prstClr val="black"/>
                </a:solidFill>
              </a:rPr>
              <a:t>Non-</a:t>
            </a:r>
            <a:r>
              <a:rPr lang="en-US" sz="2400" dirty="0" err="1" smtClean="0">
                <a:solidFill>
                  <a:prstClr val="black"/>
                </a:solidFill>
              </a:rPr>
              <a:t>recurrance</a:t>
            </a:r>
            <a:r>
              <a:rPr lang="en-US" sz="2400" dirty="0" smtClean="0">
                <a:solidFill>
                  <a:prstClr val="black"/>
                </a:solidFill>
              </a:rPr>
              <a:t> of  information, </a:t>
            </a:r>
            <a:r>
              <a:rPr lang="en-US" sz="2400" dirty="0">
                <a:solidFill>
                  <a:prstClr val="black"/>
                </a:solidFill>
              </a:rPr>
              <a:t>remuneration and </a:t>
            </a:r>
            <a:r>
              <a:rPr lang="en-US" sz="2400" dirty="0" smtClean="0">
                <a:solidFill>
                  <a:prstClr val="black"/>
                </a:solidFill>
              </a:rPr>
              <a:t>coordination among underwriters and agents</a:t>
            </a:r>
            <a:endParaRPr lang="en-US" sz="2400" dirty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4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/>
          <a:lstStyle/>
          <a:p>
            <a:pPr algn="ctr"/>
            <a:r>
              <a:rPr lang="en-US" dirty="0"/>
              <a:t>What we would do differently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28600" y="2209800"/>
            <a:ext cx="8534400" cy="2438400"/>
          </a:xfrm>
        </p:spPr>
        <p:txBody>
          <a:bodyPr/>
          <a:lstStyle/>
          <a:p>
            <a:r>
              <a:rPr lang="en-US" dirty="0" smtClean="0"/>
              <a:t>WE ARE TRYING TO DO DIFFERENT THINGS….LEARNING LESSONS… and moving on </a:t>
            </a:r>
            <a:r>
              <a:rPr lang="en-US" dirty="0" smtClean="0">
                <a:sym typeface="Wingdings" panose="05000000000000000000" pitchFamily="2" charset="2"/>
              </a:rPr>
              <a:t> 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83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914400"/>
          </a:xfrm>
        </p:spPr>
        <p:txBody>
          <a:bodyPr/>
          <a:lstStyle/>
          <a:p>
            <a:pPr algn="ctr"/>
            <a:r>
              <a:rPr lang="en-US" dirty="0" smtClean="0"/>
              <a:t>Putting lessons to Practice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28600" y="1143000"/>
            <a:ext cx="8763000" cy="5410200"/>
          </a:xfrm>
        </p:spPr>
        <p:txBody>
          <a:bodyPr/>
          <a:lstStyle/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Restructuring the current Agency Model 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 smtClean="0">
                <a:solidFill>
                  <a:prstClr val="black"/>
                </a:solidFill>
              </a:rPr>
              <a:t>Individual </a:t>
            </a:r>
            <a:r>
              <a:rPr lang="en-US" sz="2400" dirty="0">
                <a:solidFill>
                  <a:prstClr val="black"/>
                </a:solidFill>
              </a:rPr>
              <a:t>and group models ; community members who have retained IBLI to become agents </a:t>
            </a:r>
          </a:p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Involving the community more and more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 smtClean="0">
                <a:solidFill>
                  <a:prstClr val="black"/>
                </a:solidFill>
              </a:rPr>
              <a:t>Market studies, participatory action research, Innovation Challenge</a:t>
            </a:r>
            <a:endParaRPr lang="en-US" sz="2400" dirty="0">
              <a:solidFill>
                <a:prstClr val="black"/>
              </a:solidFill>
            </a:endParaRPr>
          </a:p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Evaluation of training methods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 smtClean="0">
                <a:solidFill>
                  <a:prstClr val="black"/>
                </a:solidFill>
              </a:rPr>
              <a:t>Simplicity </a:t>
            </a:r>
            <a:r>
              <a:rPr lang="en-US" sz="2400" dirty="0">
                <a:solidFill>
                  <a:prstClr val="black"/>
                </a:solidFill>
              </a:rPr>
              <a:t>in </a:t>
            </a:r>
            <a:r>
              <a:rPr lang="en-US" sz="2400" dirty="0" smtClean="0">
                <a:solidFill>
                  <a:prstClr val="black"/>
                </a:solidFill>
              </a:rPr>
              <a:t>language and form  </a:t>
            </a:r>
            <a:r>
              <a:rPr lang="en-US" sz="2400" dirty="0">
                <a:solidFill>
                  <a:prstClr val="black"/>
                </a:solidFill>
              </a:rPr>
              <a:t>oral component of evaluation, communication </a:t>
            </a:r>
            <a:r>
              <a:rPr lang="en-US" sz="2400" dirty="0" smtClean="0">
                <a:solidFill>
                  <a:prstClr val="black"/>
                </a:solidFill>
              </a:rPr>
              <a:t>skills</a:t>
            </a:r>
          </a:p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>
                <a:solidFill>
                  <a:prstClr val="black"/>
                </a:solidFill>
              </a:rPr>
              <a:t>Post sales evaluation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6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914400"/>
          </a:xfrm>
        </p:spPr>
        <p:txBody>
          <a:bodyPr/>
          <a:lstStyle/>
          <a:p>
            <a:pPr algn="ctr"/>
            <a:r>
              <a:rPr lang="en-US" dirty="0"/>
              <a:t>Putting lessons to Practice contd…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Expansion of branding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smtClean="0">
                <a:solidFill>
                  <a:prstClr val="black"/>
                </a:solidFill>
              </a:rPr>
              <a:t>Fliers </a:t>
            </a:r>
            <a:r>
              <a:rPr lang="en-US" sz="2400" dirty="0">
                <a:solidFill>
                  <a:prstClr val="black"/>
                </a:solidFill>
              </a:rPr>
              <a:t>and posters in frequented places, increase visibility through mobile agents in satellite </a:t>
            </a:r>
            <a:r>
              <a:rPr lang="en-US" sz="2400" dirty="0" smtClean="0">
                <a:solidFill>
                  <a:prstClr val="black"/>
                </a:solidFill>
              </a:rPr>
              <a:t>towns 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 smtClean="0">
                <a:solidFill>
                  <a:prstClr val="black"/>
                </a:solidFill>
              </a:rPr>
              <a:t>More visibility of the underwriters in the community</a:t>
            </a: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prstClr val="black"/>
                </a:solidFill>
              </a:rPr>
              <a:t>Bundling of services </a:t>
            </a:r>
          </a:p>
          <a:p>
            <a:pPr marL="457200" lvl="1" indent="-457200">
              <a:spcBef>
                <a:spcPts val="600"/>
              </a:spcBef>
              <a:spcAft>
                <a:spcPts val="600"/>
              </a:spcAft>
              <a:buSzPct val="60000"/>
            </a:pPr>
            <a:r>
              <a:rPr lang="en-US" sz="3000" dirty="0" smtClean="0">
                <a:solidFill>
                  <a:prstClr val="black"/>
                </a:solidFill>
              </a:rPr>
              <a:t>Recurrence </a:t>
            </a:r>
            <a:r>
              <a:rPr lang="en-US" sz="3000" dirty="0">
                <a:solidFill>
                  <a:prstClr val="black"/>
                </a:solidFill>
              </a:rPr>
              <a:t>of </a:t>
            </a:r>
            <a:r>
              <a:rPr lang="en-US" sz="3000" dirty="0" smtClean="0">
                <a:solidFill>
                  <a:prstClr val="black"/>
                </a:solidFill>
              </a:rPr>
              <a:t>Information</a:t>
            </a:r>
            <a:endParaRPr lang="en-US" sz="3000" dirty="0">
              <a:solidFill>
                <a:prstClr val="black"/>
              </a:solidFill>
            </a:endParaRPr>
          </a:p>
          <a:p>
            <a:pPr marL="857250" lvl="2" indent="-457200">
              <a:spcBef>
                <a:spcPts val="600"/>
              </a:spcBef>
              <a:spcAft>
                <a:spcPts val="600"/>
              </a:spcAft>
              <a:buSzPct val="60000"/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prstClr val="black"/>
                </a:solidFill>
              </a:rPr>
              <a:t>SMS , talk shows and contact information of agents with community members, radio campaigns, financial literacy programmes </a:t>
            </a:r>
            <a:r>
              <a:rPr lang="en-US" sz="2400" dirty="0" smtClean="0">
                <a:solidFill>
                  <a:prstClr val="black"/>
                </a:solidFill>
              </a:rPr>
              <a:t>, jingles </a:t>
            </a:r>
            <a:endParaRPr lang="en-US" sz="2400" dirty="0">
              <a:solidFill>
                <a:prstClr val="black"/>
              </a:solidFill>
            </a:endParaRPr>
          </a:p>
          <a:p>
            <a:pPr marL="400050" lvl="2" indent="0">
              <a:spcBef>
                <a:spcPts val="600"/>
              </a:spcBef>
              <a:spcAft>
                <a:spcPts val="600"/>
              </a:spcAft>
              <a:buSzPct val="60000"/>
              <a:buNone/>
            </a:pPr>
            <a:endParaRPr lang="en-US" sz="2400" dirty="0">
              <a:solidFill>
                <a:prstClr val="black"/>
              </a:solidFill>
            </a:endParaRPr>
          </a:p>
          <a:p>
            <a:pPr marL="0" lvl="1" indent="0">
              <a:spcBef>
                <a:spcPts val="600"/>
              </a:spcBef>
              <a:spcAft>
                <a:spcPts val="600"/>
              </a:spcAft>
              <a:buSzPct val="60000"/>
              <a:buNone/>
            </a:pPr>
            <a:endParaRPr lang="en-US" sz="2000" dirty="0" smtClean="0">
              <a:solidFill>
                <a:prstClr val="blac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88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10519"/>
            <a:ext cx="8229600" cy="914400"/>
          </a:xfrm>
        </p:spPr>
        <p:txBody>
          <a:bodyPr/>
          <a:lstStyle/>
          <a:p>
            <a:pPr algn="ctr"/>
            <a:r>
              <a:rPr lang="en-US" dirty="0" smtClean="0"/>
              <a:t>Some snap shots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04800" y="1143000"/>
            <a:ext cx="8382000" cy="2590800"/>
          </a:xfrm>
        </p:spPr>
        <p:txBody>
          <a:bodyPr/>
          <a:lstStyle/>
          <a:p>
            <a:pPr marL="400050" lvl="2" indent="0">
              <a:spcBef>
                <a:spcPts val="600"/>
              </a:spcBef>
              <a:spcAft>
                <a:spcPts val="600"/>
              </a:spcAft>
              <a:buSzPct val="60000"/>
              <a:buNone/>
            </a:pPr>
            <a:endParaRPr lang="en-US" sz="2400" dirty="0">
              <a:solidFill>
                <a:prstClr val="black"/>
              </a:solidFill>
            </a:endParaRPr>
          </a:p>
          <a:p>
            <a:pPr marL="0" lvl="1" indent="0">
              <a:spcBef>
                <a:spcPts val="600"/>
              </a:spcBef>
              <a:spcAft>
                <a:spcPts val="600"/>
              </a:spcAft>
              <a:buSzPct val="60000"/>
              <a:buNone/>
            </a:pPr>
            <a:endParaRPr lang="en-US" sz="2000" dirty="0">
              <a:solidFill>
                <a:prstClr val="black"/>
              </a:solidFill>
            </a:endParaRPr>
          </a:p>
          <a:p>
            <a:pPr marL="0" lvl="1" indent="0">
              <a:spcBef>
                <a:spcPts val="600"/>
              </a:spcBef>
              <a:spcAft>
                <a:spcPts val="600"/>
              </a:spcAft>
              <a:buSzPct val="60000"/>
              <a:buNone/>
            </a:pPr>
            <a:endParaRPr lang="en-US" sz="2000" dirty="0" smtClean="0">
              <a:solidFill>
                <a:prstClr val="black"/>
              </a:solidFill>
            </a:endParaRPr>
          </a:p>
          <a:p>
            <a:pPr marL="0" lvl="1" indent="0">
              <a:spcBef>
                <a:spcPts val="600"/>
              </a:spcBef>
              <a:spcAft>
                <a:spcPts val="600"/>
              </a:spcAft>
              <a:buSzPct val="60000"/>
              <a:buNone/>
            </a:pPr>
            <a:endParaRPr lang="en-US" sz="2000" dirty="0" smtClean="0">
              <a:solidFill>
                <a:prstClr val="black"/>
              </a:solidFill>
            </a:endParaRPr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" y="1143001"/>
            <a:ext cx="3580108" cy="2426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brupsha\Dropbox\Pubs VVS Request (1)\World Bank Project\Wajir\Pictures\Dilmanyale\IMG_18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600200"/>
            <a:ext cx="3068663" cy="21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Research and Training Post-doc\Pictures\Borana IBLI Pictures\Payout and Rapid Assessment\IMG_20141029_1339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819400"/>
            <a:ext cx="3770532" cy="212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" r="3921" b="3687"/>
          <a:stretch/>
        </p:blipFill>
        <p:spPr bwMode="auto">
          <a:xfrm>
            <a:off x="5642805" y="4191000"/>
            <a:ext cx="350119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591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 descr="C:\Users\Rupsha\Dropbox\Pubs VVS Request (1)\Job Applications\ILRI Position\Preparation Material\Mat for Interview sent by IBLI\Pics for ppt\CTA_pastoralism2_afronlineEnglishibli.png"/>
          <p:cNvPicPr>
            <a:picLocks noChangeAspect="1" noChangeArrowheads="1"/>
          </p:cNvPicPr>
          <p:nvPr/>
        </p:nvPicPr>
        <p:blipFill>
          <a:blip r:embed="rId2" cstate="print">
            <a:lum bright="51000" contrast="-23000"/>
          </a:blip>
          <a:srcRect l="13547" t="1935" r="13463" b="3233"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7296" y="1196752"/>
            <a:ext cx="8839200" cy="3352800"/>
          </a:xfrm>
        </p:spPr>
        <p:txBody>
          <a:bodyPr/>
          <a:lstStyle/>
          <a:p>
            <a:pPr algn="ctr"/>
            <a:r>
              <a:rPr lang="en-US" sz="4800" b="1" dirty="0" smtClean="0">
                <a:solidFill>
                  <a:srgbClr val="C00000"/>
                </a:solidFill>
              </a:rPr>
              <a:t>We pride ourselves in being innovation champions….each setback for us is an opportunity to do even better!!!</a:t>
            </a:r>
            <a:br>
              <a:rPr lang="en-US" sz="4800" b="1" dirty="0" smtClean="0">
                <a:solidFill>
                  <a:srgbClr val="C00000"/>
                </a:solidFill>
              </a:rPr>
            </a:br>
            <a:r>
              <a:rPr lang="en-US" sz="4800" b="1" dirty="0">
                <a:solidFill>
                  <a:srgbClr val="C00000"/>
                </a:solidFill>
              </a:rPr>
              <a:t/>
            </a:r>
            <a:br>
              <a:rPr lang="en-US" sz="4800" b="1" dirty="0">
                <a:solidFill>
                  <a:srgbClr val="C00000"/>
                </a:solidFill>
              </a:rPr>
            </a:br>
            <a:r>
              <a:rPr lang="en-US" sz="4800" b="1" dirty="0" smtClean="0">
                <a:solidFill>
                  <a:srgbClr val="C00000"/>
                </a:solidFill>
              </a:rPr>
              <a:t>Thank you for your attention </a:t>
            </a:r>
            <a:r>
              <a:rPr lang="en-US" sz="4800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</a:t>
            </a:r>
            <a:endParaRPr lang="en-US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53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lri_powerpoint_template_apr2013">
  <a:themeElements>
    <a:clrScheme name="Custom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6212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>
        <a:spAutoFit/>
      </a:bodyPr>
      <a:lstStyle>
        <a:defPPr algn="ctr">
          <a:lnSpc>
            <a:spcPts val="3200"/>
          </a:lnSpc>
          <a:defRPr sz="3000" dirty="0" smtClean="0">
            <a:solidFill>
              <a:srgbClr val="FFFFFF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380</Words>
  <Application>Microsoft Office PowerPoint</Application>
  <PresentationFormat>On-screen Show (4:3)</PresentationFormat>
  <Paragraphs>57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ilri_powerpoint_template_apr2013</vt:lpstr>
      <vt:lpstr>PowerPoint Presentation</vt:lpstr>
      <vt:lpstr>The Project  </vt:lpstr>
      <vt:lpstr>What have we been trying to do</vt:lpstr>
      <vt:lpstr>Challenges we have faced </vt:lpstr>
      <vt:lpstr>What we would do differently</vt:lpstr>
      <vt:lpstr>Putting lessons to Practice</vt:lpstr>
      <vt:lpstr>Putting lessons to Practice contd…</vt:lpstr>
      <vt:lpstr>Some snap shots </vt:lpstr>
      <vt:lpstr>We pride ourselves in being innovation champions….each setback for us is an opportunity to do even better!!!  Thank you for your attention 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Banerjee, Rupsha (ILRI)</dc:creator>
  <cp:lastModifiedBy>sara</cp:lastModifiedBy>
  <cp:revision>71</cp:revision>
  <dcterms:created xsi:type="dcterms:W3CDTF">2014-04-29T12:00:44Z</dcterms:created>
  <dcterms:modified xsi:type="dcterms:W3CDTF">2016-06-28T01:31:15Z</dcterms:modified>
</cp:coreProperties>
</file>