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theme/themeOverride3.xml" ContentType="application/vnd.openxmlformats-officedocument.themeOverr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notesMasterIdLst>
    <p:notesMasterId r:id="rId21"/>
  </p:notesMasterIdLst>
  <p:sldIdLst>
    <p:sldId id="256" r:id="rId2"/>
    <p:sldId id="262" r:id="rId3"/>
    <p:sldId id="261" r:id="rId4"/>
    <p:sldId id="263" r:id="rId5"/>
    <p:sldId id="281" r:id="rId6"/>
    <p:sldId id="266" r:id="rId7"/>
    <p:sldId id="265" r:id="rId8"/>
    <p:sldId id="264" r:id="rId9"/>
    <p:sldId id="268" r:id="rId10"/>
    <p:sldId id="273" r:id="rId11"/>
    <p:sldId id="269" r:id="rId12"/>
    <p:sldId id="270" r:id="rId13"/>
    <p:sldId id="272" r:id="rId14"/>
    <p:sldId id="278" r:id="rId15"/>
    <p:sldId id="282" r:id="rId16"/>
    <p:sldId id="280" r:id="rId17"/>
    <p:sldId id="274" r:id="rId18"/>
    <p:sldId id="279" r:id="rId19"/>
    <p:sldId id="275" r:id="rId20"/>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FEEC"/>
    <a:srgbClr val="C4FB9F"/>
    <a:srgbClr val="EAEAE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1440" tIns="45720" rIns="91440" bIns="45720" rtlCol="0"/>
          <a:lstStyle>
            <a:lvl1pPr algn="r">
              <a:defRPr sz="1200"/>
            </a:lvl1pPr>
          </a:lstStyle>
          <a:p>
            <a:fld id="{D3562E7E-7847-4F07-8396-9678A8B80325}" type="datetimeFigureOut">
              <a:rPr lang="en-US" smtClean="0"/>
              <a:pPr/>
              <a:t>9/16/2014</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1440" tIns="45720" rIns="91440" bIns="45720" rtlCol="0" anchor="b"/>
          <a:lstStyle>
            <a:lvl1pPr algn="r">
              <a:defRPr sz="1200"/>
            </a:lvl1pPr>
          </a:lstStyle>
          <a:p>
            <a:fld id="{F07C7AD2-C7FC-4A24-8558-B8757BC81569}" type="slidenum">
              <a:rPr lang="en-US" smtClean="0"/>
              <a:pPr/>
              <a:t>‹#›</a:t>
            </a:fld>
            <a:endParaRPr lang="en-US"/>
          </a:p>
        </p:txBody>
      </p:sp>
    </p:spTree>
    <p:extLst>
      <p:ext uri="{BB962C8B-B14F-4D97-AF65-F5344CB8AC3E}">
        <p14:creationId xmlns:p14="http://schemas.microsoft.com/office/powerpoint/2010/main" xmlns="" val="28831132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07C7AD2-C7FC-4A24-8558-B8757BC81569}" type="slidenum">
              <a:rPr lang="en-US" smtClean="0"/>
              <a:pPr/>
              <a:t>1</a:t>
            </a:fld>
            <a:endParaRPr lang="en-US"/>
          </a:p>
        </p:txBody>
      </p:sp>
    </p:spTree>
    <p:extLst>
      <p:ext uri="{BB962C8B-B14F-4D97-AF65-F5344CB8AC3E}">
        <p14:creationId xmlns:p14="http://schemas.microsoft.com/office/powerpoint/2010/main" xmlns="" val="6390264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CAA4D0-C07A-4B83-B48F-C76C4DADF991}"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xmlns="" val="1629802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ABAA4B1-43DF-4C0E-8D41-DF43CC4C907D}" type="datetimeFigureOut">
              <a:rPr lang="en-US" smtClean="0"/>
              <a:pPr/>
              <a:t>9/16/2014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9D6364-A5A7-4968-A11D-59A163A4A0AE}" type="slidenum">
              <a:rPr lang="en-US" smtClean="0"/>
              <a:pPr/>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ABAA4B1-43DF-4C0E-8D41-DF43CC4C907D}" type="datetimeFigureOut">
              <a:rPr lang="en-US" smtClean="0"/>
              <a:pPr/>
              <a:t>9/16/2014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9D6364-A5A7-4968-A11D-59A163A4A0AE}"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BAA4B1-43DF-4C0E-8D41-DF43CC4C907D}" type="datetimeFigureOut">
              <a:rPr lang="en-US" smtClean="0"/>
              <a:pPr/>
              <a:t>9/16/2014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9D6364-A5A7-4968-A11D-59A163A4A0AE}"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ABAA4B1-43DF-4C0E-8D41-DF43CC4C907D}" type="datetimeFigureOut">
              <a:rPr lang="en-US" smtClean="0"/>
              <a:pPr/>
              <a:t>9/16/2014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9D6364-A5A7-4968-A11D-59A163A4A0AE}"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ABAA4B1-43DF-4C0E-8D41-DF43CC4C907D}" type="datetimeFigureOut">
              <a:rPr lang="en-US" smtClean="0"/>
              <a:pPr/>
              <a:t>9/16/2014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79D6364-A5A7-4968-A11D-59A163A4A0AE}"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ABAA4B1-43DF-4C0E-8D41-DF43CC4C907D}" type="datetimeFigureOut">
              <a:rPr lang="en-US" smtClean="0"/>
              <a:pPr/>
              <a:t>9/16/2014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79D6364-A5A7-4968-A11D-59A163A4A0AE}"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BAA4B1-43DF-4C0E-8D41-DF43CC4C907D}" type="datetimeFigureOut">
              <a:rPr lang="en-US" smtClean="0"/>
              <a:pPr/>
              <a:t>9/16/2014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79D6364-A5A7-4968-A11D-59A163A4A0AE}"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BAA4B1-43DF-4C0E-8D41-DF43CC4C907D}" type="datetimeFigureOut">
              <a:rPr lang="en-US" smtClean="0"/>
              <a:pPr/>
              <a:t>9/16/2014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9D6364-A5A7-4968-A11D-59A163A4A0AE}"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BAA4B1-43DF-4C0E-8D41-DF43CC4C907D}" type="datetimeFigureOut">
              <a:rPr lang="en-US" smtClean="0"/>
              <a:pPr/>
              <a:t>9/16/2014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9D6364-A5A7-4968-A11D-59A163A4A0AE}" type="slidenum">
              <a:rPr lang="en-US" smtClean="0"/>
              <a:pPr/>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BAA4B1-43DF-4C0E-8D41-DF43CC4C907D}" type="datetimeFigureOut">
              <a:rPr lang="en-US" smtClean="0"/>
              <a:pPr/>
              <a:t>9/16/2014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9D6364-A5A7-4968-A11D-59A163A4A0AE}"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ABAA4B1-43DF-4C0E-8D41-DF43CC4C907D}" type="datetimeFigureOut">
              <a:rPr lang="en-US" smtClean="0"/>
              <a:pPr/>
              <a:t>9/16/2014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9D6364-A5A7-4968-A11D-59A163A4A0AE}" type="slidenum">
              <a:rPr lang="en-US" smtClean="0"/>
              <a:pPr/>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5ABAA4B1-43DF-4C0E-8D41-DF43CC4C907D}" type="datetimeFigureOut">
              <a:rPr lang="en-US" smtClean="0"/>
              <a:pPr/>
              <a:t>9/16/2014</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479D6364-A5A7-4968-A11D-59A163A4A0A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04800" y="332837"/>
            <a:ext cx="4714875" cy="1314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TextBox 3"/>
          <p:cNvSpPr txBox="1"/>
          <p:nvPr/>
        </p:nvSpPr>
        <p:spPr>
          <a:xfrm>
            <a:off x="1234289" y="2438400"/>
            <a:ext cx="6781800" cy="2308324"/>
          </a:xfrm>
          <a:prstGeom prst="rect">
            <a:avLst/>
          </a:prstGeom>
          <a:noFill/>
        </p:spPr>
        <p:txBody>
          <a:bodyPr wrap="square" rtlCol="0">
            <a:spAutoFit/>
          </a:bodyPr>
          <a:lstStyle/>
          <a:p>
            <a:pPr algn="ctr"/>
            <a:r>
              <a:rPr lang="en-US" sz="3600" b="1" dirty="0" smtClean="0">
                <a:latin typeface="Arial" pitchFamily="34" charset="0"/>
                <a:cs typeface="Arial" pitchFamily="34" charset="0"/>
              </a:rPr>
              <a:t>LEARNING TO INNOVATE: ICARDA’S EXPERIENCE WITH</a:t>
            </a:r>
          </a:p>
          <a:p>
            <a:pPr algn="ctr"/>
            <a:r>
              <a:rPr lang="en-US" sz="3600" b="1" dirty="0" smtClean="0">
                <a:latin typeface="Arial" pitchFamily="34" charset="0"/>
                <a:cs typeface="Arial" pitchFamily="34" charset="0"/>
              </a:rPr>
              <a:t>LEARNING ALLIANCES</a:t>
            </a:r>
          </a:p>
          <a:p>
            <a:pPr algn="ctr"/>
            <a:r>
              <a:rPr lang="en-US" sz="3600" b="1" dirty="0" smtClean="0">
                <a:latin typeface="Arial" pitchFamily="34" charset="0"/>
                <a:cs typeface="Arial" pitchFamily="34" charset="0"/>
              </a:rPr>
              <a:t>IN THE NAWA REGION</a:t>
            </a:r>
            <a:endParaRPr lang="en-US" sz="3600" b="1" dirty="0">
              <a:latin typeface="Arial" pitchFamily="34" charset="0"/>
              <a:cs typeface="Arial" pitchFamily="34" charset="0"/>
            </a:endParaRPr>
          </a:p>
        </p:txBody>
      </p:sp>
      <p:sp>
        <p:nvSpPr>
          <p:cNvPr id="5" name="TextBox 4"/>
          <p:cNvSpPr txBox="1"/>
          <p:nvPr/>
        </p:nvSpPr>
        <p:spPr>
          <a:xfrm>
            <a:off x="3048000" y="5029200"/>
            <a:ext cx="2948243" cy="1323439"/>
          </a:xfrm>
          <a:prstGeom prst="rect">
            <a:avLst/>
          </a:prstGeom>
          <a:noFill/>
        </p:spPr>
        <p:txBody>
          <a:bodyPr wrap="none" rtlCol="0">
            <a:spAutoFit/>
          </a:bodyPr>
          <a:lstStyle/>
          <a:p>
            <a:pPr algn="ctr"/>
            <a:r>
              <a:rPr lang="en-US" sz="2000" b="1" dirty="0" smtClean="0">
                <a:latin typeface="Arial" pitchFamily="34" charset="0"/>
                <a:cs typeface="Arial" pitchFamily="34" charset="0"/>
              </a:rPr>
              <a:t>Innovation Platforms</a:t>
            </a:r>
          </a:p>
          <a:p>
            <a:pPr algn="ctr"/>
            <a:r>
              <a:rPr lang="en-US" sz="2000" b="1" dirty="0" smtClean="0">
                <a:latin typeface="Arial" pitchFamily="34" charset="0"/>
                <a:cs typeface="Arial" pitchFamily="34" charset="0"/>
              </a:rPr>
              <a:t>Working meeting</a:t>
            </a:r>
          </a:p>
          <a:p>
            <a:pPr algn="ctr"/>
            <a:r>
              <a:rPr lang="en-US" sz="2000" b="1" dirty="0" smtClean="0">
                <a:latin typeface="Arial" pitchFamily="34" charset="0"/>
                <a:cs typeface="Arial" pitchFamily="34" charset="0"/>
              </a:rPr>
              <a:t>Dead Sea</a:t>
            </a:r>
          </a:p>
          <a:p>
            <a:pPr algn="ctr"/>
            <a:r>
              <a:rPr lang="en-US" sz="2000" b="1" dirty="0" smtClean="0">
                <a:latin typeface="Arial" pitchFamily="34" charset="0"/>
                <a:cs typeface="Arial" pitchFamily="34" charset="0"/>
              </a:rPr>
              <a:t>September 15-18, 2014</a:t>
            </a:r>
          </a:p>
        </p:txBody>
      </p:sp>
      <p:pic>
        <p:nvPicPr>
          <p:cNvPr id="2" name="Picture 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562600" y="332837"/>
            <a:ext cx="3429000" cy="128439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8248203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4800" y="1371600"/>
            <a:ext cx="8686800" cy="4278094"/>
          </a:xfrm>
          <a:prstGeom prst="rect">
            <a:avLst/>
          </a:prstGeom>
          <a:noFill/>
        </p:spPr>
        <p:txBody>
          <a:bodyPr wrap="square" rtlCol="0">
            <a:spAutoFit/>
          </a:bodyPr>
          <a:lstStyle/>
          <a:p>
            <a:pPr algn="ctr"/>
            <a:r>
              <a:rPr lang="en-US" sz="3200" b="1" dirty="0" smtClean="0">
                <a:latin typeface="Arial" pitchFamily="34" charset="0"/>
                <a:cs typeface="Arial" pitchFamily="34" charset="0"/>
              </a:rPr>
              <a:t>HISTORY</a:t>
            </a:r>
          </a:p>
          <a:p>
            <a:endParaRPr lang="en-US" sz="2400" dirty="0">
              <a:latin typeface="Arial" pitchFamily="34" charset="0"/>
              <a:cs typeface="Arial" pitchFamily="34" charset="0"/>
            </a:endParaRPr>
          </a:p>
          <a:p>
            <a:r>
              <a:rPr lang="en-US" sz="2400" dirty="0" smtClean="0">
                <a:latin typeface="Arial" pitchFamily="34" charset="0"/>
                <a:cs typeface="Arial" pitchFamily="34" charset="0"/>
              </a:rPr>
              <a:t>IDRC funded project in 2013</a:t>
            </a:r>
          </a:p>
          <a:p>
            <a:endParaRPr lang="en-US" sz="2400" dirty="0">
              <a:latin typeface="Arial" pitchFamily="34" charset="0"/>
              <a:cs typeface="Arial" pitchFamily="34" charset="0"/>
            </a:endParaRPr>
          </a:p>
          <a:p>
            <a:r>
              <a:rPr lang="en-US" sz="2400" dirty="0" smtClean="0">
                <a:latin typeface="Arial" pitchFamily="34" charset="0"/>
                <a:cs typeface="Arial" pitchFamily="34" charset="0"/>
              </a:rPr>
              <a:t>Piloted learning alliances in:</a:t>
            </a:r>
          </a:p>
          <a:p>
            <a:pPr marL="800100" lvl="1" indent="-342900">
              <a:buFont typeface="Arial" pitchFamily="34" charset="0"/>
              <a:buChar char="•"/>
            </a:pPr>
            <a:r>
              <a:rPr lang="en-US" sz="2400" dirty="0" smtClean="0">
                <a:latin typeface="Arial" pitchFamily="34" charset="0"/>
                <a:cs typeface="Arial" pitchFamily="34" charset="0"/>
              </a:rPr>
              <a:t>Morocco (</a:t>
            </a:r>
            <a:r>
              <a:rPr lang="en-US" sz="2400" dirty="0" err="1" smtClean="0">
                <a:latin typeface="Arial" pitchFamily="34" charset="0"/>
                <a:cs typeface="Arial" pitchFamily="34" charset="0"/>
              </a:rPr>
              <a:t>Souss</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Masa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Draa</a:t>
            </a:r>
            <a:r>
              <a:rPr lang="en-US" sz="2400" dirty="0" smtClean="0">
                <a:latin typeface="Arial" pitchFamily="34" charset="0"/>
                <a:cs typeface="Arial" pitchFamily="34" charset="0"/>
              </a:rPr>
              <a:t>)</a:t>
            </a:r>
          </a:p>
          <a:p>
            <a:pPr marL="800100" lvl="1" indent="-342900">
              <a:buFont typeface="Arial" pitchFamily="34" charset="0"/>
              <a:buChar char="•"/>
            </a:pPr>
            <a:r>
              <a:rPr lang="en-US" sz="2400" dirty="0" smtClean="0">
                <a:latin typeface="Arial" pitchFamily="34" charset="0"/>
                <a:cs typeface="Arial" pitchFamily="34" charset="0"/>
              </a:rPr>
              <a:t>Egypt (multiple governorates)</a:t>
            </a:r>
          </a:p>
          <a:p>
            <a:pPr lvl="1"/>
            <a:endParaRPr lang="en-US" sz="2400" dirty="0" smtClean="0">
              <a:latin typeface="Arial" pitchFamily="34" charset="0"/>
              <a:cs typeface="Arial" pitchFamily="34" charset="0"/>
            </a:endParaRPr>
          </a:p>
          <a:p>
            <a:pPr marL="0" lvl="1"/>
            <a:r>
              <a:rPr lang="en-US" sz="2400" dirty="0" smtClean="0">
                <a:latin typeface="Arial" pitchFamily="34" charset="0"/>
                <a:cs typeface="Arial" pitchFamily="34" charset="0"/>
              </a:rPr>
              <a:t>Pilots undertaken in collaboration with a CIAT colleague</a:t>
            </a:r>
          </a:p>
          <a:p>
            <a:pPr marL="800100" lvl="1" indent="-342900">
              <a:buFont typeface="Arial" pitchFamily="34" charset="0"/>
              <a:buChar char="•"/>
            </a:pPr>
            <a:endParaRPr lang="en-US" sz="2400" dirty="0" smtClean="0">
              <a:latin typeface="Arial" pitchFamily="34" charset="0"/>
              <a:cs typeface="Arial" pitchFamily="34" charset="0"/>
            </a:endParaRPr>
          </a:p>
          <a:p>
            <a:pPr lvl="1"/>
            <a:endParaRPr lang="en-US" sz="2400" dirty="0" smtClean="0">
              <a:latin typeface="Arial" pitchFamily="34" charset="0"/>
              <a:cs typeface="Arial" pitchFamily="34" charset="0"/>
            </a:endParaRPr>
          </a:p>
        </p:txBody>
      </p:sp>
    </p:spTree>
    <p:extLst>
      <p:ext uri="{BB962C8B-B14F-4D97-AF65-F5344CB8AC3E}">
        <p14:creationId xmlns:p14="http://schemas.microsoft.com/office/powerpoint/2010/main" xmlns="" val="20800501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8806" y="990600"/>
            <a:ext cx="8839200" cy="4278094"/>
          </a:xfrm>
          <a:prstGeom prst="rect">
            <a:avLst/>
          </a:prstGeom>
          <a:noFill/>
        </p:spPr>
        <p:txBody>
          <a:bodyPr wrap="square" rtlCol="0">
            <a:spAutoFit/>
          </a:bodyPr>
          <a:lstStyle/>
          <a:p>
            <a:pPr algn="ctr"/>
            <a:endParaRPr lang="en-CA" sz="3200" b="1" dirty="0" smtClean="0">
              <a:latin typeface="Arial" pitchFamily="34" charset="0"/>
              <a:cs typeface="Arial" pitchFamily="34" charset="0"/>
            </a:endParaRPr>
          </a:p>
          <a:p>
            <a:pPr algn="ctr"/>
            <a:endParaRPr lang="en-CA" sz="2400" b="1" dirty="0">
              <a:latin typeface="Arial" pitchFamily="34" charset="0"/>
              <a:cs typeface="Arial" pitchFamily="34" charset="0"/>
            </a:endParaRPr>
          </a:p>
          <a:p>
            <a:pPr algn="ctr"/>
            <a:r>
              <a:rPr lang="en-CA" sz="2400" dirty="0" smtClean="0">
                <a:latin typeface="Arial" pitchFamily="34" charset="0"/>
                <a:cs typeface="Arial" pitchFamily="34" charset="0"/>
              </a:rPr>
              <a:t>Why do technologies fail to reach the poor </a:t>
            </a:r>
          </a:p>
          <a:p>
            <a:pPr algn="ctr"/>
            <a:r>
              <a:rPr lang="en-CA" sz="2400" dirty="0" smtClean="0">
                <a:latin typeface="Arial" pitchFamily="34" charset="0"/>
                <a:cs typeface="Arial" pitchFamily="34" charset="0"/>
              </a:rPr>
              <a:t>(or have low adoption rates)?</a:t>
            </a:r>
          </a:p>
          <a:p>
            <a:pPr algn="ctr"/>
            <a:endParaRPr lang="en-CA" sz="2400" dirty="0" smtClean="0">
              <a:latin typeface="Arial" pitchFamily="34" charset="0"/>
              <a:cs typeface="Arial" pitchFamily="34" charset="0"/>
            </a:endParaRPr>
          </a:p>
          <a:p>
            <a:pPr algn="ctr"/>
            <a:endParaRPr lang="en-CA" sz="2400" dirty="0" smtClean="0">
              <a:latin typeface="Arial" pitchFamily="34" charset="0"/>
              <a:cs typeface="Arial" pitchFamily="34" charset="0"/>
            </a:endParaRPr>
          </a:p>
          <a:p>
            <a:pPr algn="ctr"/>
            <a:r>
              <a:rPr lang="en-CA" sz="2400" dirty="0" smtClean="0">
                <a:latin typeface="Arial" pitchFamily="34" charset="0"/>
                <a:cs typeface="Arial" pitchFamily="34" charset="0"/>
              </a:rPr>
              <a:t>AND</a:t>
            </a:r>
          </a:p>
          <a:p>
            <a:pPr algn="ctr"/>
            <a:endParaRPr lang="en-CA" sz="2400" dirty="0">
              <a:latin typeface="Arial" pitchFamily="34" charset="0"/>
              <a:cs typeface="Arial" pitchFamily="34" charset="0"/>
            </a:endParaRPr>
          </a:p>
          <a:p>
            <a:pPr algn="ctr"/>
            <a:endParaRPr lang="en-CA" sz="2400" dirty="0" smtClean="0">
              <a:latin typeface="Arial" pitchFamily="34" charset="0"/>
              <a:cs typeface="Arial" pitchFamily="34" charset="0"/>
            </a:endParaRPr>
          </a:p>
          <a:p>
            <a:pPr algn="ctr"/>
            <a:r>
              <a:rPr lang="en-CA" sz="2400" dirty="0" smtClean="0">
                <a:latin typeface="Arial" pitchFamily="34" charset="0"/>
                <a:cs typeface="Arial" pitchFamily="34" charset="0"/>
              </a:rPr>
              <a:t>How can the poor participate in the process of innovation?</a:t>
            </a:r>
          </a:p>
          <a:p>
            <a:pPr algn="ctr"/>
            <a:endParaRPr lang="en-CA" sz="2400" dirty="0">
              <a:latin typeface="Arial" pitchFamily="34" charset="0"/>
              <a:cs typeface="Arial" pitchFamily="34" charset="0"/>
            </a:endParaRPr>
          </a:p>
        </p:txBody>
      </p:sp>
    </p:spTree>
    <p:extLst>
      <p:ext uri="{BB962C8B-B14F-4D97-AF65-F5344CB8AC3E}">
        <p14:creationId xmlns:p14="http://schemas.microsoft.com/office/powerpoint/2010/main" xmlns="" val="12007783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0"/>
            <a:ext cx="8763000" cy="6586418"/>
          </a:xfrm>
          <a:prstGeom prst="rect">
            <a:avLst/>
          </a:prstGeom>
          <a:noFill/>
        </p:spPr>
        <p:txBody>
          <a:bodyPr wrap="square" rtlCol="0">
            <a:spAutoFit/>
          </a:bodyPr>
          <a:lstStyle/>
          <a:p>
            <a:pPr algn="ctr"/>
            <a:r>
              <a:rPr lang="en-US" sz="3200" b="1" dirty="0" smtClean="0">
                <a:latin typeface="Arial" pitchFamily="34" charset="0"/>
                <a:cs typeface="Arial" pitchFamily="34" charset="0"/>
              </a:rPr>
              <a:t>CONCEPTUAL FRAMEWORK</a:t>
            </a:r>
          </a:p>
          <a:p>
            <a:pPr algn="ctr"/>
            <a:endParaRPr lang="en-US" b="1" dirty="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“White sheet approach”</a:t>
            </a:r>
          </a:p>
          <a:p>
            <a:pPr marL="342900" indent="-342900">
              <a:buFont typeface="Arial" pitchFamily="34" charset="0"/>
              <a:buChar char="•"/>
            </a:pPr>
            <a:endParaRPr lang="en-US" sz="1200" dirty="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Three part process:</a:t>
            </a:r>
          </a:p>
          <a:p>
            <a:pPr marL="971550" lvl="1" indent="-514350">
              <a:buFont typeface="+mj-lt"/>
              <a:buAutoNum type="romanLcPeriod"/>
            </a:pPr>
            <a:r>
              <a:rPr lang="en-US" sz="2400" dirty="0" smtClean="0">
                <a:latin typeface="Arial" pitchFamily="34" charset="0"/>
                <a:cs typeface="Arial" pitchFamily="34" charset="0"/>
              </a:rPr>
              <a:t>Identify ‘challenges’ to livelihoods;</a:t>
            </a:r>
          </a:p>
          <a:p>
            <a:pPr marL="971550" lvl="1" indent="-514350">
              <a:buFont typeface="+mj-lt"/>
              <a:buAutoNum type="romanLcPeriod"/>
            </a:pPr>
            <a:r>
              <a:rPr lang="en-US" sz="2400" dirty="0" smtClean="0">
                <a:latin typeface="Arial" pitchFamily="34" charset="0"/>
                <a:cs typeface="Arial" pitchFamily="34" charset="0"/>
              </a:rPr>
              <a:t>Assemble evidence and validating knowledge;</a:t>
            </a:r>
          </a:p>
          <a:p>
            <a:pPr marL="971550" lvl="1" indent="-514350">
              <a:buFont typeface="+mj-lt"/>
              <a:buAutoNum type="romanLcPeriod"/>
            </a:pPr>
            <a:r>
              <a:rPr lang="en-US" sz="2400" dirty="0" smtClean="0">
                <a:latin typeface="Arial" pitchFamily="34" charset="0"/>
                <a:cs typeface="Arial" pitchFamily="34" charset="0"/>
              </a:rPr>
              <a:t>Uncover opportunities for partnership in addressing ‘challenges’</a:t>
            </a:r>
          </a:p>
          <a:p>
            <a:pPr lvl="1"/>
            <a:endParaRPr lang="en-US" sz="1200" dirty="0" smtClean="0">
              <a:latin typeface="Arial" pitchFamily="34" charset="0"/>
              <a:cs typeface="Arial" pitchFamily="34" charset="0"/>
            </a:endParaRPr>
          </a:p>
          <a:p>
            <a:pPr marL="342900" lvl="1" indent="-342900">
              <a:buFont typeface="Arial" pitchFamily="34" charset="0"/>
              <a:buChar char="•"/>
            </a:pPr>
            <a:r>
              <a:rPr lang="en-US" sz="2400" dirty="0" smtClean="0">
                <a:latin typeface="Arial" pitchFamily="34" charset="0"/>
                <a:cs typeface="Arial" pitchFamily="34" charset="0"/>
              </a:rPr>
              <a:t>Many elements are common with traditional participatory approaches and rapid rural appraisals;</a:t>
            </a:r>
          </a:p>
          <a:p>
            <a:pPr marL="0" lvl="1"/>
            <a:endParaRPr lang="en-US" sz="1200" dirty="0">
              <a:latin typeface="Arial" pitchFamily="34" charset="0"/>
              <a:cs typeface="Arial" pitchFamily="34" charset="0"/>
            </a:endParaRPr>
          </a:p>
          <a:p>
            <a:pPr marL="342900" lvl="1" indent="-342900">
              <a:buFont typeface="Arial" pitchFamily="34" charset="0"/>
              <a:buChar char="•"/>
            </a:pPr>
            <a:r>
              <a:rPr lang="en-US" sz="2400" dirty="0" smtClean="0">
                <a:latin typeface="Arial" pitchFamily="34" charset="0"/>
                <a:cs typeface="Arial" pitchFamily="34" charset="0"/>
              </a:rPr>
              <a:t>May not necessarily lead to technological solutions;</a:t>
            </a:r>
          </a:p>
          <a:p>
            <a:pPr marL="342900" lvl="1" indent="-342900">
              <a:buFont typeface="Arial" pitchFamily="34" charset="0"/>
              <a:buChar char="•"/>
            </a:pPr>
            <a:endParaRPr lang="en-US" sz="1200" dirty="0">
              <a:latin typeface="Arial" pitchFamily="34" charset="0"/>
              <a:cs typeface="Arial" pitchFamily="34" charset="0"/>
            </a:endParaRPr>
          </a:p>
          <a:p>
            <a:pPr marL="342900" lvl="1" indent="-342900">
              <a:buFont typeface="Arial" pitchFamily="34" charset="0"/>
              <a:buChar char="•"/>
            </a:pPr>
            <a:r>
              <a:rPr lang="en-US" sz="2400" dirty="0" smtClean="0">
                <a:latin typeface="Arial" pitchFamily="34" charset="0"/>
                <a:cs typeface="Arial" pitchFamily="34" charset="0"/>
              </a:rPr>
              <a:t>Possesses elements of an innovation system, underpinned by knowledge sharing and joint learning;</a:t>
            </a:r>
          </a:p>
          <a:p>
            <a:pPr marL="0" lvl="1"/>
            <a:endParaRPr lang="en-US" sz="1200" dirty="0" smtClean="0">
              <a:latin typeface="Arial" pitchFamily="34" charset="0"/>
              <a:cs typeface="Arial" pitchFamily="34" charset="0"/>
            </a:endParaRPr>
          </a:p>
          <a:p>
            <a:pPr marL="342900" lvl="1" indent="-342900">
              <a:buFont typeface="Arial" pitchFamily="34" charset="0"/>
              <a:buChar char="•"/>
            </a:pPr>
            <a:r>
              <a:rPr lang="en-US" sz="2400" dirty="0" smtClean="0">
                <a:latin typeface="Arial" pitchFamily="34" charset="0"/>
                <a:cs typeface="Arial" pitchFamily="34" charset="0"/>
              </a:rPr>
              <a:t>In line with both area based development approaches, as well as value chain (strengthening) approaches </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xmlns="" val="244028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143000"/>
            <a:ext cx="9067800" cy="3785652"/>
          </a:xfrm>
          <a:prstGeom prst="rect">
            <a:avLst/>
          </a:prstGeom>
          <a:noFill/>
        </p:spPr>
        <p:txBody>
          <a:bodyPr wrap="square" rtlCol="0">
            <a:spAutoFit/>
          </a:bodyPr>
          <a:lstStyle/>
          <a:p>
            <a:pPr algn="ctr"/>
            <a:r>
              <a:rPr lang="en-US" sz="2400" b="1" dirty="0" smtClean="0">
                <a:latin typeface="Arial" pitchFamily="34" charset="0"/>
                <a:cs typeface="Arial" pitchFamily="34" charset="0"/>
              </a:rPr>
              <a:t>Research agenda:</a:t>
            </a:r>
          </a:p>
          <a:p>
            <a:pPr algn="ctr"/>
            <a:endParaRPr lang="en-US" sz="2400" b="1" dirty="0" smtClean="0">
              <a:latin typeface="Arial" pitchFamily="34" charset="0"/>
              <a:cs typeface="Arial" pitchFamily="34" charset="0"/>
            </a:endParaRPr>
          </a:p>
          <a:p>
            <a:pPr algn="ctr"/>
            <a:endParaRPr lang="en-US" sz="2400" b="1" dirty="0" smtClean="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Testing proof of concept (for the “approach”) in region;</a:t>
            </a:r>
          </a:p>
          <a:p>
            <a:endParaRPr lang="en-US" sz="2400" dirty="0" smtClean="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Assembling evidence throughout the process;</a:t>
            </a:r>
          </a:p>
          <a:p>
            <a:endParaRPr lang="en-US" sz="2400" dirty="0" smtClean="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Evaluating outcomes;</a:t>
            </a:r>
          </a:p>
          <a:p>
            <a:endParaRPr lang="en-US" sz="2400" dirty="0" smtClean="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‘Spinoff’ research questions that come out of the process</a:t>
            </a:r>
          </a:p>
        </p:txBody>
      </p:sp>
    </p:spTree>
    <p:extLst>
      <p:ext uri="{BB962C8B-B14F-4D97-AF65-F5344CB8AC3E}">
        <p14:creationId xmlns:p14="http://schemas.microsoft.com/office/powerpoint/2010/main" xmlns="" val="15215963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310265" y="0"/>
            <a:ext cx="2833735" cy="584775"/>
          </a:xfrm>
          <a:prstGeom prst="rect">
            <a:avLst/>
          </a:prstGeom>
          <a:noFill/>
        </p:spPr>
        <p:txBody>
          <a:bodyPr wrap="square" rtlCol="0">
            <a:spAutoFit/>
          </a:bodyPr>
          <a:lstStyle/>
          <a:p>
            <a:pPr algn="ctr"/>
            <a:r>
              <a:rPr lang="en-US" sz="3200" b="1" u="sng" dirty="0" smtClean="0">
                <a:latin typeface="Arial" pitchFamily="34" charset="0"/>
                <a:cs typeface="Arial" pitchFamily="34" charset="0"/>
              </a:rPr>
              <a:t>MOROCCO</a:t>
            </a:r>
          </a:p>
        </p:txBody>
      </p:sp>
      <p:pic>
        <p:nvPicPr>
          <p:cNvPr id="2050" name="Picture 2" descr="C:\Users\SKassam\Dropbox\ICARDA learning alliances project\Pics\Morocco 2\IMG_4396.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4335" y="0"/>
            <a:ext cx="6034135" cy="4202317"/>
          </a:xfrm>
          <a:prstGeom prst="rect">
            <a:avLst/>
          </a:prstGeom>
          <a:noFill/>
          <a:extLst>
            <a:ext uri="{909E8E84-426E-40DD-AFC4-6F175D3DCCD1}">
              <a14:hiddenFill xmlns:a14="http://schemas.microsoft.com/office/drawing/2010/main" xmlns="">
                <a:solidFill>
                  <a:srgbClr val="FFFFFF"/>
                </a:solidFill>
              </a14:hiddenFill>
            </a:ext>
          </a:extLst>
        </p:spPr>
      </p:pic>
      <p:sp>
        <p:nvSpPr>
          <p:cNvPr id="3" name="TextBox 2"/>
          <p:cNvSpPr txBox="1"/>
          <p:nvPr/>
        </p:nvSpPr>
        <p:spPr>
          <a:xfrm>
            <a:off x="18107" y="4288304"/>
            <a:ext cx="9144000" cy="3046988"/>
          </a:xfrm>
          <a:prstGeom prst="rect">
            <a:avLst/>
          </a:prstGeom>
          <a:noFill/>
        </p:spPr>
        <p:txBody>
          <a:bodyPr wrap="square" rtlCol="0">
            <a:spAutoFit/>
          </a:bodyPr>
          <a:lstStyle/>
          <a:p>
            <a:r>
              <a:rPr lang="en-US" sz="2400" b="1" u="sng" dirty="0" smtClean="0">
                <a:latin typeface="Arial" pitchFamily="34" charset="0"/>
                <a:cs typeface="Arial" pitchFamily="34" charset="0"/>
              </a:rPr>
              <a:t>Opportunities identified for partnership:</a:t>
            </a:r>
            <a:endParaRPr lang="en-US" sz="2400" b="1" u="sng" dirty="0">
              <a:latin typeface="Arial" pitchFamily="34" charset="0"/>
              <a:cs typeface="Arial" pitchFamily="34" charset="0"/>
            </a:endParaRPr>
          </a:p>
          <a:p>
            <a:pPr marL="342900" indent="-342900">
              <a:buFont typeface="Arial" pitchFamily="34" charset="0"/>
              <a:buChar char="•"/>
            </a:pPr>
            <a:r>
              <a:rPr lang="en-US" sz="2400" dirty="0">
                <a:latin typeface="Arial" pitchFamily="34" charset="0"/>
                <a:cs typeface="Arial" pitchFamily="34" charset="0"/>
              </a:rPr>
              <a:t>contextually relevant and effective business (and social organization) models that are applicable to diverse value </a:t>
            </a:r>
            <a:r>
              <a:rPr lang="en-US" sz="2400" dirty="0" smtClean="0">
                <a:latin typeface="Arial" pitchFamily="34" charset="0"/>
                <a:cs typeface="Arial" pitchFamily="34" charset="0"/>
              </a:rPr>
              <a:t>chains</a:t>
            </a:r>
          </a:p>
          <a:p>
            <a:pPr marL="342900" indent="-342900">
              <a:buFont typeface="Arial" pitchFamily="34" charset="0"/>
              <a:buChar char="•"/>
            </a:pPr>
            <a:endParaRPr lang="en-US" sz="2400" dirty="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desire </a:t>
            </a:r>
            <a:r>
              <a:rPr lang="en-US" sz="2400" dirty="0">
                <a:latin typeface="Arial" pitchFamily="34" charset="0"/>
                <a:cs typeface="Arial" pitchFamily="34" charset="0"/>
              </a:rPr>
              <a:t>to build a common knowledge management platform that is linked to training and dissemination. </a:t>
            </a:r>
            <a:endParaRPr lang="en-US" sz="2400" dirty="0" smtClean="0">
              <a:latin typeface="Arial" pitchFamily="34" charset="0"/>
              <a:cs typeface="Arial" pitchFamily="34" charset="0"/>
            </a:endParaRPr>
          </a:p>
          <a:p>
            <a:pPr marL="342900" indent="-342900">
              <a:buFont typeface="Arial" pitchFamily="34" charset="0"/>
              <a:buChar char="•"/>
            </a:pPr>
            <a:endParaRPr lang="en-US" sz="2400" dirty="0" smtClean="0">
              <a:latin typeface="Arial" pitchFamily="34" charset="0"/>
              <a:cs typeface="Arial" pitchFamily="34" charset="0"/>
            </a:endParaRPr>
          </a:p>
          <a:p>
            <a:endParaRPr lang="en-US" sz="2400" dirty="0">
              <a:latin typeface="Arial" pitchFamily="34" charset="0"/>
              <a:cs typeface="Arial" pitchFamily="34" charset="0"/>
            </a:endParaRPr>
          </a:p>
        </p:txBody>
      </p:sp>
      <p:sp>
        <p:nvSpPr>
          <p:cNvPr id="4" name="TextBox 3"/>
          <p:cNvSpPr txBox="1"/>
          <p:nvPr/>
        </p:nvSpPr>
        <p:spPr>
          <a:xfrm>
            <a:off x="6172200" y="1219200"/>
            <a:ext cx="2873720" cy="1938992"/>
          </a:xfrm>
          <a:prstGeom prst="rect">
            <a:avLst/>
          </a:prstGeom>
          <a:noFill/>
        </p:spPr>
        <p:txBody>
          <a:bodyPr wrap="square" rtlCol="0">
            <a:spAutoFit/>
          </a:bodyPr>
          <a:lstStyle/>
          <a:p>
            <a:r>
              <a:rPr lang="en-US" sz="2400" dirty="0">
                <a:latin typeface="Arial" pitchFamily="34" charset="0"/>
                <a:cs typeface="Arial" pitchFamily="34" charset="0"/>
              </a:rPr>
              <a:t>Initial focus on challenges of illiteracy, marketing concerns, access to credit….</a:t>
            </a:r>
          </a:p>
        </p:txBody>
      </p:sp>
      <p:sp>
        <p:nvSpPr>
          <p:cNvPr id="5" name="Rectangle 4"/>
          <p:cNvSpPr/>
          <p:nvPr/>
        </p:nvSpPr>
        <p:spPr>
          <a:xfrm>
            <a:off x="6019801" y="544939"/>
            <a:ext cx="3142306" cy="461665"/>
          </a:xfrm>
          <a:prstGeom prst="rect">
            <a:avLst/>
          </a:prstGeom>
        </p:spPr>
        <p:txBody>
          <a:bodyPr wrap="square">
            <a:spAutoFit/>
          </a:bodyPr>
          <a:lstStyle/>
          <a:p>
            <a:pPr lvl="0"/>
            <a:r>
              <a:rPr lang="en-US" sz="2400" b="1" dirty="0" err="1">
                <a:solidFill>
                  <a:prstClr val="black"/>
                </a:solidFill>
                <a:latin typeface="Arial" pitchFamily="34" charset="0"/>
                <a:cs typeface="Arial" pitchFamily="34" charset="0"/>
              </a:rPr>
              <a:t>Souss</a:t>
            </a:r>
            <a:r>
              <a:rPr lang="en-US" sz="2400" b="1" dirty="0">
                <a:solidFill>
                  <a:prstClr val="black"/>
                </a:solidFill>
                <a:latin typeface="Arial" pitchFamily="34" charset="0"/>
                <a:cs typeface="Arial" pitchFamily="34" charset="0"/>
              </a:rPr>
              <a:t> Massa </a:t>
            </a:r>
            <a:r>
              <a:rPr lang="en-US" sz="2400" b="1" dirty="0" err="1">
                <a:solidFill>
                  <a:prstClr val="black"/>
                </a:solidFill>
                <a:latin typeface="Arial" pitchFamily="34" charset="0"/>
                <a:cs typeface="Arial" pitchFamily="34" charset="0"/>
              </a:rPr>
              <a:t>Draa</a:t>
            </a:r>
            <a:r>
              <a:rPr lang="en-US" sz="2400" dirty="0">
                <a:solidFill>
                  <a:prstClr val="black"/>
                </a:solidFill>
                <a:latin typeface="Arial" pitchFamily="34" charset="0"/>
                <a:cs typeface="Arial" pitchFamily="34" charset="0"/>
              </a:rPr>
              <a:t>: </a:t>
            </a:r>
          </a:p>
        </p:txBody>
      </p:sp>
    </p:spTree>
    <p:extLst>
      <p:ext uri="{BB962C8B-B14F-4D97-AF65-F5344CB8AC3E}">
        <p14:creationId xmlns:p14="http://schemas.microsoft.com/office/powerpoint/2010/main" xmlns="" val="1682288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310265" y="0"/>
            <a:ext cx="2833735" cy="584775"/>
          </a:xfrm>
          <a:prstGeom prst="rect">
            <a:avLst/>
          </a:prstGeom>
          <a:noFill/>
        </p:spPr>
        <p:txBody>
          <a:bodyPr wrap="square" rtlCol="0">
            <a:spAutoFit/>
          </a:bodyPr>
          <a:lstStyle/>
          <a:p>
            <a:pPr algn="ctr"/>
            <a:r>
              <a:rPr lang="en-US" sz="3200" b="1" u="sng" dirty="0" smtClean="0">
                <a:latin typeface="Arial" pitchFamily="34" charset="0"/>
                <a:cs typeface="Arial" pitchFamily="34" charset="0"/>
              </a:rPr>
              <a:t>EGYPT</a:t>
            </a:r>
          </a:p>
        </p:txBody>
      </p:sp>
      <p:sp>
        <p:nvSpPr>
          <p:cNvPr id="3" name="TextBox 2"/>
          <p:cNvSpPr txBox="1"/>
          <p:nvPr/>
        </p:nvSpPr>
        <p:spPr>
          <a:xfrm>
            <a:off x="18107" y="4288304"/>
            <a:ext cx="9144000" cy="2308324"/>
          </a:xfrm>
          <a:prstGeom prst="rect">
            <a:avLst/>
          </a:prstGeom>
          <a:noFill/>
        </p:spPr>
        <p:txBody>
          <a:bodyPr wrap="square" rtlCol="0">
            <a:spAutoFit/>
          </a:bodyPr>
          <a:lstStyle/>
          <a:p>
            <a:r>
              <a:rPr lang="en-US" sz="2400" b="1" u="sng" dirty="0" smtClean="0">
                <a:latin typeface="Arial" pitchFamily="34" charset="0"/>
                <a:cs typeface="Arial" pitchFamily="34" charset="0"/>
              </a:rPr>
              <a:t>Opportunities identified:</a:t>
            </a:r>
            <a:endParaRPr lang="en-US" sz="2400" b="1" u="sng" dirty="0">
              <a:latin typeface="Arial" pitchFamily="34" charset="0"/>
              <a:cs typeface="Arial" pitchFamily="34" charset="0"/>
            </a:endParaRPr>
          </a:p>
          <a:p>
            <a:pPr marL="342900" indent="-342900">
              <a:buFont typeface="Arial" pitchFamily="34" charset="0"/>
              <a:buChar char="•"/>
            </a:pPr>
            <a:endParaRPr lang="en-US" sz="2400" dirty="0" smtClean="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Determination of self-help initiatives inspired by knowledge gained during the two sessions and discussion of success stories in other countries</a:t>
            </a:r>
          </a:p>
          <a:p>
            <a:endParaRPr lang="en-US" sz="2400" dirty="0">
              <a:latin typeface="Arial" pitchFamily="34" charset="0"/>
              <a:cs typeface="Arial" pitchFamily="34" charset="0"/>
            </a:endParaRPr>
          </a:p>
        </p:txBody>
      </p:sp>
      <p:sp>
        <p:nvSpPr>
          <p:cNvPr id="4" name="TextBox 3"/>
          <p:cNvSpPr txBox="1"/>
          <p:nvPr/>
        </p:nvSpPr>
        <p:spPr>
          <a:xfrm>
            <a:off x="6169937" y="914400"/>
            <a:ext cx="2873720" cy="2677656"/>
          </a:xfrm>
          <a:prstGeom prst="rect">
            <a:avLst/>
          </a:prstGeom>
          <a:noFill/>
        </p:spPr>
        <p:txBody>
          <a:bodyPr wrap="square" rtlCol="0">
            <a:spAutoFit/>
          </a:bodyPr>
          <a:lstStyle/>
          <a:p>
            <a:r>
              <a:rPr lang="en-US" sz="2400" dirty="0">
                <a:latin typeface="Arial" pitchFamily="34" charset="0"/>
                <a:cs typeface="Arial" pitchFamily="34" charset="0"/>
              </a:rPr>
              <a:t>C</a:t>
            </a:r>
            <a:r>
              <a:rPr lang="en-US" sz="2400" dirty="0" smtClean="0">
                <a:latin typeface="Arial" pitchFamily="34" charset="0"/>
                <a:cs typeface="Arial" pitchFamily="34" charset="0"/>
              </a:rPr>
              <a:t>hallenges to public extension systems (both in terms of provision and access to service) as well as regulatory policy</a:t>
            </a:r>
            <a:endParaRPr lang="en-US" sz="2400" dirty="0">
              <a:latin typeface="Arial" pitchFamily="34" charset="0"/>
              <a:cs typeface="Arial" pitchFamily="34" charset="0"/>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28600" y="152400"/>
            <a:ext cx="5791200" cy="3886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658001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533400"/>
            <a:ext cx="7772400" cy="584775"/>
          </a:xfrm>
          <a:prstGeom prst="rect">
            <a:avLst/>
          </a:prstGeom>
          <a:noFill/>
        </p:spPr>
        <p:txBody>
          <a:bodyPr wrap="square" rtlCol="0">
            <a:spAutoFit/>
          </a:bodyPr>
          <a:lstStyle/>
          <a:p>
            <a:pPr algn="ctr"/>
            <a:r>
              <a:rPr lang="en-US" sz="3200" b="1" dirty="0" smtClean="0">
                <a:latin typeface="Arial" pitchFamily="34" charset="0"/>
                <a:cs typeface="Arial" pitchFamily="34" charset="0"/>
              </a:rPr>
              <a:t>OUTCOMES ENVISIONED</a:t>
            </a:r>
            <a:endParaRPr lang="en-US" sz="3200" b="1" dirty="0">
              <a:latin typeface="Arial" pitchFamily="34" charset="0"/>
              <a:cs typeface="Arial" pitchFamily="34" charset="0"/>
            </a:endParaRPr>
          </a:p>
        </p:txBody>
      </p:sp>
      <p:sp>
        <p:nvSpPr>
          <p:cNvPr id="3" name="TextBox 2"/>
          <p:cNvSpPr txBox="1"/>
          <p:nvPr/>
        </p:nvSpPr>
        <p:spPr>
          <a:xfrm>
            <a:off x="152400" y="1524000"/>
            <a:ext cx="8839200" cy="4154984"/>
          </a:xfrm>
          <a:prstGeom prst="rect">
            <a:avLst/>
          </a:prstGeom>
          <a:noFill/>
        </p:spPr>
        <p:txBody>
          <a:bodyPr wrap="square" rtlCol="0">
            <a:spAutoFit/>
          </a:bodyPr>
          <a:lstStyle/>
          <a:p>
            <a:r>
              <a:rPr lang="en-US" sz="2400" b="1" u="sng" dirty="0">
                <a:latin typeface="Arial" pitchFamily="34" charset="0"/>
                <a:cs typeface="Arial" pitchFamily="34" charset="0"/>
              </a:rPr>
              <a:t>Grassroots level:</a:t>
            </a:r>
          </a:p>
          <a:p>
            <a:r>
              <a:rPr lang="en-US" sz="2400" dirty="0">
                <a:latin typeface="Arial" pitchFamily="34" charset="0"/>
                <a:cs typeface="Arial" pitchFamily="34" charset="0"/>
              </a:rPr>
              <a:t>Partners </a:t>
            </a:r>
            <a:r>
              <a:rPr lang="en-US" sz="2400" dirty="0" smtClean="0">
                <a:latin typeface="Arial" pitchFamily="34" charset="0"/>
                <a:cs typeface="Arial" pitchFamily="34" charset="0"/>
              </a:rPr>
              <a:t>jointly develop </a:t>
            </a:r>
            <a:r>
              <a:rPr lang="en-US" sz="2400" dirty="0">
                <a:latin typeface="Arial" pitchFamily="34" charset="0"/>
                <a:cs typeface="Arial" pitchFamily="34" charset="0"/>
              </a:rPr>
              <a:t>approaches, tools and a methodology for tackling </a:t>
            </a:r>
            <a:r>
              <a:rPr lang="en-US" sz="2400" dirty="0" smtClean="0">
                <a:latin typeface="Arial" pitchFamily="34" charset="0"/>
                <a:cs typeface="Arial" pitchFamily="34" charset="0"/>
              </a:rPr>
              <a:t>an identified development ‘challenge’, and key commodities that are of priority to household livelihoods;</a:t>
            </a:r>
          </a:p>
          <a:p>
            <a:endParaRPr lang="en-US" sz="2400" dirty="0">
              <a:latin typeface="Arial" pitchFamily="34" charset="0"/>
              <a:cs typeface="Arial" pitchFamily="34" charset="0"/>
            </a:endParaRPr>
          </a:p>
          <a:p>
            <a:r>
              <a:rPr lang="en-US" sz="2400" b="1" u="sng" dirty="0" smtClean="0">
                <a:latin typeface="Arial" pitchFamily="34" charset="0"/>
                <a:cs typeface="Arial" pitchFamily="34" charset="0"/>
              </a:rPr>
              <a:t>National </a:t>
            </a:r>
            <a:r>
              <a:rPr lang="en-US" sz="2400" b="1" u="sng" dirty="0">
                <a:latin typeface="Arial" pitchFamily="34" charset="0"/>
                <a:cs typeface="Arial" pitchFamily="34" charset="0"/>
              </a:rPr>
              <a:t>and </a:t>
            </a:r>
            <a:r>
              <a:rPr lang="en-US" sz="2400" b="1" u="sng" dirty="0" smtClean="0">
                <a:latin typeface="Arial" pitchFamily="34" charset="0"/>
                <a:cs typeface="Arial" pitchFamily="34" charset="0"/>
              </a:rPr>
              <a:t>Regional/Governorate </a:t>
            </a:r>
            <a:r>
              <a:rPr lang="en-US" sz="2400" b="1" u="sng" dirty="0">
                <a:latin typeface="Arial" pitchFamily="34" charset="0"/>
                <a:cs typeface="Arial" pitchFamily="34" charset="0"/>
              </a:rPr>
              <a:t>level:</a:t>
            </a:r>
          </a:p>
          <a:p>
            <a:r>
              <a:rPr lang="en-US" sz="2400" dirty="0">
                <a:latin typeface="Arial" pitchFamily="34" charset="0"/>
                <a:cs typeface="Arial" pitchFamily="34" charset="0"/>
              </a:rPr>
              <a:t>Through proof of concept, governments in collaboration with donors, international development agencies, NGO’s, farmer groups, and civil society </a:t>
            </a:r>
            <a:r>
              <a:rPr lang="en-US" sz="2400" dirty="0" smtClean="0">
                <a:latin typeface="Arial" pitchFamily="34" charset="0"/>
                <a:cs typeface="Arial" pitchFamily="34" charset="0"/>
              </a:rPr>
              <a:t>organizations invest in initiatives </a:t>
            </a:r>
            <a:r>
              <a:rPr lang="en-US" sz="2400" dirty="0">
                <a:latin typeface="Arial" pitchFamily="34" charset="0"/>
                <a:cs typeface="Arial" pitchFamily="34" charset="0"/>
              </a:rPr>
              <a:t>that aim (in the long run) to mainstream </a:t>
            </a:r>
            <a:r>
              <a:rPr lang="en-US" sz="2400" dirty="0" smtClean="0">
                <a:latin typeface="Arial" pitchFamily="34" charset="0"/>
                <a:cs typeface="Arial" pitchFamily="34" charset="0"/>
              </a:rPr>
              <a:t>approach </a:t>
            </a:r>
            <a:r>
              <a:rPr lang="en-US" sz="2400" dirty="0">
                <a:latin typeface="Arial" pitchFamily="34" charset="0"/>
                <a:cs typeface="Arial" pitchFamily="34" charset="0"/>
              </a:rPr>
              <a:t>espoused by the learning alliance framework </a:t>
            </a:r>
            <a:endParaRPr lang="en-US" sz="2400" dirty="0" smtClean="0">
              <a:latin typeface="Arial" pitchFamily="34" charset="0"/>
              <a:cs typeface="Arial" pitchFamily="34" charset="0"/>
            </a:endParaRPr>
          </a:p>
        </p:txBody>
      </p:sp>
    </p:spTree>
    <p:extLst>
      <p:ext uri="{BB962C8B-B14F-4D97-AF65-F5344CB8AC3E}">
        <p14:creationId xmlns:p14="http://schemas.microsoft.com/office/powerpoint/2010/main" xmlns="" val="39965244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533400"/>
            <a:ext cx="7772400" cy="584775"/>
          </a:xfrm>
          <a:prstGeom prst="rect">
            <a:avLst/>
          </a:prstGeom>
          <a:noFill/>
        </p:spPr>
        <p:txBody>
          <a:bodyPr wrap="square" rtlCol="0">
            <a:spAutoFit/>
          </a:bodyPr>
          <a:lstStyle/>
          <a:p>
            <a:pPr algn="ctr"/>
            <a:r>
              <a:rPr lang="en-US" sz="3200" b="1" dirty="0" smtClean="0">
                <a:latin typeface="Arial" pitchFamily="34" charset="0"/>
                <a:cs typeface="Arial" pitchFamily="34" charset="0"/>
              </a:rPr>
              <a:t>RESEARCH OUTPUTS FROM PILOTS</a:t>
            </a:r>
            <a:endParaRPr lang="en-US" sz="3200" b="1" dirty="0">
              <a:latin typeface="Arial" pitchFamily="34" charset="0"/>
              <a:cs typeface="Arial" pitchFamily="34" charset="0"/>
            </a:endParaRPr>
          </a:p>
        </p:txBody>
      </p:sp>
      <p:sp>
        <p:nvSpPr>
          <p:cNvPr id="3" name="TextBox 2"/>
          <p:cNvSpPr txBox="1"/>
          <p:nvPr/>
        </p:nvSpPr>
        <p:spPr>
          <a:xfrm>
            <a:off x="0" y="1219200"/>
            <a:ext cx="8991600" cy="6370975"/>
          </a:xfrm>
          <a:prstGeom prst="rect">
            <a:avLst/>
          </a:prstGeom>
          <a:noFill/>
        </p:spPr>
        <p:txBody>
          <a:bodyPr wrap="square" rtlCol="0">
            <a:spAutoFit/>
          </a:bodyPr>
          <a:lstStyle/>
          <a:p>
            <a:pPr marL="342900" indent="-342900">
              <a:buFont typeface="Arial" pitchFamily="34" charset="0"/>
              <a:buChar char="•"/>
            </a:pPr>
            <a:r>
              <a:rPr lang="en-US" sz="2400" dirty="0" smtClean="0">
                <a:latin typeface="Arial" pitchFamily="34" charset="0"/>
                <a:cs typeface="Arial" pitchFamily="34" charset="0"/>
              </a:rPr>
              <a:t>IFPRI funded study on understanding the underpinnings of women’s empowerment in the </a:t>
            </a:r>
            <a:r>
              <a:rPr lang="en-US" sz="2400" dirty="0" err="1" smtClean="0">
                <a:latin typeface="Arial" pitchFamily="34" charset="0"/>
                <a:cs typeface="Arial" pitchFamily="34" charset="0"/>
              </a:rPr>
              <a:t>Argan</a:t>
            </a:r>
            <a:r>
              <a:rPr lang="en-US" sz="2400" dirty="0" smtClean="0">
                <a:latin typeface="Arial" pitchFamily="34" charset="0"/>
                <a:cs typeface="Arial" pitchFamily="34" charset="0"/>
              </a:rPr>
              <a:t> sector and (intra-household, intergenerational) trade-offs made in achieving empowerment (draft journal article nearing completion for peer review)</a:t>
            </a:r>
          </a:p>
          <a:p>
            <a:pPr marL="342900" indent="-342900">
              <a:buFont typeface="Arial" pitchFamily="34" charset="0"/>
              <a:buChar char="•"/>
            </a:pPr>
            <a:endParaRPr lang="en-US" sz="2400" dirty="0" smtClean="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Diagnostic study on gender based participation within value chains for four locally produced commodities in Southern Morocco (saffron, </a:t>
            </a:r>
            <a:r>
              <a:rPr lang="en-US" sz="2400" dirty="0" err="1" smtClean="0">
                <a:latin typeface="Arial" pitchFamily="34" charset="0"/>
                <a:cs typeface="Arial" pitchFamily="34" charset="0"/>
              </a:rPr>
              <a:t>argan</a:t>
            </a:r>
            <a:r>
              <a:rPr lang="en-US" sz="2400" dirty="0" smtClean="0">
                <a:latin typeface="Arial" pitchFamily="34" charset="0"/>
                <a:cs typeface="Arial" pitchFamily="34" charset="0"/>
              </a:rPr>
              <a:t>, cactus, rose)</a:t>
            </a:r>
          </a:p>
          <a:p>
            <a:pPr marL="342900" indent="-342900">
              <a:buFont typeface="Arial" pitchFamily="34" charset="0"/>
              <a:buChar char="•"/>
            </a:pPr>
            <a:endParaRPr lang="en-US" sz="2400" dirty="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Ongoing evaluation through monitoring of progress in achieving outcomes for both southwestern Morocco and Egypt learning alliances</a:t>
            </a:r>
          </a:p>
          <a:p>
            <a:pPr marL="342900" indent="-342900">
              <a:buFont typeface="Arial" pitchFamily="34" charset="0"/>
              <a:buChar char="•"/>
            </a:pPr>
            <a:endParaRPr lang="en-US" sz="2400" dirty="0">
              <a:latin typeface="Arial" pitchFamily="34" charset="0"/>
              <a:cs typeface="Arial" pitchFamily="34" charset="0"/>
            </a:endParaRPr>
          </a:p>
          <a:p>
            <a:endParaRPr lang="en-US" sz="2400" dirty="0" smtClean="0">
              <a:latin typeface="Arial" pitchFamily="34" charset="0"/>
              <a:cs typeface="Arial" pitchFamily="34" charset="0"/>
            </a:endParaRPr>
          </a:p>
          <a:p>
            <a:pPr marL="342900" indent="-342900">
              <a:buFont typeface="Arial" pitchFamily="34" charset="0"/>
              <a:buChar char="•"/>
            </a:pPr>
            <a:endParaRPr lang="en-US" sz="2400" dirty="0">
              <a:latin typeface="Arial" pitchFamily="34" charset="0"/>
              <a:cs typeface="Arial" pitchFamily="34" charset="0"/>
            </a:endParaRPr>
          </a:p>
          <a:p>
            <a:pPr marL="342900" indent="-342900">
              <a:buFont typeface="Arial" pitchFamily="34" charset="0"/>
              <a:buChar char="•"/>
            </a:pPr>
            <a:endParaRPr lang="en-US" sz="2400" dirty="0" smtClean="0">
              <a:latin typeface="Arial" pitchFamily="34" charset="0"/>
              <a:cs typeface="Arial" pitchFamily="34" charset="0"/>
            </a:endParaRPr>
          </a:p>
        </p:txBody>
      </p:sp>
    </p:spTree>
    <p:extLst>
      <p:ext uri="{BB962C8B-B14F-4D97-AF65-F5344CB8AC3E}">
        <p14:creationId xmlns:p14="http://schemas.microsoft.com/office/powerpoint/2010/main" xmlns="" val="24522953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114300" y="762000"/>
            <a:ext cx="8915400" cy="5867400"/>
          </a:xfrm>
        </p:spPr>
        <p:txBody>
          <a:bodyPr>
            <a:noAutofit/>
          </a:bodyPr>
          <a:lstStyle/>
          <a:p>
            <a:pPr>
              <a:buClrTx/>
              <a:buFont typeface="Arial" pitchFamily="34" charset="0"/>
              <a:buChar char="•"/>
            </a:pPr>
            <a:r>
              <a:rPr lang="en-US" sz="2400" dirty="0">
                <a:latin typeface="Arial" pitchFamily="34" charset="0"/>
                <a:cs typeface="Arial" pitchFamily="34" charset="0"/>
              </a:rPr>
              <a:t>4</a:t>
            </a:r>
            <a:r>
              <a:rPr lang="en-US" sz="2400" dirty="0" smtClean="0">
                <a:latin typeface="Arial" pitchFamily="34" charset="0"/>
                <a:cs typeface="Arial" pitchFamily="34" charset="0"/>
              </a:rPr>
              <a:t> learning alliances initiated through partnerships with INRA, NCARE, IRA, INRAT (scheduled for October):</a:t>
            </a:r>
          </a:p>
          <a:p>
            <a:pPr lvl="2">
              <a:buClrTx/>
              <a:buFont typeface="Arial" pitchFamily="34" charset="0"/>
              <a:buChar char="•"/>
            </a:pPr>
            <a:r>
              <a:rPr lang="en-US" sz="2400" dirty="0" smtClean="0">
                <a:latin typeface="Arial" pitchFamily="34" charset="0"/>
                <a:cs typeface="Arial" pitchFamily="34" charset="0"/>
              </a:rPr>
              <a:t>Meknes site, Morocco (</a:t>
            </a:r>
            <a:r>
              <a:rPr lang="en-US" sz="2400" dirty="0" err="1" smtClean="0">
                <a:latin typeface="Arial" pitchFamily="34" charset="0"/>
                <a:cs typeface="Arial" pitchFamily="34" charset="0"/>
              </a:rPr>
              <a:t>Sidi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Slimane</a:t>
            </a:r>
            <a:r>
              <a:rPr lang="en-US" sz="2400" dirty="0" smtClean="0">
                <a:latin typeface="Arial" pitchFamily="34" charset="0"/>
                <a:cs typeface="Arial" pitchFamily="34" charset="0"/>
              </a:rPr>
              <a:t> – </a:t>
            </a:r>
            <a:r>
              <a:rPr lang="en-US" sz="2400" dirty="0" err="1" smtClean="0">
                <a:latin typeface="Arial" pitchFamily="34" charset="0"/>
                <a:cs typeface="Arial" pitchFamily="34" charset="0"/>
              </a:rPr>
              <a:t>Bittit</a:t>
            </a:r>
            <a:r>
              <a:rPr lang="en-US" sz="2400" dirty="0" smtClean="0">
                <a:latin typeface="Arial" pitchFamily="34" charset="0"/>
                <a:cs typeface="Arial" pitchFamily="34" charset="0"/>
              </a:rPr>
              <a:t> - </a:t>
            </a:r>
            <a:r>
              <a:rPr lang="en-US" sz="2400" dirty="0" err="1" smtClean="0">
                <a:latin typeface="Arial" pitchFamily="34" charset="0"/>
                <a:cs typeface="Arial" pitchFamily="34" charset="0"/>
              </a:rPr>
              <a:t>Ain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Jamaa</a:t>
            </a:r>
            <a:r>
              <a:rPr lang="en-US" sz="2400" dirty="0" smtClean="0">
                <a:latin typeface="Arial" pitchFamily="34" charset="0"/>
                <a:cs typeface="Arial" pitchFamily="34" charset="0"/>
              </a:rPr>
              <a:t>);</a:t>
            </a:r>
          </a:p>
          <a:p>
            <a:pPr lvl="2">
              <a:buClrTx/>
              <a:buFont typeface="Arial" pitchFamily="34" charset="0"/>
              <a:buChar char="•"/>
            </a:pPr>
            <a:r>
              <a:rPr lang="en-US" sz="2400" dirty="0" err="1" smtClean="0">
                <a:latin typeface="Arial" pitchFamily="34" charset="0"/>
                <a:cs typeface="Arial" pitchFamily="34" charset="0"/>
              </a:rPr>
              <a:t>Medenine</a:t>
            </a:r>
            <a:r>
              <a:rPr lang="en-US" sz="2400" dirty="0" smtClean="0">
                <a:latin typeface="Arial" pitchFamily="34" charset="0"/>
                <a:cs typeface="Arial" pitchFamily="34" charset="0"/>
              </a:rPr>
              <a:t>, Tunisia (</a:t>
            </a:r>
            <a:r>
              <a:rPr lang="en-US" sz="2400" dirty="0" err="1" smtClean="0">
                <a:latin typeface="Arial" pitchFamily="34" charset="0"/>
                <a:cs typeface="Arial" pitchFamily="34" charset="0"/>
              </a:rPr>
              <a:t>Beni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Khedeche</a:t>
            </a:r>
            <a:r>
              <a:rPr lang="en-US" sz="2400" dirty="0" smtClean="0">
                <a:latin typeface="Arial" pitchFamily="34" charset="0"/>
                <a:cs typeface="Arial" pitchFamily="34" charset="0"/>
              </a:rPr>
              <a:t>);</a:t>
            </a:r>
          </a:p>
          <a:p>
            <a:pPr lvl="2">
              <a:buClrTx/>
              <a:buFont typeface="Arial" pitchFamily="34" charset="0"/>
              <a:buChar char="•"/>
            </a:pPr>
            <a:r>
              <a:rPr lang="en-US" sz="2400" dirty="0" err="1" smtClean="0">
                <a:latin typeface="Arial" pitchFamily="34" charset="0"/>
                <a:cs typeface="Arial" pitchFamily="34" charset="0"/>
              </a:rPr>
              <a:t>Karak</a:t>
            </a:r>
            <a:r>
              <a:rPr lang="en-US" sz="2400" dirty="0" smtClean="0">
                <a:latin typeface="Arial" pitchFamily="34" charset="0"/>
                <a:cs typeface="Arial" pitchFamily="34" charset="0"/>
              </a:rPr>
              <a:t>, Jordan(Al </a:t>
            </a:r>
            <a:r>
              <a:rPr lang="en-US" sz="2400" dirty="0" err="1" smtClean="0">
                <a:latin typeface="Arial" pitchFamily="34" charset="0"/>
                <a:cs typeface="Arial" pitchFamily="34" charset="0"/>
              </a:rPr>
              <a:t>Erak</a:t>
            </a:r>
            <a:r>
              <a:rPr lang="en-US" sz="2400" dirty="0">
                <a:latin typeface="Arial" pitchFamily="34" charset="0"/>
                <a:cs typeface="Arial" pitchFamily="34" charset="0"/>
              </a:rPr>
              <a:t> </a:t>
            </a:r>
            <a:r>
              <a:rPr lang="en-US" sz="2400" dirty="0" smtClean="0">
                <a:latin typeface="Arial" pitchFamily="34" charset="0"/>
                <a:cs typeface="Arial" pitchFamily="34" charset="0"/>
              </a:rPr>
              <a:t>&amp; Al </a:t>
            </a:r>
            <a:r>
              <a:rPr lang="en-US" sz="2400" dirty="0" err="1" smtClean="0">
                <a:latin typeface="Arial" pitchFamily="34" charset="0"/>
                <a:cs typeface="Arial" pitchFamily="34" charset="0"/>
              </a:rPr>
              <a:t>Kresha</a:t>
            </a:r>
            <a:r>
              <a:rPr lang="en-US" sz="2400" dirty="0" smtClean="0">
                <a:latin typeface="Arial" pitchFamily="34" charset="0"/>
                <a:cs typeface="Arial" pitchFamily="34" charset="0"/>
              </a:rPr>
              <a:t>)</a:t>
            </a:r>
          </a:p>
          <a:p>
            <a:pPr marL="640080" lvl="2" indent="0">
              <a:buClrTx/>
              <a:buNone/>
            </a:pPr>
            <a:endParaRPr lang="en-US" sz="1600" dirty="0" smtClean="0">
              <a:latin typeface="Arial" pitchFamily="34" charset="0"/>
              <a:cs typeface="Arial" pitchFamily="34" charset="0"/>
            </a:endParaRPr>
          </a:p>
          <a:p>
            <a:pPr>
              <a:buClrTx/>
              <a:buFont typeface="Arial" pitchFamily="34" charset="0"/>
              <a:buChar char="•"/>
            </a:pPr>
            <a:r>
              <a:rPr lang="en-US" sz="2400" dirty="0" smtClean="0">
                <a:latin typeface="Arial" pitchFamily="34" charset="0"/>
                <a:cs typeface="Arial" pitchFamily="34" charset="0"/>
              </a:rPr>
              <a:t>2 learning alliances initiated by ICARDA in 2013 (Egypt, Southwestern Morocco), under an IDRC funded bilateral project, are being monitored and studied;</a:t>
            </a:r>
          </a:p>
          <a:p>
            <a:pPr>
              <a:buClrTx/>
              <a:buFont typeface="Arial" pitchFamily="34" charset="0"/>
              <a:buChar char="•"/>
            </a:pPr>
            <a:endParaRPr lang="en-US" sz="1600" dirty="0" smtClean="0">
              <a:latin typeface="Arial" pitchFamily="34" charset="0"/>
              <a:cs typeface="Arial" pitchFamily="34" charset="0"/>
            </a:endParaRPr>
          </a:p>
          <a:p>
            <a:pPr>
              <a:buClrTx/>
              <a:buFont typeface="Arial" pitchFamily="34" charset="0"/>
              <a:buChar char="•"/>
            </a:pPr>
            <a:r>
              <a:rPr lang="en-US" sz="2400" dirty="0" smtClean="0">
                <a:latin typeface="Arial" pitchFamily="34" charset="0"/>
                <a:cs typeface="Arial" pitchFamily="34" charset="0"/>
              </a:rPr>
              <a:t>Each learning alliance has identified commodities of priority that are being studied by the post-harvest loss and market access initiative (value chain analysis) and identified opportunities for capacity building being undertaken;</a:t>
            </a:r>
          </a:p>
          <a:p>
            <a:endParaRPr lang="en-US" sz="2400" dirty="0" smtClean="0">
              <a:latin typeface="Arial" pitchFamily="34" charset="0"/>
              <a:cs typeface="Arial" pitchFamily="34" charset="0"/>
            </a:endParaRPr>
          </a:p>
          <a:p>
            <a:r>
              <a:rPr lang="en-US" sz="2400" dirty="0" smtClean="0">
                <a:latin typeface="Arial" pitchFamily="34" charset="0"/>
                <a:cs typeface="Arial" pitchFamily="34" charset="0"/>
              </a:rPr>
              <a:t>Requests for assistance in uncovering more effective mechanisms, and institutional innovation, for social organization have been made by local members of each learning alliance.  ICARDA is working with national partners, civil society and local governments to uncover avenues for facilitating access to knowledge in this area, and in assessing pathways for research and farm advisory services to effectively utilize well organized local organizations as conduits for scaling out agricultural technology and best production practices </a:t>
            </a:r>
            <a:endParaRPr lang="en-US" sz="2400" dirty="0">
              <a:latin typeface="Arial" pitchFamily="34" charset="0"/>
              <a:cs typeface="Arial" pitchFamily="34" charset="0"/>
            </a:endParaRPr>
          </a:p>
        </p:txBody>
      </p:sp>
      <p:sp>
        <p:nvSpPr>
          <p:cNvPr id="6" name="TextBox 5"/>
          <p:cNvSpPr txBox="1"/>
          <p:nvPr/>
        </p:nvSpPr>
        <p:spPr>
          <a:xfrm>
            <a:off x="1219200" y="228600"/>
            <a:ext cx="6705600" cy="584775"/>
          </a:xfrm>
          <a:prstGeom prst="rect">
            <a:avLst/>
          </a:prstGeom>
          <a:noFill/>
        </p:spPr>
        <p:txBody>
          <a:bodyPr wrap="square" rtlCol="0">
            <a:spAutoFit/>
          </a:bodyPr>
          <a:lstStyle/>
          <a:p>
            <a:pPr algn="ctr"/>
            <a:r>
              <a:rPr lang="en-US" sz="3200" b="1" dirty="0" smtClean="0">
                <a:latin typeface="Arial" pitchFamily="34" charset="0"/>
                <a:cs typeface="Arial" pitchFamily="34" charset="0"/>
              </a:rPr>
              <a:t>2014 PROGRESS</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xmlns="" val="214723138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1" y="0"/>
            <a:ext cx="3657600" cy="584775"/>
          </a:xfrm>
          <a:prstGeom prst="rect">
            <a:avLst/>
          </a:prstGeom>
          <a:noFill/>
        </p:spPr>
        <p:txBody>
          <a:bodyPr wrap="square" rtlCol="0">
            <a:spAutoFit/>
          </a:bodyPr>
          <a:lstStyle/>
          <a:p>
            <a:pPr algn="ctr"/>
            <a:r>
              <a:rPr lang="en-US" sz="3200" b="1" u="sng" dirty="0" smtClean="0">
                <a:latin typeface="Arial" pitchFamily="34" charset="0"/>
                <a:cs typeface="Arial" pitchFamily="34" charset="0"/>
              </a:rPr>
              <a:t>JORDAN: </a:t>
            </a:r>
            <a:r>
              <a:rPr lang="en-US" sz="3200" b="1" dirty="0" smtClean="0">
                <a:solidFill>
                  <a:prstClr val="black"/>
                </a:solidFill>
                <a:latin typeface="Arial" pitchFamily="34" charset="0"/>
                <a:cs typeface="Arial" pitchFamily="34" charset="0"/>
              </a:rPr>
              <a:t>Al </a:t>
            </a:r>
            <a:r>
              <a:rPr lang="en-US" sz="3200" b="1" dirty="0" err="1">
                <a:solidFill>
                  <a:prstClr val="black"/>
                </a:solidFill>
                <a:latin typeface="Arial" pitchFamily="34" charset="0"/>
                <a:cs typeface="Arial" pitchFamily="34" charset="0"/>
              </a:rPr>
              <a:t>Erak</a:t>
            </a:r>
            <a:endParaRPr lang="en-US" sz="3200" b="1" u="sng" dirty="0" smtClean="0">
              <a:latin typeface="Arial" pitchFamily="34" charset="0"/>
              <a:cs typeface="Arial" pitchFamily="34" charset="0"/>
            </a:endParaRPr>
          </a:p>
        </p:txBody>
      </p:sp>
      <p:sp>
        <p:nvSpPr>
          <p:cNvPr id="3" name="TextBox 2"/>
          <p:cNvSpPr txBox="1"/>
          <p:nvPr/>
        </p:nvSpPr>
        <p:spPr>
          <a:xfrm>
            <a:off x="43758" y="3810000"/>
            <a:ext cx="9144000" cy="3416320"/>
          </a:xfrm>
          <a:prstGeom prst="rect">
            <a:avLst/>
          </a:prstGeom>
          <a:noFill/>
        </p:spPr>
        <p:txBody>
          <a:bodyPr wrap="square" rtlCol="0">
            <a:spAutoFit/>
          </a:bodyPr>
          <a:lstStyle/>
          <a:p>
            <a:r>
              <a:rPr lang="en-US" sz="2400" b="1" u="sng" dirty="0" smtClean="0">
                <a:latin typeface="Arial" pitchFamily="34" charset="0"/>
                <a:cs typeface="Arial" pitchFamily="34" charset="0"/>
              </a:rPr>
              <a:t>Opportunities identified:</a:t>
            </a:r>
            <a:endParaRPr lang="en-US" sz="2400" dirty="0" smtClean="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Partnership between NCARE, ICARDA  and </a:t>
            </a:r>
            <a:r>
              <a:rPr lang="en-US" sz="2400" dirty="0" err="1" smtClean="0">
                <a:latin typeface="Arial" pitchFamily="34" charset="0"/>
                <a:cs typeface="Arial" pitchFamily="34" charset="0"/>
              </a:rPr>
              <a:t>Mutah</a:t>
            </a:r>
            <a:r>
              <a:rPr lang="en-US" sz="2400" dirty="0" smtClean="0">
                <a:latin typeface="Arial" pitchFamily="34" charset="0"/>
                <a:cs typeface="Arial" pitchFamily="34" charset="0"/>
              </a:rPr>
              <a:t> University in the delivery of training for improved olive production practices and disease management (as well in ‘youth empowerment’)</a:t>
            </a:r>
          </a:p>
          <a:p>
            <a:r>
              <a:rPr lang="en-US" sz="2400" b="1" u="sng" dirty="0" smtClean="0">
                <a:latin typeface="Arial" pitchFamily="34" charset="0"/>
                <a:cs typeface="Arial" pitchFamily="34" charset="0"/>
              </a:rPr>
              <a:t>Research;</a:t>
            </a:r>
          </a:p>
          <a:p>
            <a:pPr marL="342900" indent="-342900">
              <a:buFont typeface="Arial" pitchFamily="34" charset="0"/>
              <a:buChar char="•"/>
            </a:pPr>
            <a:r>
              <a:rPr lang="en-US" sz="2400" dirty="0" smtClean="0">
                <a:latin typeface="Arial" pitchFamily="34" charset="0"/>
                <a:cs typeface="Arial" pitchFamily="34" charset="0"/>
              </a:rPr>
              <a:t>Outcome mapping process of the olive training </a:t>
            </a:r>
          </a:p>
          <a:p>
            <a:pPr marL="342900" indent="-342900">
              <a:buFont typeface="Arial" pitchFamily="34" charset="0"/>
              <a:buChar char="•"/>
            </a:pPr>
            <a:r>
              <a:rPr lang="en-US" sz="2400" dirty="0" smtClean="0">
                <a:latin typeface="Arial" pitchFamily="34" charset="0"/>
                <a:cs typeface="Arial" pitchFamily="34" charset="0"/>
              </a:rPr>
              <a:t>Mapping social networks within the community in order to uncover opportunities for enhancing knowledge uptake</a:t>
            </a:r>
          </a:p>
          <a:p>
            <a:endParaRPr lang="en-US" sz="2400" dirty="0">
              <a:latin typeface="Arial" pitchFamily="34" charset="0"/>
              <a:cs typeface="Arial" pitchFamily="34" charset="0"/>
            </a:endParaRPr>
          </a:p>
        </p:txBody>
      </p:sp>
      <p:sp>
        <p:nvSpPr>
          <p:cNvPr id="4" name="TextBox 3"/>
          <p:cNvSpPr txBox="1"/>
          <p:nvPr/>
        </p:nvSpPr>
        <p:spPr>
          <a:xfrm>
            <a:off x="5389076" y="584775"/>
            <a:ext cx="3751152" cy="3046988"/>
          </a:xfrm>
          <a:prstGeom prst="rect">
            <a:avLst/>
          </a:prstGeom>
          <a:noFill/>
        </p:spPr>
        <p:txBody>
          <a:bodyPr wrap="square" rtlCol="0">
            <a:spAutoFit/>
          </a:bodyPr>
          <a:lstStyle/>
          <a:p>
            <a:r>
              <a:rPr lang="en-US" sz="2400" dirty="0">
                <a:latin typeface="Arial" pitchFamily="34" charset="0"/>
                <a:cs typeface="Arial" pitchFamily="34" charset="0"/>
              </a:rPr>
              <a:t>Initial focus on </a:t>
            </a:r>
            <a:r>
              <a:rPr lang="en-US" sz="2400" dirty="0" smtClean="0">
                <a:latin typeface="Arial" pitchFamily="34" charset="0"/>
                <a:cs typeface="Arial" pitchFamily="34" charset="0"/>
              </a:rPr>
              <a:t>access to ground water and technical assistance requested for prospecting underground springs, but revised after intensive discussions and reflection by the community</a:t>
            </a:r>
            <a:endParaRPr lang="en-US" sz="2400" dirty="0">
              <a:latin typeface="Arial" pitchFamily="34" charset="0"/>
              <a:cs typeface="Arial" pitchFamily="34" charset="0"/>
            </a:endParaRPr>
          </a:p>
        </p:txBody>
      </p:sp>
      <p:pic>
        <p:nvPicPr>
          <p:cNvPr id="3076" name="Picture 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758" y="130426"/>
            <a:ext cx="5349090" cy="36271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0523693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53000" y="0"/>
            <a:ext cx="4191000" cy="584775"/>
          </a:xfrm>
          <a:prstGeom prst="rect">
            <a:avLst/>
          </a:prstGeom>
          <a:noFill/>
        </p:spPr>
        <p:txBody>
          <a:bodyPr wrap="square" rtlCol="0">
            <a:spAutoFit/>
          </a:bodyPr>
          <a:lstStyle/>
          <a:p>
            <a:pPr algn="ctr"/>
            <a:r>
              <a:rPr lang="en-US" sz="3200" b="1" u="sng" dirty="0" smtClean="0">
                <a:latin typeface="Arial" pitchFamily="34" charset="0"/>
                <a:cs typeface="Arial" pitchFamily="34" charset="0"/>
              </a:rPr>
              <a:t>JORDAN: Al </a:t>
            </a:r>
            <a:r>
              <a:rPr lang="en-US" sz="3200" b="1" u="sng" dirty="0" err="1" smtClean="0">
                <a:latin typeface="Arial" pitchFamily="34" charset="0"/>
                <a:cs typeface="Arial" pitchFamily="34" charset="0"/>
              </a:rPr>
              <a:t>Kresha</a:t>
            </a:r>
            <a:endParaRPr lang="en-US" sz="3200" b="1" u="sng" dirty="0" smtClean="0">
              <a:latin typeface="Arial" pitchFamily="34" charset="0"/>
              <a:cs typeface="Arial" pitchFamily="34" charset="0"/>
            </a:endParaRPr>
          </a:p>
        </p:txBody>
      </p:sp>
      <p:sp>
        <p:nvSpPr>
          <p:cNvPr id="3" name="TextBox 2"/>
          <p:cNvSpPr txBox="1"/>
          <p:nvPr/>
        </p:nvSpPr>
        <p:spPr>
          <a:xfrm>
            <a:off x="43758" y="3810000"/>
            <a:ext cx="9144000" cy="3416320"/>
          </a:xfrm>
          <a:prstGeom prst="rect">
            <a:avLst/>
          </a:prstGeom>
          <a:noFill/>
        </p:spPr>
        <p:txBody>
          <a:bodyPr wrap="square" rtlCol="0">
            <a:spAutoFit/>
          </a:bodyPr>
          <a:lstStyle/>
          <a:p>
            <a:r>
              <a:rPr lang="en-US" sz="2400" b="1" u="sng" dirty="0" smtClean="0">
                <a:latin typeface="Arial" pitchFamily="34" charset="0"/>
                <a:cs typeface="Arial" pitchFamily="34" charset="0"/>
              </a:rPr>
              <a:t>Opportunities identified:</a:t>
            </a:r>
            <a:endParaRPr lang="en-US" sz="2400" dirty="0" smtClean="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Partnership between existing welfare societies and private NGO’s aimed at expanding the range of services (agriculture and other) offered to members and to the community in general</a:t>
            </a:r>
          </a:p>
          <a:p>
            <a:r>
              <a:rPr lang="en-US" sz="2400" b="1" u="sng" dirty="0" smtClean="0">
                <a:latin typeface="Arial" pitchFamily="34" charset="0"/>
                <a:cs typeface="Arial" pitchFamily="34" charset="0"/>
              </a:rPr>
              <a:t>Research;</a:t>
            </a:r>
          </a:p>
          <a:p>
            <a:pPr marL="342900" indent="-342900">
              <a:buFont typeface="Arial" pitchFamily="34" charset="0"/>
              <a:buChar char="•"/>
            </a:pPr>
            <a:r>
              <a:rPr lang="en-US" sz="2400" dirty="0" smtClean="0">
                <a:latin typeface="Arial" pitchFamily="34" charset="0"/>
                <a:cs typeface="Arial" pitchFamily="34" charset="0"/>
              </a:rPr>
              <a:t>Understanding the potential role of welfare societies within NAWA in enhancing approaches for knowledge dissemination and uptake of agricultural technologies and best practices</a:t>
            </a:r>
          </a:p>
          <a:p>
            <a:endParaRPr lang="en-US" sz="2400" dirty="0">
              <a:latin typeface="Arial" pitchFamily="34" charset="0"/>
              <a:cs typeface="Arial" pitchFamily="34" charset="0"/>
            </a:endParaRPr>
          </a:p>
        </p:txBody>
      </p:sp>
      <p:sp>
        <p:nvSpPr>
          <p:cNvPr id="4" name="TextBox 3"/>
          <p:cNvSpPr txBox="1"/>
          <p:nvPr/>
        </p:nvSpPr>
        <p:spPr>
          <a:xfrm>
            <a:off x="5181600" y="685800"/>
            <a:ext cx="3844433" cy="2677656"/>
          </a:xfrm>
          <a:prstGeom prst="rect">
            <a:avLst/>
          </a:prstGeom>
          <a:noFill/>
        </p:spPr>
        <p:txBody>
          <a:bodyPr wrap="square" rtlCol="0">
            <a:spAutoFit/>
          </a:bodyPr>
          <a:lstStyle/>
          <a:p>
            <a:r>
              <a:rPr lang="en-US" sz="2400" dirty="0" smtClean="0">
                <a:latin typeface="Arial" pitchFamily="34" charset="0"/>
                <a:cs typeface="Arial" pitchFamily="34" charset="0"/>
              </a:rPr>
              <a:t>Disgruntled community, and evidence of discord between members of the community and between tribal clans. History of failed attempts at social and economic organization</a:t>
            </a:r>
            <a:endParaRPr lang="en-US" sz="2400" dirty="0">
              <a:latin typeface="Arial" pitchFamily="34" charset="0"/>
              <a:cs typeface="Arial" pitchFamily="34" charset="0"/>
            </a:endParaRP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4320" y="302195"/>
            <a:ext cx="4974880" cy="33236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Rectangle 8"/>
          <p:cNvSpPr/>
          <p:nvPr/>
        </p:nvSpPr>
        <p:spPr>
          <a:xfrm>
            <a:off x="5181600" y="564699"/>
            <a:ext cx="3142306" cy="461665"/>
          </a:xfrm>
          <a:prstGeom prst="rect">
            <a:avLst/>
          </a:prstGeom>
        </p:spPr>
        <p:txBody>
          <a:bodyPr wrap="square">
            <a:spAutoFit/>
          </a:bodyPr>
          <a:lstStyle/>
          <a:p>
            <a:pPr lvl="0"/>
            <a:endParaRPr lang="en-US" sz="2400"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xmlns="" val="3206423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36914" y="0"/>
            <a:ext cx="2833735" cy="584775"/>
          </a:xfrm>
          <a:prstGeom prst="rect">
            <a:avLst/>
          </a:prstGeom>
          <a:noFill/>
        </p:spPr>
        <p:txBody>
          <a:bodyPr wrap="square" rtlCol="0">
            <a:spAutoFit/>
          </a:bodyPr>
          <a:lstStyle/>
          <a:p>
            <a:pPr algn="ctr"/>
            <a:r>
              <a:rPr lang="en-US" sz="3200" b="1" u="sng" dirty="0" smtClean="0">
                <a:latin typeface="Arial" pitchFamily="34" charset="0"/>
                <a:cs typeface="Arial" pitchFamily="34" charset="0"/>
              </a:rPr>
              <a:t>TUNISIA</a:t>
            </a:r>
          </a:p>
        </p:txBody>
      </p:sp>
      <p:sp>
        <p:nvSpPr>
          <p:cNvPr id="3" name="TextBox 2"/>
          <p:cNvSpPr txBox="1"/>
          <p:nvPr/>
        </p:nvSpPr>
        <p:spPr>
          <a:xfrm>
            <a:off x="43758" y="3810000"/>
            <a:ext cx="9144000" cy="2677656"/>
          </a:xfrm>
          <a:prstGeom prst="rect">
            <a:avLst/>
          </a:prstGeom>
          <a:noFill/>
        </p:spPr>
        <p:txBody>
          <a:bodyPr wrap="square" rtlCol="0">
            <a:spAutoFit/>
          </a:bodyPr>
          <a:lstStyle/>
          <a:p>
            <a:r>
              <a:rPr lang="en-US" sz="2400" b="1" u="sng" dirty="0" smtClean="0">
                <a:latin typeface="Arial" pitchFamily="34" charset="0"/>
                <a:cs typeface="Arial" pitchFamily="34" charset="0"/>
              </a:rPr>
              <a:t>Opportunities identified:</a:t>
            </a:r>
            <a:endParaRPr lang="en-US" sz="2400" dirty="0" smtClean="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Early identification – potential initiative related to capacity building of self-help groups, in order to enhance knowledge dissemination and extension outreach</a:t>
            </a:r>
          </a:p>
          <a:p>
            <a:r>
              <a:rPr lang="en-US" sz="2400" b="1" u="sng" dirty="0" smtClean="0">
                <a:latin typeface="Arial" pitchFamily="34" charset="0"/>
                <a:cs typeface="Arial" pitchFamily="34" charset="0"/>
              </a:rPr>
              <a:t>Research;</a:t>
            </a:r>
          </a:p>
          <a:p>
            <a:pPr marL="342900" indent="-342900">
              <a:buFont typeface="Arial" pitchFamily="34" charset="0"/>
              <a:buChar char="•"/>
            </a:pPr>
            <a:r>
              <a:rPr lang="en-US" sz="2400" dirty="0" smtClean="0">
                <a:latin typeface="Arial" pitchFamily="34" charset="0"/>
                <a:cs typeface="Arial" pitchFamily="34" charset="0"/>
              </a:rPr>
              <a:t>Early stages of identification - not yet accurately defined</a:t>
            </a:r>
          </a:p>
          <a:p>
            <a:endParaRPr lang="en-US" sz="2400" dirty="0">
              <a:latin typeface="Arial" pitchFamily="34" charset="0"/>
              <a:cs typeface="Arial" pitchFamily="34" charset="0"/>
            </a:endParaRPr>
          </a:p>
        </p:txBody>
      </p:sp>
      <p:sp>
        <p:nvSpPr>
          <p:cNvPr id="4" name="TextBox 3"/>
          <p:cNvSpPr txBox="1"/>
          <p:nvPr/>
        </p:nvSpPr>
        <p:spPr>
          <a:xfrm>
            <a:off x="4615758" y="914400"/>
            <a:ext cx="4528243" cy="3046988"/>
          </a:xfrm>
          <a:prstGeom prst="rect">
            <a:avLst/>
          </a:prstGeom>
          <a:noFill/>
        </p:spPr>
        <p:txBody>
          <a:bodyPr wrap="square" rtlCol="0">
            <a:spAutoFit/>
          </a:bodyPr>
          <a:lstStyle/>
          <a:p>
            <a:r>
              <a:rPr lang="en-US" sz="2400" dirty="0">
                <a:latin typeface="Arial" pitchFamily="34" charset="0"/>
                <a:cs typeface="Arial" pitchFamily="34" charset="0"/>
              </a:rPr>
              <a:t>High youth unemployment and low productivity of </a:t>
            </a:r>
            <a:r>
              <a:rPr lang="en-US" sz="2400" dirty="0" smtClean="0">
                <a:latin typeface="Arial" pitchFamily="34" charset="0"/>
                <a:cs typeface="Arial" pitchFamily="34" charset="0"/>
              </a:rPr>
              <a:t>agriculture.</a:t>
            </a:r>
            <a:endParaRPr lang="en-US" sz="2400" dirty="0">
              <a:latin typeface="Arial" pitchFamily="34" charset="0"/>
              <a:cs typeface="Arial" pitchFamily="34" charset="0"/>
            </a:endParaRPr>
          </a:p>
          <a:p>
            <a:r>
              <a:rPr lang="en-US" sz="2400" dirty="0" smtClean="0">
                <a:latin typeface="Arial" pitchFamily="34" charset="0"/>
                <a:cs typeface="Arial" pitchFamily="34" charset="0"/>
              </a:rPr>
              <a:t>Contemporary movement of self-help groups formed predominantly by young women and aimed at providing social service and access to information. </a:t>
            </a:r>
            <a:endParaRPr lang="en-US" sz="2400" dirty="0">
              <a:latin typeface="Arial" pitchFamily="34" charset="0"/>
              <a:cs typeface="Arial" pitchFamily="34" charset="0"/>
            </a:endParaRPr>
          </a:p>
        </p:txBody>
      </p:sp>
      <p:sp>
        <p:nvSpPr>
          <p:cNvPr id="7" name="Rectangle 6"/>
          <p:cNvSpPr/>
          <p:nvPr/>
        </p:nvSpPr>
        <p:spPr>
          <a:xfrm>
            <a:off x="4876800" y="564698"/>
            <a:ext cx="3810000" cy="461665"/>
          </a:xfrm>
          <a:prstGeom prst="rect">
            <a:avLst/>
          </a:prstGeom>
        </p:spPr>
        <p:txBody>
          <a:bodyPr wrap="square">
            <a:spAutoFit/>
          </a:bodyPr>
          <a:lstStyle/>
          <a:p>
            <a:pPr lvl="0"/>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Beni</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Khedeche</a:t>
            </a:r>
            <a:r>
              <a:rPr lang="en-US" sz="2400" dirty="0" smtClean="0">
                <a:solidFill>
                  <a:prstClr val="black"/>
                </a:solidFill>
                <a:latin typeface="Arial" pitchFamily="34" charset="0"/>
                <a:cs typeface="Arial" pitchFamily="34" charset="0"/>
              </a:rPr>
              <a:t> </a:t>
            </a:r>
            <a:endParaRPr lang="en-US" sz="2400" dirty="0">
              <a:solidFill>
                <a:prstClr val="black"/>
              </a:solidFill>
              <a:latin typeface="Arial" pitchFamily="34" charset="0"/>
              <a:cs typeface="Arial" pitchFamily="34" charset="0"/>
            </a:endParaRP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757" y="255420"/>
            <a:ext cx="4536239" cy="34021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46568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36914" y="0"/>
            <a:ext cx="2833735" cy="584775"/>
          </a:xfrm>
          <a:prstGeom prst="rect">
            <a:avLst/>
          </a:prstGeom>
          <a:noFill/>
        </p:spPr>
        <p:txBody>
          <a:bodyPr wrap="square" rtlCol="0">
            <a:spAutoFit/>
          </a:bodyPr>
          <a:lstStyle/>
          <a:p>
            <a:pPr algn="ctr"/>
            <a:r>
              <a:rPr lang="en-US" sz="3200" b="1" u="sng" dirty="0" smtClean="0">
                <a:latin typeface="Arial" pitchFamily="34" charset="0"/>
                <a:cs typeface="Arial" pitchFamily="34" charset="0"/>
              </a:rPr>
              <a:t>MOROCCO</a:t>
            </a:r>
          </a:p>
        </p:txBody>
      </p:sp>
      <p:sp>
        <p:nvSpPr>
          <p:cNvPr id="3" name="TextBox 2"/>
          <p:cNvSpPr txBox="1"/>
          <p:nvPr/>
        </p:nvSpPr>
        <p:spPr>
          <a:xfrm>
            <a:off x="43758" y="3810000"/>
            <a:ext cx="9144000" cy="3046988"/>
          </a:xfrm>
          <a:prstGeom prst="rect">
            <a:avLst/>
          </a:prstGeom>
          <a:noFill/>
        </p:spPr>
        <p:txBody>
          <a:bodyPr wrap="square" rtlCol="0">
            <a:spAutoFit/>
          </a:bodyPr>
          <a:lstStyle/>
          <a:p>
            <a:r>
              <a:rPr lang="en-US" sz="2400" b="1" u="sng" dirty="0" smtClean="0">
                <a:latin typeface="Arial" pitchFamily="34" charset="0"/>
                <a:cs typeface="Arial" pitchFamily="34" charset="0"/>
              </a:rPr>
              <a:t>Opportunities identified:</a:t>
            </a:r>
            <a:endParaRPr lang="en-US" sz="2400" dirty="0" smtClean="0">
              <a:latin typeface="Arial" pitchFamily="34" charset="0"/>
              <a:cs typeface="Arial" pitchFamily="34" charset="0"/>
            </a:endParaRPr>
          </a:p>
          <a:p>
            <a:pPr marL="342900" indent="-342900">
              <a:buFont typeface="Arial" pitchFamily="34" charset="0"/>
              <a:buChar char="•"/>
            </a:pPr>
            <a:r>
              <a:rPr lang="en-US" sz="2400" dirty="0" smtClean="0">
                <a:latin typeface="Arial" pitchFamily="34" charset="0"/>
                <a:cs typeface="Arial" pitchFamily="34" charset="0"/>
              </a:rPr>
              <a:t>Early identification – partnership between farming communities, INRA, ENA, ICARDA, ONCA, OCP and private seed suppliers in assessing contemporary forms of social and economic organization.</a:t>
            </a:r>
          </a:p>
          <a:p>
            <a:r>
              <a:rPr lang="en-US" sz="2400" b="1" u="sng" dirty="0" smtClean="0">
                <a:latin typeface="Arial" pitchFamily="34" charset="0"/>
                <a:cs typeface="Arial" pitchFamily="34" charset="0"/>
              </a:rPr>
              <a:t>Research;</a:t>
            </a:r>
          </a:p>
          <a:p>
            <a:pPr marL="342900" indent="-342900">
              <a:buFont typeface="Arial" pitchFamily="34" charset="0"/>
              <a:buChar char="•"/>
            </a:pPr>
            <a:r>
              <a:rPr lang="en-US" sz="2400" dirty="0" smtClean="0">
                <a:latin typeface="Arial" pitchFamily="34" charset="0"/>
                <a:cs typeface="Arial" pitchFamily="34" charset="0"/>
              </a:rPr>
              <a:t>Early stages of identification - not yet accurately defined</a:t>
            </a:r>
          </a:p>
          <a:p>
            <a:endParaRPr lang="en-US" sz="2400" dirty="0">
              <a:latin typeface="Arial" pitchFamily="34" charset="0"/>
              <a:cs typeface="Arial" pitchFamily="34" charset="0"/>
            </a:endParaRPr>
          </a:p>
        </p:txBody>
      </p:sp>
      <p:sp>
        <p:nvSpPr>
          <p:cNvPr id="4" name="TextBox 3"/>
          <p:cNvSpPr txBox="1"/>
          <p:nvPr/>
        </p:nvSpPr>
        <p:spPr>
          <a:xfrm>
            <a:off x="4800600" y="1033764"/>
            <a:ext cx="4343401" cy="2677656"/>
          </a:xfrm>
          <a:prstGeom prst="rect">
            <a:avLst/>
          </a:prstGeom>
          <a:noFill/>
        </p:spPr>
        <p:txBody>
          <a:bodyPr wrap="square" rtlCol="0">
            <a:spAutoFit/>
          </a:bodyPr>
          <a:lstStyle/>
          <a:p>
            <a:r>
              <a:rPr lang="en-US" sz="2400" dirty="0" smtClean="0">
                <a:latin typeface="Arial" pitchFamily="34" charset="0"/>
                <a:cs typeface="Arial" pitchFamily="34" charset="0"/>
              </a:rPr>
              <a:t>Historical experience with farm associations has negatively affected membership and participation rates within village wide (commodity based) agricultural cooperatives.</a:t>
            </a:r>
            <a:endParaRPr lang="en-US" sz="2400" dirty="0">
              <a:latin typeface="Arial" pitchFamily="34" charset="0"/>
              <a:cs typeface="Arial" pitchFamily="34" charset="0"/>
            </a:endParaRPr>
          </a:p>
        </p:txBody>
      </p:sp>
      <p:sp>
        <p:nvSpPr>
          <p:cNvPr id="7" name="Rectangle 6"/>
          <p:cNvSpPr/>
          <p:nvPr/>
        </p:nvSpPr>
        <p:spPr>
          <a:xfrm>
            <a:off x="5148781" y="564696"/>
            <a:ext cx="3810000" cy="461665"/>
          </a:xfrm>
          <a:prstGeom prst="rect">
            <a:avLst/>
          </a:prstGeom>
        </p:spPr>
        <p:txBody>
          <a:bodyPr wrap="square">
            <a:spAutoFit/>
          </a:bodyPr>
          <a:lstStyle/>
          <a:p>
            <a:pPr lvl="0"/>
            <a:r>
              <a:rPr lang="en-US" sz="2400" b="1" dirty="0" smtClean="0">
                <a:solidFill>
                  <a:prstClr val="black"/>
                </a:solidFill>
                <a:latin typeface="Arial" pitchFamily="34" charset="0"/>
                <a:cs typeface="Arial" pitchFamily="34" charset="0"/>
              </a:rPr>
              <a:t>             Meknes</a:t>
            </a:r>
            <a:r>
              <a:rPr lang="en-US" sz="2400" dirty="0" smtClean="0">
                <a:solidFill>
                  <a:prstClr val="black"/>
                </a:solidFill>
                <a:latin typeface="Arial" pitchFamily="34" charset="0"/>
                <a:cs typeface="Arial" pitchFamily="34" charset="0"/>
              </a:rPr>
              <a:t> </a:t>
            </a:r>
            <a:endParaRPr lang="en-US" sz="2400" dirty="0">
              <a:solidFill>
                <a:prstClr val="black"/>
              </a:solidFill>
              <a:latin typeface="Arial" pitchFamily="34" charset="0"/>
              <a:cs typeface="Arial" pitchFamily="34" charset="0"/>
            </a:endParaRPr>
          </a:p>
        </p:txBody>
      </p:sp>
      <p:pic>
        <p:nvPicPr>
          <p:cNvPr id="6146" name="Picture 2" descr="C:\Users\SKassam\Desktop\Meknes LA\Ain Jamma pictures\IMG_372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758" y="152400"/>
            <a:ext cx="4756842" cy="35052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758641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6543" y="457200"/>
            <a:ext cx="8839200" cy="5632311"/>
          </a:xfrm>
          <a:prstGeom prst="rect">
            <a:avLst/>
          </a:prstGeom>
          <a:noFill/>
        </p:spPr>
        <p:txBody>
          <a:bodyPr wrap="square" rtlCol="0">
            <a:spAutoFit/>
          </a:bodyPr>
          <a:lstStyle/>
          <a:p>
            <a:r>
              <a:rPr lang="en-US" sz="2400" b="1" dirty="0" smtClean="0">
                <a:latin typeface="Arial" pitchFamily="34" charset="0"/>
                <a:cs typeface="Arial" pitchFamily="34" charset="0"/>
              </a:rPr>
              <a:t>Priority commodities/livelihood activity identified by the evolving alliances (CRP action sites):</a:t>
            </a:r>
          </a:p>
          <a:p>
            <a:endParaRPr lang="en-US" sz="2400" b="1" dirty="0">
              <a:latin typeface="Arial" pitchFamily="34" charset="0"/>
              <a:cs typeface="Arial" pitchFamily="34" charset="0"/>
            </a:endParaRPr>
          </a:p>
          <a:p>
            <a:r>
              <a:rPr lang="en-US" sz="2400" dirty="0" smtClean="0">
                <a:latin typeface="Arial" pitchFamily="34" charset="0"/>
                <a:cs typeface="Arial" pitchFamily="34" charset="0"/>
              </a:rPr>
              <a:t>Jordan:	Olive oil (Al </a:t>
            </a:r>
            <a:r>
              <a:rPr lang="en-US" sz="2400" dirty="0" err="1" smtClean="0">
                <a:latin typeface="Arial" pitchFamily="34" charset="0"/>
                <a:cs typeface="Arial" pitchFamily="34" charset="0"/>
              </a:rPr>
              <a:t>Erak</a:t>
            </a:r>
            <a:r>
              <a:rPr lang="en-US" sz="2400" dirty="0" smtClean="0">
                <a:latin typeface="Arial" pitchFamily="34" charset="0"/>
                <a:cs typeface="Arial" pitchFamily="34" charset="0"/>
              </a:rPr>
              <a:t>), Sheep (Al </a:t>
            </a:r>
            <a:r>
              <a:rPr lang="en-US" sz="2400" dirty="0" err="1" smtClean="0">
                <a:latin typeface="Arial" pitchFamily="34" charset="0"/>
                <a:cs typeface="Arial" pitchFamily="34" charset="0"/>
              </a:rPr>
              <a:t>Kresha</a:t>
            </a:r>
            <a:r>
              <a:rPr lang="en-US" sz="2400" dirty="0" smtClean="0">
                <a:latin typeface="Arial" pitchFamily="34" charset="0"/>
                <a:cs typeface="Arial" pitchFamily="34" charset="0"/>
              </a:rPr>
              <a:t>)</a:t>
            </a:r>
          </a:p>
          <a:p>
            <a:endParaRPr lang="en-US" sz="2400" dirty="0">
              <a:latin typeface="Arial" pitchFamily="34" charset="0"/>
              <a:cs typeface="Arial" pitchFamily="34" charset="0"/>
            </a:endParaRPr>
          </a:p>
          <a:p>
            <a:r>
              <a:rPr lang="en-US" sz="2400" dirty="0" smtClean="0">
                <a:latin typeface="Arial" pitchFamily="34" charset="0"/>
                <a:cs typeface="Arial" pitchFamily="34" charset="0"/>
              </a:rPr>
              <a:t>Egypt:		Buffalo milk, dates, tomatoes (from pilot)</a:t>
            </a:r>
          </a:p>
          <a:p>
            <a:endParaRPr lang="en-US" sz="2400" dirty="0">
              <a:latin typeface="Arial" pitchFamily="34" charset="0"/>
              <a:cs typeface="Arial" pitchFamily="34" charset="0"/>
            </a:endParaRPr>
          </a:p>
          <a:p>
            <a:r>
              <a:rPr lang="en-US" sz="2400" dirty="0" smtClean="0">
                <a:latin typeface="Arial" pitchFamily="34" charset="0"/>
                <a:cs typeface="Arial" pitchFamily="34" charset="0"/>
              </a:rPr>
              <a:t>Tunisia:	Olives (integrated with livestock)</a:t>
            </a:r>
          </a:p>
          <a:p>
            <a:endParaRPr lang="en-US" sz="2400" dirty="0">
              <a:latin typeface="Arial" pitchFamily="34" charset="0"/>
              <a:cs typeface="Arial" pitchFamily="34" charset="0"/>
            </a:endParaRPr>
          </a:p>
          <a:p>
            <a:r>
              <a:rPr lang="en-US" sz="2400" dirty="0" smtClean="0">
                <a:latin typeface="Arial" pitchFamily="34" charset="0"/>
                <a:cs typeface="Arial" pitchFamily="34" charset="0"/>
              </a:rPr>
              <a:t>Morocco:	Potatoes and Onions</a:t>
            </a:r>
          </a:p>
          <a:p>
            <a:endParaRPr lang="en-US" sz="2400" dirty="0">
              <a:latin typeface="Arial" pitchFamily="34" charset="0"/>
              <a:cs typeface="Arial" pitchFamily="34" charset="0"/>
            </a:endParaRPr>
          </a:p>
          <a:p>
            <a:endParaRPr lang="en-US" sz="2400" dirty="0" smtClean="0">
              <a:latin typeface="Arial" pitchFamily="34" charset="0"/>
              <a:cs typeface="Arial" pitchFamily="34" charset="0"/>
            </a:endParaRPr>
          </a:p>
          <a:p>
            <a:r>
              <a:rPr lang="en-US" sz="2400" dirty="0" smtClean="0">
                <a:latin typeface="Arial" pitchFamily="34" charset="0"/>
                <a:cs typeface="Arial" pitchFamily="34" charset="0"/>
              </a:rPr>
              <a:t>Market (value chain) studies initiated in collaboration with “post-harvest and market access” activities: Morocco (potato and onion), Tunisia (olives), Jordan (olives)</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xmlns="" val="16235241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7913" y="381000"/>
            <a:ext cx="8153400" cy="6093976"/>
          </a:xfrm>
          <a:prstGeom prst="rect">
            <a:avLst/>
          </a:prstGeom>
          <a:noFill/>
          <a:ln w="127000" cap="rnd" cmpd="sng">
            <a:solidFill>
              <a:schemeClr val="tx1"/>
            </a:solidFill>
            <a:bevel/>
          </a:ln>
        </p:spPr>
        <p:txBody>
          <a:bodyPr wrap="square" rtlCol="0">
            <a:spAutoFit/>
          </a:bodyPr>
          <a:lstStyle/>
          <a:p>
            <a:endParaRPr lang="en-US" dirty="0" smtClean="0"/>
          </a:p>
          <a:p>
            <a:endParaRPr lang="en-US" dirty="0"/>
          </a:p>
          <a:p>
            <a:endParaRPr lang="en-US" dirty="0" smtClean="0"/>
          </a:p>
          <a:p>
            <a:endParaRPr lang="en-US" dirty="0"/>
          </a:p>
          <a:p>
            <a:endParaRPr lang="en-US" dirty="0" smtClean="0"/>
          </a:p>
          <a:p>
            <a:endParaRPr lang="en-US" dirty="0" smtClean="0"/>
          </a:p>
          <a:p>
            <a:endParaRPr lang="en-US" dirty="0"/>
          </a:p>
          <a:p>
            <a:endParaRPr lang="en-US" dirty="0" smtClean="0"/>
          </a:p>
          <a:p>
            <a:endParaRPr lang="en-US" dirty="0"/>
          </a:p>
          <a:p>
            <a:pPr algn="ctr"/>
            <a:r>
              <a:rPr lang="en-US" sz="3600" b="1" dirty="0">
                <a:latin typeface="Arial" pitchFamily="34" charset="0"/>
                <a:cs typeface="Arial" pitchFamily="34" charset="0"/>
              </a:rPr>
              <a:t>P</a:t>
            </a:r>
            <a:r>
              <a:rPr lang="en-US" sz="3600" b="1" dirty="0" smtClean="0">
                <a:latin typeface="Arial" pitchFamily="34" charset="0"/>
                <a:cs typeface="Arial" pitchFamily="34" charset="0"/>
              </a:rPr>
              <a:t>ICTURE OF INNOVATION HERE</a:t>
            </a:r>
          </a:p>
          <a:p>
            <a:pPr algn="ctr"/>
            <a:endParaRPr lang="en-US" sz="2400" b="1" dirty="0" smtClean="0"/>
          </a:p>
          <a:p>
            <a:pPr algn="ctr"/>
            <a:r>
              <a:rPr lang="en-US" sz="2400" b="1" dirty="0" smtClean="0"/>
              <a:t>(what does it </a:t>
            </a:r>
            <a:r>
              <a:rPr lang="en-US" sz="2400" b="1" dirty="0" smtClean="0">
                <a:latin typeface="Arial" pitchFamily="34" charset="0"/>
                <a:cs typeface="Arial" pitchFamily="34" charset="0"/>
              </a:rPr>
              <a:t>look</a:t>
            </a:r>
            <a:r>
              <a:rPr lang="en-US" sz="2400" b="1" dirty="0" smtClean="0"/>
              <a:t> like?)</a:t>
            </a:r>
            <a:endParaRPr lang="en-US" sz="2400" b="1" dirty="0"/>
          </a:p>
          <a:p>
            <a:pPr algn="ctr"/>
            <a:endParaRPr lang="en-US" dirty="0" smtClean="0"/>
          </a:p>
          <a:p>
            <a:pPr algn="ctr"/>
            <a:endParaRPr lang="en-US" dirty="0"/>
          </a:p>
          <a:p>
            <a:pPr algn="ctr"/>
            <a:endParaRPr lang="en-US" dirty="0" smtClean="0"/>
          </a:p>
          <a:p>
            <a:pPr algn="ctr"/>
            <a:endParaRPr lang="en-US" dirty="0"/>
          </a:p>
          <a:p>
            <a:pPr algn="ctr"/>
            <a:endParaRPr lang="en-US" dirty="0" smtClean="0"/>
          </a:p>
          <a:p>
            <a:pPr algn="ctr"/>
            <a:endParaRPr lang="en-US" dirty="0"/>
          </a:p>
          <a:p>
            <a:pPr algn="ctr"/>
            <a:endParaRPr lang="en-US" dirty="0" smtClean="0"/>
          </a:p>
          <a:p>
            <a:pPr algn="ctr"/>
            <a:endParaRPr lang="en-US" dirty="0" smtClean="0"/>
          </a:p>
        </p:txBody>
      </p:sp>
    </p:spTree>
    <p:extLst>
      <p:ext uri="{BB962C8B-B14F-4D97-AF65-F5344CB8AC3E}">
        <p14:creationId xmlns:p14="http://schemas.microsoft.com/office/powerpoint/2010/main" xmlns="" val="14429648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639762"/>
          </a:xfrm>
        </p:spPr>
        <p:txBody>
          <a:bodyPr>
            <a:normAutofit/>
          </a:bodyPr>
          <a:lstStyle/>
          <a:p>
            <a:pPr marL="0" indent="0" algn="ctr">
              <a:buNone/>
            </a:pPr>
            <a:r>
              <a:rPr lang="en-US" sz="3200" u="sng" dirty="0" smtClean="0">
                <a:solidFill>
                  <a:schemeClr val="tx1"/>
                </a:solidFill>
                <a:effectLst/>
                <a:latin typeface="Arial" pitchFamily="34" charset="0"/>
                <a:ea typeface="+mn-ea"/>
                <a:cs typeface="Arial" pitchFamily="34" charset="0"/>
              </a:rPr>
              <a:t>INNOVATION PLATFORMS</a:t>
            </a:r>
            <a:endParaRPr lang="en-US" sz="3200" u="sng" dirty="0">
              <a:solidFill>
                <a:schemeClr val="tx1"/>
              </a:solidFill>
              <a:effectLst/>
              <a:latin typeface="Arial" pitchFamily="34" charset="0"/>
              <a:ea typeface="+mn-ea"/>
              <a:cs typeface="Arial" pitchFamily="34" charset="0"/>
            </a:endParaRPr>
          </a:p>
        </p:txBody>
      </p:sp>
      <p:sp>
        <p:nvSpPr>
          <p:cNvPr id="3" name="Content Placeholder 2"/>
          <p:cNvSpPr>
            <a:spLocks noGrp="1"/>
          </p:cNvSpPr>
          <p:nvPr>
            <p:ph sz="quarter" idx="13"/>
          </p:nvPr>
        </p:nvSpPr>
        <p:spPr>
          <a:xfrm>
            <a:off x="228600" y="1219200"/>
            <a:ext cx="8915400" cy="3962400"/>
          </a:xfrm>
        </p:spPr>
        <p:txBody>
          <a:bodyPr>
            <a:noAutofit/>
          </a:bodyPr>
          <a:lstStyle/>
          <a:p>
            <a:pPr marL="0" lvl="0" indent="0">
              <a:buNone/>
            </a:pPr>
            <a:r>
              <a:rPr lang="en-US" sz="2400" dirty="0" smtClean="0">
                <a:solidFill>
                  <a:srgbClr val="000000"/>
                </a:solidFill>
                <a:latin typeface="Arial" pitchFamily="34" charset="0"/>
                <a:ea typeface="Times New Roman"/>
                <a:cs typeface="Arial" pitchFamily="34" charset="0"/>
              </a:rPr>
              <a:t>Through contextually relevant approaches - </a:t>
            </a:r>
            <a:r>
              <a:rPr lang="en-US" sz="2400" i="1" dirty="0" smtClean="0">
                <a:solidFill>
                  <a:srgbClr val="000000"/>
                </a:solidFill>
                <a:latin typeface="Arial" pitchFamily="34" charset="0"/>
                <a:ea typeface="Times New Roman"/>
                <a:cs typeface="Arial" pitchFamily="34" charset="0"/>
              </a:rPr>
              <a:t>which are  informed by joint learning with communities, maintained through sustained support for agricultural research for development initiatives, and  in line with community based development initiatives</a:t>
            </a:r>
            <a:r>
              <a:rPr lang="en-US" sz="2400" dirty="0" smtClean="0">
                <a:solidFill>
                  <a:srgbClr val="000000"/>
                </a:solidFill>
                <a:latin typeface="Arial" pitchFamily="34" charset="0"/>
                <a:ea typeface="Times New Roman"/>
                <a:cs typeface="Arial" pitchFamily="34" charset="0"/>
              </a:rPr>
              <a:t> - challenges to agricultural livelihoods are identified, addressed and mitigated through mutually beneficial (public-private-civil society) partnerships that enhance quality of life for rural communities</a:t>
            </a:r>
          </a:p>
          <a:p>
            <a:pPr marL="0" lvl="0" indent="0">
              <a:buNone/>
            </a:pPr>
            <a:endParaRPr lang="en-US" sz="2400" dirty="0">
              <a:solidFill>
                <a:srgbClr val="000000"/>
              </a:solidFill>
              <a:latin typeface="Arial" pitchFamily="34" charset="0"/>
              <a:ea typeface="Times New Roman"/>
              <a:cs typeface="Arial" pitchFamily="34" charset="0"/>
            </a:endParaRPr>
          </a:p>
          <a:p>
            <a:pPr marL="0" lvl="0" indent="0">
              <a:buNone/>
            </a:pPr>
            <a:r>
              <a:rPr lang="en-US" sz="2400" dirty="0" smtClean="0">
                <a:solidFill>
                  <a:srgbClr val="000000"/>
                </a:solidFill>
                <a:latin typeface="Arial" pitchFamily="34" charset="0"/>
                <a:ea typeface="Times New Roman"/>
                <a:cs typeface="Arial" pitchFamily="34" charset="0"/>
              </a:rPr>
              <a:t>Evidence obtained through sound research can inform both process and form of the innovation platform as well as on progress towards desired outcomes</a:t>
            </a:r>
          </a:p>
          <a:p>
            <a:pPr marL="0" lvl="0" indent="0">
              <a:buNone/>
            </a:pPr>
            <a:endParaRPr lang="en-US" sz="2400" dirty="0">
              <a:solidFill>
                <a:srgbClr val="000000"/>
              </a:solidFill>
              <a:latin typeface="Arial" pitchFamily="34" charset="0"/>
              <a:ea typeface="Times New Roman"/>
              <a:cs typeface="Arial" pitchFamily="34" charset="0"/>
            </a:endParaRPr>
          </a:p>
          <a:p>
            <a:pPr marL="0" lvl="0" indent="0">
              <a:buNone/>
            </a:pPr>
            <a:endParaRPr lang="en-US" sz="2400" dirty="0" smtClean="0">
              <a:solidFill>
                <a:srgbClr val="000000"/>
              </a:solidFill>
              <a:latin typeface="Arial" pitchFamily="34" charset="0"/>
              <a:ea typeface="Times New Roman"/>
              <a:cs typeface="Arial" pitchFamily="34" charset="0"/>
            </a:endParaRPr>
          </a:p>
          <a:p>
            <a:pPr marL="0" lvl="0" indent="0">
              <a:buNone/>
            </a:pPr>
            <a:r>
              <a:rPr lang="en-US" sz="2400" dirty="0" smtClean="0">
                <a:solidFill>
                  <a:srgbClr val="000000"/>
                </a:solidFill>
                <a:latin typeface="Arial" pitchFamily="34" charset="0"/>
                <a:ea typeface="Times New Roman"/>
                <a:cs typeface="Arial" pitchFamily="34" charset="0"/>
              </a:rPr>
              <a:t> </a:t>
            </a:r>
          </a:p>
          <a:p>
            <a:endParaRPr lang="en-US" sz="2000" dirty="0" smtClean="0">
              <a:solidFill>
                <a:srgbClr val="000000"/>
              </a:solidFill>
              <a:ea typeface="Times New Roman"/>
              <a:cs typeface="Times New Roman"/>
            </a:endParaRPr>
          </a:p>
          <a:p>
            <a:endParaRPr lang="en-US" sz="2000" dirty="0" smtClean="0">
              <a:solidFill>
                <a:srgbClr val="000000"/>
              </a:solidFill>
              <a:ea typeface="Times New Roman"/>
              <a:cs typeface="Times New Roman"/>
            </a:endParaRPr>
          </a:p>
          <a:p>
            <a:endParaRPr lang="en-US" sz="2000" dirty="0">
              <a:solidFill>
                <a:srgbClr val="000000"/>
              </a:solidFill>
              <a:ea typeface="Times New Roman"/>
              <a:cs typeface="Times New Roman"/>
            </a:endParaRPr>
          </a:p>
        </p:txBody>
      </p:sp>
    </p:spTree>
    <p:extLst>
      <p:ext uri="{BB962C8B-B14F-4D97-AF65-F5344CB8AC3E}">
        <p14:creationId xmlns:p14="http://schemas.microsoft.com/office/powerpoint/2010/main" xmlns="" val="419026037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0" y="-15844"/>
            <a:ext cx="9067800" cy="5669280"/>
          </a:xfrm>
        </p:spPr>
        <p:txBody>
          <a:bodyPr>
            <a:noAutofit/>
          </a:bodyPr>
          <a:lstStyle/>
          <a:p>
            <a:pPr marL="0" lvl="0" indent="0">
              <a:buClr>
                <a:srgbClr val="F14124">
                  <a:lumMod val="75000"/>
                </a:srgbClr>
              </a:buClr>
              <a:buNone/>
            </a:pPr>
            <a:r>
              <a:rPr lang="en-US" sz="2400" dirty="0">
                <a:solidFill>
                  <a:srgbClr val="000000"/>
                </a:solidFill>
                <a:latin typeface="Arial" pitchFamily="34" charset="0"/>
                <a:ea typeface="Times New Roman"/>
                <a:cs typeface="Arial" pitchFamily="34" charset="0"/>
              </a:rPr>
              <a:t>Comprised of multiple layers:</a:t>
            </a:r>
          </a:p>
          <a:p>
            <a:pPr marL="400050" lvl="0" indent="-400050">
              <a:buClr>
                <a:srgbClr val="F14124">
                  <a:lumMod val="75000"/>
                </a:srgbClr>
              </a:buClr>
              <a:buFont typeface="+mj-lt"/>
              <a:buAutoNum type="romanLcPeriod"/>
            </a:pPr>
            <a:r>
              <a:rPr lang="en-US" sz="2400" dirty="0" smtClean="0">
                <a:solidFill>
                  <a:srgbClr val="000000"/>
                </a:solidFill>
                <a:latin typeface="Arial" pitchFamily="34" charset="0"/>
                <a:ea typeface="Times New Roman"/>
                <a:cs typeface="Arial" pitchFamily="34" charset="0"/>
              </a:rPr>
              <a:t>Learning alliances </a:t>
            </a:r>
            <a:r>
              <a:rPr lang="en-US" sz="2400" dirty="0">
                <a:solidFill>
                  <a:srgbClr val="000000"/>
                </a:solidFill>
                <a:latin typeface="Arial" pitchFamily="34" charset="0"/>
                <a:ea typeface="Times New Roman"/>
                <a:cs typeface="Arial" pitchFamily="34" charset="0"/>
              </a:rPr>
              <a:t>that contextualize the </a:t>
            </a:r>
            <a:r>
              <a:rPr lang="en-US" sz="2400" dirty="0" smtClean="0">
                <a:solidFill>
                  <a:srgbClr val="000000"/>
                </a:solidFill>
                <a:latin typeface="Arial" pitchFamily="34" charset="0"/>
                <a:ea typeface="Times New Roman"/>
                <a:cs typeface="Arial" pitchFamily="34" charset="0"/>
              </a:rPr>
              <a:t>undertaking of specific research which assists in uncovering avenues for addressing challenges to rural livelihoods;</a:t>
            </a:r>
          </a:p>
          <a:p>
            <a:pPr marL="400050" lvl="0" indent="-400050">
              <a:buClr>
                <a:srgbClr val="F14124">
                  <a:lumMod val="75000"/>
                </a:srgbClr>
              </a:buClr>
              <a:buFont typeface="+mj-lt"/>
              <a:buAutoNum type="romanLcPeriod"/>
            </a:pPr>
            <a:r>
              <a:rPr lang="en-US" sz="2400" dirty="0" smtClean="0">
                <a:solidFill>
                  <a:srgbClr val="000000"/>
                </a:solidFill>
                <a:latin typeface="Arial" pitchFamily="34" charset="0"/>
                <a:ea typeface="Times New Roman"/>
                <a:cs typeface="Arial" pitchFamily="34" charset="0"/>
              </a:rPr>
              <a:t>Structured process for linking clusters </a:t>
            </a:r>
            <a:r>
              <a:rPr lang="en-US" sz="2400" dirty="0">
                <a:solidFill>
                  <a:srgbClr val="000000"/>
                </a:solidFill>
                <a:latin typeface="Arial" pitchFamily="34" charset="0"/>
                <a:ea typeface="Times New Roman"/>
                <a:cs typeface="Arial" pitchFamily="34" charset="0"/>
              </a:rPr>
              <a:t>of learning </a:t>
            </a:r>
            <a:r>
              <a:rPr lang="en-US" sz="2400" dirty="0" smtClean="0">
                <a:solidFill>
                  <a:srgbClr val="000000"/>
                </a:solidFill>
                <a:latin typeface="Arial" pitchFamily="34" charset="0"/>
                <a:ea typeface="Times New Roman"/>
                <a:cs typeface="Arial" pitchFamily="34" charset="0"/>
              </a:rPr>
              <a:t>alliances, in order to inform governorate level policy and investments, and for the purpose of inducing greater investment in agricultural innovation; as well as in leveraging these investments with investments made in </a:t>
            </a:r>
            <a:r>
              <a:rPr lang="en-US" sz="2400" dirty="0">
                <a:solidFill>
                  <a:srgbClr val="000000"/>
                </a:solidFill>
                <a:latin typeface="Arial" pitchFamily="34" charset="0"/>
                <a:ea typeface="Times New Roman"/>
                <a:cs typeface="Arial" pitchFamily="34" charset="0"/>
              </a:rPr>
              <a:t>other </a:t>
            </a:r>
            <a:r>
              <a:rPr lang="en-US" sz="2400" dirty="0" smtClean="0">
                <a:solidFill>
                  <a:srgbClr val="000000"/>
                </a:solidFill>
                <a:latin typeface="Arial" pitchFamily="34" charset="0"/>
                <a:ea typeface="Times New Roman"/>
                <a:cs typeface="Arial" pitchFamily="34" charset="0"/>
              </a:rPr>
              <a:t>sectoral innovation systems </a:t>
            </a:r>
            <a:r>
              <a:rPr lang="en-US" sz="2400" dirty="0">
                <a:solidFill>
                  <a:srgbClr val="000000"/>
                </a:solidFill>
                <a:latin typeface="Arial" pitchFamily="34" charset="0"/>
                <a:ea typeface="Times New Roman"/>
                <a:cs typeface="Arial" pitchFamily="34" charset="0"/>
              </a:rPr>
              <a:t>(health, education, </a:t>
            </a:r>
            <a:r>
              <a:rPr lang="en-US" sz="2400" dirty="0" smtClean="0">
                <a:solidFill>
                  <a:srgbClr val="000000"/>
                </a:solidFill>
                <a:latin typeface="Arial" pitchFamily="34" charset="0"/>
                <a:ea typeface="Times New Roman"/>
                <a:cs typeface="Arial" pitchFamily="34" charset="0"/>
              </a:rPr>
              <a:t>communication…) – fostering an enabling environment for sustained innovation;</a:t>
            </a:r>
            <a:endParaRPr lang="en-US" sz="2400" dirty="0">
              <a:solidFill>
                <a:srgbClr val="000000"/>
              </a:solidFill>
              <a:latin typeface="Arial" pitchFamily="34" charset="0"/>
              <a:ea typeface="Times New Roman"/>
              <a:cs typeface="Arial" pitchFamily="34" charset="0"/>
            </a:endParaRPr>
          </a:p>
          <a:p>
            <a:pPr marL="400050" lvl="0" indent="-400050">
              <a:buClr>
                <a:srgbClr val="F14124">
                  <a:lumMod val="75000"/>
                </a:srgbClr>
              </a:buClr>
              <a:buFont typeface="+mj-lt"/>
              <a:buAutoNum type="romanLcPeriod"/>
            </a:pPr>
            <a:r>
              <a:rPr lang="en-US" sz="2400" dirty="0" smtClean="0">
                <a:solidFill>
                  <a:srgbClr val="000000"/>
                </a:solidFill>
                <a:latin typeface="Arial" pitchFamily="34" charset="0"/>
                <a:ea typeface="Times New Roman"/>
                <a:cs typeface="Arial" pitchFamily="34" charset="0"/>
              </a:rPr>
              <a:t>Approaches and avenues for informing national policy</a:t>
            </a:r>
            <a:r>
              <a:rPr lang="en-US" sz="2400" dirty="0">
                <a:solidFill>
                  <a:srgbClr val="000000"/>
                </a:solidFill>
                <a:latin typeface="Arial" pitchFamily="34" charset="0"/>
                <a:ea typeface="Times New Roman"/>
                <a:cs typeface="Arial" pitchFamily="34" charset="0"/>
              </a:rPr>
              <a:t>, </a:t>
            </a:r>
            <a:r>
              <a:rPr lang="en-US" sz="2400" dirty="0" smtClean="0">
                <a:solidFill>
                  <a:srgbClr val="000000"/>
                </a:solidFill>
                <a:latin typeface="Arial" pitchFamily="34" charset="0"/>
                <a:ea typeface="Times New Roman"/>
                <a:cs typeface="Arial" pitchFamily="34" charset="0"/>
              </a:rPr>
              <a:t>and influencing </a:t>
            </a:r>
            <a:r>
              <a:rPr lang="en-US" sz="2400" dirty="0">
                <a:solidFill>
                  <a:srgbClr val="000000"/>
                </a:solidFill>
                <a:latin typeface="Arial" pitchFamily="34" charset="0"/>
                <a:ea typeface="Times New Roman"/>
                <a:cs typeface="Arial" pitchFamily="34" charset="0"/>
              </a:rPr>
              <a:t>policy reform </a:t>
            </a:r>
            <a:r>
              <a:rPr lang="en-US" sz="2400" dirty="0" smtClean="0">
                <a:solidFill>
                  <a:srgbClr val="000000"/>
                </a:solidFill>
                <a:latin typeface="Arial" pitchFamily="34" charset="0"/>
                <a:ea typeface="Times New Roman"/>
                <a:cs typeface="Arial" pitchFamily="34" charset="0"/>
              </a:rPr>
              <a:t>through </a:t>
            </a:r>
            <a:r>
              <a:rPr lang="en-US" sz="2400" dirty="0">
                <a:solidFill>
                  <a:srgbClr val="000000"/>
                </a:solidFill>
                <a:latin typeface="Arial" pitchFamily="34" charset="0"/>
                <a:ea typeface="Times New Roman"/>
                <a:cs typeface="Arial" pitchFamily="34" charset="0"/>
              </a:rPr>
              <a:t>evidence based </a:t>
            </a:r>
            <a:r>
              <a:rPr lang="en-US" sz="2400" dirty="0" smtClean="0">
                <a:solidFill>
                  <a:srgbClr val="000000"/>
                </a:solidFill>
                <a:latin typeface="Arial" pitchFamily="34" charset="0"/>
                <a:ea typeface="Times New Roman"/>
                <a:cs typeface="Arial" pitchFamily="34" charset="0"/>
              </a:rPr>
              <a:t>arguments</a:t>
            </a:r>
            <a:endParaRPr lang="en-US" sz="2400" dirty="0">
              <a:solidFill>
                <a:srgbClr val="000000"/>
              </a:solidFill>
              <a:latin typeface="Arial" pitchFamily="34" charset="0"/>
              <a:ea typeface="Times New Roman"/>
              <a:cs typeface="Arial" pitchFamily="34" charset="0"/>
            </a:endParaRPr>
          </a:p>
          <a:p>
            <a:pPr marL="0" lvl="0" indent="0">
              <a:buClr>
                <a:srgbClr val="F14124">
                  <a:lumMod val="75000"/>
                </a:srgbClr>
              </a:buClr>
              <a:buNone/>
            </a:pPr>
            <a:endParaRPr lang="en-US" sz="2400" b="1" dirty="0" smtClean="0">
              <a:solidFill>
                <a:srgbClr val="000000"/>
              </a:solidFill>
              <a:latin typeface="Arial" pitchFamily="34" charset="0"/>
              <a:ea typeface="Times New Roman"/>
              <a:cs typeface="Arial" pitchFamily="34" charset="0"/>
            </a:endParaRPr>
          </a:p>
          <a:p>
            <a:pPr marL="0" lvl="0" indent="0">
              <a:buClr>
                <a:srgbClr val="F14124">
                  <a:lumMod val="75000"/>
                </a:srgbClr>
              </a:buClr>
              <a:buNone/>
            </a:pPr>
            <a:r>
              <a:rPr lang="en-US" sz="2400" b="1" dirty="0" smtClean="0">
                <a:solidFill>
                  <a:srgbClr val="000000"/>
                </a:solidFill>
                <a:latin typeface="Arial" pitchFamily="34" charset="0"/>
                <a:ea typeface="Times New Roman"/>
                <a:cs typeface="Arial" pitchFamily="34" charset="0"/>
              </a:rPr>
              <a:t>ICARDA and partners are playing </a:t>
            </a:r>
            <a:r>
              <a:rPr lang="en-US" sz="2400" b="1" dirty="0">
                <a:solidFill>
                  <a:srgbClr val="000000"/>
                </a:solidFill>
                <a:latin typeface="Arial" pitchFamily="34" charset="0"/>
                <a:ea typeface="Times New Roman"/>
                <a:cs typeface="Arial" pitchFamily="34" charset="0"/>
              </a:rPr>
              <a:t>a facilitative role </a:t>
            </a:r>
            <a:r>
              <a:rPr lang="en-US" sz="2400" b="1" dirty="0" smtClean="0">
                <a:solidFill>
                  <a:srgbClr val="000000"/>
                </a:solidFill>
                <a:latin typeface="Arial" pitchFamily="34" charset="0"/>
                <a:ea typeface="Times New Roman"/>
                <a:cs typeface="Arial" pitchFamily="34" charset="0"/>
              </a:rPr>
              <a:t>in (i), </a:t>
            </a:r>
            <a:r>
              <a:rPr lang="en-US" sz="2400" b="1" dirty="0">
                <a:solidFill>
                  <a:srgbClr val="000000"/>
                </a:solidFill>
                <a:latin typeface="Arial" pitchFamily="34" charset="0"/>
                <a:ea typeface="Times New Roman"/>
                <a:cs typeface="Arial" pitchFamily="34" charset="0"/>
              </a:rPr>
              <a:t>a </a:t>
            </a:r>
            <a:r>
              <a:rPr lang="en-US" sz="2400" b="1" dirty="0" smtClean="0">
                <a:solidFill>
                  <a:srgbClr val="000000"/>
                </a:solidFill>
                <a:latin typeface="Arial" pitchFamily="34" charset="0"/>
                <a:ea typeface="Times New Roman"/>
                <a:cs typeface="Arial" pitchFamily="34" charset="0"/>
              </a:rPr>
              <a:t>(future) catalytic </a:t>
            </a:r>
            <a:r>
              <a:rPr lang="en-US" sz="2400" b="1" dirty="0">
                <a:solidFill>
                  <a:srgbClr val="000000"/>
                </a:solidFill>
                <a:latin typeface="Arial" pitchFamily="34" charset="0"/>
                <a:ea typeface="Times New Roman"/>
                <a:cs typeface="Arial" pitchFamily="34" charset="0"/>
              </a:rPr>
              <a:t>role in (ii</a:t>
            </a:r>
            <a:r>
              <a:rPr lang="en-US" sz="2400" b="1" dirty="0" smtClean="0">
                <a:solidFill>
                  <a:srgbClr val="000000"/>
                </a:solidFill>
                <a:latin typeface="Arial" pitchFamily="34" charset="0"/>
                <a:ea typeface="Times New Roman"/>
                <a:cs typeface="Arial" pitchFamily="34" charset="0"/>
              </a:rPr>
              <a:t>) and studying the tenets of (iii) </a:t>
            </a:r>
            <a:endParaRPr lang="en-US" sz="2400" b="1" dirty="0">
              <a:solidFill>
                <a:srgbClr val="000000"/>
              </a:solidFill>
              <a:latin typeface="Arial" pitchFamily="34" charset="0"/>
              <a:ea typeface="Times New Roman"/>
              <a:cs typeface="Arial" pitchFamily="34" charset="0"/>
            </a:endParaRPr>
          </a:p>
          <a:p>
            <a:pPr marL="45720" indent="0">
              <a:buNone/>
            </a:pPr>
            <a:endParaRPr lang="en-US" sz="2400" dirty="0">
              <a:latin typeface="Arial" pitchFamily="34" charset="0"/>
              <a:cs typeface="Arial" pitchFamily="34" charset="0"/>
            </a:endParaRPr>
          </a:p>
        </p:txBody>
      </p:sp>
    </p:spTree>
    <p:extLst>
      <p:ext uri="{BB962C8B-B14F-4D97-AF65-F5344CB8AC3E}">
        <p14:creationId xmlns:p14="http://schemas.microsoft.com/office/powerpoint/2010/main" xmlns="" val="5168418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pPr marL="0" indent="0" algn="ctr">
              <a:buNone/>
            </a:pPr>
            <a:r>
              <a:rPr lang="en-US" dirty="0" smtClean="0"/>
              <a:t>2014 progress</a:t>
            </a:r>
            <a:endParaRPr lang="en-US" dirty="0"/>
          </a:p>
        </p:txBody>
      </p:sp>
      <p:sp>
        <p:nvSpPr>
          <p:cNvPr id="3" name="Content Placeholder 2"/>
          <p:cNvSpPr>
            <a:spLocks noGrp="1"/>
          </p:cNvSpPr>
          <p:nvPr>
            <p:ph sz="quarter" idx="13"/>
          </p:nvPr>
        </p:nvSpPr>
        <p:spPr>
          <a:xfrm>
            <a:off x="152400" y="990600"/>
            <a:ext cx="8915400" cy="5715000"/>
          </a:xfrm>
        </p:spPr>
        <p:txBody>
          <a:bodyPr>
            <a:normAutofit lnSpcReduction="10000"/>
          </a:bodyPr>
          <a:lstStyle/>
          <a:p>
            <a:pPr marL="514350" indent="-514350">
              <a:buAutoNum type="arabicPeriod"/>
            </a:pPr>
            <a:r>
              <a:rPr lang="en-US" sz="2400" dirty="0" smtClean="0">
                <a:latin typeface="Arial" pitchFamily="34" charset="0"/>
                <a:cs typeface="Arial" pitchFamily="34" charset="0"/>
              </a:rPr>
              <a:t>Guiding/strategic framework for contextually relevant innovation platforms, with a mutual understanding among partners documented and utilized (in process);</a:t>
            </a:r>
          </a:p>
          <a:p>
            <a:pPr marL="514350" indent="-514350">
              <a:buAutoNum type="arabicPeriod"/>
            </a:pPr>
            <a:r>
              <a:rPr lang="en-US" sz="2400" dirty="0">
                <a:latin typeface="Arial" pitchFamily="34" charset="0"/>
                <a:cs typeface="Arial" pitchFamily="34" charset="0"/>
              </a:rPr>
              <a:t>Analysis of farm advisory services, in order to understand potential avenues available for enhancing adoption, adaptation and broad uptake of technologies and best production </a:t>
            </a:r>
            <a:r>
              <a:rPr lang="en-US" sz="2400" dirty="0" smtClean="0">
                <a:latin typeface="Arial" pitchFamily="34" charset="0"/>
                <a:cs typeface="Arial" pitchFamily="34" charset="0"/>
              </a:rPr>
              <a:t>practices (in process)</a:t>
            </a:r>
          </a:p>
          <a:p>
            <a:pPr marL="514350" indent="-514350">
              <a:buAutoNum type="arabicPeriod"/>
            </a:pPr>
            <a:r>
              <a:rPr lang="en-US" sz="2400" dirty="0">
                <a:latin typeface="Arial" pitchFamily="34" charset="0"/>
                <a:cs typeface="Arial" pitchFamily="34" charset="0"/>
              </a:rPr>
              <a:t>Development of a compendium of technologies, best production practices, approaches, social and institutional innovations for each action </a:t>
            </a:r>
            <a:r>
              <a:rPr lang="en-US" sz="2400" dirty="0" smtClean="0">
                <a:latin typeface="Arial" pitchFamily="34" charset="0"/>
                <a:cs typeface="Arial" pitchFamily="34" charset="0"/>
              </a:rPr>
              <a:t>site</a:t>
            </a:r>
            <a:r>
              <a:rPr lang="en-US" sz="2400" dirty="0">
                <a:latin typeface="Arial" pitchFamily="34" charset="0"/>
                <a:cs typeface="Arial" pitchFamily="34" charset="0"/>
              </a:rPr>
              <a:t> </a:t>
            </a:r>
            <a:r>
              <a:rPr lang="en-US" sz="2400" dirty="0" smtClean="0">
                <a:latin typeface="Arial" pitchFamily="34" charset="0"/>
                <a:cs typeface="Arial" pitchFamily="34" charset="0"/>
              </a:rPr>
              <a:t>and categorized by those which are:</a:t>
            </a:r>
          </a:p>
          <a:p>
            <a:pPr marL="342900" indent="-342900"/>
            <a:r>
              <a:rPr lang="en-US" sz="2400" dirty="0" smtClean="0">
                <a:latin typeface="Arial" pitchFamily="34" charset="0"/>
                <a:cs typeface="Arial" pitchFamily="34" charset="0"/>
              </a:rPr>
              <a:t>Being </a:t>
            </a:r>
            <a:r>
              <a:rPr lang="en-US" sz="2400" dirty="0">
                <a:latin typeface="Arial" pitchFamily="34" charset="0"/>
                <a:cs typeface="Arial" pitchFamily="34" charset="0"/>
              </a:rPr>
              <a:t>adopted by a large number of farmers/over a large </a:t>
            </a:r>
            <a:r>
              <a:rPr lang="en-US" sz="2400" dirty="0" smtClean="0">
                <a:latin typeface="Arial" pitchFamily="34" charset="0"/>
                <a:cs typeface="Arial" pitchFamily="34" charset="0"/>
              </a:rPr>
              <a:t>area</a:t>
            </a:r>
          </a:p>
          <a:p>
            <a:pPr marL="342900" indent="-342900"/>
            <a:r>
              <a:rPr lang="en-US" sz="2400" dirty="0" smtClean="0">
                <a:latin typeface="Arial" pitchFamily="34" charset="0"/>
                <a:cs typeface="Arial" pitchFamily="34" charset="0"/>
              </a:rPr>
              <a:t>Promising </a:t>
            </a:r>
            <a:r>
              <a:rPr lang="en-US" sz="2400" dirty="0">
                <a:latin typeface="Arial" pitchFamily="34" charset="0"/>
                <a:cs typeface="Arial" pitchFamily="34" charset="0"/>
              </a:rPr>
              <a:t>for adoption but with social, cultural, regulatory challenges </a:t>
            </a:r>
            <a:r>
              <a:rPr lang="en-US" sz="2400" dirty="0" smtClean="0">
                <a:latin typeface="Arial" pitchFamily="34" charset="0"/>
                <a:cs typeface="Arial" pitchFamily="34" charset="0"/>
              </a:rPr>
              <a:t>- and </a:t>
            </a:r>
            <a:r>
              <a:rPr lang="en-US" sz="2400" dirty="0">
                <a:latin typeface="Arial" pitchFamily="34" charset="0"/>
                <a:cs typeface="Arial" pitchFamily="34" charset="0"/>
              </a:rPr>
              <a:t>the nature of these </a:t>
            </a:r>
            <a:r>
              <a:rPr lang="en-US" sz="2400" dirty="0" smtClean="0">
                <a:latin typeface="Arial" pitchFamily="34" charset="0"/>
                <a:cs typeface="Arial" pitchFamily="34" charset="0"/>
              </a:rPr>
              <a:t>challenges</a:t>
            </a:r>
          </a:p>
          <a:p>
            <a:pPr marL="342900" indent="-342900"/>
            <a:r>
              <a:rPr lang="en-US" sz="2400" dirty="0" smtClean="0">
                <a:latin typeface="Arial" pitchFamily="34" charset="0"/>
                <a:cs typeface="Arial" pitchFamily="34" charset="0"/>
              </a:rPr>
              <a:t>Facing </a:t>
            </a:r>
            <a:r>
              <a:rPr lang="en-US" sz="2400" dirty="0">
                <a:latin typeface="Arial" pitchFamily="34" charset="0"/>
                <a:cs typeface="Arial" pitchFamily="34" charset="0"/>
              </a:rPr>
              <a:t>challenges </a:t>
            </a:r>
            <a:r>
              <a:rPr lang="en-US" sz="2400" dirty="0" smtClean="0">
                <a:latin typeface="Arial" pitchFamily="34" charset="0"/>
                <a:cs typeface="Arial" pitchFamily="34" charset="0"/>
              </a:rPr>
              <a:t>in adoption - with barriers identified</a:t>
            </a:r>
            <a:endParaRPr lang="en-US" sz="2400" dirty="0">
              <a:latin typeface="Arial" pitchFamily="34" charset="0"/>
              <a:cs typeface="Arial" pitchFamily="34" charset="0"/>
            </a:endParaRPr>
          </a:p>
          <a:p>
            <a:pPr marL="514350" indent="-514350">
              <a:buAutoNum type="arabicPeriod"/>
            </a:pPr>
            <a:endParaRPr lang="en-US" dirty="0"/>
          </a:p>
          <a:p>
            <a:pPr marL="514350" indent="-514350">
              <a:buAutoNum type="arabicPeriod"/>
            </a:pPr>
            <a:endParaRPr lang="en-US" dirty="0" smtClean="0"/>
          </a:p>
          <a:p>
            <a:pPr marL="0" indent="0">
              <a:buNone/>
            </a:pPr>
            <a:endParaRPr lang="en-US" dirty="0"/>
          </a:p>
        </p:txBody>
      </p:sp>
      <p:sp>
        <p:nvSpPr>
          <p:cNvPr id="4" name="TextBox 3"/>
          <p:cNvSpPr txBox="1"/>
          <p:nvPr/>
        </p:nvSpPr>
        <p:spPr>
          <a:xfrm>
            <a:off x="7010400" y="6477000"/>
            <a:ext cx="2133600" cy="369332"/>
          </a:xfrm>
          <a:prstGeom prst="rect">
            <a:avLst/>
          </a:prstGeom>
          <a:noFill/>
        </p:spPr>
        <p:txBody>
          <a:bodyPr wrap="square" rtlCol="0">
            <a:spAutoFit/>
          </a:bodyPr>
          <a:lstStyle/>
          <a:p>
            <a:r>
              <a:rPr lang="en-US" dirty="0" smtClean="0">
                <a:gradFill>
                  <a:gsLst>
                    <a:gs pos="0">
                      <a:prstClr val="white">
                        <a:lumMod val="85000"/>
                      </a:prstClr>
                    </a:gs>
                    <a:gs pos="50000">
                      <a:srgbClr val="4F81BD">
                        <a:tint val="44500"/>
                        <a:satMod val="160000"/>
                      </a:srgbClr>
                    </a:gs>
                    <a:gs pos="100000">
                      <a:srgbClr val="4F81BD">
                        <a:tint val="23500"/>
                        <a:satMod val="160000"/>
                      </a:srgbClr>
                    </a:gs>
                  </a:gsLst>
                  <a:lin ang="5400000" scaled="0"/>
                </a:gradFill>
              </a:rPr>
              <a:t>Innovation Platforms</a:t>
            </a:r>
            <a:endParaRPr lang="en-US" dirty="0">
              <a:gradFill>
                <a:gsLst>
                  <a:gs pos="0">
                    <a:prstClr val="white">
                      <a:lumMod val="85000"/>
                    </a:prstClr>
                  </a:gs>
                  <a:gs pos="50000">
                    <a:srgbClr val="4F81BD">
                      <a:tint val="44500"/>
                      <a:satMod val="160000"/>
                    </a:srgbClr>
                  </a:gs>
                  <a:gs pos="100000">
                    <a:srgbClr val="4F81BD">
                      <a:tint val="23500"/>
                      <a:satMod val="160000"/>
                    </a:srgbClr>
                  </a:gs>
                </a:gsLst>
                <a:lin ang="5400000" scaled="0"/>
              </a:gradFill>
            </a:endParaRPr>
          </a:p>
        </p:txBody>
      </p:sp>
    </p:spTree>
    <p:extLst>
      <p:ext uri="{BB962C8B-B14F-4D97-AF65-F5344CB8AC3E}">
        <p14:creationId xmlns:p14="http://schemas.microsoft.com/office/powerpoint/2010/main" xmlns="" val="87940799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themeOverride>
</file>

<file path=ppt/theme/themeOverride2.xml><?xml version="1.0" encoding="utf-8"?>
<a:themeOverride xmlns:a="http://schemas.openxmlformats.org/drawingml/2006/main">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themeOverride>
</file>

<file path=ppt/theme/themeOverride3.xml><?xml version="1.0" encoding="utf-8"?>
<a:themeOverride xmlns:a="http://schemas.openxmlformats.org/drawingml/2006/main">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themeOverride>
</file>

<file path=docProps/app.xml><?xml version="1.0" encoding="utf-8"?>
<Properties xmlns="http://schemas.openxmlformats.org/officeDocument/2006/extended-properties" xmlns:vt="http://schemas.openxmlformats.org/officeDocument/2006/docPropsVTypes">
  <Template/>
  <TotalTime>870</TotalTime>
  <Words>1341</Words>
  <Application>Microsoft Office PowerPoint</Application>
  <PresentationFormat>On-screen Show (4:3)</PresentationFormat>
  <Paragraphs>172</Paragraphs>
  <Slides>19</Slides>
  <Notes>2</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Slipstream</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INNOVATION PLATFORMS</vt:lpstr>
      <vt:lpstr>Slide 18</vt:lpstr>
      <vt:lpstr>2014 progress</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SKassam</dc:creator>
  <cp:lastModifiedBy>user</cp:lastModifiedBy>
  <cp:revision>54</cp:revision>
  <dcterms:created xsi:type="dcterms:W3CDTF">2014-04-25T11:07:34Z</dcterms:created>
  <dcterms:modified xsi:type="dcterms:W3CDTF">2014-09-16T06:44:49Z</dcterms:modified>
</cp:coreProperties>
</file>