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2" r:id="rId3"/>
    <p:sldId id="281" r:id="rId4"/>
    <p:sldId id="279" r:id="rId5"/>
    <p:sldId id="278" r:id="rId6"/>
    <p:sldId id="285" r:id="rId7"/>
    <p:sldId id="286" r:id="rId8"/>
    <p:sldId id="276" r:id="rId9"/>
    <p:sldId id="280" r:id="rId10"/>
    <p:sldId id="282" r:id="rId11"/>
    <p:sldId id="284" r:id="rId12"/>
    <p:sldId id="273" r:id="rId13"/>
    <p:sldId id="275" r:id="rId14"/>
    <p:sldId id="264" r:id="rId15"/>
    <p:sldId id="265" r:id="rId16"/>
    <p:sldId id="267" r:id="rId17"/>
    <p:sldId id="268" r:id="rId18"/>
    <p:sldId id="258" r:id="rId19"/>
    <p:sldId id="287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147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23" name="Straight Connector 22"/>
          <p:cNvCxnSpPr/>
          <p:nvPr userDrawn="1"/>
        </p:nvCxnSpPr>
        <p:spPr>
          <a:xfrm flipV="1">
            <a:off x="0" y="5925494"/>
            <a:ext cx="9144000" cy="11112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 userDrawn="1"/>
        </p:nvSpPr>
        <p:spPr>
          <a:xfrm rot="16200000">
            <a:off x="8071336" y="4855335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  <p:sp>
        <p:nvSpPr>
          <p:cNvPr id="27" name="TextBox 26"/>
          <p:cNvSpPr txBox="1"/>
          <p:nvPr userDrawn="1"/>
        </p:nvSpPr>
        <p:spPr>
          <a:xfrm rot="16200000">
            <a:off x="7993043" y="4764797"/>
            <a:ext cx="2063225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 :Tom van Cakenberghe/IWMI</a:t>
            </a:r>
          </a:p>
        </p:txBody>
      </p:sp>
      <p:sp>
        <p:nvSpPr>
          <p:cNvPr id="28" name="Rectangle 27"/>
          <p:cNvSpPr/>
          <p:nvPr userDrawn="1"/>
        </p:nvSpPr>
        <p:spPr>
          <a:xfrm>
            <a:off x="0" y="0"/>
            <a:ext cx="9144000" cy="5921888"/>
          </a:xfrm>
          <a:prstGeom prst="rect">
            <a:avLst/>
          </a:prstGeom>
          <a:solidFill>
            <a:srgbClr val="008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251"/>
            <a:ext cx="9144000" cy="5753100"/>
          </a:xfrm>
          <a:prstGeom prst="rect">
            <a:avLst/>
          </a:prstGeom>
        </p:spPr>
      </p:pic>
      <p:sp>
        <p:nvSpPr>
          <p:cNvPr id="24" name="TextBox 23"/>
          <p:cNvSpPr txBox="1"/>
          <p:nvPr userDrawn="1"/>
        </p:nvSpPr>
        <p:spPr>
          <a:xfrm rot="16200000">
            <a:off x="8069171" y="4874074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0" y="6033594"/>
            <a:ext cx="9144000" cy="707561"/>
            <a:chOff x="0" y="6033594"/>
            <a:chExt cx="9144000" cy="707561"/>
          </a:xfrm>
        </p:grpSpPr>
        <p:pic>
          <p:nvPicPr>
            <p:cNvPr id="20" name="Picture 19" descr="IMWI_logo_medium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21" name="TextBox 20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cs typeface="Arial"/>
                </a:rPr>
                <a:t>www.iwmi.org</a:t>
              </a:r>
              <a:endParaRPr lang="en-GB" sz="1400" b="1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0" y="6082268"/>
              <a:ext cx="91323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34" name="Picture 2"/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470858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02253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555" y="5911332"/>
            <a:ext cx="9145555" cy="838701"/>
            <a:chOff x="-1555" y="5902454"/>
            <a:chExt cx="9145555" cy="838701"/>
          </a:xfrm>
        </p:grpSpPr>
        <p:pic>
          <p:nvPicPr>
            <p:cNvPr id="8" name="Picture 7" descr="IMWI_logo_medium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9" name="TextBox 8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  <a:cs typeface="Arial"/>
                </a:rPr>
                <a:t>www.iwmi.org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0" y="6082268"/>
              <a:ext cx="9144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12" name="Straight Connector 11"/>
            <p:cNvCxnSpPr/>
            <p:nvPr/>
          </p:nvCxnSpPr>
          <p:spPr>
            <a:xfrm flipV="1">
              <a:off x="-1555" y="5902454"/>
              <a:ext cx="9144000" cy="11112"/>
            </a:xfrm>
            <a:prstGeom prst="line">
              <a:avLst/>
            </a:prstGeom>
            <a:ln w="3175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833661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02542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38054"/>
            <a:ext cx="4038600" cy="4525963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6042472"/>
            <a:ext cx="9144000" cy="707561"/>
            <a:chOff x="0" y="6033594"/>
            <a:chExt cx="9144000" cy="707561"/>
          </a:xfrm>
        </p:grpSpPr>
        <p:pic>
          <p:nvPicPr>
            <p:cNvPr id="16" name="Picture 15" descr="IMWI_logo_medium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17" name="TextBox 16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/>
                  <a:cs typeface="Arial"/>
                </a:rPr>
                <a:t>www.iwmi.org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0" y="6082268"/>
              <a:ext cx="9144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cxnSp>
        <p:nvCxnSpPr>
          <p:cNvPr id="20" name="Straight Connector 19"/>
          <p:cNvCxnSpPr/>
          <p:nvPr userDrawn="1"/>
        </p:nvCxnSpPr>
        <p:spPr>
          <a:xfrm flipV="1">
            <a:off x="4566429" y="1515122"/>
            <a:ext cx="0" cy="4559780"/>
          </a:xfrm>
          <a:prstGeom prst="line">
            <a:avLst/>
          </a:prstGeom>
          <a:ln w="3175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96418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0" y="5925494"/>
            <a:ext cx="9144000" cy="11112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 userDrawn="1"/>
        </p:nvGrpSpPr>
        <p:grpSpPr>
          <a:xfrm>
            <a:off x="0" y="6033594"/>
            <a:ext cx="9144000" cy="707561"/>
            <a:chOff x="0" y="6033594"/>
            <a:chExt cx="9144000" cy="707561"/>
          </a:xfrm>
        </p:grpSpPr>
        <p:pic>
          <p:nvPicPr>
            <p:cNvPr id="20" name="Picture 19" descr="IMWI_logo_medium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000" y="6033594"/>
              <a:ext cx="990600" cy="697406"/>
            </a:xfrm>
            <a:prstGeom prst="rect">
              <a:avLst/>
            </a:prstGeom>
            <a:effectLst/>
          </p:spPr>
        </p:pic>
        <p:sp>
          <p:nvSpPr>
            <p:cNvPr id="21" name="TextBox 20"/>
            <p:cNvSpPr txBox="1"/>
            <p:nvPr/>
          </p:nvSpPr>
          <p:spPr>
            <a:xfrm>
              <a:off x="0" y="6412468"/>
              <a:ext cx="9144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/>
                  <a:cs typeface="Arial"/>
                </a:rPr>
                <a:t>www.iwmi.org</a:t>
              </a:r>
              <a:endParaRPr lang="en-GB" sz="1400" b="1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0" y="6082268"/>
              <a:ext cx="91323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kern="1200" dirty="0" smtClean="0">
                  <a:solidFill>
                    <a:srgbClr val="0070C0"/>
                  </a:solidFill>
                  <a:latin typeface="Arial"/>
                  <a:cs typeface="Arial"/>
                </a:rPr>
                <a:t>A water-secure world</a:t>
              </a:r>
              <a:endParaRPr lang="en-GB" dirty="0">
                <a:solidFill>
                  <a:srgbClr val="0070C0"/>
                </a:solidFill>
                <a:latin typeface="Arial"/>
                <a:cs typeface="Arial"/>
              </a:endParaRPr>
            </a:p>
          </p:txBody>
        </p:sp>
        <p:pic>
          <p:nvPicPr>
            <p:cNvPr id="23" name="Picture 2"/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6063" y="6083780"/>
              <a:ext cx="2135187" cy="6573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82164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5" name="TextBox 24"/>
          <p:cNvSpPr txBox="1"/>
          <p:nvPr userDrawn="1"/>
        </p:nvSpPr>
        <p:spPr>
          <a:xfrm rot="16200000">
            <a:off x="8071336" y="4855335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  <p:sp>
        <p:nvSpPr>
          <p:cNvPr id="27" name="TextBox 26"/>
          <p:cNvSpPr txBox="1"/>
          <p:nvPr userDrawn="1"/>
        </p:nvSpPr>
        <p:spPr>
          <a:xfrm rot="16200000">
            <a:off x="7993043" y="4764797"/>
            <a:ext cx="2063225" cy="2154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 :Tom van Cakenberghe/IWMI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8108688" y="5857042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 : David Brazier/IWMI</a:t>
            </a:r>
          </a:p>
        </p:txBody>
      </p:sp>
      <p:sp>
        <p:nvSpPr>
          <p:cNvPr id="17" name="TextBox 16"/>
          <p:cNvSpPr txBox="1"/>
          <p:nvPr userDrawn="1"/>
        </p:nvSpPr>
        <p:spPr>
          <a:xfrm rot="16200000">
            <a:off x="8080695" y="5816041"/>
            <a:ext cx="19066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prstClr val="white"/>
                </a:solidFill>
              </a:rPr>
              <a:t>Photo: David Brazier/IWMI</a:t>
            </a:r>
          </a:p>
        </p:txBody>
      </p:sp>
    </p:spTree>
    <p:extLst>
      <p:ext uri="{BB962C8B-B14F-4D97-AF65-F5344CB8AC3E}">
        <p14:creationId xmlns:p14="http://schemas.microsoft.com/office/powerpoint/2010/main" val="3264124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2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9815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152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Arial" pitchFamily="34" charset="0"/>
                <a:cs typeface="Arial" pitchFamily="34" charset="0"/>
              </a:defRPr>
            </a:lvl1pPr>
            <a:lvl2pPr>
              <a:defRPr sz="28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>
                <a:latin typeface="Arial" pitchFamily="34" charset="0"/>
                <a:cs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403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503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91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540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F0E49-02E5-4F28-BC94-FF97E4B3D42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7/5/2015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FB022-964F-4A81-966A-0E552EF1F18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2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36" y="3124200"/>
            <a:ext cx="3522578" cy="2254925"/>
          </a:xfrm>
          <a:prstGeom prst="flowChartDocumen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Everisto</a:t>
            </a:r>
            <a:r>
              <a:rPr lang="en-US" sz="1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Mapedza</a:t>
            </a:r>
            <a:r>
              <a:rPr lang="en-US" sz="1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Emelder</a:t>
            </a:r>
            <a:r>
              <a:rPr lang="en-US" sz="1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Tagutanazvo</a:t>
            </a:r>
            <a:r>
              <a:rPr lang="en-US" sz="1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Christopher </a:t>
            </a:r>
            <a:r>
              <a:rPr lang="en-US" sz="16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Manyamba</a:t>
            </a:r>
            <a:r>
              <a:rPr lang="en-US" sz="16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and Barbara van </a:t>
            </a:r>
            <a:r>
              <a:rPr lang="en-US" sz="16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Koppen</a:t>
            </a:r>
            <a:endParaRPr lang="en-US" sz="16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6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22 April 2015</a:t>
            </a:r>
            <a:endParaRPr lang="en-US" sz="16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6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AAG Annual Conference</a:t>
            </a:r>
            <a:endParaRPr lang="en-US" sz="16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16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Chicago, USA</a:t>
            </a:r>
            <a:endParaRPr lang="en-US" sz="16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447800"/>
            <a:ext cx="5570901" cy="1490543"/>
          </a:xfrm>
          <a:prstGeom prst="flowChartDocumen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sz="24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Understanding the gendered </a:t>
            </a:r>
            <a:r>
              <a:rPr lang="en-ZA" sz="24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tenurial</a:t>
            </a:r>
            <a:r>
              <a:rPr lang="en-ZA" sz="24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niches in the informal irrigation in the </a:t>
            </a:r>
            <a:r>
              <a:rPr lang="en-ZA" sz="2400" b="1" dirty="0" err="1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Kandeu</a:t>
            </a:r>
            <a:r>
              <a:rPr lang="en-ZA" sz="24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area of Malawi</a:t>
            </a:r>
            <a:endParaRPr lang="en-US" sz="24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83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Organization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Introduction</a:t>
            </a:r>
          </a:p>
          <a:p>
            <a:pPr eaLnBrk="1" hangingPunct="1"/>
            <a:r>
              <a:rPr lang="en-ZA" altLang="en-US" dirty="0" smtClean="0"/>
              <a:t>Where?</a:t>
            </a:r>
          </a:p>
          <a:p>
            <a:pPr eaLnBrk="1" hangingPunct="1"/>
            <a:r>
              <a:rPr lang="en-ZA" altLang="en-US" dirty="0" smtClean="0"/>
              <a:t>How we did it?</a:t>
            </a:r>
          </a:p>
          <a:p>
            <a:pPr eaLnBrk="1" hangingPunct="1"/>
            <a:r>
              <a:rPr lang="en-ZA" altLang="en-US" dirty="0" smtClean="0"/>
              <a:t>Research Findings</a:t>
            </a:r>
          </a:p>
          <a:p>
            <a:pPr eaLnBrk="1" hangingPunct="1"/>
            <a:r>
              <a:rPr lang="en-ZA" altLang="en-US" dirty="0" smtClean="0"/>
              <a:t>Conclusion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1631597-31DA-4F3A-9117-5E46EA3462BE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60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Introduction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 smtClean="0"/>
              <a:t>“Tenure is </a:t>
            </a:r>
            <a:r>
              <a:rPr lang="en-ZA" dirty="0"/>
              <a:t>not about </a:t>
            </a:r>
            <a:r>
              <a:rPr lang="en-ZA" dirty="0" smtClean="0"/>
              <a:t>land, </a:t>
            </a:r>
            <a:r>
              <a:rPr lang="en-ZA" dirty="0"/>
              <a:t>it is about people (</a:t>
            </a:r>
            <a:r>
              <a:rPr lang="en-ZA" dirty="0">
                <a:solidFill>
                  <a:srgbClr val="FF0000"/>
                </a:solidFill>
              </a:rPr>
              <a:t>men and women</a:t>
            </a:r>
            <a:r>
              <a:rPr lang="en-ZA" dirty="0"/>
              <a:t>). It is about </a:t>
            </a:r>
            <a:r>
              <a:rPr lang="en-ZA" dirty="0" smtClean="0"/>
              <a:t>land only </a:t>
            </a:r>
            <a:r>
              <a:rPr lang="en-ZA" dirty="0"/>
              <a:t>as far as </a:t>
            </a:r>
            <a:r>
              <a:rPr lang="en-ZA" dirty="0" smtClean="0"/>
              <a:t>land can </a:t>
            </a:r>
            <a:r>
              <a:rPr lang="en-ZA" dirty="0"/>
              <a:t>serve the needs of people (</a:t>
            </a:r>
            <a:r>
              <a:rPr lang="en-ZA" dirty="0">
                <a:solidFill>
                  <a:srgbClr val="FF0000"/>
                </a:solidFill>
              </a:rPr>
              <a:t>men and women</a:t>
            </a:r>
            <a:r>
              <a:rPr lang="en-ZA" dirty="0"/>
              <a:t>)” (</a:t>
            </a:r>
            <a:r>
              <a:rPr lang="en-ZA" dirty="0" err="1"/>
              <a:t>Westoby</a:t>
            </a:r>
            <a:r>
              <a:rPr lang="en-ZA" dirty="0"/>
              <a:t> 1967)</a:t>
            </a:r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03843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Where?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ZA" dirty="0" err="1" smtClean="0"/>
              <a:t>Kaziputa</a:t>
            </a:r>
            <a:r>
              <a:rPr lang="en-ZA" dirty="0" smtClean="0"/>
              <a:t> Irrigation Scheme (</a:t>
            </a:r>
            <a:r>
              <a:rPr lang="en-ZA" dirty="0" err="1" smtClean="0"/>
              <a:t>Kandeu</a:t>
            </a:r>
            <a:r>
              <a:rPr lang="en-ZA" dirty="0" smtClean="0"/>
              <a:t> EPA)</a:t>
            </a:r>
          </a:p>
          <a:p>
            <a:r>
              <a:rPr lang="en-ZA" dirty="0" smtClean="0"/>
              <a:t>75 irrigators (22 men and 53 women)</a:t>
            </a:r>
          </a:p>
          <a:p>
            <a:r>
              <a:rPr lang="en-ZA" dirty="0" smtClean="0"/>
              <a:t>Clubs: </a:t>
            </a:r>
            <a:r>
              <a:rPr lang="en-ZA" dirty="0" err="1" smtClean="0"/>
              <a:t>Gobeke</a:t>
            </a:r>
            <a:r>
              <a:rPr lang="en-ZA" dirty="0"/>
              <a:t>, </a:t>
            </a:r>
            <a:r>
              <a:rPr lang="en-ZA" dirty="0" err="1"/>
              <a:t>Chikamba</a:t>
            </a:r>
            <a:r>
              <a:rPr lang="en-ZA" dirty="0"/>
              <a:t>, </a:t>
            </a:r>
            <a:r>
              <a:rPr lang="en-ZA" dirty="0" err="1"/>
              <a:t>Chimwalira</a:t>
            </a:r>
            <a:r>
              <a:rPr lang="en-ZA" dirty="0"/>
              <a:t>, </a:t>
            </a:r>
            <a:r>
              <a:rPr lang="en-ZA" dirty="0" err="1"/>
              <a:t>Namichimba</a:t>
            </a:r>
            <a:r>
              <a:rPr lang="en-ZA" dirty="0"/>
              <a:t> and </a:t>
            </a:r>
            <a:r>
              <a:rPr lang="en-ZA" dirty="0" err="1"/>
              <a:t>Lithethe</a:t>
            </a:r>
            <a:endParaRPr lang="en-ZA" dirty="0" smtClean="0"/>
          </a:p>
          <a:p>
            <a:r>
              <a:rPr lang="en-ZA" dirty="0" err="1" smtClean="0"/>
              <a:t>Ntcheu</a:t>
            </a:r>
            <a:r>
              <a:rPr lang="en-ZA" dirty="0" smtClean="0"/>
              <a:t> District in Malawi</a:t>
            </a:r>
          </a:p>
          <a:p>
            <a:r>
              <a:rPr lang="en-ZA" dirty="0" smtClean="0"/>
              <a:t>Central Region</a:t>
            </a:r>
          </a:p>
          <a:p>
            <a:r>
              <a:rPr lang="en-ZA" dirty="0" smtClean="0"/>
              <a:t>155-184 people/</a:t>
            </a:r>
            <a:r>
              <a:rPr lang="en-ZA" dirty="0" err="1" smtClean="0"/>
              <a:t>sqkm</a:t>
            </a:r>
            <a:endParaRPr lang="en-ZA" dirty="0" smtClean="0"/>
          </a:p>
          <a:p>
            <a:r>
              <a:rPr lang="en-ZA" dirty="0" smtClean="0"/>
              <a:t>70-90% poverty levels – 52% at national level</a:t>
            </a:r>
          </a:p>
        </p:txBody>
      </p:sp>
    </p:spTree>
    <p:extLst>
      <p:ext uri="{BB962C8B-B14F-4D97-AF65-F5344CB8AC3E}">
        <p14:creationId xmlns:p14="http://schemas.microsoft.com/office/powerpoint/2010/main" val="160304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1026" name="Picture 2" descr="C:\Users\Probook4520s\AppData\Local\Microsoft\Windows\Temporary Internet Files\Content.IE5\UBD629OS\Malawi schem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3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How we did it?</a:t>
            </a: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7F1E89F-543B-4C29-85BF-F523CF9EA348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  <p:pic>
        <p:nvPicPr>
          <p:cNvPr id="15364" name="Picture 2" descr="C:\Users\emapedza\Documents\Everisto\IWMI\CRP 1.1 Drylands\Project Management\East and Southern Africa\Southern Africa\Malawi Field Data Collection 15 25 July 2014\Ncheu\Photos 22 July 2014\DSCN299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24000"/>
            <a:ext cx="4648200" cy="2438400"/>
          </a:xfrm>
          <a:noFill/>
        </p:spPr>
      </p:pic>
      <p:pic>
        <p:nvPicPr>
          <p:cNvPr id="1536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524000"/>
            <a:ext cx="450850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3" descr="C:\Users\emapedza\Documents\Everisto\IWMI\CRP 1.1 Drylands\Project Management\East and Southern Africa\Southern Africa\Mozambique Field Data Collection 25 August to 5 September 2014\Photos\1 September 2014\DSCN39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73513"/>
            <a:ext cx="4648200" cy="287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" descr="C:\Users\emapedza\Documents\Everisto\IWMI\CRP 1.1 Drylands\Project Management\East and Southern Africa\Southern Africa\Malawi Field Data Collection 15 25 July 2014\Ncheu\Photos 18 19 July 2014\111NIKON\DSCN275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3948113"/>
            <a:ext cx="44894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165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How we did it</a:t>
            </a:r>
            <a:r>
              <a:rPr lang="en-ZA" dirty="0" smtClean="0"/>
              <a:t>? (continued)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ZA"/>
          </a:p>
        </p:txBody>
      </p:sp>
      <p:pic>
        <p:nvPicPr>
          <p:cNvPr id="1026" name="Picture 2" descr="C:\Users\Probook4520s\Music\IWMI\CRP 1.1 Drylands\Project Management\Flag Ships\East and Southern Africa\Southern Africa\Malawi Field Data Collection 15 25 July 2014\Ncheu\Ntcheu\Photos for Printing\DSCN26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45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Research Findings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ZA" dirty="0" err="1" smtClean="0"/>
              <a:t>Matrlineal</a:t>
            </a:r>
            <a:r>
              <a:rPr lang="en-ZA" dirty="0" smtClean="0"/>
              <a:t> and </a:t>
            </a:r>
            <a:r>
              <a:rPr lang="en-ZA" dirty="0" err="1" smtClean="0"/>
              <a:t>matri</a:t>
            </a:r>
            <a:r>
              <a:rPr lang="en-ZA" dirty="0" smtClean="0"/>
              <a:t>-local society (75-80%)– Ngoni (70%)!</a:t>
            </a:r>
          </a:p>
          <a:p>
            <a:r>
              <a:rPr lang="en-ZA" dirty="0" smtClean="0"/>
              <a:t>Land inherited through women</a:t>
            </a:r>
          </a:p>
          <a:p>
            <a:r>
              <a:rPr lang="en-ZA" dirty="0" smtClean="0"/>
              <a:t>Tenure – </a:t>
            </a:r>
            <a:r>
              <a:rPr lang="en-ZA" dirty="0" err="1" smtClean="0"/>
              <a:t>tenurial</a:t>
            </a:r>
            <a:r>
              <a:rPr lang="en-ZA" dirty="0" smtClean="0"/>
              <a:t> niches (</a:t>
            </a:r>
            <a:r>
              <a:rPr lang="en-ZA" dirty="0" err="1" smtClean="0"/>
              <a:t>Fortmann</a:t>
            </a:r>
            <a:r>
              <a:rPr lang="en-ZA" dirty="0" smtClean="0"/>
              <a:t> 1992; 1996 – going beyond De Soto security of tenure through titling</a:t>
            </a:r>
          </a:p>
          <a:p>
            <a:r>
              <a:rPr lang="en-ZA" dirty="0" smtClean="0"/>
              <a:t>Avoid binary of male and female ownership – gradient from female to male – </a:t>
            </a:r>
            <a:r>
              <a:rPr lang="en-ZA" dirty="0"/>
              <a:t>multiple stories “</a:t>
            </a:r>
            <a:r>
              <a:rPr lang="en-ZA" i="1" dirty="0"/>
              <a:t>I was given a piece of land by my grandparents from my father’s side since I had come to stay with my father after </a:t>
            </a:r>
            <a:r>
              <a:rPr lang="en-ZA" i="1" dirty="0" smtClean="0"/>
              <a:t>I </a:t>
            </a:r>
            <a:r>
              <a:rPr lang="en-ZA" i="1" dirty="0"/>
              <a:t>separated with my </a:t>
            </a:r>
            <a:r>
              <a:rPr lang="en-ZA" i="1" dirty="0" smtClean="0"/>
              <a:t>wife </a:t>
            </a:r>
            <a:r>
              <a:rPr lang="en-ZA" i="1" dirty="0"/>
              <a:t>long ago</a:t>
            </a:r>
            <a:r>
              <a:rPr lang="en-ZA" dirty="0"/>
              <a:t>”. </a:t>
            </a:r>
          </a:p>
        </p:txBody>
      </p:sp>
    </p:spTree>
    <p:extLst>
      <p:ext uri="{BB962C8B-B14F-4D97-AF65-F5344CB8AC3E}">
        <p14:creationId xmlns:p14="http://schemas.microsoft.com/office/powerpoint/2010/main" val="84276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Research Findings </a:t>
            </a:r>
            <a:r>
              <a:rPr lang="en-ZA" dirty="0" smtClean="0"/>
              <a:t>(continued)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ZA" dirty="0"/>
              <a:t>Access – distributional equity, who gets what – going beyond neat bureaucracy to look at the social, economic and political dimensions of </a:t>
            </a:r>
            <a:r>
              <a:rPr lang="en-ZA" dirty="0" smtClean="0"/>
              <a:t>land tenure</a:t>
            </a:r>
          </a:p>
          <a:p>
            <a:r>
              <a:rPr lang="en-ZA" dirty="0"/>
              <a:t>There is need to monitor the dynamics, processes and sub-processes of the </a:t>
            </a:r>
            <a:r>
              <a:rPr lang="en-ZA" dirty="0" err="1" smtClean="0"/>
              <a:t>tenurial</a:t>
            </a:r>
            <a:r>
              <a:rPr lang="en-ZA" dirty="0" smtClean="0"/>
              <a:t> niches within </a:t>
            </a:r>
            <a:r>
              <a:rPr lang="en-ZA" dirty="0"/>
              <a:t>the </a:t>
            </a:r>
            <a:r>
              <a:rPr lang="en-ZA" dirty="0" err="1" smtClean="0"/>
              <a:t>Kandeu</a:t>
            </a:r>
            <a:r>
              <a:rPr lang="en-ZA" dirty="0" smtClean="0"/>
              <a:t> area</a:t>
            </a:r>
          </a:p>
          <a:p>
            <a:r>
              <a:rPr lang="en-ZA" dirty="0" smtClean="0"/>
              <a:t>Paradox of land ownership - not translating into control of benefits</a:t>
            </a:r>
          </a:p>
          <a:p>
            <a:endParaRPr lang="en-ZA" dirty="0"/>
          </a:p>
          <a:p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11337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Research Findings </a:t>
            </a:r>
            <a:r>
              <a:rPr lang="en-ZA" dirty="0" smtClean="0"/>
              <a:t>(continued)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ZA" dirty="0" smtClean="0"/>
              <a:t>Niches seem men re-negotiating their access to land through land rental arrangements.</a:t>
            </a:r>
          </a:p>
          <a:p>
            <a:r>
              <a:rPr lang="en-ZA" dirty="0" smtClean="0"/>
              <a:t>Markets – gender roles – its not safe for women to travel overnight across the mountain range to the market – land tenure within the broader cultural spectrum</a:t>
            </a:r>
          </a:p>
          <a:p>
            <a:r>
              <a:rPr lang="en-ZA" dirty="0" smtClean="0"/>
              <a:t>Men are involved in marketing – some say prices were ‘not good’ most of the time</a:t>
            </a:r>
          </a:p>
          <a:p>
            <a:endParaRPr lang="en-ZA" dirty="0"/>
          </a:p>
          <a:p>
            <a:endParaRPr lang="en-ZA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59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Research Findings (continued)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 smtClean="0"/>
              <a:t>Divorce your husband – torch</a:t>
            </a:r>
          </a:p>
          <a:p>
            <a:r>
              <a:rPr lang="en-ZA" dirty="0" smtClean="0"/>
              <a:t>Role of uncles in decision making – men in key decision making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0959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Whose labour?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2050" name="Picture 2" descr="C:\Users\Probook4520s\Music\IWMI\CRP 1.1 Drylands\Project Management\Flag Ships\East and Southern Africa\Southern Africa\Malawi Field Data Collection 15 25 July 2014\Ncheu\Ntcheu\Photos for Printing\DSCN27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20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Whose labour (cont’d)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3074" name="Picture 2" descr="C:\Users\Probook4520s\Music\IWMI\CRP 1.1 Drylands\Project Management\Flag Ships\East and Southern Africa\Southern Africa\Malawi Field Data Collection 15 25 July 2014\Ncheu\Ntcheu\Photos for Printing\DSCN27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42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smtClean="0"/>
              <a:t>Access to Credit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839200" cy="5562599"/>
        </p:xfrm>
        <a:graphic>
          <a:graphicData uri="http://schemas.openxmlformats.org/drawingml/2006/table">
            <a:tbl>
              <a:tblPr/>
              <a:tblGrid>
                <a:gridCol w="1752601"/>
                <a:gridCol w="1772064"/>
                <a:gridCol w="2266536"/>
                <a:gridCol w="1726250"/>
                <a:gridCol w="1321749"/>
              </a:tblGrid>
              <a:tr h="589883">
                <a:tc>
                  <a:txBody>
                    <a:bodyPr/>
                    <a:lstStyle/>
                    <a:p>
                      <a:pPr algn="l" fontAlgn="b"/>
                      <a:r>
                        <a:rPr lang="en-ZA" sz="2400" b="1" i="0" u="none" strike="noStrike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effectLst/>
                          <a:latin typeface="Calibri"/>
                        </a:rPr>
                        <a:t>By gender</a:t>
                      </a:r>
                      <a:endParaRPr lang="en-ZA" sz="2400" b="1" i="0" u="none" strike="noStrike" dirty="0">
                        <a:solidFill>
                          <a:schemeClr val="bg1">
                            <a:lumMod val="9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883">
                <a:tc rowSpan="2"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Who obtained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Irrigating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Non irrigating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589883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Freq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Freq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89"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41,3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58,1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89"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female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58,7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41,9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7689"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All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100,0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ZA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100,0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883"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ZA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74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37D76A2-E08D-4DED-A174-0FF4DD520AD0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4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ZA" altLang="en-US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273488D-6093-4D03-A211-F3704A7751CB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  <p:pic>
        <p:nvPicPr>
          <p:cNvPr id="1843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2400"/>
            <a:ext cx="9144000" cy="6740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381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smtClean="0"/>
              <a:t>Access to Agric Extension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295400"/>
          <a:ext cx="9144001" cy="5562601"/>
        </p:xfrm>
        <a:graphic>
          <a:graphicData uri="http://schemas.openxmlformats.org/drawingml/2006/table">
            <a:tbl>
              <a:tblPr firstRow="1" firstCol="1" lastRow="1" lastCol="1" bandRow="1">
                <a:tableStyleId>{5C22544A-7EE6-4342-B048-85BDC9FD1C3A}</a:tableStyleId>
              </a:tblPr>
              <a:tblGrid>
                <a:gridCol w="2549169"/>
                <a:gridCol w="1074066"/>
                <a:gridCol w="1074066"/>
                <a:gridCol w="1074066"/>
                <a:gridCol w="150436"/>
                <a:gridCol w="1074066"/>
                <a:gridCol w="1074066"/>
                <a:gridCol w="1074066"/>
              </a:tblGrid>
              <a:tr h="213922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2400" dirty="0">
                          <a:effectLst/>
                        </a:rPr>
                        <a:t>Access to an agric extension worker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Irrigating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(n=75)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Non irrigating (n=62)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All respondents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(n=137)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684675">
                <a:tc v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Freq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%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Freq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%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Freq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%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male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25.3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10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16.1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21.2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female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49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65.3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13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21.0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62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45.3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All-yes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68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90.7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23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37.1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91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66.4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46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All-no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7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9.3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39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62.9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46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400" dirty="0">
                          <a:effectLst/>
                        </a:rPr>
                        <a:t>33.6</a:t>
                      </a:r>
                      <a:endParaRPr lang="en-Z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054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2C196F7-1F6F-4DEF-A904-0ACBF0D0B629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99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smtClean="0"/>
              <a:t>Social Capital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295400"/>
          <a:ext cx="9144000" cy="55626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2994"/>
                <a:gridCol w="1214558"/>
                <a:gridCol w="736313"/>
                <a:gridCol w="1550455"/>
                <a:gridCol w="736313"/>
                <a:gridCol w="1550455"/>
                <a:gridCol w="736313"/>
                <a:gridCol w="1556599"/>
              </a:tblGrid>
              <a:tr h="8534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Irrigating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Non irrigating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Total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</a:tr>
              <a:tr h="526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Freq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%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Freq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%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Freq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%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male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Average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4.3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Excellent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4.3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Good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11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16.2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9.4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16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17.2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female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Average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7.4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24.5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18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19.4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Excellent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6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8.8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5.7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9.7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Good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31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45.6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15.1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b="1" dirty="0">
                          <a:effectLst/>
                        </a:rPr>
                        <a:t>39</a:t>
                      </a:r>
                      <a:endParaRPr lang="en-Z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41.9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Low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0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-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5.7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3.2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228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Total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 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57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83.8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36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67.9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93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ZA" sz="2000" dirty="0">
                          <a:effectLst/>
                        </a:rPr>
                        <a:t>100.0</a:t>
                      </a:r>
                      <a:endParaRPr lang="en-Z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160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DAD06F2-A85D-43BC-94BA-B865A50B346E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6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Conclusion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 smtClean="0"/>
              <a:t>Tenure is not absolute – it is fluid, created, challenged, modified, negotiated and re-configured - importance of </a:t>
            </a:r>
            <a:r>
              <a:rPr lang="en-ZA" dirty="0" err="1" smtClean="0"/>
              <a:t>tenurial</a:t>
            </a:r>
            <a:r>
              <a:rPr lang="en-ZA" dirty="0" smtClean="0"/>
              <a:t> niches</a:t>
            </a:r>
          </a:p>
          <a:p>
            <a:r>
              <a:rPr lang="en-ZA" dirty="0" smtClean="0"/>
              <a:t>Move away from the binary - gradient</a:t>
            </a:r>
          </a:p>
          <a:p>
            <a:r>
              <a:rPr lang="en-ZA" dirty="0" smtClean="0"/>
              <a:t>‘</a:t>
            </a:r>
            <a:r>
              <a:rPr lang="en-ZA" dirty="0"/>
              <a:t>I </a:t>
            </a:r>
            <a:r>
              <a:rPr lang="en-ZA" dirty="0" smtClean="0"/>
              <a:t>own. </a:t>
            </a:r>
            <a:r>
              <a:rPr lang="en-ZA" dirty="0"/>
              <a:t>You </a:t>
            </a:r>
            <a:r>
              <a:rPr lang="en-ZA" dirty="0" smtClean="0"/>
              <a:t>own. </a:t>
            </a:r>
            <a:r>
              <a:rPr lang="en-ZA" dirty="0"/>
              <a:t>He </a:t>
            </a:r>
            <a:r>
              <a:rPr lang="en-ZA" dirty="0" smtClean="0"/>
              <a:t>owns. </a:t>
            </a:r>
            <a:r>
              <a:rPr lang="en-ZA" dirty="0" smtClean="0">
                <a:solidFill>
                  <a:srgbClr val="FF0000"/>
                </a:solidFill>
              </a:rPr>
              <a:t>She owns</a:t>
            </a:r>
            <a:r>
              <a:rPr lang="en-ZA" dirty="0" smtClean="0"/>
              <a:t>. We own. </a:t>
            </a:r>
            <a:r>
              <a:rPr lang="en-ZA" dirty="0"/>
              <a:t>They </a:t>
            </a:r>
            <a:r>
              <a:rPr lang="en-ZA" dirty="0" smtClean="0"/>
              <a:t>control’ </a:t>
            </a:r>
            <a:endParaRPr lang="en-Z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80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ZA" altLang="en-US" dirty="0" smtClean="0"/>
              <a:t>Thank You. </a:t>
            </a:r>
            <a:r>
              <a:rPr lang="en-ZA" altLang="en-US" dirty="0" err="1" smtClean="0"/>
              <a:t>Zikomo</a:t>
            </a:r>
            <a:r>
              <a:rPr lang="en-ZA" altLang="en-US" dirty="0" smtClean="0"/>
              <a:t> </a:t>
            </a:r>
            <a:r>
              <a:rPr lang="en-ZA" altLang="en-US" dirty="0" err="1" smtClean="0"/>
              <a:t>Kwambili</a:t>
            </a:r>
            <a:endParaRPr lang="en-ZA" altLang="en-US" dirty="0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756ABA9-CA77-4067-9BEB-B01F988A91D1}" type="slidenum">
              <a:rPr lang="en-US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 smtClean="0">
              <a:solidFill>
                <a:srgbClr val="898989"/>
              </a:solidFill>
            </a:endParaRPr>
          </a:p>
        </p:txBody>
      </p:sp>
      <p:pic>
        <p:nvPicPr>
          <p:cNvPr id="23556" name="Picture 2" descr="C:\Users\emapedza\Documents\Everisto\IWMI\CRP 1.1 Drylands\Project Management\East and Southern Africa\Southern Africa\Mozambique Field Data Collection 25 August to 5 September 2014\Photos\29 August 2014\DSCN364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2225" y="1276350"/>
            <a:ext cx="4899025" cy="2533650"/>
          </a:xfrm>
          <a:noFill/>
        </p:spPr>
      </p:pic>
      <p:pic>
        <p:nvPicPr>
          <p:cNvPr id="23557" name="Picture 5" descr="C:\Users\emapedza\Documents\Everisto\IWMI\CRP 1.1 Drylands\Project Management\East and Southern Africa\Southern Africa\Photos\104NIKON\DSCN12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76350"/>
            <a:ext cx="426720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C:\Users\emapedza\Documents\Everisto\IWMI\CRP 1.1 Drylands\Project Management\East and Southern Africa\Southern Africa\Malawi Field Data Collection 15 25 July 2014\Ncheu\Photos 18 19 July 2014\111NIKON\DSCN26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4876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8" descr="C:\Users\emapedza\Documents\Everisto\IWMI\CRP 1.1 Drylands\Project Management\East and Southern Africa\Southern Africa\Malawi Field Data Collection 15 25 July 2014\Ncheu\Photos 18 19 July 2014\111NIKON\DSCN28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810000"/>
            <a:ext cx="42672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37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614</Words>
  <Application>Microsoft Office PowerPoint</Application>
  <PresentationFormat>On-screen Show (4:3)</PresentationFormat>
  <Paragraphs>198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1_Office Theme</vt:lpstr>
      <vt:lpstr>PowerPoint Presentation</vt:lpstr>
      <vt:lpstr>Organization</vt:lpstr>
      <vt:lpstr>Introduction</vt:lpstr>
      <vt:lpstr>Where?</vt:lpstr>
      <vt:lpstr>PowerPoint Presentation</vt:lpstr>
      <vt:lpstr>How we did it?</vt:lpstr>
      <vt:lpstr>How we did it? (continued)</vt:lpstr>
      <vt:lpstr>Research Findings</vt:lpstr>
      <vt:lpstr>Research Findings (continued)</vt:lpstr>
      <vt:lpstr>Research Findings (continued)</vt:lpstr>
      <vt:lpstr>Research Findings (continued)</vt:lpstr>
      <vt:lpstr>Whose labour?</vt:lpstr>
      <vt:lpstr>Whose labour (cont’d)</vt:lpstr>
      <vt:lpstr>Access to Credit</vt:lpstr>
      <vt:lpstr>PowerPoint Presentation</vt:lpstr>
      <vt:lpstr>Access to Agric Extension</vt:lpstr>
      <vt:lpstr>Social Capital</vt:lpstr>
      <vt:lpstr>Conclusion</vt:lpstr>
      <vt:lpstr>Thank You. Zikomo Kwambili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Mmascarenhas</dc:creator>
  <cp:lastModifiedBy>Everisto Mapedza</cp:lastModifiedBy>
  <cp:revision>47</cp:revision>
  <dcterms:created xsi:type="dcterms:W3CDTF">2012-05-04T08:38:05Z</dcterms:created>
  <dcterms:modified xsi:type="dcterms:W3CDTF">2015-07-05T08:20:42Z</dcterms:modified>
</cp:coreProperties>
</file>