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2.xml" ContentType="application/vnd.openxmlformats-officedocument.presentationml.notesSlide+xml"/>
  <Override PartName="/ppt/comments/comment1.xml" ContentType="application/vnd.openxmlformats-officedocument.presentationml.comments+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3"/>
  </p:notesMasterIdLst>
  <p:handoutMasterIdLst>
    <p:handoutMasterId r:id="rId84"/>
  </p:handoutMasterIdLst>
  <p:sldIdLst>
    <p:sldId id="256" r:id="rId2"/>
    <p:sldId id="380" r:id="rId3"/>
    <p:sldId id="587" r:id="rId4"/>
    <p:sldId id="588" r:id="rId5"/>
    <p:sldId id="519" r:id="rId6"/>
    <p:sldId id="496" r:id="rId7"/>
    <p:sldId id="497" r:id="rId8"/>
    <p:sldId id="521" r:id="rId9"/>
    <p:sldId id="522" r:id="rId10"/>
    <p:sldId id="392" r:id="rId11"/>
    <p:sldId id="393" r:id="rId12"/>
    <p:sldId id="395" r:id="rId13"/>
    <p:sldId id="401" r:id="rId14"/>
    <p:sldId id="545" r:id="rId15"/>
    <p:sldId id="403" r:id="rId16"/>
    <p:sldId id="412" r:id="rId17"/>
    <p:sldId id="257" r:id="rId18"/>
    <p:sldId id="416" r:id="rId19"/>
    <p:sldId id="421" r:id="rId20"/>
    <p:sldId id="430" r:id="rId21"/>
    <p:sldId id="449" r:id="rId22"/>
    <p:sldId id="450" r:id="rId23"/>
    <p:sldId id="455" r:id="rId24"/>
    <p:sldId id="457" r:id="rId25"/>
    <p:sldId id="459" r:id="rId26"/>
    <p:sldId id="465" r:id="rId27"/>
    <p:sldId id="526" r:id="rId28"/>
    <p:sldId id="466" r:id="rId29"/>
    <p:sldId id="468" r:id="rId30"/>
    <p:sldId id="470" r:id="rId31"/>
    <p:sldId id="474" r:id="rId32"/>
    <p:sldId id="475" r:id="rId33"/>
    <p:sldId id="463" r:id="rId34"/>
    <p:sldId id="462" r:id="rId35"/>
    <p:sldId id="536" r:id="rId36"/>
    <p:sldId id="445" r:id="rId37"/>
    <p:sldId id="432" r:id="rId38"/>
    <p:sldId id="434" r:id="rId39"/>
    <p:sldId id="435" r:id="rId40"/>
    <p:sldId id="436" r:id="rId41"/>
    <p:sldId id="589" r:id="rId42"/>
    <p:sldId id="539" r:id="rId43"/>
    <p:sldId id="596" r:id="rId44"/>
    <p:sldId id="547" r:id="rId45"/>
    <p:sldId id="548" r:id="rId46"/>
    <p:sldId id="559" r:id="rId47"/>
    <p:sldId id="550" r:id="rId48"/>
    <p:sldId id="552" r:id="rId49"/>
    <p:sldId id="553" r:id="rId50"/>
    <p:sldId id="554" r:id="rId51"/>
    <p:sldId id="555" r:id="rId52"/>
    <p:sldId id="601" r:id="rId53"/>
    <p:sldId id="537" r:id="rId54"/>
    <p:sldId id="597" r:id="rId55"/>
    <p:sldId id="598" r:id="rId56"/>
    <p:sldId id="426" r:id="rId57"/>
    <p:sldId id="562" r:id="rId58"/>
    <p:sldId id="577" r:id="rId59"/>
    <p:sldId id="560" r:id="rId60"/>
    <p:sldId id="575" r:id="rId61"/>
    <p:sldId id="576" r:id="rId62"/>
    <p:sldId id="579" r:id="rId63"/>
    <p:sldId id="581" r:id="rId64"/>
    <p:sldId id="584" r:id="rId65"/>
    <p:sldId id="487" r:id="rId66"/>
    <p:sldId id="585" r:id="rId67"/>
    <p:sldId id="586" r:id="rId68"/>
    <p:sldId id="428" r:id="rId69"/>
    <p:sldId id="602" r:id="rId70"/>
    <p:sldId id="338" r:id="rId71"/>
    <p:sldId id="339" r:id="rId72"/>
    <p:sldId id="340" r:id="rId73"/>
    <p:sldId id="341" r:id="rId74"/>
    <p:sldId id="344" r:id="rId75"/>
    <p:sldId id="356" r:id="rId76"/>
    <p:sldId id="358" r:id="rId77"/>
    <p:sldId id="361" r:id="rId78"/>
    <p:sldId id="367" r:id="rId79"/>
    <p:sldId id="368" r:id="rId80"/>
    <p:sldId id="372" r:id="rId81"/>
    <p:sldId id="373" r:id="rId82"/>
  </p:sldIdLst>
  <p:sldSz cx="9144000" cy="6858000" type="screen4x3"/>
  <p:notesSz cx="6761163" cy="99425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ohamed Annabi" initials="" lastIdx="6"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FF"/>
    <a:srgbClr val="3366FF"/>
    <a:srgbClr val="009900"/>
    <a:srgbClr val="CC6600"/>
    <a:srgbClr val="FFCC00"/>
    <a:srgbClr val="FFFF99"/>
    <a:srgbClr val="FFFFCC"/>
    <a:srgbClr val="FFFFFF"/>
    <a:srgbClr val="66CCFF"/>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844" autoAdjust="0"/>
  </p:normalViewPr>
  <p:slideViewPr>
    <p:cSldViewPr>
      <p:cViewPr>
        <p:scale>
          <a:sx n="60" d="100"/>
          <a:sy n="60" d="100"/>
        </p:scale>
        <p:origin x="-1572" y="-16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handoutMaster" Target="handoutMasters/handoutMaster1.xml"/><Relationship Id="rId89"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commentAuthors" Target="commentAuthor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notesMaster" Target="notesMasters/notesMaster1.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presProps" Target="presProps.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1" Type="http://schemas.openxmlformats.org/officeDocument/2006/relationships/oleObject" Target="file:///C:\Documents%20and%20Settings\a\Mes%20documents\GizaNubaria.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Documents%20and%20Settings\a\Mes%20documents\GizaNubaria.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Documents%20and%20Settings\a\Mes%20documents\GizaNubaria.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C:\Documents%20and%20Settings\a\Mes%20documents\GizaNubaria.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Sheet1!$F$1:$F$2</c:f>
              <c:strCache>
                <c:ptCount val="1"/>
                <c:pt idx="0">
                  <c:v>ZT Biological yield</c:v>
                </c:pt>
              </c:strCache>
            </c:strRef>
          </c:tx>
          <c:invertIfNegative val="0"/>
          <c:cat>
            <c:strRef>
              <c:f>Sheet1!$E$3:$E$8</c:f>
              <c:strCache>
                <c:ptCount val="6"/>
                <c:pt idx="0">
                  <c:v>Vicia ervilia</c:v>
                </c:pt>
                <c:pt idx="1">
                  <c:v>Vicia ervilia</c:v>
                </c:pt>
                <c:pt idx="2">
                  <c:v>Vicia ervilia</c:v>
                </c:pt>
                <c:pt idx="3">
                  <c:v>Barley (6 row)</c:v>
                </c:pt>
                <c:pt idx="4">
                  <c:v>Vicia sativa</c:v>
                </c:pt>
                <c:pt idx="5">
                  <c:v>Barley (2 row)</c:v>
                </c:pt>
              </c:strCache>
            </c:strRef>
          </c:cat>
          <c:val>
            <c:numRef>
              <c:f>Sheet1!$F$3:$F$8</c:f>
              <c:numCache>
                <c:formatCode>0</c:formatCode>
                <c:ptCount val="6"/>
                <c:pt idx="0">
                  <c:v>2000</c:v>
                </c:pt>
                <c:pt idx="1">
                  <c:v>3833.3333333333412</c:v>
                </c:pt>
                <c:pt idx="2">
                  <c:v>1866.6666666666672</c:v>
                </c:pt>
                <c:pt idx="3">
                  <c:v>2800</c:v>
                </c:pt>
                <c:pt idx="4">
                  <c:v>2750</c:v>
                </c:pt>
                <c:pt idx="5">
                  <c:v>1146.6666666666672</c:v>
                </c:pt>
              </c:numCache>
            </c:numRef>
          </c:val>
        </c:ser>
        <c:ser>
          <c:idx val="1"/>
          <c:order val="1"/>
          <c:tx>
            <c:strRef>
              <c:f>Sheet1!$G$1:$G$2</c:f>
              <c:strCache>
                <c:ptCount val="1"/>
                <c:pt idx="0">
                  <c:v>CT Biological yield</c:v>
                </c:pt>
              </c:strCache>
            </c:strRef>
          </c:tx>
          <c:invertIfNegative val="0"/>
          <c:cat>
            <c:strRef>
              <c:f>Sheet1!$E$3:$E$8</c:f>
              <c:strCache>
                <c:ptCount val="6"/>
                <c:pt idx="0">
                  <c:v>Vicia ervilia</c:v>
                </c:pt>
                <c:pt idx="1">
                  <c:v>Vicia ervilia</c:v>
                </c:pt>
                <c:pt idx="2">
                  <c:v>Vicia ervilia</c:v>
                </c:pt>
                <c:pt idx="3">
                  <c:v>Barley (6 row)</c:v>
                </c:pt>
                <c:pt idx="4">
                  <c:v>Vicia sativa</c:v>
                </c:pt>
                <c:pt idx="5">
                  <c:v>Barley (2 row)</c:v>
                </c:pt>
              </c:strCache>
            </c:strRef>
          </c:cat>
          <c:val>
            <c:numRef>
              <c:f>Sheet1!$G$3:$G$8</c:f>
              <c:numCache>
                <c:formatCode>0</c:formatCode>
                <c:ptCount val="6"/>
                <c:pt idx="0">
                  <c:v>993.33333333333337</c:v>
                </c:pt>
                <c:pt idx="1">
                  <c:v>2666.6666666666592</c:v>
                </c:pt>
                <c:pt idx="2">
                  <c:v>1200</c:v>
                </c:pt>
                <c:pt idx="3">
                  <c:v>2600</c:v>
                </c:pt>
                <c:pt idx="4">
                  <c:v>2283.3333333333412</c:v>
                </c:pt>
                <c:pt idx="5">
                  <c:v>1716.6666666666672</c:v>
                </c:pt>
              </c:numCache>
            </c:numRef>
          </c:val>
        </c:ser>
        <c:ser>
          <c:idx val="2"/>
          <c:order val="2"/>
          <c:tx>
            <c:strRef>
              <c:f>Sheet1!$H$1:$H$2</c:f>
              <c:strCache>
                <c:ptCount val="1"/>
                <c:pt idx="0">
                  <c:v>ZT Grain yield</c:v>
                </c:pt>
              </c:strCache>
            </c:strRef>
          </c:tx>
          <c:invertIfNegative val="0"/>
          <c:cat>
            <c:strRef>
              <c:f>Sheet1!$E$3:$E$8</c:f>
              <c:strCache>
                <c:ptCount val="6"/>
                <c:pt idx="0">
                  <c:v>Vicia ervilia</c:v>
                </c:pt>
                <c:pt idx="1">
                  <c:v>Vicia ervilia</c:v>
                </c:pt>
                <c:pt idx="2">
                  <c:v>Vicia ervilia</c:v>
                </c:pt>
                <c:pt idx="3">
                  <c:v>Barley (6 row)</c:v>
                </c:pt>
                <c:pt idx="4">
                  <c:v>Vicia sativa</c:v>
                </c:pt>
                <c:pt idx="5">
                  <c:v>Barley (2 row)</c:v>
                </c:pt>
              </c:strCache>
            </c:strRef>
          </c:cat>
          <c:val>
            <c:numRef>
              <c:f>Sheet1!$H$3:$H$8</c:f>
              <c:numCache>
                <c:formatCode>0</c:formatCode>
                <c:ptCount val="6"/>
                <c:pt idx="0">
                  <c:v>793.33333333333337</c:v>
                </c:pt>
                <c:pt idx="1">
                  <c:v>926.66666666666674</c:v>
                </c:pt>
                <c:pt idx="2">
                  <c:v>353.33333333333348</c:v>
                </c:pt>
                <c:pt idx="3">
                  <c:v>610</c:v>
                </c:pt>
                <c:pt idx="4">
                  <c:v>973.33333333333337</c:v>
                </c:pt>
                <c:pt idx="5">
                  <c:v>216.66666666666669</c:v>
                </c:pt>
              </c:numCache>
            </c:numRef>
          </c:val>
        </c:ser>
        <c:ser>
          <c:idx val="3"/>
          <c:order val="3"/>
          <c:tx>
            <c:strRef>
              <c:f>Sheet1!$I$1:$I$2</c:f>
              <c:strCache>
                <c:ptCount val="1"/>
                <c:pt idx="0">
                  <c:v>CT Grain yield</c:v>
                </c:pt>
              </c:strCache>
            </c:strRef>
          </c:tx>
          <c:invertIfNegative val="0"/>
          <c:cat>
            <c:strRef>
              <c:f>Sheet1!$E$3:$E$8</c:f>
              <c:strCache>
                <c:ptCount val="6"/>
                <c:pt idx="0">
                  <c:v>Vicia ervilia</c:v>
                </c:pt>
                <c:pt idx="1">
                  <c:v>Vicia ervilia</c:v>
                </c:pt>
                <c:pt idx="2">
                  <c:v>Vicia ervilia</c:v>
                </c:pt>
                <c:pt idx="3">
                  <c:v>Barley (6 row)</c:v>
                </c:pt>
                <c:pt idx="4">
                  <c:v>Vicia sativa</c:v>
                </c:pt>
                <c:pt idx="5">
                  <c:v>Barley (2 row)</c:v>
                </c:pt>
              </c:strCache>
            </c:strRef>
          </c:cat>
          <c:val>
            <c:numRef>
              <c:f>Sheet1!$I$3:$I$8</c:f>
              <c:numCache>
                <c:formatCode>0</c:formatCode>
                <c:ptCount val="6"/>
                <c:pt idx="0">
                  <c:v>343.33333333333348</c:v>
                </c:pt>
                <c:pt idx="1">
                  <c:v>1323.3333333333326</c:v>
                </c:pt>
                <c:pt idx="2">
                  <c:v>533.33333333333348</c:v>
                </c:pt>
                <c:pt idx="3">
                  <c:v>350</c:v>
                </c:pt>
                <c:pt idx="4">
                  <c:v>683.33333333333337</c:v>
                </c:pt>
                <c:pt idx="5">
                  <c:v>463.33333333333348</c:v>
                </c:pt>
              </c:numCache>
            </c:numRef>
          </c:val>
        </c:ser>
        <c:dLbls>
          <c:showLegendKey val="0"/>
          <c:showVal val="0"/>
          <c:showCatName val="0"/>
          <c:showSerName val="0"/>
          <c:showPercent val="0"/>
          <c:showBubbleSize val="0"/>
        </c:dLbls>
        <c:gapWidth val="150"/>
        <c:axId val="115683328"/>
        <c:axId val="115684864"/>
      </c:barChart>
      <c:catAx>
        <c:axId val="115683328"/>
        <c:scaling>
          <c:orientation val="minMax"/>
        </c:scaling>
        <c:delete val="0"/>
        <c:axPos val="b"/>
        <c:majorTickMark val="out"/>
        <c:minorTickMark val="none"/>
        <c:tickLblPos val="nextTo"/>
        <c:crossAx val="115684864"/>
        <c:crosses val="autoZero"/>
        <c:auto val="1"/>
        <c:lblAlgn val="ctr"/>
        <c:lblOffset val="100"/>
        <c:noMultiLvlLbl val="0"/>
      </c:catAx>
      <c:valAx>
        <c:axId val="115684864"/>
        <c:scaling>
          <c:orientation val="minMax"/>
        </c:scaling>
        <c:delete val="0"/>
        <c:axPos val="l"/>
        <c:majorGridlines/>
        <c:numFmt formatCode="0" sourceLinked="1"/>
        <c:majorTickMark val="out"/>
        <c:minorTickMark val="none"/>
        <c:tickLblPos val="nextTo"/>
        <c:crossAx val="115683328"/>
        <c:crosses val="autoZero"/>
        <c:crossBetween val="between"/>
      </c:valAx>
    </c:plotArea>
    <c:legend>
      <c:legendPos val="r"/>
      <c:layout>
        <c:manualLayout>
          <c:xMode val="edge"/>
          <c:yMode val="edge"/>
          <c:x val="0.70375753092668114"/>
          <c:y val="0.18518057910034799"/>
          <c:w val="0.28140934175564269"/>
          <c:h val="0.47943401703826621"/>
        </c:manualLayout>
      </c:layout>
      <c:overlay val="0"/>
      <c:txPr>
        <a:bodyPr/>
        <a:lstStyle/>
        <a:p>
          <a:pPr>
            <a:defRPr sz="1200"/>
          </a:pPr>
          <a:endParaRPr lang="en-US"/>
        </a:p>
      </c:txPr>
    </c:legend>
    <c:plotVisOnly val="1"/>
    <c:dispBlanksAs val="gap"/>
    <c:showDLblsOverMax val="0"/>
  </c:chart>
  <c:txPr>
    <a:bodyPr/>
    <a:lstStyle/>
    <a:p>
      <a:pPr>
        <a:defRPr b="1"/>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913385826771654"/>
          <c:y val="5.1400699912510936E-2"/>
          <c:w val="0.71140915168622787"/>
          <c:h val="0.68248432487605659"/>
        </c:manualLayout>
      </c:layout>
      <c:barChart>
        <c:barDir val="col"/>
        <c:grouping val="clustered"/>
        <c:varyColors val="0"/>
        <c:ser>
          <c:idx val="0"/>
          <c:order val="0"/>
          <c:tx>
            <c:strRef>
              <c:f>Feuil4!$C$3</c:f>
              <c:strCache>
                <c:ptCount val="1"/>
                <c:pt idx="0">
                  <c:v>D0</c:v>
                </c:pt>
              </c:strCache>
            </c:strRef>
          </c:tx>
          <c:invertIfNegative val="0"/>
          <c:cat>
            <c:strRef>
              <c:f>Feuil4!$B$4:$B$6</c:f>
              <c:strCache>
                <c:ptCount val="3"/>
                <c:pt idx="0">
                  <c:v>Giza 4-ApS</c:v>
                </c:pt>
                <c:pt idx="1">
                  <c:v>promising L6-ApS</c:v>
                </c:pt>
                <c:pt idx="2">
                  <c:v>Misr 3-ApS</c:v>
                </c:pt>
              </c:strCache>
            </c:strRef>
          </c:cat>
          <c:val>
            <c:numRef>
              <c:f>Feuil4!$C$4:$C$6</c:f>
              <c:numCache>
                <c:formatCode>General</c:formatCode>
                <c:ptCount val="3"/>
                <c:pt idx="0">
                  <c:v>4</c:v>
                </c:pt>
                <c:pt idx="1">
                  <c:v>3</c:v>
                </c:pt>
                <c:pt idx="2">
                  <c:v>3</c:v>
                </c:pt>
              </c:numCache>
            </c:numRef>
          </c:val>
        </c:ser>
        <c:ser>
          <c:idx val="1"/>
          <c:order val="1"/>
          <c:tx>
            <c:strRef>
              <c:f>Feuil4!$D$3</c:f>
              <c:strCache>
                <c:ptCount val="1"/>
                <c:pt idx="0">
                  <c:v>D1</c:v>
                </c:pt>
              </c:strCache>
            </c:strRef>
          </c:tx>
          <c:invertIfNegative val="0"/>
          <c:cat>
            <c:strRef>
              <c:f>Feuil4!$B$4:$B$6</c:f>
              <c:strCache>
                <c:ptCount val="3"/>
                <c:pt idx="0">
                  <c:v>Giza 4-ApS</c:v>
                </c:pt>
                <c:pt idx="1">
                  <c:v>promising L6-ApS</c:v>
                </c:pt>
                <c:pt idx="2">
                  <c:v>Misr 3-ApS</c:v>
                </c:pt>
              </c:strCache>
            </c:strRef>
          </c:cat>
          <c:val>
            <c:numRef>
              <c:f>Feuil4!$D$4:$D$6</c:f>
              <c:numCache>
                <c:formatCode>General</c:formatCode>
                <c:ptCount val="3"/>
                <c:pt idx="0">
                  <c:v>1</c:v>
                </c:pt>
                <c:pt idx="1">
                  <c:v>2</c:v>
                </c:pt>
                <c:pt idx="2">
                  <c:v>1</c:v>
                </c:pt>
              </c:numCache>
            </c:numRef>
          </c:val>
        </c:ser>
        <c:ser>
          <c:idx val="2"/>
          <c:order val="2"/>
          <c:tx>
            <c:strRef>
              <c:f>Feuil4!$E$3</c:f>
              <c:strCache>
                <c:ptCount val="1"/>
                <c:pt idx="0">
                  <c:v>D2</c:v>
                </c:pt>
              </c:strCache>
            </c:strRef>
          </c:tx>
          <c:invertIfNegative val="0"/>
          <c:cat>
            <c:strRef>
              <c:f>Feuil4!$B$4:$B$6</c:f>
              <c:strCache>
                <c:ptCount val="3"/>
                <c:pt idx="0">
                  <c:v>Giza 4-ApS</c:v>
                </c:pt>
                <c:pt idx="1">
                  <c:v>promising L6-ApS</c:v>
                </c:pt>
                <c:pt idx="2">
                  <c:v>Misr 3-ApS</c:v>
                </c:pt>
              </c:strCache>
            </c:strRef>
          </c:cat>
          <c:val>
            <c:numRef>
              <c:f>Feuil4!$E$4:$E$6</c:f>
              <c:numCache>
                <c:formatCode>General</c:formatCode>
                <c:ptCount val="3"/>
                <c:pt idx="0">
                  <c:v>1</c:v>
                </c:pt>
                <c:pt idx="1">
                  <c:v>1</c:v>
                </c:pt>
                <c:pt idx="2">
                  <c:v>1</c:v>
                </c:pt>
              </c:numCache>
            </c:numRef>
          </c:val>
        </c:ser>
        <c:dLbls>
          <c:showLegendKey val="0"/>
          <c:showVal val="0"/>
          <c:showCatName val="0"/>
          <c:showSerName val="0"/>
          <c:showPercent val="0"/>
          <c:showBubbleSize val="0"/>
        </c:dLbls>
        <c:gapWidth val="150"/>
        <c:axId val="77003392"/>
        <c:axId val="63644416"/>
      </c:barChart>
      <c:catAx>
        <c:axId val="77003392"/>
        <c:scaling>
          <c:orientation val="minMax"/>
        </c:scaling>
        <c:delete val="0"/>
        <c:axPos val="b"/>
        <c:title>
          <c:tx>
            <c:rich>
              <a:bodyPr/>
              <a:lstStyle/>
              <a:p>
                <a:pPr>
                  <a:defRPr/>
                </a:pPr>
                <a:r>
                  <a:rPr lang="fr-FR"/>
                  <a:t>Egyption Faba</a:t>
                </a:r>
                <a:r>
                  <a:rPr lang="fr-FR" baseline="0"/>
                  <a:t> bean Varieties</a:t>
                </a:r>
                <a:endParaRPr lang="fr-FR"/>
              </a:p>
            </c:rich>
          </c:tx>
          <c:layout>
            <c:manualLayout>
              <c:xMode val="edge"/>
              <c:yMode val="edge"/>
              <c:x val="0.24825013123359582"/>
              <c:y val="0.86388888888888893"/>
            </c:manualLayout>
          </c:layout>
          <c:overlay val="0"/>
        </c:title>
        <c:majorTickMark val="out"/>
        <c:minorTickMark val="none"/>
        <c:tickLblPos val="nextTo"/>
        <c:crossAx val="63644416"/>
        <c:crosses val="autoZero"/>
        <c:auto val="1"/>
        <c:lblAlgn val="ctr"/>
        <c:lblOffset val="100"/>
        <c:noMultiLvlLbl val="0"/>
      </c:catAx>
      <c:valAx>
        <c:axId val="63644416"/>
        <c:scaling>
          <c:orientation val="minMax"/>
        </c:scaling>
        <c:delete val="0"/>
        <c:axPos val="l"/>
        <c:title>
          <c:tx>
            <c:rich>
              <a:bodyPr rot="-5400000" vert="horz"/>
              <a:lstStyle/>
              <a:p>
                <a:pPr>
                  <a:defRPr/>
                </a:pPr>
                <a:r>
                  <a:rPr lang="fr-FR"/>
                  <a:t>Disease Score</a:t>
                </a:r>
              </a:p>
            </c:rich>
          </c:tx>
          <c:layout>
            <c:manualLayout>
              <c:xMode val="edge"/>
              <c:yMode val="edge"/>
              <c:x val="3.1143713167929483E-2"/>
              <c:y val="0.22641254145472681"/>
            </c:manualLayout>
          </c:layout>
          <c:overlay val="0"/>
        </c:title>
        <c:numFmt formatCode="General" sourceLinked="1"/>
        <c:majorTickMark val="out"/>
        <c:minorTickMark val="none"/>
        <c:tickLblPos val="nextTo"/>
        <c:crossAx val="77003392"/>
        <c:crosses val="autoZero"/>
        <c:crossBetween val="between"/>
      </c:valAx>
      <c:spPr>
        <a:noFill/>
        <a:ln w="25400">
          <a:noFill/>
        </a:ln>
      </c:spPr>
    </c:plotArea>
    <c:legend>
      <c:legendPos val="r"/>
      <c:layout>
        <c:manualLayout>
          <c:xMode val="edge"/>
          <c:yMode val="edge"/>
          <c:x val="0.77931837270341209"/>
          <c:y val="0.11597550306211726"/>
          <c:w val="9.4014960629921263E-2"/>
          <c:h val="0.30138188976377955"/>
        </c:manualLayout>
      </c:layout>
      <c:overlay val="0"/>
    </c:legend>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1364129483814524"/>
          <c:y val="5.1400554097404488E-2"/>
          <c:w val="0.78946448226229771"/>
          <c:h val="0.71489173228346592"/>
        </c:manualLayout>
      </c:layout>
      <c:barChart>
        <c:barDir val="col"/>
        <c:grouping val="clustered"/>
        <c:varyColors val="0"/>
        <c:ser>
          <c:idx val="0"/>
          <c:order val="0"/>
          <c:tx>
            <c:strRef>
              <c:f>Feuil4!$C$28</c:f>
              <c:strCache>
                <c:ptCount val="1"/>
                <c:pt idx="0">
                  <c:v>D0</c:v>
                </c:pt>
              </c:strCache>
            </c:strRef>
          </c:tx>
          <c:invertIfNegative val="0"/>
          <c:cat>
            <c:strRef>
              <c:f>Feuil4!$B$29:$B$32</c:f>
              <c:strCache>
                <c:ptCount val="4"/>
                <c:pt idx="0">
                  <c:v>Giza 4-CT</c:v>
                </c:pt>
                <c:pt idx="1">
                  <c:v>promising L6-CT</c:v>
                </c:pt>
                <c:pt idx="2">
                  <c:v>Misr 3-CT</c:v>
                </c:pt>
                <c:pt idx="3">
                  <c:v>Nubaria 1-CT</c:v>
                </c:pt>
              </c:strCache>
            </c:strRef>
          </c:cat>
          <c:val>
            <c:numRef>
              <c:f>Feuil4!$C$29:$C$32</c:f>
              <c:numCache>
                <c:formatCode>General</c:formatCode>
                <c:ptCount val="4"/>
                <c:pt idx="0">
                  <c:v>4</c:v>
                </c:pt>
                <c:pt idx="1">
                  <c:v>4</c:v>
                </c:pt>
                <c:pt idx="2">
                  <c:v>3</c:v>
                </c:pt>
                <c:pt idx="3">
                  <c:v>3</c:v>
                </c:pt>
              </c:numCache>
            </c:numRef>
          </c:val>
        </c:ser>
        <c:ser>
          <c:idx val="1"/>
          <c:order val="1"/>
          <c:tx>
            <c:strRef>
              <c:f>Feuil4!$D$28</c:f>
              <c:strCache>
                <c:ptCount val="1"/>
                <c:pt idx="0">
                  <c:v>D1</c:v>
                </c:pt>
              </c:strCache>
            </c:strRef>
          </c:tx>
          <c:invertIfNegative val="0"/>
          <c:cat>
            <c:strRef>
              <c:f>Feuil4!$B$29:$B$32</c:f>
              <c:strCache>
                <c:ptCount val="4"/>
                <c:pt idx="0">
                  <c:v>Giza 4-CT</c:v>
                </c:pt>
                <c:pt idx="1">
                  <c:v>promising L6-CT</c:v>
                </c:pt>
                <c:pt idx="2">
                  <c:v>Misr 3-CT</c:v>
                </c:pt>
                <c:pt idx="3">
                  <c:v>Nubaria 1-CT</c:v>
                </c:pt>
              </c:strCache>
            </c:strRef>
          </c:cat>
          <c:val>
            <c:numRef>
              <c:f>Feuil4!$D$29:$D$32</c:f>
              <c:numCache>
                <c:formatCode>General</c:formatCode>
                <c:ptCount val="4"/>
                <c:pt idx="0">
                  <c:v>1</c:v>
                </c:pt>
                <c:pt idx="1">
                  <c:v>2</c:v>
                </c:pt>
                <c:pt idx="2">
                  <c:v>1</c:v>
                </c:pt>
                <c:pt idx="3">
                  <c:v>1</c:v>
                </c:pt>
              </c:numCache>
            </c:numRef>
          </c:val>
        </c:ser>
        <c:ser>
          <c:idx val="2"/>
          <c:order val="2"/>
          <c:tx>
            <c:strRef>
              <c:f>Feuil4!$E$28</c:f>
              <c:strCache>
                <c:ptCount val="1"/>
                <c:pt idx="0">
                  <c:v>D2</c:v>
                </c:pt>
              </c:strCache>
            </c:strRef>
          </c:tx>
          <c:invertIfNegative val="0"/>
          <c:cat>
            <c:strRef>
              <c:f>Feuil4!$B$29:$B$32</c:f>
              <c:strCache>
                <c:ptCount val="4"/>
                <c:pt idx="0">
                  <c:v>Giza 4-CT</c:v>
                </c:pt>
                <c:pt idx="1">
                  <c:v>promising L6-CT</c:v>
                </c:pt>
                <c:pt idx="2">
                  <c:v>Misr 3-CT</c:v>
                </c:pt>
                <c:pt idx="3">
                  <c:v>Nubaria 1-CT</c:v>
                </c:pt>
              </c:strCache>
            </c:strRef>
          </c:cat>
          <c:val>
            <c:numRef>
              <c:f>Feuil4!$E$29:$E$32</c:f>
              <c:numCache>
                <c:formatCode>General</c:formatCode>
                <c:ptCount val="4"/>
                <c:pt idx="0">
                  <c:v>1</c:v>
                </c:pt>
                <c:pt idx="1">
                  <c:v>1</c:v>
                </c:pt>
                <c:pt idx="2">
                  <c:v>1</c:v>
                </c:pt>
                <c:pt idx="3">
                  <c:v>1</c:v>
                </c:pt>
              </c:numCache>
            </c:numRef>
          </c:val>
        </c:ser>
        <c:dLbls>
          <c:showLegendKey val="0"/>
          <c:showVal val="0"/>
          <c:showCatName val="0"/>
          <c:showSerName val="0"/>
          <c:showPercent val="0"/>
          <c:showBubbleSize val="0"/>
        </c:dLbls>
        <c:gapWidth val="150"/>
        <c:axId val="63695104"/>
        <c:axId val="77377920"/>
      </c:barChart>
      <c:catAx>
        <c:axId val="63695104"/>
        <c:scaling>
          <c:orientation val="minMax"/>
        </c:scaling>
        <c:delete val="0"/>
        <c:axPos val="b"/>
        <c:title>
          <c:tx>
            <c:rich>
              <a:bodyPr/>
              <a:lstStyle/>
              <a:p>
                <a:pPr>
                  <a:defRPr/>
                </a:pPr>
                <a:r>
                  <a:rPr lang="fr-FR"/>
                  <a:t>Egyption Faba Bean Varieties</a:t>
                </a:r>
                <a:r>
                  <a:rPr lang="fr-FR" baseline="0"/>
                  <a:t> </a:t>
                </a:r>
                <a:endParaRPr lang="fr-FR"/>
              </a:p>
            </c:rich>
          </c:tx>
          <c:layout>
            <c:manualLayout>
              <c:xMode val="edge"/>
              <c:yMode val="edge"/>
              <c:x val="0.28246010498687668"/>
              <c:y val="0.91552755905511807"/>
            </c:manualLayout>
          </c:layout>
          <c:overlay val="0"/>
        </c:title>
        <c:majorTickMark val="out"/>
        <c:minorTickMark val="none"/>
        <c:tickLblPos val="nextTo"/>
        <c:crossAx val="77377920"/>
        <c:crosses val="autoZero"/>
        <c:auto val="1"/>
        <c:lblAlgn val="ctr"/>
        <c:lblOffset val="100"/>
        <c:noMultiLvlLbl val="0"/>
      </c:catAx>
      <c:valAx>
        <c:axId val="77377920"/>
        <c:scaling>
          <c:orientation val="minMax"/>
        </c:scaling>
        <c:delete val="0"/>
        <c:axPos val="l"/>
        <c:title>
          <c:tx>
            <c:rich>
              <a:bodyPr rot="-5400000" vert="horz"/>
              <a:lstStyle/>
              <a:p>
                <a:pPr>
                  <a:defRPr/>
                </a:pPr>
                <a:r>
                  <a:rPr lang="fr-FR"/>
                  <a:t>Disease Score</a:t>
                </a:r>
              </a:p>
            </c:rich>
          </c:tx>
          <c:layout/>
          <c:overlay val="0"/>
        </c:title>
        <c:numFmt formatCode="General" sourceLinked="1"/>
        <c:majorTickMark val="out"/>
        <c:minorTickMark val="none"/>
        <c:tickLblPos val="nextTo"/>
        <c:crossAx val="63695104"/>
        <c:crosses val="autoZero"/>
        <c:crossBetween val="between"/>
      </c:valAx>
    </c:plotArea>
    <c:legend>
      <c:legendPos val="r"/>
      <c:layout>
        <c:manualLayout>
          <c:xMode val="edge"/>
          <c:yMode val="edge"/>
          <c:x val="0.78554308836395448"/>
          <c:y val="0.11597550306211726"/>
          <c:w val="7.8345800524934381E-2"/>
          <c:h val="0.30138188976377955"/>
        </c:manualLayout>
      </c:layout>
      <c:overlay val="0"/>
    </c:legend>
    <c:plotVisOnly val="1"/>
    <c:dispBlanksAs val="gap"/>
    <c:showDLblsOverMax val="0"/>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586351706036745"/>
          <c:y val="9.4849446486735586E-2"/>
          <c:w val="0.80291097541378753"/>
          <c:h val="0.71324556718090515"/>
        </c:manualLayout>
      </c:layout>
      <c:barChart>
        <c:barDir val="col"/>
        <c:grouping val="clustered"/>
        <c:varyColors val="0"/>
        <c:ser>
          <c:idx val="0"/>
          <c:order val="0"/>
          <c:tx>
            <c:strRef>
              <c:f>Feuil2!$C$3</c:f>
              <c:strCache>
                <c:ptCount val="1"/>
                <c:pt idx="0">
                  <c:v>D0</c:v>
                </c:pt>
              </c:strCache>
            </c:strRef>
          </c:tx>
          <c:invertIfNegative val="0"/>
          <c:cat>
            <c:strRef>
              <c:f>Feuil2!$B$4:$B$6</c:f>
              <c:strCache>
                <c:ptCount val="3"/>
                <c:pt idx="0">
                  <c:v>Giza716-ApS</c:v>
                </c:pt>
                <c:pt idx="1">
                  <c:v>Giza 3-ApS</c:v>
                </c:pt>
                <c:pt idx="2">
                  <c:v>Sakha 1-ApS</c:v>
                </c:pt>
              </c:strCache>
            </c:strRef>
          </c:cat>
          <c:val>
            <c:numRef>
              <c:f>Feuil2!$C$4:$C$6</c:f>
              <c:numCache>
                <c:formatCode>General</c:formatCode>
                <c:ptCount val="3"/>
                <c:pt idx="0">
                  <c:v>2.2999999999999998</c:v>
                </c:pt>
                <c:pt idx="1">
                  <c:v>1.5</c:v>
                </c:pt>
                <c:pt idx="2">
                  <c:v>2</c:v>
                </c:pt>
              </c:numCache>
            </c:numRef>
          </c:val>
        </c:ser>
        <c:ser>
          <c:idx val="1"/>
          <c:order val="1"/>
          <c:tx>
            <c:strRef>
              <c:f>Feuil2!$D$3</c:f>
              <c:strCache>
                <c:ptCount val="1"/>
                <c:pt idx="0">
                  <c:v>D1</c:v>
                </c:pt>
              </c:strCache>
            </c:strRef>
          </c:tx>
          <c:invertIfNegative val="0"/>
          <c:cat>
            <c:strRef>
              <c:f>Feuil2!$B$4:$B$6</c:f>
              <c:strCache>
                <c:ptCount val="3"/>
                <c:pt idx="0">
                  <c:v>Giza716-ApS</c:v>
                </c:pt>
                <c:pt idx="1">
                  <c:v>Giza 3-ApS</c:v>
                </c:pt>
                <c:pt idx="2">
                  <c:v>Sakha 1-ApS</c:v>
                </c:pt>
              </c:strCache>
            </c:strRef>
          </c:cat>
          <c:val>
            <c:numRef>
              <c:f>Feuil2!$D$4:$D$6</c:f>
              <c:numCache>
                <c:formatCode>General</c:formatCode>
                <c:ptCount val="3"/>
                <c:pt idx="0">
                  <c:v>1.5</c:v>
                </c:pt>
                <c:pt idx="1">
                  <c:v>1</c:v>
                </c:pt>
                <c:pt idx="2">
                  <c:v>2.5</c:v>
                </c:pt>
              </c:numCache>
            </c:numRef>
          </c:val>
        </c:ser>
        <c:ser>
          <c:idx val="2"/>
          <c:order val="2"/>
          <c:tx>
            <c:strRef>
              <c:f>Feuil2!$E$3</c:f>
              <c:strCache>
                <c:ptCount val="1"/>
                <c:pt idx="0">
                  <c:v>D2</c:v>
                </c:pt>
              </c:strCache>
            </c:strRef>
          </c:tx>
          <c:invertIfNegative val="0"/>
          <c:cat>
            <c:strRef>
              <c:f>Feuil2!$B$4:$B$6</c:f>
              <c:strCache>
                <c:ptCount val="3"/>
                <c:pt idx="0">
                  <c:v>Giza716-ApS</c:v>
                </c:pt>
                <c:pt idx="1">
                  <c:v>Giza 3-ApS</c:v>
                </c:pt>
                <c:pt idx="2">
                  <c:v>Sakha 1-ApS</c:v>
                </c:pt>
              </c:strCache>
            </c:strRef>
          </c:cat>
          <c:val>
            <c:numRef>
              <c:f>Feuil2!$E$4:$E$6</c:f>
              <c:numCache>
                <c:formatCode>General</c:formatCode>
                <c:ptCount val="3"/>
                <c:pt idx="0">
                  <c:v>1</c:v>
                </c:pt>
                <c:pt idx="1">
                  <c:v>0.5</c:v>
                </c:pt>
                <c:pt idx="2">
                  <c:v>1</c:v>
                </c:pt>
              </c:numCache>
            </c:numRef>
          </c:val>
        </c:ser>
        <c:ser>
          <c:idx val="3"/>
          <c:order val="3"/>
          <c:tx>
            <c:strRef>
              <c:f>Feuil2!$F$3</c:f>
              <c:strCache>
                <c:ptCount val="1"/>
                <c:pt idx="0">
                  <c:v>D3</c:v>
                </c:pt>
              </c:strCache>
            </c:strRef>
          </c:tx>
          <c:invertIfNegative val="0"/>
          <c:cat>
            <c:strRef>
              <c:f>Feuil2!$B$4:$B$6</c:f>
              <c:strCache>
                <c:ptCount val="3"/>
                <c:pt idx="0">
                  <c:v>Giza716-ApS</c:v>
                </c:pt>
                <c:pt idx="1">
                  <c:v>Giza 3-ApS</c:v>
                </c:pt>
                <c:pt idx="2">
                  <c:v>Sakha 1-ApS</c:v>
                </c:pt>
              </c:strCache>
            </c:strRef>
          </c:cat>
          <c:val>
            <c:numRef>
              <c:f>Feuil2!$F$4:$F$6</c:f>
              <c:numCache>
                <c:formatCode>General</c:formatCode>
                <c:ptCount val="3"/>
                <c:pt idx="0">
                  <c:v>1.25</c:v>
                </c:pt>
                <c:pt idx="1">
                  <c:v>1</c:v>
                </c:pt>
                <c:pt idx="2">
                  <c:v>1.25</c:v>
                </c:pt>
              </c:numCache>
            </c:numRef>
          </c:val>
        </c:ser>
        <c:dLbls>
          <c:showLegendKey val="0"/>
          <c:showVal val="0"/>
          <c:showCatName val="0"/>
          <c:showSerName val="0"/>
          <c:showPercent val="0"/>
          <c:showBubbleSize val="0"/>
        </c:dLbls>
        <c:gapWidth val="150"/>
        <c:axId val="78269824"/>
        <c:axId val="78280192"/>
      </c:barChart>
      <c:catAx>
        <c:axId val="78269824"/>
        <c:scaling>
          <c:orientation val="minMax"/>
        </c:scaling>
        <c:delete val="0"/>
        <c:axPos val="b"/>
        <c:title>
          <c:tx>
            <c:rich>
              <a:bodyPr/>
              <a:lstStyle/>
              <a:p>
                <a:pPr>
                  <a:defRPr/>
                </a:pPr>
                <a:r>
                  <a:rPr lang="fr-FR"/>
                  <a:t>Egyption Faba bean Varieties</a:t>
                </a:r>
              </a:p>
            </c:rich>
          </c:tx>
          <c:layout>
            <c:manualLayout>
              <c:xMode val="edge"/>
              <c:yMode val="edge"/>
              <c:x val="0.32641360867627395"/>
              <c:y val="0.89952974937422103"/>
            </c:manualLayout>
          </c:layout>
          <c:overlay val="0"/>
        </c:title>
        <c:majorTickMark val="out"/>
        <c:minorTickMark val="none"/>
        <c:tickLblPos val="nextTo"/>
        <c:crossAx val="78280192"/>
        <c:crosses val="autoZero"/>
        <c:auto val="1"/>
        <c:lblAlgn val="ctr"/>
        <c:lblOffset val="100"/>
        <c:noMultiLvlLbl val="0"/>
      </c:catAx>
      <c:valAx>
        <c:axId val="78280192"/>
        <c:scaling>
          <c:orientation val="minMax"/>
        </c:scaling>
        <c:delete val="0"/>
        <c:axPos val="l"/>
        <c:title>
          <c:tx>
            <c:rich>
              <a:bodyPr rot="-5400000" vert="horz"/>
              <a:lstStyle/>
              <a:p>
                <a:pPr>
                  <a:defRPr/>
                </a:pPr>
                <a:r>
                  <a:rPr lang="fr-FR"/>
                  <a:t>Disease Score</a:t>
                </a:r>
              </a:p>
            </c:rich>
          </c:tx>
          <c:layout/>
          <c:overlay val="0"/>
        </c:title>
        <c:numFmt formatCode="General" sourceLinked="1"/>
        <c:majorTickMark val="out"/>
        <c:minorTickMark val="none"/>
        <c:tickLblPos val="nextTo"/>
        <c:crossAx val="78269824"/>
        <c:crosses val="autoZero"/>
        <c:crossBetween val="between"/>
      </c:valAx>
    </c:plotArea>
    <c:legend>
      <c:legendPos val="r"/>
      <c:layout>
        <c:manualLayout>
          <c:xMode val="edge"/>
          <c:yMode val="edge"/>
          <c:x val="0.86099217550636364"/>
          <c:y val="3.4364952189440833E-3"/>
          <c:w val="8.8693359084831377E-2"/>
          <c:h val="0.4305455568053993"/>
        </c:manualLayout>
      </c:layout>
      <c:overlay val="0"/>
    </c:legend>
    <c:plotVisOnly val="1"/>
    <c:dispBlanksAs val="gap"/>
    <c:showDLblsOverMax val="0"/>
  </c:chart>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586351706036745"/>
          <c:y val="3.6324521934758158E-2"/>
          <c:w val="0.76920461029327858"/>
          <c:h val="0.70034167604049491"/>
        </c:manualLayout>
      </c:layout>
      <c:barChart>
        <c:barDir val="col"/>
        <c:grouping val="clustered"/>
        <c:varyColors val="0"/>
        <c:ser>
          <c:idx val="0"/>
          <c:order val="0"/>
          <c:tx>
            <c:strRef>
              <c:f>Feuil2!$C$23</c:f>
              <c:strCache>
                <c:ptCount val="1"/>
                <c:pt idx="0">
                  <c:v>D0</c:v>
                </c:pt>
              </c:strCache>
            </c:strRef>
          </c:tx>
          <c:invertIfNegative val="0"/>
          <c:cat>
            <c:strRef>
              <c:f>Feuil2!$B$24:$B$26</c:f>
              <c:strCache>
                <c:ptCount val="3"/>
                <c:pt idx="0">
                  <c:v>Giza716-CT</c:v>
                </c:pt>
                <c:pt idx="1">
                  <c:v>Giza 3-CT</c:v>
                </c:pt>
                <c:pt idx="2">
                  <c:v>Sakha 1-CT</c:v>
                </c:pt>
              </c:strCache>
            </c:strRef>
          </c:cat>
          <c:val>
            <c:numRef>
              <c:f>Feuil2!$C$24:$C$26</c:f>
              <c:numCache>
                <c:formatCode>General</c:formatCode>
                <c:ptCount val="3"/>
                <c:pt idx="0">
                  <c:v>2</c:v>
                </c:pt>
                <c:pt idx="1">
                  <c:v>0.75000000000000033</c:v>
                </c:pt>
                <c:pt idx="2">
                  <c:v>2</c:v>
                </c:pt>
              </c:numCache>
            </c:numRef>
          </c:val>
        </c:ser>
        <c:ser>
          <c:idx val="1"/>
          <c:order val="1"/>
          <c:tx>
            <c:strRef>
              <c:f>Feuil2!$D$23</c:f>
              <c:strCache>
                <c:ptCount val="1"/>
                <c:pt idx="0">
                  <c:v>D1</c:v>
                </c:pt>
              </c:strCache>
            </c:strRef>
          </c:tx>
          <c:invertIfNegative val="0"/>
          <c:cat>
            <c:strRef>
              <c:f>Feuil2!$B$24:$B$26</c:f>
              <c:strCache>
                <c:ptCount val="3"/>
                <c:pt idx="0">
                  <c:v>Giza716-CT</c:v>
                </c:pt>
                <c:pt idx="1">
                  <c:v>Giza 3-CT</c:v>
                </c:pt>
                <c:pt idx="2">
                  <c:v>Sakha 1-CT</c:v>
                </c:pt>
              </c:strCache>
            </c:strRef>
          </c:cat>
          <c:val>
            <c:numRef>
              <c:f>Feuil2!$D$24:$D$26</c:f>
              <c:numCache>
                <c:formatCode>General</c:formatCode>
                <c:ptCount val="3"/>
                <c:pt idx="0">
                  <c:v>1.5</c:v>
                </c:pt>
                <c:pt idx="1">
                  <c:v>0.75000000000000033</c:v>
                </c:pt>
                <c:pt idx="2">
                  <c:v>1.25</c:v>
                </c:pt>
              </c:numCache>
            </c:numRef>
          </c:val>
        </c:ser>
        <c:ser>
          <c:idx val="2"/>
          <c:order val="2"/>
          <c:tx>
            <c:strRef>
              <c:f>Feuil2!$E$23</c:f>
              <c:strCache>
                <c:ptCount val="1"/>
                <c:pt idx="0">
                  <c:v>D2</c:v>
                </c:pt>
              </c:strCache>
            </c:strRef>
          </c:tx>
          <c:invertIfNegative val="0"/>
          <c:cat>
            <c:strRef>
              <c:f>Feuil2!$B$24:$B$26</c:f>
              <c:strCache>
                <c:ptCount val="3"/>
                <c:pt idx="0">
                  <c:v>Giza716-CT</c:v>
                </c:pt>
                <c:pt idx="1">
                  <c:v>Giza 3-CT</c:v>
                </c:pt>
                <c:pt idx="2">
                  <c:v>Sakha 1-CT</c:v>
                </c:pt>
              </c:strCache>
            </c:strRef>
          </c:cat>
          <c:val>
            <c:numRef>
              <c:f>Feuil2!$E$24:$E$26</c:f>
              <c:numCache>
                <c:formatCode>General</c:formatCode>
                <c:ptCount val="3"/>
                <c:pt idx="0">
                  <c:v>1.5</c:v>
                </c:pt>
                <c:pt idx="1">
                  <c:v>0.75000000000000033</c:v>
                </c:pt>
                <c:pt idx="2">
                  <c:v>1.5</c:v>
                </c:pt>
              </c:numCache>
            </c:numRef>
          </c:val>
        </c:ser>
        <c:ser>
          <c:idx val="3"/>
          <c:order val="3"/>
          <c:tx>
            <c:strRef>
              <c:f>Feuil2!$F$23</c:f>
              <c:strCache>
                <c:ptCount val="1"/>
                <c:pt idx="0">
                  <c:v>D3</c:v>
                </c:pt>
              </c:strCache>
            </c:strRef>
          </c:tx>
          <c:invertIfNegative val="0"/>
          <c:cat>
            <c:strRef>
              <c:f>Feuil2!$B$24:$B$26</c:f>
              <c:strCache>
                <c:ptCount val="3"/>
                <c:pt idx="0">
                  <c:v>Giza716-CT</c:v>
                </c:pt>
                <c:pt idx="1">
                  <c:v>Giza 3-CT</c:v>
                </c:pt>
                <c:pt idx="2">
                  <c:v>Sakha 1-CT</c:v>
                </c:pt>
              </c:strCache>
            </c:strRef>
          </c:cat>
          <c:val>
            <c:numRef>
              <c:f>Feuil2!$F$24:$F$26</c:f>
              <c:numCache>
                <c:formatCode>General</c:formatCode>
                <c:ptCount val="3"/>
                <c:pt idx="0">
                  <c:v>1</c:v>
                </c:pt>
                <c:pt idx="1">
                  <c:v>1</c:v>
                </c:pt>
                <c:pt idx="2">
                  <c:v>1.5</c:v>
                </c:pt>
              </c:numCache>
            </c:numRef>
          </c:val>
        </c:ser>
        <c:dLbls>
          <c:showLegendKey val="0"/>
          <c:showVal val="0"/>
          <c:showCatName val="0"/>
          <c:showSerName val="0"/>
          <c:showPercent val="0"/>
          <c:showBubbleSize val="0"/>
        </c:dLbls>
        <c:gapWidth val="150"/>
        <c:axId val="78311424"/>
        <c:axId val="78313344"/>
      </c:barChart>
      <c:catAx>
        <c:axId val="78311424"/>
        <c:scaling>
          <c:orientation val="minMax"/>
        </c:scaling>
        <c:delete val="0"/>
        <c:axPos val="b"/>
        <c:title>
          <c:tx>
            <c:rich>
              <a:bodyPr/>
              <a:lstStyle/>
              <a:p>
                <a:pPr>
                  <a:defRPr/>
                </a:pPr>
                <a:r>
                  <a:rPr lang="fr-FR"/>
                  <a:t>Egyption Faba bean Varieties</a:t>
                </a:r>
              </a:p>
            </c:rich>
          </c:tx>
          <c:layout>
            <c:manualLayout>
              <c:xMode val="edge"/>
              <c:yMode val="edge"/>
              <c:x val="0.33222663471413899"/>
              <c:y val="0.82504372597689601"/>
            </c:manualLayout>
          </c:layout>
          <c:overlay val="0"/>
        </c:title>
        <c:majorTickMark val="out"/>
        <c:minorTickMark val="none"/>
        <c:tickLblPos val="nextTo"/>
        <c:crossAx val="78313344"/>
        <c:crosses val="autoZero"/>
        <c:auto val="1"/>
        <c:lblAlgn val="ctr"/>
        <c:lblOffset val="100"/>
        <c:noMultiLvlLbl val="0"/>
      </c:catAx>
      <c:valAx>
        <c:axId val="78313344"/>
        <c:scaling>
          <c:orientation val="minMax"/>
        </c:scaling>
        <c:delete val="0"/>
        <c:axPos val="l"/>
        <c:title>
          <c:tx>
            <c:rich>
              <a:bodyPr rot="-5400000" vert="horz"/>
              <a:lstStyle/>
              <a:p>
                <a:pPr>
                  <a:defRPr/>
                </a:pPr>
                <a:r>
                  <a:rPr lang="fr-FR"/>
                  <a:t>Disease Score</a:t>
                </a:r>
              </a:p>
            </c:rich>
          </c:tx>
          <c:layout/>
          <c:overlay val="0"/>
        </c:title>
        <c:numFmt formatCode="General" sourceLinked="1"/>
        <c:majorTickMark val="out"/>
        <c:minorTickMark val="none"/>
        <c:tickLblPos val="nextTo"/>
        <c:crossAx val="78311424"/>
        <c:crosses val="autoZero"/>
        <c:crossBetween val="between"/>
      </c:valAx>
    </c:plotArea>
    <c:legend>
      <c:legendPos val="r"/>
      <c:layout>
        <c:manualLayout>
          <c:xMode val="edge"/>
          <c:yMode val="edge"/>
          <c:x val="0.89134417225624574"/>
          <c:y val="4.9653168353955834E-3"/>
          <c:w val="8.7050889472149312E-2"/>
          <c:h val="0.4305455568053993"/>
        </c:manualLayout>
      </c:layout>
      <c:overlay val="0"/>
    </c:legend>
    <c:plotVisOnly val="1"/>
    <c:dispBlanksAs val="gap"/>
    <c:showDLblsOverMax val="0"/>
  </c:chart>
  <c:externalData r:id="rId1">
    <c:autoUpdate val="0"/>
  </c:externalData>
</c:chartSpace>
</file>

<file path=ppt/comments/comment1.xml><?xml version="1.0" encoding="utf-8"?>
<p:cmLst xmlns:a="http://schemas.openxmlformats.org/drawingml/2006/main" xmlns:r="http://schemas.openxmlformats.org/officeDocument/2006/relationships" xmlns:p="http://schemas.openxmlformats.org/presentationml/2006/main">
  <p:cm authorId="0" dt="2014-06-25T07:09:09.546" idx="6">
    <p:pos x="2792" y="3112"/>
    <p:text>aussi
dans le cadre de CLCA on a 2 PFE
dans la cadre de CANA on a 2 PFE
</p:text>
  </p:cm>
</p:cmLst>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B765BE-70A3-4D0F-B979-2E6F85E2E9CA}" type="doc">
      <dgm:prSet loTypeId="urn:microsoft.com/office/officeart/2005/8/layout/radial6" loCatId="cycle" qsTypeId="urn:microsoft.com/office/officeart/2005/8/quickstyle/simple3" qsCatId="simple" csTypeId="urn:microsoft.com/office/officeart/2005/8/colors/colorful5" csCatId="colorful" phldr="1"/>
      <dgm:spPr/>
      <dgm:t>
        <a:bodyPr/>
        <a:lstStyle/>
        <a:p>
          <a:endParaRPr lang="fr-FR"/>
        </a:p>
      </dgm:t>
    </dgm:pt>
    <dgm:pt modelId="{A5B34A3E-A87F-4400-9E39-0C0E05719C8E}">
      <dgm:prSet phldrT="[Texte]" custT="1"/>
      <dgm:spPr/>
      <dgm:t>
        <a:bodyPr/>
        <a:lstStyle/>
        <a:p>
          <a:r>
            <a:rPr lang="en-US" sz="2000" b="1" baseline="0" noProof="0" dirty="0" smtClean="0">
              <a:solidFill>
                <a:schemeClr val="tx1"/>
              </a:solidFill>
              <a:effectLst/>
              <a:latin typeface="Arial" panose="020B0604020202020204" pitchFamily="34" charset="0"/>
            </a:rPr>
            <a:t>Beni </a:t>
          </a:r>
          <a:r>
            <a:rPr lang="en-US" sz="2000" b="1" baseline="0" noProof="0" dirty="0" err="1" smtClean="0">
              <a:solidFill>
                <a:schemeClr val="tx1"/>
              </a:solidFill>
              <a:effectLst/>
              <a:latin typeface="Arial" panose="020B0604020202020204" pitchFamily="34" charset="0"/>
            </a:rPr>
            <a:t>Khedache</a:t>
          </a:r>
          <a:r>
            <a:rPr lang="en-US" sz="2000" b="1" baseline="0" noProof="0" dirty="0" smtClean="0">
              <a:solidFill>
                <a:schemeClr val="tx1"/>
              </a:solidFill>
              <a:effectLst/>
              <a:latin typeface="Arial" panose="020B0604020202020204" pitchFamily="34" charset="0"/>
            </a:rPr>
            <a:t> platform (Tunisia)</a:t>
          </a:r>
          <a:endParaRPr lang="en-US" sz="2000" b="1" baseline="0" noProof="0" dirty="0">
            <a:solidFill>
              <a:schemeClr val="tx1"/>
            </a:solidFill>
            <a:effectLst/>
            <a:latin typeface="Arial" panose="020B0604020202020204" pitchFamily="34" charset="0"/>
          </a:endParaRPr>
        </a:p>
      </dgm:t>
    </dgm:pt>
    <dgm:pt modelId="{D6297ED4-49FC-4FE9-BD65-19D788F26975}" type="parTrans" cxnId="{C30F1840-40DE-4CC1-AE15-59C8CE5DCB33}">
      <dgm:prSet/>
      <dgm:spPr/>
      <dgm:t>
        <a:bodyPr/>
        <a:lstStyle/>
        <a:p>
          <a:endParaRPr lang="fr-FR"/>
        </a:p>
      </dgm:t>
    </dgm:pt>
    <dgm:pt modelId="{37A8C2A5-533D-45CF-9415-0610800007C8}" type="sibTrans" cxnId="{C30F1840-40DE-4CC1-AE15-59C8CE5DCB33}">
      <dgm:prSet/>
      <dgm:spPr/>
      <dgm:t>
        <a:bodyPr/>
        <a:lstStyle/>
        <a:p>
          <a:endParaRPr lang="fr-FR"/>
        </a:p>
      </dgm:t>
    </dgm:pt>
    <dgm:pt modelId="{10BAB9DE-1CD3-42AA-8366-4432C63A1B3D}">
      <dgm:prSet phldrT="[Texte]" custT="1"/>
      <dgm:spPr/>
      <dgm:t>
        <a:bodyPr/>
        <a:lstStyle/>
        <a:p>
          <a:r>
            <a:rPr lang="en-US" sz="1400" b="1" noProof="0" dirty="0" smtClean="0"/>
            <a:t>Government agencies:</a:t>
          </a:r>
        </a:p>
        <a:p>
          <a:r>
            <a:rPr lang="en-US" sz="1400" b="0" noProof="0" dirty="0" smtClean="0"/>
            <a:t>Governorate, County,  Agriculture (CRDA, OEP, APIA), </a:t>
          </a:r>
        </a:p>
        <a:p>
          <a:r>
            <a:rPr lang="en-US" sz="1400" noProof="0" dirty="0" smtClean="0"/>
            <a:t>Environment, </a:t>
          </a:r>
        </a:p>
        <a:p>
          <a:r>
            <a:rPr lang="en-US" sz="1400" noProof="0" dirty="0" smtClean="0"/>
            <a:t>Development (ODS)</a:t>
          </a:r>
          <a:endParaRPr lang="en-US" sz="1400" noProof="0" dirty="0"/>
        </a:p>
      </dgm:t>
    </dgm:pt>
    <dgm:pt modelId="{9E4404C5-8228-446F-95F4-96F5893D6D08}" type="parTrans" cxnId="{C6D872D7-CF37-4835-834A-A39CA7BBE08D}">
      <dgm:prSet/>
      <dgm:spPr/>
      <dgm:t>
        <a:bodyPr/>
        <a:lstStyle/>
        <a:p>
          <a:endParaRPr lang="fr-FR"/>
        </a:p>
      </dgm:t>
    </dgm:pt>
    <dgm:pt modelId="{EED98AAE-6A41-4AB3-B74E-3099273EC0E6}" type="sibTrans" cxnId="{C6D872D7-CF37-4835-834A-A39CA7BBE08D}">
      <dgm:prSet/>
      <dgm:spPr/>
      <dgm:t>
        <a:bodyPr/>
        <a:lstStyle/>
        <a:p>
          <a:endParaRPr lang="en-US" noProof="0"/>
        </a:p>
      </dgm:t>
    </dgm:pt>
    <dgm:pt modelId="{9E3B0CB9-52E6-4AE1-B68D-28D5D698FCD1}">
      <dgm:prSet phldrT="[Texte]" custT="1"/>
      <dgm:spPr/>
      <dgm:t>
        <a:bodyPr/>
        <a:lstStyle/>
        <a:p>
          <a:r>
            <a:rPr lang="en-US" sz="1400" b="1" noProof="0" dirty="0" smtClean="0"/>
            <a:t>Civil society &amp; non government organizations:</a:t>
          </a:r>
        </a:p>
        <a:p>
          <a:r>
            <a:rPr lang="en-US" sz="1400" noProof="0" dirty="0" smtClean="0"/>
            <a:t>NGOs, GDA, </a:t>
          </a:r>
        </a:p>
        <a:p>
          <a:r>
            <a:rPr lang="en-US" sz="1400" noProof="0" dirty="0" smtClean="0"/>
            <a:t>Socio-professionals (UTAP, UTICA, etc.)</a:t>
          </a:r>
          <a:endParaRPr lang="en-US" sz="1400" noProof="0" dirty="0"/>
        </a:p>
      </dgm:t>
    </dgm:pt>
    <dgm:pt modelId="{F2015DD8-39F8-4362-AE62-960E3BBB101D}" type="parTrans" cxnId="{3F0AF4EA-4A3A-4E16-AE7A-3357908D911D}">
      <dgm:prSet/>
      <dgm:spPr/>
      <dgm:t>
        <a:bodyPr/>
        <a:lstStyle/>
        <a:p>
          <a:endParaRPr lang="fr-FR"/>
        </a:p>
      </dgm:t>
    </dgm:pt>
    <dgm:pt modelId="{D95DEABA-BA6D-459F-A6AB-A0022D3F10CF}" type="sibTrans" cxnId="{3F0AF4EA-4A3A-4E16-AE7A-3357908D911D}">
      <dgm:prSet/>
      <dgm:spPr/>
      <dgm:t>
        <a:bodyPr/>
        <a:lstStyle/>
        <a:p>
          <a:endParaRPr lang="en-US" noProof="0"/>
        </a:p>
      </dgm:t>
    </dgm:pt>
    <dgm:pt modelId="{3B327730-612B-41E0-BEB0-0D0F7A3D9B71}">
      <dgm:prSet phldrT="[Texte]" custT="1"/>
      <dgm:spPr/>
      <dgm:t>
        <a:bodyPr/>
        <a:lstStyle/>
        <a:p>
          <a:r>
            <a:rPr lang="en-US" sz="1400" b="1" noProof="0" dirty="0" smtClean="0"/>
            <a:t>Research /University institutions:</a:t>
          </a:r>
        </a:p>
        <a:p>
          <a:r>
            <a:rPr lang="en-US" sz="1400" noProof="0" dirty="0" smtClean="0"/>
            <a:t>IRA, Techno Park </a:t>
          </a:r>
          <a:r>
            <a:rPr lang="en-US" sz="1400" noProof="0" dirty="0" err="1" smtClean="0"/>
            <a:t>Medenine</a:t>
          </a:r>
          <a:r>
            <a:rPr lang="en-US" sz="1400" noProof="0" dirty="0" smtClean="0"/>
            <a:t>, IO, </a:t>
          </a:r>
          <a:r>
            <a:rPr lang="en-US" sz="1400" noProof="0" dirty="0" err="1" smtClean="0"/>
            <a:t>UG</a:t>
          </a:r>
          <a:r>
            <a:rPr lang="en-US" sz="1400" noProof="0" dirty="0" smtClean="0"/>
            <a:t>, etc</a:t>
          </a:r>
          <a:endParaRPr lang="en-US" sz="1400" noProof="0" dirty="0"/>
        </a:p>
      </dgm:t>
    </dgm:pt>
    <dgm:pt modelId="{D5787196-B45C-4EB1-ABF1-F2F92E90FBE5}" type="parTrans" cxnId="{43527005-D80A-4878-8C10-9A01A086792B}">
      <dgm:prSet/>
      <dgm:spPr/>
      <dgm:t>
        <a:bodyPr/>
        <a:lstStyle/>
        <a:p>
          <a:endParaRPr lang="fr-FR"/>
        </a:p>
      </dgm:t>
    </dgm:pt>
    <dgm:pt modelId="{7E6E2401-2E88-46D3-8BBB-90B787F86775}" type="sibTrans" cxnId="{43527005-D80A-4878-8C10-9A01A086792B}">
      <dgm:prSet/>
      <dgm:spPr/>
      <dgm:t>
        <a:bodyPr/>
        <a:lstStyle/>
        <a:p>
          <a:endParaRPr lang="en-US" noProof="0"/>
        </a:p>
      </dgm:t>
    </dgm:pt>
    <dgm:pt modelId="{D90A914E-85DD-4762-BDC2-7A0253C61DA2}">
      <dgm:prSet phldrT="[Texte]" custT="1"/>
      <dgm:spPr/>
      <dgm:t>
        <a:bodyPr/>
        <a:lstStyle/>
        <a:p>
          <a:r>
            <a:rPr lang="en-US" sz="1400" b="1" noProof="0" dirty="0" smtClean="0"/>
            <a:t>Bilateral / multilateral cooperation:</a:t>
          </a:r>
        </a:p>
        <a:p>
          <a:r>
            <a:rPr lang="en-US" sz="1400" noProof="0" dirty="0" smtClean="0"/>
            <a:t>MAU, AU, EU members, Japan, China, USA,  </a:t>
          </a:r>
          <a:endParaRPr lang="en-US" sz="1400" noProof="0" dirty="0"/>
        </a:p>
      </dgm:t>
    </dgm:pt>
    <dgm:pt modelId="{E9B9EC0E-8BF3-4472-AC8B-41AE93763B79}" type="parTrans" cxnId="{E1767931-50D7-4A00-B603-7FF2C7C7FE4A}">
      <dgm:prSet/>
      <dgm:spPr/>
      <dgm:t>
        <a:bodyPr/>
        <a:lstStyle/>
        <a:p>
          <a:endParaRPr lang="fr-FR"/>
        </a:p>
      </dgm:t>
    </dgm:pt>
    <dgm:pt modelId="{93577A37-24D5-4E34-A346-D89E3A9A0CC0}" type="sibTrans" cxnId="{E1767931-50D7-4A00-B603-7FF2C7C7FE4A}">
      <dgm:prSet/>
      <dgm:spPr/>
      <dgm:t>
        <a:bodyPr/>
        <a:lstStyle/>
        <a:p>
          <a:endParaRPr lang="en-US" noProof="0"/>
        </a:p>
      </dgm:t>
    </dgm:pt>
    <dgm:pt modelId="{28EFBB68-9FD5-47D3-8817-1B29ED6FE327}">
      <dgm:prSet phldrT="[Texte]"/>
      <dgm:spPr/>
      <dgm:t>
        <a:bodyPr/>
        <a:lstStyle/>
        <a:p>
          <a:endParaRPr lang="fr-FR" dirty="0"/>
        </a:p>
      </dgm:t>
    </dgm:pt>
    <dgm:pt modelId="{63E6FC0E-3724-4400-8934-C3EA833D1F57}" type="parTrans" cxnId="{AE38E627-F7A6-411C-A1ED-CF59BB84AAFE}">
      <dgm:prSet/>
      <dgm:spPr/>
      <dgm:t>
        <a:bodyPr/>
        <a:lstStyle/>
        <a:p>
          <a:endParaRPr lang="fr-FR"/>
        </a:p>
      </dgm:t>
    </dgm:pt>
    <dgm:pt modelId="{FB3B60CB-A254-4552-B8E6-41597D386E55}" type="sibTrans" cxnId="{AE38E627-F7A6-411C-A1ED-CF59BB84AAFE}">
      <dgm:prSet/>
      <dgm:spPr/>
      <dgm:t>
        <a:bodyPr/>
        <a:lstStyle/>
        <a:p>
          <a:endParaRPr lang="fr-FR"/>
        </a:p>
      </dgm:t>
    </dgm:pt>
    <dgm:pt modelId="{52ADBDB2-D5FB-43BE-A1F3-6105369BAFC9}">
      <dgm:prSet custT="1"/>
      <dgm:spPr/>
      <dgm:t>
        <a:bodyPr/>
        <a:lstStyle/>
        <a:p>
          <a:r>
            <a:rPr lang="en-US" sz="1400" b="1" noProof="0" dirty="0" smtClean="0"/>
            <a:t>Regional/International agencies: </a:t>
          </a:r>
          <a:r>
            <a:rPr lang="en-US" sz="1400" noProof="0" dirty="0" smtClean="0"/>
            <a:t>ICARDA, OSS, </a:t>
          </a:r>
          <a:r>
            <a:rPr lang="en-US" sz="1400" noProof="0" dirty="0" err="1" smtClean="0"/>
            <a:t>UNU</a:t>
          </a:r>
          <a:r>
            <a:rPr lang="en-US" sz="1400" noProof="0" dirty="0" smtClean="0"/>
            <a:t>,  </a:t>
          </a:r>
          <a:r>
            <a:rPr lang="en-US" sz="1400" noProof="0" dirty="0" err="1" smtClean="0"/>
            <a:t>UNCCD</a:t>
          </a:r>
          <a:r>
            <a:rPr lang="en-US" sz="1400" noProof="0" dirty="0" smtClean="0"/>
            <a:t>, </a:t>
          </a:r>
          <a:r>
            <a:rPr lang="en-US" sz="1400" noProof="0" dirty="0" err="1" smtClean="0"/>
            <a:t>UNFCC</a:t>
          </a:r>
          <a:r>
            <a:rPr lang="en-US" sz="1400" noProof="0" dirty="0" smtClean="0"/>
            <a:t>, </a:t>
          </a:r>
          <a:r>
            <a:rPr lang="en-US" sz="1400" noProof="0" dirty="0" err="1" smtClean="0"/>
            <a:t>UNCB</a:t>
          </a:r>
          <a:r>
            <a:rPr lang="en-US" sz="1400" noProof="0" dirty="0" smtClean="0"/>
            <a:t>, NATO, </a:t>
          </a:r>
          <a:r>
            <a:rPr lang="en-US" sz="1400" noProof="0" dirty="0" err="1" smtClean="0"/>
            <a:t>FAO</a:t>
          </a:r>
          <a:r>
            <a:rPr lang="en-US" sz="1400" noProof="0" dirty="0" smtClean="0"/>
            <a:t>, UNESCO, </a:t>
          </a:r>
          <a:r>
            <a:rPr lang="en-US" sz="1400" noProof="0" dirty="0" err="1" smtClean="0"/>
            <a:t>UNDP</a:t>
          </a:r>
          <a:r>
            <a:rPr lang="en-US" sz="1400" noProof="0" dirty="0" smtClean="0"/>
            <a:t>, </a:t>
          </a:r>
          <a:r>
            <a:rPr lang="en-US" sz="1400" noProof="0" dirty="0" err="1" smtClean="0"/>
            <a:t>IRD</a:t>
          </a:r>
          <a:r>
            <a:rPr lang="en-US" sz="1400" noProof="0" dirty="0" smtClean="0"/>
            <a:t>, etc.</a:t>
          </a:r>
          <a:endParaRPr lang="en-US" sz="1400" noProof="0" dirty="0"/>
        </a:p>
      </dgm:t>
    </dgm:pt>
    <dgm:pt modelId="{A1DB2874-0435-444A-92CC-3E701D397938}" type="parTrans" cxnId="{CC4F4DC0-6B70-42CF-8E76-858114E658DA}">
      <dgm:prSet/>
      <dgm:spPr/>
      <dgm:t>
        <a:bodyPr/>
        <a:lstStyle/>
        <a:p>
          <a:endParaRPr lang="fr-FR"/>
        </a:p>
      </dgm:t>
    </dgm:pt>
    <dgm:pt modelId="{C1109E7A-888A-4ECC-AF86-9EF472577FC4}" type="sibTrans" cxnId="{CC4F4DC0-6B70-42CF-8E76-858114E658DA}">
      <dgm:prSet/>
      <dgm:spPr/>
      <dgm:t>
        <a:bodyPr/>
        <a:lstStyle/>
        <a:p>
          <a:endParaRPr lang="fr-FR"/>
        </a:p>
      </dgm:t>
    </dgm:pt>
    <dgm:pt modelId="{5CA83F69-6293-4EC2-B795-0BC4E210B05E}" type="pres">
      <dgm:prSet presAssocID="{75B765BE-70A3-4D0F-B979-2E6F85E2E9CA}" presName="Name0" presStyleCnt="0">
        <dgm:presLayoutVars>
          <dgm:chMax val="1"/>
          <dgm:dir/>
          <dgm:animLvl val="ctr"/>
          <dgm:resizeHandles val="exact"/>
        </dgm:presLayoutVars>
      </dgm:prSet>
      <dgm:spPr/>
      <dgm:t>
        <a:bodyPr/>
        <a:lstStyle/>
        <a:p>
          <a:endParaRPr lang="fr-FR"/>
        </a:p>
      </dgm:t>
    </dgm:pt>
    <dgm:pt modelId="{7788F8C6-93D6-4299-9981-E9BBA935EB57}" type="pres">
      <dgm:prSet presAssocID="{A5B34A3E-A87F-4400-9E39-0C0E05719C8E}" presName="centerShape" presStyleLbl="node0" presStyleIdx="0" presStyleCnt="1"/>
      <dgm:spPr/>
      <dgm:t>
        <a:bodyPr/>
        <a:lstStyle/>
        <a:p>
          <a:endParaRPr lang="fr-FR"/>
        </a:p>
      </dgm:t>
    </dgm:pt>
    <dgm:pt modelId="{B9DB625C-1900-40AA-BA81-FAC69E29AC22}" type="pres">
      <dgm:prSet presAssocID="{10BAB9DE-1CD3-42AA-8366-4432C63A1B3D}" presName="node" presStyleLbl="node1" presStyleIdx="0" presStyleCnt="5" custScaleX="172649">
        <dgm:presLayoutVars>
          <dgm:bulletEnabled val="1"/>
        </dgm:presLayoutVars>
      </dgm:prSet>
      <dgm:spPr/>
      <dgm:t>
        <a:bodyPr/>
        <a:lstStyle/>
        <a:p>
          <a:endParaRPr lang="fr-FR"/>
        </a:p>
      </dgm:t>
    </dgm:pt>
    <dgm:pt modelId="{2BE1A1EB-CD13-4EB4-A0F0-AB3CE03C2CDA}" type="pres">
      <dgm:prSet presAssocID="{10BAB9DE-1CD3-42AA-8366-4432C63A1B3D}" presName="dummy" presStyleCnt="0"/>
      <dgm:spPr/>
    </dgm:pt>
    <dgm:pt modelId="{DB5B77A0-0109-49D9-9EB0-3C6EA9D5A020}" type="pres">
      <dgm:prSet presAssocID="{EED98AAE-6A41-4AB3-B74E-3099273EC0E6}" presName="sibTrans" presStyleLbl="sibTrans2D1" presStyleIdx="0" presStyleCnt="5"/>
      <dgm:spPr/>
      <dgm:t>
        <a:bodyPr/>
        <a:lstStyle/>
        <a:p>
          <a:endParaRPr lang="fr-FR"/>
        </a:p>
      </dgm:t>
    </dgm:pt>
    <dgm:pt modelId="{3745FEEB-96D0-4BEB-9EF4-F6A9C95D9134}" type="pres">
      <dgm:prSet presAssocID="{9E3B0CB9-52E6-4AE1-B68D-28D5D698FCD1}" presName="node" presStyleLbl="node1" presStyleIdx="1" presStyleCnt="5" custScaleX="155895">
        <dgm:presLayoutVars>
          <dgm:bulletEnabled val="1"/>
        </dgm:presLayoutVars>
      </dgm:prSet>
      <dgm:spPr/>
      <dgm:t>
        <a:bodyPr/>
        <a:lstStyle/>
        <a:p>
          <a:endParaRPr lang="fr-FR"/>
        </a:p>
      </dgm:t>
    </dgm:pt>
    <dgm:pt modelId="{D3BAB2D9-13BD-447A-979A-EF9EDCE36370}" type="pres">
      <dgm:prSet presAssocID="{9E3B0CB9-52E6-4AE1-B68D-28D5D698FCD1}" presName="dummy" presStyleCnt="0"/>
      <dgm:spPr/>
    </dgm:pt>
    <dgm:pt modelId="{D9DC7AEC-0ED7-4722-B2F5-0600BD4E16F7}" type="pres">
      <dgm:prSet presAssocID="{D95DEABA-BA6D-459F-A6AB-A0022D3F10CF}" presName="sibTrans" presStyleLbl="sibTrans2D1" presStyleIdx="1" presStyleCnt="5"/>
      <dgm:spPr/>
      <dgm:t>
        <a:bodyPr/>
        <a:lstStyle/>
        <a:p>
          <a:endParaRPr lang="fr-FR"/>
        </a:p>
      </dgm:t>
    </dgm:pt>
    <dgm:pt modelId="{FAC93990-20DB-4315-930E-6D8688C48561}" type="pres">
      <dgm:prSet presAssocID="{3B327730-612B-41E0-BEB0-0D0F7A3D9B71}" presName="node" presStyleLbl="node1" presStyleIdx="2" presStyleCnt="5" custScaleX="141815">
        <dgm:presLayoutVars>
          <dgm:bulletEnabled val="1"/>
        </dgm:presLayoutVars>
      </dgm:prSet>
      <dgm:spPr/>
      <dgm:t>
        <a:bodyPr/>
        <a:lstStyle/>
        <a:p>
          <a:endParaRPr lang="fr-FR"/>
        </a:p>
      </dgm:t>
    </dgm:pt>
    <dgm:pt modelId="{8D9FA23E-C780-4836-AD20-D831DC3FBADC}" type="pres">
      <dgm:prSet presAssocID="{3B327730-612B-41E0-BEB0-0D0F7A3D9B71}" presName="dummy" presStyleCnt="0"/>
      <dgm:spPr/>
    </dgm:pt>
    <dgm:pt modelId="{4719A090-E06B-4A31-A9FB-5246323734F0}" type="pres">
      <dgm:prSet presAssocID="{7E6E2401-2E88-46D3-8BBB-90B787F86775}" presName="sibTrans" presStyleLbl="sibTrans2D1" presStyleIdx="2" presStyleCnt="5"/>
      <dgm:spPr/>
      <dgm:t>
        <a:bodyPr/>
        <a:lstStyle/>
        <a:p>
          <a:endParaRPr lang="fr-FR"/>
        </a:p>
      </dgm:t>
    </dgm:pt>
    <dgm:pt modelId="{9DA0D58D-8674-43A5-8C4D-DE80C4924786}" type="pres">
      <dgm:prSet presAssocID="{52ADBDB2-D5FB-43BE-A1F3-6105369BAFC9}" presName="node" presStyleLbl="node1" presStyleIdx="3" presStyleCnt="5" custScaleX="146992" custScaleY="122485">
        <dgm:presLayoutVars>
          <dgm:bulletEnabled val="1"/>
        </dgm:presLayoutVars>
      </dgm:prSet>
      <dgm:spPr/>
      <dgm:t>
        <a:bodyPr/>
        <a:lstStyle/>
        <a:p>
          <a:endParaRPr lang="fr-FR"/>
        </a:p>
      </dgm:t>
    </dgm:pt>
    <dgm:pt modelId="{9D46EEE5-283C-430B-B44B-A80B5D91D3E3}" type="pres">
      <dgm:prSet presAssocID="{52ADBDB2-D5FB-43BE-A1F3-6105369BAFC9}" presName="dummy" presStyleCnt="0"/>
      <dgm:spPr/>
    </dgm:pt>
    <dgm:pt modelId="{F9B6C636-77C8-4CFF-8C28-003D4693CBFF}" type="pres">
      <dgm:prSet presAssocID="{C1109E7A-888A-4ECC-AF86-9EF472577FC4}" presName="sibTrans" presStyleLbl="sibTrans2D1" presStyleIdx="3" presStyleCnt="5"/>
      <dgm:spPr/>
      <dgm:t>
        <a:bodyPr/>
        <a:lstStyle/>
        <a:p>
          <a:endParaRPr lang="fr-FR"/>
        </a:p>
      </dgm:t>
    </dgm:pt>
    <dgm:pt modelId="{33A50CE6-8356-4052-A87C-F1CA6DD78802}" type="pres">
      <dgm:prSet presAssocID="{D90A914E-85DD-4762-BDC2-7A0253C61DA2}" presName="node" presStyleLbl="node1" presStyleIdx="4" presStyleCnt="5" custScaleX="140128" custScaleY="112629">
        <dgm:presLayoutVars>
          <dgm:bulletEnabled val="1"/>
        </dgm:presLayoutVars>
      </dgm:prSet>
      <dgm:spPr/>
      <dgm:t>
        <a:bodyPr/>
        <a:lstStyle/>
        <a:p>
          <a:endParaRPr lang="fr-FR"/>
        </a:p>
      </dgm:t>
    </dgm:pt>
    <dgm:pt modelId="{6D172AF5-03D4-48AC-867B-BD3870E973D0}" type="pres">
      <dgm:prSet presAssocID="{D90A914E-85DD-4762-BDC2-7A0253C61DA2}" presName="dummy" presStyleCnt="0"/>
      <dgm:spPr/>
    </dgm:pt>
    <dgm:pt modelId="{47C392A9-C950-4258-B1BF-3CC6CF6E7CE7}" type="pres">
      <dgm:prSet presAssocID="{93577A37-24D5-4E34-A346-D89E3A9A0CC0}" presName="sibTrans" presStyleLbl="sibTrans2D1" presStyleIdx="4" presStyleCnt="5"/>
      <dgm:spPr/>
      <dgm:t>
        <a:bodyPr/>
        <a:lstStyle/>
        <a:p>
          <a:endParaRPr lang="fr-FR"/>
        </a:p>
      </dgm:t>
    </dgm:pt>
  </dgm:ptLst>
  <dgm:cxnLst>
    <dgm:cxn modelId="{A79820EA-2393-4BD8-B463-42C5B8693E9C}" type="presOf" srcId="{A5B34A3E-A87F-4400-9E39-0C0E05719C8E}" destId="{7788F8C6-93D6-4299-9981-E9BBA935EB57}" srcOrd="0" destOrd="0" presId="urn:microsoft.com/office/officeart/2005/8/layout/radial6"/>
    <dgm:cxn modelId="{3DE8CCE4-EEB5-4C67-9CD5-262289475576}" type="presOf" srcId="{10BAB9DE-1CD3-42AA-8366-4432C63A1B3D}" destId="{B9DB625C-1900-40AA-BA81-FAC69E29AC22}" srcOrd="0" destOrd="0" presId="urn:microsoft.com/office/officeart/2005/8/layout/radial6"/>
    <dgm:cxn modelId="{AE38E627-F7A6-411C-A1ED-CF59BB84AAFE}" srcId="{75B765BE-70A3-4D0F-B979-2E6F85E2E9CA}" destId="{28EFBB68-9FD5-47D3-8817-1B29ED6FE327}" srcOrd="1" destOrd="0" parTransId="{63E6FC0E-3724-4400-8934-C3EA833D1F57}" sibTransId="{FB3B60CB-A254-4552-B8E6-41597D386E55}"/>
    <dgm:cxn modelId="{43527005-D80A-4878-8C10-9A01A086792B}" srcId="{A5B34A3E-A87F-4400-9E39-0C0E05719C8E}" destId="{3B327730-612B-41E0-BEB0-0D0F7A3D9B71}" srcOrd="2" destOrd="0" parTransId="{D5787196-B45C-4EB1-ABF1-F2F92E90FBE5}" sibTransId="{7E6E2401-2E88-46D3-8BBB-90B787F86775}"/>
    <dgm:cxn modelId="{6E46B641-9779-48E0-90BE-EF6AE629253E}" type="presOf" srcId="{75B765BE-70A3-4D0F-B979-2E6F85E2E9CA}" destId="{5CA83F69-6293-4EC2-B795-0BC4E210B05E}" srcOrd="0" destOrd="0" presId="urn:microsoft.com/office/officeart/2005/8/layout/radial6"/>
    <dgm:cxn modelId="{CC4F4DC0-6B70-42CF-8E76-858114E658DA}" srcId="{A5B34A3E-A87F-4400-9E39-0C0E05719C8E}" destId="{52ADBDB2-D5FB-43BE-A1F3-6105369BAFC9}" srcOrd="3" destOrd="0" parTransId="{A1DB2874-0435-444A-92CC-3E701D397938}" sibTransId="{C1109E7A-888A-4ECC-AF86-9EF472577FC4}"/>
    <dgm:cxn modelId="{3F0AF4EA-4A3A-4E16-AE7A-3357908D911D}" srcId="{A5B34A3E-A87F-4400-9E39-0C0E05719C8E}" destId="{9E3B0CB9-52E6-4AE1-B68D-28D5D698FCD1}" srcOrd="1" destOrd="0" parTransId="{F2015DD8-39F8-4362-AE62-960E3BBB101D}" sibTransId="{D95DEABA-BA6D-459F-A6AB-A0022D3F10CF}"/>
    <dgm:cxn modelId="{0C467845-1AE1-4394-9250-EFCC301FC8B3}" type="presOf" srcId="{3B327730-612B-41E0-BEB0-0D0F7A3D9B71}" destId="{FAC93990-20DB-4315-930E-6D8688C48561}" srcOrd="0" destOrd="0" presId="urn:microsoft.com/office/officeart/2005/8/layout/radial6"/>
    <dgm:cxn modelId="{8C5AF9F4-93F3-4D9B-88D5-53B822A16B1E}" type="presOf" srcId="{D90A914E-85DD-4762-BDC2-7A0253C61DA2}" destId="{33A50CE6-8356-4052-A87C-F1CA6DD78802}" srcOrd="0" destOrd="0" presId="urn:microsoft.com/office/officeart/2005/8/layout/radial6"/>
    <dgm:cxn modelId="{7F90240F-3A67-4848-8847-9C3D21B4C23C}" type="presOf" srcId="{D95DEABA-BA6D-459F-A6AB-A0022D3F10CF}" destId="{D9DC7AEC-0ED7-4722-B2F5-0600BD4E16F7}" srcOrd="0" destOrd="0" presId="urn:microsoft.com/office/officeart/2005/8/layout/radial6"/>
    <dgm:cxn modelId="{C30F1840-40DE-4CC1-AE15-59C8CE5DCB33}" srcId="{75B765BE-70A3-4D0F-B979-2E6F85E2E9CA}" destId="{A5B34A3E-A87F-4400-9E39-0C0E05719C8E}" srcOrd="0" destOrd="0" parTransId="{D6297ED4-49FC-4FE9-BD65-19D788F26975}" sibTransId="{37A8C2A5-533D-45CF-9415-0610800007C8}"/>
    <dgm:cxn modelId="{B142EF6B-EC89-4447-B49F-C4C0720E02C6}" type="presOf" srcId="{9E3B0CB9-52E6-4AE1-B68D-28D5D698FCD1}" destId="{3745FEEB-96D0-4BEB-9EF4-F6A9C95D9134}" srcOrd="0" destOrd="0" presId="urn:microsoft.com/office/officeart/2005/8/layout/radial6"/>
    <dgm:cxn modelId="{F420AB56-A208-4F55-8B07-C24AB71D5BA1}" type="presOf" srcId="{93577A37-24D5-4E34-A346-D89E3A9A0CC0}" destId="{47C392A9-C950-4258-B1BF-3CC6CF6E7CE7}" srcOrd="0" destOrd="0" presId="urn:microsoft.com/office/officeart/2005/8/layout/radial6"/>
    <dgm:cxn modelId="{E1767931-50D7-4A00-B603-7FF2C7C7FE4A}" srcId="{A5B34A3E-A87F-4400-9E39-0C0E05719C8E}" destId="{D90A914E-85DD-4762-BDC2-7A0253C61DA2}" srcOrd="4" destOrd="0" parTransId="{E9B9EC0E-8BF3-4472-AC8B-41AE93763B79}" sibTransId="{93577A37-24D5-4E34-A346-D89E3A9A0CC0}"/>
    <dgm:cxn modelId="{4C778756-FBBE-452A-A27E-469632FFD62E}" type="presOf" srcId="{EED98AAE-6A41-4AB3-B74E-3099273EC0E6}" destId="{DB5B77A0-0109-49D9-9EB0-3C6EA9D5A020}" srcOrd="0" destOrd="0" presId="urn:microsoft.com/office/officeart/2005/8/layout/radial6"/>
    <dgm:cxn modelId="{9B9748FC-113F-4195-B833-9FB452AF5861}" type="presOf" srcId="{52ADBDB2-D5FB-43BE-A1F3-6105369BAFC9}" destId="{9DA0D58D-8674-43A5-8C4D-DE80C4924786}" srcOrd="0" destOrd="0" presId="urn:microsoft.com/office/officeart/2005/8/layout/radial6"/>
    <dgm:cxn modelId="{E0907514-7273-4950-AC22-D2CC87CC3886}" type="presOf" srcId="{7E6E2401-2E88-46D3-8BBB-90B787F86775}" destId="{4719A090-E06B-4A31-A9FB-5246323734F0}" srcOrd="0" destOrd="0" presId="urn:microsoft.com/office/officeart/2005/8/layout/radial6"/>
    <dgm:cxn modelId="{658B1BD2-487F-4268-9EDB-9630FA163FD0}" type="presOf" srcId="{C1109E7A-888A-4ECC-AF86-9EF472577FC4}" destId="{F9B6C636-77C8-4CFF-8C28-003D4693CBFF}" srcOrd="0" destOrd="0" presId="urn:microsoft.com/office/officeart/2005/8/layout/radial6"/>
    <dgm:cxn modelId="{C6D872D7-CF37-4835-834A-A39CA7BBE08D}" srcId="{A5B34A3E-A87F-4400-9E39-0C0E05719C8E}" destId="{10BAB9DE-1CD3-42AA-8366-4432C63A1B3D}" srcOrd="0" destOrd="0" parTransId="{9E4404C5-8228-446F-95F4-96F5893D6D08}" sibTransId="{EED98AAE-6A41-4AB3-B74E-3099273EC0E6}"/>
    <dgm:cxn modelId="{C4DB1520-5FF1-49B3-B69A-CE9103E86B9E}" type="presParOf" srcId="{5CA83F69-6293-4EC2-B795-0BC4E210B05E}" destId="{7788F8C6-93D6-4299-9981-E9BBA935EB57}" srcOrd="0" destOrd="0" presId="urn:microsoft.com/office/officeart/2005/8/layout/radial6"/>
    <dgm:cxn modelId="{69E350B4-083E-414E-B7B6-473D095FE344}" type="presParOf" srcId="{5CA83F69-6293-4EC2-B795-0BC4E210B05E}" destId="{B9DB625C-1900-40AA-BA81-FAC69E29AC22}" srcOrd="1" destOrd="0" presId="urn:microsoft.com/office/officeart/2005/8/layout/radial6"/>
    <dgm:cxn modelId="{60C9B12E-3908-490C-BA15-C645D4A4CF10}" type="presParOf" srcId="{5CA83F69-6293-4EC2-B795-0BC4E210B05E}" destId="{2BE1A1EB-CD13-4EB4-A0F0-AB3CE03C2CDA}" srcOrd="2" destOrd="0" presId="urn:microsoft.com/office/officeart/2005/8/layout/radial6"/>
    <dgm:cxn modelId="{69BC319A-8CFF-46FE-AF46-57F40BAEDC59}" type="presParOf" srcId="{5CA83F69-6293-4EC2-B795-0BC4E210B05E}" destId="{DB5B77A0-0109-49D9-9EB0-3C6EA9D5A020}" srcOrd="3" destOrd="0" presId="urn:microsoft.com/office/officeart/2005/8/layout/radial6"/>
    <dgm:cxn modelId="{55C0F18C-416F-4CFD-9BA2-C776063776C6}" type="presParOf" srcId="{5CA83F69-6293-4EC2-B795-0BC4E210B05E}" destId="{3745FEEB-96D0-4BEB-9EF4-F6A9C95D9134}" srcOrd="4" destOrd="0" presId="urn:microsoft.com/office/officeart/2005/8/layout/radial6"/>
    <dgm:cxn modelId="{4D8A9524-1E5E-457E-BB08-3030A747A61B}" type="presParOf" srcId="{5CA83F69-6293-4EC2-B795-0BC4E210B05E}" destId="{D3BAB2D9-13BD-447A-979A-EF9EDCE36370}" srcOrd="5" destOrd="0" presId="urn:microsoft.com/office/officeart/2005/8/layout/radial6"/>
    <dgm:cxn modelId="{9388F0CD-7CEE-4FC8-B8E5-78ABBD59530C}" type="presParOf" srcId="{5CA83F69-6293-4EC2-B795-0BC4E210B05E}" destId="{D9DC7AEC-0ED7-4722-B2F5-0600BD4E16F7}" srcOrd="6" destOrd="0" presId="urn:microsoft.com/office/officeart/2005/8/layout/radial6"/>
    <dgm:cxn modelId="{783876B2-EA67-4B27-977A-461ADD15FE0E}" type="presParOf" srcId="{5CA83F69-6293-4EC2-B795-0BC4E210B05E}" destId="{FAC93990-20DB-4315-930E-6D8688C48561}" srcOrd="7" destOrd="0" presId="urn:microsoft.com/office/officeart/2005/8/layout/radial6"/>
    <dgm:cxn modelId="{332EDA35-035C-48DE-A228-AE03D9AC3DFE}" type="presParOf" srcId="{5CA83F69-6293-4EC2-B795-0BC4E210B05E}" destId="{8D9FA23E-C780-4836-AD20-D831DC3FBADC}" srcOrd="8" destOrd="0" presId="urn:microsoft.com/office/officeart/2005/8/layout/radial6"/>
    <dgm:cxn modelId="{346CEB47-7512-4F12-B4C7-9864B7ECF07A}" type="presParOf" srcId="{5CA83F69-6293-4EC2-B795-0BC4E210B05E}" destId="{4719A090-E06B-4A31-A9FB-5246323734F0}" srcOrd="9" destOrd="0" presId="urn:microsoft.com/office/officeart/2005/8/layout/radial6"/>
    <dgm:cxn modelId="{D739164C-869C-4AAE-BB61-C0E0B6936FC9}" type="presParOf" srcId="{5CA83F69-6293-4EC2-B795-0BC4E210B05E}" destId="{9DA0D58D-8674-43A5-8C4D-DE80C4924786}" srcOrd="10" destOrd="0" presId="urn:microsoft.com/office/officeart/2005/8/layout/radial6"/>
    <dgm:cxn modelId="{47D15B8C-88D4-4EFF-B622-E006E203F373}" type="presParOf" srcId="{5CA83F69-6293-4EC2-B795-0BC4E210B05E}" destId="{9D46EEE5-283C-430B-B44B-A80B5D91D3E3}" srcOrd="11" destOrd="0" presId="urn:microsoft.com/office/officeart/2005/8/layout/radial6"/>
    <dgm:cxn modelId="{79215746-CADF-4147-AAEE-E26D5E06A311}" type="presParOf" srcId="{5CA83F69-6293-4EC2-B795-0BC4E210B05E}" destId="{F9B6C636-77C8-4CFF-8C28-003D4693CBFF}" srcOrd="12" destOrd="0" presId="urn:microsoft.com/office/officeart/2005/8/layout/radial6"/>
    <dgm:cxn modelId="{0257AD01-1728-418A-A351-3E70B9AED3C7}" type="presParOf" srcId="{5CA83F69-6293-4EC2-B795-0BC4E210B05E}" destId="{33A50CE6-8356-4052-A87C-F1CA6DD78802}" srcOrd="13" destOrd="0" presId="urn:microsoft.com/office/officeart/2005/8/layout/radial6"/>
    <dgm:cxn modelId="{EE8D294D-BFE1-46B8-902E-71A424259C63}" type="presParOf" srcId="{5CA83F69-6293-4EC2-B795-0BC4E210B05E}" destId="{6D172AF5-03D4-48AC-867B-BD3870E973D0}" srcOrd="14" destOrd="0" presId="urn:microsoft.com/office/officeart/2005/8/layout/radial6"/>
    <dgm:cxn modelId="{2909EC5C-B50C-455C-B17A-DBAFACCF9D5C}" type="presParOf" srcId="{5CA83F69-6293-4EC2-B795-0BC4E210B05E}" destId="{47C392A9-C950-4258-B1BF-3CC6CF6E7CE7}" srcOrd="15"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85429AA-58AF-416F-9686-F61F94B4AE1F}" type="doc">
      <dgm:prSet loTypeId="urn:microsoft.com/office/officeart/2005/8/layout/hProcess9" loCatId="process" qsTypeId="urn:microsoft.com/office/officeart/2005/8/quickstyle/simple1" qsCatId="simple" csTypeId="urn:microsoft.com/office/officeart/2005/8/colors/accent1_2" csCatId="accent1" phldr="1"/>
      <dgm:spPr/>
    </dgm:pt>
    <dgm:pt modelId="{896E0CB1-95B7-416C-BC18-9AC00DB69CD2}">
      <dgm:prSet phldrT="[Text]" custT="1"/>
      <dgm:spPr/>
      <dgm:t>
        <a:bodyPr/>
        <a:lstStyle/>
        <a:p>
          <a:r>
            <a:rPr lang="en-US" sz="2000" b="1" dirty="0" smtClean="0"/>
            <a:t>Bringing together the foremost scientists from a multitude of disciplines in order to assess needs and formulate hypothesis, outcomes and activities</a:t>
          </a:r>
          <a:endParaRPr lang="en-US" sz="2000" b="1" dirty="0"/>
        </a:p>
      </dgm:t>
    </dgm:pt>
    <dgm:pt modelId="{6A7C4466-3B90-4FB6-9B03-C00BEF69C177}" type="parTrans" cxnId="{7E9A9BB9-8FF1-40E0-ADDB-3330F2558475}">
      <dgm:prSet/>
      <dgm:spPr/>
      <dgm:t>
        <a:bodyPr/>
        <a:lstStyle/>
        <a:p>
          <a:endParaRPr lang="en-US" b="1"/>
        </a:p>
      </dgm:t>
    </dgm:pt>
    <dgm:pt modelId="{3B9BE4BC-E828-4D8A-B357-3D5D624AD646}" type="sibTrans" cxnId="{7E9A9BB9-8FF1-40E0-ADDB-3330F2558475}">
      <dgm:prSet/>
      <dgm:spPr/>
      <dgm:t>
        <a:bodyPr/>
        <a:lstStyle/>
        <a:p>
          <a:endParaRPr lang="en-US" b="1"/>
        </a:p>
      </dgm:t>
    </dgm:pt>
    <dgm:pt modelId="{F6F0D547-07B6-4742-A1FF-F5F3BA11AAB9}">
      <dgm:prSet phldrT="[Text]" custT="1"/>
      <dgm:spPr/>
      <dgm:t>
        <a:bodyPr/>
        <a:lstStyle/>
        <a:p>
          <a:r>
            <a:rPr lang="en-US" sz="2000" b="1" dirty="0" smtClean="0"/>
            <a:t>Inception Regional Workshops</a:t>
          </a:r>
          <a:endParaRPr lang="en-US" sz="2000" b="1" dirty="0"/>
        </a:p>
      </dgm:t>
    </dgm:pt>
    <dgm:pt modelId="{9F679DF9-8688-4486-A8BB-272B73D1E46C}" type="parTrans" cxnId="{E6163851-0C3C-4D45-AF21-B0D2B60CD66B}">
      <dgm:prSet/>
      <dgm:spPr/>
      <dgm:t>
        <a:bodyPr/>
        <a:lstStyle/>
        <a:p>
          <a:endParaRPr lang="en-US" b="1"/>
        </a:p>
      </dgm:t>
    </dgm:pt>
    <dgm:pt modelId="{F24AD8B6-A1CF-4E6E-8CC8-08254E40FD9C}" type="sibTrans" cxnId="{E6163851-0C3C-4D45-AF21-B0D2B60CD66B}">
      <dgm:prSet/>
      <dgm:spPr/>
      <dgm:t>
        <a:bodyPr/>
        <a:lstStyle/>
        <a:p>
          <a:endParaRPr lang="en-US" b="1"/>
        </a:p>
      </dgm:t>
    </dgm:pt>
    <dgm:pt modelId="{A7C983A7-6E3D-4DEB-83F3-D1B762DEFAEA}">
      <dgm:prSet phldrT="[Text]" custT="1"/>
      <dgm:spPr/>
      <dgm:t>
        <a:bodyPr/>
        <a:lstStyle/>
        <a:p>
          <a:r>
            <a:rPr lang="en-US" sz="2000" b="1" dirty="0" smtClean="0"/>
            <a:t>Regional Launch Meeting &amp; Kick-off meetings by site</a:t>
          </a:r>
          <a:endParaRPr lang="en-US" sz="2000" b="1" dirty="0"/>
        </a:p>
      </dgm:t>
    </dgm:pt>
    <dgm:pt modelId="{38CA8570-6E06-4D85-8041-C8A8D8E5A7EC}" type="parTrans" cxnId="{ADBE9723-A8C9-4C5B-85F2-56DFA68EE918}">
      <dgm:prSet/>
      <dgm:spPr/>
      <dgm:t>
        <a:bodyPr/>
        <a:lstStyle/>
        <a:p>
          <a:endParaRPr lang="en-US" b="1"/>
        </a:p>
      </dgm:t>
    </dgm:pt>
    <dgm:pt modelId="{1795E15F-ADC8-4EFD-B159-815C844D1EBB}" type="sibTrans" cxnId="{ADBE9723-A8C9-4C5B-85F2-56DFA68EE918}">
      <dgm:prSet/>
      <dgm:spPr/>
      <dgm:t>
        <a:bodyPr/>
        <a:lstStyle/>
        <a:p>
          <a:endParaRPr lang="en-US" b="1"/>
        </a:p>
      </dgm:t>
    </dgm:pt>
    <dgm:pt modelId="{6B942681-386E-4788-B8E0-231D7D4CD4AE}">
      <dgm:prSet phldrT="[Text]" custT="1">
        <dgm:style>
          <a:lnRef idx="1">
            <a:schemeClr val="accent2"/>
          </a:lnRef>
          <a:fillRef idx="3">
            <a:schemeClr val="accent2"/>
          </a:fillRef>
          <a:effectRef idx="2">
            <a:schemeClr val="accent2"/>
          </a:effectRef>
          <a:fontRef idx="minor">
            <a:schemeClr val="lt1"/>
          </a:fontRef>
        </dgm:style>
      </dgm:prSet>
      <dgm:spPr/>
      <dgm:t>
        <a:bodyPr/>
        <a:lstStyle/>
        <a:p>
          <a:r>
            <a:rPr lang="en-US" sz="2400" b="1" dirty="0" smtClean="0"/>
            <a:t>Plan of Work and Budget</a:t>
          </a:r>
          <a:endParaRPr lang="en-US" sz="2400" b="1" dirty="0"/>
        </a:p>
      </dgm:t>
    </dgm:pt>
    <dgm:pt modelId="{F1CFA4A3-8176-496F-B2E2-0782EB0CAD6D}" type="parTrans" cxnId="{A1E6E15C-3DED-4C23-8947-9FD6106FF70E}">
      <dgm:prSet/>
      <dgm:spPr/>
      <dgm:t>
        <a:bodyPr/>
        <a:lstStyle/>
        <a:p>
          <a:endParaRPr lang="en-US" b="1"/>
        </a:p>
      </dgm:t>
    </dgm:pt>
    <dgm:pt modelId="{AD4C51EA-FD57-4F2B-B687-12FA1C00C434}" type="sibTrans" cxnId="{A1E6E15C-3DED-4C23-8947-9FD6106FF70E}">
      <dgm:prSet/>
      <dgm:spPr/>
      <dgm:t>
        <a:bodyPr/>
        <a:lstStyle/>
        <a:p>
          <a:endParaRPr lang="en-US" b="1"/>
        </a:p>
      </dgm:t>
    </dgm:pt>
    <dgm:pt modelId="{D97FB02A-9565-4595-BE83-891B0F759D62}" type="pres">
      <dgm:prSet presAssocID="{185429AA-58AF-416F-9686-F61F94B4AE1F}" presName="CompostProcess" presStyleCnt="0">
        <dgm:presLayoutVars>
          <dgm:dir/>
          <dgm:resizeHandles val="exact"/>
        </dgm:presLayoutVars>
      </dgm:prSet>
      <dgm:spPr/>
    </dgm:pt>
    <dgm:pt modelId="{4CDFACFC-10D8-4C41-A59D-31D706AB65CE}" type="pres">
      <dgm:prSet presAssocID="{185429AA-58AF-416F-9686-F61F94B4AE1F}" presName="arrow" presStyleLbl="bgShp" presStyleIdx="0" presStyleCnt="1"/>
      <dgm:spPr/>
    </dgm:pt>
    <dgm:pt modelId="{DF200BDE-3225-4DDB-B200-CF37E855316A}" type="pres">
      <dgm:prSet presAssocID="{185429AA-58AF-416F-9686-F61F94B4AE1F}" presName="linearProcess" presStyleCnt="0"/>
      <dgm:spPr/>
    </dgm:pt>
    <dgm:pt modelId="{B579C0C4-48CC-4C23-B2A0-5DDC7C2DA309}" type="pres">
      <dgm:prSet presAssocID="{896E0CB1-95B7-416C-BC18-9AC00DB69CD2}" presName="textNode" presStyleLbl="node1" presStyleIdx="0" presStyleCnt="4" custScaleX="217494" custScaleY="132146">
        <dgm:presLayoutVars>
          <dgm:bulletEnabled val="1"/>
        </dgm:presLayoutVars>
      </dgm:prSet>
      <dgm:spPr/>
      <dgm:t>
        <a:bodyPr/>
        <a:lstStyle/>
        <a:p>
          <a:endParaRPr lang="en-US"/>
        </a:p>
      </dgm:t>
    </dgm:pt>
    <dgm:pt modelId="{2C31EE63-0791-4474-929D-9C590CEB8069}" type="pres">
      <dgm:prSet presAssocID="{3B9BE4BC-E828-4D8A-B357-3D5D624AD646}" presName="sibTrans" presStyleCnt="0"/>
      <dgm:spPr/>
    </dgm:pt>
    <dgm:pt modelId="{781A1EAD-EA8D-412D-9B98-0EEF94C04E9A}" type="pres">
      <dgm:prSet presAssocID="{F6F0D547-07B6-4742-A1FF-F5F3BA11AAB9}" presName="textNode" presStyleLbl="node1" presStyleIdx="1" presStyleCnt="4" custScaleX="108156">
        <dgm:presLayoutVars>
          <dgm:bulletEnabled val="1"/>
        </dgm:presLayoutVars>
      </dgm:prSet>
      <dgm:spPr/>
      <dgm:t>
        <a:bodyPr/>
        <a:lstStyle/>
        <a:p>
          <a:endParaRPr lang="en-US"/>
        </a:p>
      </dgm:t>
    </dgm:pt>
    <dgm:pt modelId="{188C1A32-257A-44F7-8890-00A2702757A6}" type="pres">
      <dgm:prSet presAssocID="{F24AD8B6-A1CF-4E6E-8CC8-08254E40FD9C}" presName="sibTrans" presStyleCnt="0"/>
      <dgm:spPr/>
    </dgm:pt>
    <dgm:pt modelId="{75B99997-B035-4981-B78D-4251B66AE1F6}" type="pres">
      <dgm:prSet presAssocID="{A7C983A7-6E3D-4DEB-83F3-D1B762DEFAEA}" presName="textNode" presStyleLbl="node1" presStyleIdx="2" presStyleCnt="4">
        <dgm:presLayoutVars>
          <dgm:bulletEnabled val="1"/>
        </dgm:presLayoutVars>
      </dgm:prSet>
      <dgm:spPr/>
      <dgm:t>
        <a:bodyPr/>
        <a:lstStyle/>
        <a:p>
          <a:endParaRPr lang="en-US"/>
        </a:p>
      </dgm:t>
    </dgm:pt>
    <dgm:pt modelId="{C4B0E7E6-631A-4395-A24E-487121B408F3}" type="pres">
      <dgm:prSet presAssocID="{1795E15F-ADC8-4EFD-B159-815C844D1EBB}" presName="sibTrans" presStyleCnt="0"/>
      <dgm:spPr/>
    </dgm:pt>
    <dgm:pt modelId="{7FCCF155-7C6F-4617-B61C-683586F3EEE4}" type="pres">
      <dgm:prSet presAssocID="{6B942681-386E-4788-B8E0-231D7D4CD4AE}" presName="textNode" presStyleLbl="node1" presStyleIdx="3" presStyleCnt="4">
        <dgm:presLayoutVars>
          <dgm:bulletEnabled val="1"/>
        </dgm:presLayoutVars>
      </dgm:prSet>
      <dgm:spPr/>
      <dgm:t>
        <a:bodyPr/>
        <a:lstStyle/>
        <a:p>
          <a:endParaRPr lang="en-US"/>
        </a:p>
      </dgm:t>
    </dgm:pt>
  </dgm:ptLst>
  <dgm:cxnLst>
    <dgm:cxn modelId="{A1E6E15C-3DED-4C23-8947-9FD6106FF70E}" srcId="{185429AA-58AF-416F-9686-F61F94B4AE1F}" destId="{6B942681-386E-4788-B8E0-231D7D4CD4AE}" srcOrd="3" destOrd="0" parTransId="{F1CFA4A3-8176-496F-B2E2-0782EB0CAD6D}" sibTransId="{AD4C51EA-FD57-4F2B-B687-12FA1C00C434}"/>
    <dgm:cxn modelId="{ADBE9723-A8C9-4C5B-85F2-56DFA68EE918}" srcId="{185429AA-58AF-416F-9686-F61F94B4AE1F}" destId="{A7C983A7-6E3D-4DEB-83F3-D1B762DEFAEA}" srcOrd="2" destOrd="0" parTransId="{38CA8570-6E06-4D85-8041-C8A8D8E5A7EC}" sibTransId="{1795E15F-ADC8-4EFD-B159-815C844D1EBB}"/>
    <dgm:cxn modelId="{9459EFA0-0E22-42EB-9219-E0A36DA2054B}" type="presOf" srcId="{F6F0D547-07B6-4742-A1FF-F5F3BA11AAB9}" destId="{781A1EAD-EA8D-412D-9B98-0EEF94C04E9A}" srcOrd="0" destOrd="0" presId="urn:microsoft.com/office/officeart/2005/8/layout/hProcess9"/>
    <dgm:cxn modelId="{E6163851-0C3C-4D45-AF21-B0D2B60CD66B}" srcId="{185429AA-58AF-416F-9686-F61F94B4AE1F}" destId="{F6F0D547-07B6-4742-A1FF-F5F3BA11AAB9}" srcOrd="1" destOrd="0" parTransId="{9F679DF9-8688-4486-A8BB-272B73D1E46C}" sibTransId="{F24AD8B6-A1CF-4E6E-8CC8-08254E40FD9C}"/>
    <dgm:cxn modelId="{14889D02-12E0-42BB-B4D2-A3F23EF45FB8}" type="presOf" srcId="{896E0CB1-95B7-416C-BC18-9AC00DB69CD2}" destId="{B579C0C4-48CC-4C23-B2A0-5DDC7C2DA309}" srcOrd="0" destOrd="0" presId="urn:microsoft.com/office/officeart/2005/8/layout/hProcess9"/>
    <dgm:cxn modelId="{5229491B-144F-42E6-B59D-F375F0E7F17F}" type="presOf" srcId="{6B942681-386E-4788-B8E0-231D7D4CD4AE}" destId="{7FCCF155-7C6F-4617-B61C-683586F3EEE4}" srcOrd="0" destOrd="0" presId="urn:microsoft.com/office/officeart/2005/8/layout/hProcess9"/>
    <dgm:cxn modelId="{51EF1720-0EBE-4FCE-81B9-FB65AEFB039F}" type="presOf" srcId="{185429AA-58AF-416F-9686-F61F94B4AE1F}" destId="{D97FB02A-9565-4595-BE83-891B0F759D62}" srcOrd="0" destOrd="0" presId="urn:microsoft.com/office/officeart/2005/8/layout/hProcess9"/>
    <dgm:cxn modelId="{8AA8A8CD-EC4B-43BD-9538-929707438F26}" type="presOf" srcId="{A7C983A7-6E3D-4DEB-83F3-D1B762DEFAEA}" destId="{75B99997-B035-4981-B78D-4251B66AE1F6}" srcOrd="0" destOrd="0" presId="urn:microsoft.com/office/officeart/2005/8/layout/hProcess9"/>
    <dgm:cxn modelId="{7E9A9BB9-8FF1-40E0-ADDB-3330F2558475}" srcId="{185429AA-58AF-416F-9686-F61F94B4AE1F}" destId="{896E0CB1-95B7-416C-BC18-9AC00DB69CD2}" srcOrd="0" destOrd="0" parTransId="{6A7C4466-3B90-4FB6-9B03-C00BEF69C177}" sibTransId="{3B9BE4BC-E828-4D8A-B357-3D5D624AD646}"/>
    <dgm:cxn modelId="{22194BEB-7139-4CFE-AFC4-6C3655E93929}" type="presParOf" srcId="{D97FB02A-9565-4595-BE83-891B0F759D62}" destId="{4CDFACFC-10D8-4C41-A59D-31D706AB65CE}" srcOrd="0" destOrd="0" presId="urn:microsoft.com/office/officeart/2005/8/layout/hProcess9"/>
    <dgm:cxn modelId="{3BCB9CAE-09B0-44A8-86C4-75D9984B6B51}" type="presParOf" srcId="{D97FB02A-9565-4595-BE83-891B0F759D62}" destId="{DF200BDE-3225-4DDB-B200-CF37E855316A}" srcOrd="1" destOrd="0" presId="urn:microsoft.com/office/officeart/2005/8/layout/hProcess9"/>
    <dgm:cxn modelId="{0C0819B5-193A-480D-AD1A-0C6322BE3DA9}" type="presParOf" srcId="{DF200BDE-3225-4DDB-B200-CF37E855316A}" destId="{B579C0C4-48CC-4C23-B2A0-5DDC7C2DA309}" srcOrd="0" destOrd="0" presId="urn:microsoft.com/office/officeart/2005/8/layout/hProcess9"/>
    <dgm:cxn modelId="{7D7D9CBB-0CB8-4B5E-9356-4B4D0E32C2C8}" type="presParOf" srcId="{DF200BDE-3225-4DDB-B200-CF37E855316A}" destId="{2C31EE63-0791-4474-929D-9C590CEB8069}" srcOrd="1" destOrd="0" presId="urn:microsoft.com/office/officeart/2005/8/layout/hProcess9"/>
    <dgm:cxn modelId="{32F8ABF4-CA29-4F89-B713-A0E5C45B400C}" type="presParOf" srcId="{DF200BDE-3225-4DDB-B200-CF37E855316A}" destId="{781A1EAD-EA8D-412D-9B98-0EEF94C04E9A}" srcOrd="2" destOrd="0" presId="urn:microsoft.com/office/officeart/2005/8/layout/hProcess9"/>
    <dgm:cxn modelId="{3785A2F1-783F-48D4-ABF4-2230BC40444D}" type="presParOf" srcId="{DF200BDE-3225-4DDB-B200-CF37E855316A}" destId="{188C1A32-257A-44F7-8890-00A2702757A6}" srcOrd="3" destOrd="0" presId="urn:microsoft.com/office/officeart/2005/8/layout/hProcess9"/>
    <dgm:cxn modelId="{77A5CDE8-914B-4DD4-AE60-1AAD26C85061}" type="presParOf" srcId="{DF200BDE-3225-4DDB-B200-CF37E855316A}" destId="{75B99997-B035-4981-B78D-4251B66AE1F6}" srcOrd="4" destOrd="0" presId="urn:microsoft.com/office/officeart/2005/8/layout/hProcess9"/>
    <dgm:cxn modelId="{CECE0D9C-0823-493D-AD8D-5483E8C88E14}" type="presParOf" srcId="{DF200BDE-3225-4DDB-B200-CF37E855316A}" destId="{C4B0E7E6-631A-4395-A24E-487121B408F3}" srcOrd="5" destOrd="0" presId="urn:microsoft.com/office/officeart/2005/8/layout/hProcess9"/>
    <dgm:cxn modelId="{6F267E2F-97A9-4C3E-90FE-CC55C468E559}" type="presParOf" srcId="{DF200BDE-3225-4DDB-B200-CF37E855316A}" destId="{7FCCF155-7C6F-4617-B61C-683586F3EEE4}"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C392A9-C950-4258-B1BF-3CC6CF6E7CE7}">
      <dsp:nvSpPr>
        <dsp:cNvPr id="0" name=""/>
        <dsp:cNvSpPr/>
      </dsp:nvSpPr>
      <dsp:spPr>
        <a:xfrm>
          <a:off x="2019812" y="677385"/>
          <a:ext cx="4977976" cy="4977976"/>
        </a:xfrm>
        <a:prstGeom prst="blockArc">
          <a:avLst>
            <a:gd name="adj1" fmla="val 11880000"/>
            <a:gd name="adj2" fmla="val 16200000"/>
            <a:gd name="adj3" fmla="val 4638"/>
          </a:avLst>
        </a:prstGeom>
        <a:gradFill rotWithShape="0">
          <a:gsLst>
            <a:gs pos="0">
              <a:schemeClr val="accent5">
                <a:hueOff val="-9933876"/>
                <a:satOff val="39811"/>
                <a:lumOff val="8628"/>
                <a:alphaOff val="0"/>
                <a:tint val="50000"/>
                <a:satMod val="300000"/>
              </a:schemeClr>
            </a:gs>
            <a:gs pos="35000">
              <a:schemeClr val="accent5">
                <a:hueOff val="-9933876"/>
                <a:satOff val="39811"/>
                <a:lumOff val="8628"/>
                <a:alphaOff val="0"/>
                <a:tint val="37000"/>
                <a:satMod val="300000"/>
              </a:schemeClr>
            </a:gs>
            <a:gs pos="100000">
              <a:schemeClr val="accent5">
                <a:hueOff val="-9933876"/>
                <a:satOff val="39811"/>
                <a:lumOff val="8628"/>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F9B6C636-77C8-4CFF-8C28-003D4693CBFF}">
      <dsp:nvSpPr>
        <dsp:cNvPr id="0" name=""/>
        <dsp:cNvSpPr/>
      </dsp:nvSpPr>
      <dsp:spPr>
        <a:xfrm>
          <a:off x="2019812" y="677385"/>
          <a:ext cx="4977976" cy="4977976"/>
        </a:xfrm>
        <a:prstGeom prst="blockArc">
          <a:avLst>
            <a:gd name="adj1" fmla="val 7560000"/>
            <a:gd name="adj2" fmla="val 11880000"/>
            <a:gd name="adj3" fmla="val 4638"/>
          </a:avLst>
        </a:prstGeom>
        <a:gradFill rotWithShape="0">
          <a:gsLst>
            <a:gs pos="0">
              <a:schemeClr val="accent5">
                <a:hueOff val="-7450407"/>
                <a:satOff val="29858"/>
                <a:lumOff val="6471"/>
                <a:alphaOff val="0"/>
                <a:tint val="50000"/>
                <a:satMod val="300000"/>
              </a:schemeClr>
            </a:gs>
            <a:gs pos="35000">
              <a:schemeClr val="accent5">
                <a:hueOff val="-7450407"/>
                <a:satOff val="29858"/>
                <a:lumOff val="6471"/>
                <a:alphaOff val="0"/>
                <a:tint val="37000"/>
                <a:satMod val="300000"/>
              </a:schemeClr>
            </a:gs>
            <a:gs pos="100000">
              <a:schemeClr val="accent5">
                <a:hueOff val="-7450407"/>
                <a:satOff val="29858"/>
                <a:lumOff val="6471"/>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4719A090-E06B-4A31-A9FB-5246323734F0}">
      <dsp:nvSpPr>
        <dsp:cNvPr id="0" name=""/>
        <dsp:cNvSpPr/>
      </dsp:nvSpPr>
      <dsp:spPr>
        <a:xfrm>
          <a:off x="2019812" y="677385"/>
          <a:ext cx="4977976" cy="4977976"/>
        </a:xfrm>
        <a:prstGeom prst="blockArc">
          <a:avLst>
            <a:gd name="adj1" fmla="val 3240000"/>
            <a:gd name="adj2" fmla="val 7560000"/>
            <a:gd name="adj3" fmla="val 4638"/>
          </a:avLst>
        </a:prstGeom>
        <a:gradFill rotWithShape="0">
          <a:gsLst>
            <a:gs pos="0">
              <a:schemeClr val="accent5">
                <a:hueOff val="-4966938"/>
                <a:satOff val="19906"/>
                <a:lumOff val="4314"/>
                <a:alphaOff val="0"/>
                <a:tint val="50000"/>
                <a:satMod val="300000"/>
              </a:schemeClr>
            </a:gs>
            <a:gs pos="35000">
              <a:schemeClr val="accent5">
                <a:hueOff val="-4966938"/>
                <a:satOff val="19906"/>
                <a:lumOff val="4314"/>
                <a:alphaOff val="0"/>
                <a:tint val="37000"/>
                <a:satMod val="300000"/>
              </a:schemeClr>
            </a:gs>
            <a:gs pos="100000">
              <a:schemeClr val="accent5">
                <a:hueOff val="-4966938"/>
                <a:satOff val="19906"/>
                <a:lumOff val="4314"/>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D9DC7AEC-0ED7-4722-B2F5-0600BD4E16F7}">
      <dsp:nvSpPr>
        <dsp:cNvPr id="0" name=""/>
        <dsp:cNvSpPr/>
      </dsp:nvSpPr>
      <dsp:spPr>
        <a:xfrm>
          <a:off x="2019812" y="677385"/>
          <a:ext cx="4977976" cy="4977976"/>
        </a:xfrm>
        <a:prstGeom prst="blockArc">
          <a:avLst>
            <a:gd name="adj1" fmla="val 20520000"/>
            <a:gd name="adj2" fmla="val 3240000"/>
            <a:gd name="adj3" fmla="val 4638"/>
          </a:avLst>
        </a:prstGeom>
        <a:gradFill rotWithShape="0">
          <a:gsLst>
            <a:gs pos="0">
              <a:schemeClr val="accent5">
                <a:hueOff val="-2483469"/>
                <a:satOff val="9953"/>
                <a:lumOff val="2157"/>
                <a:alphaOff val="0"/>
                <a:tint val="50000"/>
                <a:satMod val="300000"/>
              </a:schemeClr>
            </a:gs>
            <a:gs pos="35000">
              <a:schemeClr val="accent5">
                <a:hueOff val="-2483469"/>
                <a:satOff val="9953"/>
                <a:lumOff val="2157"/>
                <a:alphaOff val="0"/>
                <a:tint val="37000"/>
                <a:satMod val="300000"/>
              </a:schemeClr>
            </a:gs>
            <a:gs pos="100000">
              <a:schemeClr val="accent5">
                <a:hueOff val="-2483469"/>
                <a:satOff val="9953"/>
                <a:lumOff val="2157"/>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DB5B77A0-0109-49D9-9EB0-3C6EA9D5A020}">
      <dsp:nvSpPr>
        <dsp:cNvPr id="0" name=""/>
        <dsp:cNvSpPr/>
      </dsp:nvSpPr>
      <dsp:spPr>
        <a:xfrm>
          <a:off x="2019812" y="677385"/>
          <a:ext cx="4977976" cy="4977976"/>
        </a:xfrm>
        <a:prstGeom prst="blockArc">
          <a:avLst>
            <a:gd name="adj1" fmla="val 16200000"/>
            <a:gd name="adj2" fmla="val 20520000"/>
            <a:gd name="adj3" fmla="val 4638"/>
          </a:avLst>
        </a:prstGeom>
        <a:gradFill rotWithShape="0">
          <a:gsLst>
            <a:gs pos="0">
              <a:schemeClr val="accent5">
                <a:hueOff val="0"/>
                <a:satOff val="0"/>
                <a:lumOff val="0"/>
                <a:alphaOff val="0"/>
                <a:tint val="50000"/>
                <a:satMod val="300000"/>
              </a:schemeClr>
            </a:gs>
            <a:gs pos="35000">
              <a:schemeClr val="accent5">
                <a:hueOff val="0"/>
                <a:satOff val="0"/>
                <a:lumOff val="0"/>
                <a:alphaOff val="0"/>
                <a:tint val="37000"/>
                <a:satMod val="300000"/>
              </a:schemeClr>
            </a:gs>
            <a:gs pos="100000">
              <a:schemeClr val="accent5">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7788F8C6-93D6-4299-9981-E9BBA935EB57}">
      <dsp:nvSpPr>
        <dsp:cNvPr id="0" name=""/>
        <dsp:cNvSpPr/>
      </dsp:nvSpPr>
      <dsp:spPr>
        <a:xfrm>
          <a:off x="3363568" y="2021141"/>
          <a:ext cx="2290464" cy="2290464"/>
        </a:xfrm>
        <a:prstGeom prst="ellipse">
          <a:avLst/>
        </a:prstGeom>
        <a:gradFill rotWithShape="0">
          <a:gsLst>
            <a:gs pos="0">
              <a:schemeClr val="accent4">
                <a:hueOff val="0"/>
                <a:satOff val="0"/>
                <a:lumOff val="0"/>
                <a:alphaOff val="0"/>
                <a:tint val="50000"/>
                <a:satMod val="300000"/>
              </a:schemeClr>
            </a:gs>
            <a:gs pos="35000">
              <a:schemeClr val="accent4">
                <a:hueOff val="0"/>
                <a:satOff val="0"/>
                <a:lumOff val="0"/>
                <a:alphaOff val="0"/>
                <a:tint val="37000"/>
                <a:satMod val="300000"/>
              </a:schemeClr>
            </a:gs>
            <a:gs pos="100000">
              <a:schemeClr val="accent4">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b="1" kern="1200" baseline="0" noProof="0" dirty="0" smtClean="0">
              <a:solidFill>
                <a:schemeClr val="tx1"/>
              </a:solidFill>
              <a:effectLst/>
              <a:latin typeface="Arial" panose="020B0604020202020204" pitchFamily="34" charset="0"/>
            </a:rPr>
            <a:t>Beni </a:t>
          </a:r>
          <a:r>
            <a:rPr lang="en-US" sz="2000" b="1" kern="1200" baseline="0" noProof="0" dirty="0" err="1" smtClean="0">
              <a:solidFill>
                <a:schemeClr val="tx1"/>
              </a:solidFill>
              <a:effectLst/>
              <a:latin typeface="Arial" panose="020B0604020202020204" pitchFamily="34" charset="0"/>
            </a:rPr>
            <a:t>Khedache</a:t>
          </a:r>
          <a:r>
            <a:rPr lang="en-US" sz="2000" b="1" kern="1200" baseline="0" noProof="0" dirty="0" smtClean="0">
              <a:solidFill>
                <a:schemeClr val="tx1"/>
              </a:solidFill>
              <a:effectLst/>
              <a:latin typeface="Arial" panose="020B0604020202020204" pitchFamily="34" charset="0"/>
            </a:rPr>
            <a:t> platform (Tunisia)</a:t>
          </a:r>
          <a:endParaRPr lang="en-US" sz="2000" b="1" kern="1200" baseline="0" noProof="0" dirty="0">
            <a:solidFill>
              <a:schemeClr val="tx1"/>
            </a:solidFill>
            <a:effectLst/>
            <a:latin typeface="Arial" panose="020B0604020202020204" pitchFamily="34" charset="0"/>
          </a:endParaRPr>
        </a:p>
      </dsp:txBody>
      <dsp:txXfrm>
        <a:off x="3698999" y="2356572"/>
        <a:ext cx="1619602" cy="1619602"/>
      </dsp:txXfrm>
    </dsp:sp>
    <dsp:sp modelId="{B9DB625C-1900-40AA-BA81-FAC69E29AC22}">
      <dsp:nvSpPr>
        <dsp:cNvPr id="0" name=""/>
        <dsp:cNvSpPr/>
      </dsp:nvSpPr>
      <dsp:spPr>
        <a:xfrm>
          <a:off x="3124738" y="-66557"/>
          <a:ext cx="2768125" cy="1603325"/>
        </a:xfrm>
        <a:prstGeom prst="ellipse">
          <a:avLst/>
        </a:prstGeom>
        <a:gradFill rotWithShape="0">
          <a:gsLst>
            <a:gs pos="0">
              <a:schemeClr val="accent5">
                <a:hueOff val="0"/>
                <a:satOff val="0"/>
                <a:lumOff val="0"/>
                <a:alphaOff val="0"/>
                <a:tint val="50000"/>
                <a:satMod val="300000"/>
              </a:schemeClr>
            </a:gs>
            <a:gs pos="35000">
              <a:schemeClr val="accent5">
                <a:hueOff val="0"/>
                <a:satOff val="0"/>
                <a:lumOff val="0"/>
                <a:alphaOff val="0"/>
                <a:tint val="37000"/>
                <a:satMod val="300000"/>
              </a:schemeClr>
            </a:gs>
            <a:gs pos="100000">
              <a:schemeClr val="accent5">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b="1" kern="1200" noProof="0" dirty="0" smtClean="0"/>
            <a:t>Government agencies:</a:t>
          </a:r>
        </a:p>
        <a:p>
          <a:pPr lvl="0" algn="ctr" defTabSz="622300">
            <a:lnSpc>
              <a:spcPct val="90000"/>
            </a:lnSpc>
            <a:spcBef>
              <a:spcPct val="0"/>
            </a:spcBef>
            <a:spcAft>
              <a:spcPct val="35000"/>
            </a:spcAft>
          </a:pPr>
          <a:r>
            <a:rPr lang="en-US" sz="1400" b="0" kern="1200" noProof="0" dirty="0" smtClean="0"/>
            <a:t>Governorate, County,  Agriculture (CRDA, OEP, APIA), </a:t>
          </a:r>
        </a:p>
        <a:p>
          <a:pPr lvl="0" algn="ctr" defTabSz="622300">
            <a:lnSpc>
              <a:spcPct val="90000"/>
            </a:lnSpc>
            <a:spcBef>
              <a:spcPct val="0"/>
            </a:spcBef>
            <a:spcAft>
              <a:spcPct val="35000"/>
            </a:spcAft>
          </a:pPr>
          <a:r>
            <a:rPr lang="en-US" sz="1400" kern="1200" noProof="0" dirty="0" smtClean="0"/>
            <a:t>Environment, </a:t>
          </a:r>
        </a:p>
        <a:p>
          <a:pPr lvl="0" algn="ctr" defTabSz="622300">
            <a:lnSpc>
              <a:spcPct val="90000"/>
            </a:lnSpc>
            <a:spcBef>
              <a:spcPct val="0"/>
            </a:spcBef>
            <a:spcAft>
              <a:spcPct val="35000"/>
            </a:spcAft>
          </a:pPr>
          <a:r>
            <a:rPr lang="en-US" sz="1400" kern="1200" noProof="0" dirty="0" smtClean="0"/>
            <a:t>Development (ODS)</a:t>
          </a:r>
          <a:endParaRPr lang="en-US" sz="1400" kern="1200" noProof="0" dirty="0"/>
        </a:p>
      </dsp:txBody>
      <dsp:txXfrm>
        <a:off x="3530121" y="168245"/>
        <a:ext cx="1957359" cy="1133721"/>
      </dsp:txXfrm>
    </dsp:sp>
    <dsp:sp modelId="{3745FEEB-96D0-4BEB-9EF4-F6A9C95D9134}">
      <dsp:nvSpPr>
        <dsp:cNvPr id="0" name=""/>
        <dsp:cNvSpPr/>
      </dsp:nvSpPr>
      <dsp:spPr>
        <a:xfrm>
          <a:off x="5571322" y="1613408"/>
          <a:ext cx="2499504" cy="1603325"/>
        </a:xfrm>
        <a:prstGeom prst="ellipse">
          <a:avLst/>
        </a:prstGeom>
        <a:gradFill rotWithShape="0">
          <a:gsLst>
            <a:gs pos="0">
              <a:schemeClr val="accent5">
                <a:hueOff val="-2483469"/>
                <a:satOff val="9953"/>
                <a:lumOff val="2157"/>
                <a:alphaOff val="0"/>
                <a:tint val="50000"/>
                <a:satMod val="300000"/>
              </a:schemeClr>
            </a:gs>
            <a:gs pos="35000">
              <a:schemeClr val="accent5">
                <a:hueOff val="-2483469"/>
                <a:satOff val="9953"/>
                <a:lumOff val="2157"/>
                <a:alphaOff val="0"/>
                <a:tint val="37000"/>
                <a:satMod val="300000"/>
              </a:schemeClr>
            </a:gs>
            <a:gs pos="100000">
              <a:schemeClr val="accent5">
                <a:hueOff val="-2483469"/>
                <a:satOff val="9953"/>
                <a:lumOff val="2157"/>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b="1" kern="1200" noProof="0" dirty="0" smtClean="0"/>
            <a:t>Civil society &amp; non government organizations:</a:t>
          </a:r>
        </a:p>
        <a:p>
          <a:pPr lvl="0" algn="ctr" defTabSz="622300">
            <a:lnSpc>
              <a:spcPct val="90000"/>
            </a:lnSpc>
            <a:spcBef>
              <a:spcPct val="0"/>
            </a:spcBef>
            <a:spcAft>
              <a:spcPct val="35000"/>
            </a:spcAft>
          </a:pPr>
          <a:r>
            <a:rPr lang="en-US" sz="1400" kern="1200" noProof="0" dirty="0" smtClean="0"/>
            <a:t>NGOs, GDA, </a:t>
          </a:r>
        </a:p>
        <a:p>
          <a:pPr lvl="0" algn="ctr" defTabSz="622300">
            <a:lnSpc>
              <a:spcPct val="90000"/>
            </a:lnSpc>
            <a:spcBef>
              <a:spcPct val="0"/>
            </a:spcBef>
            <a:spcAft>
              <a:spcPct val="35000"/>
            </a:spcAft>
          </a:pPr>
          <a:r>
            <a:rPr lang="en-US" sz="1400" kern="1200" noProof="0" dirty="0" smtClean="0"/>
            <a:t>Socio-professionals (UTAP, UTICA, etc.)</a:t>
          </a:r>
          <a:endParaRPr lang="en-US" sz="1400" kern="1200" noProof="0" dirty="0"/>
        </a:p>
      </dsp:txBody>
      <dsp:txXfrm>
        <a:off x="5937366" y="1848210"/>
        <a:ext cx="1767416" cy="1133721"/>
      </dsp:txXfrm>
    </dsp:sp>
    <dsp:sp modelId="{FAC93990-20DB-4315-930E-6D8688C48561}">
      <dsp:nvSpPr>
        <dsp:cNvPr id="0" name=""/>
        <dsp:cNvSpPr/>
      </dsp:nvSpPr>
      <dsp:spPr>
        <a:xfrm>
          <a:off x="4800986" y="4331648"/>
          <a:ext cx="2273755" cy="1603325"/>
        </a:xfrm>
        <a:prstGeom prst="ellipse">
          <a:avLst/>
        </a:prstGeom>
        <a:gradFill rotWithShape="0">
          <a:gsLst>
            <a:gs pos="0">
              <a:schemeClr val="accent5">
                <a:hueOff val="-4966938"/>
                <a:satOff val="19906"/>
                <a:lumOff val="4314"/>
                <a:alphaOff val="0"/>
                <a:tint val="50000"/>
                <a:satMod val="300000"/>
              </a:schemeClr>
            </a:gs>
            <a:gs pos="35000">
              <a:schemeClr val="accent5">
                <a:hueOff val="-4966938"/>
                <a:satOff val="19906"/>
                <a:lumOff val="4314"/>
                <a:alphaOff val="0"/>
                <a:tint val="37000"/>
                <a:satMod val="300000"/>
              </a:schemeClr>
            </a:gs>
            <a:gs pos="100000">
              <a:schemeClr val="accent5">
                <a:hueOff val="-4966938"/>
                <a:satOff val="19906"/>
                <a:lumOff val="4314"/>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b="1" kern="1200" noProof="0" dirty="0" smtClean="0"/>
            <a:t>Research /University institutions:</a:t>
          </a:r>
        </a:p>
        <a:p>
          <a:pPr lvl="0" algn="ctr" defTabSz="622300">
            <a:lnSpc>
              <a:spcPct val="90000"/>
            </a:lnSpc>
            <a:spcBef>
              <a:spcPct val="0"/>
            </a:spcBef>
            <a:spcAft>
              <a:spcPct val="35000"/>
            </a:spcAft>
          </a:pPr>
          <a:r>
            <a:rPr lang="en-US" sz="1400" kern="1200" noProof="0" dirty="0" smtClean="0"/>
            <a:t>IRA, Techno Park </a:t>
          </a:r>
          <a:r>
            <a:rPr lang="en-US" sz="1400" kern="1200" noProof="0" dirty="0" err="1" smtClean="0"/>
            <a:t>Medenine</a:t>
          </a:r>
          <a:r>
            <a:rPr lang="en-US" sz="1400" kern="1200" noProof="0" dirty="0" smtClean="0"/>
            <a:t>, IO, </a:t>
          </a:r>
          <a:r>
            <a:rPr lang="en-US" sz="1400" kern="1200" noProof="0" dirty="0" err="1" smtClean="0"/>
            <a:t>UG</a:t>
          </a:r>
          <a:r>
            <a:rPr lang="en-US" sz="1400" kern="1200" noProof="0" dirty="0" smtClean="0"/>
            <a:t>, etc</a:t>
          </a:r>
          <a:endParaRPr lang="en-US" sz="1400" kern="1200" noProof="0" dirty="0"/>
        </a:p>
      </dsp:txBody>
      <dsp:txXfrm>
        <a:off x="5133970" y="4566450"/>
        <a:ext cx="1607787" cy="1133721"/>
      </dsp:txXfrm>
    </dsp:sp>
    <dsp:sp modelId="{9DA0D58D-8674-43A5-8C4D-DE80C4924786}">
      <dsp:nvSpPr>
        <dsp:cNvPr id="0" name=""/>
        <dsp:cNvSpPr/>
      </dsp:nvSpPr>
      <dsp:spPr>
        <a:xfrm>
          <a:off x="1901357" y="4151394"/>
          <a:ext cx="2356760" cy="1963833"/>
        </a:xfrm>
        <a:prstGeom prst="ellipse">
          <a:avLst/>
        </a:prstGeom>
        <a:gradFill rotWithShape="0">
          <a:gsLst>
            <a:gs pos="0">
              <a:schemeClr val="accent5">
                <a:hueOff val="-7450407"/>
                <a:satOff val="29858"/>
                <a:lumOff val="6471"/>
                <a:alphaOff val="0"/>
                <a:tint val="50000"/>
                <a:satMod val="300000"/>
              </a:schemeClr>
            </a:gs>
            <a:gs pos="35000">
              <a:schemeClr val="accent5">
                <a:hueOff val="-7450407"/>
                <a:satOff val="29858"/>
                <a:lumOff val="6471"/>
                <a:alphaOff val="0"/>
                <a:tint val="37000"/>
                <a:satMod val="300000"/>
              </a:schemeClr>
            </a:gs>
            <a:gs pos="100000">
              <a:schemeClr val="accent5">
                <a:hueOff val="-7450407"/>
                <a:satOff val="29858"/>
                <a:lumOff val="6471"/>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b="1" kern="1200" noProof="0" dirty="0" smtClean="0"/>
            <a:t>Regional/International agencies: </a:t>
          </a:r>
          <a:r>
            <a:rPr lang="en-US" sz="1400" kern="1200" noProof="0" dirty="0" smtClean="0"/>
            <a:t>ICARDA, OSS, </a:t>
          </a:r>
          <a:r>
            <a:rPr lang="en-US" sz="1400" kern="1200" noProof="0" dirty="0" err="1" smtClean="0"/>
            <a:t>UNU</a:t>
          </a:r>
          <a:r>
            <a:rPr lang="en-US" sz="1400" kern="1200" noProof="0" dirty="0" smtClean="0"/>
            <a:t>,  </a:t>
          </a:r>
          <a:r>
            <a:rPr lang="en-US" sz="1400" kern="1200" noProof="0" dirty="0" err="1" smtClean="0"/>
            <a:t>UNCCD</a:t>
          </a:r>
          <a:r>
            <a:rPr lang="en-US" sz="1400" kern="1200" noProof="0" dirty="0" smtClean="0"/>
            <a:t>, </a:t>
          </a:r>
          <a:r>
            <a:rPr lang="en-US" sz="1400" kern="1200" noProof="0" dirty="0" err="1" smtClean="0"/>
            <a:t>UNFCC</a:t>
          </a:r>
          <a:r>
            <a:rPr lang="en-US" sz="1400" kern="1200" noProof="0" dirty="0" smtClean="0"/>
            <a:t>, </a:t>
          </a:r>
          <a:r>
            <a:rPr lang="en-US" sz="1400" kern="1200" noProof="0" dirty="0" err="1" smtClean="0"/>
            <a:t>UNCB</a:t>
          </a:r>
          <a:r>
            <a:rPr lang="en-US" sz="1400" kern="1200" noProof="0" dirty="0" smtClean="0"/>
            <a:t>, NATO, </a:t>
          </a:r>
          <a:r>
            <a:rPr lang="en-US" sz="1400" kern="1200" noProof="0" dirty="0" err="1" smtClean="0"/>
            <a:t>FAO</a:t>
          </a:r>
          <a:r>
            <a:rPr lang="en-US" sz="1400" kern="1200" noProof="0" dirty="0" smtClean="0"/>
            <a:t>, UNESCO, </a:t>
          </a:r>
          <a:r>
            <a:rPr lang="en-US" sz="1400" kern="1200" noProof="0" dirty="0" err="1" smtClean="0"/>
            <a:t>UNDP</a:t>
          </a:r>
          <a:r>
            <a:rPr lang="en-US" sz="1400" kern="1200" noProof="0" dirty="0" smtClean="0"/>
            <a:t>, </a:t>
          </a:r>
          <a:r>
            <a:rPr lang="en-US" sz="1400" kern="1200" noProof="0" dirty="0" err="1" smtClean="0"/>
            <a:t>IRD</a:t>
          </a:r>
          <a:r>
            <a:rPr lang="en-US" sz="1400" kern="1200" noProof="0" dirty="0" smtClean="0"/>
            <a:t>, etc.</a:t>
          </a:r>
          <a:endParaRPr lang="en-US" sz="1400" kern="1200" noProof="0" dirty="0"/>
        </a:p>
      </dsp:txBody>
      <dsp:txXfrm>
        <a:off x="2246497" y="4438991"/>
        <a:ext cx="1666480" cy="1388639"/>
      </dsp:txXfrm>
    </dsp:sp>
    <dsp:sp modelId="{33A50CE6-8356-4052-A87C-F1CA6DD78802}">
      <dsp:nvSpPr>
        <dsp:cNvPr id="0" name=""/>
        <dsp:cNvSpPr/>
      </dsp:nvSpPr>
      <dsp:spPr>
        <a:xfrm>
          <a:off x="1073173" y="1512166"/>
          <a:ext cx="2246707" cy="1805809"/>
        </a:xfrm>
        <a:prstGeom prst="ellipse">
          <a:avLst/>
        </a:prstGeom>
        <a:gradFill rotWithShape="0">
          <a:gsLst>
            <a:gs pos="0">
              <a:schemeClr val="accent5">
                <a:hueOff val="-9933876"/>
                <a:satOff val="39811"/>
                <a:lumOff val="8628"/>
                <a:alphaOff val="0"/>
                <a:tint val="50000"/>
                <a:satMod val="300000"/>
              </a:schemeClr>
            </a:gs>
            <a:gs pos="35000">
              <a:schemeClr val="accent5">
                <a:hueOff val="-9933876"/>
                <a:satOff val="39811"/>
                <a:lumOff val="8628"/>
                <a:alphaOff val="0"/>
                <a:tint val="37000"/>
                <a:satMod val="300000"/>
              </a:schemeClr>
            </a:gs>
            <a:gs pos="100000">
              <a:schemeClr val="accent5">
                <a:hueOff val="-9933876"/>
                <a:satOff val="39811"/>
                <a:lumOff val="8628"/>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b="1" kern="1200" noProof="0" dirty="0" smtClean="0"/>
            <a:t>Bilateral / multilateral cooperation:</a:t>
          </a:r>
        </a:p>
        <a:p>
          <a:pPr lvl="0" algn="ctr" defTabSz="622300">
            <a:lnSpc>
              <a:spcPct val="90000"/>
            </a:lnSpc>
            <a:spcBef>
              <a:spcPct val="0"/>
            </a:spcBef>
            <a:spcAft>
              <a:spcPct val="35000"/>
            </a:spcAft>
          </a:pPr>
          <a:r>
            <a:rPr lang="en-US" sz="1400" kern="1200" noProof="0" dirty="0" smtClean="0"/>
            <a:t>MAU, AU, EU members, Japan, China, USA,  </a:t>
          </a:r>
          <a:endParaRPr lang="en-US" sz="1400" kern="1200" noProof="0" dirty="0"/>
        </a:p>
      </dsp:txBody>
      <dsp:txXfrm>
        <a:off x="1402196" y="1776621"/>
        <a:ext cx="1588661" cy="127689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DFACFC-10D8-4C41-A59D-31D706AB65CE}">
      <dsp:nvSpPr>
        <dsp:cNvPr id="0" name=""/>
        <dsp:cNvSpPr/>
      </dsp:nvSpPr>
      <dsp:spPr>
        <a:xfrm>
          <a:off x="617219" y="0"/>
          <a:ext cx="6995160" cy="4525963"/>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79C0C4-48CC-4C23-B2A0-5DDC7C2DA309}">
      <dsp:nvSpPr>
        <dsp:cNvPr id="0" name=""/>
        <dsp:cNvSpPr/>
      </dsp:nvSpPr>
      <dsp:spPr>
        <a:xfrm>
          <a:off x="1918" y="1066805"/>
          <a:ext cx="3157103" cy="239235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Bringing together the foremost scientists from a multitude of disciplines in order to assess needs and formulate hypothesis, outcomes and activities</a:t>
          </a:r>
          <a:endParaRPr lang="en-US" sz="2000" b="1" kern="1200" dirty="0"/>
        </a:p>
      </dsp:txBody>
      <dsp:txXfrm>
        <a:off x="118703" y="1183590"/>
        <a:ext cx="2923533" cy="2158781"/>
      </dsp:txXfrm>
    </dsp:sp>
    <dsp:sp modelId="{781A1EAD-EA8D-412D-9B98-0EEF94C04E9A}">
      <dsp:nvSpPr>
        <dsp:cNvPr id="0" name=""/>
        <dsp:cNvSpPr/>
      </dsp:nvSpPr>
      <dsp:spPr>
        <a:xfrm>
          <a:off x="3357529" y="1357788"/>
          <a:ext cx="1569973" cy="181038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Inception Regional Workshops</a:t>
          </a:r>
          <a:endParaRPr lang="en-US" sz="2000" b="1" kern="1200" dirty="0"/>
        </a:p>
      </dsp:txBody>
      <dsp:txXfrm>
        <a:off x="3434169" y="1434428"/>
        <a:ext cx="1416693" cy="1657105"/>
      </dsp:txXfrm>
    </dsp:sp>
    <dsp:sp modelId="{75B99997-B035-4981-B78D-4251B66AE1F6}">
      <dsp:nvSpPr>
        <dsp:cNvPr id="0" name=""/>
        <dsp:cNvSpPr/>
      </dsp:nvSpPr>
      <dsp:spPr>
        <a:xfrm>
          <a:off x="5126009" y="1357788"/>
          <a:ext cx="1451582" cy="181038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Regional Launch Meeting &amp; Kick-off meetings by site</a:t>
          </a:r>
          <a:endParaRPr lang="en-US" sz="2000" b="1" kern="1200" dirty="0"/>
        </a:p>
      </dsp:txBody>
      <dsp:txXfrm>
        <a:off x="5196869" y="1428648"/>
        <a:ext cx="1309862" cy="1668665"/>
      </dsp:txXfrm>
    </dsp:sp>
    <dsp:sp modelId="{7FCCF155-7C6F-4617-B61C-683586F3EEE4}">
      <dsp:nvSpPr>
        <dsp:cNvPr id="0" name=""/>
        <dsp:cNvSpPr/>
      </dsp:nvSpPr>
      <dsp:spPr>
        <a:xfrm>
          <a:off x="6776098" y="1357788"/>
          <a:ext cx="1451582" cy="1810385"/>
        </a:xfrm>
        <a:prstGeom prst="roundRect">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w="9525" cap="flat" cmpd="sng" algn="ctr">
          <a:solidFill>
            <a:schemeClr val="accent2">
              <a:shade val="95000"/>
              <a:satMod val="105000"/>
            </a:schemeClr>
          </a:solidFill>
          <a:prstDash val="solid"/>
        </a:ln>
        <a:effectLst>
          <a:outerShdw blurRad="40000" dist="230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smtClean="0"/>
            <a:t>Plan of Work and Budget</a:t>
          </a:r>
          <a:endParaRPr lang="en-US" sz="2400" b="1" kern="1200" dirty="0"/>
        </a:p>
      </dsp:txBody>
      <dsp:txXfrm>
        <a:off x="6846958" y="1428648"/>
        <a:ext cx="1309862" cy="1668665"/>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29837" cy="49712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29761" y="0"/>
            <a:ext cx="2929837" cy="497126"/>
          </a:xfrm>
          <a:prstGeom prst="rect">
            <a:avLst/>
          </a:prstGeom>
        </p:spPr>
        <p:txBody>
          <a:bodyPr vert="horz" lIns="91440" tIns="45720" rIns="91440" bIns="45720" rtlCol="0"/>
          <a:lstStyle>
            <a:lvl1pPr algn="r">
              <a:defRPr sz="1200"/>
            </a:lvl1pPr>
          </a:lstStyle>
          <a:p>
            <a:fld id="{1FA02F9A-CCB6-4967-87B0-7300DF19EE7C}" type="datetimeFigureOut">
              <a:rPr lang="en-US" smtClean="0"/>
              <a:t>6/30/2014</a:t>
            </a:fld>
            <a:endParaRPr lang="en-US"/>
          </a:p>
        </p:txBody>
      </p:sp>
      <p:sp>
        <p:nvSpPr>
          <p:cNvPr id="4" name="Footer Placeholder 3"/>
          <p:cNvSpPr>
            <a:spLocks noGrp="1"/>
          </p:cNvSpPr>
          <p:nvPr>
            <p:ph type="ftr" sz="quarter" idx="2"/>
          </p:nvPr>
        </p:nvSpPr>
        <p:spPr>
          <a:xfrm>
            <a:off x="0" y="9443662"/>
            <a:ext cx="2929837" cy="497126"/>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29761" y="9443662"/>
            <a:ext cx="2929837" cy="497126"/>
          </a:xfrm>
          <a:prstGeom prst="rect">
            <a:avLst/>
          </a:prstGeom>
        </p:spPr>
        <p:txBody>
          <a:bodyPr vert="horz" lIns="91440" tIns="45720" rIns="91440" bIns="45720" rtlCol="0" anchor="b"/>
          <a:lstStyle>
            <a:lvl1pPr algn="r">
              <a:defRPr sz="1200"/>
            </a:lvl1pPr>
          </a:lstStyle>
          <a:p>
            <a:fld id="{852B0C69-A11F-4C0A-95F9-8B791855049C}" type="slidenum">
              <a:rPr lang="en-US" smtClean="0"/>
              <a:t>‹#›</a:t>
            </a:fld>
            <a:endParaRPr lang="en-US"/>
          </a:p>
        </p:txBody>
      </p:sp>
    </p:spTree>
    <p:extLst>
      <p:ext uri="{BB962C8B-B14F-4D97-AF65-F5344CB8AC3E}">
        <p14:creationId xmlns:p14="http://schemas.microsoft.com/office/powerpoint/2010/main" val="10385724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29837" cy="49712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29761" y="0"/>
            <a:ext cx="2929837" cy="497126"/>
          </a:xfrm>
          <a:prstGeom prst="rect">
            <a:avLst/>
          </a:prstGeom>
        </p:spPr>
        <p:txBody>
          <a:bodyPr vert="horz" lIns="91440" tIns="45720" rIns="91440" bIns="45720" rtlCol="0"/>
          <a:lstStyle>
            <a:lvl1pPr algn="r">
              <a:defRPr sz="1200"/>
            </a:lvl1pPr>
          </a:lstStyle>
          <a:p>
            <a:fld id="{D1953E38-22BF-4422-8212-79EDAD55AAF0}" type="datetimeFigureOut">
              <a:rPr lang="en-US" smtClean="0"/>
              <a:t>6/30/2014</a:t>
            </a:fld>
            <a:endParaRPr lang="en-US"/>
          </a:p>
        </p:txBody>
      </p:sp>
      <p:sp>
        <p:nvSpPr>
          <p:cNvPr id="4" name="Slide Image Placeholder 3"/>
          <p:cNvSpPr>
            <a:spLocks noGrp="1" noRot="1" noChangeAspect="1"/>
          </p:cNvSpPr>
          <p:nvPr>
            <p:ph type="sldImg" idx="2"/>
          </p:nvPr>
        </p:nvSpPr>
        <p:spPr>
          <a:xfrm>
            <a:off x="896938" y="746125"/>
            <a:ext cx="4967287" cy="37274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6117" y="4722694"/>
            <a:ext cx="5408930" cy="447413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43662"/>
            <a:ext cx="2929837" cy="497126"/>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29761" y="9443662"/>
            <a:ext cx="2929837" cy="497126"/>
          </a:xfrm>
          <a:prstGeom prst="rect">
            <a:avLst/>
          </a:prstGeom>
        </p:spPr>
        <p:txBody>
          <a:bodyPr vert="horz" lIns="91440" tIns="45720" rIns="91440" bIns="45720" rtlCol="0" anchor="b"/>
          <a:lstStyle>
            <a:lvl1pPr algn="r">
              <a:defRPr sz="1200"/>
            </a:lvl1pPr>
          </a:lstStyle>
          <a:p>
            <a:fld id="{C7BE1C9D-1480-4F33-ACDD-474170875296}" type="slidenum">
              <a:rPr lang="en-US" smtClean="0"/>
              <a:t>‹#›</a:t>
            </a:fld>
            <a:endParaRPr lang="en-US"/>
          </a:p>
        </p:txBody>
      </p:sp>
    </p:spTree>
    <p:extLst>
      <p:ext uri="{BB962C8B-B14F-4D97-AF65-F5344CB8AC3E}">
        <p14:creationId xmlns:p14="http://schemas.microsoft.com/office/powerpoint/2010/main" val="29407571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fr-FR" altLang="fr-FR" smtClean="0"/>
          </a:p>
        </p:txBody>
      </p:sp>
      <p:sp>
        <p:nvSpPr>
          <p:cNvPr id="20484" name="Slide Number Placeholder 3"/>
          <p:cNvSpPr txBox="1">
            <a:spLocks noGrp="1"/>
          </p:cNvSpPr>
          <p:nvPr/>
        </p:nvSpPr>
        <p:spPr bwMode="auto">
          <a:xfrm>
            <a:off x="3829761" y="9443662"/>
            <a:ext cx="2929837" cy="49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F74B95B7-33B6-4233-86B0-574848EDE22A}" type="slidenum">
              <a:rPr lang="en-US" altLang="fr-FR" sz="1200">
                <a:latin typeface="Calibri" pitchFamily="34" charset="0"/>
              </a:rPr>
              <a:pPr algn="r" eaLnBrk="1" hangingPunct="1"/>
              <a:t>23</a:t>
            </a:fld>
            <a:endParaRPr lang="en-US" altLang="fr-FR" sz="1200">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fr-FR" altLang="fr-FR" smtClean="0"/>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fld id="{8A5CACD5-577E-428B-92E8-585672CE6D4F}" type="slidenum">
              <a:rPr lang="en-US" altLang="fr-FR" smtClean="0">
                <a:latin typeface="Calibri" pitchFamily="34" charset="0"/>
              </a:rPr>
              <a:pPr eaLnBrk="1" fontAlgn="base" hangingPunct="1">
                <a:spcBef>
                  <a:spcPct val="0"/>
                </a:spcBef>
                <a:spcAft>
                  <a:spcPct val="0"/>
                </a:spcAft>
              </a:pPr>
              <a:t>24</a:t>
            </a:fld>
            <a:endParaRPr lang="en-US" altLang="fr-FR" smtClean="0">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ACAA4D0-C07A-4B83-B48F-C76C4DADF991}" type="slidenum">
              <a:rPr lang="en-US" smtClean="0"/>
              <a:t>58</a:t>
            </a:fld>
            <a:endParaRPr lang="en-US"/>
          </a:p>
        </p:txBody>
      </p:sp>
    </p:spTree>
    <p:extLst>
      <p:ext uri="{BB962C8B-B14F-4D97-AF65-F5344CB8AC3E}">
        <p14:creationId xmlns:p14="http://schemas.microsoft.com/office/powerpoint/2010/main" val="162980289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6800"/>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pic>
        <p:nvPicPr>
          <p:cNvPr id="1026" name="Picture 2"/>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l="50587" t="14589" r="606" b="66995"/>
          <a:stretch/>
        </p:blipFill>
        <p:spPr bwMode="auto">
          <a:xfrm>
            <a:off x="0" y="-7257"/>
            <a:ext cx="9144000" cy="9719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a:picLocks noChangeAspect="1"/>
          </p:cNvPicPr>
          <p:nvPr userDrawn="1"/>
        </p:nvPicPr>
        <p:blipFill rotWithShape="1">
          <a:blip r:embed="rId3">
            <a:extLst>
              <a:ext uri="{28A0092B-C50C-407E-A947-70E740481C1C}">
                <a14:useLocalDpi xmlns:a14="http://schemas.microsoft.com/office/drawing/2010/main" val="0"/>
              </a:ext>
            </a:extLst>
          </a:blip>
          <a:srcRect t="13872" b="58888"/>
          <a:stretch/>
        </p:blipFill>
        <p:spPr>
          <a:xfrm>
            <a:off x="0" y="6001657"/>
            <a:ext cx="9144000" cy="856343"/>
          </a:xfrm>
          <a:prstGeom prst="rect">
            <a:avLst/>
          </a:prstGeom>
        </p:spPr>
      </p:pic>
      <p:sp>
        <p:nvSpPr>
          <p:cNvPr id="6" name="Slide Number Placeholder 5"/>
          <p:cNvSpPr>
            <a:spLocks noGrp="1"/>
          </p:cNvSpPr>
          <p:nvPr>
            <p:ph type="sldNum" sz="quarter" idx="12"/>
          </p:nvPr>
        </p:nvSpPr>
        <p:spPr>
          <a:xfrm>
            <a:off x="8686800" y="6248400"/>
            <a:ext cx="381000" cy="365125"/>
          </a:xfrm>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66032818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8543521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297410639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12780966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26736568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42759468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3984020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3845060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17420674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36278341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5215062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cSld name="Titre. Contenu et 2 contenus">
    <p:spTree>
      <p:nvGrpSpPr>
        <p:cNvPr id="1" name=""/>
        <p:cNvGrpSpPr/>
        <p:nvPr/>
      </p:nvGrpSpPr>
      <p:grpSpPr>
        <a:xfrm>
          <a:off x="0" y="0"/>
          <a:ext cx="0" cy="0"/>
          <a:chOff x="0" y="0"/>
          <a:chExt cx="0" cy="0"/>
        </a:xfrm>
      </p:grpSpPr>
      <p:sp>
        <p:nvSpPr>
          <p:cNvPr id="2" name="Titre 1"/>
          <p:cNvSpPr>
            <a:spLocks noGrp="1"/>
          </p:cNvSpPr>
          <p:nvPr>
            <p:ph type="title"/>
          </p:nvPr>
        </p:nvSpPr>
        <p:spPr>
          <a:xfrm>
            <a:off x="457200" y="277813"/>
            <a:ext cx="8229600" cy="1143000"/>
          </a:xfrm>
        </p:spPr>
        <p:txBody>
          <a:bodyPr/>
          <a:lstStyle/>
          <a:p>
            <a:r>
              <a:rPr lang="fr-FR" smtClean="0"/>
              <a:t>Cliquez pour modifier le style du titre</a:t>
            </a:r>
            <a:endParaRPr lang="en-US"/>
          </a:p>
        </p:txBody>
      </p:sp>
      <p:sp>
        <p:nvSpPr>
          <p:cNvPr id="3" name="Espace réservé du contenu 2"/>
          <p:cNvSpPr>
            <a:spLocks noGrp="1"/>
          </p:cNvSpPr>
          <p:nvPr>
            <p:ph sz="half" idx="1"/>
          </p:nvPr>
        </p:nvSpPr>
        <p:spPr>
          <a:xfrm>
            <a:off x="457200" y="1600200"/>
            <a:ext cx="4038600" cy="4530725"/>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u contenu 3"/>
          <p:cNvSpPr>
            <a:spLocks noGrp="1"/>
          </p:cNvSpPr>
          <p:nvPr>
            <p:ph sz="quarter" idx="2"/>
          </p:nvPr>
        </p:nvSpPr>
        <p:spPr>
          <a:xfrm>
            <a:off x="4648200" y="1600200"/>
            <a:ext cx="4038600" cy="2189163"/>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Espace réservé du contenu 4"/>
          <p:cNvSpPr>
            <a:spLocks noGrp="1"/>
          </p:cNvSpPr>
          <p:nvPr>
            <p:ph sz="quarter" idx="3"/>
          </p:nvPr>
        </p:nvSpPr>
        <p:spPr>
          <a:xfrm>
            <a:off x="4648200" y="3941763"/>
            <a:ext cx="4038600" cy="2189162"/>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6" name="Rectangle 39"/>
          <p:cNvSpPr>
            <a:spLocks noGrp="1" noChangeArrowheads="1"/>
          </p:cNvSpPr>
          <p:nvPr>
            <p:ph type="dt" sz="half" idx="10"/>
          </p:nvPr>
        </p:nvSpPr>
        <p:spPr>
          <a:ln/>
        </p:spPr>
        <p:txBody>
          <a:bodyPr/>
          <a:lstStyle>
            <a:lvl1pPr>
              <a:defRPr/>
            </a:lvl1pPr>
          </a:lstStyle>
          <a:p>
            <a:pPr>
              <a:defRPr/>
            </a:pPr>
            <a:endParaRPr lang="en-US"/>
          </a:p>
        </p:txBody>
      </p:sp>
      <p:sp>
        <p:nvSpPr>
          <p:cNvPr id="7" name="Rectangle 40"/>
          <p:cNvSpPr>
            <a:spLocks noGrp="1" noChangeArrowheads="1"/>
          </p:cNvSpPr>
          <p:nvPr>
            <p:ph type="ftr" sz="quarter" idx="11"/>
          </p:nvPr>
        </p:nvSpPr>
        <p:spPr>
          <a:ln/>
        </p:spPr>
        <p:txBody>
          <a:bodyPr/>
          <a:lstStyle>
            <a:lvl1pPr>
              <a:defRPr/>
            </a:lvl1pPr>
          </a:lstStyle>
          <a:p>
            <a:pPr>
              <a:defRPr/>
            </a:pPr>
            <a:endParaRPr lang="en-US"/>
          </a:p>
        </p:txBody>
      </p:sp>
      <p:sp>
        <p:nvSpPr>
          <p:cNvPr id="8" name="Rectangle 41"/>
          <p:cNvSpPr>
            <a:spLocks noGrp="1" noChangeArrowheads="1"/>
          </p:cNvSpPr>
          <p:nvPr>
            <p:ph type="sldNum" sz="quarter" idx="12"/>
          </p:nvPr>
        </p:nvSpPr>
        <p:spPr>
          <a:ln/>
        </p:spPr>
        <p:txBody>
          <a:bodyPr/>
          <a:lstStyle>
            <a:lvl1pPr>
              <a:defRPr/>
            </a:lvl1pPr>
          </a:lstStyle>
          <a:p>
            <a:pPr>
              <a:defRPr/>
            </a:pPr>
            <a:fld id="{BE14FE2A-00ED-4262-8BF1-7A6BC4BA3D8F}" type="slidenum">
              <a:rPr lang="en-US"/>
              <a:pPr>
                <a:defRPr/>
              </a:pPr>
              <a:t>‹#›</a:t>
            </a:fld>
            <a:endParaRPr lang="en-US"/>
          </a:p>
        </p:txBody>
      </p:sp>
    </p:spTree>
    <p:extLst>
      <p:ext uri="{BB962C8B-B14F-4D97-AF65-F5344CB8AC3E}">
        <p14:creationId xmlns:p14="http://schemas.microsoft.com/office/powerpoint/2010/main" val="28329496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D37CF9-E3DB-4575-88B6-05549807FEBA}" type="slidenum">
              <a:rPr lang="en-US" smtClean="0"/>
              <a:t>‹#›</a:t>
            </a:fld>
            <a:endParaRPr lang="en-US"/>
          </a:p>
        </p:txBody>
      </p:sp>
    </p:spTree>
    <p:extLst>
      <p:ext uri="{BB962C8B-B14F-4D97-AF65-F5344CB8AC3E}">
        <p14:creationId xmlns:p14="http://schemas.microsoft.com/office/powerpoint/2010/main" val="8453064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www.icarda.org/tools/conservation-agriculture-yield-lower-cost" TargetMode="External"/><Relationship Id="rId2" Type="http://schemas.openxmlformats.org/officeDocument/2006/relationships/hyperlink" Target="http://bookshop.cabi.org/?page=2633&amp;pid=2627&amp;site=191"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chart" Target="../charts/chart1.xml"/><Relationship Id="rId4" Type="http://schemas.openxmlformats.org/officeDocument/2006/relationships/image" Target="../media/image8.wmf"/></Relationships>
</file>

<file path=ppt/slides/_rels/slide24.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4.jpeg"/><Relationship Id="rId4" Type="http://schemas.openxmlformats.org/officeDocument/2006/relationships/image" Target="../media/image13.jpeg"/></Relationships>
</file>

<file path=ppt/slides/_rels/slide2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emf"/><Relationship Id="rId4" Type="http://schemas.openxmlformats.org/officeDocument/2006/relationships/image" Target="../media/image17.jpeg"/></Relationships>
</file>

<file path=ppt/slides/_rels/slide3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31.xml.rels><?xml version="1.0" encoding="UTF-8" standalone="yes"?>
<Relationships xmlns="http://schemas.openxmlformats.org/package/2006/relationships"><Relationship Id="rId8" Type="http://schemas.openxmlformats.org/officeDocument/2006/relationships/image" Target="../media/image29.jpeg"/><Relationship Id="rId13" Type="http://schemas.openxmlformats.org/officeDocument/2006/relationships/image" Target="../media/image34.png"/><Relationship Id="rId3" Type="http://schemas.openxmlformats.org/officeDocument/2006/relationships/image" Target="../media/image24.png"/><Relationship Id="rId7" Type="http://schemas.openxmlformats.org/officeDocument/2006/relationships/image" Target="../media/image28.jpeg"/><Relationship Id="rId12" Type="http://schemas.openxmlformats.org/officeDocument/2006/relationships/image" Target="../media/image33.jpeg"/><Relationship Id="rId2" Type="http://schemas.openxmlformats.org/officeDocument/2006/relationships/image" Target="../media/image23.jpeg"/><Relationship Id="rId1" Type="http://schemas.openxmlformats.org/officeDocument/2006/relationships/slideLayout" Target="../slideLayouts/slideLayout2.xml"/><Relationship Id="rId6" Type="http://schemas.openxmlformats.org/officeDocument/2006/relationships/image" Target="../media/image27.jpeg"/><Relationship Id="rId11" Type="http://schemas.openxmlformats.org/officeDocument/2006/relationships/image" Target="../media/image32.jpeg"/><Relationship Id="rId5" Type="http://schemas.openxmlformats.org/officeDocument/2006/relationships/image" Target="../media/image26.jpeg"/><Relationship Id="rId10" Type="http://schemas.openxmlformats.org/officeDocument/2006/relationships/image" Target="../media/image31.jpeg"/><Relationship Id="rId4" Type="http://schemas.openxmlformats.org/officeDocument/2006/relationships/image" Target="../media/image25.jpeg"/><Relationship Id="rId9" Type="http://schemas.openxmlformats.org/officeDocument/2006/relationships/image" Target="../media/image30.jpeg"/><Relationship Id="rId14" Type="http://schemas.openxmlformats.org/officeDocument/2006/relationships/image" Target="../media/image35.png"/></Relationships>
</file>

<file path=ppt/slides/_rels/slide3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 Id="rId5" Type="http://schemas.openxmlformats.org/officeDocument/2006/relationships/image" Target="../media/image43.jpeg"/><Relationship Id="rId4" Type="http://schemas.openxmlformats.org/officeDocument/2006/relationships/image" Target="../media/image42.jpeg"/></Relationships>
</file>

<file path=ppt/slides/_rels/slide3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 Id="rId4" Type="http://schemas.openxmlformats.org/officeDocument/2006/relationships/image" Target="../media/image46.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 Id="rId5" Type="http://schemas.openxmlformats.org/officeDocument/2006/relationships/chart" Target="../charts/chart3.xml"/><Relationship Id="rId4" Type="http://schemas.openxmlformats.org/officeDocument/2006/relationships/chart" Target="../charts/chart2.xml"/></Relationships>
</file>

<file path=ppt/slides/_rels/slide40.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chart" Target="../charts/chart4.xml"/><Relationship Id="rId1" Type="http://schemas.openxmlformats.org/officeDocument/2006/relationships/slideLayout" Target="../slideLayouts/slideLayout2.xml"/><Relationship Id="rId5" Type="http://schemas.openxmlformats.org/officeDocument/2006/relationships/image" Target="../media/image50.jpeg"/><Relationship Id="rId4" Type="http://schemas.openxmlformats.org/officeDocument/2006/relationships/image" Target="../media/image49.jpe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 Id="rId6" Type="http://schemas.openxmlformats.org/officeDocument/2006/relationships/image" Target="../media/image55.jpeg"/><Relationship Id="rId5" Type="http://schemas.openxmlformats.org/officeDocument/2006/relationships/image" Target="../media/image54.jpeg"/><Relationship Id="rId4" Type="http://schemas.openxmlformats.org/officeDocument/2006/relationships/image" Target="../media/image53.jpeg"/></Relationships>
</file>

<file path=ppt/slides/_rels/slide4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2.xml"/><Relationship Id="rId5" Type="http://schemas.openxmlformats.org/officeDocument/2006/relationships/image" Target="../media/image59.jpeg"/><Relationship Id="rId4" Type="http://schemas.openxmlformats.org/officeDocument/2006/relationships/image" Target="../media/image58.jpeg"/></Relationships>
</file>

<file path=ppt/slides/_rels/slide4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62.jpeg"/><Relationship Id="rId4" Type="http://schemas.openxmlformats.org/officeDocument/2006/relationships/image" Target="../media/image61.jpeg"/></Relationships>
</file>

<file path=ppt/slides/_rels/slide5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65.jpeg"/><Relationship Id="rId7" Type="http://schemas.openxmlformats.org/officeDocument/2006/relationships/image" Target="../media/image69.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68.jpeg"/><Relationship Id="rId5" Type="http://schemas.openxmlformats.org/officeDocument/2006/relationships/image" Target="../media/image67.emf"/><Relationship Id="rId4" Type="http://schemas.openxmlformats.org/officeDocument/2006/relationships/image" Target="../media/image66.emf"/></Relationships>
</file>

<file path=ppt/slides/_rels/slide52.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jpe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74.jpeg"/><Relationship Id="rId1" Type="http://schemas.openxmlformats.org/officeDocument/2006/relationships/slideLayout" Target="../slideLayouts/slideLayout7.xml"/><Relationship Id="rId5" Type="http://schemas.openxmlformats.org/officeDocument/2006/relationships/image" Target="../media/image76.jpeg"/><Relationship Id="rId4" Type="http://schemas.openxmlformats.org/officeDocument/2006/relationships/image" Target="../media/image75.jpe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1.xml.rels><?xml version="1.0" encoding="UTF-8" standalone="yes"?>
<Relationships xmlns="http://schemas.openxmlformats.org/package/2006/relationships"><Relationship Id="rId2" Type="http://schemas.openxmlformats.org/officeDocument/2006/relationships/image" Target="../media/image78.emf"/><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8" Type="http://schemas.openxmlformats.org/officeDocument/2006/relationships/hyperlink" Target="Mrecherche.ppt" TargetMode="External"/><Relationship Id="rId13" Type="http://schemas.openxmlformats.org/officeDocument/2006/relationships/image" Target="../media/image87.png"/><Relationship Id="rId18" Type="http://schemas.openxmlformats.org/officeDocument/2006/relationships/image" Target="../media/image90.png"/><Relationship Id="rId3" Type="http://schemas.openxmlformats.org/officeDocument/2006/relationships/image" Target="../media/image82.png"/><Relationship Id="rId21" Type="http://schemas.openxmlformats.org/officeDocument/2006/relationships/hyperlink" Target="Tableaux.ppt" TargetMode="External"/><Relationship Id="rId7" Type="http://schemas.openxmlformats.org/officeDocument/2006/relationships/image" Target="../media/image84.png"/><Relationship Id="rId12" Type="http://schemas.openxmlformats.org/officeDocument/2006/relationships/hyperlink" Target="MControle.ppt" TargetMode="External"/><Relationship Id="rId17" Type="http://schemas.openxmlformats.org/officeDocument/2006/relationships/image" Target="../media/image89.png"/><Relationship Id="rId2" Type="http://schemas.openxmlformats.org/officeDocument/2006/relationships/hyperlink" Target="BaseD.ppt" TargetMode="External"/><Relationship Id="rId16" Type="http://schemas.openxmlformats.org/officeDocument/2006/relationships/hyperlink" Target="Analyse2.ppt" TargetMode="External"/><Relationship Id="rId20" Type="http://schemas.openxmlformats.org/officeDocument/2006/relationships/image" Target="../media/image91.png"/><Relationship Id="rId1" Type="http://schemas.openxmlformats.org/officeDocument/2006/relationships/slideLayout" Target="../slideLayouts/slideLayout7.xml"/><Relationship Id="rId6" Type="http://schemas.openxmlformats.org/officeDocument/2006/relationships/hyperlink" Target="MAnalyse.ppt" TargetMode="External"/><Relationship Id="rId11" Type="http://schemas.openxmlformats.org/officeDocument/2006/relationships/image" Target="../media/image86.png"/><Relationship Id="rId5" Type="http://schemas.openxmlformats.org/officeDocument/2006/relationships/image" Target="../media/image83.png"/><Relationship Id="rId15" Type="http://schemas.openxmlformats.org/officeDocument/2006/relationships/image" Target="../media/image88.png"/><Relationship Id="rId23" Type="http://schemas.openxmlformats.org/officeDocument/2006/relationships/hyperlink" Target="Graphiques.ppt" TargetMode="External"/><Relationship Id="rId10" Type="http://schemas.openxmlformats.org/officeDocument/2006/relationships/hyperlink" Target="MNouvelleInf.ppt" TargetMode="External"/><Relationship Id="rId19" Type="http://schemas.openxmlformats.org/officeDocument/2006/relationships/hyperlink" Target="Analyse3.ppt" TargetMode="External"/><Relationship Id="rId4" Type="http://schemas.openxmlformats.org/officeDocument/2006/relationships/hyperlink" Target="MunuePrin.ppt" TargetMode="External"/><Relationship Id="rId9" Type="http://schemas.openxmlformats.org/officeDocument/2006/relationships/image" Target="../media/image85.png"/><Relationship Id="rId14" Type="http://schemas.openxmlformats.org/officeDocument/2006/relationships/hyperlink" Target="Analyse1.ppt" TargetMode="External"/><Relationship Id="rId22" Type="http://schemas.openxmlformats.org/officeDocument/2006/relationships/image" Target="../media/image92.png"/></Relationships>
</file>

<file path=ppt/slides/_rels/slide76.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93.jpeg"/><Relationship Id="rId1" Type="http://schemas.openxmlformats.org/officeDocument/2006/relationships/slideLayout" Target="../slideLayouts/slideLayout12.xml"/><Relationship Id="rId4" Type="http://schemas.openxmlformats.org/officeDocument/2006/relationships/image" Target="../media/image95.jpeg"/></Relationships>
</file>

<file path=ppt/slides/_rels/slide78.xml.rels><?xml version="1.0" encoding="UTF-8" standalone="yes"?>
<Relationships xmlns="http://schemas.openxmlformats.org/package/2006/relationships"><Relationship Id="rId3" Type="http://schemas.openxmlformats.org/officeDocument/2006/relationships/image" Target="../media/image97.emf"/><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hyperlink" Target="PDinitial.ppt" TargetMode="External"/><Relationship Id="rId2" Type="http://schemas.openxmlformats.org/officeDocument/2006/relationships/slide" Target="slide73.xml"/><Relationship Id="rId1" Type="http://schemas.openxmlformats.org/officeDocument/2006/relationships/slideLayout" Target="../slideLayouts/slideLayout2.xml"/><Relationship Id="rId4" Type="http://schemas.openxmlformats.org/officeDocument/2006/relationships/slide" Target="slide7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1066800"/>
            <a:ext cx="7772400" cy="3581400"/>
          </a:xfrm>
        </p:spPr>
        <p:txBody>
          <a:bodyPr/>
          <a:lstStyle/>
          <a:p>
            <a:r>
              <a:rPr lang="en-US" b="1" dirty="0" smtClean="0">
                <a:solidFill>
                  <a:srgbClr val="CC9900"/>
                </a:solidFill>
              </a:rPr>
              <a:t>North Africa &amp; West Asia region</a:t>
            </a:r>
            <a:br>
              <a:rPr lang="en-US" b="1" dirty="0" smtClean="0">
                <a:solidFill>
                  <a:srgbClr val="CC9900"/>
                </a:solidFill>
              </a:rPr>
            </a:br>
            <a:r>
              <a:rPr lang="en-US" sz="3000" b="1" dirty="0" smtClean="0">
                <a:solidFill>
                  <a:srgbClr val="CC9900"/>
                </a:solidFill>
              </a:rPr>
              <a:t/>
            </a:r>
            <a:br>
              <a:rPr lang="en-US" sz="3000" b="1" dirty="0" smtClean="0">
                <a:solidFill>
                  <a:srgbClr val="CC9900"/>
                </a:solidFill>
              </a:rPr>
            </a:br>
            <a:r>
              <a:rPr lang="en-US" sz="3000" b="1" dirty="0" smtClean="0">
                <a:solidFill>
                  <a:srgbClr val="CC9900"/>
                </a:solidFill>
              </a:rPr>
              <a:t>Review of on-going activities and future prospects</a:t>
            </a:r>
            <a:r>
              <a:rPr lang="en-US" sz="3000" u="sng" dirty="0" smtClean="0">
                <a:solidFill>
                  <a:srgbClr val="CC9900"/>
                </a:solidFill>
              </a:rPr>
              <a:t/>
            </a:r>
            <a:br>
              <a:rPr lang="en-US" sz="3000" u="sng" dirty="0" smtClean="0">
                <a:solidFill>
                  <a:srgbClr val="CC9900"/>
                </a:solidFill>
              </a:rPr>
            </a:br>
            <a:r>
              <a:rPr lang="en-US" sz="3000" b="1" dirty="0" smtClean="0">
                <a:solidFill>
                  <a:srgbClr val="CC9900"/>
                </a:solidFill>
              </a:rPr>
              <a:t/>
            </a:r>
            <a:br>
              <a:rPr lang="en-US" sz="3000" b="1" dirty="0" smtClean="0">
                <a:solidFill>
                  <a:srgbClr val="CC9900"/>
                </a:solidFill>
              </a:rPr>
            </a:br>
            <a:r>
              <a:rPr lang="en-US" sz="2000" dirty="0" smtClean="0">
                <a:solidFill>
                  <a:srgbClr val="CC9900"/>
                </a:solidFill>
              </a:rPr>
              <a:t>Ali Nefzaoui</a:t>
            </a:r>
            <a:br>
              <a:rPr lang="en-US" sz="2000" dirty="0" smtClean="0">
                <a:solidFill>
                  <a:srgbClr val="CC9900"/>
                </a:solidFill>
              </a:rPr>
            </a:br>
            <a:r>
              <a:rPr lang="en-US" sz="2000" dirty="0" smtClean="0">
                <a:solidFill>
                  <a:srgbClr val="CC9900"/>
                </a:solidFill>
              </a:rPr>
              <a:t>CRP-DS NA &amp; WA Region Coordinator</a:t>
            </a:r>
            <a:endParaRPr lang="en-US" sz="2000" dirty="0">
              <a:solidFill>
                <a:srgbClr val="CC9900"/>
              </a:solidFill>
            </a:endParaRPr>
          </a:p>
        </p:txBody>
      </p:sp>
      <p:sp>
        <p:nvSpPr>
          <p:cNvPr id="3" name="Subtitle 2"/>
          <p:cNvSpPr>
            <a:spLocks noGrp="1"/>
          </p:cNvSpPr>
          <p:nvPr>
            <p:ph type="subTitle" idx="1"/>
          </p:nvPr>
        </p:nvSpPr>
        <p:spPr>
          <a:xfrm>
            <a:off x="1371600" y="4724400"/>
            <a:ext cx="6400800" cy="1219200"/>
          </a:xfrm>
        </p:spPr>
        <p:txBody>
          <a:bodyPr>
            <a:normAutofit lnSpcReduction="10000"/>
          </a:bodyPr>
          <a:lstStyle/>
          <a:p>
            <a:r>
              <a:rPr lang="en-US" sz="2500" b="1" dirty="0" smtClean="0">
                <a:solidFill>
                  <a:schemeClr val="tx1"/>
                </a:solidFill>
              </a:rPr>
              <a:t>CRP-DS Science and Implementation Workshop</a:t>
            </a:r>
          </a:p>
          <a:p>
            <a:r>
              <a:rPr lang="en-US" sz="2400" b="1" dirty="0" smtClean="0"/>
              <a:t>30</a:t>
            </a:r>
            <a:r>
              <a:rPr lang="en-US" sz="2400" b="1" baseline="30000" dirty="0" smtClean="0"/>
              <a:t>th  </a:t>
            </a:r>
            <a:r>
              <a:rPr lang="en-US" sz="2400" b="1" dirty="0" smtClean="0"/>
              <a:t>June – 4</a:t>
            </a:r>
            <a:r>
              <a:rPr lang="en-US" sz="2400" b="1" baseline="30000" dirty="0" smtClean="0"/>
              <a:t>th</a:t>
            </a:r>
            <a:r>
              <a:rPr lang="en-US" sz="2400" b="1" dirty="0" smtClean="0"/>
              <a:t> July, 2014</a:t>
            </a:r>
          </a:p>
          <a:p>
            <a:r>
              <a:rPr lang="en-US" sz="1900" dirty="0" smtClean="0"/>
              <a:t>Holiday Inn Hotel - Amman, Jordan </a:t>
            </a:r>
            <a:endParaRPr lang="en-US" sz="1900" dirty="0"/>
          </a:p>
        </p:txBody>
      </p:sp>
      <p:sp>
        <p:nvSpPr>
          <p:cNvPr id="4" name="Slide Number Placeholder 3"/>
          <p:cNvSpPr>
            <a:spLocks noGrp="1"/>
          </p:cNvSpPr>
          <p:nvPr>
            <p:ph type="sldNum" sz="quarter" idx="12"/>
          </p:nvPr>
        </p:nvSpPr>
        <p:spPr/>
        <p:txBody>
          <a:bodyPr/>
          <a:lstStyle/>
          <a:p>
            <a:fld id="{DED37CF9-E3DB-4575-88B6-05549807FEBA}" type="slidenum">
              <a:rPr lang="en-US" smtClean="0"/>
              <a:t>1</a:t>
            </a:fld>
            <a:endParaRPr lang="en-US"/>
          </a:p>
        </p:txBody>
      </p:sp>
    </p:spTree>
    <p:extLst>
      <p:ext uri="{BB962C8B-B14F-4D97-AF65-F5344CB8AC3E}">
        <p14:creationId xmlns:p14="http://schemas.microsoft.com/office/powerpoint/2010/main" val="17999252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39762"/>
          </a:xfrm>
        </p:spPr>
        <p:txBody>
          <a:bodyPr>
            <a:normAutofit fontScale="90000"/>
          </a:bodyPr>
          <a:lstStyle/>
          <a:p>
            <a:r>
              <a:rPr lang="en-US" b="1" dirty="0" smtClean="0">
                <a:solidFill>
                  <a:srgbClr val="3366FF"/>
                </a:solidFill>
              </a:rPr>
              <a:t>Outline</a:t>
            </a:r>
            <a:endParaRPr lang="en-US" b="1" dirty="0">
              <a:solidFill>
                <a:srgbClr val="3366FF"/>
              </a:solidFill>
            </a:endParaRPr>
          </a:p>
        </p:txBody>
      </p:sp>
      <p:sp>
        <p:nvSpPr>
          <p:cNvPr id="3" name="Content Placeholder 2"/>
          <p:cNvSpPr>
            <a:spLocks noGrp="1"/>
          </p:cNvSpPr>
          <p:nvPr>
            <p:ph idx="1"/>
          </p:nvPr>
        </p:nvSpPr>
        <p:spPr>
          <a:xfrm>
            <a:off x="457200" y="914400"/>
            <a:ext cx="8229600" cy="5562600"/>
          </a:xfrm>
        </p:spPr>
        <p:txBody>
          <a:bodyPr>
            <a:noAutofit/>
          </a:bodyPr>
          <a:lstStyle/>
          <a:p>
            <a:pPr>
              <a:lnSpc>
                <a:spcPct val="90000"/>
              </a:lnSpc>
              <a:spcBef>
                <a:spcPts val="200"/>
              </a:spcBef>
              <a:spcAft>
                <a:spcPts val="200"/>
              </a:spcAft>
              <a:buFont typeface="Wingdings" panose="05000000000000000000" pitchFamily="2" charset="2"/>
              <a:buChar char="§"/>
            </a:pPr>
            <a:endParaRPr lang="en-US" sz="2800" dirty="0"/>
          </a:p>
          <a:p>
            <a:pPr>
              <a:lnSpc>
                <a:spcPct val="90000"/>
              </a:lnSpc>
              <a:spcBef>
                <a:spcPts val="200"/>
              </a:spcBef>
              <a:spcAft>
                <a:spcPts val="200"/>
              </a:spcAft>
              <a:buFont typeface="Wingdings" panose="05000000000000000000" pitchFamily="2" charset="2"/>
              <a:buChar char="§"/>
            </a:pPr>
            <a:r>
              <a:rPr lang="en-US" sz="2800" dirty="0" smtClean="0"/>
              <a:t>NA&amp;WA FS challenges &amp; opportunities</a:t>
            </a:r>
          </a:p>
          <a:p>
            <a:pPr>
              <a:lnSpc>
                <a:spcPct val="90000"/>
              </a:lnSpc>
              <a:spcBef>
                <a:spcPts val="200"/>
              </a:spcBef>
              <a:spcAft>
                <a:spcPts val="200"/>
              </a:spcAft>
              <a:buFont typeface="Wingdings" panose="05000000000000000000" pitchFamily="2" charset="2"/>
              <a:buChar char="§"/>
            </a:pPr>
            <a:r>
              <a:rPr lang="en-US" sz="2800" dirty="0" smtClean="0"/>
              <a:t>Goals to achieve through CRP-DS</a:t>
            </a:r>
          </a:p>
          <a:p>
            <a:pPr>
              <a:lnSpc>
                <a:spcPct val="90000"/>
              </a:lnSpc>
              <a:spcBef>
                <a:spcPts val="200"/>
              </a:spcBef>
              <a:spcAft>
                <a:spcPts val="200"/>
              </a:spcAft>
              <a:buFont typeface="Wingdings" panose="05000000000000000000" pitchFamily="2" charset="2"/>
              <a:buChar char="§"/>
            </a:pPr>
            <a:r>
              <a:rPr lang="en-US" sz="2800" dirty="0" smtClean="0"/>
              <a:t>NA&amp;WA FS action &amp; satellite sites</a:t>
            </a:r>
          </a:p>
          <a:p>
            <a:pPr>
              <a:lnSpc>
                <a:spcPct val="90000"/>
              </a:lnSpc>
              <a:spcBef>
                <a:spcPts val="200"/>
              </a:spcBef>
              <a:spcAft>
                <a:spcPts val="200"/>
              </a:spcAft>
              <a:buFont typeface="Wingdings" panose="05000000000000000000" pitchFamily="2" charset="2"/>
              <a:buChar char="§"/>
            </a:pPr>
            <a:r>
              <a:rPr lang="en-US" sz="2800" dirty="0" smtClean="0"/>
              <a:t>Major Agricultural livelihoods (ALSs)</a:t>
            </a:r>
          </a:p>
          <a:p>
            <a:pPr>
              <a:lnSpc>
                <a:spcPct val="90000"/>
              </a:lnSpc>
              <a:spcBef>
                <a:spcPts val="200"/>
              </a:spcBef>
              <a:spcAft>
                <a:spcPts val="200"/>
              </a:spcAft>
              <a:buFont typeface="Wingdings" panose="05000000000000000000" pitchFamily="2" charset="2"/>
              <a:buChar char="§"/>
            </a:pPr>
            <a:r>
              <a:rPr lang="en-US" sz="2800" dirty="0" smtClean="0"/>
              <a:t>Research hypotheses</a:t>
            </a:r>
          </a:p>
          <a:p>
            <a:pPr>
              <a:lnSpc>
                <a:spcPct val="90000"/>
              </a:lnSpc>
              <a:spcBef>
                <a:spcPts val="200"/>
              </a:spcBef>
              <a:spcAft>
                <a:spcPts val="200"/>
              </a:spcAft>
              <a:buFont typeface="Wingdings" panose="05000000000000000000" pitchFamily="2" charset="2"/>
              <a:buChar char="§"/>
            </a:pPr>
            <a:r>
              <a:rPr lang="en-US" sz="2800" dirty="0" smtClean="0"/>
              <a:t>Working scale</a:t>
            </a:r>
          </a:p>
          <a:p>
            <a:pPr>
              <a:lnSpc>
                <a:spcPct val="90000"/>
              </a:lnSpc>
              <a:spcBef>
                <a:spcPts val="200"/>
              </a:spcBef>
              <a:spcAft>
                <a:spcPts val="200"/>
              </a:spcAft>
              <a:buFont typeface="Wingdings" panose="05000000000000000000" pitchFamily="2" charset="2"/>
              <a:buChar char="§"/>
            </a:pPr>
            <a:r>
              <a:rPr lang="en-US" sz="2800" dirty="0" smtClean="0"/>
              <a:t>Collaboration &amp; partnership</a:t>
            </a:r>
          </a:p>
          <a:p>
            <a:pPr>
              <a:lnSpc>
                <a:spcPct val="90000"/>
              </a:lnSpc>
              <a:spcBef>
                <a:spcPts val="200"/>
              </a:spcBef>
              <a:spcAft>
                <a:spcPts val="200"/>
              </a:spcAft>
              <a:buFont typeface="Wingdings" panose="05000000000000000000" pitchFamily="2" charset="2"/>
              <a:buChar char="§"/>
            </a:pPr>
            <a:r>
              <a:rPr lang="en-US" sz="2800" dirty="0" smtClean="0"/>
              <a:t>Highlight on major achievements</a:t>
            </a:r>
          </a:p>
          <a:p>
            <a:pPr>
              <a:lnSpc>
                <a:spcPct val="90000"/>
              </a:lnSpc>
              <a:spcBef>
                <a:spcPts val="200"/>
              </a:spcBef>
              <a:spcAft>
                <a:spcPts val="200"/>
              </a:spcAft>
              <a:buFont typeface="Wingdings" panose="05000000000000000000" pitchFamily="2" charset="2"/>
              <a:buChar char="§"/>
            </a:pPr>
            <a:r>
              <a:rPr lang="en-US" sz="2800" dirty="0" smtClean="0"/>
              <a:t>Capacity development</a:t>
            </a:r>
          </a:p>
          <a:p>
            <a:pPr>
              <a:lnSpc>
                <a:spcPct val="90000"/>
              </a:lnSpc>
              <a:spcBef>
                <a:spcPts val="200"/>
              </a:spcBef>
              <a:spcAft>
                <a:spcPts val="200"/>
              </a:spcAft>
              <a:buFont typeface="Wingdings" panose="05000000000000000000" pitchFamily="2" charset="2"/>
              <a:buChar char="§"/>
            </a:pPr>
            <a:r>
              <a:rPr lang="en-US" sz="2800" dirty="0" smtClean="0"/>
              <a:t>Recommendations</a:t>
            </a:r>
          </a:p>
          <a:p>
            <a:pPr>
              <a:lnSpc>
                <a:spcPct val="90000"/>
              </a:lnSpc>
              <a:spcBef>
                <a:spcPts val="200"/>
              </a:spcBef>
              <a:spcAft>
                <a:spcPts val="200"/>
              </a:spcAft>
              <a:buFont typeface="Wingdings" panose="05000000000000000000" pitchFamily="2" charset="2"/>
              <a:buChar char="§"/>
            </a:pPr>
            <a:endParaRPr lang="en-US" sz="2800" dirty="0" smtClean="0"/>
          </a:p>
          <a:p>
            <a:pPr>
              <a:lnSpc>
                <a:spcPct val="90000"/>
              </a:lnSpc>
              <a:spcBef>
                <a:spcPts val="200"/>
              </a:spcBef>
              <a:spcAft>
                <a:spcPts val="200"/>
              </a:spcAft>
              <a:buFont typeface="Wingdings" panose="05000000000000000000" pitchFamily="2" charset="2"/>
              <a:buChar char="§"/>
            </a:pPr>
            <a:endParaRPr lang="en-US" sz="2800" dirty="0" smtClean="0"/>
          </a:p>
          <a:p>
            <a:pPr>
              <a:lnSpc>
                <a:spcPct val="90000"/>
              </a:lnSpc>
              <a:spcBef>
                <a:spcPts val="200"/>
              </a:spcBef>
              <a:spcAft>
                <a:spcPts val="200"/>
              </a:spcAft>
              <a:buFont typeface="Wingdings" panose="05000000000000000000" pitchFamily="2" charset="2"/>
              <a:buChar char="§"/>
            </a:pPr>
            <a:endParaRPr lang="en-US" sz="2800" dirty="0" smtClean="0"/>
          </a:p>
          <a:p>
            <a:pPr>
              <a:lnSpc>
                <a:spcPct val="90000"/>
              </a:lnSpc>
              <a:spcBef>
                <a:spcPts val="200"/>
              </a:spcBef>
              <a:spcAft>
                <a:spcPts val="200"/>
              </a:spcAft>
              <a:buFont typeface="Wingdings" panose="05000000000000000000" pitchFamily="2" charset="2"/>
              <a:buChar char="§"/>
            </a:pPr>
            <a:endParaRPr lang="en-US" sz="2800" dirty="0" smtClean="0"/>
          </a:p>
          <a:p>
            <a:pPr>
              <a:lnSpc>
                <a:spcPct val="90000"/>
              </a:lnSpc>
              <a:spcBef>
                <a:spcPts val="200"/>
              </a:spcBef>
              <a:spcAft>
                <a:spcPts val="200"/>
              </a:spcAft>
              <a:buFont typeface="Wingdings" panose="05000000000000000000" pitchFamily="2" charset="2"/>
              <a:buChar char="§"/>
            </a:pPr>
            <a:endParaRPr lang="en-US" sz="2800" dirty="0" smtClean="0"/>
          </a:p>
          <a:p>
            <a:pPr>
              <a:lnSpc>
                <a:spcPct val="90000"/>
              </a:lnSpc>
              <a:spcBef>
                <a:spcPts val="200"/>
              </a:spcBef>
              <a:spcAft>
                <a:spcPts val="200"/>
              </a:spcAft>
              <a:buFont typeface="Wingdings" panose="05000000000000000000" pitchFamily="2" charset="2"/>
              <a:buChar char="§"/>
            </a:pPr>
            <a:endParaRPr lang="en-US" sz="2800" dirty="0"/>
          </a:p>
        </p:txBody>
      </p:sp>
      <p:sp>
        <p:nvSpPr>
          <p:cNvPr id="4" name="Slide Number Placeholder 3"/>
          <p:cNvSpPr>
            <a:spLocks noGrp="1"/>
          </p:cNvSpPr>
          <p:nvPr>
            <p:ph type="sldNum" sz="quarter" idx="12"/>
          </p:nvPr>
        </p:nvSpPr>
        <p:spPr/>
        <p:txBody>
          <a:bodyPr/>
          <a:lstStyle/>
          <a:p>
            <a:fld id="{DED37CF9-E3DB-4575-88B6-05549807FEBA}" type="slidenum">
              <a:rPr lang="en-US" smtClean="0"/>
              <a:t>2</a:t>
            </a:fld>
            <a:endParaRPr lang="en-US"/>
          </a:p>
        </p:txBody>
      </p:sp>
    </p:spTree>
    <p:extLst>
      <p:ext uri="{BB962C8B-B14F-4D97-AF65-F5344CB8AC3E}">
        <p14:creationId xmlns:p14="http://schemas.microsoft.com/office/powerpoint/2010/main" val="14451844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762000"/>
          </a:xfrm>
        </p:spPr>
        <p:txBody>
          <a:bodyPr>
            <a:noAutofit/>
          </a:bodyPr>
          <a:lstStyle/>
          <a:p>
            <a:r>
              <a:rPr lang="en-US" sz="3200" b="1" dirty="0" smtClean="0">
                <a:solidFill>
                  <a:srgbClr val="3366FF"/>
                </a:solidFill>
              </a:rPr>
              <a:t>NA&amp;WA FS Challenges </a:t>
            </a:r>
            <a:r>
              <a:rPr lang="en-US" sz="3200" b="1" dirty="0">
                <a:solidFill>
                  <a:srgbClr val="3366FF"/>
                </a:solidFill>
              </a:rPr>
              <a:t>to </a:t>
            </a:r>
            <a:r>
              <a:rPr lang="en-US" sz="3200" b="1" dirty="0" smtClean="0">
                <a:solidFill>
                  <a:srgbClr val="3366FF"/>
                </a:solidFill>
              </a:rPr>
              <a:t>Overcome</a:t>
            </a:r>
            <a:endParaRPr lang="en-US" sz="3200" b="1" dirty="0">
              <a:solidFill>
                <a:srgbClr val="3366FF"/>
              </a:solidFill>
            </a:endParaRPr>
          </a:p>
        </p:txBody>
      </p:sp>
      <p:sp>
        <p:nvSpPr>
          <p:cNvPr id="4" name="Slide Number Placeholder 3"/>
          <p:cNvSpPr>
            <a:spLocks noGrp="1"/>
          </p:cNvSpPr>
          <p:nvPr>
            <p:ph type="sldNum" sz="quarter" idx="12"/>
          </p:nvPr>
        </p:nvSpPr>
        <p:spPr/>
        <p:txBody>
          <a:bodyPr/>
          <a:lstStyle/>
          <a:p>
            <a:fld id="{DED37CF9-E3DB-4575-88B6-05549807FEBA}" type="slidenum">
              <a:rPr lang="en-US" smtClean="0"/>
              <a:t>3</a:t>
            </a:fld>
            <a:endParaRPr lang="en-US"/>
          </a:p>
        </p:txBody>
      </p:sp>
      <p:sp>
        <p:nvSpPr>
          <p:cNvPr id="5" name="Content Placeholder 2"/>
          <p:cNvSpPr>
            <a:spLocks noGrp="1"/>
          </p:cNvSpPr>
          <p:nvPr>
            <p:ph idx="1"/>
          </p:nvPr>
        </p:nvSpPr>
        <p:spPr>
          <a:xfrm>
            <a:off x="457200" y="1066800"/>
            <a:ext cx="8229600" cy="5410200"/>
          </a:xfrm>
        </p:spPr>
        <p:txBody>
          <a:bodyPr>
            <a:noAutofit/>
          </a:bodyPr>
          <a:lstStyle/>
          <a:p>
            <a:pPr>
              <a:lnSpc>
                <a:spcPct val="80000"/>
              </a:lnSpc>
              <a:spcBef>
                <a:spcPts val="200"/>
              </a:spcBef>
              <a:spcAft>
                <a:spcPts val="200"/>
              </a:spcAft>
            </a:pPr>
            <a:r>
              <a:rPr lang="en-US" sz="2200" dirty="0" smtClean="0"/>
              <a:t>In low potential areas (SRT2), </a:t>
            </a:r>
            <a:r>
              <a:rPr lang="en-US" sz="2200" b="1" dirty="0" smtClean="0">
                <a:solidFill>
                  <a:srgbClr val="3366FF"/>
                </a:solidFill>
              </a:rPr>
              <a:t>aquifer </a:t>
            </a:r>
            <a:r>
              <a:rPr lang="en-US" sz="2200" b="1" dirty="0">
                <a:solidFill>
                  <a:srgbClr val="3366FF"/>
                </a:solidFill>
              </a:rPr>
              <a:t>degradation </a:t>
            </a:r>
            <a:r>
              <a:rPr lang="en-US" sz="2200" dirty="0"/>
              <a:t>both in terms of </a:t>
            </a:r>
            <a:r>
              <a:rPr lang="en-US" sz="2200" dirty="0" smtClean="0"/>
              <a:t>level and quality.</a:t>
            </a:r>
          </a:p>
          <a:p>
            <a:pPr>
              <a:lnSpc>
                <a:spcPct val="80000"/>
              </a:lnSpc>
              <a:spcBef>
                <a:spcPts val="200"/>
              </a:spcBef>
              <a:spcAft>
                <a:spcPts val="200"/>
              </a:spcAft>
            </a:pPr>
            <a:r>
              <a:rPr lang="en-US" sz="2200" b="1" dirty="0" smtClean="0">
                <a:solidFill>
                  <a:srgbClr val="3366FF"/>
                </a:solidFill>
              </a:rPr>
              <a:t>High </a:t>
            </a:r>
            <a:r>
              <a:rPr lang="en-US" sz="2200" b="1" dirty="0">
                <a:solidFill>
                  <a:srgbClr val="3366FF"/>
                </a:solidFill>
              </a:rPr>
              <a:t>temporal variation in precipitation </a:t>
            </a:r>
            <a:r>
              <a:rPr lang="en-US" sz="2200" dirty="0" smtClean="0"/>
              <a:t>with </a:t>
            </a:r>
            <a:r>
              <a:rPr lang="en-US" sz="2200" dirty="0"/>
              <a:t>annual variation between 23 and 60% with precipitation occurring almost entirely in the winter.  This variability, along with </a:t>
            </a:r>
            <a:r>
              <a:rPr lang="en-US" sz="2200" b="1" dirty="0">
                <a:solidFill>
                  <a:srgbClr val="3366FF"/>
                </a:solidFill>
              </a:rPr>
              <a:t>climate change </a:t>
            </a:r>
            <a:r>
              <a:rPr lang="en-US" sz="2200" dirty="0"/>
              <a:t>projections that predict a reduction in precipitation by </a:t>
            </a:r>
            <a:r>
              <a:rPr lang="en-US" sz="2200" b="1" dirty="0">
                <a:solidFill>
                  <a:srgbClr val="3366FF"/>
                </a:solidFill>
              </a:rPr>
              <a:t>10-30%</a:t>
            </a:r>
            <a:r>
              <a:rPr lang="en-US" sz="2200" dirty="0"/>
              <a:t> by the end of the century, pose severe challenges to rainfed cropping.  </a:t>
            </a:r>
            <a:endParaRPr lang="en-US" sz="2200" dirty="0" smtClean="0"/>
          </a:p>
          <a:p>
            <a:pPr>
              <a:lnSpc>
                <a:spcPct val="80000"/>
              </a:lnSpc>
              <a:spcBef>
                <a:spcPts val="200"/>
              </a:spcBef>
              <a:spcAft>
                <a:spcPts val="200"/>
              </a:spcAft>
            </a:pPr>
            <a:r>
              <a:rPr lang="en-US" sz="2200" dirty="0" smtClean="0"/>
              <a:t>Poor </a:t>
            </a:r>
            <a:r>
              <a:rPr lang="en-US" sz="2200" dirty="0"/>
              <a:t>households, often utilizing </a:t>
            </a:r>
            <a:r>
              <a:rPr lang="en-US" sz="2200" b="1" dirty="0">
                <a:solidFill>
                  <a:srgbClr val="3366FF"/>
                </a:solidFill>
              </a:rPr>
              <a:t>less than one hectare </a:t>
            </a:r>
            <a:r>
              <a:rPr lang="en-US" sz="2200" dirty="0"/>
              <a:t>of </a:t>
            </a:r>
            <a:r>
              <a:rPr lang="en-US" sz="2200" dirty="0" smtClean="0"/>
              <a:t>land (10-40 %)</a:t>
            </a:r>
          </a:p>
          <a:p>
            <a:pPr>
              <a:lnSpc>
                <a:spcPct val="80000"/>
              </a:lnSpc>
              <a:spcBef>
                <a:spcPts val="200"/>
              </a:spcBef>
              <a:spcAft>
                <a:spcPts val="200"/>
              </a:spcAft>
            </a:pPr>
            <a:r>
              <a:rPr lang="en-US" sz="2200" dirty="0" smtClean="0"/>
              <a:t>Due </a:t>
            </a:r>
            <a:r>
              <a:rPr lang="en-US" sz="2200" dirty="0"/>
              <a:t>to </a:t>
            </a:r>
            <a:r>
              <a:rPr lang="en-US" sz="2200" b="1" dirty="0">
                <a:solidFill>
                  <a:srgbClr val="3366FF"/>
                </a:solidFill>
              </a:rPr>
              <a:t>unavailability of credit</a:t>
            </a:r>
            <a:r>
              <a:rPr lang="en-US" sz="2200" dirty="0"/>
              <a:t>, on poor rainfall years when stock losses are </a:t>
            </a:r>
            <a:r>
              <a:rPr lang="en-US" sz="2200" dirty="0" smtClean="0"/>
              <a:t>heavy, most </a:t>
            </a:r>
            <a:r>
              <a:rPr lang="en-US" sz="2200" dirty="0"/>
              <a:t>households are not able to immediately </a:t>
            </a:r>
            <a:r>
              <a:rPr lang="en-US" sz="2200" b="1" dirty="0">
                <a:solidFill>
                  <a:srgbClr val="3366FF"/>
                </a:solidFill>
              </a:rPr>
              <a:t>restock </a:t>
            </a:r>
            <a:r>
              <a:rPr lang="en-US" sz="2200" dirty="0"/>
              <a:t>their flocks and herds.  </a:t>
            </a:r>
          </a:p>
          <a:p>
            <a:pPr>
              <a:lnSpc>
                <a:spcPct val="80000"/>
              </a:lnSpc>
              <a:spcBef>
                <a:spcPts val="200"/>
              </a:spcBef>
              <a:spcAft>
                <a:spcPts val="200"/>
              </a:spcAft>
            </a:pPr>
            <a:r>
              <a:rPr lang="en-US" sz="2200" dirty="0"/>
              <a:t>In </a:t>
            </a:r>
            <a:r>
              <a:rPr lang="en-US" sz="2200" dirty="0" smtClean="0"/>
              <a:t>both favorable and marginal areas </a:t>
            </a:r>
            <a:r>
              <a:rPr lang="en-US" sz="2200" dirty="0"/>
              <a:t>there is a distinct </a:t>
            </a:r>
            <a:r>
              <a:rPr lang="en-US" sz="2200" b="1" dirty="0">
                <a:solidFill>
                  <a:srgbClr val="3366FF"/>
                </a:solidFill>
              </a:rPr>
              <a:t>rejection of pastoral activity by the younger </a:t>
            </a:r>
            <a:r>
              <a:rPr lang="en-US" sz="2200" dirty="0"/>
              <a:t>generation that is leading to out migration. </a:t>
            </a:r>
            <a:endParaRPr lang="en-US" sz="2200" dirty="0" smtClean="0"/>
          </a:p>
          <a:p>
            <a:pPr>
              <a:lnSpc>
                <a:spcPct val="80000"/>
              </a:lnSpc>
              <a:spcBef>
                <a:spcPts val="200"/>
              </a:spcBef>
              <a:spcAft>
                <a:spcPts val="200"/>
              </a:spcAft>
            </a:pPr>
            <a:r>
              <a:rPr lang="en-US" sz="2200" dirty="0" smtClean="0"/>
              <a:t>A </a:t>
            </a:r>
            <a:r>
              <a:rPr lang="en-US" sz="2200" b="1" dirty="0">
                <a:solidFill>
                  <a:srgbClr val="3366FF"/>
                </a:solidFill>
              </a:rPr>
              <a:t>lack of skilled agricultural and pastoral labor </a:t>
            </a:r>
            <a:r>
              <a:rPr lang="en-US" sz="2200" dirty="0"/>
              <a:t>could become a serious problem in the agricultural sector.  </a:t>
            </a:r>
          </a:p>
        </p:txBody>
      </p:sp>
    </p:spTree>
    <p:extLst>
      <p:ext uri="{BB962C8B-B14F-4D97-AF65-F5344CB8AC3E}">
        <p14:creationId xmlns:p14="http://schemas.microsoft.com/office/powerpoint/2010/main" val="31927510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838200"/>
          </a:xfrm>
        </p:spPr>
        <p:txBody>
          <a:bodyPr>
            <a:normAutofit/>
          </a:bodyPr>
          <a:lstStyle/>
          <a:p>
            <a:r>
              <a:rPr lang="en-US" sz="3200" b="1" dirty="0" smtClean="0">
                <a:solidFill>
                  <a:srgbClr val="3366FF"/>
                </a:solidFill>
              </a:rPr>
              <a:t>NA&amp;WA FS Opportunities</a:t>
            </a:r>
            <a:endParaRPr lang="en-US" sz="3200" b="1" dirty="0">
              <a:solidFill>
                <a:srgbClr val="3366FF"/>
              </a:solidFill>
            </a:endParaRPr>
          </a:p>
        </p:txBody>
      </p:sp>
      <p:sp>
        <p:nvSpPr>
          <p:cNvPr id="4" name="Slide Number Placeholder 3"/>
          <p:cNvSpPr>
            <a:spLocks noGrp="1"/>
          </p:cNvSpPr>
          <p:nvPr>
            <p:ph type="sldNum" sz="quarter" idx="12"/>
          </p:nvPr>
        </p:nvSpPr>
        <p:spPr/>
        <p:txBody>
          <a:bodyPr/>
          <a:lstStyle/>
          <a:p>
            <a:fld id="{DED37CF9-E3DB-4575-88B6-05549807FEBA}" type="slidenum">
              <a:rPr lang="en-US" smtClean="0"/>
              <a:t>4</a:t>
            </a:fld>
            <a:endParaRPr lang="en-US"/>
          </a:p>
        </p:txBody>
      </p:sp>
      <p:sp>
        <p:nvSpPr>
          <p:cNvPr id="5" name="Content Placeholder 2"/>
          <p:cNvSpPr>
            <a:spLocks noGrp="1"/>
          </p:cNvSpPr>
          <p:nvPr>
            <p:ph idx="1"/>
          </p:nvPr>
        </p:nvSpPr>
        <p:spPr>
          <a:xfrm>
            <a:off x="457200" y="838200"/>
            <a:ext cx="8229600" cy="5486400"/>
          </a:xfrm>
        </p:spPr>
        <p:txBody>
          <a:bodyPr>
            <a:noAutofit/>
          </a:bodyPr>
          <a:lstStyle/>
          <a:p>
            <a:pPr>
              <a:lnSpc>
                <a:spcPct val="80000"/>
              </a:lnSpc>
              <a:spcBef>
                <a:spcPts val="300"/>
              </a:spcBef>
              <a:spcAft>
                <a:spcPts val="300"/>
              </a:spcAft>
            </a:pPr>
            <a:r>
              <a:rPr lang="en-US" sz="2300" b="1" dirty="0" smtClean="0">
                <a:solidFill>
                  <a:srgbClr val="3366FF"/>
                </a:solidFill>
              </a:rPr>
              <a:t>Highly </a:t>
            </a:r>
            <a:r>
              <a:rPr lang="en-US" sz="2300" b="1" dirty="0">
                <a:solidFill>
                  <a:srgbClr val="3366FF"/>
                </a:solidFill>
              </a:rPr>
              <a:t>mechanized agricultural systems </a:t>
            </a:r>
            <a:r>
              <a:rPr lang="en-US" sz="2300" dirty="0"/>
              <a:t>exist within the SRT 2 area.  In the SRT2 area there is also a </a:t>
            </a:r>
            <a:r>
              <a:rPr lang="en-US" sz="2300" b="1" dirty="0">
                <a:solidFill>
                  <a:srgbClr val="3366FF"/>
                </a:solidFill>
              </a:rPr>
              <a:t>strong preexisting network of traders</a:t>
            </a:r>
            <a:r>
              <a:rPr lang="en-US" sz="2300" dirty="0"/>
              <a:t> </a:t>
            </a:r>
            <a:r>
              <a:rPr lang="en-US" sz="2300" dirty="0" smtClean="0"/>
              <a:t> for </a:t>
            </a:r>
            <a:r>
              <a:rPr lang="en-US" sz="2300" dirty="0"/>
              <a:t>high value items like dairy products, sheep, </a:t>
            </a:r>
            <a:r>
              <a:rPr lang="en-US" sz="2300" dirty="0" smtClean="0"/>
              <a:t>and </a:t>
            </a:r>
            <a:r>
              <a:rPr lang="en-US" sz="2300" dirty="0"/>
              <a:t>fruit. </a:t>
            </a:r>
            <a:r>
              <a:rPr lang="en-US" sz="2300" dirty="0" smtClean="0"/>
              <a:t>A </a:t>
            </a:r>
            <a:r>
              <a:rPr lang="en-US" sz="2300" dirty="0"/>
              <a:t>complex relationship between middlemen and on farm producers.  </a:t>
            </a:r>
            <a:endParaRPr lang="en-US" sz="2300" dirty="0" smtClean="0"/>
          </a:p>
          <a:p>
            <a:pPr>
              <a:lnSpc>
                <a:spcPct val="80000"/>
              </a:lnSpc>
              <a:spcBef>
                <a:spcPts val="300"/>
              </a:spcBef>
              <a:spcAft>
                <a:spcPts val="300"/>
              </a:spcAft>
            </a:pPr>
            <a:r>
              <a:rPr lang="en-US" sz="2300" dirty="0" smtClean="0"/>
              <a:t>The </a:t>
            </a:r>
            <a:r>
              <a:rPr lang="en-US" sz="2300" dirty="0"/>
              <a:t>growing period in the SRT3 areas of North Africa are quite long ranging between 200 to 240 days.  Because of favorable temperature regimes across most of the site it provides </a:t>
            </a:r>
            <a:r>
              <a:rPr lang="en-US" sz="2300" b="1" dirty="0">
                <a:solidFill>
                  <a:srgbClr val="3366FF"/>
                </a:solidFill>
              </a:rPr>
              <a:t>excellent conditions for growing a diverse range </a:t>
            </a:r>
            <a:r>
              <a:rPr lang="en-US" sz="2300" dirty="0"/>
              <a:t>of climatically adapted crops.  </a:t>
            </a:r>
            <a:endParaRPr lang="en-US" sz="2300" dirty="0" smtClean="0"/>
          </a:p>
          <a:p>
            <a:pPr>
              <a:lnSpc>
                <a:spcPct val="80000"/>
              </a:lnSpc>
              <a:spcBef>
                <a:spcPts val="300"/>
              </a:spcBef>
              <a:spcAft>
                <a:spcPts val="300"/>
              </a:spcAft>
            </a:pPr>
            <a:r>
              <a:rPr lang="en-US" sz="2300" dirty="0" smtClean="0"/>
              <a:t>Most </a:t>
            </a:r>
            <a:r>
              <a:rPr lang="en-US" sz="2300" dirty="0"/>
              <a:t>of the soils in </a:t>
            </a:r>
            <a:r>
              <a:rPr lang="en-US" sz="2300" dirty="0" smtClean="0"/>
              <a:t>favorable  areas are </a:t>
            </a:r>
            <a:r>
              <a:rPr lang="en-US" sz="2300" b="1" dirty="0">
                <a:solidFill>
                  <a:srgbClr val="3366FF"/>
                </a:solidFill>
              </a:rPr>
              <a:t>good agricultural soils </a:t>
            </a:r>
            <a:r>
              <a:rPr lang="en-US" sz="2300" dirty="0"/>
              <a:t>and are already under cultivation.  This makes the potential for substantial short to medium term production gains more likely.  </a:t>
            </a:r>
            <a:endParaRPr lang="en-US" sz="2300" dirty="0" smtClean="0"/>
          </a:p>
          <a:p>
            <a:pPr>
              <a:lnSpc>
                <a:spcPct val="80000"/>
              </a:lnSpc>
              <a:spcBef>
                <a:spcPts val="300"/>
              </a:spcBef>
              <a:spcAft>
                <a:spcPts val="300"/>
              </a:spcAft>
            </a:pPr>
            <a:r>
              <a:rPr lang="en-US" sz="2300" dirty="0" smtClean="0"/>
              <a:t>Moderate </a:t>
            </a:r>
            <a:r>
              <a:rPr lang="en-US" sz="2300" dirty="0"/>
              <a:t>to high </a:t>
            </a:r>
            <a:r>
              <a:rPr lang="en-US" sz="2300" b="1" dirty="0">
                <a:solidFill>
                  <a:srgbClr val="3366FF"/>
                </a:solidFill>
              </a:rPr>
              <a:t>access to improved varieties </a:t>
            </a:r>
            <a:endParaRPr lang="en-US" sz="2300" b="1" dirty="0" smtClean="0">
              <a:solidFill>
                <a:srgbClr val="3366FF"/>
              </a:solidFill>
            </a:endParaRPr>
          </a:p>
          <a:p>
            <a:pPr>
              <a:lnSpc>
                <a:spcPct val="80000"/>
              </a:lnSpc>
              <a:spcBef>
                <a:spcPts val="300"/>
              </a:spcBef>
              <a:spcAft>
                <a:spcPts val="300"/>
              </a:spcAft>
            </a:pPr>
            <a:r>
              <a:rPr lang="en-US" sz="2300" dirty="0" smtClean="0"/>
              <a:t>SRT 3 </a:t>
            </a:r>
            <a:r>
              <a:rPr lang="en-US" sz="2300" dirty="0"/>
              <a:t>areas are well enough </a:t>
            </a:r>
            <a:r>
              <a:rPr lang="en-US" sz="2300" b="1" dirty="0">
                <a:solidFill>
                  <a:srgbClr val="3366FF"/>
                </a:solidFill>
              </a:rPr>
              <a:t>connected to the EU </a:t>
            </a:r>
            <a:r>
              <a:rPr lang="en-US" sz="2300" b="1" dirty="0" smtClean="0">
                <a:solidFill>
                  <a:srgbClr val="3366FF"/>
                </a:solidFill>
              </a:rPr>
              <a:t>market</a:t>
            </a:r>
            <a:r>
              <a:rPr lang="en-US" sz="2300" dirty="0" smtClean="0"/>
              <a:t>. </a:t>
            </a:r>
          </a:p>
          <a:p>
            <a:pPr>
              <a:lnSpc>
                <a:spcPct val="80000"/>
              </a:lnSpc>
              <a:spcBef>
                <a:spcPts val="300"/>
              </a:spcBef>
              <a:spcAft>
                <a:spcPts val="300"/>
              </a:spcAft>
            </a:pPr>
            <a:r>
              <a:rPr lang="en-US" sz="2300" dirty="0" smtClean="0"/>
              <a:t>A </a:t>
            </a:r>
            <a:r>
              <a:rPr lang="en-US" sz="2300" dirty="0"/>
              <a:t>great number of potential </a:t>
            </a:r>
            <a:r>
              <a:rPr lang="en-US" sz="2300" b="1" dirty="0">
                <a:solidFill>
                  <a:srgbClr val="3366FF"/>
                </a:solidFill>
              </a:rPr>
              <a:t>R4D and development partners </a:t>
            </a:r>
            <a:r>
              <a:rPr lang="en-US" sz="2300" dirty="0"/>
              <a:t>are already at work in this region creating opportunities for synergy.  </a:t>
            </a:r>
          </a:p>
          <a:p>
            <a:pPr>
              <a:lnSpc>
                <a:spcPct val="80000"/>
              </a:lnSpc>
              <a:spcBef>
                <a:spcPts val="300"/>
              </a:spcBef>
              <a:spcAft>
                <a:spcPts val="300"/>
              </a:spcAft>
            </a:pPr>
            <a:endParaRPr lang="en-US" sz="2300" dirty="0"/>
          </a:p>
        </p:txBody>
      </p:sp>
    </p:spTree>
    <p:extLst>
      <p:ext uri="{BB962C8B-B14F-4D97-AF65-F5344CB8AC3E}">
        <p14:creationId xmlns:p14="http://schemas.microsoft.com/office/powerpoint/2010/main" val="37326428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smtClean="0">
                <a:solidFill>
                  <a:srgbClr val="3366FF"/>
                </a:solidFill>
              </a:rPr>
              <a:t>What we want to achieve in NA&amp;WA Flagship through the CRP-DS?</a:t>
            </a:r>
            <a:endParaRPr lang="en-US" sz="3200" b="1" dirty="0">
              <a:solidFill>
                <a:srgbClr val="3366FF"/>
              </a:solidFill>
            </a:endParaRPr>
          </a:p>
        </p:txBody>
      </p:sp>
      <p:sp>
        <p:nvSpPr>
          <p:cNvPr id="3" name="Content Placeholder 2"/>
          <p:cNvSpPr>
            <a:spLocks noGrp="1"/>
          </p:cNvSpPr>
          <p:nvPr>
            <p:ph idx="1"/>
          </p:nvPr>
        </p:nvSpPr>
        <p:spPr>
          <a:xfrm>
            <a:off x="457200" y="1752600"/>
            <a:ext cx="8229600" cy="2895600"/>
          </a:xfrm>
        </p:spPr>
        <p:txBody>
          <a:bodyPr>
            <a:normAutofit/>
          </a:bodyPr>
          <a:lstStyle/>
          <a:p>
            <a:r>
              <a:rPr lang="en-US" sz="2800" dirty="0"/>
              <a:t>to reduce vulnerability to system shocks and climate change in dry resource poor areas with poor institutions and poor market </a:t>
            </a:r>
            <a:r>
              <a:rPr lang="en-US" sz="2800" dirty="0" smtClean="0"/>
              <a:t>connectedness,</a:t>
            </a:r>
          </a:p>
          <a:p>
            <a:r>
              <a:rPr lang="en-US" sz="2800" dirty="0" smtClean="0"/>
              <a:t>to </a:t>
            </a:r>
            <a:r>
              <a:rPr lang="en-US" sz="2800" dirty="0"/>
              <a:t>sustainably intensify production in less marginal areas which tend to have better institutional support and access to </a:t>
            </a:r>
            <a:r>
              <a:rPr lang="en-US" sz="2800" dirty="0" smtClean="0"/>
              <a:t>markets</a:t>
            </a:r>
            <a:endParaRPr lang="en-US" sz="2800" dirty="0"/>
          </a:p>
        </p:txBody>
      </p:sp>
      <p:sp>
        <p:nvSpPr>
          <p:cNvPr id="4" name="Slide Number Placeholder 3"/>
          <p:cNvSpPr>
            <a:spLocks noGrp="1"/>
          </p:cNvSpPr>
          <p:nvPr>
            <p:ph type="sldNum" sz="quarter" idx="12"/>
          </p:nvPr>
        </p:nvSpPr>
        <p:spPr/>
        <p:txBody>
          <a:bodyPr/>
          <a:lstStyle/>
          <a:p>
            <a:fld id="{DED37CF9-E3DB-4575-88B6-05549807FEBA}" type="slidenum">
              <a:rPr lang="en-US" smtClean="0"/>
              <a:t>5</a:t>
            </a:fld>
            <a:endParaRPr lang="en-US"/>
          </a:p>
        </p:txBody>
      </p:sp>
      <p:sp>
        <p:nvSpPr>
          <p:cNvPr id="5" name="Rectangle 4"/>
          <p:cNvSpPr/>
          <p:nvPr/>
        </p:nvSpPr>
        <p:spPr>
          <a:xfrm>
            <a:off x="457200" y="4876800"/>
            <a:ext cx="8001000" cy="1077218"/>
          </a:xfrm>
          <a:prstGeom prst="rect">
            <a:avLst/>
          </a:prstGeom>
        </p:spPr>
        <p:txBody>
          <a:bodyPr wrap="square">
            <a:spAutoFit/>
          </a:bodyPr>
          <a:lstStyle/>
          <a:p>
            <a:pPr algn="ctr"/>
            <a:r>
              <a:rPr lang="en-US" sz="3200" i="1" dirty="0" smtClean="0">
                <a:solidFill>
                  <a:prstClr val="black"/>
                </a:solidFill>
              </a:rPr>
              <a:t>The goal is ‘sustainable </a:t>
            </a:r>
            <a:r>
              <a:rPr lang="en-US" sz="3200" i="1" dirty="0">
                <a:solidFill>
                  <a:prstClr val="black"/>
                </a:solidFill>
              </a:rPr>
              <a:t>intensification’ and investment for long-term food security</a:t>
            </a:r>
            <a:endParaRPr lang="en-US" i="1" dirty="0"/>
          </a:p>
        </p:txBody>
      </p:sp>
    </p:spTree>
    <p:extLst>
      <p:ext uri="{BB962C8B-B14F-4D97-AF65-F5344CB8AC3E}">
        <p14:creationId xmlns:p14="http://schemas.microsoft.com/office/powerpoint/2010/main" val="4883368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8" name="Rectangle 3"/>
          <p:cNvSpPr>
            <a:spLocks noGrp="1" noChangeArrowheads="1"/>
          </p:cNvSpPr>
          <p:nvPr>
            <p:ph type="subTitle" idx="1"/>
          </p:nvPr>
        </p:nvSpPr>
        <p:spPr>
          <a:xfrm>
            <a:off x="1143000" y="6477000"/>
            <a:ext cx="8001000" cy="304800"/>
          </a:xfrm>
        </p:spPr>
        <p:txBody>
          <a:bodyPr/>
          <a:lstStyle/>
          <a:p>
            <a:pPr algn="l" eaLnBrk="1" hangingPunct="1"/>
            <a:r>
              <a:rPr lang="it-IT" altLang="en-US" sz="1100" b="1" smtClean="0">
                <a:solidFill>
                  <a:srgbClr val="5BAC35"/>
                </a:solidFill>
              </a:rPr>
              <a:t>CGIAR Research Program on Dryland Agricultural Production Systems – Launch Meeting, Amman 21-23 May 2013</a:t>
            </a:r>
          </a:p>
        </p:txBody>
      </p:sp>
      <p:sp>
        <p:nvSpPr>
          <p:cNvPr id="4099" name="Rectangle 8"/>
          <p:cNvSpPr>
            <a:spLocks noChangeArrowheads="1"/>
          </p:cNvSpPr>
          <p:nvPr/>
        </p:nvSpPr>
        <p:spPr bwMode="auto">
          <a:xfrm>
            <a:off x="1219200" y="6324600"/>
            <a:ext cx="7924800" cy="76200"/>
          </a:xfrm>
          <a:prstGeom prst="rect">
            <a:avLst/>
          </a:prstGeom>
          <a:solidFill>
            <a:srgbClr val="5BAC3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Calibri" pitchFamily="34" charset="0"/>
                <a:ea typeface="ＭＳ Ｐゴシック" pitchFamily="34" charset="-128"/>
              </a:defRPr>
            </a:lvl1pPr>
            <a:lvl2pPr marL="742950" indent="-285750" eaLnBrk="0" hangingPunct="0">
              <a:defRPr>
                <a:solidFill>
                  <a:schemeClr val="tx1"/>
                </a:solidFill>
                <a:latin typeface="Calibri" pitchFamily="34" charset="0"/>
                <a:ea typeface="ＭＳ Ｐゴシック" pitchFamily="34" charset="-128"/>
              </a:defRPr>
            </a:lvl2pPr>
            <a:lvl3pPr marL="1143000" indent="-228600" eaLnBrk="0" hangingPunct="0">
              <a:defRPr>
                <a:solidFill>
                  <a:schemeClr val="tx1"/>
                </a:solidFill>
                <a:latin typeface="Calibri" pitchFamily="34" charset="0"/>
                <a:ea typeface="ＭＳ Ｐゴシック" pitchFamily="34" charset="-128"/>
              </a:defRPr>
            </a:lvl3pPr>
            <a:lvl4pPr marL="1600200" indent="-228600" eaLnBrk="0" hangingPunct="0">
              <a:defRPr>
                <a:solidFill>
                  <a:schemeClr val="tx1"/>
                </a:solidFill>
                <a:latin typeface="Calibri" pitchFamily="34" charset="0"/>
                <a:ea typeface="ＭＳ Ｐゴシック" pitchFamily="34" charset="-128"/>
              </a:defRPr>
            </a:lvl4pPr>
            <a:lvl5pPr marL="2057400" indent="-228600" eaLnBrk="0" hangingPunct="0">
              <a:defRPr>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Calibri" pitchFamily="34" charset="0"/>
                <a:ea typeface="ＭＳ Ｐゴシック" pitchFamily="34" charset="-128"/>
              </a:defRPr>
            </a:lvl9pPr>
          </a:lstStyle>
          <a:p>
            <a:pPr eaLnBrk="1" hangingPunct="1"/>
            <a:endParaRPr lang="fr-FR" altLang="en-US"/>
          </a:p>
        </p:txBody>
      </p:sp>
      <p:sp>
        <p:nvSpPr>
          <p:cNvPr id="4100" name="Rectangle 11"/>
          <p:cNvSpPr>
            <a:spLocks noChangeArrowheads="1"/>
          </p:cNvSpPr>
          <p:nvPr/>
        </p:nvSpPr>
        <p:spPr bwMode="auto">
          <a:xfrm>
            <a:off x="358775" y="228600"/>
            <a:ext cx="77724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eaLnBrk="0" hangingPunct="0">
              <a:defRPr>
                <a:solidFill>
                  <a:schemeClr val="tx1"/>
                </a:solidFill>
                <a:latin typeface="Calibri" pitchFamily="34" charset="0"/>
                <a:ea typeface="ＭＳ Ｐゴシック" pitchFamily="34" charset="-128"/>
              </a:defRPr>
            </a:lvl1pPr>
            <a:lvl2pPr marL="742950" indent="-285750" eaLnBrk="0" hangingPunct="0">
              <a:defRPr>
                <a:solidFill>
                  <a:schemeClr val="tx1"/>
                </a:solidFill>
                <a:latin typeface="Calibri" pitchFamily="34" charset="0"/>
                <a:ea typeface="ＭＳ Ｐゴシック" pitchFamily="34" charset="-128"/>
              </a:defRPr>
            </a:lvl2pPr>
            <a:lvl3pPr marL="1143000" indent="-228600" eaLnBrk="0" hangingPunct="0">
              <a:defRPr>
                <a:solidFill>
                  <a:schemeClr val="tx1"/>
                </a:solidFill>
                <a:latin typeface="Calibri" pitchFamily="34" charset="0"/>
                <a:ea typeface="ＭＳ Ｐゴシック" pitchFamily="34" charset="-128"/>
              </a:defRPr>
            </a:lvl3pPr>
            <a:lvl4pPr marL="1600200" indent="-228600" eaLnBrk="0" hangingPunct="0">
              <a:defRPr>
                <a:solidFill>
                  <a:schemeClr val="tx1"/>
                </a:solidFill>
                <a:latin typeface="Calibri" pitchFamily="34" charset="0"/>
                <a:ea typeface="ＭＳ Ｐゴシック" pitchFamily="34" charset="-128"/>
              </a:defRPr>
            </a:lvl4pPr>
            <a:lvl5pPr marL="2057400" indent="-228600" eaLnBrk="0" hangingPunct="0">
              <a:defRPr>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Calibri" pitchFamily="34" charset="0"/>
                <a:ea typeface="ＭＳ Ｐゴシック" pitchFamily="34" charset="-128"/>
              </a:defRPr>
            </a:lvl9pPr>
          </a:lstStyle>
          <a:p>
            <a:pPr algn="ctr" eaLnBrk="1" hangingPunct="1"/>
            <a:r>
              <a:rPr lang="it-IT" altLang="en-US" sz="3600" b="1" dirty="0">
                <a:solidFill>
                  <a:srgbClr val="3366FF"/>
                </a:solidFill>
              </a:rPr>
              <a:t>NA&amp;WA Flagship Sites</a:t>
            </a:r>
          </a:p>
        </p:txBody>
      </p:sp>
      <p:pic>
        <p:nvPicPr>
          <p:cNvPr id="4103"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719" y="2413986"/>
            <a:ext cx="8675687"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TextBox 2"/>
          <p:cNvSpPr txBox="1">
            <a:spLocks noChangeArrowheads="1"/>
          </p:cNvSpPr>
          <p:nvPr/>
        </p:nvSpPr>
        <p:spPr bwMode="auto">
          <a:xfrm>
            <a:off x="239713" y="1652588"/>
            <a:ext cx="3227165" cy="461665"/>
          </a:xfrm>
          <a:prstGeom prst="rect">
            <a:avLst/>
          </a:prstGeom>
          <a:solidFill>
            <a:srgbClr val="0099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ＭＳ Ｐゴシック" pitchFamily="34" charset="-128"/>
              </a:defRPr>
            </a:lvl1pPr>
            <a:lvl2pPr marL="800100" indent="-342900" eaLnBrk="0" hangingPunct="0">
              <a:defRPr>
                <a:solidFill>
                  <a:schemeClr val="tx1"/>
                </a:solidFill>
                <a:latin typeface="Calibri" pitchFamily="34" charset="0"/>
                <a:ea typeface="ＭＳ Ｐゴシック" pitchFamily="34" charset="-128"/>
              </a:defRPr>
            </a:lvl2pPr>
            <a:lvl3pPr marL="1143000" indent="-228600" eaLnBrk="0" hangingPunct="0">
              <a:defRPr>
                <a:solidFill>
                  <a:schemeClr val="tx1"/>
                </a:solidFill>
                <a:latin typeface="Calibri" pitchFamily="34" charset="0"/>
                <a:ea typeface="ＭＳ Ｐゴシック" pitchFamily="34" charset="-128"/>
              </a:defRPr>
            </a:lvl3pPr>
            <a:lvl4pPr marL="1600200" indent="-228600" eaLnBrk="0" hangingPunct="0">
              <a:defRPr>
                <a:solidFill>
                  <a:schemeClr val="tx1"/>
                </a:solidFill>
                <a:latin typeface="Calibri" pitchFamily="34" charset="0"/>
                <a:ea typeface="ＭＳ Ｐゴシック" pitchFamily="34" charset="-128"/>
              </a:defRPr>
            </a:lvl4pPr>
            <a:lvl5pPr marL="2057400" indent="-228600" eaLnBrk="0" hangingPunct="0">
              <a:defRPr>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Calibri" pitchFamily="34" charset="0"/>
                <a:ea typeface="ＭＳ Ｐゴシック" pitchFamily="34" charset="-128"/>
              </a:defRPr>
            </a:lvl9pPr>
          </a:lstStyle>
          <a:p>
            <a:pPr eaLnBrk="1" hangingPunct="1"/>
            <a:r>
              <a:rPr lang="en-US" altLang="en-US" sz="2400" b="1" dirty="0">
                <a:solidFill>
                  <a:schemeClr val="bg1"/>
                </a:solidFill>
                <a:latin typeface="Arial" charset="0"/>
              </a:rPr>
              <a:t>High potential </a:t>
            </a:r>
            <a:r>
              <a:rPr lang="en-US" altLang="en-US" sz="2400" b="1" dirty="0" smtClean="0">
                <a:solidFill>
                  <a:schemeClr val="bg1"/>
                </a:solidFill>
                <a:latin typeface="Arial" charset="0"/>
              </a:rPr>
              <a:t>areas</a:t>
            </a:r>
            <a:endParaRPr lang="en-US" altLang="en-US" sz="2400" b="1" dirty="0">
              <a:solidFill>
                <a:schemeClr val="bg1"/>
              </a:solidFill>
              <a:latin typeface="Arial" charset="0"/>
            </a:endParaRPr>
          </a:p>
        </p:txBody>
      </p:sp>
      <p:sp>
        <p:nvSpPr>
          <p:cNvPr id="4105" name="TextBox 10"/>
          <p:cNvSpPr txBox="1">
            <a:spLocks noChangeArrowheads="1"/>
          </p:cNvSpPr>
          <p:nvPr/>
        </p:nvSpPr>
        <p:spPr bwMode="auto">
          <a:xfrm>
            <a:off x="4914900" y="1220788"/>
            <a:ext cx="3158237" cy="46166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ＭＳ Ｐゴシック" pitchFamily="34" charset="-128"/>
              </a:defRPr>
            </a:lvl1pPr>
            <a:lvl2pPr marL="800100" indent="-342900" eaLnBrk="0" hangingPunct="0">
              <a:defRPr>
                <a:solidFill>
                  <a:schemeClr val="tx1"/>
                </a:solidFill>
                <a:latin typeface="Calibri" pitchFamily="34" charset="0"/>
                <a:ea typeface="ＭＳ Ｐゴシック" pitchFamily="34" charset="-128"/>
              </a:defRPr>
            </a:lvl2pPr>
            <a:lvl3pPr marL="1143000" indent="-228600" eaLnBrk="0" hangingPunct="0">
              <a:defRPr>
                <a:solidFill>
                  <a:schemeClr val="tx1"/>
                </a:solidFill>
                <a:latin typeface="Calibri" pitchFamily="34" charset="0"/>
                <a:ea typeface="ＭＳ Ｐゴシック" pitchFamily="34" charset="-128"/>
              </a:defRPr>
            </a:lvl3pPr>
            <a:lvl4pPr marL="1600200" indent="-228600" eaLnBrk="0" hangingPunct="0">
              <a:defRPr>
                <a:solidFill>
                  <a:schemeClr val="tx1"/>
                </a:solidFill>
                <a:latin typeface="Calibri" pitchFamily="34" charset="0"/>
                <a:ea typeface="ＭＳ Ｐゴシック" pitchFamily="34" charset="-128"/>
              </a:defRPr>
            </a:lvl4pPr>
            <a:lvl5pPr marL="2057400" indent="-228600" eaLnBrk="0" hangingPunct="0">
              <a:defRPr>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Calibri" pitchFamily="34" charset="0"/>
                <a:ea typeface="ＭＳ Ｐゴシック" pitchFamily="34" charset="-128"/>
              </a:defRPr>
            </a:lvl9pPr>
          </a:lstStyle>
          <a:p>
            <a:pPr eaLnBrk="1" hangingPunct="1"/>
            <a:r>
              <a:rPr lang="en-US" altLang="en-US" sz="2400" b="1" dirty="0">
                <a:latin typeface="Arial" charset="0"/>
              </a:rPr>
              <a:t>Low potential </a:t>
            </a:r>
            <a:r>
              <a:rPr lang="en-US" altLang="en-US" sz="2400" b="1" dirty="0" smtClean="0">
                <a:latin typeface="Arial" charset="0"/>
              </a:rPr>
              <a:t>areas</a:t>
            </a:r>
            <a:endParaRPr lang="en-US" altLang="en-US" sz="2400" b="1" dirty="0">
              <a:latin typeface="Arial" charset="0"/>
            </a:endParaRPr>
          </a:p>
        </p:txBody>
      </p:sp>
      <p:cxnSp>
        <p:nvCxnSpPr>
          <p:cNvPr id="12" name="Straight Arrow Connector 11"/>
          <p:cNvCxnSpPr/>
          <p:nvPr/>
        </p:nvCxnSpPr>
        <p:spPr>
          <a:xfrm flipH="1">
            <a:off x="684213" y="2114253"/>
            <a:ext cx="1449387" cy="1746547"/>
          </a:xfrm>
          <a:prstGeom prst="straightConnector1">
            <a:avLst/>
          </a:prstGeom>
          <a:ln>
            <a:solidFill>
              <a:schemeClr val="tx2">
                <a:lumMod val="60000"/>
                <a:lumOff val="40000"/>
              </a:schemeClr>
            </a:solidFill>
            <a:tailEnd type="arrow"/>
          </a:ln>
        </p:spPr>
        <p:style>
          <a:lnRef idx="3">
            <a:schemeClr val="accent4"/>
          </a:lnRef>
          <a:fillRef idx="0">
            <a:schemeClr val="accent4"/>
          </a:fillRef>
          <a:effectRef idx="2">
            <a:schemeClr val="accent4"/>
          </a:effectRef>
          <a:fontRef idx="minor">
            <a:schemeClr val="tx1"/>
          </a:fontRef>
        </p:style>
      </p:cxnSp>
      <p:cxnSp>
        <p:nvCxnSpPr>
          <p:cNvPr id="13" name="Straight Arrow Connector 12"/>
          <p:cNvCxnSpPr/>
          <p:nvPr/>
        </p:nvCxnSpPr>
        <p:spPr>
          <a:xfrm>
            <a:off x="2133600" y="2114253"/>
            <a:ext cx="3951288" cy="2178347"/>
          </a:xfrm>
          <a:prstGeom prst="straightConnector1">
            <a:avLst/>
          </a:prstGeom>
          <a:ln>
            <a:solidFill>
              <a:schemeClr val="tx2">
                <a:lumMod val="60000"/>
                <a:lumOff val="40000"/>
              </a:schemeClr>
            </a:solidFill>
            <a:tailEnd type="arrow"/>
          </a:ln>
        </p:spPr>
        <p:style>
          <a:lnRef idx="3">
            <a:schemeClr val="accent4"/>
          </a:lnRef>
          <a:fillRef idx="0">
            <a:schemeClr val="accent4"/>
          </a:fillRef>
          <a:effectRef idx="2">
            <a:schemeClr val="accent4"/>
          </a:effectRef>
          <a:fontRef idx="minor">
            <a:schemeClr val="tx1"/>
          </a:fontRef>
        </p:style>
      </p:cxnSp>
      <p:cxnSp>
        <p:nvCxnSpPr>
          <p:cNvPr id="14" name="Straight Arrow Connector 13"/>
          <p:cNvCxnSpPr/>
          <p:nvPr/>
        </p:nvCxnSpPr>
        <p:spPr>
          <a:xfrm>
            <a:off x="2133600" y="2114253"/>
            <a:ext cx="6276975" cy="1891010"/>
          </a:xfrm>
          <a:prstGeom prst="straightConnector1">
            <a:avLst/>
          </a:prstGeom>
          <a:ln>
            <a:solidFill>
              <a:schemeClr val="tx2">
                <a:lumMod val="60000"/>
                <a:lumOff val="40000"/>
              </a:schemeClr>
            </a:solidFill>
            <a:tailEnd type="arrow"/>
          </a:ln>
        </p:spPr>
        <p:style>
          <a:lnRef idx="3">
            <a:schemeClr val="accent4"/>
          </a:lnRef>
          <a:fillRef idx="0">
            <a:schemeClr val="accent4"/>
          </a:fillRef>
          <a:effectRef idx="2">
            <a:schemeClr val="accent4"/>
          </a:effectRef>
          <a:fontRef idx="minor">
            <a:schemeClr val="tx1"/>
          </a:fontRef>
        </p:style>
      </p:cxnSp>
      <p:cxnSp>
        <p:nvCxnSpPr>
          <p:cNvPr id="15" name="Straight Arrow Connector 14"/>
          <p:cNvCxnSpPr>
            <a:stCxn id="4105" idx="2"/>
          </p:cNvCxnSpPr>
          <p:nvPr/>
        </p:nvCxnSpPr>
        <p:spPr>
          <a:xfrm>
            <a:off x="6494019" y="1682453"/>
            <a:ext cx="481456" cy="2178347"/>
          </a:xfrm>
          <a:prstGeom prst="straightConnector1">
            <a:avLst/>
          </a:prstGeom>
          <a:ln>
            <a:solidFill>
              <a:srgbClr val="FFFF00"/>
            </a:solidFill>
            <a:tailEnd type="arrow"/>
          </a:ln>
        </p:spPr>
        <p:style>
          <a:lnRef idx="3">
            <a:schemeClr val="accent2"/>
          </a:lnRef>
          <a:fillRef idx="0">
            <a:schemeClr val="accent2"/>
          </a:fillRef>
          <a:effectRef idx="2">
            <a:schemeClr val="accent2"/>
          </a:effectRef>
          <a:fontRef idx="minor">
            <a:schemeClr val="tx1"/>
          </a:fontRef>
        </p:style>
      </p:cxnSp>
      <p:cxnSp>
        <p:nvCxnSpPr>
          <p:cNvPr id="16" name="Straight Arrow Connector 15"/>
          <p:cNvCxnSpPr>
            <a:stCxn id="4105" idx="2"/>
          </p:cNvCxnSpPr>
          <p:nvPr/>
        </p:nvCxnSpPr>
        <p:spPr>
          <a:xfrm flipH="1">
            <a:off x="2916238" y="1682453"/>
            <a:ext cx="3577781" cy="2178347"/>
          </a:xfrm>
          <a:prstGeom prst="straightConnector1">
            <a:avLst/>
          </a:prstGeom>
          <a:ln>
            <a:solidFill>
              <a:srgbClr val="FFFF00"/>
            </a:solidFill>
            <a:tailEnd type="arrow"/>
          </a:ln>
        </p:spPr>
        <p:style>
          <a:lnRef idx="3">
            <a:schemeClr val="accent2"/>
          </a:lnRef>
          <a:fillRef idx="0">
            <a:schemeClr val="accent2"/>
          </a:fillRef>
          <a:effectRef idx="2">
            <a:schemeClr val="accent2"/>
          </a:effectRef>
          <a:fontRef idx="minor">
            <a:schemeClr val="tx1"/>
          </a:fontRef>
        </p:style>
      </p:cxnSp>
      <p:cxnSp>
        <p:nvCxnSpPr>
          <p:cNvPr id="17" name="Straight Arrow Connector 16"/>
          <p:cNvCxnSpPr>
            <a:stCxn id="4105" idx="2"/>
          </p:cNvCxnSpPr>
          <p:nvPr/>
        </p:nvCxnSpPr>
        <p:spPr>
          <a:xfrm>
            <a:off x="6494019" y="1682453"/>
            <a:ext cx="1916556" cy="2322810"/>
          </a:xfrm>
          <a:prstGeom prst="straightConnector1">
            <a:avLst/>
          </a:prstGeom>
          <a:ln>
            <a:solidFill>
              <a:srgbClr val="FFFF00"/>
            </a:solidFill>
            <a:tailEnd type="arrow"/>
          </a:ln>
        </p:spPr>
        <p:style>
          <a:lnRef idx="3">
            <a:schemeClr val="accent2"/>
          </a:lnRef>
          <a:fillRef idx="0">
            <a:schemeClr val="accent2"/>
          </a:fillRef>
          <a:effectRef idx="2">
            <a:schemeClr val="accent2"/>
          </a:effectRef>
          <a:fontRef idx="minor">
            <a:schemeClr val="tx1"/>
          </a:fontRef>
        </p:style>
      </p:cxnSp>
      <p:sp>
        <p:nvSpPr>
          <p:cNvPr id="18" name="Espace réservé du numéro de diapositive 17"/>
          <p:cNvSpPr>
            <a:spLocks noGrp="1"/>
          </p:cNvSpPr>
          <p:nvPr>
            <p:ph type="sldNum" sz="quarter" idx="12"/>
          </p:nvPr>
        </p:nvSpPr>
        <p:spPr/>
        <p:txBody>
          <a:bodyPr/>
          <a:lstStyle/>
          <a:p>
            <a:pPr>
              <a:defRPr/>
            </a:pPr>
            <a:fld id="{E662283E-9165-4F22-BEC7-32D93ABD225F}" type="slidenum">
              <a:rPr lang="en-US" smtClean="0"/>
              <a:pPr>
                <a:defRPr/>
              </a:pPr>
              <a:t>6</a:t>
            </a:fld>
            <a:endParaRPr lang="en-US"/>
          </a:p>
        </p:txBody>
      </p:sp>
    </p:spTree>
    <p:extLst>
      <p:ext uri="{BB962C8B-B14F-4D97-AF65-F5344CB8AC3E}">
        <p14:creationId xmlns:p14="http://schemas.microsoft.com/office/powerpoint/2010/main" val="25500982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itle 1"/>
          <p:cNvSpPr txBox="1">
            <a:spLocks/>
          </p:cNvSpPr>
          <p:nvPr/>
        </p:nvSpPr>
        <p:spPr bwMode="auto">
          <a:xfrm>
            <a:off x="600199" y="1340768"/>
            <a:ext cx="8229600" cy="490066"/>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ea typeface="ＭＳ Ｐゴシック" pitchFamily="28" charset="-128"/>
              </a:defRPr>
            </a:lvl2pPr>
            <a:lvl3pPr algn="ctr" rtl="0" eaLnBrk="1" fontAlgn="base" hangingPunct="1">
              <a:spcBef>
                <a:spcPct val="0"/>
              </a:spcBef>
              <a:spcAft>
                <a:spcPct val="0"/>
              </a:spcAft>
              <a:defRPr sz="4400">
                <a:solidFill>
                  <a:schemeClr val="tx2"/>
                </a:solidFill>
                <a:latin typeface="Arial" charset="0"/>
                <a:ea typeface="ＭＳ Ｐゴシック" pitchFamily="28" charset="-128"/>
              </a:defRPr>
            </a:lvl3pPr>
            <a:lvl4pPr algn="ctr" rtl="0" eaLnBrk="1" fontAlgn="base" hangingPunct="1">
              <a:spcBef>
                <a:spcPct val="0"/>
              </a:spcBef>
              <a:spcAft>
                <a:spcPct val="0"/>
              </a:spcAft>
              <a:defRPr sz="4400">
                <a:solidFill>
                  <a:schemeClr val="tx2"/>
                </a:solidFill>
                <a:latin typeface="Arial" charset="0"/>
                <a:ea typeface="ＭＳ Ｐゴシック" pitchFamily="28" charset="-128"/>
              </a:defRPr>
            </a:lvl4pPr>
            <a:lvl5pPr algn="ctr" rtl="0" eaLnBrk="1" fontAlgn="base" hangingPunct="1">
              <a:spcBef>
                <a:spcPct val="0"/>
              </a:spcBef>
              <a:spcAft>
                <a:spcPct val="0"/>
              </a:spcAft>
              <a:defRPr sz="4400">
                <a:solidFill>
                  <a:schemeClr val="tx2"/>
                </a:solidFill>
                <a:latin typeface="Arial" charset="0"/>
                <a:ea typeface="ＭＳ Ｐゴシック" pitchFamily="28" charset="-128"/>
              </a:defRPr>
            </a:lvl5pPr>
            <a:lvl6pPr marL="457200" algn="ctr" rtl="0" eaLnBrk="1" fontAlgn="base" hangingPunct="1">
              <a:spcBef>
                <a:spcPct val="0"/>
              </a:spcBef>
              <a:spcAft>
                <a:spcPct val="0"/>
              </a:spcAft>
              <a:defRPr sz="4400">
                <a:solidFill>
                  <a:schemeClr val="tx2"/>
                </a:solidFill>
                <a:latin typeface="Arial" charset="0"/>
                <a:ea typeface="ＭＳ Ｐゴシック" pitchFamily="28" charset="-128"/>
              </a:defRPr>
            </a:lvl6pPr>
            <a:lvl7pPr marL="914400" algn="ctr" rtl="0" eaLnBrk="1" fontAlgn="base" hangingPunct="1">
              <a:spcBef>
                <a:spcPct val="0"/>
              </a:spcBef>
              <a:spcAft>
                <a:spcPct val="0"/>
              </a:spcAft>
              <a:defRPr sz="4400">
                <a:solidFill>
                  <a:schemeClr val="tx2"/>
                </a:solidFill>
                <a:latin typeface="Arial" charset="0"/>
                <a:ea typeface="ＭＳ Ｐゴシック" pitchFamily="28" charset="-128"/>
              </a:defRPr>
            </a:lvl7pPr>
            <a:lvl8pPr marL="1371600" algn="ctr" rtl="0" eaLnBrk="1" fontAlgn="base" hangingPunct="1">
              <a:spcBef>
                <a:spcPct val="0"/>
              </a:spcBef>
              <a:spcAft>
                <a:spcPct val="0"/>
              </a:spcAft>
              <a:defRPr sz="4400">
                <a:solidFill>
                  <a:schemeClr val="tx2"/>
                </a:solidFill>
                <a:latin typeface="Arial" charset="0"/>
                <a:ea typeface="ＭＳ Ｐゴシック" pitchFamily="28" charset="-128"/>
              </a:defRPr>
            </a:lvl8pPr>
            <a:lvl9pPr marL="1828800" algn="ctr" rtl="0" eaLnBrk="1" fontAlgn="base" hangingPunct="1">
              <a:spcBef>
                <a:spcPct val="0"/>
              </a:spcBef>
              <a:spcAft>
                <a:spcPct val="0"/>
              </a:spcAft>
              <a:defRPr sz="4400">
                <a:solidFill>
                  <a:schemeClr val="tx2"/>
                </a:solidFill>
                <a:latin typeface="Arial" charset="0"/>
                <a:ea typeface="ＭＳ Ｐゴシック" pitchFamily="28" charset="-128"/>
              </a:defRPr>
            </a:lvl9pPr>
          </a:lstStyle>
          <a:p>
            <a:r>
              <a:rPr lang="en-US" sz="2800" b="1" kern="0" dirty="0" smtClean="0">
                <a:solidFill>
                  <a:srgbClr val="1F497D">
                    <a:lumMod val="60000"/>
                    <a:lumOff val="40000"/>
                  </a:srgbClr>
                </a:solidFill>
              </a:rPr>
              <a:t>Sites characterization</a:t>
            </a:r>
            <a:endParaRPr lang="en-US" sz="2800" kern="0" dirty="0"/>
          </a:p>
        </p:txBody>
      </p:sp>
      <p:sp>
        <p:nvSpPr>
          <p:cNvPr id="10" name="Text Placeholder 2"/>
          <p:cNvSpPr txBox="1">
            <a:spLocks/>
          </p:cNvSpPr>
          <p:nvPr/>
        </p:nvSpPr>
        <p:spPr bwMode="auto">
          <a:xfrm>
            <a:off x="395536" y="2132856"/>
            <a:ext cx="4040188" cy="540000"/>
          </a:xfrm>
          <a:prstGeom prst="rect">
            <a:avLst/>
          </a:prstGeom>
          <a:solidFill>
            <a:srgbClr val="C00000"/>
          </a:solidFill>
          <a:ln w="25400" cap="flat" cmpd="sng" algn="ctr">
            <a:noFill/>
            <a:prstDash val="solid"/>
            <a:miter lim="800000"/>
            <a:headEnd/>
            <a:tailEn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lvl1pPr marL="0" indent="0" algn="ctr" rtl="0" eaLnBrk="1" fontAlgn="base" hangingPunct="1">
              <a:spcBef>
                <a:spcPct val="20000"/>
              </a:spcBef>
              <a:spcAft>
                <a:spcPct val="0"/>
              </a:spcAft>
              <a:buNone/>
              <a:defRPr sz="3200">
                <a:solidFill>
                  <a:schemeClr val="dk1"/>
                </a:solidFill>
                <a:latin typeface="+mn-lt"/>
                <a:ea typeface="+mn-ea"/>
                <a:cs typeface="+mn-cs"/>
              </a:defRPr>
            </a:lvl1pPr>
            <a:lvl2pPr marL="457200" indent="0" algn="ctr" rtl="0" eaLnBrk="1" fontAlgn="base" hangingPunct="1">
              <a:spcBef>
                <a:spcPct val="20000"/>
              </a:spcBef>
              <a:spcAft>
                <a:spcPct val="0"/>
              </a:spcAft>
              <a:buNone/>
              <a:defRPr sz="2800">
                <a:solidFill>
                  <a:schemeClr val="dk1"/>
                </a:solidFill>
                <a:latin typeface="+mn-lt"/>
                <a:ea typeface="+mn-ea"/>
                <a:cs typeface="+mn-cs"/>
              </a:defRPr>
            </a:lvl2pPr>
            <a:lvl3pPr marL="914400" indent="0" algn="ctr" rtl="0" eaLnBrk="1" fontAlgn="base" hangingPunct="1">
              <a:spcBef>
                <a:spcPct val="20000"/>
              </a:spcBef>
              <a:spcAft>
                <a:spcPct val="0"/>
              </a:spcAft>
              <a:buNone/>
              <a:defRPr sz="2400">
                <a:solidFill>
                  <a:schemeClr val="dk1"/>
                </a:solidFill>
                <a:latin typeface="+mn-lt"/>
                <a:ea typeface="+mn-ea"/>
                <a:cs typeface="+mn-cs"/>
              </a:defRPr>
            </a:lvl3pPr>
            <a:lvl4pPr marL="1371600" indent="0" algn="ctr" rtl="0" eaLnBrk="1" fontAlgn="base" hangingPunct="1">
              <a:spcBef>
                <a:spcPct val="20000"/>
              </a:spcBef>
              <a:spcAft>
                <a:spcPct val="0"/>
              </a:spcAft>
              <a:buNone/>
              <a:defRPr sz="2000">
                <a:solidFill>
                  <a:schemeClr val="dk1"/>
                </a:solidFill>
                <a:latin typeface="+mn-lt"/>
                <a:ea typeface="+mn-ea"/>
                <a:cs typeface="+mn-cs"/>
              </a:defRPr>
            </a:lvl4pPr>
            <a:lvl5pPr marL="1828800" indent="0" algn="ctr" rtl="0" eaLnBrk="1" fontAlgn="base" hangingPunct="1">
              <a:spcBef>
                <a:spcPct val="20000"/>
              </a:spcBef>
              <a:spcAft>
                <a:spcPct val="0"/>
              </a:spcAft>
              <a:buNone/>
              <a:defRPr sz="2000">
                <a:solidFill>
                  <a:schemeClr val="dk1"/>
                </a:solidFill>
                <a:latin typeface="+mn-lt"/>
                <a:ea typeface="+mn-ea"/>
                <a:cs typeface="+mn-cs"/>
              </a:defRPr>
            </a:lvl5pPr>
            <a:lvl6pPr marL="2286000" indent="0" algn="ctr" rtl="0" eaLnBrk="1" fontAlgn="base" hangingPunct="1">
              <a:spcBef>
                <a:spcPct val="20000"/>
              </a:spcBef>
              <a:spcAft>
                <a:spcPct val="0"/>
              </a:spcAft>
              <a:buNone/>
              <a:defRPr sz="2000">
                <a:solidFill>
                  <a:schemeClr val="dk1"/>
                </a:solidFill>
                <a:latin typeface="+mn-lt"/>
                <a:ea typeface="+mn-ea"/>
                <a:cs typeface="+mn-cs"/>
              </a:defRPr>
            </a:lvl6pPr>
            <a:lvl7pPr marL="2743200" indent="0" algn="ctr" rtl="0" eaLnBrk="1" fontAlgn="base" hangingPunct="1">
              <a:spcBef>
                <a:spcPct val="20000"/>
              </a:spcBef>
              <a:spcAft>
                <a:spcPct val="0"/>
              </a:spcAft>
              <a:buNone/>
              <a:defRPr sz="2000">
                <a:solidFill>
                  <a:schemeClr val="dk1"/>
                </a:solidFill>
                <a:latin typeface="+mn-lt"/>
                <a:ea typeface="+mn-ea"/>
                <a:cs typeface="+mn-cs"/>
              </a:defRPr>
            </a:lvl7pPr>
            <a:lvl8pPr marL="3200400" indent="0" algn="ctr" rtl="0" eaLnBrk="1" fontAlgn="base" hangingPunct="1">
              <a:spcBef>
                <a:spcPct val="20000"/>
              </a:spcBef>
              <a:spcAft>
                <a:spcPct val="0"/>
              </a:spcAft>
              <a:buNone/>
              <a:defRPr sz="2000">
                <a:solidFill>
                  <a:schemeClr val="dk1"/>
                </a:solidFill>
                <a:latin typeface="+mn-lt"/>
                <a:ea typeface="+mn-ea"/>
                <a:cs typeface="+mn-cs"/>
              </a:defRPr>
            </a:lvl8pPr>
            <a:lvl9pPr marL="3657600" indent="0" algn="ctr" rtl="0" eaLnBrk="1" fontAlgn="base" hangingPunct="1">
              <a:spcBef>
                <a:spcPct val="20000"/>
              </a:spcBef>
              <a:spcAft>
                <a:spcPct val="0"/>
              </a:spcAft>
              <a:buNone/>
              <a:defRPr sz="2000">
                <a:solidFill>
                  <a:schemeClr val="dk1"/>
                </a:solidFill>
                <a:latin typeface="+mn-lt"/>
                <a:ea typeface="+mn-ea"/>
                <a:cs typeface="+mn-cs"/>
              </a:defRPr>
            </a:lvl9pPr>
          </a:lstStyle>
          <a:p>
            <a:r>
              <a:rPr lang="en-US" sz="2800" kern="0" smtClean="0">
                <a:solidFill>
                  <a:schemeClr val="bg1"/>
                </a:solidFill>
                <a:latin typeface="Arial" pitchFamily="34" charset="0"/>
                <a:cs typeface="Arial" pitchFamily="34" charset="0"/>
              </a:rPr>
              <a:t>Biophysical descriptors</a:t>
            </a:r>
            <a:endParaRPr lang="en-US" sz="2800" kern="0" dirty="0">
              <a:solidFill>
                <a:schemeClr val="bg1"/>
              </a:solidFill>
              <a:latin typeface="Arial" pitchFamily="34" charset="0"/>
              <a:cs typeface="Arial" pitchFamily="34" charset="0"/>
            </a:endParaRPr>
          </a:p>
        </p:txBody>
      </p:sp>
      <p:sp>
        <p:nvSpPr>
          <p:cNvPr id="11" name="Content Placeholder 3"/>
          <p:cNvSpPr txBox="1">
            <a:spLocks/>
          </p:cNvSpPr>
          <p:nvPr/>
        </p:nvSpPr>
        <p:spPr>
          <a:xfrm>
            <a:off x="539552" y="2852936"/>
            <a:ext cx="4040188" cy="2808312"/>
          </a:xfrm>
          <a:prstGeom prst="rect">
            <a:avLst/>
          </a:prstGeom>
        </p:spPr>
        <p:txBody>
          <a:bodyPr/>
          <a:lst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Char char="–"/>
              <a:defRPr sz="2000">
                <a:solidFill>
                  <a:schemeClr val="tx1"/>
                </a:solidFill>
                <a:latin typeface="+mn-lt"/>
                <a:ea typeface="+mn-ea"/>
              </a:defRPr>
            </a:lvl4pPr>
            <a:lvl5pPr marL="2057400" indent="-228600" algn="l" rtl="0" eaLnBrk="1" fontAlgn="base" hangingPunct="1">
              <a:spcBef>
                <a:spcPct val="20000"/>
              </a:spcBef>
              <a:spcAft>
                <a:spcPct val="0"/>
              </a:spcAft>
              <a:buChar char="»"/>
              <a:defRPr sz="2000">
                <a:solidFill>
                  <a:schemeClr val="tx1"/>
                </a:solidFill>
                <a:latin typeface="+mn-lt"/>
                <a:ea typeface="+mn-ea"/>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a:lstStyle>
          <a:p>
            <a:pPr>
              <a:buFont typeface="Wingdings" pitchFamily="2" charset="2"/>
              <a:buChar char="v"/>
              <a:defRPr/>
            </a:pPr>
            <a:r>
              <a:rPr lang="en-US" sz="2800" kern="0" smtClean="0">
                <a:solidFill>
                  <a:srgbClr val="C00000"/>
                </a:solidFill>
                <a:latin typeface="Arial" pitchFamily="34" charset="0"/>
                <a:cs typeface="Arial" pitchFamily="34" charset="0"/>
              </a:rPr>
              <a:t>Climate</a:t>
            </a:r>
          </a:p>
          <a:p>
            <a:pPr>
              <a:buFont typeface="Wingdings" pitchFamily="2" charset="2"/>
              <a:buChar char="v"/>
              <a:defRPr/>
            </a:pPr>
            <a:r>
              <a:rPr lang="en-US" sz="2800" kern="0" smtClean="0">
                <a:solidFill>
                  <a:srgbClr val="C00000"/>
                </a:solidFill>
                <a:latin typeface="Arial" pitchFamily="34" charset="0"/>
                <a:cs typeface="Arial" pitchFamily="34" charset="0"/>
              </a:rPr>
              <a:t>Topography </a:t>
            </a:r>
          </a:p>
          <a:p>
            <a:pPr>
              <a:buFont typeface="Wingdings" pitchFamily="2" charset="2"/>
              <a:buChar char="v"/>
              <a:defRPr/>
            </a:pPr>
            <a:r>
              <a:rPr lang="en-US" sz="2800" kern="0" smtClean="0">
                <a:solidFill>
                  <a:srgbClr val="C00000"/>
                </a:solidFill>
                <a:latin typeface="Arial" pitchFamily="34" charset="0"/>
                <a:cs typeface="Arial" pitchFamily="34" charset="0"/>
              </a:rPr>
              <a:t>Soils)</a:t>
            </a:r>
          </a:p>
          <a:p>
            <a:pPr>
              <a:buFont typeface="Wingdings" pitchFamily="2" charset="2"/>
              <a:buChar char="v"/>
              <a:defRPr/>
            </a:pPr>
            <a:r>
              <a:rPr lang="en-US" sz="2800" kern="0" smtClean="0">
                <a:solidFill>
                  <a:srgbClr val="C00000"/>
                </a:solidFill>
                <a:latin typeface="Arial" pitchFamily="34" charset="0"/>
                <a:cs typeface="Arial" pitchFamily="34" charset="0"/>
              </a:rPr>
              <a:t>Water resources </a:t>
            </a:r>
          </a:p>
          <a:p>
            <a:pPr>
              <a:buFont typeface="Wingdings" pitchFamily="2" charset="2"/>
              <a:buChar char="v"/>
              <a:defRPr/>
            </a:pPr>
            <a:r>
              <a:rPr lang="en-US" sz="2800" kern="0" smtClean="0">
                <a:solidFill>
                  <a:srgbClr val="C00000"/>
                </a:solidFill>
                <a:latin typeface="Arial" pitchFamily="34" charset="0"/>
                <a:cs typeface="Arial" pitchFamily="34" charset="0"/>
              </a:rPr>
              <a:t>Land use/land cover</a:t>
            </a:r>
          </a:p>
          <a:p>
            <a:pPr>
              <a:buFont typeface="Wingdings" pitchFamily="2" charset="2"/>
              <a:buChar char="v"/>
              <a:defRPr/>
            </a:pPr>
            <a:r>
              <a:rPr lang="en-US" sz="2800" kern="0" smtClean="0">
                <a:solidFill>
                  <a:srgbClr val="C00000"/>
                </a:solidFill>
                <a:latin typeface="Arial" pitchFamily="34" charset="0"/>
                <a:cs typeface="Arial" pitchFamily="34" charset="0"/>
              </a:rPr>
              <a:t>Land degradation</a:t>
            </a:r>
            <a:endParaRPr lang="en-US" sz="2800" kern="0" dirty="0">
              <a:solidFill>
                <a:srgbClr val="C00000"/>
              </a:solidFill>
              <a:latin typeface="Arial" pitchFamily="34" charset="0"/>
              <a:cs typeface="Arial" pitchFamily="34" charset="0"/>
            </a:endParaRPr>
          </a:p>
        </p:txBody>
      </p:sp>
      <p:sp>
        <p:nvSpPr>
          <p:cNvPr id="12" name="Text Placeholder 4"/>
          <p:cNvSpPr txBox="1">
            <a:spLocks/>
          </p:cNvSpPr>
          <p:nvPr/>
        </p:nvSpPr>
        <p:spPr>
          <a:xfrm>
            <a:off x="4644008" y="1988840"/>
            <a:ext cx="4041775" cy="864008"/>
          </a:xfrm>
          <a:prstGeom prst="rect">
            <a:avLst/>
          </a:prstGeom>
          <a:solidFill>
            <a:schemeClr val="accent1">
              <a:lumMod val="20000"/>
              <a:lumOff val="80000"/>
            </a:schemeClr>
          </a:solidFill>
          <a:ln>
            <a:noFill/>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b" anchorCtr="0" compatLnSpc="1">
            <a:prstTxWarp prst="textNoShape">
              <a:avLst/>
            </a:prstTxWarp>
          </a:bodyPr>
          <a:lstStyle>
            <a:lvl1pPr marL="342900" indent="-342900" algn="l" rtl="0" eaLnBrk="1" fontAlgn="base" hangingPunct="1">
              <a:spcBef>
                <a:spcPct val="20000"/>
              </a:spcBef>
              <a:spcAft>
                <a:spcPct val="0"/>
              </a:spcAft>
              <a:buChar char="•"/>
              <a:defRPr sz="3200">
                <a:solidFill>
                  <a:schemeClr val="dk1"/>
                </a:solidFill>
                <a:latin typeface="+mn-lt"/>
                <a:ea typeface="+mn-ea"/>
                <a:cs typeface="+mn-cs"/>
              </a:defRPr>
            </a:lvl1pPr>
            <a:lvl2pPr marL="742950" indent="-285750" algn="l" rtl="0" eaLnBrk="1" fontAlgn="base" hangingPunct="1">
              <a:spcBef>
                <a:spcPct val="20000"/>
              </a:spcBef>
              <a:spcAft>
                <a:spcPct val="0"/>
              </a:spcAft>
              <a:buChar char="–"/>
              <a:defRPr sz="2800">
                <a:solidFill>
                  <a:schemeClr val="dk1"/>
                </a:solidFill>
                <a:latin typeface="+mn-lt"/>
                <a:ea typeface="+mn-ea"/>
                <a:cs typeface="+mn-cs"/>
              </a:defRPr>
            </a:lvl2pPr>
            <a:lvl3pPr marL="1143000" indent="-228600" algn="l" rtl="0" eaLnBrk="1" fontAlgn="base" hangingPunct="1">
              <a:spcBef>
                <a:spcPct val="20000"/>
              </a:spcBef>
              <a:spcAft>
                <a:spcPct val="0"/>
              </a:spcAft>
              <a:buChar char="•"/>
              <a:defRPr sz="2400">
                <a:solidFill>
                  <a:schemeClr val="dk1"/>
                </a:solidFill>
                <a:latin typeface="+mn-lt"/>
                <a:ea typeface="+mn-ea"/>
                <a:cs typeface="+mn-cs"/>
              </a:defRPr>
            </a:lvl3pPr>
            <a:lvl4pPr marL="1600200" indent="-228600" algn="l" rtl="0" eaLnBrk="1" fontAlgn="base" hangingPunct="1">
              <a:spcBef>
                <a:spcPct val="20000"/>
              </a:spcBef>
              <a:spcAft>
                <a:spcPct val="0"/>
              </a:spcAft>
              <a:buChar char="–"/>
              <a:defRPr sz="2000">
                <a:solidFill>
                  <a:schemeClr val="dk1"/>
                </a:solidFill>
                <a:latin typeface="+mn-lt"/>
                <a:ea typeface="+mn-ea"/>
                <a:cs typeface="+mn-cs"/>
              </a:defRPr>
            </a:lvl4pPr>
            <a:lvl5pPr marL="2057400" indent="-228600" algn="l" rtl="0" eaLnBrk="1" fontAlgn="base" hangingPunct="1">
              <a:spcBef>
                <a:spcPct val="20000"/>
              </a:spcBef>
              <a:spcAft>
                <a:spcPct val="0"/>
              </a:spcAft>
              <a:buChar char="»"/>
              <a:defRPr sz="2000">
                <a:solidFill>
                  <a:schemeClr val="dk1"/>
                </a:solidFill>
                <a:latin typeface="+mn-lt"/>
                <a:ea typeface="+mn-ea"/>
                <a:cs typeface="+mn-cs"/>
              </a:defRPr>
            </a:lvl5pPr>
            <a:lvl6pPr marL="2514600" indent="-228600" algn="l" rtl="0" eaLnBrk="1" fontAlgn="base" hangingPunct="1">
              <a:spcBef>
                <a:spcPct val="20000"/>
              </a:spcBef>
              <a:spcAft>
                <a:spcPct val="0"/>
              </a:spcAft>
              <a:buChar char="»"/>
              <a:defRPr sz="2000">
                <a:solidFill>
                  <a:schemeClr val="dk1"/>
                </a:solidFill>
                <a:latin typeface="+mn-lt"/>
                <a:ea typeface="+mn-ea"/>
                <a:cs typeface="+mn-cs"/>
              </a:defRPr>
            </a:lvl6pPr>
            <a:lvl7pPr marL="2971800" indent="-228600" algn="l" rtl="0" eaLnBrk="1" fontAlgn="base" hangingPunct="1">
              <a:spcBef>
                <a:spcPct val="20000"/>
              </a:spcBef>
              <a:spcAft>
                <a:spcPct val="0"/>
              </a:spcAft>
              <a:buChar char="»"/>
              <a:defRPr sz="2000">
                <a:solidFill>
                  <a:schemeClr val="dk1"/>
                </a:solidFill>
                <a:latin typeface="+mn-lt"/>
                <a:ea typeface="+mn-ea"/>
                <a:cs typeface="+mn-cs"/>
              </a:defRPr>
            </a:lvl7pPr>
            <a:lvl8pPr marL="3429000" indent="-228600" algn="l" rtl="0" eaLnBrk="1" fontAlgn="base" hangingPunct="1">
              <a:spcBef>
                <a:spcPct val="20000"/>
              </a:spcBef>
              <a:spcAft>
                <a:spcPct val="0"/>
              </a:spcAft>
              <a:buChar char="»"/>
              <a:defRPr sz="2000">
                <a:solidFill>
                  <a:schemeClr val="dk1"/>
                </a:solidFill>
                <a:latin typeface="+mn-lt"/>
                <a:ea typeface="+mn-ea"/>
                <a:cs typeface="+mn-cs"/>
              </a:defRPr>
            </a:lvl8pPr>
            <a:lvl9pPr marL="3886200" indent="-228600" algn="l" rtl="0" eaLnBrk="1" fontAlgn="base" hangingPunct="1">
              <a:spcBef>
                <a:spcPct val="20000"/>
              </a:spcBef>
              <a:spcAft>
                <a:spcPct val="0"/>
              </a:spcAft>
              <a:buChar char="»"/>
              <a:defRPr sz="2000">
                <a:solidFill>
                  <a:schemeClr val="dk1"/>
                </a:solidFill>
                <a:latin typeface="+mn-lt"/>
                <a:ea typeface="+mn-ea"/>
                <a:cs typeface="+mn-cs"/>
              </a:defRPr>
            </a:lvl9pPr>
          </a:lstStyle>
          <a:p>
            <a:pPr marL="0" indent="0" algn="ctr">
              <a:buNone/>
            </a:pPr>
            <a:r>
              <a:rPr lang="en-US" sz="2800" kern="0" dirty="0" smtClean="0">
                <a:latin typeface="Arial" pitchFamily="34" charset="0"/>
                <a:cs typeface="Arial" pitchFamily="34" charset="0"/>
              </a:rPr>
              <a:t>Socio-economic descriptors</a:t>
            </a:r>
            <a:endParaRPr lang="en-US" sz="2800" kern="0" dirty="0">
              <a:latin typeface="Arial" pitchFamily="34" charset="0"/>
              <a:cs typeface="Arial" pitchFamily="34" charset="0"/>
            </a:endParaRPr>
          </a:p>
        </p:txBody>
      </p:sp>
      <p:sp>
        <p:nvSpPr>
          <p:cNvPr id="13" name="Content Placeholder 5"/>
          <p:cNvSpPr txBox="1">
            <a:spLocks/>
          </p:cNvSpPr>
          <p:nvPr/>
        </p:nvSpPr>
        <p:spPr>
          <a:xfrm>
            <a:off x="4788024" y="2996952"/>
            <a:ext cx="4041775" cy="2664296"/>
          </a:xfrm>
          <a:prstGeom prst="rect">
            <a:avLst/>
          </a:prstGeom>
          <a:noFill/>
          <a:ln>
            <a:noFill/>
          </a:ln>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Char char="–"/>
              <a:defRPr sz="2000">
                <a:solidFill>
                  <a:schemeClr val="tx1"/>
                </a:solidFill>
                <a:latin typeface="+mn-lt"/>
                <a:ea typeface="+mn-ea"/>
              </a:defRPr>
            </a:lvl4pPr>
            <a:lvl5pPr marL="2057400" indent="-228600" algn="l" rtl="0" eaLnBrk="1" fontAlgn="base" hangingPunct="1">
              <a:spcBef>
                <a:spcPct val="20000"/>
              </a:spcBef>
              <a:spcAft>
                <a:spcPct val="0"/>
              </a:spcAft>
              <a:buChar char="»"/>
              <a:defRPr sz="2000">
                <a:solidFill>
                  <a:schemeClr val="tx1"/>
                </a:solidFill>
                <a:latin typeface="+mn-lt"/>
                <a:ea typeface="+mn-ea"/>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a:lstStyle>
          <a:p>
            <a:pPr>
              <a:buFont typeface="Wingdings" pitchFamily="2" charset="2"/>
              <a:buChar char="v"/>
            </a:pPr>
            <a:r>
              <a:rPr lang="en-US" sz="2800" kern="0" smtClean="0">
                <a:latin typeface="Arial" pitchFamily="34" charset="0"/>
                <a:cs typeface="Arial" pitchFamily="34" charset="0"/>
              </a:rPr>
              <a:t>Demography</a:t>
            </a:r>
          </a:p>
          <a:p>
            <a:pPr>
              <a:buFont typeface="Wingdings" pitchFamily="2" charset="2"/>
              <a:buChar char="v"/>
            </a:pPr>
            <a:r>
              <a:rPr lang="en-US" sz="2800" kern="0" smtClean="0">
                <a:latin typeface="Arial" pitchFamily="34" charset="0"/>
                <a:cs typeface="Arial" pitchFamily="34" charset="0"/>
              </a:rPr>
              <a:t>Agricultural systems</a:t>
            </a:r>
          </a:p>
          <a:p>
            <a:pPr>
              <a:buFont typeface="Wingdings" pitchFamily="2" charset="2"/>
              <a:buChar char="v"/>
            </a:pPr>
            <a:r>
              <a:rPr lang="en-US" sz="2800" kern="0" smtClean="0">
                <a:latin typeface="Arial" pitchFamily="34" charset="0"/>
                <a:cs typeface="Arial" pitchFamily="34" charset="0"/>
              </a:rPr>
              <a:t>Governance, institutions, policies </a:t>
            </a:r>
          </a:p>
          <a:p>
            <a:pPr>
              <a:buFont typeface="Wingdings" pitchFamily="2" charset="2"/>
              <a:buChar char="v"/>
            </a:pPr>
            <a:r>
              <a:rPr lang="en-US" sz="2800" kern="0" smtClean="0">
                <a:latin typeface="Arial" pitchFamily="34" charset="0"/>
                <a:cs typeface="Arial" pitchFamily="34" charset="0"/>
              </a:rPr>
              <a:t>Opportunities for agricultural research</a:t>
            </a:r>
            <a:endParaRPr lang="en-US" sz="2800" kern="0" dirty="0">
              <a:latin typeface="Arial" pitchFamily="34" charset="0"/>
              <a:cs typeface="Arial" pitchFamily="34" charset="0"/>
            </a:endParaRPr>
          </a:p>
        </p:txBody>
      </p:sp>
      <p:sp>
        <p:nvSpPr>
          <p:cNvPr id="14" name="Rectangle 11"/>
          <p:cNvSpPr>
            <a:spLocks noChangeArrowheads="1"/>
          </p:cNvSpPr>
          <p:nvPr/>
        </p:nvSpPr>
        <p:spPr bwMode="auto">
          <a:xfrm>
            <a:off x="358775" y="228600"/>
            <a:ext cx="77724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eaLnBrk="0" hangingPunct="0">
              <a:defRPr>
                <a:solidFill>
                  <a:schemeClr val="tx1"/>
                </a:solidFill>
                <a:latin typeface="Calibri" pitchFamily="34" charset="0"/>
                <a:ea typeface="ＭＳ Ｐゴシック" pitchFamily="34" charset="-128"/>
              </a:defRPr>
            </a:lvl1pPr>
            <a:lvl2pPr marL="742950" indent="-285750" eaLnBrk="0" hangingPunct="0">
              <a:defRPr>
                <a:solidFill>
                  <a:schemeClr val="tx1"/>
                </a:solidFill>
                <a:latin typeface="Calibri" pitchFamily="34" charset="0"/>
                <a:ea typeface="ＭＳ Ｐゴシック" pitchFamily="34" charset="-128"/>
              </a:defRPr>
            </a:lvl2pPr>
            <a:lvl3pPr marL="1143000" indent="-228600" eaLnBrk="0" hangingPunct="0">
              <a:defRPr>
                <a:solidFill>
                  <a:schemeClr val="tx1"/>
                </a:solidFill>
                <a:latin typeface="Calibri" pitchFamily="34" charset="0"/>
                <a:ea typeface="ＭＳ Ｐゴシック" pitchFamily="34" charset="-128"/>
              </a:defRPr>
            </a:lvl3pPr>
            <a:lvl4pPr marL="1600200" indent="-228600" eaLnBrk="0" hangingPunct="0">
              <a:defRPr>
                <a:solidFill>
                  <a:schemeClr val="tx1"/>
                </a:solidFill>
                <a:latin typeface="Calibri" pitchFamily="34" charset="0"/>
                <a:ea typeface="ＭＳ Ｐゴシック" pitchFamily="34" charset="-128"/>
              </a:defRPr>
            </a:lvl4pPr>
            <a:lvl5pPr marL="2057400" indent="-228600" eaLnBrk="0" hangingPunct="0">
              <a:defRPr>
                <a:solidFill>
                  <a:schemeClr val="tx1"/>
                </a:solidFill>
                <a:latin typeface="Calibri"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Calibri"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Calibri"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Calibri"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Calibri" pitchFamily="34" charset="0"/>
                <a:ea typeface="ＭＳ Ｐゴシック" pitchFamily="34" charset="-128"/>
              </a:defRPr>
            </a:lvl9pPr>
          </a:lstStyle>
          <a:p>
            <a:pPr algn="ctr" eaLnBrk="1" hangingPunct="1"/>
            <a:r>
              <a:rPr lang="it-IT" altLang="en-US" sz="3600" b="1" dirty="0">
                <a:solidFill>
                  <a:srgbClr val="3366FF"/>
                </a:solidFill>
              </a:rPr>
              <a:t>NA&amp;WA Flagship Sites</a:t>
            </a:r>
          </a:p>
        </p:txBody>
      </p:sp>
    </p:spTree>
    <p:extLst>
      <p:ext uri="{BB962C8B-B14F-4D97-AF65-F5344CB8AC3E}">
        <p14:creationId xmlns:p14="http://schemas.microsoft.com/office/powerpoint/2010/main" val="11808625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noAutofit/>
          </a:bodyPr>
          <a:lstStyle/>
          <a:p>
            <a:r>
              <a:rPr lang="en-US" sz="3600" dirty="0" smtClean="0"/>
              <a:t>Major Agricultural Livelihood Systems in NA&amp;WA</a:t>
            </a:r>
            <a:endParaRPr lang="en-US" sz="3600"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882994810"/>
              </p:ext>
            </p:extLst>
          </p:nvPr>
        </p:nvGraphicFramePr>
        <p:xfrm>
          <a:off x="152399" y="1371600"/>
          <a:ext cx="8839202" cy="5379720"/>
        </p:xfrm>
        <a:graphic>
          <a:graphicData uri="http://schemas.openxmlformats.org/drawingml/2006/table">
            <a:tbl>
              <a:tblPr firstRow="1" bandRow="1">
                <a:tableStyleId>{5C22544A-7EE6-4342-B048-85BDC9FD1C3A}</a:tableStyleId>
              </a:tblPr>
              <a:tblGrid>
                <a:gridCol w="982134"/>
                <a:gridCol w="3355622"/>
                <a:gridCol w="2455334"/>
                <a:gridCol w="2046112"/>
              </a:tblGrid>
              <a:tr h="370840">
                <a:tc>
                  <a:txBody>
                    <a:bodyPr/>
                    <a:lstStyle/>
                    <a:p>
                      <a:r>
                        <a:rPr lang="en-US" sz="2000" b="1" dirty="0" smtClean="0">
                          <a:latin typeface="Arial" panose="020B0604020202020204" pitchFamily="34" charset="0"/>
                          <a:cs typeface="Arial" panose="020B0604020202020204" pitchFamily="34" charset="0"/>
                        </a:rPr>
                        <a:t>ALS</a:t>
                      </a:r>
                      <a:endParaRPr lang="en-US" sz="2000" b="1" dirty="0">
                        <a:latin typeface="Arial" panose="020B0604020202020204" pitchFamily="34" charset="0"/>
                        <a:cs typeface="Arial" panose="020B0604020202020204" pitchFamily="34" charset="0"/>
                      </a:endParaRPr>
                    </a:p>
                  </a:txBody>
                  <a:tcPr/>
                </a:tc>
                <a:tc>
                  <a:txBody>
                    <a:bodyPr/>
                    <a:lstStyle/>
                    <a:p>
                      <a:r>
                        <a:rPr lang="en-US" dirty="0" smtClean="0"/>
                        <a:t>Brief description</a:t>
                      </a:r>
                      <a:endParaRPr lang="en-US" dirty="0"/>
                    </a:p>
                  </a:txBody>
                  <a:tcPr/>
                </a:tc>
                <a:tc>
                  <a:txBody>
                    <a:bodyPr/>
                    <a:lstStyle/>
                    <a:p>
                      <a:r>
                        <a:rPr lang="en-US" dirty="0" smtClean="0"/>
                        <a:t>Major constraints</a:t>
                      </a:r>
                      <a:endParaRPr lang="en-US" dirty="0"/>
                    </a:p>
                  </a:txBody>
                  <a:tcPr/>
                </a:tc>
                <a:tc>
                  <a:txBody>
                    <a:bodyPr/>
                    <a:lstStyle/>
                    <a:p>
                      <a:r>
                        <a:rPr lang="en-US" dirty="0" smtClean="0"/>
                        <a:t>Sites</a:t>
                      </a:r>
                      <a:endParaRPr lang="en-US" dirty="0"/>
                    </a:p>
                  </a:txBody>
                  <a:tcPr/>
                </a:tc>
              </a:tr>
              <a:tr h="370840">
                <a:tc>
                  <a:txBody>
                    <a:bodyPr/>
                    <a:lstStyle/>
                    <a:p>
                      <a:pPr algn="ctr"/>
                      <a:r>
                        <a:rPr lang="en-US" sz="2000" b="1" dirty="0" smtClean="0">
                          <a:latin typeface="Arial" panose="020B0604020202020204" pitchFamily="34" charset="0"/>
                          <a:cs typeface="Arial" panose="020B0604020202020204" pitchFamily="34" charset="0"/>
                        </a:rPr>
                        <a:t>Agropastoral Systems</a:t>
                      </a:r>
                      <a:endParaRPr lang="en-US" sz="2000" b="1" dirty="0">
                        <a:latin typeface="Arial" panose="020B0604020202020204" pitchFamily="34" charset="0"/>
                        <a:cs typeface="Arial" panose="020B0604020202020204" pitchFamily="34" charset="0"/>
                      </a:endParaRPr>
                    </a:p>
                  </a:txBody>
                  <a:tcPr vert="vert270">
                    <a:solidFill>
                      <a:srgbClr val="FFFF99"/>
                    </a:solidFill>
                  </a:tcPr>
                </a:tc>
                <a:tc>
                  <a:txBody>
                    <a:bodyPr/>
                    <a:lstStyle/>
                    <a:p>
                      <a:r>
                        <a:rPr lang="en-US" sz="2100" dirty="0" smtClean="0"/>
                        <a:t>Agricultural livelihood based on small ruminants, barley crop, small scale irrigation</a:t>
                      </a:r>
                      <a:endParaRPr lang="en-US" sz="2100" dirty="0"/>
                    </a:p>
                  </a:txBody>
                  <a:tcPr>
                    <a:solidFill>
                      <a:srgbClr val="FFFF99"/>
                    </a:solidFill>
                  </a:tcPr>
                </a:tc>
                <a:tc>
                  <a:txBody>
                    <a:bodyPr/>
                    <a:lstStyle/>
                    <a:p>
                      <a:r>
                        <a:rPr lang="en-US" sz="2100" dirty="0" smtClean="0"/>
                        <a:t>Overgrazing, feed imbalances, land degradation, water scarcity, climate variability, conflicts</a:t>
                      </a:r>
                      <a:r>
                        <a:rPr lang="en-US" sz="2100" baseline="0" dirty="0" smtClean="0"/>
                        <a:t> over resources, youth unemployment</a:t>
                      </a:r>
                      <a:endParaRPr lang="en-US" sz="2100" dirty="0"/>
                    </a:p>
                  </a:txBody>
                  <a:tcPr>
                    <a:solidFill>
                      <a:srgbClr val="FFFF99"/>
                    </a:solidFill>
                  </a:tcPr>
                </a:tc>
                <a:tc>
                  <a:txBody>
                    <a:bodyPr/>
                    <a:lstStyle/>
                    <a:p>
                      <a:r>
                        <a:rPr lang="en-US" sz="2100" dirty="0" smtClean="0"/>
                        <a:t>Tafilah-Salamya</a:t>
                      </a:r>
                      <a:r>
                        <a:rPr lang="en-US" sz="2100" baseline="0" dirty="0" smtClean="0"/>
                        <a:t>, Beni Khedache-Sidi Bouzid,</a:t>
                      </a:r>
                    </a:p>
                    <a:p>
                      <a:r>
                        <a:rPr lang="en-US" sz="2100" baseline="0" dirty="0" smtClean="0"/>
                        <a:t>Karkheh River Basin</a:t>
                      </a:r>
                      <a:endParaRPr lang="en-US" sz="2100" dirty="0" smtClean="0"/>
                    </a:p>
                    <a:p>
                      <a:endParaRPr lang="en-US" sz="2100" dirty="0"/>
                    </a:p>
                  </a:txBody>
                  <a:tcPr>
                    <a:solidFill>
                      <a:srgbClr val="FFFF99"/>
                    </a:solidFill>
                  </a:tcPr>
                </a:tc>
              </a:tr>
              <a:tr h="370840">
                <a:tc>
                  <a:txBody>
                    <a:bodyPr/>
                    <a:lstStyle/>
                    <a:p>
                      <a:pPr algn="ctr"/>
                      <a:r>
                        <a:rPr lang="en-US" sz="2000" b="1" dirty="0" smtClean="0">
                          <a:solidFill>
                            <a:schemeClr val="bg1"/>
                          </a:solidFill>
                          <a:latin typeface="Arial" panose="020B0604020202020204" pitchFamily="34" charset="0"/>
                          <a:cs typeface="Arial" panose="020B0604020202020204" pitchFamily="34" charset="0"/>
                        </a:rPr>
                        <a:t>Intensive rainfed Systems</a:t>
                      </a:r>
                      <a:endParaRPr lang="en-US" sz="2000" b="1" dirty="0">
                        <a:solidFill>
                          <a:schemeClr val="bg1"/>
                        </a:solidFill>
                        <a:latin typeface="Arial" panose="020B0604020202020204" pitchFamily="34" charset="0"/>
                        <a:cs typeface="Arial" panose="020B0604020202020204" pitchFamily="34" charset="0"/>
                      </a:endParaRPr>
                    </a:p>
                  </a:txBody>
                  <a:tcPr vert="vert270">
                    <a:solidFill>
                      <a:srgbClr val="009900"/>
                    </a:solidFill>
                  </a:tcPr>
                </a:tc>
                <a:tc>
                  <a:txBody>
                    <a:bodyPr/>
                    <a:lstStyle/>
                    <a:p>
                      <a:r>
                        <a:rPr lang="en-US" sz="2100" dirty="0" smtClean="0">
                          <a:solidFill>
                            <a:schemeClr val="bg1"/>
                          </a:solidFill>
                        </a:rPr>
                        <a:t>Wheat-based cropping system, land fragmentation, horticulture is intensifiable and market-oriented</a:t>
                      </a:r>
                      <a:r>
                        <a:rPr lang="en-US" sz="2100" baseline="0" dirty="0" smtClean="0">
                          <a:solidFill>
                            <a:schemeClr val="bg1"/>
                          </a:solidFill>
                        </a:rPr>
                        <a:t> including for export, intensive dairy cattle production</a:t>
                      </a:r>
                      <a:endParaRPr lang="en-US" sz="2100" dirty="0">
                        <a:solidFill>
                          <a:schemeClr val="bg1"/>
                        </a:solidFill>
                      </a:endParaRPr>
                    </a:p>
                  </a:txBody>
                  <a:tcPr>
                    <a:solidFill>
                      <a:srgbClr val="009900"/>
                    </a:solidFill>
                  </a:tcPr>
                </a:tc>
                <a:tc>
                  <a:txBody>
                    <a:bodyPr/>
                    <a:lstStyle/>
                    <a:p>
                      <a:r>
                        <a:rPr lang="en-US" sz="2100" dirty="0" smtClean="0">
                          <a:solidFill>
                            <a:schemeClr val="bg1"/>
                          </a:solidFill>
                        </a:rPr>
                        <a:t>Land degradation,</a:t>
                      </a:r>
                      <a:r>
                        <a:rPr lang="en-US" sz="2100" baseline="0" dirty="0" smtClean="0">
                          <a:solidFill>
                            <a:schemeClr val="bg1"/>
                          </a:solidFill>
                        </a:rPr>
                        <a:t> nutrient deficiencies, water scarcity, climate variability, youth </a:t>
                      </a:r>
                      <a:r>
                        <a:rPr lang="en-US" sz="2100" baseline="0" dirty="0" err="1" smtClean="0">
                          <a:solidFill>
                            <a:schemeClr val="bg1"/>
                          </a:solidFill>
                        </a:rPr>
                        <a:t>unemploymeent</a:t>
                      </a:r>
                      <a:endParaRPr lang="en-US" sz="2100" dirty="0">
                        <a:solidFill>
                          <a:schemeClr val="bg1"/>
                        </a:solidFill>
                      </a:endParaRPr>
                    </a:p>
                  </a:txBody>
                  <a:tcPr>
                    <a:solidFill>
                      <a:srgbClr val="00990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100" dirty="0" smtClean="0">
                          <a:solidFill>
                            <a:schemeClr val="bg1"/>
                          </a:solidFill>
                        </a:rPr>
                        <a:t>Meknes-</a:t>
                      </a:r>
                      <a:r>
                        <a:rPr lang="en-US" sz="2100" dirty="0" err="1" smtClean="0">
                          <a:solidFill>
                            <a:schemeClr val="bg1"/>
                          </a:solidFill>
                        </a:rPr>
                        <a:t>Saies</a:t>
                      </a:r>
                      <a:r>
                        <a:rPr lang="en-US" sz="2100" dirty="0" smtClean="0">
                          <a:solidFill>
                            <a:schemeClr val="bg1"/>
                          </a:solidFill>
                        </a:rPr>
                        <a:t>, </a:t>
                      </a:r>
                      <a:r>
                        <a:rPr lang="en-US" sz="2100" baseline="0" dirty="0" smtClean="0">
                          <a:solidFill>
                            <a:schemeClr val="bg1"/>
                          </a:solidFill>
                        </a:rPr>
                        <a:t>Karkheh River Basin</a:t>
                      </a:r>
                      <a:endParaRPr lang="en-US" sz="2100" dirty="0" smtClean="0">
                        <a:solidFill>
                          <a:schemeClr val="bg1"/>
                        </a:solidFill>
                      </a:endParaRPr>
                    </a:p>
                    <a:p>
                      <a:endParaRPr lang="en-US" sz="2100" dirty="0">
                        <a:solidFill>
                          <a:schemeClr val="bg1"/>
                        </a:solidFill>
                      </a:endParaRPr>
                    </a:p>
                  </a:txBody>
                  <a:tcPr>
                    <a:solidFill>
                      <a:srgbClr val="009900"/>
                    </a:solidFill>
                  </a:tcPr>
                </a:tc>
              </a:tr>
            </a:tbl>
          </a:graphicData>
        </a:graphic>
      </p:graphicFrame>
      <p:sp>
        <p:nvSpPr>
          <p:cNvPr id="4" name="Slide Number Placeholder 3"/>
          <p:cNvSpPr>
            <a:spLocks noGrp="1"/>
          </p:cNvSpPr>
          <p:nvPr>
            <p:ph type="sldNum" sz="quarter" idx="12"/>
          </p:nvPr>
        </p:nvSpPr>
        <p:spPr/>
        <p:txBody>
          <a:bodyPr/>
          <a:lstStyle/>
          <a:p>
            <a:fld id="{DED37CF9-E3DB-4575-88B6-05549807FEBA}" type="slidenum">
              <a:rPr lang="en-US" smtClean="0"/>
              <a:t>8</a:t>
            </a:fld>
            <a:endParaRPr lang="en-US"/>
          </a:p>
        </p:txBody>
      </p:sp>
    </p:spTree>
    <p:extLst>
      <p:ext uri="{BB962C8B-B14F-4D97-AF65-F5344CB8AC3E}">
        <p14:creationId xmlns:p14="http://schemas.microsoft.com/office/powerpoint/2010/main" val="17950191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3423407722"/>
              </p:ext>
            </p:extLst>
          </p:nvPr>
        </p:nvGraphicFramePr>
        <p:xfrm>
          <a:off x="457200" y="1371600"/>
          <a:ext cx="8229600" cy="5059680"/>
        </p:xfrm>
        <a:graphic>
          <a:graphicData uri="http://schemas.openxmlformats.org/drawingml/2006/table">
            <a:tbl>
              <a:tblPr firstRow="1" bandRow="1">
                <a:tableStyleId>{5C22544A-7EE6-4342-B048-85BDC9FD1C3A}</a:tableStyleId>
              </a:tblPr>
              <a:tblGrid>
                <a:gridCol w="1143000"/>
                <a:gridCol w="2895600"/>
                <a:gridCol w="2286000"/>
                <a:gridCol w="1905000"/>
              </a:tblGrid>
              <a:tr h="370840">
                <a:tc>
                  <a:txBody>
                    <a:bodyPr/>
                    <a:lstStyle/>
                    <a:p>
                      <a:r>
                        <a:rPr lang="en-US" sz="2000" b="1" dirty="0" smtClean="0">
                          <a:latin typeface="Arial" panose="020B0604020202020204" pitchFamily="34" charset="0"/>
                          <a:cs typeface="Arial" panose="020B0604020202020204" pitchFamily="34" charset="0"/>
                        </a:rPr>
                        <a:t>ALS</a:t>
                      </a:r>
                      <a:endParaRPr lang="en-US" sz="2000" b="1" dirty="0">
                        <a:latin typeface="Arial" panose="020B0604020202020204" pitchFamily="34" charset="0"/>
                        <a:cs typeface="Arial" panose="020B0604020202020204" pitchFamily="34" charset="0"/>
                      </a:endParaRPr>
                    </a:p>
                  </a:txBody>
                  <a:tcPr/>
                </a:tc>
                <a:tc>
                  <a:txBody>
                    <a:bodyPr/>
                    <a:lstStyle/>
                    <a:p>
                      <a:r>
                        <a:rPr lang="en-US" dirty="0" smtClean="0"/>
                        <a:t>Brief description</a:t>
                      </a:r>
                      <a:endParaRPr lang="en-US" dirty="0"/>
                    </a:p>
                  </a:txBody>
                  <a:tcPr/>
                </a:tc>
                <a:tc>
                  <a:txBody>
                    <a:bodyPr/>
                    <a:lstStyle/>
                    <a:p>
                      <a:r>
                        <a:rPr lang="en-US" dirty="0" smtClean="0"/>
                        <a:t>Major constraints</a:t>
                      </a:r>
                      <a:endParaRPr lang="en-US" dirty="0"/>
                    </a:p>
                  </a:txBody>
                  <a:tcPr/>
                </a:tc>
                <a:tc>
                  <a:txBody>
                    <a:bodyPr/>
                    <a:lstStyle/>
                    <a:p>
                      <a:r>
                        <a:rPr lang="en-US" dirty="0" smtClean="0"/>
                        <a:t>Sites</a:t>
                      </a:r>
                      <a:endParaRPr lang="en-US" dirty="0"/>
                    </a:p>
                  </a:txBody>
                  <a:tcPr/>
                </a:tc>
              </a:tr>
              <a:tr h="370840">
                <a:tc>
                  <a:txBody>
                    <a:bodyPr/>
                    <a:lstStyle/>
                    <a:p>
                      <a:pPr algn="ctr"/>
                      <a:r>
                        <a:rPr lang="en-US" sz="2000" b="1" dirty="0" smtClean="0">
                          <a:solidFill>
                            <a:schemeClr val="bg1"/>
                          </a:solidFill>
                          <a:latin typeface="Arial" panose="020B0604020202020204" pitchFamily="34" charset="0"/>
                          <a:cs typeface="Arial" panose="020B0604020202020204" pitchFamily="34" charset="0"/>
                        </a:rPr>
                        <a:t>Tree-based Systems</a:t>
                      </a:r>
                      <a:endParaRPr lang="en-US" sz="2000" b="1" dirty="0">
                        <a:solidFill>
                          <a:schemeClr val="bg1"/>
                        </a:solidFill>
                        <a:latin typeface="Arial" panose="020B0604020202020204" pitchFamily="34" charset="0"/>
                        <a:cs typeface="Arial" panose="020B0604020202020204" pitchFamily="34" charset="0"/>
                      </a:endParaRPr>
                    </a:p>
                  </a:txBody>
                  <a:tcPr vert="vert270">
                    <a:solidFill>
                      <a:schemeClr val="accent6">
                        <a:lumMod val="5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100" dirty="0" smtClean="0">
                          <a:solidFill>
                            <a:schemeClr val="bg1"/>
                          </a:solidFill>
                        </a:rPr>
                        <a:t>Mixed tree-crop-livestock, variant of agropastoral (Jordan &amp; Tunisia: olive-</a:t>
                      </a:r>
                      <a:r>
                        <a:rPr lang="en-US" sz="2100" baseline="0" dirty="0" smtClean="0">
                          <a:solidFill>
                            <a:schemeClr val="bg1"/>
                          </a:solidFill>
                        </a:rPr>
                        <a:t>figs - almonds-barley - sheep)</a:t>
                      </a:r>
                      <a:endParaRPr lang="en-US" sz="2100" dirty="0" smtClean="0">
                        <a:solidFill>
                          <a:schemeClr val="bg1"/>
                        </a:solidFill>
                      </a:endParaRPr>
                    </a:p>
                    <a:p>
                      <a:r>
                        <a:rPr lang="en-US" sz="2100" dirty="0" smtClean="0">
                          <a:solidFill>
                            <a:schemeClr val="bg1"/>
                          </a:solidFill>
                        </a:rPr>
                        <a:t> &amp; intensive rainfed; rainfed (Meknes: wheat-fruit trees-dairy cattle)</a:t>
                      </a:r>
                      <a:endParaRPr lang="en-US" sz="2100" dirty="0">
                        <a:solidFill>
                          <a:schemeClr val="bg1"/>
                        </a:solidFill>
                      </a:endParaRPr>
                    </a:p>
                  </a:txBody>
                  <a:tcPr>
                    <a:solidFill>
                      <a:schemeClr val="accent6">
                        <a:lumMod val="50000"/>
                      </a:schemeClr>
                    </a:solidFill>
                  </a:tcPr>
                </a:tc>
                <a:tc>
                  <a:txBody>
                    <a:bodyPr/>
                    <a:lstStyle/>
                    <a:p>
                      <a:r>
                        <a:rPr lang="en-US" sz="2100" dirty="0" smtClean="0">
                          <a:solidFill>
                            <a:schemeClr val="bg1"/>
                          </a:solidFill>
                        </a:rPr>
                        <a:t>Fast degradation of natural resources,</a:t>
                      </a:r>
                      <a:r>
                        <a:rPr lang="en-US" sz="2100" baseline="0" dirty="0" smtClean="0">
                          <a:solidFill>
                            <a:schemeClr val="bg1"/>
                          </a:solidFill>
                        </a:rPr>
                        <a:t> overgrazing, land degradation, climate variability, youth unemployment</a:t>
                      </a:r>
                      <a:endParaRPr lang="en-US" sz="2100" dirty="0">
                        <a:solidFill>
                          <a:schemeClr val="bg1"/>
                        </a:solidFill>
                      </a:endParaRPr>
                    </a:p>
                  </a:txBody>
                  <a:tcPr>
                    <a:solidFill>
                      <a:schemeClr val="accent6">
                        <a:lumMod val="5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100" dirty="0" smtClean="0">
                          <a:solidFill>
                            <a:schemeClr val="bg1"/>
                          </a:solidFill>
                        </a:rPr>
                        <a:t>Tafilah-Salamya</a:t>
                      </a:r>
                      <a:r>
                        <a:rPr lang="en-US" sz="2100" baseline="0" dirty="0" smtClean="0">
                          <a:solidFill>
                            <a:schemeClr val="bg1"/>
                          </a:solidFill>
                        </a:rPr>
                        <a:t>, Beni Khedache-Sidi Bouzid, </a:t>
                      </a:r>
                      <a:r>
                        <a:rPr lang="en-US" sz="2100" dirty="0" smtClean="0">
                          <a:solidFill>
                            <a:schemeClr val="bg1"/>
                          </a:solidFill>
                        </a:rPr>
                        <a:t>Meknes-</a:t>
                      </a:r>
                      <a:r>
                        <a:rPr lang="en-US" sz="2100" dirty="0" err="1" smtClean="0">
                          <a:solidFill>
                            <a:schemeClr val="bg1"/>
                          </a:solidFill>
                        </a:rPr>
                        <a:t>Saies</a:t>
                      </a:r>
                      <a:endParaRPr lang="en-US" sz="2100" baseline="0" dirty="0" smtClean="0">
                        <a:solidFill>
                          <a:schemeClr val="bg1"/>
                        </a:solidFill>
                      </a:endParaRPr>
                    </a:p>
                    <a:p>
                      <a:endParaRPr lang="en-US" sz="2100" dirty="0">
                        <a:solidFill>
                          <a:schemeClr val="bg1"/>
                        </a:solidFill>
                      </a:endParaRPr>
                    </a:p>
                  </a:txBody>
                  <a:tcPr>
                    <a:solidFill>
                      <a:schemeClr val="accent6">
                        <a:lumMod val="50000"/>
                      </a:schemeClr>
                    </a:solidFill>
                  </a:tcPr>
                </a:tc>
              </a:tr>
              <a:tr h="370840">
                <a:tc>
                  <a:txBody>
                    <a:bodyPr/>
                    <a:lstStyle/>
                    <a:p>
                      <a:pPr algn="ctr"/>
                      <a:r>
                        <a:rPr lang="en-US" sz="2000" b="1" dirty="0" smtClean="0">
                          <a:solidFill>
                            <a:schemeClr val="bg1"/>
                          </a:solidFill>
                          <a:latin typeface="Arial" panose="020B0604020202020204" pitchFamily="34" charset="0"/>
                          <a:cs typeface="Arial" panose="020B0604020202020204" pitchFamily="34" charset="0"/>
                        </a:rPr>
                        <a:t>Irrigated Crop Systems</a:t>
                      </a:r>
                      <a:endParaRPr lang="en-US" sz="2000" b="1" dirty="0">
                        <a:solidFill>
                          <a:schemeClr val="bg1"/>
                        </a:solidFill>
                        <a:latin typeface="Arial" panose="020B0604020202020204" pitchFamily="34" charset="0"/>
                        <a:cs typeface="Arial" panose="020B0604020202020204" pitchFamily="34" charset="0"/>
                      </a:endParaRPr>
                    </a:p>
                  </a:txBody>
                  <a:tcPr vert="vert270">
                    <a:solidFill>
                      <a:srgbClr val="0070C0"/>
                    </a:solidFill>
                  </a:tcPr>
                </a:tc>
                <a:tc>
                  <a:txBody>
                    <a:bodyPr/>
                    <a:lstStyle/>
                    <a:p>
                      <a:r>
                        <a:rPr lang="en-US" sz="2100" dirty="0" smtClean="0">
                          <a:solidFill>
                            <a:schemeClr val="bg1"/>
                          </a:solidFill>
                        </a:rPr>
                        <a:t>Market-oriented</a:t>
                      </a:r>
                      <a:r>
                        <a:rPr lang="en-US" sz="2100" baseline="0" dirty="0" smtClean="0">
                          <a:solidFill>
                            <a:schemeClr val="bg1"/>
                          </a:solidFill>
                        </a:rPr>
                        <a:t> vegetable and fruit; high yielding wheat and forage crops, dairy cattle.</a:t>
                      </a:r>
                      <a:endParaRPr lang="en-US" sz="2100" dirty="0">
                        <a:solidFill>
                          <a:schemeClr val="bg1"/>
                        </a:solidFill>
                      </a:endParaRPr>
                    </a:p>
                  </a:txBody>
                  <a:tcPr>
                    <a:solidFill>
                      <a:srgbClr val="0070C0"/>
                    </a:solidFill>
                  </a:tcPr>
                </a:tc>
                <a:tc>
                  <a:txBody>
                    <a:bodyPr/>
                    <a:lstStyle/>
                    <a:p>
                      <a:r>
                        <a:rPr lang="en-US" sz="2100" dirty="0" smtClean="0">
                          <a:solidFill>
                            <a:schemeClr val="bg1"/>
                          </a:solidFill>
                        </a:rPr>
                        <a:t>Land constrained by groundwater depletion, salinization, heat stress, youth unemployment</a:t>
                      </a:r>
                      <a:endParaRPr lang="en-US" sz="2100" dirty="0">
                        <a:solidFill>
                          <a:schemeClr val="bg1"/>
                        </a:solidFill>
                      </a:endParaRPr>
                    </a:p>
                  </a:txBody>
                  <a:tcPr>
                    <a:solidFill>
                      <a:srgbClr val="0070C0"/>
                    </a:solidFill>
                  </a:tcPr>
                </a:tc>
                <a:tc>
                  <a:txBody>
                    <a:bodyPr/>
                    <a:lstStyle/>
                    <a:p>
                      <a:r>
                        <a:rPr lang="en-US" sz="2100" dirty="0" smtClean="0">
                          <a:solidFill>
                            <a:schemeClr val="bg1"/>
                          </a:solidFill>
                        </a:rPr>
                        <a:t>Nile Delta</a:t>
                      </a:r>
                      <a:endParaRPr lang="en-US" sz="2100" dirty="0">
                        <a:solidFill>
                          <a:schemeClr val="bg1"/>
                        </a:solidFill>
                      </a:endParaRPr>
                    </a:p>
                  </a:txBody>
                  <a:tcPr>
                    <a:solidFill>
                      <a:srgbClr val="0070C0"/>
                    </a:solidFill>
                  </a:tcPr>
                </a:tc>
              </a:tr>
            </a:tbl>
          </a:graphicData>
        </a:graphic>
      </p:graphicFrame>
      <p:sp>
        <p:nvSpPr>
          <p:cNvPr id="4" name="Slide Number Placeholder 3"/>
          <p:cNvSpPr>
            <a:spLocks noGrp="1"/>
          </p:cNvSpPr>
          <p:nvPr>
            <p:ph type="sldNum" sz="quarter" idx="12"/>
          </p:nvPr>
        </p:nvSpPr>
        <p:spPr/>
        <p:txBody>
          <a:bodyPr/>
          <a:lstStyle/>
          <a:p>
            <a:fld id="{DED37CF9-E3DB-4575-88B6-05549807FEBA}" type="slidenum">
              <a:rPr lang="en-US" smtClean="0"/>
              <a:t>9</a:t>
            </a:fld>
            <a:endParaRPr lang="en-US"/>
          </a:p>
        </p:txBody>
      </p:sp>
      <p:sp>
        <p:nvSpPr>
          <p:cNvPr id="6" name="Title 1"/>
          <p:cNvSpPr>
            <a:spLocks noGrp="1"/>
          </p:cNvSpPr>
          <p:nvPr>
            <p:ph type="title"/>
          </p:nvPr>
        </p:nvSpPr>
        <p:spPr>
          <a:xfrm>
            <a:off x="457200" y="76200"/>
            <a:ext cx="8229600" cy="1143000"/>
          </a:xfrm>
        </p:spPr>
        <p:txBody>
          <a:bodyPr>
            <a:noAutofit/>
          </a:bodyPr>
          <a:lstStyle/>
          <a:p>
            <a:r>
              <a:rPr lang="en-US" sz="3600" dirty="0" smtClean="0"/>
              <a:t>Major Agricultural Livelihood Systems in NA&amp;WA</a:t>
            </a:r>
            <a:endParaRPr lang="en-US" sz="3600" dirty="0"/>
          </a:p>
        </p:txBody>
      </p:sp>
    </p:spTree>
    <p:extLst>
      <p:ext uri="{BB962C8B-B14F-4D97-AF65-F5344CB8AC3E}">
        <p14:creationId xmlns:p14="http://schemas.microsoft.com/office/powerpoint/2010/main" val="373573753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vert="horz" lIns="91440" tIns="45720" rIns="91440" bIns="45720" rtlCol="0" anchor="ctr">
            <a:noAutofit/>
          </a:bodyPr>
          <a:lstStyle/>
          <a:p>
            <a:r>
              <a:rPr lang="en-US" sz="3200" b="1" dirty="0">
                <a:solidFill>
                  <a:srgbClr val="3366FF"/>
                </a:solidFill>
              </a:rPr>
              <a:t>Hypotheses for the NA &amp; WA </a:t>
            </a:r>
            <a:r>
              <a:rPr lang="en-US" sz="3200" b="1" dirty="0" smtClean="0">
                <a:solidFill>
                  <a:srgbClr val="3366FF"/>
                </a:solidFill>
              </a:rPr>
              <a:t>Flagship</a:t>
            </a:r>
            <a:endParaRPr lang="en-US" sz="3200" b="1" dirty="0">
              <a:solidFill>
                <a:srgbClr val="3366FF"/>
              </a:solidFill>
            </a:endParaRPr>
          </a:p>
        </p:txBody>
      </p:sp>
      <p:sp>
        <p:nvSpPr>
          <p:cNvPr id="3" name="Content Placeholder 2"/>
          <p:cNvSpPr>
            <a:spLocks noGrp="1"/>
          </p:cNvSpPr>
          <p:nvPr>
            <p:ph idx="1"/>
          </p:nvPr>
        </p:nvSpPr>
        <p:spPr>
          <a:xfrm>
            <a:off x="457200" y="1066800"/>
            <a:ext cx="8458200" cy="5562600"/>
          </a:xfrm>
        </p:spPr>
        <p:txBody>
          <a:bodyPr>
            <a:noAutofit/>
          </a:bodyPr>
          <a:lstStyle/>
          <a:p>
            <a:pPr>
              <a:lnSpc>
                <a:spcPct val="90000"/>
              </a:lnSpc>
              <a:spcBef>
                <a:spcPts val="200"/>
              </a:spcBef>
              <a:spcAft>
                <a:spcPts val="200"/>
              </a:spcAft>
            </a:pPr>
            <a:r>
              <a:rPr lang="en-US" sz="2400" dirty="0" smtClean="0"/>
              <a:t>The </a:t>
            </a:r>
            <a:r>
              <a:rPr lang="en-US" sz="2400" dirty="0"/>
              <a:t>use of </a:t>
            </a:r>
            <a:r>
              <a:rPr lang="en-US" sz="2400" dirty="0">
                <a:solidFill>
                  <a:srgbClr val="3366FF"/>
                </a:solidFill>
              </a:rPr>
              <a:t>innovation platform </a:t>
            </a:r>
            <a:r>
              <a:rPr lang="en-US" sz="2400" dirty="0"/>
              <a:t>(IP) </a:t>
            </a:r>
            <a:r>
              <a:rPr lang="en-US" sz="2400" dirty="0" smtClean="0"/>
              <a:t>will </a:t>
            </a:r>
            <a:r>
              <a:rPr lang="en-US" sz="2400" dirty="0"/>
              <a:t>help halt land degradation and restore ecosystems and improve livelihoods</a:t>
            </a:r>
          </a:p>
          <a:p>
            <a:pPr>
              <a:lnSpc>
                <a:spcPct val="90000"/>
              </a:lnSpc>
              <a:spcBef>
                <a:spcPts val="200"/>
              </a:spcBef>
              <a:spcAft>
                <a:spcPts val="200"/>
              </a:spcAft>
            </a:pPr>
            <a:r>
              <a:rPr lang="en-US" sz="2400" dirty="0"/>
              <a:t>Rangeland production systems can be made less risky and more resilient by </a:t>
            </a:r>
            <a:r>
              <a:rPr lang="en-US" sz="2400" dirty="0">
                <a:solidFill>
                  <a:srgbClr val="3366FF"/>
                </a:solidFill>
              </a:rPr>
              <a:t>integrated technical, institutional and policy innovations</a:t>
            </a:r>
            <a:r>
              <a:rPr lang="en-US" sz="2400" dirty="0"/>
              <a:t> that aim at rangeland rehabilitation and sustainable management</a:t>
            </a:r>
          </a:p>
          <a:p>
            <a:pPr>
              <a:lnSpc>
                <a:spcPct val="90000"/>
              </a:lnSpc>
              <a:spcBef>
                <a:spcPts val="200"/>
              </a:spcBef>
              <a:spcAft>
                <a:spcPts val="200"/>
              </a:spcAft>
            </a:pPr>
            <a:r>
              <a:rPr lang="en-US" sz="2400" dirty="0"/>
              <a:t> </a:t>
            </a:r>
            <a:r>
              <a:rPr lang="en-US" sz="2400" dirty="0" smtClean="0"/>
              <a:t>Irrigated </a:t>
            </a:r>
            <a:r>
              <a:rPr lang="en-US" sz="2400" dirty="0"/>
              <a:t>production systems can be sustainably intensified through </a:t>
            </a:r>
            <a:r>
              <a:rPr lang="en-US" sz="2400" dirty="0">
                <a:solidFill>
                  <a:srgbClr val="3366FF"/>
                </a:solidFill>
              </a:rPr>
              <a:t>policies and institutions that ensure efficient use of land and water</a:t>
            </a:r>
            <a:r>
              <a:rPr lang="en-US" sz="2400" dirty="0"/>
              <a:t> resources.</a:t>
            </a:r>
          </a:p>
          <a:p>
            <a:pPr>
              <a:lnSpc>
                <a:spcPct val="90000"/>
              </a:lnSpc>
              <a:spcBef>
                <a:spcPts val="200"/>
              </a:spcBef>
              <a:spcAft>
                <a:spcPts val="200"/>
              </a:spcAft>
            </a:pPr>
            <a:r>
              <a:rPr lang="en-US" sz="2400" dirty="0"/>
              <a:t>Use of </a:t>
            </a:r>
            <a:r>
              <a:rPr lang="en-US" sz="2400" dirty="0">
                <a:solidFill>
                  <a:srgbClr val="3366FF"/>
                </a:solidFill>
              </a:rPr>
              <a:t>innovation systems </a:t>
            </a:r>
            <a:r>
              <a:rPr lang="en-US" sz="2400" dirty="0"/>
              <a:t>approach will enhance the adoption and utilization of improved technologies, markets and </a:t>
            </a:r>
            <a:r>
              <a:rPr lang="en-US" sz="2400" dirty="0" smtClean="0"/>
              <a:t>policies</a:t>
            </a:r>
          </a:p>
          <a:p>
            <a:pPr>
              <a:lnSpc>
                <a:spcPct val="90000"/>
              </a:lnSpc>
              <a:spcBef>
                <a:spcPts val="200"/>
              </a:spcBef>
              <a:spcAft>
                <a:spcPts val="200"/>
              </a:spcAft>
            </a:pPr>
            <a:r>
              <a:rPr lang="en-US" sz="2400" dirty="0">
                <a:solidFill>
                  <a:srgbClr val="3366FF"/>
                </a:solidFill>
              </a:rPr>
              <a:t>System analysis </a:t>
            </a:r>
            <a:r>
              <a:rPr lang="en-US" sz="2400" dirty="0"/>
              <a:t>of production and market system performance will allow optimal intensification of the production and market systems and the assessment of potential impact of innovations both in socio-economic and ecological terms.</a:t>
            </a:r>
          </a:p>
          <a:p>
            <a:pPr>
              <a:lnSpc>
                <a:spcPct val="90000"/>
              </a:lnSpc>
              <a:spcBef>
                <a:spcPts val="200"/>
              </a:spcBef>
              <a:spcAft>
                <a:spcPts val="200"/>
              </a:spcAft>
            </a:pPr>
            <a:r>
              <a:rPr lang="en-US" sz="2400" dirty="0" smtClean="0"/>
              <a:t> </a:t>
            </a:r>
            <a:endParaRPr lang="en-US" sz="2400" dirty="0"/>
          </a:p>
          <a:p>
            <a:pPr>
              <a:lnSpc>
                <a:spcPct val="90000"/>
              </a:lnSpc>
              <a:spcBef>
                <a:spcPts val="200"/>
              </a:spcBef>
              <a:spcAft>
                <a:spcPts val="200"/>
              </a:spcAft>
            </a:pPr>
            <a:endParaRPr lang="en-US" sz="2400" dirty="0"/>
          </a:p>
        </p:txBody>
      </p:sp>
      <p:sp>
        <p:nvSpPr>
          <p:cNvPr id="4" name="Slide Number Placeholder 3"/>
          <p:cNvSpPr>
            <a:spLocks noGrp="1"/>
          </p:cNvSpPr>
          <p:nvPr>
            <p:ph type="sldNum" sz="quarter" idx="12"/>
          </p:nvPr>
        </p:nvSpPr>
        <p:spPr/>
        <p:txBody>
          <a:bodyPr/>
          <a:lstStyle/>
          <a:p>
            <a:fld id="{DED37CF9-E3DB-4575-88B6-05549807FEBA}" type="slidenum">
              <a:rPr lang="en-US" smtClean="0"/>
              <a:t>10</a:t>
            </a:fld>
            <a:endParaRPr lang="en-US"/>
          </a:p>
        </p:txBody>
      </p:sp>
    </p:spTree>
    <p:extLst>
      <p:ext uri="{BB962C8B-B14F-4D97-AF65-F5344CB8AC3E}">
        <p14:creationId xmlns:p14="http://schemas.microsoft.com/office/powerpoint/2010/main" val="384168144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90600"/>
            <a:ext cx="8458200" cy="4800600"/>
          </a:xfrm>
        </p:spPr>
        <p:txBody>
          <a:bodyPr>
            <a:noAutofit/>
          </a:bodyPr>
          <a:lstStyle/>
          <a:p>
            <a:pPr>
              <a:lnSpc>
                <a:spcPct val="90000"/>
              </a:lnSpc>
              <a:spcBef>
                <a:spcPts val="200"/>
              </a:spcBef>
              <a:spcAft>
                <a:spcPts val="200"/>
              </a:spcAft>
            </a:pPr>
            <a:r>
              <a:rPr lang="en-US" sz="2400" dirty="0" smtClean="0"/>
              <a:t>Some </a:t>
            </a:r>
            <a:r>
              <a:rPr lang="en-US" sz="2400" dirty="0"/>
              <a:t>form of </a:t>
            </a:r>
            <a:r>
              <a:rPr lang="en-US" sz="2400" dirty="0">
                <a:solidFill>
                  <a:srgbClr val="3366FF"/>
                </a:solidFill>
              </a:rPr>
              <a:t>farm aggregation </a:t>
            </a:r>
            <a:r>
              <a:rPr lang="en-US" sz="2400" dirty="0"/>
              <a:t>(association/ organized farmers groups) will lead to the realization of economies of size, thereby leading to increased access to innovations, improved market efficiencies, competitiveness and value addition</a:t>
            </a:r>
          </a:p>
          <a:p>
            <a:pPr>
              <a:lnSpc>
                <a:spcPct val="90000"/>
              </a:lnSpc>
              <a:spcBef>
                <a:spcPts val="200"/>
              </a:spcBef>
              <a:spcAft>
                <a:spcPts val="200"/>
              </a:spcAft>
            </a:pPr>
            <a:r>
              <a:rPr lang="en-US" sz="2400" dirty="0"/>
              <a:t>Rainfed wheat-based system can be sustainably intensified and diversified through </a:t>
            </a:r>
            <a:r>
              <a:rPr lang="en-US" sz="2400" dirty="0">
                <a:solidFill>
                  <a:srgbClr val="3366FF"/>
                </a:solidFill>
              </a:rPr>
              <a:t>crop-tree-livestock integration</a:t>
            </a:r>
            <a:r>
              <a:rPr lang="en-US" sz="2400" dirty="0"/>
              <a:t>, agricultural innovations, and institutional arrangements providing pathways out of </a:t>
            </a:r>
            <a:r>
              <a:rPr lang="en-US" sz="2400" dirty="0" smtClean="0"/>
              <a:t>poverty</a:t>
            </a:r>
          </a:p>
          <a:p>
            <a:pPr>
              <a:lnSpc>
                <a:spcPct val="90000"/>
              </a:lnSpc>
              <a:spcBef>
                <a:spcPts val="200"/>
              </a:spcBef>
              <a:spcAft>
                <a:spcPts val="200"/>
              </a:spcAft>
            </a:pPr>
            <a:r>
              <a:rPr lang="en-US" sz="2400" dirty="0">
                <a:solidFill>
                  <a:srgbClr val="3366FF"/>
                </a:solidFill>
              </a:rPr>
              <a:t>Equitable distribution of responsibilities and benefits </a:t>
            </a:r>
            <a:r>
              <a:rPr lang="en-US" sz="2400" dirty="0"/>
              <a:t>along the value chain among men, women and youth will enhance development of the target areas;</a:t>
            </a:r>
          </a:p>
          <a:p>
            <a:pPr>
              <a:lnSpc>
                <a:spcPct val="90000"/>
              </a:lnSpc>
              <a:spcBef>
                <a:spcPts val="200"/>
              </a:spcBef>
              <a:spcAft>
                <a:spcPts val="200"/>
              </a:spcAft>
            </a:pPr>
            <a:r>
              <a:rPr lang="en-US" sz="2400" dirty="0"/>
              <a:t>Achieving </a:t>
            </a:r>
            <a:r>
              <a:rPr lang="en-US" sz="2400" dirty="0">
                <a:solidFill>
                  <a:srgbClr val="3366FF"/>
                </a:solidFill>
              </a:rPr>
              <a:t>gender equality </a:t>
            </a:r>
            <a:r>
              <a:rPr lang="en-US" sz="2400" dirty="0"/>
              <a:t>will greatly contribute to the elimination of hunger and poverty through achieving equality between women and men in sustainable agricultural production and rural development efforts.</a:t>
            </a:r>
          </a:p>
          <a:p>
            <a:pPr>
              <a:lnSpc>
                <a:spcPct val="90000"/>
              </a:lnSpc>
              <a:spcBef>
                <a:spcPts val="200"/>
              </a:spcBef>
              <a:spcAft>
                <a:spcPts val="200"/>
              </a:spcAft>
            </a:pPr>
            <a:endParaRPr lang="en-US" sz="2400" dirty="0"/>
          </a:p>
        </p:txBody>
      </p:sp>
      <p:sp>
        <p:nvSpPr>
          <p:cNvPr id="4" name="Slide Number Placeholder 3"/>
          <p:cNvSpPr>
            <a:spLocks noGrp="1"/>
          </p:cNvSpPr>
          <p:nvPr>
            <p:ph type="sldNum" sz="quarter" idx="12"/>
          </p:nvPr>
        </p:nvSpPr>
        <p:spPr/>
        <p:txBody>
          <a:bodyPr/>
          <a:lstStyle/>
          <a:p>
            <a:fld id="{DED37CF9-E3DB-4575-88B6-05549807FEBA}" type="slidenum">
              <a:rPr lang="en-US" smtClean="0"/>
              <a:t>11</a:t>
            </a:fld>
            <a:endParaRPr lang="en-US"/>
          </a:p>
        </p:txBody>
      </p:sp>
      <p:sp>
        <p:nvSpPr>
          <p:cNvPr id="6" name="Title 1"/>
          <p:cNvSpPr>
            <a:spLocks noGrp="1"/>
          </p:cNvSpPr>
          <p:nvPr>
            <p:ph type="title"/>
          </p:nvPr>
        </p:nvSpPr>
        <p:spPr>
          <a:xfrm>
            <a:off x="609600" y="228600"/>
            <a:ext cx="8229600" cy="609600"/>
          </a:xfrm>
        </p:spPr>
        <p:txBody>
          <a:bodyPr vert="horz" lIns="91440" tIns="45720" rIns="91440" bIns="45720" rtlCol="0" anchor="ctr">
            <a:noAutofit/>
          </a:bodyPr>
          <a:lstStyle/>
          <a:p>
            <a:r>
              <a:rPr lang="en-US" sz="3200" b="1" dirty="0">
                <a:solidFill>
                  <a:srgbClr val="3366FF"/>
                </a:solidFill>
              </a:rPr>
              <a:t>Hypotheses for the NA &amp; WA </a:t>
            </a:r>
            <a:r>
              <a:rPr lang="en-US" sz="3200" b="1" dirty="0" smtClean="0">
                <a:solidFill>
                  <a:srgbClr val="3366FF"/>
                </a:solidFill>
              </a:rPr>
              <a:t>Flagship</a:t>
            </a:r>
            <a:endParaRPr lang="en-US" sz="3200" b="1" dirty="0">
              <a:solidFill>
                <a:srgbClr val="3366FF"/>
              </a:solidFill>
            </a:endParaRPr>
          </a:p>
        </p:txBody>
      </p:sp>
    </p:spTree>
    <p:extLst>
      <p:ext uri="{BB962C8B-B14F-4D97-AF65-F5344CB8AC3E}">
        <p14:creationId xmlns:p14="http://schemas.microsoft.com/office/powerpoint/2010/main" val="40441093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62000"/>
          </a:xfrm>
        </p:spPr>
        <p:txBody>
          <a:bodyPr>
            <a:noAutofit/>
          </a:bodyPr>
          <a:lstStyle/>
          <a:p>
            <a:r>
              <a:rPr lang="en-US" sz="3600" b="1" dirty="0" smtClean="0">
                <a:solidFill>
                  <a:srgbClr val="3366FF"/>
                </a:solidFill>
              </a:rPr>
              <a:t>The working scale…</a:t>
            </a:r>
            <a:endParaRPr lang="en-US" sz="3600" b="1" dirty="0">
              <a:solidFill>
                <a:srgbClr val="3366FF"/>
              </a:solidFill>
            </a:endParaRPr>
          </a:p>
        </p:txBody>
      </p:sp>
      <p:sp>
        <p:nvSpPr>
          <p:cNvPr id="4" name="Slide Number Placeholder 3"/>
          <p:cNvSpPr>
            <a:spLocks noGrp="1"/>
          </p:cNvSpPr>
          <p:nvPr>
            <p:ph type="sldNum" sz="quarter" idx="12"/>
          </p:nvPr>
        </p:nvSpPr>
        <p:spPr/>
        <p:txBody>
          <a:bodyPr/>
          <a:lstStyle/>
          <a:p>
            <a:fld id="{DED37CF9-E3DB-4575-88B6-05549807FEBA}" type="slidenum">
              <a:rPr lang="en-US" smtClean="0"/>
              <a:t>12</a:t>
            </a:fld>
            <a:endParaRPr lang="en-US"/>
          </a:p>
        </p:txBody>
      </p:sp>
      <p:pic>
        <p:nvPicPr>
          <p:cNvPr id="1026" name="Picture 2" descr="C:\Users\Ali\Desktop\NA&amp;WA map CRP-DS.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363" y="1447800"/>
            <a:ext cx="8675687" cy="42672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3" name="Table 12"/>
          <p:cNvGraphicFramePr>
            <a:graphicFrameLocks noGrp="1"/>
          </p:cNvGraphicFramePr>
          <p:nvPr>
            <p:extLst>
              <p:ext uri="{D42A27DB-BD31-4B8C-83A1-F6EECF244321}">
                <p14:modId xmlns:p14="http://schemas.microsoft.com/office/powerpoint/2010/main" val="76039783"/>
              </p:ext>
            </p:extLst>
          </p:nvPr>
        </p:nvGraphicFramePr>
        <p:xfrm>
          <a:off x="76200" y="3825240"/>
          <a:ext cx="8910636" cy="2804160"/>
        </p:xfrm>
        <a:graphic>
          <a:graphicData uri="http://schemas.openxmlformats.org/drawingml/2006/table">
            <a:tbl>
              <a:tblPr firstRow="1" bandRow="1">
                <a:tableStyleId>{08FB837D-C827-4EFA-A057-4D05807E0F7C}</a:tableStyleId>
              </a:tblPr>
              <a:tblGrid>
                <a:gridCol w="1715101"/>
                <a:gridCol w="1439107"/>
                <a:gridCol w="1439107"/>
                <a:gridCol w="1439107"/>
                <a:gridCol w="1439107"/>
                <a:gridCol w="1439107"/>
              </a:tblGrid>
              <a:tr h="396240">
                <a:tc>
                  <a:txBody>
                    <a:bodyPr/>
                    <a:lstStyle/>
                    <a:p>
                      <a:endParaRPr lang="en-US" sz="2000" dirty="0">
                        <a:latin typeface="Arial" panose="020B0604020202020204" pitchFamily="34" charset="0"/>
                        <a:cs typeface="Arial" panose="020B0604020202020204" pitchFamily="34" charset="0"/>
                      </a:endParaRPr>
                    </a:p>
                  </a:txBody>
                  <a:tcPr>
                    <a:solidFill>
                      <a:srgbClr val="CC6600"/>
                    </a:solidFill>
                  </a:tcPr>
                </a:tc>
                <a:tc>
                  <a:txBody>
                    <a:bodyPr/>
                    <a:lstStyle/>
                    <a:p>
                      <a:pPr algn="ctr"/>
                      <a:r>
                        <a:rPr lang="en-US" sz="2000" dirty="0" smtClean="0">
                          <a:latin typeface="Arial" panose="020B0604020202020204" pitchFamily="34" charset="0"/>
                          <a:cs typeface="Arial" panose="020B0604020202020204" pitchFamily="34" charset="0"/>
                        </a:rPr>
                        <a:t>Meknes, Morocco</a:t>
                      </a:r>
                      <a:endParaRPr lang="en-US" sz="2000" dirty="0">
                        <a:latin typeface="Arial" panose="020B0604020202020204" pitchFamily="34" charset="0"/>
                        <a:cs typeface="Arial" panose="020B0604020202020204" pitchFamily="34" charset="0"/>
                      </a:endParaRPr>
                    </a:p>
                  </a:txBody>
                  <a:tcPr>
                    <a:solidFill>
                      <a:srgbClr val="CC6600"/>
                    </a:solidFill>
                  </a:tcPr>
                </a:tc>
                <a:tc>
                  <a:txBody>
                    <a:bodyPr/>
                    <a:lstStyle/>
                    <a:p>
                      <a:pPr algn="ctr"/>
                      <a:r>
                        <a:rPr lang="en-US" sz="2000" dirty="0" smtClean="0">
                          <a:latin typeface="Arial" panose="020B0604020202020204" pitchFamily="34" charset="0"/>
                          <a:cs typeface="Arial" panose="020B0604020202020204" pitchFamily="34" charset="0"/>
                        </a:rPr>
                        <a:t>BK – SB,</a:t>
                      </a:r>
                      <a:r>
                        <a:rPr lang="en-US" sz="2000" baseline="0" dirty="0" smtClean="0">
                          <a:latin typeface="Arial" panose="020B0604020202020204" pitchFamily="34" charset="0"/>
                          <a:cs typeface="Arial" panose="020B0604020202020204" pitchFamily="34" charset="0"/>
                        </a:rPr>
                        <a:t> Tunisia</a:t>
                      </a:r>
                      <a:endParaRPr lang="en-US" sz="2000" dirty="0">
                        <a:latin typeface="Arial" panose="020B0604020202020204" pitchFamily="34" charset="0"/>
                        <a:cs typeface="Arial" panose="020B0604020202020204" pitchFamily="34" charset="0"/>
                      </a:endParaRPr>
                    </a:p>
                  </a:txBody>
                  <a:tcPr>
                    <a:solidFill>
                      <a:srgbClr val="CC6600"/>
                    </a:solidFill>
                  </a:tcPr>
                </a:tc>
                <a:tc>
                  <a:txBody>
                    <a:bodyPr/>
                    <a:lstStyle/>
                    <a:p>
                      <a:pPr algn="ctr"/>
                      <a:r>
                        <a:rPr lang="en-US" sz="2000" dirty="0" smtClean="0">
                          <a:latin typeface="Arial" panose="020B0604020202020204" pitchFamily="34" charset="0"/>
                          <a:cs typeface="Arial" panose="020B0604020202020204" pitchFamily="34" charset="0"/>
                        </a:rPr>
                        <a:t>Tafilah-Salamya, Jordan/</a:t>
                      </a:r>
                      <a:r>
                        <a:rPr lang="en-US" sz="2000" baseline="0" dirty="0" smtClean="0">
                          <a:latin typeface="Arial" panose="020B0604020202020204" pitchFamily="34" charset="0"/>
                          <a:cs typeface="Arial" panose="020B0604020202020204" pitchFamily="34" charset="0"/>
                        </a:rPr>
                        <a:t> Syria</a:t>
                      </a:r>
                      <a:endParaRPr lang="en-US" sz="2000" dirty="0">
                        <a:latin typeface="Arial" panose="020B0604020202020204" pitchFamily="34" charset="0"/>
                        <a:cs typeface="Arial" panose="020B0604020202020204" pitchFamily="34" charset="0"/>
                      </a:endParaRPr>
                    </a:p>
                  </a:txBody>
                  <a:tcPr>
                    <a:solidFill>
                      <a:srgbClr val="CC6600"/>
                    </a:solidFill>
                  </a:tcPr>
                </a:tc>
                <a:tc>
                  <a:txBody>
                    <a:bodyPr/>
                    <a:lstStyle/>
                    <a:p>
                      <a:pPr algn="ctr"/>
                      <a:r>
                        <a:rPr lang="en-US" sz="2000" dirty="0" smtClean="0">
                          <a:latin typeface="Arial" panose="020B0604020202020204" pitchFamily="34" charset="0"/>
                          <a:cs typeface="Arial" panose="020B0604020202020204" pitchFamily="34" charset="0"/>
                        </a:rPr>
                        <a:t>Nile Delta, Egypt</a:t>
                      </a:r>
                      <a:endParaRPr lang="en-US" sz="2000" dirty="0">
                        <a:latin typeface="Arial" panose="020B0604020202020204" pitchFamily="34" charset="0"/>
                        <a:cs typeface="Arial" panose="020B0604020202020204" pitchFamily="34" charset="0"/>
                      </a:endParaRPr>
                    </a:p>
                  </a:txBody>
                  <a:tcPr>
                    <a:solidFill>
                      <a:srgbClr val="CC6600"/>
                    </a:solidFill>
                  </a:tcPr>
                </a:tc>
                <a:tc>
                  <a:txBody>
                    <a:bodyPr/>
                    <a:lstStyle/>
                    <a:p>
                      <a:pPr algn="ctr"/>
                      <a:r>
                        <a:rPr lang="en-US" sz="2000" dirty="0" err="1" smtClean="0">
                          <a:latin typeface="Arial" panose="020B0604020202020204" pitchFamily="34" charset="0"/>
                          <a:cs typeface="Arial" panose="020B0604020202020204" pitchFamily="34" charset="0"/>
                        </a:rPr>
                        <a:t>Karkhe</a:t>
                      </a:r>
                      <a:r>
                        <a:rPr lang="en-US" sz="2000" dirty="0" smtClean="0">
                          <a:latin typeface="Arial" panose="020B0604020202020204" pitchFamily="34" charset="0"/>
                          <a:cs typeface="Arial" panose="020B0604020202020204" pitchFamily="34" charset="0"/>
                        </a:rPr>
                        <a:t> River Basin, Iran</a:t>
                      </a:r>
                      <a:endParaRPr lang="en-US" sz="2000" dirty="0">
                        <a:latin typeface="Arial" panose="020B0604020202020204" pitchFamily="34" charset="0"/>
                        <a:cs typeface="Arial" panose="020B0604020202020204" pitchFamily="34" charset="0"/>
                      </a:endParaRPr>
                    </a:p>
                  </a:txBody>
                  <a:tcPr>
                    <a:solidFill>
                      <a:srgbClr val="CC6600"/>
                    </a:solidFill>
                  </a:tcPr>
                </a:tc>
              </a:tr>
              <a:tr h="396240">
                <a:tc>
                  <a:txBody>
                    <a:bodyPr/>
                    <a:lstStyle/>
                    <a:p>
                      <a:r>
                        <a:rPr lang="en-US" sz="2000" dirty="0" smtClean="0">
                          <a:latin typeface="Arial" panose="020B0604020202020204" pitchFamily="34" charset="0"/>
                          <a:cs typeface="Arial" panose="020B0604020202020204" pitchFamily="34" charset="0"/>
                        </a:rPr>
                        <a:t>Area,</a:t>
                      </a:r>
                      <a:r>
                        <a:rPr lang="en-US" sz="2000" baseline="0" dirty="0" smtClean="0">
                          <a:latin typeface="Arial" panose="020B0604020202020204" pitchFamily="34" charset="0"/>
                          <a:cs typeface="Arial" panose="020B0604020202020204" pitchFamily="34" charset="0"/>
                        </a:rPr>
                        <a:t> km2</a:t>
                      </a:r>
                      <a:endParaRPr lang="en-US" sz="2000" dirty="0">
                        <a:latin typeface="Arial" panose="020B0604020202020204" pitchFamily="34" charset="0"/>
                        <a:cs typeface="Arial" panose="020B0604020202020204" pitchFamily="34" charset="0"/>
                      </a:endParaRPr>
                    </a:p>
                  </a:txBody>
                  <a:tcPr/>
                </a:tc>
                <a:tc>
                  <a:txBody>
                    <a:bodyPr/>
                    <a:lstStyle/>
                    <a:p>
                      <a:pPr algn="ctr"/>
                      <a:r>
                        <a:rPr lang="en-US" sz="2000" dirty="0" smtClean="0">
                          <a:latin typeface="Arial" panose="020B0604020202020204" pitchFamily="34" charset="0"/>
                          <a:cs typeface="Arial" panose="020B0604020202020204" pitchFamily="34" charset="0"/>
                        </a:rPr>
                        <a:t>1,694</a:t>
                      </a:r>
                      <a:endParaRPr lang="en-US" sz="2000" dirty="0">
                        <a:latin typeface="Arial" panose="020B0604020202020204" pitchFamily="34" charset="0"/>
                        <a:cs typeface="Arial" panose="020B0604020202020204" pitchFamily="34" charset="0"/>
                      </a:endParaRPr>
                    </a:p>
                  </a:txBody>
                  <a:tcPr/>
                </a:tc>
                <a:tc>
                  <a:txBody>
                    <a:bodyPr/>
                    <a:lstStyle/>
                    <a:p>
                      <a:pPr algn="ctr"/>
                      <a:r>
                        <a:rPr lang="en-US" sz="2000" dirty="0" smtClean="0">
                          <a:latin typeface="Arial" panose="020B0604020202020204" pitchFamily="34" charset="0"/>
                          <a:cs typeface="Arial" panose="020B0604020202020204" pitchFamily="34" charset="0"/>
                        </a:rPr>
                        <a:t>17,920</a:t>
                      </a:r>
                      <a:endParaRPr lang="en-US" sz="2000" dirty="0">
                        <a:latin typeface="Arial" panose="020B0604020202020204" pitchFamily="34" charset="0"/>
                        <a:cs typeface="Arial" panose="020B0604020202020204" pitchFamily="34" charset="0"/>
                      </a:endParaRPr>
                    </a:p>
                  </a:txBody>
                  <a:tcPr/>
                </a:tc>
                <a:tc>
                  <a:txBody>
                    <a:bodyPr/>
                    <a:lstStyle/>
                    <a:p>
                      <a:pPr algn="ctr"/>
                      <a:r>
                        <a:rPr lang="en-US" sz="2000" dirty="0" smtClean="0">
                          <a:latin typeface="Arial" panose="020B0604020202020204" pitchFamily="34" charset="0"/>
                          <a:cs typeface="Arial" panose="020B0604020202020204" pitchFamily="34" charset="0"/>
                        </a:rPr>
                        <a:t>36,600</a:t>
                      </a:r>
                      <a:endParaRPr lang="en-US" sz="2000" dirty="0">
                        <a:latin typeface="Arial" panose="020B0604020202020204" pitchFamily="34" charset="0"/>
                        <a:cs typeface="Arial" panose="020B0604020202020204" pitchFamily="34" charset="0"/>
                      </a:endParaRPr>
                    </a:p>
                  </a:txBody>
                  <a:tcPr/>
                </a:tc>
                <a:tc>
                  <a:txBody>
                    <a:bodyPr/>
                    <a:lstStyle/>
                    <a:p>
                      <a:pPr algn="ctr"/>
                      <a:r>
                        <a:rPr lang="en-US" sz="2000" dirty="0" smtClean="0">
                          <a:latin typeface="Arial" panose="020B0604020202020204" pitchFamily="34" charset="0"/>
                          <a:cs typeface="Arial" panose="020B0604020202020204" pitchFamily="34" charset="0"/>
                        </a:rPr>
                        <a:t>39,300</a:t>
                      </a:r>
                      <a:endParaRPr lang="en-US" sz="2000" dirty="0">
                        <a:latin typeface="Arial" panose="020B0604020202020204" pitchFamily="34" charset="0"/>
                        <a:cs typeface="Arial" panose="020B0604020202020204" pitchFamily="34" charset="0"/>
                      </a:endParaRPr>
                    </a:p>
                  </a:txBody>
                  <a:tcPr/>
                </a:tc>
                <a:tc>
                  <a:txBody>
                    <a:bodyPr/>
                    <a:lstStyle/>
                    <a:p>
                      <a:pPr algn="ctr"/>
                      <a:r>
                        <a:rPr lang="en-US" sz="2000" dirty="0" smtClean="0">
                          <a:latin typeface="Arial" panose="020B0604020202020204" pitchFamily="34" charset="0"/>
                          <a:cs typeface="Arial" panose="020B0604020202020204" pitchFamily="34" charset="0"/>
                        </a:rPr>
                        <a:t>50,000</a:t>
                      </a:r>
                      <a:endParaRPr lang="en-US" sz="2000" dirty="0">
                        <a:latin typeface="Arial" panose="020B0604020202020204" pitchFamily="34" charset="0"/>
                        <a:cs typeface="Arial" panose="020B0604020202020204" pitchFamily="34" charset="0"/>
                      </a:endParaRPr>
                    </a:p>
                  </a:txBody>
                  <a:tcPr/>
                </a:tc>
              </a:tr>
              <a:tr h="370840">
                <a:tc>
                  <a:txBody>
                    <a:bodyPr/>
                    <a:lstStyle/>
                    <a:p>
                      <a:r>
                        <a:rPr lang="en-US" sz="2000" dirty="0" smtClean="0">
                          <a:latin typeface="Arial" panose="020B0604020202020204" pitchFamily="34" charset="0"/>
                          <a:cs typeface="Arial" panose="020B0604020202020204" pitchFamily="34" charset="0"/>
                        </a:rPr>
                        <a:t>Population, million</a:t>
                      </a:r>
                      <a:endParaRPr lang="en-US" sz="2000" dirty="0">
                        <a:latin typeface="Arial" panose="020B0604020202020204" pitchFamily="34" charset="0"/>
                        <a:cs typeface="Arial" panose="020B0604020202020204" pitchFamily="34" charset="0"/>
                      </a:endParaRPr>
                    </a:p>
                  </a:txBody>
                  <a:tcPr/>
                </a:tc>
                <a:tc>
                  <a:txBody>
                    <a:bodyPr/>
                    <a:lstStyle/>
                    <a:p>
                      <a:pPr algn="ctr"/>
                      <a:r>
                        <a:rPr lang="en-US" sz="2000" dirty="0" smtClean="0">
                          <a:latin typeface="Arial" panose="020B0604020202020204" pitchFamily="34" charset="0"/>
                          <a:cs typeface="Arial" panose="020B0604020202020204" pitchFamily="34" charset="0"/>
                        </a:rPr>
                        <a:t>0.714</a:t>
                      </a:r>
                      <a:endParaRPr lang="en-US" sz="2000" dirty="0">
                        <a:latin typeface="Arial" panose="020B0604020202020204" pitchFamily="34" charset="0"/>
                        <a:cs typeface="Arial" panose="020B0604020202020204" pitchFamily="34" charset="0"/>
                      </a:endParaRPr>
                    </a:p>
                  </a:txBody>
                  <a:tcPr/>
                </a:tc>
                <a:tc>
                  <a:txBody>
                    <a:bodyPr/>
                    <a:lstStyle/>
                    <a:p>
                      <a:pPr algn="ctr"/>
                      <a:r>
                        <a:rPr lang="en-US" sz="2000" dirty="0" smtClean="0">
                          <a:latin typeface="Arial" panose="020B0604020202020204" pitchFamily="34" charset="0"/>
                          <a:cs typeface="Arial" panose="020B0604020202020204" pitchFamily="34" charset="0"/>
                        </a:rPr>
                        <a:t>1.527</a:t>
                      </a:r>
                      <a:endParaRPr lang="en-US" sz="2000" dirty="0">
                        <a:latin typeface="Arial" panose="020B0604020202020204" pitchFamily="34" charset="0"/>
                        <a:cs typeface="Arial" panose="020B0604020202020204" pitchFamily="34" charset="0"/>
                      </a:endParaRPr>
                    </a:p>
                  </a:txBody>
                  <a:tcPr/>
                </a:tc>
                <a:tc>
                  <a:txBody>
                    <a:bodyPr/>
                    <a:lstStyle/>
                    <a:p>
                      <a:pPr algn="ctr"/>
                      <a:r>
                        <a:rPr lang="en-US" sz="2000" dirty="0" smtClean="0">
                          <a:latin typeface="Arial" panose="020B0604020202020204" pitchFamily="34" charset="0"/>
                          <a:cs typeface="Arial" panose="020B0604020202020204" pitchFamily="34" charset="0"/>
                        </a:rPr>
                        <a:t>8.3</a:t>
                      </a:r>
                      <a:endParaRPr lang="en-US" sz="2000" dirty="0">
                        <a:latin typeface="Arial" panose="020B0604020202020204" pitchFamily="34" charset="0"/>
                        <a:cs typeface="Arial" panose="020B0604020202020204" pitchFamily="34" charset="0"/>
                      </a:endParaRPr>
                    </a:p>
                  </a:txBody>
                  <a:tcPr/>
                </a:tc>
                <a:tc>
                  <a:txBody>
                    <a:bodyPr/>
                    <a:lstStyle/>
                    <a:p>
                      <a:pPr algn="ctr"/>
                      <a:r>
                        <a:rPr lang="en-US" sz="2000" dirty="0" smtClean="0">
                          <a:latin typeface="Arial" panose="020B0604020202020204" pitchFamily="34" charset="0"/>
                          <a:cs typeface="Arial" panose="020B0604020202020204" pitchFamily="34" charset="0"/>
                        </a:rPr>
                        <a:t>36.49</a:t>
                      </a:r>
                      <a:endParaRPr lang="en-US" sz="2000" dirty="0">
                        <a:latin typeface="Arial" panose="020B0604020202020204" pitchFamily="34" charset="0"/>
                        <a:cs typeface="Arial" panose="020B0604020202020204" pitchFamily="34" charset="0"/>
                      </a:endParaRPr>
                    </a:p>
                  </a:txBody>
                  <a:tcPr/>
                </a:tc>
                <a:tc>
                  <a:txBody>
                    <a:bodyPr/>
                    <a:lstStyle/>
                    <a:p>
                      <a:pPr algn="ctr"/>
                      <a:r>
                        <a:rPr lang="en-US" sz="2000" dirty="0" smtClean="0">
                          <a:latin typeface="Arial" panose="020B0604020202020204" pitchFamily="34" charset="0"/>
                          <a:cs typeface="Arial" panose="020B0604020202020204" pitchFamily="34" charset="0"/>
                        </a:rPr>
                        <a:t>3.6</a:t>
                      </a:r>
                      <a:endParaRPr lang="en-US" sz="2000" dirty="0">
                        <a:latin typeface="Arial" panose="020B0604020202020204" pitchFamily="34" charset="0"/>
                        <a:cs typeface="Arial" panose="020B0604020202020204" pitchFamily="34" charset="0"/>
                      </a:endParaRPr>
                    </a:p>
                  </a:txBody>
                  <a:tcPr/>
                </a:tc>
              </a:tr>
              <a:tr h="370840">
                <a:tc>
                  <a:txBody>
                    <a:bodyPr/>
                    <a:lstStyle/>
                    <a:p>
                      <a:r>
                        <a:rPr lang="en-US" sz="2000" dirty="0" smtClean="0">
                          <a:latin typeface="Arial" panose="020B0604020202020204" pitchFamily="34" charset="0"/>
                          <a:cs typeface="Arial" panose="020B0604020202020204" pitchFamily="34" charset="0"/>
                        </a:rPr>
                        <a:t>% Rural</a:t>
                      </a:r>
                      <a:endParaRPr lang="en-US" sz="2000" dirty="0">
                        <a:latin typeface="Arial" panose="020B0604020202020204" pitchFamily="34" charset="0"/>
                        <a:cs typeface="Arial" panose="020B0604020202020204" pitchFamily="34" charset="0"/>
                      </a:endParaRPr>
                    </a:p>
                  </a:txBody>
                  <a:tcPr/>
                </a:tc>
                <a:tc>
                  <a:txBody>
                    <a:bodyPr/>
                    <a:lstStyle/>
                    <a:p>
                      <a:pPr algn="ctr"/>
                      <a:r>
                        <a:rPr lang="en-US" sz="2000" dirty="0" smtClean="0">
                          <a:latin typeface="Arial" panose="020B0604020202020204" pitchFamily="34" charset="0"/>
                          <a:cs typeface="Arial" panose="020B0604020202020204" pitchFamily="34" charset="0"/>
                        </a:rPr>
                        <a:t>20</a:t>
                      </a:r>
                      <a:endParaRPr lang="en-US" sz="2000" dirty="0">
                        <a:latin typeface="Arial" panose="020B0604020202020204" pitchFamily="34" charset="0"/>
                        <a:cs typeface="Arial" panose="020B0604020202020204" pitchFamily="34" charset="0"/>
                      </a:endParaRPr>
                    </a:p>
                  </a:txBody>
                  <a:tcPr/>
                </a:tc>
                <a:tc>
                  <a:txBody>
                    <a:bodyPr/>
                    <a:lstStyle/>
                    <a:p>
                      <a:pPr algn="ctr"/>
                      <a:r>
                        <a:rPr lang="en-US" sz="2000" dirty="0" smtClean="0">
                          <a:latin typeface="Arial" panose="020B0604020202020204" pitchFamily="34" charset="0"/>
                          <a:cs typeface="Arial" panose="020B0604020202020204" pitchFamily="34" charset="0"/>
                        </a:rPr>
                        <a:t>41</a:t>
                      </a:r>
                      <a:endParaRPr lang="en-US" sz="2000" dirty="0">
                        <a:latin typeface="Arial" panose="020B0604020202020204" pitchFamily="34" charset="0"/>
                        <a:cs typeface="Arial" panose="020B0604020202020204" pitchFamily="34" charset="0"/>
                      </a:endParaRPr>
                    </a:p>
                  </a:txBody>
                  <a:tcPr/>
                </a:tc>
                <a:tc>
                  <a:txBody>
                    <a:bodyPr/>
                    <a:lstStyle/>
                    <a:p>
                      <a:pPr algn="ctr"/>
                      <a:r>
                        <a:rPr lang="en-US" sz="2000" dirty="0" smtClean="0">
                          <a:latin typeface="Arial" panose="020B0604020202020204" pitchFamily="34" charset="0"/>
                          <a:cs typeface="Arial" panose="020B0604020202020204" pitchFamily="34" charset="0"/>
                        </a:rPr>
                        <a:t>60-70</a:t>
                      </a:r>
                      <a:endParaRPr lang="en-US" sz="2000" dirty="0">
                        <a:latin typeface="Arial" panose="020B0604020202020204" pitchFamily="34" charset="0"/>
                        <a:cs typeface="Arial" panose="020B0604020202020204" pitchFamily="34" charset="0"/>
                      </a:endParaRPr>
                    </a:p>
                  </a:txBody>
                  <a:tcPr/>
                </a:tc>
                <a:tc>
                  <a:txBody>
                    <a:bodyPr/>
                    <a:lstStyle/>
                    <a:p>
                      <a:pPr algn="ctr"/>
                      <a:r>
                        <a:rPr lang="en-US" sz="2000" dirty="0" smtClean="0">
                          <a:latin typeface="Arial" panose="020B0604020202020204" pitchFamily="34" charset="0"/>
                          <a:cs typeface="Arial" panose="020B0604020202020204" pitchFamily="34" charset="0"/>
                        </a:rPr>
                        <a:t>60</a:t>
                      </a:r>
                      <a:endParaRPr lang="en-US" sz="2000" dirty="0">
                        <a:latin typeface="Arial" panose="020B0604020202020204" pitchFamily="34" charset="0"/>
                        <a:cs typeface="Arial" panose="020B0604020202020204" pitchFamily="34" charset="0"/>
                      </a:endParaRPr>
                    </a:p>
                  </a:txBody>
                  <a:tcPr/>
                </a:tc>
                <a:tc>
                  <a:txBody>
                    <a:bodyPr/>
                    <a:lstStyle/>
                    <a:p>
                      <a:pPr algn="ctr"/>
                      <a:r>
                        <a:rPr lang="en-US" sz="2000" dirty="0" smtClean="0">
                          <a:latin typeface="Arial" panose="020B0604020202020204" pitchFamily="34" charset="0"/>
                          <a:cs typeface="Arial" panose="020B0604020202020204" pitchFamily="34" charset="0"/>
                        </a:rPr>
                        <a:t>38</a:t>
                      </a:r>
                      <a:r>
                        <a:rPr lang="en-US" sz="2000" baseline="0" dirty="0" smtClean="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a:txBody>
                  <a:tcPr/>
                </a:tc>
              </a:tr>
            </a:tbl>
          </a:graphicData>
        </a:graphic>
      </p:graphicFrame>
    </p:spTree>
    <p:extLst>
      <p:ext uri="{BB962C8B-B14F-4D97-AF65-F5344CB8AC3E}">
        <p14:creationId xmlns:p14="http://schemas.microsoft.com/office/powerpoint/2010/main" val="26914060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vert="horz" lIns="91440" tIns="45720" rIns="91440" bIns="45720" rtlCol="0" anchor="ctr">
            <a:noAutofit/>
          </a:bodyPr>
          <a:lstStyle/>
          <a:p>
            <a:r>
              <a:rPr lang="en-US" sz="3600" b="1" dirty="0">
                <a:solidFill>
                  <a:srgbClr val="3366FF"/>
                </a:solidFill>
              </a:rPr>
              <a:t>Collaboration frameworks and partnerships working mechanisms</a:t>
            </a:r>
          </a:p>
        </p:txBody>
      </p:sp>
      <p:sp>
        <p:nvSpPr>
          <p:cNvPr id="4" name="Content Placeholder 3"/>
          <p:cNvSpPr>
            <a:spLocks noGrp="1"/>
          </p:cNvSpPr>
          <p:nvPr>
            <p:ph idx="1"/>
          </p:nvPr>
        </p:nvSpPr>
        <p:spPr/>
        <p:txBody>
          <a:bodyPr>
            <a:normAutofit fontScale="92500" lnSpcReduction="10000"/>
          </a:bodyPr>
          <a:lstStyle/>
          <a:p>
            <a:r>
              <a:rPr lang="en-US" dirty="0" smtClean="0"/>
              <a:t>ICARDA is nearly the only center intervening in NA&amp;WA flagship</a:t>
            </a:r>
          </a:p>
          <a:p>
            <a:r>
              <a:rPr lang="en-US" dirty="0" smtClean="0"/>
              <a:t>ICARDA developed over decades a strong partnership with NARES over NA &amp; WA region</a:t>
            </a:r>
          </a:p>
          <a:p>
            <a:r>
              <a:rPr lang="en-US" dirty="0" smtClean="0"/>
              <a:t>Partners:</a:t>
            </a:r>
          </a:p>
          <a:p>
            <a:pPr lvl="1"/>
            <a:r>
              <a:rPr lang="en-US" dirty="0" smtClean="0"/>
              <a:t>Local partners: NARES, Universities, farmers’ organizations,  NGOs, development agencies, </a:t>
            </a:r>
            <a:r>
              <a:rPr lang="en-US" dirty="0" smtClean="0">
                <a:solidFill>
                  <a:srgbClr val="3366FF"/>
                </a:solidFill>
              </a:rPr>
              <a:t>Private sector</a:t>
            </a:r>
            <a:r>
              <a:rPr lang="en-US" dirty="0" smtClean="0"/>
              <a:t>, Decision makers</a:t>
            </a:r>
          </a:p>
          <a:p>
            <a:pPr lvl="1"/>
            <a:r>
              <a:rPr lang="en-US" dirty="0" smtClean="0"/>
              <a:t>Regional &amp; International agencies: ARI (CIRAD), ACIAR, FAO, IFAD, AFESD, EU, GTZ, UNDP, etc.</a:t>
            </a:r>
          </a:p>
          <a:p>
            <a:pPr lvl="1"/>
            <a:endParaRPr lang="en-US" dirty="0" smtClean="0"/>
          </a:p>
          <a:p>
            <a:pPr lvl="1"/>
            <a:endParaRPr lang="en-US" dirty="0" smtClean="0"/>
          </a:p>
        </p:txBody>
      </p:sp>
      <p:sp>
        <p:nvSpPr>
          <p:cNvPr id="3" name="Slide Number Placeholder 2"/>
          <p:cNvSpPr>
            <a:spLocks noGrp="1"/>
          </p:cNvSpPr>
          <p:nvPr>
            <p:ph type="sldNum" sz="quarter" idx="12"/>
          </p:nvPr>
        </p:nvSpPr>
        <p:spPr/>
        <p:txBody>
          <a:bodyPr/>
          <a:lstStyle/>
          <a:p>
            <a:fld id="{DED37CF9-E3DB-4575-88B6-05549807FEBA}" type="slidenum">
              <a:rPr lang="en-US" smtClean="0"/>
              <a:t>13</a:t>
            </a:fld>
            <a:endParaRPr lang="en-US"/>
          </a:p>
        </p:txBody>
      </p:sp>
    </p:spTree>
    <p:extLst>
      <p:ext uri="{BB962C8B-B14F-4D97-AF65-F5344CB8AC3E}">
        <p14:creationId xmlns:p14="http://schemas.microsoft.com/office/powerpoint/2010/main" val="33734549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Espace réservé du contenu 7"/>
          <p:cNvGraphicFramePr>
            <a:graphicFrameLocks noGrp="1"/>
          </p:cNvGraphicFramePr>
          <p:nvPr>
            <p:ph idx="4294967295"/>
            <p:extLst>
              <p:ext uri="{D42A27DB-BD31-4B8C-83A1-F6EECF244321}">
                <p14:modId xmlns:p14="http://schemas.microsoft.com/office/powerpoint/2010/main" val="2606133701"/>
              </p:ext>
            </p:extLst>
          </p:nvPr>
        </p:nvGraphicFramePr>
        <p:xfrm>
          <a:off x="6350" y="669901"/>
          <a:ext cx="9144000" cy="60486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171" name="Titre 1"/>
          <p:cNvSpPr>
            <a:spLocks noGrp="1"/>
          </p:cNvSpPr>
          <p:nvPr>
            <p:ph type="title" idx="4294967295"/>
          </p:nvPr>
        </p:nvSpPr>
        <p:spPr>
          <a:xfrm>
            <a:off x="395288" y="0"/>
            <a:ext cx="8229600" cy="549275"/>
          </a:xfrm>
          <a:noFill/>
        </p:spPr>
        <p:txBody>
          <a:bodyPr/>
          <a:lstStyle/>
          <a:p>
            <a:pPr eaLnBrk="1" hangingPunct="1"/>
            <a:r>
              <a:rPr lang="en-US" altLang="fr-FR" sz="2400" b="1" dirty="0" smtClean="0">
                <a:solidFill>
                  <a:srgbClr val="0033CC"/>
                </a:solidFill>
              </a:rPr>
              <a:t>Example: Beni </a:t>
            </a:r>
            <a:r>
              <a:rPr lang="en-US" altLang="fr-FR" sz="2400" b="1" dirty="0" err="1" smtClean="0">
                <a:solidFill>
                  <a:srgbClr val="0033CC"/>
                </a:solidFill>
              </a:rPr>
              <a:t>Khedache</a:t>
            </a:r>
            <a:r>
              <a:rPr lang="en-US" altLang="fr-FR" sz="2400" b="1" dirty="0" smtClean="0">
                <a:solidFill>
                  <a:srgbClr val="0033CC"/>
                </a:solidFill>
              </a:rPr>
              <a:t> site, Tunisia</a:t>
            </a:r>
          </a:p>
        </p:txBody>
      </p:sp>
    </p:spTree>
    <p:extLst>
      <p:ext uri="{BB962C8B-B14F-4D97-AF65-F5344CB8AC3E}">
        <p14:creationId xmlns:p14="http://schemas.microsoft.com/office/powerpoint/2010/main" val="273798178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r>
              <a:rPr lang="en-US" sz="3200" b="1" dirty="0">
                <a:solidFill>
                  <a:srgbClr val="3366FF"/>
                </a:solidFill>
              </a:rPr>
              <a:t>Collaboration frameworks and partnerships working mechanisms</a:t>
            </a:r>
          </a:p>
        </p:txBody>
      </p:sp>
      <p:sp>
        <p:nvSpPr>
          <p:cNvPr id="4" name="Content Placeholder 3"/>
          <p:cNvSpPr>
            <a:spLocks noGrp="1"/>
          </p:cNvSpPr>
          <p:nvPr>
            <p:ph idx="1"/>
          </p:nvPr>
        </p:nvSpPr>
        <p:spPr/>
        <p:txBody>
          <a:bodyPr>
            <a:noAutofit/>
          </a:bodyPr>
          <a:lstStyle/>
          <a:p>
            <a:r>
              <a:rPr lang="en-US" sz="2800" dirty="0" smtClean="0"/>
              <a:t>For each site a NARES-ICARDA team is established involving both research centers and universities</a:t>
            </a:r>
          </a:p>
          <a:p>
            <a:r>
              <a:rPr lang="en-US" sz="2800" dirty="0" smtClean="0"/>
              <a:t>A MOA of agreement is being signed between ICARDA and NARES </a:t>
            </a:r>
          </a:p>
          <a:p>
            <a:r>
              <a:rPr lang="en-US" sz="2800" dirty="0" smtClean="0"/>
              <a:t>ICARDA regional/country offices are in charge of the daily budget management</a:t>
            </a:r>
          </a:p>
          <a:p>
            <a:r>
              <a:rPr lang="en-US" sz="2800" dirty="0" smtClean="0"/>
              <a:t>For each site an ICARDA focal point and NARES focal point have been nominated</a:t>
            </a:r>
          </a:p>
          <a:p>
            <a:r>
              <a:rPr lang="en-US" sz="2800" dirty="0" smtClean="0"/>
              <a:t>For each activity a leader from ICARDA and a leader from NARES is nominated</a:t>
            </a:r>
            <a:endParaRPr lang="en-US" sz="2800" dirty="0"/>
          </a:p>
        </p:txBody>
      </p:sp>
      <p:sp>
        <p:nvSpPr>
          <p:cNvPr id="3" name="Slide Number Placeholder 2"/>
          <p:cNvSpPr>
            <a:spLocks noGrp="1"/>
          </p:cNvSpPr>
          <p:nvPr>
            <p:ph type="sldNum" sz="quarter" idx="12"/>
          </p:nvPr>
        </p:nvSpPr>
        <p:spPr/>
        <p:txBody>
          <a:bodyPr/>
          <a:lstStyle/>
          <a:p>
            <a:fld id="{DED37CF9-E3DB-4575-88B6-05549807FEBA}" type="slidenum">
              <a:rPr lang="en-US" smtClean="0"/>
              <a:t>15</a:t>
            </a:fld>
            <a:endParaRPr lang="en-US"/>
          </a:p>
        </p:txBody>
      </p:sp>
    </p:spTree>
    <p:extLst>
      <p:ext uri="{BB962C8B-B14F-4D97-AF65-F5344CB8AC3E}">
        <p14:creationId xmlns:p14="http://schemas.microsoft.com/office/powerpoint/2010/main" val="336006960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Autofit/>
          </a:bodyPr>
          <a:lstStyle/>
          <a:p>
            <a:r>
              <a:rPr lang="en-US" sz="3600" b="1" dirty="0" smtClean="0">
                <a:solidFill>
                  <a:srgbClr val="3366FF"/>
                </a:solidFill>
              </a:rPr>
              <a:t>Achievements</a:t>
            </a:r>
            <a:endParaRPr lang="en-US" sz="3600" b="1" dirty="0">
              <a:solidFill>
                <a:srgbClr val="3366FF"/>
              </a:solidFill>
            </a:endParaRPr>
          </a:p>
        </p:txBody>
      </p:sp>
      <p:sp>
        <p:nvSpPr>
          <p:cNvPr id="3" name="Content Placeholder 2"/>
          <p:cNvSpPr>
            <a:spLocks noGrp="1"/>
          </p:cNvSpPr>
          <p:nvPr>
            <p:ph idx="1"/>
          </p:nvPr>
        </p:nvSpPr>
        <p:spPr>
          <a:xfrm>
            <a:off x="457200" y="1447801"/>
            <a:ext cx="8229600" cy="4953000"/>
          </a:xfrm>
        </p:spPr>
        <p:txBody>
          <a:bodyPr>
            <a:noAutofit/>
          </a:bodyPr>
          <a:lstStyle/>
          <a:p>
            <a:r>
              <a:rPr lang="en-US" sz="2400" dirty="0"/>
              <a:t>Joint research teams established for the five sites in NA&amp;WA region </a:t>
            </a:r>
            <a:r>
              <a:rPr lang="en-US" sz="2400" dirty="0" smtClean="0"/>
              <a:t>with </a:t>
            </a:r>
            <a:r>
              <a:rPr lang="en-US" sz="2400" dirty="0"/>
              <a:t>a total number of 50 scientists from </a:t>
            </a:r>
            <a:r>
              <a:rPr lang="en-US" sz="2400" dirty="0" smtClean="0"/>
              <a:t>ICARDA </a:t>
            </a:r>
            <a:r>
              <a:rPr lang="en-US" sz="2400" dirty="0"/>
              <a:t>and </a:t>
            </a:r>
            <a:r>
              <a:rPr lang="en-US" sz="2400" dirty="0" smtClean="0"/>
              <a:t>more than 100 </a:t>
            </a:r>
            <a:r>
              <a:rPr lang="en-US" sz="2400" dirty="0"/>
              <a:t>scientists from NARS. Planned activities are being implemented at the five sites. </a:t>
            </a:r>
          </a:p>
          <a:p>
            <a:r>
              <a:rPr lang="en-US" sz="2400" dirty="0" smtClean="0"/>
              <a:t>20 </a:t>
            </a:r>
            <a:r>
              <a:rPr lang="en-US" sz="2400" dirty="0"/>
              <a:t>technologies/practices are under research in 4 </a:t>
            </a:r>
            <a:r>
              <a:rPr lang="en-US" sz="2400" dirty="0" smtClean="0"/>
              <a:t>ALSs (</a:t>
            </a:r>
            <a:r>
              <a:rPr lang="en-US" sz="2400" dirty="0"/>
              <a:t>pastoral, agropastoral, rainfed, irrigated) over a total area of </a:t>
            </a:r>
            <a:r>
              <a:rPr lang="en-US" sz="2400" dirty="0" smtClean="0"/>
              <a:t>38000 </a:t>
            </a:r>
            <a:r>
              <a:rPr lang="en-US" sz="2400" dirty="0"/>
              <a:t>ha and where </a:t>
            </a:r>
            <a:r>
              <a:rPr lang="en-US" sz="2400" dirty="0" smtClean="0"/>
              <a:t>5260 </a:t>
            </a:r>
            <a:r>
              <a:rPr lang="en-US" sz="2400" dirty="0"/>
              <a:t>farmers are collaborating with the program. </a:t>
            </a:r>
            <a:endParaRPr lang="en-US" sz="2400" dirty="0" smtClean="0"/>
          </a:p>
          <a:p>
            <a:r>
              <a:rPr lang="en-US" sz="2400" dirty="0" smtClean="0"/>
              <a:t>25 </a:t>
            </a:r>
            <a:r>
              <a:rPr lang="en-US" sz="2400" dirty="0"/>
              <a:t>to 40 % of these </a:t>
            </a:r>
            <a:r>
              <a:rPr lang="en-US" sz="2400" dirty="0" smtClean="0"/>
              <a:t>technologies/practices </a:t>
            </a:r>
            <a:r>
              <a:rPr lang="en-US" sz="2400" dirty="0"/>
              <a:t>have an explicit target of women farmers and this ratio will be increasing in the future. </a:t>
            </a:r>
          </a:p>
          <a:p>
            <a:endParaRPr lang="en-US" sz="2400" dirty="0"/>
          </a:p>
        </p:txBody>
      </p:sp>
      <p:sp>
        <p:nvSpPr>
          <p:cNvPr id="4" name="Slide Number Placeholder 3"/>
          <p:cNvSpPr>
            <a:spLocks noGrp="1"/>
          </p:cNvSpPr>
          <p:nvPr>
            <p:ph type="sldNum" sz="quarter" idx="12"/>
          </p:nvPr>
        </p:nvSpPr>
        <p:spPr/>
        <p:txBody>
          <a:bodyPr/>
          <a:lstStyle/>
          <a:p>
            <a:fld id="{DED37CF9-E3DB-4575-88B6-05549807FEBA}" type="slidenum">
              <a:rPr lang="en-US" smtClean="0"/>
              <a:t>16</a:t>
            </a:fld>
            <a:endParaRPr lang="en-US"/>
          </a:p>
        </p:txBody>
      </p:sp>
    </p:spTree>
    <p:extLst>
      <p:ext uri="{BB962C8B-B14F-4D97-AF65-F5344CB8AC3E}">
        <p14:creationId xmlns:p14="http://schemas.microsoft.com/office/powerpoint/2010/main" val="177228481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838200"/>
          </a:xfrm>
        </p:spPr>
        <p:txBody>
          <a:bodyPr/>
          <a:lstStyle/>
          <a:p>
            <a:r>
              <a:rPr lang="en-US" dirty="0" smtClean="0"/>
              <a:t>CRP-DS revised IDOs</a:t>
            </a:r>
            <a:endParaRPr lang="en-US" dirty="0"/>
          </a:p>
        </p:txBody>
      </p:sp>
      <p:sp>
        <p:nvSpPr>
          <p:cNvPr id="9" name="Rounded Rectangle 8"/>
          <p:cNvSpPr/>
          <p:nvPr/>
        </p:nvSpPr>
        <p:spPr>
          <a:xfrm>
            <a:off x="3505200" y="1143000"/>
            <a:ext cx="2057400" cy="685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t>SLOs</a:t>
            </a:r>
            <a:endParaRPr lang="en-US" sz="3200" b="1" dirty="0"/>
          </a:p>
        </p:txBody>
      </p:sp>
      <p:sp>
        <p:nvSpPr>
          <p:cNvPr id="10" name="Oval 9"/>
          <p:cNvSpPr/>
          <p:nvPr/>
        </p:nvSpPr>
        <p:spPr>
          <a:xfrm>
            <a:off x="1295400" y="1905000"/>
            <a:ext cx="2209800" cy="144780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solidFill>
                  <a:schemeClr val="tx1"/>
                </a:solidFill>
              </a:rPr>
              <a:t>IDO1</a:t>
            </a:r>
          </a:p>
          <a:p>
            <a:pPr algn="ctr"/>
            <a:r>
              <a:rPr lang="en-US" sz="2400" b="1" dirty="0" smtClean="0">
                <a:solidFill>
                  <a:schemeClr val="tx1"/>
                </a:solidFill>
              </a:rPr>
              <a:t>Resilience</a:t>
            </a:r>
            <a:endParaRPr lang="en-US" sz="2400" b="1" dirty="0">
              <a:solidFill>
                <a:schemeClr val="tx1"/>
              </a:solidFill>
            </a:endParaRPr>
          </a:p>
        </p:txBody>
      </p:sp>
      <p:sp>
        <p:nvSpPr>
          <p:cNvPr id="11" name="Oval 10"/>
          <p:cNvSpPr/>
          <p:nvPr/>
        </p:nvSpPr>
        <p:spPr>
          <a:xfrm>
            <a:off x="5791200" y="2133600"/>
            <a:ext cx="2133600" cy="1447800"/>
          </a:xfrm>
          <a:prstGeom prst="ellipse">
            <a:avLst/>
          </a:prstGeom>
          <a:solidFill>
            <a:srgbClr val="00B05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2400" b="1" dirty="0" smtClean="0"/>
              <a:t>IDO2</a:t>
            </a:r>
          </a:p>
          <a:p>
            <a:pPr algn="ctr"/>
            <a:r>
              <a:rPr lang="en-US" sz="2400" b="1" dirty="0" smtClean="0"/>
              <a:t>Wealth &amp; Wellbeing</a:t>
            </a:r>
            <a:endParaRPr lang="en-US" sz="2400" b="1" dirty="0"/>
          </a:p>
        </p:txBody>
      </p:sp>
      <p:sp>
        <p:nvSpPr>
          <p:cNvPr id="12" name="Oval 11"/>
          <p:cNvSpPr/>
          <p:nvPr/>
        </p:nvSpPr>
        <p:spPr>
          <a:xfrm>
            <a:off x="609600" y="4191000"/>
            <a:ext cx="1524000" cy="1143000"/>
          </a:xfrm>
          <a:prstGeom prst="ellipse">
            <a:avLst/>
          </a:prstGeom>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80000"/>
              </a:lnSpc>
            </a:pPr>
            <a:r>
              <a:rPr lang="en-US" sz="2300" b="1" dirty="0">
                <a:solidFill>
                  <a:schemeClr val="tx1"/>
                </a:solidFill>
              </a:rPr>
              <a:t>IDO3</a:t>
            </a:r>
          </a:p>
          <a:p>
            <a:pPr algn="ctr">
              <a:lnSpc>
                <a:spcPct val="80000"/>
              </a:lnSpc>
            </a:pPr>
            <a:r>
              <a:rPr lang="en-US" sz="2000" b="1" dirty="0">
                <a:solidFill>
                  <a:schemeClr val="tx1"/>
                </a:solidFill>
              </a:rPr>
              <a:t>Food access</a:t>
            </a:r>
          </a:p>
        </p:txBody>
      </p:sp>
      <p:sp>
        <p:nvSpPr>
          <p:cNvPr id="13" name="Oval 12"/>
          <p:cNvSpPr/>
          <p:nvPr/>
        </p:nvSpPr>
        <p:spPr>
          <a:xfrm>
            <a:off x="2590800" y="4191000"/>
            <a:ext cx="1623181" cy="1143000"/>
          </a:xfrm>
          <a:prstGeom prst="ellipse">
            <a:avLst/>
          </a:prstGeom>
        </p:spPr>
        <p:style>
          <a:lnRef idx="1">
            <a:schemeClr val="accent1"/>
          </a:lnRef>
          <a:fillRef idx="2">
            <a:schemeClr val="accent1"/>
          </a:fillRef>
          <a:effectRef idx="1">
            <a:schemeClr val="accent1"/>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80000"/>
              </a:lnSpc>
            </a:pPr>
            <a:r>
              <a:rPr lang="en-US" sz="2300" b="1" dirty="0">
                <a:solidFill>
                  <a:schemeClr val="tx1"/>
                </a:solidFill>
              </a:rPr>
              <a:t>IDO4</a:t>
            </a:r>
          </a:p>
          <a:p>
            <a:pPr algn="ctr">
              <a:lnSpc>
                <a:spcPct val="80000"/>
              </a:lnSpc>
            </a:pPr>
            <a:r>
              <a:rPr lang="en-US" sz="2000" b="1" dirty="0">
                <a:solidFill>
                  <a:schemeClr val="tx1"/>
                </a:solidFill>
              </a:rPr>
              <a:t>NRM</a:t>
            </a:r>
          </a:p>
        </p:txBody>
      </p:sp>
      <p:sp>
        <p:nvSpPr>
          <p:cNvPr id="14" name="Oval 13"/>
          <p:cNvSpPr/>
          <p:nvPr/>
        </p:nvSpPr>
        <p:spPr>
          <a:xfrm>
            <a:off x="4572000" y="4191000"/>
            <a:ext cx="1905000" cy="1143000"/>
          </a:xfrm>
          <a:prstGeom prst="ellipse">
            <a:avLst/>
          </a:prstGeom>
        </p:spPr>
        <p:style>
          <a:lnRef idx="1">
            <a:schemeClr val="accent2"/>
          </a:lnRef>
          <a:fillRef idx="2">
            <a:schemeClr val="accent2"/>
          </a:fillRef>
          <a:effectRef idx="1">
            <a:schemeClr val="accent2"/>
          </a:effectRef>
          <a:fontRef idx="minor">
            <a:schemeClr val="dk1"/>
          </a:fontRef>
        </p:style>
        <p:txBody>
          <a:bodyPr lIns="0" tIns="0" rIns="0" bIns="0" rtlCol="0" anchor="ctr"/>
          <a:lstStyle/>
          <a:p>
            <a:pPr algn="ctr">
              <a:lnSpc>
                <a:spcPct val="80000"/>
              </a:lnSpc>
            </a:pPr>
            <a:r>
              <a:rPr lang="en-US" sz="2300" b="1" dirty="0">
                <a:solidFill>
                  <a:schemeClr val="tx1"/>
                </a:solidFill>
              </a:rPr>
              <a:t>IDO5</a:t>
            </a:r>
          </a:p>
          <a:p>
            <a:pPr algn="ctr">
              <a:lnSpc>
                <a:spcPct val="80000"/>
              </a:lnSpc>
            </a:pPr>
            <a:r>
              <a:rPr lang="en-US" sz="2000" b="1" dirty="0">
                <a:solidFill>
                  <a:schemeClr val="tx1"/>
                </a:solidFill>
              </a:rPr>
              <a:t>Gender </a:t>
            </a:r>
            <a:r>
              <a:rPr lang="en-US" sz="2000" b="1" dirty="0" err="1">
                <a:solidFill>
                  <a:schemeClr val="tx1"/>
                </a:solidFill>
              </a:rPr>
              <a:t>empowmt</a:t>
            </a:r>
            <a:endParaRPr lang="en-US" sz="2000" b="1" dirty="0">
              <a:solidFill>
                <a:schemeClr val="tx1"/>
              </a:solidFill>
            </a:endParaRPr>
          </a:p>
        </p:txBody>
      </p:sp>
      <p:sp>
        <p:nvSpPr>
          <p:cNvPr id="15" name="Oval 14"/>
          <p:cNvSpPr/>
          <p:nvPr/>
        </p:nvSpPr>
        <p:spPr>
          <a:xfrm>
            <a:off x="6858000" y="4191000"/>
            <a:ext cx="1828800" cy="1143000"/>
          </a:xfrm>
          <a:prstGeom prst="ellipse">
            <a:avLst/>
          </a:prstGeom>
        </p:spPr>
        <p:style>
          <a:lnRef idx="1">
            <a:schemeClr val="dk1"/>
          </a:lnRef>
          <a:fillRef idx="2">
            <a:schemeClr val="dk1"/>
          </a:fillRef>
          <a:effectRef idx="1">
            <a:schemeClr val="dk1"/>
          </a:effectRef>
          <a:fontRef idx="minor">
            <a:schemeClr val="dk1"/>
          </a:fontRef>
        </p:style>
        <p:txBody>
          <a:bodyPr lIns="0" tIns="0" rIns="0" bIns="0" rtlCol="0" anchor="ctr"/>
          <a:lstStyle/>
          <a:p>
            <a:pPr algn="ctr">
              <a:lnSpc>
                <a:spcPct val="80000"/>
              </a:lnSpc>
            </a:pPr>
            <a:r>
              <a:rPr lang="en-US" sz="2300" b="1" dirty="0" smtClean="0">
                <a:solidFill>
                  <a:schemeClr val="tx1"/>
                </a:solidFill>
              </a:rPr>
              <a:t>IDO6</a:t>
            </a:r>
          </a:p>
          <a:p>
            <a:pPr algn="ctr">
              <a:lnSpc>
                <a:spcPct val="80000"/>
              </a:lnSpc>
            </a:pPr>
            <a:r>
              <a:rPr lang="en-US" sz="2000" b="1" dirty="0" smtClean="0">
                <a:solidFill>
                  <a:schemeClr val="tx1"/>
                </a:solidFill>
              </a:rPr>
              <a:t>Capacity to innovate</a:t>
            </a:r>
            <a:endParaRPr lang="en-US" sz="2000" b="1" dirty="0">
              <a:solidFill>
                <a:schemeClr val="tx1"/>
              </a:solidFill>
            </a:endParaRPr>
          </a:p>
        </p:txBody>
      </p:sp>
      <p:sp>
        <p:nvSpPr>
          <p:cNvPr id="21" name="Flowchart: Document 20"/>
          <p:cNvSpPr/>
          <p:nvPr/>
        </p:nvSpPr>
        <p:spPr>
          <a:xfrm>
            <a:off x="1066800" y="3048000"/>
            <a:ext cx="2590800" cy="838200"/>
          </a:xfrm>
          <a:prstGeom prst="flowChartDocument">
            <a:avLst/>
          </a:prstGeom>
          <a:solidFill>
            <a:srgbClr val="FFFF99"/>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80000"/>
              </a:lnSpc>
            </a:pPr>
            <a:r>
              <a:rPr lang="en-US" dirty="0" smtClean="0">
                <a:solidFill>
                  <a:schemeClr val="tx1"/>
                </a:solidFill>
              </a:rPr>
              <a:t>More resilient livelihoods for vulnerable HH in marginal areas</a:t>
            </a:r>
            <a:endParaRPr lang="en-US" dirty="0">
              <a:solidFill>
                <a:schemeClr val="tx1"/>
              </a:solidFill>
            </a:endParaRPr>
          </a:p>
        </p:txBody>
      </p:sp>
      <p:sp>
        <p:nvSpPr>
          <p:cNvPr id="22" name="Flowchart: Document 21"/>
          <p:cNvSpPr/>
          <p:nvPr/>
        </p:nvSpPr>
        <p:spPr>
          <a:xfrm>
            <a:off x="5486400" y="3048000"/>
            <a:ext cx="2590800" cy="838200"/>
          </a:xfrm>
          <a:prstGeom prst="flowChartDocumen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80000"/>
              </a:lnSpc>
            </a:pPr>
            <a:r>
              <a:rPr lang="en-US" dirty="0" smtClean="0">
                <a:solidFill>
                  <a:schemeClr val="tx1"/>
                </a:solidFill>
              </a:rPr>
              <a:t>More sustainable &amp; higher income &amp; well-being for sustainable HH</a:t>
            </a:r>
            <a:endParaRPr lang="en-US" dirty="0">
              <a:solidFill>
                <a:schemeClr val="tx1"/>
              </a:solidFill>
            </a:endParaRPr>
          </a:p>
        </p:txBody>
      </p:sp>
      <p:sp>
        <p:nvSpPr>
          <p:cNvPr id="3" name="Flowchart: Document 2"/>
          <p:cNvSpPr/>
          <p:nvPr/>
        </p:nvSpPr>
        <p:spPr>
          <a:xfrm>
            <a:off x="457200" y="5181600"/>
            <a:ext cx="1905000" cy="1371600"/>
          </a:xfrm>
          <a:prstGeom prst="flowChartDocumen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85000"/>
              </a:lnSpc>
            </a:pPr>
            <a:r>
              <a:rPr lang="en-US" dirty="0" smtClean="0">
                <a:solidFill>
                  <a:schemeClr val="tx1"/>
                </a:solidFill>
              </a:rPr>
              <a:t>Women &amp; children have access to greater quantity &amp; diversity of food</a:t>
            </a:r>
            <a:endParaRPr lang="en-US" dirty="0">
              <a:solidFill>
                <a:schemeClr val="tx1"/>
              </a:solidFill>
            </a:endParaRPr>
          </a:p>
        </p:txBody>
      </p:sp>
      <p:sp>
        <p:nvSpPr>
          <p:cNvPr id="16" name="Flowchart: Document 15"/>
          <p:cNvSpPr/>
          <p:nvPr/>
        </p:nvSpPr>
        <p:spPr>
          <a:xfrm>
            <a:off x="2552700" y="5181600"/>
            <a:ext cx="1905000" cy="1219200"/>
          </a:xfrm>
          <a:prstGeom prst="flowChartDocumen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85000"/>
              </a:lnSpc>
            </a:pPr>
            <a:r>
              <a:rPr lang="en-US" dirty="0" smtClean="0">
                <a:solidFill>
                  <a:schemeClr val="tx1"/>
                </a:solidFill>
              </a:rPr>
              <a:t>More sustainable &amp; equitable </a:t>
            </a:r>
            <a:r>
              <a:rPr lang="en-US" dirty="0" err="1" smtClean="0">
                <a:solidFill>
                  <a:schemeClr val="tx1"/>
                </a:solidFill>
              </a:rPr>
              <a:t>mgt</a:t>
            </a:r>
            <a:r>
              <a:rPr lang="en-US" dirty="0" smtClean="0">
                <a:solidFill>
                  <a:schemeClr val="tx1"/>
                </a:solidFill>
              </a:rPr>
              <a:t> of land, water, energy &amp; biodiversity</a:t>
            </a:r>
            <a:endParaRPr lang="en-US" dirty="0">
              <a:solidFill>
                <a:schemeClr val="tx1"/>
              </a:solidFill>
            </a:endParaRPr>
          </a:p>
        </p:txBody>
      </p:sp>
      <p:sp>
        <p:nvSpPr>
          <p:cNvPr id="17" name="Flowchart: Document 16"/>
          <p:cNvSpPr/>
          <p:nvPr/>
        </p:nvSpPr>
        <p:spPr>
          <a:xfrm>
            <a:off x="4572000" y="5181600"/>
            <a:ext cx="1905000" cy="1447800"/>
          </a:xfrm>
          <a:prstGeom prst="flowChartDocumen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85000"/>
              </a:lnSpc>
            </a:pPr>
            <a:r>
              <a:rPr lang="en-US" sz="1600" dirty="0" smtClean="0">
                <a:solidFill>
                  <a:schemeClr val="tx1"/>
                </a:solidFill>
              </a:rPr>
              <a:t>Women &amp; youth have better access to and control over resources &amp; market and more equitable share of income &amp; food ..</a:t>
            </a:r>
            <a:endParaRPr lang="en-US" sz="1600" dirty="0">
              <a:solidFill>
                <a:schemeClr val="tx1"/>
              </a:solidFill>
            </a:endParaRPr>
          </a:p>
        </p:txBody>
      </p:sp>
      <p:sp>
        <p:nvSpPr>
          <p:cNvPr id="18" name="Flowchart: Document 17"/>
          <p:cNvSpPr/>
          <p:nvPr/>
        </p:nvSpPr>
        <p:spPr>
          <a:xfrm>
            <a:off x="6934200" y="5105400"/>
            <a:ext cx="1905000" cy="1447800"/>
          </a:xfrm>
          <a:prstGeom prst="flowChartDocumen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85000"/>
              </a:lnSpc>
            </a:pPr>
            <a:r>
              <a:rPr lang="en-US" dirty="0" smtClean="0">
                <a:solidFill>
                  <a:schemeClr val="tx1"/>
                </a:solidFill>
              </a:rPr>
              <a:t>Increased &amp; sustainable capacity to innovate allowing to seize new opportunities ..</a:t>
            </a:r>
            <a:endParaRPr lang="en-US" dirty="0">
              <a:solidFill>
                <a:schemeClr val="tx1"/>
              </a:solidFill>
            </a:endParaRPr>
          </a:p>
        </p:txBody>
      </p:sp>
    </p:spTree>
    <p:extLst>
      <p:ext uri="{BB962C8B-B14F-4D97-AF65-F5344CB8AC3E}">
        <p14:creationId xmlns:p14="http://schemas.microsoft.com/office/powerpoint/2010/main" val="203366176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Autofit/>
          </a:bodyPr>
          <a:lstStyle/>
          <a:p>
            <a:r>
              <a:rPr lang="en-US" sz="3600" dirty="0" smtClean="0"/>
              <a:t>Phases 2014 </a:t>
            </a:r>
            <a:r>
              <a:rPr lang="en-US" sz="2400" dirty="0" smtClean="0"/>
              <a:t>(with little variation between ALSs)</a:t>
            </a:r>
            <a:endParaRPr lang="en-US" sz="2400" dirty="0"/>
          </a:p>
        </p:txBody>
      </p:sp>
      <p:sp>
        <p:nvSpPr>
          <p:cNvPr id="3" name="Slide Number Placeholder 2"/>
          <p:cNvSpPr>
            <a:spLocks noGrp="1"/>
          </p:cNvSpPr>
          <p:nvPr>
            <p:ph type="sldNum" sz="quarter" idx="12"/>
          </p:nvPr>
        </p:nvSpPr>
        <p:spPr/>
        <p:txBody>
          <a:bodyPr/>
          <a:lstStyle/>
          <a:p>
            <a:fld id="{DED37CF9-E3DB-4575-88B6-05549807FEBA}" type="slidenum">
              <a:rPr lang="en-US" smtClean="0"/>
              <a:t>18</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442776748"/>
              </p:ext>
            </p:extLst>
          </p:nvPr>
        </p:nvGraphicFramePr>
        <p:xfrm>
          <a:off x="304800" y="990600"/>
          <a:ext cx="8534400" cy="5495925"/>
        </p:xfrm>
        <a:graphic>
          <a:graphicData uri="http://schemas.openxmlformats.org/drawingml/2006/table">
            <a:tbl>
              <a:tblPr>
                <a:tableStyleId>{69CF1AB2-1976-4502-BF36-3FF5EA218861}</a:tableStyleId>
              </a:tblPr>
              <a:tblGrid>
                <a:gridCol w="3276600"/>
                <a:gridCol w="2514600"/>
                <a:gridCol w="2743200"/>
              </a:tblGrid>
              <a:tr h="209550">
                <a:tc>
                  <a:txBody>
                    <a:bodyPr/>
                    <a:lstStyle/>
                    <a:p>
                      <a:pPr algn="l" fontAlgn="b"/>
                      <a:r>
                        <a:rPr lang="en-US" sz="2000" b="1" u="none" strike="noStrike" dirty="0">
                          <a:solidFill>
                            <a:sysClr val="windowText" lastClr="000000"/>
                          </a:solidFill>
                          <a:effectLst/>
                          <a:latin typeface="Arial" panose="020B0604020202020204" pitchFamily="34" charset="0"/>
                          <a:cs typeface="Arial" panose="020B0604020202020204" pitchFamily="34" charset="0"/>
                        </a:rPr>
                        <a:t>Discovery</a:t>
                      </a:r>
                      <a:endParaRPr lang="en-US" sz="2000" b="1"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CC"/>
                    </a:solidFill>
                  </a:tcPr>
                </a:tc>
                <a:tc>
                  <a:txBody>
                    <a:bodyPr/>
                    <a:lstStyle/>
                    <a:p>
                      <a:pPr algn="l" fontAlgn="b"/>
                      <a:r>
                        <a:rPr lang="en-US" sz="2000" b="1" u="none" strike="noStrike" dirty="0">
                          <a:solidFill>
                            <a:sysClr val="windowText" lastClr="000000"/>
                          </a:solidFill>
                          <a:effectLst/>
                          <a:latin typeface="Arial" panose="020B0604020202020204" pitchFamily="34" charset="0"/>
                          <a:cs typeface="Arial" panose="020B0604020202020204" pitchFamily="34" charset="0"/>
                        </a:rPr>
                        <a:t>Proof of concept</a:t>
                      </a:r>
                      <a:endParaRPr lang="en-US" sz="2000" b="1"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99"/>
                    </a:solidFill>
                  </a:tcPr>
                </a:tc>
                <a:tc>
                  <a:txBody>
                    <a:bodyPr/>
                    <a:lstStyle/>
                    <a:p>
                      <a:pPr algn="l" fontAlgn="b"/>
                      <a:r>
                        <a:rPr lang="en-US" sz="2000" b="1" u="none" strike="noStrike" dirty="0">
                          <a:solidFill>
                            <a:sysClr val="windowText" lastClr="000000"/>
                          </a:solidFill>
                          <a:effectLst/>
                          <a:latin typeface="Arial" panose="020B0604020202020204" pitchFamily="34" charset="0"/>
                          <a:cs typeface="Arial" panose="020B0604020202020204" pitchFamily="34" charset="0"/>
                        </a:rPr>
                        <a:t>Pilot</a:t>
                      </a:r>
                      <a:endParaRPr lang="en-US" sz="2000" b="1"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00"/>
                    </a:solidFill>
                  </a:tcPr>
                </a:tc>
              </a:tr>
              <a:tr h="628650">
                <a:tc>
                  <a:txBody>
                    <a:bodyPr/>
                    <a:lstStyle/>
                    <a:p>
                      <a:pPr algn="l" fontAlgn="ctr"/>
                      <a:r>
                        <a:rPr lang="en-US" sz="2000" u="none" strike="noStrike" dirty="0">
                          <a:solidFill>
                            <a:sysClr val="windowText" lastClr="000000"/>
                          </a:solidFill>
                          <a:effectLst/>
                          <a:latin typeface="Arial" panose="020B0604020202020204" pitchFamily="34" charset="0"/>
                          <a:cs typeface="Arial" panose="020B0604020202020204" pitchFamily="34" charset="0"/>
                        </a:rPr>
                        <a:t>Policies on natural resources</a:t>
                      </a:r>
                      <a:endParaRPr lang="en-US" sz="2000" b="0"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CC"/>
                    </a:solidFill>
                  </a:tcPr>
                </a:tc>
                <a:tc>
                  <a:txBody>
                    <a:bodyPr/>
                    <a:lstStyle/>
                    <a:p>
                      <a:pPr algn="l" fontAlgn="ctr"/>
                      <a:r>
                        <a:rPr lang="en-US" sz="2000" u="none" strike="noStrike" dirty="0">
                          <a:solidFill>
                            <a:sysClr val="windowText" lastClr="000000"/>
                          </a:solidFill>
                          <a:effectLst/>
                          <a:latin typeface="Arial" panose="020B0604020202020204" pitchFamily="34" charset="0"/>
                          <a:cs typeface="Arial" panose="020B0604020202020204" pitchFamily="34" charset="0"/>
                        </a:rPr>
                        <a:t>Water harvesting &amp; soil conservation</a:t>
                      </a:r>
                      <a:endParaRPr lang="en-US" sz="2000" b="0"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99"/>
                    </a:solidFill>
                  </a:tcPr>
                </a:tc>
                <a:tc>
                  <a:txBody>
                    <a:bodyPr/>
                    <a:lstStyle/>
                    <a:p>
                      <a:pPr algn="l" fontAlgn="ctr"/>
                      <a:r>
                        <a:rPr lang="en-US" sz="2000" u="none" strike="noStrike" dirty="0">
                          <a:solidFill>
                            <a:sysClr val="windowText" lastClr="000000"/>
                          </a:solidFill>
                          <a:effectLst/>
                          <a:latin typeface="Arial" panose="020B0604020202020204" pitchFamily="34" charset="0"/>
                          <a:cs typeface="Arial" panose="020B0604020202020204" pitchFamily="34" charset="0"/>
                        </a:rPr>
                        <a:t>Water &amp; land productivity in irrigated &amp; rainfed system</a:t>
                      </a:r>
                      <a:endParaRPr lang="en-US" sz="2000" b="0"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00"/>
                    </a:solidFill>
                  </a:tcPr>
                </a:tc>
              </a:tr>
              <a:tr h="419100">
                <a:tc>
                  <a:txBody>
                    <a:bodyPr/>
                    <a:lstStyle/>
                    <a:p>
                      <a:pPr algn="l" fontAlgn="ctr"/>
                      <a:r>
                        <a:rPr lang="en-US" sz="2000" u="none" strike="noStrike" dirty="0">
                          <a:solidFill>
                            <a:sysClr val="windowText" lastClr="000000"/>
                          </a:solidFill>
                          <a:effectLst/>
                          <a:latin typeface="Arial" panose="020B0604020202020204" pitchFamily="34" charset="0"/>
                          <a:cs typeface="Arial" panose="020B0604020202020204" pitchFamily="34" charset="0"/>
                        </a:rPr>
                        <a:t>System vulnerability</a:t>
                      </a:r>
                      <a:endParaRPr lang="en-US" sz="2000" b="0"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CC"/>
                    </a:solidFill>
                  </a:tcPr>
                </a:tc>
                <a:tc>
                  <a:txBody>
                    <a:bodyPr/>
                    <a:lstStyle/>
                    <a:p>
                      <a:pPr algn="l" fontAlgn="ctr"/>
                      <a:r>
                        <a:rPr lang="en-US" sz="2000" u="none" strike="noStrike" dirty="0">
                          <a:solidFill>
                            <a:sysClr val="windowText" lastClr="000000"/>
                          </a:solidFill>
                          <a:effectLst/>
                          <a:latin typeface="Arial" panose="020B0604020202020204" pitchFamily="34" charset="0"/>
                          <a:cs typeface="Arial" panose="020B0604020202020204" pitchFamily="34" charset="0"/>
                        </a:rPr>
                        <a:t>Managing </a:t>
                      </a:r>
                      <a:r>
                        <a:rPr lang="en-US" sz="2000" u="none" strike="noStrike" dirty="0" smtClean="0">
                          <a:solidFill>
                            <a:sysClr val="windowText" lastClr="000000"/>
                          </a:solidFill>
                          <a:effectLst/>
                          <a:latin typeface="Arial" panose="020B0604020202020204" pitchFamily="34" charset="0"/>
                          <a:cs typeface="Arial" panose="020B0604020202020204" pitchFamily="34" charset="0"/>
                        </a:rPr>
                        <a:t>rangelands</a:t>
                      </a:r>
                      <a:endParaRPr lang="en-US" sz="2000" b="0"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99"/>
                    </a:solidFill>
                  </a:tcPr>
                </a:tc>
                <a:tc>
                  <a:txBody>
                    <a:bodyPr/>
                    <a:lstStyle/>
                    <a:p>
                      <a:pPr algn="l" fontAlgn="ctr"/>
                      <a:r>
                        <a:rPr lang="en-US" sz="2000" u="none" strike="noStrike" dirty="0">
                          <a:solidFill>
                            <a:sysClr val="windowText" lastClr="000000"/>
                          </a:solidFill>
                          <a:effectLst/>
                          <a:latin typeface="Arial" panose="020B0604020202020204" pitchFamily="34" charset="0"/>
                          <a:cs typeface="Arial" panose="020B0604020202020204" pitchFamily="34" charset="0"/>
                        </a:rPr>
                        <a:t>Conservation agriculture</a:t>
                      </a:r>
                      <a:endParaRPr lang="en-US" sz="2000" b="0"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00"/>
                    </a:solidFill>
                  </a:tcPr>
                </a:tc>
              </a:tr>
              <a:tr h="628650">
                <a:tc>
                  <a:txBody>
                    <a:bodyPr/>
                    <a:lstStyle/>
                    <a:p>
                      <a:pPr algn="l" fontAlgn="ctr"/>
                      <a:r>
                        <a:rPr lang="en-US" sz="2000" u="none" strike="noStrike" dirty="0">
                          <a:solidFill>
                            <a:sysClr val="windowText" lastClr="000000"/>
                          </a:solidFill>
                          <a:effectLst/>
                          <a:latin typeface="Arial" panose="020B0604020202020204" pitchFamily="34" charset="0"/>
                          <a:cs typeface="Arial" panose="020B0604020202020204" pitchFamily="34" charset="0"/>
                        </a:rPr>
                        <a:t>Bio-economic farm models</a:t>
                      </a:r>
                      <a:endParaRPr lang="en-US" sz="2000" b="0"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CC"/>
                    </a:solidFill>
                  </a:tcPr>
                </a:tc>
                <a:tc>
                  <a:txBody>
                    <a:bodyPr/>
                    <a:lstStyle/>
                    <a:p>
                      <a:pPr algn="l" fontAlgn="ctr"/>
                      <a:r>
                        <a:rPr lang="en-US" sz="2000" u="none" strike="noStrike" dirty="0">
                          <a:solidFill>
                            <a:sysClr val="windowText" lastClr="000000"/>
                          </a:solidFill>
                          <a:effectLst/>
                          <a:latin typeface="Arial" panose="020B0604020202020204" pitchFamily="34" charset="0"/>
                          <a:cs typeface="Arial" panose="020B0604020202020204" pitchFamily="34" charset="0"/>
                        </a:rPr>
                        <a:t>In situ </a:t>
                      </a:r>
                      <a:r>
                        <a:rPr lang="en-US" sz="2000" u="none" strike="noStrike" dirty="0" smtClean="0">
                          <a:solidFill>
                            <a:sysClr val="windowText" lastClr="000000"/>
                          </a:solidFill>
                          <a:effectLst/>
                          <a:latin typeface="Arial" panose="020B0604020202020204" pitchFamily="34" charset="0"/>
                          <a:cs typeface="Arial" panose="020B0604020202020204" pitchFamily="34" charset="0"/>
                        </a:rPr>
                        <a:t>agro-biodiversity</a:t>
                      </a:r>
                      <a:endParaRPr lang="en-US" sz="2000" b="0" i="1"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99"/>
                    </a:solidFill>
                  </a:tcPr>
                </a:tc>
                <a:tc>
                  <a:txBody>
                    <a:bodyPr/>
                    <a:lstStyle/>
                    <a:p>
                      <a:pPr algn="l" fontAlgn="ctr"/>
                      <a:r>
                        <a:rPr lang="en-US" sz="2000" u="none" strike="noStrike" dirty="0" smtClean="0">
                          <a:solidFill>
                            <a:sysClr val="windowText" lastClr="000000"/>
                          </a:solidFill>
                          <a:effectLst/>
                          <a:latin typeface="Arial" panose="020B0604020202020204" pitchFamily="34" charset="0"/>
                          <a:cs typeface="Arial" panose="020B0604020202020204" pitchFamily="34" charset="0"/>
                        </a:rPr>
                        <a:t>Livestock productivity</a:t>
                      </a:r>
                      <a:endParaRPr lang="en-US" sz="2000" b="0"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00"/>
                    </a:solidFill>
                  </a:tcPr>
                </a:tc>
              </a:tr>
              <a:tr h="419100">
                <a:tc>
                  <a:txBody>
                    <a:bodyPr/>
                    <a:lstStyle/>
                    <a:p>
                      <a:pPr algn="l" fontAlgn="ctr"/>
                      <a:r>
                        <a:rPr lang="en-US" sz="2000" u="none" strike="noStrike" dirty="0">
                          <a:solidFill>
                            <a:sysClr val="windowText" lastClr="000000"/>
                          </a:solidFill>
                          <a:effectLst/>
                          <a:latin typeface="Arial" panose="020B0604020202020204" pitchFamily="34" charset="0"/>
                          <a:cs typeface="Arial" panose="020B0604020202020204" pitchFamily="34" charset="0"/>
                        </a:rPr>
                        <a:t>Innovation platforms &amp; scenarios</a:t>
                      </a:r>
                      <a:endParaRPr lang="en-US" sz="2000" b="0"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CC"/>
                    </a:solidFill>
                  </a:tcPr>
                </a:tc>
                <a:tc>
                  <a:txBody>
                    <a:bodyPr/>
                    <a:lstStyle/>
                    <a:p>
                      <a:pPr algn="l" fontAlgn="ctr"/>
                      <a:r>
                        <a:rPr lang="en-US" sz="2000" u="none" strike="noStrike" dirty="0">
                          <a:solidFill>
                            <a:sysClr val="windowText" lastClr="000000"/>
                          </a:solidFill>
                          <a:effectLst/>
                          <a:latin typeface="Arial" panose="020B0604020202020204" pitchFamily="34" charset="0"/>
                          <a:cs typeface="Arial" panose="020B0604020202020204" pitchFamily="34" charset="0"/>
                        </a:rPr>
                        <a:t>Seed systems &amp; dissemination</a:t>
                      </a:r>
                      <a:endParaRPr lang="en-US" sz="2000" b="0"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99"/>
                    </a:solidFill>
                  </a:tcPr>
                </a:tc>
                <a:tc>
                  <a:txBody>
                    <a:bodyPr/>
                    <a:lstStyle/>
                    <a:p>
                      <a:pPr algn="l" fontAlgn="ctr"/>
                      <a:r>
                        <a:rPr lang="en-US" sz="2000" u="none" strike="noStrike" dirty="0">
                          <a:solidFill>
                            <a:sysClr val="windowText" lastClr="000000"/>
                          </a:solidFill>
                          <a:effectLst/>
                          <a:latin typeface="Arial" panose="020B0604020202020204" pitchFamily="34" charset="0"/>
                          <a:cs typeface="Arial" panose="020B0604020202020204" pitchFamily="34" charset="0"/>
                        </a:rPr>
                        <a:t>Cereal &amp; </a:t>
                      </a:r>
                      <a:r>
                        <a:rPr lang="en-US" sz="2000" u="none" strike="noStrike" dirty="0" smtClean="0">
                          <a:solidFill>
                            <a:sysClr val="windowText" lastClr="000000"/>
                          </a:solidFill>
                          <a:effectLst/>
                          <a:latin typeface="Arial" panose="020B0604020202020204" pitchFamily="34" charset="0"/>
                          <a:cs typeface="Arial" panose="020B0604020202020204" pitchFamily="34" charset="0"/>
                        </a:rPr>
                        <a:t>legume </a:t>
                      </a:r>
                      <a:r>
                        <a:rPr lang="en-US" sz="2000" u="none" strike="noStrike" dirty="0">
                          <a:solidFill>
                            <a:sysClr val="windowText" lastClr="000000"/>
                          </a:solidFill>
                          <a:effectLst/>
                          <a:latin typeface="Arial" panose="020B0604020202020204" pitchFamily="34" charset="0"/>
                          <a:cs typeface="Arial" panose="020B0604020202020204" pitchFamily="34" charset="0"/>
                        </a:rPr>
                        <a:t>systems adaptation</a:t>
                      </a:r>
                      <a:endParaRPr lang="en-US" sz="2000" b="0"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00"/>
                    </a:solidFill>
                  </a:tcPr>
                </a:tc>
              </a:tr>
              <a:tr h="419100">
                <a:tc>
                  <a:txBody>
                    <a:bodyPr/>
                    <a:lstStyle/>
                    <a:p>
                      <a:pPr algn="l" fontAlgn="ctr"/>
                      <a:r>
                        <a:rPr lang="en-US" sz="2000" u="none" strike="noStrike" dirty="0">
                          <a:solidFill>
                            <a:sysClr val="windowText" lastClr="000000"/>
                          </a:solidFill>
                          <a:effectLst/>
                          <a:latin typeface="Arial" panose="020B0604020202020204" pitchFamily="34" charset="0"/>
                          <a:cs typeface="Arial" panose="020B0604020202020204" pitchFamily="34" charset="0"/>
                        </a:rPr>
                        <a:t>High-value chain clusters</a:t>
                      </a:r>
                      <a:endParaRPr lang="en-US" sz="2000" b="0"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CC"/>
                    </a:solidFill>
                  </a:tcPr>
                </a:tc>
                <a:tc>
                  <a:txBody>
                    <a:bodyPr/>
                    <a:lstStyle/>
                    <a:p>
                      <a:pPr algn="l" fontAlgn="b"/>
                      <a:endParaRPr lang="en-US" sz="2000" b="0"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99"/>
                    </a:solidFill>
                  </a:tcPr>
                </a:tc>
                <a:tc>
                  <a:txBody>
                    <a:bodyPr/>
                    <a:lstStyle/>
                    <a:p>
                      <a:pPr algn="l" fontAlgn="ctr"/>
                      <a:r>
                        <a:rPr lang="en-US" sz="2000" u="none" strike="noStrike" dirty="0">
                          <a:solidFill>
                            <a:sysClr val="windowText" lastClr="000000"/>
                          </a:solidFill>
                          <a:effectLst/>
                          <a:latin typeface="Arial" panose="020B0604020202020204" pitchFamily="34" charset="0"/>
                          <a:cs typeface="Arial" panose="020B0604020202020204" pitchFamily="34" charset="0"/>
                        </a:rPr>
                        <a:t>Cereal &amp; legume system IPM-</a:t>
                      </a:r>
                      <a:endParaRPr lang="en-US" sz="2000" b="0"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00"/>
                    </a:solidFill>
                  </a:tcPr>
                </a:tc>
              </a:tr>
              <a:tr h="419100">
                <a:tc>
                  <a:txBody>
                    <a:bodyPr/>
                    <a:lstStyle/>
                    <a:p>
                      <a:pPr algn="l" fontAlgn="ctr"/>
                      <a:r>
                        <a:rPr lang="en-US" sz="2000" u="none" strike="noStrike" dirty="0">
                          <a:solidFill>
                            <a:sysClr val="windowText" lastClr="000000"/>
                          </a:solidFill>
                          <a:effectLst/>
                          <a:latin typeface="Arial" panose="020B0604020202020204" pitchFamily="34" charset="0"/>
                          <a:cs typeface="Arial" panose="020B0604020202020204" pitchFamily="34" charset="0"/>
                        </a:rPr>
                        <a:t>Post- harvest &amp; market access</a:t>
                      </a:r>
                      <a:endParaRPr lang="en-US" sz="2000" b="0"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CC"/>
                    </a:solidFill>
                  </a:tcPr>
                </a:tc>
                <a:tc>
                  <a:txBody>
                    <a:bodyPr/>
                    <a:lstStyle/>
                    <a:p>
                      <a:pPr algn="l" fontAlgn="b"/>
                      <a:endParaRPr lang="en-US" sz="2000" b="0"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99"/>
                    </a:solidFill>
                  </a:tcPr>
                </a:tc>
                <a:tc>
                  <a:txBody>
                    <a:bodyPr/>
                    <a:lstStyle/>
                    <a:p>
                      <a:pPr algn="l" fontAlgn="b"/>
                      <a:endParaRPr lang="en-US" sz="2000" b="0"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00"/>
                    </a:solidFill>
                  </a:tcPr>
                </a:tc>
              </a:tr>
              <a:tr h="209550">
                <a:tc>
                  <a:txBody>
                    <a:bodyPr/>
                    <a:lstStyle/>
                    <a:p>
                      <a:pPr algn="l" fontAlgn="ctr"/>
                      <a:r>
                        <a:rPr lang="en-US" sz="2000" u="none" strike="noStrike" dirty="0">
                          <a:solidFill>
                            <a:sysClr val="windowText" lastClr="000000"/>
                          </a:solidFill>
                          <a:effectLst/>
                          <a:latin typeface="Arial" panose="020B0604020202020204" pitchFamily="34" charset="0"/>
                          <a:cs typeface="Arial" panose="020B0604020202020204" pitchFamily="34" charset="0"/>
                        </a:rPr>
                        <a:t>Gender in Drylands</a:t>
                      </a:r>
                      <a:endParaRPr lang="en-US" sz="2000" b="0"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CC"/>
                    </a:solidFill>
                  </a:tcPr>
                </a:tc>
                <a:tc>
                  <a:txBody>
                    <a:bodyPr/>
                    <a:lstStyle/>
                    <a:p>
                      <a:pPr algn="l" fontAlgn="b"/>
                      <a:endParaRPr lang="en-US" sz="2000" b="0"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99"/>
                    </a:solidFill>
                  </a:tcPr>
                </a:tc>
                <a:tc>
                  <a:txBody>
                    <a:bodyPr/>
                    <a:lstStyle/>
                    <a:p>
                      <a:pPr algn="l" fontAlgn="b"/>
                      <a:endParaRPr lang="en-US" sz="2000" b="0"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00"/>
                    </a:solidFill>
                  </a:tcPr>
                </a:tc>
              </a:tr>
              <a:tr h="419100">
                <a:tc>
                  <a:txBody>
                    <a:bodyPr/>
                    <a:lstStyle/>
                    <a:p>
                      <a:pPr algn="l" fontAlgn="ctr"/>
                      <a:r>
                        <a:rPr lang="en-US" sz="2000" u="none" strike="noStrike" dirty="0">
                          <a:solidFill>
                            <a:sysClr val="windowText" lastClr="000000"/>
                          </a:solidFill>
                          <a:effectLst/>
                          <a:latin typeface="Arial" panose="020B0604020202020204" pitchFamily="34" charset="0"/>
                          <a:cs typeface="Arial" panose="020B0604020202020204" pitchFamily="34" charset="0"/>
                        </a:rPr>
                        <a:t>Aggregation </a:t>
                      </a:r>
                      <a:r>
                        <a:rPr lang="en-US" sz="2000" u="none" strike="noStrike" dirty="0" smtClean="0">
                          <a:solidFill>
                            <a:sysClr val="windowText" lastClr="000000"/>
                          </a:solidFill>
                          <a:effectLst/>
                          <a:latin typeface="Arial" panose="020B0604020202020204" pitchFamily="34" charset="0"/>
                          <a:cs typeface="Arial" panose="020B0604020202020204" pitchFamily="34" charset="0"/>
                        </a:rPr>
                        <a:t>for </a:t>
                      </a:r>
                      <a:r>
                        <a:rPr lang="en-US" sz="2000" u="none" strike="noStrike" dirty="0">
                          <a:solidFill>
                            <a:sysClr val="windowText" lastClr="000000"/>
                          </a:solidFill>
                          <a:effectLst/>
                          <a:latin typeface="Arial" panose="020B0604020202020204" pitchFamily="34" charset="0"/>
                          <a:cs typeface="Arial" panose="020B0604020202020204" pitchFamily="34" charset="0"/>
                        </a:rPr>
                        <a:t>smallholder</a:t>
                      </a:r>
                      <a:endParaRPr lang="en-US" sz="2000" b="0"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CC"/>
                    </a:solidFill>
                  </a:tcPr>
                </a:tc>
                <a:tc>
                  <a:txBody>
                    <a:bodyPr/>
                    <a:lstStyle/>
                    <a:p>
                      <a:pPr algn="l" fontAlgn="b"/>
                      <a:endParaRPr lang="en-US" sz="2000" b="0"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99"/>
                    </a:solidFill>
                  </a:tcPr>
                </a:tc>
                <a:tc>
                  <a:txBody>
                    <a:bodyPr/>
                    <a:lstStyle/>
                    <a:p>
                      <a:pPr algn="l" fontAlgn="b"/>
                      <a:endParaRPr lang="en-US" sz="2000" b="0"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00"/>
                    </a:solidFill>
                  </a:tcPr>
                </a:tc>
              </a:tr>
              <a:tr h="419100">
                <a:tc>
                  <a:txBody>
                    <a:bodyPr/>
                    <a:lstStyle/>
                    <a:p>
                      <a:pPr algn="l" fontAlgn="ctr"/>
                      <a:r>
                        <a:rPr lang="en-US" sz="2000" u="none" strike="noStrike" dirty="0">
                          <a:solidFill>
                            <a:sysClr val="windowText" lastClr="000000"/>
                          </a:solidFill>
                          <a:effectLst/>
                          <a:latin typeface="Arial" panose="020B0604020202020204" pitchFamily="34" charset="0"/>
                          <a:cs typeface="Arial" panose="020B0604020202020204" pitchFamily="34" charset="0"/>
                        </a:rPr>
                        <a:t>Managing salinity</a:t>
                      </a:r>
                      <a:endParaRPr lang="en-US" sz="2000" b="0"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CC"/>
                    </a:solidFill>
                  </a:tcPr>
                </a:tc>
                <a:tc>
                  <a:txBody>
                    <a:bodyPr/>
                    <a:lstStyle/>
                    <a:p>
                      <a:pPr algn="l" fontAlgn="b"/>
                      <a:endParaRPr lang="en-US" sz="2000" b="0"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99"/>
                    </a:solidFill>
                  </a:tcPr>
                </a:tc>
                <a:tc>
                  <a:txBody>
                    <a:bodyPr/>
                    <a:lstStyle/>
                    <a:p>
                      <a:pPr algn="l" fontAlgn="b"/>
                      <a:endParaRPr lang="en-US" sz="2000" b="0" i="0" u="none" strike="noStrike" dirty="0">
                        <a:solidFill>
                          <a:sysClr val="windowText" lastClr="000000"/>
                        </a:solidFill>
                        <a:effectLst/>
                        <a:latin typeface="Arial" panose="020B0604020202020204" pitchFamily="34" charset="0"/>
                        <a:cs typeface="Arial" panose="020B0604020202020204" pitchFamily="34" charset="0"/>
                      </a:endParaRPr>
                    </a:p>
                  </a:txBody>
                  <a:tcPr marL="36000"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00"/>
                    </a:solidFill>
                  </a:tcPr>
                </a:tc>
              </a:tr>
            </a:tbl>
          </a:graphicData>
        </a:graphic>
      </p:graphicFrame>
    </p:spTree>
    <p:extLst>
      <p:ext uri="{BB962C8B-B14F-4D97-AF65-F5344CB8AC3E}">
        <p14:creationId xmlns:p14="http://schemas.microsoft.com/office/powerpoint/2010/main" val="23525300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3200"/>
            <a:ext cx="8229600" cy="1143000"/>
          </a:xfrm>
        </p:spPr>
        <p:txBody>
          <a:bodyPr>
            <a:noAutofit/>
          </a:bodyPr>
          <a:lstStyle/>
          <a:p>
            <a:r>
              <a:rPr lang="en-US" b="1" dirty="0" smtClean="0">
                <a:solidFill>
                  <a:srgbClr val="3366FF"/>
                </a:solidFill>
              </a:rPr>
              <a:t>Highlights of major achievements</a:t>
            </a:r>
            <a:endParaRPr lang="en-US" b="1" dirty="0">
              <a:solidFill>
                <a:srgbClr val="3366FF"/>
              </a:solidFill>
            </a:endParaRPr>
          </a:p>
        </p:txBody>
      </p:sp>
      <p:sp>
        <p:nvSpPr>
          <p:cNvPr id="4" name="Slide Number Placeholder 3"/>
          <p:cNvSpPr>
            <a:spLocks noGrp="1"/>
          </p:cNvSpPr>
          <p:nvPr>
            <p:ph type="sldNum" sz="quarter" idx="12"/>
          </p:nvPr>
        </p:nvSpPr>
        <p:spPr/>
        <p:txBody>
          <a:bodyPr/>
          <a:lstStyle/>
          <a:p>
            <a:fld id="{DED37CF9-E3DB-4575-88B6-05549807FEBA}" type="slidenum">
              <a:rPr lang="en-US" smtClean="0"/>
              <a:t>19</a:t>
            </a:fld>
            <a:endParaRPr lang="en-US"/>
          </a:p>
        </p:txBody>
      </p:sp>
    </p:spTree>
    <p:extLst>
      <p:ext uri="{BB962C8B-B14F-4D97-AF65-F5344CB8AC3E}">
        <p14:creationId xmlns:p14="http://schemas.microsoft.com/office/powerpoint/2010/main" val="370337101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vert="horz" lIns="91440" tIns="45720" rIns="91440" bIns="45720" rtlCol="0" anchor="ctr">
            <a:noAutofit/>
          </a:bodyPr>
          <a:lstStyle/>
          <a:p>
            <a:pPr>
              <a:lnSpc>
                <a:spcPct val="90000"/>
              </a:lnSpc>
            </a:pPr>
            <a:r>
              <a:rPr lang="en-US" sz="3200" b="1" dirty="0">
                <a:solidFill>
                  <a:srgbClr val="3366FF"/>
                </a:solidFill>
              </a:rPr>
              <a:t>IDO 1/ resilience – Analysis of systems vulnerability</a:t>
            </a:r>
          </a:p>
        </p:txBody>
      </p:sp>
      <p:sp>
        <p:nvSpPr>
          <p:cNvPr id="3" name="Content Placeholder 2"/>
          <p:cNvSpPr>
            <a:spLocks noGrp="1"/>
          </p:cNvSpPr>
          <p:nvPr>
            <p:ph idx="1"/>
          </p:nvPr>
        </p:nvSpPr>
        <p:spPr>
          <a:xfrm>
            <a:off x="304800" y="1371600"/>
            <a:ext cx="8534400" cy="5257800"/>
          </a:xfrm>
        </p:spPr>
        <p:txBody>
          <a:bodyPr>
            <a:normAutofit fontScale="92500" lnSpcReduction="20000"/>
          </a:bodyPr>
          <a:lstStyle/>
          <a:p>
            <a:r>
              <a:rPr lang="en-US" sz="2800" b="1" dirty="0" smtClean="0"/>
              <a:t>Objective: </a:t>
            </a:r>
            <a:r>
              <a:rPr lang="en-US" sz="2800" dirty="0"/>
              <a:t>Determine the causes of system vulnerability and local coping </a:t>
            </a:r>
            <a:r>
              <a:rPr lang="en-US" sz="2800" dirty="0" smtClean="0"/>
              <a:t>mechanisms</a:t>
            </a:r>
          </a:p>
          <a:p>
            <a:r>
              <a:rPr lang="en-US" sz="2800" b="1" dirty="0" smtClean="0"/>
              <a:t>Achievement:</a:t>
            </a:r>
          </a:p>
          <a:p>
            <a:pPr lvl="1"/>
            <a:r>
              <a:rPr lang="en-US" dirty="0" smtClean="0"/>
              <a:t>On-going establishment of a baseline </a:t>
            </a:r>
            <a:r>
              <a:rPr lang="en-US" dirty="0"/>
              <a:t>data by  characterizing the communities in the </a:t>
            </a:r>
            <a:r>
              <a:rPr lang="en-US" dirty="0" smtClean="0"/>
              <a:t>target sites; </a:t>
            </a:r>
            <a:endParaRPr lang="en-US" dirty="0"/>
          </a:p>
          <a:p>
            <a:pPr lvl="1"/>
            <a:r>
              <a:rPr lang="en-US" dirty="0"/>
              <a:t>A questionnaire was prepared and developed for baseline surveys in the target sites of CRP1-1.</a:t>
            </a:r>
          </a:p>
          <a:p>
            <a:pPr lvl="1"/>
            <a:r>
              <a:rPr lang="en-US" dirty="0" smtClean="0"/>
              <a:t>Secondary </a:t>
            </a:r>
            <a:r>
              <a:rPr lang="en-US" dirty="0"/>
              <a:t>data were collected, and rapid rural appraisal (RRA) was completed in Morocco and a draft report on “System vulnerability and production system dynamics in the Sais region of Morocco” was prepared</a:t>
            </a:r>
            <a:r>
              <a:rPr lang="en-US" dirty="0" smtClean="0"/>
              <a:t>.</a:t>
            </a:r>
          </a:p>
          <a:p>
            <a:r>
              <a:rPr lang="en-US" dirty="0" smtClean="0"/>
              <a:t>Phase: </a:t>
            </a:r>
          </a:p>
          <a:p>
            <a:pPr lvl="1"/>
            <a:r>
              <a:rPr lang="en-US" dirty="0" smtClean="0"/>
              <a:t>Discovery</a:t>
            </a:r>
            <a:endParaRPr lang="en-US" dirty="0"/>
          </a:p>
          <a:p>
            <a:pPr>
              <a:buFont typeface="Wingdings" pitchFamily="2" charset="2"/>
              <a:buChar char="Ø"/>
            </a:pPr>
            <a:endParaRPr lang="en-US" sz="2800" dirty="0"/>
          </a:p>
        </p:txBody>
      </p:sp>
      <p:sp>
        <p:nvSpPr>
          <p:cNvPr id="4" name="Slide Number Placeholder 3"/>
          <p:cNvSpPr>
            <a:spLocks noGrp="1"/>
          </p:cNvSpPr>
          <p:nvPr>
            <p:ph type="sldNum" sz="quarter" idx="12"/>
          </p:nvPr>
        </p:nvSpPr>
        <p:spPr/>
        <p:txBody>
          <a:bodyPr/>
          <a:lstStyle/>
          <a:p>
            <a:fld id="{DED37CF9-E3DB-4575-88B6-05549807FEBA}" type="slidenum">
              <a:rPr lang="en-US" smtClean="0"/>
              <a:t>20</a:t>
            </a:fld>
            <a:endParaRPr lang="en-US"/>
          </a:p>
        </p:txBody>
      </p:sp>
    </p:spTree>
    <p:extLst>
      <p:ext uri="{BB962C8B-B14F-4D97-AF65-F5344CB8AC3E}">
        <p14:creationId xmlns:p14="http://schemas.microsoft.com/office/powerpoint/2010/main" val="227403348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76200"/>
            <a:ext cx="8229600" cy="914400"/>
          </a:xfrm>
        </p:spPr>
        <p:txBody>
          <a:bodyPr vert="horz" lIns="91440" tIns="45720" rIns="91440" bIns="45720" rtlCol="0" anchor="ctr">
            <a:noAutofit/>
          </a:bodyPr>
          <a:lstStyle/>
          <a:p>
            <a:pPr>
              <a:lnSpc>
                <a:spcPct val="90000"/>
              </a:lnSpc>
            </a:pPr>
            <a:r>
              <a:rPr lang="en-US" sz="3200" b="1" dirty="0" smtClean="0">
                <a:solidFill>
                  <a:srgbClr val="3366FF"/>
                </a:solidFill>
              </a:rPr>
              <a:t>IDO1, IDO2, and IDO4  </a:t>
            </a:r>
            <a:r>
              <a:rPr lang="en-US" sz="3200" b="1" dirty="0">
                <a:solidFill>
                  <a:srgbClr val="3366FF"/>
                </a:solidFill>
              </a:rPr>
              <a:t>– </a:t>
            </a:r>
            <a:r>
              <a:rPr lang="en-US" altLang="fr-FR" sz="3200" b="1" dirty="0">
                <a:solidFill>
                  <a:srgbClr val="3366FF"/>
                </a:solidFill>
              </a:rPr>
              <a:t>Conservation Agriculture</a:t>
            </a:r>
            <a:endParaRPr lang="en-US" sz="3200" b="1" dirty="0">
              <a:solidFill>
                <a:srgbClr val="3366FF"/>
              </a:solidFill>
            </a:endParaRPr>
          </a:p>
        </p:txBody>
      </p:sp>
      <p:sp>
        <p:nvSpPr>
          <p:cNvPr id="3" name="Slide Number Placeholder 2"/>
          <p:cNvSpPr>
            <a:spLocks noGrp="1"/>
          </p:cNvSpPr>
          <p:nvPr>
            <p:ph type="sldNum" sz="quarter" idx="12"/>
          </p:nvPr>
        </p:nvSpPr>
        <p:spPr/>
        <p:txBody>
          <a:bodyPr/>
          <a:lstStyle/>
          <a:p>
            <a:fld id="{DED37CF9-E3DB-4575-88B6-05549807FEBA}" type="slidenum">
              <a:rPr lang="en-US" smtClean="0"/>
              <a:t>21</a:t>
            </a:fld>
            <a:endParaRPr lang="en-US"/>
          </a:p>
        </p:txBody>
      </p:sp>
      <p:sp>
        <p:nvSpPr>
          <p:cNvPr id="2" name="Content Placeholder 1"/>
          <p:cNvSpPr>
            <a:spLocks noGrp="1"/>
          </p:cNvSpPr>
          <p:nvPr>
            <p:ph idx="1"/>
          </p:nvPr>
        </p:nvSpPr>
        <p:spPr>
          <a:xfrm>
            <a:off x="457201" y="1219200"/>
            <a:ext cx="8153399" cy="2209800"/>
          </a:xfrm>
        </p:spPr>
        <p:txBody>
          <a:bodyPr>
            <a:normAutofit fontScale="92500" lnSpcReduction="20000"/>
          </a:bodyPr>
          <a:lstStyle/>
          <a:p>
            <a:r>
              <a:rPr lang="en-US" sz="2600" b="1" dirty="0" smtClean="0"/>
              <a:t>Objective: </a:t>
            </a:r>
            <a:r>
              <a:rPr lang="en-US" sz="2600" dirty="0" smtClean="0"/>
              <a:t>To </a:t>
            </a:r>
            <a:r>
              <a:rPr lang="en-US" sz="2600" dirty="0"/>
              <a:t>adapt conservation agriculture for rapid adoption by smallholders in the context of produce more food/feed with less resources and </a:t>
            </a:r>
            <a:r>
              <a:rPr lang="en-US" sz="2600" dirty="0" smtClean="0"/>
              <a:t>inputs</a:t>
            </a:r>
          </a:p>
          <a:p>
            <a:r>
              <a:rPr lang="en-US" sz="2600" b="1" dirty="0" smtClean="0"/>
              <a:t>Outcome: </a:t>
            </a:r>
            <a:r>
              <a:rPr lang="en-GB" sz="2600" dirty="0"/>
              <a:t>To generate and customise  improved resilience options for vulnerable </a:t>
            </a:r>
            <a:r>
              <a:rPr lang="en-GB" sz="2600" dirty="0" smtClean="0"/>
              <a:t>households</a:t>
            </a:r>
          </a:p>
          <a:p>
            <a:r>
              <a:rPr lang="en-GB" sz="2600" b="1" dirty="0" smtClean="0"/>
              <a:t>Phase: </a:t>
            </a:r>
            <a:r>
              <a:rPr lang="en-GB" sz="2600" dirty="0" smtClean="0"/>
              <a:t>Pilot/Outscaling</a:t>
            </a:r>
            <a:endParaRPr lang="en-US" sz="2600" dirty="0"/>
          </a:p>
          <a:p>
            <a:endParaRPr lang="en-US" sz="26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6064" y="3767137"/>
            <a:ext cx="4280434" cy="298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descr="D:\Drive_2\Australia CANA\travelling WS March 2013\Photos Algeria\SAM_010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7313" y="3767137"/>
            <a:ext cx="3975102" cy="2981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108967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DED37CF9-E3DB-4575-88B6-05549807FEBA}" type="slidenum">
              <a:rPr lang="en-US" smtClean="0"/>
              <a:t>22</a:t>
            </a:fld>
            <a:endParaRPr lang="en-US"/>
          </a:p>
        </p:txBody>
      </p:sp>
      <p:sp>
        <p:nvSpPr>
          <p:cNvPr id="5" name="Content Placeholder 4"/>
          <p:cNvSpPr>
            <a:spLocks noGrp="1"/>
          </p:cNvSpPr>
          <p:nvPr>
            <p:ph idx="1"/>
          </p:nvPr>
        </p:nvSpPr>
        <p:spPr>
          <a:xfrm>
            <a:off x="457200" y="1219201"/>
            <a:ext cx="8229600" cy="5410199"/>
          </a:xfrm>
        </p:spPr>
        <p:txBody>
          <a:bodyPr>
            <a:normAutofit fontScale="70000" lnSpcReduction="20000"/>
          </a:bodyPr>
          <a:lstStyle/>
          <a:p>
            <a:pPr marL="0" indent="0">
              <a:buNone/>
            </a:pPr>
            <a:r>
              <a:rPr lang="en-US" sz="4000" dirty="0" smtClean="0">
                <a:solidFill>
                  <a:srgbClr val="3366FF"/>
                </a:solidFill>
              </a:rPr>
              <a:t>Achievements</a:t>
            </a:r>
          </a:p>
          <a:p>
            <a:r>
              <a:rPr lang="en-US" sz="3400" dirty="0" smtClean="0"/>
              <a:t>Conservation </a:t>
            </a:r>
            <a:r>
              <a:rPr lang="en-US" sz="3400" dirty="0"/>
              <a:t>agriculture (CA) practices continued to expand to over </a:t>
            </a:r>
            <a:r>
              <a:rPr lang="en-US" sz="3400" dirty="0">
                <a:solidFill>
                  <a:srgbClr val="3366FF"/>
                </a:solidFill>
              </a:rPr>
              <a:t>39,000 ha for nearly 5080 farmers in </a:t>
            </a:r>
            <a:r>
              <a:rPr lang="en-US" sz="3400" dirty="0" smtClean="0">
                <a:solidFill>
                  <a:srgbClr val="3366FF"/>
                </a:solidFill>
              </a:rPr>
              <a:t>NA&amp;WA </a:t>
            </a:r>
            <a:r>
              <a:rPr lang="en-US" sz="3400" dirty="0"/>
              <a:t>(Jordan, Syria, Tunisia, Morocco, Iraq). </a:t>
            </a:r>
            <a:endParaRPr lang="en-US" sz="3400" dirty="0" smtClean="0"/>
          </a:p>
          <a:p>
            <a:r>
              <a:rPr lang="en-US" sz="3400" dirty="0" smtClean="0"/>
              <a:t>The </a:t>
            </a:r>
            <a:r>
              <a:rPr lang="en-US" sz="3400" dirty="0"/>
              <a:t>key driving force for this </a:t>
            </a:r>
            <a:r>
              <a:rPr lang="en-US" sz="3400" dirty="0" smtClean="0"/>
              <a:t>expansion </a:t>
            </a:r>
            <a:r>
              <a:rPr lang="en-US" sz="3400" dirty="0"/>
              <a:t>is the conception and production of </a:t>
            </a:r>
            <a:r>
              <a:rPr lang="en-US" sz="3400" dirty="0">
                <a:solidFill>
                  <a:srgbClr val="3366FF"/>
                </a:solidFill>
              </a:rPr>
              <a:t>locally-made low cost zero till seeders </a:t>
            </a:r>
            <a:r>
              <a:rPr lang="en-US" sz="3400" dirty="0"/>
              <a:t>in partnership with the private sector. </a:t>
            </a:r>
            <a:endParaRPr lang="en-US" sz="3400" dirty="0" smtClean="0"/>
          </a:p>
          <a:p>
            <a:pPr lvl="0"/>
            <a:r>
              <a:rPr lang="en-US" sz="3400" dirty="0" smtClean="0"/>
              <a:t>Two </a:t>
            </a:r>
            <a:r>
              <a:rPr lang="en-US" sz="3400" dirty="0"/>
              <a:t>projects funded by ACIAR are having considerable success in promoting conservation agriculture in Iraq and Syria (west Asia) and Algeria, Morocco and Tunisia (North </a:t>
            </a:r>
            <a:r>
              <a:rPr lang="en-US" sz="3400" dirty="0" smtClean="0"/>
              <a:t>Africa).</a:t>
            </a:r>
          </a:p>
          <a:p>
            <a:pPr lvl="0"/>
            <a:r>
              <a:rPr lang="en-US" sz="3400" dirty="0" smtClean="0"/>
              <a:t>Results showed an </a:t>
            </a:r>
            <a:r>
              <a:rPr lang="en-US" sz="3400" dirty="0" smtClean="0">
                <a:solidFill>
                  <a:srgbClr val="3366FF"/>
                </a:solidFill>
              </a:rPr>
              <a:t>increased </a:t>
            </a:r>
            <a:r>
              <a:rPr lang="en-US" sz="3400" dirty="0">
                <a:solidFill>
                  <a:srgbClr val="3366FF"/>
                </a:solidFill>
              </a:rPr>
              <a:t>cereal yields by 15-19% </a:t>
            </a:r>
            <a:r>
              <a:rPr lang="en-US" sz="3400" dirty="0"/>
              <a:t>and net </a:t>
            </a:r>
            <a:r>
              <a:rPr lang="en-US" sz="3400" dirty="0">
                <a:solidFill>
                  <a:srgbClr val="3366FF"/>
                </a:solidFill>
              </a:rPr>
              <a:t>income by 29%. </a:t>
            </a:r>
            <a:endParaRPr lang="en-US" sz="3400" dirty="0" smtClean="0">
              <a:solidFill>
                <a:srgbClr val="3366FF"/>
              </a:solidFill>
            </a:endParaRPr>
          </a:p>
          <a:p>
            <a:pPr lvl="0"/>
            <a:r>
              <a:rPr lang="en-US" sz="3400" dirty="0" smtClean="0"/>
              <a:t>In </a:t>
            </a:r>
            <a:r>
              <a:rPr lang="en-US" sz="3400" dirty="0"/>
              <a:t>Iraq, the total area under conservation agriculture reached in 2012/13 10,800 </a:t>
            </a:r>
            <a:r>
              <a:rPr lang="en-US" sz="3400" dirty="0" smtClean="0"/>
              <a:t>ha</a:t>
            </a:r>
            <a:r>
              <a:rPr lang="en-US" sz="3400" dirty="0"/>
              <a:t> </a:t>
            </a:r>
            <a:r>
              <a:rPr lang="en-US" sz="2600" dirty="0" smtClean="0"/>
              <a:t>(</a:t>
            </a:r>
            <a:r>
              <a:rPr lang="en-US" sz="2600" u="sng" dirty="0">
                <a:hlinkClick r:id="rId2"/>
              </a:rPr>
              <a:t>http://bookshop.cabi.org/?page=2633&amp;pid=2627&amp;site=191</a:t>
            </a:r>
            <a:r>
              <a:rPr lang="en-US" sz="2600" dirty="0"/>
              <a:t>), (</a:t>
            </a:r>
            <a:r>
              <a:rPr lang="en-US" sz="2600" dirty="0">
                <a:hlinkClick r:id="rId3"/>
              </a:rPr>
              <a:t>http://www.icarda.org/tools/conservation-agriculture-yield-lower-cost</a:t>
            </a:r>
            <a:r>
              <a:rPr lang="en-US" sz="2600" dirty="0" smtClean="0"/>
              <a:t>)</a:t>
            </a:r>
            <a:endParaRPr lang="en-US" dirty="0"/>
          </a:p>
        </p:txBody>
      </p:sp>
      <p:sp>
        <p:nvSpPr>
          <p:cNvPr id="7" name="Title 3"/>
          <p:cNvSpPr>
            <a:spLocks noGrp="1"/>
          </p:cNvSpPr>
          <p:nvPr>
            <p:ph type="title"/>
          </p:nvPr>
        </p:nvSpPr>
        <p:spPr>
          <a:xfrm>
            <a:off x="457200" y="76200"/>
            <a:ext cx="8229600" cy="838200"/>
          </a:xfrm>
        </p:spPr>
        <p:txBody>
          <a:bodyPr vert="horz" lIns="91440" tIns="45720" rIns="91440" bIns="45720" rtlCol="0" anchor="ctr">
            <a:noAutofit/>
          </a:bodyPr>
          <a:lstStyle/>
          <a:p>
            <a:pPr>
              <a:lnSpc>
                <a:spcPct val="90000"/>
              </a:lnSpc>
            </a:pPr>
            <a:r>
              <a:rPr lang="en-US" sz="3200" b="1" dirty="0" smtClean="0">
                <a:solidFill>
                  <a:srgbClr val="3366FF"/>
                </a:solidFill>
              </a:rPr>
              <a:t>IDO1, IDO2, and IDO4  </a:t>
            </a:r>
            <a:r>
              <a:rPr lang="en-US" sz="3200" b="1" dirty="0">
                <a:solidFill>
                  <a:srgbClr val="3366FF"/>
                </a:solidFill>
              </a:rPr>
              <a:t>– </a:t>
            </a:r>
            <a:r>
              <a:rPr lang="en-US" altLang="fr-FR" sz="3200" b="1" dirty="0">
                <a:solidFill>
                  <a:srgbClr val="3366FF"/>
                </a:solidFill>
              </a:rPr>
              <a:t>Conservation Agriculture</a:t>
            </a:r>
            <a:endParaRPr lang="en-US" sz="3200" b="1" dirty="0">
              <a:solidFill>
                <a:srgbClr val="3366FF"/>
              </a:solidFill>
            </a:endParaRPr>
          </a:p>
        </p:txBody>
      </p:sp>
    </p:spTree>
    <p:extLst>
      <p:ext uri="{BB962C8B-B14F-4D97-AF65-F5344CB8AC3E}">
        <p14:creationId xmlns:p14="http://schemas.microsoft.com/office/powerpoint/2010/main" val="400056452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p:cNvSpPr txBox="1">
            <a:spLocks noGrp="1"/>
          </p:cNvSpPr>
          <p:nvPr/>
        </p:nvSpPr>
        <p:spPr>
          <a:xfrm>
            <a:off x="8686800" y="6248400"/>
            <a:ext cx="381000" cy="365125"/>
          </a:xfrm>
          <a:prstGeom prst="rect">
            <a:avLst/>
          </a:prstGeom>
          <a:noFill/>
        </p:spPr>
        <p:txBody>
          <a:bodyPr anchor="ctr"/>
          <a:lstStyle/>
          <a:p>
            <a:pPr algn="r" fontAlgn="auto">
              <a:spcBef>
                <a:spcPts val="0"/>
              </a:spcBef>
              <a:spcAft>
                <a:spcPts val="0"/>
              </a:spcAft>
              <a:defRPr/>
            </a:pPr>
            <a:fld id="{659CB4A5-4ED1-4D44-8DCD-4A485497BC75}" type="slidenum">
              <a:rPr lang="en-US" sz="1200">
                <a:solidFill>
                  <a:schemeClr val="tx1">
                    <a:tint val="75000"/>
                  </a:schemeClr>
                </a:solidFill>
                <a:latin typeface="+mn-lt"/>
              </a:rPr>
              <a:pPr algn="r" fontAlgn="auto">
                <a:spcBef>
                  <a:spcPts val="0"/>
                </a:spcBef>
                <a:spcAft>
                  <a:spcPts val="0"/>
                </a:spcAft>
                <a:defRPr/>
              </a:pPr>
              <a:t>23</a:t>
            </a:fld>
            <a:endParaRPr lang="en-US" sz="1200">
              <a:solidFill>
                <a:schemeClr val="tx1">
                  <a:tint val="75000"/>
                </a:schemeClr>
              </a:solidFill>
              <a:latin typeface="+mn-lt"/>
            </a:endParaRPr>
          </a:p>
        </p:txBody>
      </p:sp>
      <p:sp>
        <p:nvSpPr>
          <p:cNvPr id="9219" name="TextBox 1"/>
          <p:cNvSpPr txBox="1">
            <a:spLocks noChangeArrowheads="1"/>
          </p:cNvSpPr>
          <p:nvPr/>
        </p:nvSpPr>
        <p:spPr bwMode="auto">
          <a:xfrm>
            <a:off x="3532188" y="152400"/>
            <a:ext cx="32496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fr-FR" altLang="fr-FR" sz="2800">
                <a:solidFill>
                  <a:schemeClr val="bg1"/>
                </a:solidFill>
              </a:rPr>
              <a:t>Action Site – Meknes</a:t>
            </a:r>
          </a:p>
        </p:txBody>
      </p:sp>
      <p:cxnSp>
        <p:nvCxnSpPr>
          <p:cNvPr id="7" name="Straight Connector 6"/>
          <p:cNvCxnSpPr/>
          <p:nvPr/>
        </p:nvCxnSpPr>
        <p:spPr>
          <a:xfrm>
            <a:off x="2438400" y="76200"/>
            <a:ext cx="0" cy="8382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9222"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046" y="1371600"/>
            <a:ext cx="3810000" cy="1972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4" name="Picture 1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3429000"/>
            <a:ext cx="3480387" cy="1801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itle 3"/>
          <p:cNvSpPr txBox="1">
            <a:spLocks/>
          </p:cNvSpPr>
          <p:nvPr/>
        </p:nvSpPr>
        <p:spPr>
          <a:xfrm>
            <a:off x="457200" y="76200"/>
            <a:ext cx="8229600" cy="8382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nSpc>
                <a:spcPct val="90000"/>
              </a:lnSpc>
            </a:pPr>
            <a:r>
              <a:rPr lang="en-US" sz="3200" b="1" dirty="0" smtClean="0">
                <a:solidFill>
                  <a:srgbClr val="3366FF"/>
                </a:solidFill>
              </a:rPr>
              <a:t>IDO1/resilience-IDO4/NRM – </a:t>
            </a:r>
            <a:r>
              <a:rPr lang="en-US" altLang="fr-FR" sz="3200" b="1" dirty="0" smtClean="0">
                <a:solidFill>
                  <a:srgbClr val="3366FF"/>
                </a:solidFill>
              </a:rPr>
              <a:t>Conservation Agriculture (Preliminary results)</a:t>
            </a:r>
            <a:endParaRPr lang="en-US" sz="3200" b="1" dirty="0">
              <a:solidFill>
                <a:srgbClr val="3366FF"/>
              </a:solidFill>
            </a:endParaRPr>
          </a:p>
        </p:txBody>
      </p:sp>
      <p:graphicFrame>
        <p:nvGraphicFramePr>
          <p:cNvPr id="14" name="Chart 13"/>
          <p:cNvGraphicFramePr/>
          <p:nvPr>
            <p:extLst>
              <p:ext uri="{D42A27DB-BD31-4B8C-83A1-F6EECF244321}">
                <p14:modId xmlns:p14="http://schemas.microsoft.com/office/powerpoint/2010/main" val="2424617798"/>
              </p:ext>
            </p:extLst>
          </p:nvPr>
        </p:nvGraphicFramePr>
        <p:xfrm>
          <a:off x="3934608" y="1310838"/>
          <a:ext cx="5137150" cy="2790190"/>
        </p:xfrm>
        <a:graphic>
          <a:graphicData uri="http://schemas.openxmlformats.org/drawingml/2006/chart">
            <c:chart xmlns:c="http://schemas.openxmlformats.org/drawingml/2006/chart" xmlns:r="http://schemas.openxmlformats.org/officeDocument/2006/relationships" r:id="rId5"/>
          </a:graphicData>
        </a:graphic>
      </p:graphicFrame>
      <p:sp>
        <p:nvSpPr>
          <p:cNvPr id="15" name="Rectangle 14"/>
          <p:cNvSpPr/>
          <p:nvPr/>
        </p:nvSpPr>
        <p:spPr>
          <a:xfrm>
            <a:off x="4556234" y="4250027"/>
            <a:ext cx="3344863" cy="1200329"/>
          </a:xfrm>
          <a:prstGeom prst="rect">
            <a:avLst/>
          </a:prstGeom>
          <a:noFill/>
          <a:ln>
            <a:noFill/>
          </a:ln>
        </p:spPr>
        <p:style>
          <a:lnRef idx="1">
            <a:schemeClr val="accent1"/>
          </a:lnRef>
          <a:fillRef idx="2">
            <a:schemeClr val="accent1"/>
          </a:fillRef>
          <a:effectRef idx="1">
            <a:schemeClr val="accent1"/>
          </a:effectRef>
          <a:fontRef idx="minor">
            <a:schemeClr val="dk1"/>
          </a:fontRef>
        </p:style>
        <p:txBody>
          <a:bodyPr>
            <a:spAutoFit/>
          </a:bodyPr>
          <a:lstStyle/>
          <a:p>
            <a:pPr fontAlgn="auto">
              <a:spcBef>
                <a:spcPts val="0"/>
              </a:spcBef>
              <a:spcAft>
                <a:spcPts val="0"/>
              </a:spcAft>
              <a:defRPr/>
            </a:pPr>
            <a:r>
              <a:rPr lang="en-US" b="1" dirty="0"/>
              <a:t>Demonstration fields</a:t>
            </a:r>
          </a:p>
          <a:p>
            <a:pPr fontAlgn="auto">
              <a:spcBef>
                <a:spcPts val="0"/>
              </a:spcBef>
              <a:spcAft>
                <a:spcPts val="0"/>
              </a:spcAft>
              <a:defRPr/>
            </a:pPr>
            <a:r>
              <a:rPr lang="en-US" dirty="0"/>
              <a:t>10 farms in El </a:t>
            </a:r>
            <a:r>
              <a:rPr lang="en-US" dirty="0" err="1" smtClean="0"/>
              <a:t>Karaq</a:t>
            </a:r>
            <a:r>
              <a:rPr lang="en-US" dirty="0" smtClean="0"/>
              <a:t> </a:t>
            </a:r>
            <a:r>
              <a:rPr lang="en-US" dirty="0"/>
              <a:t>and 10 farms in </a:t>
            </a:r>
            <a:r>
              <a:rPr lang="en-US" dirty="0" err="1"/>
              <a:t>Madaba</a:t>
            </a:r>
            <a:r>
              <a:rPr lang="en-US" dirty="0"/>
              <a:t> hosted CA combined or not with alley cropping</a:t>
            </a:r>
          </a:p>
        </p:txBody>
      </p:sp>
      <p:sp>
        <p:nvSpPr>
          <p:cNvPr id="16" name="Rectangle 15"/>
          <p:cNvSpPr/>
          <p:nvPr/>
        </p:nvSpPr>
        <p:spPr>
          <a:xfrm>
            <a:off x="533400" y="5429250"/>
            <a:ext cx="3344863" cy="646331"/>
          </a:xfrm>
          <a:prstGeom prst="rect">
            <a:avLst/>
          </a:prstGeom>
          <a:noFill/>
          <a:ln>
            <a:noFill/>
          </a:ln>
        </p:spPr>
        <p:style>
          <a:lnRef idx="1">
            <a:schemeClr val="accent1"/>
          </a:lnRef>
          <a:fillRef idx="2">
            <a:schemeClr val="accent1"/>
          </a:fillRef>
          <a:effectRef idx="1">
            <a:schemeClr val="accent1"/>
          </a:effectRef>
          <a:fontRef idx="minor">
            <a:schemeClr val="dk1"/>
          </a:fontRef>
        </p:style>
        <p:txBody>
          <a:bodyPr>
            <a:spAutoFit/>
          </a:bodyPr>
          <a:lstStyle/>
          <a:p>
            <a:pPr algn="ctr" fontAlgn="auto">
              <a:spcBef>
                <a:spcPts val="0"/>
              </a:spcBef>
              <a:spcAft>
                <a:spcPts val="0"/>
              </a:spcAft>
              <a:defRPr/>
            </a:pPr>
            <a:r>
              <a:rPr lang="en-US" b="1" dirty="0" smtClean="0"/>
              <a:t>Wheat and chickpea in Meknes site, Morocco</a:t>
            </a:r>
            <a:endParaRPr lang="en-US" dirty="0"/>
          </a:p>
        </p:txBody>
      </p:sp>
      <p:sp>
        <p:nvSpPr>
          <p:cNvPr id="2" name="TextBox 1"/>
          <p:cNvSpPr txBox="1"/>
          <p:nvPr/>
        </p:nvSpPr>
        <p:spPr>
          <a:xfrm>
            <a:off x="848393" y="1371600"/>
            <a:ext cx="2473306" cy="369332"/>
          </a:xfrm>
          <a:prstGeom prst="rect">
            <a:avLst/>
          </a:prstGeom>
          <a:solidFill>
            <a:schemeClr val="bg1"/>
          </a:solidFill>
        </p:spPr>
        <p:txBody>
          <a:bodyPr wrap="none" rtlCol="0">
            <a:spAutoFit/>
          </a:bodyPr>
          <a:lstStyle/>
          <a:p>
            <a:r>
              <a:rPr lang="en-US" dirty="0" smtClean="0"/>
              <a:t>Wheat grain yield (q/ha)</a:t>
            </a:r>
            <a:endParaRPr lang="en-US" dirty="0"/>
          </a:p>
        </p:txBody>
      </p:sp>
      <p:sp>
        <p:nvSpPr>
          <p:cNvPr id="17" name="TextBox 16"/>
          <p:cNvSpPr txBox="1"/>
          <p:nvPr/>
        </p:nvSpPr>
        <p:spPr>
          <a:xfrm>
            <a:off x="1000793" y="3516868"/>
            <a:ext cx="2693430" cy="369332"/>
          </a:xfrm>
          <a:prstGeom prst="rect">
            <a:avLst/>
          </a:prstGeom>
          <a:solidFill>
            <a:schemeClr val="bg1"/>
          </a:solidFill>
        </p:spPr>
        <p:txBody>
          <a:bodyPr wrap="none" rtlCol="0">
            <a:spAutoFit/>
          </a:bodyPr>
          <a:lstStyle/>
          <a:p>
            <a:r>
              <a:rPr lang="en-US" dirty="0" smtClean="0"/>
              <a:t>Chickpea grain yield (q/ha)</a:t>
            </a:r>
            <a:endParaRPr lang="en-US" dirty="0"/>
          </a:p>
        </p:txBody>
      </p:sp>
    </p:spTree>
    <p:extLst>
      <p:ext uri="{BB962C8B-B14F-4D97-AF65-F5344CB8AC3E}">
        <p14:creationId xmlns:p14="http://schemas.microsoft.com/office/powerpoint/2010/main" val="3192315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a:xfrm>
            <a:off x="8686800" y="6248400"/>
            <a:ext cx="381000" cy="365125"/>
          </a:xfrm>
          <a:prstGeom prst="rect">
            <a:avLst/>
          </a:prstGeom>
        </p:spPr>
        <p:txBody>
          <a:bodyPr/>
          <a:lstStyle/>
          <a:p>
            <a:pPr>
              <a:defRPr/>
            </a:pPr>
            <a:fld id="{07724A56-5692-4E89-BF8F-7F731372567A}" type="slidenum">
              <a:rPr lang="en-US"/>
              <a:pPr>
                <a:defRPr/>
              </a:pPr>
              <a:t>24</a:t>
            </a:fld>
            <a:endParaRPr lang="en-US"/>
          </a:p>
        </p:txBody>
      </p:sp>
      <p:cxnSp>
        <p:nvCxnSpPr>
          <p:cNvPr id="3" name="Straight Connector 2"/>
          <p:cNvCxnSpPr/>
          <p:nvPr/>
        </p:nvCxnSpPr>
        <p:spPr>
          <a:xfrm>
            <a:off x="2438400" y="76200"/>
            <a:ext cx="0" cy="8382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1268" name="TextBox 4"/>
          <p:cNvSpPr txBox="1">
            <a:spLocks noChangeArrowheads="1"/>
          </p:cNvSpPr>
          <p:nvPr/>
        </p:nvSpPr>
        <p:spPr bwMode="auto">
          <a:xfrm>
            <a:off x="3694113" y="76200"/>
            <a:ext cx="34702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US" altLang="fr-FR" sz="2800">
                <a:solidFill>
                  <a:schemeClr val="bg1"/>
                </a:solidFill>
              </a:rPr>
              <a:t>Capacity Development</a:t>
            </a:r>
          </a:p>
        </p:txBody>
      </p:sp>
      <p:sp>
        <p:nvSpPr>
          <p:cNvPr id="6" name="Content Placeholder 2"/>
          <p:cNvSpPr txBox="1">
            <a:spLocks/>
          </p:cNvSpPr>
          <p:nvPr/>
        </p:nvSpPr>
        <p:spPr>
          <a:xfrm>
            <a:off x="304800" y="1125538"/>
            <a:ext cx="8780463" cy="2951162"/>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fontAlgn="auto">
              <a:spcAft>
                <a:spcPts val="0"/>
              </a:spcAft>
              <a:defRPr/>
            </a:pPr>
            <a:r>
              <a:rPr lang="en-US" sz="1600" b="1" cap="all" smtClean="0"/>
              <a:t>Participation in training courses</a:t>
            </a:r>
          </a:p>
          <a:p>
            <a:pPr fontAlgn="auto">
              <a:spcAft>
                <a:spcPts val="0"/>
              </a:spcAft>
              <a:defRPr/>
            </a:pPr>
            <a:r>
              <a:rPr lang="en-US" sz="1600" smtClean="0"/>
              <a:t>4 members of CRP DS team</a:t>
            </a:r>
            <a:r>
              <a:rPr lang="en-US" sz="1600" b="1" smtClean="0"/>
              <a:t> (2 from Tunisia and 2 from Jordan) </a:t>
            </a:r>
            <a:r>
              <a:rPr lang="en-US" sz="1600" smtClean="0"/>
              <a:t>participated in </a:t>
            </a:r>
            <a:r>
              <a:rPr lang="en-US" sz="1600" smtClean="0">
                <a:latin typeface="Arial" pitchFamily="34" charset="0"/>
                <a:cs typeface="Arial" pitchFamily="34" charset="0"/>
              </a:rPr>
              <a:t>international training workshop on Agro-ecological monitoring held in Amman, April 3-12, 2014</a:t>
            </a:r>
            <a:r>
              <a:rPr lang="en-US" sz="1200" smtClean="0">
                <a:latin typeface="Arial" pitchFamily="34" charset="0"/>
                <a:cs typeface="Arial" pitchFamily="34" charset="0"/>
              </a:rPr>
              <a:t>.</a:t>
            </a:r>
          </a:p>
          <a:p>
            <a:pPr fontAlgn="auto">
              <a:spcAft>
                <a:spcPts val="0"/>
              </a:spcAft>
              <a:defRPr/>
            </a:pPr>
            <a:endParaRPr lang="en-US" sz="1200" smtClean="0"/>
          </a:p>
        </p:txBody>
      </p:sp>
      <p:sp>
        <p:nvSpPr>
          <p:cNvPr id="7" name="Content Placeholder 2"/>
          <p:cNvSpPr txBox="1">
            <a:spLocks/>
          </p:cNvSpPr>
          <p:nvPr/>
        </p:nvSpPr>
        <p:spPr>
          <a:xfrm>
            <a:off x="304800" y="2133600"/>
            <a:ext cx="8851900" cy="1485900"/>
          </a:xfrm>
          <a:prstGeom prst="rect">
            <a:avLst/>
          </a:prstGeom>
        </p:spPr>
        <p:txBody>
          <a:bodyPr/>
          <a:lst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pPr fontAlgn="auto">
              <a:spcAft>
                <a:spcPts val="0"/>
              </a:spcAft>
              <a:defRPr/>
            </a:pPr>
            <a:r>
              <a:rPr lang="en-US" sz="1600" b="1" smtClean="0"/>
              <a:t>Traveling workshop</a:t>
            </a:r>
          </a:p>
          <a:p>
            <a:pPr lvl="1" fontAlgn="auto">
              <a:spcAft>
                <a:spcPts val="0"/>
              </a:spcAft>
              <a:defRPr/>
            </a:pPr>
            <a:r>
              <a:rPr lang="en-US" sz="1600" cap="none" smtClean="0">
                <a:latin typeface="Arial" pitchFamily="34" charset="0"/>
                <a:cs typeface="Arial" pitchFamily="34" charset="0"/>
              </a:rPr>
              <a:t>members of CRP DS from NARS and young scientists from ICARDA participated in the traveling workshop on CA in Algeria, Morocco and Tunisia under the framework of ICIAR CANA project</a:t>
            </a:r>
          </a:p>
          <a:p>
            <a:pPr fontAlgn="auto">
              <a:spcAft>
                <a:spcPts val="0"/>
              </a:spcAft>
              <a:defRPr/>
            </a:pPr>
            <a:endParaRPr lang="en-US" sz="1100"/>
          </a:p>
          <a:p>
            <a:pPr fontAlgn="auto">
              <a:spcAft>
                <a:spcPts val="0"/>
              </a:spcAft>
              <a:defRPr/>
            </a:pPr>
            <a:endParaRPr lang="en-US" sz="1100"/>
          </a:p>
          <a:p>
            <a:pPr fontAlgn="auto">
              <a:spcAft>
                <a:spcPts val="0"/>
              </a:spcAft>
              <a:defRPr/>
            </a:pPr>
            <a:endParaRPr lang="en-US" sz="1100" smtClean="0"/>
          </a:p>
          <a:p>
            <a:pPr fontAlgn="auto">
              <a:spcAft>
                <a:spcPts val="0"/>
              </a:spcAft>
              <a:defRPr/>
            </a:pPr>
            <a:endParaRPr lang="en-US" sz="1100" smtClean="0"/>
          </a:p>
          <a:p>
            <a:pPr fontAlgn="auto">
              <a:spcAft>
                <a:spcPts val="0"/>
              </a:spcAft>
              <a:defRPr/>
            </a:pPr>
            <a:endParaRPr lang="en-US" sz="1100"/>
          </a:p>
        </p:txBody>
      </p:sp>
      <p:sp>
        <p:nvSpPr>
          <p:cNvPr id="11271" name="Content Placeholder 2"/>
          <p:cNvSpPr txBox="1">
            <a:spLocks/>
          </p:cNvSpPr>
          <p:nvPr/>
        </p:nvSpPr>
        <p:spPr bwMode="auto">
          <a:xfrm>
            <a:off x="304800" y="3429000"/>
            <a:ext cx="8851900"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spcBef>
                <a:spcPct val="20000"/>
              </a:spcBef>
              <a:buFont typeface="Arial" charset="0"/>
              <a:buChar char="•"/>
              <a:defRPr sz="3200">
                <a:solidFill>
                  <a:schemeClr val="tx1"/>
                </a:solidFill>
                <a:latin typeface="Calibri" pitchFamily="34" charset="0"/>
              </a:defRPr>
            </a:lvl1pPr>
            <a:lvl2pPr marL="685800" indent="-22860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lnSpc>
                <a:spcPct val="120000"/>
              </a:lnSpc>
              <a:spcBef>
                <a:spcPts val="1000"/>
              </a:spcBef>
              <a:buClr>
                <a:schemeClr val="tx1"/>
              </a:buClr>
            </a:pPr>
            <a:r>
              <a:rPr lang="en-US" altLang="fr-FR" sz="1600" b="1"/>
              <a:t>PARTICIPATION IN THE INTERNATIONAL CONGRESS ON CA (CANADA, JUNE and JULY 2014)</a:t>
            </a:r>
          </a:p>
          <a:p>
            <a:pPr lvl="1" eaLnBrk="1" hangingPunct="1">
              <a:lnSpc>
                <a:spcPct val="120000"/>
              </a:lnSpc>
              <a:spcBef>
                <a:spcPts val="500"/>
              </a:spcBef>
              <a:buClr>
                <a:schemeClr val="tx1"/>
              </a:buClr>
              <a:buFont typeface="Arial" charset="0"/>
              <a:buChar char="•"/>
            </a:pPr>
            <a:r>
              <a:rPr lang="en-US" altLang="fr-FR" sz="1600">
                <a:latin typeface="Arial" charset="0"/>
                <a:cs typeface="Arial" charset="0"/>
              </a:rPr>
              <a:t>members of CRP DS from NARS in Tunisia and Morocco and young scientists from ICARDA participated in the International Congress on CA held in Canada on June 2014</a:t>
            </a:r>
          </a:p>
          <a:p>
            <a:pPr lvl="1" eaLnBrk="1" hangingPunct="1">
              <a:lnSpc>
                <a:spcPct val="120000"/>
              </a:lnSpc>
              <a:spcBef>
                <a:spcPts val="500"/>
              </a:spcBef>
              <a:buClr>
                <a:schemeClr val="tx1"/>
              </a:buClr>
              <a:buFont typeface="Arial" charset="0"/>
              <a:buNone/>
            </a:pPr>
            <a:r>
              <a:rPr lang="en-US" altLang="fr-FR" sz="1600">
                <a:latin typeface="Arial" charset="0"/>
                <a:cs typeface="Arial" charset="0"/>
              </a:rPr>
              <a:t>  and about food legum under CA in Canada, July 2014</a:t>
            </a:r>
          </a:p>
          <a:p>
            <a:pPr eaLnBrk="1" hangingPunct="1">
              <a:lnSpc>
                <a:spcPct val="120000"/>
              </a:lnSpc>
              <a:spcBef>
                <a:spcPts val="1000"/>
              </a:spcBef>
              <a:buClr>
                <a:schemeClr val="tx1"/>
              </a:buClr>
            </a:pPr>
            <a:endParaRPr lang="en-US" altLang="fr-FR" sz="1100"/>
          </a:p>
          <a:p>
            <a:pPr eaLnBrk="1" hangingPunct="1">
              <a:lnSpc>
                <a:spcPct val="120000"/>
              </a:lnSpc>
              <a:spcBef>
                <a:spcPts val="1000"/>
              </a:spcBef>
              <a:buClr>
                <a:schemeClr val="tx1"/>
              </a:buClr>
            </a:pPr>
            <a:endParaRPr lang="en-US" altLang="fr-FR" sz="1100"/>
          </a:p>
          <a:p>
            <a:pPr eaLnBrk="1" hangingPunct="1">
              <a:lnSpc>
                <a:spcPct val="120000"/>
              </a:lnSpc>
              <a:spcBef>
                <a:spcPts val="1000"/>
              </a:spcBef>
              <a:buClr>
                <a:schemeClr val="tx1"/>
              </a:buClr>
            </a:pPr>
            <a:endParaRPr lang="en-US" altLang="fr-FR" sz="1100"/>
          </a:p>
          <a:p>
            <a:pPr eaLnBrk="1" hangingPunct="1">
              <a:lnSpc>
                <a:spcPct val="120000"/>
              </a:lnSpc>
              <a:spcBef>
                <a:spcPts val="1000"/>
              </a:spcBef>
              <a:buClr>
                <a:schemeClr val="tx1"/>
              </a:buClr>
            </a:pPr>
            <a:endParaRPr lang="en-US" altLang="fr-FR" sz="1100"/>
          </a:p>
          <a:p>
            <a:pPr eaLnBrk="1" hangingPunct="1">
              <a:lnSpc>
                <a:spcPct val="120000"/>
              </a:lnSpc>
              <a:spcBef>
                <a:spcPts val="1000"/>
              </a:spcBef>
              <a:buClr>
                <a:schemeClr val="tx1"/>
              </a:buClr>
            </a:pPr>
            <a:endParaRPr lang="en-US" altLang="fr-FR" sz="1100"/>
          </a:p>
        </p:txBody>
      </p:sp>
      <p:sp>
        <p:nvSpPr>
          <p:cNvPr id="9" name="Content Placeholder 2"/>
          <p:cNvSpPr txBox="1">
            <a:spLocks/>
          </p:cNvSpPr>
          <p:nvPr/>
        </p:nvSpPr>
        <p:spPr>
          <a:xfrm>
            <a:off x="304800" y="4914900"/>
            <a:ext cx="8851900" cy="1485900"/>
          </a:xfrm>
          <a:prstGeom prst="rect">
            <a:avLst/>
          </a:prstGeom>
        </p:spPr>
        <p:txBody>
          <a:bodyPr/>
          <a:lst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pPr fontAlgn="auto">
              <a:spcAft>
                <a:spcPts val="0"/>
              </a:spcAft>
              <a:defRPr/>
            </a:pPr>
            <a:r>
              <a:rPr lang="en-US" sz="1600" b="1" dirty="0" smtClean="0"/>
              <a:t>Post-Graduate studies on CA in the action sites</a:t>
            </a:r>
          </a:p>
          <a:p>
            <a:pPr lvl="1" fontAlgn="auto">
              <a:spcAft>
                <a:spcPts val="0"/>
              </a:spcAft>
              <a:defRPr/>
            </a:pPr>
            <a:r>
              <a:rPr lang="en-US" sz="2000" b="1" cap="none" dirty="0" smtClean="0">
                <a:solidFill>
                  <a:srgbClr val="3333FF"/>
                </a:solidFill>
                <a:latin typeface="Arial" pitchFamily="34" charset="0"/>
                <a:cs typeface="Arial" pitchFamily="34" charset="0"/>
              </a:rPr>
              <a:t>3 PhD students </a:t>
            </a:r>
            <a:r>
              <a:rPr lang="en-US" sz="2000" cap="none" dirty="0" smtClean="0">
                <a:solidFill>
                  <a:srgbClr val="3333FF"/>
                </a:solidFill>
                <a:latin typeface="Arial" pitchFamily="34" charset="0"/>
                <a:cs typeface="Arial" pitchFamily="34" charset="0"/>
              </a:rPr>
              <a:t>(2 from Tunisia and 1 from Morocco) are preparing a PhD thesis on CA in the action sites.</a:t>
            </a:r>
          </a:p>
          <a:p>
            <a:pPr fontAlgn="auto">
              <a:spcAft>
                <a:spcPts val="0"/>
              </a:spcAft>
              <a:defRPr/>
            </a:pPr>
            <a:endParaRPr lang="en-US" sz="1100" dirty="0"/>
          </a:p>
          <a:p>
            <a:pPr fontAlgn="auto">
              <a:spcAft>
                <a:spcPts val="0"/>
              </a:spcAft>
              <a:defRPr/>
            </a:pPr>
            <a:endParaRPr lang="en-US" sz="1100" dirty="0"/>
          </a:p>
          <a:p>
            <a:pPr fontAlgn="auto">
              <a:spcAft>
                <a:spcPts val="0"/>
              </a:spcAft>
              <a:defRPr/>
            </a:pPr>
            <a:endParaRPr lang="en-US" sz="1100" dirty="0" smtClean="0"/>
          </a:p>
          <a:p>
            <a:pPr fontAlgn="auto">
              <a:spcAft>
                <a:spcPts val="0"/>
              </a:spcAft>
              <a:defRPr/>
            </a:pPr>
            <a:endParaRPr lang="en-US" sz="1100" dirty="0" smtClean="0"/>
          </a:p>
          <a:p>
            <a:pPr fontAlgn="auto">
              <a:spcAft>
                <a:spcPts val="0"/>
              </a:spcAft>
              <a:defRPr/>
            </a:pPr>
            <a:endParaRPr lang="en-US" sz="1100" dirty="0"/>
          </a:p>
        </p:txBody>
      </p:sp>
      <p:sp>
        <p:nvSpPr>
          <p:cNvPr id="10" name="Title 3"/>
          <p:cNvSpPr txBox="1">
            <a:spLocks/>
          </p:cNvSpPr>
          <p:nvPr/>
        </p:nvSpPr>
        <p:spPr>
          <a:xfrm>
            <a:off x="457200" y="76200"/>
            <a:ext cx="8229600" cy="8382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nSpc>
                <a:spcPct val="90000"/>
              </a:lnSpc>
            </a:pPr>
            <a:r>
              <a:rPr lang="en-US" sz="3200" b="1" dirty="0">
                <a:solidFill>
                  <a:srgbClr val="3366FF"/>
                </a:solidFill>
              </a:rPr>
              <a:t>IDO1, IDO2, and IDO4  – </a:t>
            </a:r>
            <a:r>
              <a:rPr lang="en-US" altLang="fr-FR" sz="3200" b="1" dirty="0">
                <a:solidFill>
                  <a:srgbClr val="3366FF"/>
                </a:solidFill>
              </a:rPr>
              <a:t>Conservation </a:t>
            </a:r>
            <a:r>
              <a:rPr lang="en-US" altLang="fr-FR" sz="3200" b="1" dirty="0" smtClean="0">
                <a:solidFill>
                  <a:srgbClr val="3366FF"/>
                </a:solidFill>
              </a:rPr>
              <a:t>Agriculture (capacity development)</a:t>
            </a:r>
            <a:endParaRPr lang="en-US" sz="3200" b="1" dirty="0">
              <a:solidFill>
                <a:srgbClr val="3366FF"/>
              </a:solidFill>
            </a:endParaRPr>
          </a:p>
        </p:txBody>
      </p:sp>
    </p:spTree>
    <p:extLst>
      <p:ext uri="{BB962C8B-B14F-4D97-AF65-F5344CB8AC3E}">
        <p14:creationId xmlns:p14="http://schemas.microsoft.com/office/powerpoint/2010/main" val="125497628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716273"/>
          </a:xfrm>
        </p:spPr>
        <p:txBody>
          <a:bodyPr>
            <a:noAutofit/>
          </a:bodyPr>
          <a:lstStyle/>
          <a:p>
            <a:r>
              <a:rPr lang="en-US" sz="3600" dirty="0" smtClean="0">
                <a:solidFill>
                  <a:schemeClr val="accent6">
                    <a:lumMod val="75000"/>
                  </a:schemeClr>
                </a:solidFill>
              </a:rPr>
              <a:t>IDO1 Resilience-IDO4/NRM - Livestock</a:t>
            </a:r>
            <a:endParaRPr lang="en-US" sz="3600" dirty="0">
              <a:solidFill>
                <a:schemeClr val="accent6">
                  <a:lumMod val="75000"/>
                </a:schemeClr>
              </a:solidFill>
            </a:endParaRPr>
          </a:p>
        </p:txBody>
      </p:sp>
      <p:sp>
        <p:nvSpPr>
          <p:cNvPr id="3" name="Slide Number Placeholder 2"/>
          <p:cNvSpPr>
            <a:spLocks noGrp="1"/>
          </p:cNvSpPr>
          <p:nvPr>
            <p:ph type="sldNum" sz="quarter" idx="12"/>
          </p:nvPr>
        </p:nvSpPr>
        <p:spPr/>
        <p:txBody>
          <a:bodyPr/>
          <a:lstStyle/>
          <a:p>
            <a:fld id="{DED37CF9-E3DB-4575-88B6-05549807FEBA}" type="slidenum">
              <a:rPr lang="en-US" smtClean="0"/>
              <a:t>25</a:t>
            </a:fld>
            <a:endParaRPr lang="en-US"/>
          </a:p>
        </p:txBody>
      </p:sp>
      <p:sp>
        <p:nvSpPr>
          <p:cNvPr id="5" name="Content Placeholder 4"/>
          <p:cNvSpPr>
            <a:spLocks noGrp="1"/>
          </p:cNvSpPr>
          <p:nvPr>
            <p:ph idx="1"/>
          </p:nvPr>
        </p:nvSpPr>
        <p:spPr>
          <a:xfrm>
            <a:off x="457200" y="1295400"/>
            <a:ext cx="8229600" cy="2743200"/>
          </a:xfrm>
        </p:spPr>
        <p:txBody>
          <a:bodyPr>
            <a:normAutofit/>
          </a:bodyPr>
          <a:lstStyle/>
          <a:p>
            <a:r>
              <a:rPr lang="en-US" sz="2400" b="1" dirty="0" smtClean="0">
                <a:latin typeface="+mj-lt"/>
              </a:rPr>
              <a:t>Objective: </a:t>
            </a:r>
            <a:r>
              <a:rPr lang="en-US" sz="2400" dirty="0">
                <a:latin typeface="+mj-lt"/>
              </a:rPr>
              <a:t>Boosting Resilience and Productivity of the livestock production systems at the household level through a more sustainable and integrated mobilization of existing resources and innovative perceptions to attenuate the impact of environmental and economic stressors  </a:t>
            </a:r>
          </a:p>
          <a:p>
            <a:r>
              <a:rPr lang="en-US" sz="2400" b="1" dirty="0" smtClean="0">
                <a:latin typeface="+mj-lt"/>
              </a:rPr>
              <a:t>Phase: </a:t>
            </a:r>
            <a:r>
              <a:rPr lang="en-US" sz="2400" dirty="0" smtClean="0">
                <a:latin typeface="+mj-lt"/>
              </a:rPr>
              <a:t>Pilot</a:t>
            </a:r>
          </a:p>
        </p:txBody>
      </p:sp>
      <p:pic>
        <p:nvPicPr>
          <p:cNvPr id="8" name="Picture 7" descr="C:\Users\ICARDA\Dropbox\Rams examination- El Khreisha- 2nd day-4 june 2014\Rams examination- El Khreisha- 2nd day- Photo Credit Celine Aubert (2).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19800" y="4648200"/>
            <a:ext cx="2784302" cy="1979294"/>
          </a:xfrm>
          <a:prstGeom prst="rect">
            <a:avLst/>
          </a:prstGeom>
          <a:noFill/>
          <a:ln>
            <a:noFill/>
          </a:ln>
        </p:spPr>
      </p:pic>
      <p:pic>
        <p:nvPicPr>
          <p:cNvPr id="2050" name="Picture 2" descr="D:\Drive_2\CRP-DS 2014\BKSB\Zoghmar photos\16 12 2013\IMG_023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4572000"/>
            <a:ext cx="3200400" cy="21336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C:\Users\ICARDA\AppData\Local\Microsoft\Windows\Temporary Internet Files\Content.Outlook\20B9X1WC\photo3.JP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3643288" y="4499502"/>
            <a:ext cx="2376512" cy="21698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653318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632903889"/>
              </p:ext>
            </p:extLst>
          </p:nvPr>
        </p:nvGraphicFramePr>
        <p:xfrm>
          <a:off x="185051" y="960891"/>
          <a:ext cx="8840368" cy="5744709"/>
        </p:xfrm>
        <a:graphic>
          <a:graphicData uri="http://schemas.openxmlformats.org/drawingml/2006/table">
            <a:tbl>
              <a:tblPr firstRow="1" bandRow="1">
                <a:tableStyleId>{5C22544A-7EE6-4342-B048-85BDC9FD1C3A}</a:tableStyleId>
              </a:tblPr>
              <a:tblGrid>
                <a:gridCol w="1643749"/>
                <a:gridCol w="5715000"/>
                <a:gridCol w="1481619"/>
              </a:tblGrid>
              <a:tr h="603698">
                <a:tc>
                  <a:txBody>
                    <a:bodyPr/>
                    <a:lstStyle/>
                    <a:p>
                      <a:r>
                        <a:rPr lang="en-US" sz="1600" dirty="0" smtClean="0"/>
                        <a:t>Technical</a:t>
                      </a:r>
                      <a:r>
                        <a:rPr lang="en-US" sz="1600" baseline="0" dirty="0" smtClean="0"/>
                        <a:t> platform</a:t>
                      </a:r>
                      <a:endParaRPr lang="en-US" sz="1600" dirty="0"/>
                    </a:p>
                  </a:txBody>
                  <a:tcPr marL="84406" marR="84406"/>
                </a:tc>
                <a:tc>
                  <a:txBody>
                    <a:bodyPr/>
                    <a:lstStyle/>
                    <a:p>
                      <a:r>
                        <a:rPr lang="en-US" sz="1600" dirty="0" smtClean="0"/>
                        <a:t>Type of activities and quantified target</a:t>
                      </a:r>
                      <a:endParaRPr lang="en-US" sz="1600" dirty="0"/>
                    </a:p>
                  </a:txBody>
                  <a:tcPr marL="84406" marR="84406"/>
                </a:tc>
                <a:tc>
                  <a:txBody>
                    <a:bodyPr/>
                    <a:lstStyle/>
                    <a:p>
                      <a:r>
                        <a:rPr lang="en-US" sz="1600" dirty="0" smtClean="0"/>
                        <a:t>State of progress as to the 2014-2015</a:t>
                      </a:r>
                      <a:endParaRPr lang="en-US" sz="1600" dirty="0"/>
                    </a:p>
                  </a:txBody>
                  <a:tcPr marL="84406" marR="84406"/>
                </a:tc>
              </a:tr>
              <a:tr h="857886">
                <a:tc>
                  <a:txBody>
                    <a:bodyPr/>
                    <a:lstStyle/>
                    <a:p>
                      <a:r>
                        <a:rPr lang="en-US" sz="1600" dirty="0" smtClean="0"/>
                        <a:t>System characterization</a:t>
                      </a:r>
                      <a:endParaRPr lang="en-US" sz="1600" dirty="0"/>
                    </a:p>
                  </a:txBody>
                  <a:tcPr marL="84406" marR="84406"/>
                </a:tc>
                <a:tc>
                  <a:txBody>
                    <a:bodyPr/>
                    <a:lstStyle/>
                    <a:p>
                      <a:r>
                        <a:rPr lang="en-US" sz="1600" dirty="0" smtClean="0"/>
                        <a:t>Conducting livestock</a:t>
                      </a:r>
                      <a:r>
                        <a:rPr lang="en-US" sz="1600" baseline="0" dirty="0" smtClean="0"/>
                        <a:t> production system </a:t>
                      </a:r>
                      <a:r>
                        <a:rPr lang="en-US" sz="1600" baseline="0" dirty="0" err="1" smtClean="0"/>
                        <a:t>charcaterization</a:t>
                      </a:r>
                      <a:r>
                        <a:rPr lang="en-US" sz="1600" baseline="0" dirty="0" smtClean="0"/>
                        <a:t> (100 HH in El-</a:t>
                      </a:r>
                      <a:r>
                        <a:rPr lang="en-US" sz="1600" baseline="0" dirty="0" err="1" smtClean="0"/>
                        <a:t>Krak</a:t>
                      </a:r>
                      <a:r>
                        <a:rPr lang="en-US" sz="1600" baseline="0" dirty="0" smtClean="0"/>
                        <a:t>, 200 HH in </a:t>
                      </a:r>
                      <a:r>
                        <a:rPr lang="en-US" sz="1600" baseline="0" dirty="0" err="1" smtClean="0"/>
                        <a:t>Sidi</a:t>
                      </a:r>
                      <a:r>
                        <a:rPr lang="en-US" sz="1600" baseline="0" dirty="0" smtClean="0"/>
                        <a:t> </a:t>
                      </a:r>
                      <a:r>
                        <a:rPr lang="en-US" sz="1600" baseline="0" dirty="0" err="1" smtClean="0"/>
                        <a:t>Bouzid</a:t>
                      </a:r>
                      <a:r>
                        <a:rPr lang="en-US" sz="1600" baseline="0" dirty="0" smtClean="0"/>
                        <a:t>, 150 HH in Meknes, 50 HH in </a:t>
                      </a:r>
                      <a:r>
                        <a:rPr lang="en-US" sz="1600" baseline="0" dirty="0" err="1" smtClean="0"/>
                        <a:t>Chefchaouane</a:t>
                      </a:r>
                      <a:r>
                        <a:rPr lang="en-US" sz="1600" baseline="0" dirty="0" smtClean="0"/>
                        <a:t>) </a:t>
                      </a:r>
                      <a:endParaRPr lang="en-US" sz="1600" dirty="0"/>
                    </a:p>
                  </a:txBody>
                  <a:tcPr marL="84406" marR="84406"/>
                </a:tc>
                <a:tc>
                  <a:txBody>
                    <a:bodyPr/>
                    <a:lstStyle/>
                    <a:p>
                      <a:r>
                        <a:rPr lang="en-US" sz="1600" dirty="0" smtClean="0"/>
                        <a:t>30%</a:t>
                      </a:r>
                      <a:endParaRPr lang="en-US" sz="1600" dirty="0"/>
                    </a:p>
                  </a:txBody>
                  <a:tcPr marL="84406" marR="84406"/>
                </a:tc>
              </a:tr>
              <a:tr h="1112074">
                <a:tc>
                  <a:txBody>
                    <a:bodyPr/>
                    <a:lstStyle/>
                    <a:p>
                      <a:r>
                        <a:rPr lang="en-US" sz="1600" dirty="0" smtClean="0"/>
                        <a:t>Feed resources and feeding system improvement</a:t>
                      </a:r>
                      <a:endParaRPr lang="en-US" sz="1600" dirty="0"/>
                    </a:p>
                  </a:txBody>
                  <a:tcPr marL="84406" marR="84406"/>
                </a:tc>
                <a:tc>
                  <a:txBody>
                    <a:bodyPr/>
                    <a:lstStyle/>
                    <a:p>
                      <a:r>
                        <a:rPr lang="en-US" sz="1600" b="0" i="0" u="none" strike="noStrike" kern="1200" baseline="0" dirty="0" smtClean="0">
                          <a:solidFill>
                            <a:schemeClr val="dk1"/>
                          </a:solidFill>
                          <a:latin typeface="+mn-lt"/>
                          <a:ea typeface="+mn-ea"/>
                          <a:cs typeface="+mn-cs"/>
                        </a:rPr>
                        <a:t>Updating a feeding survey, highlighting the major</a:t>
                      </a:r>
                    </a:p>
                    <a:p>
                      <a:r>
                        <a:rPr lang="en-US" sz="1600" b="0" i="0" u="none" strike="noStrike" kern="1200" baseline="0" dirty="0" smtClean="0">
                          <a:solidFill>
                            <a:schemeClr val="dk1"/>
                          </a:solidFill>
                          <a:latin typeface="+mn-lt"/>
                          <a:ea typeface="+mn-ea"/>
                          <a:cs typeface="+mn-cs"/>
                        </a:rPr>
                        <a:t>factors for nutrient deficiencies and assessing efficiency of water productivity for livestock (30 flocks in </a:t>
                      </a:r>
                      <a:r>
                        <a:rPr lang="en-US" sz="1600" b="0" i="0" u="none" strike="noStrike" kern="1200" baseline="0" dirty="0" err="1" smtClean="0">
                          <a:solidFill>
                            <a:schemeClr val="dk1"/>
                          </a:solidFill>
                          <a:latin typeface="+mn-lt"/>
                          <a:ea typeface="+mn-ea"/>
                          <a:cs typeface="+mn-cs"/>
                        </a:rPr>
                        <a:t>Sidi</a:t>
                      </a:r>
                      <a:r>
                        <a:rPr lang="en-US" sz="1600" b="0" i="0" u="none" strike="noStrike" kern="1200" baseline="0" dirty="0" smtClean="0">
                          <a:solidFill>
                            <a:schemeClr val="dk1"/>
                          </a:solidFill>
                          <a:latin typeface="+mn-lt"/>
                          <a:ea typeface="+mn-ea"/>
                          <a:cs typeface="+mn-cs"/>
                        </a:rPr>
                        <a:t> </a:t>
                      </a:r>
                      <a:r>
                        <a:rPr lang="en-US" sz="1600" b="0" i="0" u="none" strike="noStrike" kern="1200" baseline="0" dirty="0" err="1" smtClean="0">
                          <a:solidFill>
                            <a:schemeClr val="dk1"/>
                          </a:solidFill>
                          <a:latin typeface="+mn-lt"/>
                          <a:ea typeface="+mn-ea"/>
                          <a:cs typeface="+mn-cs"/>
                        </a:rPr>
                        <a:t>Bouzid</a:t>
                      </a:r>
                      <a:r>
                        <a:rPr lang="en-US" sz="1600" b="0" i="0" u="none" strike="noStrike" kern="1200" baseline="0" dirty="0" smtClean="0">
                          <a:solidFill>
                            <a:schemeClr val="dk1"/>
                          </a:solidFill>
                          <a:latin typeface="+mn-lt"/>
                          <a:ea typeface="+mn-ea"/>
                          <a:cs typeface="+mn-cs"/>
                        </a:rPr>
                        <a:t>, 20 flocks in Jordan, 6 dairy herds in </a:t>
                      </a:r>
                      <a:r>
                        <a:rPr lang="en-US" sz="1600" b="0" i="0" u="none" strike="noStrike" kern="1200" baseline="0" dirty="0" err="1" smtClean="0">
                          <a:solidFill>
                            <a:schemeClr val="dk1"/>
                          </a:solidFill>
                          <a:latin typeface="+mn-lt"/>
                          <a:ea typeface="+mn-ea"/>
                          <a:cs typeface="+mn-cs"/>
                        </a:rPr>
                        <a:t>Mekness</a:t>
                      </a:r>
                      <a:endParaRPr lang="en-US" sz="1600" dirty="0"/>
                    </a:p>
                  </a:txBody>
                  <a:tcPr marL="84406" marR="84406"/>
                </a:tc>
                <a:tc>
                  <a:txBody>
                    <a:bodyPr/>
                    <a:lstStyle/>
                    <a:p>
                      <a:r>
                        <a:rPr lang="en-US" sz="1600" dirty="0" smtClean="0"/>
                        <a:t>50% for sampling activities </a:t>
                      </a:r>
                      <a:endParaRPr lang="en-US" sz="1600" dirty="0"/>
                    </a:p>
                  </a:txBody>
                  <a:tcPr marL="84406" marR="84406"/>
                </a:tc>
              </a:tr>
              <a:tr h="667245">
                <a:tc rowSpan="2">
                  <a:txBody>
                    <a:bodyPr/>
                    <a:lstStyle/>
                    <a:p>
                      <a:r>
                        <a:rPr lang="en-US" sz="1600" dirty="0" smtClean="0"/>
                        <a:t>Animal health and diseases</a:t>
                      </a:r>
                      <a:endParaRPr lang="en-US" sz="1600" dirty="0"/>
                    </a:p>
                  </a:txBody>
                  <a:tcPr marL="84406" marR="84406"/>
                </a:tc>
                <a:tc>
                  <a:txBody>
                    <a:bodyPr/>
                    <a:lstStyle/>
                    <a:p>
                      <a:r>
                        <a:rPr lang="en-US" sz="1600" dirty="0" smtClean="0"/>
                        <a:t>Epidemiological surveys updating dominating animal diseases in </a:t>
                      </a:r>
                      <a:r>
                        <a:rPr lang="en-US" sz="1600" dirty="0" err="1" smtClean="0"/>
                        <a:t>Sidi</a:t>
                      </a:r>
                      <a:r>
                        <a:rPr lang="en-US" sz="1600" dirty="0" smtClean="0"/>
                        <a:t> </a:t>
                      </a:r>
                      <a:r>
                        <a:rPr lang="en-US" sz="1600" dirty="0" err="1" smtClean="0"/>
                        <a:t>Bouzid</a:t>
                      </a:r>
                      <a:r>
                        <a:rPr lang="en-US" sz="1600" dirty="0" smtClean="0"/>
                        <a:t> and in El-</a:t>
                      </a:r>
                      <a:r>
                        <a:rPr lang="en-US" sz="1600" dirty="0" err="1" smtClean="0"/>
                        <a:t>Karak</a:t>
                      </a:r>
                      <a:endParaRPr lang="en-US" sz="1600" dirty="0"/>
                    </a:p>
                  </a:txBody>
                  <a:tcPr marL="84406" marR="84406"/>
                </a:tc>
                <a:tc>
                  <a:txBody>
                    <a:bodyPr/>
                    <a:lstStyle/>
                    <a:p>
                      <a:r>
                        <a:rPr lang="en-US" sz="1600" dirty="0" smtClean="0"/>
                        <a:t>20%</a:t>
                      </a:r>
                      <a:endParaRPr lang="en-US" sz="1600" dirty="0"/>
                    </a:p>
                  </a:txBody>
                  <a:tcPr marL="84406" marR="84406"/>
                </a:tc>
              </a:tr>
              <a:tr h="857886">
                <a:tc vMerge="1">
                  <a:txBody>
                    <a:bodyPr/>
                    <a:lstStyle/>
                    <a:p>
                      <a:endParaRPr lang="en-US"/>
                    </a:p>
                  </a:txBody>
                  <a:tcPr/>
                </a:tc>
                <a:tc>
                  <a:txBody>
                    <a:bodyPr/>
                    <a:lstStyle/>
                    <a:p>
                      <a:r>
                        <a:rPr lang="en-US" sz="1600" dirty="0" smtClean="0"/>
                        <a:t>Prevalence and risk factors of major zoonotic</a:t>
                      </a:r>
                      <a:r>
                        <a:rPr lang="en-US" sz="1600" baseline="0" dirty="0" smtClean="0"/>
                        <a:t> sheep and goats abortive diseases (Toxoplasmosis, Brucellosis, </a:t>
                      </a:r>
                      <a:r>
                        <a:rPr lang="en-US" sz="1600" baseline="0" dirty="0" err="1" smtClean="0"/>
                        <a:t>Chlamydiosis</a:t>
                      </a:r>
                      <a:r>
                        <a:rPr lang="en-US" sz="1600" baseline="0" dirty="0" smtClean="0"/>
                        <a:t>) in Jordan and Tunisia (New activity)</a:t>
                      </a:r>
                      <a:endParaRPr lang="en-US" sz="1600" dirty="0"/>
                    </a:p>
                  </a:txBody>
                  <a:tcPr marL="84406" marR="84406"/>
                </a:tc>
                <a:tc>
                  <a:txBody>
                    <a:bodyPr/>
                    <a:lstStyle/>
                    <a:p>
                      <a:r>
                        <a:rPr lang="en-US" sz="1600" dirty="0" smtClean="0"/>
                        <a:t>10%</a:t>
                      </a:r>
                      <a:endParaRPr lang="en-US" sz="1600" dirty="0"/>
                    </a:p>
                  </a:txBody>
                  <a:tcPr marL="84406" marR="84406"/>
                </a:tc>
              </a:tr>
              <a:tr h="603698">
                <a:tc rowSpan="2">
                  <a:txBody>
                    <a:bodyPr/>
                    <a:lstStyle/>
                    <a:p>
                      <a:r>
                        <a:rPr lang="en-US" sz="1600" dirty="0" smtClean="0"/>
                        <a:t>Animal products quality, safety and processing</a:t>
                      </a:r>
                      <a:endParaRPr lang="en-US" sz="1600" dirty="0"/>
                    </a:p>
                  </a:txBody>
                  <a:tcPr marL="84406" marR="84406"/>
                </a:tc>
                <a:tc>
                  <a:txBody>
                    <a:bodyPr/>
                    <a:lstStyle/>
                    <a:p>
                      <a:r>
                        <a:rPr lang="en-US" sz="1600" dirty="0" smtClean="0"/>
                        <a:t>Sheep and goat milk quality and processing (25 sheep milk and 20 goat milk processors in Jordan and Morocco respectively) </a:t>
                      </a:r>
                      <a:endParaRPr lang="en-US" sz="1600" dirty="0"/>
                    </a:p>
                  </a:txBody>
                  <a:tcPr marL="84406" marR="84406"/>
                </a:tc>
                <a:tc>
                  <a:txBody>
                    <a:bodyPr/>
                    <a:lstStyle/>
                    <a:p>
                      <a:r>
                        <a:rPr lang="en-US" sz="1600" dirty="0" smtClean="0"/>
                        <a:t>30% </a:t>
                      </a:r>
                      <a:r>
                        <a:rPr lang="en-US" sz="1600" i="1" dirty="0" smtClean="0"/>
                        <a:t>(see next slide)</a:t>
                      </a:r>
                      <a:endParaRPr lang="en-US" sz="1600" i="1" dirty="0"/>
                    </a:p>
                  </a:txBody>
                  <a:tcPr marL="84406" marR="84406"/>
                </a:tc>
              </a:tr>
              <a:tr h="603698">
                <a:tc vMerge="1">
                  <a:txBody>
                    <a:bodyPr/>
                    <a:lstStyle/>
                    <a:p>
                      <a:endParaRPr lang="en-US"/>
                    </a:p>
                  </a:txBody>
                  <a:tcPr/>
                </a:tc>
                <a:tc>
                  <a:txBody>
                    <a:bodyPr/>
                    <a:lstStyle/>
                    <a:p>
                      <a:r>
                        <a:rPr lang="en-US" sz="1600" dirty="0" smtClean="0"/>
                        <a:t>Safety of sheep milk products in Jordan (120 samples of </a:t>
                      </a:r>
                      <a:r>
                        <a:rPr lang="en-US" sz="1600" dirty="0" err="1" smtClean="0"/>
                        <a:t>Jameed</a:t>
                      </a:r>
                      <a:r>
                        <a:rPr lang="en-US" sz="1600" dirty="0" smtClean="0"/>
                        <a:t>, Bulk milk samples; </a:t>
                      </a:r>
                      <a:r>
                        <a:rPr lang="en-US" sz="1600" i="1" dirty="0" smtClean="0"/>
                        <a:t>linkage with CRP Livestock and Fish</a:t>
                      </a:r>
                      <a:r>
                        <a:rPr lang="en-US" sz="1600" dirty="0" smtClean="0"/>
                        <a:t>)</a:t>
                      </a:r>
                      <a:endParaRPr lang="en-US" sz="1600" dirty="0"/>
                    </a:p>
                  </a:txBody>
                  <a:tcPr marL="84406" marR="84406"/>
                </a:tc>
                <a:tc>
                  <a:txBody>
                    <a:bodyPr/>
                    <a:lstStyle/>
                    <a:p>
                      <a:r>
                        <a:rPr lang="en-US" sz="1600" dirty="0" smtClean="0"/>
                        <a:t>30% for sampling activities</a:t>
                      </a:r>
                      <a:endParaRPr lang="en-US" sz="1600" dirty="0"/>
                    </a:p>
                  </a:txBody>
                  <a:tcPr marL="84406" marR="84406"/>
                </a:tc>
              </a:tr>
            </a:tbl>
          </a:graphicData>
        </a:graphic>
      </p:graphicFrame>
      <p:sp>
        <p:nvSpPr>
          <p:cNvPr id="5" name="Title 3"/>
          <p:cNvSpPr>
            <a:spLocks noGrp="1"/>
          </p:cNvSpPr>
          <p:nvPr>
            <p:ph type="title"/>
          </p:nvPr>
        </p:nvSpPr>
        <p:spPr>
          <a:xfrm>
            <a:off x="457200" y="76200"/>
            <a:ext cx="8229600" cy="716273"/>
          </a:xfrm>
        </p:spPr>
        <p:txBody>
          <a:bodyPr vert="horz" lIns="91440" tIns="45720" rIns="91440" bIns="45720" rtlCol="0" anchor="ctr">
            <a:noAutofit/>
          </a:bodyPr>
          <a:lstStyle/>
          <a:p>
            <a:r>
              <a:rPr lang="en-US" sz="3600" dirty="0">
                <a:solidFill>
                  <a:schemeClr val="accent6">
                    <a:lumMod val="75000"/>
                  </a:schemeClr>
                </a:solidFill>
              </a:rPr>
              <a:t>IDO1 Resilience-IDO4/NRM - Livestock</a:t>
            </a:r>
          </a:p>
        </p:txBody>
      </p:sp>
    </p:spTree>
    <p:extLst>
      <p:ext uri="{BB962C8B-B14F-4D97-AF65-F5344CB8AC3E}">
        <p14:creationId xmlns:p14="http://schemas.microsoft.com/office/powerpoint/2010/main" val="81429133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047207462"/>
              </p:ext>
            </p:extLst>
          </p:nvPr>
        </p:nvGraphicFramePr>
        <p:xfrm>
          <a:off x="118582" y="1196752"/>
          <a:ext cx="8906837" cy="5660997"/>
        </p:xfrm>
        <a:graphic>
          <a:graphicData uri="http://schemas.openxmlformats.org/drawingml/2006/table">
            <a:tbl>
              <a:tblPr firstRow="1" bandRow="1">
                <a:tableStyleId>{5C22544A-7EE6-4342-B048-85BDC9FD1C3A}</a:tableStyleId>
              </a:tblPr>
              <a:tblGrid>
                <a:gridCol w="1994068"/>
                <a:gridCol w="4453418"/>
                <a:gridCol w="2459351"/>
              </a:tblGrid>
              <a:tr h="536075">
                <a:tc>
                  <a:txBody>
                    <a:bodyPr/>
                    <a:lstStyle/>
                    <a:p>
                      <a:r>
                        <a:rPr lang="en-US" sz="1600" dirty="0" smtClean="0"/>
                        <a:t>Technical</a:t>
                      </a:r>
                      <a:r>
                        <a:rPr lang="en-US" sz="1600" baseline="0" dirty="0" smtClean="0"/>
                        <a:t> platform</a:t>
                      </a:r>
                      <a:endParaRPr lang="en-US" sz="1600" dirty="0"/>
                    </a:p>
                  </a:txBody>
                  <a:tcPr marL="84406" marR="84406"/>
                </a:tc>
                <a:tc>
                  <a:txBody>
                    <a:bodyPr/>
                    <a:lstStyle/>
                    <a:p>
                      <a:r>
                        <a:rPr lang="en-US" sz="1600" dirty="0" smtClean="0"/>
                        <a:t>Type of activities and quantified target</a:t>
                      </a:r>
                      <a:endParaRPr lang="en-US" sz="1600" dirty="0"/>
                    </a:p>
                  </a:txBody>
                  <a:tcPr marL="84406" marR="84406"/>
                </a:tc>
                <a:tc>
                  <a:txBody>
                    <a:bodyPr/>
                    <a:lstStyle/>
                    <a:p>
                      <a:r>
                        <a:rPr lang="en-US" sz="1600" dirty="0" smtClean="0"/>
                        <a:t>State of progress as to the 2014-2015</a:t>
                      </a:r>
                      <a:r>
                        <a:rPr lang="en-US" sz="1600" baseline="0" dirty="0" smtClean="0"/>
                        <a:t> phase</a:t>
                      </a:r>
                      <a:endParaRPr lang="en-US" sz="1600" dirty="0"/>
                    </a:p>
                  </a:txBody>
                  <a:tcPr marL="84406" marR="84406"/>
                </a:tc>
              </a:tr>
              <a:tr h="987506">
                <a:tc rowSpan="2">
                  <a:txBody>
                    <a:bodyPr/>
                    <a:lstStyle/>
                    <a:p>
                      <a:r>
                        <a:rPr lang="en-US" sz="1600" dirty="0" smtClean="0"/>
                        <a:t>Sheep genetics (</a:t>
                      </a:r>
                      <a:r>
                        <a:rPr lang="en-US" sz="1600" dirty="0" err="1" smtClean="0"/>
                        <a:t>Sidi</a:t>
                      </a:r>
                      <a:r>
                        <a:rPr lang="en-US" sz="1600" dirty="0" smtClean="0"/>
                        <a:t> </a:t>
                      </a:r>
                      <a:r>
                        <a:rPr lang="en-US" sz="1600" dirty="0" err="1" smtClean="0"/>
                        <a:t>Bouzid</a:t>
                      </a:r>
                      <a:r>
                        <a:rPr lang="en-US" sz="1600" dirty="0" smtClean="0"/>
                        <a:t>, Tunisia)</a:t>
                      </a:r>
                      <a:endParaRPr lang="en-US" sz="1600" dirty="0"/>
                    </a:p>
                  </a:txBody>
                  <a:tcPr marL="84406" marR="84406"/>
                </a:tc>
                <a:tc>
                  <a:txBody>
                    <a:bodyPr/>
                    <a:lstStyle/>
                    <a:p>
                      <a:r>
                        <a:rPr lang="en-US" sz="1600" dirty="0" smtClean="0"/>
                        <a:t>Identifying crossing</a:t>
                      </a:r>
                      <a:r>
                        <a:rPr lang="en-US" sz="1600" baseline="0" dirty="0" smtClean="0"/>
                        <a:t> practices and their impact on productivity (identifying fattening and breeding practices; value chain analysis of fattened lambs; mapping spatial distribution of crossing practices) </a:t>
                      </a:r>
                      <a:endParaRPr lang="en-US" sz="1600" dirty="0"/>
                    </a:p>
                  </a:txBody>
                  <a:tcPr marL="84406" marR="84406"/>
                </a:tc>
                <a:tc>
                  <a:txBody>
                    <a:bodyPr/>
                    <a:lstStyle/>
                    <a:p>
                      <a:r>
                        <a:rPr lang="en-US" sz="1600" dirty="0" smtClean="0"/>
                        <a:t>53</a:t>
                      </a:r>
                      <a:r>
                        <a:rPr lang="en-US" sz="1600" baseline="0" dirty="0" smtClean="0"/>
                        <a:t> GPS coordinates and associated data (20%)</a:t>
                      </a:r>
                      <a:endParaRPr lang="en-US" sz="1600" dirty="0"/>
                    </a:p>
                  </a:txBody>
                  <a:tcPr marL="84406" marR="84406"/>
                </a:tc>
              </a:tr>
              <a:tr h="987506">
                <a:tc vMerge="1">
                  <a:txBody>
                    <a:bodyPr/>
                    <a:lstStyle/>
                    <a:p>
                      <a:endParaRPr lang="en-US" sz="1600" dirty="0"/>
                    </a:p>
                  </a:txBody>
                  <a:tcPr/>
                </a:tc>
                <a:tc>
                  <a:txBody>
                    <a:bodyPr/>
                    <a:lstStyle/>
                    <a:p>
                      <a:r>
                        <a:rPr lang="en-US" sz="1600" dirty="0" smtClean="0"/>
                        <a:t>Identification of genetic markers for productive and adaptive traits (prolificacy, parasite resistance)</a:t>
                      </a:r>
                      <a:endParaRPr lang="en-US" sz="1600" dirty="0"/>
                    </a:p>
                  </a:txBody>
                  <a:tcPr marL="84406" marR="84406"/>
                </a:tc>
                <a:tc>
                  <a:txBody>
                    <a:bodyPr/>
                    <a:lstStyle/>
                    <a:p>
                      <a:r>
                        <a:rPr lang="en-US" sz="1600" dirty="0" smtClean="0"/>
                        <a:t>Elaboration of an appropriate recording scheme</a:t>
                      </a:r>
                      <a:r>
                        <a:rPr lang="en-US" sz="1600" baseline="0" dirty="0" smtClean="0"/>
                        <a:t> for phenotypic data</a:t>
                      </a:r>
                      <a:r>
                        <a:rPr lang="en-US" sz="1600" dirty="0" smtClean="0"/>
                        <a:t> </a:t>
                      </a:r>
                      <a:endParaRPr lang="en-US" sz="1600" dirty="0"/>
                    </a:p>
                  </a:txBody>
                  <a:tcPr marL="84406" marR="84406"/>
                </a:tc>
              </a:tr>
              <a:tr h="1031697">
                <a:tc rowSpan="3">
                  <a:txBody>
                    <a:bodyPr/>
                    <a:lstStyle/>
                    <a:p>
                      <a:r>
                        <a:rPr lang="en-US" sz="1600" dirty="0" smtClean="0"/>
                        <a:t>Integrated interventions aiming at</a:t>
                      </a:r>
                      <a:r>
                        <a:rPr lang="en-US" sz="1600" baseline="0" dirty="0" smtClean="0"/>
                        <a:t> boosting flock fertility and reducing offspring losses (El-</a:t>
                      </a:r>
                      <a:r>
                        <a:rPr lang="en-US" sz="1600" baseline="0" dirty="0" err="1" smtClean="0"/>
                        <a:t>Karak</a:t>
                      </a:r>
                      <a:r>
                        <a:rPr lang="en-US" sz="1600" baseline="0" dirty="0" smtClean="0"/>
                        <a:t>, Jordan)</a:t>
                      </a:r>
                      <a:endParaRPr lang="en-US" sz="1600" dirty="0"/>
                    </a:p>
                    <a:p>
                      <a:r>
                        <a:rPr lang="en-US" sz="1600" dirty="0" smtClean="0"/>
                        <a:t>Animal products quality, safety and processing</a:t>
                      </a:r>
                      <a:endParaRPr lang="en-US" sz="1600" dirty="0"/>
                    </a:p>
                  </a:txBody>
                  <a:tcPr marL="84406" marR="84406"/>
                </a:tc>
                <a:tc>
                  <a:txBody>
                    <a:bodyPr/>
                    <a:lstStyle/>
                    <a:p>
                      <a:r>
                        <a:rPr lang="en-US" sz="1600" dirty="0" smtClean="0"/>
                        <a:t>Ram breeding soundness examination in </a:t>
                      </a:r>
                      <a:r>
                        <a:rPr lang="en-US" sz="1600" dirty="0" err="1" smtClean="0"/>
                        <a:t>Eraq</a:t>
                      </a:r>
                      <a:r>
                        <a:rPr lang="en-US" sz="1600" dirty="0" smtClean="0"/>
                        <a:t> and </a:t>
                      </a:r>
                      <a:r>
                        <a:rPr lang="en-US" sz="1600" dirty="0" err="1" smtClean="0"/>
                        <a:t>Khrisha</a:t>
                      </a:r>
                      <a:r>
                        <a:rPr lang="en-US" sz="1600" dirty="0" smtClean="0"/>
                        <a:t> villages (86 rams and bucks examined)</a:t>
                      </a:r>
                      <a:endParaRPr lang="en-US" sz="1600" dirty="0"/>
                    </a:p>
                  </a:txBody>
                  <a:tcPr marL="84406" marR="84406"/>
                </a:tc>
                <a:tc>
                  <a:txBody>
                    <a:bodyPr/>
                    <a:lstStyle/>
                    <a:p>
                      <a:r>
                        <a:rPr lang="en-US" sz="1600" dirty="0" smtClean="0"/>
                        <a:t>Recommendations on ram keeping/culling,</a:t>
                      </a:r>
                      <a:r>
                        <a:rPr lang="en-US" sz="1600" baseline="0" dirty="0" smtClean="0"/>
                        <a:t> </a:t>
                      </a:r>
                      <a:r>
                        <a:rPr lang="en-US" sz="1600" dirty="0" smtClean="0"/>
                        <a:t>Data collected for further analysis</a:t>
                      </a:r>
                      <a:r>
                        <a:rPr lang="en-US" sz="1600" baseline="0" dirty="0" smtClean="0"/>
                        <a:t> and reporting</a:t>
                      </a:r>
                      <a:endParaRPr lang="en-US" sz="1600" dirty="0"/>
                    </a:p>
                  </a:txBody>
                  <a:tcPr marL="84406" marR="84406"/>
                </a:tc>
              </a:tr>
              <a:tr h="761791">
                <a:tc vMerge="1">
                  <a:txBody>
                    <a:bodyPr/>
                    <a:lstStyle/>
                    <a:p>
                      <a:endParaRPr lang="en-US"/>
                    </a:p>
                  </a:txBody>
                  <a:tcPr/>
                </a:tc>
                <a:tc>
                  <a:txBody>
                    <a:bodyPr/>
                    <a:lstStyle/>
                    <a:p>
                      <a:r>
                        <a:rPr lang="en-US" sz="1600" dirty="0" smtClean="0"/>
                        <a:t>Systematic</a:t>
                      </a:r>
                      <a:r>
                        <a:rPr lang="en-US" sz="1600" baseline="0" dirty="0" smtClean="0"/>
                        <a:t> ultrasound-based pregnancy diagnosis of sheep flocks and alternative measures to reduce bareness </a:t>
                      </a:r>
                      <a:endParaRPr lang="en-US" sz="1600" dirty="0"/>
                    </a:p>
                  </a:txBody>
                  <a:tcPr marL="84406" marR="84406"/>
                </a:tc>
                <a:tc>
                  <a:txBody>
                    <a:bodyPr/>
                    <a:lstStyle/>
                    <a:p>
                      <a:r>
                        <a:rPr lang="en-US" sz="1600" dirty="0" smtClean="0"/>
                        <a:t>Due at the end of mating season (July-August)</a:t>
                      </a:r>
                      <a:endParaRPr lang="en-US" sz="1600" dirty="0"/>
                    </a:p>
                  </a:txBody>
                  <a:tcPr marL="84406" marR="84406"/>
                </a:tc>
              </a:tr>
              <a:tr h="1058517">
                <a:tc vMerge="1">
                  <a:txBody>
                    <a:bodyPr/>
                    <a:lstStyle/>
                    <a:p>
                      <a:endParaRPr lang="en-US" sz="1600" dirty="0"/>
                    </a:p>
                  </a:txBody>
                  <a:tcPr/>
                </a:tc>
                <a:tc>
                  <a:txBody>
                    <a:bodyPr/>
                    <a:lstStyle/>
                    <a:p>
                      <a:r>
                        <a:rPr lang="en-US" sz="1600" dirty="0" smtClean="0"/>
                        <a:t>Reducing prevalence of neo-natal mortality</a:t>
                      </a:r>
                      <a:r>
                        <a:rPr lang="en-US" sz="1600" baseline="0" dirty="0" smtClean="0"/>
                        <a:t> and addressing risk factors</a:t>
                      </a:r>
                      <a:endParaRPr lang="en-US" sz="1600" dirty="0"/>
                    </a:p>
                  </a:txBody>
                  <a:tcPr marL="84406" marR="84406"/>
                </a:tc>
                <a:tc>
                  <a:txBody>
                    <a:bodyPr/>
                    <a:lstStyle/>
                    <a:p>
                      <a:r>
                        <a:rPr lang="en-US" sz="1600" dirty="0" smtClean="0"/>
                        <a:t>Due to start before</a:t>
                      </a:r>
                      <a:r>
                        <a:rPr lang="en-US" sz="1600" baseline="0" dirty="0" smtClean="0"/>
                        <a:t> the lambing season (September)</a:t>
                      </a:r>
                      <a:endParaRPr lang="en-US" sz="1600" dirty="0"/>
                    </a:p>
                  </a:txBody>
                  <a:tcPr marL="84406" marR="84406"/>
                </a:tc>
              </a:tr>
            </a:tbl>
          </a:graphicData>
        </a:graphic>
      </p:graphicFrame>
      <p:sp>
        <p:nvSpPr>
          <p:cNvPr id="4" name="Title 3"/>
          <p:cNvSpPr txBox="1">
            <a:spLocks/>
          </p:cNvSpPr>
          <p:nvPr/>
        </p:nvSpPr>
        <p:spPr>
          <a:xfrm>
            <a:off x="457200" y="76200"/>
            <a:ext cx="8229600" cy="716273"/>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600" smtClean="0">
                <a:solidFill>
                  <a:schemeClr val="accent6">
                    <a:lumMod val="75000"/>
                  </a:schemeClr>
                </a:solidFill>
              </a:rPr>
              <a:t>IDO1 Resilience-IDO4/NRM - Livestock</a:t>
            </a:r>
            <a:endParaRPr lang="en-US" sz="3600" dirty="0">
              <a:solidFill>
                <a:schemeClr val="accent6">
                  <a:lumMod val="75000"/>
                </a:schemeClr>
              </a:solidFill>
            </a:endParaRPr>
          </a:p>
        </p:txBody>
      </p:sp>
    </p:spTree>
    <p:extLst>
      <p:ext uri="{BB962C8B-B14F-4D97-AF65-F5344CB8AC3E}">
        <p14:creationId xmlns:p14="http://schemas.microsoft.com/office/powerpoint/2010/main" val="358018539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9" y="838200"/>
            <a:ext cx="9144000" cy="653541"/>
          </a:xfrm>
        </p:spPr>
        <p:txBody>
          <a:bodyPr>
            <a:noAutofit/>
          </a:bodyPr>
          <a:lstStyle/>
          <a:p>
            <a:pPr algn="ctr"/>
            <a:r>
              <a:rPr lang="en-GB" sz="2400" b="1" dirty="0" smtClean="0"/>
              <a:t>Enhancing dairy processing skills and market access of rural women and local processors </a:t>
            </a:r>
            <a:r>
              <a:rPr lang="en-GB" sz="2400" b="1" i="1" dirty="0" smtClean="0"/>
              <a:t>(activity with an important gender dimension)</a:t>
            </a:r>
            <a:endParaRPr lang="en-GB" sz="2400" b="1" i="1" dirty="0"/>
          </a:p>
        </p:txBody>
      </p:sp>
      <p:pic>
        <p:nvPicPr>
          <p:cNvPr id="6" name="Picture 2" descr="D:\مشاريع\OFID-Jordan-Dairy processing\New folder\IMG_2080.JPG"/>
          <p:cNvPicPr>
            <a:picLocks noChangeAspect="1" noChangeArrowheads="1"/>
          </p:cNvPicPr>
          <p:nvPr/>
        </p:nvPicPr>
        <p:blipFill rotWithShape="1">
          <a:blip r:embed="rId2" cstate="screen">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a:ext>
            </a:extLst>
          </a:blip>
          <a:srcRect r="27491"/>
          <a:stretch/>
        </p:blipFill>
        <p:spPr bwMode="auto">
          <a:xfrm>
            <a:off x="4574060" y="2413803"/>
            <a:ext cx="2259943" cy="1728000"/>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8" name="Content Placeholder 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851746" y="1702231"/>
            <a:ext cx="2259943" cy="1728192"/>
          </a:xfrm>
          <a:prstGeom prst="rect">
            <a:avLst/>
          </a:prstGeom>
        </p:spPr>
      </p:pic>
      <p:sp>
        <p:nvSpPr>
          <p:cNvPr id="9" name="Content Placeholder 2"/>
          <p:cNvSpPr txBox="1">
            <a:spLocks/>
          </p:cNvSpPr>
          <p:nvPr/>
        </p:nvSpPr>
        <p:spPr>
          <a:xfrm>
            <a:off x="4426554" y="4114800"/>
            <a:ext cx="4699466" cy="2628311"/>
          </a:xfrm>
          <a:prstGeom prst="rect">
            <a:avLst/>
          </a:prstGeom>
        </p:spPr>
        <p:txBody>
          <a:bodyPr vert="horz" anchor="t">
            <a:normAutofit/>
          </a:bodyPr>
          <a:lstStyle>
            <a:lvl1pPr marL="448056" indent="-384048" algn="l" rtl="0" eaLnBrk="1" latinLnBrk="0" hangingPunct="1">
              <a:spcBef>
                <a:spcPct val="20000"/>
              </a:spcBef>
              <a:buClr>
                <a:schemeClr val="tx2"/>
              </a:buClr>
              <a:buSzPct val="80000"/>
              <a:buFont typeface="Wingdings 2"/>
              <a:buChar char=""/>
              <a:defRPr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sz="2600" kern="1200">
                <a:solidFill>
                  <a:schemeClr val="tx1"/>
                </a:solidFill>
                <a:latin typeface="+mn-lt"/>
                <a:ea typeface="+mn-ea"/>
                <a:cs typeface="+mn-cs"/>
              </a:defRPr>
            </a:lvl2pPr>
            <a:lvl3pPr marL="1106424" indent="-228600" algn="l" rtl="0" eaLnBrk="1" latinLnBrk="0" hangingPunct="1">
              <a:spcBef>
                <a:spcPct val="20000"/>
              </a:spcBef>
              <a:buClr>
                <a:schemeClr val="accent3"/>
              </a:buClr>
              <a:buFont typeface="Wingdings 2"/>
              <a:buChar char=""/>
              <a:defRPr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sz="1600" kern="1200">
                <a:solidFill>
                  <a:schemeClr val="tx1"/>
                </a:solidFill>
                <a:latin typeface="+mn-lt"/>
                <a:ea typeface="+mn-ea"/>
                <a:cs typeface="+mn-cs"/>
              </a:defRPr>
            </a:lvl9pPr>
          </a:lstStyle>
          <a:p>
            <a:pPr marL="64008" indent="0">
              <a:buNone/>
            </a:pPr>
            <a:r>
              <a:rPr lang="en-GB" sz="26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Expected outcomes</a:t>
            </a:r>
          </a:p>
          <a:p>
            <a:r>
              <a:rPr lang="en-GB" sz="2000" dirty="0" smtClean="0"/>
              <a:t>Enhance </a:t>
            </a:r>
            <a:r>
              <a:rPr lang="en-GB" sz="2000" dirty="0"/>
              <a:t>small </a:t>
            </a:r>
            <a:r>
              <a:rPr lang="en-GB" sz="2000" dirty="0" smtClean="0"/>
              <a:t>ruminant producers </a:t>
            </a:r>
            <a:r>
              <a:rPr lang="en-GB" sz="2000" dirty="0"/>
              <a:t>productivity and resilience</a:t>
            </a:r>
            <a:endParaRPr lang="en-US" sz="2000" dirty="0"/>
          </a:p>
          <a:p>
            <a:r>
              <a:rPr lang="en-US" sz="2000" dirty="0" smtClean="0"/>
              <a:t>Create </a:t>
            </a:r>
            <a:r>
              <a:rPr lang="en-US" sz="2000" dirty="0"/>
              <a:t>job opportunities, especially for women.</a:t>
            </a:r>
            <a:endParaRPr lang="en-GB" sz="2000" dirty="0"/>
          </a:p>
          <a:p>
            <a:r>
              <a:rPr lang="en-US" sz="2000" dirty="0" smtClean="0"/>
              <a:t>Improve </a:t>
            </a:r>
            <a:r>
              <a:rPr lang="en-US" sz="2000" dirty="0"/>
              <a:t>and diversify the family income resources</a:t>
            </a:r>
            <a:endParaRPr lang="en-GB" sz="2000" dirty="0"/>
          </a:p>
          <a:p>
            <a:endParaRPr lang="ar-SA" sz="2000" dirty="0"/>
          </a:p>
        </p:txBody>
      </p:sp>
      <p:sp>
        <p:nvSpPr>
          <p:cNvPr id="4" name="Rectangle 3"/>
          <p:cNvSpPr/>
          <p:nvPr/>
        </p:nvSpPr>
        <p:spPr>
          <a:xfrm>
            <a:off x="185051" y="1700808"/>
            <a:ext cx="4572000" cy="5386090"/>
          </a:xfrm>
          <a:prstGeom prst="rect">
            <a:avLst/>
          </a:prstGeom>
        </p:spPr>
        <p:txBody>
          <a:bodyPr>
            <a:spAutoFit/>
          </a:bodyPr>
          <a:lstStyle/>
          <a:p>
            <a:r>
              <a:rPr lang="en-US" sz="2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Morocco</a:t>
            </a:r>
            <a:endParaRPr lang="en-US" dirty="0" smtClean="0"/>
          </a:p>
          <a:p>
            <a:r>
              <a:rPr lang="en-US" dirty="0" smtClean="0"/>
              <a:t>testing </a:t>
            </a:r>
            <a:r>
              <a:rPr lang="en-US" dirty="0"/>
              <a:t>of dairy culture for </a:t>
            </a:r>
            <a:r>
              <a:rPr lang="en-US" dirty="0" smtClean="0"/>
              <a:t>“</a:t>
            </a:r>
            <a:r>
              <a:rPr lang="en-US" dirty="0" err="1" smtClean="0"/>
              <a:t>Lban</a:t>
            </a:r>
            <a:r>
              <a:rPr lang="en-US" dirty="0" smtClean="0"/>
              <a:t>” </a:t>
            </a:r>
            <a:r>
              <a:rPr lang="en-US" dirty="0"/>
              <a:t>production to enhance product </a:t>
            </a:r>
            <a:r>
              <a:rPr lang="en-US" dirty="0" smtClean="0"/>
              <a:t>quality</a:t>
            </a:r>
          </a:p>
          <a:p>
            <a:endParaRPr lang="en-US" dirty="0"/>
          </a:p>
          <a:p>
            <a:endParaRPr lang="en-US" dirty="0" smtClean="0"/>
          </a:p>
          <a:p>
            <a:endParaRPr lang="en-US" dirty="0"/>
          </a:p>
          <a:p>
            <a:endParaRPr lang="en-US" dirty="0" smtClean="0"/>
          </a:p>
          <a:p>
            <a:endParaRPr lang="en-US" dirty="0"/>
          </a:p>
          <a:p>
            <a:endParaRPr lang="en-US" dirty="0"/>
          </a:p>
          <a:p>
            <a:r>
              <a:rPr lang="en-US" sz="2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Jordan</a:t>
            </a:r>
          </a:p>
          <a:p>
            <a:r>
              <a:rPr lang="en-US" dirty="0"/>
              <a:t>Developing methods to enhance product </a:t>
            </a:r>
            <a:r>
              <a:rPr lang="en-US" dirty="0" smtClean="0"/>
              <a:t>quality (Jameed)</a:t>
            </a:r>
          </a:p>
          <a:p>
            <a:endParaRPr lang="en-US" sz="1600" dirty="0"/>
          </a:p>
          <a:p>
            <a:r>
              <a:rPr lang="en-US" sz="1600" dirty="0" smtClean="0"/>
              <a:t>Focus on</a:t>
            </a:r>
          </a:p>
          <a:p>
            <a:pPr marL="285750" indent="-285750">
              <a:buFont typeface="Arial" panose="020B0604020202020204" pitchFamily="34" charset="0"/>
              <a:buChar char="•"/>
            </a:pPr>
            <a:r>
              <a:rPr lang="en-US" sz="1600" dirty="0" smtClean="0"/>
              <a:t>Product quality</a:t>
            </a:r>
          </a:p>
          <a:p>
            <a:pPr marL="285750" indent="-285750">
              <a:buFont typeface="Arial" panose="020B0604020202020204" pitchFamily="34" charset="0"/>
              <a:buChar char="•"/>
            </a:pPr>
            <a:r>
              <a:rPr lang="en-US" sz="1600" dirty="0" smtClean="0"/>
              <a:t>Energy saving</a:t>
            </a:r>
          </a:p>
          <a:p>
            <a:pPr marL="285750" indent="-285750">
              <a:buFont typeface="Arial" panose="020B0604020202020204" pitchFamily="34" charset="0"/>
              <a:buChar char="•"/>
            </a:pPr>
            <a:r>
              <a:rPr lang="en-US" sz="1600" dirty="0" smtClean="0"/>
              <a:t>Reduced water consumption</a:t>
            </a:r>
            <a:endParaRPr lang="ar-SA" sz="1600" dirty="0"/>
          </a:p>
          <a:p>
            <a:endParaRPr lang="en-US" dirty="0" smtClean="0"/>
          </a:p>
          <a:p>
            <a:endParaRPr lang="en-US" dirty="0"/>
          </a:p>
        </p:txBody>
      </p:sp>
      <p:pic>
        <p:nvPicPr>
          <p:cNvPr id="10" name="Picture 9"/>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85051" y="2924945"/>
            <a:ext cx="4144062" cy="1216859"/>
          </a:xfrm>
          <a:prstGeom prst="rect">
            <a:avLst/>
          </a:prstGeom>
        </p:spPr>
      </p:pic>
      <p:pic>
        <p:nvPicPr>
          <p:cNvPr id="11" name="Picture 2" descr="C:\Users\ICARDA\AppData\Local\Microsoft\Windows\Temporary Internet Files\Content.Outlook\20B9X1WC\photo3.JPG"/>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a:off x="2800328" y="5157193"/>
            <a:ext cx="1528785" cy="1512169"/>
          </a:xfrm>
          <a:prstGeom prst="rect">
            <a:avLst/>
          </a:prstGeom>
          <a:noFill/>
          <a:extLst>
            <a:ext uri="{909E8E84-426E-40DD-AFC4-6F175D3DCCD1}">
              <a14:hiddenFill xmlns:a14="http://schemas.microsoft.com/office/drawing/2010/main">
                <a:solidFill>
                  <a:srgbClr val="FFFFFF"/>
                </a:solidFill>
              </a14:hiddenFill>
            </a:ext>
          </a:extLst>
        </p:spPr>
      </p:pic>
      <p:sp>
        <p:nvSpPr>
          <p:cNvPr id="12" name="Title 3"/>
          <p:cNvSpPr txBox="1">
            <a:spLocks/>
          </p:cNvSpPr>
          <p:nvPr/>
        </p:nvSpPr>
        <p:spPr>
          <a:xfrm>
            <a:off x="457200" y="76200"/>
            <a:ext cx="8229600" cy="716273"/>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600" dirty="0" smtClean="0">
                <a:solidFill>
                  <a:schemeClr val="accent6">
                    <a:lumMod val="75000"/>
                  </a:schemeClr>
                </a:solidFill>
              </a:rPr>
              <a:t>IDO1 Resilience-IDO4/NRM - Livestock</a:t>
            </a:r>
            <a:endParaRPr lang="en-US" sz="3600" dirty="0">
              <a:solidFill>
                <a:schemeClr val="accent6">
                  <a:lumMod val="75000"/>
                </a:schemeClr>
              </a:solidFill>
            </a:endParaRPr>
          </a:p>
        </p:txBody>
      </p:sp>
    </p:spTree>
    <p:extLst>
      <p:ext uri="{BB962C8B-B14F-4D97-AF65-F5344CB8AC3E}">
        <p14:creationId xmlns:p14="http://schemas.microsoft.com/office/powerpoint/2010/main" val="41610175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990601"/>
            <a:ext cx="8707428" cy="2133600"/>
          </a:xfrm>
        </p:spPr>
        <p:txBody>
          <a:bodyPr>
            <a:noAutofit/>
          </a:bodyPr>
          <a:lstStyle/>
          <a:p>
            <a:r>
              <a:rPr lang="en-US" sz="1600" b="1" u="sng" dirty="0" smtClean="0"/>
              <a:t>Short term courses and trainings</a:t>
            </a:r>
          </a:p>
          <a:p>
            <a:pPr lvl="1">
              <a:lnSpc>
                <a:spcPct val="90000"/>
              </a:lnSpc>
              <a:spcBef>
                <a:spcPts val="0"/>
              </a:spcBef>
            </a:pPr>
            <a:r>
              <a:rPr lang="en-US" sz="1600" dirty="0" smtClean="0"/>
              <a:t>Sheep breeding: data recording, management and valorization (Amman – Jordan 5-7 May 2014)</a:t>
            </a:r>
          </a:p>
          <a:p>
            <a:pPr lvl="1">
              <a:lnSpc>
                <a:spcPct val="90000"/>
              </a:lnSpc>
              <a:spcBef>
                <a:spcPts val="0"/>
              </a:spcBef>
            </a:pPr>
            <a:r>
              <a:rPr lang="en-US" sz="1600" dirty="0" err="1" smtClean="0"/>
              <a:t>Jameed</a:t>
            </a:r>
            <a:r>
              <a:rPr lang="en-US" sz="1600" dirty="0" smtClean="0"/>
              <a:t>, Butter and ghee  processing in 5 women-led processing units (El-</a:t>
            </a:r>
            <a:r>
              <a:rPr lang="en-US" sz="1600" dirty="0" err="1" smtClean="0"/>
              <a:t>karak</a:t>
            </a:r>
            <a:r>
              <a:rPr lang="en-US" sz="1600" dirty="0" smtClean="0"/>
              <a:t>, </a:t>
            </a:r>
            <a:r>
              <a:rPr lang="en-US" sz="1600" dirty="0" err="1" smtClean="0"/>
              <a:t>jordan</a:t>
            </a:r>
            <a:r>
              <a:rPr lang="en-US" sz="1600" dirty="0" smtClean="0"/>
              <a:t> April-May and June 2014) </a:t>
            </a:r>
          </a:p>
          <a:p>
            <a:pPr lvl="1">
              <a:lnSpc>
                <a:spcPct val="90000"/>
              </a:lnSpc>
              <a:spcBef>
                <a:spcPts val="0"/>
              </a:spcBef>
            </a:pPr>
            <a:r>
              <a:rPr lang="en-US" sz="1600" dirty="0" smtClean="0"/>
              <a:t>Technical itineraries to improve fertility in sheep and goat breeds (El-</a:t>
            </a:r>
            <a:r>
              <a:rPr lang="en-US" sz="1600" dirty="0" err="1" smtClean="0"/>
              <a:t>Karak</a:t>
            </a:r>
            <a:r>
              <a:rPr lang="en-US" sz="1600" dirty="0" smtClean="0"/>
              <a:t> – </a:t>
            </a:r>
            <a:r>
              <a:rPr lang="en-US" sz="1600" dirty="0" err="1" smtClean="0"/>
              <a:t>jordan</a:t>
            </a:r>
            <a:r>
              <a:rPr lang="en-US" sz="1600" dirty="0" smtClean="0"/>
              <a:t> April 2014)</a:t>
            </a:r>
          </a:p>
          <a:p>
            <a:pPr lvl="1">
              <a:lnSpc>
                <a:spcPct val="90000"/>
              </a:lnSpc>
              <a:spcBef>
                <a:spcPts val="0"/>
              </a:spcBef>
            </a:pPr>
            <a:r>
              <a:rPr lang="en-US" sz="1600" dirty="0" smtClean="0"/>
              <a:t>Goat milk processing and impact of new fermenting cultures (</a:t>
            </a:r>
            <a:r>
              <a:rPr lang="en-US" sz="1600" dirty="0" err="1" smtClean="0"/>
              <a:t>Chefchaouane</a:t>
            </a:r>
            <a:r>
              <a:rPr lang="en-US" sz="1600" dirty="0" smtClean="0"/>
              <a:t>-morocco June 2014) </a:t>
            </a:r>
          </a:p>
          <a:p>
            <a:pPr lvl="2"/>
            <a:endParaRPr lang="en-US" sz="1600" dirty="0" smtClean="0"/>
          </a:p>
          <a:p>
            <a:pPr lvl="2"/>
            <a:endParaRPr lang="en-US" sz="1600" dirty="0"/>
          </a:p>
          <a:p>
            <a:pPr marL="914400" lvl="2" indent="0">
              <a:buNone/>
            </a:pPr>
            <a:r>
              <a:rPr lang="en-US" sz="1600" dirty="0" smtClean="0"/>
              <a:t> </a:t>
            </a:r>
            <a:endParaRPr lang="en-US" sz="1600" dirty="0"/>
          </a:p>
        </p:txBody>
      </p:sp>
      <p:pic>
        <p:nvPicPr>
          <p:cNvPr id="6" name="Picture 5" descr="C:\Users\ICARDA\Desktop\CRP Dry Land Systems\CRP Innovation Platform\Field day in reproduction\securedownload[1].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7828" y="5343604"/>
            <a:ext cx="1906172" cy="1541780"/>
          </a:xfrm>
          <a:prstGeom prst="rect">
            <a:avLst/>
          </a:prstGeom>
          <a:noFill/>
          <a:ln>
            <a:noFill/>
          </a:ln>
        </p:spPr>
      </p:pic>
      <p:pic>
        <p:nvPicPr>
          <p:cNvPr id="7" name="Picture 6" descr="C:\Users\ICARDA\Dropbox\Rams examination- El Khreisha- 2nd day-4 june 2014\Rams examination- El Khreisha- 2nd day- Photo Credit Celine Aubert (2).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78121" y="5343604"/>
            <a:ext cx="1919105" cy="1512491"/>
          </a:xfrm>
          <a:prstGeom prst="rect">
            <a:avLst/>
          </a:prstGeom>
          <a:noFill/>
          <a:ln>
            <a:noFill/>
          </a:ln>
        </p:spPr>
      </p:pic>
      <p:pic>
        <p:nvPicPr>
          <p:cNvPr id="8" name="Picture 7" descr="photo (37)"/>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26993" y="5343604"/>
            <a:ext cx="1909103" cy="1514396"/>
          </a:xfrm>
          <a:prstGeom prst="rect">
            <a:avLst/>
          </a:prstGeom>
          <a:noFill/>
          <a:ln>
            <a:noFill/>
          </a:ln>
        </p:spPr>
      </p:pic>
      <p:pic>
        <p:nvPicPr>
          <p:cNvPr id="9" name="Picture 8"/>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84980" y="5343605"/>
            <a:ext cx="2122925" cy="1538129"/>
          </a:xfrm>
          <a:prstGeom prst="rect">
            <a:avLst/>
          </a:prstGeom>
          <a:noFill/>
          <a:ln>
            <a:noFill/>
          </a:ln>
        </p:spPr>
      </p:pic>
      <p:pic>
        <p:nvPicPr>
          <p:cNvPr id="11" name="Picture 10" descr="C:\Users\ICARDA\Desktop\Trainings\Training in Jordan CRP DS\All Photos\Sheep breeding data recording, management, and valorization. Amman, 5-7 May 2014\Sheep breeding, 7 May 2014, Al Khanassri (24).JP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1245" y="5343604"/>
            <a:ext cx="2169355" cy="1512490"/>
          </a:xfrm>
          <a:prstGeom prst="rect">
            <a:avLst/>
          </a:prstGeom>
          <a:noFill/>
          <a:ln>
            <a:noFill/>
          </a:ln>
        </p:spPr>
      </p:pic>
      <p:sp>
        <p:nvSpPr>
          <p:cNvPr id="12" name="Content Placeholder 2"/>
          <p:cNvSpPr txBox="1">
            <a:spLocks/>
          </p:cNvSpPr>
          <p:nvPr/>
        </p:nvSpPr>
        <p:spPr>
          <a:xfrm>
            <a:off x="392196" y="3276600"/>
            <a:ext cx="8707428" cy="1728191"/>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r>
              <a:rPr lang="en-US" sz="1600" b="1" u="sng" dirty="0" smtClean="0"/>
              <a:t>long term  DEGREE trainings</a:t>
            </a:r>
          </a:p>
          <a:p>
            <a:pPr lvl="1"/>
            <a:r>
              <a:rPr lang="en-US" sz="1600" b="1" dirty="0" smtClean="0">
                <a:solidFill>
                  <a:srgbClr val="3333FF"/>
                </a:solidFill>
              </a:rPr>
              <a:t>4 PhD in </a:t>
            </a:r>
            <a:r>
              <a:rPr lang="en-US" sz="1600" b="1" dirty="0" err="1" smtClean="0">
                <a:solidFill>
                  <a:srgbClr val="3333FF"/>
                </a:solidFill>
              </a:rPr>
              <a:t>tunisia</a:t>
            </a:r>
            <a:r>
              <a:rPr lang="en-US" sz="1600" b="1" dirty="0" smtClean="0">
                <a:solidFill>
                  <a:srgbClr val="3333FF"/>
                </a:solidFill>
              </a:rPr>
              <a:t>: </a:t>
            </a:r>
            <a:r>
              <a:rPr lang="en-US" sz="1600" cap="none" dirty="0" smtClean="0"/>
              <a:t>crossing and fattening practices; genetic markers for productive and adaptive traits; water productivity by sheep and goats; etiology of small ruminants abortive diseases</a:t>
            </a:r>
          </a:p>
          <a:p>
            <a:pPr lvl="1"/>
            <a:r>
              <a:rPr lang="en-US" sz="1600" b="1" dirty="0" smtClean="0">
                <a:solidFill>
                  <a:srgbClr val="3333FF"/>
                </a:solidFill>
              </a:rPr>
              <a:t>1 Master in Morocco </a:t>
            </a:r>
            <a:r>
              <a:rPr lang="en-US" sz="1600" cap="none" dirty="0" smtClean="0"/>
              <a:t>on water productivity for </a:t>
            </a:r>
            <a:r>
              <a:rPr lang="en-US" sz="1600" cap="none" dirty="0"/>
              <a:t>D</a:t>
            </a:r>
            <a:r>
              <a:rPr lang="en-US" sz="1600" cap="none" dirty="0" smtClean="0"/>
              <a:t>ual purpose milk and meat cattle production</a:t>
            </a:r>
          </a:p>
          <a:p>
            <a:pPr lvl="2"/>
            <a:endParaRPr lang="en-US" dirty="0" smtClean="0"/>
          </a:p>
          <a:p>
            <a:pPr marL="914400" lvl="2" indent="0">
              <a:buFont typeface="Arial" panose="020B0604020202020204" pitchFamily="34" charset="0"/>
              <a:buNone/>
            </a:pPr>
            <a:r>
              <a:rPr lang="en-US" dirty="0" smtClean="0"/>
              <a:t> </a:t>
            </a:r>
            <a:endParaRPr lang="en-US" dirty="0"/>
          </a:p>
        </p:txBody>
      </p:sp>
      <p:sp>
        <p:nvSpPr>
          <p:cNvPr id="10" name="Title 3"/>
          <p:cNvSpPr txBox="1">
            <a:spLocks/>
          </p:cNvSpPr>
          <p:nvPr/>
        </p:nvSpPr>
        <p:spPr>
          <a:xfrm>
            <a:off x="457200" y="76200"/>
            <a:ext cx="8229600" cy="716273"/>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dirty="0" smtClean="0">
                <a:solidFill>
                  <a:schemeClr val="accent6">
                    <a:lumMod val="75000"/>
                  </a:schemeClr>
                </a:solidFill>
              </a:rPr>
              <a:t>IDO1 Resilience-IDO4/NRM – Livestock/ Capacity development</a:t>
            </a:r>
            <a:endParaRPr lang="en-US" sz="3200" dirty="0">
              <a:solidFill>
                <a:schemeClr val="accent6">
                  <a:lumMod val="75000"/>
                </a:schemeClr>
              </a:solidFill>
            </a:endParaRPr>
          </a:p>
        </p:txBody>
      </p:sp>
    </p:spTree>
    <p:extLst>
      <p:ext uri="{BB962C8B-B14F-4D97-AF65-F5344CB8AC3E}">
        <p14:creationId xmlns:p14="http://schemas.microsoft.com/office/powerpoint/2010/main" val="288828264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Autofit/>
          </a:bodyPr>
          <a:lstStyle/>
          <a:p>
            <a:pPr>
              <a:lnSpc>
                <a:spcPct val="90000"/>
              </a:lnSpc>
            </a:pPr>
            <a:r>
              <a:rPr lang="en-US" sz="3200" b="1" dirty="0" smtClean="0">
                <a:solidFill>
                  <a:srgbClr val="009900"/>
                </a:solidFill>
              </a:rPr>
              <a:t>IDO1/Resilience-IDO4/NRM Rangeland management</a:t>
            </a:r>
            <a:endParaRPr lang="en-US" sz="3200" b="1" dirty="0">
              <a:solidFill>
                <a:srgbClr val="009900"/>
              </a:solidFill>
            </a:endParaRPr>
          </a:p>
        </p:txBody>
      </p:sp>
      <p:sp>
        <p:nvSpPr>
          <p:cNvPr id="3" name="Content Placeholder 2"/>
          <p:cNvSpPr>
            <a:spLocks noGrp="1"/>
          </p:cNvSpPr>
          <p:nvPr>
            <p:ph idx="1"/>
          </p:nvPr>
        </p:nvSpPr>
        <p:spPr>
          <a:xfrm>
            <a:off x="457200" y="1765015"/>
            <a:ext cx="8229600" cy="3187985"/>
          </a:xfrm>
        </p:spPr>
        <p:txBody>
          <a:bodyPr>
            <a:normAutofit/>
          </a:bodyPr>
          <a:lstStyle/>
          <a:p>
            <a:r>
              <a:rPr lang="en-US" sz="2400" b="1" dirty="0" smtClean="0"/>
              <a:t>Objective: </a:t>
            </a:r>
            <a:r>
              <a:rPr lang="en-US" sz="2400" dirty="0"/>
              <a:t>Enhancing resilience and productivity of the pastoral and agro-pastoral production systems at the community level through a more sustainable and integrated mobilization of existing resources and innovative perceptions to attenuate the impact of environmental and economic stressors. </a:t>
            </a:r>
            <a:endParaRPr lang="en-US" sz="2400" dirty="0" smtClean="0"/>
          </a:p>
          <a:p>
            <a:r>
              <a:rPr lang="en-US" sz="2400" b="1" dirty="0" smtClean="0"/>
              <a:t>Phase: </a:t>
            </a:r>
            <a:r>
              <a:rPr lang="en-US" sz="2400" dirty="0" smtClean="0"/>
              <a:t>Proof of concept</a:t>
            </a:r>
            <a:endParaRPr lang="en-US" sz="2400" dirty="0"/>
          </a:p>
          <a:p>
            <a:endParaRPr lang="en-US" sz="2400" dirty="0"/>
          </a:p>
        </p:txBody>
      </p:sp>
      <p:sp>
        <p:nvSpPr>
          <p:cNvPr id="4" name="Slide Number Placeholder 3"/>
          <p:cNvSpPr>
            <a:spLocks noGrp="1"/>
          </p:cNvSpPr>
          <p:nvPr>
            <p:ph type="sldNum" sz="quarter" idx="12"/>
          </p:nvPr>
        </p:nvSpPr>
        <p:spPr/>
        <p:txBody>
          <a:bodyPr/>
          <a:lstStyle/>
          <a:p>
            <a:fld id="{DED37CF9-E3DB-4575-88B6-05549807FEBA}" type="slidenum">
              <a:rPr lang="en-US" smtClean="0"/>
              <a:t>30</a:t>
            </a:fld>
            <a:endParaRPr lang="en-US"/>
          </a:p>
        </p:txBody>
      </p:sp>
      <p:pic>
        <p:nvPicPr>
          <p:cNvPr id="5" name="Picture 2" descr="H:\Data\8. Photos\Jordan\Majdya Folder\Majdya\20140318_022855.JPG"/>
          <p:cNvPicPr>
            <a:picLocks noChangeAspect="1" noChangeArrowheads="1"/>
          </p:cNvPicPr>
          <p:nvPr/>
        </p:nvPicPr>
        <p:blipFill>
          <a:blip r:embed="rId2" cstate="print"/>
          <a:srcRect r="15385" b="15385"/>
          <a:stretch>
            <a:fillRect/>
          </a:stretch>
        </p:blipFill>
        <p:spPr bwMode="auto">
          <a:xfrm>
            <a:off x="3352800" y="4875607"/>
            <a:ext cx="2590800" cy="1916113"/>
          </a:xfrm>
          <a:prstGeom prst="rect">
            <a:avLst/>
          </a:prstGeom>
          <a:noFill/>
        </p:spPr>
      </p:pic>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517" y="4876800"/>
            <a:ext cx="2819400" cy="18781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14697" y="4788185"/>
            <a:ext cx="2695903" cy="20219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666777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3. Photos\Jordan\Karak\DSCN2170.jpg"/>
          <p:cNvPicPr>
            <a:picLocks noChangeAspect="1" noChangeArrowheads="1"/>
          </p:cNvPicPr>
          <p:nvPr/>
        </p:nvPicPr>
        <p:blipFill>
          <a:blip r:embed="rId2" cstate="print"/>
          <a:srcRect/>
          <a:stretch>
            <a:fillRect/>
          </a:stretch>
        </p:blipFill>
        <p:spPr bwMode="auto">
          <a:xfrm>
            <a:off x="5181600" y="5638800"/>
            <a:ext cx="1219200" cy="914400"/>
          </a:xfrm>
          <a:prstGeom prst="rect">
            <a:avLst/>
          </a:prstGeom>
          <a:noFill/>
        </p:spPr>
      </p:pic>
      <p:pic>
        <p:nvPicPr>
          <p:cNvPr id="6" name="Picture 2"/>
          <p:cNvPicPr>
            <a:picLocks noChangeAspect="1" noChangeArrowheads="1"/>
          </p:cNvPicPr>
          <p:nvPr/>
        </p:nvPicPr>
        <p:blipFill>
          <a:blip r:embed="rId3" cstate="print"/>
          <a:srcRect l="35000" t="29070" r="31250" b="17441"/>
          <a:stretch>
            <a:fillRect/>
          </a:stretch>
        </p:blipFill>
        <p:spPr bwMode="auto">
          <a:xfrm>
            <a:off x="7086600" y="3886200"/>
            <a:ext cx="1676400" cy="1120914"/>
          </a:xfrm>
          <a:prstGeom prst="rect">
            <a:avLst/>
          </a:prstGeom>
          <a:noFill/>
          <a:ln w="9525">
            <a:noFill/>
            <a:miter lim="800000"/>
            <a:headEnd/>
            <a:tailEnd/>
          </a:ln>
        </p:spPr>
      </p:pic>
      <p:sp>
        <p:nvSpPr>
          <p:cNvPr id="10" name="Title 1"/>
          <p:cNvSpPr txBox="1">
            <a:spLocks/>
          </p:cNvSpPr>
          <p:nvPr/>
        </p:nvSpPr>
        <p:spPr>
          <a:xfrm>
            <a:off x="152400" y="1447800"/>
            <a:ext cx="4114800" cy="1143000"/>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n-US" sz="1600" b="0" i="0" u="none" strike="noStrike" kern="1200" cap="none" spc="0" normalizeH="0" baseline="0" noProof="0" dirty="0" smtClean="0">
                <a:ln>
                  <a:noFill/>
                </a:ln>
                <a:solidFill>
                  <a:schemeClr val="tx1"/>
                </a:solidFill>
                <a:effectLst/>
                <a:uLnTx/>
                <a:uFillTx/>
                <a:latin typeface="+mj-lt"/>
                <a:ea typeface="+mj-ea"/>
                <a:cs typeface="+mj-cs"/>
              </a:rPr>
              <a:t>Developing non-destructive techniques for estimating rangeland vegetation productivity</a:t>
            </a:r>
            <a:endParaRPr kumimoji="0" lang="en-US" sz="1600" b="0" i="0" u="none" strike="noStrike" kern="1200" cap="none" spc="0" normalizeH="0" baseline="0" noProof="0" dirty="0">
              <a:ln>
                <a:noFill/>
              </a:ln>
              <a:solidFill>
                <a:schemeClr val="tx1"/>
              </a:solidFill>
              <a:effectLst/>
              <a:uLnTx/>
              <a:uFillTx/>
              <a:latin typeface="+mj-lt"/>
              <a:ea typeface="+mj-ea"/>
              <a:cs typeface="+mj-cs"/>
            </a:endParaRPr>
          </a:p>
        </p:txBody>
      </p:sp>
      <p:pic>
        <p:nvPicPr>
          <p:cNvPr id="11" name="Picture 2"/>
          <p:cNvPicPr>
            <a:picLocks noChangeAspect="1" noChangeArrowheads="1"/>
          </p:cNvPicPr>
          <p:nvPr/>
        </p:nvPicPr>
        <p:blipFill>
          <a:blip r:embed="rId4" cstate="print"/>
          <a:srcRect/>
          <a:stretch>
            <a:fillRect/>
          </a:stretch>
        </p:blipFill>
        <p:spPr bwMode="auto">
          <a:xfrm>
            <a:off x="1524000" y="2286000"/>
            <a:ext cx="1295400" cy="911578"/>
          </a:xfrm>
          <a:prstGeom prst="rect">
            <a:avLst/>
          </a:prstGeom>
          <a:noFill/>
          <a:ln w="9525">
            <a:noFill/>
            <a:miter lim="800000"/>
            <a:headEnd/>
            <a:tailEnd/>
          </a:ln>
          <a:effectLst/>
        </p:spPr>
      </p:pic>
      <p:pic>
        <p:nvPicPr>
          <p:cNvPr id="12" name="Content Placeholder 3" descr="C:\ICARDA2014\ICARDA2014\CRP\IRA_April2014\DSCN0404.JPG"/>
          <p:cNvPicPr>
            <a:picLocks noGrp="1"/>
          </p:cNvPicPr>
          <p:nvPr>
            <p:ph idx="1"/>
          </p:nvPr>
        </p:nvPicPr>
        <p:blipFill>
          <a:blip r:embed="rId5" cstate="print"/>
          <a:srcRect/>
          <a:stretch>
            <a:fillRect/>
          </a:stretch>
        </p:blipFill>
        <p:spPr bwMode="auto">
          <a:xfrm>
            <a:off x="228600" y="2438400"/>
            <a:ext cx="1219200" cy="762000"/>
          </a:xfrm>
          <a:prstGeom prst="rect">
            <a:avLst/>
          </a:prstGeom>
          <a:noFill/>
          <a:ln w="9525">
            <a:noFill/>
            <a:miter lim="800000"/>
            <a:headEnd/>
            <a:tailEnd/>
          </a:ln>
        </p:spPr>
      </p:pic>
      <p:sp>
        <p:nvSpPr>
          <p:cNvPr id="13" name="Rectangle 12"/>
          <p:cNvSpPr/>
          <p:nvPr/>
        </p:nvSpPr>
        <p:spPr>
          <a:xfrm>
            <a:off x="1752600" y="1295400"/>
            <a:ext cx="850874" cy="369332"/>
          </a:xfrm>
          <a:prstGeom prst="rect">
            <a:avLst/>
          </a:prstGeom>
        </p:spPr>
        <p:txBody>
          <a:bodyPr wrap="none">
            <a:spAutoFit/>
          </a:bodyPr>
          <a:lstStyle/>
          <a:p>
            <a:r>
              <a:rPr lang="en-US"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Tunisia</a:t>
            </a:r>
            <a:endParaRPr lang="en-US" dirty="0" smtClean="0"/>
          </a:p>
        </p:txBody>
      </p:sp>
      <p:sp>
        <p:nvSpPr>
          <p:cNvPr id="14" name="Rectangle 13"/>
          <p:cNvSpPr/>
          <p:nvPr/>
        </p:nvSpPr>
        <p:spPr>
          <a:xfrm>
            <a:off x="6248400" y="1295400"/>
            <a:ext cx="824649" cy="369332"/>
          </a:xfrm>
          <a:prstGeom prst="rect">
            <a:avLst/>
          </a:prstGeom>
        </p:spPr>
        <p:txBody>
          <a:bodyPr wrap="none">
            <a:spAutoFit/>
          </a:bodyPr>
          <a:lstStyle/>
          <a:p>
            <a:r>
              <a:rPr lang="en-US"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Jordan</a:t>
            </a:r>
            <a:endParaRPr lang="en-US" dirty="0" smtClean="0"/>
          </a:p>
        </p:txBody>
      </p:sp>
      <p:sp>
        <p:nvSpPr>
          <p:cNvPr id="15" name="Rectangle 14"/>
          <p:cNvSpPr/>
          <p:nvPr/>
        </p:nvSpPr>
        <p:spPr>
          <a:xfrm>
            <a:off x="228600" y="3352800"/>
            <a:ext cx="4038600" cy="584775"/>
          </a:xfrm>
          <a:prstGeom prst="rect">
            <a:avLst/>
          </a:prstGeom>
        </p:spPr>
        <p:txBody>
          <a:bodyPr wrap="square">
            <a:spAutoFit/>
          </a:bodyPr>
          <a:lstStyle/>
          <a:p>
            <a:r>
              <a:rPr lang="en-US" sz="1600" dirty="0" smtClean="0"/>
              <a:t>Rehabilitating salt affected rangelands (</a:t>
            </a:r>
            <a:r>
              <a:rPr lang="en-US" sz="1600" dirty="0" err="1" smtClean="0"/>
              <a:t>Sebkha</a:t>
            </a:r>
            <a:r>
              <a:rPr lang="en-US" sz="1600" dirty="0" smtClean="0"/>
              <a:t>)</a:t>
            </a:r>
            <a:endParaRPr lang="en-US" sz="1600" dirty="0"/>
          </a:p>
        </p:txBody>
      </p:sp>
      <p:pic>
        <p:nvPicPr>
          <p:cNvPr id="16" name="Content Placeholder 3" descr="C:\ICARDA2014\ICARDA2014\CRP\IRA_April2014\DSCN0390.JPG"/>
          <p:cNvPicPr>
            <a:picLocks/>
          </p:cNvPicPr>
          <p:nvPr/>
        </p:nvPicPr>
        <p:blipFill>
          <a:blip r:embed="rId6" cstate="print"/>
          <a:srcRect/>
          <a:stretch>
            <a:fillRect/>
          </a:stretch>
        </p:blipFill>
        <p:spPr bwMode="auto">
          <a:xfrm>
            <a:off x="1295400" y="3733800"/>
            <a:ext cx="1371600" cy="914400"/>
          </a:xfrm>
          <a:prstGeom prst="rect">
            <a:avLst/>
          </a:prstGeom>
          <a:noFill/>
          <a:ln w="9525">
            <a:noFill/>
            <a:miter lim="800000"/>
            <a:headEnd/>
            <a:tailEnd/>
          </a:ln>
        </p:spPr>
      </p:pic>
      <p:pic>
        <p:nvPicPr>
          <p:cNvPr id="17" name="Picture 16" descr="C:\ICARDA2014\ICARDA2014\CRP\IRA_April2014\DSCN0369.JPG"/>
          <p:cNvPicPr/>
          <p:nvPr/>
        </p:nvPicPr>
        <p:blipFill>
          <a:blip r:embed="rId7" cstate="print"/>
          <a:srcRect/>
          <a:stretch>
            <a:fillRect/>
          </a:stretch>
        </p:blipFill>
        <p:spPr bwMode="auto">
          <a:xfrm>
            <a:off x="2743200" y="3733800"/>
            <a:ext cx="1295400" cy="914400"/>
          </a:xfrm>
          <a:prstGeom prst="rect">
            <a:avLst/>
          </a:prstGeom>
          <a:noFill/>
          <a:ln w="9525">
            <a:noFill/>
            <a:miter lim="800000"/>
            <a:headEnd/>
            <a:tailEnd/>
          </a:ln>
        </p:spPr>
      </p:pic>
      <p:pic>
        <p:nvPicPr>
          <p:cNvPr id="1028" name="Picture 4" descr="H:\Data\8. Photos\Jordan\Irak Folder\IRAk feild day\DSCN5796.JPG"/>
          <p:cNvPicPr>
            <a:picLocks noChangeAspect="1" noChangeArrowheads="1"/>
          </p:cNvPicPr>
          <p:nvPr/>
        </p:nvPicPr>
        <p:blipFill>
          <a:blip r:embed="rId8" cstate="print"/>
          <a:srcRect/>
          <a:stretch>
            <a:fillRect/>
          </a:stretch>
        </p:blipFill>
        <p:spPr bwMode="auto">
          <a:xfrm>
            <a:off x="6096000" y="2209800"/>
            <a:ext cx="1447800" cy="1085850"/>
          </a:xfrm>
          <a:prstGeom prst="rect">
            <a:avLst/>
          </a:prstGeom>
          <a:noFill/>
        </p:spPr>
      </p:pic>
      <p:sp>
        <p:nvSpPr>
          <p:cNvPr id="19" name="Rectangle 18"/>
          <p:cNvSpPr/>
          <p:nvPr/>
        </p:nvSpPr>
        <p:spPr>
          <a:xfrm>
            <a:off x="4876800" y="1600200"/>
            <a:ext cx="4038600" cy="584775"/>
          </a:xfrm>
          <a:prstGeom prst="rect">
            <a:avLst/>
          </a:prstGeom>
        </p:spPr>
        <p:txBody>
          <a:bodyPr wrap="square">
            <a:spAutoFit/>
          </a:bodyPr>
          <a:lstStyle/>
          <a:p>
            <a:r>
              <a:rPr lang="en-US" sz="1600" dirty="0" smtClean="0"/>
              <a:t>Enhancing the use of cactus to promote livelihood of agro-pastoralists</a:t>
            </a:r>
            <a:endParaRPr lang="en-US" sz="1600" dirty="0"/>
          </a:p>
        </p:txBody>
      </p:sp>
      <p:pic>
        <p:nvPicPr>
          <p:cNvPr id="20" name="Picture 2" descr="H:\Data\11. Cactus and cactusnet\Cactus Mchaqqar\Mchaqqar\DSCN3378.JPG"/>
          <p:cNvPicPr>
            <a:picLocks noChangeAspect="1" noChangeArrowheads="1"/>
          </p:cNvPicPr>
          <p:nvPr/>
        </p:nvPicPr>
        <p:blipFill>
          <a:blip r:embed="rId9" cstate="print"/>
          <a:srcRect/>
          <a:stretch>
            <a:fillRect/>
          </a:stretch>
        </p:blipFill>
        <p:spPr bwMode="auto">
          <a:xfrm>
            <a:off x="7543800" y="2209800"/>
            <a:ext cx="1447800" cy="1085850"/>
          </a:xfrm>
          <a:prstGeom prst="rect">
            <a:avLst/>
          </a:prstGeom>
          <a:noFill/>
        </p:spPr>
      </p:pic>
      <p:sp>
        <p:nvSpPr>
          <p:cNvPr id="21" name="Flowchart: Alternate Process 20"/>
          <p:cNvSpPr/>
          <p:nvPr/>
        </p:nvSpPr>
        <p:spPr>
          <a:xfrm>
            <a:off x="76200" y="1219200"/>
            <a:ext cx="4343400" cy="5486400"/>
          </a:xfrm>
          <a:prstGeom prst="flowChartAlternate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noFill/>
            </a:endParaRPr>
          </a:p>
        </p:txBody>
      </p:sp>
      <p:sp>
        <p:nvSpPr>
          <p:cNvPr id="22" name="Flowchart: Alternate Process 21"/>
          <p:cNvSpPr/>
          <p:nvPr/>
        </p:nvSpPr>
        <p:spPr>
          <a:xfrm>
            <a:off x="4724400" y="1219200"/>
            <a:ext cx="4343400" cy="5486400"/>
          </a:xfrm>
          <a:prstGeom prst="flowChartAlternate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noFill/>
            </a:endParaRPr>
          </a:p>
        </p:txBody>
      </p:sp>
      <p:sp>
        <p:nvSpPr>
          <p:cNvPr id="23" name="Rectangle 22"/>
          <p:cNvSpPr/>
          <p:nvPr/>
        </p:nvSpPr>
        <p:spPr>
          <a:xfrm>
            <a:off x="4800600" y="3267670"/>
            <a:ext cx="4114800" cy="830997"/>
          </a:xfrm>
          <a:prstGeom prst="rect">
            <a:avLst/>
          </a:prstGeom>
        </p:spPr>
        <p:txBody>
          <a:bodyPr wrap="square">
            <a:spAutoFit/>
          </a:bodyPr>
          <a:lstStyle/>
          <a:p>
            <a:r>
              <a:rPr lang="en-US" sz="1600" dirty="0" smtClean="0">
                <a:solidFill>
                  <a:schemeClr val="dk1"/>
                </a:solidFill>
              </a:rPr>
              <a:t>Evaluating integrated alley cropping and  conservation agriculture in pastoral landscape depressions </a:t>
            </a:r>
            <a:endParaRPr lang="en-US" sz="1600" dirty="0"/>
          </a:p>
        </p:txBody>
      </p:sp>
      <p:pic>
        <p:nvPicPr>
          <p:cNvPr id="1029" name="Picture 5" descr="H:\Data\8. Photos\Jordan\Karama\Samsung_Paolo\20140416_000918.JPG"/>
          <p:cNvPicPr>
            <a:picLocks noChangeAspect="1" noChangeArrowheads="1"/>
          </p:cNvPicPr>
          <p:nvPr/>
        </p:nvPicPr>
        <p:blipFill>
          <a:blip r:embed="rId10" cstate="print"/>
          <a:srcRect/>
          <a:stretch>
            <a:fillRect/>
          </a:stretch>
        </p:blipFill>
        <p:spPr bwMode="auto">
          <a:xfrm>
            <a:off x="4800600" y="2209800"/>
            <a:ext cx="1447800" cy="1085850"/>
          </a:xfrm>
          <a:prstGeom prst="rect">
            <a:avLst/>
          </a:prstGeom>
          <a:noFill/>
        </p:spPr>
      </p:pic>
      <p:pic>
        <p:nvPicPr>
          <p:cNvPr id="1030" name="Picture 6" descr="H:\Data\8. Photos\Jordan\Karama\Samsung_Paolo\20140416_011335.JPG"/>
          <p:cNvPicPr>
            <a:picLocks noChangeAspect="1" noChangeArrowheads="1"/>
          </p:cNvPicPr>
          <p:nvPr/>
        </p:nvPicPr>
        <p:blipFill>
          <a:blip r:embed="rId11" cstate="print"/>
          <a:srcRect/>
          <a:stretch>
            <a:fillRect/>
          </a:stretch>
        </p:blipFill>
        <p:spPr bwMode="auto">
          <a:xfrm>
            <a:off x="6553200" y="5638800"/>
            <a:ext cx="1219200" cy="914400"/>
          </a:xfrm>
          <a:prstGeom prst="rect">
            <a:avLst/>
          </a:prstGeom>
          <a:noFill/>
        </p:spPr>
      </p:pic>
      <p:pic>
        <p:nvPicPr>
          <p:cNvPr id="1031" name="Picture 7" descr="H:\Data\8. Photos\Jordan\Majdya Folder\Awad Pictures\DSCF0074.JPG"/>
          <p:cNvPicPr>
            <a:picLocks noChangeAspect="1" noChangeArrowheads="1"/>
          </p:cNvPicPr>
          <p:nvPr/>
        </p:nvPicPr>
        <p:blipFill>
          <a:blip r:embed="rId12" cstate="print"/>
          <a:srcRect/>
          <a:stretch>
            <a:fillRect/>
          </a:stretch>
        </p:blipFill>
        <p:spPr bwMode="auto">
          <a:xfrm>
            <a:off x="5410200" y="4191000"/>
            <a:ext cx="1143000" cy="857250"/>
          </a:xfrm>
          <a:prstGeom prst="rect">
            <a:avLst/>
          </a:prstGeom>
          <a:noFill/>
        </p:spPr>
      </p:pic>
      <p:sp>
        <p:nvSpPr>
          <p:cNvPr id="27" name="Rectangle 26"/>
          <p:cNvSpPr/>
          <p:nvPr/>
        </p:nvSpPr>
        <p:spPr>
          <a:xfrm>
            <a:off x="4953000" y="5105400"/>
            <a:ext cx="3120791" cy="338554"/>
          </a:xfrm>
          <a:prstGeom prst="rect">
            <a:avLst/>
          </a:prstGeom>
        </p:spPr>
        <p:txBody>
          <a:bodyPr wrap="none">
            <a:spAutoFit/>
          </a:bodyPr>
          <a:lstStyle/>
          <a:p>
            <a:r>
              <a:rPr lang="en-US" sz="1600" dirty="0" smtClean="0"/>
              <a:t>Rehabilitating degraded rangelands</a:t>
            </a:r>
            <a:endParaRPr lang="en-US" sz="1600" dirty="0"/>
          </a:p>
        </p:txBody>
      </p:sp>
      <p:sp>
        <p:nvSpPr>
          <p:cNvPr id="24" name="Rectangle 23"/>
          <p:cNvSpPr/>
          <p:nvPr/>
        </p:nvSpPr>
        <p:spPr>
          <a:xfrm>
            <a:off x="152400" y="4724400"/>
            <a:ext cx="4191000" cy="1077218"/>
          </a:xfrm>
          <a:prstGeom prst="rect">
            <a:avLst/>
          </a:prstGeom>
        </p:spPr>
        <p:txBody>
          <a:bodyPr wrap="square">
            <a:spAutoFit/>
          </a:bodyPr>
          <a:lstStyle/>
          <a:p>
            <a:r>
              <a:rPr lang="en-US" sz="1600" dirty="0" smtClean="0"/>
              <a:t>Rangeland restoration of degraded mountainous areas through water harvesting techniques, rest and direct seeding of </a:t>
            </a:r>
            <a:r>
              <a:rPr lang="en-US" sz="1600" i="1" dirty="0" err="1" smtClean="0"/>
              <a:t>Periploca</a:t>
            </a:r>
            <a:r>
              <a:rPr lang="en-US" sz="1600" i="1" dirty="0" smtClean="0"/>
              <a:t> </a:t>
            </a:r>
            <a:r>
              <a:rPr lang="en-US" sz="1600" i="1" dirty="0" err="1" smtClean="0"/>
              <a:t>angustifolia</a:t>
            </a:r>
            <a:r>
              <a:rPr lang="en-US" sz="1600" i="1" dirty="0" smtClean="0"/>
              <a:t> and </a:t>
            </a:r>
            <a:r>
              <a:rPr lang="en-US" sz="1600" i="1" dirty="0" err="1" smtClean="0"/>
              <a:t>Retama</a:t>
            </a:r>
            <a:r>
              <a:rPr lang="en-US" sz="1600" i="1" dirty="0" smtClean="0"/>
              <a:t> </a:t>
            </a:r>
            <a:r>
              <a:rPr lang="en-US" sz="1600" i="1" dirty="0" err="1" smtClean="0"/>
              <a:t>raetam</a:t>
            </a:r>
            <a:r>
              <a:rPr lang="en-US" sz="1600" i="1" dirty="0" smtClean="0"/>
              <a:t>.</a:t>
            </a:r>
            <a:endParaRPr lang="en-US" sz="1600" dirty="0"/>
          </a:p>
        </p:txBody>
      </p:sp>
      <p:pic>
        <p:nvPicPr>
          <p:cNvPr id="1026" name="Picture 2"/>
          <p:cNvPicPr>
            <a:picLocks noChangeAspect="1" noChangeArrowheads="1"/>
          </p:cNvPicPr>
          <p:nvPr/>
        </p:nvPicPr>
        <p:blipFill>
          <a:blip r:embed="rId13" cstate="print"/>
          <a:srcRect l="33750" t="41860" r="29375" b="22093"/>
          <a:stretch>
            <a:fillRect/>
          </a:stretch>
        </p:blipFill>
        <p:spPr bwMode="auto">
          <a:xfrm>
            <a:off x="1828800" y="5638800"/>
            <a:ext cx="1990623" cy="965465"/>
          </a:xfrm>
          <a:prstGeom prst="rect">
            <a:avLst/>
          </a:prstGeom>
          <a:noFill/>
          <a:ln w="9525">
            <a:noFill/>
            <a:miter lim="800000"/>
            <a:headEnd/>
            <a:tailEnd/>
          </a:ln>
        </p:spPr>
      </p:pic>
      <p:pic>
        <p:nvPicPr>
          <p:cNvPr id="1027" name="Picture 3"/>
          <p:cNvPicPr>
            <a:picLocks noChangeAspect="1" noChangeArrowheads="1"/>
          </p:cNvPicPr>
          <p:nvPr/>
        </p:nvPicPr>
        <p:blipFill>
          <a:blip r:embed="rId14" cstate="print"/>
          <a:srcRect l="51875" t="36047" r="31250" b="40697"/>
          <a:stretch>
            <a:fillRect/>
          </a:stretch>
        </p:blipFill>
        <p:spPr bwMode="auto">
          <a:xfrm>
            <a:off x="609600" y="5791200"/>
            <a:ext cx="1028701" cy="762000"/>
          </a:xfrm>
          <a:prstGeom prst="rect">
            <a:avLst/>
          </a:prstGeom>
          <a:noFill/>
          <a:ln w="9525">
            <a:noFill/>
            <a:miter lim="800000"/>
            <a:headEnd/>
            <a:tailEnd/>
          </a:ln>
        </p:spPr>
      </p:pic>
      <p:sp>
        <p:nvSpPr>
          <p:cNvPr id="28" name="Title 1"/>
          <p:cNvSpPr txBox="1">
            <a:spLocks/>
          </p:cNvSpPr>
          <p:nvPr/>
        </p:nvSpPr>
        <p:spPr>
          <a:xfrm>
            <a:off x="525517" y="58542"/>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nSpc>
                <a:spcPct val="90000"/>
              </a:lnSpc>
            </a:pPr>
            <a:r>
              <a:rPr lang="en-US" sz="3200" b="1" dirty="0" smtClean="0">
                <a:solidFill>
                  <a:srgbClr val="009900"/>
                </a:solidFill>
              </a:rPr>
              <a:t>IDO1/Resilience-IDO4/NRM Rangeland management</a:t>
            </a:r>
            <a:endParaRPr lang="en-US" sz="3200" b="1" dirty="0">
              <a:solidFill>
                <a:srgbClr val="009900"/>
              </a:solidFill>
            </a:endParaRPr>
          </a:p>
        </p:txBody>
      </p:sp>
    </p:spTree>
    <p:extLst>
      <p:ext uri="{BB962C8B-B14F-4D97-AF65-F5344CB8AC3E}">
        <p14:creationId xmlns:p14="http://schemas.microsoft.com/office/powerpoint/2010/main" val="217169942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990600"/>
            <a:ext cx="4495800" cy="4191000"/>
          </a:xfrm>
        </p:spPr>
        <p:txBody>
          <a:bodyPr>
            <a:normAutofit fontScale="85000" lnSpcReduction="10000"/>
          </a:bodyPr>
          <a:lstStyle/>
          <a:p>
            <a:pPr>
              <a:buNone/>
            </a:pPr>
            <a:r>
              <a:rPr lang="en-US" sz="2000" b="1" dirty="0" smtClean="0"/>
              <a:t>Short-term courses and trainings</a:t>
            </a:r>
            <a:r>
              <a:rPr lang="en-US" sz="2000" dirty="0" smtClean="0"/>
              <a:t>:</a:t>
            </a:r>
          </a:p>
          <a:p>
            <a:r>
              <a:rPr lang="en-US" sz="2000" dirty="0" smtClean="0"/>
              <a:t>JICA Training on </a:t>
            </a:r>
            <a:r>
              <a:rPr lang="en-GB" sz="2000" dirty="0" smtClean="0"/>
              <a:t>New techniques for sustainable sheep and goat production </a:t>
            </a:r>
            <a:r>
              <a:rPr lang="en-US" sz="2000" dirty="0" smtClean="0"/>
              <a:t>held in Jordan (</a:t>
            </a:r>
            <a:r>
              <a:rPr lang="en-GB" sz="2000" dirty="0" smtClean="0"/>
              <a:t>26 January – 6 February 2014)</a:t>
            </a:r>
            <a:endParaRPr lang="en-US" sz="2000" dirty="0" smtClean="0"/>
          </a:p>
          <a:p>
            <a:r>
              <a:rPr lang="en-US" sz="2000" dirty="0" smtClean="0"/>
              <a:t>Group training on Agro-ecological monitoring held in Jordan (Lead by Mounir)</a:t>
            </a:r>
          </a:p>
          <a:p>
            <a:r>
              <a:rPr lang="en-US" sz="2000" dirty="0" smtClean="0"/>
              <a:t>Group training on Agro-forestry practices (Alley-cropping) held in Jordan</a:t>
            </a:r>
          </a:p>
          <a:p>
            <a:r>
              <a:rPr lang="en-US" sz="2000" dirty="0" smtClean="0"/>
              <a:t>Seminar on best practices of Cactus in </a:t>
            </a:r>
            <a:r>
              <a:rPr lang="en-US" sz="2000" dirty="0" err="1" smtClean="0"/>
              <a:t>Eraq</a:t>
            </a:r>
            <a:r>
              <a:rPr lang="en-US" sz="2000" dirty="0" smtClean="0"/>
              <a:t> (Lead by Paolo – 17 April 2014)</a:t>
            </a:r>
          </a:p>
          <a:p>
            <a:r>
              <a:rPr lang="en-US" sz="2000" dirty="0" smtClean="0"/>
              <a:t>Field day to promote cactus in </a:t>
            </a:r>
            <a:r>
              <a:rPr lang="en-US" sz="2000" dirty="0" err="1" smtClean="0"/>
              <a:t>Eraq</a:t>
            </a:r>
            <a:r>
              <a:rPr lang="en-US" sz="2000" dirty="0" smtClean="0"/>
              <a:t> site (Lead by Hichem - 28 April – 2014)</a:t>
            </a:r>
          </a:p>
          <a:p>
            <a:r>
              <a:rPr lang="en-US" sz="2000" dirty="0" smtClean="0"/>
              <a:t>Field day on grazing management in </a:t>
            </a:r>
            <a:r>
              <a:rPr lang="en-US" sz="2000" dirty="0" err="1" smtClean="0"/>
              <a:t>Majdya</a:t>
            </a:r>
            <a:r>
              <a:rPr lang="en-US" sz="2000" dirty="0" smtClean="0"/>
              <a:t> site (Lead by Abu </a:t>
            </a:r>
            <a:r>
              <a:rPr lang="en-US" sz="2000" dirty="0" err="1" smtClean="0"/>
              <a:t>Zanat</a:t>
            </a:r>
            <a:r>
              <a:rPr lang="en-US" sz="2000" dirty="0" smtClean="0"/>
              <a:t> – 27 May 2014)</a:t>
            </a:r>
          </a:p>
          <a:p>
            <a:r>
              <a:rPr lang="en-US" sz="2000" dirty="0" smtClean="0"/>
              <a:t>Field day </a:t>
            </a:r>
            <a:r>
              <a:rPr lang="en-US" sz="2000" dirty="0" err="1" smtClean="0"/>
              <a:t>Zammour</a:t>
            </a:r>
            <a:r>
              <a:rPr lang="en-US" sz="2000" dirty="0" smtClean="0"/>
              <a:t> (Lead by IRA)</a:t>
            </a:r>
          </a:p>
        </p:txBody>
      </p:sp>
      <p:pic>
        <p:nvPicPr>
          <p:cNvPr id="4" name="Picture 3" descr="G:\DSIPS-2014\BoT-Beirut May 2014\Sawsan-Dr_HBS\DSCN579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47800" y="5029200"/>
            <a:ext cx="2318720" cy="1739237"/>
          </a:xfrm>
          <a:prstGeom prst="roundRect">
            <a:avLst>
              <a:gd name="adj" fmla="val 16667"/>
            </a:avLst>
          </a:prstGeom>
          <a:ln/>
          <a:extLst>
            <a:ext uri="{909E8E84-426E-40DD-AFC4-6F175D3DCCD1}">
              <a14:hiddenFill xmlns:a14="http://schemas.microsoft.com/office/drawing/2010/main">
                <a:solidFill>
                  <a:srgbClr val="FFFFFF"/>
                </a:solidFill>
              </a14:hiddenFill>
            </a:ext>
          </a:extLst>
        </p:spPr>
        <p:style>
          <a:lnRef idx="0">
            <a:schemeClr val="accent1"/>
          </a:lnRef>
          <a:fillRef idx="3">
            <a:schemeClr val="accent1"/>
          </a:fillRef>
          <a:effectRef idx="3">
            <a:schemeClr val="accent1"/>
          </a:effectRef>
          <a:fontRef idx="minor">
            <a:schemeClr val="lt1"/>
          </a:fontRef>
        </p:style>
      </p:pic>
      <p:pic>
        <p:nvPicPr>
          <p:cNvPr id="5" name="Picture 2" descr="G:\3. Photos\Jordan\Irak Folder\Irak_Paolo\20140417_030527.JPG"/>
          <p:cNvPicPr>
            <a:picLocks noChangeAspect="1" noChangeArrowheads="1"/>
          </p:cNvPicPr>
          <p:nvPr/>
        </p:nvPicPr>
        <p:blipFill>
          <a:blip r:embed="rId3" cstate="print"/>
          <a:srcRect/>
          <a:stretch>
            <a:fillRect/>
          </a:stretch>
        </p:blipFill>
        <p:spPr bwMode="auto">
          <a:xfrm>
            <a:off x="4419600" y="5029200"/>
            <a:ext cx="2318982" cy="1739237"/>
          </a:xfrm>
          <a:prstGeom prst="roundRect">
            <a:avLst>
              <a:gd name="adj" fmla="val 16667"/>
            </a:avLst>
          </a:prstGeom>
          <a:ln/>
        </p:spPr>
        <p:style>
          <a:lnRef idx="0">
            <a:schemeClr val="accent1"/>
          </a:lnRef>
          <a:fillRef idx="3">
            <a:schemeClr val="accent1"/>
          </a:fillRef>
          <a:effectRef idx="3">
            <a:schemeClr val="accent1"/>
          </a:effectRef>
          <a:fontRef idx="minor">
            <a:schemeClr val="lt1"/>
          </a:fontRef>
        </p:style>
      </p:pic>
      <p:sp>
        <p:nvSpPr>
          <p:cNvPr id="7" name="Content Placeholder 2"/>
          <p:cNvSpPr txBox="1">
            <a:spLocks/>
          </p:cNvSpPr>
          <p:nvPr/>
        </p:nvSpPr>
        <p:spPr>
          <a:xfrm>
            <a:off x="4648200" y="990600"/>
            <a:ext cx="4267200" cy="4191000"/>
          </a:xfrm>
          <a:prstGeom prst="rect">
            <a:avLst/>
          </a:prstGeom>
        </p:spPr>
        <p:txBody>
          <a:bodyPr vert="horz" lIns="91440" tIns="45720" rIns="91440" bIns="45720" rtlCol="0">
            <a:normAutofit lnSpcReduction="1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1" i="0" u="none" strike="noStrike" kern="1200" cap="none" spc="0" normalizeH="0" baseline="0" noProof="0" dirty="0" smtClean="0">
                <a:ln>
                  <a:noFill/>
                </a:ln>
                <a:solidFill>
                  <a:schemeClr val="tx1"/>
                </a:solidFill>
                <a:effectLst/>
                <a:uLnTx/>
                <a:uFillTx/>
                <a:latin typeface="+mn-lt"/>
                <a:ea typeface="+mn-ea"/>
                <a:cs typeface="+mn-cs"/>
              </a:rPr>
              <a:t>Long-term courses:</a:t>
            </a:r>
            <a:endParaRPr kumimoji="0" lang="en-US" sz="20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000" b="1" i="0" u="none" strike="noStrike" kern="1200" cap="none" spc="0" normalizeH="0" baseline="0" noProof="0" dirty="0" smtClean="0">
                <a:ln>
                  <a:noFill/>
                </a:ln>
                <a:solidFill>
                  <a:srgbClr val="3366FF"/>
                </a:solidFill>
                <a:effectLst/>
                <a:uLnTx/>
                <a:uFillTx/>
                <a:latin typeface="+mn-lt"/>
                <a:ea typeface="+mn-ea"/>
                <a:cs typeface="+mn-cs"/>
              </a:rPr>
              <a:t>1 PhD student </a:t>
            </a:r>
            <a:r>
              <a:rPr kumimoji="0" lang="en-US" sz="2000" b="0" i="0" u="none" strike="noStrike" kern="1200" cap="none" spc="0" normalizeH="0" baseline="0" noProof="0" dirty="0" smtClean="0">
                <a:ln>
                  <a:noFill/>
                </a:ln>
                <a:solidFill>
                  <a:srgbClr val="3366FF"/>
                </a:solidFill>
                <a:effectLst/>
                <a:uLnTx/>
                <a:uFillTx/>
                <a:latin typeface="+mn-lt"/>
                <a:ea typeface="+mn-ea"/>
                <a:cs typeface="+mn-cs"/>
              </a:rPr>
              <a:t>on cactus (University of Palermo, Italy)</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2000" b="1" dirty="0" smtClean="0">
                <a:solidFill>
                  <a:srgbClr val="3366FF"/>
                </a:solidFill>
              </a:rPr>
              <a:t>1 PhD student </a:t>
            </a:r>
            <a:r>
              <a:rPr lang="en-US" sz="2000" dirty="0" smtClean="0">
                <a:solidFill>
                  <a:srgbClr val="3366FF"/>
                </a:solidFill>
              </a:rPr>
              <a:t>on integration of alley cropping and CA (INAT, Tunisia) </a:t>
            </a:r>
            <a:endParaRPr kumimoji="0" lang="en-US" sz="2000" b="0" i="0" u="none" strike="noStrike" kern="1200" cap="none" spc="0" normalizeH="0" baseline="0" noProof="0" dirty="0" smtClean="0">
              <a:ln>
                <a:noFill/>
              </a:ln>
              <a:solidFill>
                <a:srgbClr val="3366FF"/>
              </a:solidFill>
              <a:effectLst/>
              <a:uLnTx/>
              <a:uFillTx/>
            </a:endParaRPr>
          </a:p>
          <a:p>
            <a:pPr marL="342900" indent="-342900">
              <a:spcBef>
                <a:spcPct val="20000"/>
              </a:spcBef>
              <a:buFont typeface="Arial" pitchFamily="34" charset="0"/>
              <a:buChar char="•"/>
            </a:pPr>
            <a:r>
              <a:rPr lang="en-US" sz="2000" b="1" dirty="0" smtClean="0">
                <a:solidFill>
                  <a:srgbClr val="3366FF"/>
                </a:solidFill>
              </a:rPr>
              <a:t>1 MSc </a:t>
            </a:r>
            <a:r>
              <a:rPr lang="en-US" sz="2000" dirty="0" smtClean="0">
                <a:solidFill>
                  <a:srgbClr val="3366FF"/>
                </a:solidFill>
              </a:rPr>
              <a:t>on cactus genetic variation  (</a:t>
            </a:r>
            <a:r>
              <a:rPr lang="pt-BR" sz="2000" dirty="0" smtClean="0">
                <a:solidFill>
                  <a:srgbClr val="3366FF"/>
                </a:solidFill>
              </a:rPr>
              <a:t>UNIVERSIDADE FEDERAL RURAL DE PERNAMBUCO</a:t>
            </a:r>
            <a:r>
              <a:rPr lang="en-US" sz="2000" dirty="0" smtClean="0">
                <a:solidFill>
                  <a:srgbClr val="3366FF"/>
                </a:solidFill>
              </a:rPr>
              <a:t> Brazil)</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000" b="1" i="0" u="none" strike="noStrike" kern="1200" cap="none" spc="0" normalizeH="0" baseline="0" noProof="0" dirty="0" smtClean="0">
                <a:ln>
                  <a:noFill/>
                </a:ln>
                <a:solidFill>
                  <a:srgbClr val="3366FF"/>
                </a:solidFill>
                <a:effectLst/>
                <a:uLnTx/>
                <a:uFillTx/>
                <a:latin typeface="+mn-lt"/>
                <a:ea typeface="+mn-ea"/>
                <a:cs typeface="+mn-cs"/>
              </a:rPr>
              <a:t>1 MSc </a:t>
            </a:r>
            <a:r>
              <a:rPr kumimoji="0" lang="en-US" sz="2000" b="0" i="0" u="none" strike="noStrike" kern="1200" cap="none" spc="0" normalizeH="0" baseline="0" noProof="0" dirty="0" smtClean="0">
                <a:ln>
                  <a:noFill/>
                </a:ln>
                <a:solidFill>
                  <a:srgbClr val="3366FF"/>
                </a:solidFill>
                <a:effectLst/>
                <a:uLnTx/>
                <a:uFillTx/>
                <a:latin typeface="+mn-lt"/>
                <a:ea typeface="+mn-ea"/>
                <a:cs typeface="+mn-cs"/>
              </a:rPr>
              <a:t>on halophytes</a:t>
            </a:r>
            <a:r>
              <a:rPr kumimoji="0" lang="en-US" sz="2000" b="0" i="0" u="none" strike="noStrike" kern="1200" cap="none" spc="0" normalizeH="0" noProof="0" dirty="0" smtClean="0">
                <a:ln>
                  <a:noFill/>
                </a:ln>
                <a:solidFill>
                  <a:srgbClr val="3366FF"/>
                </a:solidFill>
                <a:effectLst/>
                <a:uLnTx/>
                <a:uFillTx/>
                <a:latin typeface="+mn-lt"/>
                <a:ea typeface="+mn-ea"/>
                <a:cs typeface="+mn-cs"/>
              </a:rPr>
              <a:t> (University of Science  de </a:t>
            </a:r>
            <a:r>
              <a:rPr kumimoji="0" lang="en-US" sz="2000" b="0" i="0" u="none" strike="noStrike" kern="1200" cap="none" spc="0" normalizeH="0" noProof="0" dirty="0" err="1" smtClean="0">
                <a:ln>
                  <a:noFill/>
                </a:ln>
                <a:solidFill>
                  <a:srgbClr val="3366FF"/>
                </a:solidFill>
                <a:effectLst/>
                <a:uLnTx/>
                <a:uFillTx/>
                <a:latin typeface="+mn-lt"/>
                <a:ea typeface="+mn-ea"/>
                <a:cs typeface="+mn-cs"/>
              </a:rPr>
              <a:t>Sfax</a:t>
            </a:r>
            <a:r>
              <a:rPr kumimoji="0" lang="en-US" sz="2000" b="0" i="0" u="none" strike="noStrike" kern="1200" cap="none" spc="0" normalizeH="0" noProof="0" dirty="0" smtClean="0">
                <a:ln>
                  <a:noFill/>
                </a:ln>
                <a:solidFill>
                  <a:srgbClr val="3366FF"/>
                </a:solidFill>
                <a:effectLst/>
                <a:uLnTx/>
                <a:uFillTx/>
                <a:latin typeface="+mn-lt"/>
                <a:ea typeface="+mn-ea"/>
                <a:cs typeface="+mn-cs"/>
              </a:rPr>
              <a:t>, Tunisia)</a:t>
            </a:r>
          </a:p>
          <a:p>
            <a:pPr marL="342900" lvl="0" indent="-342900">
              <a:spcBef>
                <a:spcPct val="20000"/>
              </a:spcBef>
              <a:buFont typeface="Arial" pitchFamily="34" charset="0"/>
              <a:buChar char="•"/>
            </a:pPr>
            <a:r>
              <a:rPr lang="en-US" sz="2000" b="1" baseline="0" dirty="0" smtClean="0">
                <a:solidFill>
                  <a:srgbClr val="3366FF"/>
                </a:solidFill>
              </a:rPr>
              <a:t>1</a:t>
            </a:r>
            <a:r>
              <a:rPr lang="en-US" sz="2000" b="1" dirty="0" smtClean="0">
                <a:solidFill>
                  <a:srgbClr val="3366FF"/>
                </a:solidFill>
              </a:rPr>
              <a:t> MSc </a:t>
            </a:r>
            <a:r>
              <a:rPr lang="en-US" sz="2000" dirty="0" smtClean="0">
                <a:solidFill>
                  <a:srgbClr val="3366FF"/>
                </a:solidFill>
              </a:rPr>
              <a:t>on halophytes eco-physiology (University of Copenhagen, Denmark)</a:t>
            </a:r>
            <a:endParaRPr kumimoji="0" lang="en-US" sz="2000" b="0" i="0" u="none" strike="noStrike" kern="1200" cap="none" spc="0" normalizeH="0" baseline="0" noProof="0" dirty="0" smtClean="0">
              <a:ln>
                <a:noFill/>
              </a:ln>
              <a:solidFill>
                <a:srgbClr val="3366FF"/>
              </a:solidFill>
              <a:effectLst/>
              <a:uLnTx/>
              <a:uFillTx/>
            </a:endParaRPr>
          </a:p>
        </p:txBody>
      </p:sp>
      <p:sp>
        <p:nvSpPr>
          <p:cNvPr id="8" name="Title 1"/>
          <p:cNvSpPr txBox="1">
            <a:spLocks/>
          </p:cNvSpPr>
          <p:nvPr/>
        </p:nvSpPr>
        <p:spPr>
          <a:xfrm>
            <a:off x="525517" y="58542"/>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nSpc>
                <a:spcPct val="90000"/>
              </a:lnSpc>
            </a:pPr>
            <a:r>
              <a:rPr lang="en-US" sz="3200" b="1" dirty="0" smtClean="0">
                <a:solidFill>
                  <a:srgbClr val="009900"/>
                </a:solidFill>
              </a:rPr>
              <a:t>IDO1/Resilience-IDO4/NRM Rangeland management</a:t>
            </a:r>
            <a:endParaRPr lang="en-US" sz="3200" b="1" dirty="0">
              <a:solidFill>
                <a:srgbClr val="009900"/>
              </a:solidFill>
            </a:endParaRPr>
          </a:p>
        </p:txBody>
      </p:sp>
    </p:spTree>
    <p:extLst>
      <p:ext uri="{BB962C8B-B14F-4D97-AF65-F5344CB8AC3E}">
        <p14:creationId xmlns:p14="http://schemas.microsoft.com/office/powerpoint/2010/main" val="196195069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152400"/>
            <a:ext cx="8229600" cy="716273"/>
          </a:xfrm>
        </p:spPr>
        <p:txBody>
          <a:bodyPr>
            <a:noAutofit/>
          </a:bodyPr>
          <a:lstStyle/>
          <a:p>
            <a:r>
              <a:rPr lang="en-US" sz="3200" dirty="0" smtClean="0"/>
              <a:t>IDO1 Resilience-IDO4/NRM - Agrobiodiversity</a:t>
            </a:r>
            <a:endParaRPr lang="en-US" sz="3200" dirty="0"/>
          </a:p>
        </p:txBody>
      </p:sp>
      <p:sp>
        <p:nvSpPr>
          <p:cNvPr id="3" name="Slide Number Placeholder 2"/>
          <p:cNvSpPr>
            <a:spLocks noGrp="1"/>
          </p:cNvSpPr>
          <p:nvPr>
            <p:ph type="sldNum" sz="quarter" idx="12"/>
          </p:nvPr>
        </p:nvSpPr>
        <p:spPr/>
        <p:txBody>
          <a:bodyPr/>
          <a:lstStyle/>
          <a:p>
            <a:fld id="{DED37CF9-E3DB-4575-88B6-05549807FEBA}" type="slidenum">
              <a:rPr lang="en-US" smtClean="0"/>
              <a:t>33</a:t>
            </a:fld>
            <a:endParaRPr lang="en-US"/>
          </a:p>
        </p:txBody>
      </p:sp>
      <p:sp>
        <p:nvSpPr>
          <p:cNvPr id="2" name="Content Placeholder 1"/>
          <p:cNvSpPr>
            <a:spLocks noGrp="1"/>
          </p:cNvSpPr>
          <p:nvPr>
            <p:ph idx="1"/>
          </p:nvPr>
        </p:nvSpPr>
        <p:spPr>
          <a:xfrm>
            <a:off x="457201" y="1600200"/>
            <a:ext cx="4876799" cy="4906935"/>
          </a:xfrm>
        </p:spPr>
        <p:txBody>
          <a:bodyPr>
            <a:normAutofit/>
          </a:bodyPr>
          <a:lstStyle/>
          <a:p>
            <a:pPr marL="0" lvl="0" indent="0">
              <a:buNone/>
            </a:pPr>
            <a:r>
              <a:rPr lang="en-US" dirty="0" smtClean="0"/>
              <a:t>Objectives:</a:t>
            </a:r>
          </a:p>
          <a:p>
            <a:pPr lvl="0"/>
            <a:r>
              <a:rPr lang="en-US" sz="2400" dirty="0" smtClean="0"/>
              <a:t>Assess </a:t>
            </a:r>
            <a:r>
              <a:rPr lang="en-US" sz="2400" dirty="0"/>
              <a:t>the status and trends of agrobiodiversity in selected sites using eco-geographic/botanic surveys</a:t>
            </a:r>
          </a:p>
          <a:p>
            <a:pPr lvl="0"/>
            <a:r>
              <a:rPr lang="en-US" sz="2400" dirty="0"/>
              <a:t>Use of GIS/RS tools to assess the changes in agrobiodiversity</a:t>
            </a:r>
          </a:p>
          <a:p>
            <a:r>
              <a:rPr lang="en-GB" sz="2400" dirty="0"/>
              <a:t>Develop and recommend  management plans to promote in-situ conservation of dryland Agrobiodiversity in the selected areas</a:t>
            </a:r>
            <a:endParaRPr lang="en-US" sz="2400" dirty="0"/>
          </a:p>
          <a:p>
            <a:endParaRPr lang="en-US" dirty="0"/>
          </a:p>
        </p:txBody>
      </p:sp>
      <p:pic>
        <p:nvPicPr>
          <p:cNvPr id="6" name="Picture 5" descr="C:\Users\ICARDA\Desktop\CRP-DS Science and implementation\Tunis\DSC_047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81600" y="3810000"/>
            <a:ext cx="3758786" cy="249642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D:\From Mounir\Zoghmar\20140331_030348.JPG"/>
          <p:cNvPicPr>
            <a:picLocks noChangeAspect="1" noChangeArrowheads="1"/>
          </p:cNvPicPr>
          <p:nvPr/>
        </p:nvPicPr>
        <p:blipFill>
          <a:blip r:embed="rId3" cstate="print"/>
          <a:srcRect/>
          <a:stretch>
            <a:fillRect/>
          </a:stretch>
        </p:blipFill>
        <p:spPr bwMode="auto">
          <a:xfrm>
            <a:off x="5181600" y="990911"/>
            <a:ext cx="3758786" cy="2819090"/>
          </a:xfrm>
          <a:prstGeom prst="rect">
            <a:avLst/>
          </a:prstGeom>
          <a:noFill/>
        </p:spPr>
      </p:pic>
    </p:spTree>
    <p:extLst>
      <p:ext uri="{BB962C8B-B14F-4D97-AF65-F5344CB8AC3E}">
        <p14:creationId xmlns:p14="http://schemas.microsoft.com/office/powerpoint/2010/main" val="70896067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76200"/>
            <a:ext cx="8229600" cy="563562"/>
          </a:xfrm>
        </p:spPr>
        <p:txBody>
          <a:bodyPr>
            <a:noAutofit/>
          </a:bodyPr>
          <a:lstStyle/>
          <a:p>
            <a:r>
              <a:rPr lang="en-US" sz="3200" dirty="0" smtClean="0"/>
              <a:t>IDO1/Resilience-IDO4/NRM - Agrobiodiversity</a:t>
            </a:r>
            <a:endParaRPr lang="en-US" sz="3200" dirty="0"/>
          </a:p>
        </p:txBody>
      </p:sp>
      <p:sp>
        <p:nvSpPr>
          <p:cNvPr id="3" name="Slide Number Placeholder 2"/>
          <p:cNvSpPr>
            <a:spLocks noGrp="1"/>
          </p:cNvSpPr>
          <p:nvPr>
            <p:ph type="sldNum" sz="quarter" idx="12"/>
          </p:nvPr>
        </p:nvSpPr>
        <p:spPr/>
        <p:txBody>
          <a:bodyPr/>
          <a:lstStyle/>
          <a:p>
            <a:fld id="{DED37CF9-E3DB-4575-88B6-05549807FEBA}" type="slidenum">
              <a:rPr lang="en-US" smtClean="0"/>
              <a:t>34</a:t>
            </a:fld>
            <a:endParaRPr lang="en-US"/>
          </a:p>
        </p:txBody>
      </p:sp>
      <p:sp>
        <p:nvSpPr>
          <p:cNvPr id="5" name="Content Placeholder 4"/>
          <p:cNvSpPr>
            <a:spLocks noGrp="1"/>
          </p:cNvSpPr>
          <p:nvPr>
            <p:ph idx="1"/>
          </p:nvPr>
        </p:nvSpPr>
        <p:spPr>
          <a:xfrm>
            <a:off x="304800" y="762000"/>
            <a:ext cx="8534400" cy="5791200"/>
          </a:xfrm>
        </p:spPr>
        <p:txBody>
          <a:bodyPr>
            <a:normAutofit fontScale="62500" lnSpcReduction="20000"/>
          </a:bodyPr>
          <a:lstStyle/>
          <a:p>
            <a:pPr>
              <a:lnSpc>
                <a:spcPct val="110000"/>
              </a:lnSpc>
              <a:spcBef>
                <a:spcPts val="300"/>
              </a:spcBef>
              <a:spcAft>
                <a:spcPts val="300"/>
              </a:spcAft>
            </a:pPr>
            <a:r>
              <a:rPr lang="en-US" sz="3800" dirty="0"/>
              <a:t>Cultivation of  local and exotic medicinal and aromatic/herbal plants as a source of income to support the in situ conservation and sustainable use of Dryland Agrobiodiversity </a:t>
            </a:r>
            <a:r>
              <a:rPr lang="en-US" dirty="0" smtClean="0"/>
              <a:t>[</a:t>
            </a:r>
            <a:r>
              <a:rPr lang="en-US" dirty="0" err="1" smtClean="0"/>
              <a:t>Erak</a:t>
            </a:r>
            <a:r>
              <a:rPr lang="en-US" dirty="0" smtClean="0"/>
              <a:t> </a:t>
            </a:r>
            <a:r>
              <a:rPr lang="en-US" dirty="0"/>
              <a:t>site, </a:t>
            </a:r>
            <a:r>
              <a:rPr lang="en-US" dirty="0" smtClean="0"/>
              <a:t>Crocus </a:t>
            </a:r>
            <a:r>
              <a:rPr lang="en-US" dirty="0" err="1"/>
              <a:t>sativus</a:t>
            </a:r>
            <a:r>
              <a:rPr lang="en-US" dirty="0"/>
              <a:t>, Thymus </a:t>
            </a:r>
            <a:r>
              <a:rPr lang="en-US" dirty="0" err="1"/>
              <a:t>spp</a:t>
            </a:r>
            <a:r>
              <a:rPr lang="en-US" dirty="0"/>
              <a:t>, Salvia </a:t>
            </a:r>
            <a:r>
              <a:rPr lang="en-US" dirty="0" err="1"/>
              <a:t>spp</a:t>
            </a:r>
            <a:r>
              <a:rPr lang="en-US" dirty="0"/>
              <a:t>,  cut herbs (Rocca, Basil, Thyme, etc</a:t>
            </a:r>
            <a:r>
              <a:rPr lang="en-US" dirty="0" smtClean="0"/>
              <a:t>..)]</a:t>
            </a:r>
          </a:p>
          <a:p>
            <a:pPr>
              <a:lnSpc>
                <a:spcPct val="110000"/>
              </a:lnSpc>
              <a:spcBef>
                <a:spcPts val="300"/>
              </a:spcBef>
              <a:spcAft>
                <a:spcPts val="300"/>
              </a:spcAft>
            </a:pPr>
            <a:r>
              <a:rPr lang="en-US" sz="3800" dirty="0" smtClean="0"/>
              <a:t>Workshop on MAPS:</a:t>
            </a:r>
          </a:p>
          <a:p>
            <a:pPr lvl="1">
              <a:lnSpc>
                <a:spcPct val="110000"/>
              </a:lnSpc>
              <a:spcBef>
                <a:spcPts val="300"/>
              </a:spcBef>
              <a:spcAft>
                <a:spcPts val="300"/>
              </a:spcAft>
            </a:pPr>
            <a:r>
              <a:rPr lang="en-US" sz="3200" dirty="0"/>
              <a:t>Development of concept note of the regional strategy for conservation and use of MHAP. </a:t>
            </a:r>
          </a:p>
          <a:p>
            <a:pPr lvl="1">
              <a:lnSpc>
                <a:spcPct val="110000"/>
              </a:lnSpc>
              <a:spcBef>
                <a:spcPts val="300"/>
              </a:spcBef>
              <a:spcAft>
                <a:spcPts val="300"/>
              </a:spcAft>
            </a:pPr>
            <a:r>
              <a:rPr lang="en-US" sz="3200" dirty="0"/>
              <a:t>Draft ideas to implement sub-regional projects on establishing value chain on MHAPs</a:t>
            </a:r>
          </a:p>
          <a:p>
            <a:pPr lvl="1">
              <a:lnSpc>
                <a:spcPct val="110000"/>
              </a:lnSpc>
              <a:spcBef>
                <a:spcPts val="300"/>
              </a:spcBef>
              <a:spcAft>
                <a:spcPts val="300"/>
              </a:spcAft>
            </a:pPr>
            <a:r>
              <a:rPr lang="en-US" sz="3200" dirty="0"/>
              <a:t>Develop a list of mechanisms for collaboration in research </a:t>
            </a:r>
            <a:r>
              <a:rPr lang="en-US" sz="3200" dirty="0" smtClean="0"/>
              <a:t>for </a:t>
            </a:r>
            <a:r>
              <a:rPr lang="en-US" sz="3200" dirty="0"/>
              <a:t>utilization of MHAP genetic resources at </a:t>
            </a:r>
            <a:r>
              <a:rPr lang="en-US" sz="3200" dirty="0" smtClean="0"/>
              <a:t>NA&amp;WA </a:t>
            </a:r>
            <a:r>
              <a:rPr lang="en-US" sz="3200" dirty="0"/>
              <a:t>region (Regional network for promoting the conservation and sustainable use of MHAP in NENA region</a:t>
            </a:r>
            <a:r>
              <a:rPr lang="en-US" sz="3200" dirty="0" smtClean="0"/>
              <a:t>)</a:t>
            </a:r>
          </a:p>
          <a:p>
            <a:pPr>
              <a:lnSpc>
                <a:spcPct val="110000"/>
              </a:lnSpc>
              <a:spcBef>
                <a:spcPts val="300"/>
              </a:spcBef>
              <a:spcAft>
                <a:spcPts val="300"/>
              </a:spcAft>
            </a:pPr>
            <a:r>
              <a:rPr lang="en-GB" sz="3800" dirty="0"/>
              <a:t>Assess and monitor Agrobiodiversity and its trends using </a:t>
            </a:r>
            <a:r>
              <a:rPr lang="en-GB" sz="3800" dirty="0" err="1"/>
              <a:t>ecogeographic</a:t>
            </a:r>
            <a:r>
              <a:rPr lang="en-GB" sz="3800" dirty="0"/>
              <a:t>/botanical surveys (Transects and quadrats methods for natural habitats) and farming system </a:t>
            </a:r>
            <a:r>
              <a:rPr lang="en-GB" sz="3800" dirty="0" smtClean="0"/>
              <a:t>surveys in Jordan and Tunisia sites</a:t>
            </a:r>
            <a:endParaRPr lang="en-US" dirty="0"/>
          </a:p>
          <a:p>
            <a:pPr>
              <a:lnSpc>
                <a:spcPct val="110000"/>
              </a:lnSpc>
              <a:spcBef>
                <a:spcPts val="300"/>
              </a:spcBef>
              <a:spcAft>
                <a:spcPts val="300"/>
              </a:spcAft>
            </a:pPr>
            <a:endParaRPr lang="en-US" dirty="0"/>
          </a:p>
        </p:txBody>
      </p:sp>
    </p:spTree>
    <p:extLst>
      <p:ext uri="{BB962C8B-B14F-4D97-AF65-F5344CB8AC3E}">
        <p14:creationId xmlns:p14="http://schemas.microsoft.com/office/powerpoint/2010/main" val="99655110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Autofit/>
          </a:bodyPr>
          <a:lstStyle/>
          <a:p>
            <a:pPr>
              <a:lnSpc>
                <a:spcPct val="90000"/>
              </a:lnSpc>
            </a:pPr>
            <a:r>
              <a:rPr lang="en-US" sz="3200" b="1" dirty="0">
                <a:solidFill>
                  <a:srgbClr val="009900"/>
                </a:solidFill>
              </a:rPr>
              <a:t>IDO2/Wealth &amp; </a:t>
            </a:r>
            <a:r>
              <a:rPr lang="en-US" sz="3200" b="1" dirty="0" smtClean="0">
                <a:solidFill>
                  <a:srgbClr val="009900"/>
                </a:solidFill>
              </a:rPr>
              <a:t>wellbeing – Cereal &amp; Legume system adaptation</a:t>
            </a:r>
            <a:endParaRPr lang="en-US" sz="3200" b="1" dirty="0">
              <a:solidFill>
                <a:srgbClr val="009900"/>
              </a:solidFill>
            </a:endParaRPr>
          </a:p>
        </p:txBody>
      </p:sp>
      <p:sp>
        <p:nvSpPr>
          <p:cNvPr id="4" name="Slide Number Placeholder 3"/>
          <p:cNvSpPr>
            <a:spLocks noGrp="1"/>
          </p:cNvSpPr>
          <p:nvPr>
            <p:ph type="sldNum" sz="quarter" idx="12"/>
          </p:nvPr>
        </p:nvSpPr>
        <p:spPr/>
        <p:txBody>
          <a:bodyPr/>
          <a:lstStyle/>
          <a:p>
            <a:fld id="{DED37CF9-E3DB-4575-88B6-05549807FEBA}" type="slidenum">
              <a:rPr lang="en-US" smtClean="0"/>
              <a:t>35</a:t>
            </a:fld>
            <a:endParaRPr lang="en-US"/>
          </a:p>
        </p:txBody>
      </p:sp>
      <p:sp>
        <p:nvSpPr>
          <p:cNvPr id="5" name="Content Placeholder 4"/>
          <p:cNvSpPr>
            <a:spLocks noGrp="1"/>
          </p:cNvSpPr>
          <p:nvPr>
            <p:ph idx="1"/>
          </p:nvPr>
        </p:nvSpPr>
        <p:spPr/>
        <p:txBody>
          <a:bodyPr>
            <a:normAutofit fontScale="92500"/>
          </a:bodyPr>
          <a:lstStyle/>
          <a:p>
            <a:r>
              <a:rPr lang="en-US" dirty="0"/>
              <a:t>Test and validate with farmers the performance of advanced breeding lines of cereals and food legumes for improved tolerance to abiotic and biotic stresses in wheat-grain legume cropping system </a:t>
            </a:r>
            <a:r>
              <a:rPr lang="en-US" dirty="0" smtClean="0"/>
              <a:t>in Meknes and Nile Delta</a:t>
            </a:r>
          </a:p>
          <a:p>
            <a:r>
              <a:rPr lang="en-US" dirty="0"/>
              <a:t>Release farmer’s preferred varieties among wheat and food legumes elite advanced lines to fit better the users requirements and to facilitate their </a:t>
            </a:r>
            <a:r>
              <a:rPr lang="en-US" dirty="0" smtClean="0"/>
              <a:t>adoption </a:t>
            </a:r>
            <a:endParaRPr lang="en-GB" dirty="0" smtClean="0"/>
          </a:p>
          <a:p>
            <a:endParaRPr lang="en-US" dirty="0"/>
          </a:p>
        </p:txBody>
      </p:sp>
      <p:sp>
        <p:nvSpPr>
          <p:cNvPr id="6" name="Content Placeholder 2"/>
          <p:cNvSpPr txBox="1">
            <a:spLocks/>
          </p:cNvSpPr>
          <p:nvPr/>
        </p:nvSpPr>
        <p:spPr>
          <a:xfrm>
            <a:off x="457200" y="1600200"/>
            <a:ext cx="48768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endParaRPr lang="en-US" dirty="0">
              <a:latin typeface="Comic Sans MS" pitchFamily="66" charset="0"/>
            </a:endParaRPr>
          </a:p>
        </p:txBody>
      </p:sp>
    </p:spTree>
    <p:extLst>
      <p:ext uri="{BB962C8B-B14F-4D97-AF65-F5344CB8AC3E}">
        <p14:creationId xmlns:p14="http://schemas.microsoft.com/office/powerpoint/2010/main" val="348302373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1000" y="332656"/>
            <a:ext cx="3575841" cy="646331"/>
          </a:xfrm>
          <a:prstGeom prst="rect">
            <a:avLst/>
          </a:prstGeom>
        </p:spPr>
        <p:txBody>
          <a:bodyPr wrap="square">
            <a:spAutoFit/>
          </a:bodyPr>
          <a:lstStyle/>
          <a:p>
            <a:r>
              <a:rPr lang="en-GB" b="1" dirty="0" smtClean="0"/>
              <a:t>Meknès-Sais site  (Intensive rainfed)</a:t>
            </a:r>
          </a:p>
        </p:txBody>
      </p:sp>
      <p:sp>
        <p:nvSpPr>
          <p:cNvPr id="6" name="TextBox 5"/>
          <p:cNvSpPr txBox="1"/>
          <p:nvPr/>
        </p:nvSpPr>
        <p:spPr>
          <a:xfrm>
            <a:off x="-36512" y="1052736"/>
            <a:ext cx="4464496" cy="1200329"/>
          </a:xfrm>
          <a:prstGeom prst="rect">
            <a:avLst/>
          </a:prstGeom>
          <a:noFill/>
        </p:spPr>
        <p:txBody>
          <a:bodyPr wrap="square" rtlCol="0">
            <a:spAutoFit/>
          </a:bodyPr>
          <a:lstStyle/>
          <a:p>
            <a:pPr marL="285750" indent="-285750">
              <a:buFontTx/>
              <a:buChar char="-"/>
            </a:pPr>
            <a:r>
              <a:rPr lang="fr-FR" dirty="0" smtClean="0"/>
              <a:t>2 on-</a:t>
            </a:r>
            <a:r>
              <a:rPr lang="fr-FR" dirty="0" err="1" smtClean="0"/>
              <a:t>farms</a:t>
            </a:r>
            <a:r>
              <a:rPr lang="fr-FR" dirty="0" smtClean="0"/>
              <a:t> </a:t>
            </a:r>
            <a:r>
              <a:rPr lang="fr-FR" dirty="0" err="1" smtClean="0"/>
              <a:t>demonstration</a:t>
            </a:r>
            <a:r>
              <a:rPr lang="fr-FR" dirty="0" smtClean="0"/>
              <a:t> trials of </a:t>
            </a:r>
            <a:r>
              <a:rPr lang="fr-FR" dirty="0" err="1" smtClean="0"/>
              <a:t>advanced</a:t>
            </a:r>
            <a:r>
              <a:rPr lang="fr-FR" dirty="0" smtClean="0"/>
              <a:t> </a:t>
            </a:r>
            <a:r>
              <a:rPr lang="fr-FR" dirty="0" err="1" smtClean="0"/>
              <a:t>lines</a:t>
            </a:r>
            <a:r>
              <a:rPr lang="fr-FR" dirty="0" smtClean="0"/>
              <a:t> : </a:t>
            </a:r>
            <a:r>
              <a:rPr lang="fr-FR" dirty="0" err="1" smtClean="0">
                <a:solidFill>
                  <a:srgbClr val="FF0000"/>
                </a:solidFill>
              </a:rPr>
              <a:t>Sebt</a:t>
            </a:r>
            <a:r>
              <a:rPr lang="fr-FR" dirty="0" smtClean="0">
                <a:solidFill>
                  <a:srgbClr val="FF0000"/>
                </a:solidFill>
              </a:rPr>
              <a:t> </a:t>
            </a:r>
            <a:r>
              <a:rPr lang="fr-FR" dirty="0" err="1" smtClean="0">
                <a:solidFill>
                  <a:srgbClr val="FF0000"/>
                </a:solidFill>
              </a:rPr>
              <a:t>Jehjouh</a:t>
            </a:r>
            <a:r>
              <a:rPr lang="fr-FR" dirty="0" smtClean="0">
                <a:solidFill>
                  <a:srgbClr val="FF0000"/>
                </a:solidFill>
              </a:rPr>
              <a:t> </a:t>
            </a:r>
            <a:r>
              <a:rPr lang="fr-FR" dirty="0" smtClean="0"/>
              <a:t>and </a:t>
            </a:r>
            <a:r>
              <a:rPr lang="fr-FR" dirty="0" smtClean="0">
                <a:solidFill>
                  <a:srgbClr val="FF0000"/>
                </a:solidFill>
              </a:rPr>
              <a:t>Sidi </a:t>
            </a:r>
            <a:r>
              <a:rPr lang="fr-FR" dirty="0" err="1" smtClean="0">
                <a:solidFill>
                  <a:srgbClr val="FF0000"/>
                </a:solidFill>
              </a:rPr>
              <a:t>Sliman</a:t>
            </a:r>
            <a:r>
              <a:rPr lang="en-GB" dirty="0" smtClean="0"/>
              <a:t> were implemented for participatory evaluation</a:t>
            </a:r>
          </a:p>
        </p:txBody>
      </p:sp>
      <p:sp>
        <p:nvSpPr>
          <p:cNvPr id="7" name="TextBox 6"/>
          <p:cNvSpPr txBox="1"/>
          <p:nvPr/>
        </p:nvSpPr>
        <p:spPr>
          <a:xfrm>
            <a:off x="179512" y="2466762"/>
            <a:ext cx="4536504" cy="1754326"/>
          </a:xfrm>
          <a:prstGeom prst="rect">
            <a:avLst/>
          </a:prstGeom>
          <a:noFill/>
        </p:spPr>
        <p:txBody>
          <a:bodyPr wrap="square" rtlCol="0">
            <a:spAutoFit/>
          </a:bodyPr>
          <a:lstStyle/>
          <a:p>
            <a:r>
              <a:rPr lang="fr-FR" b="1" dirty="0" err="1" smtClean="0">
                <a:solidFill>
                  <a:srgbClr val="FF0000"/>
                </a:solidFill>
              </a:rPr>
              <a:t>Sebt</a:t>
            </a:r>
            <a:r>
              <a:rPr lang="fr-FR" b="1" dirty="0" smtClean="0">
                <a:solidFill>
                  <a:srgbClr val="FF0000"/>
                </a:solidFill>
              </a:rPr>
              <a:t> </a:t>
            </a:r>
            <a:r>
              <a:rPr lang="fr-FR" b="1" dirty="0" err="1" smtClean="0">
                <a:solidFill>
                  <a:srgbClr val="FF0000"/>
                </a:solidFill>
              </a:rPr>
              <a:t>Jehjouh</a:t>
            </a:r>
            <a:r>
              <a:rPr lang="fr-FR" b="1" dirty="0" smtClean="0">
                <a:solidFill>
                  <a:srgbClr val="FF0000"/>
                </a:solidFill>
              </a:rPr>
              <a:t> </a:t>
            </a:r>
          </a:p>
          <a:p>
            <a:r>
              <a:rPr lang="fr-FR" dirty="0" err="1" smtClean="0"/>
              <a:t>Lentil</a:t>
            </a:r>
            <a:r>
              <a:rPr lang="fr-FR" dirty="0" smtClean="0"/>
              <a:t>: 13 </a:t>
            </a:r>
            <a:r>
              <a:rPr lang="fr-FR" dirty="0" err="1" smtClean="0"/>
              <a:t>advanced</a:t>
            </a:r>
            <a:r>
              <a:rPr lang="fr-FR" dirty="0" smtClean="0"/>
              <a:t>  </a:t>
            </a:r>
            <a:r>
              <a:rPr lang="fr-FR" dirty="0" err="1" smtClean="0"/>
              <a:t>lines</a:t>
            </a:r>
            <a:r>
              <a:rPr lang="fr-FR" dirty="0" smtClean="0"/>
              <a:t> + 2 </a:t>
            </a:r>
            <a:r>
              <a:rPr lang="fr-FR" dirty="0" err="1" smtClean="0"/>
              <a:t>checks</a:t>
            </a:r>
            <a:endParaRPr lang="fr-FR" dirty="0" smtClean="0"/>
          </a:p>
          <a:p>
            <a:r>
              <a:rPr lang="fr-FR" dirty="0" err="1" smtClean="0"/>
              <a:t>Chickpea</a:t>
            </a:r>
            <a:r>
              <a:rPr lang="fr-FR" dirty="0" smtClean="0"/>
              <a:t>: 7 </a:t>
            </a:r>
            <a:r>
              <a:rPr lang="fr-FR" dirty="0" err="1" smtClean="0"/>
              <a:t>advanced</a:t>
            </a:r>
            <a:r>
              <a:rPr lang="fr-FR" dirty="0" smtClean="0"/>
              <a:t> </a:t>
            </a:r>
            <a:r>
              <a:rPr lang="fr-FR" dirty="0" err="1" smtClean="0"/>
              <a:t>lines</a:t>
            </a:r>
            <a:r>
              <a:rPr lang="fr-FR" dirty="0" smtClean="0"/>
              <a:t> + 2 </a:t>
            </a:r>
            <a:r>
              <a:rPr lang="fr-FR" dirty="0" err="1" smtClean="0"/>
              <a:t>checks</a:t>
            </a:r>
            <a:endParaRPr lang="fr-FR" dirty="0" smtClean="0"/>
          </a:p>
          <a:p>
            <a:r>
              <a:rPr lang="fr-FR" dirty="0" smtClean="0"/>
              <a:t>Faba </a:t>
            </a:r>
            <a:r>
              <a:rPr lang="fr-FR" dirty="0" err="1" smtClean="0"/>
              <a:t>bean</a:t>
            </a:r>
            <a:r>
              <a:rPr lang="fr-FR" dirty="0" smtClean="0"/>
              <a:t>: 11 </a:t>
            </a:r>
            <a:r>
              <a:rPr lang="fr-FR" dirty="0" err="1" smtClean="0"/>
              <a:t>advanced</a:t>
            </a:r>
            <a:r>
              <a:rPr lang="fr-FR" dirty="0" smtClean="0"/>
              <a:t> </a:t>
            </a:r>
            <a:r>
              <a:rPr lang="fr-FR" dirty="0" err="1" smtClean="0"/>
              <a:t>lines</a:t>
            </a:r>
            <a:r>
              <a:rPr lang="fr-FR" dirty="0" smtClean="0"/>
              <a:t> + 2 </a:t>
            </a:r>
            <a:r>
              <a:rPr lang="fr-FR" dirty="0" err="1" smtClean="0"/>
              <a:t>checks</a:t>
            </a:r>
            <a:endParaRPr lang="fr-FR" dirty="0" smtClean="0"/>
          </a:p>
          <a:p>
            <a:r>
              <a:rPr lang="fr-FR" dirty="0" err="1" smtClean="0"/>
              <a:t>Durum</a:t>
            </a:r>
            <a:r>
              <a:rPr lang="fr-FR" dirty="0" smtClean="0"/>
              <a:t> </a:t>
            </a:r>
            <a:r>
              <a:rPr lang="fr-FR" dirty="0" err="1" smtClean="0"/>
              <a:t>wheat</a:t>
            </a:r>
            <a:r>
              <a:rPr lang="fr-FR" dirty="0" smtClean="0"/>
              <a:t>: 16 </a:t>
            </a:r>
            <a:r>
              <a:rPr lang="fr-FR" dirty="0" err="1" smtClean="0"/>
              <a:t>advanced</a:t>
            </a:r>
            <a:r>
              <a:rPr lang="fr-FR" dirty="0" smtClean="0"/>
              <a:t> </a:t>
            </a:r>
            <a:r>
              <a:rPr lang="fr-FR" dirty="0" err="1" smtClean="0"/>
              <a:t>lines</a:t>
            </a:r>
            <a:r>
              <a:rPr lang="fr-FR" dirty="0" smtClean="0"/>
              <a:t> +  4 </a:t>
            </a:r>
            <a:r>
              <a:rPr lang="fr-FR" dirty="0" err="1" smtClean="0"/>
              <a:t>checks</a:t>
            </a:r>
            <a:endParaRPr lang="fr-FR" dirty="0" smtClean="0"/>
          </a:p>
          <a:p>
            <a:r>
              <a:rPr lang="fr-FR" dirty="0" err="1" smtClean="0"/>
              <a:t>Bread</a:t>
            </a:r>
            <a:r>
              <a:rPr lang="fr-FR" dirty="0" smtClean="0"/>
              <a:t> </a:t>
            </a:r>
            <a:r>
              <a:rPr lang="fr-FR" dirty="0" err="1" smtClean="0"/>
              <a:t>wheat</a:t>
            </a:r>
            <a:r>
              <a:rPr lang="fr-FR" dirty="0" smtClean="0"/>
              <a:t>: 10 </a:t>
            </a:r>
            <a:r>
              <a:rPr lang="fr-FR" dirty="0" err="1" smtClean="0"/>
              <a:t>advanced</a:t>
            </a:r>
            <a:r>
              <a:rPr lang="fr-FR" dirty="0" smtClean="0"/>
              <a:t> </a:t>
            </a:r>
            <a:r>
              <a:rPr lang="fr-FR" dirty="0" err="1" smtClean="0"/>
              <a:t>lines</a:t>
            </a:r>
            <a:r>
              <a:rPr lang="fr-FR" dirty="0" smtClean="0"/>
              <a:t> + 2 </a:t>
            </a:r>
            <a:r>
              <a:rPr lang="fr-FR" dirty="0" err="1" smtClean="0"/>
              <a:t>checks</a:t>
            </a:r>
            <a:endParaRPr lang="fr-FR" dirty="0" smtClean="0"/>
          </a:p>
        </p:txBody>
      </p:sp>
      <p:sp>
        <p:nvSpPr>
          <p:cNvPr id="8" name="TextBox 7"/>
          <p:cNvSpPr txBox="1"/>
          <p:nvPr/>
        </p:nvSpPr>
        <p:spPr>
          <a:xfrm>
            <a:off x="179512" y="4509120"/>
            <a:ext cx="4333622" cy="1477328"/>
          </a:xfrm>
          <a:prstGeom prst="rect">
            <a:avLst/>
          </a:prstGeom>
          <a:noFill/>
        </p:spPr>
        <p:txBody>
          <a:bodyPr wrap="none" rtlCol="0">
            <a:spAutoFit/>
          </a:bodyPr>
          <a:lstStyle/>
          <a:p>
            <a:r>
              <a:rPr lang="fr-FR" b="1" dirty="0" smtClean="0">
                <a:solidFill>
                  <a:srgbClr val="FF0000"/>
                </a:solidFill>
              </a:rPr>
              <a:t>Sidi Slimane</a:t>
            </a:r>
            <a:endParaRPr lang="fr-FR" dirty="0" smtClean="0"/>
          </a:p>
          <a:p>
            <a:r>
              <a:rPr lang="fr-FR" dirty="0" err="1" smtClean="0"/>
              <a:t>Chickpea</a:t>
            </a:r>
            <a:r>
              <a:rPr lang="fr-FR" dirty="0" smtClean="0"/>
              <a:t>: 7  </a:t>
            </a:r>
            <a:r>
              <a:rPr lang="fr-FR" dirty="0" err="1" smtClean="0"/>
              <a:t>advance</a:t>
            </a:r>
            <a:r>
              <a:rPr lang="fr-FR" dirty="0" smtClean="0"/>
              <a:t> d </a:t>
            </a:r>
            <a:r>
              <a:rPr lang="fr-FR" dirty="0" err="1" smtClean="0"/>
              <a:t>lines</a:t>
            </a:r>
            <a:r>
              <a:rPr lang="fr-FR" dirty="0" smtClean="0"/>
              <a:t> + 3 </a:t>
            </a:r>
            <a:r>
              <a:rPr lang="fr-FR" dirty="0" err="1" smtClean="0"/>
              <a:t>checks</a:t>
            </a:r>
            <a:endParaRPr lang="fr-FR" dirty="0" smtClean="0"/>
          </a:p>
          <a:p>
            <a:r>
              <a:rPr lang="fr-FR" dirty="0" smtClean="0"/>
              <a:t>Faba </a:t>
            </a:r>
            <a:r>
              <a:rPr lang="fr-FR" dirty="0" err="1" smtClean="0"/>
              <a:t>bean</a:t>
            </a:r>
            <a:r>
              <a:rPr lang="fr-FR" dirty="0" smtClean="0"/>
              <a:t>:  11 </a:t>
            </a:r>
            <a:r>
              <a:rPr lang="fr-FR" dirty="0" err="1" smtClean="0"/>
              <a:t>advanced</a:t>
            </a:r>
            <a:r>
              <a:rPr lang="fr-FR" dirty="0" smtClean="0"/>
              <a:t> </a:t>
            </a:r>
            <a:r>
              <a:rPr lang="fr-FR" dirty="0" err="1" smtClean="0"/>
              <a:t>lines</a:t>
            </a:r>
            <a:r>
              <a:rPr lang="fr-FR" dirty="0" smtClean="0"/>
              <a:t> + 2 </a:t>
            </a:r>
            <a:r>
              <a:rPr lang="fr-FR" dirty="0" err="1" smtClean="0"/>
              <a:t>checks</a:t>
            </a:r>
            <a:endParaRPr lang="fr-FR" dirty="0" smtClean="0"/>
          </a:p>
          <a:p>
            <a:r>
              <a:rPr lang="fr-FR" dirty="0" err="1" smtClean="0"/>
              <a:t>Durum</a:t>
            </a:r>
            <a:r>
              <a:rPr lang="fr-FR" dirty="0" smtClean="0"/>
              <a:t> </a:t>
            </a:r>
            <a:r>
              <a:rPr lang="fr-FR" dirty="0" err="1" smtClean="0"/>
              <a:t>wheat</a:t>
            </a:r>
            <a:r>
              <a:rPr lang="fr-FR" dirty="0" smtClean="0"/>
              <a:t>: 16 </a:t>
            </a:r>
            <a:r>
              <a:rPr lang="fr-FR" dirty="0" err="1" smtClean="0"/>
              <a:t>advanced</a:t>
            </a:r>
            <a:r>
              <a:rPr lang="fr-FR" dirty="0" smtClean="0"/>
              <a:t> </a:t>
            </a:r>
            <a:r>
              <a:rPr lang="fr-FR" dirty="0" err="1" smtClean="0"/>
              <a:t>lines</a:t>
            </a:r>
            <a:r>
              <a:rPr lang="fr-FR" dirty="0" smtClean="0"/>
              <a:t> +  4 </a:t>
            </a:r>
            <a:r>
              <a:rPr lang="fr-FR" dirty="0" err="1" smtClean="0"/>
              <a:t>checks</a:t>
            </a:r>
            <a:endParaRPr lang="fr-FR" dirty="0" smtClean="0"/>
          </a:p>
          <a:p>
            <a:r>
              <a:rPr lang="fr-FR" dirty="0" err="1" smtClean="0"/>
              <a:t>Bread</a:t>
            </a:r>
            <a:r>
              <a:rPr lang="fr-FR" dirty="0" smtClean="0"/>
              <a:t> </a:t>
            </a:r>
            <a:r>
              <a:rPr lang="fr-FR" dirty="0" err="1" smtClean="0"/>
              <a:t>wheat</a:t>
            </a:r>
            <a:r>
              <a:rPr lang="fr-FR" dirty="0" smtClean="0"/>
              <a:t>: 10 </a:t>
            </a:r>
            <a:r>
              <a:rPr lang="fr-FR" dirty="0" err="1" smtClean="0"/>
              <a:t>advanced</a:t>
            </a:r>
            <a:r>
              <a:rPr lang="fr-FR" dirty="0" smtClean="0"/>
              <a:t> </a:t>
            </a:r>
            <a:r>
              <a:rPr lang="fr-FR" dirty="0" err="1" smtClean="0"/>
              <a:t>lines</a:t>
            </a:r>
            <a:r>
              <a:rPr lang="fr-FR" dirty="0" smtClean="0"/>
              <a:t> + 2 </a:t>
            </a:r>
            <a:r>
              <a:rPr lang="fr-FR" dirty="0" err="1" smtClean="0"/>
              <a:t>checks</a:t>
            </a:r>
            <a:endParaRPr lang="fr-FR" dirty="0" smtClean="0"/>
          </a:p>
        </p:txBody>
      </p:sp>
      <p:pic>
        <p:nvPicPr>
          <p:cNvPr id="9" name="Picture 1" descr="C:\Users\Jiji\Desktop\Photos_CRP1.1\DSC02584.JPG"/>
          <p:cNvPicPr>
            <a:picLocks noChangeAspect="1" noChangeArrowheads="1"/>
          </p:cNvPicPr>
          <p:nvPr/>
        </p:nvPicPr>
        <p:blipFill>
          <a:blip r:embed="rId2" cstate="print"/>
          <a:srcRect/>
          <a:stretch>
            <a:fillRect/>
          </a:stretch>
        </p:blipFill>
        <p:spPr bwMode="auto">
          <a:xfrm>
            <a:off x="4446240" y="2804735"/>
            <a:ext cx="2502024" cy="1920409"/>
          </a:xfrm>
          <a:prstGeom prst="rect">
            <a:avLst/>
          </a:prstGeom>
          <a:noFill/>
        </p:spPr>
      </p:pic>
      <p:pic>
        <p:nvPicPr>
          <p:cNvPr id="12" name="Picture 2" descr="C:\Users\Jiji\Desktop\Photos_Présentation_CRP1\DSC02591.JPG"/>
          <p:cNvPicPr>
            <a:picLocks noChangeAspect="1" noChangeArrowheads="1"/>
          </p:cNvPicPr>
          <p:nvPr/>
        </p:nvPicPr>
        <p:blipFill>
          <a:blip r:embed="rId3" cstate="print"/>
          <a:srcRect/>
          <a:stretch>
            <a:fillRect/>
          </a:stretch>
        </p:blipFill>
        <p:spPr bwMode="auto">
          <a:xfrm>
            <a:off x="6988145" y="2780928"/>
            <a:ext cx="2120359" cy="1915267"/>
          </a:xfrm>
          <a:prstGeom prst="rect">
            <a:avLst/>
          </a:prstGeom>
          <a:noFill/>
        </p:spPr>
      </p:pic>
      <p:sp>
        <p:nvSpPr>
          <p:cNvPr id="13" name="Rectangle 12"/>
          <p:cNvSpPr/>
          <p:nvPr/>
        </p:nvSpPr>
        <p:spPr>
          <a:xfrm>
            <a:off x="4716017" y="2924944"/>
            <a:ext cx="3744416" cy="338554"/>
          </a:xfrm>
          <a:prstGeom prst="rect">
            <a:avLst/>
          </a:prstGeom>
        </p:spPr>
        <p:txBody>
          <a:bodyPr wrap="square">
            <a:spAutoFit/>
          </a:bodyPr>
          <a:lstStyle/>
          <a:p>
            <a:pPr marL="0" lvl="1"/>
            <a:r>
              <a:rPr lang="fr-FR" sz="1600" dirty="0" smtClean="0"/>
              <a:t>Sidi Slimane: </a:t>
            </a:r>
            <a:r>
              <a:rPr lang="fr-FR" sz="1600" dirty="0" err="1" smtClean="0"/>
              <a:t>Cereals</a:t>
            </a:r>
            <a:r>
              <a:rPr lang="fr-FR" sz="1600" dirty="0" smtClean="0"/>
              <a:t> and </a:t>
            </a:r>
            <a:r>
              <a:rPr lang="fr-FR" sz="1600" dirty="0" err="1" smtClean="0"/>
              <a:t>Legumes</a:t>
            </a:r>
            <a:r>
              <a:rPr lang="fr-FR" sz="1600" dirty="0" smtClean="0"/>
              <a:t> </a:t>
            </a:r>
            <a:r>
              <a:rPr lang="fr-FR" sz="1600" dirty="0" err="1" smtClean="0"/>
              <a:t>planting</a:t>
            </a:r>
            <a:endParaRPr lang="fr-FR" sz="1600" dirty="0" smtClean="0"/>
          </a:p>
        </p:txBody>
      </p:sp>
      <p:pic>
        <p:nvPicPr>
          <p:cNvPr id="14" name="Picture 2" descr="C:\Users\Jiji\Desktop\¨PHOTOS_Fatemi\SAM_2951.JPG"/>
          <p:cNvPicPr>
            <a:picLocks noChangeAspect="1" noChangeArrowheads="1"/>
          </p:cNvPicPr>
          <p:nvPr/>
        </p:nvPicPr>
        <p:blipFill>
          <a:blip r:embed="rId4" cstate="print"/>
          <a:srcRect/>
          <a:stretch>
            <a:fillRect/>
          </a:stretch>
        </p:blipFill>
        <p:spPr bwMode="auto">
          <a:xfrm>
            <a:off x="4427984" y="332656"/>
            <a:ext cx="4680520" cy="2409440"/>
          </a:xfrm>
          <a:prstGeom prst="rect">
            <a:avLst/>
          </a:prstGeom>
          <a:noFill/>
        </p:spPr>
      </p:pic>
      <p:sp>
        <p:nvSpPr>
          <p:cNvPr id="15" name="Titre 1"/>
          <p:cNvSpPr txBox="1">
            <a:spLocks/>
          </p:cNvSpPr>
          <p:nvPr/>
        </p:nvSpPr>
        <p:spPr>
          <a:xfrm>
            <a:off x="4716016" y="169852"/>
            <a:ext cx="3995936" cy="694940"/>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fr-FR" sz="1600" b="0" i="0" u="none" strike="noStrike" kern="1200" cap="none" spc="0" normalizeH="0" baseline="0" noProof="0" dirty="0" smtClean="0">
                <a:ln>
                  <a:noFill/>
                </a:ln>
                <a:solidFill>
                  <a:schemeClr val="tx1"/>
                </a:solidFill>
                <a:effectLst/>
                <a:uLnTx/>
                <a:uFillTx/>
                <a:latin typeface="+mj-lt"/>
                <a:ea typeface="+mj-ea"/>
                <a:cs typeface="+mj-cs"/>
              </a:rPr>
              <a:t>(</a:t>
            </a:r>
            <a:r>
              <a:rPr kumimoji="0" lang="fr-FR" sz="1600" b="0" i="0" u="none" strike="noStrike" kern="1200" cap="none" spc="0" normalizeH="0" baseline="0" noProof="0" dirty="0" err="1" smtClean="0">
                <a:ln>
                  <a:noFill/>
                </a:ln>
                <a:solidFill>
                  <a:schemeClr val="tx1"/>
                </a:solidFill>
                <a:effectLst/>
                <a:uLnTx/>
                <a:uFillTx/>
                <a:latin typeface="+mj-lt"/>
                <a:ea typeface="+mj-ea"/>
                <a:cs typeface="+mj-cs"/>
              </a:rPr>
              <a:t>Sebt</a:t>
            </a:r>
            <a:r>
              <a:rPr kumimoji="0" lang="fr-FR" sz="1600" b="0" i="0" u="none" strike="noStrike" kern="1200" cap="none" spc="0" normalizeH="0" baseline="0" noProof="0" dirty="0" smtClean="0">
                <a:ln>
                  <a:noFill/>
                </a:ln>
                <a:solidFill>
                  <a:schemeClr val="tx1"/>
                </a:solidFill>
                <a:effectLst/>
                <a:uLnTx/>
                <a:uFillTx/>
                <a:latin typeface="+mj-lt"/>
                <a:ea typeface="+mj-ea"/>
                <a:cs typeface="+mj-cs"/>
              </a:rPr>
              <a:t> </a:t>
            </a:r>
            <a:r>
              <a:rPr kumimoji="0" lang="fr-FR" sz="1600" b="0" i="0" u="none" strike="noStrike" kern="1200" cap="none" spc="0" normalizeH="0" baseline="0" noProof="0" dirty="0" err="1" smtClean="0">
                <a:ln>
                  <a:noFill/>
                </a:ln>
                <a:solidFill>
                  <a:schemeClr val="tx1"/>
                </a:solidFill>
                <a:effectLst/>
                <a:uLnTx/>
                <a:uFillTx/>
                <a:latin typeface="+mj-lt"/>
                <a:ea typeface="+mj-ea"/>
                <a:cs typeface="+mj-cs"/>
              </a:rPr>
              <a:t>Jehjouh</a:t>
            </a:r>
            <a:r>
              <a:rPr kumimoji="0" lang="fr-FR" sz="1600" b="0" i="0" u="none" strike="noStrike" kern="1200" cap="none" spc="0" normalizeH="0" baseline="0" noProof="0" dirty="0" smtClean="0">
                <a:ln>
                  <a:noFill/>
                </a:ln>
                <a:solidFill>
                  <a:schemeClr val="tx1"/>
                </a:solidFill>
                <a:effectLst/>
                <a:uLnTx/>
                <a:uFillTx/>
                <a:latin typeface="+mj-lt"/>
                <a:ea typeface="+mj-ea"/>
                <a:cs typeface="+mj-cs"/>
              </a:rPr>
              <a:t>:</a:t>
            </a:r>
            <a:r>
              <a:rPr kumimoji="0" lang="fr-FR" sz="1600" b="0" i="0" u="none" strike="noStrike" kern="1200" cap="none" spc="0" normalizeH="0" noProof="0" dirty="0" smtClean="0">
                <a:ln>
                  <a:noFill/>
                </a:ln>
                <a:solidFill>
                  <a:schemeClr val="tx1"/>
                </a:solidFill>
                <a:effectLst/>
                <a:uLnTx/>
                <a:uFillTx/>
                <a:latin typeface="+mj-lt"/>
                <a:ea typeface="+mj-ea"/>
                <a:cs typeface="+mj-cs"/>
              </a:rPr>
              <a:t> </a:t>
            </a:r>
            <a:r>
              <a:rPr kumimoji="0" lang="fr-FR" sz="1600" b="0" i="0" u="none" strike="noStrike" kern="1200" cap="none" spc="0" normalizeH="0" baseline="0" noProof="0" dirty="0" smtClean="0">
                <a:ln>
                  <a:noFill/>
                </a:ln>
                <a:solidFill>
                  <a:schemeClr val="tx1"/>
                </a:solidFill>
                <a:effectLst/>
                <a:uLnTx/>
                <a:uFillTx/>
                <a:latin typeface="+mj-lt"/>
                <a:ea typeface="+mj-ea"/>
                <a:cs typeface="+mj-cs"/>
              </a:rPr>
              <a:t>4 </a:t>
            </a:r>
            <a:r>
              <a:rPr kumimoji="0" lang="fr-FR" sz="1600" b="0" i="0" u="none" strike="noStrike" kern="1200" cap="none" spc="0" normalizeH="0" baseline="0" noProof="0" dirty="0" err="1" smtClean="0">
                <a:ln>
                  <a:noFill/>
                </a:ln>
                <a:solidFill>
                  <a:schemeClr val="tx1"/>
                </a:solidFill>
                <a:effectLst/>
                <a:uLnTx/>
                <a:uFillTx/>
                <a:latin typeface="+mj-lt"/>
                <a:ea typeface="+mj-ea"/>
                <a:cs typeface="+mj-cs"/>
              </a:rPr>
              <a:t>weeks</a:t>
            </a:r>
            <a:r>
              <a:rPr kumimoji="0" lang="fr-FR" sz="1600" b="0" i="0" u="none" strike="noStrike" kern="1200" cap="none" spc="0" normalizeH="0" baseline="0" noProof="0" dirty="0" smtClean="0">
                <a:ln>
                  <a:noFill/>
                </a:ln>
                <a:solidFill>
                  <a:schemeClr val="tx1"/>
                </a:solidFill>
                <a:effectLst/>
                <a:uLnTx/>
                <a:uFillTx/>
                <a:latin typeface="+mj-lt"/>
                <a:ea typeface="+mj-ea"/>
                <a:cs typeface="+mj-cs"/>
              </a:rPr>
              <a:t> </a:t>
            </a:r>
            <a:r>
              <a:rPr kumimoji="0" lang="fr-FR" sz="1600" b="0" i="0" u="none" strike="noStrike" kern="1200" cap="none" spc="0" normalizeH="0" baseline="0" noProof="0" dirty="0" err="1" smtClean="0">
                <a:ln>
                  <a:noFill/>
                </a:ln>
                <a:solidFill>
                  <a:schemeClr val="tx1"/>
                </a:solidFill>
                <a:effectLst/>
                <a:uLnTx/>
                <a:uFillTx/>
                <a:latin typeface="+mj-lt"/>
                <a:ea typeface="+mj-ea"/>
                <a:cs typeface="+mj-cs"/>
              </a:rPr>
              <a:t>after</a:t>
            </a:r>
            <a:r>
              <a:rPr kumimoji="0" lang="fr-FR" sz="1600" b="0" i="0" u="none" strike="noStrike" kern="1200" cap="none" spc="0" normalizeH="0" baseline="0" noProof="0" dirty="0" smtClean="0">
                <a:ln>
                  <a:noFill/>
                </a:ln>
                <a:solidFill>
                  <a:schemeClr val="tx1"/>
                </a:solidFill>
                <a:effectLst/>
                <a:uLnTx/>
                <a:uFillTx/>
                <a:latin typeface="+mj-lt"/>
                <a:ea typeface="+mj-ea"/>
                <a:cs typeface="+mj-cs"/>
              </a:rPr>
              <a:t> </a:t>
            </a:r>
            <a:r>
              <a:rPr kumimoji="0" lang="fr-FR" sz="1600" b="0" i="0" u="none" strike="noStrike" kern="1200" cap="none" spc="0" normalizeH="0" baseline="0" noProof="0" dirty="0" err="1" smtClean="0">
                <a:ln>
                  <a:noFill/>
                </a:ln>
                <a:solidFill>
                  <a:schemeClr val="tx1"/>
                </a:solidFill>
                <a:effectLst/>
                <a:uLnTx/>
                <a:uFillTx/>
                <a:latin typeface="+mj-lt"/>
                <a:ea typeface="+mj-ea"/>
                <a:cs typeface="+mj-cs"/>
              </a:rPr>
              <a:t>planting</a:t>
            </a:r>
            <a:r>
              <a:rPr kumimoji="0" lang="fr-FR" sz="1600" b="0" i="0" u="none" strike="noStrike" kern="1200" cap="none" spc="0" normalizeH="0" baseline="0" noProof="0" dirty="0" smtClean="0">
                <a:ln>
                  <a:noFill/>
                </a:ln>
                <a:solidFill>
                  <a:schemeClr val="tx1"/>
                </a:solidFill>
                <a:effectLst/>
                <a:uLnTx/>
                <a:uFillTx/>
                <a:latin typeface="+mj-lt"/>
                <a:ea typeface="+mj-ea"/>
                <a:cs typeface="+mj-cs"/>
              </a:rPr>
              <a:t>)</a:t>
            </a:r>
            <a:endParaRPr kumimoji="0" lang="fr-FR" sz="1600" b="0" i="0" u="none" strike="noStrike" kern="1200" cap="none" spc="0" normalizeH="0" baseline="0" noProof="0" dirty="0">
              <a:ln>
                <a:noFill/>
              </a:ln>
              <a:solidFill>
                <a:schemeClr val="tx1"/>
              </a:solidFill>
              <a:effectLst/>
              <a:uLnTx/>
              <a:uFillTx/>
              <a:latin typeface="+mj-lt"/>
              <a:ea typeface="+mj-ea"/>
              <a:cs typeface="+mj-cs"/>
            </a:endParaRPr>
          </a:p>
        </p:txBody>
      </p:sp>
      <p:pic>
        <p:nvPicPr>
          <p:cNvPr id="16" name="Picture 3" descr="C:\Users\Jiji\Desktop\¨PHOTOS_Fatemi\SAM_2958.JPG"/>
          <p:cNvPicPr>
            <a:picLocks noChangeAspect="1" noChangeArrowheads="1"/>
          </p:cNvPicPr>
          <p:nvPr/>
        </p:nvPicPr>
        <p:blipFill>
          <a:blip r:embed="rId5" cstate="print"/>
          <a:srcRect/>
          <a:stretch>
            <a:fillRect/>
          </a:stretch>
        </p:blipFill>
        <p:spPr bwMode="auto">
          <a:xfrm>
            <a:off x="4477638" y="4824536"/>
            <a:ext cx="4630866" cy="1916832"/>
          </a:xfrm>
          <a:prstGeom prst="rect">
            <a:avLst/>
          </a:prstGeom>
          <a:noFill/>
        </p:spPr>
      </p:pic>
      <p:sp>
        <p:nvSpPr>
          <p:cNvPr id="17" name="Titre 1"/>
          <p:cNvSpPr txBox="1">
            <a:spLocks/>
          </p:cNvSpPr>
          <p:nvPr/>
        </p:nvSpPr>
        <p:spPr>
          <a:xfrm>
            <a:off x="7322564" y="659520"/>
            <a:ext cx="1750443" cy="54425"/>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fr-FR" sz="2400" b="0" i="0" u="none" strike="noStrike" kern="1200" cap="none" spc="0" normalizeH="0" baseline="0" dirty="0" smtClean="0">
              <a:ln>
                <a:noFill/>
              </a:ln>
              <a:solidFill>
                <a:schemeClr val="tx1"/>
              </a:solidFill>
              <a:effectLst/>
              <a:uLnTx/>
              <a:uFillTx/>
              <a:latin typeface="+mj-lt"/>
              <a:ea typeface="+mj-ea"/>
              <a:cs typeface="+mj-cs"/>
            </a:endParaRPr>
          </a:p>
        </p:txBody>
      </p:sp>
      <p:sp>
        <p:nvSpPr>
          <p:cNvPr id="18" name="Rectangle 17"/>
          <p:cNvSpPr/>
          <p:nvPr/>
        </p:nvSpPr>
        <p:spPr>
          <a:xfrm>
            <a:off x="4302225" y="4824536"/>
            <a:ext cx="4572000" cy="338554"/>
          </a:xfrm>
          <a:prstGeom prst="rect">
            <a:avLst/>
          </a:prstGeom>
        </p:spPr>
        <p:txBody>
          <a:bodyPr>
            <a:spAutoFit/>
          </a:bodyPr>
          <a:lstStyle/>
          <a:p>
            <a:pPr lvl="0" algn="ctr">
              <a:spcBef>
                <a:spcPct val="0"/>
              </a:spcBef>
              <a:defRPr/>
            </a:pPr>
            <a:r>
              <a:rPr lang="fr-FR" sz="1600" dirty="0" smtClean="0"/>
              <a:t>Sidi Slimane (14 </a:t>
            </a:r>
            <a:r>
              <a:rPr lang="fr-FR" sz="1600" dirty="0" err="1" smtClean="0"/>
              <a:t>Feb</a:t>
            </a:r>
            <a:r>
              <a:rPr lang="fr-FR" sz="1600" dirty="0" smtClean="0"/>
              <a:t> 2014)</a:t>
            </a:r>
            <a:endParaRPr lang="fr-FR" sz="1600" dirty="0"/>
          </a:p>
        </p:txBody>
      </p:sp>
    </p:spTree>
    <p:extLst>
      <p:ext uri="{BB962C8B-B14F-4D97-AF65-F5344CB8AC3E}">
        <p14:creationId xmlns:p14="http://schemas.microsoft.com/office/powerpoint/2010/main" val="153684871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57200" y="274638"/>
            <a:ext cx="8229600" cy="71596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nSpc>
                <a:spcPct val="90000"/>
              </a:lnSpc>
            </a:pPr>
            <a:r>
              <a:rPr lang="en-US" sz="3200" b="1" dirty="0" smtClean="0">
                <a:solidFill>
                  <a:srgbClr val="009900"/>
                </a:solidFill>
              </a:rPr>
              <a:t>IDO2/Wealth &amp; wellbeing – Cereal &amp; Legume IPM</a:t>
            </a:r>
            <a:endParaRPr lang="en-US" sz="3200" b="1" dirty="0">
              <a:solidFill>
                <a:srgbClr val="009900"/>
              </a:solidFill>
            </a:endParaRPr>
          </a:p>
        </p:txBody>
      </p:sp>
      <p:sp>
        <p:nvSpPr>
          <p:cNvPr id="5" name="Content Placeholder 4"/>
          <p:cNvSpPr>
            <a:spLocks noGrp="1"/>
          </p:cNvSpPr>
          <p:nvPr>
            <p:ph idx="1"/>
          </p:nvPr>
        </p:nvSpPr>
        <p:spPr>
          <a:xfrm>
            <a:off x="457200" y="1600201"/>
            <a:ext cx="8229600" cy="3276599"/>
          </a:xfrm>
        </p:spPr>
        <p:txBody>
          <a:bodyPr>
            <a:normAutofit fontScale="85000" lnSpcReduction="10000"/>
          </a:bodyPr>
          <a:lstStyle/>
          <a:p>
            <a:pPr>
              <a:buFont typeface="Wingdings" pitchFamily="2" charset="2"/>
              <a:buChar char="§"/>
            </a:pPr>
            <a:r>
              <a:rPr lang="en-US" dirty="0" smtClean="0">
                <a:solidFill>
                  <a:srgbClr val="000099"/>
                </a:solidFill>
              </a:rPr>
              <a:t>Objectives</a:t>
            </a:r>
          </a:p>
          <a:p>
            <a:pPr lvl="1">
              <a:buFont typeface="Wingdings" pitchFamily="2" charset="2"/>
              <a:buChar char="§"/>
            </a:pPr>
            <a:r>
              <a:rPr lang="en-US" sz="2400" dirty="0" smtClean="0">
                <a:solidFill>
                  <a:srgbClr val="000099"/>
                </a:solidFill>
              </a:rPr>
              <a:t>On- </a:t>
            </a:r>
            <a:r>
              <a:rPr lang="en-US" sz="2400" dirty="0">
                <a:solidFill>
                  <a:srgbClr val="000099"/>
                </a:solidFill>
              </a:rPr>
              <a:t>farm promotion of already available IPM options to increase crop productivity</a:t>
            </a:r>
          </a:p>
          <a:p>
            <a:pPr lvl="1">
              <a:buFont typeface="Wingdings" pitchFamily="2" charset="2"/>
              <a:buChar char="§"/>
            </a:pPr>
            <a:r>
              <a:rPr lang="en-US" sz="2400" dirty="0" smtClean="0">
                <a:solidFill>
                  <a:srgbClr val="000099"/>
                </a:solidFill>
              </a:rPr>
              <a:t>Development </a:t>
            </a:r>
            <a:r>
              <a:rPr lang="en-US" sz="2400" dirty="0">
                <a:solidFill>
                  <a:srgbClr val="000099"/>
                </a:solidFill>
              </a:rPr>
              <a:t>of new IPM options for the management of emerging  biotic constraints for the cereal and food legume systems, and</a:t>
            </a:r>
          </a:p>
          <a:p>
            <a:pPr lvl="1">
              <a:buFont typeface="Wingdings" pitchFamily="2" charset="2"/>
              <a:buChar char="§"/>
            </a:pPr>
            <a:r>
              <a:rPr lang="en-US" sz="2400" dirty="0" smtClean="0">
                <a:solidFill>
                  <a:srgbClr val="000099"/>
                </a:solidFill>
              </a:rPr>
              <a:t>Human </a:t>
            </a:r>
            <a:r>
              <a:rPr lang="en-US" sz="2400" dirty="0">
                <a:solidFill>
                  <a:srgbClr val="000099"/>
                </a:solidFill>
              </a:rPr>
              <a:t>capacity </a:t>
            </a:r>
            <a:r>
              <a:rPr lang="en-US" sz="2400" dirty="0" smtClean="0">
                <a:solidFill>
                  <a:srgbClr val="000099"/>
                </a:solidFill>
              </a:rPr>
              <a:t>building</a:t>
            </a:r>
          </a:p>
          <a:p>
            <a:pPr>
              <a:buFont typeface="Wingdings" pitchFamily="2" charset="2"/>
              <a:buChar char="§"/>
            </a:pPr>
            <a:r>
              <a:rPr lang="en-US" dirty="0" smtClean="0">
                <a:solidFill>
                  <a:srgbClr val="000099"/>
                </a:solidFill>
              </a:rPr>
              <a:t>Two ALS: </a:t>
            </a:r>
            <a:r>
              <a:rPr lang="en-US" sz="2600" dirty="0" smtClean="0">
                <a:solidFill>
                  <a:srgbClr val="000099"/>
                </a:solidFill>
              </a:rPr>
              <a:t>Intensive rainfed (Meknes) and irrigated (Nile Delta)</a:t>
            </a:r>
          </a:p>
          <a:p>
            <a:pPr>
              <a:buFont typeface="Wingdings" pitchFamily="2" charset="2"/>
              <a:buChar char="§"/>
            </a:pPr>
            <a:r>
              <a:rPr lang="en-US" dirty="0" smtClean="0">
                <a:solidFill>
                  <a:srgbClr val="000099"/>
                </a:solidFill>
              </a:rPr>
              <a:t>Phase: </a:t>
            </a:r>
            <a:r>
              <a:rPr lang="en-US" sz="2800" dirty="0" smtClean="0">
                <a:solidFill>
                  <a:srgbClr val="000099"/>
                </a:solidFill>
              </a:rPr>
              <a:t>Piloting</a:t>
            </a:r>
            <a:endParaRPr lang="en-US" sz="2800" dirty="0">
              <a:solidFill>
                <a:srgbClr val="000099"/>
              </a:solidFill>
            </a:endParaRPr>
          </a:p>
          <a:p>
            <a:endParaRPr lang="en-US" sz="2400" dirty="0"/>
          </a:p>
        </p:txBody>
      </p:sp>
      <p:pic>
        <p:nvPicPr>
          <p:cNvPr id="7" name="Content Placeholder 4" descr="D:\SD\DCIM\101MSDCF\DSC01273.JPG"/>
          <p:cNvPicPr>
            <a:picLocks/>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36731" y="4498751"/>
            <a:ext cx="2672733" cy="1972994"/>
          </a:xfrm>
          <a:prstGeom prst="rect">
            <a:avLst/>
          </a:prstGeom>
          <a:noFill/>
          <a:ln>
            <a:noFill/>
          </a:ln>
        </p:spPr>
      </p:pic>
      <p:pic>
        <p:nvPicPr>
          <p:cNvPr id="8" name="Picture 7" descr="E:\صور حصاد\DCIM\101MSDCF\DSC01449.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0" y="4572000"/>
            <a:ext cx="2743200" cy="1905000"/>
          </a:xfrm>
          <a:prstGeom prst="rect">
            <a:avLst/>
          </a:prstGeom>
          <a:noFill/>
          <a:ln>
            <a:noFill/>
          </a:ln>
        </p:spPr>
      </p:pic>
      <p:pic>
        <p:nvPicPr>
          <p:cNvPr id="9" name="Picture 2" descr="C:\Users\ICARDA40\AppData\Local\Microsoft\Windows\Temporary Internet Files\Content.Outlook\5ETOXVX6\2014-02-21 10 14 3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63395" y="4637690"/>
            <a:ext cx="2423405" cy="18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551841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r>
              <a:rPr lang="en-US" sz="2400" dirty="0" smtClean="0"/>
              <a:t>In both sites 2013/14 season data are under preparations</a:t>
            </a:r>
          </a:p>
          <a:p>
            <a:r>
              <a:rPr lang="en-US" sz="2400" dirty="0" smtClean="0"/>
              <a:t>In Nile Delta, IPM of parasitic weeds on </a:t>
            </a:r>
            <a:r>
              <a:rPr lang="en-US" sz="2400" dirty="0" err="1" smtClean="0"/>
              <a:t>faba</a:t>
            </a:r>
            <a:r>
              <a:rPr lang="en-US" sz="2400" dirty="0" smtClean="0"/>
              <a:t> bean gave 22.4% yield advantage</a:t>
            </a:r>
          </a:p>
          <a:p>
            <a:r>
              <a:rPr lang="en-US" sz="2400" dirty="0" smtClean="0"/>
              <a:t>IPM of faba bean virus gave promising results in Egypt</a:t>
            </a:r>
          </a:p>
          <a:p>
            <a:r>
              <a:rPr lang="en-US" sz="2400" dirty="0"/>
              <a:t>In Meknes sites, IPM of Parasitic weeds on faba bean showed promising results</a:t>
            </a:r>
          </a:p>
          <a:p>
            <a:r>
              <a:rPr lang="en-US" sz="2400" dirty="0"/>
              <a:t>Weed surveys in the action sites showed </a:t>
            </a:r>
            <a:r>
              <a:rPr lang="en-US" sz="2400" i="1" dirty="0" err="1"/>
              <a:t>Bromus</a:t>
            </a:r>
            <a:r>
              <a:rPr lang="en-US" sz="2400" i="1" dirty="0"/>
              <a:t> </a:t>
            </a:r>
            <a:r>
              <a:rPr lang="en-US" sz="2400" dirty="0"/>
              <a:t>sp</a:t>
            </a:r>
            <a:r>
              <a:rPr lang="en-US" sz="2400" i="1" dirty="0"/>
              <a:t>.</a:t>
            </a:r>
            <a:r>
              <a:rPr lang="en-US" sz="2400" dirty="0"/>
              <a:t> can cause 68% decrease of crop yield in highly infested fields. </a:t>
            </a:r>
          </a:p>
          <a:p>
            <a:r>
              <a:rPr lang="en-US" sz="2400" dirty="0"/>
              <a:t>Two researchers were trained in plant viruses detection techniques</a:t>
            </a:r>
          </a:p>
          <a:p>
            <a:endParaRPr lang="en-US" sz="2400" dirty="0" smtClean="0"/>
          </a:p>
        </p:txBody>
      </p:sp>
      <p:sp>
        <p:nvSpPr>
          <p:cNvPr id="8" name="Title 1"/>
          <p:cNvSpPr txBox="1">
            <a:spLocks/>
          </p:cNvSpPr>
          <p:nvPr/>
        </p:nvSpPr>
        <p:spPr>
          <a:xfrm>
            <a:off x="533400" y="304800"/>
            <a:ext cx="8229600" cy="71596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nSpc>
                <a:spcPct val="90000"/>
              </a:lnSpc>
            </a:pPr>
            <a:r>
              <a:rPr lang="en-US" sz="3200" b="1" dirty="0" smtClean="0">
                <a:solidFill>
                  <a:srgbClr val="009900"/>
                </a:solidFill>
              </a:rPr>
              <a:t>IDO2/Wealth &amp; wellbeing – Cereal &amp; Legume IPM</a:t>
            </a:r>
            <a:endParaRPr lang="en-US" sz="3200" b="1" dirty="0">
              <a:solidFill>
                <a:srgbClr val="009900"/>
              </a:solidFill>
            </a:endParaRPr>
          </a:p>
        </p:txBody>
      </p:sp>
    </p:spTree>
    <p:extLst>
      <p:ext uri="{BB962C8B-B14F-4D97-AF65-F5344CB8AC3E}">
        <p14:creationId xmlns:p14="http://schemas.microsoft.com/office/powerpoint/2010/main" val="211577935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ZoneTexte 18"/>
          <p:cNvSpPr txBox="1"/>
          <p:nvPr/>
        </p:nvSpPr>
        <p:spPr>
          <a:xfrm>
            <a:off x="152400" y="3429000"/>
            <a:ext cx="8915400" cy="1015663"/>
          </a:xfrm>
          <a:prstGeom prst="rect">
            <a:avLst/>
          </a:prstGeom>
          <a:noFill/>
        </p:spPr>
        <p:txBody>
          <a:bodyPr wrap="square" rtlCol="0">
            <a:spAutoFit/>
          </a:bodyPr>
          <a:lstStyle/>
          <a:p>
            <a:pPr algn="just">
              <a:lnSpc>
                <a:spcPts val="1800"/>
              </a:lnSpc>
            </a:pPr>
            <a:r>
              <a:rPr lang="en-US" sz="1200" b="1" dirty="0" smtClean="0">
                <a:solidFill>
                  <a:srgbClr val="000099"/>
                </a:solidFill>
                <a:latin typeface="Arial" pitchFamily="34" charset="0"/>
                <a:cs typeface="Arial" pitchFamily="34" charset="0"/>
              </a:rPr>
              <a:t>Results (based on disease score), ARC Cairo Station:</a:t>
            </a:r>
          </a:p>
          <a:p>
            <a:pPr marL="266700" indent="-182563" algn="just">
              <a:lnSpc>
                <a:spcPts val="1800"/>
              </a:lnSpc>
              <a:buFont typeface="Wingdings" pitchFamily="2" charset="2"/>
              <a:buChar char="Ø"/>
            </a:pPr>
            <a:r>
              <a:rPr lang="en-US" sz="1200" dirty="0" smtClean="0">
                <a:latin typeface="Arial" pitchFamily="34" charset="0"/>
                <a:cs typeface="Arial" pitchFamily="34" charset="0"/>
              </a:rPr>
              <a:t>Virus infection level was higher in untreated plots (D0) compared to treated plots (D1 and D2).</a:t>
            </a:r>
          </a:p>
          <a:p>
            <a:pPr marL="266700" indent="-182563" algn="just">
              <a:lnSpc>
                <a:spcPts val="1800"/>
              </a:lnSpc>
              <a:buFont typeface="Wingdings" pitchFamily="2" charset="2"/>
              <a:buChar char="Ø"/>
            </a:pPr>
            <a:r>
              <a:rPr lang="en-US" sz="1200" dirty="0" smtClean="0">
                <a:latin typeface="Arial" pitchFamily="34" charset="0"/>
                <a:cs typeface="Arial" pitchFamily="34" charset="0"/>
              </a:rPr>
              <a:t>Seed treatment with Apron Star (</a:t>
            </a:r>
            <a:r>
              <a:rPr lang="en-US" sz="1200" dirty="0" err="1" smtClean="0">
                <a:latin typeface="Arial" pitchFamily="34" charset="0"/>
                <a:cs typeface="Arial" pitchFamily="34" charset="0"/>
              </a:rPr>
              <a:t>ApS</a:t>
            </a:r>
            <a:r>
              <a:rPr lang="en-US" sz="1200" dirty="0" smtClean="0">
                <a:latin typeface="Arial" pitchFamily="34" charset="0"/>
                <a:cs typeface="Arial" pitchFamily="34" charset="0"/>
              </a:rPr>
              <a:t>) and </a:t>
            </a:r>
            <a:r>
              <a:rPr lang="en-US" sz="1200" dirty="0" err="1" smtClean="0">
                <a:latin typeface="Arial" pitchFamily="34" charset="0"/>
                <a:cs typeface="Arial" pitchFamily="34" charset="0"/>
              </a:rPr>
              <a:t>Celest</a:t>
            </a:r>
            <a:r>
              <a:rPr lang="en-US" sz="1200" dirty="0" smtClean="0">
                <a:latin typeface="Arial" pitchFamily="34" charset="0"/>
                <a:cs typeface="Arial" pitchFamily="34" charset="0"/>
              </a:rPr>
              <a:t> top (CT) showed significant reduction in virus infection for all genotypes.</a:t>
            </a:r>
          </a:p>
          <a:p>
            <a:pPr marL="266700" indent="-182563" algn="just">
              <a:lnSpc>
                <a:spcPts val="1800"/>
              </a:lnSpc>
              <a:buFont typeface="Wingdings" pitchFamily="2" charset="2"/>
              <a:buChar char="Ø"/>
            </a:pPr>
            <a:r>
              <a:rPr lang="en-US" sz="1200" dirty="0" smtClean="0">
                <a:latin typeface="Arial" pitchFamily="34" charset="0"/>
                <a:cs typeface="Arial" pitchFamily="34" charset="0"/>
              </a:rPr>
              <a:t>Dose 1 (</a:t>
            </a:r>
            <a:r>
              <a:rPr lang="en-US" sz="1200" dirty="0" err="1" smtClean="0">
                <a:latin typeface="Arial" pitchFamily="34" charset="0"/>
                <a:cs typeface="Arial" pitchFamily="34" charset="0"/>
              </a:rPr>
              <a:t>ApS</a:t>
            </a:r>
            <a:r>
              <a:rPr lang="en-US" sz="1200" dirty="0" smtClean="0">
                <a:latin typeface="Arial" pitchFamily="34" charset="0"/>
                <a:cs typeface="Arial" pitchFamily="34" charset="0"/>
              </a:rPr>
              <a:t>=1.25g/kg; CT=0.75cc/kg) is apparently sufficient to decrease infection</a:t>
            </a:r>
          </a:p>
        </p:txBody>
      </p:sp>
      <p:sp>
        <p:nvSpPr>
          <p:cNvPr id="23" name="Rectangle 22"/>
          <p:cNvSpPr/>
          <p:nvPr/>
        </p:nvSpPr>
        <p:spPr>
          <a:xfrm>
            <a:off x="5874434" y="4606765"/>
            <a:ext cx="3124200" cy="1716175"/>
          </a:xfrm>
          <a:prstGeom prst="rect">
            <a:avLst/>
          </a:prstGeom>
        </p:spPr>
        <p:txBody>
          <a:bodyPr wrap="square">
            <a:spAutoFit/>
          </a:bodyPr>
          <a:lstStyle/>
          <a:p>
            <a:pPr>
              <a:lnSpc>
                <a:spcPts val="1800"/>
              </a:lnSpc>
            </a:pPr>
            <a:r>
              <a:rPr lang="en-GB" sz="2000" dirty="0">
                <a:solidFill>
                  <a:srgbClr val="000099"/>
                </a:solidFill>
                <a:cs typeface="Arial" pitchFamily="34" charset="0"/>
              </a:rPr>
              <a:t>Effect of seed dressing with </a:t>
            </a:r>
            <a:r>
              <a:rPr lang="en-GB" sz="2000" dirty="0" err="1">
                <a:solidFill>
                  <a:srgbClr val="000099"/>
                </a:solidFill>
                <a:cs typeface="Arial" pitchFamily="34" charset="0"/>
              </a:rPr>
              <a:t>Celest</a:t>
            </a:r>
            <a:r>
              <a:rPr lang="en-GB" sz="2000" dirty="0">
                <a:solidFill>
                  <a:srgbClr val="000099"/>
                </a:solidFill>
                <a:cs typeface="Arial" pitchFamily="34" charset="0"/>
              </a:rPr>
              <a:t> Top on virus infection of </a:t>
            </a:r>
            <a:r>
              <a:rPr lang="en-GB" sz="2000" dirty="0" err="1">
                <a:solidFill>
                  <a:srgbClr val="000099"/>
                </a:solidFill>
                <a:cs typeface="Arial" pitchFamily="34" charset="0"/>
              </a:rPr>
              <a:t>faba</a:t>
            </a:r>
            <a:r>
              <a:rPr lang="en-GB" sz="2000" dirty="0">
                <a:solidFill>
                  <a:srgbClr val="000099"/>
                </a:solidFill>
                <a:cs typeface="Arial" pitchFamily="34" charset="0"/>
              </a:rPr>
              <a:t> bean (Giza 4 and </a:t>
            </a:r>
            <a:r>
              <a:rPr lang="en-GB" sz="2000" dirty="0" err="1">
                <a:solidFill>
                  <a:srgbClr val="000099"/>
                </a:solidFill>
                <a:cs typeface="Arial" pitchFamily="34" charset="0"/>
              </a:rPr>
              <a:t>Misr</a:t>
            </a:r>
            <a:r>
              <a:rPr lang="en-GB" sz="2000" dirty="0">
                <a:solidFill>
                  <a:srgbClr val="000099"/>
                </a:solidFill>
                <a:cs typeface="Arial" pitchFamily="34" charset="0"/>
              </a:rPr>
              <a:t> 3) (right) under natural infection in ARC Cairo station as compared to untreated plots (left)</a:t>
            </a:r>
            <a:endParaRPr lang="en-US" sz="2000" dirty="0">
              <a:solidFill>
                <a:srgbClr val="000099"/>
              </a:solidFill>
              <a:cs typeface="Arial" pitchFamily="34" charset="0"/>
            </a:endParaRPr>
          </a:p>
        </p:txBody>
      </p:sp>
      <p:grpSp>
        <p:nvGrpSpPr>
          <p:cNvPr id="3" name="Group 2"/>
          <p:cNvGrpSpPr/>
          <p:nvPr/>
        </p:nvGrpSpPr>
        <p:grpSpPr>
          <a:xfrm>
            <a:off x="533400" y="4572000"/>
            <a:ext cx="5341034" cy="1970554"/>
            <a:chOff x="533400" y="4572000"/>
            <a:chExt cx="5341034" cy="1970554"/>
          </a:xfrm>
        </p:grpSpPr>
        <p:pic>
          <p:nvPicPr>
            <p:cNvPr id="21" name="Picture 3"/>
            <p:cNvPicPr>
              <a:picLocks noChangeAspect="1" noChangeArrowheads="1"/>
            </p:cNvPicPr>
            <p:nvPr/>
          </p:nvPicPr>
          <p:blipFill>
            <a:blip r:embed="rId2" cstate="print"/>
            <a:srcRect l="16826" t="15790" r="5414" b="7218"/>
            <a:stretch>
              <a:fillRect/>
            </a:stretch>
          </p:blipFill>
          <p:spPr bwMode="auto">
            <a:xfrm>
              <a:off x="3280231" y="4572000"/>
              <a:ext cx="2594203" cy="1926434"/>
            </a:xfrm>
            <a:prstGeom prst="rect">
              <a:avLst/>
            </a:prstGeom>
            <a:noFill/>
            <a:ln w="9525">
              <a:noFill/>
              <a:miter lim="800000"/>
              <a:headEnd/>
              <a:tailEnd/>
            </a:ln>
            <a:effectLst/>
          </p:spPr>
        </p:pic>
        <p:pic>
          <p:nvPicPr>
            <p:cNvPr id="22" name="Picture 4"/>
            <p:cNvPicPr>
              <a:picLocks noChangeAspect="1" noChangeArrowheads="1"/>
            </p:cNvPicPr>
            <p:nvPr/>
          </p:nvPicPr>
          <p:blipFill>
            <a:blip r:embed="rId3" cstate="print"/>
            <a:srcRect b="2353"/>
            <a:stretch>
              <a:fillRect/>
            </a:stretch>
          </p:blipFill>
          <p:spPr bwMode="auto">
            <a:xfrm>
              <a:off x="533400" y="4582021"/>
              <a:ext cx="2554062" cy="1914109"/>
            </a:xfrm>
            <a:prstGeom prst="rect">
              <a:avLst/>
            </a:prstGeom>
            <a:noFill/>
            <a:ln w="9525">
              <a:noFill/>
              <a:miter lim="800000"/>
              <a:headEnd/>
              <a:tailEnd/>
            </a:ln>
            <a:effectLst/>
          </p:spPr>
        </p:pic>
        <p:sp>
          <p:nvSpPr>
            <p:cNvPr id="24" name="ZoneTexte 23"/>
            <p:cNvSpPr txBox="1"/>
            <p:nvPr/>
          </p:nvSpPr>
          <p:spPr>
            <a:xfrm>
              <a:off x="838200" y="6186268"/>
              <a:ext cx="1905000" cy="307777"/>
            </a:xfrm>
            <a:prstGeom prst="rect">
              <a:avLst/>
            </a:prstGeom>
            <a:noFill/>
          </p:spPr>
          <p:txBody>
            <a:bodyPr wrap="square" rtlCol="0">
              <a:spAutoFit/>
            </a:bodyPr>
            <a:lstStyle/>
            <a:p>
              <a:r>
                <a:rPr lang="en-GB" sz="1400" b="1" dirty="0" err="1" smtClean="0">
                  <a:latin typeface="Arial" pitchFamily="34" charset="0"/>
                  <a:cs typeface="Arial" pitchFamily="34" charset="0"/>
                </a:rPr>
                <a:t>Misr</a:t>
              </a:r>
              <a:r>
                <a:rPr lang="en-GB" sz="1400" b="1" dirty="0" smtClean="0">
                  <a:latin typeface="Arial" pitchFamily="34" charset="0"/>
                  <a:cs typeface="Arial" pitchFamily="34" charset="0"/>
                </a:rPr>
                <a:t> 3           Giza 4  </a:t>
              </a:r>
              <a:endParaRPr lang="fr-FR" sz="1400" b="1" dirty="0"/>
            </a:p>
          </p:txBody>
        </p:sp>
        <p:sp>
          <p:nvSpPr>
            <p:cNvPr id="25" name="ZoneTexte 24"/>
            <p:cNvSpPr txBox="1"/>
            <p:nvPr/>
          </p:nvSpPr>
          <p:spPr>
            <a:xfrm>
              <a:off x="3721443" y="6234777"/>
              <a:ext cx="1905000" cy="307777"/>
            </a:xfrm>
            <a:prstGeom prst="rect">
              <a:avLst/>
            </a:prstGeom>
            <a:noFill/>
          </p:spPr>
          <p:txBody>
            <a:bodyPr wrap="square" rtlCol="0">
              <a:spAutoFit/>
            </a:bodyPr>
            <a:lstStyle/>
            <a:p>
              <a:r>
                <a:rPr lang="en-GB" sz="1400" b="1" dirty="0" err="1" smtClean="0">
                  <a:latin typeface="Arial" pitchFamily="34" charset="0"/>
                  <a:cs typeface="Arial" pitchFamily="34" charset="0"/>
                </a:rPr>
                <a:t>Misr</a:t>
              </a:r>
              <a:r>
                <a:rPr lang="en-GB" sz="1400" b="1" dirty="0" smtClean="0">
                  <a:latin typeface="Arial" pitchFamily="34" charset="0"/>
                  <a:cs typeface="Arial" pitchFamily="34" charset="0"/>
                </a:rPr>
                <a:t> 3           Giza 4  </a:t>
              </a:r>
              <a:endParaRPr lang="fr-FR" sz="1400" b="1" dirty="0"/>
            </a:p>
          </p:txBody>
        </p:sp>
      </p:grpSp>
      <p:grpSp>
        <p:nvGrpSpPr>
          <p:cNvPr id="6" name="Group 5"/>
          <p:cNvGrpSpPr/>
          <p:nvPr/>
        </p:nvGrpSpPr>
        <p:grpSpPr>
          <a:xfrm>
            <a:off x="304800" y="0"/>
            <a:ext cx="8724900" cy="3316418"/>
            <a:chOff x="304800" y="0"/>
            <a:chExt cx="8724900" cy="3316418"/>
          </a:xfrm>
        </p:grpSpPr>
        <p:sp>
          <p:nvSpPr>
            <p:cNvPr id="4" name="ZoneTexte 3"/>
            <p:cNvSpPr txBox="1"/>
            <p:nvPr/>
          </p:nvSpPr>
          <p:spPr>
            <a:xfrm>
              <a:off x="609600" y="0"/>
              <a:ext cx="8420100" cy="584775"/>
            </a:xfrm>
            <a:prstGeom prst="rect">
              <a:avLst/>
            </a:prstGeom>
            <a:noFill/>
          </p:spPr>
          <p:txBody>
            <a:bodyPr wrap="square" rtlCol="0">
              <a:spAutoFit/>
            </a:bodyPr>
            <a:lstStyle/>
            <a:p>
              <a:pPr algn="ctr"/>
              <a:r>
                <a:rPr lang="en-GB" sz="3200" b="1" dirty="0" smtClean="0">
                  <a:solidFill>
                    <a:srgbClr val="0000FF"/>
                  </a:solidFill>
                  <a:latin typeface="Arial" pitchFamily="34" charset="0"/>
                  <a:cs typeface="Arial" pitchFamily="34" charset="0"/>
                </a:rPr>
                <a:t>Highlights…</a:t>
              </a:r>
              <a:endParaRPr lang="en-US" sz="3200" b="1" dirty="0">
                <a:solidFill>
                  <a:srgbClr val="0000FF"/>
                </a:solidFill>
                <a:latin typeface="Arial" pitchFamily="34" charset="0"/>
                <a:cs typeface="Arial" pitchFamily="34" charset="0"/>
              </a:endParaRPr>
            </a:p>
          </p:txBody>
        </p:sp>
        <p:graphicFrame>
          <p:nvGraphicFramePr>
            <p:cNvPr id="15" name="Graphique 14"/>
            <p:cNvGraphicFramePr/>
            <p:nvPr>
              <p:extLst>
                <p:ext uri="{D42A27DB-BD31-4B8C-83A1-F6EECF244321}">
                  <p14:modId xmlns:p14="http://schemas.microsoft.com/office/powerpoint/2010/main" val="2447967331"/>
                </p:ext>
              </p:extLst>
            </p:nvPr>
          </p:nvGraphicFramePr>
          <p:xfrm>
            <a:off x="304800" y="914400"/>
            <a:ext cx="4038600" cy="240201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Graphique 15"/>
            <p:cNvGraphicFramePr/>
            <p:nvPr>
              <p:extLst>
                <p:ext uri="{D42A27DB-BD31-4B8C-83A1-F6EECF244321}">
                  <p14:modId xmlns:p14="http://schemas.microsoft.com/office/powerpoint/2010/main" val="3099778989"/>
                </p:ext>
              </p:extLst>
            </p:nvPr>
          </p:nvGraphicFramePr>
          <p:xfrm>
            <a:off x="4305300" y="950782"/>
            <a:ext cx="4724400" cy="2286000"/>
          </p:xfrm>
          <a:graphic>
            <a:graphicData uri="http://schemas.openxmlformats.org/drawingml/2006/chart">
              <c:chart xmlns:c="http://schemas.openxmlformats.org/drawingml/2006/chart" xmlns:r="http://schemas.openxmlformats.org/officeDocument/2006/relationships" r:id="rId5"/>
            </a:graphicData>
          </a:graphic>
        </p:graphicFrame>
        <p:sp>
          <p:nvSpPr>
            <p:cNvPr id="2" name="TextBox 1"/>
            <p:cNvSpPr txBox="1"/>
            <p:nvPr/>
          </p:nvSpPr>
          <p:spPr>
            <a:xfrm>
              <a:off x="990600" y="926293"/>
              <a:ext cx="1981200" cy="276999"/>
            </a:xfrm>
            <a:prstGeom prst="rect">
              <a:avLst/>
            </a:prstGeom>
            <a:noFill/>
          </p:spPr>
          <p:txBody>
            <a:bodyPr wrap="square" rtlCol="1">
              <a:spAutoFit/>
            </a:bodyPr>
            <a:lstStyle/>
            <a:p>
              <a:r>
                <a:rPr lang="en-US" sz="1200" b="1" dirty="0" smtClean="0">
                  <a:solidFill>
                    <a:srgbClr val="000099"/>
                  </a:solidFill>
                </a:rPr>
                <a:t>Apron Star (</a:t>
              </a:r>
              <a:r>
                <a:rPr lang="en-US" sz="1200" b="1" dirty="0" err="1" smtClean="0">
                  <a:solidFill>
                    <a:srgbClr val="000099"/>
                  </a:solidFill>
                </a:rPr>
                <a:t>ApS</a:t>
              </a:r>
              <a:r>
                <a:rPr lang="en-US" sz="1200" b="1" dirty="0" smtClean="0">
                  <a:solidFill>
                    <a:srgbClr val="000099"/>
                  </a:solidFill>
                </a:rPr>
                <a:t>)</a:t>
              </a:r>
              <a:endParaRPr lang="ar-SY" sz="1200" b="1" dirty="0">
                <a:solidFill>
                  <a:srgbClr val="000099"/>
                </a:solidFill>
              </a:endParaRPr>
            </a:p>
          </p:txBody>
        </p:sp>
        <p:sp>
          <p:nvSpPr>
            <p:cNvPr id="12" name="TextBox 11"/>
            <p:cNvSpPr txBox="1"/>
            <p:nvPr/>
          </p:nvSpPr>
          <p:spPr>
            <a:xfrm>
              <a:off x="4953000" y="896985"/>
              <a:ext cx="1981200" cy="276999"/>
            </a:xfrm>
            <a:prstGeom prst="rect">
              <a:avLst/>
            </a:prstGeom>
            <a:noFill/>
          </p:spPr>
          <p:txBody>
            <a:bodyPr wrap="square" rtlCol="1">
              <a:spAutoFit/>
            </a:bodyPr>
            <a:lstStyle/>
            <a:p>
              <a:r>
                <a:rPr lang="en-US" sz="1200" b="1" dirty="0" err="1" smtClean="0">
                  <a:solidFill>
                    <a:srgbClr val="000099"/>
                  </a:solidFill>
                </a:rPr>
                <a:t>Celest</a:t>
              </a:r>
              <a:r>
                <a:rPr lang="en-US" sz="1200" b="1" dirty="0" smtClean="0">
                  <a:solidFill>
                    <a:srgbClr val="000099"/>
                  </a:solidFill>
                </a:rPr>
                <a:t> top (CT)</a:t>
              </a:r>
              <a:endParaRPr lang="ar-SY" sz="1200" b="1" dirty="0">
                <a:solidFill>
                  <a:srgbClr val="000099"/>
                </a:solidFill>
              </a:endParaRPr>
            </a:p>
          </p:txBody>
        </p:sp>
      </p:grpSp>
      <p:sp>
        <p:nvSpPr>
          <p:cNvPr id="17" name="TextBox 16"/>
          <p:cNvSpPr txBox="1"/>
          <p:nvPr/>
        </p:nvSpPr>
        <p:spPr>
          <a:xfrm>
            <a:off x="3280231" y="4572000"/>
            <a:ext cx="2642268" cy="307777"/>
          </a:xfrm>
          <a:prstGeom prst="rect">
            <a:avLst/>
          </a:prstGeom>
          <a:noFill/>
        </p:spPr>
        <p:txBody>
          <a:bodyPr wrap="square" rtlCol="1">
            <a:spAutoFit/>
          </a:bodyPr>
          <a:lstStyle/>
          <a:p>
            <a:r>
              <a:rPr lang="en-US" sz="1400" b="1" dirty="0" smtClean="0">
                <a:solidFill>
                  <a:srgbClr val="000099"/>
                </a:solidFill>
              </a:rPr>
              <a:t>Treated with </a:t>
            </a:r>
            <a:r>
              <a:rPr lang="en-US" sz="1400" b="1" dirty="0" err="1" smtClean="0">
                <a:solidFill>
                  <a:srgbClr val="000099"/>
                </a:solidFill>
              </a:rPr>
              <a:t>Celest</a:t>
            </a:r>
            <a:r>
              <a:rPr lang="en-US" sz="1400" b="1" dirty="0" smtClean="0">
                <a:solidFill>
                  <a:srgbClr val="000099"/>
                </a:solidFill>
              </a:rPr>
              <a:t> top</a:t>
            </a:r>
            <a:endParaRPr lang="ar-SY" sz="1400" b="1" dirty="0">
              <a:solidFill>
                <a:srgbClr val="000099"/>
              </a:solidFill>
            </a:endParaRPr>
          </a:p>
        </p:txBody>
      </p:sp>
      <p:sp>
        <p:nvSpPr>
          <p:cNvPr id="18" name="TextBox 17"/>
          <p:cNvSpPr txBox="1"/>
          <p:nvPr/>
        </p:nvSpPr>
        <p:spPr>
          <a:xfrm>
            <a:off x="521677" y="4570511"/>
            <a:ext cx="2642268" cy="307777"/>
          </a:xfrm>
          <a:prstGeom prst="rect">
            <a:avLst/>
          </a:prstGeom>
          <a:noFill/>
        </p:spPr>
        <p:txBody>
          <a:bodyPr wrap="square" rtlCol="1">
            <a:spAutoFit/>
          </a:bodyPr>
          <a:lstStyle/>
          <a:p>
            <a:r>
              <a:rPr lang="en-US" sz="1400" b="1" dirty="0" smtClean="0">
                <a:solidFill>
                  <a:srgbClr val="000099"/>
                </a:solidFill>
              </a:rPr>
              <a:t>Un-treated</a:t>
            </a:r>
            <a:endParaRPr lang="ar-SY" sz="1400" b="1" dirty="0">
              <a:solidFill>
                <a:srgbClr val="000099"/>
              </a:solidFill>
            </a:endParaRPr>
          </a:p>
        </p:txBody>
      </p:sp>
    </p:spTree>
    <p:extLst>
      <p:ext uri="{BB962C8B-B14F-4D97-AF65-F5344CB8AC3E}">
        <p14:creationId xmlns:p14="http://schemas.microsoft.com/office/powerpoint/2010/main" val="91022223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Graphique 4"/>
          <p:cNvGraphicFramePr/>
          <p:nvPr>
            <p:extLst>
              <p:ext uri="{D42A27DB-BD31-4B8C-83A1-F6EECF244321}">
                <p14:modId xmlns:p14="http://schemas.microsoft.com/office/powerpoint/2010/main" val="3842728291"/>
              </p:ext>
            </p:extLst>
          </p:nvPr>
        </p:nvGraphicFramePr>
        <p:xfrm>
          <a:off x="549812" y="762000"/>
          <a:ext cx="4038600" cy="238702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Graphique 5"/>
          <p:cNvGraphicFramePr/>
          <p:nvPr>
            <p:extLst>
              <p:ext uri="{D42A27DB-BD31-4B8C-83A1-F6EECF244321}">
                <p14:modId xmlns:p14="http://schemas.microsoft.com/office/powerpoint/2010/main" val="2726214393"/>
              </p:ext>
            </p:extLst>
          </p:nvPr>
        </p:nvGraphicFramePr>
        <p:xfrm>
          <a:off x="4572000" y="936248"/>
          <a:ext cx="4381500" cy="2387025"/>
        </p:xfrm>
        <a:graphic>
          <a:graphicData uri="http://schemas.openxmlformats.org/drawingml/2006/chart">
            <c:chart xmlns:c="http://schemas.openxmlformats.org/drawingml/2006/chart" xmlns:r="http://schemas.openxmlformats.org/officeDocument/2006/relationships" r:id="rId3"/>
          </a:graphicData>
        </a:graphic>
      </p:graphicFrame>
      <p:sp>
        <p:nvSpPr>
          <p:cNvPr id="8" name="ZoneTexte 7"/>
          <p:cNvSpPr txBox="1"/>
          <p:nvPr/>
        </p:nvSpPr>
        <p:spPr>
          <a:xfrm>
            <a:off x="235634" y="3389625"/>
            <a:ext cx="8763000" cy="1182375"/>
          </a:xfrm>
          <a:prstGeom prst="rect">
            <a:avLst/>
          </a:prstGeom>
          <a:noFill/>
        </p:spPr>
        <p:txBody>
          <a:bodyPr wrap="square" rtlCol="0">
            <a:spAutoFit/>
          </a:bodyPr>
          <a:lstStyle/>
          <a:p>
            <a:pPr marL="71437" algn="just">
              <a:lnSpc>
                <a:spcPts val="1700"/>
              </a:lnSpc>
            </a:pPr>
            <a:r>
              <a:rPr lang="en-US" sz="1300" b="1" dirty="0" smtClean="0">
                <a:solidFill>
                  <a:srgbClr val="000099"/>
                </a:solidFill>
                <a:latin typeface="Arial" pitchFamily="34" charset="0"/>
                <a:cs typeface="Arial" pitchFamily="34" charset="0"/>
              </a:rPr>
              <a:t>Results of </a:t>
            </a:r>
            <a:r>
              <a:rPr lang="en-US" sz="1300" b="1" dirty="0" err="1" smtClean="0">
                <a:solidFill>
                  <a:srgbClr val="000099"/>
                </a:solidFill>
                <a:latin typeface="Arial" pitchFamily="34" charset="0"/>
                <a:cs typeface="Arial" pitchFamily="34" charset="0"/>
              </a:rPr>
              <a:t>Gemmiza</a:t>
            </a:r>
            <a:r>
              <a:rPr lang="en-US" sz="1300" b="1" dirty="0" smtClean="0">
                <a:solidFill>
                  <a:srgbClr val="000099"/>
                </a:solidFill>
                <a:latin typeface="Arial" pitchFamily="34" charset="0"/>
                <a:cs typeface="Arial" pitchFamily="34" charset="0"/>
              </a:rPr>
              <a:t> station:</a:t>
            </a:r>
          </a:p>
          <a:p>
            <a:pPr marL="365125" indent="-293688" algn="just">
              <a:lnSpc>
                <a:spcPts val="1700"/>
              </a:lnSpc>
              <a:buFont typeface="Wingdings" pitchFamily="2" charset="2"/>
              <a:buChar char="Ø"/>
            </a:pPr>
            <a:r>
              <a:rPr lang="en-US" sz="1300" dirty="0" smtClean="0">
                <a:latin typeface="Arial" pitchFamily="34" charset="0"/>
                <a:cs typeface="Arial" pitchFamily="34" charset="0"/>
              </a:rPr>
              <a:t>Virus infection level in </a:t>
            </a:r>
            <a:r>
              <a:rPr lang="en-US" sz="1300" dirty="0" err="1" smtClean="0">
                <a:latin typeface="Arial" pitchFamily="34" charset="0"/>
                <a:cs typeface="Arial" pitchFamily="34" charset="0"/>
              </a:rPr>
              <a:t>Gemmiza</a:t>
            </a:r>
            <a:r>
              <a:rPr lang="en-US" sz="1300" dirty="0" smtClean="0">
                <a:latin typeface="Arial" pitchFamily="34" charset="0"/>
                <a:cs typeface="Arial" pitchFamily="34" charset="0"/>
              </a:rPr>
              <a:t> station was lower than ARC Cairo  station in untreated plots (D0).</a:t>
            </a:r>
          </a:p>
          <a:p>
            <a:pPr marL="365125" indent="-293688" algn="just">
              <a:lnSpc>
                <a:spcPts val="1700"/>
              </a:lnSpc>
              <a:buFont typeface="Wingdings" pitchFamily="2" charset="2"/>
              <a:buChar char="Ø"/>
            </a:pPr>
            <a:r>
              <a:rPr lang="en-US" sz="1300" dirty="0" smtClean="0">
                <a:latin typeface="Arial" pitchFamily="34" charset="0"/>
                <a:cs typeface="Arial" pitchFamily="34" charset="0"/>
              </a:rPr>
              <a:t>Efficiency of seed treatment was less evident than ARC Cairo, but disease score data showed positive effect </a:t>
            </a:r>
          </a:p>
          <a:p>
            <a:pPr marL="365125" indent="-293688" algn="just">
              <a:lnSpc>
                <a:spcPts val="1700"/>
              </a:lnSpc>
              <a:buFont typeface="Wingdings" pitchFamily="2" charset="2"/>
              <a:buChar char="Ø"/>
            </a:pPr>
            <a:r>
              <a:rPr lang="en-US" sz="1300" dirty="0" smtClean="0">
                <a:latin typeface="Arial" pitchFamily="34" charset="0"/>
                <a:cs typeface="Arial" pitchFamily="34" charset="0"/>
              </a:rPr>
              <a:t>We can recommend  to use D2 (2.5 g/kg) for </a:t>
            </a:r>
            <a:r>
              <a:rPr lang="en-US" sz="1300" dirty="0" err="1" smtClean="0">
                <a:latin typeface="Arial" pitchFamily="34" charset="0"/>
                <a:cs typeface="Arial" pitchFamily="34" charset="0"/>
              </a:rPr>
              <a:t>ApS</a:t>
            </a:r>
            <a:r>
              <a:rPr lang="en-US" sz="1300" dirty="0" smtClean="0">
                <a:latin typeface="Arial" pitchFamily="34" charset="0"/>
                <a:cs typeface="Arial" pitchFamily="34" charset="0"/>
              </a:rPr>
              <a:t> and D1 (0.75 cc/kg) for CT.</a:t>
            </a:r>
          </a:p>
          <a:p>
            <a:pPr marL="365125" indent="-293688" algn="just">
              <a:lnSpc>
                <a:spcPts val="1700"/>
              </a:lnSpc>
              <a:buFont typeface="Wingdings" pitchFamily="2" charset="2"/>
              <a:buChar char="Ø"/>
            </a:pPr>
            <a:r>
              <a:rPr lang="en-US" sz="1300" dirty="0" smtClean="0">
                <a:latin typeface="Arial" pitchFamily="34" charset="0"/>
                <a:cs typeface="Arial" pitchFamily="34" charset="0"/>
              </a:rPr>
              <a:t>Giza 3 is more tolerant than the other two genotypes</a:t>
            </a:r>
          </a:p>
        </p:txBody>
      </p:sp>
      <p:pic>
        <p:nvPicPr>
          <p:cNvPr id="9" name="Picture 4"/>
          <p:cNvPicPr>
            <a:picLocks noChangeAspect="1" noChangeArrowheads="1"/>
          </p:cNvPicPr>
          <p:nvPr/>
        </p:nvPicPr>
        <p:blipFill>
          <a:blip r:embed="rId4" cstate="print"/>
          <a:srcRect t="15748" r="2344"/>
          <a:stretch>
            <a:fillRect/>
          </a:stretch>
        </p:blipFill>
        <p:spPr bwMode="auto">
          <a:xfrm>
            <a:off x="152400" y="4645223"/>
            <a:ext cx="2914643" cy="1885940"/>
          </a:xfrm>
          <a:prstGeom prst="rect">
            <a:avLst/>
          </a:prstGeom>
          <a:noFill/>
          <a:ln w="9525">
            <a:noFill/>
            <a:miter lim="800000"/>
            <a:headEnd/>
            <a:tailEnd/>
          </a:ln>
          <a:effectLst/>
        </p:spPr>
      </p:pic>
      <p:pic>
        <p:nvPicPr>
          <p:cNvPr id="10" name="Picture 2"/>
          <p:cNvPicPr>
            <a:picLocks noChangeAspect="1" noChangeArrowheads="1"/>
          </p:cNvPicPr>
          <p:nvPr/>
        </p:nvPicPr>
        <p:blipFill>
          <a:blip r:embed="rId5" cstate="print"/>
          <a:srcRect t="15748" r="4259"/>
          <a:stretch>
            <a:fillRect/>
          </a:stretch>
        </p:blipFill>
        <p:spPr bwMode="auto">
          <a:xfrm>
            <a:off x="3143256" y="4645223"/>
            <a:ext cx="2857487" cy="1885940"/>
          </a:xfrm>
          <a:prstGeom prst="rect">
            <a:avLst/>
          </a:prstGeom>
          <a:noFill/>
          <a:ln w="9525">
            <a:noFill/>
            <a:miter lim="800000"/>
            <a:headEnd/>
            <a:tailEnd/>
          </a:ln>
          <a:effectLst/>
        </p:spPr>
      </p:pic>
      <p:sp>
        <p:nvSpPr>
          <p:cNvPr id="12" name="Rectangle 11"/>
          <p:cNvSpPr/>
          <p:nvPr/>
        </p:nvSpPr>
        <p:spPr>
          <a:xfrm>
            <a:off x="6000743" y="4538008"/>
            <a:ext cx="2971800" cy="1938992"/>
          </a:xfrm>
          <a:prstGeom prst="rect">
            <a:avLst/>
          </a:prstGeom>
        </p:spPr>
        <p:txBody>
          <a:bodyPr wrap="square">
            <a:spAutoFit/>
          </a:bodyPr>
          <a:lstStyle/>
          <a:p>
            <a:pPr>
              <a:lnSpc>
                <a:spcPts val="1800"/>
              </a:lnSpc>
            </a:pPr>
            <a:r>
              <a:rPr lang="en-GB" sz="2000" dirty="0" smtClean="0">
                <a:solidFill>
                  <a:srgbClr val="000099"/>
                </a:solidFill>
                <a:cs typeface="Arial" pitchFamily="34" charset="0"/>
              </a:rPr>
              <a:t>Effect of seed dressing with Apron Star (D2) on virus infection of </a:t>
            </a:r>
            <a:r>
              <a:rPr lang="en-GB" sz="2000" dirty="0" err="1" smtClean="0">
                <a:solidFill>
                  <a:srgbClr val="000099"/>
                </a:solidFill>
                <a:cs typeface="Arial" pitchFamily="34" charset="0"/>
              </a:rPr>
              <a:t>faba</a:t>
            </a:r>
            <a:r>
              <a:rPr lang="en-GB" sz="2000" dirty="0" smtClean="0">
                <a:solidFill>
                  <a:srgbClr val="000099"/>
                </a:solidFill>
                <a:cs typeface="Arial" pitchFamily="34" charset="0"/>
              </a:rPr>
              <a:t> bean (</a:t>
            </a:r>
            <a:r>
              <a:rPr lang="en-GB" sz="2000" dirty="0" err="1" smtClean="0">
                <a:solidFill>
                  <a:srgbClr val="000099"/>
                </a:solidFill>
                <a:cs typeface="Arial" pitchFamily="34" charset="0"/>
              </a:rPr>
              <a:t>Sakha</a:t>
            </a:r>
            <a:r>
              <a:rPr lang="en-GB" sz="2000" dirty="0" smtClean="0">
                <a:solidFill>
                  <a:srgbClr val="000099"/>
                </a:solidFill>
                <a:cs typeface="Arial" pitchFamily="34" charset="0"/>
              </a:rPr>
              <a:t> 1) (right) under natural infection in </a:t>
            </a:r>
            <a:r>
              <a:rPr lang="en-GB" sz="2000" dirty="0" err="1" smtClean="0">
                <a:solidFill>
                  <a:srgbClr val="000099"/>
                </a:solidFill>
                <a:cs typeface="Arial" pitchFamily="34" charset="0"/>
              </a:rPr>
              <a:t>Gemmiza</a:t>
            </a:r>
            <a:r>
              <a:rPr lang="en-GB" sz="2000" dirty="0" smtClean="0">
                <a:solidFill>
                  <a:srgbClr val="000099"/>
                </a:solidFill>
                <a:cs typeface="Arial" pitchFamily="34" charset="0"/>
              </a:rPr>
              <a:t> field conditions as compared to untreated plots (left)</a:t>
            </a:r>
            <a:endParaRPr lang="en-US" sz="2000" dirty="0">
              <a:solidFill>
                <a:srgbClr val="000099"/>
              </a:solidFill>
              <a:cs typeface="Arial" pitchFamily="34" charset="0"/>
            </a:endParaRPr>
          </a:p>
        </p:txBody>
      </p:sp>
      <p:sp>
        <p:nvSpPr>
          <p:cNvPr id="13" name="ZoneTexte 12"/>
          <p:cNvSpPr txBox="1"/>
          <p:nvPr/>
        </p:nvSpPr>
        <p:spPr>
          <a:xfrm>
            <a:off x="2743200" y="6550223"/>
            <a:ext cx="762000" cy="307777"/>
          </a:xfrm>
          <a:prstGeom prst="rect">
            <a:avLst/>
          </a:prstGeom>
          <a:noFill/>
        </p:spPr>
        <p:txBody>
          <a:bodyPr wrap="square" rtlCol="0">
            <a:spAutoFit/>
          </a:bodyPr>
          <a:lstStyle/>
          <a:p>
            <a:r>
              <a:rPr lang="fr-FR" sz="1400" b="1" dirty="0" err="1" smtClean="0"/>
              <a:t>Sakha</a:t>
            </a:r>
            <a:r>
              <a:rPr lang="fr-FR" sz="1400" b="1" dirty="0" smtClean="0"/>
              <a:t> 1</a:t>
            </a:r>
            <a:endParaRPr lang="fr-FR" sz="1400" b="1" dirty="0"/>
          </a:p>
        </p:txBody>
      </p:sp>
      <p:sp>
        <p:nvSpPr>
          <p:cNvPr id="11" name="ZoneTexte 3"/>
          <p:cNvSpPr txBox="1"/>
          <p:nvPr/>
        </p:nvSpPr>
        <p:spPr>
          <a:xfrm>
            <a:off x="609600" y="0"/>
            <a:ext cx="8420100" cy="584775"/>
          </a:xfrm>
          <a:prstGeom prst="rect">
            <a:avLst/>
          </a:prstGeom>
          <a:noFill/>
        </p:spPr>
        <p:txBody>
          <a:bodyPr wrap="square" rtlCol="0">
            <a:spAutoFit/>
          </a:bodyPr>
          <a:lstStyle/>
          <a:p>
            <a:pPr algn="ctr"/>
            <a:r>
              <a:rPr lang="en-GB" sz="3200" b="1" dirty="0" smtClean="0">
                <a:solidFill>
                  <a:srgbClr val="0000FF"/>
                </a:solidFill>
                <a:latin typeface="Arial" pitchFamily="34" charset="0"/>
                <a:cs typeface="Arial" pitchFamily="34" charset="0"/>
              </a:rPr>
              <a:t>Highlights…</a:t>
            </a:r>
            <a:endParaRPr lang="en-US" sz="3200" b="1" dirty="0">
              <a:solidFill>
                <a:srgbClr val="0000FF"/>
              </a:solidFill>
              <a:latin typeface="Arial" pitchFamily="34" charset="0"/>
              <a:cs typeface="Arial" pitchFamily="34" charset="0"/>
            </a:endParaRPr>
          </a:p>
        </p:txBody>
      </p:sp>
      <p:sp>
        <p:nvSpPr>
          <p:cNvPr id="2" name="TextBox 1"/>
          <p:cNvSpPr txBox="1"/>
          <p:nvPr/>
        </p:nvSpPr>
        <p:spPr>
          <a:xfrm>
            <a:off x="1143000" y="954107"/>
            <a:ext cx="1828800" cy="276999"/>
          </a:xfrm>
          <a:prstGeom prst="rect">
            <a:avLst/>
          </a:prstGeom>
          <a:noFill/>
        </p:spPr>
        <p:txBody>
          <a:bodyPr wrap="square" rtlCol="1">
            <a:spAutoFit/>
          </a:bodyPr>
          <a:lstStyle/>
          <a:p>
            <a:r>
              <a:rPr lang="en-US" sz="1200" b="1" dirty="0" smtClean="0">
                <a:solidFill>
                  <a:srgbClr val="000099"/>
                </a:solidFill>
              </a:rPr>
              <a:t>Apron Star (</a:t>
            </a:r>
            <a:r>
              <a:rPr lang="en-US" sz="1200" b="1" dirty="0" err="1" smtClean="0">
                <a:solidFill>
                  <a:srgbClr val="000099"/>
                </a:solidFill>
              </a:rPr>
              <a:t>ApS</a:t>
            </a:r>
            <a:r>
              <a:rPr lang="en-US" sz="1200" b="1" dirty="0" smtClean="0">
                <a:solidFill>
                  <a:srgbClr val="000099"/>
                </a:solidFill>
              </a:rPr>
              <a:t>)</a:t>
            </a:r>
            <a:endParaRPr lang="ar-SY" sz="1200" b="1" dirty="0">
              <a:solidFill>
                <a:srgbClr val="000099"/>
              </a:solidFill>
            </a:endParaRPr>
          </a:p>
        </p:txBody>
      </p:sp>
      <p:sp>
        <p:nvSpPr>
          <p:cNvPr id="14" name="TextBox 13"/>
          <p:cNvSpPr txBox="1"/>
          <p:nvPr/>
        </p:nvSpPr>
        <p:spPr>
          <a:xfrm>
            <a:off x="5105400" y="954107"/>
            <a:ext cx="1828800" cy="276999"/>
          </a:xfrm>
          <a:prstGeom prst="rect">
            <a:avLst/>
          </a:prstGeom>
          <a:noFill/>
        </p:spPr>
        <p:txBody>
          <a:bodyPr wrap="square" rtlCol="1">
            <a:spAutoFit/>
          </a:bodyPr>
          <a:lstStyle/>
          <a:p>
            <a:r>
              <a:rPr lang="en-US" sz="1200" b="1" dirty="0" err="1" smtClean="0">
                <a:solidFill>
                  <a:srgbClr val="000099"/>
                </a:solidFill>
              </a:rPr>
              <a:t>Celest</a:t>
            </a:r>
            <a:r>
              <a:rPr lang="en-US" sz="1200" b="1" dirty="0" smtClean="0">
                <a:solidFill>
                  <a:srgbClr val="000099"/>
                </a:solidFill>
              </a:rPr>
              <a:t> top (CT)</a:t>
            </a:r>
            <a:endParaRPr lang="ar-SY" sz="1200" b="1" dirty="0">
              <a:solidFill>
                <a:srgbClr val="000099"/>
              </a:solidFill>
            </a:endParaRPr>
          </a:p>
        </p:txBody>
      </p:sp>
      <p:sp>
        <p:nvSpPr>
          <p:cNvPr id="3" name="TextBox 2"/>
          <p:cNvSpPr txBox="1"/>
          <p:nvPr/>
        </p:nvSpPr>
        <p:spPr>
          <a:xfrm>
            <a:off x="3200400" y="6019800"/>
            <a:ext cx="1473878" cy="523220"/>
          </a:xfrm>
          <a:prstGeom prst="rect">
            <a:avLst/>
          </a:prstGeom>
          <a:noFill/>
        </p:spPr>
        <p:txBody>
          <a:bodyPr wrap="square" rtlCol="1">
            <a:spAutoFit/>
          </a:bodyPr>
          <a:lstStyle/>
          <a:p>
            <a:r>
              <a:rPr lang="en-US" sz="1400" b="1" dirty="0" smtClean="0">
                <a:solidFill>
                  <a:srgbClr val="FFFF00"/>
                </a:solidFill>
              </a:rPr>
              <a:t>Treated with Apron Stat</a:t>
            </a:r>
            <a:endParaRPr lang="ar-SY" sz="1400" b="1" dirty="0">
              <a:solidFill>
                <a:srgbClr val="FFFF00"/>
              </a:solidFill>
            </a:endParaRPr>
          </a:p>
        </p:txBody>
      </p:sp>
      <p:sp>
        <p:nvSpPr>
          <p:cNvPr id="15" name="TextBox 14"/>
          <p:cNvSpPr txBox="1"/>
          <p:nvPr/>
        </p:nvSpPr>
        <p:spPr>
          <a:xfrm>
            <a:off x="152400" y="6169223"/>
            <a:ext cx="1473878" cy="307777"/>
          </a:xfrm>
          <a:prstGeom prst="rect">
            <a:avLst/>
          </a:prstGeom>
          <a:noFill/>
        </p:spPr>
        <p:txBody>
          <a:bodyPr wrap="square" rtlCol="1">
            <a:spAutoFit/>
          </a:bodyPr>
          <a:lstStyle/>
          <a:p>
            <a:r>
              <a:rPr lang="en-US" sz="1400" b="1" dirty="0" smtClean="0">
                <a:solidFill>
                  <a:srgbClr val="FFFF00"/>
                </a:solidFill>
              </a:rPr>
              <a:t>Un-treated</a:t>
            </a:r>
            <a:endParaRPr lang="ar-SY" sz="1400" b="1" dirty="0">
              <a:solidFill>
                <a:srgbClr val="FFFF00"/>
              </a:solidFill>
            </a:endParaRPr>
          </a:p>
        </p:txBody>
      </p:sp>
    </p:spTree>
    <p:extLst>
      <p:ext uri="{BB962C8B-B14F-4D97-AF65-F5344CB8AC3E}">
        <p14:creationId xmlns:p14="http://schemas.microsoft.com/office/powerpoint/2010/main" val="78483576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Autofit/>
          </a:bodyPr>
          <a:lstStyle/>
          <a:p>
            <a:r>
              <a:rPr lang="en-US" sz="3200" b="1" dirty="0" smtClean="0">
                <a:solidFill>
                  <a:srgbClr val="009900"/>
                </a:solidFill>
              </a:rPr>
              <a:t>IDO2/ Wellbeing – Seed system &amp; dissemination</a:t>
            </a:r>
            <a:endParaRPr lang="en-US" sz="3200" b="1" dirty="0">
              <a:solidFill>
                <a:srgbClr val="009900"/>
              </a:solidFill>
            </a:endParaRPr>
          </a:p>
        </p:txBody>
      </p:sp>
      <p:sp>
        <p:nvSpPr>
          <p:cNvPr id="3" name="Content Placeholder 2"/>
          <p:cNvSpPr>
            <a:spLocks noGrp="1"/>
          </p:cNvSpPr>
          <p:nvPr>
            <p:ph idx="1"/>
          </p:nvPr>
        </p:nvSpPr>
        <p:spPr>
          <a:xfrm>
            <a:off x="457200" y="1371600"/>
            <a:ext cx="8229600" cy="4953000"/>
          </a:xfrm>
        </p:spPr>
        <p:txBody>
          <a:bodyPr>
            <a:noAutofit/>
          </a:bodyPr>
          <a:lstStyle/>
          <a:p>
            <a:pPr marL="0" indent="0">
              <a:lnSpc>
                <a:spcPct val="80000"/>
              </a:lnSpc>
              <a:spcBef>
                <a:spcPts val="200"/>
              </a:spcBef>
              <a:spcAft>
                <a:spcPts val="200"/>
              </a:spcAft>
              <a:buNone/>
            </a:pPr>
            <a:r>
              <a:rPr lang="en-US" sz="2400" b="1" dirty="0" smtClean="0">
                <a:solidFill>
                  <a:schemeClr val="tx2"/>
                </a:solidFill>
              </a:rPr>
              <a:t>Objectives</a:t>
            </a:r>
            <a:endParaRPr lang="en-US" sz="2400" b="1" dirty="0">
              <a:solidFill>
                <a:schemeClr val="tx2"/>
              </a:solidFill>
            </a:endParaRPr>
          </a:p>
          <a:p>
            <a:pPr lvl="0">
              <a:lnSpc>
                <a:spcPct val="80000"/>
              </a:lnSpc>
              <a:spcBef>
                <a:spcPts val="200"/>
              </a:spcBef>
              <a:spcAft>
                <a:spcPts val="200"/>
              </a:spcAft>
            </a:pPr>
            <a:r>
              <a:rPr lang="en-US" sz="2400" dirty="0"/>
              <a:t>Analysis of cereals and legumes seed system constraints </a:t>
            </a:r>
          </a:p>
          <a:p>
            <a:pPr lvl="0">
              <a:lnSpc>
                <a:spcPct val="80000"/>
              </a:lnSpc>
              <a:spcBef>
                <a:spcPts val="200"/>
              </a:spcBef>
              <a:spcAft>
                <a:spcPts val="200"/>
              </a:spcAft>
            </a:pPr>
            <a:r>
              <a:rPr lang="en-US" sz="2400" dirty="0"/>
              <a:t>Initiating alternative seed delivery systems using </a:t>
            </a:r>
            <a:r>
              <a:rPr lang="fr-FR" sz="2400" dirty="0"/>
              <a:t>Village-</a:t>
            </a:r>
            <a:r>
              <a:rPr lang="fr-FR" sz="2400" dirty="0" err="1"/>
              <a:t>Based</a:t>
            </a:r>
            <a:r>
              <a:rPr lang="fr-FR" sz="2400" dirty="0"/>
              <a:t> </a:t>
            </a:r>
            <a:r>
              <a:rPr lang="fr-FR" sz="2400" dirty="0" err="1"/>
              <a:t>Seed</a:t>
            </a:r>
            <a:r>
              <a:rPr lang="fr-FR" sz="2400" dirty="0"/>
              <a:t> </a:t>
            </a:r>
            <a:r>
              <a:rPr lang="fr-FR" sz="2400" dirty="0" err="1" smtClean="0"/>
              <a:t>Enterprises</a:t>
            </a:r>
            <a:r>
              <a:rPr lang="fr-FR" sz="2400" dirty="0" smtClean="0"/>
              <a:t> (</a:t>
            </a:r>
            <a:r>
              <a:rPr lang="en-US" sz="2400" dirty="0" smtClean="0"/>
              <a:t>VBSEs)</a:t>
            </a:r>
          </a:p>
          <a:p>
            <a:pPr marL="0" lvl="0" indent="0">
              <a:lnSpc>
                <a:spcPct val="80000"/>
              </a:lnSpc>
              <a:spcBef>
                <a:spcPts val="200"/>
              </a:spcBef>
              <a:spcAft>
                <a:spcPts val="200"/>
              </a:spcAft>
              <a:buNone/>
            </a:pPr>
            <a:r>
              <a:rPr lang="en-US" sz="2400" b="1" dirty="0" smtClean="0">
                <a:solidFill>
                  <a:schemeClr val="tx2"/>
                </a:solidFill>
              </a:rPr>
              <a:t>Achievements</a:t>
            </a:r>
          </a:p>
          <a:p>
            <a:pPr>
              <a:lnSpc>
                <a:spcPct val="80000"/>
              </a:lnSpc>
              <a:spcBef>
                <a:spcPts val="200"/>
              </a:spcBef>
              <a:spcAft>
                <a:spcPts val="200"/>
              </a:spcAft>
            </a:pPr>
            <a:r>
              <a:rPr lang="en-US" sz="2400" dirty="0"/>
              <a:t>Understanding the cereal (wheat) and legume </a:t>
            </a:r>
            <a:r>
              <a:rPr lang="en-US" sz="2400" dirty="0" err="1"/>
              <a:t>fabab</a:t>
            </a:r>
            <a:r>
              <a:rPr lang="en-US" sz="2400" dirty="0"/>
              <a:t> bean) seed system constraints in Meknes site</a:t>
            </a:r>
            <a:endParaRPr lang="en-US" sz="2400" b="1" dirty="0"/>
          </a:p>
          <a:p>
            <a:pPr>
              <a:lnSpc>
                <a:spcPct val="80000"/>
              </a:lnSpc>
              <a:spcBef>
                <a:spcPts val="200"/>
              </a:spcBef>
              <a:spcAft>
                <a:spcPts val="200"/>
              </a:spcAft>
            </a:pPr>
            <a:r>
              <a:rPr lang="en-US" sz="2400" dirty="0" smtClean="0"/>
              <a:t>Development </a:t>
            </a:r>
            <a:r>
              <a:rPr lang="en-US" sz="2400" dirty="0"/>
              <a:t>of alternative seed delivery system:</a:t>
            </a:r>
          </a:p>
          <a:p>
            <a:pPr lvl="1">
              <a:lnSpc>
                <a:spcPct val="80000"/>
              </a:lnSpc>
              <a:spcBef>
                <a:spcPts val="200"/>
              </a:spcBef>
              <a:spcAft>
                <a:spcPts val="200"/>
              </a:spcAft>
            </a:pPr>
            <a:r>
              <a:rPr lang="en-US" sz="2000" dirty="0"/>
              <a:t>Six communities of 60 farmers with 600 ha of land </a:t>
            </a:r>
            <a:r>
              <a:rPr lang="en-US" sz="2000" dirty="0" smtClean="0"/>
              <a:t>identified</a:t>
            </a:r>
            <a:endParaRPr lang="en-US" sz="2000" dirty="0"/>
          </a:p>
          <a:p>
            <a:pPr lvl="1">
              <a:lnSpc>
                <a:spcPct val="80000"/>
              </a:lnSpc>
              <a:spcBef>
                <a:spcPts val="200"/>
              </a:spcBef>
              <a:spcAft>
                <a:spcPts val="200"/>
              </a:spcAft>
            </a:pPr>
            <a:r>
              <a:rPr lang="en-US" sz="2000" dirty="0"/>
              <a:t>Seed (40 q) of new legume varieties for local seed production provided</a:t>
            </a:r>
          </a:p>
          <a:p>
            <a:pPr lvl="1">
              <a:lnSpc>
                <a:spcPct val="80000"/>
              </a:lnSpc>
              <a:spcBef>
                <a:spcPts val="200"/>
              </a:spcBef>
              <a:spcAft>
                <a:spcPts val="200"/>
              </a:spcAft>
            </a:pPr>
            <a:r>
              <a:rPr lang="en-US" sz="2000" dirty="0" smtClean="0"/>
              <a:t>An </a:t>
            </a:r>
            <a:r>
              <a:rPr lang="en-US" sz="2000" dirty="0"/>
              <a:t>integrated seed processing machine ordered and delivered</a:t>
            </a:r>
          </a:p>
          <a:p>
            <a:pPr>
              <a:lnSpc>
                <a:spcPct val="80000"/>
              </a:lnSpc>
              <a:spcBef>
                <a:spcPts val="200"/>
              </a:spcBef>
              <a:spcAft>
                <a:spcPts val="200"/>
              </a:spcAft>
            </a:pPr>
            <a:r>
              <a:rPr lang="en-US" sz="2400" dirty="0"/>
              <a:t>Capacity development:</a:t>
            </a:r>
          </a:p>
          <a:p>
            <a:pPr marL="685800" lvl="1">
              <a:lnSpc>
                <a:spcPct val="80000"/>
              </a:lnSpc>
              <a:spcBef>
                <a:spcPts val="200"/>
              </a:spcBef>
              <a:spcAft>
                <a:spcPts val="200"/>
              </a:spcAft>
            </a:pPr>
            <a:r>
              <a:rPr lang="en-US" sz="2000" dirty="0"/>
              <a:t>6 communities &amp; 300 farmers benefited from technical backstopping</a:t>
            </a:r>
          </a:p>
          <a:p>
            <a:pPr marL="685800" lvl="1">
              <a:lnSpc>
                <a:spcPct val="80000"/>
              </a:lnSpc>
              <a:spcBef>
                <a:spcPts val="200"/>
              </a:spcBef>
              <a:spcAft>
                <a:spcPts val="200"/>
              </a:spcAft>
            </a:pPr>
            <a:r>
              <a:rPr lang="en-US" sz="2000" dirty="0" smtClean="0">
                <a:solidFill>
                  <a:prstClr val="black"/>
                </a:solidFill>
              </a:rPr>
              <a:t>3 </a:t>
            </a:r>
            <a:r>
              <a:rPr lang="en-US" sz="2000" dirty="0">
                <a:solidFill>
                  <a:prstClr val="black"/>
                </a:solidFill>
              </a:rPr>
              <a:t>integrated mobile seed processing machines provided to pioneer farmers</a:t>
            </a:r>
          </a:p>
          <a:p>
            <a:pPr marL="0" lvl="0" indent="0">
              <a:lnSpc>
                <a:spcPct val="80000"/>
              </a:lnSpc>
              <a:spcBef>
                <a:spcPts val="200"/>
              </a:spcBef>
              <a:spcAft>
                <a:spcPts val="200"/>
              </a:spcAft>
              <a:buNone/>
            </a:pPr>
            <a:endParaRPr lang="en-US" sz="2400" b="1" dirty="0">
              <a:solidFill>
                <a:schemeClr val="tx2"/>
              </a:solidFill>
            </a:endParaRPr>
          </a:p>
        </p:txBody>
      </p:sp>
    </p:spTree>
    <p:extLst>
      <p:ext uri="{BB962C8B-B14F-4D97-AF65-F5344CB8AC3E}">
        <p14:creationId xmlns:p14="http://schemas.microsoft.com/office/powerpoint/2010/main" val="373465095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normAutofit fontScale="77500" lnSpcReduction="20000"/>
          </a:bodyPr>
          <a:lstStyle/>
          <a:p>
            <a:pPr lvl="0"/>
            <a:r>
              <a:rPr lang="en-US" sz="4200" dirty="0" smtClean="0"/>
              <a:t>Objectives:</a:t>
            </a:r>
          </a:p>
          <a:p>
            <a:pPr lvl="1"/>
            <a:r>
              <a:rPr lang="en-US" dirty="0"/>
              <a:t>Identify options for  new income generating activities and employment opportunities for women and youth in selected value chains to improve households’ livelihoods (Assess gender barriers to greater access to natural resources (including land), inputs, credits and markets, and for sustainable management of natural resources) ; (Develop and test new mechanisms for empowering rural women and youth to equitably share responsibilities and benefits of agricultural </a:t>
            </a:r>
            <a:r>
              <a:rPr lang="en-US" dirty="0" smtClean="0"/>
              <a:t>development</a:t>
            </a:r>
          </a:p>
          <a:p>
            <a:r>
              <a:rPr lang="en-US" dirty="0" smtClean="0"/>
              <a:t>How:</a:t>
            </a:r>
            <a:endParaRPr lang="en-CA" dirty="0" smtClean="0"/>
          </a:p>
          <a:p>
            <a:pPr lvl="1"/>
            <a:r>
              <a:rPr lang="en-CA" dirty="0" smtClean="0"/>
              <a:t>Gender </a:t>
            </a:r>
            <a:r>
              <a:rPr lang="en-CA" dirty="0"/>
              <a:t>Mainstreaming of  technologies related to Crop-Livestock </a:t>
            </a:r>
            <a:r>
              <a:rPr lang="en-CA" dirty="0" smtClean="0"/>
              <a:t> Systems</a:t>
            </a:r>
            <a:endParaRPr lang="en-CA" dirty="0"/>
          </a:p>
          <a:p>
            <a:pPr lvl="1"/>
            <a:r>
              <a:rPr lang="en-CA" dirty="0"/>
              <a:t>Collecting Sex Disaggregated Data in all  </a:t>
            </a:r>
            <a:r>
              <a:rPr lang="en-CA" dirty="0" smtClean="0"/>
              <a:t>CRP-DS sites </a:t>
            </a:r>
            <a:r>
              <a:rPr lang="en-CA" dirty="0"/>
              <a:t>for Gender Analysis </a:t>
            </a:r>
          </a:p>
          <a:p>
            <a:pPr lvl="0"/>
            <a:endParaRPr lang="en-US" dirty="0"/>
          </a:p>
        </p:txBody>
      </p:sp>
      <p:sp>
        <p:nvSpPr>
          <p:cNvPr id="3" name="Slide Number Placeholder 2"/>
          <p:cNvSpPr>
            <a:spLocks noGrp="1"/>
          </p:cNvSpPr>
          <p:nvPr>
            <p:ph type="sldNum" sz="quarter" idx="12"/>
          </p:nvPr>
        </p:nvSpPr>
        <p:spPr/>
        <p:txBody>
          <a:bodyPr/>
          <a:lstStyle/>
          <a:p>
            <a:fld id="{DED37CF9-E3DB-4575-88B6-05549807FEBA}" type="slidenum">
              <a:rPr lang="en-US" smtClean="0"/>
              <a:t>42</a:t>
            </a:fld>
            <a:endParaRPr lang="en-US"/>
          </a:p>
        </p:txBody>
      </p:sp>
      <p:sp>
        <p:nvSpPr>
          <p:cNvPr id="6" name="Title 1"/>
          <p:cNvSpPr txBox="1">
            <a:spLocks/>
          </p:cNvSpPr>
          <p:nvPr/>
        </p:nvSpPr>
        <p:spPr>
          <a:xfrm>
            <a:off x="467710" y="1143000"/>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nSpc>
                <a:spcPct val="90000"/>
              </a:lnSpc>
            </a:pPr>
            <a:endParaRPr lang="en-US" sz="3200" dirty="0"/>
          </a:p>
        </p:txBody>
      </p:sp>
      <p:sp>
        <p:nvSpPr>
          <p:cNvPr id="2" name="Title 1"/>
          <p:cNvSpPr>
            <a:spLocks noGrp="1"/>
          </p:cNvSpPr>
          <p:nvPr>
            <p:ph type="title"/>
          </p:nvPr>
        </p:nvSpPr>
        <p:spPr/>
        <p:txBody>
          <a:bodyPr vert="horz" lIns="91440" tIns="45720" rIns="91440" bIns="45720" rtlCol="0" anchor="ctr">
            <a:noAutofit/>
          </a:bodyPr>
          <a:lstStyle/>
          <a:p>
            <a:pPr>
              <a:lnSpc>
                <a:spcPct val="90000"/>
              </a:lnSpc>
            </a:pPr>
            <a:r>
              <a:rPr lang="en-US" sz="3200" b="1" dirty="0">
                <a:solidFill>
                  <a:srgbClr val="00B0F0"/>
                </a:solidFill>
              </a:rPr>
              <a:t>IDO3/Women &amp; children have access to greater quantity &amp; diversity of food</a:t>
            </a:r>
          </a:p>
        </p:txBody>
      </p:sp>
    </p:spTree>
    <p:extLst>
      <p:ext uri="{BB962C8B-B14F-4D97-AF65-F5344CB8AC3E}">
        <p14:creationId xmlns:p14="http://schemas.microsoft.com/office/powerpoint/2010/main" val="34654750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468313" y="0"/>
            <a:ext cx="8229600" cy="1143000"/>
          </a:xfrm>
        </p:spPr>
        <p:txBody>
          <a:bodyPr>
            <a:normAutofit fontScale="90000"/>
          </a:bodyPr>
          <a:lstStyle/>
          <a:p>
            <a:r>
              <a:rPr lang="en-CA" altLang="en-US" sz="2500" b="1" smtClean="0"/>
              <a:t>Gender Mainstreaming/Integrative Research</a:t>
            </a:r>
            <a:br>
              <a:rPr lang="en-CA" altLang="en-US" sz="2500" b="1" smtClean="0"/>
            </a:br>
            <a:r>
              <a:rPr lang="en-CA" altLang="en-US" sz="2500" b="1" smtClean="0"/>
              <a:t>(Technologies at the Center)</a:t>
            </a:r>
            <a:br>
              <a:rPr lang="en-CA" altLang="en-US" sz="2500" b="1" smtClean="0"/>
            </a:br>
            <a:endParaRPr lang="en-CA" altLang="en-US" sz="2500" smtClean="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434229859"/>
              </p:ext>
            </p:extLst>
          </p:nvPr>
        </p:nvGraphicFramePr>
        <p:xfrm>
          <a:off x="250825" y="1158875"/>
          <a:ext cx="8664575" cy="5241925"/>
        </p:xfrm>
        <a:graphic>
          <a:graphicData uri="http://schemas.openxmlformats.org/drawingml/2006/table">
            <a:tbl>
              <a:tblPr firstRow="1" bandRow="1">
                <a:tableStyleId>{5C22544A-7EE6-4342-B048-85BDC9FD1C3A}</a:tableStyleId>
              </a:tblPr>
              <a:tblGrid>
                <a:gridCol w="2035175"/>
                <a:gridCol w="6629400"/>
              </a:tblGrid>
              <a:tr h="640163">
                <a:tc>
                  <a:txBody>
                    <a:bodyPr/>
                    <a:lstStyle/>
                    <a:p>
                      <a:r>
                        <a:rPr lang="en-CA" sz="1800" dirty="0" smtClean="0"/>
                        <a:t>Major Objectives </a:t>
                      </a:r>
                      <a:endParaRPr lang="en-CA" sz="1800" dirty="0"/>
                    </a:p>
                  </a:txBody>
                  <a:tcPr marL="91438" marR="91438" marT="45726" marB="45726"/>
                </a:tc>
                <a:tc>
                  <a:txBody>
                    <a:bodyPr/>
                    <a:lstStyle/>
                    <a:p>
                      <a:r>
                        <a:rPr lang="en-CA" sz="1800" dirty="0" smtClean="0"/>
                        <a:t>Achievements </a:t>
                      </a:r>
                      <a:endParaRPr lang="en-CA" sz="1800" dirty="0"/>
                    </a:p>
                  </a:txBody>
                  <a:tcPr marL="91438" marR="91438" marT="45726" marB="45726"/>
                </a:tc>
              </a:tr>
              <a:tr h="2168043">
                <a:tc>
                  <a:txBody>
                    <a:bodyPr/>
                    <a:lstStyle/>
                    <a:p>
                      <a:r>
                        <a:rPr lang="en-CA" sz="2000" dirty="0" smtClean="0"/>
                        <a:t>Gender Mainstreaming of  technologies related</a:t>
                      </a:r>
                      <a:r>
                        <a:rPr lang="en-CA" sz="2000" baseline="0" dirty="0" smtClean="0"/>
                        <a:t> to </a:t>
                      </a:r>
                      <a:r>
                        <a:rPr lang="en-CA" sz="2000" dirty="0" smtClean="0"/>
                        <a:t>Crop-Livestock Systems in</a:t>
                      </a:r>
                      <a:r>
                        <a:rPr lang="en-CA" sz="2000" baseline="0" dirty="0" smtClean="0"/>
                        <a:t> </a:t>
                      </a:r>
                      <a:r>
                        <a:rPr lang="en-CA" sz="2000" baseline="0" dirty="0" err="1" smtClean="0"/>
                        <a:t>Karak</a:t>
                      </a:r>
                      <a:r>
                        <a:rPr lang="en-CA" sz="2000" baseline="0" dirty="0" smtClean="0"/>
                        <a:t>,  Jordan </a:t>
                      </a:r>
                      <a:endParaRPr lang="en-CA" sz="2000" dirty="0"/>
                    </a:p>
                  </a:txBody>
                  <a:tcPr marL="91438" marR="91438" marT="45726" marB="45726"/>
                </a:tc>
                <a:tc>
                  <a:txBody>
                    <a:bodyPr/>
                    <a:lstStyle/>
                    <a:p>
                      <a:r>
                        <a:rPr lang="en-CA" sz="2000" dirty="0" smtClean="0"/>
                        <a:t>-Identification of</a:t>
                      </a:r>
                      <a:r>
                        <a:rPr lang="en-CA" sz="2000" baseline="0" dirty="0" smtClean="0"/>
                        <a:t> main technologies utilized in crop-livestock systems and related conditions for adoption </a:t>
                      </a:r>
                    </a:p>
                    <a:p>
                      <a:r>
                        <a:rPr lang="en-CA" sz="2000" baseline="0" dirty="0" smtClean="0"/>
                        <a:t>-Collaboration with 6 extension and research staff from NCARE and a graduate student in gender studies from the University of Guelph, Canada </a:t>
                      </a:r>
                    </a:p>
                    <a:p>
                      <a:r>
                        <a:rPr lang="en-CA" sz="2000" baseline="0" dirty="0" smtClean="0"/>
                        <a:t>-Farm visits and interactions with farmers</a:t>
                      </a:r>
                    </a:p>
                  </a:txBody>
                  <a:tcPr marL="91438" marR="91438" marT="45726" marB="45726"/>
                </a:tc>
              </a:tr>
              <a:tr h="2433719">
                <a:tc>
                  <a:txBody>
                    <a:bodyPr/>
                    <a:lstStyle/>
                    <a:p>
                      <a:r>
                        <a:rPr lang="en-CA" sz="2000" dirty="0" smtClean="0"/>
                        <a:t>Analyzing and Collecting Sex</a:t>
                      </a:r>
                      <a:r>
                        <a:rPr lang="en-CA" sz="2000" baseline="0" dirty="0" smtClean="0"/>
                        <a:t> Disaggregated Data in all  CRP </a:t>
                      </a:r>
                      <a:r>
                        <a:rPr lang="en-CA" sz="2000" baseline="0" dirty="0" err="1" smtClean="0"/>
                        <a:t>Dryland</a:t>
                      </a:r>
                      <a:r>
                        <a:rPr lang="en-CA" sz="2000" baseline="0" dirty="0" smtClean="0"/>
                        <a:t> Systems Action Sites</a:t>
                      </a:r>
                      <a:endParaRPr lang="en-CA" sz="2000" dirty="0"/>
                    </a:p>
                  </a:txBody>
                  <a:tcPr marL="91438" marR="91438" marT="45726" marB="45726"/>
                </a:tc>
                <a:tc>
                  <a:txBody>
                    <a:bodyPr/>
                    <a:lstStyle/>
                    <a:p>
                      <a:r>
                        <a:rPr lang="en-CA" sz="2000" dirty="0" smtClean="0"/>
                        <a:t>-DS Baseline Survey engendered</a:t>
                      </a:r>
                      <a:r>
                        <a:rPr lang="en-CA" sz="2000" baseline="0" dirty="0" smtClean="0"/>
                        <a:t> in collaboration with Cheryl Doss, Yale University </a:t>
                      </a:r>
                    </a:p>
                    <a:p>
                      <a:r>
                        <a:rPr lang="en-CA" sz="2000" baseline="0" dirty="0" smtClean="0"/>
                        <a:t>-Collaboration with the </a:t>
                      </a:r>
                      <a:r>
                        <a:rPr lang="en-CA" sz="2000" b="0" dirty="0" smtClean="0"/>
                        <a:t>International Centre for Women's Leadership,</a:t>
                      </a:r>
                    </a:p>
                    <a:p>
                      <a:r>
                        <a:rPr lang="en-CA" sz="2000" b="0" dirty="0" smtClean="0"/>
                        <a:t>St. Francis University, Nova Scotia, Canada  for capacity development of biophysical</a:t>
                      </a:r>
                      <a:r>
                        <a:rPr lang="en-CA" sz="2000" b="0" baseline="0" dirty="0" smtClean="0"/>
                        <a:t> scientists </a:t>
                      </a:r>
                      <a:endParaRPr lang="en-CA" sz="2000" b="0" dirty="0" smtClean="0"/>
                    </a:p>
                  </a:txBody>
                  <a:tcPr marL="91438" marR="91438" marT="45726" marB="45726"/>
                </a:tc>
              </a:tr>
            </a:tbl>
          </a:graphicData>
        </a:graphic>
      </p:graphicFrame>
      <p:sp>
        <p:nvSpPr>
          <p:cNvPr id="4" name="Slide Number Placeholder 3"/>
          <p:cNvSpPr>
            <a:spLocks noGrp="1"/>
          </p:cNvSpPr>
          <p:nvPr>
            <p:ph type="sldNum" sz="quarter" idx="12"/>
          </p:nvPr>
        </p:nvSpPr>
        <p:spPr/>
        <p:txBody>
          <a:bodyPr/>
          <a:lstStyle/>
          <a:p>
            <a:pPr>
              <a:defRPr/>
            </a:pPr>
            <a:fld id="{0978E817-F32F-468D-9E21-FE12E9531D2A}" type="slidenum">
              <a:rPr lang="en-CA" smtClean="0"/>
              <a:pPr>
                <a:defRPr/>
              </a:pPr>
              <a:t>43</a:t>
            </a:fld>
            <a:endParaRPr lang="en-CA"/>
          </a:p>
        </p:txBody>
      </p:sp>
    </p:spTree>
    <p:extLst>
      <p:ext uri="{BB962C8B-B14F-4D97-AF65-F5344CB8AC3E}">
        <p14:creationId xmlns:p14="http://schemas.microsoft.com/office/powerpoint/2010/main" val="368950459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76200"/>
            <a:ext cx="8229600" cy="1020762"/>
          </a:xfrm>
        </p:spPr>
        <p:txBody>
          <a:bodyPr>
            <a:noAutofit/>
          </a:bodyPr>
          <a:lstStyle/>
          <a:p>
            <a:r>
              <a:rPr lang="en-US" sz="3200" b="1" dirty="0" smtClean="0">
                <a:solidFill>
                  <a:srgbClr val="00B0F0"/>
                </a:solidFill>
              </a:rPr>
              <a:t>IDO4/NRM &amp; IDO1/Resilience –Soil &amp; Water Conservation</a:t>
            </a:r>
            <a:endParaRPr lang="en-US" sz="3200" b="1" dirty="0">
              <a:solidFill>
                <a:srgbClr val="00B0F0"/>
              </a:solidFill>
            </a:endParaRPr>
          </a:p>
        </p:txBody>
      </p:sp>
      <p:sp>
        <p:nvSpPr>
          <p:cNvPr id="2" name="Content Placeholder 1"/>
          <p:cNvSpPr>
            <a:spLocks noGrp="1"/>
          </p:cNvSpPr>
          <p:nvPr>
            <p:ph idx="1"/>
          </p:nvPr>
        </p:nvSpPr>
        <p:spPr>
          <a:xfrm>
            <a:off x="457200" y="1219200"/>
            <a:ext cx="8229600" cy="5257800"/>
          </a:xfrm>
        </p:spPr>
        <p:txBody>
          <a:bodyPr>
            <a:noAutofit/>
          </a:bodyPr>
          <a:lstStyle/>
          <a:p>
            <a:pPr>
              <a:lnSpc>
                <a:spcPct val="90000"/>
              </a:lnSpc>
              <a:spcBef>
                <a:spcPts val="300"/>
              </a:spcBef>
              <a:spcAft>
                <a:spcPts val="300"/>
              </a:spcAft>
            </a:pPr>
            <a:r>
              <a:rPr lang="en-US" sz="2000" b="1" dirty="0" smtClean="0">
                <a:solidFill>
                  <a:sysClr val="windowText" lastClr="000000"/>
                </a:solidFill>
              </a:rPr>
              <a:t>Objectives</a:t>
            </a:r>
            <a:r>
              <a:rPr lang="en-US" sz="2000" dirty="0">
                <a:solidFill>
                  <a:sysClr val="windowText" lastClr="000000"/>
                </a:solidFill>
              </a:rPr>
              <a:t>: </a:t>
            </a:r>
            <a:r>
              <a:rPr lang="en-US" sz="2000" dirty="0" smtClean="0">
                <a:solidFill>
                  <a:sysClr val="windowText" lastClr="000000"/>
                </a:solidFill>
              </a:rPr>
              <a:t>Introduce, test and </a:t>
            </a:r>
            <a:r>
              <a:rPr lang="en-US" sz="2000" dirty="0">
                <a:solidFill>
                  <a:sysClr val="windowText" lastClr="000000"/>
                </a:solidFill>
              </a:rPr>
              <a:t>promote soil conservation and water harvesting interventions </a:t>
            </a:r>
            <a:r>
              <a:rPr lang="en-US" sz="2000" dirty="0" smtClean="0">
                <a:solidFill>
                  <a:sysClr val="windowText" lastClr="000000"/>
                </a:solidFill>
              </a:rPr>
              <a:t>to optimize </a:t>
            </a:r>
            <a:r>
              <a:rPr lang="en-US" sz="2000" dirty="0">
                <a:solidFill>
                  <a:sysClr val="windowText" lastClr="000000"/>
                </a:solidFill>
              </a:rPr>
              <a:t>the use of land and water resources, improve productivity and reduce land degradation</a:t>
            </a:r>
            <a:r>
              <a:rPr lang="en-US" sz="2000" dirty="0" smtClean="0">
                <a:solidFill>
                  <a:sysClr val="windowText" lastClr="000000"/>
                </a:solidFill>
              </a:rPr>
              <a:t>.</a:t>
            </a:r>
          </a:p>
          <a:p>
            <a:pPr>
              <a:lnSpc>
                <a:spcPct val="90000"/>
              </a:lnSpc>
              <a:spcBef>
                <a:spcPts val="300"/>
              </a:spcBef>
              <a:spcAft>
                <a:spcPts val="300"/>
              </a:spcAft>
            </a:pPr>
            <a:r>
              <a:rPr lang="en-US" sz="2000" b="1" dirty="0" smtClean="0">
                <a:solidFill>
                  <a:sysClr val="windowText" lastClr="000000"/>
                </a:solidFill>
              </a:rPr>
              <a:t>Methodology: </a:t>
            </a:r>
            <a:r>
              <a:rPr lang="en-US" sz="2000" dirty="0">
                <a:solidFill>
                  <a:sysClr val="windowText" lastClr="000000"/>
                </a:solidFill>
              </a:rPr>
              <a:t>Soil conservation and water harvesting interventions will be implemented as a land management packages (appropriate technologies integrated with water, crop and soil management packages through participatory approach). Modelling and observatory systems will be used to ensure positive impact and to test scenarios under different climate change and land use patterns. These tools should facilitate out-scaling to similar environment and enhance adoption at large scales</a:t>
            </a:r>
            <a:r>
              <a:rPr lang="en-US" sz="2000" dirty="0" smtClean="0">
                <a:solidFill>
                  <a:sysClr val="windowText" lastClr="000000"/>
                </a:solidFill>
              </a:rPr>
              <a:t>.</a:t>
            </a:r>
          </a:p>
          <a:p>
            <a:pPr>
              <a:lnSpc>
                <a:spcPct val="90000"/>
              </a:lnSpc>
              <a:spcBef>
                <a:spcPts val="300"/>
              </a:spcBef>
              <a:spcAft>
                <a:spcPts val="300"/>
              </a:spcAft>
              <a:tabLst>
                <a:tab pos="37465" algn="dec"/>
              </a:tabLst>
            </a:pPr>
            <a:r>
              <a:rPr lang="en-US" sz="2000" b="1" dirty="0">
                <a:solidFill>
                  <a:sysClr val="windowText" lastClr="000000"/>
                </a:solidFill>
              </a:rPr>
              <a:t> </a:t>
            </a:r>
            <a:r>
              <a:rPr lang="en-US" sz="2000" b="1" dirty="0" smtClean="0">
                <a:solidFill>
                  <a:sysClr val="windowText" lastClr="000000"/>
                </a:solidFill>
              </a:rPr>
              <a:t>Sites: </a:t>
            </a:r>
            <a:r>
              <a:rPr lang="en-US" sz="2000" dirty="0" err="1" smtClean="0">
                <a:solidFill>
                  <a:sysClr val="windowText" lastClr="000000"/>
                </a:solidFill>
              </a:rPr>
              <a:t>Tafila</a:t>
            </a:r>
            <a:r>
              <a:rPr lang="en-US" sz="2000" dirty="0" smtClean="0">
                <a:solidFill>
                  <a:sysClr val="windowText" lastClr="000000"/>
                </a:solidFill>
              </a:rPr>
              <a:t>  </a:t>
            </a:r>
            <a:r>
              <a:rPr lang="en-US" sz="2000" dirty="0">
                <a:solidFill>
                  <a:sysClr val="windowText" lastClr="000000"/>
                </a:solidFill>
              </a:rPr>
              <a:t>&amp; </a:t>
            </a:r>
            <a:r>
              <a:rPr lang="en-US" sz="2000" dirty="0" err="1">
                <a:solidFill>
                  <a:sysClr val="windowText" lastClr="000000"/>
                </a:solidFill>
              </a:rPr>
              <a:t>Salamyieh</a:t>
            </a:r>
            <a:r>
              <a:rPr lang="en-US" sz="2000" dirty="0">
                <a:solidFill>
                  <a:sysClr val="windowText" lastClr="000000"/>
                </a:solidFill>
              </a:rPr>
              <a:t> (</a:t>
            </a:r>
            <a:r>
              <a:rPr lang="en-US" sz="2000" dirty="0" err="1">
                <a:solidFill>
                  <a:sysClr val="windowText" lastClr="000000"/>
                </a:solidFill>
              </a:rPr>
              <a:t>Karak</a:t>
            </a:r>
            <a:r>
              <a:rPr lang="en-US" sz="2000" dirty="0">
                <a:solidFill>
                  <a:sysClr val="windowText" lastClr="000000"/>
                </a:solidFill>
              </a:rPr>
              <a:t> </a:t>
            </a:r>
            <a:r>
              <a:rPr lang="en-US" sz="2000" dirty="0" smtClean="0">
                <a:solidFill>
                  <a:sysClr val="windowText" lastClr="000000"/>
                </a:solidFill>
              </a:rPr>
              <a:t> &amp; </a:t>
            </a:r>
            <a:r>
              <a:rPr lang="en-US" sz="2000" dirty="0" err="1" smtClean="0">
                <a:solidFill>
                  <a:sysClr val="windowText" lastClr="000000"/>
                </a:solidFill>
              </a:rPr>
              <a:t>Majidya</a:t>
            </a:r>
            <a:r>
              <a:rPr lang="en-US" sz="2000" dirty="0" smtClean="0">
                <a:solidFill>
                  <a:sysClr val="windowText" lastClr="000000"/>
                </a:solidFill>
              </a:rPr>
              <a:t> ; Beni </a:t>
            </a:r>
            <a:r>
              <a:rPr lang="en-US" sz="2000" dirty="0" err="1">
                <a:solidFill>
                  <a:sysClr val="windowText" lastClr="000000"/>
                </a:solidFill>
              </a:rPr>
              <a:t>Khedache</a:t>
            </a:r>
            <a:r>
              <a:rPr lang="en-US" sz="2000" dirty="0">
                <a:solidFill>
                  <a:sysClr val="windowText" lastClr="000000"/>
                </a:solidFill>
              </a:rPr>
              <a:t> -</a:t>
            </a:r>
            <a:r>
              <a:rPr lang="en-US" sz="2000" dirty="0" err="1">
                <a:solidFill>
                  <a:sysClr val="windowText" lastClr="000000"/>
                </a:solidFill>
              </a:rPr>
              <a:t>Sidi</a:t>
            </a:r>
            <a:r>
              <a:rPr lang="en-US" sz="2000" dirty="0">
                <a:solidFill>
                  <a:sysClr val="windowText" lastClr="000000"/>
                </a:solidFill>
              </a:rPr>
              <a:t> </a:t>
            </a:r>
            <a:r>
              <a:rPr lang="en-US" sz="2000" dirty="0" smtClean="0">
                <a:solidFill>
                  <a:sysClr val="windowText" lastClr="000000"/>
                </a:solidFill>
              </a:rPr>
              <a:t>Bouzid; Karkheh </a:t>
            </a:r>
            <a:r>
              <a:rPr lang="en-US" sz="2000" dirty="0">
                <a:solidFill>
                  <a:sysClr val="windowText" lastClr="000000"/>
                </a:solidFill>
              </a:rPr>
              <a:t>river </a:t>
            </a:r>
            <a:r>
              <a:rPr lang="en-US" sz="2000" dirty="0" smtClean="0">
                <a:solidFill>
                  <a:sysClr val="windowText" lastClr="000000"/>
                </a:solidFill>
              </a:rPr>
              <a:t>basin</a:t>
            </a:r>
          </a:p>
          <a:p>
            <a:pPr>
              <a:lnSpc>
                <a:spcPct val="90000"/>
              </a:lnSpc>
              <a:spcBef>
                <a:spcPts val="300"/>
              </a:spcBef>
              <a:spcAft>
                <a:spcPts val="300"/>
              </a:spcAft>
              <a:tabLst>
                <a:tab pos="37465" algn="dec"/>
              </a:tabLst>
            </a:pPr>
            <a:r>
              <a:rPr lang="en-US" sz="2000" b="1" dirty="0" smtClean="0">
                <a:solidFill>
                  <a:srgbClr val="3333FF"/>
                </a:solidFill>
              </a:rPr>
              <a:t>Phase: </a:t>
            </a:r>
            <a:r>
              <a:rPr lang="en-US" sz="2000" dirty="0" smtClean="0">
                <a:solidFill>
                  <a:sysClr val="windowText" lastClr="000000"/>
                </a:solidFill>
              </a:rPr>
              <a:t>Proof of concept/pilot</a:t>
            </a:r>
            <a:endParaRPr lang="en-US" sz="2000" dirty="0">
              <a:solidFill>
                <a:sysClr val="windowText" lastClr="000000"/>
              </a:solidFill>
            </a:endParaRPr>
          </a:p>
          <a:p>
            <a:pPr>
              <a:lnSpc>
                <a:spcPct val="90000"/>
              </a:lnSpc>
              <a:spcBef>
                <a:spcPts val="300"/>
              </a:spcBef>
              <a:spcAft>
                <a:spcPts val="300"/>
              </a:spcAft>
            </a:pPr>
            <a:endParaRPr lang="en-US" sz="2000" dirty="0"/>
          </a:p>
        </p:txBody>
      </p:sp>
      <p:sp>
        <p:nvSpPr>
          <p:cNvPr id="3" name="Slide Number Placeholder 2"/>
          <p:cNvSpPr>
            <a:spLocks noGrp="1"/>
          </p:cNvSpPr>
          <p:nvPr>
            <p:ph type="sldNum" sz="quarter" idx="12"/>
          </p:nvPr>
        </p:nvSpPr>
        <p:spPr/>
        <p:txBody>
          <a:bodyPr/>
          <a:lstStyle/>
          <a:p>
            <a:fld id="{DED37CF9-E3DB-4575-88B6-05549807FEBA}" type="slidenum">
              <a:rPr lang="en-US" smtClean="0"/>
              <a:t>44</a:t>
            </a:fld>
            <a:endParaRPr lang="en-US"/>
          </a:p>
        </p:txBody>
      </p:sp>
    </p:spTree>
    <p:extLst>
      <p:ext uri="{BB962C8B-B14F-4D97-AF65-F5344CB8AC3E}">
        <p14:creationId xmlns:p14="http://schemas.microsoft.com/office/powerpoint/2010/main" val="253126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76200"/>
            <a:ext cx="8229600" cy="1020762"/>
          </a:xfrm>
        </p:spPr>
        <p:txBody>
          <a:bodyPr>
            <a:noAutofit/>
          </a:bodyPr>
          <a:lstStyle/>
          <a:p>
            <a:r>
              <a:rPr lang="en-US" sz="3200" b="1" dirty="0" smtClean="0">
                <a:solidFill>
                  <a:srgbClr val="00B0F0"/>
                </a:solidFill>
              </a:rPr>
              <a:t>IDO4/NRM &amp; IDO1/Resilience –Soil &amp; Water Conservation</a:t>
            </a:r>
            <a:endParaRPr lang="en-US" sz="3200" b="1" dirty="0">
              <a:solidFill>
                <a:srgbClr val="00B0F0"/>
              </a:solidFill>
            </a:endParaRPr>
          </a:p>
        </p:txBody>
      </p:sp>
      <p:sp>
        <p:nvSpPr>
          <p:cNvPr id="3" name="Slide Number Placeholder 2"/>
          <p:cNvSpPr>
            <a:spLocks noGrp="1"/>
          </p:cNvSpPr>
          <p:nvPr>
            <p:ph type="sldNum" sz="quarter" idx="12"/>
          </p:nvPr>
        </p:nvSpPr>
        <p:spPr/>
        <p:txBody>
          <a:bodyPr/>
          <a:lstStyle/>
          <a:p>
            <a:fld id="{DED37CF9-E3DB-4575-88B6-05549807FEBA}" type="slidenum">
              <a:rPr lang="en-US" smtClean="0"/>
              <a:t>45</a:t>
            </a:fld>
            <a:endParaRPr lang="en-US"/>
          </a:p>
        </p:txBody>
      </p:sp>
      <p:sp>
        <p:nvSpPr>
          <p:cNvPr id="6" name="Content Placeholder 2"/>
          <p:cNvSpPr>
            <a:spLocks/>
          </p:cNvSpPr>
          <p:nvPr/>
        </p:nvSpPr>
        <p:spPr bwMode="auto">
          <a:xfrm>
            <a:off x="381000" y="1377950"/>
            <a:ext cx="8359775" cy="494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57200" eaLnBrk="0" hangingPunct="0">
              <a:defRPr>
                <a:solidFill>
                  <a:schemeClr val="tx1"/>
                </a:solidFill>
                <a:latin typeface="Arial" charset="0"/>
                <a:cs typeface="Arial" charset="0"/>
              </a:defRPr>
            </a:lvl1pPr>
            <a:lvl2pPr marL="742950" indent="-285750" defTabSz="457200" eaLnBrk="0" hangingPunct="0">
              <a:defRPr>
                <a:solidFill>
                  <a:schemeClr val="tx1"/>
                </a:solidFill>
                <a:latin typeface="Arial" charset="0"/>
                <a:cs typeface="Arial" charset="0"/>
              </a:defRPr>
            </a:lvl2pPr>
            <a:lvl3pPr marL="1143000" indent="-228600" defTabSz="457200" eaLnBrk="0" hangingPunct="0">
              <a:defRPr>
                <a:solidFill>
                  <a:schemeClr val="tx1"/>
                </a:solidFill>
                <a:latin typeface="Arial" charset="0"/>
                <a:cs typeface="Arial" charset="0"/>
              </a:defRPr>
            </a:lvl3pPr>
            <a:lvl4pPr marL="1600200" indent="-228600" defTabSz="457200" eaLnBrk="0" hangingPunct="0">
              <a:defRPr>
                <a:solidFill>
                  <a:schemeClr val="tx1"/>
                </a:solidFill>
                <a:latin typeface="Arial" charset="0"/>
                <a:cs typeface="Arial" charset="0"/>
              </a:defRPr>
            </a:lvl4pPr>
            <a:lvl5pPr marL="2057400" indent="-228600" defTabSz="457200" eaLnBrk="0" hangingPunct="0">
              <a:defRPr>
                <a:solidFill>
                  <a:schemeClr val="tx1"/>
                </a:solidFill>
                <a:latin typeface="Arial" charset="0"/>
                <a:cs typeface="Arial" charset="0"/>
              </a:defRPr>
            </a:lvl5pPr>
            <a:lvl6pPr marL="2514600" indent="-228600" defTabSz="457200" eaLnBrk="0" fontAlgn="base" hangingPunct="0">
              <a:spcBef>
                <a:spcPct val="0"/>
              </a:spcBef>
              <a:spcAft>
                <a:spcPct val="0"/>
              </a:spcAft>
              <a:defRPr>
                <a:solidFill>
                  <a:schemeClr val="tx1"/>
                </a:solidFill>
                <a:latin typeface="Arial" charset="0"/>
                <a:cs typeface="Arial" charset="0"/>
              </a:defRPr>
            </a:lvl6pPr>
            <a:lvl7pPr marL="2971800" indent="-228600" defTabSz="457200" eaLnBrk="0" fontAlgn="base" hangingPunct="0">
              <a:spcBef>
                <a:spcPct val="0"/>
              </a:spcBef>
              <a:spcAft>
                <a:spcPct val="0"/>
              </a:spcAft>
              <a:defRPr>
                <a:solidFill>
                  <a:schemeClr val="tx1"/>
                </a:solidFill>
                <a:latin typeface="Arial" charset="0"/>
                <a:cs typeface="Arial" charset="0"/>
              </a:defRPr>
            </a:lvl7pPr>
            <a:lvl8pPr marL="3429000" indent="-228600" defTabSz="457200" eaLnBrk="0" fontAlgn="base" hangingPunct="0">
              <a:spcBef>
                <a:spcPct val="0"/>
              </a:spcBef>
              <a:spcAft>
                <a:spcPct val="0"/>
              </a:spcAft>
              <a:defRPr>
                <a:solidFill>
                  <a:schemeClr val="tx1"/>
                </a:solidFill>
                <a:latin typeface="Arial" charset="0"/>
                <a:cs typeface="Arial" charset="0"/>
              </a:defRPr>
            </a:lvl8pPr>
            <a:lvl9pPr marL="3886200" indent="-228600" defTabSz="457200" eaLnBrk="0" fontAlgn="base" hangingPunct="0">
              <a:spcBef>
                <a:spcPct val="0"/>
              </a:spcBef>
              <a:spcAft>
                <a:spcPct val="0"/>
              </a:spcAft>
              <a:defRPr>
                <a:solidFill>
                  <a:schemeClr val="tx1"/>
                </a:solidFill>
                <a:latin typeface="Arial" charset="0"/>
                <a:cs typeface="Arial" charset="0"/>
              </a:defRPr>
            </a:lvl9pPr>
          </a:lstStyle>
          <a:p>
            <a:pPr algn="just">
              <a:lnSpc>
                <a:spcPct val="90000"/>
              </a:lnSpc>
              <a:spcBef>
                <a:spcPts val="300"/>
              </a:spcBef>
              <a:spcAft>
                <a:spcPts val="300"/>
              </a:spcAft>
              <a:buFont typeface="Arial" charset="0"/>
              <a:buChar char="•"/>
            </a:pPr>
            <a:r>
              <a:rPr lang="en-US" altLang="en-US" sz="2400" b="1" dirty="0" smtClean="0">
                <a:latin typeface="+mn-lt"/>
              </a:rPr>
              <a:t>Beni </a:t>
            </a:r>
            <a:r>
              <a:rPr lang="en-US" altLang="en-US" sz="2400" b="1" dirty="0" err="1" smtClean="0">
                <a:latin typeface="+mn-lt"/>
              </a:rPr>
              <a:t>Khedache</a:t>
            </a:r>
            <a:r>
              <a:rPr lang="en-US" altLang="en-US" sz="2400" b="1" dirty="0" smtClean="0">
                <a:latin typeface="+mn-lt"/>
              </a:rPr>
              <a:t> &amp; </a:t>
            </a:r>
            <a:r>
              <a:rPr lang="en-US" altLang="en-US" sz="2400" b="1" dirty="0" err="1" smtClean="0">
                <a:latin typeface="+mn-lt"/>
              </a:rPr>
              <a:t>Zoghmar</a:t>
            </a:r>
            <a:endParaRPr lang="en-US" altLang="en-US" sz="2400" b="1" dirty="0">
              <a:latin typeface="+mn-lt"/>
            </a:endParaRPr>
          </a:p>
          <a:p>
            <a:pPr lvl="1" algn="just">
              <a:lnSpc>
                <a:spcPct val="90000"/>
              </a:lnSpc>
              <a:spcBef>
                <a:spcPts val="300"/>
              </a:spcBef>
              <a:spcAft>
                <a:spcPts val="300"/>
              </a:spcAft>
              <a:buFont typeface="Arial" charset="0"/>
              <a:buChar char="•"/>
            </a:pPr>
            <a:r>
              <a:rPr lang="en-US" altLang="en-US" sz="2200" dirty="0" smtClean="0">
                <a:latin typeface="+mn-lt"/>
              </a:rPr>
              <a:t>Data </a:t>
            </a:r>
            <a:r>
              <a:rPr lang="en-US" altLang="en-US" sz="2200" dirty="0">
                <a:latin typeface="+mn-lt"/>
              </a:rPr>
              <a:t>collection (site presentation, stock-take and projects on water and soil </a:t>
            </a:r>
            <a:r>
              <a:rPr lang="en-US" altLang="en-US" sz="2200" dirty="0" smtClean="0">
                <a:latin typeface="+mn-lt"/>
              </a:rPr>
              <a:t>conservation </a:t>
            </a:r>
            <a:r>
              <a:rPr lang="en-US" altLang="en-US" sz="2200" dirty="0">
                <a:latin typeface="+mn-lt"/>
              </a:rPr>
              <a:t>management, …)</a:t>
            </a:r>
            <a:endParaRPr lang="fr-FR" altLang="en-US" sz="2200" dirty="0">
              <a:latin typeface="+mn-lt"/>
            </a:endParaRPr>
          </a:p>
          <a:p>
            <a:pPr lvl="1" algn="just">
              <a:lnSpc>
                <a:spcPct val="90000"/>
              </a:lnSpc>
              <a:spcBef>
                <a:spcPts val="300"/>
              </a:spcBef>
              <a:spcAft>
                <a:spcPts val="300"/>
              </a:spcAft>
              <a:buFont typeface="Arial" charset="0"/>
              <a:buChar char="•"/>
            </a:pPr>
            <a:r>
              <a:rPr lang="en-US" altLang="en-US" sz="2200" dirty="0">
                <a:latin typeface="+mn-lt"/>
              </a:rPr>
              <a:t> Preparation of a questionnaire concerning water and soil conservation techniques </a:t>
            </a:r>
            <a:endParaRPr lang="en-US" altLang="en-US" sz="2200" dirty="0" smtClean="0">
              <a:latin typeface="+mn-lt"/>
            </a:endParaRPr>
          </a:p>
          <a:p>
            <a:pPr lvl="1" algn="just">
              <a:lnSpc>
                <a:spcPct val="90000"/>
              </a:lnSpc>
              <a:spcBef>
                <a:spcPts val="300"/>
              </a:spcBef>
              <a:spcAft>
                <a:spcPts val="300"/>
              </a:spcAft>
              <a:buFont typeface="Arial" charset="0"/>
              <a:buChar char="•"/>
            </a:pPr>
            <a:r>
              <a:rPr lang="en-US" altLang="en-US" sz="2200" dirty="0" smtClean="0">
                <a:solidFill>
                  <a:srgbClr val="3366FF"/>
                </a:solidFill>
                <a:latin typeface="+mn-lt"/>
              </a:rPr>
              <a:t>2 </a:t>
            </a:r>
            <a:r>
              <a:rPr lang="en-US" altLang="en-US" sz="2200" dirty="0">
                <a:solidFill>
                  <a:srgbClr val="3366FF"/>
                </a:solidFill>
                <a:latin typeface="+mn-lt"/>
              </a:rPr>
              <a:t>PHD students engaged on modeling water balance and solid transport in semi-arid areas  and agro economic aspects and gender </a:t>
            </a:r>
            <a:r>
              <a:rPr lang="en-US" altLang="en-US" sz="2200" dirty="0" smtClean="0">
                <a:solidFill>
                  <a:srgbClr val="3366FF"/>
                </a:solidFill>
                <a:latin typeface="+mn-lt"/>
              </a:rPr>
              <a:t>issues</a:t>
            </a:r>
          </a:p>
          <a:p>
            <a:pPr lvl="1" algn="just">
              <a:lnSpc>
                <a:spcPct val="90000"/>
              </a:lnSpc>
              <a:spcBef>
                <a:spcPts val="300"/>
              </a:spcBef>
              <a:spcAft>
                <a:spcPts val="300"/>
              </a:spcAft>
              <a:buFont typeface="Arial" charset="0"/>
              <a:buChar char="•"/>
            </a:pPr>
            <a:r>
              <a:rPr lang="en-US" altLang="fr-FR" sz="2200" dirty="0" smtClean="0">
                <a:latin typeface="+mn-lt"/>
              </a:rPr>
              <a:t>Drafting </a:t>
            </a:r>
            <a:r>
              <a:rPr lang="en-US" altLang="fr-FR" sz="2200" dirty="0">
                <a:latin typeface="+mn-lt"/>
              </a:rPr>
              <a:t>reports on:</a:t>
            </a:r>
          </a:p>
          <a:p>
            <a:pPr lvl="2" eaLnBrk="1" hangingPunct="1">
              <a:lnSpc>
                <a:spcPct val="90000"/>
              </a:lnSpc>
              <a:spcBef>
                <a:spcPts val="300"/>
              </a:spcBef>
              <a:spcAft>
                <a:spcPts val="300"/>
              </a:spcAft>
              <a:buFont typeface="Wingdings" pitchFamily="2" charset="2"/>
              <a:buChar char="ü"/>
            </a:pPr>
            <a:r>
              <a:rPr lang="en-US" altLang="fr-FR" sz="2400" dirty="0">
                <a:latin typeface="+mn-lt"/>
              </a:rPr>
              <a:t> </a:t>
            </a:r>
            <a:r>
              <a:rPr lang="en-US" altLang="fr-FR" sz="2000" dirty="0">
                <a:latin typeface="+mn-lt"/>
              </a:rPr>
              <a:t>analysis of actual situation and problems in the study site,</a:t>
            </a:r>
          </a:p>
          <a:p>
            <a:pPr lvl="2" eaLnBrk="1" hangingPunct="1">
              <a:lnSpc>
                <a:spcPct val="90000"/>
              </a:lnSpc>
              <a:spcBef>
                <a:spcPts val="300"/>
              </a:spcBef>
              <a:spcAft>
                <a:spcPts val="300"/>
              </a:spcAft>
              <a:buFont typeface="Wingdings" pitchFamily="2" charset="2"/>
              <a:buChar char="ü"/>
            </a:pPr>
            <a:r>
              <a:rPr lang="en-US" altLang="fr-FR" sz="2000" dirty="0">
                <a:latin typeface="+mn-lt"/>
              </a:rPr>
              <a:t> Identification and characterization of the experimental fields</a:t>
            </a:r>
          </a:p>
          <a:p>
            <a:pPr lvl="2" eaLnBrk="1" hangingPunct="1">
              <a:lnSpc>
                <a:spcPct val="90000"/>
              </a:lnSpc>
              <a:spcBef>
                <a:spcPts val="300"/>
              </a:spcBef>
              <a:spcAft>
                <a:spcPts val="300"/>
              </a:spcAft>
              <a:buFont typeface="Wingdings" pitchFamily="2" charset="2"/>
              <a:buChar char="ü"/>
            </a:pPr>
            <a:r>
              <a:rPr lang="en-US" altLang="fr-FR" sz="2000" dirty="0">
                <a:latin typeface="+mn-lt"/>
              </a:rPr>
              <a:t>  collection, analysis and preparation of input data for modeling </a:t>
            </a:r>
          </a:p>
          <a:p>
            <a:pPr algn="just">
              <a:lnSpc>
                <a:spcPct val="90000"/>
              </a:lnSpc>
              <a:spcBef>
                <a:spcPts val="300"/>
              </a:spcBef>
              <a:spcAft>
                <a:spcPts val="300"/>
              </a:spcAft>
              <a:buFont typeface="Arial" charset="0"/>
              <a:buChar char="•"/>
            </a:pPr>
            <a:endParaRPr lang="fr-FR" altLang="en-US" sz="2400" dirty="0">
              <a:latin typeface="+mn-lt"/>
            </a:endParaRPr>
          </a:p>
        </p:txBody>
      </p:sp>
    </p:spTree>
    <p:extLst>
      <p:ext uri="{BB962C8B-B14F-4D97-AF65-F5344CB8AC3E}">
        <p14:creationId xmlns:p14="http://schemas.microsoft.com/office/powerpoint/2010/main" val="140201280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639762"/>
          </a:xfrm>
        </p:spPr>
        <p:txBody>
          <a:bodyPr vert="horz" lIns="91440" tIns="45720" rIns="91440" bIns="45720" rtlCol="0" anchor="ctr">
            <a:noAutofit/>
          </a:bodyPr>
          <a:lstStyle/>
          <a:p>
            <a:r>
              <a:rPr lang="en-US" sz="3200" b="1" dirty="0">
                <a:solidFill>
                  <a:srgbClr val="00B0F0"/>
                </a:solidFill>
              </a:rPr>
              <a:t>IDO4/NRM &amp; IDO1/Resilience</a:t>
            </a:r>
          </a:p>
        </p:txBody>
      </p:sp>
      <p:sp>
        <p:nvSpPr>
          <p:cNvPr id="5" name="Content Placeholder 4"/>
          <p:cNvSpPr>
            <a:spLocks noGrp="1"/>
          </p:cNvSpPr>
          <p:nvPr>
            <p:ph idx="1"/>
          </p:nvPr>
        </p:nvSpPr>
        <p:spPr/>
        <p:txBody>
          <a:bodyPr>
            <a:normAutofit lnSpcReduction="10000"/>
          </a:bodyPr>
          <a:lstStyle/>
          <a:p>
            <a:pPr lvl="0"/>
            <a:r>
              <a:rPr lang="en-US" dirty="0" err="1" smtClean="0"/>
              <a:t>Tafilah</a:t>
            </a:r>
            <a:r>
              <a:rPr lang="en-US" dirty="0" smtClean="0"/>
              <a:t> – </a:t>
            </a:r>
            <a:r>
              <a:rPr lang="en-US" dirty="0" err="1" smtClean="0"/>
              <a:t>Salamya</a:t>
            </a:r>
            <a:r>
              <a:rPr lang="en-US" dirty="0" smtClean="0"/>
              <a:t> site:</a:t>
            </a:r>
          </a:p>
          <a:p>
            <a:pPr lvl="1"/>
            <a:r>
              <a:rPr lang="en-US" dirty="0" smtClean="0"/>
              <a:t>Water </a:t>
            </a:r>
            <a:r>
              <a:rPr lang="en-US" dirty="0"/>
              <a:t>harvesting techniques and planting of shrubs in addition to grazing management conducted with local communities in </a:t>
            </a:r>
            <a:r>
              <a:rPr lang="en-US" dirty="0" err="1"/>
              <a:t>Majidiyya</a:t>
            </a:r>
            <a:r>
              <a:rPr lang="en-US" dirty="0"/>
              <a:t> and </a:t>
            </a:r>
            <a:r>
              <a:rPr lang="en-US" dirty="0" err="1"/>
              <a:t>Muhareb</a:t>
            </a:r>
            <a:r>
              <a:rPr lang="en-US" dirty="0"/>
              <a:t> showed the potential for improving rangelands’ contribution to livestock feeding and the reviving of native species including some wild relatives of crops of global </a:t>
            </a:r>
            <a:endParaRPr lang="en-US" dirty="0" smtClean="0"/>
          </a:p>
          <a:p>
            <a:pPr lvl="1"/>
            <a:r>
              <a:rPr lang="en-US" dirty="0" smtClean="0"/>
              <a:t>More </a:t>
            </a:r>
            <a:r>
              <a:rPr lang="en-US" dirty="0"/>
              <a:t>than 3 pastoral communities were shown to be making profit from the area rehabilitated</a:t>
            </a:r>
            <a:r>
              <a:rPr lang="en-US" dirty="0" smtClean="0"/>
              <a:t>.</a:t>
            </a:r>
          </a:p>
        </p:txBody>
      </p:sp>
      <p:sp>
        <p:nvSpPr>
          <p:cNvPr id="3" name="Slide Number Placeholder 2"/>
          <p:cNvSpPr>
            <a:spLocks noGrp="1"/>
          </p:cNvSpPr>
          <p:nvPr>
            <p:ph type="sldNum" sz="quarter" idx="12"/>
          </p:nvPr>
        </p:nvSpPr>
        <p:spPr/>
        <p:txBody>
          <a:bodyPr/>
          <a:lstStyle/>
          <a:p>
            <a:fld id="{DED37CF9-E3DB-4575-88B6-05549807FEBA}" type="slidenum">
              <a:rPr lang="en-US" smtClean="0"/>
              <a:t>46</a:t>
            </a:fld>
            <a:endParaRPr lang="en-US"/>
          </a:p>
        </p:txBody>
      </p:sp>
    </p:spTree>
    <p:extLst>
      <p:ext uri="{BB962C8B-B14F-4D97-AF65-F5344CB8AC3E}">
        <p14:creationId xmlns:p14="http://schemas.microsoft.com/office/powerpoint/2010/main" val="25209832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Imag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3802063" cy="285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5" name="Imag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94300" y="0"/>
            <a:ext cx="3938588" cy="295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6" name="Imag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4005263"/>
            <a:ext cx="3995738" cy="299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7" name="Imag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076825" y="3806825"/>
            <a:ext cx="4067175" cy="305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8" name="Image 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708275" y="1909763"/>
            <a:ext cx="3890963" cy="291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3657600" y="4005263"/>
            <a:ext cx="2632131" cy="400110"/>
          </a:xfrm>
          <a:prstGeom prst="rect">
            <a:avLst/>
          </a:prstGeom>
          <a:noFill/>
        </p:spPr>
        <p:txBody>
          <a:bodyPr wrap="none" rtlCol="0">
            <a:spAutoFit/>
          </a:bodyPr>
          <a:lstStyle/>
          <a:p>
            <a:r>
              <a:rPr lang="en-US" sz="2000" b="1" dirty="0" smtClean="0">
                <a:solidFill>
                  <a:schemeClr val="bg1"/>
                </a:solidFill>
              </a:rPr>
              <a:t>Beni </a:t>
            </a:r>
            <a:r>
              <a:rPr lang="en-US" sz="2000" b="1" dirty="0" err="1" smtClean="0">
                <a:solidFill>
                  <a:schemeClr val="bg1"/>
                </a:solidFill>
              </a:rPr>
              <a:t>Khedache</a:t>
            </a:r>
            <a:r>
              <a:rPr lang="en-US" sz="2000" b="1" dirty="0" smtClean="0">
                <a:solidFill>
                  <a:schemeClr val="bg1"/>
                </a:solidFill>
              </a:rPr>
              <a:t>, Tunisia</a:t>
            </a:r>
            <a:endParaRPr lang="en-US" sz="2000" b="1" dirty="0">
              <a:solidFill>
                <a:schemeClr val="bg1"/>
              </a:solidFill>
            </a:endParaRPr>
          </a:p>
        </p:txBody>
      </p:sp>
    </p:spTree>
    <p:extLst>
      <p:ext uri="{BB962C8B-B14F-4D97-AF65-F5344CB8AC3E}">
        <p14:creationId xmlns:p14="http://schemas.microsoft.com/office/powerpoint/2010/main" val="228329910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numéro de diapositive 4"/>
          <p:cNvSpPr>
            <a:spLocks noGrp="1"/>
          </p:cNvSpPr>
          <p:nvPr>
            <p:ph type="sldNum" sz="quarter" idx="12"/>
          </p:nvPr>
        </p:nvSpPr>
        <p:spPr/>
        <p:txBody>
          <a:bodyPr/>
          <a:lstStyle/>
          <a:p>
            <a:pPr>
              <a:defRPr/>
            </a:pPr>
            <a:fld id="{DC7A8EB3-4F03-44A3-B919-29A89059BC43}" type="slidenum">
              <a:rPr lang="fr-FR" smtClean="0"/>
              <a:pPr>
                <a:defRPr/>
              </a:pPr>
              <a:t>48</a:t>
            </a:fld>
            <a:endParaRPr lang="fr-FR"/>
          </a:p>
        </p:txBody>
      </p:sp>
      <p:pic>
        <p:nvPicPr>
          <p:cNvPr id="15363" name="Picture 2" descr="C:\Users\hp\Desktop\zoghmar\PHOTOS_Visite_Zoghmar_Sidi Bouzid_7_02_2014\Lac OUED HAMEM\PIC_00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3800475"/>
            <a:ext cx="33528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4" name="Picture 3" descr="C:\Users\hp\Desktop\zoghmar\PHOTOS_Visite_Zoghmar_Sidi Bouzid_7_02_2014\Lac OUED HAMEM\PIC_003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5985" y="3786188"/>
            <a:ext cx="33528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4" descr="C:\Users\hp\Desktop\zoghmar\PHOTOS_Visite_Zoghmar_Sidi Bouzid_7_02_2014\Lac OUED HAMEM\PIC_000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 y="1071563"/>
            <a:ext cx="33528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Picture 5" descr="C:\Users\hp\Desktop\zoghmar\PHOTOS_Visite_Zoghmar_Sidi Bouzid_7_02_2014\Lac OUED HAMEM\PIC_0024.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00600" y="1087329"/>
            <a:ext cx="3429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7" name="Title 1"/>
          <p:cNvSpPr>
            <a:spLocks/>
          </p:cNvSpPr>
          <p:nvPr/>
        </p:nvSpPr>
        <p:spPr bwMode="auto">
          <a:xfrm>
            <a:off x="914400" y="310356"/>
            <a:ext cx="7056437" cy="62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fr-FR" altLang="en-US" sz="3200" dirty="0">
                <a:solidFill>
                  <a:schemeClr val="accent1"/>
                </a:solidFill>
                <a:latin typeface="+mn-lt"/>
                <a:ea typeface="PMingLiU" pitchFamily="18" charset="-120"/>
              </a:rPr>
              <a:t>Hill </a:t>
            </a:r>
            <a:r>
              <a:rPr lang="fr-FR" altLang="en-US" sz="3200" dirty="0" err="1" smtClean="0">
                <a:solidFill>
                  <a:schemeClr val="accent1"/>
                </a:solidFill>
                <a:latin typeface="+mn-lt"/>
                <a:ea typeface="PMingLiU" pitchFamily="18" charset="-120"/>
              </a:rPr>
              <a:t>reservoirs</a:t>
            </a:r>
            <a:r>
              <a:rPr lang="fr-FR" altLang="en-US" sz="3200" dirty="0" smtClean="0">
                <a:solidFill>
                  <a:schemeClr val="accent1"/>
                </a:solidFill>
                <a:latin typeface="+mn-lt"/>
                <a:ea typeface="PMingLiU" pitchFamily="18" charset="-120"/>
              </a:rPr>
              <a:t> (</a:t>
            </a:r>
            <a:r>
              <a:rPr lang="fr-FR" altLang="en-US" sz="3200" dirty="0" err="1" smtClean="0">
                <a:solidFill>
                  <a:schemeClr val="accent1"/>
                </a:solidFill>
                <a:latin typeface="+mn-lt"/>
                <a:ea typeface="PMingLiU" pitchFamily="18" charset="-120"/>
              </a:rPr>
              <a:t>Zoghmar</a:t>
            </a:r>
            <a:r>
              <a:rPr lang="fr-FR" altLang="en-US" sz="3200" dirty="0" smtClean="0">
                <a:solidFill>
                  <a:schemeClr val="accent1"/>
                </a:solidFill>
                <a:latin typeface="+mn-lt"/>
                <a:ea typeface="PMingLiU" pitchFamily="18" charset="-120"/>
              </a:rPr>
              <a:t>)</a:t>
            </a:r>
            <a:endParaRPr lang="fr-FR" altLang="en-US" sz="3200" dirty="0">
              <a:solidFill>
                <a:schemeClr val="accent1"/>
              </a:solidFill>
              <a:latin typeface="+mn-lt"/>
              <a:ea typeface="PMingLiU" pitchFamily="18" charset="-120"/>
            </a:endParaRPr>
          </a:p>
          <a:p>
            <a:pPr algn="ctr"/>
            <a:r>
              <a:rPr lang="en-US" altLang="en-US" sz="4000" dirty="0">
                <a:latin typeface="+mn-lt"/>
              </a:rPr>
              <a:t> </a:t>
            </a:r>
          </a:p>
        </p:txBody>
      </p:sp>
    </p:spTree>
    <p:extLst>
      <p:ext uri="{BB962C8B-B14F-4D97-AF65-F5344CB8AC3E}">
        <p14:creationId xmlns:p14="http://schemas.microsoft.com/office/powerpoint/2010/main" val="364234555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Espace réservé du numéro de diapositive 5"/>
          <p:cNvSpPr txBox="1">
            <a:spLocks noGrp="1"/>
          </p:cNvSpPr>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fld id="{279B2082-4D3A-4C3D-93CB-628B713D5029}" type="slidenum">
              <a:rPr lang="fr-FR" altLang="en-US" sz="1200">
                <a:solidFill>
                  <a:srgbClr val="898989"/>
                </a:solidFill>
                <a:latin typeface="Calibri" pitchFamily="34" charset="0"/>
                <a:ea typeface="ＭＳ Ｐゴシック" pitchFamily="34" charset="-128"/>
              </a:rPr>
              <a:pPr algn="r" eaLnBrk="1" hangingPunct="1"/>
              <a:t>49</a:t>
            </a:fld>
            <a:endParaRPr lang="fr-FR" altLang="en-US" sz="1200">
              <a:solidFill>
                <a:srgbClr val="898989"/>
              </a:solidFill>
              <a:latin typeface="Calibri" pitchFamily="34" charset="0"/>
              <a:ea typeface="ＭＳ Ｐゴシック" pitchFamily="34" charset="-128"/>
            </a:endParaRPr>
          </a:p>
        </p:txBody>
      </p:sp>
      <p:sp>
        <p:nvSpPr>
          <p:cNvPr id="16387" name="Rectangle 2"/>
          <p:cNvSpPr>
            <a:spLocks noGrp="1"/>
          </p:cNvSpPr>
          <p:nvPr>
            <p:ph type="title" idx="4294967295"/>
          </p:nvPr>
        </p:nvSpPr>
        <p:spPr>
          <a:xfrm>
            <a:off x="457200" y="228600"/>
            <a:ext cx="8686800" cy="56197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90000"/>
          </a:bodyPr>
          <a:lstStyle/>
          <a:p>
            <a:pPr eaLnBrk="0" hangingPunct="0"/>
            <a:r>
              <a:rPr lang="en-US" altLang="en-US" sz="3200" dirty="0">
                <a:solidFill>
                  <a:schemeClr val="accent1"/>
                </a:solidFill>
                <a:latin typeface="+mn-lt"/>
                <a:ea typeface="PMingLiU" pitchFamily="18" charset="-120"/>
                <a:cs typeface="Arial" charset="0"/>
              </a:rPr>
              <a:t>Hydrological Monitoring at hill lakes reservoirs</a:t>
            </a:r>
            <a:endParaRPr lang="fr-FR" altLang="en-US" sz="3200" dirty="0">
              <a:solidFill>
                <a:schemeClr val="accent1"/>
              </a:solidFill>
              <a:latin typeface="+mn-lt"/>
              <a:ea typeface="PMingLiU" pitchFamily="18" charset="-120"/>
              <a:cs typeface="Arial" charset="0"/>
            </a:endParaRPr>
          </a:p>
        </p:txBody>
      </p:sp>
      <p:sp>
        <p:nvSpPr>
          <p:cNvPr id="16388" name="Rectangle 3"/>
          <p:cNvSpPr>
            <a:spLocks noGrp="1"/>
          </p:cNvSpPr>
          <p:nvPr>
            <p:ph type="body" idx="4294967295"/>
          </p:nvPr>
        </p:nvSpPr>
        <p:spPr>
          <a:xfrm>
            <a:off x="5715000" y="1917700"/>
            <a:ext cx="2520950" cy="431800"/>
          </a:xfrm>
        </p:spPr>
        <p:txBody>
          <a:bodyPr/>
          <a:lstStyle/>
          <a:p>
            <a:pPr eaLnBrk="1" hangingPunct="1">
              <a:lnSpc>
                <a:spcPct val="90000"/>
              </a:lnSpc>
              <a:buFont typeface="Arial" charset="0"/>
              <a:buNone/>
            </a:pPr>
            <a:r>
              <a:rPr lang="en-US" altLang="en-US" sz="2400" dirty="0" smtClean="0">
                <a:solidFill>
                  <a:srgbClr val="FF00FF"/>
                </a:solidFill>
              </a:rPr>
              <a:t>Hydrological data</a:t>
            </a:r>
          </a:p>
        </p:txBody>
      </p:sp>
      <p:pic>
        <p:nvPicPr>
          <p:cNvPr id="16389" name="Picture 4" descr="BOU AYA ST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0325" y="1125538"/>
            <a:ext cx="3817938" cy="248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7" descr="Station climato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0325" y="3573463"/>
            <a:ext cx="3816350" cy="273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1" name="Text Box 9"/>
          <p:cNvSpPr txBox="1">
            <a:spLocks noChangeArrowheads="1"/>
          </p:cNvSpPr>
          <p:nvPr/>
        </p:nvSpPr>
        <p:spPr bwMode="auto">
          <a:xfrm>
            <a:off x="1295400" y="1196975"/>
            <a:ext cx="36734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600" b="1" dirty="0">
                <a:ea typeface="ＭＳ Ｐゴシック" pitchFamily="34" charset="-128"/>
              </a:rPr>
              <a:t>Recording of water levels and precipitation</a:t>
            </a:r>
            <a:endParaRPr lang="fr-FR" altLang="en-US" sz="1600" b="1" dirty="0">
              <a:ea typeface="ＭＳ Ｐゴシック" pitchFamily="34" charset="-128"/>
            </a:endParaRPr>
          </a:p>
        </p:txBody>
      </p:sp>
      <p:sp>
        <p:nvSpPr>
          <p:cNvPr id="16392" name="Text Box 10"/>
          <p:cNvSpPr txBox="1">
            <a:spLocks noChangeArrowheads="1"/>
          </p:cNvSpPr>
          <p:nvPr/>
        </p:nvSpPr>
        <p:spPr bwMode="auto">
          <a:xfrm>
            <a:off x="1116013" y="3573463"/>
            <a:ext cx="40306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600" b="1" dirty="0">
                <a:ea typeface="ＭＳ Ｐゴシック" pitchFamily="34" charset="-128"/>
              </a:rPr>
              <a:t>Recording precipitation and evaporation</a:t>
            </a:r>
          </a:p>
        </p:txBody>
      </p:sp>
      <p:pic>
        <p:nvPicPr>
          <p:cNvPr id="1639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48263" y="2349500"/>
            <a:ext cx="3995737" cy="239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5345265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bm\Mes documents\Photos CES\Banquette de cultur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990600"/>
            <a:ext cx="3733800" cy="2546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Text Box 4"/>
          <p:cNvSpPr txBox="1">
            <a:spLocks noChangeArrowheads="1"/>
          </p:cNvSpPr>
          <p:nvPr/>
        </p:nvSpPr>
        <p:spPr bwMode="auto">
          <a:xfrm>
            <a:off x="4579144" y="1679281"/>
            <a:ext cx="367188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fontScale="97500"/>
          </a:bodyPr>
          <a:lstStyle>
            <a:lvl1pPr algn="ctr" eaLnBrk="0" hangingPunct="0">
              <a:spcBef>
                <a:spcPct val="0"/>
              </a:spcBef>
              <a:buNone/>
              <a:defRPr sz="3200">
                <a:solidFill>
                  <a:schemeClr val="accent1"/>
                </a:solidFill>
                <a:ea typeface="PMingLiU" pitchFamily="18" charset="-120"/>
                <a:cs typeface="Arial" charset="0"/>
              </a:defRPr>
            </a:lvl1pPr>
          </a:lstStyle>
          <a:p>
            <a:pPr algn="l"/>
            <a:r>
              <a:rPr lang="fr-FR" altLang="en-US" sz="2000" b="1" dirty="0">
                <a:solidFill>
                  <a:schemeClr val="tx1"/>
                </a:solidFill>
              </a:rPr>
              <a:t>Contour </a:t>
            </a:r>
            <a:r>
              <a:rPr lang="fr-FR" altLang="en-US" sz="2000" b="1" dirty="0" err="1" smtClean="0">
                <a:solidFill>
                  <a:schemeClr val="tx1"/>
                </a:solidFill>
              </a:rPr>
              <a:t>benches</a:t>
            </a:r>
            <a:r>
              <a:rPr lang="fr-FR" altLang="en-US" sz="2000" b="1" dirty="0" smtClean="0">
                <a:solidFill>
                  <a:schemeClr val="tx1"/>
                </a:solidFill>
              </a:rPr>
              <a:t>, </a:t>
            </a:r>
            <a:r>
              <a:rPr lang="fr-FR" altLang="en-US" sz="2000" b="1" dirty="0" err="1" smtClean="0">
                <a:solidFill>
                  <a:schemeClr val="tx1"/>
                </a:solidFill>
              </a:rPr>
              <a:t>Zoghmar</a:t>
            </a:r>
            <a:endParaRPr lang="fr-FR" altLang="en-US" sz="2000" b="1" dirty="0">
              <a:solidFill>
                <a:schemeClr val="tx1"/>
              </a:solidFill>
            </a:endParaRPr>
          </a:p>
        </p:txBody>
      </p:sp>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875" y="3733800"/>
            <a:ext cx="3819525" cy="23974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4"/>
          <p:cNvSpPr txBox="1">
            <a:spLocks noChangeArrowheads="1"/>
          </p:cNvSpPr>
          <p:nvPr/>
        </p:nvSpPr>
        <p:spPr bwMode="auto">
          <a:xfrm>
            <a:off x="4572000" y="4368225"/>
            <a:ext cx="367188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fontScale="97500"/>
          </a:bodyPr>
          <a:lstStyle>
            <a:lvl1pPr algn="ctr" eaLnBrk="0" hangingPunct="0">
              <a:spcBef>
                <a:spcPct val="0"/>
              </a:spcBef>
              <a:buNone/>
              <a:defRPr sz="3200">
                <a:solidFill>
                  <a:schemeClr val="accent1"/>
                </a:solidFill>
                <a:ea typeface="PMingLiU" pitchFamily="18" charset="-120"/>
                <a:cs typeface="Arial" charset="0"/>
              </a:defRPr>
            </a:lvl1pPr>
          </a:lstStyle>
          <a:p>
            <a:pPr algn="l"/>
            <a:r>
              <a:rPr lang="fr-FR" altLang="en-US" sz="2000" b="1" dirty="0" err="1" smtClean="0">
                <a:solidFill>
                  <a:schemeClr val="tx1"/>
                </a:solidFill>
              </a:rPr>
              <a:t>Tabia</a:t>
            </a:r>
            <a:r>
              <a:rPr lang="fr-FR" altLang="en-US" sz="2000" b="1" dirty="0" smtClean="0">
                <a:solidFill>
                  <a:schemeClr val="tx1"/>
                </a:solidFill>
              </a:rPr>
              <a:t>, </a:t>
            </a:r>
            <a:r>
              <a:rPr lang="fr-FR" altLang="en-US" sz="2000" b="1" dirty="0" err="1" smtClean="0">
                <a:solidFill>
                  <a:schemeClr val="tx1"/>
                </a:solidFill>
              </a:rPr>
              <a:t>Zoghmar</a:t>
            </a:r>
            <a:endParaRPr lang="fr-FR" altLang="en-US" sz="2000" b="1" dirty="0">
              <a:solidFill>
                <a:schemeClr val="tx1"/>
              </a:solidFill>
            </a:endParaRPr>
          </a:p>
        </p:txBody>
      </p:sp>
    </p:spTree>
    <p:extLst>
      <p:ext uri="{BB962C8B-B14F-4D97-AF65-F5344CB8AC3E}">
        <p14:creationId xmlns:p14="http://schemas.microsoft.com/office/powerpoint/2010/main" val="292745273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Espace réservé du numéro de diapositive 5"/>
          <p:cNvSpPr txBox="1">
            <a:spLocks noGrp="1"/>
          </p:cNvSpPr>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fld id="{E80D07DE-759F-4192-B626-9827ACBA0DB0}" type="slidenum">
              <a:rPr lang="fr-FR" altLang="en-US" sz="1200">
                <a:solidFill>
                  <a:srgbClr val="898989"/>
                </a:solidFill>
                <a:latin typeface="Calibri" pitchFamily="34" charset="0"/>
                <a:ea typeface="ＭＳ Ｐゴシック" pitchFamily="34" charset="-128"/>
              </a:rPr>
              <a:pPr algn="r" eaLnBrk="1" hangingPunct="1"/>
              <a:t>51</a:t>
            </a:fld>
            <a:endParaRPr lang="fr-FR" altLang="en-US" sz="1200">
              <a:solidFill>
                <a:srgbClr val="898989"/>
              </a:solidFill>
              <a:latin typeface="Calibri" pitchFamily="34" charset="0"/>
              <a:ea typeface="ＭＳ Ｐゴシック" pitchFamily="34" charset="-128"/>
            </a:endParaRPr>
          </a:p>
        </p:txBody>
      </p:sp>
      <p:pic>
        <p:nvPicPr>
          <p:cNvPr id="18435" name="Picture 15" descr="Photo Elgouazine2 1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825" y="908050"/>
            <a:ext cx="3527425" cy="2652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6" name="Text Box 13"/>
          <p:cNvSpPr txBox="1">
            <a:spLocks noChangeArrowheads="1"/>
          </p:cNvSpPr>
          <p:nvPr/>
        </p:nvSpPr>
        <p:spPr bwMode="auto">
          <a:xfrm>
            <a:off x="1013098" y="181108"/>
            <a:ext cx="66436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2400" b="1" dirty="0">
                <a:solidFill>
                  <a:schemeClr val="accent1"/>
                </a:solidFill>
                <a:latin typeface="Calibri" pitchFamily="34" charset="0"/>
                <a:ea typeface="ＭＳ Ｐゴシック" pitchFamily="34" charset="-128"/>
              </a:rPr>
              <a:t>Hydrological functioning of inter-bench plots</a:t>
            </a:r>
            <a:endParaRPr lang="fr-FR" altLang="en-US" sz="2400" b="1" dirty="0">
              <a:solidFill>
                <a:schemeClr val="accent1"/>
              </a:solidFill>
              <a:latin typeface="Calibri" pitchFamily="34" charset="0"/>
              <a:ea typeface="ＭＳ Ｐゴシック" pitchFamily="34" charset="-128"/>
            </a:endParaRPr>
          </a:p>
        </p:txBody>
      </p:sp>
      <p:pic>
        <p:nvPicPr>
          <p:cNvPr id="18437"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3438" y="3724275"/>
            <a:ext cx="4321175" cy="263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8" name="Picture 160"/>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25575" y="1700213"/>
            <a:ext cx="3298825"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9" name="Text Box 9"/>
          <p:cNvSpPr txBox="1">
            <a:spLocks noChangeArrowheads="1"/>
          </p:cNvSpPr>
          <p:nvPr/>
        </p:nvSpPr>
        <p:spPr bwMode="auto">
          <a:xfrm>
            <a:off x="3708400" y="1989138"/>
            <a:ext cx="1008063" cy="250825"/>
          </a:xfrm>
          <a:prstGeom prst="rect">
            <a:avLst/>
          </a:prstGeom>
          <a:solidFill>
            <a:srgbClr val="FFFF99"/>
          </a:solidFill>
          <a:ln w="6350">
            <a:solidFill>
              <a:schemeClr val="tx1"/>
            </a:solidFill>
            <a:miter lim="800000"/>
            <a:headEnd/>
            <a:tailEnd/>
          </a:ln>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fr-FR" altLang="en-US" sz="1000"/>
              <a:t>Fallow plot</a:t>
            </a:r>
          </a:p>
        </p:txBody>
      </p:sp>
      <p:sp>
        <p:nvSpPr>
          <p:cNvPr id="18440" name="Text Box 10"/>
          <p:cNvSpPr txBox="1">
            <a:spLocks noChangeArrowheads="1"/>
          </p:cNvSpPr>
          <p:nvPr/>
        </p:nvSpPr>
        <p:spPr bwMode="auto">
          <a:xfrm>
            <a:off x="3492500" y="4005263"/>
            <a:ext cx="1008063" cy="250825"/>
          </a:xfrm>
          <a:prstGeom prst="rect">
            <a:avLst/>
          </a:prstGeom>
          <a:solidFill>
            <a:srgbClr val="FFFF99"/>
          </a:solidFill>
          <a:ln w="6350">
            <a:solidFill>
              <a:schemeClr val="tx1"/>
            </a:solidFill>
            <a:miter lim="800000"/>
            <a:headEnd/>
            <a:tailEnd/>
          </a:ln>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fr-FR" altLang="en-US" sz="1000"/>
              <a:t>Tilled plot</a:t>
            </a:r>
          </a:p>
        </p:txBody>
      </p:sp>
      <p:sp>
        <p:nvSpPr>
          <p:cNvPr id="18441" name="Line 11"/>
          <p:cNvSpPr>
            <a:spLocks noChangeShapeType="1"/>
          </p:cNvSpPr>
          <p:nvPr/>
        </p:nvSpPr>
        <p:spPr bwMode="auto">
          <a:xfrm>
            <a:off x="2987675" y="4221163"/>
            <a:ext cx="2520950" cy="1512887"/>
          </a:xfrm>
          <a:prstGeom prst="line">
            <a:avLst/>
          </a:prstGeom>
          <a:noFill/>
          <a:ln w="9525">
            <a:solidFill>
              <a:srgbClr val="99CC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8442" name="Line 12"/>
          <p:cNvSpPr>
            <a:spLocks noChangeShapeType="1"/>
          </p:cNvSpPr>
          <p:nvPr/>
        </p:nvSpPr>
        <p:spPr bwMode="auto">
          <a:xfrm>
            <a:off x="3419475" y="2349500"/>
            <a:ext cx="2232025" cy="3095625"/>
          </a:xfrm>
          <a:prstGeom prst="line">
            <a:avLst/>
          </a:prstGeom>
          <a:noFill/>
          <a:ln w="9525">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pic>
        <p:nvPicPr>
          <p:cNvPr id="18443" name="Picture 1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72025" y="914400"/>
            <a:ext cx="4067175" cy="278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4" name="Picture 1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77200" y="615950"/>
            <a:ext cx="744538" cy="128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5" name="Text Box 13"/>
          <p:cNvSpPr txBox="1">
            <a:spLocks noChangeArrowheads="1"/>
          </p:cNvSpPr>
          <p:nvPr/>
        </p:nvSpPr>
        <p:spPr bwMode="auto">
          <a:xfrm>
            <a:off x="4859338" y="2997200"/>
            <a:ext cx="20161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fr-FR" altLang="en-US" sz="1200"/>
              <a:t>Rain gauge and limnigraph </a:t>
            </a:r>
          </a:p>
        </p:txBody>
      </p:sp>
    </p:spTree>
    <p:extLst>
      <p:ext uri="{BB962C8B-B14F-4D97-AF65-F5344CB8AC3E}">
        <p14:creationId xmlns:p14="http://schemas.microsoft.com/office/powerpoint/2010/main" val="315142077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715962"/>
          </a:xfrm>
        </p:spPr>
        <p:txBody>
          <a:bodyPr>
            <a:normAutofit/>
          </a:bodyPr>
          <a:lstStyle/>
          <a:p>
            <a:r>
              <a:rPr lang="en-US" sz="3200" b="1" dirty="0" smtClean="0">
                <a:solidFill>
                  <a:srgbClr val="3366FF"/>
                </a:solidFill>
              </a:rPr>
              <a:t>Soil &amp; water conservation in the Jordanian site</a:t>
            </a:r>
            <a:endParaRPr lang="en-US" sz="3200" b="1" dirty="0">
              <a:solidFill>
                <a:srgbClr val="3366FF"/>
              </a:solidFill>
            </a:endParaRPr>
          </a:p>
        </p:txBody>
      </p:sp>
      <p:sp>
        <p:nvSpPr>
          <p:cNvPr id="5" name="Rectangle 6"/>
          <p:cNvSpPr txBox="1">
            <a:spLocks noChangeArrowheads="1"/>
          </p:cNvSpPr>
          <p:nvPr/>
        </p:nvSpPr>
        <p:spPr bwMode="auto">
          <a:xfrm>
            <a:off x="609600" y="1752600"/>
            <a:ext cx="5429250" cy="3637919"/>
          </a:xfrm>
          <a:prstGeom prst="rect">
            <a:avLst/>
          </a:prstGeom>
          <a:noFill/>
          <a:ln w="9525">
            <a:noFill/>
            <a:miter lim="800000"/>
            <a:headEnd/>
            <a:tailEnd/>
          </a:ln>
          <a:effectLst/>
        </p:spPr>
        <p:txBody>
          <a:bodyPr vert="horz" wrap="square" lIns="91440" tIns="45720" rIns="91440" bIns="45720" rtlCol="0">
            <a:sp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342900" indent="-342900" algn="l">
              <a:lnSpc>
                <a:spcPct val="80000"/>
              </a:lnSpc>
              <a:buSzPct val="70000"/>
              <a:buFont typeface="Wingdings" panose="05000000000000000000" pitchFamily="2" charset="2"/>
              <a:buChar char="§"/>
            </a:pPr>
            <a:r>
              <a:rPr lang="en-US" sz="2400" dirty="0" smtClean="0">
                <a:solidFill>
                  <a:schemeClr val="tx1"/>
                </a:solidFill>
                <a:latin typeface="+mj-lt"/>
              </a:rPr>
              <a:t>Watershed modeling and monitoring activities continue in Al-</a:t>
            </a:r>
            <a:r>
              <a:rPr lang="en-US" sz="2400" dirty="0" err="1" smtClean="0">
                <a:solidFill>
                  <a:schemeClr val="tx1"/>
                </a:solidFill>
                <a:latin typeface="+mj-lt"/>
              </a:rPr>
              <a:t>Majidyya</a:t>
            </a:r>
            <a:r>
              <a:rPr lang="en-US" sz="2400" dirty="0" smtClean="0">
                <a:solidFill>
                  <a:schemeClr val="tx1"/>
                </a:solidFill>
                <a:latin typeface="+mj-lt"/>
              </a:rPr>
              <a:t> site</a:t>
            </a:r>
          </a:p>
          <a:p>
            <a:pPr marL="342900" indent="-342900" algn="l">
              <a:lnSpc>
                <a:spcPct val="80000"/>
              </a:lnSpc>
              <a:buSzPct val="70000"/>
              <a:buFont typeface="Wingdings" panose="05000000000000000000" pitchFamily="2" charset="2"/>
              <a:buChar char="§"/>
            </a:pPr>
            <a:endParaRPr lang="en-US" sz="2400" dirty="0" smtClean="0">
              <a:solidFill>
                <a:schemeClr val="tx1"/>
              </a:solidFill>
              <a:latin typeface="+mj-lt"/>
            </a:endParaRPr>
          </a:p>
          <a:p>
            <a:pPr marL="342900" indent="-342900" algn="l">
              <a:lnSpc>
                <a:spcPct val="80000"/>
              </a:lnSpc>
              <a:buSzPct val="70000"/>
              <a:buFont typeface="Wingdings" panose="05000000000000000000" pitchFamily="2" charset="2"/>
              <a:buChar char="§"/>
            </a:pPr>
            <a:r>
              <a:rPr lang="en-US" sz="2400" dirty="0" smtClean="0">
                <a:solidFill>
                  <a:schemeClr val="tx1"/>
                </a:solidFill>
                <a:latin typeface="+mj-lt"/>
              </a:rPr>
              <a:t>Water harvesting and soil conservation interventions (</a:t>
            </a:r>
            <a:r>
              <a:rPr lang="en-US" sz="2400" dirty="0" err="1" smtClean="0">
                <a:solidFill>
                  <a:schemeClr val="tx1"/>
                </a:solidFill>
                <a:latin typeface="+mj-lt"/>
              </a:rPr>
              <a:t>Vallerani</a:t>
            </a:r>
            <a:r>
              <a:rPr lang="en-US" sz="2400" dirty="0" smtClean="0">
                <a:solidFill>
                  <a:schemeClr val="tx1"/>
                </a:solidFill>
                <a:latin typeface="+mj-lt"/>
              </a:rPr>
              <a:t> intermittent pits in 30 ha) in </a:t>
            </a:r>
            <a:r>
              <a:rPr lang="en-US" sz="2400" dirty="0" err="1" smtClean="0">
                <a:solidFill>
                  <a:schemeClr val="tx1"/>
                </a:solidFill>
                <a:latin typeface="+mj-lt"/>
              </a:rPr>
              <a:t>Erak</a:t>
            </a:r>
            <a:r>
              <a:rPr lang="en-US" sz="2400" dirty="0" smtClean="0">
                <a:solidFill>
                  <a:schemeClr val="tx1"/>
                </a:solidFill>
                <a:latin typeface="+mj-lt"/>
              </a:rPr>
              <a:t> watershed  - </a:t>
            </a:r>
            <a:r>
              <a:rPr lang="en-US" sz="2400" dirty="0" err="1" smtClean="0">
                <a:solidFill>
                  <a:schemeClr val="tx1"/>
                </a:solidFill>
                <a:latin typeface="+mj-lt"/>
              </a:rPr>
              <a:t>Karak</a:t>
            </a:r>
            <a:endParaRPr lang="en-US" sz="2400" dirty="0" smtClean="0">
              <a:solidFill>
                <a:schemeClr val="tx1"/>
              </a:solidFill>
              <a:latin typeface="+mj-lt"/>
            </a:endParaRPr>
          </a:p>
          <a:p>
            <a:pPr marL="342900" indent="-342900" algn="l">
              <a:lnSpc>
                <a:spcPct val="80000"/>
              </a:lnSpc>
              <a:buSzPct val="70000"/>
              <a:buFont typeface="Wingdings" panose="05000000000000000000" pitchFamily="2" charset="2"/>
              <a:buChar char="§"/>
            </a:pPr>
            <a:endParaRPr lang="en-US" sz="2400" dirty="0">
              <a:solidFill>
                <a:schemeClr val="tx1"/>
              </a:solidFill>
              <a:latin typeface="+mj-lt"/>
            </a:endParaRPr>
          </a:p>
          <a:p>
            <a:pPr marL="342900" indent="-342900" algn="l">
              <a:lnSpc>
                <a:spcPct val="80000"/>
              </a:lnSpc>
              <a:buSzPct val="70000"/>
              <a:buFont typeface="Wingdings" panose="05000000000000000000" pitchFamily="2" charset="2"/>
              <a:buChar char="§"/>
            </a:pPr>
            <a:r>
              <a:rPr lang="en-US" sz="2400" dirty="0">
                <a:solidFill>
                  <a:schemeClr val="tx1"/>
                </a:solidFill>
                <a:latin typeface="+mj-lt"/>
              </a:rPr>
              <a:t>Soil conservation, intercropping and erosion monitoring </a:t>
            </a:r>
            <a:r>
              <a:rPr lang="en-US" sz="2400" dirty="0" smtClean="0">
                <a:solidFill>
                  <a:schemeClr val="tx1"/>
                </a:solidFill>
                <a:latin typeface="+mj-lt"/>
              </a:rPr>
              <a:t>experiment (University of Jordan station – </a:t>
            </a:r>
            <a:r>
              <a:rPr lang="en-US" sz="2400" dirty="0" err="1" smtClean="0">
                <a:solidFill>
                  <a:schemeClr val="tx1"/>
                </a:solidFill>
                <a:latin typeface="+mj-lt"/>
              </a:rPr>
              <a:t>Shafa</a:t>
            </a:r>
            <a:r>
              <a:rPr lang="en-US" sz="2400" dirty="0" smtClean="0">
                <a:solidFill>
                  <a:schemeClr val="tx1"/>
                </a:solidFill>
                <a:latin typeface="+mj-lt"/>
              </a:rPr>
              <a:t> </a:t>
            </a:r>
            <a:r>
              <a:rPr lang="en-US" sz="2400" dirty="0" err="1" smtClean="0">
                <a:solidFill>
                  <a:schemeClr val="tx1"/>
                </a:solidFill>
                <a:latin typeface="+mj-lt"/>
              </a:rPr>
              <a:t>Badran</a:t>
            </a:r>
            <a:r>
              <a:rPr lang="en-US" sz="2400" dirty="0" smtClean="0">
                <a:solidFill>
                  <a:schemeClr val="tx1"/>
                </a:solidFill>
                <a:latin typeface="+mj-lt"/>
              </a:rPr>
              <a:t>)       </a:t>
            </a:r>
            <a:endParaRPr lang="en-US" sz="2400" dirty="0">
              <a:solidFill>
                <a:schemeClr val="tx1"/>
              </a:solidFill>
              <a:latin typeface="+mj-lt"/>
            </a:endParaRPr>
          </a:p>
        </p:txBody>
      </p:sp>
      <p:pic>
        <p:nvPicPr>
          <p:cNvPr id="6" name="Picture 5" descr="F:\Yasser Camera\BBMP Photo\BBMP 2011\2011 9 24 (7).JPG"/>
          <p:cNvPicPr>
            <a:picLocks noChangeAspect="1" noChangeArrowheads="1"/>
          </p:cNvPicPr>
          <p:nvPr/>
        </p:nvPicPr>
        <p:blipFill>
          <a:blip r:embed="rId2" cstate="print"/>
          <a:srcRect/>
          <a:stretch>
            <a:fillRect/>
          </a:stretch>
        </p:blipFill>
        <p:spPr bwMode="auto">
          <a:xfrm>
            <a:off x="5943600" y="1312360"/>
            <a:ext cx="2590800" cy="1985592"/>
          </a:xfrm>
          <a:prstGeom prst="rect">
            <a:avLst/>
          </a:prstGeom>
          <a:noFill/>
          <a:ln w="9525">
            <a:noFill/>
            <a:miter lim="800000"/>
            <a:headEnd/>
            <a:tailEnd/>
          </a:ln>
        </p:spPr>
      </p:pic>
      <p:pic>
        <p:nvPicPr>
          <p:cNvPr id="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43600" y="3852169"/>
            <a:ext cx="2819400" cy="2114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663555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752600"/>
            <a:ext cx="8686800" cy="4800600"/>
          </a:xfrm>
        </p:spPr>
        <p:txBody>
          <a:bodyPr>
            <a:noAutofit/>
          </a:bodyPr>
          <a:lstStyle/>
          <a:p>
            <a:pPr lvl="0">
              <a:lnSpc>
                <a:spcPct val="90000"/>
              </a:lnSpc>
              <a:spcBef>
                <a:spcPts val="300"/>
              </a:spcBef>
              <a:spcAft>
                <a:spcPts val="300"/>
              </a:spcAft>
            </a:pPr>
            <a:r>
              <a:rPr lang="en-US" sz="2400" dirty="0" smtClean="0"/>
              <a:t>On-farm </a:t>
            </a:r>
            <a:r>
              <a:rPr lang="en-US" sz="2400" dirty="0"/>
              <a:t>trials </a:t>
            </a:r>
            <a:r>
              <a:rPr lang="en-US" sz="2400" dirty="0" smtClean="0"/>
              <a:t>in </a:t>
            </a:r>
            <a:r>
              <a:rPr lang="en-US" sz="2400" dirty="0"/>
              <a:t>different locations of </a:t>
            </a:r>
            <a:r>
              <a:rPr lang="en-US" sz="2400" dirty="0" smtClean="0"/>
              <a:t>Meknes site </a:t>
            </a:r>
            <a:r>
              <a:rPr lang="en-US" sz="2400" dirty="0"/>
              <a:t>to evaluate the </a:t>
            </a:r>
            <a:r>
              <a:rPr lang="en-US" sz="2400" b="1" dirty="0">
                <a:solidFill>
                  <a:srgbClr val="3333FF"/>
                </a:solidFill>
              </a:rPr>
              <a:t>effect of supplemental irrigation </a:t>
            </a:r>
            <a:r>
              <a:rPr lang="en-US" sz="2400" dirty="0"/>
              <a:t>on the yield of wheat bread, vegetables (potatoes and onion) and olive </a:t>
            </a:r>
            <a:r>
              <a:rPr lang="en-US" sz="2400" dirty="0" smtClean="0"/>
              <a:t>trees. </a:t>
            </a:r>
          </a:p>
          <a:p>
            <a:pPr lvl="0">
              <a:lnSpc>
                <a:spcPct val="90000"/>
              </a:lnSpc>
              <a:spcBef>
                <a:spcPts val="300"/>
              </a:spcBef>
              <a:spcAft>
                <a:spcPts val="300"/>
              </a:spcAft>
            </a:pPr>
            <a:r>
              <a:rPr lang="en-US" sz="2400" dirty="0" smtClean="0"/>
              <a:t>Results </a:t>
            </a:r>
            <a:r>
              <a:rPr lang="en-US" sz="2400" dirty="0"/>
              <a:t>indicate that the </a:t>
            </a:r>
            <a:r>
              <a:rPr lang="en-US" sz="2400" dirty="0">
                <a:solidFill>
                  <a:srgbClr val="3333FF"/>
                </a:solidFill>
              </a:rPr>
              <a:t>best period of supplemental irrigation </a:t>
            </a:r>
            <a:r>
              <a:rPr lang="en-US" sz="2400" dirty="0"/>
              <a:t>application on wheat was sowing (20 mm) and </a:t>
            </a:r>
            <a:r>
              <a:rPr lang="en-US" sz="2400" dirty="0" err="1"/>
              <a:t>tillering</a:t>
            </a:r>
            <a:r>
              <a:rPr lang="en-US" sz="2400" dirty="0"/>
              <a:t> (40 mm). </a:t>
            </a:r>
            <a:endParaRPr lang="en-US" sz="2400" dirty="0" smtClean="0"/>
          </a:p>
          <a:p>
            <a:pPr lvl="0">
              <a:lnSpc>
                <a:spcPct val="90000"/>
              </a:lnSpc>
              <a:spcBef>
                <a:spcPts val="300"/>
              </a:spcBef>
              <a:spcAft>
                <a:spcPts val="300"/>
              </a:spcAft>
            </a:pPr>
            <a:r>
              <a:rPr lang="en-US" sz="2400" dirty="0" smtClean="0"/>
              <a:t>For </a:t>
            </a:r>
            <a:r>
              <a:rPr lang="en-US" sz="2400" dirty="0"/>
              <a:t>potatoes and olive trees, the application of </a:t>
            </a:r>
            <a:r>
              <a:rPr lang="en-US" sz="2400" dirty="0">
                <a:solidFill>
                  <a:srgbClr val="3333FF"/>
                </a:solidFill>
              </a:rPr>
              <a:t>75% of FSI </a:t>
            </a:r>
            <a:r>
              <a:rPr lang="en-US" sz="2400" dirty="0"/>
              <a:t>allowed the saving of irrigation water without yield </a:t>
            </a:r>
            <a:r>
              <a:rPr lang="en-US" sz="2400" dirty="0" smtClean="0"/>
              <a:t>reduction</a:t>
            </a:r>
          </a:p>
          <a:p>
            <a:pPr>
              <a:lnSpc>
                <a:spcPct val="90000"/>
              </a:lnSpc>
              <a:spcBef>
                <a:spcPts val="300"/>
              </a:spcBef>
              <a:spcAft>
                <a:spcPts val="300"/>
              </a:spcAft>
            </a:pPr>
            <a:r>
              <a:rPr lang="en-US" sz="2400" dirty="0"/>
              <a:t>In Egypt results from demonstrations’ in farmers’ fields show the advantage from using the raised-bed technique. In 2012-2013 the technology allowed </a:t>
            </a:r>
            <a:r>
              <a:rPr lang="en-US" sz="2400" b="1" dirty="0">
                <a:solidFill>
                  <a:srgbClr val="3333FF"/>
                </a:solidFill>
              </a:rPr>
              <a:t>24 % saving in irrigation water</a:t>
            </a:r>
            <a:r>
              <a:rPr lang="en-US" sz="2400" dirty="0"/>
              <a:t>, </a:t>
            </a:r>
            <a:r>
              <a:rPr lang="en-US" sz="2400" b="1" dirty="0">
                <a:solidFill>
                  <a:srgbClr val="3333FF"/>
                </a:solidFill>
              </a:rPr>
              <a:t>34 % increase in wheat yield and 78% improvement in water use efficiency</a:t>
            </a:r>
            <a:r>
              <a:rPr lang="en-US" sz="2400" dirty="0"/>
              <a:t>.</a:t>
            </a:r>
          </a:p>
          <a:p>
            <a:pPr lvl="0">
              <a:lnSpc>
                <a:spcPct val="90000"/>
              </a:lnSpc>
              <a:spcBef>
                <a:spcPts val="300"/>
              </a:spcBef>
              <a:spcAft>
                <a:spcPts val="300"/>
              </a:spcAft>
            </a:pPr>
            <a:endParaRPr lang="en-US" sz="2400" dirty="0"/>
          </a:p>
        </p:txBody>
      </p:sp>
      <p:sp>
        <p:nvSpPr>
          <p:cNvPr id="4" name="Slide Number Placeholder 3"/>
          <p:cNvSpPr>
            <a:spLocks noGrp="1"/>
          </p:cNvSpPr>
          <p:nvPr>
            <p:ph type="sldNum" sz="quarter" idx="12"/>
          </p:nvPr>
        </p:nvSpPr>
        <p:spPr/>
        <p:txBody>
          <a:bodyPr/>
          <a:lstStyle/>
          <a:p>
            <a:fld id="{DED37CF9-E3DB-4575-88B6-05549807FEBA}" type="slidenum">
              <a:rPr lang="en-US" smtClean="0"/>
              <a:t>53</a:t>
            </a:fld>
            <a:endParaRPr lang="en-US"/>
          </a:p>
        </p:txBody>
      </p:sp>
      <p:sp>
        <p:nvSpPr>
          <p:cNvPr id="5" name="Title 4"/>
          <p:cNvSpPr>
            <a:spLocks noGrp="1"/>
          </p:cNvSpPr>
          <p:nvPr>
            <p:ph type="title"/>
          </p:nvPr>
        </p:nvSpPr>
        <p:spPr/>
        <p:txBody>
          <a:bodyPr>
            <a:normAutofit fontScale="90000"/>
          </a:bodyPr>
          <a:lstStyle/>
          <a:p>
            <a:r>
              <a:rPr lang="en-US" dirty="0" smtClean="0"/>
              <a:t>IDO4/NRM and IDO4/Wellbeing </a:t>
            </a:r>
            <a:r>
              <a:rPr lang="en-US" smtClean="0"/>
              <a:t>- Irrigation</a:t>
            </a:r>
            <a:endParaRPr lang="en-US" dirty="0"/>
          </a:p>
        </p:txBody>
      </p:sp>
    </p:spTree>
    <p:extLst>
      <p:ext uri="{BB962C8B-B14F-4D97-AF65-F5344CB8AC3E}">
        <p14:creationId xmlns:p14="http://schemas.microsoft.com/office/powerpoint/2010/main" val="35852593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584003779"/>
              </p:ext>
            </p:extLst>
          </p:nvPr>
        </p:nvGraphicFramePr>
        <p:xfrm>
          <a:off x="323850" y="981075"/>
          <a:ext cx="8496300" cy="4839842"/>
        </p:xfrm>
        <a:graphic>
          <a:graphicData uri="http://schemas.openxmlformats.org/drawingml/2006/table">
            <a:tbl>
              <a:tblPr firstRow="1" bandRow="1">
                <a:tableStyleId>{5C22544A-7EE6-4342-B048-85BDC9FD1C3A}</a:tableStyleId>
              </a:tblPr>
              <a:tblGrid>
                <a:gridCol w="2343150"/>
                <a:gridCol w="6153150"/>
              </a:tblGrid>
              <a:tr h="467123">
                <a:tc>
                  <a:txBody>
                    <a:bodyPr/>
                    <a:lstStyle/>
                    <a:p>
                      <a:r>
                        <a:rPr lang="en-CA" sz="1800" dirty="0" smtClean="0"/>
                        <a:t>Major Objectives</a:t>
                      </a:r>
                      <a:r>
                        <a:rPr lang="en-CA" sz="1800" baseline="0" dirty="0" smtClean="0"/>
                        <a:t> </a:t>
                      </a:r>
                      <a:endParaRPr lang="en-CA" sz="1800" dirty="0"/>
                    </a:p>
                  </a:txBody>
                  <a:tcPr marL="91437" marR="91437" marT="45713" marB="45713"/>
                </a:tc>
                <a:tc>
                  <a:txBody>
                    <a:bodyPr/>
                    <a:lstStyle/>
                    <a:p>
                      <a:r>
                        <a:rPr lang="en-CA" sz="1800" dirty="0" smtClean="0"/>
                        <a:t>Achievements</a:t>
                      </a:r>
                      <a:r>
                        <a:rPr lang="en-CA" sz="1800" baseline="0" dirty="0" smtClean="0"/>
                        <a:t> </a:t>
                      </a:r>
                      <a:endParaRPr lang="en-CA" sz="1800" dirty="0"/>
                    </a:p>
                  </a:txBody>
                  <a:tcPr marL="91437" marR="91437" marT="45713" marB="45713"/>
                </a:tc>
              </a:tr>
              <a:tr h="2361802">
                <a:tc>
                  <a:txBody>
                    <a:bodyPr/>
                    <a:lstStyle/>
                    <a:p>
                      <a:r>
                        <a:rPr lang="en-CA" sz="2000" dirty="0" smtClean="0"/>
                        <a:t>Understand</a:t>
                      </a:r>
                      <a:r>
                        <a:rPr lang="en-CA" sz="2000" baseline="0" dirty="0" smtClean="0"/>
                        <a:t> how innovations (soft and hard) change men’s and women’s roles in irrigated agriculture in </a:t>
                      </a:r>
                      <a:r>
                        <a:rPr lang="en-CA" sz="2000" baseline="0" dirty="0" err="1" smtClean="0"/>
                        <a:t>Kafr</a:t>
                      </a:r>
                      <a:r>
                        <a:rPr lang="en-CA" sz="2000" baseline="0" dirty="0" smtClean="0"/>
                        <a:t> El Sheikh and </a:t>
                      </a:r>
                      <a:r>
                        <a:rPr lang="en-CA" sz="2000" baseline="0" dirty="0" err="1" smtClean="0"/>
                        <a:t>Noubariya</a:t>
                      </a:r>
                      <a:r>
                        <a:rPr lang="en-CA" sz="2000" baseline="0" dirty="0" smtClean="0"/>
                        <a:t> in Egypt </a:t>
                      </a:r>
                      <a:endParaRPr lang="en-CA" sz="2000" dirty="0"/>
                    </a:p>
                  </a:txBody>
                  <a:tcPr marL="91437" marR="91437" marT="45713" marB="45713"/>
                </a:tc>
                <a:tc>
                  <a:txBody>
                    <a:bodyPr/>
                    <a:lstStyle/>
                    <a:p>
                      <a:r>
                        <a:rPr lang="en-CA" sz="2000" dirty="0" smtClean="0"/>
                        <a:t>-</a:t>
                      </a:r>
                      <a:r>
                        <a:rPr lang="en-CA" sz="2000" baseline="0" dirty="0" smtClean="0"/>
                        <a:t>Examining how class, education, land access, culture, and government policies interact to enable or impede men and women from accessing and benefitting from innovations in the Dry Areas</a:t>
                      </a:r>
                    </a:p>
                    <a:p>
                      <a:r>
                        <a:rPr lang="en-CA" sz="2000" baseline="0" dirty="0" smtClean="0"/>
                        <a:t>-Farm visits and interactions with farmers</a:t>
                      </a:r>
                    </a:p>
                    <a:p>
                      <a:r>
                        <a:rPr lang="en-CA" sz="2000" baseline="0" dirty="0" smtClean="0"/>
                        <a:t>- Book chapter completed on women, political ecology, and cactus in 5 villages of the </a:t>
                      </a:r>
                      <a:r>
                        <a:rPr lang="en-CA" sz="2000" baseline="0" dirty="0" err="1" smtClean="0"/>
                        <a:t>Intilaq</a:t>
                      </a:r>
                      <a:r>
                        <a:rPr lang="en-CA" sz="2000" baseline="0" dirty="0" smtClean="0"/>
                        <a:t> settlement (in the </a:t>
                      </a:r>
                      <a:r>
                        <a:rPr lang="en-CA" sz="2000" baseline="0" dirty="0" err="1" smtClean="0"/>
                        <a:t>Noubariya</a:t>
                      </a:r>
                      <a:r>
                        <a:rPr lang="en-CA" sz="2000" baseline="0" dirty="0" smtClean="0"/>
                        <a:t>) </a:t>
                      </a:r>
                      <a:endParaRPr lang="en-CA" sz="2000" dirty="0"/>
                    </a:p>
                  </a:txBody>
                  <a:tcPr marL="91437" marR="91437" marT="45713" marB="45713"/>
                </a:tc>
              </a:tr>
              <a:tr h="1842893">
                <a:tc>
                  <a:txBody>
                    <a:bodyPr/>
                    <a:lstStyle/>
                    <a:p>
                      <a:r>
                        <a:rPr lang="en-CA" sz="2000" dirty="0" smtClean="0"/>
                        <a:t>Understand</a:t>
                      </a:r>
                      <a:r>
                        <a:rPr lang="en-CA" sz="2000" baseline="0" dirty="0" smtClean="0"/>
                        <a:t> how extension system in </a:t>
                      </a:r>
                      <a:r>
                        <a:rPr lang="en-CA" sz="2000" baseline="0" dirty="0" err="1" smtClean="0"/>
                        <a:t>Karak</a:t>
                      </a:r>
                      <a:r>
                        <a:rPr lang="en-CA" sz="2000" baseline="0" dirty="0" smtClean="0"/>
                        <a:t>, Jordan can become more gender-responsive </a:t>
                      </a:r>
                      <a:endParaRPr lang="en-CA" sz="2000" dirty="0"/>
                    </a:p>
                  </a:txBody>
                  <a:tcPr marL="91437" marR="91437" marT="45713" marB="45713"/>
                </a:tc>
                <a:tc>
                  <a:txBody>
                    <a:bodyPr/>
                    <a:lstStyle/>
                    <a:p>
                      <a:r>
                        <a:rPr lang="en-CA" sz="2000" dirty="0" smtClean="0"/>
                        <a:t>-Graduate student in General Management at </a:t>
                      </a:r>
                      <a:r>
                        <a:rPr lang="en-CA" sz="2000" dirty="0" err="1" smtClean="0"/>
                        <a:t>Mo’ta</a:t>
                      </a:r>
                      <a:r>
                        <a:rPr lang="en-CA" sz="2000" dirty="0" smtClean="0"/>
                        <a:t> University</a:t>
                      </a:r>
                      <a:r>
                        <a:rPr lang="en-CA" sz="2000" baseline="0" dirty="0" smtClean="0"/>
                        <a:t> </a:t>
                      </a:r>
                      <a:r>
                        <a:rPr lang="en-CA" sz="2000" dirty="0" smtClean="0"/>
                        <a:t>completed</a:t>
                      </a:r>
                      <a:r>
                        <a:rPr lang="en-CA" sz="2000" baseline="0" dirty="0" smtClean="0"/>
                        <a:t> literature review and conducting fieldwork with extension agents and farmers in </a:t>
                      </a:r>
                      <a:r>
                        <a:rPr lang="en-CA" sz="2000" baseline="0" dirty="0" err="1" smtClean="0"/>
                        <a:t>Karak</a:t>
                      </a:r>
                      <a:r>
                        <a:rPr lang="en-CA" sz="2000" baseline="0" dirty="0" smtClean="0"/>
                        <a:t> for identifying gaps between gender-specific needs and services provided</a:t>
                      </a:r>
                      <a:endParaRPr lang="en-CA" sz="2000" dirty="0"/>
                    </a:p>
                  </a:txBody>
                  <a:tcPr marL="91437" marR="91437" marT="45713" marB="45713"/>
                </a:tc>
              </a:tr>
            </a:tbl>
          </a:graphicData>
        </a:graphic>
      </p:graphicFrame>
      <p:sp>
        <p:nvSpPr>
          <p:cNvPr id="4" name="Slide Number Placeholder 3"/>
          <p:cNvSpPr>
            <a:spLocks noGrp="1"/>
          </p:cNvSpPr>
          <p:nvPr>
            <p:ph type="sldNum" sz="quarter" idx="12"/>
          </p:nvPr>
        </p:nvSpPr>
        <p:spPr/>
        <p:txBody>
          <a:bodyPr/>
          <a:lstStyle/>
          <a:p>
            <a:pPr>
              <a:defRPr/>
            </a:pPr>
            <a:fld id="{DB915E5B-6E12-4F5D-A3D0-06A93CE5028C}" type="slidenum">
              <a:rPr lang="en-CA" smtClean="0"/>
              <a:pPr>
                <a:defRPr/>
              </a:pPr>
              <a:t>54</a:t>
            </a:fld>
            <a:endParaRPr lang="en-CA"/>
          </a:p>
        </p:txBody>
      </p:sp>
      <p:sp>
        <p:nvSpPr>
          <p:cNvPr id="6" name="Title 3"/>
          <p:cNvSpPr>
            <a:spLocks noGrp="1"/>
          </p:cNvSpPr>
          <p:nvPr>
            <p:ph type="title"/>
          </p:nvPr>
        </p:nvSpPr>
        <p:spPr>
          <a:xfrm>
            <a:off x="381000" y="152400"/>
            <a:ext cx="8229600" cy="735724"/>
          </a:xfrm>
        </p:spPr>
        <p:txBody>
          <a:bodyPr>
            <a:normAutofit/>
          </a:bodyPr>
          <a:lstStyle/>
          <a:p>
            <a:r>
              <a:rPr lang="en-US" sz="3200" b="1" dirty="0">
                <a:solidFill>
                  <a:srgbClr val="3366FF"/>
                </a:solidFill>
              </a:rPr>
              <a:t>IDO5/Gender </a:t>
            </a:r>
            <a:r>
              <a:rPr lang="en-US" sz="3200" b="1" dirty="0" smtClean="0">
                <a:solidFill>
                  <a:srgbClr val="3366FF"/>
                </a:solidFill>
              </a:rPr>
              <a:t>empowerment</a:t>
            </a:r>
            <a:endParaRPr lang="en-US" sz="3200" b="1" dirty="0">
              <a:solidFill>
                <a:srgbClr val="3366FF"/>
              </a:solidFill>
            </a:endParaRPr>
          </a:p>
        </p:txBody>
      </p:sp>
    </p:spTree>
    <p:extLst>
      <p:ext uri="{BB962C8B-B14F-4D97-AF65-F5344CB8AC3E}">
        <p14:creationId xmlns:p14="http://schemas.microsoft.com/office/powerpoint/2010/main" val="227356046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650880105"/>
              </p:ext>
            </p:extLst>
          </p:nvPr>
        </p:nvGraphicFramePr>
        <p:xfrm>
          <a:off x="395288" y="1196975"/>
          <a:ext cx="7777162" cy="2595880"/>
        </p:xfrm>
        <a:graphic>
          <a:graphicData uri="http://schemas.openxmlformats.org/drawingml/2006/table">
            <a:tbl>
              <a:tblPr firstRow="1" bandRow="1">
                <a:tableStyleId>{5C22544A-7EE6-4342-B048-85BDC9FD1C3A}</a:tableStyleId>
              </a:tblPr>
              <a:tblGrid>
                <a:gridCol w="2520544"/>
                <a:gridCol w="5256618"/>
              </a:tblGrid>
              <a:tr h="370840">
                <a:tc>
                  <a:txBody>
                    <a:bodyPr/>
                    <a:lstStyle/>
                    <a:p>
                      <a:r>
                        <a:rPr lang="en-CA" dirty="0" smtClean="0"/>
                        <a:t>Major Objectives </a:t>
                      </a:r>
                      <a:endParaRPr lang="en-CA" dirty="0"/>
                    </a:p>
                  </a:txBody>
                  <a:tcPr marL="91441" marR="91441"/>
                </a:tc>
                <a:tc>
                  <a:txBody>
                    <a:bodyPr/>
                    <a:lstStyle/>
                    <a:p>
                      <a:r>
                        <a:rPr lang="en-CA" dirty="0" smtClean="0"/>
                        <a:t>Achievements </a:t>
                      </a:r>
                      <a:endParaRPr lang="en-CA" dirty="0"/>
                    </a:p>
                  </a:txBody>
                  <a:tcPr marL="91441" marR="91441"/>
                </a:tc>
              </a:tr>
              <a:tr h="370840">
                <a:tc>
                  <a:txBody>
                    <a:bodyPr/>
                    <a:lstStyle/>
                    <a:p>
                      <a:r>
                        <a:rPr lang="en-CA" sz="2000" dirty="0" smtClean="0"/>
                        <a:t>Understand how agency,</a:t>
                      </a:r>
                      <a:r>
                        <a:rPr lang="en-CA" sz="2000" baseline="0" dirty="0" smtClean="0"/>
                        <a:t> gender norms, and innovations interact to improve equality and empowerment of women*</a:t>
                      </a:r>
                      <a:endParaRPr lang="en-CA" sz="2000" dirty="0"/>
                    </a:p>
                  </a:txBody>
                  <a:tcPr marL="91441" marR="91441"/>
                </a:tc>
                <a:tc>
                  <a:txBody>
                    <a:bodyPr/>
                    <a:lstStyle/>
                    <a:p>
                      <a:r>
                        <a:rPr lang="en-US" sz="2000" dirty="0" smtClean="0"/>
                        <a:t>-Team of 4 formed in Morocco</a:t>
                      </a:r>
                      <a:r>
                        <a:rPr lang="en-US" sz="2000" baseline="0" dirty="0" smtClean="0"/>
                        <a:t> comprising of consultant gender specialists and NARES researchers for starting fieldwork on July 20, 2014 </a:t>
                      </a:r>
                    </a:p>
                    <a:p>
                      <a:r>
                        <a:rPr lang="en-US" sz="2000" baseline="0" dirty="0" smtClean="0"/>
                        <a:t>-Focus is placed on ICARDA technologies </a:t>
                      </a:r>
                      <a:endParaRPr lang="en-CA" sz="2000" dirty="0"/>
                    </a:p>
                  </a:txBody>
                  <a:tcPr marL="91441" marR="91441"/>
                </a:tc>
              </a:tr>
            </a:tbl>
          </a:graphicData>
        </a:graphic>
      </p:graphicFrame>
      <p:sp>
        <p:nvSpPr>
          <p:cNvPr id="4" name="Slide Number Placeholder 3"/>
          <p:cNvSpPr>
            <a:spLocks noGrp="1"/>
          </p:cNvSpPr>
          <p:nvPr>
            <p:ph type="sldNum" sz="quarter" idx="12"/>
          </p:nvPr>
        </p:nvSpPr>
        <p:spPr/>
        <p:txBody>
          <a:bodyPr/>
          <a:lstStyle/>
          <a:p>
            <a:pPr>
              <a:defRPr/>
            </a:pPr>
            <a:fld id="{CD658ED4-81DA-4BDE-BFCF-0DE02B5507BE}" type="slidenum">
              <a:rPr lang="en-CA" smtClean="0"/>
              <a:pPr>
                <a:defRPr/>
              </a:pPr>
              <a:t>55</a:t>
            </a:fld>
            <a:endParaRPr lang="en-CA"/>
          </a:p>
        </p:txBody>
      </p:sp>
      <p:sp>
        <p:nvSpPr>
          <p:cNvPr id="5135" name="TextBox 5"/>
          <p:cNvSpPr txBox="1">
            <a:spLocks noChangeArrowheads="1"/>
          </p:cNvSpPr>
          <p:nvPr/>
        </p:nvSpPr>
        <p:spPr bwMode="auto">
          <a:xfrm>
            <a:off x="684213" y="5373688"/>
            <a:ext cx="82819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CA" altLang="en-US"/>
              <a:t>*Part of a </a:t>
            </a:r>
            <a:r>
              <a:rPr lang="en-US" altLang="en-US"/>
              <a:t>cross-CRP global study, entitled “Innovation and Development through Transformation of Gender Norms in Agriculture and Natural Resource Management”. </a:t>
            </a:r>
            <a:endParaRPr lang="en-CA" altLang="en-US"/>
          </a:p>
        </p:txBody>
      </p:sp>
      <p:sp>
        <p:nvSpPr>
          <p:cNvPr id="6" name="Title 3"/>
          <p:cNvSpPr txBox="1">
            <a:spLocks/>
          </p:cNvSpPr>
          <p:nvPr/>
        </p:nvSpPr>
        <p:spPr>
          <a:xfrm>
            <a:off x="664068" y="381000"/>
            <a:ext cx="8229600" cy="63976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dirty="0" smtClean="0">
                <a:solidFill>
                  <a:srgbClr val="3366FF"/>
                </a:solidFill>
              </a:rPr>
              <a:t>IDO5/Gender empowerment (</a:t>
            </a:r>
            <a:r>
              <a:rPr lang="en-US" sz="3200" b="1" dirty="0" err="1" smtClean="0">
                <a:solidFill>
                  <a:srgbClr val="3366FF"/>
                </a:solidFill>
              </a:rPr>
              <a:t>ctd</a:t>
            </a:r>
            <a:r>
              <a:rPr lang="en-US" sz="3200" b="1" dirty="0" smtClean="0">
                <a:solidFill>
                  <a:srgbClr val="3366FF"/>
                </a:solidFill>
              </a:rPr>
              <a:t>.)</a:t>
            </a:r>
            <a:endParaRPr lang="en-US" sz="3200" b="1" dirty="0">
              <a:solidFill>
                <a:srgbClr val="3366FF"/>
              </a:solidFill>
            </a:endParaRPr>
          </a:p>
        </p:txBody>
      </p:sp>
    </p:spTree>
    <p:extLst>
      <p:ext uri="{BB962C8B-B14F-4D97-AF65-F5344CB8AC3E}">
        <p14:creationId xmlns:p14="http://schemas.microsoft.com/office/powerpoint/2010/main" val="319852179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81000" y="152400"/>
            <a:ext cx="8229600" cy="609600"/>
          </a:xfrm>
        </p:spPr>
        <p:txBody>
          <a:bodyPr>
            <a:normAutofit/>
          </a:bodyPr>
          <a:lstStyle/>
          <a:p>
            <a:r>
              <a:rPr lang="en-US" sz="3200" b="1" dirty="0"/>
              <a:t>IDO6/Capacity to </a:t>
            </a:r>
            <a:r>
              <a:rPr lang="en-US" sz="3200" b="1" dirty="0" smtClean="0"/>
              <a:t>innovate/ Policies on NR</a:t>
            </a:r>
            <a:endParaRPr lang="en-US" sz="3200" b="1" dirty="0"/>
          </a:p>
        </p:txBody>
      </p:sp>
      <p:sp>
        <p:nvSpPr>
          <p:cNvPr id="3" name="Slide Number Placeholder 2"/>
          <p:cNvSpPr>
            <a:spLocks noGrp="1"/>
          </p:cNvSpPr>
          <p:nvPr>
            <p:ph type="sldNum" sz="quarter" idx="12"/>
          </p:nvPr>
        </p:nvSpPr>
        <p:spPr/>
        <p:txBody>
          <a:bodyPr/>
          <a:lstStyle/>
          <a:p>
            <a:fld id="{DED37CF9-E3DB-4575-88B6-05549807FEBA}" type="slidenum">
              <a:rPr lang="en-US" smtClean="0"/>
              <a:t>56</a:t>
            </a:fld>
            <a:endParaRPr lang="en-US"/>
          </a:p>
        </p:txBody>
      </p:sp>
      <p:sp>
        <p:nvSpPr>
          <p:cNvPr id="2" name="Content Placeholder 1"/>
          <p:cNvSpPr>
            <a:spLocks noGrp="1"/>
          </p:cNvSpPr>
          <p:nvPr>
            <p:ph idx="1"/>
          </p:nvPr>
        </p:nvSpPr>
        <p:spPr>
          <a:xfrm>
            <a:off x="457200" y="1066800"/>
            <a:ext cx="8229600" cy="5257800"/>
          </a:xfrm>
        </p:spPr>
        <p:txBody>
          <a:bodyPr>
            <a:normAutofit fontScale="70000" lnSpcReduction="20000"/>
          </a:bodyPr>
          <a:lstStyle/>
          <a:p>
            <a:r>
              <a:rPr lang="en-US" b="1" dirty="0" smtClean="0"/>
              <a:t>Objectives: </a:t>
            </a:r>
            <a:r>
              <a:rPr lang="en-US" dirty="0"/>
              <a:t>evaluate the impacts of water, energy and land policies on rangeland ecosystems, on use of farm resources and on livelihoods of small holder </a:t>
            </a:r>
            <a:r>
              <a:rPr lang="en-US" dirty="0" smtClean="0"/>
              <a:t>farmers</a:t>
            </a:r>
          </a:p>
          <a:p>
            <a:r>
              <a:rPr lang="en-US" b="1" dirty="0" smtClean="0"/>
              <a:t>Methodology:</a:t>
            </a:r>
          </a:p>
          <a:p>
            <a:pPr lvl="1"/>
            <a:r>
              <a:rPr lang="en-US" dirty="0"/>
              <a:t>Literature surveys </a:t>
            </a:r>
          </a:p>
          <a:p>
            <a:pPr lvl="1"/>
            <a:r>
              <a:rPr lang="en-US" dirty="0"/>
              <a:t>Existing household surveys </a:t>
            </a:r>
          </a:p>
          <a:p>
            <a:pPr lvl="1"/>
            <a:r>
              <a:rPr lang="en-US" dirty="0"/>
              <a:t>Econometric analysis </a:t>
            </a:r>
          </a:p>
          <a:p>
            <a:pPr lvl="1"/>
            <a:r>
              <a:rPr lang="en-US" dirty="0"/>
              <a:t>General </a:t>
            </a:r>
            <a:r>
              <a:rPr lang="en-US" dirty="0" smtClean="0"/>
              <a:t>equilibrium</a:t>
            </a:r>
          </a:p>
          <a:p>
            <a:r>
              <a:rPr lang="en-US" b="1" dirty="0" smtClean="0"/>
              <a:t>Outputs: </a:t>
            </a:r>
            <a:r>
              <a:rPr lang="en-US" dirty="0" smtClean="0"/>
              <a:t>to </a:t>
            </a:r>
            <a:r>
              <a:rPr lang="en-US" dirty="0"/>
              <a:t>produce empirical evidence, analysis and recommendations on water, energy and land policies. It is also expected to organize one sensitization workshop in Morocco and in Tunisia, and to produce at least two policy briefs.</a:t>
            </a:r>
          </a:p>
          <a:p>
            <a:r>
              <a:rPr lang="en-US" b="1" dirty="0" smtClean="0"/>
              <a:t>Outcomes</a:t>
            </a:r>
            <a:r>
              <a:rPr lang="en-US" b="1" dirty="0"/>
              <a:t>:</a:t>
            </a:r>
            <a:r>
              <a:rPr lang="en-US" dirty="0"/>
              <a:t> Increased awareness of policy makers and relevant influential stakeholders on the need for action to promote more sustainable practices of water use reduce. Increased participation of stakeholders (farmer, professionals, and policy makers) in the dialogue on water management. </a:t>
            </a:r>
          </a:p>
          <a:p>
            <a:endParaRPr lang="en-US" dirty="0"/>
          </a:p>
          <a:p>
            <a:endParaRPr lang="en-US" dirty="0"/>
          </a:p>
        </p:txBody>
      </p:sp>
    </p:spTree>
    <p:extLst>
      <p:ext uri="{BB962C8B-B14F-4D97-AF65-F5344CB8AC3E}">
        <p14:creationId xmlns:p14="http://schemas.microsoft.com/office/powerpoint/2010/main" val="28351385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81000" y="152400"/>
            <a:ext cx="8229600" cy="609600"/>
          </a:xfrm>
        </p:spPr>
        <p:txBody>
          <a:bodyPr>
            <a:normAutofit/>
          </a:bodyPr>
          <a:lstStyle/>
          <a:p>
            <a:r>
              <a:rPr lang="en-US" sz="3200" b="1" dirty="0"/>
              <a:t>IDO6/Capacity to </a:t>
            </a:r>
            <a:r>
              <a:rPr lang="en-US" sz="3200" b="1" dirty="0" smtClean="0"/>
              <a:t>innovate/ Policies on NR</a:t>
            </a:r>
            <a:endParaRPr lang="en-US" sz="3200" b="1" dirty="0"/>
          </a:p>
        </p:txBody>
      </p:sp>
      <p:sp>
        <p:nvSpPr>
          <p:cNvPr id="3" name="Slide Number Placeholder 2"/>
          <p:cNvSpPr>
            <a:spLocks noGrp="1"/>
          </p:cNvSpPr>
          <p:nvPr>
            <p:ph type="sldNum" sz="quarter" idx="12"/>
          </p:nvPr>
        </p:nvSpPr>
        <p:spPr/>
        <p:txBody>
          <a:bodyPr/>
          <a:lstStyle/>
          <a:p>
            <a:fld id="{DED37CF9-E3DB-4575-88B6-05549807FEBA}" type="slidenum">
              <a:rPr lang="en-US" smtClean="0"/>
              <a:t>57</a:t>
            </a:fld>
            <a:endParaRPr lang="en-US"/>
          </a:p>
        </p:txBody>
      </p:sp>
      <p:sp>
        <p:nvSpPr>
          <p:cNvPr id="2" name="Content Placeholder 1"/>
          <p:cNvSpPr>
            <a:spLocks noGrp="1"/>
          </p:cNvSpPr>
          <p:nvPr>
            <p:ph idx="1"/>
          </p:nvPr>
        </p:nvSpPr>
        <p:spPr>
          <a:xfrm>
            <a:off x="457200" y="1066800"/>
            <a:ext cx="8229600" cy="5257800"/>
          </a:xfrm>
        </p:spPr>
        <p:txBody>
          <a:bodyPr>
            <a:normAutofit fontScale="92500" lnSpcReduction="10000"/>
          </a:bodyPr>
          <a:lstStyle/>
          <a:p>
            <a:pPr lvl="0"/>
            <a:r>
              <a:rPr lang="en-US" dirty="0"/>
              <a:t>Review of current water management policies were completed in Egypt, Jordan, Morocco and </a:t>
            </a:r>
            <a:r>
              <a:rPr lang="en-US" dirty="0" smtClean="0"/>
              <a:t>Tunisia.</a:t>
            </a:r>
          </a:p>
          <a:p>
            <a:pPr lvl="0"/>
            <a:r>
              <a:rPr lang="en-US" dirty="0" smtClean="0"/>
              <a:t>A </a:t>
            </a:r>
            <a:r>
              <a:rPr lang="en-US" dirty="0"/>
              <a:t>large global conference was held on water and food security attended by about 300 participants, including about a dozen ministries and national agricultural leaders. Case studies of national policies were presented, addressing water and food security. The meeting included a dialogue among professionals and policy makers on how to address the twinned challenges of water and food security. </a:t>
            </a:r>
          </a:p>
          <a:p>
            <a:endParaRPr lang="en-US" dirty="0"/>
          </a:p>
        </p:txBody>
      </p:sp>
    </p:spTree>
    <p:extLst>
      <p:ext uri="{BB962C8B-B14F-4D97-AF65-F5344CB8AC3E}">
        <p14:creationId xmlns:p14="http://schemas.microsoft.com/office/powerpoint/2010/main" val="105331128"/>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066800"/>
            <a:ext cx="8610600" cy="5257800"/>
          </a:xfrm>
        </p:spPr>
        <p:txBody>
          <a:bodyPr>
            <a:noAutofit/>
          </a:bodyPr>
          <a:lstStyle/>
          <a:p>
            <a:pPr marL="0" lvl="0" indent="0">
              <a:buNone/>
            </a:pPr>
            <a:r>
              <a:rPr lang="en-US" sz="2400" b="1" dirty="0">
                <a:solidFill>
                  <a:srgbClr val="000000"/>
                </a:solidFill>
                <a:ea typeface="Times New Roman"/>
                <a:cs typeface="Times New Roman"/>
              </a:rPr>
              <a:t>Objective:</a:t>
            </a:r>
          </a:p>
          <a:p>
            <a:pPr marL="0" lvl="0" indent="0">
              <a:buNone/>
            </a:pPr>
            <a:r>
              <a:rPr lang="en-US" sz="2400" dirty="0">
                <a:solidFill>
                  <a:srgbClr val="000000"/>
                </a:solidFill>
                <a:ea typeface="Times New Roman"/>
                <a:cs typeface="Times New Roman"/>
              </a:rPr>
              <a:t>Assist stakeholders to form innovation platforms that have influence over the enabling environment which supports agricultural research for development and link that to community based development activities-</a:t>
            </a:r>
          </a:p>
          <a:p>
            <a:pPr marL="0" lvl="0" indent="0">
              <a:buNone/>
            </a:pPr>
            <a:r>
              <a:rPr lang="en-US" sz="2400" b="1" dirty="0" smtClean="0">
                <a:solidFill>
                  <a:srgbClr val="000000"/>
                </a:solidFill>
                <a:ea typeface="Times New Roman"/>
                <a:cs typeface="Times New Roman"/>
              </a:rPr>
              <a:t>Focus</a:t>
            </a:r>
            <a:r>
              <a:rPr lang="en-US" sz="2400" b="1" dirty="0">
                <a:solidFill>
                  <a:srgbClr val="000000"/>
                </a:solidFill>
                <a:ea typeface="Times New Roman"/>
                <a:cs typeface="Times New Roman"/>
              </a:rPr>
              <a:t>: </a:t>
            </a:r>
            <a:r>
              <a:rPr lang="en-US" sz="2400" dirty="0">
                <a:solidFill>
                  <a:srgbClr val="000000"/>
                </a:solidFill>
                <a:ea typeface="Times New Roman"/>
                <a:cs typeface="Times New Roman"/>
              </a:rPr>
              <a:t>to create strong policy and intuitional support for agricultural innovations and out-scaling of them for greater number of beneficiaries</a:t>
            </a:r>
          </a:p>
          <a:p>
            <a:pPr marL="0" lvl="0" indent="0">
              <a:buNone/>
            </a:pPr>
            <a:r>
              <a:rPr lang="en-US" sz="2400" dirty="0">
                <a:solidFill>
                  <a:srgbClr val="000000"/>
                </a:solidFill>
                <a:ea typeface="Times New Roman"/>
                <a:cs typeface="Times New Roman"/>
              </a:rPr>
              <a:t> </a:t>
            </a:r>
            <a:r>
              <a:rPr lang="en-US" sz="2400" dirty="0" smtClean="0">
                <a:solidFill>
                  <a:srgbClr val="000000"/>
                </a:solidFill>
                <a:ea typeface="Times New Roman"/>
                <a:cs typeface="Times New Roman"/>
              </a:rPr>
              <a:t>Multiple </a:t>
            </a:r>
            <a:r>
              <a:rPr lang="en-US" sz="2400" dirty="0">
                <a:solidFill>
                  <a:srgbClr val="000000"/>
                </a:solidFill>
                <a:ea typeface="Times New Roman"/>
                <a:cs typeface="Times New Roman"/>
              </a:rPr>
              <a:t>level approach: </a:t>
            </a:r>
          </a:p>
          <a:p>
            <a:pPr marL="800100" lvl="1" indent="-400050">
              <a:buFont typeface="+mj-lt"/>
              <a:buAutoNum type="romanLcPeriod"/>
            </a:pPr>
            <a:r>
              <a:rPr lang="en-US" sz="2000" dirty="0">
                <a:solidFill>
                  <a:srgbClr val="000000"/>
                </a:solidFill>
                <a:ea typeface="Times New Roman"/>
                <a:cs typeface="Times New Roman"/>
              </a:rPr>
              <a:t>Area based learning platforms that contextualize the need for specific research and support services, </a:t>
            </a:r>
          </a:p>
          <a:p>
            <a:pPr marL="800100" lvl="1" indent="-400050">
              <a:buFont typeface="+mj-lt"/>
              <a:buAutoNum type="romanLcPeriod"/>
            </a:pPr>
            <a:r>
              <a:rPr lang="en-US" sz="2000" dirty="0">
                <a:solidFill>
                  <a:srgbClr val="000000"/>
                </a:solidFill>
                <a:ea typeface="Times New Roman"/>
                <a:cs typeface="Times New Roman"/>
              </a:rPr>
              <a:t>Regional innovation platforms </a:t>
            </a:r>
          </a:p>
          <a:p>
            <a:pPr marL="800100" lvl="1" indent="-400050">
              <a:buFont typeface="+mj-lt"/>
              <a:buAutoNum type="romanLcPeriod"/>
            </a:pPr>
            <a:r>
              <a:rPr lang="en-US" sz="2000" dirty="0">
                <a:solidFill>
                  <a:srgbClr val="000000"/>
                </a:solidFill>
                <a:ea typeface="Times New Roman"/>
                <a:cs typeface="Times New Roman"/>
              </a:rPr>
              <a:t>National innovation platform</a:t>
            </a:r>
          </a:p>
        </p:txBody>
      </p:sp>
      <p:sp>
        <p:nvSpPr>
          <p:cNvPr id="4" name="Title 3"/>
          <p:cNvSpPr txBox="1">
            <a:spLocks/>
          </p:cNvSpPr>
          <p:nvPr/>
        </p:nvSpPr>
        <p:spPr>
          <a:xfrm>
            <a:off x="609600" y="186558"/>
            <a:ext cx="8229600" cy="8382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dirty="0" smtClean="0"/>
              <a:t>IDO6/Capacity to innovate/ IPs</a:t>
            </a:r>
            <a:endParaRPr lang="en-US" sz="3200" b="1" dirty="0"/>
          </a:p>
        </p:txBody>
      </p:sp>
    </p:spTree>
    <p:extLst>
      <p:ext uri="{BB962C8B-B14F-4D97-AF65-F5344CB8AC3E}">
        <p14:creationId xmlns:p14="http://schemas.microsoft.com/office/powerpoint/2010/main" val="2517344138"/>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81000" y="152400"/>
            <a:ext cx="8229600" cy="838200"/>
          </a:xfrm>
        </p:spPr>
        <p:txBody>
          <a:bodyPr>
            <a:noAutofit/>
          </a:bodyPr>
          <a:lstStyle/>
          <a:p>
            <a:r>
              <a:rPr lang="en-US" sz="3200" b="1" dirty="0"/>
              <a:t>IDO6/Capacity to </a:t>
            </a:r>
            <a:r>
              <a:rPr lang="en-US" sz="3200" b="1" dirty="0" smtClean="0"/>
              <a:t>innovate/ IPs &amp; Innovation clusters</a:t>
            </a:r>
            <a:endParaRPr lang="en-US" sz="3200" b="1" dirty="0"/>
          </a:p>
        </p:txBody>
      </p:sp>
      <p:sp>
        <p:nvSpPr>
          <p:cNvPr id="5" name="Content Placeholder 4"/>
          <p:cNvSpPr>
            <a:spLocks noGrp="1"/>
          </p:cNvSpPr>
          <p:nvPr>
            <p:ph idx="1"/>
          </p:nvPr>
        </p:nvSpPr>
        <p:spPr/>
        <p:txBody>
          <a:bodyPr>
            <a:normAutofit/>
          </a:bodyPr>
          <a:lstStyle/>
          <a:p>
            <a:pPr lvl="0"/>
            <a:r>
              <a:rPr lang="en-US" dirty="0"/>
              <a:t>Five innovation platforms (IPs) </a:t>
            </a:r>
            <a:r>
              <a:rPr lang="en-US" dirty="0" smtClean="0"/>
              <a:t>are being initiated for </a:t>
            </a:r>
            <a:r>
              <a:rPr lang="en-US" dirty="0"/>
              <a:t>the five sites and involving all stakeholders, including community representatives, extension, development agencies, NGOs, local decision makers, scientists, and private sector. </a:t>
            </a:r>
          </a:p>
          <a:p>
            <a:endParaRPr lang="en-US" dirty="0"/>
          </a:p>
        </p:txBody>
      </p:sp>
      <p:sp>
        <p:nvSpPr>
          <p:cNvPr id="3" name="Slide Number Placeholder 2"/>
          <p:cNvSpPr>
            <a:spLocks noGrp="1"/>
          </p:cNvSpPr>
          <p:nvPr>
            <p:ph type="sldNum" sz="quarter" idx="12"/>
          </p:nvPr>
        </p:nvSpPr>
        <p:spPr/>
        <p:txBody>
          <a:bodyPr/>
          <a:lstStyle/>
          <a:p>
            <a:fld id="{DED37CF9-E3DB-4575-88B6-05549807FEBA}" type="slidenum">
              <a:rPr lang="en-US" smtClean="0"/>
              <a:t>59</a:t>
            </a:fld>
            <a:endParaRPr lang="en-US"/>
          </a:p>
        </p:txBody>
      </p:sp>
    </p:spTree>
    <p:extLst>
      <p:ext uri="{BB962C8B-B14F-4D97-AF65-F5344CB8AC3E}">
        <p14:creationId xmlns:p14="http://schemas.microsoft.com/office/powerpoint/2010/main" val="927628502"/>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7" name="Image 3" descr="IMG_0393"/>
          <p:cNvPicPr>
            <a:picLocks noChangeAspect="1" noChangeArrowheads="1"/>
          </p:cNvPicPr>
          <p:nvPr/>
        </p:nvPicPr>
        <p:blipFill>
          <a:blip r:embed="rId2"/>
          <a:srcRect/>
          <a:stretch>
            <a:fillRect/>
          </a:stretch>
        </p:blipFill>
        <p:spPr bwMode="auto">
          <a:xfrm>
            <a:off x="304800" y="457200"/>
            <a:ext cx="4475343" cy="2978856"/>
          </a:xfrm>
          <a:prstGeom prst="rect">
            <a:avLst/>
          </a:prstGeom>
          <a:noFill/>
        </p:spPr>
      </p:pic>
      <p:pic>
        <p:nvPicPr>
          <p:cNvPr id="31746" name="Image 5" descr="IMG_0398"/>
          <p:cNvPicPr>
            <a:picLocks noChangeAspect="1" noChangeArrowheads="1"/>
          </p:cNvPicPr>
          <p:nvPr/>
        </p:nvPicPr>
        <p:blipFill>
          <a:blip r:embed="rId3"/>
          <a:srcRect/>
          <a:stretch>
            <a:fillRect/>
          </a:stretch>
        </p:blipFill>
        <p:spPr bwMode="auto">
          <a:xfrm>
            <a:off x="4724400" y="3784091"/>
            <a:ext cx="4324748" cy="2888544"/>
          </a:xfrm>
          <a:prstGeom prst="rect">
            <a:avLst/>
          </a:prstGeom>
          <a:noFill/>
        </p:spPr>
      </p:pic>
      <p:sp>
        <p:nvSpPr>
          <p:cNvPr id="31749" name="Rectangle 5"/>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31750" name="Rectangle 6"/>
          <p:cNvSpPr>
            <a:spLocks noChangeArrowheads="1"/>
          </p:cNvSpPr>
          <p:nvPr/>
        </p:nvSpPr>
        <p:spPr bwMode="auto">
          <a:xfrm>
            <a:off x="0" y="44100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31751" name="Rectangle 7"/>
          <p:cNvSpPr>
            <a:spLocks noChangeArrowheads="1"/>
          </p:cNvSpPr>
          <p:nvPr/>
        </p:nvSpPr>
        <p:spPr bwMode="auto">
          <a:xfrm>
            <a:off x="0" y="611505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Low"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Calibri" pitchFamily="34" charset="0"/>
                <a:ea typeface="Calibri" pitchFamily="34" charset="0"/>
                <a:cs typeface="Arial" pitchFamily="34"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1752" name="Rectangle 8"/>
          <p:cNvSpPr>
            <a:spLocks noChangeArrowheads="1"/>
          </p:cNvSpPr>
          <p:nvPr/>
        </p:nvSpPr>
        <p:spPr bwMode="auto">
          <a:xfrm>
            <a:off x="0" y="78486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8" name="ZoneTexte 7"/>
          <p:cNvSpPr txBox="1"/>
          <p:nvPr/>
        </p:nvSpPr>
        <p:spPr>
          <a:xfrm>
            <a:off x="4957948" y="1161798"/>
            <a:ext cx="3857652" cy="1569660"/>
          </a:xfrm>
          <a:prstGeom prst="rect">
            <a:avLst/>
          </a:prstGeom>
          <a:noFill/>
        </p:spPr>
        <p:txBody>
          <a:bodyPr wrap="square" rtlCol="0">
            <a:spAutoFit/>
          </a:bodyPr>
          <a:lstStyle/>
          <a:p>
            <a:r>
              <a:rPr lang="en-US" sz="2400" b="1" dirty="0" smtClean="0">
                <a:solidFill>
                  <a:srgbClr val="00B0F0"/>
                </a:solidFill>
              </a:rPr>
              <a:t>INNOVATION PLATFORM in </a:t>
            </a:r>
            <a:r>
              <a:rPr lang="en-US" sz="2400" b="1" dirty="0" err="1" smtClean="0">
                <a:solidFill>
                  <a:srgbClr val="00B0F0"/>
                </a:solidFill>
              </a:rPr>
              <a:t>Zoghmar</a:t>
            </a:r>
            <a:r>
              <a:rPr lang="en-US" sz="2400" b="1" dirty="0" smtClean="0">
                <a:solidFill>
                  <a:srgbClr val="00B0F0"/>
                </a:solidFill>
              </a:rPr>
              <a:t> community in </a:t>
            </a:r>
            <a:r>
              <a:rPr lang="en-US" sz="2400" b="1" dirty="0" err="1" smtClean="0">
                <a:solidFill>
                  <a:srgbClr val="00B0F0"/>
                </a:solidFill>
              </a:rPr>
              <a:t>Sidi-Bouzid</a:t>
            </a:r>
            <a:r>
              <a:rPr lang="en-US" sz="2400" b="1" dirty="0" smtClean="0">
                <a:solidFill>
                  <a:srgbClr val="00B0F0"/>
                </a:solidFill>
              </a:rPr>
              <a:t> on December 23, 2013</a:t>
            </a:r>
            <a:endParaRPr lang="fr-FR" sz="2400" dirty="0">
              <a:solidFill>
                <a:srgbClr val="00B0F0"/>
              </a:solidFill>
            </a:endParaRPr>
          </a:p>
        </p:txBody>
      </p:sp>
      <p:sp>
        <p:nvSpPr>
          <p:cNvPr id="9" name="ZoneTexte 8"/>
          <p:cNvSpPr txBox="1"/>
          <p:nvPr/>
        </p:nvSpPr>
        <p:spPr>
          <a:xfrm>
            <a:off x="0" y="3643314"/>
            <a:ext cx="4643438" cy="3170099"/>
          </a:xfrm>
          <a:prstGeom prst="rect">
            <a:avLst/>
          </a:prstGeom>
          <a:noFill/>
        </p:spPr>
        <p:txBody>
          <a:bodyPr wrap="square" rtlCol="0">
            <a:spAutoFit/>
          </a:bodyPr>
          <a:lstStyle/>
          <a:p>
            <a:pPr algn="just"/>
            <a:r>
              <a:rPr lang="en-US" sz="2000" dirty="0" smtClean="0"/>
              <a:t>A total of 190 participants from :</a:t>
            </a:r>
          </a:p>
          <a:p>
            <a:pPr algn="just">
              <a:buFont typeface="Arial" pitchFamily="34" charset="0"/>
              <a:buChar char="•"/>
            </a:pPr>
            <a:r>
              <a:rPr lang="en-US" sz="2000" dirty="0" smtClean="0"/>
              <a:t> Small farmers,  policy makers</a:t>
            </a:r>
          </a:p>
          <a:p>
            <a:pPr algn="just">
              <a:buFont typeface="Arial" pitchFamily="34" charset="0"/>
              <a:buChar char="•"/>
            </a:pPr>
            <a:r>
              <a:rPr lang="en-US" sz="2000" dirty="0" smtClean="0"/>
              <a:t> International partners (FAO, ICARDA),</a:t>
            </a:r>
          </a:p>
          <a:p>
            <a:pPr algn="just">
              <a:buFont typeface="Arial" pitchFamily="34" charset="0"/>
              <a:buChar char="•"/>
            </a:pPr>
            <a:r>
              <a:rPr lang="en-US" sz="2000" dirty="0" smtClean="0"/>
              <a:t> National development organizations (CRDA </a:t>
            </a:r>
            <a:r>
              <a:rPr lang="en-US" sz="2000" dirty="0" err="1" smtClean="0"/>
              <a:t>Sidi-Bouzid</a:t>
            </a:r>
            <a:r>
              <a:rPr lang="en-US" sz="2000" dirty="0" smtClean="0"/>
              <a:t>, INGC, OEP),  Extension, </a:t>
            </a:r>
            <a:r>
              <a:rPr lang="en-US" sz="2000" dirty="0" err="1" smtClean="0"/>
              <a:t>Agroprocessors</a:t>
            </a:r>
            <a:endParaRPr lang="en-US" sz="2000" dirty="0" smtClean="0"/>
          </a:p>
          <a:p>
            <a:pPr algn="just">
              <a:buFont typeface="Arial" pitchFamily="34" charset="0"/>
              <a:buChar char="•"/>
            </a:pPr>
            <a:r>
              <a:rPr lang="en-US" sz="2000" dirty="0" smtClean="0"/>
              <a:t> National research institutions (INRAT, EMVT, CRRA </a:t>
            </a:r>
            <a:r>
              <a:rPr lang="en-US" sz="2000" dirty="0" err="1" smtClean="0"/>
              <a:t>Sidi-Bouzid</a:t>
            </a:r>
            <a:r>
              <a:rPr lang="en-US" sz="2000" dirty="0" smtClean="0"/>
              <a:t>), </a:t>
            </a:r>
          </a:p>
          <a:p>
            <a:pPr algn="just">
              <a:buFont typeface="Arial" pitchFamily="34" charset="0"/>
              <a:buChar char="•"/>
            </a:pPr>
            <a:r>
              <a:rPr lang="en-US" sz="2000" dirty="0" smtClean="0"/>
              <a:t> NGO’s and local media attended the meeting.</a:t>
            </a:r>
            <a:endParaRPr lang="fr-FR" sz="2000" dirty="0"/>
          </a:p>
        </p:txBody>
      </p:sp>
    </p:spTree>
    <p:extLst>
      <p:ext uri="{BB962C8B-B14F-4D97-AF65-F5344CB8AC3E}">
        <p14:creationId xmlns:p14="http://schemas.microsoft.com/office/powerpoint/2010/main" val="3273057948"/>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9" name="Image 6" descr="IMG_0402"/>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Lst>
          </a:blip>
          <a:srcRect/>
          <a:stretch>
            <a:fillRect/>
          </a:stretch>
        </p:blipFill>
        <p:spPr bwMode="auto">
          <a:xfrm>
            <a:off x="4205497" y="-214338"/>
            <a:ext cx="4938504" cy="3286148"/>
          </a:xfrm>
          <a:prstGeom prst="rect">
            <a:avLst/>
          </a:prstGeom>
          <a:noFill/>
        </p:spPr>
      </p:pic>
      <p:pic>
        <p:nvPicPr>
          <p:cNvPr id="36868" name="Image 10" descr="IMG_0412"/>
          <p:cNvPicPr>
            <a:picLocks noChangeAspect="1" noChangeArrowheads="1"/>
          </p:cNvPicPr>
          <p:nvPr/>
        </p:nvPicPr>
        <p:blipFill>
          <a:blip r:embed="rId4"/>
          <a:srcRect/>
          <a:stretch>
            <a:fillRect/>
          </a:stretch>
        </p:blipFill>
        <p:spPr bwMode="auto">
          <a:xfrm>
            <a:off x="4500594" y="4000504"/>
            <a:ext cx="4214810" cy="2809874"/>
          </a:xfrm>
          <a:prstGeom prst="rect">
            <a:avLst/>
          </a:prstGeom>
          <a:noFill/>
        </p:spPr>
      </p:pic>
      <p:pic>
        <p:nvPicPr>
          <p:cNvPr id="36867" name="Image 9" descr="IMG_0434"/>
          <p:cNvPicPr>
            <a:picLocks noChangeAspect="1" noChangeArrowheads="1"/>
          </p:cNvPicPr>
          <p:nvPr/>
        </p:nvPicPr>
        <p:blipFill>
          <a:blip r:embed="rId5"/>
          <a:srcRect/>
          <a:stretch>
            <a:fillRect/>
          </a:stretch>
        </p:blipFill>
        <p:spPr bwMode="auto">
          <a:xfrm>
            <a:off x="0" y="1357298"/>
            <a:ext cx="4079635" cy="2714644"/>
          </a:xfrm>
          <a:prstGeom prst="rect">
            <a:avLst/>
          </a:prstGeom>
          <a:noFill/>
        </p:spPr>
      </p:pic>
      <p:sp>
        <p:nvSpPr>
          <p:cNvPr id="36870" name="Rectangle 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36871" name="Rectangle 7"/>
          <p:cNvSpPr>
            <a:spLocks noChangeArrowheads="1"/>
          </p:cNvSpPr>
          <p:nvPr/>
        </p:nvSpPr>
        <p:spPr bwMode="auto">
          <a:xfrm>
            <a:off x="0" y="21431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Low"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Calibri" pitchFamily="34" charset="0"/>
                <a:ea typeface="Calibri" pitchFamily="34" charset="0"/>
                <a:cs typeface="Arial" pitchFamily="34"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6872" name="Rectangle 8"/>
          <p:cNvSpPr>
            <a:spLocks noChangeArrowheads="1"/>
          </p:cNvSpPr>
          <p:nvPr/>
        </p:nvSpPr>
        <p:spPr bwMode="auto">
          <a:xfrm>
            <a:off x="0" y="38195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36873" name="Rectangle 9"/>
          <p:cNvSpPr>
            <a:spLocks noChangeArrowheads="1"/>
          </p:cNvSpPr>
          <p:nvPr/>
        </p:nvSpPr>
        <p:spPr bwMode="auto">
          <a:xfrm>
            <a:off x="0" y="72104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36874" name="Rectangle 10"/>
          <p:cNvSpPr>
            <a:spLocks noChangeArrowheads="1"/>
          </p:cNvSpPr>
          <p:nvPr/>
        </p:nvSpPr>
        <p:spPr bwMode="auto">
          <a:xfrm>
            <a:off x="0" y="904875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12" name="ZoneTexte 11"/>
          <p:cNvSpPr txBox="1"/>
          <p:nvPr/>
        </p:nvSpPr>
        <p:spPr>
          <a:xfrm>
            <a:off x="4214810" y="3127717"/>
            <a:ext cx="5143536" cy="1015663"/>
          </a:xfrm>
          <a:prstGeom prst="rect">
            <a:avLst/>
          </a:prstGeom>
          <a:noFill/>
        </p:spPr>
        <p:txBody>
          <a:bodyPr wrap="square" rtlCol="0">
            <a:spAutoFit/>
          </a:bodyPr>
          <a:lstStyle/>
          <a:p>
            <a:r>
              <a:rPr lang="en-GB" sz="2000" i="1" dirty="0" smtClean="0"/>
              <a:t>To  identify the main constraints of smallholder farmers in </a:t>
            </a:r>
            <a:r>
              <a:rPr lang="en-GB" sz="2000" i="1" dirty="0" err="1" smtClean="0"/>
              <a:t>Zoghmar</a:t>
            </a:r>
            <a:r>
              <a:rPr lang="en-GB" sz="2000" i="1" dirty="0" smtClean="0"/>
              <a:t> community.</a:t>
            </a:r>
            <a:endParaRPr lang="fr-FR" sz="2000" dirty="0" smtClean="0"/>
          </a:p>
          <a:p>
            <a:endParaRPr lang="fr-FR" sz="2000" dirty="0"/>
          </a:p>
        </p:txBody>
      </p:sp>
      <p:sp>
        <p:nvSpPr>
          <p:cNvPr id="13" name="Rectangle 12"/>
          <p:cNvSpPr/>
          <p:nvPr/>
        </p:nvSpPr>
        <p:spPr>
          <a:xfrm>
            <a:off x="0" y="214290"/>
            <a:ext cx="4071934" cy="707886"/>
          </a:xfrm>
          <a:prstGeom prst="rect">
            <a:avLst/>
          </a:prstGeom>
        </p:spPr>
        <p:txBody>
          <a:bodyPr wrap="square">
            <a:spAutoFit/>
          </a:bodyPr>
          <a:lstStyle/>
          <a:p>
            <a:r>
              <a:rPr lang="en-US" sz="2000" b="1" dirty="0" smtClean="0">
                <a:solidFill>
                  <a:srgbClr val="C00000"/>
                </a:solidFill>
              </a:rPr>
              <a:t>Stakeholders shared their experiences in working groups</a:t>
            </a:r>
            <a:endParaRPr lang="fr-FR" sz="2000" b="1" dirty="0">
              <a:solidFill>
                <a:srgbClr val="C00000"/>
              </a:solidFill>
            </a:endParaRPr>
          </a:p>
        </p:txBody>
      </p:sp>
      <p:sp>
        <p:nvSpPr>
          <p:cNvPr id="14" name="Rectangle 13"/>
          <p:cNvSpPr/>
          <p:nvPr/>
        </p:nvSpPr>
        <p:spPr>
          <a:xfrm>
            <a:off x="0" y="5056543"/>
            <a:ext cx="4572000" cy="1323439"/>
          </a:xfrm>
          <a:prstGeom prst="rect">
            <a:avLst/>
          </a:prstGeom>
        </p:spPr>
        <p:txBody>
          <a:bodyPr>
            <a:spAutoFit/>
          </a:bodyPr>
          <a:lstStyle/>
          <a:p>
            <a:r>
              <a:rPr lang="en-US" sz="2000" dirty="0" smtClean="0"/>
              <a:t>Opportunity:</a:t>
            </a:r>
          </a:p>
          <a:p>
            <a:pPr>
              <a:buFont typeface="Arial" pitchFamily="34" charset="0"/>
              <a:buChar char="•"/>
            </a:pPr>
            <a:r>
              <a:rPr lang="en-US" sz="2000" dirty="0" smtClean="0"/>
              <a:t>To identify  institutional support to the program. </a:t>
            </a:r>
          </a:p>
          <a:p>
            <a:pPr>
              <a:buFont typeface="Arial" pitchFamily="34" charset="0"/>
              <a:buChar char="•"/>
            </a:pPr>
            <a:r>
              <a:rPr lang="en-US" sz="2000" dirty="0" smtClean="0"/>
              <a:t> to adjust  activities</a:t>
            </a:r>
          </a:p>
        </p:txBody>
      </p:sp>
    </p:spTree>
    <p:extLst>
      <p:ext uri="{BB962C8B-B14F-4D97-AF65-F5344CB8AC3E}">
        <p14:creationId xmlns:p14="http://schemas.microsoft.com/office/powerpoint/2010/main" val="164653045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007533"/>
            <a:ext cx="8915400" cy="5654133"/>
          </a:xfrm>
        </p:spPr>
        <p:txBody>
          <a:bodyPr>
            <a:noAutofit/>
          </a:bodyPr>
          <a:lstStyle/>
          <a:p>
            <a:pPr>
              <a:lnSpc>
                <a:spcPct val="90000"/>
              </a:lnSpc>
              <a:spcBef>
                <a:spcPts val="200"/>
              </a:spcBef>
              <a:spcAft>
                <a:spcPts val="200"/>
              </a:spcAft>
              <a:buFont typeface="Wingdings" panose="05000000000000000000" pitchFamily="2" charset="2"/>
              <a:buChar char="§"/>
            </a:pPr>
            <a:r>
              <a:rPr lang="en-US" sz="2400" dirty="0"/>
              <a:t>6</a:t>
            </a:r>
            <a:r>
              <a:rPr lang="en-US" sz="2400" dirty="0" smtClean="0"/>
              <a:t> learning alliances initiated in partnership with national partners:</a:t>
            </a:r>
          </a:p>
          <a:p>
            <a:pPr lvl="2">
              <a:lnSpc>
                <a:spcPct val="90000"/>
              </a:lnSpc>
              <a:spcBef>
                <a:spcPts val="200"/>
              </a:spcBef>
              <a:spcAft>
                <a:spcPts val="200"/>
              </a:spcAft>
              <a:buFont typeface="Wingdings" panose="05000000000000000000" pitchFamily="2" charset="2"/>
              <a:buChar char="§"/>
            </a:pPr>
            <a:r>
              <a:rPr lang="en-US" dirty="0" smtClean="0"/>
              <a:t>Meknes site, Morocco (</a:t>
            </a:r>
            <a:r>
              <a:rPr lang="en-US" dirty="0" err="1" smtClean="0"/>
              <a:t>Sidi</a:t>
            </a:r>
            <a:r>
              <a:rPr lang="en-US" dirty="0" smtClean="0"/>
              <a:t> </a:t>
            </a:r>
            <a:r>
              <a:rPr lang="en-US" dirty="0" err="1" smtClean="0"/>
              <a:t>Slimane</a:t>
            </a:r>
            <a:r>
              <a:rPr lang="en-US" dirty="0" smtClean="0"/>
              <a:t>, </a:t>
            </a:r>
            <a:r>
              <a:rPr lang="en-US" dirty="0" err="1" smtClean="0"/>
              <a:t>Bittit</a:t>
            </a:r>
            <a:r>
              <a:rPr lang="en-US" dirty="0" smtClean="0"/>
              <a:t>, </a:t>
            </a:r>
            <a:r>
              <a:rPr lang="en-US" dirty="0" err="1" smtClean="0"/>
              <a:t>Ain</a:t>
            </a:r>
            <a:r>
              <a:rPr lang="en-US" dirty="0" smtClean="0"/>
              <a:t> </a:t>
            </a:r>
            <a:r>
              <a:rPr lang="en-US" dirty="0" err="1" smtClean="0"/>
              <a:t>Jamaa</a:t>
            </a:r>
            <a:r>
              <a:rPr lang="en-US" dirty="0" smtClean="0"/>
              <a:t>);</a:t>
            </a:r>
          </a:p>
          <a:p>
            <a:pPr lvl="2">
              <a:lnSpc>
                <a:spcPct val="90000"/>
              </a:lnSpc>
              <a:spcBef>
                <a:spcPts val="200"/>
              </a:spcBef>
              <a:spcAft>
                <a:spcPts val="200"/>
              </a:spcAft>
              <a:buFont typeface="Wingdings" panose="05000000000000000000" pitchFamily="2" charset="2"/>
              <a:buChar char="§"/>
            </a:pPr>
            <a:r>
              <a:rPr lang="en-US" dirty="0" err="1" smtClean="0"/>
              <a:t>Medenine</a:t>
            </a:r>
            <a:r>
              <a:rPr lang="en-US" dirty="0" smtClean="0"/>
              <a:t>, Tunisia (</a:t>
            </a:r>
            <a:r>
              <a:rPr lang="en-US" dirty="0" err="1" smtClean="0"/>
              <a:t>Beni</a:t>
            </a:r>
            <a:r>
              <a:rPr lang="en-US" dirty="0" smtClean="0"/>
              <a:t> </a:t>
            </a:r>
            <a:r>
              <a:rPr lang="en-US" dirty="0" err="1" smtClean="0"/>
              <a:t>Khedeche</a:t>
            </a:r>
            <a:r>
              <a:rPr lang="en-US" dirty="0" smtClean="0"/>
              <a:t>);</a:t>
            </a:r>
          </a:p>
          <a:p>
            <a:pPr lvl="2">
              <a:lnSpc>
                <a:spcPct val="90000"/>
              </a:lnSpc>
              <a:spcBef>
                <a:spcPts val="200"/>
              </a:spcBef>
              <a:spcAft>
                <a:spcPts val="200"/>
              </a:spcAft>
              <a:buFont typeface="Wingdings" panose="05000000000000000000" pitchFamily="2" charset="2"/>
              <a:buChar char="§"/>
            </a:pPr>
            <a:r>
              <a:rPr lang="en-US" dirty="0" err="1" smtClean="0"/>
              <a:t>Karak</a:t>
            </a:r>
            <a:r>
              <a:rPr lang="en-US" dirty="0" smtClean="0"/>
              <a:t>, Jordan(Al </a:t>
            </a:r>
            <a:r>
              <a:rPr lang="en-US" dirty="0" err="1" smtClean="0"/>
              <a:t>Erak</a:t>
            </a:r>
            <a:r>
              <a:rPr lang="en-US" dirty="0" smtClean="0"/>
              <a:t>, Al </a:t>
            </a:r>
            <a:r>
              <a:rPr lang="en-US" dirty="0" err="1" smtClean="0"/>
              <a:t>Kresha</a:t>
            </a:r>
            <a:r>
              <a:rPr lang="en-US" dirty="0" smtClean="0"/>
              <a:t>)</a:t>
            </a:r>
          </a:p>
          <a:p>
            <a:pPr lvl="2">
              <a:lnSpc>
                <a:spcPct val="90000"/>
              </a:lnSpc>
              <a:spcBef>
                <a:spcPts val="200"/>
              </a:spcBef>
              <a:spcAft>
                <a:spcPts val="200"/>
              </a:spcAft>
              <a:buFont typeface="Wingdings" panose="05000000000000000000" pitchFamily="2" charset="2"/>
              <a:buChar char="§"/>
            </a:pPr>
            <a:endParaRPr lang="en-US" dirty="0" smtClean="0"/>
          </a:p>
          <a:p>
            <a:pPr>
              <a:lnSpc>
                <a:spcPct val="90000"/>
              </a:lnSpc>
              <a:spcBef>
                <a:spcPts val="200"/>
              </a:spcBef>
              <a:spcAft>
                <a:spcPts val="200"/>
              </a:spcAft>
              <a:buFont typeface="Wingdings" panose="05000000000000000000" pitchFamily="2" charset="2"/>
              <a:buChar char="§"/>
            </a:pPr>
            <a:r>
              <a:rPr lang="en-US" sz="2400" dirty="0" smtClean="0"/>
              <a:t>2 learning alliances initiated by ICARDA in 2013 (Egypt, Southwestern Morocco), under an IDRC funded bilateral project, are being monitored and studied;</a:t>
            </a:r>
          </a:p>
          <a:p>
            <a:pPr>
              <a:lnSpc>
                <a:spcPct val="90000"/>
              </a:lnSpc>
              <a:spcBef>
                <a:spcPts val="200"/>
              </a:spcBef>
              <a:spcAft>
                <a:spcPts val="200"/>
              </a:spcAft>
              <a:buFont typeface="Wingdings" panose="05000000000000000000" pitchFamily="2" charset="2"/>
              <a:buChar char="§"/>
            </a:pPr>
            <a:endParaRPr lang="en-US" sz="2400" dirty="0" smtClean="0"/>
          </a:p>
          <a:p>
            <a:pPr>
              <a:lnSpc>
                <a:spcPct val="90000"/>
              </a:lnSpc>
              <a:spcBef>
                <a:spcPts val="200"/>
              </a:spcBef>
              <a:spcAft>
                <a:spcPts val="200"/>
              </a:spcAft>
              <a:buFont typeface="Wingdings" panose="05000000000000000000" pitchFamily="2" charset="2"/>
              <a:buChar char="§"/>
            </a:pPr>
            <a:r>
              <a:rPr lang="en-US" sz="2400" dirty="0" smtClean="0"/>
              <a:t>Each learning alliance has identified commodities of priority that are being studied by the post-harvest loss and market access activity (value chain analysis);</a:t>
            </a:r>
          </a:p>
          <a:p>
            <a:pPr>
              <a:lnSpc>
                <a:spcPct val="90000"/>
              </a:lnSpc>
              <a:spcBef>
                <a:spcPts val="200"/>
              </a:spcBef>
              <a:spcAft>
                <a:spcPts val="200"/>
              </a:spcAft>
              <a:buFont typeface="Wingdings" panose="05000000000000000000" pitchFamily="2" charset="2"/>
              <a:buChar char="§"/>
            </a:pPr>
            <a:endParaRPr lang="en-US" sz="2400" dirty="0" smtClean="0"/>
          </a:p>
          <a:p>
            <a:pPr>
              <a:lnSpc>
                <a:spcPct val="90000"/>
              </a:lnSpc>
              <a:spcBef>
                <a:spcPts val="200"/>
              </a:spcBef>
              <a:spcAft>
                <a:spcPts val="200"/>
              </a:spcAft>
              <a:buFont typeface="Wingdings" panose="05000000000000000000" pitchFamily="2" charset="2"/>
              <a:buChar char="§"/>
            </a:pPr>
            <a:r>
              <a:rPr lang="en-US" sz="2400" dirty="0" smtClean="0"/>
              <a:t>Assessments of pathways for research and farm advisory services to effectively utilize well organized local organizations as conduits for scaling out agricultural technology and best production practices </a:t>
            </a:r>
            <a:endParaRPr lang="en-US" sz="2400" dirty="0"/>
          </a:p>
        </p:txBody>
      </p:sp>
      <p:sp>
        <p:nvSpPr>
          <p:cNvPr id="4" name="TextBox 3"/>
          <p:cNvSpPr txBox="1"/>
          <p:nvPr/>
        </p:nvSpPr>
        <p:spPr>
          <a:xfrm>
            <a:off x="6172200" y="6477000"/>
            <a:ext cx="2819400" cy="369332"/>
          </a:xfrm>
          <a:prstGeom prst="rect">
            <a:avLst/>
          </a:prstGeom>
          <a:noFill/>
        </p:spPr>
        <p:txBody>
          <a:bodyPr wrap="square" rtlCol="0">
            <a:spAutoFit/>
          </a:bodyPr>
          <a:lstStyle/>
          <a:p>
            <a:r>
              <a:rPr lang="en-US" dirty="0" smtClean="0">
                <a:gradFill>
                  <a:gsLst>
                    <a:gs pos="0">
                      <a:schemeClr val="bg1">
                        <a:lumMod val="85000"/>
                      </a:schemeClr>
                    </a:gs>
                    <a:gs pos="50000">
                      <a:schemeClr val="accent1">
                        <a:tint val="44500"/>
                        <a:satMod val="160000"/>
                      </a:schemeClr>
                    </a:gs>
                    <a:gs pos="100000">
                      <a:schemeClr val="accent1">
                        <a:tint val="23500"/>
                        <a:satMod val="160000"/>
                      </a:schemeClr>
                    </a:gs>
                  </a:gsLst>
                  <a:lin ang="5400000" scaled="0"/>
                </a:gradFill>
              </a:rPr>
              <a:t>High Value Chain Cluster</a:t>
            </a:r>
            <a:endParaRPr lang="en-US" dirty="0">
              <a:gradFill>
                <a:gsLst>
                  <a:gs pos="0">
                    <a:schemeClr val="bg1">
                      <a:lumMod val="85000"/>
                    </a:schemeClr>
                  </a:gs>
                  <a:gs pos="50000">
                    <a:schemeClr val="accent1">
                      <a:tint val="44500"/>
                      <a:satMod val="160000"/>
                    </a:schemeClr>
                  </a:gs>
                  <a:gs pos="100000">
                    <a:schemeClr val="accent1">
                      <a:tint val="23500"/>
                      <a:satMod val="160000"/>
                    </a:schemeClr>
                  </a:gs>
                </a:gsLst>
                <a:lin ang="5400000" scaled="0"/>
              </a:gradFill>
            </a:endParaRPr>
          </a:p>
        </p:txBody>
      </p:sp>
      <p:sp>
        <p:nvSpPr>
          <p:cNvPr id="5" name="Title 1"/>
          <p:cNvSpPr txBox="1">
            <a:spLocks/>
          </p:cNvSpPr>
          <p:nvPr/>
        </p:nvSpPr>
        <p:spPr>
          <a:xfrm>
            <a:off x="228600" y="112986"/>
            <a:ext cx="8229600" cy="801414"/>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nSpc>
                <a:spcPct val="90000"/>
              </a:lnSpc>
            </a:pPr>
            <a:r>
              <a:rPr lang="en-US" sz="3200" b="1" dirty="0" smtClean="0">
                <a:solidFill>
                  <a:srgbClr val="00B0F0"/>
                </a:solidFill>
              </a:rPr>
              <a:t>IDO6/ Capacity to innovate - Progress</a:t>
            </a:r>
            <a:endParaRPr lang="en-US" sz="3200" b="1" dirty="0">
              <a:solidFill>
                <a:srgbClr val="00B0F0"/>
              </a:solidFill>
            </a:endParaRPr>
          </a:p>
        </p:txBody>
      </p:sp>
    </p:spTree>
    <p:extLst>
      <p:ext uri="{BB962C8B-B14F-4D97-AF65-F5344CB8AC3E}">
        <p14:creationId xmlns:p14="http://schemas.microsoft.com/office/powerpoint/2010/main" val="4084718289"/>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pPr>
              <a:lnSpc>
                <a:spcPct val="90000"/>
              </a:lnSpc>
            </a:pPr>
            <a:r>
              <a:rPr lang="en-US" sz="3200" b="1" dirty="0">
                <a:solidFill>
                  <a:srgbClr val="00B0F0"/>
                </a:solidFill>
              </a:rPr>
              <a:t>IDO6/ Capacity to innovate - Progress</a:t>
            </a:r>
          </a:p>
        </p:txBody>
      </p:sp>
      <p:sp>
        <p:nvSpPr>
          <p:cNvPr id="3" name="Content Placeholder 2"/>
          <p:cNvSpPr>
            <a:spLocks noGrp="1"/>
          </p:cNvSpPr>
          <p:nvPr>
            <p:ph idx="1"/>
          </p:nvPr>
        </p:nvSpPr>
        <p:spPr/>
        <p:txBody>
          <a:bodyPr>
            <a:noAutofit/>
          </a:bodyPr>
          <a:lstStyle/>
          <a:p>
            <a:pPr marL="457200" indent="-457200">
              <a:buAutoNum type="arabicPeriod"/>
            </a:pPr>
            <a:r>
              <a:rPr lang="en-US" sz="2400" dirty="0" smtClean="0"/>
              <a:t>Guidelines for facilitating the institutionalization of innovation platforms, with common understanding among scientists and partners documented and utilized- in progress;</a:t>
            </a:r>
          </a:p>
          <a:p>
            <a:pPr marL="457200" indent="-457200">
              <a:buFont typeface="Arial" panose="020B0604020202020204" pitchFamily="34" charset="0"/>
              <a:buAutoNum type="arabicPeriod"/>
            </a:pPr>
            <a:r>
              <a:rPr lang="en-US" sz="2400" dirty="0"/>
              <a:t>Analysis of farm advisory services, in order to understand potential avenues available for enhancing adoption, adaptation and broad uptake of technologies and best production </a:t>
            </a:r>
            <a:r>
              <a:rPr lang="en-US" sz="2400" dirty="0" smtClean="0"/>
              <a:t>practices</a:t>
            </a:r>
          </a:p>
          <a:p>
            <a:pPr marL="457200" indent="-457200">
              <a:buFont typeface="Arial" panose="020B0604020202020204" pitchFamily="34" charset="0"/>
              <a:buAutoNum type="arabicPeriod"/>
            </a:pPr>
            <a:r>
              <a:rPr lang="en-US" sz="2400" dirty="0"/>
              <a:t>Development of a compendium of technologies, best production practices, approaches, social and institutional innovations for each action site:</a:t>
            </a:r>
          </a:p>
          <a:p>
            <a:pPr marL="457200" indent="-457200">
              <a:buFont typeface="Arial" panose="020B0604020202020204" pitchFamily="34" charset="0"/>
              <a:buAutoNum type="arabicPeriod"/>
            </a:pPr>
            <a:endParaRPr lang="en-US" sz="2400" dirty="0"/>
          </a:p>
          <a:p>
            <a:pPr marL="457200" indent="-457200">
              <a:buAutoNum type="arabicPeriod"/>
            </a:pPr>
            <a:endParaRPr lang="en-US" sz="2400" dirty="0" smtClean="0"/>
          </a:p>
        </p:txBody>
      </p:sp>
      <p:sp>
        <p:nvSpPr>
          <p:cNvPr id="4" name="TextBox 3"/>
          <p:cNvSpPr txBox="1"/>
          <p:nvPr/>
        </p:nvSpPr>
        <p:spPr>
          <a:xfrm>
            <a:off x="7010400" y="6477000"/>
            <a:ext cx="2133600" cy="369332"/>
          </a:xfrm>
          <a:prstGeom prst="rect">
            <a:avLst/>
          </a:prstGeom>
          <a:noFill/>
        </p:spPr>
        <p:txBody>
          <a:bodyPr wrap="square" rtlCol="0">
            <a:spAutoFit/>
          </a:bodyPr>
          <a:lstStyle/>
          <a:p>
            <a:r>
              <a:rPr lang="en-US" dirty="0" smtClean="0">
                <a:gradFill>
                  <a:gsLst>
                    <a:gs pos="0">
                      <a:schemeClr val="bg1">
                        <a:lumMod val="85000"/>
                      </a:schemeClr>
                    </a:gs>
                    <a:gs pos="50000">
                      <a:schemeClr val="accent1">
                        <a:tint val="44500"/>
                        <a:satMod val="160000"/>
                      </a:schemeClr>
                    </a:gs>
                    <a:gs pos="100000">
                      <a:schemeClr val="accent1">
                        <a:tint val="23500"/>
                        <a:satMod val="160000"/>
                      </a:schemeClr>
                    </a:gs>
                  </a:gsLst>
                  <a:lin ang="5400000" scaled="0"/>
                </a:gradFill>
              </a:rPr>
              <a:t>Innovation Platforms</a:t>
            </a:r>
            <a:endParaRPr lang="en-US" dirty="0">
              <a:gradFill>
                <a:gsLst>
                  <a:gs pos="0">
                    <a:schemeClr val="bg1">
                      <a:lumMod val="85000"/>
                    </a:schemeClr>
                  </a:gs>
                  <a:gs pos="50000">
                    <a:schemeClr val="accent1">
                      <a:tint val="44500"/>
                      <a:satMod val="160000"/>
                    </a:schemeClr>
                  </a:gs>
                  <a:gs pos="100000">
                    <a:schemeClr val="accent1">
                      <a:tint val="23500"/>
                      <a:satMod val="160000"/>
                    </a:schemeClr>
                  </a:gs>
                </a:gsLst>
                <a:lin ang="5400000" scaled="0"/>
              </a:gradFill>
            </a:endParaRPr>
          </a:p>
        </p:txBody>
      </p:sp>
    </p:spTree>
    <p:extLst>
      <p:ext uri="{BB962C8B-B14F-4D97-AF65-F5344CB8AC3E}">
        <p14:creationId xmlns:p14="http://schemas.microsoft.com/office/powerpoint/2010/main" val="1179231187"/>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14400"/>
          </a:xfrm>
        </p:spPr>
        <p:txBody>
          <a:bodyPr>
            <a:normAutofit fontScale="90000"/>
          </a:bodyPr>
          <a:lstStyle/>
          <a:p>
            <a:r>
              <a:rPr lang="en-US" sz="3200" b="1" dirty="0">
                <a:solidFill>
                  <a:srgbClr val="00B0F0"/>
                </a:solidFill>
              </a:rPr>
              <a:t>IDO6/ Capacity to innovate </a:t>
            </a:r>
            <a:r>
              <a:rPr lang="en-US" sz="3200" b="1" dirty="0" smtClean="0">
                <a:solidFill>
                  <a:srgbClr val="00B0F0"/>
                </a:solidFill>
              </a:rPr>
              <a:t>– Bio-economic modeling</a:t>
            </a:r>
            <a:endParaRPr lang="en-US" sz="3200" dirty="0"/>
          </a:p>
        </p:txBody>
      </p:sp>
      <p:sp>
        <p:nvSpPr>
          <p:cNvPr id="4" name="Slide Number Placeholder 3"/>
          <p:cNvSpPr>
            <a:spLocks noGrp="1"/>
          </p:cNvSpPr>
          <p:nvPr>
            <p:ph type="sldNum" sz="quarter" idx="12"/>
          </p:nvPr>
        </p:nvSpPr>
        <p:spPr/>
        <p:txBody>
          <a:bodyPr/>
          <a:lstStyle/>
          <a:p>
            <a:fld id="{DED37CF9-E3DB-4575-88B6-05549807FEBA}" type="slidenum">
              <a:rPr lang="en-US" smtClean="0"/>
              <a:t>64</a:t>
            </a:fld>
            <a:endParaRPr lang="en-US"/>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914400"/>
            <a:ext cx="8305800" cy="57609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7506983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137419958"/>
              </p:ext>
            </p:extLst>
          </p:nvPr>
        </p:nvGraphicFramePr>
        <p:xfrm>
          <a:off x="466816" y="1371600"/>
          <a:ext cx="8448584" cy="5225666"/>
        </p:xfrm>
        <a:graphic>
          <a:graphicData uri="http://schemas.openxmlformats.org/drawingml/2006/table">
            <a:tbl>
              <a:tblPr>
                <a:tableStyleId>{5C22544A-7EE6-4342-B048-85BDC9FD1C3A}</a:tableStyleId>
              </a:tblPr>
              <a:tblGrid>
                <a:gridCol w="870097"/>
                <a:gridCol w="881219"/>
                <a:gridCol w="2963468"/>
                <a:gridCol w="2010780"/>
                <a:gridCol w="1723020"/>
              </a:tblGrid>
              <a:tr h="545656">
                <a:tc>
                  <a:txBody>
                    <a:bodyPr/>
                    <a:lstStyle/>
                    <a:p>
                      <a:pPr algn="ctr" fontAlgn="ctr"/>
                      <a:r>
                        <a:rPr lang="en-US" sz="1600" b="1" u="none" strike="noStrike" dirty="0">
                          <a:effectLst/>
                        </a:rPr>
                        <a:t>Country</a:t>
                      </a:r>
                      <a:endParaRPr lang="en-US" sz="1600" b="1" i="0" u="none" strike="noStrike" dirty="0">
                        <a:solidFill>
                          <a:srgbClr val="000000"/>
                        </a:solidFill>
                        <a:effectLst/>
                        <a:latin typeface="Arial"/>
                      </a:endParaRPr>
                    </a:p>
                  </a:txBody>
                  <a:tcPr marL="8285" marR="8285" marT="828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tabLst>
                          <a:tab pos="0" algn="l"/>
                        </a:tabLst>
                      </a:pPr>
                      <a:r>
                        <a:rPr lang="en-US" sz="1600" b="1" u="none" strike="noStrike" dirty="0" smtClean="0">
                          <a:effectLst/>
                        </a:rPr>
                        <a:t>ALS</a:t>
                      </a:r>
                      <a:endParaRPr lang="en-US" sz="1600" b="1" i="0" u="none" strike="noStrike" dirty="0">
                        <a:solidFill>
                          <a:srgbClr val="000000"/>
                        </a:solidFill>
                        <a:effectLst/>
                        <a:latin typeface="Arial"/>
                      </a:endParaRPr>
                    </a:p>
                  </a:txBody>
                  <a:tcPr marL="8285" marR="8285" marT="828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sz="1600" b="1" u="none" strike="noStrike" dirty="0" smtClean="0">
                          <a:effectLst/>
                        </a:rPr>
                        <a:t>Progress to date</a:t>
                      </a:r>
                      <a:endParaRPr lang="en-US" sz="1600" b="1" i="0" u="none" strike="noStrike" dirty="0">
                        <a:solidFill>
                          <a:srgbClr val="000000"/>
                        </a:solidFill>
                        <a:effectLst/>
                        <a:latin typeface="Arial"/>
                      </a:endParaRPr>
                    </a:p>
                  </a:txBody>
                  <a:tcPr marL="8285" marR="8285" marT="828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sz="1600" b="1" u="none" strike="noStrike" dirty="0" smtClean="0">
                          <a:effectLst/>
                        </a:rPr>
                        <a:t>Challenges</a:t>
                      </a:r>
                      <a:endParaRPr lang="en-US" sz="1600" b="1" i="0" u="none" strike="noStrike" dirty="0">
                        <a:solidFill>
                          <a:srgbClr val="000000"/>
                        </a:solidFill>
                        <a:effectLst/>
                        <a:latin typeface="Arial"/>
                      </a:endParaRPr>
                    </a:p>
                  </a:txBody>
                  <a:tcPr marL="8285" marR="8285" marT="828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sz="1600" b="1" i="0" u="none" strike="noStrike" dirty="0" smtClean="0">
                          <a:solidFill>
                            <a:srgbClr val="000000"/>
                          </a:solidFill>
                          <a:effectLst/>
                          <a:latin typeface="Arial"/>
                        </a:rPr>
                        <a:t>Expected impact </a:t>
                      </a:r>
                      <a:endParaRPr lang="en-US" sz="1600" b="1" i="0" u="none" strike="noStrike" dirty="0">
                        <a:solidFill>
                          <a:srgbClr val="000000"/>
                        </a:solidFill>
                        <a:effectLst/>
                        <a:latin typeface="Arial"/>
                      </a:endParaRPr>
                    </a:p>
                  </a:txBody>
                  <a:tcPr marL="8285" marR="8285" marT="828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1136784">
                <a:tc>
                  <a:txBody>
                    <a:bodyPr/>
                    <a:lstStyle/>
                    <a:p>
                      <a:pPr marL="53975" indent="0" algn="l" fontAlgn="ctr"/>
                      <a:r>
                        <a:rPr lang="en-US" sz="1800" u="none" strike="noStrike" dirty="0">
                          <a:effectLst/>
                        </a:rPr>
                        <a:t>Jordan</a:t>
                      </a:r>
                      <a:endParaRPr lang="en-US" sz="1800" b="0" i="0" u="none" strike="noStrike" dirty="0">
                        <a:solidFill>
                          <a:srgbClr val="000000"/>
                        </a:solidFill>
                        <a:effectLst/>
                        <a:latin typeface="Calibri"/>
                      </a:endParaRPr>
                    </a:p>
                  </a:txBody>
                  <a:tcPr marL="8285" marR="8285" marT="828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marL="53975" indent="0" algn="l" fontAlgn="ctr"/>
                      <a:r>
                        <a:rPr lang="en-US" sz="1800" u="none" strike="noStrike" dirty="0" smtClean="0">
                          <a:effectLst/>
                        </a:rPr>
                        <a:t>Tree-crop-livestock</a:t>
                      </a:r>
                      <a:endParaRPr lang="en-US" sz="1800" b="0" i="0" u="none" strike="noStrike" dirty="0">
                        <a:solidFill>
                          <a:srgbClr val="000000"/>
                        </a:solidFill>
                        <a:effectLst/>
                        <a:latin typeface="Calibri"/>
                      </a:endParaRPr>
                    </a:p>
                  </a:txBody>
                  <a:tcPr marL="8285" marR="8285" marT="828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marL="285750" marR="0" indent="-169863" algn="l" defTabSz="914400" rtl="0" eaLnBrk="1" fontAlgn="b" latinLnBrk="0" hangingPunct="1">
                        <a:lnSpc>
                          <a:spcPct val="100000"/>
                        </a:lnSpc>
                        <a:spcBef>
                          <a:spcPts val="0"/>
                        </a:spcBef>
                        <a:spcAft>
                          <a:spcPts val="0"/>
                        </a:spcAft>
                        <a:buClrTx/>
                        <a:buSzTx/>
                        <a:buFont typeface="Arial" pitchFamily="34" charset="0"/>
                        <a:buChar char="•"/>
                        <a:tabLst/>
                        <a:defRPr/>
                      </a:pPr>
                      <a:r>
                        <a:rPr lang="en-US" sz="1800" u="none" strike="noStrike" dirty="0" smtClean="0">
                          <a:effectLst/>
                        </a:rPr>
                        <a:t>Draft literature review on bio-economic modeling produced</a:t>
                      </a:r>
                      <a:endParaRPr lang="en-US" sz="1800" b="0" i="0" u="none" strike="noStrike" dirty="0" smtClean="0">
                        <a:solidFill>
                          <a:srgbClr val="000000"/>
                        </a:solidFill>
                        <a:effectLst/>
                        <a:latin typeface="+mn-lt"/>
                      </a:endParaRPr>
                    </a:p>
                    <a:p>
                      <a:pPr marL="285750" indent="-169863" algn="l" fontAlgn="b">
                        <a:buFont typeface="Arial" pitchFamily="34" charset="0"/>
                        <a:buChar char="•"/>
                      </a:pPr>
                      <a:r>
                        <a:rPr lang="en-US" sz="1800" u="none" strike="noStrike" kern="1200" baseline="0" dirty="0" smtClean="0">
                          <a:solidFill>
                            <a:schemeClr val="dk1"/>
                          </a:solidFill>
                          <a:effectLst/>
                          <a:latin typeface="+mn-lt"/>
                          <a:ea typeface="+mn-ea"/>
                          <a:cs typeface="+mn-cs"/>
                        </a:rPr>
                        <a:t>Conceptual/theoretical model </a:t>
                      </a:r>
                      <a:r>
                        <a:rPr lang="en-US" sz="1800" u="none" strike="noStrike" baseline="0" dirty="0" smtClean="0">
                          <a:effectLst/>
                        </a:rPr>
                        <a:t>developed</a:t>
                      </a:r>
                      <a:r>
                        <a:rPr lang="en-US" sz="1800" u="none" strike="noStrike" dirty="0" smtClean="0">
                          <a:effectLst/>
                        </a:rPr>
                        <a:t>; </a:t>
                      </a:r>
                    </a:p>
                    <a:p>
                      <a:pPr marL="285750" indent="-169863" algn="l" fontAlgn="b">
                        <a:buFont typeface="Arial" pitchFamily="34" charset="0"/>
                        <a:buChar char="•"/>
                      </a:pPr>
                      <a:r>
                        <a:rPr lang="en-US" sz="1800" u="none" strike="noStrike" dirty="0" smtClean="0">
                          <a:effectLst/>
                        </a:rPr>
                        <a:t>Data</a:t>
                      </a:r>
                      <a:r>
                        <a:rPr lang="en-US" sz="1800" u="none" strike="noStrike" baseline="0" dirty="0" smtClean="0">
                          <a:effectLst/>
                        </a:rPr>
                        <a:t> needed for </a:t>
                      </a:r>
                      <a:r>
                        <a:rPr lang="en-US" sz="1800" u="none" strike="noStrike" baseline="0" dirty="0" smtClean="0">
                          <a:effectLst/>
                        </a:rPr>
                        <a:t>calibrating (</a:t>
                      </a:r>
                      <a:r>
                        <a:rPr lang="en-US" sz="1800" u="none" strike="noStrike" baseline="0" dirty="0" smtClean="0">
                          <a:effectLst/>
                        </a:rPr>
                        <a:t>APSIM) being collected</a:t>
                      </a:r>
                    </a:p>
                    <a:p>
                      <a:pPr marL="285750" indent="-169863" algn="l" fontAlgn="b">
                        <a:buFont typeface="Arial" pitchFamily="34" charset="0"/>
                        <a:buChar char="•"/>
                      </a:pPr>
                      <a:r>
                        <a:rPr lang="en-US" sz="1800" u="none" strike="noStrike" baseline="0" dirty="0" smtClean="0">
                          <a:effectLst/>
                        </a:rPr>
                        <a:t>Algebraic model being developed</a:t>
                      </a:r>
                      <a:endParaRPr lang="en-US" sz="1800" u="none" strike="noStrike" dirty="0" smtClean="0">
                        <a:effectLst/>
                      </a:endParaRPr>
                    </a:p>
                  </a:txBody>
                  <a:tcPr marL="8285" marR="8285" marT="8285"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marL="285750" indent="-169863" algn="l" fontAlgn="ctr">
                        <a:buFont typeface="Arial" pitchFamily="34" charset="0"/>
                        <a:buChar char="•"/>
                      </a:pPr>
                      <a:r>
                        <a:rPr lang="en-US" sz="1800" u="none" strike="noStrike" dirty="0" smtClean="0">
                          <a:effectLst/>
                        </a:rPr>
                        <a:t>Funding continues to be a problem.</a:t>
                      </a:r>
                    </a:p>
                    <a:p>
                      <a:pPr marL="285750" indent="-169863" algn="l" fontAlgn="ctr">
                        <a:buFont typeface="Arial" pitchFamily="34" charset="0"/>
                        <a:buChar char="•"/>
                      </a:pPr>
                      <a:r>
                        <a:rPr lang="en-US" sz="1800" u="none" strike="noStrike" dirty="0" smtClean="0">
                          <a:effectLst/>
                        </a:rPr>
                        <a:t>The model requires large amounts of panel data which are often not available.</a:t>
                      </a:r>
                    </a:p>
                    <a:p>
                      <a:pPr marL="285750" marR="0" indent="-169863" algn="l" defTabSz="914400" rtl="0" eaLnBrk="1" fontAlgn="ctr" latinLnBrk="0" hangingPunct="1">
                        <a:lnSpc>
                          <a:spcPct val="100000"/>
                        </a:lnSpc>
                        <a:spcBef>
                          <a:spcPts val="0"/>
                        </a:spcBef>
                        <a:spcAft>
                          <a:spcPts val="0"/>
                        </a:spcAft>
                        <a:buClrTx/>
                        <a:buSzTx/>
                        <a:buFont typeface="Arial" pitchFamily="34" charset="0"/>
                        <a:buChar char="•"/>
                        <a:tabLst/>
                        <a:defRPr/>
                      </a:pPr>
                      <a:r>
                        <a:rPr lang="en-US" sz="1800" u="none" strike="noStrike" baseline="0" dirty="0" smtClean="0">
                          <a:effectLst/>
                        </a:rPr>
                        <a:t>Suitable livestock simulation model not yet found</a:t>
                      </a:r>
                      <a:endParaRPr lang="en-US" sz="1800" b="0" i="0" u="none" strike="noStrike" dirty="0">
                        <a:solidFill>
                          <a:srgbClr val="000000"/>
                        </a:solidFill>
                        <a:effectLst/>
                        <a:latin typeface="Calibri"/>
                      </a:endParaRPr>
                    </a:p>
                  </a:txBody>
                  <a:tcPr marL="8285" marR="8285" marT="828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rowSpan="2">
                  <a:txBody>
                    <a:bodyPr/>
                    <a:lstStyle/>
                    <a:p>
                      <a:pPr marL="53975" marR="0" indent="0" algn="l" defTabSz="914400" rtl="0" eaLnBrk="1" fontAlgn="ctr" latinLnBrk="0" hangingPunct="1">
                        <a:lnSpc>
                          <a:spcPct val="100000"/>
                        </a:lnSpc>
                        <a:spcBef>
                          <a:spcPts val="0"/>
                        </a:spcBef>
                        <a:spcAft>
                          <a:spcPts val="0"/>
                        </a:spcAft>
                        <a:buClrTx/>
                        <a:buSzTx/>
                        <a:buFont typeface="Arial" pitchFamily="34" charset="0"/>
                        <a:buNone/>
                        <a:tabLst/>
                        <a:defRPr/>
                      </a:pPr>
                      <a:r>
                        <a:rPr lang="en-US" sz="1800" b="0" i="0" u="none" strike="noStrike" kern="1200" dirty="0" smtClean="0">
                          <a:solidFill>
                            <a:srgbClr val="000000"/>
                          </a:solidFill>
                          <a:effectLst/>
                          <a:latin typeface="Calibri"/>
                          <a:ea typeface="+mn-ea"/>
                          <a:cs typeface="+mn-cs"/>
                        </a:rPr>
                        <a:t>Potential impacts of technologies, </a:t>
                      </a:r>
                      <a:r>
                        <a:rPr lang="en-GB" sz="1800" b="0" i="0" u="none" strike="noStrike" kern="1200" dirty="0" smtClean="0">
                          <a:solidFill>
                            <a:srgbClr val="000000"/>
                          </a:solidFill>
                          <a:effectLst/>
                          <a:latin typeface="+mn-lt"/>
                          <a:ea typeface="+mn-ea"/>
                          <a:cs typeface="+mn-cs"/>
                        </a:rPr>
                        <a:t>and  policy, institutional and market innovations</a:t>
                      </a:r>
                      <a:endParaRPr lang="en-US" sz="1800" b="0" i="0" u="none" strike="noStrike" kern="1200" dirty="0" smtClean="0">
                        <a:solidFill>
                          <a:srgbClr val="000000"/>
                        </a:solidFill>
                        <a:effectLst/>
                        <a:latin typeface="+mn-lt"/>
                        <a:ea typeface="+mn-ea"/>
                        <a:cs typeface="+mn-cs"/>
                      </a:endParaRPr>
                    </a:p>
                    <a:p>
                      <a:pPr marL="53975" marR="0" indent="0" algn="l" defTabSz="914400" rtl="0" eaLnBrk="1" fontAlgn="ctr" latinLnBrk="0" hangingPunct="1">
                        <a:lnSpc>
                          <a:spcPct val="100000"/>
                        </a:lnSpc>
                        <a:spcBef>
                          <a:spcPts val="0"/>
                        </a:spcBef>
                        <a:spcAft>
                          <a:spcPts val="0"/>
                        </a:spcAft>
                        <a:buClrTx/>
                        <a:buSzTx/>
                        <a:buFont typeface="Arial" pitchFamily="34" charset="0"/>
                        <a:buNone/>
                        <a:tabLst/>
                        <a:defRPr/>
                      </a:pPr>
                      <a:r>
                        <a:rPr lang="en-US" sz="1800" b="0" i="0" u="none" strike="noStrike" kern="1200" dirty="0" smtClean="0">
                          <a:solidFill>
                            <a:srgbClr val="000000"/>
                          </a:solidFill>
                          <a:effectLst/>
                          <a:latin typeface="Calibri"/>
                          <a:ea typeface="+mn-ea"/>
                          <a:cs typeface="+mn-cs"/>
                        </a:rPr>
                        <a:t>determined and awareness of researchers, policy makers and extension agents raised.</a:t>
                      </a:r>
                      <a:endParaRPr lang="en-US" sz="1800" b="0" i="0" u="none" strike="noStrike" kern="1200" dirty="0">
                        <a:solidFill>
                          <a:srgbClr val="000000"/>
                        </a:solidFill>
                        <a:effectLst/>
                        <a:latin typeface="Calibri"/>
                        <a:ea typeface="+mn-ea"/>
                        <a:cs typeface="+mn-cs"/>
                      </a:endParaRPr>
                    </a:p>
                  </a:txBody>
                  <a:tcPr marL="8285" marR="8285" marT="828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r h="909427">
                <a:tc>
                  <a:txBody>
                    <a:bodyPr/>
                    <a:lstStyle/>
                    <a:p>
                      <a:pPr marL="53975" indent="0" algn="l" fontAlgn="ctr"/>
                      <a:r>
                        <a:rPr lang="en-US" sz="1800" u="none" strike="noStrike" dirty="0">
                          <a:effectLst/>
                        </a:rPr>
                        <a:t>Morocco</a:t>
                      </a:r>
                      <a:endParaRPr lang="en-US" sz="1800" b="0" i="0" u="none" strike="noStrike" dirty="0">
                        <a:solidFill>
                          <a:srgbClr val="000000"/>
                        </a:solidFill>
                        <a:effectLst/>
                        <a:latin typeface="Calibri"/>
                      </a:endParaRPr>
                    </a:p>
                  </a:txBody>
                  <a:tcPr marL="8285" marR="8285" marT="828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marL="53975" indent="0" algn="l" fontAlgn="ctr"/>
                      <a:r>
                        <a:rPr lang="en-US" sz="1800" u="none" strike="noStrike" dirty="0" smtClean="0">
                          <a:effectLst/>
                        </a:rPr>
                        <a:t>Irrigated</a:t>
                      </a:r>
                      <a:endParaRPr lang="en-US" sz="1800" b="0" i="0" u="none" strike="noStrike" dirty="0">
                        <a:solidFill>
                          <a:srgbClr val="000000"/>
                        </a:solidFill>
                        <a:effectLst/>
                        <a:latin typeface="Calibri"/>
                      </a:endParaRPr>
                    </a:p>
                  </a:txBody>
                  <a:tcPr marL="8285" marR="8285" marT="828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marL="115888" indent="0" algn="l" fontAlgn="b"/>
                      <a:r>
                        <a:rPr lang="en-US" sz="1800" u="none" strike="noStrike" dirty="0">
                          <a:effectLst/>
                        </a:rPr>
                        <a:t>Draft report on Biophysical Modeling in agricultural research: Review and perspectives for Morocco produced</a:t>
                      </a:r>
                      <a:endParaRPr lang="en-US" sz="1800" b="0" i="0" u="none" strike="noStrike" dirty="0">
                        <a:solidFill>
                          <a:srgbClr val="000000"/>
                        </a:solidFill>
                        <a:effectLst/>
                        <a:latin typeface="Calibri"/>
                      </a:endParaRPr>
                    </a:p>
                  </a:txBody>
                  <a:tcPr marL="8285" marR="8285" marT="8285"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marL="285750" indent="-169863" algn="l" fontAlgn="ctr">
                        <a:buFont typeface="Arial" pitchFamily="34" charset="0"/>
                        <a:buChar char="•"/>
                      </a:pPr>
                      <a:r>
                        <a:rPr lang="en-US" sz="1800" u="none" strike="noStrike" dirty="0" smtClean="0">
                          <a:effectLst/>
                        </a:rPr>
                        <a:t>Signing of </a:t>
                      </a:r>
                      <a:r>
                        <a:rPr lang="en-US" sz="1800" u="none" strike="noStrike" dirty="0" err="1" smtClean="0">
                          <a:effectLst/>
                        </a:rPr>
                        <a:t>MoA</a:t>
                      </a:r>
                      <a:r>
                        <a:rPr lang="en-US" sz="1800" u="none" strike="noStrike" dirty="0" smtClean="0">
                          <a:effectLst/>
                        </a:rPr>
                        <a:t> for</a:t>
                      </a:r>
                      <a:r>
                        <a:rPr lang="en-US" sz="1800" u="none" strike="noStrike" baseline="0" dirty="0" smtClean="0">
                          <a:effectLst/>
                        </a:rPr>
                        <a:t> collaboration with IAMM-CEHEAM delayed due to funding problems</a:t>
                      </a:r>
                      <a:endParaRPr lang="en-US" sz="1800" b="0" i="0" u="none" strike="noStrike" dirty="0">
                        <a:solidFill>
                          <a:srgbClr val="000000"/>
                        </a:solidFill>
                        <a:effectLst/>
                        <a:latin typeface="Calibri"/>
                      </a:endParaRPr>
                    </a:p>
                  </a:txBody>
                  <a:tcPr marL="8285" marR="8285" marT="828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vMerge="1">
                  <a:txBody>
                    <a:bodyPr/>
                    <a:lstStyle/>
                    <a:p>
                      <a:pPr marL="285750" indent="-285750" algn="l" fontAlgn="ctr">
                        <a:buFont typeface="Arial" pitchFamily="34" charset="0"/>
                        <a:buChar char="•"/>
                      </a:pPr>
                      <a:endParaRPr lang="en-US" sz="1600" b="0" i="0" u="none" strike="noStrike" dirty="0">
                        <a:solidFill>
                          <a:srgbClr val="000000"/>
                        </a:solidFill>
                        <a:effectLst/>
                        <a:latin typeface="Calibri"/>
                      </a:endParaRPr>
                    </a:p>
                  </a:txBody>
                  <a:tcPr marL="8285" marR="8285" marT="8285" marB="0" anchor="ctr"/>
                </a:tc>
              </a:tr>
            </a:tbl>
          </a:graphicData>
        </a:graphic>
      </p:graphicFrame>
      <p:sp>
        <p:nvSpPr>
          <p:cNvPr id="5" name="Rectangle 4"/>
          <p:cNvSpPr/>
          <p:nvPr/>
        </p:nvSpPr>
        <p:spPr>
          <a:xfrm>
            <a:off x="435285" y="304800"/>
            <a:ext cx="8524784" cy="923330"/>
          </a:xfrm>
          <a:prstGeom prst="rect">
            <a:avLst/>
          </a:prstGeom>
        </p:spPr>
        <p:txBody>
          <a:bodyPr wrap="square">
            <a:spAutoFit/>
          </a:bodyPr>
          <a:lstStyle/>
          <a:p>
            <a:r>
              <a:rPr lang="en-GB" b="1" i="1" dirty="0" smtClean="0"/>
              <a:t>Objective: Develop  bio-economic models to assess potential impacts and out-scaling opportunities for different technologies and  policy, institutional and market innovations</a:t>
            </a:r>
            <a:endParaRPr lang="en-US" b="1" dirty="0"/>
          </a:p>
        </p:txBody>
      </p:sp>
    </p:spTree>
    <p:extLst>
      <p:ext uri="{BB962C8B-B14F-4D97-AF65-F5344CB8AC3E}">
        <p14:creationId xmlns:p14="http://schemas.microsoft.com/office/powerpoint/2010/main" val="2835385208"/>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533400" y="-152400"/>
            <a:ext cx="8229600" cy="114300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dirty="0" smtClean="0">
                <a:solidFill>
                  <a:srgbClr val="00B0F0"/>
                </a:solidFill>
              </a:rPr>
              <a:t>IDO6/ Capacity to innovate – Post-harvest &amp; market access</a:t>
            </a:r>
            <a:endParaRPr lang="en-US" sz="3200" dirty="0"/>
          </a:p>
        </p:txBody>
      </p:sp>
      <p:sp>
        <p:nvSpPr>
          <p:cNvPr id="2" name="Content Placeholder 1"/>
          <p:cNvSpPr>
            <a:spLocks noGrp="1"/>
          </p:cNvSpPr>
          <p:nvPr>
            <p:ph idx="1"/>
          </p:nvPr>
        </p:nvSpPr>
        <p:spPr>
          <a:xfrm>
            <a:off x="381000" y="1143000"/>
            <a:ext cx="8382000" cy="4525963"/>
          </a:xfrm>
        </p:spPr>
        <p:txBody>
          <a:bodyPr>
            <a:noAutofit/>
          </a:bodyPr>
          <a:lstStyle/>
          <a:p>
            <a:pPr marL="0" indent="0">
              <a:lnSpc>
                <a:spcPct val="90000"/>
              </a:lnSpc>
              <a:spcBef>
                <a:spcPts val="200"/>
              </a:spcBef>
              <a:spcAft>
                <a:spcPts val="200"/>
              </a:spcAft>
              <a:buNone/>
            </a:pPr>
            <a:r>
              <a:rPr lang="en-GB" sz="2400" b="1" dirty="0"/>
              <a:t>Morocco</a:t>
            </a:r>
            <a:endParaRPr lang="en-US" sz="2400" dirty="0"/>
          </a:p>
          <a:p>
            <a:pPr lvl="0">
              <a:lnSpc>
                <a:spcPct val="90000"/>
              </a:lnSpc>
              <a:spcBef>
                <a:spcPts val="200"/>
              </a:spcBef>
              <a:spcAft>
                <a:spcPts val="200"/>
              </a:spcAft>
            </a:pPr>
            <a:r>
              <a:rPr lang="en-GB" sz="2400" dirty="0" smtClean="0"/>
              <a:t>Potatoes </a:t>
            </a:r>
            <a:r>
              <a:rPr lang="en-GB" sz="2400" dirty="0"/>
              <a:t>and Onion </a:t>
            </a:r>
            <a:endParaRPr lang="en-US" sz="2400" dirty="0"/>
          </a:p>
          <a:p>
            <a:pPr marL="0" indent="0">
              <a:lnSpc>
                <a:spcPct val="90000"/>
              </a:lnSpc>
              <a:spcBef>
                <a:spcPts val="200"/>
              </a:spcBef>
              <a:spcAft>
                <a:spcPts val="200"/>
              </a:spcAft>
              <a:buNone/>
            </a:pPr>
            <a:r>
              <a:rPr lang="en-GB" sz="2400" b="1" dirty="0" smtClean="0"/>
              <a:t>Egypt</a:t>
            </a:r>
            <a:endParaRPr lang="en-US" sz="2400" dirty="0"/>
          </a:p>
          <a:p>
            <a:pPr>
              <a:lnSpc>
                <a:spcPct val="90000"/>
              </a:lnSpc>
              <a:spcBef>
                <a:spcPts val="200"/>
              </a:spcBef>
              <a:spcAft>
                <a:spcPts val="200"/>
              </a:spcAft>
            </a:pPr>
            <a:r>
              <a:rPr lang="en-US" sz="2400" dirty="0" smtClean="0"/>
              <a:t>New Land-</a:t>
            </a:r>
            <a:r>
              <a:rPr lang="en-US" sz="2400" dirty="0" err="1" smtClean="0"/>
              <a:t>Nubaria</a:t>
            </a:r>
            <a:r>
              <a:rPr lang="en-US" sz="2400" dirty="0" smtClean="0"/>
              <a:t>: Citrus </a:t>
            </a:r>
            <a:r>
              <a:rPr lang="en-US" sz="2400" dirty="0"/>
              <a:t>(Oranges), Buffalo milk</a:t>
            </a:r>
          </a:p>
          <a:p>
            <a:pPr>
              <a:lnSpc>
                <a:spcPct val="90000"/>
              </a:lnSpc>
              <a:spcBef>
                <a:spcPts val="200"/>
              </a:spcBef>
              <a:spcAft>
                <a:spcPts val="200"/>
              </a:spcAft>
            </a:pPr>
            <a:r>
              <a:rPr lang="en-US" sz="2400" dirty="0" smtClean="0"/>
              <a:t>Old </a:t>
            </a:r>
            <a:r>
              <a:rPr lang="en-US" sz="2400" dirty="0"/>
              <a:t>Land – </a:t>
            </a:r>
            <a:r>
              <a:rPr lang="en-US" sz="2400" dirty="0" err="1" smtClean="0"/>
              <a:t>Sharkia</a:t>
            </a:r>
            <a:r>
              <a:rPr lang="en-US" sz="2400" dirty="0" smtClean="0"/>
              <a:t>: Tomatoes</a:t>
            </a:r>
            <a:r>
              <a:rPr lang="en-US" sz="2400" dirty="0"/>
              <a:t>, Buffalo milk</a:t>
            </a:r>
          </a:p>
          <a:p>
            <a:pPr>
              <a:lnSpc>
                <a:spcPct val="90000"/>
              </a:lnSpc>
              <a:spcBef>
                <a:spcPts val="200"/>
              </a:spcBef>
              <a:spcAft>
                <a:spcPts val="200"/>
              </a:spcAft>
            </a:pPr>
            <a:r>
              <a:rPr lang="en-US" sz="2400" dirty="0" smtClean="0"/>
              <a:t>Salt-Land </a:t>
            </a:r>
            <a:r>
              <a:rPr lang="en-US" sz="2400" dirty="0"/>
              <a:t>– </a:t>
            </a:r>
            <a:r>
              <a:rPr lang="en-US" sz="2400" dirty="0" smtClean="0"/>
              <a:t>Port-Said: </a:t>
            </a:r>
            <a:r>
              <a:rPr lang="en-US" sz="2400" dirty="0"/>
              <a:t>Buffalo milk </a:t>
            </a:r>
          </a:p>
          <a:p>
            <a:pPr marL="0" indent="0">
              <a:lnSpc>
                <a:spcPct val="90000"/>
              </a:lnSpc>
              <a:spcBef>
                <a:spcPts val="200"/>
              </a:spcBef>
              <a:spcAft>
                <a:spcPts val="200"/>
              </a:spcAft>
              <a:buNone/>
            </a:pPr>
            <a:r>
              <a:rPr lang="en-GB" sz="2400" b="1" dirty="0" smtClean="0"/>
              <a:t>Jordan</a:t>
            </a:r>
            <a:endParaRPr lang="en-US" sz="2400" dirty="0"/>
          </a:p>
          <a:p>
            <a:pPr>
              <a:lnSpc>
                <a:spcPct val="90000"/>
              </a:lnSpc>
              <a:spcBef>
                <a:spcPts val="200"/>
              </a:spcBef>
              <a:spcAft>
                <a:spcPts val="200"/>
              </a:spcAft>
            </a:pPr>
            <a:r>
              <a:rPr lang="en-US" sz="2400" dirty="0" err="1" smtClean="0"/>
              <a:t>Erak</a:t>
            </a:r>
            <a:r>
              <a:rPr lang="en-US" sz="2400" dirty="0" smtClean="0"/>
              <a:t>: </a:t>
            </a:r>
            <a:r>
              <a:rPr lang="en-US" sz="2400" dirty="0"/>
              <a:t>Olive trees</a:t>
            </a:r>
          </a:p>
          <a:p>
            <a:pPr>
              <a:lnSpc>
                <a:spcPct val="90000"/>
              </a:lnSpc>
              <a:spcBef>
                <a:spcPts val="200"/>
              </a:spcBef>
              <a:spcAft>
                <a:spcPts val="200"/>
              </a:spcAft>
            </a:pPr>
            <a:r>
              <a:rPr lang="en-US" sz="2400" dirty="0" smtClean="0"/>
              <a:t>El </a:t>
            </a:r>
            <a:r>
              <a:rPr lang="en-US" sz="2400" dirty="0" err="1"/>
              <a:t>Khrishet</a:t>
            </a:r>
            <a:r>
              <a:rPr lang="en-US" sz="2400" dirty="0"/>
              <a:t> </a:t>
            </a:r>
            <a:r>
              <a:rPr lang="en-US" sz="2400" dirty="0" smtClean="0"/>
              <a:t>Village: Livestock </a:t>
            </a:r>
            <a:r>
              <a:rPr lang="en-US" sz="2400" dirty="0"/>
              <a:t>and livestock products</a:t>
            </a:r>
          </a:p>
          <a:p>
            <a:pPr marL="0" indent="0">
              <a:lnSpc>
                <a:spcPct val="90000"/>
              </a:lnSpc>
              <a:spcBef>
                <a:spcPts val="200"/>
              </a:spcBef>
              <a:spcAft>
                <a:spcPts val="200"/>
              </a:spcAft>
              <a:buNone/>
            </a:pPr>
            <a:r>
              <a:rPr lang="en-GB" sz="2400" b="1" dirty="0" smtClean="0"/>
              <a:t>Tunisia</a:t>
            </a:r>
            <a:endParaRPr lang="en-US" sz="2400" dirty="0"/>
          </a:p>
          <a:p>
            <a:pPr>
              <a:lnSpc>
                <a:spcPct val="90000"/>
              </a:lnSpc>
              <a:spcBef>
                <a:spcPts val="200"/>
              </a:spcBef>
              <a:spcAft>
                <a:spcPts val="200"/>
              </a:spcAft>
            </a:pPr>
            <a:r>
              <a:rPr lang="en-US" sz="2400" dirty="0" err="1" smtClean="0"/>
              <a:t>Sidi</a:t>
            </a:r>
            <a:r>
              <a:rPr lang="en-US" sz="2400" dirty="0" smtClean="0"/>
              <a:t> Bouzid: Lamb</a:t>
            </a:r>
            <a:endParaRPr lang="en-US" sz="2400" dirty="0"/>
          </a:p>
          <a:p>
            <a:pPr>
              <a:lnSpc>
                <a:spcPct val="90000"/>
              </a:lnSpc>
              <a:spcBef>
                <a:spcPts val="200"/>
              </a:spcBef>
              <a:spcAft>
                <a:spcPts val="200"/>
              </a:spcAft>
            </a:pPr>
            <a:r>
              <a:rPr lang="en-US" sz="2400" dirty="0" smtClean="0"/>
              <a:t>Beni-</a:t>
            </a:r>
            <a:r>
              <a:rPr lang="en-US" sz="2400" dirty="0" err="1" smtClean="0"/>
              <a:t>Khdeche</a:t>
            </a:r>
            <a:r>
              <a:rPr lang="en-US" sz="2400" dirty="0" smtClean="0"/>
              <a:t>: Olive </a:t>
            </a:r>
            <a:r>
              <a:rPr lang="en-US" sz="2400" dirty="0"/>
              <a:t>trees</a:t>
            </a:r>
          </a:p>
          <a:p>
            <a:pPr>
              <a:lnSpc>
                <a:spcPct val="90000"/>
              </a:lnSpc>
              <a:spcBef>
                <a:spcPts val="200"/>
              </a:spcBef>
              <a:spcAft>
                <a:spcPts val="200"/>
              </a:spcAft>
            </a:pPr>
            <a:endParaRPr lang="en-US" sz="2400" dirty="0"/>
          </a:p>
        </p:txBody>
      </p:sp>
    </p:spTree>
    <p:extLst>
      <p:ext uri="{BB962C8B-B14F-4D97-AF65-F5344CB8AC3E}">
        <p14:creationId xmlns:p14="http://schemas.microsoft.com/office/powerpoint/2010/main" val="3365292197"/>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533400" y="-152400"/>
            <a:ext cx="8229600" cy="114300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dirty="0" smtClean="0">
                <a:solidFill>
                  <a:srgbClr val="00B0F0"/>
                </a:solidFill>
              </a:rPr>
              <a:t>IDO6/ Capacity to innovate – Post-harvest &amp; market access/ Progress</a:t>
            </a:r>
            <a:endParaRPr lang="en-US" sz="3200" dirty="0"/>
          </a:p>
        </p:txBody>
      </p:sp>
      <p:sp>
        <p:nvSpPr>
          <p:cNvPr id="2" name="Content Placeholder 1"/>
          <p:cNvSpPr>
            <a:spLocks noGrp="1"/>
          </p:cNvSpPr>
          <p:nvPr>
            <p:ph idx="1"/>
          </p:nvPr>
        </p:nvSpPr>
        <p:spPr>
          <a:xfrm>
            <a:off x="381000" y="1143000"/>
            <a:ext cx="8382000" cy="4525963"/>
          </a:xfrm>
        </p:spPr>
        <p:txBody>
          <a:bodyPr>
            <a:noAutofit/>
          </a:bodyPr>
          <a:lstStyle/>
          <a:p>
            <a:pPr lvl="0">
              <a:lnSpc>
                <a:spcPct val="115000"/>
              </a:lnSpc>
              <a:spcBef>
                <a:spcPts val="0"/>
              </a:spcBef>
              <a:buFont typeface="Symbol"/>
              <a:buChar char=""/>
            </a:pPr>
            <a:r>
              <a:rPr lang="en-US" sz="2400" dirty="0"/>
              <a:t>Diagnostic and selection of the relevant </a:t>
            </a:r>
            <a:r>
              <a:rPr lang="en-US" sz="2400" dirty="0" smtClean="0"/>
              <a:t>stakeholders </a:t>
            </a:r>
            <a:r>
              <a:rPr lang="en-US" sz="2400" dirty="0"/>
              <a:t>in the value chain of the selected </a:t>
            </a:r>
            <a:r>
              <a:rPr lang="en-US" sz="2400" dirty="0" smtClean="0"/>
              <a:t>crops: </a:t>
            </a:r>
            <a:r>
              <a:rPr lang="en-US" sz="2400" dirty="0"/>
              <a:t>Producers, input providers, traders, agro-processing, regulators, quality, wholesalers, retailers, and consumers.</a:t>
            </a:r>
          </a:p>
          <a:p>
            <a:pPr lvl="0">
              <a:lnSpc>
                <a:spcPct val="115000"/>
              </a:lnSpc>
              <a:spcBef>
                <a:spcPts val="0"/>
              </a:spcBef>
              <a:buFont typeface="Symbol"/>
              <a:buChar char=""/>
            </a:pPr>
            <a:r>
              <a:rPr lang="en-US" sz="2400" dirty="0"/>
              <a:t>Mapping the challenges for smallholder market access: Review of literature on institutional arrangements in collective marketing</a:t>
            </a:r>
            <a:r>
              <a:rPr lang="en-US" sz="2400" dirty="0" smtClean="0"/>
              <a:t>.</a:t>
            </a:r>
          </a:p>
          <a:p>
            <a:pPr>
              <a:lnSpc>
                <a:spcPct val="115000"/>
              </a:lnSpc>
              <a:spcBef>
                <a:spcPts val="0"/>
              </a:spcBef>
              <a:buFont typeface="Symbol"/>
              <a:buChar char=""/>
            </a:pPr>
            <a:r>
              <a:rPr lang="en-US" sz="2400" dirty="0"/>
              <a:t>Marketing survey, supply chain mapping and post-harvest </a:t>
            </a:r>
            <a:r>
              <a:rPr lang="en-US" sz="2400" dirty="0" smtClean="0"/>
              <a:t>management (on-going)</a:t>
            </a:r>
            <a:endParaRPr lang="en-US" sz="2400" dirty="0"/>
          </a:p>
          <a:p>
            <a:pPr lvl="0">
              <a:lnSpc>
                <a:spcPct val="115000"/>
              </a:lnSpc>
              <a:spcBef>
                <a:spcPts val="0"/>
              </a:spcBef>
              <a:buFont typeface="Symbol"/>
              <a:buChar char=""/>
            </a:pPr>
            <a:endParaRPr lang="en-US" sz="2400" dirty="0"/>
          </a:p>
          <a:p>
            <a:pPr>
              <a:lnSpc>
                <a:spcPct val="90000"/>
              </a:lnSpc>
              <a:spcBef>
                <a:spcPts val="200"/>
              </a:spcBef>
              <a:spcAft>
                <a:spcPts val="200"/>
              </a:spcAft>
            </a:pPr>
            <a:endParaRPr lang="en-US" sz="2400" dirty="0"/>
          </a:p>
        </p:txBody>
      </p:sp>
    </p:spTree>
    <p:extLst>
      <p:ext uri="{BB962C8B-B14F-4D97-AF65-F5344CB8AC3E}">
        <p14:creationId xmlns:p14="http://schemas.microsoft.com/office/powerpoint/2010/main" val="2161531687"/>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715962"/>
          </a:xfrm>
        </p:spPr>
        <p:txBody>
          <a:bodyPr>
            <a:normAutofit/>
          </a:bodyPr>
          <a:lstStyle/>
          <a:p>
            <a:r>
              <a:rPr lang="en-US" sz="3200" b="1" dirty="0" smtClean="0">
                <a:solidFill>
                  <a:srgbClr val="3366FF"/>
                </a:solidFill>
              </a:rPr>
              <a:t>Overview on capacity development</a:t>
            </a:r>
            <a:endParaRPr lang="en-US" sz="3200" b="1" dirty="0">
              <a:solidFill>
                <a:srgbClr val="3366FF"/>
              </a:solidFill>
            </a:endParaRPr>
          </a:p>
        </p:txBody>
      </p:sp>
      <p:sp>
        <p:nvSpPr>
          <p:cNvPr id="5" name="Content Placeholder 4"/>
          <p:cNvSpPr>
            <a:spLocks noGrp="1"/>
          </p:cNvSpPr>
          <p:nvPr>
            <p:ph idx="1"/>
          </p:nvPr>
        </p:nvSpPr>
        <p:spPr>
          <a:xfrm>
            <a:off x="457200" y="1143000"/>
            <a:ext cx="8229600" cy="5334000"/>
          </a:xfrm>
        </p:spPr>
        <p:txBody>
          <a:bodyPr>
            <a:noAutofit/>
          </a:bodyPr>
          <a:lstStyle/>
          <a:p>
            <a:pPr>
              <a:lnSpc>
                <a:spcPct val="80000"/>
              </a:lnSpc>
              <a:spcBef>
                <a:spcPts val="200"/>
              </a:spcBef>
              <a:spcAft>
                <a:spcPts val="200"/>
              </a:spcAft>
            </a:pPr>
            <a:r>
              <a:rPr lang="en-US" sz="2400" dirty="0"/>
              <a:t>A total of </a:t>
            </a:r>
            <a:r>
              <a:rPr lang="en-US" sz="2400" b="1" dirty="0">
                <a:solidFill>
                  <a:srgbClr val="3333FF"/>
                </a:solidFill>
              </a:rPr>
              <a:t>1248 men and 388 women </a:t>
            </a:r>
            <a:r>
              <a:rPr lang="en-US" sz="2400" dirty="0"/>
              <a:t>benefit from short-term training. </a:t>
            </a:r>
            <a:r>
              <a:rPr lang="en-US" sz="2400" b="1" dirty="0">
                <a:solidFill>
                  <a:srgbClr val="3333FF"/>
                </a:solidFill>
              </a:rPr>
              <a:t>Twenty four (24) men and 15 women </a:t>
            </a:r>
            <a:r>
              <a:rPr lang="en-US" sz="2400" dirty="0"/>
              <a:t>benefit from long term training (MSc and PhD).</a:t>
            </a:r>
          </a:p>
          <a:p>
            <a:pPr lvl="0">
              <a:lnSpc>
                <a:spcPct val="80000"/>
              </a:lnSpc>
              <a:spcBef>
                <a:spcPts val="200"/>
              </a:spcBef>
              <a:spcAft>
                <a:spcPts val="200"/>
              </a:spcAft>
            </a:pPr>
            <a:r>
              <a:rPr lang="en-US" sz="2400" dirty="0" smtClean="0"/>
              <a:t>Few examples in addition to already indicated:</a:t>
            </a:r>
          </a:p>
          <a:p>
            <a:pPr lvl="1">
              <a:lnSpc>
                <a:spcPct val="80000"/>
              </a:lnSpc>
              <a:spcBef>
                <a:spcPts val="200"/>
              </a:spcBef>
              <a:spcAft>
                <a:spcPts val="200"/>
              </a:spcAft>
            </a:pPr>
            <a:r>
              <a:rPr lang="en-US" sz="2000" dirty="0" smtClean="0"/>
              <a:t>A </a:t>
            </a:r>
            <a:r>
              <a:rPr lang="en-US" sz="2000" dirty="0"/>
              <a:t>Tunisian WLI Stakeholders Meeting was conducted (Dec 2013) involving policy makers, farmers, local NGO’s to gather community needs before implementing land and water conservation practices in Tunisia.</a:t>
            </a:r>
          </a:p>
          <a:p>
            <a:pPr lvl="1">
              <a:lnSpc>
                <a:spcPct val="80000"/>
              </a:lnSpc>
              <a:spcBef>
                <a:spcPts val="200"/>
              </a:spcBef>
              <a:spcAft>
                <a:spcPts val="200"/>
              </a:spcAft>
            </a:pPr>
            <a:r>
              <a:rPr lang="en-US" sz="2000" dirty="0"/>
              <a:t>Policy </a:t>
            </a:r>
            <a:r>
              <a:rPr lang="en-US" sz="2000" dirty="0" smtClean="0"/>
              <a:t>adoption </a:t>
            </a:r>
            <a:r>
              <a:rPr lang="en-US" sz="2000" dirty="0"/>
              <a:t>workshops in Beni </a:t>
            </a:r>
            <a:r>
              <a:rPr lang="en-US" sz="2000" dirty="0" err="1"/>
              <a:t>Khedache</a:t>
            </a:r>
            <a:r>
              <a:rPr lang="en-US" sz="2000" dirty="0"/>
              <a:t>, Tunisia and Meknes, Morocco (Dec 2013) to analyze current policies and constraints to agricultural development.  </a:t>
            </a:r>
          </a:p>
          <a:p>
            <a:pPr lvl="1">
              <a:lnSpc>
                <a:spcPct val="80000"/>
              </a:lnSpc>
              <a:spcBef>
                <a:spcPts val="200"/>
              </a:spcBef>
              <a:spcAft>
                <a:spcPts val="200"/>
              </a:spcAft>
            </a:pPr>
            <a:r>
              <a:rPr lang="en-US" sz="2000" dirty="0"/>
              <a:t>Three women based CBOs were equipped with business management skills that will allow them to initiate and mange small businesses. It is anticipated that increasing off-farm income thereby reducing dependence on on-farm income, and pressure on a fragile eco-system (land and water).</a:t>
            </a:r>
          </a:p>
          <a:p>
            <a:pPr lvl="1">
              <a:lnSpc>
                <a:spcPct val="80000"/>
              </a:lnSpc>
              <a:spcBef>
                <a:spcPts val="200"/>
              </a:spcBef>
              <a:spcAft>
                <a:spcPts val="200"/>
              </a:spcAft>
            </a:pPr>
            <a:r>
              <a:rPr lang="en-US" sz="2000" dirty="0"/>
              <a:t>Irrigation water management for olive growing, March 10-14, and June 16-20, 2013, </a:t>
            </a:r>
            <a:r>
              <a:rPr lang="en-US" sz="2000" dirty="0" err="1"/>
              <a:t>Daraa</a:t>
            </a:r>
            <a:r>
              <a:rPr lang="en-US" sz="2000" dirty="0"/>
              <a:t>, Syria, funded by CFC and OFID (11 females; 18 males)</a:t>
            </a:r>
          </a:p>
          <a:p>
            <a:pPr>
              <a:lnSpc>
                <a:spcPct val="80000"/>
              </a:lnSpc>
              <a:spcBef>
                <a:spcPts val="200"/>
              </a:spcBef>
              <a:spcAft>
                <a:spcPts val="200"/>
              </a:spcAft>
            </a:pPr>
            <a:endParaRPr lang="en-US" sz="2000" dirty="0"/>
          </a:p>
        </p:txBody>
      </p:sp>
      <p:sp>
        <p:nvSpPr>
          <p:cNvPr id="3" name="Slide Number Placeholder 2"/>
          <p:cNvSpPr>
            <a:spLocks noGrp="1"/>
          </p:cNvSpPr>
          <p:nvPr>
            <p:ph type="sldNum" sz="quarter" idx="12"/>
          </p:nvPr>
        </p:nvSpPr>
        <p:spPr/>
        <p:txBody>
          <a:bodyPr/>
          <a:lstStyle/>
          <a:p>
            <a:fld id="{DED37CF9-E3DB-4575-88B6-05549807FEBA}" type="slidenum">
              <a:rPr lang="en-US" smtClean="0"/>
              <a:t>68</a:t>
            </a:fld>
            <a:endParaRPr lang="en-US"/>
          </a:p>
        </p:txBody>
      </p:sp>
    </p:spTree>
    <p:extLst>
      <p:ext uri="{BB962C8B-B14F-4D97-AF65-F5344CB8AC3E}">
        <p14:creationId xmlns:p14="http://schemas.microsoft.com/office/powerpoint/2010/main" val="203081678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b="1" dirty="0" smtClean="0">
                <a:solidFill>
                  <a:srgbClr val="3333FF"/>
                </a:solidFill>
              </a:rPr>
              <a:t>Suggestions…</a:t>
            </a:r>
            <a:endParaRPr lang="en-US" b="1" dirty="0">
              <a:solidFill>
                <a:srgbClr val="3333FF"/>
              </a:solidFill>
            </a:endParaRPr>
          </a:p>
        </p:txBody>
      </p:sp>
      <p:sp>
        <p:nvSpPr>
          <p:cNvPr id="3" name="Content Placeholder 2"/>
          <p:cNvSpPr>
            <a:spLocks noGrp="1"/>
          </p:cNvSpPr>
          <p:nvPr>
            <p:ph idx="1"/>
          </p:nvPr>
        </p:nvSpPr>
        <p:spPr/>
        <p:txBody>
          <a:bodyPr>
            <a:normAutofit fontScale="85000" lnSpcReduction="20000"/>
          </a:bodyPr>
          <a:lstStyle/>
          <a:p>
            <a:r>
              <a:rPr lang="en-US" dirty="0" smtClean="0"/>
              <a:t>Nice pieces of work are being implemented  that need to be “better cemented” together through:</a:t>
            </a:r>
          </a:p>
          <a:p>
            <a:pPr lvl="1"/>
            <a:r>
              <a:rPr lang="en-US" dirty="0" smtClean="0"/>
              <a:t>More focus on system research</a:t>
            </a:r>
          </a:p>
          <a:p>
            <a:pPr lvl="1"/>
            <a:r>
              <a:rPr lang="en-US" dirty="0" smtClean="0"/>
              <a:t>Consolidate the community approach</a:t>
            </a:r>
          </a:p>
          <a:p>
            <a:pPr lvl="1"/>
            <a:r>
              <a:rPr lang="en-US" dirty="0" smtClean="0"/>
              <a:t>More focus on bio-economic modeling</a:t>
            </a:r>
          </a:p>
          <a:p>
            <a:pPr lvl="1"/>
            <a:r>
              <a:rPr lang="en-US" dirty="0" smtClean="0"/>
              <a:t>Working mechanisms (clustering activities and get organized around IDOs instead of activities)</a:t>
            </a:r>
          </a:p>
          <a:p>
            <a:r>
              <a:rPr lang="en-US" dirty="0"/>
              <a:t>Bilateral projects are not well integrated (especially in reporting)</a:t>
            </a:r>
          </a:p>
          <a:p>
            <a:r>
              <a:rPr lang="en-US" dirty="0" smtClean="0"/>
              <a:t>Bring </a:t>
            </a:r>
            <a:r>
              <a:rPr lang="en-US" dirty="0"/>
              <a:t>other CG centers in the region</a:t>
            </a:r>
          </a:p>
          <a:p>
            <a:r>
              <a:rPr lang="en-US" dirty="0"/>
              <a:t>Need to involve more ARI (CIRAD, </a:t>
            </a:r>
            <a:r>
              <a:rPr lang="en-US" dirty="0" err="1"/>
              <a:t>Wageningen</a:t>
            </a:r>
            <a:r>
              <a:rPr lang="en-US" dirty="0"/>
              <a:t>, CSIRO, </a:t>
            </a:r>
            <a:r>
              <a:rPr lang="en-US" dirty="0" err="1"/>
              <a:t>etc</a:t>
            </a:r>
            <a:r>
              <a:rPr lang="en-US" dirty="0"/>
              <a:t>)</a:t>
            </a:r>
          </a:p>
          <a:p>
            <a:pPr lvl="1"/>
            <a:endParaRPr lang="en-US" dirty="0"/>
          </a:p>
        </p:txBody>
      </p:sp>
      <p:sp>
        <p:nvSpPr>
          <p:cNvPr id="4" name="Slide Number Placeholder 3"/>
          <p:cNvSpPr>
            <a:spLocks noGrp="1"/>
          </p:cNvSpPr>
          <p:nvPr>
            <p:ph type="sldNum" sz="quarter" idx="12"/>
          </p:nvPr>
        </p:nvSpPr>
        <p:spPr/>
        <p:txBody>
          <a:bodyPr/>
          <a:lstStyle/>
          <a:p>
            <a:fld id="{DED37CF9-E3DB-4575-88B6-05549807FEBA}" type="slidenum">
              <a:rPr lang="en-US" smtClean="0"/>
              <a:t>69</a:t>
            </a:fld>
            <a:endParaRPr lang="en-US"/>
          </a:p>
        </p:txBody>
      </p:sp>
    </p:spTree>
    <p:extLst>
      <p:ext uri="{BB962C8B-B14F-4D97-AF65-F5344CB8AC3E}">
        <p14:creationId xmlns:p14="http://schemas.microsoft.com/office/powerpoint/2010/main" val="883017840"/>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15962"/>
          </a:xfrm>
        </p:spPr>
        <p:txBody>
          <a:bodyPr>
            <a:normAutofit/>
          </a:bodyPr>
          <a:lstStyle/>
          <a:p>
            <a:r>
              <a:rPr lang="en-US" sz="3600" dirty="0" smtClean="0"/>
              <a:t>The inception phase</a:t>
            </a:r>
            <a:endParaRPr lang="en-US" sz="3600"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670238551"/>
              </p:ext>
            </p:extLst>
          </p:nvPr>
        </p:nvGraphicFramePr>
        <p:xfrm>
          <a:off x="457200" y="7620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a:xfrm>
            <a:off x="6553200" y="5822950"/>
            <a:ext cx="2133600" cy="365125"/>
          </a:xfrm>
        </p:spPr>
        <p:txBody>
          <a:bodyPr/>
          <a:lstStyle/>
          <a:p>
            <a:fld id="{DED37CF9-E3DB-4575-88B6-05549807FEBA}" type="slidenum">
              <a:rPr lang="en-US" smtClean="0"/>
              <a:t>70</a:t>
            </a:fld>
            <a:endParaRPr lang="en-US"/>
          </a:p>
        </p:txBody>
      </p:sp>
      <p:sp>
        <p:nvSpPr>
          <p:cNvPr id="6" name="TextBox 5"/>
          <p:cNvSpPr txBox="1"/>
          <p:nvPr/>
        </p:nvSpPr>
        <p:spPr>
          <a:xfrm>
            <a:off x="1447800" y="1371600"/>
            <a:ext cx="915635" cy="523220"/>
          </a:xfrm>
          <a:prstGeom prst="rect">
            <a:avLst/>
          </a:prstGeom>
          <a:noFill/>
        </p:spPr>
        <p:txBody>
          <a:bodyPr wrap="none" rtlCol="0">
            <a:spAutoFit/>
          </a:bodyPr>
          <a:lstStyle/>
          <a:p>
            <a:r>
              <a:rPr lang="en-US" sz="2800" dirty="0" smtClean="0"/>
              <a:t>2011</a:t>
            </a:r>
            <a:endParaRPr lang="en-US" sz="2800" dirty="0"/>
          </a:p>
        </p:txBody>
      </p:sp>
      <p:sp>
        <p:nvSpPr>
          <p:cNvPr id="7" name="TextBox 6"/>
          <p:cNvSpPr txBox="1"/>
          <p:nvPr/>
        </p:nvSpPr>
        <p:spPr>
          <a:xfrm>
            <a:off x="7313965" y="1371600"/>
            <a:ext cx="915635" cy="523220"/>
          </a:xfrm>
          <a:prstGeom prst="rect">
            <a:avLst/>
          </a:prstGeom>
          <a:noFill/>
        </p:spPr>
        <p:txBody>
          <a:bodyPr wrap="none" rtlCol="0">
            <a:spAutoFit/>
          </a:bodyPr>
          <a:lstStyle/>
          <a:p>
            <a:r>
              <a:rPr lang="en-US" sz="2800" dirty="0" smtClean="0"/>
              <a:t>2013</a:t>
            </a:r>
            <a:endParaRPr lang="en-US" sz="2800" dirty="0"/>
          </a:p>
        </p:txBody>
      </p:sp>
      <p:sp>
        <p:nvSpPr>
          <p:cNvPr id="8" name="TextBox 7"/>
          <p:cNvSpPr txBox="1"/>
          <p:nvPr/>
        </p:nvSpPr>
        <p:spPr>
          <a:xfrm>
            <a:off x="609600" y="4343400"/>
            <a:ext cx="5143396" cy="523220"/>
          </a:xfrm>
          <a:prstGeom prst="rect">
            <a:avLst/>
          </a:prstGeom>
          <a:solidFill>
            <a:srgbClr val="99FF66"/>
          </a:solidFill>
        </p:spPr>
        <p:txBody>
          <a:bodyPr wrap="square" rtlCol="0">
            <a:spAutoFit/>
          </a:bodyPr>
          <a:lstStyle/>
          <a:p>
            <a:r>
              <a:rPr lang="en-US" sz="2800" dirty="0" smtClean="0"/>
              <a:t>ICARDA scientists &amp; management</a:t>
            </a:r>
            <a:endParaRPr lang="en-US" sz="2800" dirty="0"/>
          </a:p>
        </p:txBody>
      </p:sp>
      <p:sp>
        <p:nvSpPr>
          <p:cNvPr id="9" name="TextBox 8"/>
          <p:cNvSpPr txBox="1"/>
          <p:nvPr/>
        </p:nvSpPr>
        <p:spPr>
          <a:xfrm>
            <a:off x="609599" y="5039380"/>
            <a:ext cx="5143397" cy="523220"/>
          </a:xfrm>
          <a:prstGeom prst="rect">
            <a:avLst/>
          </a:prstGeom>
          <a:solidFill>
            <a:schemeClr val="accent6">
              <a:lumMod val="75000"/>
            </a:schemeClr>
          </a:solidFill>
        </p:spPr>
        <p:txBody>
          <a:bodyPr wrap="square" rtlCol="0">
            <a:spAutoFit/>
          </a:bodyPr>
          <a:lstStyle/>
          <a:p>
            <a:r>
              <a:rPr lang="en-US" sz="2800" dirty="0" smtClean="0">
                <a:solidFill>
                  <a:schemeClr val="bg1"/>
                </a:solidFill>
              </a:rPr>
              <a:t>NARS scientists &amp; decision makers</a:t>
            </a:r>
            <a:endParaRPr lang="en-US" sz="2800" dirty="0">
              <a:solidFill>
                <a:schemeClr val="bg1"/>
              </a:solidFill>
            </a:endParaRPr>
          </a:p>
        </p:txBody>
      </p:sp>
      <p:sp>
        <p:nvSpPr>
          <p:cNvPr id="10" name="TextBox 9"/>
          <p:cNvSpPr txBox="1"/>
          <p:nvPr/>
        </p:nvSpPr>
        <p:spPr>
          <a:xfrm>
            <a:off x="304800" y="5638800"/>
            <a:ext cx="8534401" cy="830997"/>
          </a:xfrm>
          <a:prstGeom prst="rect">
            <a:avLst/>
          </a:prstGeom>
          <a:noFill/>
        </p:spPr>
        <p:txBody>
          <a:bodyPr wrap="square" rtlCol="0">
            <a:spAutoFit/>
          </a:bodyPr>
          <a:lstStyle/>
          <a:p>
            <a:pPr algn="ctr"/>
            <a:r>
              <a:rPr lang="en-US" sz="2400" b="1" i="1" dirty="0" smtClean="0">
                <a:latin typeface="Times New Roman" panose="02020603050405020304" pitchFamily="18" charset="0"/>
                <a:cs typeface="Times New Roman" panose="02020603050405020304" pitchFamily="18" charset="0"/>
              </a:rPr>
              <a:t>Assumption: Communities/farmers “opinion” is reflected through ICARDA and NARS scientists and other resource persons</a:t>
            </a:r>
            <a:endParaRPr 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4539222"/>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3229" r="5573"/>
          <a:stretch/>
        </p:blipFill>
        <p:spPr bwMode="auto">
          <a:xfrm>
            <a:off x="611560" y="1530039"/>
            <a:ext cx="7810816" cy="4851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1"/>
          <p:cNvSpPr>
            <a:spLocks noGrp="1"/>
          </p:cNvSpPr>
          <p:nvPr>
            <p:ph type="title"/>
          </p:nvPr>
        </p:nvSpPr>
        <p:spPr>
          <a:xfrm>
            <a:off x="457200" y="44624"/>
            <a:ext cx="8229600" cy="1143000"/>
          </a:xfrm>
        </p:spPr>
        <p:txBody>
          <a:bodyPr>
            <a:normAutofit/>
          </a:bodyPr>
          <a:lstStyle/>
          <a:p>
            <a:r>
              <a:rPr lang="en-US" sz="3200" dirty="0" smtClean="0"/>
              <a:t>On-going validation using ICARDA community participatory approach within IPs</a:t>
            </a:r>
            <a:endParaRPr lang="en-US" sz="3200" dirty="0"/>
          </a:p>
        </p:txBody>
      </p:sp>
    </p:spTree>
    <p:extLst>
      <p:ext uri="{BB962C8B-B14F-4D97-AF65-F5344CB8AC3E}">
        <p14:creationId xmlns:p14="http://schemas.microsoft.com/office/powerpoint/2010/main" val="3566769526"/>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normAutofit fontScale="90000"/>
          </a:bodyPr>
          <a:lstStyle/>
          <a:p>
            <a:r>
              <a:rPr lang="en-US" sz="3600" dirty="0" smtClean="0"/>
              <a:t>Establishing IPs through Community development plan &amp; learning alliance</a:t>
            </a:r>
            <a:endParaRPr lang="en-US" sz="3600" dirty="0"/>
          </a:p>
        </p:txBody>
      </p:sp>
      <p:sp>
        <p:nvSpPr>
          <p:cNvPr id="3" name="Content Placeholder 2"/>
          <p:cNvSpPr>
            <a:spLocks noGrp="1"/>
          </p:cNvSpPr>
          <p:nvPr>
            <p:ph idx="1"/>
          </p:nvPr>
        </p:nvSpPr>
        <p:spPr>
          <a:xfrm>
            <a:off x="457200" y="1196752"/>
            <a:ext cx="8435280" cy="2376264"/>
          </a:xfrm>
        </p:spPr>
        <p:style>
          <a:lnRef idx="2">
            <a:schemeClr val="accent1"/>
          </a:lnRef>
          <a:fillRef idx="1">
            <a:schemeClr val="lt1"/>
          </a:fillRef>
          <a:effectRef idx="0">
            <a:schemeClr val="accent1"/>
          </a:effectRef>
          <a:fontRef idx="minor">
            <a:schemeClr val="dk1"/>
          </a:fontRef>
        </p:style>
        <p:txBody>
          <a:bodyPr>
            <a:normAutofit/>
          </a:bodyPr>
          <a:lstStyle/>
          <a:p>
            <a:pPr lvl="0">
              <a:lnSpc>
                <a:spcPct val="90000"/>
              </a:lnSpc>
            </a:pPr>
            <a:r>
              <a:rPr lang="en-US" sz="2400" dirty="0"/>
              <a:t>Phase 1. Characterization of the community </a:t>
            </a:r>
            <a:endParaRPr lang="en-US" sz="2400" dirty="0" smtClean="0"/>
          </a:p>
          <a:p>
            <a:pPr lvl="0">
              <a:lnSpc>
                <a:spcPct val="90000"/>
              </a:lnSpc>
            </a:pPr>
            <a:r>
              <a:rPr lang="en-US" sz="2400" dirty="0" smtClean="0"/>
              <a:t>Phase </a:t>
            </a:r>
            <a:r>
              <a:rPr lang="en-US" sz="2400" dirty="0"/>
              <a:t>2. Participatory diagnosis and planning</a:t>
            </a:r>
          </a:p>
          <a:p>
            <a:pPr lvl="0">
              <a:lnSpc>
                <a:spcPct val="90000"/>
              </a:lnSpc>
            </a:pPr>
            <a:r>
              <a:rPr lang="en-US" sz="2400" dirty="0"/>
              <a:t>Phase 3. Participatory programming</a:t>
            </a:r>
          </a:p>
          <a:p>
            <a:pPr lvl="0">
              <a:lnSpc>
                <a:spcPct val="90000"/>
              </a:lnSpc>
            </a:pPr>
            <a:r>
              <a:rPr lang="en-US" sz="2400" dirty="0"/>
              <a:t>Phase 4. </a:t>
            </a:r>
            <a:r>
              <a:rPr lang="en-US" sz="2400" dirty="0" smtClean="0"/>
              <a:t>Promoting local CBOs</a:t>
            </a:r>
            <a:endParaRPr lang="en-US" sz="2400" dirty="0"/>
          </a:p>
          <a:p>
            <a:pPr lvl="0">
              <a:lnSpc>
                <a:spcPct val="90000"/>
              </a:lnSpc>
            </a:pPr>
            <a:r>
              <a:rPr lang="en-US" sz="2400" dirty="0"/>
              <a:t>Phase 5. Implementation of community development plan and Monitoring and evaluation</a:t>
            </a:r>
            <a:r>
              <a:rPr lang="en-US" sz="2400" dirty="0" smtClean="0"/>
              <a:t>.</a:t>
            </a:r>
            <a:endParaRPr lang="en-US" sz="2400" dirty="0"/>
          </a:p>
        </p:txBody>
      </p:sp>
      <p:sp>
        <p:nvSpPr>
          <p:cNvPr id="4" name="Rectangle 3"/>
          <p:cNvSpPr/>
          <p:nvPr/>
        </p:nvSpPr>
        <p:spPr>
          <a:xfrm>
            <a:off x="1619672" y="3717032"/>
            <a:ext cx="7272808" cy="3046988"/>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pPr marL="285750" lvl="0" indent="-285750">
              <a:buFont typeface="Wingdings" pitchFamily="2" charset="2"/>
              <a:buChar char="ü"/>
            </a:pPr>
            <a:r>
              <a:rPr lang="en-US" sz="2400" dirty="0"/>
              <a:t>Fostering integration between different disciplines, actors, etc.</a:t>
            </a:r>
          </a:p>
          <a:p>
            <a:pPr marL="285750" lvl="0" indent="-285750">
              <a:buFont typeface="Wingdings" pitchFamily="2" charset="2"/>
              <a:buChar char="ü"/>
            </a:pPr>
            <a:r>
              <a:rPr lang="en-US" sz="2400" dirty="0"/>
              <a:t>Stimulating farmers and communities participation in steering their own development process.</a:t>
            </a:r>
          </a:p>
          <a:p>
            <a:pPr marL="285750" lvl="0" indent="-285750">
              <a:buFont typeface="Wingdings" pitchFamily="2" charset="2"/>
              <a:buChar char="ü"/>
            </a:pPr>
            <a:r>
              <a:rPr lang="en-US" sz="2400" dirty="0"/>
              <a:t>Facilitating technology transfer through a participatory technology development.</a:t>
            </a:r>
          </a:p>
          <a:p>
            <a:pPr marL="285750" lvl="0" indent="-285750">
              <a:buFont typeface="Wingdings" pitchFamily="2" charset="2"/>
              <a:buChar char="ü"/>
            </a:pPr>
            <a:r>
              <a:rPr lang="en-US" sz="2400" dirty="0"/>
              <a:t>Promoting collective action on the basis of a shared consensus</a:t>
            </a:r>
            <a:r>
              <a:rPr lang="en-US" sz="2400" dirty="0" smtClean="0"/>
              <a:t>.</a:t>
            </a:r>
            <a:endParaRPr lang="en-US" sz="2400" dirty="0"/>
          </a:p>
        </p:txBody>
      </p:sp>
      <p:sp>
        <p:nvSpPr>
          <p:cNvPr id="6" name="Bent-Up Arrow 5"/>
          <p:cNvSpPr/>
          <p:nvPr/>
        </p:nvSpPr>
        <p:spPr>
          <a:xfrm rot="5400000">
            <a:off x="183301" y="3969060"/>
            <a:ext cx="1800200" cy="1008112"/>
          </a:xfrm>
          <a:prstGeom prst="bentUp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85268254"/>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 descr="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84877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rot="16200000">
            <a:off x="5270440" y="2682348"/>
            <a:ext cx="6274432" cy="1143000"/>
          </a:xfrm>
        </p:spPr>
        <p:txBody>
          <a:bodyPr>
            <a:noAutofit/>
          </a:bodyPr>
          <a:lstStyle/>
          <a:p>
            <a:pPr algn="l"/>
            <a:r>
              <a:rPr lang="en-US" sz="2000" b="1" dirty="0" smtClean="0"/>
              <a:t>Main </a:t>
            </a:r>
            <a:r>
              <a:rPr lang="en-US" sz="2000" b="1" dirty="0"/>
              <a:t>phases of the community participatory approach and community development plan (CDP) (Nefzaoui et al., 2007)</a:t>
            </a:r>
            <a:endParaRPr lang="en-US" sz="2000" dirty="0"/>
          </a:p>
        </p:txBody>
      </p:sp>
    </p:spTree>
    <p:extLst>
      <p:ext uri="{BB962C8B-B14F-4D97-AF65-F5344CB8AC3E}">
        <p14:creationId xmlns:p14="http://schemas.microsoft.com/office/powerpoint/2010/main" val="503209921"/>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Espace réservé du numéro de diapositive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fld id="{F8A48573-D99A-45E4-BFCC-E4A0C2CF46D6}" type="slidenum">
              <a:rPr lang="en-US" altLang="en-US" sz="1200" smtClean="0"/>
              <a:pPr eaLnBrk="1" hangingPunct="1">
                <a:spcBef>
                  <a:spcPct val="0"/>
                </a:spcBef>
                <a:buClrTx/>
                <a:buSzTx/>
                <a:buFontTx/>
                <a:buNone/>
              </a:pPr>
              <a:t>74</a:t>
            </a:fld>
            <a:endParaRPr lang="en-US" altLang="en-US" sz="1200" smtClean="0"/>
          </a:p>
        </p:txBody>
      </p:sp>
      <p:sp>
        <p:nvSpPr>
          <p:cNvPr id="10243" name="Text Box 2"/>
          <p:cNvSpPr txBox="1">
            <a:spLocks noChangeArrowheads="1"/>
          </p:cNvSpPr>
          <p:nvPr/>
        </p:nvSpPr>
        <p:spPr bwMode="auto">
          <a:xfrm>
            <a:off x="6553200" y="60325"/>
            <a:ext cx="15113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000" b="1">
                <a:solidFill>
                  <a:schemeClr val="bg2"/>
                </a:solidFill>
                <a:latin typeface="Arial" charset="0"/>
              </a:rPr>
              <a:t>A. Nefzaoui et al. 2006</a:t>
            </a:r>
          </a:p>
        </p:txBody>
      </p:sp>
      <p:pic>
        <p:nvPicPr>
          <p:cNvPr id="10244" name="Picture 3"/>
          <p:cNvPicPr>
            <a:picLocks noChangeAspect="1" noChangeArrowheads="1"/>
          </p:cNvPicPr>
          <p:nvPr/>
        </p:nvPicPr>
        <p:blipFill>
          <a:blip r:embed="rId2">
            <a:extLst>
              <a:ext uri="{28A0092B-C50C-407E-A947-70E740481C1C}">
                <a14:useLocalDpi xmlns:a14="http://schemas.microsoft.com/office/drawing/2010/main" val="0"/>
              </a:ext>
            </a:extLst>
          </a:blip>
          <a:srcRect b="15973"/>
          <a:stretch>
            <a:fillRect/>
          </a:stretch>
        </p:blipFill>
        <p:spPr bwMode="auto">
          <a:xfrm>
            <a:off x="4051300" y="1438275"/>
            <a:ext cx="4552950" cy="481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245" name="Group 4"/>
          <p:cNvGrpSpPr>
            <a:grpSpLocks/>
          </p:cNvGrpSpPr>
          <p:nvPr/>
        </p:nvGrpSpPr>
        <p:grpSpPr bwMode="auto">
          <a:xfrm>
            <a:off x="0" y="228600"/>
            <a:ext cx="4429125" cy="4038600"/>
            <a:chOff x="576" y="0"/>
            <a:chExt cx="5393" cy="4288"/>
          </a:xfrm>
        </p:grpSpPr>
        <p:pic>
          <p:nvPicPr>
            <p:cNvPr id="10255" name="Picture 5" descr="PA methodology Al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6" y="0"/>
              <a:ext cx="4560" cy="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56" name="Text Box 6"/>
            <p:cNvSpPr txBox="1">
              <a:spLocks noChangeArrowheads="1"/>
            </p:cNvSpPr>
            <p:nvPr/>
          </p:nvSpPr>
          <p:spPr bwMode="auto">
            <a:xfrm>
              <a:off x="4129" y="39"/>
              <a:ext cx="1840" cy="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000" b="1">
                  <a:solidFill>
                    <a:schemeClr val="bg2"/>
                  </a:solidFill>
                  <a:latin typeface="Arial" charset="0"/>
                </a:rPr>
                <a:t>A. Nefzaoui et al. 2006</a:t>
              </a:r>
            </a:p>
          </p:txBody>
        </p:sp>
      </p:grpSp>
      <p:sp>
        <p:nvSpPr>
          <p:cNvPr id="10246" name="Rectangle 7"/>
          <p:cNvSpPr>
            <a:spLocks noChangeArrowheads="1"/>
          </p:cNvSpPr>
          <p:nvPr/>
        </p:nvSpPr>
        <p:spPr bwMode="auto">
          <a:xfrm>
            <a:off x="0" y="152400"/>
            <a:ext cx="1371600" cy="1828800"/>
          </a:xfrm>
          <a:prstGeom prst="rect">
            <a:avLst/>
          </a:prstGeom>
          <a:noFill/>
          <a:ln w="38100">
            <a:solidFill>
              <a:srgbClr val="FF33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10247" name="Freeform 8"/>
          <p:cNvSpPr>
            <a:spLocks/>
          </p:cNvSpPr>
          <p:nvPr/>
        </p:nvSpPr>
        <p:spPr bwMode="auto">
          <a:xfrm>
            <a:off x="0" y="228600"/>
            <a:ext cx="3733800" cy="4038600"/>
          </a:xfrm>
          <a:custGeom>
            <a:avLst/>
            <a:gdLst>
              <a:gd name="T0" fmla="*/ 0 w 2352"/>
              <a:gd name="T1" fmla="*/ 2147483647 h 2544"/>
              <a:gd name="T2" fmla="*/ 2147483647 w 2352"/>
              <a:gd name="T3" fmla="*/ 2147483647 h 2544"/>
              <a:gd name="T4" fmla="*/ 2147483647 w 2352"/>
              <a:gd name="T5" fmla="*/ 0 h 2544"/>
              <a:gd name="T6" fmla="*/ 2147483647 w 2352"/>
              <a:gd name="T7" fmla="*/ 0 h 2544"/>
              <a:gd name="T8" fmla="*/ 2147483647 w 2352"/>
              <a:gd name="T9" fmla="*/ 2147483647 h 2544"/>
              <a:gd name="T10" fmla="*/ 0 w 2352"/>
              <a:gd name="T11" fmla="*/ 2147483647 h 2544"/>
              <a:gd name="T12" fmla="*/ 0 w 2352"/>
              <a:gd name="T13" fmla="*/ 2147483647 h 2544"/>
              <a:gd name="T14" fmla="*/ 0 60000 65536"/>
              <a:gd name="T15" fmla="*/ 0 60000 65536"/>
              <a:gd name="T16" fmla="*/ 0 60000 65536"/>
              <a:gd name="T17" fmla="*/ 0 60000 65536"/>
              <a:gd name="T18" fmla="*/ 0 60000 65536"/>
              <a:gd name="T19" fmla="*/ 0 60000 65536"/>
              <a:gd name="T20" fmla="*/ 0 60000 65536"/>
              <a:gd name="T21" fmla="*/ 0 w 2352"/>
              <a:gd name="T22" fmla="*/ 0 h 2544"/>
              <a:gd name="T23" fmla="*/ 2352 w 2352"/>
              <a:gd name="T24" fmla="*/ 2544 h 25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352" h="2544">
                <a:moveTo>
                  <a:pt x="0" y="1152"/>
                </a:moveTo>
                <a:lnTo>
                  <a:pt x="864" y="1152"/>
                </a:lnTo>
                <a:lnTo>
                  <a:pt x="864" y="0"/>
                </a:lnTo>
                <a:lnTo>
                  <a:pt x="2352" y="0"/>
                </a:lnTo>
                <a:lnTo>
                  <a:pt x="2352" y="2544"/>
                </a:lnTo>
                <a:lnTo>
                  <a:pt x="0" y="2544"/>
                </a:lnTo>
                <a:lnTo>
                  <a:pt x="0" y="1152"/>
                </a:lnTo>
                <a:close/>
              </a:path>
            </a:pathLst>
          </a:custGeom>
          <a:solidFill>
            <a:srgbClr val="66CCFF">
              <a:alpha val="63921"/>
            </a:srgbClr>
          </a:solidFill>
          <a:ln w="9525">
            <a:solidFill>
              <a:schemeClr val="tx1"/>
            </a:solidFill>
            <a:round/>
            <a:headEnd/>
            <a:tailEnd/>
          </a:ln>
        </p:spPr>
        <p:txBody>
          <a:bodyPr/>
          <a:lstStyle/>
          <a:p>
            <a:endParaRPr lang="en-US"/>
          </a:p>
        </p:txBody>
      </p:sp>
      <p:sp>
        <p:nvSpPr>
          <p:cNvPr id="10248" name="Freeform 9"/>
          <p:cNvSpPr>
            <a:spLocks/>
          </p:cNvSpPr>
          <p:nvPr/>
        </p:nvSpPr>
        <p:spPr bwMode="auto">
          <a:xfrm>
            <a:off x="762000" y="1981200"/>
            <a:ext cx="2971800" cy="3200400"/>
          </a:xfrm>
          <a:custGeom>
            <a:avLst/>
            <a:gdLst>
              <a:gd name="T0" fmla="*/ 0 w 2304"/>
              <a:gd name="T1" fmla="*/ 0 h 2016"/>
              <a:gd name="T2" fmla="*/ 0 w 2304"/>
              <a:gd name="T3" fmla="*/ 2147483647 h 2016"/>
              <a:gd name="T4" fmla="*/ 2147483647 w 2304"/>
              <a:gd name="T5" fmla="*/ 2147483647 h 2016"/>
              <a:gd name="T6" fmla="*/ 0 60000 65536"/>
              <a:gd name="T7" fmla="*/ 0 60000 65536"/>
              <a:gd name="T8" fmla="*/ 0 60000 65536"/>
              <a:gd name="T9" fmla="*/ 0 w 2304"/>
              <a:gd name="T10" fmla="*/ 0 h 2016"/>
              <a:gd name="T11" fmla="*/ 2304 w 2304"/>
              <a:gd name="T12" fmla="*/ 2016 h 2016"/>
            </a:gdLst>
            <a:ahLst/>
            <a:cxnLst>
              <a:cxn ang="T6">
                <a:pos x="T0" y="T1"/>
              </a:cxn>
              <a:cxn ang="T7">
                <a:pos x="T2" y="T3"/>
              </a:cxn>
              <a:cxn ang="T8">
                <a:pos x="T4" y="T5"/>
              </a:cxn>
            </a:cxnLst>
            <a:rect l="T9" t="T10" r="T11" b="T12"/>
            <a:pathLst>
              <a:path w="2304" h="2016">
                <a:moveTo>
                  <a:pt x="0" y="0"/>
                </a:moveTo>
                <a:lnTo>
                  <a:pt x="0" y="2016"/>
                </a:lnTo>
                <a:lnTo>
                  <a:pt x="2304" y="2016"/>
                </a:lnTo>
              </a:path>
            </a:pathLst>
          </a:custGeom>
          <a:noFill/>
          <a:ln w="76200">
            <a:solidFill>
              <a:schemeClr val="tx1"/>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249" name="Rectangle 10"/>
          <p:cNvSpPr>
            <a:spLocks noChangeArrowheads="1"/>
          </p:cNvSpPr>
          <p:nvPr/>
        </p:nvSpPr>
        <p:spPr bwMode="auto">
          <a:xfrm>
            <a:off x="533400" y="5486400"/>
            <a:ext cx="3351213"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algn="ctr" eaLnBrk="1" hangingPunct="1">
              <a:spcBef>
                <a:spcPct val="0"/>
              </a:spcBef>
              <a:buClrTx/>
              <a:buSzTx/>
              <a:buFontTx/>
              <a:buNone/>
            </a:pPr>
            <a:r>
              <a:rPr lang="fr-FR" altLang="en-US" sz="1800" b="1"/>
              <a:t>Improved knowledge of the communities to better work together</a:t>
            </a:r>
            <a:endParaRPr lang="en-US" altLang="en-US" sz="1800" b="1"/>
          </a:p>
        </p:txBody>
      </p:sp>
      <p:sp>
        <p:nvSpPr>
          <p:cNvPr id="10250" name="Text Box 11"/>
          <p:cNvSpPr txBox="1">
            <a:spLocks noChangeArrowheads="1"/>
          </p:cNvSpPr>
          <p:nvPr/>
        </p:nvSpPr>
        <p:spPr bwMode="auto">
          <a:xfrm>
            <a:off x="4327525" y="57150"/>
            <a:ext cx="4740275"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algn="ctr" eaLnBrk="1" hangingPunct="1">
              <a:spcBef>
                <a:spcPct val="0"/>
              </a:spcBef>
              <a:buClrTx/>
              <a:buSzTx/>
              <a:buFontTx/>
              <a:buNone/>
            </a:pPr>
            <a:r>
              <a:rPr lang="en-US" altLang="en-US" sz="2800" b="1" dirty="0">
                <a:solidFill>
                  <a:schemeClr val="tx2">
                    <a:lumMod val="60000"/>
                    <a:lumOff val="40000"/>
                  </a:schemeClr>
                </a:solidFill>
              </a:rPr>
              <a:t>Phase I: Community characterization</a:t>
            </a:r>
          </a:p>
        </p:txBody>
      </p:sp>
      <p:sp>
        <p:nvSpPr>
          <p:cNvPr id="10251" name="Text Box 12"/>
          <p:cNvSpPr txBox="1">
            <a:spLocks noChangeArrowheads="1"/>
          </p:cNvSpPr>
          <p:nvPr/>
        </p:nvSpPr>
        <p:spPr bwMode="auto">
          <a:xfrm>
            <a:off x="8534400" y="3919538"/>
            <a:ext cx="6762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2400" b="1" dirty="0">
                <a:solidFill>
                  <a:schemeClr val="tx2">
                    <a:lumMod val="60000"/>
                    <a:lumOff val="40000"/>
                  </a:schemeClr>
                </a:solidFill>
              </a:rPr>
              <a:t>D ?</a:t>
            </a:r>
          </a:p>
        </p:txBody>
      </p:sp>
      <p:sp>
        <p:nvSpPr>
          <p:cNvPr id="10252" name="Text Box 13"/>
          <p:cNvSpPr txBox="1">
            <a:spLocks noChangeArrowheads="1"/>
          </p:cNvSpPr>
          <p:nvPr/>
        </p:nvSpPr>
        <p:spPr bwMode="auto">
          <a:xfrm>
            <a:off x="6019800" y="6324600"/>
            <a:ext cx="8810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2400" b="1" dirty="0">
                <a:solidFill>
                  <a:schemeClr val="tx2">
                    <a:lumMod val="60000"/>
                    <a:lumOff val="40000"/>
                  </a:schemeClr>
                </a:solidFill>
              </a:rPr>
              <a:t>M&amp;E</a:t>
            </a:r>
          </a:p>
        </p:txBody>
      </p:sp>
      <p:sp>
        <p:nvSpPr>
          <p:cNvPr id="10253" name="Line 14"/>
          <p:cNvSpPr>
            <a:spLocks noChangeShapeType="1"/>
          </p:cNvSpPr>
          <p:nvPr/>
        </p:nvSpPr>
        <p:spPr bwMode="auto">
          <a:xfrm>
            <a:off x="5562600" y="6324600"/>
            <a:ext cx="914400" cy="76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0254" name="Line 15"/>
          <p:cNvSpPr>
            <a:spLocks noChangeShapeType="1"/>
          </p:cNvSpPr>
          <p:nvPr/>
        </p:nvSpPr>
        <p:spPr bwMode="auto">
          <a:xfrm flipH="1">
            <a:off x="6629400" y="6324600"/>
            <a:ext cx="609600" cy="76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704079199"/>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Image1">
            <a:hlinkClick r:id="rId2" action="ppaction://hlinkpres?slideindex=1&amp;slidetitle="/>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7650" y="0"/>
            <a:ext cx="1295400" cy="9096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grpSp>
        <p:nvGrpSpPr>
          <p:cNvPr id="22531" name="Group 3"/>
          <p:cNvGrpSpPr>
            <a:grpSpLocks/>
          </p:cNvGrpSpPr>
          <p:nvPr/>
        </p:nvGrpSpPr>
        <p:grpSpPr bwMode="auto">
          <a:xfrm>
            <a:off x="1543050" y="0"/>
            <a:ext cx="3638550" cy="881063"/>
            <a:chOff x="972" y="0"/>
            <a:chExt cx="2292" cy="555"/>
          </a:xfrm>
        </p:grpSpPr>
        <p:pic>
          <p:nvPicPr>
            <p:cNvPr id="22590" name="Picture 4" descr="Image2">
              <a:hlinkClick r:id="rId4" action="ppaction://hlinkpres?slideindex=1&amp;slidetitle="/>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96" y="0"/>
              <a:ext cx="768" cy="55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cxnSp>
          <p:nvCxnSpPr>
            <p:cNvPr id="22591" name="AutoShape 5"/>
            <p:cNvCxnSpPr>
              <a:cxnSpLocks noChangeShapeType="1"/>
            </p:cNvCxnSpPr>
            <p:nvPr/>
          </p:nvCxnSpPr>
          <p:spPr bwMode="auto">
            <a:xfrm flipV="1">
              <a:off x="972" y="278"/>
              <a:ext cx="1524" cy="9"/>
            </a:xfrm>
            <a:prstGeom prst="bentConnector3">
              <a:avLst>
                <a:gd name="adj1" fmla="val 50000"/>
              </a:avLst>
            </a:prstGeom>
            <a:noFill/>
            <a:ln w="9525">
              <a:solidFill>
                <a:schemeClr val="folHlink"/>
              </a:solidFill>
              <a:miter lim="800000"/>
              <a:headEnd/>
              <a:tailEnd type="triangle" w="med" len="med"/>
            </a:ln>
            <a:extLst>
              <a:ext uri="{909E8E84-426E-40DD-AFC4-6F175D3DCCD1}">
                <a14:hiddenFill xmlns:a14="http://schemas.microsoft.com/office/drawing/2010/main">
                  <a:noFill/>
                </a14:hiddenFill>
              </a:ext>
            </a:extLst>
          </p:spPr>
        </p:cxnSp>
      </p:grpSp>
      <p:grpSp>
        <p:nvGrpSpPr>
          <p:cNvPr id="22532" name="Group 6"/>
          <p:cNvGrpSpPr>
            <a:grpSpLocks/>
          </p:cNvGrpSpPr>
          <p:nvPr/>
        </p:nvGrpSpPr>
        <p:grpSpPr bwMode="auto">
          <a:xfrm>
            <a:off x="723900" y="881063"/>
            <a:ext cx="3848100" cy="1889125"/>
            <a:chOff x="456" y="555"/>
            <a:chExt cx="2424" cy="1190"/>
          </a:xfrm>
        </p:grpSpPr>
        <p:pic>
          <p:nvPicPr>
            <p:cNvPr id="22588" name="Picture 7" descr="Image3">
              <a:hlinkClick r:id="rId6" action="ppaction://hlinkpres?slideindex=1&amp;slidetitle="/>
            </p:cNvPr>
            <p:cNvPicPr preferRelativeResize="0">
              <a:picLocks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6" y="1065"/>
              <a:ext cx="1020" cy="68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cxnSp>
          <p:nvCxnSpPr>
            <p:cNvPr id="22589" name="AutoShape 8"/>
            <p:cNvCxnSpPr>
              <a:cxnSpLocks noChangeShapeType="1"/>
            </p:cNvCxnSpPr>
            <p:nvPr/>
          </p:nvCxnSpPr>
          <p:spPr bwMode="auto">
            <a:xfrm rot="5400000">
              <a:off x="1668" y="-147"/>
              <a:ext cx="510" cy="1914"/>
            </a:xfrm>
            <a:prstGeom prst="bentConnector3">
              <a:avLst>
                <a:gd name="adj1" fmla="val 50000"/>
              </a:avLst>
            </a:prstGeom>
            <a:noFill/>
            <a:ln w="9525">
              <a:solidFill>
                <a:schemeClr val="folHlink"/>
              </a:solidFill>
              <a:miter lim="800000"/>
              <a:headEnd/>
              <a:tailEnd type="triangle" w="med" len="med"/>
            </a:ln>
            <a:extLst>
              <a:ext uri="{909E8E84-426E-40DD-AFC4-6F175D3DCCD1}">
                <a14:hiddenFill xmlns:a14="http://schemas.microsoft.com/office/drawing/2010/main">
                  <a:noFill/>
                </a14:hiddenFill>
              </a:ext>
            </a:extLst>
          </p:spPr>
        </p:cxnSp>
      </p:grpSp>
      <p:grpSp>
        <p:nvGrpSpPr>
          <p:cNvPr id="22533" name="Group 9"/>
          <p:cNvGrpSpPr>
            <a:grpSpLocks/>
          </p:cNvGrpSpPr>
          <p:nvPr/>
        </p:nvGrpSpPr>
        <p:grpSpPr bwMode="auto">
          <a:xfrm>
            <a:off x="2876550" y="881063"/>
            <a:ext cx="1695450" cy="1889125"/>
            <a:chOff x="1812" y="555"/>
            <a:chExt cx="1068" cy="1190"/>
          </a:xfrm>
        </p:grpSpPr>
        <p:pic>
          <p:nvPicPr>
            <p:cNvPr id="22586" name="Picture 10" descr="Image4">
              <a:hlinkClick r:id="rId8" action="ppaction://hlinkpres?slideindex=1&amp;slidetitle="/>
            </p:cNvPr>
            <p:cNvPicPr preferRelativeResize="0">
              <a:picLocks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812" y="1065"/>
              <a:ext cx="1020" cy="68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cxnSp>
          <p:nvCxnSpPr>
            <p:cNvPr id="22587" name="AutoShape 11"/>
            <p:cNvCxnSpPr>
              <a:cxnSpLocks noChangeShapeType="1"/>
            </p:cNvCxnSpPr>
            <p:nvPr/>
          </p:nvCxnSpPr>
          <p:spPr bwMode="auto">
            <a:xfrm rot="5400000">
              <a:off x="2346" y="531"/>
              <a:ext cx="510" cy="558"/>
            </a:xfrm>
            <a:prstGeom prst="bentConnector3">
              <a:avLst>
                <a:gd name="adj1" fmla="val 50000"/>
              </a:avLst>
            </a:prstGeom>
            <a:noFill/>
            <a:ln w="9525">
              <a:solidFill>
                <a:schemeClr val="folHlink"/>
              </a:solidFill>
              <a:miter lim="800000"/>
              <a:headEnd/>
              <a:tailEnd type="triangle" w="med" len="med"/>
            </a:ln>
            <a:extLst>
              <a:ext uri="{909E8E84-426E-40DD-AFC4-6F175D3DCCD1}">
                <a14:hiddenFill xmlns:a14="http://schemas.microsoft.com/office/drawing/2010/main">
                  <a:noFill/>
                </a14:hiddenFill>
              </a:ext>
            </a:extLst>
          </p:spPr>
        </p:cxnSp>
      </p:grpSp>
      <p:grpSp>
        <p:nvGrpSpPr>
          <p:cNvPr id="22534" name="Group 12"/>
          <p:cNvGrpSpPr>
            <a:grpSpLocks/>
          </p:cNvGrpSpPr>
          <p:nvPr/>
        </p:nvGrpSpPr>
        <p:grpSpPr bwMode="auto">
          <a:xfrm>
            <a:off x="4572000" y="881063"/>
            <a:ext cx="1981200" cy="1889125"/>
            <a:chOff x="2880" y="555"/>
            <a:chExt cx="1248" cy="1190"/>
          </a:xfrm>
        </p:grpSpPr>
        <p:pic>
          <p:nvPicPr>
            <p:cNvPr id="22584" name="Picture 13" descr="Image5">
              <a:hlinkClick r:id="rId10" action="ppaction://hlinkpres?slideindex=1&amp;slidetitle="/>
            </p:cNvPr>
            <p:cNvPicPr preferRelativeResize="0">
              <a:picLocks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108" y="1065"/>
              <a:ext cx="1020" cy="68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cxnSp>
          <p:nvCxnSpPr>
            <p:cNvPr id="22585" name="AutoShape 14"/>
            <p:cNvCxnSpPr>
              <a:cxnSpLocks noChangeShapeType="1"/>
            </p:cNvCxnSpPr>
            <p:nvPr/>
          </p:nvCxnSpPr>
          <p:spPr bwMode="auto">
            <a:xfrm rot="16200000" flipH="1">
              <a:off x="2994" y="441"/>
              <a:ext cx="510" cy="738"/>
            </a:xfrm>
            <a:prstGeom prst="bentConnector3">
              <a:avLst>
                <a:gd name="adj1" fmla="val 50000"/>
              </a:avLst>
            </a:prstGeom>
            <a:noFill/>
            <a:ln w="9525">
              <a:solidFill>
                <a:schemeClr val="folHlink"/>
              </a:solidFill>
              <a:miter lim="800000"/>
              <a:headEnd/>
              <a:tailEnd type="triangle" w="med" len="med"/>
            </a:ln>
            <a:extLst>
              <a:ext uri="{909E8E84-426E-40DD-AFC4-6F175D3DCCD1}">
                <a14:hiddenFill xmlns:a14="http://schemas.microsoft.com/office/drawing/2010/main">
                  <a:noFill/>
                </a14:hiddenFill>
              </a:ext>
            </a:extLst>
          </p:spPr>
        </p:cxnSp>
      </p:grpSp>
      <p:grpSp>
        <p:nvGrpSpPr>
          <p:cNvPr id="22535" name="Group 15"/>
          <p:cNvGrpSpPr>
            <a:grpSpLocks/>
          </p:cNvGrpSpPr>
          <p:nvPr/>
        </p:nvGrpSpPr>
        <p:grpSpPr bwMode="auto">
          <a:xfrm>
            <a:off x="4572000" y="881063"/>
            <a:ext cx="4095750" cy="1889125"/>
            <a:chOff x="2880" y="555"/>
            <a:chExt cx="2580" cy="1190"/>
          </a:xfrm>
        </p:grpSpPr>
        <p:pic>
          <p:nvPicPr>
            <p:cNvPr id="22582" name="Picture 16" descr="Image6">
              <a:hlinkClick r:id="rId12" action="ppaction://hlinkpres?slideindex=1&amp;slidetitle="/>
            </p:cNvPr>
            <p:cNvPicPr preferRelativeResize="0">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440" y="1065"/>
              <a:ext cx="1020" cy="68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cxnSp>
          <p:nvCxnSpPr>
            <p:cNvPr id="22583" name="AutoShape 17"/>
            <p:cNvCxnSpPr>
              <a:cxnSpLocks noChangeShapeType="1"/>
            </p:cNvCxnSpPr>
            <p:nvPr/>
          </p:nvCxnSpPr>
          <p:spPr bwMode="auto">
            <a:xfrm rot="16200000" flipH="1">
              <a:off x="3660" y="-225"/>
              <a:ext cx="510" cy="2070"/>
            </a:xfrm>
            <a:prstGeom prst="bentConnector3">
              <a:avLst>
                <a:gd name="adj1" fmla="val 50000"/>
              </a:avLst>
            </a:prstGeom>
            <a:noFill/>
            <a:ln w="9525">
              <a:solidFill>
                <a:schemeClr val="folHlink"/>
              </a:solidFill>
              <a:miter lim="800000"/>
              <a:headEnd/>
              <a:tailEnd type="triangle" w="med" len="med"/>
            </a:ln>
            <a:extLst>
              <a:ext uri="{909E8E84-426E-40DD-AFC4-6F175D3DCCD1}">
                <a14:hiddenFill xmlns:a14="http://schemas.microsoft.com/office/drawing/2010/main">
                  <a:noFill/>
                </a14:hiddenFill>
              </a:ext>
            </a:extLst>
          </p:spPr>
        </p:cxnSp>
      </p:grpSp>
      <p:grpSp>
        <p:nvGrpSpPr>
          <p:cNvPr id="22536" name="Group 18"/>
          <p:cNvGrpSpPr>
            <a:grpSpLocks/>
          </p:cNvGrpSpPr>
          <p:nvPr/>
        </p:nvGrpSpPr>
        <p:grpSpPr bwMode="auto">
          <a:xfrm>
            <a:off x="762000" y="2770188"/>
            <a:ext cx="1524000" cy="1347787"/>
            <a:chOff x="480" y="1745"/>
            <a:chExt cx="960" cy="849"/>
          </a:xfrm>
        </p:grpSpPr>
        <p:pic>
          <p:nvPicPr>
            <p:cNvPr id="22580" name="Picture 19" descr="Image7">
              <a:hlinkClick r:id="rId14" action="ppaction://hlinkpres?slideindex=1&amp;slidetitle="/>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80" y="1920"/>
              <a:ext cx="960" cy="67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cxnSp>
          <p:nvCxnSpPr>
            <p:cNvPr id="22581" name="AutoShape 20"/>
            <p:cNvCxnSpPr>
              <a:cxnSpLocks noChangeShapeType="1"/>
            </p:cNvCxnSpPr>
            <p:nvPr/>
          </p:nvCxnSpPr>
          <p:spPr bwMode="auto">
            <a:xfrm rot="5400000">
              <a:off x="467" y="1758"/>
              <a:ext cx="512" cy="486"/>
            </a:xfrm>
            <a:prstGeom prst="bentConnector4">
              <a:avLst>
                <a:gd name="adj1" fmla="val 16991"/>
                <a:gd name="adj2" fmla="val 129630"/>
              </a:avLst>
            </a:prstGeom>
            <a:noFill/>
            <a:ln w="9525">
              <a:solidFill>
                <a:schemeClr val="folHlink"/>
              </a:solidFill>
              <a:miter lim="800000"/>
              <a:headEnd/>
              <a:tailEnd type="triangle" w="med" len="med"/>
            </a:ln>
            <a:extLst>
              <a:ext uri="{909E8E84-426E-40DD-AFC4-6F175D3DCCD1}">
                <a14:hiddenFill xmlns:a14="http://schemas.microsoft.com/office/drawing/2010/main">
                  <a:noFill/>
                </a14:hiddenFill>
              </a:ext>
            </a:extLst>
          </p:spPr>
        </p:cxnSp>
      </p:grpSp>
      <p:grpSp>
        <p:nvGrpSpPr>
          <p:cNvPr id="22537" name="Group 21"/>
          <p:cNvGrpSpPr>
            <a:grpSpLocks/>
          </p:cNvGrpSpPr>
          <p:nvPr/>
        </p:nvGrpSpPr>
        <p:grpSpPr bwMode="auto">
          <a:xfrm>
            <a:off x="2286000" y="3429000"/>
            <a:ext cx="2286000" cy="949325"/>
            <a:chOff x="1440" y="2160"/>
            <a:chExt cx="1440" cy="598"/>
          </a:xfrm>
        </p:grpSpPr>
        <p:pic>
          <p:nvPicPr>
            <p:cNvPr id="22578" name="Picture 22" descr="Image8">
              <a:hlinkClick r:id="rId16" action="ppaction://hlinkpres?slideindex=1&amp;slidetitle="/>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920" y="2160"/>
              <a:ext cx="960" cy="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2579" name="AutoShape 23"/>
            <p:cNvCxnSpPr>
              <a:cxnSpLocks noChangeShapeType="1"/>
            </p:cNvCxnSpPr>
            <p:nvPr/>
          </p:nvCxnSpPr>
          <p:spPr bwMode="auto">
            <a:xfrm>
              <a:off x="1440" y="2257"/>
              <a:ext cx="480" cy="202"/>
            </a:xfrm>
            <a:prstGeom prst="bentConnector3">
              <a:avLst>
                <a:gd name="adj1" fmla="val 50000"/>
              </a:avLst>
            </a:prstGeom>
            <a:noFill/>
            <a:ln w="9525">
              <a:solidFill>
                <a:schemeClr val="folHlink"/>
              </a:solidFill>
              <a:miter lim="800000"/>
              <a:headEnd/>
              <a:tailEnd type="triangle" w="med" len="med"/>
            </a:ln>
            <a:extLst>
              <a:ext uri="{909E8E84-426E-40DD-AFC4-6F175D3DCCD1}">
                <a14:hiddenFill xmlns:a14="http://schemas.microsoft.com/office/drawing/2010/main">
                  <a:noFill/>
                </a14:hiddenFill>
              </a:ext>
            </a:extLst>
          </p:spPr>
        </p:cxnSp>
      </p:grpSp>
      <p:grpSp>
        <p:nvGrpSpPr>
          <p:cNvPr id="22538" name="Group 24"/>
          <p:cNvGrpSpPr>
            <a:grpSpLocks/>
          </p:cNvGrpSpPr>
          <p:nvPr/>
        </p:nvGrpSpPr>
        <p:grpSpPr bwMode="auto">
          <a:xfrm>
            <a:off x="4572000" y="3733800"/>
            <a:ext cx="2590800" cy="1103313"/>
            <a:chOff x="2880" y="2292"/>
            <a:chExt cx="1632" cy="695"/>
          </a:xfrm>
        </p:grpSpPr>
        <p:grpSp>
          <p:nvGrpSpPr>
            <p:cNvPr id="22572" name="Group 25"/>
            <p:cNvGrpSpPr>
              <a:grpSpLocks/>
            </p:cNvGrpSpPr>
            <p:nvPr/>
          </p:nvGrpSpPr>
          <p:grpSpPr bwMode="auto">
            <a:xfrm>
              <a:off x="3408" y="2292"/>
              <a:ext cx="1104" cy="695"/>
              <a:chOff x="3408" y="2292"/>
              <a:chExt cx="1104" cy="695"/>
            </a:xfrm>
          </p:grpSpPr>
          <p:grpSp>
            <p:nvGrpSpPr>
              <p:cNvPr id="22574" name="Group 26"/>
              <p:cNvGrpSpPr>
                <a:grpSpLocks/>
              </p:cNvGrpSpPr>
              <p:nvPr/>
            </p:nvGrpSpPr>
            <p:grpSpPr bwMode="auto">
              <a:xfrm>
                <a:off x="3408" y="2292"/>
                <a:ext cx="1056" cy="671"/>
                <a:chOff x="3408" y="2352"/>
                <a:chExt cx="1056" cy="671"/>
              </a:xfrm>
            </p:grpSpPr>
            <p:pic>
              <p:nvPicPr>
                <p:cNvPr id="22576" name="Picture 27" descr="Image10"/>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3408" y="2352"/>
                  <a:ext cx="1008" cy="63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2577" name="Picture 28" descr="Image10"/>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3456" y="2388"/>
                  <a:ext cx="1008" cy="63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grpSp>
          <p:pic>
            <p:nvPicPr>
              <p:cNvPr id="22575" name="Picture 29" descr="Image10">
                <a:hlinkClick r:id="rId19" action="ppaction://hlinkpres?slideindex=1&amp;slidetitle="/>
              </p:cNvPr>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3504" y="2352"/>
                <a:ext cx="1008" cy="63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grpSp>
        <p:cxnSp>
          <p:nvCxnSpPr>
            <p:cNvPr id="22573" name="AutoShape 30"/>
            <p:cNvCxnSpPr>
              <a:cxnSpLocks noChangeShapeType="1"/>
            </p:cNvCxnSpPr>
            <p:nvPr/>
          </p:nvCxnSpPr>
          <p:spPr bwMode="auto">
            <a:xfrm>
              <a:off x="2880" y="2459"/>
              <a:ext cx="528" cy="211"/>
            </a:xfrm>
            <a:prstGeom prst="bentConnector3">
              <a:avLst>
                <a:gd name="adj1" fmla="val 50000"/>
              </a:avLst>
            </a:prstGeom>
            <a:noFill/>
            <a:ln w="9525">
              <a:solidFill>
                <a:schemeClr val="folHlink"/>
              </a:solidFill>
              <a:miter lim="800000"/>
              <a:headEnd/>
              <a:tailEnd type="triangle" w="med" len="med"/>
            </a:ln>
            <a:extLst>
              <a:ext uri="{909E8E84-426E-40DD-AFC4-6F175D3DCCD1}">
                <a14:hiddenFill xmlns:a14="http://schemas.microsoft.com/office/drawing/2010/main">
                  <a:noFill/>
                </a14:hiddenFill>
              </a:ext>
            </a:extLst>
          </p:spPr>
        </p:cxnSp>
      </p:grpSp>
      <p:grpSp>
        <p:nvGrpSpPr>
          <p:cNvPr id="22539" name="Group 31"/>
          <p:cNvGrpSpPr>
            <a:grpSpLocks/>
          </p:cNvGrpSpPr>
          <p:nvPr/>
        </p:nvGrpSpPr>
        <p:grpSpPr bwMode="auto">
          <a:xfrm>
            <a:off x="6362700" y="4837113"/>
            <a:ext cx="2343150" cy="1897062"/>
            <a:chOff x="4008" y="3047"/>
            <a:chExt cx="1476" cy="1195"/>
          </a:xfrm>
        </p:grpSpPr>
        <p:grpSp>
          <p:nvGrpSpPr>
            <p:cNvPr id="22565" name="Group 32"/>
            <p:cNvGrpSpPr>
              <a:grpSpLocks/>
            </p:cNvGrpSpPr>
            <p:nvPr/>
          </p:nvGrpSpPr>
          <p:grpSpPr bwMode="auto">
            <a:xfrm>
              <a:off x="4320" y="3408"/>
              <a:ext cx="1164" cy="834"/>
              <a:chOff x="4368" y="3408"/>
              <a:chExt cx="1164" cy="834"/>
            </a:xfrm>
          </p:grpSpPr>
          <p:pic>
            <p:nvPicPr>
              <p:cNvPr id="22567" name="Picture 33" descr="Image11"/>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4368" y="3408"/>
                <a:ext cx="1056" cy="71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2568" name="Picture 34" descr="Image11"/>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4392" y="3432"/>
                <a:ext cx="1056" cy="71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2569" name="Picture 35" descr="Image11"/>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4416" y="3456"/>
                <a:ext cx="1056" cy="71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2570" name="Picture 36" descr="Image11"/>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4452" y="3492"/>
                <a:ext cx="1056" cy="71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2571" name="Picture 37" descr="Image11"/>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4476" y="3528"/>
                <a:ext cx="1056" cy="71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grpSp>
        <p:cxnSp>
          <p:nvCxnSpPr>
            <p:cNvPr id="22566" name="AutoShape 38"/>
            <p:cNvCxnSpPr>
              <a:cxnSpLocks noChangeShapeType="1"/>
            </p:cNvCxnSpPr>
            <p:nvPr/>
          </p:nvCxnSpPr>
          <p:spPr bwMode="auto">
            <a:xfrm rot="16200000" flipH="1">
              <a:off x="4247" y="2808"/>
              <a:ext cx="361" cy="840"/>
            </a:xfrm>
            <a:prstGeom prst="bentConnector3">
              <a:avLst>
                <a:gd name="adj1" fmla="val 49861"/>
              </a:avLst>
            </a:prstGeom>
            <a:noFill/>
            <a:ln w="9525">
              <a:solidFill>
                <a:schemeClr val="folHlink"/>
              </a:solidFill>
              <a:miter lim="800000"/>
              <a:headEnd/>
              <a:tailEnd type="triangle" w="med" len="med"/>
            </a:ln>
            <a:extLst>
              <a:ext uri="{909E8E84-426E-40DD-AFC4-6F175D3DCCD1}">
                <a14:hiddenFill xmlns:a14="http://schemas.microsoft.com/office/drawing/2010/main">
                  <a:noFill/>
                </a14:hiddenFill>
              </a:ext>
            </a:extLst>
          </p:spPr>
        </p:cxnSp>
      </p:grpSp>
      <p:grpSp>
        <p:nvGrpSpPr>
          <p:cNvPr id="22540" name="Group 39"/>
          <p:cNvGrpSpPr>
            <a:grpSpLocks/>
          </p:cNvGrpSpPr>
          <p:nvPr/>
        </p:nvGrpSpPr>
        <p:grpSpPr bwMode="auto">
          <a:xfrm>
            <a:off x="4800600" y="4837113"/>
            <a:ext cx="1847850" cy="1897062"/>
            <a:chOff x="3024" y="3047"/>
            <a:chExt cx="1164" cy="1195"/>
          </a:xfrm>
        </p:grpSpPr>
        <p:grpSp>
          <p:nvGrpSpPr>
            <p:cNvPr id="22558" name="Group 40"/>
            <p:cNvGrpSpPr>
              <a:grpSpLocks/>
            </p:cNvGrpSpPr>
            <p:nvPr/>
          </p:nvGrpSpPr>
          <p:grpSpPr bwMode="auto">
            <a:xfrm>
              <a:off x="3024" y="3408"/>
              <a:ext cx="1164" cy="834"/>
              <a:chOff x="4368" y="3408"/>
              <a:chExt cx="1164" cy="834"/>
            </a:xfrm>
          </p:grpSpPr>
          <p:pic>
            <p:nvPicPr>
              <p:cNvPr id="22560" name="Picture 41" descr="Image11"/>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4368" y="3408"/>
                <a:ext cx="1056" cy="71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2561" name="Picture 42" descr="Image11"/>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4392" y="3432"/>
                <a:ext cx="1056" cy="71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2562" name="Picture 43" descr="Image11"/>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4416" y="3456"/>
                <a:ext cx="1056" cy="71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2563" name="Picture 44" descr="Image11"/>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4452" y="3492"/>
                <a:ext cx="1056" cy="71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2564" name="Picture 45" descr="Image11"/>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4476" y="3528"/>
                <a:ext cx="1056" cy="71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grpSp>
        <p:cxnSp>
          <p:nvCxnSpPr>
            <p:cNvPr id="22559" name="AutoShape 46"/>
            <p:cNvCxnSpPr>
              <a:cxnSpLocks noChangeShapeType="1"/>
            </p:cNvCxnSpPr>
            <p:nvPr/>
          </p:nvCxnSpPr>
          <p:spPr bwMode="auto">
            <a:xfrm rot="5400000">
              <a:off x="3599" y="3000"/>
              <a:ext cx="361" cy="456"/>
            </a:xfrm>
            <a:prstGeom prst="bentConnector3">
              <a:avLst>
                <a:gd name="adj1" fmla="val 49861"/>
              </a:avLst>
            </a:prstGeom>
            <a:noFill/>
            <a:ln w="9525">
              <a:solidFill>
                <a:schemeClr val="folHlink"/>
              </a:solidFill>
              <a:miter lim="800000"/>
              <a:headEnd/>
              <a:tailEnd type="triangle" w="med" len="med"/>
            </a:ln>
            <a:extLst>
              <a:ext uri="{909E8E84-426E-40DD-AFC4-6F175D3DCCD1}">
                <a14:hiddenFill xmlns:a14="http://schemas.microsoft.com/office/drawing/2010/main">
                  <a:noFill/>
                </a14:hiddenFill>
              </a:ext>
            </a:extLst>
          </p:spPr>
        </p:cxnSp>
      </p:grpSp>
      <p:grpSp>
        <p:nvGrpSpPr>
          <p:cNvPr id="22541" name="Group 47"/>
          <p:cNvGrpSpPr>
            <a:grpSpLocks/>
          </p:cNvGrpSpPr>
          <p:nvPr/>
        </p:nvGrpSpPr>
        <p:grpSpPr bwMode="auto">
          <a:xfrm>
            <a:off x="2647950" y="4837113"/>
            <a:ext cx="3714750" cy="1897062"/>
            <a:chOff x="1668" y="3047"/>
            <a:chExt cx="2340" cy="1195"/>
          </a:xfrm>
        </p:grpSpPr>
        <p:grpSp>
          <p:nvGrpSpPr>
            <p:cNvPr id="22551" name="Group 48"/>
            <p:cNvGrpSpPr>
              <a:grpSpLocks/>
            </p:cNvGrpSpPr>
            <p:nvPr/>
          </p:nvGrpSpPr>
          <p:grpSpPr bwMode="auto">
            <a:xfrm>
              <a:off x="1668" y="3408"/>
              <a:ext cx="1164" cy="834"/>
              <a:chOff x="1668" y="3408"/>
              <a:chExt cx="1164" cy="834"/>
            </a:xfrm>
          </p:grpSpPr>
          <p:pic>
            <p:nvPicPr>
              <p:cNvPr id="22553" name="Picture 49" descr="Image11"/>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1668" y="3408"/>
                <a:ext cx="1056" cy="71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2554" name="Picture 50" descr="Image11"/>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1692" y="3432"/>
                <a:ext cx="1056" cy="71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2555" name="Picture 51" descr="Image11"/>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1716" y="3456"/>
                <a:ext cx="1056" cy="71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2556" name="Picture 52" descr="Image11"/>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1752" y="3492"/>
                <a:ext cx="1056" cy="71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2557" name="Picture 53" descr="Image11">
                <a:hlinkClick r:id="rId21" action="ppaction://hlinkpres?slideindex=1&amp;slidetitle="/>
              </p:cNvPr>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1776" y="3528"/>
                <a:ext cx="1056" cy="71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grpSp>
        <p:cxnSp>
          <p:nvCxnSpPr>
            <p:cNvPr id="22552" name="AutoShape 54"/>
            <p:cNvCxnSpPr>
              <a:cxnSpLocks noChangeShapeType="1"/>
            </p:cNvCxnSpPr>
            <p:nvPr/>
          </p:nvCxnSpPr>
          <p:spPr bwMode="auto">
            <a:xfrm rot="5400000">
              <a:off x="2921" y="2322"/>
              <a:ext cx="361" cy="1812"/>
            </a:xfrm>
            <a:prstGeom prst="bentConnector3">
              <a:avLst>
                <a:gd name="adj1" fmla="val 49861"/>
              </a:avLst>
            </a:prstGeom>
            <a:noFill/>
            <a:ln w="9525">
              <a:solidFill>
                <a:schemeClr val="folHlink"/>
              </a:solidFill>
              <a:miter lim="800000"/>
              <a:headEnd/>
              <a:tailEnd type="triangle" w="med" len="med"/>
            </a:ln>
            <a:extLst>
              <a:ext uri="{909E8E84-426E-40DD-AFC4-6F175D3DCCD1}">
                <a14:hiddenFill xmlns:a14="http://schemas.microsoft.com/office/drawing/2010/main">
                  <a:noFill/>
                </a14:hiddenFill>
              </a:ext>
            </a:extLst>
          </p:spPr>
        </p:cxnSp>
      </p:grpSp>
      <p:grpSp>
        <p:nvGrpSpPr>
          <p:cNvPr id="22542" name="Group 55"/>
          <p:cNvGrpSpPr>
            <a:grpSpLocks/>
          </p:cNvGrpSpPr>
          <p:nvPr/>
        </p:nvGrpSpPr>
        <p:grpSpPr bwMode="auto">
          <a:xfrm>
            <a:off x="381000" y="4837113"/>
            <a:ext cx="5981700" cy="1925637"/>
            <a:chOff x="240" y="3047"/>
            <a:chExt cx="3768" cy="1213"/>
          </a:xfrm>
        </p:grpSpPr>
        <p:grpSp>
          <p:nvGrpSpPr>
            <p:cNvPr id="22545" name="Group 56"/>
            <p:cNvGrpSpPr>
              <a:grpSpLocks/>
            </p:cNvGrpSpPr>
            <p:nvPr/>
          </p:nvGrpSpPr>
          <p:grpSpPr bwMode="auto">
            <a:xfrm>
              <a:off x="240" y="3408"/>
              <a:ext cx="1224" cy="852"/>
              <a:chOff x="240" y="3408"/>
              <a:chExt cx="1224" cy="852"/>
            </a:xfrm>
          </p:grpSpPr>
          <p:pic>
            <p:nvPicPr>
              <p:cNvPr id="22547" name="Picture 57" descr="image12"/>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240" y="3408"/>
                <a:ext cx="1104" cy="76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2548" name="Picture 58" descr="image12"/>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276" y="3432"/>
                <a:ext cx="1104" cy="76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2549" name="Picture 59" descr="image12"/>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312" y="3456"/>
                <a:ext cx="1104" cy="76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2550" name="Picture 60" descr="image12">
                <a:hlinkClick r:id="rId23" action="ppaction://hlinkpres?slideindex=1&amp;slidetitle="/>
              </p:cNvPr>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360" y="3492"/>
                <a:ext cx="1104" cy="76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grpSp>
        <p:cxnSp>
          <p:nvCxnSpPr>
            <p:cNvPr id="22546" name="AutoShape 61"/>
            <p:cNvCxnSpPr>
              <a:cxnSpLocks noChangeShapeType="1"/>
            </p:cNvCxnSpPr>
            <p:nvPr/>
          </p:nvCxnSpPr>
          <p:spPr bwMode="auto">
            <a:xfrm rot="5400000">
              <a:off x="2219" y="1620"/>
              <a:ext cx="361" cy="3216"/>
            </a:xfrm>
            <a:prstGeom prst="bentConnector3">
              <a:avLst>
                <a:gd name="adj1" fmla="val 49861"/>
              </a:avLst>
            </a:prstGeom>
            <a:noFill/>
            <a:ln w="9525">
              <a:solidFill>
                <a:schemeClr val="folHlink"/>
              </a:solidFill>
              <a:miter lim="800000"/>
              <a:headEnd/>
              <a:tailEnd type="triangle" w="med" len="med"/>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2975779125"/>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Espace réservé du numéro de diapositive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fld id="{F4949370-8F82-4749-8EED-D9881D814F3D}" type="slidenum">
              <a:rPr lang="en-US" altLang="en-US" sz="1200" smtClean="0"/>
              <a:pPr eaLnBrk="1" hangingPunct="1">
                <a:spcBef>
                  <a:spcPct val="0"/>
                </a:spcBef>
                <a:buClrTx/>
                <a:buSzTx/>
                <a:buFontTx/>
                <a:buNone/>
              </a:pPr>
              <a:t>76</a:t>
            </a:fld>
            <a:endParaRPr lang="en-US" altLang="en-US" sz="1200" smtClean="0"/>
          </a:p>
        </p:txBody>
      </p:sp>
      <p:grpSp>
        <p:nvGrpSpPr>
          <p:cNvPr id="24579" name="Group 2"/>
          <p:cNvGrpSpPr>
            <a:grpSpLocks/>
          </p:cNvGrpSpPr>
          <p:nvPr/>
        </p:nvGrpSpPr>
        <p:grpSpPr bwMode="auto">
          <a:xfrm>
            <a:off x="49213" y="76200"/>
            <a:ext cx="3455987" cy="3352800"/>
            <a:chOff x="576" y="0"/>
            <a:chExt cx="6315" cy="4288"/>
          </a:xfrm>
        </p:grpSpPr>
        <p:pic>
          <p:nvPicPr>
            <p:cNvPr id="24586" name="Picture 3" descr="PA methodology Al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6" y="0"/>
              <a:ext cx="4560" cy="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7" name="Text Box 4"/>
            <p:cNvSpPr txBox="1">
              <a:spLocks noChangeArrowheads="1"/>
            </p:cNvSpPr>
            <p:nvPr/>
          </p:nvSpPr>
          <p:spPr bwMode="auto">
            <a:xfrm>
              <a:off x="4129" y="39"/>
              <a:ext cx="2762" cy="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000" b="1">
                  <a:solidFill>
                    <a:schemeClr val="bg2"/>
                  </a:solidFill>
                  <a:latin typeface="Arial" charset="0"/>
                </a:rPr>
                <a:t>A. Nefzaoui et al. 2006</a:t>
              </a:r>
            </a:p>
          </p:txBody>
        </p:sp>
      </p:grpSp>
      <p:sp>
        <p:nvSpPr>
          <p:cNvPr id="24580" name="Rectangle 5"/>
          <p:cNvSpPr>
            <a:spLocks noChangeArrowheads="1"/>
          </p:cNvSpPr>
          <p:nvPr/>
        </p:nvSpPr>
        <p:spPr bwMode="auto">
          <a:xfrm>
            <a:off x="914400" y="0"/>
            <a:ext cx="1600200" cy="1447800"/>
          </a:xfrm>
          <a:prstGeom prst="rect">
            <a:avLst/>
          </a:prstGeom>
          <a:noFill/>
          <a:ln w="57150">
            <a:solidFill>
              <a:srgbClr val="FF33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24581" name="Freeform 6"/>
          <p:cNvSpPr>
            <a:spLocks/>
          </p:cNvSpPr>
          <p:nvPr/>
        </p:nvSpPr>
        <p:spPr bwMode="auto">
          <a:xfrm>
            <a:off x="76200" y="76200"/>
            <a:ext cx="2438400" cy="3352800"/>
          </a:xfrm>
          <a:custGeom>
            <a:avLst/>
            <a:gdLst>
              <a:gd name="T0" fmla="*/ 1209675000 w 1536"/>
              <a:gd name="T1" fmla="*/ 0 h 2112"/>
              <a:gd name="T2" fmla="*/ 1209675000 w 1536"/>
              <a:gd name="T3" fmla="*/ 2147483647 h 2112"/>
              <a:gd name="T4" fmla="*/ 2147483647 w 1536"/>
              <a:gd name="T5" fmla="*/ 2147483647 h 2112"/>
              <a:gd name="T6" fmla="*/ 2147483647 w 1536"/>
              <a:gd name="T7" fmla="*/ 2147483647 h 2112"/>
              <a:gd name="T8" fmla="*/ 0 w 1536"/>
              <a:gd name="T9" fmla="*/ 2147483647 h 2112"/>
              <a:gd name="T10" fmla="*/ 0 w 1536"/>
              <a:gd name="T11" fmla="*/ 0 h 2112"/>
              <a:gd name="T12" fmla="*/ 1209675000 w 1536"/>
              <a:gd name="T13" fmla="*/ 0 h 2112"/>
              <a:gd name="T14" fmla="*/ 0 60000 65536"/>
              <a:gd name="T15" fmla="*/ 0 60000 65536"/>
              <a:gd name="T16" fmla="*/ 0 60000 65536"/>
              <a:gd name="T17" fmla="*/ 0 60000 65536"/>
              <a:gd name="T18" fmla="*/ 0 60000 65536"/>
              <a:gd name="T19" fmla="*/ 0 60000 65536"/>
              <a:gd name="T20" fmla="*/ 0 60000 65536"/>
              <a:gd name="T21" fmla="*/ 0 w 1536"/>
              <a:gd name="T22" fmla="*/ 0 h 2112"/>
              <a:gd name="T23" fmla="*/ 1536 w 1536"/>
              <a:gd name="T24" fmla="*/ 2112 h 21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36" h="2112">
                <a:moveTo>
                  <a:pt x="480" y="0"/>
                </a:moveTo>
                <a:lnTo>
                  <a:pt x="480" y="912"/>
                </a:lnTo>
                <a:lnTo>
                  <a:pt x="1536" y="912"/>
                </a:lnTo>
                <a:lnTo>
                  <a:pt x="1536" y="2112"/>
                </a:lnTo>
                <a:lnTo>
                  <a:pt x="0" y="2112"/>
                </a:lnTo>
                <a:lnTo>
                  <a:pt x="0" y="0"/>
                </a:lnTo>
                <a:lnTo>
                  <a:pt x="480" y="0"/>
                </a:lnTo>
                <a:close/>
              </a:path>
            </a:pathLst>
          </a:custGeom>
          <a:solidFill>
            <a:srgbClr val="66CCFF">
              <a:alpha val="67058"/>
            </a:srgbClr>
          </a:solidFill>
          <a:ln w="9525">
            <a:solidFill>
              <a:schemeClr val="tx1"/>
            </a:solidFill>
            <a:round/>
            <a:headEnd/>
            <a:tailEnd/>
          </a:ln>
        </p:spPr>
        <p:txBody>
          <a:bodyPr/>
          <a:lstStyle/>
          <a:p>
            <a:endParaRPr lang="en-US"/>
          </a:p>
        </p:txBody>
      </p:sp>
      <p:pic>
        <p:nvPicPr>
          <p:cNvPr id="24582" name="Picture 7" descr="PA methodology Ali"/>
          <p:cNvPicPr>
            <a:picLocks noChangeAspect="1" noChangeArrowheads="1"/>
          </p:cNvPicPr>
          <p:nvPr/>
        </p:nvPicPr>
        <p:blipFill>
          <a:blip r:embed="rId2">
            <a:extLst>
              <a:ext uri="{28A0092B-C50C-407E-A947-70E740481C1C}">
                <a14:useLocalDpi xmlns:a14="http://schemas.microsoft.com/office/drawing/2010/main" val="0"/>
              </a:ext>
            </a:extLst>
          </a:blip>
          <a:srcRect l="35875" t="2797" r="10640" b="60912"/>
          <a:stretch>
            <a:fillRect/>
          </a:stretch>
        </p:blipFill>
        <p:spPr bwMode="auto">
          <a:xfrm>
            <a:off x="1752600" y="2133600"/>
            <a:ext cx="7391400" cy="471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3" name="Freeform 8"/>
          <p:cNvSpPr>
            <a:spLocks/>
          </p:cNvSpPr>
          <p:nvPr/>
        </p:nvSpPr>
        <p:spPr bwMode="auto">
          <a:xfrm>
            <a:off x="2514600" y="685800"/>
            <a:ext cx="1143000" cy="1371600"/>
          </a:xfrm>
          <a:custGeom>
            <a:avLst/>
            <a:gdLst>
              <a:gd name="T0" fmla="*/ 0 w 720"/>
              <a:gd name="T1" fmla="*/ 0 h 720"/>
              <a:gd name="T2" fmla="*/ 1814512500 w 720"/>
              <a:gd name="T3" fmla="*/ 0 h 720"/>
              <a:gd name="T4" fmla="*/ 1814512500 w 720"/>
              <a:gd name="T5" fmla="*/ 2147483647 h 720"/>
              <a:gd name="T6" fmla="*/ 1693545000 w 720"/>
              <a:gd name="T7" fmla="*/ 2147483647 h 720"/>
              <a:gd name="T8" fmla="*/ 1814512500 w 720"/>
              <a:gd name="T9" fmla="*/ 2147483647 h 720"/>
              <a:gd name="T10" fmla="*/ 0 60000 65536"/>
              <a:gd name="T11" fmla="*/ 0 60000 65536"/>
              <a:gd name="T12" fmla="*/ 0 60000 65536"/>
              <a:gd name="T13" fmla="*/ 0 60000 65536"/>
              <a:gd name="T14" fmla="*/ 0 60000 65536"/>
              <a:gd name="T15" fmla="*/ 0 w 720"/>
              <a:gd name="T16" fmla="*/ 0 h 720"/>
              <a:gd name="T17" fmla="*/ 720 w 720"/>
              <a:gd name="T18" fmla="*/ 720 h 720"/>
            </a:gdLst>
            <a:ahLst/>
            <a:cxnLst>
              <a:cxn ang="T10">
                <a:pos x="T0" y="T1"/>
              </a:cxn>
              <a:cxn ang="T11">
                <a:pos x="T2" y="T3"/>
              </a:cxn>
              <a:cxn ang="T12">
                <a:pos x="T4" y="T5"/>
              </a:cxn>
              <a:cxn ang="T13">
                <a:pos x="T6" y="T7"/>
              </a:cxn>
              <a:cxn ang="T14">
                <a:pos x="T8" y="T9"/>
              </a:cxn>
            </a:cxnLst>
            <a:rect l="T15" t="T16" r="T17" b="T18"/>
            <a:pathLst>
              <a:path w="720" h="720">
                <a:moveTo>
                  <a:pt x="0" y="0"/>
                </a:moveTo>
                <a:lnTo>
                  <a:pt x="720" y="0"/>
                </a:lnTo>
                <a:lnTo>
                  <a:pt x="720" y="720"/>
                </a:lnTo>
                <a:lnTo>
                  <a:pt x="672" y="720"/>
                </a:lnTo>
                <a:lnTo>
                  <a:pt x="720" y="672"/>
                </a:lnTo>
              </a:path>
            </a:pathLst>
          </a:custGeom>
          <a:noFill/>
          <a:ln w="57150">
            <a:solidFill>
              <a:srgbClr val="FF33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584" name="Text Box 9"/>
          <p:cNvSpPr txBox="1">
            <a:spLocks noChangeArrowheads="1"/>
          </p:cNvSpPr>
          <p:nvPr/>
        </p:nvSpPr>
        <p:spPr bwMode="auto">
          <a:xfrm>
            <a:off x="4267200" y="228600"/>
            <a:ext cx="45878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2400" b="1" dirty="0">
                <a:solidFill>
                  <a:schemeClr val="tx2">
                    <a:lumMod val="60000"/>
                    <a:lumOff val="40000"/>
                  </a:schemeClr>
                </a:solidFill>
              </a:rPr>
              <a:t>Phase I &amp; II: Participatory diagnosis and planning, and initiation of CBO</a:t>
            </a:r>
          </a:p>
        </p:txBody>
      </p:sp>
      <p:sp>
        <p:nvSpPr>
          <p:cNvPr id="24585" name="AutoShape 10">
            <a:hlinkClick r:id="" action="ppaction://noaction" highlightClick="1"/>
          </p:cNvPr>
          <p:cNvSpPr>
            <a:spLocks noChangeArrowheads="1"/>
          </p:cNvSpPr>
          <p:nvPr/>
        </p:nvSpPr>
        <p:spPr bwMode="auto">
          <a:xfrm>
            <a:off x="5076825" y="2565400"/>
            <a:ext cx="1223963" cy="647700"/>
          </a:xfrm>
          <a:prstGeom prst="actionButtonForwardNex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Tree>
    <p:extLst>
      <p:ext uri="{BB962C8B-B14F-4D97-AF65-F5344CB8AC3E}">
        <p14:creationId xmlns:p14="http://schemas.microsoft.com/office/powerpoint/2010/main" val="1053275877"/>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Espace réservé du numéro de diapositive 7"/>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fld id="{0570B677-5D81-45F8-BB61-A82F2DBB7B14}" type="slidenum">
              <a:rPr lang="en-US" altLang="en-US" sz="1200" smtClean="0"/>
              <a:pPr eaLnBrk="1" hangingPunct="1">
                <a:spcBef>
                  <a:spcPct val="0"/>
                </a:spcBef>
                <a:buClrTx/>
                <a:buSzTx/>
                <a:buFontTx/>
                <a:buNone/>
              </a:pPr>
              <a:t>77</a:t>
            </a:fld>
            <a:endParaRPr lang="en-US" altLang="en-US" sz="1200" smtClean="0"/>
          </a:p>
        </p:txBody>
      </p:sp>
      <p:sp>
        <p:nvSpPr>
          <p:cNvPr id="190466" name="Rectangle 2"/>
          <p:cNvSpPr>
            <a:spLocks noGrp="1" noChangeArrowheads="1"/>
          </p:cNvSpPr>
          <p:nvPr>
            <p:ph type="title"/>
          </p:nvPr>
        </p:nvSpPr>
        <p:spPr>
          <a:xfrm>
            <a:off x="457200" y="277813"/>
            <a:ext cx="8229600" cy="731837"/>
          </a:xfrm>
        </p:spPr>
        <p:txBody>
          <a:bodyPr/>
          <a:lstStyle/>
          <a:p>
            <a:pPr eaLnBrk="1" hangingPunct="1">
              <a:defRPr/>
            </a:pPr>
            <a:r>
              <a:rPr lang="fr-FR" sz="3200" b="1" dirty="0" err="1" smtClean="0">
                <a:solidFill>
                  <a:schemeClr val="tx2">
                    <a:lumMod val="60000"/>
                    <a:lumOff val="40000"/>
                  </a:schemeClr>
                </a:solidFill>
                <a:latin typeface="Tahoma" pitchFamily="34" charset="0"/>
                <a:cs typeface="Tahoma" pitchFamily="34" charset="0"/>
              </a:rPr>
              <a:t>Need</a:t>
            </a:r>
            <a:r>
              <a:rPr lang="fr-FR" sz="3200" b="1" dirty="0" smtClean="0">
                <a:solidFill>
                  <a:schemeClr val="tx2">
                    <a:lumMod val="60000"/>
                    <a:lumOff val="40000"/>
                  </a:schemeClr>
                </a:solidFill>
                <a:latin typeface="Tahoma" pitchFamily="34" charset="0"/>
                <a:cs typeface="Tahoma" pitchFamily="34" charset="0"/>
              </a:rPr>
              <a:t> to </a:t>
            </a:r>
            <a:r>
              <a:rPr lang="fr-FR" sz="3200" b="1" dirty="0" err="1" smtClean="0">
                <a:solidFill>
                  <a:schemeClr val="tx2">
                    <a:lumMod val="60000"/>
                    <a:lumOff val="40000"/>
                  </a:schemeClr>
                </a:solidFill>
                <a:latin typeface="Tahoma" pitchFamily="34" charset="0"/>
                <a:cs typeface="Tahoma" pitchFamily="34" charset="0"/>
              </a:rPr>
              <a:t>work</a:t>
            </a:r>
            <a:r>
              <a:rPr lang="fr-FR" sz="3200" b="1" dirty="0" smtClean="0">
                <a:solidFill>
                  <a:schemeClr val="tx2">
                    <a:lumMod val="60000"/>
                    <a:lumOff val="40000"/>
                  </a:schemeClr>
                </a:solidFill>
                <a:latin typeface="Tahoma" pitchFamily="34" charset="0"/>
                <a:cs typeface="Tahoma" pitchFamily="34" charset="0"/>
              </a:rPr>
              <a:t> </a:t>
            </a:r>
            <a:r>
              <a:rPr lang="fr-FR" sz="3200" b="1" dirty="0" err="1" smtClean="0">
                <a:solidFill>
                  <a:schemeClr val="tx2">
                    <a:lumMod val="60000"/>
                    <a:lumOff val="40000"/>
                  </a:schemeClr>
                </a:solidFill>
                <a:latin typeface="Tahoma" pitchFamily="34" charset="0"/>
                <a:cs typeface="Tahoma" pitchFamily="34" charset="0"/>
              </a:rPr>
              <a:t>with</a:t>
            </a:r>
            <a:r>
              <a:rPr lang="fr-FR" sz="3200" b="1" dirty="0" smtClean="0">
                <a:solidFill>
                  <a:schemeClr val="tx2">
                    <a:lumMod val="60000"/>
                    <a:lumOff val="40000"/>
                  </a:schemeClr>
                </a:solidFill>
                <a:latin typeface="Tahoma" pitchFamily="34" charset="0"/>
                <a:cs typeface="Tahoma" pitchFamily="34" charset="0"/>
              </a:rPr>
              <a:t> focus groups</a:t>
            </a:r>
          </a:p>
        </p:txBody>
      </p:sp>
      <p:pic>
        <p:nvPicPr>
          <p:cNvPr id="27652" name="Picture 3" descr="Imag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457200" y="2368550"/>
            <a:ext cx="4032250" cy="2989263"/>
          </a:xfrm>
          <a:noFill/>
          <a:extLst>
            <a:ext uri="{909E8E84-426E-40DD-AFC4-6F175D3DCCD1}">
              <a14:hiddenFill xmlns:a14="http://schemas.microsoft.com/office/drawing/2010/main">
                <a:solidFill>
                  <a:srgbClr val="FFFFFF"/>
                </a:solidFill>
              </a14:hiddenFill>
            </a:ext>
          </a:extLst>
        </p:spPr>
      </p:pic>
      <p:pic>
        <p:nvPicPr>
          <p:cNvPr id="27653" name="Picture 4" descr="MVC-024S"/>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5230813" y="1600200"/>
            <a:ext cx="2879725" cy="2181225"/>
          </a:xfrm>
          <a:noFill/>
          <a:extLst>
            <a:ext uri="{909E8E84-426E-40DD-AFC4-6F175D3DCCD1}">
              <a14:hiddenFill xmlns:a14="http://schemas.microsoft.com/office/drawing/2010/main">
                <a:solidFill>
                  <a:srgbClr val="FFFFFF"/>
                </a:solidFill>
              </a14:hiddenFill>
            </a:ext>
          </a:extLst>
        </p:spPr>
      </p:pic>
      <p:pic>
        <p:nvPicPr>
          <p:cNvPr id="27654" name="Picture 5" descr="Image 6"/>
          <p:cNvPicPr>
            <a:picLocks noGrp="1" noChangeAspect="1" noChangeArrowheads="1"/>
          </p:cNvPicPr>
          <p:nvPr>
            <p:ph sz="quarter" idx="3"/>
          </p:nvPr>
        </p:nvPicPr>
        <p:blipFill>
          <a:blip r:embed="rId4">
            <a:extLst>
              <a:ext uri="{28A0092B-C50C-407E-A947-70E740481C1C}">
                <a14:useLocalDpi xmlns:a14="http://schemas.microsoft.com/office/drawing/2010/main" val="0"/>
              </a:ext>
            </a:extLst>
          </a:blip>
          <a:srcRect/>
          <a:stretch>
            <a:fillRect/>
          </a:stretch>
        </p:blipFill>
        <p:spPr>
          <a:xfrm>
            <a:off x="4967288" y="3949700"/>
            <a:ext cx="3405187" cy="2181225"/>
          </a:xfrm>
          <a:noFill/>
          <a:extLst>
            <a:ext uri="{909E8E84-426E-40DD-AFC4-6F175D3DCCD1}">
              <a14:hiddenFill xmlns:a14="http://schemas.microsoft.com/office/drawing/2010/main">
                <a:solidFill>
                  <a:srgbClr val="FFFFFF"/>
                </a:solidFill>
              </a14:hiddenFill>
            </a:ext>
          </a:extLst>
        </p:spPr>
      </p:pic>
      <p:sp>
        <p:nvSpPr>
          <p:cNvPr id="27655" name="AutoShape 6"/>
          <p:cNvSpPr>
            <a:spLocks noChangeArrowheads="1"/>
          </p:cNvSpPr>
          <p:nvPr/>
        </p:nvSpPr>
        <p:spPr bwMode="auto">
          <a:xfrm>
            <a:off x="4211638" y="1916113"/>
            <a:ext cx="865187" cy="720725"/>
          </a:xfrm>
          <a:custGeom>
            <a:avLst/>
            <a:gdLst>
              <a:gd name="T0" fmla="*/ 693987722 w 21600"/>
              <a:gd name="T1" fmla="*/ 0 h 21600"/>
              <a:gd name="T2" fmla="*/ 173512572 w 21600"/>
              <a:gd name="T3" fmla="*/ 401210123 h 21600"/>
              <a:gd name="T4" fmla="*/ 693987722 w 21600"/>
              <a:gd name="T5" fmla="*/ 200604494 h 21600"/>
              <a:gd name="T6" fmla="*/ 1561617994 w 21600"/>
              <a:gd name="T7" fmla="*/ 401210123 h 21600"/>
              <a:gd name="T8" fmla="*/ 1214592850 w 21600"/>
              <a:gd name="T9" fmla="*/ 601814618 h 21600"/>
              <a:gd name="T10" fmla="*/ 867566104 w 21600"/>
              <a:gd name="T11" fmla="*/ 401210123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accent1"/>
          </a:solidFill>
          <a:ln w="9525">
            <a:solidFill>
              <a:schemeClr val="tx1"/>
            </a:solidFill>
            <a:miter lim="800000"/>
            <a:headEnd/>
            <a:tailEnd/>
          </a:ln>
        </p:spPr>
        <p:txBody>
          <a:bodyPr wrap="none" anchor="ctr"/>
          <a:lstStyle/>
          <a:p>
            <a:endParaRPr lang="en-US"/>
          </a:p>
        </p:txBody>
      </p:sp>
      <p:sp>
        <p:nvSpPr>
          <p:cNvPr id="27656" name="AutoShape 7"/>
          <p:cNvSpPr>
            <a:spLocks noChangeArrowheads="1"/>
          </p:cNvSpPr>
          <p:nvPr/>
        </p:nvSpPr>
        <p:spPr bwMode="auto">
          <a:xfrm rot="10800000">
            <a:off x="4284663" y="5205413"/>
            <a:ext cx="792162" cy="1176337"/>
          </a:xfrm>
          <a:custGeom>
            <a:avLst/>
            <a:gdLst>
              <a:gd name="T0" fmla="*/ 557192228 w 21600"/>
              <a:gd name="T1" fmla="*/ 1776596 h 21600"/>
              <a:gd name="T2" fmla="*/ 134858576 w 21600"/>
              <a:gd name="T3" fmla="*/ 1624273277 h 21600"/>
              <a:gd name="T4" fmla="*/ 544959486 w 21600"/>
              <a:gd name="T5" fmla="*/ 873032446 h 21600"/>
              <a:gd name="T6" fmla="*/ 1198634882 w 21600"/>
              <a:gd name="T7" fmla="*/ 1744448464 h 21600"/>
              <a:gd name="T8" fmla="*/ 932272170 w 21600"/>
              <a:gd name="T9" fmla="*/ 2147483647 h 21600"/>
              <a:gd name="T10" fmla="*/ 665908137 w 21600"/>
              <a:gd name="T11" fmla="*/ 1744448464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8009" y="5399"/>
                  <a:pt x="5678" y="7525"/>
                  <a:pt x="5422" y="10304"/>
                </a:cubicBezTo>
                <a:lnTo>
                  <a:pt x="45" y="9808"/>
                </a:lnTo>
                <a:cubicBezTo>
                  <a:pt x="557" y="4251"/>
                  <a:pt x="521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accent1"/>
          </a:solidFill>
          <a:ln w="9525">
            <a:solidFill>
              <a:schemeClr val="tx1"/>
            </a:solidFill>
            <a:miter lim="800000"/>
            <a:headEnd/>
            <a:tailEnd/>
          </a:ln>
        </p:spPr>
        <p:txBody>
          <a:bodyPr wrap="none" anchor="ctr"/>
          <a:lstStyle/>
          <a:p>
            <a:endParaRPr lang="en-US"/>
          </a:p>
        </p:txBody>
      </p:sp>
      <p:sp>
        <p:nvSpPr>
          <p:cNvPr id="27657" name="AutoShape 8"/>
          <p:cNvSpPr>
            <a:spLocks noChangeArrowheads="1"/>
          </p:cNvSpPr>
          <p:nvPr/>
        </p:nvSpPr>
        <p:spPr bwMode="auto">
          <a:xfrm rot="5400000">
            <a:off x="8028782" y="3428206"/>
            <a:ext cx="865188" cy="720725"/>
          </a:xfrm>
          <a:custGeom>
            <a:avLst/>
            <a:gdLst>
              <a:gd name="T0" fmla="*/ 693990927 w 21600"/>
              <a:gd name="T1" fmla="*/ 0 h 21600"/>
              <a:gd name="T2" fmla="*/ 173514575 w 21600"/>
              <a:gd name="T3" fmla="*/ 401210123 h 21600"/>
              <a:gd name="T4" fmla="*/ 693990927 w 21600"/>
              <a:gd name="T5" fmla="*/ 200604494 h 21600"/>
              <a:gd name="T6" fmla="*/ 1561623204 w 21600"/>
              <a:gd name="T7" fmla="*/ 401210123 h 21600"/>
              <a:gd name="T8" fmla="*/ 1214597258 w 21600"/>
              <a:gd name="T9" fmla="*/ 601814618 h 21600"/>
              <a:gd name="T10" fmla="*/ 867568108 w 21600"/>
              <a:gd name="T11" fmla="*/ 401210123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accent1"/>
          </a:solidFill>
          <a:ln w="9525">
            <a:solidFill>
              <a:schemeClr val="tx1"/>
            </a:solidFill>
            <a:miter lim="800000"/>
            <a:headEnd/>
            <a:tailEnd/>
          </a:ln>
        </p:spPr>
        <p:txBody>
          <a:bodyPr wrap="none" anchor="ctr"/>
          <a:lstStyle/>
          <a:p>
            <a:endParaRPr lang="en-US"/>
          </a:p>
        </p:txBody>
      </p:sp>
    </p:spTree>
    <p:extLst>
      <p:ext uri="{BB962C8B-B14F-4D97-AF65-F5344CB8AC3E}">
        <p14:creationId xmlns:p14="http://schemas.microsoft.com/office/powerpoint/2010/main" val="2513231084"/>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Espace réservé du numéro de diapositive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fld id="{7974906B-0F30-43E7-962E-81414F97F968}" type="slidenum">
              <a:rPr lang="en-US" altLang="en-US" sz="1200" smtClean="0"/>
              <a:pPr eaLnBrk="1" hangingPunct="1">
                <a:spcBef>
                  <a:spcPct val="0"/>
                </a:spcBef>
                <a:buClrTx/>
                <a:buSzTx/>
                <a:buFontTx/>
                <a:buNone/>
              </a:pPr>
              <a:t>78</a:t>
            </a:fld>
            <a:endParaRPr lang="en-US" altLang="en-US" sz="1200" smtClean="0"/>
          </a:p>
        </p:txBody>
      </p:sp>
      <p:pic>
        <p:nvPicPr>
          <p:cNvPr id="33795" name="Picture 4" descr="vision map Od Chehi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257550" cy="562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9113" y="1844675"/>
            <a:ext cx="6115050" cy="395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7" name="Text Box 6"/>
          <p:cNvSpPr txBox="1">
            <a:spLocks noChangeArrowheads="1"/>
          </p:cNvSpPr>
          <p:nvPr/>
        </p:nvSpPr>
        <p:spPr bwMode="auto">
          <a:xfrm>
            <a:off x="3419475" y="333375"/>
            <a:ext cx="56276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2400" b="1" dirty="0">
                <a:solidFill>
                  <a:schemeClr val="tx2">
                    <a:lumMod val="60000"/>
                    <a:lumOff val="40000"/>
                  </a:schemeClr>
                </a:solidFill>
              </a:rPr>
              <a:t>Long-term vision development map</a:t>
            </a:r>
          </a:p>
        </p:txBody>
      </p:sp>
    </p:spTree>
    <p:extLst>
      <p:ext uri="{BB962C8B-B14F-4D97-AF65-F5344CB8AC3E}">
        <p14:creationId xmlns:p14="http://schemas.microsoft.com/office/powerpoint/2010/main" val="3846629192"/>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ce réservé du numéro de diapositive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fld id="{23896492-245B-491A-AF61-83F021F5FF0E}" type="slidenum">
              <a:rPr lang="en-US" altLang="en-US" sz="1200" smtClean="0"/>
              <a:pPr eaLnBrk="1" hangingPunct="1">
                <a:spcBef>
                  <a:spcPct val="0"/>
                </a:spcBef>
                <a:buClrTx/>
                <a:buSzTx/>
                <a:buFontTx/>
                <a:buNone/>
              </a:pPr>
              <a:t>79</a:t>
            </a:fld>
            <a:endParaRPr lang="en-US" altLang="en-US" sz="1200" smtClean="0"/>
          </a:p>
        </p:txBody>
      </p:sp>
      <p:grpSp>
        <p:nvGrpSpPr>
          <p:cNvPr id="34819" name="Group 2"/>
          <p:cNvGrpSpPr>
            <a:grpSpLocks/>
          </p:cNvGrpSpPr>
          <p:nvPr/>
        </p:nvGrpSpPr>
        <p:grpSpPr bwMode="auto">
          <a:xfrm>
            <a:off x="49213" y="76200"/>
            <a:ext cx="3455987" cy="3352800"/>
            <a:chOff x="576" y="0"/>
            <a:chExt cx="6315" cy="4288"/>
          </a:xfrm>
        </p:grpSpPr>
        <p:pic>
          <p:nvPicPr>
            <p:cNvPr id="34827" name="Picture 3" descr="PA methodology Al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6" y="0"/>
              <a:ext cx="4560" cy="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8" name="Text Box 4"/>
            <p:cNvSpPr txBox="1">
              <a:spLocks noChangeArrowheads="1"/>
            </p:cNvSpPr>
            <p:nvPr/>
          </p:nvSpPr>
          <p:spPr bwMode="auto">
            <a:xfrm>
              <a:off x="4129" y="39"/>
              <a:ext cx="2762" cy="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000" b="1">
                  <a:solidFill>
                    <a:schemeClr val="bg2"/>
                  </a:solidFill>
                  <a:latin typeface="Arial" charset="0"/>
                </a:rPr>
                <a:t>A. Nefzaoui et al. 2006</a:t>
              </a:r>
            </a:p>
          </p:txBody>
        </p:sp>
      </p:grpSp>
      <p:sp>
        <p:nvSpPr>
          <p:cNvPr id="34820" name="Rectangle 5"/>
          <p:cNvSpPr>
            <a:spLocks noChangeArrowheads="1"/>
          </p:cNvSpPr>
          <p:nvPr/>
        </p:nvSpPr>
        <p:spPr bwMode="auto">
          <a:xfrm>
            <a:off x="914400" y="0"/>
            <a:ext cx="1600200" cy="1447800"/>
          </a:xfrm>
          <a:prstGeom prst="rect">
            <a:avLst/>
          </a:prstGeom>
          <a:noFill/>
          <a:ln w="57150">
            <a:solidFill>
              <a:srgbClr val="FF33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34821" name="Freeform 6"/>
          <p:cNvSpPr>
            <a:spLocks/>
          </p:cNvSpPr>
          <p:nvPr/>
        </p:nvSpPr>
        <p:spPr bwMode="auto">
          <a:xfrm>
            <a:off x="76200" y="76200"/>
            <a:ext cx="2438400" cy="3352800"/>
          </a:xfrm>
          <a:custGeom>
            <a:avLst/>
            <a:gdLst>
              <a:gd name="T0" fmla="*/ 1209675000 w 1536"/>
              <a:gd name="T1" fmla="*/ 0 h 2112"/>
              <a:gd name="T2" fmla="*/ 1209675000 w 1536"/>
              <a:gd name="T3" fmla="*/ 2147483647 h 2112"/>
              <a:gd name="T4" fmla="*/ 2147483647 w 1536"/>
              <a:gd name="T5" fmla="*/ 2147483647 h 2112"/>
              <a:gd name="T6" fmla="*/ 2147483647 w 1536"/>
              <a:gd name="T7" fmla="*/ 2147483647 h 2112"/>
              <a:gd name="T8" fmla="*/ 0 w 1536"/>
              <a:gd name="T9" fmla="*/ 2147483647 h 2112"/>
              <a:gd name="T10" fmla="*/ 0 w 1536"/>
              <a:gd name="T11" fmla="*/ 0 h 2112"/>
              <a:gd name="T12" fmla="*/ 1209675000 w 1536"/>
              <a:gd name="T13" fmla="*/ 0 h 2112"/>
              <a:gd name="T14" fmla="*/ 0 60000 65536"/>
              <a:gd name="T15" fmla="*/ 0 60000 65536"/>
              <a:gd name="T16" fmla="*/ 0 60000 65536"/>
              <a:gd name="T17" fmla="*/ 0 60000 65536"/>
              <a:gd name="T18" fmla="*/ 0 60000 65536"/>
              <a:gd name="T19" fmla="*/ 0 60000 65536"/>
              <a:gd name="T20" fmla="*/ 0 60000 65536"/>
              <a:gd name="T21" fmla="*/ 0 w 1536"/>
              <a:gd name="T22" fmla="*/ 0 h 2112"/>
              <a:gd name="T23" fmla="*/ 1536 w 1536"/>
              <a:gd name="T24" fmla="*/ 2112 h 21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36" h="2112">
                <a:moveTo>
                  <a:pt x="480" y="0"/>
                </a:moveTo>
                <a:lnTo>
                  <a:pt x="480" y="912"/>
                </a:lnTo>
                <a:lnTo>
                  <a:pt x="1536" y="912"/>
                </a:lnTo>
                <a:lnTo>
                  <a:pt x="1536" y="2112"/>
                </a:lnTo>
                <a:lnTo>
                  <a:pt x="0" y="2112"/>
                </a:lnTo>
                <a:lnTo>
                  <a:pt x="0" y="0"/>
                </a:lnTo>
                <a:lnTo>
                  <a:pt x="480" y="0"/>
                </a:lnTo>
                <a:close/>
              </a:path>
            </a:pathLst>
          </a:custGeom>
          <a:solidFill>
            <a:srgbClr val="66CCFF">
              <a:alpha val="67058"/>
            </a:srgbClr>
          </a:solidFill>
          <a:ln w="9525">
            <a:solidFill>
              <a:schemeClr val="tx1"/>
            </a:solidFill>
            <a:round/>
            <a:headEnd/>
            <a:tailEnd/>
          </a:ln>
        </p:spPr>
        <p:txBody>
          <a:bodyPr/>
          <a:lstStyle/>
          <a:p>
            <a:endParaRPr lang="en-US"/>
          </a:p>
        </p:txBody>
      </p:sp>
      <p:pic>
        <p:nvPicPr>
          <p:cNvPr id="34822" name="Picture 7" descr="PA methodology Ali"/>
          <p:cNvPicPr>
            <a:picLocks noChangeAspect="1" noChangeArrowheads="1"/>
          </p:cNvPicPr>
          <p:nvPr/>
        </p:nvPicPr>
        <p:blipFill>
          <a:blip r:embed="rId2">
            <a:extLst>
              <a:ext uri="{28A0092B-C50C-407E-A947-70E740481C1C}">
                <a14:useLocalDpi xmlns:a14="http://schemas.microsoft.com/office/drawing/2010/main" val="0"/>
              </a:ext>
            </a:extLst>
          </a:blip>
          <a:srcRect l="35875" t="2797" r="10640" b="60912"/>
          <a:stretch>
            <a:fillRect/>
          </a:stretch>
        </p:blipFill>
        <p:spPr bwMode="auto">
          <a:xfrm>
            <a:off x="1752600" y="2133600"/>
            <a:ext cx="7391400" cy="471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3" name="Freeform 8"/>
          <p:cNvSpPr>
            <a:spLocks/>
          </p:cNvSpPr>
          <p:nvPr/>
        </p:nvSpPr>
        <p:spPr bwMode="auto">
          <a:xfrm>
            <a:off x="2514600" y="685800"/>
            <a:ext cx="1143000" cy="1371600"/>
          </a:xfrm>
          <a:custGeom>
            <a:avLst/>
            <a:gdLst>
              <a:gd name="T0" fmla="*/ 0 w 720"/>
              <a:gd name="T1" fmla="*/ 0 h 720"/>
              <a:gd name="T2" fmla="*/ 1814512500 w 720"/>
              <a:gd name="T3" fmla="*/ 0 h 720"/>
              <a:gd name="T4" fmla="*/ 1814512500 w 720"/>
              <a:gd name="T5" fmla="*/ 2147483647 h 720"/>
              <a:gd name="T6" fmla="*/ 1693545000 w 720"/>
              <a:gd name="T7" fmla="*/ 2147483647 h 720"/>
              <a:gd name="T8" fmla="*/ 1814512500 w 720"/>
              <a:gd name="T9" fmla="*/ 2147483647 h 720"/>
              <a:gd name="T10" fmla="*/ 0 60000 65536"/>
              <a:gd name="T11" fmla="*/ 0 60000 65536"/>
              <a:gd name="T12" fmla="*/ 0 60000 65536"/>
              <a:gd name="T13" fmla="*/ 0 60000 65536"/>
              <a:gd name="T14" fmla="*/ 0 60000 65536"/>
              <a:gd name="T15" fmla="*/ 0 w 720"/>
              <a:gd name="T16" fmla="*/ 0 h 720"/>
              <a:gd name="T17" fmla="*/ 720 w 720"/>
              <a:gd name="T18" fmla="*/ 720 h 720"/>
            </a:gdLst>
            <a:ahLst/>
            <a:cxnLst>
              <a:cxn ang="T10">
                <a:pos x="T0" y="T1"/>
              </a:cxn>
              <a:cxn ang="T11">
                <a:pos x="T2" y="T3"/>
              </a:cxn>
              <a:cxn ang="T12">
                <a:pos x="T4" y="T5"/>
              </a:cxn>
              <a:cxn ang="T13">
                <a:pos x="T6" y="T7"/>
              </a:cxn>
              <a:cxn ang="T14">
                <a:pos x="T8" y="T9"/>
              </a:cxn>
            </a:cxnLst>
            <a:rect l="T15" t="T16" r="T17" b="T18"/>
            <a:pathLst>
              <a:path w="720" h="720">
                <a:moveTo>
                  <a:pt x="0" y="0"/>
                </a:moveTo>
                <a:lnTo>
                  <a:pt x="720" y="0"/>
                </a:lnTo>
                <a:lnTo>
                  <a:pt x="720" y="720"/>
                </a:lnTo>
                <a:lnTo>
                  <a:pt x="672" y="720"/>
                </a:lnTo>
                <a:lnTo>
                  <a:pt x="720" y="672"/>
                </a:lnTo>
              </a:path>
            </a:pathLst>
          </a:custGeom>
          <a:noFill/>
          <a:ln w="57150">
            <a:solidFill>
              <a:srgbClr val="FF33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4824" name="Text Box 9"/>
          <p:cNvSpPr txBox="1">
            <a:spLocks noChangeArrowheads="1"/>
          </p:cNvSpPr>
          <p:nvPr/>
        </p:nvSpPr>
        <p:spPr bwMode="auto">
          <a:xfrm>
            <a:off x="4267200" y="228600"/>
            <a:ext cx="45878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2400" b="1" dirty="0">
                <a:solidFill>
                  <a:schemeClr val="tx2">
                    <a:lumMod val="60000"/>
                    <a:lumOff val="40000"/>
                  </a:schemeClr>
                </a:solidFill>
              </a:rPr>
              <a:t>Phase I &amp; II: Participatory diagnosis and planning, and initiation of CBO</a:t>
            </a:r>
          </a:p>
        </p:txBody>
      </p:sp>
    </p:spTree>
    <p:extLst>
      <p:ext uri="{BB962C8B-B14F-4D97-AF65-F5344CB8AC3E}">
        <p14:creationId xmlns:p14="http://schemas.microsoft.com/office/powerpoint/2010/main" val="3691996022"/>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Espace réservé du numéro de diapositive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fld id="{3CFAE54F-7F5F-4F48-9607-B62101A0BA84}" type="slidenum">
              <a:rPr lang="en-US" altLang="en-US" sz="1200" smtClean="0"/>
              <a:pPr eaLnBrk="1" hangingPunct="1">
                <a:spcBef>
                  <a:spcPct val="0"/>
                </a:spcBef>
                <a:buClrTx/>
                <a:buSzTx/>
                <a:buFontTx/>
                <a:buNone/>
              </a:pPr>
              <a:t>80</a:t>
            </a:fld>
            <a:endParaRPr lang="en-US" altLang="en-US" sz="1200" smtClean="0"/>
          </a:p>
        </p:txBody>
      </p:sp>
      <p:pic>
        <p:nvPicPr>
          <p:cNvPr id="38915" name="Picture 2" descr="PA methodology Ali"/>
          <p:cNvPicPr>
            <a:picLocks noChangeAspect="1" noChangeArrowheads="1"/>
          </p:cNvPicPr>
          <p:nvPr/>
        </p:nvPicPr>
        <p:blipFill>
          <a:blip r:embed="rId2">
            <a:extLst>
              <a:ext uri="{28A0092B-C50C-407E-A947-70E740481C1C}">
                <a14:useLocalDpi xmlns:a14="http://schemas.microsoft.com/office/drawing/2010/main" val="0"/>
              </a:ext>
            </a:extLst>
          </a:blip>
          <a:srcRect l="36209" t="44197" r="15369" b="13324"/>
          <a:stretch>
            <a:fillRect/>
          </a:stretch>
        </p:blipFill>
        <p:spPr bwMode="auto">
          <a:xfrm>
            <a:off x="2743200" y="1600200"/>
            <a:ext cx="6400800" cy="528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Text Box 3"/>
          <p:cNvSpPr txBox="1">
            <a:spLocks noChangeArrowheads="1"/>
          </p:cNvSpPr>
          <p:nvPr/>
        </p:nvSpPr>
        <p:spPr bwMode="auto">
          <a:xfrm>
            <a:off x="6553200" y="60325"/>
            <a:ext cx="15113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000" b="1">
                <a:solidFill>
                  <a:schemeClr val="bg2"/>
                </a:solidFill>
                <a:latin typeface="Arial" charset="0"/>
              </a:rPr>
              <a:t>A. Nefzaoui et al. 2006</a:t>
            </a:r>
          </a:p>
        </p:txBody>
      </p:sp>
      <p:sp>
        <p:nvSpPr>
          <p:cNvPr id="38917" name="Text Box 4"/>
          <p:cNvSpPr txBox="1">
            <a:spLocks noChangeArrowheads="1"/>
          </p:cNvSpPr>
          <p:nvPr/>
        </p:nvSpPr>
        <p:spPr bwMode="auto">
          <a:xfrm>
            <a:off x="3200400" y="228600"/>
            <a:ext cx="58959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2400" b="1" dirty="0">
                <a:solidFill>
                  <a:schemeClr val="tx2">
                    <a:lumMod val="60000"/>
                    <a:lumOff val="40000"/>
                  </a:schemeClr>
                </a:solidFill>
              </a:rPr>
              <a:t>Phase IV: Participatory programming</a:t>
            </a:r>
          </a:p>
        </p:txBody>
      </p:sp>
      <p:pic>
        <p:nvPicPr>
          <p:cNvPr id="38918" name="Picture 5" descr="PA methodology Al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52400"/>
            <a:ext cx="277495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9" name="Rectangle 6"/>
          <p:cNvSpPr>
            <a:spLocks noChangeArrowheads="1"/>
          </p:cNvSpPr>
          <p:nvPr/>
        </p:nvSpPr>
        <p:spPr bwMode="auto">
          <a:xfrm>
            <a:off x="990600" y="1447800"/>
            <a:ext cx="1600200" cy="1447800"/>
          </a:xfrm>
          <a:prstGeom prst="rect">
            <a:avLst/>
          </a:prstGeom>
          <a:noFill/>
          <a:ln w="57150">
            <a:solidFill>
              <a:srgbClr val="FF33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38920" name="Freeform 7"/>
          <p:cNvSpPr>
            <a:spLocks/>
          </p:cNvSpPr>
          <p:nvPr/>
        </p:nvSpPr>
        <p:spPr bwMode="auto">
          <a:xfrm>
            <a:off x="1752600" y="2895600"/>
            <a:ext cx="914400" cy="2057400"/>
          </a:xfrm>
          <a:custGeom>
            <a:avLst/>
            <a:gdLst>
              <a:gd name="T0" fmla="*/ 0 w 576"/>
              <a:gd name="T1" fmla="*/ 0 h 1296"/>
              <a:gd name="T2" fmla="*/ 0 w 576"/>
              <a:gd name="T3" fmla="*/ 2147483647 h 1296"/>
              <a:gd name="T4" fmla="*/ 1451610000 w 576"/>
              <a:gd name="T5" fmla="*/ 2147483647 h 1296"/>
              <a:gd name="T6" fmla="*/ 0 60000 65536"/>
              <a:gd name="T7" fmla="*/ 0 60000 65536"/>
              <a:gd name="T8" fmla="*/ 0 60000 65536"/>
              <a:gd name="T9" fmla="*/ 0 w 576"/>
              <a:gd name="T10" fmla="*/ 0 h 1296"/>
              <a:gd name="T11" fmla="*/ 576 w 576"/>
              <a:gd name="T12" fmla="*/ 1296 h 1296"/>
            </a:gdLst>
            <a:ahLst/>
            <a:cxnLst>
              <a:cxn ang="T6">
                <a:pos x="T0" y="T1"/>
              </a:cxn>
              <a:cxn ang="T7">
                <a:pos x="T2" y="T3"/>
              </a:cxn>
              <a:cxn ang="T8">
                <a:pos x="T4" y="T5"/>
              </a:cxn>
            </a:cxnLst>
            <a:rect l="T9" t="T10" r="T11" b="T12"/>
            <a:pathLst>
              <a:path w="576" h="1296">
                <a:moveTo>
                  <a:pt x="0" y="0"/>
                </a:moveTo>
                <a:lnTo>
                  <a:pt x="0" y="1296"/>
                </a:lnTo>
                <a:lnTo>
                  <a:pt x="576" y="1296"/>
                </a:lnTo>
              </a:path>
            </a:pathLst>
          </a:custGeom>
          <a:noFill/>
          <a:ln w="57150">
            <a:solidFill>
              <a:srgbClr val="FF33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8922" name="Freeform 9"/>
          <p:cNvSpPr>
            <a:spLocks/>
          </p:cNvSpPr>
          <p:nvPr/>
        </p:nvSpPr>
        <p:spPr bwMode="auto">
          <a:xfrm>
            <a:off x="34925" y="188913"/>
            <a:ext cx="2736850" cy="2735262"/>
          </a:xfrm>
          <a:custGeom>
            <a:avLst/>
            <a:gdLst>
              <a:gd name="T0" fmla="*/ 1373485950 w 1724"/>
              <a:gd name="T1" fmla="*/ 2147483647 h 1723"/>
              <a:gd name="T2" fmla="*/ 0 w 1724"/>
              <a:gd name="T3" fmla="*/ 2147483647 h 1723"/>
              <a:gd name="T4" fmla="*/ 0 w 1724"/>
              <a:gd name="T5" fmla="*/ 0 h 1723"/>
              <a:gd name="T6" fmla="*/ 2147483647 w 1724"/>
              <a:gd name="T7" fmla="*/ 0 h 1723"/>
              <a:gd name="T8" fmla="*/ 2147483647 w 1724"/>
              <a:gd name="T9" fmla="*/ 1943039320 h 1723"/>
              <a:gd name="T10" fmla="*/ 1257558763 w 1724"/>
              <a:gd name="T11" fmla="*/ 1943039320 h 1723"/>
              <a:gd name="T12" fmla="*/ 1486892188 w 1724"/>
              <a:gd name="T13" fmla="*/ 1943039320 h 1723"/>
              <a:gd name="T14" fmla="*/ 1373485950 w 1724"/>
              <a:gd name="T15" fmla="*/ 2147483647 h 1723"/>
              <a:gd name="T16" fmla="*/ 0 60000 65536"/>
              <a:gd name="T17" fmla="*/ 0 60000 65536"/>
              <a:gd name="T18" fmla="*/ 0 60000 65536"/>
              <a:gd name="T19" fmla="*/ 0 60000 65536"/>
              <a:gd name="T20" fmla="*/ 0 60000 65536"/>
              <a:gd name="T21" fmla="*/ 0 60000 65536"/>
              <a:gd name="T22" fmla="*/ 0 60000 65536"/>
              <a:gd name="T23" fmla="*/ 0 60000 65536"/>
              <a:gd name="T24" fmla="*/ 0 w 1724"/>
              <a:gd name="T25" fmla="*/ 0 h 1723"/>
              <a:gd name="T26" fmla="*/ 1724 w 1724"/>
              <a:gd name="T27" fmla="*/ 1723 h 172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24" h="1723">
                <a:moveTo>
                  <a:pt x="545" y="1723"/>
                </a:moveTo>
                <a:lnTo>
                  <a:pt x="0" y="1723"/>
                </a:lnTo>
                <a:lnTo>
                  <a:pt x="0" y="0"/>
                </a:lnTo>
                <a:lnTo>
                  <a:pt x="1724" y="0"/>
                </a:lnTo>
                <a:lnTo>
                  <a:pt x="1724" y="771"/>
                </a:lnTo>
                <a:lnTo>
                  <a:pt x="499" y="771"/>
                </a:lnTo>
                <a:lnTo>
                  <a:pt x="590" y="771"/>
                </a:lnTo>
                <a:lnTo>
                  <a:pt x="545" y="1723"/>
                </a:lnTo>
                <a:close/>
              </a:path>
            </a:pathLst>
          </a:custGeom>
          <a:solidFill>
            <a:srgbClr val="66CCFF">
              <a:alpha val="65881"/>
            </a:srgbClr>
          </a:solidFill>
          <a:ln w="9525">
            <a:solidFill>
              <a:schemeClr val="tx1"/>
            </a:solidFill>
            <a:round/>
            <a:headEnd/>
            <a:tailEnd/>
          </a:ln>
        </p:spPr>
        <p:txBody>
          <a:bodyPr/>
          <a:lstStyle/>
          <a:p>
            <a:endParaRPr lang="en-US"/>
          </a:p>
        </p:txBody>
      </p:sp>
    </p:spTree>
    <p:extLst>
      <p:ext uri="{BB962C8B-B14F-4D97-AF65-F5344CB8AC3E}">
        <p14:creationId xmlns:p14="http://schemas.microsoft.com/office/powerpoint/2010/main" val="3447637320"/>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35"/>
          <p:cNvSpPr>
            <a:spLocks noChangeArrowheads="1"/>
          </p:cNvSpPr>
          <p:nvPr/>
        </p:nvSpPr>
        <p:spPr bwMode="auto">
          <a:xfrm>
            <a:off x="0" y="0"/>
            <a:ext cx="4643438" cy="2133600"/>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39939" name="AutoShape 199"/>
          <p:cNvSpPr>
            <a:spLocks noChangeAspect="1" noChangeArrowheads="1" noTextEdit="1"/>
          </p:cNvSpPr>
          <p:nvPr/>
        </p:nvSpPr>
        <p:spPr bwMode="auto">
          <a:xfrm>
            <a:off x="0" y="-42863"/>
            <a:ext cx="9059863" cy="695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9940" name="Freeform 217"/>
          <p:cNvSpPr>
            <a:spLocks/>
          </p:cNvSpPr>
          <p:nvPr/>
        </p:nvSpPr>
        <p:spPr bwMode="auto">
          <a:xfrm>
            <a:off x="2195513" y="4868863"/>
            <a:ext cx="473075" cy="349250"/>
          </a:xfrm>
          <a:custGeom>
            <a:avLst/>
            <a:gdLst>
              <a:gd name="T0" fmla="*/ 137657076 w 1221"/>
              <a:gd name="T1" fmla="*/ 0 h 439"/>
              <a:gd name="T2" fmla="*/ 137657076 w 1221"/>
              <a:gd name="T3" fmla="*/ 70253348 h 439"/>
              <a:gd name="T4" fmla="*/ 0 w 1221"/>
              <a:gd name="T5" fmla="*/ 70253348 h 439"/>
              <a:gd name="T6" fmla="*/ 0 w 1221"/>
              <a:gd name="T7" fmla="*/ 207595314 h 439"/>
              <a:gd name="T8" fmla="*/ 137657076 w 1221"/>
              <a:gd name="T9" fmla="*/ 207595314 h 439"/>
              <a:gd name="T10" fmla="*/ 137657076 w 1221"/>
              <a:gd name="T11" fmla="*/ 277848662 h 439"/>
              <a:gd name="T12" fmla="*/ 183292347 w 1221"/>
              <a:gd name="T13" fmla="*/ 139240963 h 439"/>
              <a:gd name="T14" fmla="*/ 137657076 w 1221"/>
              <a:gd name="T15" fmla="*/ 0 h 439"/>
              <a:gd name="T16" fmla="*/ 0 60000 65536"/>
              <a:gd name="T17" fmla="*/ 0 60000 65536"/>
              <a:gd name="T18" fmla="*/ 0 60000 65536"/>
              <a:gd name="T19" fmla="*/ 0 60000 65536"/>
              <a:gd name="T20" fmla="*/ 0 60000 65536"/>
              <a:gd name="T21" fmla="*/ 0 60000 65536"/>
              <a:gd name="T22" fmla="*/ 0 60000 65536"/>
              <a:gd name="T23" fmla="*/ 0 60000 65536"/>
              <a:gd name="T24" fmla="*/ 0 w 1221"/>
              <a:gd name="T25" fmla="*/ 0 h 439"/>
              <a:gd name="T26" fmla="*/ 1221 w 1221"/>
              <a:gd name="T27" fmla="*/ 439 h 43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21" h="439">
                <a:moveTo>
                  <a:pt x="917" y="0"/>
                </a:moveTo>
                <a:lnTo>
                  <a:pt x="917" y="111"/>
                </a:lnTo>
                <a:lnTo>
                  <a:pt x="0" y="111"/>
                </a:lnTo>
                <a:lnTo>
                  <a:pt x="0" y="328"/>
                </a:lnTo>
                <a:lnTo>
                  <a:pt x="917" y="328"/>
                </a:lnTo>
                <a:lnTo>
                  <a:pt x="917" y="439"/>
                </a:lnTo>
                <a:lnTo>
                  <a:pt x="1221" y="220"/>
                </a:lnTo>
                <a:lnTo>
                  <a:pt x="917" y="0"/>
                </a:lnTo>
                <a:close/>
              </a:path>
            </a:pathLst>
          </a:custGeom>
          <a:solidFill>
            <a:srgbClr val="FFFF00"/>
          </a:solidFill>
          <a:ln>
            <a:noFill/>
          </a:ln>
          <a:extLst>
            <a:ext uri="{91240B29-F687-4F45-9708-019B960494DF}">
              <a14:hiddenLine xmlns:a14="http://schemas.microsoft.com/office/drawing/2010/main" w="11113">
                <a:solidFill>
                  <a:srgbClr val="000000"/>
                </a:solidFill>
                <a:round/>
                <a:headEnd/>
                <a:tailEnd/>
              </a14:hiddenLine>
            </a:ext>
          </a:extLst>
        </p:spPr>
        <p:txBody>
          <a:bodyPr/>
          <a:lstStyle/>
          <a:p>
            <a:endParaRPr lang="en-US"/>
          </a:p>
        </p:txBody>
      </p:sp>
      <p:sp>
        <p:nvSpPr>
          <p:cNvPr id="39941" name="Freeform 221"/>
          <p:cNvSpPr>
            <a:spLocks/>
          </p:cNvSpPr>
          <p:nvPr/>
        </p:nvSpPr>
        <p:spPr bwMode="auto">
          <a:xfrm>
            <a:off x="2260600" y="4235450"/>
            <a:ext cx="306388" cy="608013"/>
          </a:xfrm>
          <a:custGeom>
            <a:avLst/>
            <a:gdLst>
              <a:gd name="T0" fmla="*/ 0 w 382"/>
              <a:gd name="T1" fmla="*/ 361643116 h 766"/>
              <a:gd name="T2" fmla="*/ 61757234 w 382"/>
              <a:gd name="T3" fmla="*/ 361643116 h 766"/>
              <a:gd name="T4" fmla="*/ 61757234 w 382"/>
              <a:gd name="T5" fmla="*/ 0 h 766"/>
              <a:gd name="T6" fmla="*/ 183985192 w 382"/>
              <a:gd name="T7" fmla="*/ 0 h 766"/>
              <a:gd name="T8" fmla="*/ 183985192 w 382"/>
              <a:gd name="T9" fmla="*/ 361643116 h 766"/>
              <a:gd name="T10" fmla="*/ 245742426 w 382"/>
              <a:gd name="T11" fmla="*/ 361643116 h 766"/>
              <a:gd name="T12" fmla="*/ 122227958 w 382"/>
              <a:gd name="T13" fmla="*/ 482610716 h 766"/>
              <a:gd name="T14" fmla="*/ 0 w 382"/>
              <a:gd name="T15" fmla="*/ 361643116 h 766"/>
              <a:gd name="T16" fmla="*/ 0 60000 65536"/>
              <a:gd name="T17" fmla="*/ 0 60000 65536"/>
              <a:gd name="T18" fmla="*/ 0 60000 65536"/>
              <a:gd name="T19" fmla="*/ 0 60000 65536"/>
              <a:gd name="T20" fmla="*/ 0 60000 65536"/>
              <a:gd name="T21" fmla="*/ 0 60000 65536"/>
              <a:gd name="T22" fmla="*/ 0 60000 65536"/>
              <a:gd name="T23" fmla="*/ 0 60000 65536"/>
              <a:gd name="T24" fmla="*/ 0 w 382"/>
              <a:gd name="T25" fmla="*/ 0 h 766"/>
              <a:gd name="T26" fmla="*/ 382 w 382"/>
              <a:gd name="T27" fmla="*/ 766 h 76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82" h="766">
                <a:moveTo>
                  <a:pt x="0" y="574"/>
                </a:moveTo>
                <a:lnTo>
                  <a:pt x="96" y="574"/>
                </a:lnTo>
                <a:lnTo>
                  <a:pt x="96" y="0"/>
                </a:lnTo>
                <a:lnTo>
                  <a:pt x="286" y="0"/>
                </a:lnTo>
                <a:lnTo>
                  <a:pt x="286" y="574"/>
                </a:lnTo>
                <a:lnTo>
                  <a:pt x="382" y="574"/>
                </a:lnTo>
                <a:lnTo>
                  <a:pt x="190" y="766"/>
                </a:lnTo>
                <a:lnTo>
                  <a:pt x="0" y="574"/>
                </a:lnTo>
                <a:close/>
              </a:path>
            </a:pathLst>
          </a:custGeom>
          <a:solidFill>
            <a:srgbClr val="5F5F5F"/>
          </a:solidFill>
          <a:ln>
            <a:noFill/>
          </a:ln>
          <a:extLst>
            <a:ext uri="{91240B29-F687-4F45-9708-019B960494DF}">
              <a14:hiddenLine xmlns:a14="http://schemas.microsoft.com/office/drawing/2010/main" w="11113">
                <a:solidFill>
                  <a:srgbClr val="000000"/>
                </a:solidFill>
                <a:round/>
                <a:headEnd/>
                <a:tailEnd/>
              </a14:hiddenLine>
            </a:ext>
          </a:extLst>
        </p:spPr>
        <p:txBody>
          <a:bodyPr/>
          <a:lstStyle/>
          <a:p>
            <a:endParaRPr lang="en-US"/>
          </a:p>
        </p:txBody>
      </p:sp>
      <p:sp>
        <p:nvSpPr>
          <p:cNvPr id="39942" name="Freeform 252"/>
          <p:cNvSpPr>
            <a:spLocks/>
          </p:cNvSpPr>
          <p:nvPr/>
        </p:nvSpPr>
        <p:spPr bwMode="auto">
          <a:xfrm>
            <a:off x="7491413" y="2368550"/>
            <a:ext cx="1430337" cy="1666875"/>
          </a:xfrm>
          <a:custGeom>
            <a:avLst/>
            <a:gdLst>
              <a:gd name="T0" fmla="*/ 317837709 w 1785"/>
              <a:gd name="T1" fmla="*/ 883736923 h 2098"/>
              <a:gd name="T2" fmla="*/ 220880893 w 1785"/>
              <a:gd name="T3" fmla="*/ 765695478 h 2098"/>
              <a:gd name="T4" fmla="*/ 138050358 w 1785"/>
              <a:gd name="T5" fmla="*/ 644496663 h 2098"/>
              <a:gd name="T6" fmla="*/ 73841448 w 1785"/>
              <a:gd name="T7" fmla="*/ 524561113 h 2098"/>
              <a:gd name="T8" fmla="*/ 39167996 w 1785"/>
              <a:gd name="T9" fmla="*/ 437449813 h 2098"/>
              <a:gd name="T10" fmla="*/ 21189020 w 1785"/>
              <a:gd name="T11" fmla="*/ 381901084 h 2098"/>
              <a:gd name="T12" fmla="*/ 8347238 w 1785"/>
              <a:gd name="T13" fmla="*/ 326982399 h 2098"/>
              <a:gd name="T14" fmla="*/ 2568196 w 1785"/>
              <a:gd name="T15" fmla="*/ 276483555 h 2098"/>
              <a:gd name="T16" fmla="*/ 0 w 1785"/>
              <a:gd name="T17" fmla="*/ 229140492 h 2098"/>
              <a:gd name="T18" fmla="*/ 3852695 w 1785"/>
              <a:gd name="T19" fmla="*/ 184322370 h 2098"/>
              <a:gd name="T20" fmla="*/ 12199933 w 1785"/>
              <a:gd name="T21" fmla="*/ 143291662 h 2098"/>
              <a:gd name="T22" fmla="*/ 26968063 w 1785"/>
              <a:gd name="T23" fmla="*/ 106680000 h 2098"/>
              <a:gd name="T24" fmla="*/ 46873386 w 1785"/>
              <a:gd name="T25" fmla="*/ 73854957 h 2098"/>
              <a:gd name="T26" fmla="*/ 72556949 w 1785"/>
              <a:gd name="T27" fmla="*/ 47343064 h 2098"/>
              <a:gd name="T28" fmla="*/ 104661404 w 1785"/>
              <a:gd name="T29" fmla="*/ 25249422 h 2098"/>
              <a:gd name="T30" fmla="*/ 139334857 w 1785"/>
              <a:gd name="T31" fmla="*/ 10731402 h 2098"/>
              <a:gd name="T32" fmla="*/ 178502852 w 1785"/>
              <a:gd name="T33" fmla="*/ 2524942 h 2098"/>
              <a:gd name="T34" fmla="*/ 220880893 w 1785"/>
              <a:gd name="T35" fmla="*/ 0 h 2098"/>
              <a:gd name="T36" fmla="*/ 266469780 w 1785"/>
              <a:gd name="T37" fmla="*/ 3787413 h 2098"/>
              <a:gd name="T38" fmla="*/ 314627664 w 1785"/>
              <a:gd name="T39" fmla="*/ 13256344 h 2098"/>
              <a:gd name="T40" fmla="*/ 364711094 w 1785"/>
              <a:gd name="T41" fmla="*/ 27774364 h 2098"/>
              <a:gd name="T42" fmla="*/ 416720872 w 1785"/>
              <a:gd name="T43" fmla="*/ 47343064 h 2098"/>
              <a:gd name="T44" fmla="*/ 470656997 w 1785"/>
              <a:gd name="T45" fmla="*/ 72592486 h 2098"/>
              <a:gd name="T46" fmla="*/ 525234971 w 1785"/>
              <a:gd name="T47" fmla="*/ 104155058 h 2098"/>
              <a:gd name="T48" fmla="*/ 607423658 w 1785"/>
              <a:gd name="T49" fmla="*/ 158441315 h 2098"/>
              <a:gd name="T50" fmla="*/ 718505953 w 1785"/>
              <a:gd name="T51" fmla="*/ 248709191 h 2098"/>
              <a:gd name="T52" fmla="*/ 827020052 w 1785"/>
              <a:gd name="T53" fmla="*/ 354757558 h 2098"/>
              <a:gd name="T54" fmla="*/ 925903215 w 1785"/>
              <a:gd name="T55" fmla="*/ 474062269 h 2098"/>
              <a:gd name="T56" fmla="*/ 1008091902 w 1785"/>
              <a:gd name="T57" fmla="*/ 595260290 h 2098"/>
              <a:gd name="T58" fmla="*/ 1072300812 w 1785"/>
              <a:gd name="T59" fmla="*/ 715195839 h 2098"/>
              <a:gd name="T60" fmla="*/ 1106974264 w 1785"/>
              <a:gd name="T61" fmla="*/ 802307140 h 2098"/>
              <a:gd name="T62" fmla="*/ 1125595088 w 1785"/>
              <a:gd name="T63" fmla="*/ 857856663 h 2098"/>
              <a:gd name="T64" fmla="*/ 1137795021 w 1785"/>
              <a:gd name="T65" fmla="*/ 911512082 h 2098"/>
              <a:gd name="T66" fmla="*/ 1144857761 w 1785"/>
              <a:gd name="T67" fmla="*/ 962010926 h 2098"/>
              <a:gd name="T68" fmla="*/ 1146142260 w 1785"/>
              <a:gd name="T69" fmla="*/ 1010616461 h 2098"/>
              <a:gd name="T70" fmla="*/ 1142289565 w 1785"/>
              <a:gd name="T71" fmla="*/ 1055434582 h 2098"/>
              <a:gd name="T72" fmla="*/ 1133942326 w 1785"/>
              <a:gd name="T73" fmla="*/ 1096465290 h 2098"/>
              <a:gd name="T74" fmla="*/ 1119174197 w 1785"/>
              <a:gd name="T75" fmla="*/ 1133076952 h 2098"/>
              <a:gd name="T76" fmla="*/ 1099268874 w 1785"/>
              <a:gd name="T77" fmla="*/ 1165901995 h 2098"/>
              <a:gd name="T78" fmla="*/ 1073585310 w 1785"/>
              <a:gd name="T79" fmla="*/ 1192413889 h 2098"/>
              <a:gd name="T80" fmla="*/ 1034417314 w 1785"/>
              <a:gd name="T81" fmla="*/ 1217663311 h 2098"/>
              <a:gd name="T82" fmla="*/ 988828428 w 1785"/>
              <a:gd name="T83" fmla="*/ 1232182126 h 2098"/>
              <a:gd name="T84" fmla="*/ 938103149 w 1785"/>
              <a:gd name="T85" fmla="*/ 1238494481 h 2098"/>
              <a:gd name="T86" fmla="*/ 881598827 w 1785"/>
              <a:gd name="T87" fmla="*/ 1234707068 h 2098"/>
              <a:gd name="T88" fmla="*/ 819957312 w 1785"/>
              <a:gd name="T89" fmla="*/ 1222713195 h 2098"/>
              <a:gd name="T90" fmla="*/ 754463103 w 1785"/>
              <a:gd name="T91" fmla="*/ 1200620348 h 2098"/>
              <a:gd name="T92" fmla="*/ 685116999 w 1785"/>
              <a:gd name="T93" fmla="*/ 1170320247 h 2098"/>
              <a:gd name="T94" fmla="*/ 613844549 w 1785"/>
              <a:gd name="T95" fmla="*/ 1130552010 h 209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85"/>
              <a:gd name="T145" fmla="*/ 0 h 2098"/>
              <a:gd name="T146" fmla="*/ 1785 w 1785"/>
              <a:gd name="T147" fmla="*/ 2098 h 209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85" h="2098">
                <a:moveTo>
                  <a:pt x="618" y="1526"/>
                </a:moveTo>
                <a:lnTo>
                  <a:pt x="576" y="1484"/>
                </a:lnTo>
                <a:lnTo>
                  <a:pt x="536" y="1442"/>
                </a:lnTo>
                <a:lnTo>
                  <a:pt x="495" y="1400"/>
                </a:lnTo>
                <a:lnTo>
                  <a:pt x="457" y="1355"/>
                </a:lnTo>
                <a:lnTo>
                  <a:pt x="417" y="1307"/>
                </a:lnTo>
                <a:lnTo>
                  <a:pt x="380" y="1259"/>
                </a:lnTo>
                <a:lnTo>
                  <a:pt x="344" y="1213"/>
                </a:lnTo>
                <a:lnTo>
                  <a:pt x="309" y="1165"/>
                </a:lnTo>
                <a:lnTo>
                  <a:pt x="276" y="1117"/>
                </a:lnTo>
                <a:lnTo>
                  <a:pt x="244" y="1069"/>
                </a:lnTo>
                <a:lnTo>
                  <a:pt x="215" y="1021"/>
                </a:lnTo>
                <a:lnTo>
                  <a:pt x="188" y="973"/>
                </a:lnTo>
                <a:lnTo>
                  <a:pt x="161" y="925"/>
                </a:lnTo>
                <a:lnTo>
                  <a:pt x="138" y="877"/>
                </a:lnTo>
                <a:lnTo>
                  <a:pt x="115" y="831"/>
                </a:lnTo>
                <a:lnTo>
                  <a:pt x="96" y="783"/>
                </a:lnTo>
                <a:lnTo>
                  <a:pt x="77" y="739"/>
                </a:lnTo>
                <a:lnTo>
                  <a:pt x="69" y="716"/>
                </a:lnTo>
                <a:lnTo>
                  <a:pt x="61" y="693"/>
                </a:lnTo>
                <a:lnTo>
                  <a:pt x="54" y="670"/>
                </a:lnTo>
                <a:lnTo>
                  <a:pt x="46" y="649"/>
                </a:lnTo>
                <a:lnTo>
                  <a:pt x="40" y="626"/>
                </a:lnTo>
                <a:lnTo>
                  <a:pt x="33" y="605"/>
                </a:lnTo>
                <a:lnTo>
                  <a:pt x="29" y="584"/>
                </a:lnTo>
                <a:lnTo>
                  <a:pt x="23" y="561"/>
                </a:lnTo>
                <a:lnTo>
                  <a:pt x="19" y="539"/>
                </a:lnTo>
                <a:lnTo>
                  <a:pt x="13" y="518"/>
                </a:lnTo>
                <a:lnTo>
                  <a:pt x="12" y="499"/>
                </a:lnTo>
                <a:lnTo>
                  <a:pt x="8" y="478"/>
                </a:lnTo>
                <a:lnTo>
                  <a:pt x="6" y="459"/>
                </a:lnTo>
                <a:lnTo>
                  <a:pt x="4" y="438"/>
                </a:lnTo>
                <a:lnTo>
                  <a:pt x="2" y="419"/>
                </a:lnTo>
                <a:lnTo>
                  <a:pt x="0" y="399"/>
                </a:lnTo>
                <a:lnTo>
                  <a:pt x="0" y="380"/>
                </a:lnTo>
                <a:lnTo>
                  <a:pt x="0" y="363"/>
                </a:lnTo>
                <a:lnTo>
                  <a:pt x="0" y="344"/>
                </a:lnTo>
                <a:lnTo>
                  <a:pt x="2" y="326"/>
                </a:lnTo>
                <a:lnTo>
                  <a:pt x="4" y="309"/>
                </a:lnTo>
                <a:lnTo>
                  <a:pt x="6" y="292"/>
                </a:lnTo>
                <a:lnTo>
                  <a:pt x="8" y="275"/>
                </a:lnTo>
                <a:lnTo>
                  <a:pt x="12" y="257"/>
                </a:lnTo>
                <a:lnTo>
                  <a:pt x="15" y="242"/>
                </a:lnTo>
                <a:lnTo>
                  <a:pt x="19" y="227"/>
                </a:lnTo>
                <a:lnTo>
                  <a:pt x="23" y="211"/>
                </a:lnTo>
                <a:lnTo>
                  <a:pt x="29" y="196"/>
                </a:lnTo>
                <a:lnTo>
                  <a:pt x="35" y="182"/>
                </a:lnTo>
                <a:lnTo>
                  <a:pt x="42" y="169"/>
                </a:lnTo>
                <a:lnTo>
                  <a:pt x="48" y="156"/>
                </a:lnTo>
                <a:lnTo>
                  <a:pt x="56" y="142"/>
                </a:lnTo>
                <a:lnTo>
                  <a:pt x="65" y="129"/>
                </a:lnTo>
                <a:lnTo>
                  <a:pt x="73" y="117"/>
                </a:lnTo>
                <a:lnTo>
                  <a:pt x="83" y="106"/>
                </a:lnTo>
                <a:lnTo>
                  <a:pt x="92" y="94"/>
                </a:lnTo>
                <a:lnTo>
                  <a:pt x="104" y="84"/>
                </a:lnTo>
                <a:lnTo>
                  <a:pt x="113" y="75"/>
                </a:lnTo>
                <a:lnTo>
                  <a:pt x="125" y="65"/>
                </a:lnTo>
                <a:lnTo>
                  <a:pt x="136" y="56"/>
                </a:lnTo>
                <a:lnTo>
                  <a:pt x="150" y="48"/>
                </a:lnTo>
                <a:lnTo>
                  <a:pt x="163" y="40"/>
                </a:lnTo>
                <a:lnTo>
                  <a:pt x="175" y="35"/>
                </a:lnTo>
                <a:lnTo>
                  <a:pt x="188" y="29"/>
                </a:lnTo>
                <a:lnTo>
                  <a:pt x="204" y="23"/>
                </a:lnTo>
                <a:lnTo>
                  <a:pt x="217" y="17"/>
                </a:lnTo>
                <a:lnTo>
                  <a:pt x="232" y="13"/>
                </a:lnTo>
                <a:lnTo>
                  <a:pt x="248" y="10"/>
                </a:lnTo>
                <a:lnTo>
                  <a:pt x="263" y="6"/>
                </a:lnTo>
                <a:lnTo>
                  <a:pt x="278" y="4"/>
                </a:lnTo>
                <a:lnTo>
                  <a:pt x="294" y="2"/>
                </a:lnTo>
                <a:lnTo>
                  <a:pt x="311" y="0"/>
                </a:lnTo>
                <a:lnTo>
                  <a:pt x="328" y="0"/>
                </a:lnTo>
                <a:lnTo>
                  <a:pt x="344" y="0"/>
                </a:lnTo>
                <a:lnTo>
                  <a:pt x="361" y="0"/>
                </a:lnTo>
                <a:lnTo>
                  <a:pt x="380" y="2"/>
                </a:lnTo>
                <a:lnTo>
                  <a:pt x="397" y="4"/>
                </a:lnTo>
                <a:lnTo>
                  <a:pt x="415" y="6"/>
                </a:lnTo>
                <a:lnTo>
                  <a:pt x="434" y="8"/>
                </a:lnTo>
                <a:lnTo>
                  <a:pt x="453" y="12"/>
                </a:lnTo>
                <a:lnTo>
                  <a:pt x="470" y="15"/>
                </a:lnTo>
                <a:lnTo>
                  <a:pt x="490" y="21"/>
                </a:lnTo>
                <a:lnTo>
                  <a:pt x="509" y="25"/>
                </a:lnTo>
                <a:lnTo>
                  <a:pt x="530" y="31"/>
                </a:lnTo>
                <a:lnTo>
                  <a:pt x="549" y="36"/>
                </a:lnTo>
                <a:lnTo>
                  <a:pt x="568" y="44"/>
                </a:lnTo>
                <a:lnTo>
                  <a:pt x="589" y="52"/>
                </a:lnTo>
                <a:lnTo>
                  <a:pt x="609" y="60"/>
                </a:lnTo>
                <a:lnTo>
                  <a:pt x="630" y="67"/>
                </a:lnTo>
                <a:lnTo>
                  <a:pt x="649" y="75"/>
                </a:lnTo>
                <a:lnTo>
                  <a:pt x="670" y="84"/>
                </a:lnTo>
                <a:lnTo>
                  <a:pt x="691" y="94"/>
                </a:lnTo>
                <a:lnTo>
                  <a:pt x="712" y="106"/>
                </a:lnTo>
                <a:lnTo>
                  <a:pt x="733" y="115"/>
                </a:lnTo>
                <a:lnTo>
                  <a:pt x="754" y="127"/>
                </a:lnTo>
                <a:lnTo>
                  <a:pt x="776" y="140"/>
                </a:lnTo>
                <a:lnTo>
                  <a:pt x="797" y="152"/>
                </a:lnTo>
                <a:lnTo>
                  <a:pt x="818" y="165"/>
                </a:lnTo>
                <a:lnTo>
                  <a:pt x="839" y="179"/>
                </a:lnTo>
                <a:lnTo>
                  <a:pt x="860" y="192"/>
                </a:lnTo>
                <a:lnTo>
                  <a:pt x="904" y="221"/>
                </a:lnTo>
                <a:lnTo>
                  <a:pt x="946" y="251"/>
                </a:lnTo>
                <a:lnTo>
                  <a:pt x="991" y="284"/>
                </a:lnTo>
                <a:lnTo>
                  <a:pt x="1033" y="319"/>
                </a:lnTo>
                <a:lnTo>
                  <a:pt x="1077" y="355"/>
                </a:lnTo>
                <a:lnTo>
                  <a:pt x="1119" y="394"/>
                </a:lnTo>
                <a:lnTo>
                  <a:pt x="1161" y="432"/>
                </a:lnTo>
                <a:lnTo>
                  <a:pt x="1204" y="474"/>
                </a:lnTo>
                <a:lnTo>
                  <a:pt x="1246" y="516"/>
                </a:lnTo>
                <a:lnTo>
                  <a:pt x="1288" y="562"/>
                </a:lnTo>
                <a:lnTo>
                  <a:pt x="1328" y="609"/>
                </a:lnTo>
                <a:lnTo>
                  <a:pt x="1369" y="655"/>
                </a:lnTo>
                <a:lnTo>
                  <a:pt x="1405" y="703"/>
                </a:lnTo>
                <a:lnTo>
                  <a:pt x="1442" y="751"/>
                </a:lnTo>
                <a:lnTo>
                  <a:pt x="1476" y="799"/>
                </a:lnTo>
                <a:lnTo>
                  <a:pt x="1509" y="847"/>
                </a:lnTo>
                <a:lnTo>
                  <a:pt x="1541" y="895"/>
                </a:lnTo>
                <a:lnTo>
                  <a:pt x="1570" y="943"/>
                </a:lnTo>
                <a:lnTo>
                  <a:pt x="1597" y="991"/>
                </a:lnTo>
                <a:lnTo>
                  <a:pt x="1624" y="1039"/>
                </a:lnTo>
                <a:lnTo>
                  <a:pt x="1647" y="1087"/>
                </a:lnTo>
                <a:lnTo>
                  <a:pt x="1670" y="1133"/>
                </a:lnTo>
                <a:lnTo>
                  <a:pt x="1689" y="1179"/>
                </a:lnTo>
                <a:lnTo>
                  <a:pt x="1708" y="1225"/>
                </a:lnTo>
                <a:lnTo>
                  <a:pt x="1716" y="1248"/>
                </a:lnTo>
                <a:lnTo>
                  <a:pt x="1724" y="1271"/>
                </a:lnTo>
                <a:lnTo>
                  <a:pt x="1731" y="1294"/>
                </a:lnTo>
                <a:lnTo>
                  <a:pt x="1739" y="1315"/>
                </a:lnTo>
                <a:lnTo>
                  <a:pt x="1745" y="1338"/>
                </a:lnTo>
                <a:lnTo>
                  <a:pt x="1753" y="1359"/>
                </a:lnTo>
                <a:lnTo>
                  <a:pt x="1756" y="1380"/>
                </a:lnTo>
                <a:lnTo>
                  <a:pt x="1762" y="1401"/>
                </a:lnTo>
                <a:lnTo>
                  <a:pt x="1768" y="1423"/>
                </a:lnTo>
                <a:lnTo>
                  <a:pt x="1772" y="1444"/>
                </a:lnTo>
                <a:lnTo>
                  <a:pt x="1776" y="1465"/>
                </a:lnTo>
                <a:lnTo>
                  <a:pt x="1778" y="1486"/>
                </a:lnTo>
                <a:lnTo>
                  <a:pt x="1779" y="1505"/>
                </a:lnTo>
                <a:lnTo>
                  <a:pt x="1783" y="1524"/>
                </a:lnTo>
                <a:lnTo>
                  <a:pt x="1783" y="1545"/>
                </a:lnTo>
                <a:lnTo>
                  <a:pt x="1785" y="1565"/>
                </a:lnTo>
                <a:lnTo>
                  <a:pt x="1785" y="1584"/>
                </a:lnTo>
                <a:lnTo>
                  <a:pt x="1785" y="1601"/>
                </a:lnTo>
                <a:lnTo>
                  <a:pt x="1785" y="1620"/>
                </a:lnTo>
                <a:lnTo>
                  <a:pt x="1783" y="1638"/>
                </a:lnTo>
                <a:lnTo>
                  <a:pt x="1783" y="1655"/>
                </a:lnTo>
                <a:lnTo>
                  <a:pt x="1779" y="1672"/>
                </a:lnTo>
                <a:lnTo>
                  <a:pt x="1778" y="1689"/>
                </a:lnTo>
                <a:lnTo>
                  <a:pt x="1774" y="1705"/>
                </a:lnTo>
                <a:lnTo>
                  <a:pt x="1770" y="1722"/>
                </a:lnTo>
                <a:lnTo>
                  <a:pt x="1766" y="1737"/>
                </a:lnTo>
                <a:lnTo>
                  <a:pt x="1762" y="1753"/>
                </a:lnTo>
                <a:lnTo>
                  <a:pt x="1756" y="1766"/>
                </a:lnTo>
                <a:lnTo>
                  <a:pt x="1751" y="1782"/>
                </a:lnTo>
                <a:lnTo>
                  <a:pt x="1743" y="1795"/>
                </a:lnTo>
                <a:lnTo>
                  <a:pt x="1737" y="1808"/>
                </a:lnTo>
                <a:lnTo>
                  <a:pt x="1730" y="1822"/>
                </a:lnTo>
                <a:lnTo>
                  <a:pt x="1722" y="1833"/>
                </a:lnTo>
                <a:lnTo>
                  <a:pt x="1712" y="1847"/>
                </a:lnTo>
                <a:lnTo>
                  <a:pt x="1703" y="1858"/>
                </a:lnTo>
                <a:lnTo>
                  <a:pt x="1693" y="1868"/>
                </a:lnTo>
                <a:lnTo>
                  <a:pt x="1684" y="1879"/>
                </a:lnTo>
                <a:lnTo>
                  <a:pt x="1672" y="1889"/>
                </a:lnTo>
                <a:lnTo>
                  <a:pt x="1659" y="1901"/>
                </a:lnTo>
                <a:lnTo>
                  <a:pt x="1643" y="1910"/>
                </a:lnTo>
                <a:lnTo>
                  <a:pt x="1628" y="1920"/>
                </a:lnTo>
                <a:lnTo>
                  <a:pt x="1611" y="1929"/>
                </a:lnTo>
                <a:lnTo>
                  <a:pt x="1595" y="1935"/>
                </a:lnTo>
                <a:lnTo>
                  <a:pt x="1578" y="1943"/>
                </a:lnTo>
                <a:lnTo>
                  <a:pt x="1559" y="1949"/>
                </a:lnTo>
                <a:lnTo>
                  <a:pt x="1540" y="1952"/>
                </a:lnTo>
                <a:lnTo>
                  <a:pt x="1520" y="1956"/>
                </a:lnTo>
                <a:lnTo>
                  <a:pt x="1501" y="1960"/>
                </a:lnTo>
                <a:lnTo>
                  <a:pt x="1482" y="1962"/>
                </a:lnTo>
                <a:lnTo>
                  <a:pt x="1461" y="1962"/>
                </a:lnTo>
                <a:lnTo>
                  <a:pt x="1438" y="1962"/>
                </a:lnTo>
                <a:lnTo>
                  <a:pt x="1417" y="1962"/>
                </a:lnTo>
                <a:lnTo>
                  <a:pt x="1394" y="1960"/>
                </a:lnTo>
                <a:lnTo>
                  <a:pt x="1373" y="1956"/>
                </a:lnTo>
                <a:lnTo>
                  <a:pt x="1348" y="1954"/>
                </a:lnTo>
                <a:lnTo>
                  <a:pt x="1325" y="1949"/>
                </a:lnTo>
                <a:lnTo>
                  <a:pt x="1300" y="1943"/>
                </a:lnTo>
                <a:lnTo>
                  <a:pt x="1277" y="1937"/>
                </a:lnTo>
                <a:lnTo>
                  <a:pt x="1252" y="1929"/>
                </a:lnTo>
                <a:lnTo>
                  <a:pt x="1225" y="1922"/>
                </a:lnTo>
                <a:lnTo>
                  <a:pt x="1200" y="1912"/>
                </a:lnTo>
                <a:lnTo>
                  <a:pt x="1175" y="1902"/>
                </a:lnTo>
                <a:lnTo>
                  <a:pt x="1148" y="1893"/>
                </a:lnTo>
                <a:lnTo>
                  <a:pt x="1121" y="1879"/>
                </a:lnTo>
                <a:lnTo>
                  <a:pt x="1094" y="1868"/>
                </a:lnTo>
                <a:lnTo>
                  <a:pt x="1067" y="1854"/>
                </a:lnTo>
                <a:lnTo>
                  <a:pt x="1040" y="1839"/>
                </a:lnTo>
                <a:lnTo>
                  <a:pt x="1012" y="1824"/>
                </a:lnTo>
                <a:lnTo>
                  <a:pt x="985" y="1808"/>
                </a:lnTo>
                <a:lnTo>
                  <a:pt x="956" y="1791"/>
                </a:lnTo>
                <a:lnTo>
                  <a:pt x="718" y="2098"/>
                </a:lnTo>
                <a:lnTo>
                  <a:pt x="618" y="1526"/>
                </a:lnTo>
                <a:close/>
              </a:path>
            </a:pathLst>
          </a:custGeom>
          <a:solidFill>
            <a:srgbClr val="DD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9943" name="Freeform 253"/>
          <p:cNvSpPr>
            <a:spLocks/>
          </p:cNvSpPr>
          <p:nvPr/>
        </p:nvSpPr>
        <p:spPr bwMode="auto">
          <a:xfrm>
            <a:off x="7491413" y="2368550"/>
            <a:ext cx="1430337" cy="1666875"/>
          </a:xfrm>
          <a:custGeom>
            <a:avLst/>
            <a:gdLst>
              <a:gd name="T0" fmla="*/ 317837709 w 1785"/>
              <a:gd name="T1" fmla="*/ 883736923 h 2098"/>
              <a:gd name="T2" fmla="*/ 220880893 w 1785"/>
              <a:gd name="T3" fmla="*/ 765695478 h 2098"/>
              <a:gd name="T4" fmla="*/ 138050358 w 1785"/>
              <a:gd name="T5" fmla="*/ 644496663 h 2098"/>
              <a:gd name="T6" fmla="*/ 73841448 w 1785"/>
              <a:gd name="T7" fmla="*/ 524561113 h 2098"/>
              <a:gd name="T8" fmla="*/ 39167996 w 1785"/>
              <a:gd name="T9" fmla="*/ 437449813 h 2098"/>
              <a:gd name="T10" fmla="*/ 21189020 w 1785"/>
              <a:gd name="T11" fmla="*/ 381901084 h 2098"/>
              <a:gd name="T12" fmla="*/ 8347238 w 1785"/>
              <a:gd name="T13" fmla="*/ 326982399 h 2098"/>
              <a:gd name="T14" fmla="*/ 2568196 w 1785"/>
              <a:gd name="T15" fmla="*/ 276483555 h 2098"/>
              <a:gd name="T16" fmla="*/ 0 w 1785"/>
              <a:gd name="T17" fmla="*/ 229140492 h 2098"/>
              <a:gd name="T18" fmla="*/ 3852695 w 1785"/>
              <a:gd name="T19" fmla="*/ 184322370 h 2098"/>
              <a:gd name="T20" fmla="*/ 12199933 w 1785"/>
              <a:gd name="T21" fmla="*/ 143291662 h 2098"/>
              <a:gd name="T22" fmla="*/ 26968063 w 1785"/>
              <a:gd name="T23" fmla="*/ 106680000 h 2098"/>
              <a:gd name="T24" fmla="*/ 46873386 w 1785"/>
              <a:gd name="T25" fmla="*/ 73854957 h 2098"/>
              <a:gd name="T26" fmla="*/ 72556949 w 1785"/>
              <a:gd name="T27" fmla="*/ 47343064 h 2098"/>
              <a:gd name="T28" fmla="*/ 104661404 w 1785"/>
              <a:gd name="T29" fmla="*/ 25249422 h 2098"/>
              <a:gd name="T30" fmla="*/ 139334857 w 1785"/>
              <a:gd name="T31" fmla="*/ 10731402 h 2098"/>
              <a:gd name="T32" fmla="*/ 178502852 w 1785"/>
              <a:gd name="T33" fmla="*/ 2524942 h 2098"/>
              <a:gd name="T34" fmla="*/ 220880893 w 1785"/>
              <a:gd name="T35" fmla="*/ 0 h 2098"/>
              <a:gd name="T36" fmla="*/ 266469780 w 1785"/>
              <a:gd name="T37" fmla="*/ 3787413 h 2098"/>
              <a:gd name="T38" fmla="*/ 314627664 w 1785"/>
              <a:gd name="T39" fmla="*/ 13256344 h 2098"/>
              <a:gd name="T40" fmla="*/ 364711094 w 1785"/>
              <a:gd name="T41" fmla="*/ 27774364 h 2098"/>
              <a:gd name="T42" fmla="*/ 416720872 w 1785"/>
              <a:gd name="T43" fmla="*/ 47343064 h 2098"/>
              <a:gd name="T44" fmla="*/ 470656997 w 1785"/>
              <a:gd name="T45" fmla="*/ 72592486 h 2098"/>
              <a:gd name="T46" fmla="*/ 525234971 w 1785"/>
              <a:gd name="T47" fmla="*/ 104155058 h 2098"/>
              <a:gd name="T48" fmla="*/ 607423658 w 1785"/>
              <a:gd name="T49" fmla="*/ 158441315 h 2098"/>
              <a:gd name="T50" fmla="*/ 718505953 w 1785"/>
              <a:gd name="T51" fmla="*/ 248709191 h 2098"/>
              <a:gd name="T52" fmla="*/ 827020052 w 1785"/>
              <a:gd name="T53" fmla="*/ 354757558 h 2098"/>
              <a:gd name="T54" fmla="*/ 925903215 w 1785"/>
              <a:gd name="T55" fmla="*/ 474062269 h 2098"/>
              <a:gd name="T56" fmla="*/ 1008091902 w 1785"/>
              <a:gd name="T57" fmla="*/ 595260290 h 2098"/>
              <a:gd name="T58" fmla="*/ 1072300812 w 1785"/>
              <a:gd name="T59" fmla="*/ 715195839 h 2098"/>
              <a:gd name="T60" fmla="*/ 1106974264 w 1785"/>
              <a:gd name="T61" fmla="*/ 802307140 h 2098"/>
              <a:gd name="T62" fmla="*/ 1125595088 w 1785"/>
              <a:gd name="T63" fmla="*/ 857856663 h 2098"/>
              <a:gd name="T64" fmla="*/ 1137795021 w 1785"/>
              <a:gd name="T65" fmla="*/ 911512082 h 2098"/>
              <a:gd name="T66" fmla="*/ 1144857761 w 1785"/>
              <a:gd name="T67" fmla="*/ 962010926 h 2098"/>
              <a:gd name="T68" fmla="*/ 1146142260 w 1785"/>
              <a:gd name="T69" fmla="*/ 1010616461 h 2098"/>
              <a:gd name="T70" fmla="*/ 1142289565 w 1785"/>
              <a:gd name="T71" fmla="*/ 1055434582 h 2098"/>
              <a:gd name="T72" fmla="*/ 1133942326 w 1785"/>
              <a:gd name="T73" fmla="*/ 1096465290 h 2098"/>
              <a:gd name="T74" fmla="*/ 1119174197 w 1785"/>
              <a:gd name="T75" fmla="*/ 1133076952 h 2098"/>
              <a:gd name="T76" fmla="*/ 1099268874 w 1785"/>
              <a:gd name="T77" fmla="*/ 1165901995 h 2098"/>
              <a:gd name="T78" fmla="*/ 1073585310 w 1785"/>
              <a:gd name="T79" fmla="*/ 1192413889 h 2098"/>
              <a:gd name="T80" fmla="*/ 1034417314 w 1785"/>
              <a:gd name="T81" fmla="*/ 1217663311 h 2098"/>
              <a:gd name="T82" fmla="*/ 988828428 w 1785"/>
              <a:gd name="T83" fmla="*/ 1232182126 h 2098"/>
              <a:gd name="T84" fmla="*/ 938103149 w 1785"/>
              <a:gd name="T85" fmla="*/ 1238494481 h 2098"/>
              <a:gd name="T86" fmla="*/ 881598827 w 1785"/>
              <a:gd name="T87" fmla="*/ 1234707068 h 2098"/>
              <a:gd name="T88" fmla="*/ 819957312 w 1785"/>
              <a:gd name="T89" fmla="*/ 1222713195 h 2098"/>
              <a:gd name="T90" fmla="*/ 754463103 w 1785"/>
              <a:gd name="T91" fmla="*/ 1200620348 h 2098"/>
              <a:gd name="T92" fmla="*/ 685116999 w 1785"/>
              <a:gd name="T93" fmla="*/ 1170320247 h 2098"/>
              <a:gd name="T94" fmla="*/ 613844549 w 1785"/>
              <a:gd name="T95" fmla="*/ 1130552010 h 209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85"/>
              <a:gd name="T145" fmla="*/ 0 h 2098"/>
              <a:gd name="T146" fmla="*/ 1785 w 1785"/>
              <a:gd name="T147" fmla="*/ 2098 h 209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85" h="2098">
                <a:moveTo>
                  <a:pt x="618" y="1526"/>
                </a:moveTo>
                <a:lnTo>
                  <a:pt x="576" y="1484"/>
                </a:lnTo>
                <a:lnTo>
                  <a:pt x="536" y="1442"/>
                </a:lnTo>
                <a:lnTo>
                  <a:pt x="495" y="1400"/>
                </a:lnTo>
                <a:lnTo>
                  <a:pt x="457" y="1355"/>
                </a:lnTo>
                <a:lnTo>
                  <a:pt x="417" y="1307"/>
                </a:lnTo>
                <a:lnTo>
                  <a:pt x="380" y="1259"/>
                </a:lnTo>
                <a:lnTo>
                  <a:pt x="344" y="1213"/>
                </a:lnTo>
                <a:lnTo>
                  <a:pt x="309" y="1165"/>
                </a:lnTo>
                <a:lnTo>
                  <a:pt x="276" y="1117"/>
                </a:lnTo>
                <a:lnTo>
                  <a:pt x="244" y="1069"/>
                </a:lnTo>
                <a:lnTo>
                  <a:pt x="215" y="1021"/>
                </a:lnTo>
                <a:lnTo>
                  <a:pt x="188" y="973"/>
                </a:lnTo>
                <a:lnTo>
                  <a:pt x="161" y="925"/>
                </a:lnTo>
                <a:lnTo>
                  <a:pt x="138" y="877"/>
                </a:lnTo>
                <a:lnTo>
                  <a:pt x="115" y="831"/>
                </a:lnTo>
                <a:lnTo>
                  <a:pt x="96" y="783"/>
                </a:lnTo>
                <a:lnTo>
                  <a:pt x="77" y="739"/>
                </a:lnTo>
                <a:lnTo>
                  <a:pt x="69" y="716"/>
                </a:lnTo>
                <a:lnTo>
                  <a:pt x="61" y="693"/>
                </a:lnTo>
                <a:lnTo>
                  <a:pt x="54" y="670"/>
                </a:lnTo>
                <a:lnTo>
                  <a:pt x="46" y="649"/>
                </a:lnTo>
                <a:lnTo>
                  <a:pt x="40" y="626"/>
                </a:lnTo>
                <a:lnTo>
                  <a:pt x="33" y="605"/>
                </a:lnTo>
                <a:lnTo>
                  <a:pt x="29" y="584"/>
                </a:lnTo>
                <a:lnTo>
                  <a:pt x="23" y="561"/>
                </a:lnTo>
                <a:lnTo>
                  <a:pt x="19" y="539"/>
                </a:lnTo>
                <a:lnTo>
                  <a:pt x="13" y="518"/>
                </a:lnTo>
                <a:lnTo>
                  <a:pt x="12" y="499"/>
                </a:lnTo>
                <a:lnTo>
                  <a:pt x="8" y="478"/>
                </a:lnTo>
                <a:lnTo>
                  <a:pt x="6" y="459"/>
                </a:lnTo>
                <a:lnTo>
                  <a:pt x="4" y="438"/>
                </a:lnTo>
                <a:lnTo>
                  <a:pt x="2" y="419"/>
                </a:lnTo>
                <a:lnTo>
                  <a:pt x="0" y="399"/>
                </a:lnTo>
                <a:lnTo>
                  <a:pt x="0" y="380"/>
                </a:lnTo>
                <a:lnTo>
                  <a:pt x="0" y="363"/>
                </a:lnTo>
                <a:lnTo>
                  <a:pt x="0" y="344"/>
                </a:lnTo>
                <a:lnTo>
                  <a:pt x="2" y="326"/>
                </a:lnTo>
                <a:lnTo>
                  <a:pt x="4" y="309"/>
                </a:lnTo>
                <a:lnTo>
                  <a:pt x="6" y="292"/>
                </a:lnTo>
                <a:lnTo>
                  <a:pt x="8" y="275"/>
                </a:lnTo>
                <a:lnTo>
                  <a:pt x="12" y="257"/>
                </a:lnTo>
                <a:lnTo>
                  <a:pt x="15" y="242"/>
                </a:lnTo>
                <a:lnTo>
                  <a:pt x="19" y="227"/>
                </a:lnTo>
                <a:lnTo>
                  <a:pt x="23" y="211"/>
                </a:lnTo>
                <a:lnTo>
                  <a:pt x="29" y="196"/>
                </a:lnTo>
                <a:lnTo>
                  <a:pt x="35" y="182"/>
                </a:lnTo>
                <a:lnTo>
                  <a:pt x="42" y="169"/>
                </a:lnTo>
                <a:lnTo>
                  <a:pt x="48" y="156"/>
                </a:lnTo>
                <a:lnTo>
                  <a:pt x="56" y="142"/>
                </a:lnTo>
                <a:lnTo>
                  <a:pt x="65" y="129"/>
                </a:lnTo>
                <a:lnTo>
                  <a:pt x="73" y="117"/>
                </a:lnTo>
                <a:lnTo>
                  <a:pt x="83" y="106"/>
                </a:lnTo>
                <a:lnTo>
                  <a:pt x="92" y="94"/>
                </a:lnTo>
                <a:lnTo>
                  <a:pt x="104" y="84"/>
                </a:lnTo>
                <a:lnTo>
                  <a:pt x="113" y="75"/>
                </a:lnTo>
                <a:lnTo>
                  <a:pt x="125" y="65"/>
                </a:lnTo>
                <a:lnTo>
                  <a:pt x="136" y="56"/>
                </a:lnTo>
                <a:lnTo>
                  <a:pt x="150" y="48"/>
                </a:lnTo>
                <a:lnTo>
                  <a:pt x="163" y="40"/>
                </a:lnTo>
                <a:lnTo>
                  <a:pt x="175" y="35"/>
                </a:lnTo>
                <a:lnTo>
                  <a:pt x="188" y="29"/>
                </a:lnTo>
                <a:lnTo>
                  <a:pt x="204" y="23"/>
                </a:lnTo>
                <a:lnTo>
                  <a:pt x="217" y="17"/>
                </a:lnTo>
                <a:lnTo>
                  <a:pt x="232" y="13"/>
                </a:lnTo>
                <a:lnTo>
                  <a:pt x="248" y="10"/>
                </a:lnTo>
                <a:lnTo>
                  <a:pt x="263" y="6"/>
                </a:lnTo>
                <a:lnTo>
                  <a:pt x="278" y="4"/>
                </a:lnTo>
                <a:lnTo>
                  <a:pt x="294" y="2"/>
                </a:lnTo>
                <a:lnTo>
                  <a:pt x="311" y="0"/>
                </a:lnTo>
                <a:lnTo>
                  <a:pt x="328" y="0"/>
                </a:lnTo>
                <a:lnTo>
                  <a:pt x="344" y="0"/>
                </a:lnTo>
                <a:lnTo>
                  <a:pt x="361" y="0"/>
                </a:lnTo>
                <a:lnTo>
                  <a:pt x="380" y="2"/>
                </a:lnTo>
                <a:lnTo>
                  <a:pt x="397" y="4"/>
                </a:lnTo>
                <a:lnTo>
                  <a:pt x="415" y="6"/>
                </a:lnTo>
                <a:lnTo>
                  <a:pt x="434" y="8"/>
                </a:lnTo>
                <a:lnTo>
                  <a:pt x="453" y="12"/>
                </a:lnTo>
                <a:lnTo>
                  <a:pt x="470" y="15"/>
                </a:lnTo>
                <a:lnTo>
                  <a:pt x="490" y="21"/>
                </a:lnTo>
                <a:lnTo>
                  <a:pt x="509" y="25"/>
                </a:lnTo>
                <a:lnTo>
                  <a:pt x="530" y="31"/>
                </a:lnTo>
                <a:lnTo>
                  <a:pt x="549" y="36"/>
                </a:lnTo>
                <a:lnTo>
                  <a:pt x="568" y="44"/>
                </a:lnTo>
                <a:lnTo>
                  <a:pt x="589" y="52"/>
                </a:lnTo>
                <a:lnTo>
                  <a:pt x="609" y="60"/>
                </a:lnTo>
                <a:lnTo>
                  <a:pt x="630" y="67"/>
                </a:lnTo>
                <a:lnTo>
                  <a:pt x="649" y="75"/>
                </a:lnTo>
                <a:lnTo>
                  <a:pt x="670" y="84"/>
                </a:lnTo>
                <a:lnTo>
                  <a:pt x="691" y="94"/>
                </a:lnTo>
                <a:lnTo>
                  <a:pt x="712" y="106"/>
                </a:lnTo>
                <a:lnTo>
                  <a:pt x="733" y="115"/>
                </a:lnTo>
                <a:lnTo>
                  <a:pt x="754" y="127"/>
                </a:lnTo>
                <a:lnTo>
                  <a:pt x="776" y="140"/>
                </a:lnTo>
                <a:lnTo>
                  <a:pt x="797" y="152"/>
                </a:lnTo>
                <a:lnTo>
                  <a:pt x="818" y="165"/>
                </a:lnTo>
                <a:lnTo>
                  <a:pt x="839" y="179"/>
                </a:lnTo>
                <a:lnTo>
                  <a:pt x="860" y="192"/>
                </a:lnTo>
                <a:lnTo>
                  <a:pt x="904" y="221"/>
                </a:lnTo>
                <a:lnTo>
                  <a:pt x="946" y="251"/>
                </a:lnTo>
                <a:lnTo>
                  <a:pt x="991" y="284"/>
                </a:lnTo>
                <a:lnTo>
                  <a:pt x="1033" y="319"/>
                </a:lnTo>
                <a:lnTo>
                  <a:pt x="1077" y="355"/>
                </a:lnTo>
                <a:lnTo>
                  <a:pt x="1119" y="394"/>
                </a:lnTo>
                <a:lnTo>
                  <a:pt x="1161" y="432"/>
                </a:lnTo>
                <a:lnTo>
                  <a:pt x="1204" y="474"/>
                </a:lnTo>
                <a:lnTo>
                  <a:pt x="1246" y="516"/>
                </a:lnTo>
                <a:lnTo>
                  <a:pt x="1288" y="562"/>
                </a:lnTo>
                <a:lnTo>
                  <a:pt x="1328" y="609"/>
                </a:lnTo>
                <a:lnTo>
                  <a:pt x="1369" y="655"/>
                </a:lnTo>
                <a:lnTo>
                  <a:pt x="1405" y="703"/>
                </a:lnTo>
                <a:lnTo>
                  <a:pt x="1442" y="751"/>
                </a:lnTo>
                <a:lnTo>
                  <a:pt x="1476" y="799"/>
                </a:lnTo>
                <a:lnTo>
                  <a:pt x="1509" y="847"/>
                </a:lnTo>
                <a:lnTo>
                  <a:pt x="1541" y="895"/>
                </a:lnTo>
                <a:lnTo>
                  <a:pt x="1570" y="943"/>
                </a:lnTo>
                <a:lnTo>
                  <a:pt x="1597" y="991"/>
                </a:lnTo>
                <a:lnTo>
                  <a:pt x="1624" y="1039"/>
                </a:lnTo>
                <a:lnTo>
                  <a:pt x="1647" y="1087"/>
                </a:lnTo>
                <a:lnTo>
                  <a:pt x="1670" y="1133"/>
                </a:lnTo>
                <a:lnTo>
                  <a:pt x="1689" y="1179"/>
                </a:lnTo>
                <a:lnTo>
                  <a:pt x="1708" y="1225"/>
                </a:lnTo>
                <a:lnTo>
                  <a:pt x="1716" y="1248"/>
                </a:lnTo>
                <a:lnTo>
                  <a:pt x="1724" y="1271"/>
                </a:lnTo>
                <a:lnTo>
                  <a:pt x="1731" y="1294"/>
                </a:lnTo>
                <a:lnTo>
                  <a:pt x="1739" y="1315"/>
                </a:lnTo>
                <a:lnTo>
                  <a:pt x="1745" y="1338"/>
                </a:lnTo>
                <a:lnTo>
                  <a:pt x="1753" y="1359"/>
                </a:lnTo>
                <a:lnTo>
                  <a:pt x="1756" y="1380"/>
                </a:lnTo>
                <a:lnTo>
                  <a:pt x="1762" y="1401"/>
                </a:lnTo>
                <a:lnTo>
                  <a:pt x="1768" y="1423"/>
                </a:lnTo>
                <a:lnTo>
                  <a:pt x="1772" y="1444"/>
                </a:lnTo>
                <a:lnTo>
                  <a:pt x="1776" y="1465"/>
                </a:lnTo>
                <a:lnTo>
                  <a:pt x="1778" y="1486"/>
                </a:lnTo>
                <a:lnTo>
                  <a:pt x="1779" y="1505"/>
                </a:lnTo>
                <a:lnTo>
                  <a:pt x="1783" y="1524"/>
                </a:lnTo>
                <a:lnTo>
                  <a:pt x="1783" y="1545"/>
                </a:lnTo>
                <a:lnTo>
                  <a:pt x="1785" y="1565"/>
                </a:lnTo>
                <a:lnTo>
                  <a:pt x="1785" y="1584"/>
                </a:lnTo>
                <a:lnTo>
                  <a:pt x="1785" y="1601"/>
                </a:lnTo>
                <a:lnTo>
                  <a:pt x="1785" y="1620"/>
                </a:lnTo>
                <a:lnTo>
                  <a:pt x="1783" y="1638"/>
                </a:lnTo>
                <a:lnTo>
                  <a:pt x="1783" y="1655"/>
                </a:lnTo>
                <a:lnTo>
                  <a:pt x="1779" y="1672"/>
                </a:lnTo>
                <a:lnTo>
                  <a:pt x="1778" y="1689"/>
                </a:lnTo>
                <a:lnTo>
                  <a:pt x="1774" y="1705"/>
                </a:lnTo>
                <a:lnTo>
                  <a:pt x="1770" y="1722"/>
                </a:lnTo>
                <a:lnTo>
                  <a:pt x="1766" y="1737"/>
                </a:lnTo>
                <a:lnTo>
                  <a:pt x="1762" y="1753"/>
                </a:lnTo>
                <a:lnTo>
                  <a:pt x="1756" y="1766"/>
                </a:lnTo>
                <a:lnTo>
                  <a:pt x="1751" y="1782"/>
                </a:lnTo>
                <a:lnTo>
                  <a:pt x="1743" y="1795"/>
                </a:lnTo>
                <a:lnTo>
                  <a:pt x="1737" y="1808"/>
                </a:lnTo>
                <a:lnTo>
                  <a:pt x="1730" y="1822"/>
                </a:lnTo>
                <a:lnTo>
                  <a:pt x="1722" y="1833"/>
                </a:lnTo>
                <a:lnTo>
                  <a:pt x="1712" y="1847"/>
                </a:lnTo>
                <a:lnTo>
                  <a:pt x="1703" y="1858"/>
                </a:lnTo>
                <a:lnTo>
                  <a:pt x="1693" y="1868"/>
                </a:lnTo>
                <a:lnTo>
                  <a:pt x="1684" y="1879"/>
                </a:lnTo>
                <a:lnTo>
                  <a:pt x="1672" y="1889"/>
                </a:lnTo>
                <a:lnTo>
                  <a:pt x="1659" y="1901"/>
                </a:lnTo>
                <a:lnTo>
                  <a:pt x="1643" y="1910"/>
                </a:lnTo>
                <a:lnTo>
                  <a:pt x="1628" y="1920"/>
                </a:lnTo>
                <a:lnTo>
                  <a:pt x="1611" y="1929"/>
                </a:lnTo>
                <a:lnTo>
                  <a:pt x="1595" y="1935"/>
                </a:lnTo>
                <a:lnTo>
                  <a:pt x="1578" y="1943"/>
                </a:lnTo>
                <a:lnTo>
                  <a:pt x="1559" y="1949"/>
                </a:lnTo>
                <a:lnTo>
                  <a:pt x="1540" y="1952"/>
                </a:lnTo>
                <a:lnTo>
                  <a:pt x="1520" y="1956"/>
                </a:lnTo>
                <a:lnTo>
                  <a:pt x="1501" y="1960"/>
                </a:lnTo>
                <a:lnTo>
                  <a:pt x="1482" y="1962"/>
                </a:lnTo>
                <a:lnTo>
                  <a:pt x="1461" y="1962"/>
                </a:lnTo>
                <a:lnTo>
                  <a:pt x="1438" y="1962"/>
                </a:lnTo>
                <a:lnTo>
                  <a:pt x="1417" y="1962"/>
                </a:lnTo>
                <a:lnTo>
                  <a:pt x="1394" y="1960"/>
                </a:lnTo>
                <a:lnTo>
                  <a:pt x="1373" y="1956"/>
                </a:lnTo>
                <a:lnTo>
                  <a:pt x="1348" y="1954"/>
                </a:lnTo>
                <a:lnTo>
                  <a:pt x="1325" y="1949"/>
                </a:lnTo>
                <a:lnTo>
                  <a:pt x="1300" y="1943"/>
                </a:lnTo>
                <a:lnTo>
                  <a:pt x="1277" y="1937"/>
                </a:lnTo>
                <a:lnTo>
                  <a:pt x="1252" y="1929"/>
                </a:lnTo>
                <a:lnTo>
                  <a:pt x="1225" y="1922"/>
                </a:lnTo>
                <a:lnTo>
                  <a:pt x="1200" y="1912"/>
                </a:lnTo>
                <a:lnTo>
                  <a:pt x="1175" y="1902"/>
                </a:lnTo>
                <a:lnTo>
                  <a:pt x="1148" y="1893"/>
                </a:lnTo>
                <a:lnTo>
                  <a:pt x="1121" y="1879"/>
                </a:lnTo>
                <a:lnTo>
                  <a:pt x="1094" y="1868"/>
                </a:lnTo>
                <a:lnTo>
                  <a:pt x="1067" y="1854"/>
                </a:lnTo>
                <a:lnTo>
                  <a:pt x="1040" y="1839"/>
                </a:lnTo>
                <a:lnTo>
                  <a:pt x="1012" y="1824"/>
                </a:lnTo>
                <a:lnTo>
                  <a:pt x="985" y="1808"/>
                </a:lnTo>
                <a:lnTo>
                  <a:pt x="956" y="1791"/>
                </a:lnTo>
                <a:lnTo>
                  <a:pt x="718" y="2098"/>
                </a:lnTo>
                <a:lnTo>
                  <a:pt x="618" y="1526"/>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9944" name="Freeform 254"/>
          <p:cNvSpPr>
            <a:spLocks/>
          </p:cNvSpPr>
          <p:nvPr/>
        </p:nvSpPr>
        <p:spPr bwMode="auto">
          <a:xfrm>
            <a:off x="7491413" y="2368550"/>
            <a:ext cx="1430337" cy="1666875"/>
          </a:xfrm>
          <a:custGeom>
            <a:avLst/>
            <a:gdLst>
              <a:gd name="T0" fmla="*/ 317837709 w 1785"/>
              <a:gd name="T1" fmla="*/ 883736923 h 2098"/>
              <a:gd name="T2" fmla="*/ 220880893 w 1785"/>
              <a:gd name="T3" fmla="*/ 765695478 h 2098"/>
              <a:gd name="T4" fmla="*/ 138050358 w 1785"/>
              <a:gd name="T5" fmla="*/ 644496663 h 2098"/>
              <a:gd name="T6" fmla="*/ 73841448 w 1785"/>
              <a:gd name="T7" fmla="*/ 524561113 h 2098"/>
              <a:gd name="T8" fmla="*/ 39167996 w 1785"/>
              <a:gd name="T9" fmla="*/ 437449813 h 2098"/>
              <a:gd name="T10" fmla="*/ 21189020 w 1785"/>
              <a:gd name="T11" fmla="*/ 381901084 h 2098"/>
              <a:gd name="T12" fmla="*/ 8347238 w 1785"/>
              <a:gd name="T13" fmla="*/ 326982399 h 2098"/>
              <a:gd name="T14" fmla="*/ 2568196 w 1785"/>
              <a:gd name="T15" fmla="*/ 276483555 h 2098"/>
              <a:gd name="T16" fmla="*/ 0 w 1785"/>
              <a:gd name="T17" fmla="*/ 229140492 h 2098"/>
              <a:gd name="T18" fmla="*/ 3852695 w 1785"/>
              <a:gd name="T19" fmla="*/ 184322370 h 2098"/>
              <a:gd name="T20" fmla="*/ 12199933 w 1785"/>
              <a:gd name="T21" fmla="*/ 143291662 h 2098"/>
              <a:gd name="T22" fmla="*/ 26968063 w 1785"/>
              <a:gd name="T23" fmla="*/ 106680000 h 2098"/>
              <a:gd name="T24" fmla="*/ 46873386 w 1785"/>
              <a:gd name="T25" fmla="*/ 73854957 h 2098"/>
              <a:gd name="T26" fmla="*/ 72556949 w 1785"/>
              <a:gd name="T27" fmla="*/ 47343064 h 2098"/>
              <a:gd name="T28" fmla="*/ 104661404 w 1785"/>
              <a:gd name="T29" fmla="*/ 25249422 h 2098"/>
              <a:gd name="T30" fmla="*/ 139334857 w 1785"/>
              <a:gd name="T31" fmla="*/ 10731402 h 2098"/>
              <a:gd name="T32" fmla="*/ 178502852 w 1785"/>
              <a:gd name="T33" fmla="*/ 2524942 h 2098"/>
              <a:gd name="T34" fmla="*/ 220880893 w 1785"/>
              <a:gd name="T35" fmla="*/ 0 h 2098"/>
              <a:gd name="T36" fmla="*/ 266469780 w 1785"/>
              <a:gd name="T37" fmla="*/ 3787413 h 2098"/>
              <a:gd name="T38" fmla="*/ 314627664 w 1785"/>
              <a:gd name="T39" fmla="*/ 13256344 h 2098"/>
              <a:gd name="T40" fmla="*/ 364711094 w 1785"/>
              <a:gd name="T41" fmla="*/ 27774364 h 2098"/>
              <a:gd name="T42" fmla="*/ 416720872 w 1785"/>
              <a:gd name="T43" fmla="*/ 47343064 h 2098"/>
              <a:gd name="T44" fmla="*/ 470656997 w 1785"/>
              <a:gd name="T45" fmla="*/ 72592486 h 2098"/>
              <a:gd name="T46" fmla="*/ 525234971 w 1785"/>
              <a:gd name="T47" fmla="*/ 104155058 h 2098"/>
              <a:gd name="T48" fmla="*/ 607423658 w 1785"/>
              <a:gd name="T49" fmla="*/ 158441315 h 2098"/>
              <a:gd name="T50" fmla="*/ 718505953 w 1785"/>
              <a:gd name="T51" fmla="*/ 248709191 h 2098"/>
              <a:gd name="T52" fmla="*/ 827020052 w 1785"/>
              <a:gd name="T53" fmla="*/ 354757558 h 2098"/>
              <a:gd name="T54" fmla="*/ 925903215 w 1785"/>
              <a:gd name="T55" fmla="*/ 474062269 h 2098"/>
              <a:gd name="T56" fmla="*/ 1008091902 w 1785"/>
              <a:gd name="T57" fmla="*/ 595260290 h 2098"/>
              <a:gd name="T58" fmla="*/ 1072300812 w 1785"/>
              <a:gd name="T59" fmla="*/ 715195839 h 2098"/>
              <a:gd name="T60" fmla="*/ 1106974264 w 1785"/>
              <a:gd name="T61" fmla="*/ 802307140 h 2098"/>
              <a:gd name="T62" fmla="*/ 1125595088 w 1785"/>
              <a:gd name="T63" fmla="*/ 857856663 h 2098"/>
              <a:gd name="T64" fmla="*/ 1137795021 w 1785"/>
              <a:gd name="T65" fmla="*/ 911512082 h 2098"/>
              <a:gd name="T66" fmla="*/ 1144857761 w 1785"/>
              <a:gd name="T67" fmla="*/ 962010926 h 2098"/>
              <a:gd name="T68" fmla="*/ 1146142260 w 1785"/>
              <a:gd name="T69" fmla="*/ 1010616461 h 2098"/>
              <a:gd name="T70" fmla="*/ 1142289565 w 1785"/>
              <a:gd name="T71" fmla="*/ 1055434582 h 2098"/>
              <a:gd name="T72" fmla="*/ 1133942326 w 1785"/>
              <a:gd name="T73" fmla="*/ 1096465290 h 2098"/>
              <a:gd name="T74" fmla="*/ 1119174197 w 1785"/>
              <a:gd name="T75" fmla="*/ 1133076952 h 2098"/>
              <a:gd name="T76" fmla="*/ 1099268874 w 1785"/>
              <a:gd name="T77" fmla="*/ 1165901995 h 2098"/>
              <a:gd name="T78" fmla="*/ 1073585310 w 1785"/>
              <a:gd name="T79" fmla="*/ 1192413889 h 2098"/>
              <a:gd name="T80" fmla="*/ 1034417314 w 1785"/>
              <a:gd name="T81" fmla="*/ 1217663311 h 2098"/>
              <a:gd name="T82" fmla="*/ 988828428 w 1785"/>
              <a:gd name="T83" fmla="*/ 1232182126 h 2098"/>
              <a:gd name="T84" fmla="*/ 938103149 w 1785"/>
              <a:gd name="T85" fmla="*/ 1238494481 h 2098"/>
              <a:gd name="T86" fmla="*/ 881598827 w 1785"/>
              <a:gd name="T87" fmla="*/ 1234707068 h 2098"/>
              <a:gd name="T88" fmla="*/ 819957312 w 1785"/>
              <a:gd name="T89" fmla="*/ 1222713195 h 2098"/>
              <a:gd name="T90" fmla="*/ 754463103 w 1785"/>
              <a:gd name="T91" fmla="*/ 1200620348 h 2098"/>
              <a:gd name="T92" fmla="*/ 685116999 w 1785"/>
              <a:gd name="T93" fmla="*/ 1170320247 h 2098"/>
              <a:gd name="T94" fmla="*/ 613844549 w 1785"/>
              <a:gd name="T95" fmla="*/ 1130552010 h 209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85"/>
              <a:gd name="T145" fmla="*/ 0 h 2098"/>
              <a:gd name="T146" fmla="*/ 1785 w 1785"/>
              <a:gd name="T147" fmla="*/ 2098 h 209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85" h="2098">
                <a:moveTo>
                  <a:pt x="618" y="1526"/>
                </a:moveTo>
                <a:lnTo>
                  <a:pt x="576" y="1484"/>
                </a:lnTo>
                <a:lnTo>
                  <a:pt x="536" y="1442"/>
                </a:lnTo>
                <a:lnTo>
                  <a:pt x="495" y="1400"/>
                </a:lnTo>
                <a:lnTo>
                  <a:pt x="457" y="1355"/>
                </a:lnTo>
                <a:lnTo>
                  <a:pt x="417" y="1307"/>
                </a:lnTo>
                <a:lnTo>
                  <a:pt x="380" y="1259"/>
                </a:lnTo>
                <a:lnTo>
                  <a:pt x="344" y="1213"/>
                </a:lnTo>
                <a:lnTo>
                  <a:pt x="309" y="1165"/>
                </a:lnTo>
                <a:lnTo>
                  <a:pt x="276" y="1117"/>
                </a:lnTo>
                <a:lnTo>
                  <a:pt x="244" y="1069"/>
                </a:lnTo>
                <a:lnTo>
                  <a:pt x="215" y="1021"/>
                </a:lnTo>
                <a:lnTo>
                  <a:pt x="188" y="973"/>
                </a:lnTo>
                <a:lnTo>
                  <a:pt x="161" y="925"/>
                </a:lnTo>
                <a:lnTo>
                  <a:pt x="138" y="877"/>
                </a:lnTo>
                <a:lnTo>
                  <a:pt x="115" y="831"/>
                </a:lnTo>
                <a:lnTo>
                  <a:pt x="96" y="783"/>
                </a:lnTo>
                <a:lnTo>
                  <a:pt x="77" y="739"/>
                </a:lnTo>
                <a:lnTo>
                  <a:pt x="69" y="716"/>
                </a:lnTo>
                <a:lnTo>
                  <a:pt x="61" y="693"/>
                </a:lnTo>
                <a:lnTo>
                  <a:pt x="54" y="670"/>
                </a:lnTo>
                <a:lnTo>
                  <a:pt x="46" y="649"/>
                </a:lnTo>
                <a:lnTo>
                  <a:pt x="40" y="626"/>
                </a:lnTo>
                <a:lnTo>
                  <a:pt x="33" y="605"/>
                </a:lnTo>
                <a:lnTo>
                  <a:pt x="29" y="584"/>
                </a:lnTo>
                <a:lnTo>
                  <a:pt x="23" y="561"/>
                </a:lnTo>
                <a:lnTo>
                  <a:pt x="19" y="539"/>
                </a:lnTo>
                <a:lnTo>
                  <a:pt x="13" y="518"/>
                </a:lnTo>
                <a:lnTo>
                  <a:pt x="12" y="499"/>
                </a:lnTo>
                <a:lnTo>
                  <a:pt x="8" y="478"/>
                </a:lnTo>
                <a:lnTo>
                  <a:pt x="6" y="459"/>
                </a:lnTo>
                <a:lnTo>
                  <a:pt x="4" y="438"/>
                </a:lnTo>
                <a:lnTo>
                  <a:pt x="2" y="419"/>
                </a:lnTo>
                <a:lnTo>
                  <a:pt x="0" y="399"/>
                </a:lnTo>
                <a:lnTo>
                  <a:pt x="0" y="380"/>
                </a:lnTo>
                <a:lnTo>
                  <a:pt x="0" y="363"/>
                </a:lnTo>
                <a:lnTo>
                  <a:pt x="0" y="344"/>
                </a:lnTo>
                <a:lnTo>
                  <a:pt x="2" y="326"/>
                </a:lnTo>
                <a:lnTo>
                  <a:pt x="4" y="309"/>
                </a:lnTo>
                <a:lnTo>
                  <a:pt x="6" y="292"/>
                </a:lnTo>
                <a:lnTo>
                  <a:pt x="8" y="275"/>
                </a:lnTo>
                <a:lnTo>
                  <a:pt x="12" y="257"/>
                </a:lnTo>
                <a:lnTo>
                  <a:pt x="15" y="242"/>
                </a:lnTo>
                <a:lnTo>
                  <a:pt x="19" y="227"/>
                </a:lnTo>
                <a:lnTo>
                  <a:pt x="23" y="211"/>
                </a:lnTo>
                <a:lnTo>
                  <a:pt x="29" y="196"/>
                </a:lnTo>
                <a:lnTo>
                  <a:pt x="35" y="182"/>
                </a:lnTo>
                <a:lnTo>
                  <a:pt x="42" y="169"/>
                </a:lnTo>
                <a:lnTo>
                  <a:pt x="48" y="156"/>
                </a:lnTo>
                <a:lnTo>
                  <a:pt x="56" y="142"/>
                </a:lnTo>
                <a:lnTo>
                  <a:pt x="65" y="129"/>
                </a:lnTo>
                <a:lnTo>
                  <a:pt x="73" y="117"/>
                </a:lnTo>
                <a:lnTo>
                  <a:pt x="83" y="106"/>
                </a:lnTo>
                <a:lnTo>
                  <a:pt x="92" y="94"/>
                </a:lnTo>
                <a:lnTo>
                  <a:pt x="104" y="84"/>
                </a:lnTo>
                <a:lnTo>
                  <a:pt x="113" y="75"/>
                </a:lnTo>
                <a:lnTo>
                  <a:pt x="125" y="65"/>
                </a:lnTo>
                <a:lnTo>
                  <a:pt x="136" y="56"/>
                </a:lnTo>
                <a:lnTo>
                  <a:pt x="150" y="48"/>
                </a:lnTo>
                <a:lnTo>
                  <a:pt x="163" y="40"/>
                </a:lnTo>
                <a:lnTo>
                  <a:pt x="175" y="35"/>
                </a:lnTo>
                <a:lnTo>
                  <a:pt x="188" y="29"/>
                </a:lnTo>
                <a:lnTo>
                  <a:pt x="204" y="23"/>
                </a:lnTo>
                <a:lnTo>
                  <a:pt x="217" y="17"/>
                </a:lnTo>
                <a:lnTo>
                  <a:pt x="232" y="13"/>
                </a:lnTo>
                <a:lnTo>
                  <a:pt x="248" y="10"/>
                </a:lnTo>
                <a:lnTo>
                  <a:pt x="263" y="6"/>
                </a:lnTo>
                <a:lnTo>
                  <a:pt x="278" y="4"/>
                </a:lnTo>
                <a:lnTo>
                  <a:pt x="294" y="2"/>
                </a:lnTo>
                <a:lnTo>
                  <a:pt x="311" y="0"/>
                </a:lnTo>
                <a:lnTo>
                  <a:pt x="328" y="0"/>
                </a:lnTo>
                <a:lnTo>
                  <a:pt x="344" y="0"/>
                </a:lnTo>
                <a:lnTo>
                  <a:pt x="361" y="0"/>
                </a:lnTo>
                <a:lnTo>
                  <a:pt x="380" y="2"/>
                </a:lnTo>
                <a:lnTo>
                  <a:pt x="397" y="4"/>
                </a:lnTo>
                <a:lnTo>
                  <a:pt x="415" y="6"/>
                </a:lnTo>
                <a:lnTo>
                  <a:pt x="434" y="8"/>
                </a:lnTo>
                <a:lnTo>
                  <a:pt x="453" y="12"/>
                </a:lnTo>
                <a:lnTo>
                  <a:pt x="470" y="15"/>
                </a:lnTo>
                <a:lnTo>
                  <a:pt x="490" y="21"/>
                </a:lnTo>
                <a:lnTo>
                  <a:pt x="509" y="25"/>
                </a:lnTo>
                <a:lnTo>
                  <a:pt x="530" y="31"/>
                </a:lnTo>
                <a:lnTo>
                  <a:pt x="549" y="36"/>
                </a:lnTo>
                <a:lnTo>
                  <a:pt x="568" y="44"/>
                </a:lnTo>
                <a:lnTo>
                  <a:pt x="589" y="52"/>
                </a:lnTo>
                <a:lnTo>
                  <a:pt x="609" y="60"/>
                </a:lnTo>
                <a:lnTo>
                  <a:pt x="630" y="67"/>
                </a:lnTo>
                <a:lnTo>
                  <a:pt x="649" y="75"/>
                </a:lnTo>
                <a:lnTo>
                  <a:pt x="670" y="84"/>
                </a:lnTo>
                <a:lnTo>
                  <a:pt x="691" y="94"/>
                </a:lnTo>
                <a:lnTo>
                  <a:pt x="712" y="106"/>
                </a:lnTo>
                <a:lnTo>
                  <a:pt x="733" y="115"/>
                </a:lnTo>
                <a:lnTo>
                  <a:pt x="754" y="127"/>
                </a:lnTo>
                <a:lnTo>
                  <a:pt x="776" y="140"/>
                </a:lnTo>
                <a:lnTo>
                  <a:pt x="797" y="152"/>
                </a:lnTo>
                <a:lnTo>
                  <a:pt x="818" y="165"/>
                </a:lnTo>
                <a:lnTo>
                  <a:pt x="839" y="179"/>
                </a:lnTo>
                <a:lnTo>
                  <a:pt x="860" y="192"/>
                </a:lnTo>
                <a:lnTo>
                  <a:pt x="904" y="221"/>
                </a:lnTo>
                <a:lnTo>
                  <a:pt x="946" y="251"/>
                </a:lnTo>
                <a:lnTo>
                  <a:pt x="991" y="284"/>
                </a:lnTo>
                <a:lnTo>
                  <a:pt x="1033" y="319"/>
                </a:lnTo>
                <a:lnTo>
                  <a:pt x="1077" y="355"/>
                </a:lnTo>
                <a:lnTo>
                  <a:pt x="1119" y="394"/>
                </a:lnTo>
                <a:lnTo>
                  <a:pt x="1161" y="432"/>
                </a:lnTo>
                <a:lnTo>
                  <a:pt x="1204" y="474"/>
                </a:lnTo>
                <a:lnTo>
                  <a:pt x="1246" y="516"/>
                </a:lnTo>
                <a:lnTo>
                  <a:pt x="1288" y="562"/>
                </a:lnTo>
                <a:lnTo>
                  <a:pt x="1328" y="609"/>
                </a:lnTo>
                <a:lnTo>
                  <a:pt x="1369" y="655"/>
                </a:lnTo>
                <a:lnTo>
                  <a:pt x="1405" y="703"/>
                </a:lnTo>
                <a:lnTo>
                  <a:pt x="1442" y="751"/>
                </a:lnTo>
                <a:lnTo>
                  <a:pt x="1476" y="799"/>
                </a:lnTo>
                <a:lnTo>
                  <a:pt x="1509" y="847"/>
                </a:lnTo>
                <a:lnTo>
                  <a:pt x="1541" y="895"/>
                </a:lnTo>
                <a:lnTo>
                  <a:pt x="1570" y="943"/>
                </a:lnTo>
                <a:lnTo>
                  <a:pt x="1597" y="991"/>
                </a:lnTo>
                <a:lnTo>
                  <a:pt x="1624" y="1039"/>
                </a:lnTo>
                <a:lnTo>
                  <a:pt x="1647" y="1087"/>
                </a:lnTo>
                <a:lnTo>
                  <a:pt x="1670" y="1133"/>
                </a:lnTo>
                <a:lnTo>
                  <a:pt x="1689" y="1179"/>
                </a:lnTo>
                <a:lnTo>
                  <a:pt x="1708" y="1225"/>
                </a:lnTo>
                <a:lnTo>
                  <a:pt x="1716" y="1248"/>
                </a:lnTo>
                <a:lnTo>
                  <a:pt x="1724" y="1271"/>
                </a:lnTo>
                <a:lnTo>
                  <a:pt x="1731" y="1294"/>
                </a:lnTo>
                <a:lnTo>
                  <a:pt x="1739" y="1315"/>
                </a:lnTo>
                <a:lnTo>
                  <a:pt x="1745" y="1338"/>
                </a:lnTo>
                <a:lnTo>
                  <a:pt x="1753" y="1359"/>
                </a:lnTo>
                <a:lnTo>
                  <a:pt x="1756" y="1380"/>
                </a:lnTo>
                <a:lnTo>
                  <a:pt x="1762" y="1401"/>
                </a:lnTo>
                <a:lnTo>
                  <a:pt x="1768" y="1423"/>
                </a:lnTo>
                <a:lnTo>
                  <a:pt x="1772" y="1444"/>
                </a:lnTo>
                <a:lnTo>
                  <a:pt x="1776" y="1465"/>
                </a:lnTo>
                <a:lnTo>
                  <a:pt x="1778" y="1486"/>
                </a:lnTo>
                <a:lnTo>
                  <a:pt x="1779" y="1505"/>
                </a:lnTo>
                <a:lnTo>
                  <a:pt x="1783" y="1524"/>
                </a:lnTo>
                <a:lnTo>
                  <a:pt x="1783" y="1545"/>
                </a:lnTo>
                <a:lnTo>
                  <a:pt x="1785" y="1565"/>
                </a:lnTo>
                <a:lnTo>
                  <a:pt x="1785" y="1584"/>
                </a:lnTo>
                <a:lnTo>
                  <a:pt x="1785" y="1601"/>
                </a:lnTo>
                <a:lnTo>
                  <a:pt x="1785" y="1620"/>
                </a:lnTo>
                <a:lnTo>
                  <a:pt x="1783" y="1638"/>
                </a:lnTo>
                <a:lnTo>
                  <a:pt x="1783" y="1655"/>
                </a:lnTo>
                <a:lnTo>
                  <a:pt x="1779" y="1672"/>
                </a:lnTo>
                <a:lnTo>
                  <a:pt x="1778" y="1689"/>
                </a:lnTo>
                <a:lnTo>
                  <a:pt x="1774" y="1705"/>
                </a:lnTo>
                <a:lnTo>
                  <a:pt x="1770" y="1722"/>
                </a:lnTo>
                <a:lnTo>
                  <a:pt x="1766" y="1737"/>
                </a:lnTo>
                <a:lnTo>
                  <a:pt x="1762" y="1753"/>
                </a:lnTo>
                <a:lnTo>
                  <a:pt x="1756" y="1766"/>
                </a:lnTo>
                <a:lnTo>
                  <a:pt x="1751" y="1782"/>
                </a:lnTo>
                <a:lnTo>
                  <a:pt x="1743" y="1795"/>
                </a:lnTo>
                <a:lnTo>
                  <a:pt x="1737" y="1808"/>
                </a:lnTo>
                <a:lnTo>
                  <a:pt x="1730" y="1822"/>
                </a:lnTo>
                <a:lnTo>
                  <a:pt x="1722" y="1833"/>
                </a:lnTo>
                <a:lnTo>
                  <a:pt x="1712" y="1847"/>
                </a:lnTo>
                <a:lnTo>
                  <a:pt x="1703" y="1858"/>
                </a:lnTo>
                <a:lnTo>
                  <a:pt x="1693" y="1868"/>
                </a:lnTo>
                <a:lnTo>
                  <a:pt x="1684" y="1879"/>
                </a:lnTo>
                <a:lnTo>
                  <a:pt x="1672" y="1889"/>
                </a:lnTo>
                <a:lnTo>
                  <a:pt x="1659" y="1901"/>
                </a:lnTo>
                <a:lnTo>
                  <a:pt x="1643" y="1910"/>
                </a:lnTo>
                <a:lnTo>
                  <a:pt x="1628" y="1920"/>
                </a:lnTo>
                <a:lnTo>
                  <a:pt x="1611" y="1929"/>
                </a:lnTo>
                <a:lnTo>
                  <a:pt x="1595" y="1935"/>
                </a:lnTo>
                <a:lnTo>
                  <a:pt x="1578" y="1943"/>
                </a:lnTo>
                <a:lnTo>
                  <a:pt x="1559" y="1949"/>
                </a:lnTo>
                <a:lnTo>
                  <a:pt x="1540" y="1952"/>
                </a:lnTo>
                <a:lnTo>
                  <a:pt x="1520" y="1956"/>
                </a:lnTo>
                <a:lnTo>
                  <a:pt x="1501" y="1960"/>
                </a:lnTo>
                <a:lnTo>
                  <a:pt x="1482" y="1962"/>
                </a:lnTo>
                <a:lnTo>
                  <a:pt x="1461" y="1962"/>
                </a:lnTo>
                <a:lnTo>
                  <a:pt x="1438" y="1962"/>
                </a:lnTo>
                <a:lnTo>
                  <a:pt x="1417" y="1962"/>
                </a:lnTo>
                <a:lnTo>
                  <a:pt x="1394" y="1960"/>
                </a:lnTo>
                <a:lnTo>
                  <a:pt x="1373" y="1956"/>
                </a:lnTo>
                <a:lnTo>
                  <a:pt x="1348" y="1954"/>
                </a:lnTo>
                <a:lnTo>
                  <a:pt x="1325" y="1949"/>
                </a:lnTo>
                <a:lnTo>
                  <a:pt x="1300" y="1943"/>
                </a:lnTo>
                <a:lnTo>
                  <a:pt x="1277" y="1937"/>
                </a:lnTo>
                <a:lnTo>
                  <a:pt x="1252" y="1929"/>
                </a:lnTo>
                <a:lnTo>
                  <a:pt x="1225" y="1922"/>
                </a:lnTo>
                <a:lnTo>
                  <a:pt x="1200" y="1912"/>
                </a:lnTo>
                <a:lnTo>
                  <a:pt x="1175" y="1902"/>
                </a:lnTo>
                <a:lnTo>
                  <a:pt x="1148" y="1893"/>
                </a:lnTo>
                <a:lnTo>
                  <a:pt x="1121" y="1879"/>
                </a:lnTo>
                <a:lnTo>
                  <a:pt x="1094" y="1868"/>
                </a:lnTo>
                <a:lnTo>
                  <a:pt x="1067" y="1854"/>
                </a:lnTo>
                <a:lnTo>
                  <a:pt x="1040" y="1839"/>
                </a:lnTo>
                <a:lnTo>
                  <a:pt x="1012" y="1824"/>
                </a:lnTo>
                <a:lnTo>
                  <a:pt x="985" y="1808"/>
                </a:lnTo>
                <a:lnTo>
                  <a:pt x="956" y="1791"/>
                </a:lnTo>
                <a:lnTo>
                  <a:pt x="718" y="2098"/>
                </a:lnTo>
                <a:lnTo>
                  <a:pt x="618" y="1526"/>
                </a:lnTo>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9945" name="Rectangle 255"/>
          <p:cNvSpPr>
            <a:spLocks noChangeArrowheads="1"/>
          </p:cNvSpPr>
          <p:nvPr/>
        </p:nvSpPr>
        <p:spPr bwMode="auto">
          <a:xfrm rot="2940000">
            <a:off x="7857332" y="2926556"/>
            <a:ext cx="1039812"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300" b="1">
                <a:solidFill>
                  <a:srgbClr val="000000"/>
                </a:solidFill>
                <a:latin typeface="Arial" charset="0"/>
              </a:rPr>
              <a:t>Development</a:t>
            </a:r>
            <a:endParaRPr lang="en-US" altLang="en-US" sz="1800"/>
          </a:p>
        </p:txBody>
      </p:sp>
      <p:sp>
        <p:nvSpPr>
          <p:cNvPr id="39946" name="Rectangle 256"/>
          <p:cNvSpPr>
            <a:spLocks noChangeArrowheads="1"/>
          </p:cNvSpPr>
          <p:nvPr/>
        </p:nvSpPr>
        <p:spPr bwMode="auto">
          <a:xfrm rot="2940000">
            <a:off x="7792244" y="3051969"/>
            <a:ext cx="865187"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300" b="1">
                <a:solidFill>
                  <a:srgbClr val="000000"/>
                </a:solidFill>
                <a:latin typeface="Arial" charset="0"/>
              </a:rPr>
              <a:t>vision map</a:t>
            </a:r>
            <a:endParaRPr lang="en-US" altLang="en-US" sz="1800"/>
          </a:p>
        </p:txBody>
      </p:sp>
      <p:sp>
        <p:nvSpPr>
          <p:cNvPr id="39947" name="Freeform 351"/>
          <p:cNvSpPr>
            <a:spLocks/>
          </p:cNvSpPr>
          <p:nvPr/>
        </p:nvSpPr>
        <p:spPr bwMode="auto">
          <a:xfrm>
            <a:off x="7491413" y="2368550"/>
            <a:ext cx="1430337" cy="1666875"/>
          </a:xfrm>
          <a:custGeom>
            <a:avLst/>
            <a:gdLst>
              <a:gd name="T0" fmla="*/ 317837709 w 1785"/>
              <a:gd name="T1" fmla="*/ 883736923 h 2098"/>
              <a:gd name="T2" fmla="*/ 220880893 w 1785"/>
              <a:gd name="T3" fmla="*/ 765695478 h 2098"/>
              <a:gd name="T4" fmla="*/ 138050358 w 1785"/>
              <a:gd name="T5" fmla="*/ 644496663 h 2098"/>
              <a:gd name="T6" fmla="*/ 73841448 w 1785"/>
              <a:gd name="T7" fmla="*/ 524561113 h 2098"/>
              <a:gd name="T8" fmla="*/ 39167996 w 1785"/>
              <a:gd name="T9" fmla="*/ 437449813 h 2098"/>
              <a:gd name="T10" fmla="*/ 21189020 w 1785"/>
              <a:gd name="T11" fmla="*/ 381901084 h 2098"/>
              <a:gd name="T12" fmla="*/ 8347238 w 1785"/>
              <a:gd name="T13" fmla="*/ 326982399 h 2098"/>
              <a:gd name="T14" fmla="*/ 2568196 w 1785"/>
              <a:gd name="T15" fmla="*/ 276483555 h 2098"/>
              <a:gd name="T16" fmla="*/ 0 w 1785"/>
              <a:gd name="T17" fmla="*/ 229140492 h 2098"/>
              <a:gd name="T18" fmla="*/ 3852695 w 1785"/>
              <a:gd name="T19" fmla="*/ 184322370 h 2098"/>
              <a:gd name="T20" fmla="*/ 12199933 w 1785"/>
              <a:gd name="T21" fmla="*/ 143291662 h 2098"/>
              <a:gd name="T22" fmla="*/ 26968063 w 1785"/>
              <a:gd name="T23" fmla="*/ 106680000 h 2098"/>
              <a:gd name="T24" fmla="*/ 46873386 w 1785"/>
              <a:gd name="T25" fmla="*/ 73854957 h 2098"/>
              <a:gd name="T26" fmla="*/ 72556949 w 1785"/>
              <a:gd name="T27" fmla="*/ 47343064 h 2098"/>
              <a:gd name="T28" fmla="*/ 104661404 w 1785"/>
              <a:gd name="T29" fmla="*/ 25249422 h 2098"/>
              <a:gd name="T30" fmla="*/ 139334857 w 1785"/>
              <a:gd name="T31" fmla="*/ 10731402 h 2098"/>
              <a:gd name="T32" fmla="*/ 178502852 w 1785"/>
              <a:gd name="T33" fmla="*/ 2524942 h 2098"/>
              <a:gd name="T34" fmla="*/ 220880893 w 1785"/>
              <a:gd name="T35" fmla="*/ 0 h 2098"/>
              <a:gd name="T36" fmla="*/ 266469780 w 1785"/>
              <a:gd name="T37" fmla="*/ 3787413 h 2098"/>
              <a:gd name="T38" fmla="*/ 314627664 w 1785"/>
              <a:gd name="T39" fmla="*/ 13256344 h 2098"/>
              <a:gd name="T40" fmla="*/ 364711094 w 1785"/>
              <a:gd name="T41" fmla="*/ 27774364 h 2098"/>
              <a:gd name="T42" fmla="*/ 416720872 w 1785"/>
              <a:gd name="T43" fmla="*/ 47343064 h 2098"/>
              <a:gd name="T44" fmla="*/ 470656997 w 1785"/>
              <a:gd name="T45" fmla="*/ 72592486 h 2098"/>
              <a:gd name="T46" fmla="*/ 525234971 w 1785"/>
              <a:gd name="T47" fmla="*/ 104155058 h 2098"/>
              <a:gd name="T48" fmla="*/ 607423658 w 1785"/>
              <a:gd name="T49" fmla="*/ 158441315 h 2098"/>
              <a:gd name="T50" fmla="*/ 718505953 w 1785"/>
              <a:gd name="T51" fmla="*/ 248709191 h 2098"/>
              <a:gd name="T52" fmla="*/ 827020052 w 1785"/>
              <a:gd name="T53" fmla="*/ 354757558 h 2098"/>
              <a:gd name="T54" fmla="*/ 925903215 w 1785"/>
              <a:gd name="T55" fmla="*/ 474062269 h 2098"/>
              <a:gd name="T56" fmla="*/ 1008091902 w 1785"/>
              <a:gd name="T57" fmla="*/ 595260290 h 2098"/>
              <a:gd name="T58" fmla="*/ 1072300812 w 1785"/>
              <a:gd name="T59" fmla="*/ 715195839 h 2098"/>
              <a:gd name="T60" fmla="*/ 1106974264 w 1785"/>
              <a:gd name="T61" fmla="*/ 802307140 h 2098"/>
              <a:gd name="T62" fmla="*/ 1125595088 w 1785"/>
              <a:gd name="T63" fmla="*/ 857856663 h 2098"/>
              <a:gd name="T64" fmla="*/ 1137795021 w 1785"/>
              <a:gd name="T65" fmla="*/ 911512082 h 2098"/>
              <a:gd name="T66" fmla="*/ 1144857761 w 1785"/>
              <a:gd name="T67" fmla="*/ 962010926 h 2098"/>
              <a:gd name="T68" fmla="*/ 1146142260 w 1785"/>
              <a:gd name="T69" fmla="*/ 1010616461 h 2098"/>
              <a:gd name="T70" fmla="*/ 1142289565 w 1785"/>
              <a:gd name="T71" fmla="*/ 1055434582 h 2098"/>
              <a:gd name="T72" fmla="*/ 1133942326 w 1785"/>
              <a:gd name="T73" fmla="*/ 1096465290 h 2098"/>
              <a:gd name="T74" fmla="*/ 1119174197 w 1785"/>
              <a:gd name="T75" fmla="*/ 1133076952 h 2098"/>
              <a:gd name="T76" fmla="*/ 1099268874 w 1785"/>
              <a:gd name="T77" fmla="*/ 1165901995 h 2098"/>
              <a:gd name="T78" fmla="*/ 1073585310 w 1785"/>
              <a:gd name="T79" fmla="*/ 1192413889 h 2098"/>
              <a:gd name="T80" fmla="*/ 1034417314 w 1785"/>
              <a:gd name="T81" fmla="*/ 1217663311 h 2098"/>
              <a:gd name="T82" fmla="*/ 988828428 w 1785"/>
              <a:gd name="T83" fmla="*/ 1232182126 h 2098"/>
              <a:gd name="T84" fmla="*/ 938103149 w 1785"/>
              <a:gd name="T85" fmla="*/ 1238494481 h 2098"/>
              <a:gd name="T86" fmla="*/ 881598827 w 1785"/>
              <a:gd name="T87" fmla="*/ 1234707068 h 2098"/>
              <a:gd name="T88" fmla="*/ 819957312 w 1785"/>
              <a:gd name="T89" fmla="*/ 1222713195 h 2098"/>
              <a:gd name="T90" fmla="*/ 754463103 w 1785"/>
              <a:gd name="T91" fmla="*/ 1200620348 h 2098"/>
              <a:gd name="T92" fmla="*/ 685116999 w 1785"/>
              <a:gd name="T93" fmla="*/ 1170320247 h 2098"/>
              <a:gd name="T94" fmla="*/ 613844549 w 1785"/>
              <a:gd name="T95" fmla="*/ 1130552010 h 209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85"/>
              <a:gd name="T145" fmla="*/ 0 h 2098"/>
              <a:gd name="T146" fmla="*/ 1785 w 1785"/>
              <a:gd name="T147" fmla="*/ 2098 h 209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85" h="2098">
                <a:moveTo>
                  <a:pt x="618" y="1526"/>
                </a:moveTo>
                <a:lnTo>
                  <a:pt x="576" y="1484"/>
                </a:lnTo>
                <a:lnTo>
                  <a:pt x="536" y="1442"/>
                </a:lnTo>
                <a:lnTo>
                  <a:pt x="495" y="1400"/>
                </a:lnTo>
                <a:lnTo>
                  <a:pt x="457" y="1355"/>
                </a:lnTo>
                <a:lnTo>
                  <a:pt x="417" y="1307"/>
                </a:lnTo>
                <a:lnTo>
                  <a:pt x="380" y="1259"/>
                </a:lnTo>
                <a:lnTo>
                  <a:pt x="344" y="1213"/>
                </a:lnTo>
                <a:lnTo>
                  <a:pt x="309" y="1165"/>
                </a:lnTo>
                <a:lnTo>
                  <a:pt x="276" y="1117"/>
                </a:lnTo>
                <a:lnTo>
                  <a:pt x="244" y="1069"/>
                </a:lnTo>
                <a:lnTo>
                  <a:pt x="215" y="1021"/>
                </a:lnTo>
                <a:lnTo>
                  <a:pt x="188" y="973"/>
                </a:lnTo>
                <a:lnTo>
                  <a:pt x="161" y="925"/>
                </a:lnTo>
                <a:lnTo>
                  <a:pt x="138" y="877"/>
                </a:lnTo>
                <a:lnTo>
                  <a:pt x="115" y="831"/>
                </a:lnTo>
                <a:lnTo>
                  <a:pt x="96" y="783"/>
                </a:lnTo>
                <a:lnTo>
                  <a:pt x="77" y="739"/>
                </a:lnTo>
                <a:lnTo>
                  <a:pt x="69" y="716"/>
                </a:lnTo>
                <a:lnTo>
                  <a:pt x="61" y="693"/>
                </a:lnTo>
                <a:lnTo>
                  <a:pt x="54" y="670"/>
                </a:lnTo>
                <a:lnTo>
                  <a:pt x="46" y="649"/>
                </a:lnTo>
                <a:lnTo>
                  <a:pt x="40" y="626"/>
                </a:lnTo>
                <a:lnTo>
                  <a:pt x="33" y="605"/>
                </a:lnTo>
                <a:lnTo>
                  <a:pt x="29" y="584"/>
                </a:lnTo>
                <a:lnTo>
                  <a:pt x="23" y="561"/>
                </a:lnTo>
                <a:lnTo>
                  <a:pt x="19" y="539"/>
                </a:lnTo>
                <a:lnTo>
                  <a:pt x="13" y="518"/>
                </a:lnTo>
                <a:lnTo>
                  <a:pt x="12" y="499"/>
                </a:lnTo>
                <a:lnTo>
                  <a:pt x="8" y="478"/>
                </a:lnTo>
                <a:lnTo>
                  <a:pt x="6" y="459"/>
                </a:lnTo>
                <a:lnTo>
                  <a:pt x="4" y="438"/>
                </a:lnTo>
                <a:lnTo>
                  <a:pt x="2" y="419"/>
                </a:lnTo>
                <a:lnTo>
                  <a:pt x="0" y="399"/>
                </a:lnTo>
                <a:lnTo>
                  <a:pt x="0" y="380"/>
                </a:lnTo>
                <a:lnTo>
                  <a:pt x="0" y="363"/>
                </a:lnTo>
                <a:lnTo>
                  <a:pt x="0" y="344"/>
                </a:lnTo>
                <a:lnTo>
                  <a:pt x="2" y="326"/>
                </a:lnTo>
                <a:lnTo>
                  <a:pt x="4" y="309"/>
                </a:lnTo>
                <a:lnTo>
                  <a:pt x="6" y="292"/>
                </a:lnTo>
                <a:lnTo>
                  <a:pt x="8" y="275"/>
                </a:lnTo>
                <a:lnTo>
                  <a:pt x="12" y="257"/>
                </a:lnTo>
                <a:lnTo>
                  <a:pt x="15" y="242"/>
                </a:lnTo>
                <a:lnTo>
                  <a:pt x="19" y="227"/>
                </a:lnTo>
                <a:lnTo>
                  <a:pt x="23" y="211"/>
                </a:lnTo>
                <a:lnTo>
                  <a:pt x="29" y="196"/>
                </a:lnTo>
                <a:lnTo>
                  <a:pt x="35" y="182"/>
                </a:lnTo>
                <a:lnTo>
                  <a:pt x="42" y="169"/>
                </a:lnTo>
                <a:lnTo>
                  <a:pt x="48" y="156"/>
                </a:lnTo>
                <a:lnTo>
                  <a:pt x="56" y="142"/>
                </a:lnTo>
                <a:lnTo>
                  <a:pt x="65" y="129"/>
                </a:lnTo>
                <a:lnTo>
                  <a:pt x="73" y="117"/>
                </a:lnTo>
                <a:lnTo>
                  <a:pt x="83" y="106"/>
                </a:lnTo>
                <a:lnTo>
                  <a:pt x="92" y="94"/>
                </a:lnTo>
                <a:lnTo>
                  <a:pt x="104" y="84"/>
                </a:lnTo>
                <a:lnTo>
                  <a:pt x="113" y="75"/>
                </a:lnTo>
                <a:lnTo>
                  <a:pt x="125" y="65"/>
                </a:lnTo>
                <a:lnTo>
                  <a:pt x="136" y="56"/>
                </a:lnTo>
                <a:lnTo>
                  <a:pt x="150" y="48"/>
                </a:lnTo>
                <a:lnTo>
                  <a:pt x="163" y="40"/>
                </a:lnTo>
                <a:lnTo>
                  <a:pt x="175" y="35"/>
                </a:lnTo>
                <a:lnTo>
                  <a:pt x="188" y="29"/>
                </a:lnTo>
                <a:lnTo>
                  <a:pt x="204" y="23"/>
                </a:lnTo>
                <a:lnTo>
                  <a:pt x="217" y="17"/>
                </a:lnTo>
                <a:lnTo>
                  <a:pt x="232" y="13"/>
                </a:lnTo>
                <a:lnTo>
                  <a:pt x="248" y="10"/>
                </a:lnTo>
                <a:lnTo>
                  <a:pt x="263" y="6"/>
                </a:lnTo>
                <a:lnTo>
                  <a:pt x="278" y="4"/>
                </a:lnTo>
                <a:lnTo>
                  <a:pt x="294" y="2"/>
                </a:lnTo>
                <a:lnTo>
                  <a:pt x="311" y="0"/>
                </a:lnTo>
                <a:lnTo>
                  <a:pt x="328" y="0"/>
                </a:lnTo>
                <a:lnTo>
                  <a:pt x="344" y="0"/>
                </a:lnTo>
                <a:lnTo>
                  <a:pt x="361" y="0"/>
                </a:lnTo>
                <a:lnTo>
                  <a:pt x="380" y="2"/>
                </a:lnTo>
                <a:lnTo>
                  <a:pt x="397" y="4"/>
                </a:lnTo>
                <a:lnTo>
                  <a:pt x="415" y="6"/>
                </a:lnTo>
                <a:lnTo>
                  <a:pt x="434" y="8"/>
                </a:lnTo>
                <a:lnTo>
                  <a:pt x="453" y="12"/>
                </a:lnTo>
                <a:lnTo>
                  <a:pt x="470" y="15"/>
                </a:lnTo>
                <a:lnTo>
                  <a:pt x="490" y="21"/>
                </a:lnTo>
                <a:lnTo>
                  <a:pt x="509" y="25"/>
                </a:lnTo>
                <a:lnTo>
                  <a:pt x="530" y="31"/>
                </a:lnTo>
                <a:lnTo>
                  <a:pt x="549" y="36"/>
                </a:lnTo>
                <a:lnTo>
                  <a:pt x="568" y="44"/>
                </a:lnTo>
                <a:lnTo>
                  <a:pt x="589" y="52"/>
                </a:lnTo>
                <a:lnTo>
                  <a:pt x="609" y="60"/>
                </a:lnTo>
                <a:lnTo>
                  <a:pt x="630" y="67"/>
                </a:lnTo>
                <a:lnTo>
                  <a:pt x="649" y="75"/>
                </a:lnTo>
                <a:lnTo>
                  <a:pt x="670" y="84"/>
                </a:lnTo>
                <a:lnTo>
                  <a:pt x="691" y="94"/>
                </a:lnTo>
                <a:lnTo>
                  <a:pt x="712" y="106"/>
                </a:lnTo>
                <a:lnTo>
                  <a:pt x="733" y="115"/>
                </a:lnTo>
                <a:lnTo>
                  <a:pt x="754" y="127"/>
                </a:lnTo>
                <a:lnTo>
                  <a:pt x="776" y="140"/>
                </a:lnTo>
                <a:lnTo>
                  <a:pt x="797" y="152"/>
                </a:lnTo>
                <a:lnTo>
                  <a:pt x="818" y="165"/>
                </a:lnTo>
                <a:lnTo>
                  <a:pt x="839" y="179"/>
                </a:lnTo>
                <a:lnTo>
                  <a:pt x="860" y="192"/>
                </a:lnTo>
                <a:lnTo>
                  <a:pt x="904" y="221"/>
                </a:lnTo>
                <a:lnTo>
                  <a:pt x="946" y="251"/>
                </a:lnTo>
                <a:lnTo>
                  <a:pt x="991" y="284"/>
                </a:lnTo>
                <a:lnTo>
                  <a:pt x="1033" y="319"/>
                </a:lnTo>
                <a:lnTo>
                  <a:pt x="1077" y="355"/>
                </a:lnTo>
                <a:lnTo>
                  <a:pt x="1119" y="394"/>
                </a:lnTo>
                <a:lnTo>
                  <a:pt x="1161" y="432"/>
                </a:lnTo>
                <a:lnTo>
                  <a:pt x="1204" y="474"/>
                </a:lnTo>
                <a:lnTo>
                  <a:pt x="1246" y="516"/>
                </a:lnTo>
                <a:lnTo>
                  <a:pt x="1288" y="562"/>
                </a:lnTo>
                <a:lnTo>
                  <a:pt x="1328" y="609"/>
                </a:lnTo>
                <a:lnTo>
                  <a:pt x="1369" y="655"/>
                </a:lnTo>
                <a:lnTo>
                  <a:pt x="1405" y="703"/>
                </a:lnTo>
                <a:lnTo>
                  <a:pt x="1442" y="751"/>
                </a:lnTo>
                <a:lnTo>
                  <a:pt x="1476" y="799"/>
                </a:lnTo>
                <a:lnTo>
                  <a:pt x="1509" y="847"/>
                </a:lnTo>
                <a:lnTo>
                  <a:pt x="1541" y="895"/>
                </a:lnTo>
                <a:lnTo>
                  <a:pt x="1570" y="943"/>
                </a:lnTo>
                <a:lnTo>
                  <a:pt x="1597" y="991"/>
                </a:lnTo>
                <a:lnTo>
                  <a:pt x="1624" y="1039"/>
                </a:lnTo>
                <a:lnTo>
                  <a:pt x="1647" y="1087"/>
                </a:lnTo>
                <a:lnTo>
                  <a:pt x="1670" y="1133"/>
                </a:lnTo>
                <a:lnTo>
                  <a:pt x="1689" y="1179"/>
                </a:lnTo>
                <a:lnTo>
                  <a:pt x="1708" y="1225"/>
                </a:lnTo>
                <a:lnTo>
                  <a:pt x="1716" y="1248"/>
                </a:lnTo>
                <a:lnTo>
                  <a:pt x="1724" y="1271"/>
                </a:lnTo>
                <a:lnTo>
                  <a:pt x="1731" y="1294"/>
                </a:lnTo>
                <a:lnTo>
                  <a:pt x="1739" y="1315"/>
                </a:lnTo>
                <a:lnTo>
                  <a:pt x="1745" y="1338"/>
                </a:lnTo>
                <a:lnTo>
                  <a:pt x="1753" y="1359"/>
                </a:lnTo>
                <a:lnTo>
                  <a:pt x="1756" y="1380"/>
                </a:lnTo>
                <a:lnTo>
                  <a:pt x="1762" y="1401"/>
                </a:lnTo>
                <a:lnTo>
                  <a:pt x="1768" y="1423"/>
                </a:lnTo>
                <a:lnTo>
                  <a:pt x="1772" y="1444"/>
                </a:lnTo>
                <a:lnTo>
                  <a:pt x="1776" y="1465"/>
                </a:lnTo>
                <a:lnTo>
                  <a:pt x="1778" y="1486"/>
                </a:lnTo>
                <a:lnTo>
                  <a:pt x="1779" y="1505"/>
                </a:lnTo>
                <a:lnTo>
                  <a:pt x="1783" y="1524"/>
                </a:lnTo>
                <a:lnTo>
                  <a:pt x="1783" y="1545"/>
                </a:lnTo>
                <a:lnTo>
                  <a:pt x="1785" y="1565"/>
                </a:lnTo>
                <a:lnTo>
                  <a:pt x="1785" y="1584"/>
                </a:lnTo>
                <a:lnTo>
                  <a:pt x="1785" y="1601"/>
                </a:lnTo>
                <a:lnTo>
                  <a:pt x="1785" y="1620"/>
                </a:lnTo>
                <a:lnTo>
                  <a:pt x="1783" y="1638"/>
                </a:lnTo>
                <a:lnTo>
                  <a:pt x="1783" y="1655"/>
                </a:lnTo>
                <a:lnTo>
                  <a:pt x="1779" y="1672"/>
                </a:lnTo>
                <a:lnTo>
                  <a:pt x="1778" y="1689"/>
                </a:lnTo>
                <a:lnTo>
                  <a:pt x="1774" y="1705"/>
                </a:lnTo>
                <a:lnTo>
                  <a:pt x="1770" y="1722"/>
                </a:lnTo>
                <a:lnTo>
                  <a:pt x="1766" y="1737"/>
                </a:lnTo>
                <a:lnTo>
                  <a:pt x="1762" y="1753"/>
                </a:lnTo>
                <a:lnTo>
                  <a:pt x="1756" y="1766"/>
                </a:lnTo>
                <a:lnTo>
                  <a:pt x="1751" y="1782"/>
                </a:lnTo>
                <a:lnTo>
                  <a:pt x="1743" y="1795"/>
                </a:lnTo>
                <a:lnTo>
                  <a:pt x="1737" y="1808"/>
                </a:lnTo>
                <a:lnTo>
                  <a:pt x="1730" y="1822"/>
                </a:lnTo>
                <a:lnTo>
                  <a:pt x="1722" y="1833"/>
                </a:lnTo>
                <a:lnTo>
                  <a:pt x="1712" y="1847"/>
                </a:lnTo>
                <a:lnTo>
                  <a:pt x="1703" y="1858"/>
                </a:lnTo>
                <a:lnTo>
                  <a:pt x="1693" y="1868"/>
                </a:lnTo>
                <a:lnTo>
                  <a:pt x="1684" y="1879"/>
                </a:lnTo>
                <a:lnTo>
                  <a:pt x="1672" y="1889"/>
                </a:lnTo>
                <a:lnTo>
                  <a:pt x="1659" y="1901"/>
                </a:lnTo>
                <a:lnTo>
                  <a:pt x="1643" y="1910"/>
                </a:lnTo>
                <a:lnTo>
                  <a:pt x="1628" y="1920"/>
                </a:lnTo>
                <a:lnTo>
                  <a:pt x="1611" y="1929"/>
                </a:lnTo>
                <a:lnTo>
                  <a:pt x="1595" y="1935"/>
                </a:lnTo>
                <a:lnTo>
                  <a:pt x="1578" y="1943"/>
                </a:lnTo>
                <a:lnTo>
                  <a:pt x="1559" y="1949"/>
                </a:lnTo>
                <a:lnTo>
                  <a:pt x="1540" y="1952"/>
                </a:lnTo>
                <a:lnTo>
                  <a:pt x="1520" y="1956"/>
                </a:lnTo>
                <a:lnTo>
                  <a:pt x="1501" y="1960"/>
                </a:lnTo>
                <a:lnTo>
                  <a:pt x="1482" y="1962"/>
                </a:lnTo>
                <a:lnTo>
                  <a:pt x="1461" y="1962"/>
                </a:lnTo>
                <a:lnTo>
                  <a:pt x="1438" y="1962"/>
                </a:lnTo>
                <a:lnTo>
                  <a:pt x="1417" y="1962"/>
                </a:lnTo>
                <a:lnTo>
                  <a:pt x="1394" y="1960"/>
                </a:lnTo>
                <a:lnTo>
                  <a:pt x="1373" y="1956"/>
                </a:lnTo>
                <a:lnTo>
                  <a:pt x="1348" y="1954"/>
                </a:lnTo>
                <a:lnTo>
                  <a:pt x="1325" y="1949"/>
                </a:lnTo>
                <a:lnTo>
                  <a:pt x="1300" y="1943"/>
                </a:lnTo>
                <a:lnTo>
                  <a:pt x="1277" y="1937"/>
                </a:lnTo>
                <a:lnTo>
                  <a:pt x="1252" y="1929"/>
                </a:lnTo>
                <a:lnTo>
                  <a:pt x="1225" y="1922"/>
                </a:lnTo>
                <a:lnTo>
                  <a:pt x="1200" y="1912"/>
                </a:lnTo>
                <a:lnTo>
                  <a:pt x="1175" y="1902"/>
                </a:lnTo>
                <a:lnTo>
                  <a:pt x="1148" y="1893"/>
                </a:lnTo>
                <a:lnTo>
                  <a:pt x="1121" y="1879"/>
                </a:lnTo>
                <a:lnTo>
                  <a:pt x="1094" y="1868"/>
                </a:lnTo>
                <a:lnTo>
                  <a:pt x="1067" y="1854"/>
                </a:lnTo>
                <a:lnTo>
                  <a:pt x="1040" y="1839"/>
                </a:lnTo>
                <a:lnTo>
                  <a:pt x="1012" y="1824"/>
                </a:lnTo>
                <a:lnTo>
                  <a:pt x="985" y="1808"/>
                </a:lnTo>
                <a:lnTo>
                  <a:pt x="956" y="1791"/>
                </a:lnTo>
                <a:lnTo>
                  <a:pt x="718" y="2098"/>
                </a:lnTo>
                <a:lnTo>
                  <a:pt x="618" y="1526"/>
                </a:lnTo>
                <a:close/>
              </a:path>
            </a:pathLst>
          </a:custGeom>
          <a:solidFill>
            <a:srgbClr val="DD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9948" name="Freeform 352"/>
          <p:cNvSpPr>
            <a:spLocks/>
          </p:cNvSpPr>
          <p:nvPr/>
        </p:nvSpPr>
        <p:spPr bwMode="auto">
          <a:xfrm>
            <a:off x="7491413" y="2368550"/>
            <a:ext cx="1430337" cy="1666875"/>
          </a:xfrm>
          <a:custGeom>
            <a:avLst/>
            <a:gdLst>
              <a:gd name="T0" fmla="*/ 317837709 w 1785"/>
              <a:gd name="T1" fmla="*/ 883736923 h 2098"/>
              <a:gd name="T2" fmla="*/ 220880893 w 1785"/>
              <a:gd name="T3" fmla="*/ 765695478 h 2098"/>
              <a:gd name="T4" fmla="*/ 138050358 w 1785"/>
              <a:gd name="T5" fmla="*/ 644496663 h 2098"/>
              <a:gd name="T6" fmla="*/ 73841448 w 1785"/>
              <a:gd name="T7" fmla="*/ 524561113 h 2098"/>
              <a:gd name="T8" fmla="*/ 39167996 w 1785"/>
              <a:gd name="T9" fmla="*/ 437449813 h 2098"/>
              <a:gd name="T10" fmla="*/ 21189020 w 1785"/>
              <a:gd name="T11" fmla="*/ 381901084 h 2098"/>
              <a:gd name="T12" fmla="*/ 8347238 w 1785"/>
              <a:gd name="T13" fmla="*/ 326982399 h 2098"/>
              <a:gd name="T14" fmla="*/ 2568196 w 1785"/>
              <a:gd name="T15" fmla="*/ 276483555 h 2098"/>
              <a:gd name="T16" fmla="*/ 0 w 1785"/>
              <a:gd name="T17" fmla="*/ 229140492 h 2098"/>
              <a:gd name="T18" fmla="*/ 3852695 w 1785"/>
              <a:gd name="T19" fmla="*/ 184322370 h 2098"/>
              <a:gd name="T20" fmla="*/ 12199933 w 1785"/>
              <a:gd name="T21" fmla="*/ 143291662 h 2098"/>
              <a:gd name="T22" fmla="*/ 26968063 w 1785"/>
              <a:gd name="T23" fmla="*/ 106680000 h 2098"/>
              <a:gd name="T24" fmla="*/ 46873386 w 1785"/>
              <a:gd name="T25" fmla="*/ 73854957 h 2098"/>
              <a:gd name="T26" fmla="*/ 72556949 w 1785"/>
              <a:gd name="T27" fmla="*/ 47343064 h 2098"/>
              <a:gd name="T28" fmla="*/ 104661404 w 1785"/>
              <a:gd name="T29" fmla="*/ 25249422 h 2098"/>
              <a:gd name="T30" fmla="*/ 139334857 w 1785"/>
              <a:gd name="T31" fmla="*/ 10731402 h 2098"/>
              <a:gd name="T32" fmla="*/ 178502852 w 1785"/>
              <a:gd name="T33" fmla="*/ 2524942 h 2098"/>
              <a:gd name="T34" fmla="*/ 220880893 w 1785"/>
              <a:gd name="T35" fmla="*/ 0 h 2098"/>
              <a:gd name="T36" fmla="*/ 266469780 w 1785"/>
              <a:gd name="T37" fmla="*/ 3787413 h 2098"/>
              <a:gd name="T38" fmla="*/ 314627664 w 1785"/>
              <a:gd name="T39" fmla="*/ 13256344 h 2098"/>
              <a:gd name="T40" fmla="*/ 364711094 w 1785"/>
              <a:gd name="T41" fmla="*/ 27774364 h 2098"/>
              <a:gd name="T42" fmla="*/ 416720872 w 1785"/>
              <a:gd name="T43" fmla="*/ 47343064 h 2098"/>
              <a:gd name="T44" fmla="*/ 470656997 w 1785"/>
              <a:gd name="T45" fmla="*/ 72592486 h 2098"/>
              <a:gd name="T46" fmla="*/ 525234971 w 1785"/>
              <a:gd name="T47" fmla="*/ 104155058 h 2098"/>
              <a:gd name="T48" fmla="*/ 607423658 w 1785"/>
              <a:gd name="T49" fmla="*/ 158441315 h 2098"/>
              <a:gd name="T50" fmla="*/ 718505953 w 1785"/>
              <a:gd name="T51" fmla="*/ 248709191 h 2098"/>
              <a:gd name="T52" fmla="*/ 827020052 w 1785"/>
              <a:gd name="T53" fmla="*/ 354757558 h 2098"/>
              <a:gd name="T54" fmla="*/ 925903215 w 1785"/>
              <a:gd name="T55" fmla="*/ 474062269 h 2098"/>
              <a:gd name="T56" fmla="*/ 1008091902 w 1785"/>
              <a:gd name="T57" fmla="*/ 595260290 h 2098"/>
              <a:gd name="T58" fmla="*/ 1072300812 w 1785"/>
              <a:gd name="T59" fmla="*/ 715195839 h 2098"/>
              <a:gd name="T60" fmla="*/ 1106974264 w 1785"/>
              <a:gd name="T61" fmla="*/ 802307140 h 2098"/>
              <a:gd name="T62" fmla="*/ 1125595088 w 1785"/>
              <a:gd name="T63" fmla="*/ 857856663 h 2098"/>
              <a:gd name="T64" fmla="*/ 1137795021 w 1785"/>
              <a:gd name="T65" fmla="*/ 911512082 h 2098"/>
              <a:gd name="T66" fmla="*/ 1144857761 w 1785"/>
              <a:gd name="T67" fmla="*/ 962010926 h 2098"/>
              <a:gd name="T68" fmla="*/ 1146142260 w 1785"/>
              <a:gd name="T69" fmla="*/ 1010616461 h 2098"/>
              <a:gd name="T70" fmla="*/ 1142289565 w 1785"/>
              <a:gd name="T71" fmla="*/ 1055434582 h 2098"/>
              <a:gd name="T72" fmla="*/ 1133942326 w 1785"/>
              <a:gd name="T73" fmla="*/ 1096465290 h 2098"/>
              <a:gd name="T74" fmla="*/ 1119174197 w 1785"/>
              <a:gd name="T75" fmla="*/ 1133076952 h 2098"/>
              <a:gd name="T76" fmla="*/ 1099268874 w 1785"/>
              <a:gd name="T77" fmla="*/ 1165901995 h 2098"/>
              <a:gd name="T78" fmla="*/ 1073585310 w 1785"/>
              <a:gd name="T79" fmla="*/ 1192413889 h 2098"/>
              <a:gd name="T80" fmla="*/ 1034417314 w 1785"/>
              <a:gd name="T81" fmla="*/ 1217663311 h 2098"/>
              <a:gd name="T82" fmla="*/ 988828428 w 1785"/>
              <a:gd name="T83" fmla="*/ 1232182126 h 2098"/>
              <a:gd name="T84" fmla="*/ 938103149 w 1785"/>
              <a:gd name="T85" fmla="*/ 1238494481 h 2098"/>
              <a:gd name="T86" fmla="*/ 881598827 w 1785"/>
              <a:gd name="T87" fmla="*/ 1234707068 h 2098"/>
              <a:gd name="T88" fmla="*/ 819957312 w 1785"/>
              <a:gd name="T89" fmla="*/ 1222713195 h 2098"/>
              <a:gd name="T90" fmla="*/ 754463103 w 1785"/>
              <a:gd name="T91" fmla="*/ 1200620348 h 2098"/>
              <a:gd name="T92" fmla="*/ 685116999 w 1785"/>
              <a:gd name="T93" fmla="*/ 1170320247 h 2098"/>
              <a:gd name="T94" fmla="*/ 613844549 w 1785"/>
              <a:gd name="T95" fmla="*/ 1130552010 h 209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85"/>
              <a:gd name="T145" fmla="*/ 0 h 2098"/>
              <a:gd name="T146" fmla="*/ 1785 w 1785"/>
              <a:gd name="T147" fmla="*/ 2098 h 209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85" h="2098">
                <a:moveTo>
                  <a:pt x="618" y="1526"/>
                </a:moveTo>
                <a:lnTo>
                  <a:pt x="576" y="1484"/>
                </a:lnTo>
                <a:lnTo>
                  <a:pt x="536" y="1442"/>
                </a:lnTo>
                <a:lnTo>
                  <a:pt x="495" y="1400"/>
                </a:lnTo>
                <a:lnTo>
                  <a:pt x="457" y="1355"/>
                </a:lnTo>
                <a:lnTo>
                  <a:pt x="417" y="1307"/>
                </a:lnTo>
                <a:lnTo>
                  <a:pt x="380" y="1259"/>
                </a:lnTo>
                <a:lnTo>
                  <a:pt x="344" y="1213"/>
                </a:lnTo>
                <a:lnTo>
                  <a:pt x="309" y="1165"/>
                </a:lnTo>
                <a:lnTo>
                  <a:pt x="276" y="1117"/>
                </a:lnTo>
                <a:lnTo>
                  <a:pt x="244" y="1069"/>
                </a:lnTo>
                <a:lnTo>
                  <a:pt x="215" y="1021"/>
                </a:lnTo>
                <a:lnTo>
                  <a:pt x="188" y="973"/>
                </a:lnTo>
                <a:lnTo>
                  <a:pt x="161" y="925"/>
                </a:lnTo>
                <a:lnTo>
                  <a:pt x="138" y="877"/>
                </a:lnTo>
                <a:lnTo>
                  <a:pt x="115" y="831"/>
                </a:lnTo>
                <a:lnTo>
                  <a:pt x="96" y="783"/>
                </a:lnTo>
                <a:lnTo>
                  <a:pt x="77" y="739"/>
                </a:lnTo>
                <a:lnTo>
                  <a:pt x="69" y="716"/>
                </a:lnTo>
                <a:lnTo>
                  <a:pt x="61" y="693"/>
                </a:lnTo>
                <a:lnTo>
                  <a:pt x="54" y="670"/>
                </a:lnTo>
                <a:lnTo>
                  <a:pt x="46" y="649"/>
                </a:lnTo>
                <a:lnTo>
                  <a:pt x="40" y="626"/>
                </a:lnTo>
                <a:lnTo>
                  <a:pt x="33" y="605"/>
                </a:lnTo>
                <a:lnTo>
                  <a:pt x="29" y="584"/>
                </a:lnTo>
                <a:lnTo>
                  <a:pt x="23" y="561"/>
                </a:lnTo>
                <a:lnTo>
                  <a:pt x="19" y="539"/>
                </a:lnTo>
                <a:lnTo>
                  <a:pt x="13" y="518"/>
                </a:lnTo>
                <a:lnTo>
                  <a:pt x="12" y="499"/>
                </a:lnTo>
                <a:lnTo>
                  <a:pt x="8" y="478"/>
                </a:lnTo>
                <a:lnTo>
                  <a:pt x="6" y="459"/>
                </a:lnTo>
                <a:lnTo>
                  <a:pt x="4" y="438"/>
                </a:lnTo>
                <a:lnTo>
                  <a:pt x="2" y="419"/>
                </a:lnTo>
                <a:lnTo>
                  <a:pt x="0" y="399"/>
                </a:lnTo>
                <a:lnTo>
                  <a:pt x="0" y="380"/>
                </a:lnTo>
                <a:lnTo>
                  <a:pt x="0" y="363"/>
                </a:lnTo>
                <a:lnTo>
                  <a:pt x="0" y="344"/>
                </a:lnTo>
                <a:lnTo>
                  <a:pt x="2" y="326"/>
                </a:lnTo>
                <a:lnTo>
                  <a:pt x="4" y="309"/>
                </a:lnTo>
                <a:lnTo>
                  <a:pt x="6" y="292"/>
                </a:lnTo>
                <a:lnTo>
                  <a:pt x="8" y="275"/>
                </a:lnTo>
                <a:lnTo>
                  <a:pt x="12" y="257"/>
                </a:lnTo>
                <a:lnTo>
                  <a:pt x="15" y="242"/>
                </a:lnTo>
                <a:lnTo>
                  <a:pt x="19" y="227"/>
                </a:lnTo>
                <a:lnTo>
                  <a:pt x="23" y="211"/>
                </a:lnTo>
                <a:lnTo>
                  <a:pt x="29" y="196"/>
                </a:lnTo>
                <a:lnTo>
                  <a:pt x="35" y="182"/>
                </a:lnTo>
                <a:lnTo>
                  <a:pt x="42" y="169"/>
                </a:lnTo>
                <a:lnTo>
                  <a:pt x="48" y="156"/>
                </a:lnTo>
                <a:lnTo>
                  <a:pt x="56" y="142"/>
                </a:lnTo>
                <a:lnTo>
                  <a:pt x="65" y="129"/>
                </a:lnTo>
                <a:lnTo>
                  <a:pt x="73" y="117"/>
                </a:lnTo>
                <a:lnTo>
                  <a:pt x="83" y="106"/>
                </a:lnTo>
                <a:lnTo>
                  <a:pt x="92" y="94"/>
                </a:lnTo>
                <a:lnTo>
                  <a:pt x="104" y="84"/>
                </a:lnTo>
                <a:lnTo>
                  <a:pt x="113" y="75"/>
                </a:lnTo>
                <a:lnTo>
                  <a:pt x="125" y="65"/>
                </a:lnTo>
                <a:lnTo>
                  <a:pt x="136" y="56"/>
                </a:lnTo>
                <a:lnTo>
                  <a:pt x="150" y="48"/>
                </a:lnTo>
                <a:lnTo>
                  <a:pt x="163" y="40"/>
                </a:lnTo>
                <a:lnTo>
                  <a:pt x="175" y="35"/>
                </a:lnTo>
                <a:lnTo>
                  <a:pt x="188" y="29"/>
                </a:lnTo>
                <a:lnTo>
                  <a:pt x="204" y="23"/>
                </a:lnTo>
                <a:lnTo>
                  <a:pt x="217" y="17"/>
                </a:lnTo>
                <a:lnTo>
                  <a:pt x="232" y="13"/>
                </a:lnTo>
                <a:lnTo>
                  <a:pt x="248" y="10"/>
                </a:lnTo>
                <a:lnTo>
                  <a:pt x="263" y="6"/>
                </a:lnTo>
                <a:lnTo>
                  <a:pt x="278" y="4"/>
                </a:lnTo>
                <a:lnTo>
                  <a:pt x="294" y="2"/>
                </a:lnTo>
                <a:lnTo>
                  <a:pt x="311" y="0"/>
                </a:lnTo>
                <a:lnTo>
                  <a:pt x="328" y="0"/>
                </a:lnTo>
                <a:lnTo>
                  <a:pt x="344" y="0"/>
                </a:lnTo>
                <a:lnTo>
                  <a:pt x="361" y="0"/>
                </a:lnTo>
                <a:lnTo>
                  <a:pt x="380" y="2"/>
                </a:lnTo>
                <a:lnTo>
                  <a:pt x="397" y="4"/>
                </a:lnTo>
                <a:lnTo>
                  <a:pt x="415" y="6"/>
                </a:lnTo>
                <a:lnTo>
                  <a:pt x="434" y="8"/>
                </a:lnTo>
                <a:lnTo>
                  <a:pt x="453" y="12"/>
                </a:lnTo>
                <a:lnTo>
                  <a:pt x="470" y="15"/>
                </a:lnTo>
                <a:lnTo>
                  <a:pt x="490" y="21"/>
                </a:lnTo>
                <a:lnTo>
                  <a:pt x="509" y="25"/>
                </a:lnTo>
                <a:lnTo>
                  <a:pt x="530" y="31"/>
                </a:lnTo>
                <a:lnTo>
                  <a:pt x="549" y="36"/>
                </a:lnTo>
                <a:lnTo>
                  <a:pt x="568" y="44"/>
                </a:lnTo>
                <a:lnTo>
                  <a:pt x="589" y="52"/>
                </a:lnTo>
                <a:lnTo>
                  <a:pt x="609" y="60"/>
                </a:lnTo>
                <a:lnTo>
                  <a:pt x="630" y="67"/>
                </a:lnTo>
                <a:lnTo>
                  <a:pt x="649" y="75"/>
                </a:lnTo>
                <a:lnTo>
                  <a:pt x="670" y="84"/>
                </a:lnTo>
                <a:lnTo>
                  <a:pt x="691" y="94"/>
                </a:lnTo>
                <a:lnTo>
                  <a:pt x="712" y="106"/>
                </a:lnTo>
                <a:lnTo>
                  <a:pt x="733" y="115"/>
                </a:lnTo>
                <a:lnTo>
                  <a:pt x="754" y="127"/>
                </a:lnTo>
                <a:lnTo>
                  <a:pt x="776" y="140"/>
                </a:lnTo>
                <a:lnTo>
                  <a:pt x="797" y="152"/>
                </a:lnTo>
                <a:lnTo>
                  <a:pt x="818" y="165"/>
                </a:lnTo>
                <a:lnTo>
                  <a:pt x="839" y="179"/>
                </a:lnTo>
                <a:lnTo>
                  <a:pt x="860" y="192"/>
                </a:lnTo>
                <a:lnTo>
                  <a:pt x="904" y="221"/>
                </a:lnTo>
                <a:lnTo>
                  <a:pt x="946" y="251"/>
                </a:lnTo>
                <a:lnTo>
                  <a:pt x="991" y="284"/>
                </a:lnTo>
                <a:lnTo>
                  <a:pt x="1033" y="319"/>
                </a:lnTo>
                <a:lnTo>
                  <a:pt x="1077" y="355"/>
                </a:lnTo>
                <a:lnTo>
                  <a:pt x="1119" y="394"/>
                </a:lnTo>
                <a:lnTo>
                  <a:pt x="1161" y="432"/>
                </a:lnTo>
                <a:lnTo>
                  <a:pt x="1204" y="474"/>
                </a:lnTo>
                <a:lnTo>
                  <a:pt x="1246" y="516"/>
                </a:lnTo>
                <a:lnTo>
                  <a:pt x="1288" y="562"/>
                </a:lnTo>
                <a:lnTo>
                  <a:pt x="1328" y="609"/>
                </a:lnTo>
                <a:lnTo>
                  <a:pt x="1369" y="655"/>
                </a:lnTo>
                <a:lnTo>
                  <a:pt x="1405" y="703"/>
                </a:lnTo>
                <a:lnTo>
                  <a:pt x="1442" y="751"/>
                </a:lnTo>
                <a:lnTo>
                  <a:pt x="1476" y="799"/>
                </a:lnTo>
                <a:lnTo>
                  <a:pt x="1509" y="847"/>
                </a:lnTo>
                <a:lnTo>
                  <a:pt x="1541" y="895"/>
                </a:lnTo>
                <a:lnTo>
                  <a:pt x="1570" y="943"/>
                </a:lnTo>
                <a:lnTo>
                  <a:pt x="1597" y="991"/>
                </a:lnTo>
                <a:lnTo>
                  <a:pt x="1624" y="1039"/>
                </a:lnTo>
                <a:lnTo>
                  <a:pt x="1647" y="1087"/>
                </a:lnTo>
                <a:lnTo>
                  <a:pt x="1670" y="1133"/>
                </a:lnTo>
                <a:lnTo>
                  <a:pt x="1689" y="1179"/>
                </a:lnTo>
                <a:lnTo>
                  <a:pt x="1708" y="1225"/>
                </a:lnTo>
                <a:lnTo>
                  <a:pt x="1716" y="1248"/>
                </a:lnTo>
                <a:lnTo>
                  <a:pt x="1724" y="1271"/>
                </a:lnTo>
                <a:lnTo>
                  <a:pt x="1731" y="1294"/>
                </a:lnTo>
                <a:lnTo>
                  <a:pt x="1739" y="1315"/>
                </a:lnTo>
                <a:lnTo>
                  <a:pt x="1745" y="1338"/>
                </a:lnTo>
                <a:lnTo>
                  <a:pt x="1753" y="1359"/>
                </a:lnTo>
                <a:lnTo>
                  <a:pt x="1756" y="1380"/>
                </a:lnTo>
                <a:lnTo>
                  <a:pt x="1762" y="1401"/>
                </a:lnTo>
                <a:lnTo>
                  <a:pt x="1768" y="1423"/>
                </a:lnTo>
                <a:lnTo>
                  <a:pt x="1772" y="1444"/>
                </a:lnTo>
                <a:lnTo>
                  <a:pt x="1776" y="1465"/>
                </a:lnTo>
                <a:lnTo>
                  <a:pt x="1778" y="1486"/>
                </a:lnTo>
                <a:lnTo>
                  <a:pt x="1779" y="1505"/>
                </a:lnTo>
                <a:lnTo>
                  <a:pt x="1783" y="1524"/>
                </a:lnTo>
                <a:lnTo>
                  <a:pt x="1783" y="1545"/>
                </a:lnTo>
                <a:lnTo>
                  <a:pt x="1785" y="1565"/>
                </a:lnTo>
                <a:lnTo>
                  <a:pt x="1785" y="1584"/>
                </a:lnTo>
                <a:lnTo>
                  <a:pt x="1785" y="1601"/>
                </a:lnTo>
                <a:lnTo>
                  <a:pt x="1785" y="1620"/>
                </a:lnTo>
                <a:lnTo>
                  <a:pt x="1783" y="1638"/>
                </a:lnTo>
                <a:lnTo>
                  <a:pt x="1783" y="1655"/>
                </a:lnTo>
                <a:lnTo>
                  <a:pt x="1779" y="1672"/>
                </a:lnTo>
                <a:lnTo>
                  <a:pt x="1778" y="1689"/>
                </a:lnTo>
                <a:lnTo>
                  <a:pt x="1774" y="1705"/>
                </a:lnTo>
                <a:lnTo>
                  <a:pt x="1770" y="1722"/>
                </a:lnTo>
                <a:lnTo>
                  <a:pt x="1766" y="1737"/>
                </a:lnTo>
                <a:lnTo>
                  <a:pt x="1762" y="1753"/>
                </a:lnTo>
                <a:lnTo>
                  <a:pt x="1756" y="1766"/>
                </a:lnTo>
                <a:lnTo>
                  <a:pt x="1751" y="1782"/>
                </a:lnTo>
                <a:lnTo>
                  <a:pt x="1743" y="1795"/>
                </a:lnTo>
                <a:lnTo>
                  <a:pt x="1737" y="1808"/>
                </a:lnTo>
                <a:lnTo>
                  <a:pt x="1730" y="1822"/>
                </a:lnTo>
                <a:lnTo>
                  <a:pt x="1722" y="1833"/>
                </a:lnTo>
                <a:lnTo>
                  <a:pt x="1712" y="1847"/>
                </a:lnTo>
                <a:lnTo>
                  <a:pt x="1703" y="1858"/>
                </a:lnTo>
                <a:lnTo>
                  <a:pt x="1693" y="1868"/>
                </a:lnTo>
                <a:lnTo>
                  <a:pt x="1684" y="1879"/>
                </a:lnTo>
                <a:lnTo>
                  <a:pt x="1672" y="1889"/>
                </a:lnTo>
                <a:lnTo>
                  <a:pt x="1659" y="1901"/>
                </a:lnTo>
                <a:lnTo>
                  <a:pt x="1643" y="1910"/>
                </a:lnTo>
                <a:lnTo>
                  <a:pt x="1628" y="1920"/>
                </a:lnTo>
                <a:lnTo>
                  <a:pt x="1611" y="1929"/>
                </a:lnTo>
                <a:lnTo>
                  <a:pt x="1595" y="1935"/>
                </a:lnTo>
                <a:lnTo>
                  <a:pt x="1578" y="1943"/>
                </a:lnTo>
                <a:lnTo>
                  <a:pt x="1559" y="1949"/>
                </a:lnTo>
                <a:lnTo>
                  <a:pt x="1540" y="1952"/>
                </a:lnTo>
                <a:lnTo>
                  <a:pt x="1520" y="1956"/>
                </a:lnTo>
                <a:lnTo>
                  <a:pt x="1501" y="1960"/>
                </a:lnTo>
                <a:lnTo>
                  <a:pt x="1482" y="1962"/>
                </a:lnTo>
                <a:lnTo>
                  <a:pt x="1461" y="1962"/>
                </a:lnTo>
                <a:lnTo>
                  <a:pt x="1438" y="1962"/>
                </a:lnTo>
                <a:lnTo>
                  <a:pt x="1417" y="1962"/>
                </a:lnTo>
                <a:lnTo>
                  <a:pt x="1394" y="1960"/>
                </a:lnTo>
                <a:lnTo>
                  <a:pt x="1373" y="1956"/>
                </a:lnTo>
                <a:lnTo>
                  <a:pt x="1348" y="1954"/>
                </a:lnTo>
                <a:lnTo>
                  <a:pt x="1325" y="1949"/>
                </a:lnTo>
                <a:lnTo>
                  <a:pt x="1300" y="1943"/>
                </a:lnTo>
                <a:lnTo>
                  <a:pt x="1277" y="1937"/>
                </a:lnTo>
                <a:lnTo>
                  <a:pt x="1252" y="1929"/>
                </a:lnTo>
                <a:lnTo>
                  <a:pt x="1225" y="1922"/>
                </a:lnTo>
                <a:lnTo>
                  <a:pt x="1200" y="1912"/>
                </a:lnTo>
                <a:lnTo>
                  <a:pt x="1175" y="1902"/>
                </a:lnTo>
                <a:lnTo>
                  <a:pt x="1148" y="1893"/>
                </a:lnTo>
                <a:lnTo>
                  <a:pt x="1121" y="1879"/>
                </a:lnTo>
                <a:lnTo>
                  <a:pt x="1094" y="1868"/>
                </a:lnTo>
                <a:lnTo>
                  <a:pt x="1067" y="1854"/>
                </a:lnTo>
                <a:lnTo>
                  <a:pt x="1040" y="1839"/>
                </a:lnTo>
                <a:lnTo>
                  <a:pt x="1012" y="1824"/>
                </a:lnTo>
                <a:lnTo>
                  <a:pt x="985" y="1808"/>
                </a:lnTo>
                <a:lnTo>
                  <a:pt x="956" y="1791"/>
                </a:lnTo>
                <a:lnTo>
                  <a:pt x="718" y="2098"/>
                </a:lnTo>
                <a:lnTo>
                  <a:pt x="618" y="1526"/>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9949" name="Freeform 353"/>
          <p:cNvSpPr>
            <a:spLocks/>
          </p:cNvSpPr>
          <p:nvPr/>
        </p:nvSpPr>
        <p:spPr bwMode="auto">
          <a:xfrm>
            <a:off x="7491413" y="2368550"/>
            <a:ext cx="1430337" cy="1666875"/>
          </a:xfrm>
          <a:custGeom>
            <a:avLst/>
            <a:gdLst>
              <a:gd name="T0" fmla="*/ 317837709 w 1785"/>
              <a:gd name="T1" fmla="*/ 883736923 h 2098"/>
              <a:gd name="T2" fmla="*/ 220880893 w 1785"/>
              <a:gd name="T3" fmla="*/ 765695478 h 2098"/>
              <a:gd name="T4" fmla="*/ 138050358 w 1785"/>
              <a:gd name="T5" fmla="*/ 644496663 h 2098"/>
              <a:gd name="T6" fmla="*/ 73841448 w 1785"/>
              <a:gd name="T7" fmla="*/ 524561113 h 2098"/>
              <a:gd name="T8" fmla="*/ 39167996 w 1785"/>
              <a:gd name="T9" fmla="*/ 437449813 h 2098"/>
              <a:gd name="T10" fmla="*/ 21189020 w 1785"/>
              <a:gd name="T11" fmla="*/ 381901084 h 2098"/>
              <a:gd name="T12" fmla="*/ 8347238 w 1785"/>
              <a:gd name="T13" fmla="*/ 326982399 h 2098"/>
              <a:gd name="T14" fmla="*/ 2568196 w 1785"/>
              <a:gd name="T15" fmla="*/ 276483555 h 2098"/>
              <a:gd name="T16" fmla="*/ 0 w 1785"/>
              <a:gd name="T17" fmla="*/ 229140492 h 2098"/>
              <a:gd name="T18" fmla="*/ 3852695 w 1785"/>
              <a:gd name="T19" fmla="*/ 184322370 h 2098"/>
              <a:gd name="T20" fmla="*/ 12199933 w 1785"/>
              <a:gd name="T21" fmla="*/ 143291662 h 2098"/>
              <a:gd name="T22" fmla="*/ 26968063 w 1785"/>
              <a:gd name="T23" fmla="*/ 106680000 h 2098"/>
              <a:gd name="T24" fmla="*/ 46873386 w 1785"/>
              <a:gd name="T25" fmla="*/ 73854957 h 2098"/>
              <a:gd name="T26" fmla="*/ 72556949 w 1785"/>
              <a:gd name="T27" fmla="*/ 47343064 h 2098"/>
              <a:gd name="T28" fmla="*/ 104661404 w 1785"/>
              <a:gd name="T29" fmla="*/ 25249422 h 2098"/>
              <a:gd name="T30" fmla="*/ 139334857 w 1785"/>
              <a:gd name="T31" fmla="*/ 10731402 h 2098"/>
              <a:gd name="T32" fmla="*/ 178502852 w 1785"/>
              <a:gd name="T33" fmla="*/ 2524942 h 2098"/>
              <a:gd name="T34" fmla="*/ 220880893 w 1785"/>
              <a:gd name="T35" fmla="*/ 0 h 2098"/>
              <a:gd name="T36" fmla="*/ 266469780 w 1785"/>
              <a:gd name="T37" fmla="*/ 3787413 h 2098"/>
              <a:gd name="T38" fmla="*/ 314627664 w 1785"/>
              <a:gd name="T39" fmla="*/ 13256344 h 2098"/>
              <a:gd name="T40" fmla="*/ 364711094 w 1785"/>
              <a:gd name="T41" fmla="*/ 27774364 h 2098"/>
              <a:gd name="T42" fmla="*/ 416720872 w 1785"/>
              <a:gd name="T43" fmla="*/ 47343064 h 2098"/>
              <a:gd name="T44" fmla="*/ 470656997 w 1785"/>
              <a:gd name="T45" fmla="*/ 72592486 h 2098"/>
              <a:gd name="T46" fmla="*/ 525234971 w 1785"/>
              <a:gd name="T47" fmla="*/ 104155058 h 2098"/>
              <a:gd name="T48" fmla="*/ 607423658 w 1785"/>
              <a:gd name="T49" fmla="*/ 158441315 h 2098"/>
              <a:gd name="T50" fmla="*/ 718505953 w 1785"/>
              <a:gd name="T51" fmla="*/ 248709191 h 2098"/>
              <a:gd name="T52" fmla="*/ 827020052 w 1785"/>
              <a:gd name="T53" fmla="*/ 354757558 h 2098"/>
              <a:gd name="T54" fmla="*/ 925903215 w 1785"/>
              <a:gd name="T55" fmla="*/ 474062269 h 2098"/>
              <a:gd name="T56" fmla="*/ 1008091902 w 1785"/>
              <a:gd name="T57" fmla="*/ 595260290 h 2098"/>
              <a:gd name="T58" fmla="*/ 1072300812 w 1785"/>
              <a:gd name="T59" fmla="*/ 715195839 h 2098"/>
              <a:gd name="T60" fmla="*/ 1106974264 w 1785"/>
              <a:gd name="T61" fmla="*/ 802307140 h 2098"/>
              <a:gd name="T62" fmla="*/ 1125595088 w 1785"/>
              <a:gd name="T63" fmla="*/ 857856663 h 2098"/>
              <a:gd name="T64" fmla="*/ 1137795021 w 1785"/>
              <a:gd name="T65" fmla="*/ 911512082 h 2098"/>
              <a:gd name="T66" fmla="*/ 1144857761 w 1785"/>
              <a:gd name="T67" fmla="*/ 962010926 h 2098"/>
              <a:gd name="T68" fmla="*/ 1146142260 w 1785"/>
              <a:gd name="T69" fmla="*/ 1010616461 h 2098"/>
              <a:gd name="T70" fmla="*/ 1142289565 w 1785"/>
              <a:gd name="T71" fmla="*/ 1055434582 h 2098"/>
              <a:gd name="T72" fmla="*/ 1133942326 w 1785"/>
              <a:gd name="T73" fmla="*/ 1096465290 h 2098"/>
              <a:gd name="T74" fmla="*/ 1119174197 w 1785"/>
              <a:gd name="T75" fmla="*/ 1133076952 h 2098"/>
              <a:gd name="T76" fmla="*/ 1099268874 w 1785"/>
              <a:gd name="T77" fmla="*/ 1165901995 h 2098"/>
              <a:gd name="T78" fmla="*/ 1073585310 w 1785"/>
              <a:gd name="T79" fmla="*/ 1192413889 h 2098"/>
              <a:gd name="T80" fmla="*/ 1034417314 w 1785"/>
              <a:gd name="T81" fmla="*/ 1217663311 h 2098"/>
              <a:gd name="T82" fmla="*/ 988828428 w 1785"/>
              <a:gd name="T83" fmla="*/ 1232182126 h 2098"/>
              <a:gd name="T84" fmla="*/ 938103149 w 1785"/>
              <a:gd name="T85" fmla="*/ 1238494481 h 2098"/>
              <a:gd name="T86" fmla="*/ 881598827 w 1785"/>
              <a:gd name="T87" fmla="*/ 1234707068 h 2098"/>
              <a:gd name="T88" fmla="*/ 819957312 w 1785"/>
              <a:gd name="T89" fmla="*/ 1222713195 h 2098"/>
              <a:gd name="T90" fmla="*/ 754463103 w 1785"/>
              <a:gd name="T91" fmla="*/ 1200620348 h 2098"/>
              <a:gd name="T92" fmla="*/ 685116999 w 1785"/>
              <a:gd name="T93" fmla="*/ 1170320247 h 2098"/>
              <a:gd name="T94" fmla="*/ 613844549 w 1785"/>
              <a:gd name="T95" fmla="*/ 1130552010 h 209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85"/>
              <a:gd name="T145" fmla="*/ 0 h 2098"/>
              <a:gd name="T146" fmla="*/ 1785 w 1785"/>
              <a:gd name="T147" fmla="*/ 2098 h 209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85" h="2098">
                <a:moveTo>
                  <a:pt x="618" y="1526"/>
                </a:moveTo>
                <a:lnTo>
                  <a:pt x="576" y="1484"/>
                </a:lnTo>
                <a:lnTo>
                  <a:pt x="536" y="1442"/>
                </a:lnTo>
                <a:lnTo>
                  <a:pt x="495" y="1400"/>
                </a:lnTo>
                <a:lnTo>
                  <a:pt x="457" y="1355"/>
                </a:lnTo>
                <a:lnTo>
                  <a:pt x="417" y="1307"/>
                </a:lnTo>
                <a:lnTo>
                  <a:pt x="380" y="1259"/>
                </a:lnTo>
                <a:lnTo>
                  <a:pt x="344" y="1213"/>
                </a:lnTo>
                <a:lnTo>
                  <a:pt x="309" y="1165"/>
                </a:lnTo>
                <a:lnTo>
                  <a:pt x="276" y="1117"/>
                </a:lnTo>
                <a:lnTo>
                  <a:pt x="244" y="1069"/>
                </a:lnTo>
                <a:lnTo>
                  <a:pt x="215" y="1021"/>
                </a:lnTo>
                <a:lnTo>
                  <a:pt x="188" y="973"/>
                </a:lnTo>
                <a:lnTo>
                  <a:pt x="161" y="925"/>
                </a:lnTo>
                <a:lnTo>
                  <a:pt x="138" y="877"/>
                </a:lnTo>
                <a:lnTo>
                  <a:pt x="115" y="831"/>
                </a:lnTo>
                <a:lnTo>
                  <a:pt x="96" y="783"/>
                </a:lnTo>
                <a:lnTo>
                  <a:pt x="77" y="739"/>
                </a:lnTo>
                <a:lnTo>
                  <a:pt x="69" y="716"/>
                </a:lnTo>
                <a:lnTo>
                  <a:pt x="61" y="693"/>
                </a:lnTo>
                <a:lnTo>
                  <a:pt x="54" y="670"/>
                </a:lnTo>
                <a:lnTo>
                  <a:pt x="46" y="649"/>
                </a:lnTo>
                <a:lnTo>
                  <a:pt x="40" y="626"/>
                </a:lnTo>
                <a:lnTo>
                  <a:pt x="33" y="605"/>
                </a:lnTo>
                <a:lnTo>
                  <a:pt x="29" y="584"/>
                </a:lnTo>
                <a:lnTo>
                  <a:pt x="23" y="561"/>
                </a:lnTo>
                <a:lnTo>
                  <a:pt x="19" y="539"/>
                </a:lnTo>
                <a:lnTo>
                  <a:pt x="13" y="518"/>
                </a:lnTo>
                <a:lnTo>
                  <a:pt x="12" y="499"/>
                </a:lnTo>
                <a:lnTo>
                  <a:pt x="8" y="478"/>
                </a:lnTo>
                <a:lnTo>
                  <a:pt x="6" y="459"/>
                </a:lnTo>
                <a:lnTo>
                  <a:pt x="4" y="438"/>
                </a:lnTo>
                <a:lnTo>
                  <a:pt x="2" y="419"/>
                </a:lnTo>
                <a:lnTo>
                  <a:pt x="0" y="399"/>
                </a:lnTo>
                <a:lnTo>
                  <a:pt x="0" y="380"/>
                </a:lnTo>
                <a:lnTo>
                  <a:pt x="0" y="363"/>
                </a:lnTo>
                <a:lnTo>
                  <a:pt x="0" y="344"/>
                </a:lnTo>
                <a:lnTo>
                  <a:pt x="2" y="326"/>
                </a:lnTo>
                <a:lnTo>
                  <a:pt x="4" y="309"/>
                </a:lnTo>
                <a:lnTo>
                  <a:pt x="6" y="292"/>
                </a:lnTo>
                <a:lnTo>
                  <a:pt x="8" y="275"/>
                </a:lnTo>
                <a:lnTo>
                  <a:pt x="12" y="257"/>
                </a:lnTo>
                <a:lnTo>
                  <a:pt x="15" y="242"/>
                </a:lnTo>
                <a:lnTo>
                  <a:pt x="19" y="227"/>
                </a:lnTo>
                <a:lnTo>
                  <a:pt x="23" y="211"/>
                </a:lnTo>
                <a:lnTo>
                  <a:pt x="29" y="196"/>
                </a:lnTo>
                <a:lnTo>
                  <a:pt x="35" y="182"/>
                </a:lnTo>
                <a:lnTo>
                  <a:pt x="42" y="169"/>
                </a:lnTo>
                <a:lnTo>
                  <a:pt x="48" y="156"/>
                </a:lnTo>
                <a:lnTo>
                  <a:pt x="56" y="142"/>
                </a:lnTo>
                <a:lnTo>
                  <a:pt x="65" y="129"/>
                </a:lnTo>
                <a:lnTo>
                  <a:pt x="73" y="117"/>
                </a:lnTo>
                <a:lnTo>
                  <a:pt x="83" y="106"/>
                </a:lnTo>
                <a:lnTo>
                  <a:pt x="92" y="94"/>
                </a:lnTo>
                <a:lnTo>
                  <a:pt x="104" y="84"/>
                </a:lnTo>
                <a:lnTo>
                  <a:pt x="113" y="75"/>
                </a:lnTo>
                <a:lnTo>
                  <a:pt x="125" y="65"/>
                </a:lnTo>
                <a:lnTo>
                  <a:pt x="136" y="56"/>
                </a:lnTo>
                <a:lnTo>
                  <a:pt x="150" y="48"/>
                </a:lnTo>
                <a:lnTo>
                  <a:pt x="163" y="40"/>
                </a:lnTo>
                <a:lnTo>
                  <a:pt x="175" y="35"/>
                </a:lnTo>
                <a:lnTo>
                  <a:pt x="188" y="29"/>
                </a:lnTo>
                <a:lnTo>
                  <a:pt x="204" y="23"/>
                </a:lnTo>
                <a:lnTo>
                  <a:pt x="217" y="17"/>
                </a:lnTo>
                <a:lnTo>
                  <a:pt x="232" y="13"/>
                </a:lnTo>
                <a:lnTo>
                  <a:pt x="248" y="10"/>
                </a:lnTo>
                <a:lnTo>
                  <a:pt x="263" y="6"/>
                </a:lnTo>
                <a:lnTo>
                  <a:pt x="278" y="4"/>
                </a:lnTo>
                <a:lnTo>
                  <a:pt x="294" y="2"/>
                </a:lnTo>
                <a:lnTo>
                  <a:pt x="311" y="0"/>
                </a:lnTo>
                <a:lnTo>
                  <a:pt x="328" y="0"/>
                </a:lnTo>
                <a:lnTo>
                  <a:pt x="344" y="0"/>
                </a:lnTo>
                <a:lnTo>
                  <a:pt x="361" y="0"/>
                </a:lnTo>
                <a:lnTo>
                  <a:pt x="380" y="2"/>
                </a:lnTo>
                <a:lnTo>
                  <a:pt x="397" y="4"/>
                </a:lnTo>
                <a:lnTo>
                  <a:pt x="415" y="6"/>
                </a:lnTo>
                <a:lnTo>
                  <a:pt x="434" y="8"/>
                </a:lnTo>
                <a:lnTo>
                  <a:pt x="453" y="12"/>
                </a:lnTo>
                <a:lnTo>
                  <a:pt x="470" y="15"/>
                </a:lnTo>
                <a:lnTo>
                  <a:pt x="490" y="21"/>
                </a:lnTo>
                <a:lnTo>
                  <a:pt x="509" y="25"/>
                </a:lnTo>
                <a:lnTo>
                  <a:pt x="530" y="31"/>
                </a:lnTo>
                <a:lnTo>
                  <a:pt x="549" y="36"/>
                </a:lnTo>
                <a:lnTo>
                  <a:pt x="568" y="44"/>
                </a:lnTo>
                <a:lnTo>
                  <a:pt x="589" y="52"/>
                </a:lnTo>
                <a:lnTo>
                  <a:pt x="609" y="60"/>
                </a:lnTo>
                <a:lnTo>
                  <a:pt x="630" y="67"/>
                </a:lnTo>
                <a:lnTo>
                  <a:pt x="649" y="75"/>
                </a:lnTo>
                <a:lnTo>
                  <a:pt x="670" y="84"/>
                </a:lnTo>
                <a:lnTo>
                  <a:pt x="691" y="94"/>
                </a:lnTo>
                <a:lnTo>
                  <a:pt x="712" y="106"/>
                </a:lnTo>
                <a:lnTo>
                  <a:pt x="733" y="115"/>
                </a:lnTo>
                <a:lnTo>
                  <a:pt x="754" y="127"/>
                </a:lnTo>
                <a:lnTo>
                  <a:pt x="776" y="140"/>
                </a:lnTo>
                <a:lnTo>
                  <a:pt x="797" y="152"/>
                </a:lnTo>
                <a:lnTo>
                  <a:pt x="818" y="165"/>
                </a:lnTo>
                <a:lnTo>
                  <a:pt x="839" y="179"/>
                </a:lnTo>
                <a:lnTo>
                  <a:pt x="860" y="192"/>
                </a:lnTo>
                <a:lnTo>
                  <a:pt x="904" y="221"/>
                </a:lnTo>
                <a:lnTo>
                  <a:pt x="946" y="251"/>
                </a:lnTo>
                <a:lnTo>
                  <a:pt x="991" y="284"/>
                </a:lnTo>
                <a:lnTo>
                  <a:pt x="1033" y="319"/>
                </a:lnTo>
                <a:lnTo>
                  <a:pt x="1077" y="355"/>
                </a:lnTo>
                <a:lnTo>
                  <a:pt x="1119" y="394"/>
                </a:lnTo>
                <a:lnTo>
                  <a:pt x="1161" y="432"/>
                </a:lnTo>
                <a:lnTo>
                  <a:pt x="1204" y="474"/>
                </a:lnTo>
                <a:lnTo>
                  <a:pt x="1246" y="516"/>
                </a:lnTo>
                <a:lnTo>
                  <a:pt x="1288" y="562"/>
                </a:lnTo>
                <a:lnTo>
                  <a:pt x="1328" y="609"/>
                </a:lnTo>
                <a:lnTo>
                  <a:pt x="1369" y="655"/>
                </a:lnTo>
                <a:lnTo>
                  <a:pt x="1405" y="703"/>
                </a:lnTo>
                <a:lnTo>
                  <a:pt x="1442" y="751"/>
                </a:lnTo>
                <a:lnTo>
                  <a:pt x="1476" y="799"/>
                </a:lnTo>
                <a:lnTo>
                  <a:pt x="1509" y="847"/>
                </a:lnTo>
                <a:lnTo>
                  <a:pt x="1541" y="895"/>
                </a:lnTo>
                <a:lnTo>
                  <a:pt x="1570" y="943"/>
                </a:lnTo>
                <a:lnTo>
                  <a:pt x="1597" y="991"/>
                </a:lnTo>
                <a:lnTo>
                  <a:pt x="1624" y="1039"/>
                </a:lnTo>
                <a:lnTo>
                  <a:pt x="1647" y="1087"/>
                </a:lnTo>
                <a:lnTo>
                  <a:pt x="1670" y="1133"/>
                </a:lnTo>
                <a:lnTo>
                  <a:pt x="1689" y="1179"/>
                </a:lnTo>
                <a:lnTo>
                  <a:pt x="1708" y="1225"/>
                </a:lnTo>
                <a:lnTo>
                  <a:pt x="1716" y="1248"/>
                </a:lnTo>
                <a:lnTo>
                  <a:pt x="1724" y="1271"/>
                </a:lnTo>
                <a:lnTo>
                  <a:pt x="1731" y="1294"/>
                </a:lnTo>
                <a:lnTo>
                  <a:pt x="1739" y="1315"/>
                </a:lnTo>
                <a:lnTo>
                  <a:pt x="1745" y="1338"/>
                </a:lnTo>
                <a:lnTo>
                  <a:pt x="1753" y="1359"/>
                </a:lnTo>
                <a:lnTo>
                  <a:pt x="1756" y="1380"/>
                </a:lnTo>
                <a:lnTo>
                  <a:pt x="1762" y="1401"/>
                </a:lnTo>
                <a:lnTo>
                  <a:pt x="1768" y="1423"/>
                </a:lnTo>
                <a:lnTo>
                  <a:pt x="1772" y="1444"/>
                </a:lnTo>
                <a:lnTo>
                  <a:pt x="1776" y="1465"/>
                </a:lnTo>
                <a:lnTo>
                  <a:pt x="1778" y="1486"/>
                </a:lnTo>
                <a:lnTo>
                  <a:pt x="1779" y="1505"/>
                </a:lnTo>
                <a:lnTo>
                  <a:pt x="1783" y="1524"/>
                </a:lnTo>
                <a:lnTo>
                  <a:pt x="1783" y="1545"/>
                </a:lnTo>
                <a:lnTo>
                  <a:pt x="1785" y="1565"/>
                </a:lnTo>
                <a:lnTo>
                  <a:pt x="1785" y="1584"/>
                </a:lnTo>
                <a:lnTo>
                  <a:pt x="1785" y="1601"/>
                </a:lnTo>
                <a:lnTo>
                  <a:pt x="1785" y="1620"/>
                </a:lnTo>
                <a:lnTo>
                  <a:pt x="1783" y="1638"/>
                </a:lnTo>
                <a:lnTo>
                  <a:pt x="1783" y="1655"/>
                </a:lnTo>
                <a:lnTo>
                  <a:pt x="1779" y="1672"/>
                </a:lnTo>
                <a:lnTo>
                  <a:pt x="1778" y="1689"/>
                </a:lnTo>
                <a:lnTo>
                  <a:pt x="1774" y="1705"/>
                </a:lnTo>
                <a:lnTo>
                  <a:pt x="1770" y="1722"/>
                </a:lnTo>
                <a:lnTo>
                  <a:pt x="1766" y="1737"/>
                </a:lnTo>
                <a:lnTo>
                  <a:pt x="1762" y="1753"/>
                </a:lnTo>
                <a:lnTo>
                  <a:pt x="1756" y="1766"/>
                </a:lnTo>
                <a:lnTo>
                  <a:pt x="1751" y="1782"/>
                </a:lnTo>
                <a:lnTo>
                  <a:pt x="1743" y="1795"/>
                </a:lnTo>
                <a:lnTo>
                  <a:pt x="1737" y="1808"/>
                </a:lnTo>
                <a:lnTo>
                  <a:pt x="1730" y="1822"/>
                </a:lnTo>
                <a:lnTo>
                  <a:pt x="1722" y="1833"/>
                </a:lnTo>
                <a:lnTo>
                  <a:pt x="1712" y="1847"/>
                </a:lnTo>
                <a:lnTo>
                  <a:pt x="1703" y="1858"/>
                </a:lnTo>
                <a:lnTo>
                  <a:pt x="1693" y="1868"/>
                </a:lnTo>
                <a:lnTo>
                  <a:pt x="1684" y="1879"/>
                </a:lnTo>
                <a:lnTo>
                  <a:pt x="1672" y="1889"/>
                </a:lnTo>
                <a:lnTo>
                  <a:pt x="1659" y="1901"/>
                </a:lnTo>
                <a:lnTo>
                  <a:pt x="1643" y="1910"/>
                </a:lnTo>
                <a:lnTo>
                  <a:pt x="1628" y="1920"/>
                </a:lnTo>
                <a:lnTo>
                  <a:pt x="1611" y="1929"/>
                </a:lnTo>
                <a:lnTo>
                  <a:pt x="1595" y="1935"/>
                </a:lnTo>
                <a:lnTo>
                  <a:pt x="1578" y="1943"/>
                </a:lnTo>
                <a:lnTo>
                  <a:pt x="1559" y="1949"/>
                </a:lnTo>
                <a:lnTo>
                  <a:pt x="1540" y="1952"/>
                </a:lnTo>
                <a:lnTo>
                  <a:pt x="1520" y="1956"/>
                </a:lnTo>
                <a:lnTo>
                  <a:pt x="1501" y="1960"/>
                </a:lnTo>
                <a:lnTo>
                  <a:pt x="1482" y="1962"/>
                </a:lnTo>
                <a:lnTo>
                  <a:pt x="1461" y="1962"/>
                </a:lnTo>
                <a:lnTo>
                  <a:pt x="1438" y="1962"/>
                </a:lnTo>
                <a:lnTo>
                  <a:pt x="1417" y="1962"/>
                </a:lnTo>
                <a:lnTo>
                  <a:pt x="1394" y="1960"/>
                </a:lnTo>
                <a:lnTo>
                  <a:pt x="1373" y="1956"/>
                </a:lnTo>
                <a:lnTo>
                  <a:pt x="1348" y="1954"/>
                </a:lnTo>
                <a:lnTo>
                  <a:pt x="1325" y="1949"/>
                </a:lnTo>
                <a:lnTo>
                  <a:pt x="1300" y="1943"/>
                </a:lnTo>
                <a:lnTo>
                  <a:pt x="1277" y="1937"/>
                </a:lnTo>
                <a:lnTo>
                  <a:pt x="1252" y="1929"/>
                </a:lnTo>
                <a:lnTo>
                  <a:pt x="1225" y="1922"/>
                </a:lnTo>
                <a:lnTo>
                  <a:pt x="1200" y="1912"/>
                </a:lnTo>
                <a:lnTo>
                  <a:pt x="1175" y="1902"/>
                </a:lnTo>
                <a:lnTo>
                  <a:pt x="1148" y="1893"/>
                </a:lnTo>
                <a:lnTo>
                  <a:pt x="1121" y="1879"/>
                </a:lnTo>
                <a:lnTo>
                  <a:pt x="1094" y="1868"/>
                </a:lnTo>
                <a:lnTo>
                  <a:pt x="1067" y="1854"/>
                </a:lnTo>
                <a:lnTo>
                  <a:pt x="1040" y="1839"/>
                </a:lnTo>
                <a:lnTo>
                  <a:pt x="1012" y="1824"/>
                </a:lnTo>
                <a:lnTo>
                  <a:pt x="985" y="1808"/>
                </a:lnTo>
                <a:lnTo>
                  <a:pt x="956" y="1791"/>
                </a:lnTo>
                <a:lnTo>
                  <a:pt x="718" y="2098"/>
                </a:lnTo>
                <a:lnTo>
                  <a:pt x="618" y="1526"/>
                </a:lnTo>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9950" name="Rectangle 354"/>
          <p:cNvSpPr>
            <a:spLocks noChangeArrowheads="1"/>
          </p:cNvSpPr>
          <p:nvPr/>
        </p:nvSpPr>
        <p:spPr bwMode="auto">
          <a:xfrm rot="2940000">
            <a:off x="7857332" y="2926556"/>
            <a:ext cx="1039812"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300" b="1">
                <a:solidFill>
                  <a:srgbClr val="000000"/>
                </a:solidFill>
                <a:latin typeface="Arial" charset="0"/>
              </a:rPr>
              <a:t>Development</a:t>
            </a:r>
            <a:endParaRPr lang="en-US" altLang="en-US" sz="1800"/>
          </a:p>
        </p:txBody>
      </p:sp>
      <p:sp>
        <p:nvSpPr>
          <p:cNvPr id="39951" name="Rectangle 355"/>
          <p:cNvSpPr>
            <a:spLocks noChangeArrowheads="1"/>
          </p:cNvSpPr>
          <p:nvPr/>
        </p:nvSpPr>
        <p:spPr bwMode="auto">
          <a:xfrm rot="2940000">
            <a:off x="7792244" y="3051969"/>
            <a:ext cx="865187"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300" b="1">
                <a:solidFill>
                  <a:srgbClr val="000000"/>
                </a:solidFill>
                <a:latin typeface="Arial" charset="0"/>
              </a:rPr>
              <a:t>vision map</a:t>
            </a:r>
            <a:endParaRPr lang="en-US" altLang="en-US" sz="1800"/>
          </a:p>
        </p:txBody>
      </p:sp>
      <p:sp>
        <p:nvSpPr>
          <p:cNvPr id="39952" name="Rectangle 419"/>
          <p:cNvSpPr>
            <a:spLocks noChangeArrowheads="1"/>
          </p:cNvSpPr>
          <p:nvPr/>
        </p:nvSpPr>
        <p:spPr bwMode="auto">
          <a:xfrm>
            <a:off x="109538" y="-46038"/>
            <a:ext cx="8934450" cy="688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39953" name="Freeform 466"/>
          <p:cNvSpPr>
            <a:spLocks/>
          </p:cNvSpPr>
          <p:nvPr/>
        </p:nvSpPr>
        <p:spPr bwMode="auto">
          <a:xfrm>
            <a:off x="7491413" y="2368550"/>
            <a:ext cx="1430337" cy="1666875"/>
          </a:xfrm>
          <a:custGeom>
            <a:avLst/>
            <a:gdLst>
              <a:gd name="T0" fmla="*/ 317837709 w 1785"/>
              <a:gd name="T1" fmla="*/ 883736923 h 2098"/>
              <a:gd name="T2" fmla="*/ 220880893 w 1785"/>
              <a:gd name="T3" fmla="*/ 765695478 h 2098"/>
              <a:gd name="T4" fmla="*/ 138050358 w 1785"/>
              <a:gd name="T5" fmla="*/ 644496663 h 2098"/>
              <a:gd name="T6" fmla="*/ 73841448 w 1785"/>
              <a:gd name="T7" fmla="*/ 524561113 h 2098"/>
              <a:gd name="T8" fmla="*/ 39167996 w 1785"/>
              <a:gd name="T9" fmla="*/ 437449813 h 2098"/>
              <a:gd name="T10" fmla="*/ 21189020 w 1785"/>
              <a:gd name="T11" fmla="*/ 381901084 h 2098"/>
              <a:gd name="T12" fmla="*/ 8347238 w 1785"/>
              <a:gd name="T13" fmla="*/ 326982399 h 2098"/>
              <a:gd name="T14" fmla="*/ 2568196 w 1785"/>
              <a:gd name="T15" fmla="*/ 276483555 h 2098"/>
              <a:gd name="T16" fmla="*/ 0 w 1785"/>
              <a:gd name="T17" fmla="*/ 229140492 h 2098"/>
              <a:gd name="T18" fmla="*/ 3852695 w 1785"/>
              <a:gd name="T19" fmla="*/ 184322370 h 2098"/>
              <a:gd name="T20" fmla="*/ 12199933 w 1785"/>
              <a:gd name="T21" fmla="*/ 143291662 h 2098"/>
              <a:gd name="T22" fmla="*/ 26968063 w 1785"/>
              <a:gd name="T23" fmla="*/ 106680000 h 2098"/>
              <a:gd name="T24" fmla="*/ 46873386 w 1785"/>
              <a:gd name="T25" fmla="*/ 73854957 h 2098"/>
              <a:gd name="T26" fmla="*/ 72556949 w 1785"/>
              <a:gd name="T27" fmla="*/ 47343064 h 2098"/>
              <a:gd name="T28" fmla="*/ 104661404 w 1785"/>
              <a:gd name="T29" fmla="*/ 25249422 h 2098"/>
              <a:gd name="T30" fmla="*/ 139334857 w 1785"/>
              <a:gd name="T31" fmla="*/ 10731402 h 2098"/>
              <a:gd name="T32" fmla="*/ 178502852 w 1785"/>
              <a:gd name="T33" fmla="*/ 2524942 h 2098"/>
              <a:gd name="T34" fmla="*/ 220880893 w 1785"/>
              <a:gd name="T35" fmla="*/ 0 h 2098"/>
              <a:gd name="T36" fmla="*/ 266469780 w 1785"/>
              <a:gd name="T37" fmla="*/ 3787413 h 2098"/>
              <a:gd name="T38" fmla="*/ 314627664 w 1785"/>
              <a:gd name="T39" fmla="*/ 13256344 h 2098"/>
              <a:gd name="T40" fmla="*/ 364711094 w 1785"/>
              <a:gd name="T41" fmla="*/ 27774364 h 2098"/>
              <a:gd name="T42" fmla="*/ 416720872 w 1785"/>
              <a:gd name="T43" fmla="*/ 47343064 h 2098"/>
              <a:gd name="T44" fmla="*/ 470656997 w 1785"/>
              <a:gd name="T45" fmla="*/ 72592486 h 2098"/>
              <a:gd name="T46" fmla="*/ 525234971 w 1785"/>
              <a:gd name="T47" fmla="*/ 104155058 h 2098"/>
              <a:gd name="T48" fmla="*/ 607423658 w 1785"/>
              <a:gd name="T49" fmla="*/ 158441315 h 2098"/>
              <a:gd name="T50" fmla="*/ 718505953 w 1785"/>
              <a:gd name="T51" fmla="*/ 248709191 h 2098"/>
              <a:gd name="T52" fmla="*/ 827020052 w 1785"/>
              <a:gd name="T53" fmla="*/ 354757558 h 2098"/>
              <a:gd name="T54" fmla="*/ 925903215 w 1785"/>
              <a:gd name="T55" fmla="*/ 474062269 h 2098"/>
              <a:gd name="T56" fmla="*/ 1008091902 w 1785"/>
              <a:gd name="T57" fmla="*/ 595260290 h 2098"/>
              <a:gd name="T58" fmla="*/ 1072300812 w 1785"/>
              <a:gd name="T59" fmla="*/ 715195839 h 2098"/>
              <a:gd name="T60" fmla="*/ 1106974264 w 1785"/>
              <a:gd name="T61" fmla="*/ 802307140 h 2098"/>
              <a:gd name="T62" fmla="*/ 1125595088 w 1785"/>
              <a:gd name="T63" fmla="*/ 857856663 h 2098"/>
              <a:gd name="T64" fmla="*/ 1137795021 w 1785"/>
              <a:gd name="T65" fmla="*/ 911512082 h 2098"/>
              <a:gd name="T66" fmla="*/ 1144857761 w 1785"/>
              <a:gd name="T67" fmla="*/ 962010926 h 2098"/>
              <a:gd name="T68" fmla="*/ 1146142260 w 1785"/>
              <a:gd name="T69" fmla="*/ 1010616461 h 2098"/>
              <a:gd name="T70" fmla="*/ 1142289565 w 1785"/>
              <a:gd name="T71" fmla="*/ 1055434582 h 2098"/>
              <a:gd name="T72" fmla="*/ 1133942326 w 1785"/>
              <a:gd name="T73" fmla="*/ 1096465290 h 2098"/>
              <a:gd name="T74" fmla="*/ 1119174197 w 1785"/>
              <a:gd name="T75" fmla="*/ 1133076952 h 2098"/>
              <a:gd name="T76" fmla="*/ 1099268874 w 1785"/>
              <a:gd name="T77" fmla="*/ 1165901995 h 2098"/>
              <a:gd name="T78" fmla="*/ 1073585310 w 1785"/>
              <a:gd name="T79" fmla="*/ 1192413889 h 2098"/>
              <a:gd name="T80" fmla="*/ 1034417314 w 1785"/>
              <a:gd name="T81" fmla="*/ 1217663311 h 2098"/>
              <a:gd name="T82" fmla="*/ 988828428 w 1785"/>
              <a:gd name="T83" fmla="*/ 1232182126 h 2098"/>
              <a:gd name="T84" fmla="*/ 938103149 w 1785"/>
              <a:gd name="T85" fmla="*/ 1238494481 h 2098"/>
              <a:gd name="T86" fmla="*/ 881598827 w 1785"/>
              <a:gd name="T87" fmla="*/ 1234707068 h 2098"/>
              <a:gd name="T88" fmla="*/ 819957312 w 1785"/>
              <a:gd name="T89" fmla="*/ 1222713195 h 2098"/>
              <a:gd name="T90" fmla="*/ 754463103 w 1785"/>
              <a:gd name="T91" fmla="*/ 1200620348 h 2098"/>
              <a:gd name="T92" fmla="*/ 685116999 w 1785"/>
              <a:gd name="T93" fmla="*/ 1170320247 h 2098"/>
              <a:gd name="T94" fmla="*/ 613844549 w 1785"/>
              <a:gd name="T95" fmla="*/ 1130552010 h 209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85"/>
              <a:gd name="T145" fmla="*/ 0 h 2098"/>
              <a:gd name="T146" fmla="*/ 1785 w 1785"/>
              <a:gd name="T147" fmla="*/ 2098 h 209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85" h="2098">
                <a:moveTo>
                  <a:pt x="618" y="1526"/>
                </a:moveTo>
                <a:lnTo>
                  <a:pt x="576" y="1484"/>
                </a:lnTo>
                <a:lnTo>
                  <a:pt x="536" y="1442"/>
                </a:lnTo>
                <a:lnTo>
                  <a:pt x="495" y="1400"/>
                </a:lnTo>
                <a:lnTo>
                  <a:pt x="457" y="1355"/>
                </a:lnTo>
                <a:lnTo>
                  <a:pt x="417" y="1307"/>
                </a:lnTo>
                <a:lnTo>
                  <a:pt x="380" y="1259"/>
                </a:lnTo>
                <a:lnTo>
                  <a:pt x="344" y="1213"/>
                </a:lnTo>
                <a:lnTo>
                  <a:pt x="309" y="1165"/>
                </a:lnTo>
                <a:lnTo>
                  <a:pt x="276" y="1117"/>
                </a:lnTo>
                <a:lnTo>
                  <a:pt x="244" y="1069"/>
                </a:lnTo>
                <a:lnTo>
                  <a:pt x="215" y="1021"/>
                </a:lnTo>
                <a:lnTo>
                  <a:pt x="188" y="973"/>
                </a:lnTo>
                <a:lnTo>
                  <a:pt x="161" y="925"/>
                </a:lnTo>
                <a:lnTo>
                  <a:pt x="138" y="877"/>
                </a:lnTo>
                <a:lnTo>
                  <a:pt x="115" y="831"/>
                </a:lnTo>
                <a:lnTo>
                  <a:pt x="96" y="783"/>
                </a:lnTo>
                <a:lnTo>
                  <a:pt x="77" y="739"/>
                </a:lnTo>
                <a:lnTo>
                  <a:pt x="69" y="716"/>
                </a:lnTo>
                <a:lnTo>
                  <a:pt x="61" y="693"/>
                </a:lnTo>
                <a:lnTo>
                  <a:pt x="54" y="670"/>
                </a:lnTo>
                <a:lnTo>
                  <a:pt x="46" y="649"/>
                </a:lnTo>
                <a:lnTo>
                  <a:pt x="40" y="626"/>
                </a:lnTo>
                <a:lnTo>
                  <a:pt x="33" y="605"/>
                </a:lnTo>
                <a:lnTo>
                  <a:pt x="29" y="584"/>
                </a:lnTo>
                <a:lnTo>
                  <a:pt x="23" y="561"/>
                </a:lnTo>
                <a:lnTo>
                  <a:pt x="19" y="539"/>
                </a:lnTo>
                <a:lnTo>
                  <a:pt x="13" y="518"/>
                </a:lnTo>
                <a:lnTo>
                  <a:pt x="12" y="499"/>
                </a:lnTo>
                <a:lnTo>
                  <a:pt x="8" y="478"/>
                </a:lnTo>
                <a:lnTo>
                  <a:pt x="6" y="459"/>
                </a:lnTo>
                <a:lnTo>
                  <a:pt x="4" y="438"/>
                </a:lnTo>
                <a:lnTo>
                  <a:pt x="2" y="419"/>
                </a:lnTo>
                <a:lnTo>
                  <a:pt x="0" y="399"/>
                </a:lnTo>
                <a:lnTo>
                  <a:pt x="0" y="380"/>
                </a:lnTo>
                <a:lnTo>
                  <a:pt x="0" y="363"/>
                </a:lnTo>
                <a:lnTo>
                  <a:pt x="0" y="344"/>
                </a:lnTo>
                <a:lnTo>
                  <a:pt x="2" y="326"/>
                </a:lnTo>
                <a:lnTo>
                  <a:pt x="4" y="309"/>
                </a:lnTo>
                <a:lnTo>
                  <a:pt x="6" y="292"/>
                </a:lnTo>
                <a:lnTo>
                  <a:pt x="8" y="275"/>
                </a:lnTo>
                <a:lnTo>
                  <a:pt x="12" y="257"/>
                </a:lnTo>
                <a:lnTo>
                  <a:pt x="15" y="242"/>
                </a:lnTo>
                <a:lnTo>
                  <a:pt x="19" y="227"/>
                </a:lnTo>
                <a:lnTo>
                  <a:pt x="23" y="211"/>
                </a:lnTo>
                <a:lnTo>
                  <a:pt x="29" y="196"/>
                </a:lnTo>
                <a:lnTo>
                  <a:pt x="35" y="182"/>
                </a:lnTo>
                <a:lnTo>
                  <a:pt x="42" y="169"/>
                </a:lnTo>
                <a:lnTo>
                  <a:pt x="48" y="156"/>
                </a:lnTo>
                <a:lnTo>
                  <a:pt x="56" y="142"/>
                </a:lnTo>
                <a:lnTo>
                  <a:pt x="65" y="129"/>
                </a:lnTo>
                <a:lnTo>
                  <a:pt x="73" y="117"/>
                </a:lnTo>
                <a:lnTo>
                  <a:pt x="83" y="106"/>
                </a:lnTo>
                <a:lnTo>
                  <a:pt x="92" y="94"/>
                </a:lnTo>
                <a:lnTo>
                  <a:pt x="104" y="84"/>
                </a:lnTo>
                <a:lnTo>
                  <a:pt x="113" y="75"/>
                </a:lnTo>
                <a:lnTo>
                  <a:pt x="125" y="65"/>
                </a:lnTo>
                <a:lnTo>
                  <a:pt x="136" y="56"/>
                </a:lnTo>
                <a:lnTo>
                  <a:pt x="150" y="48"/>
                </a:lnTo>
                <a:lnTo>
                  <a:pt x="163" y="40"/>
                </a:lnTo>
                <a:lnTo>
                  <a:pt x="175" y="35"/>
                </a:lnTo>
                <a:lnTo>
                  <a:pt x="188" y="29"/>
                </a:lnTo>
                <a:lnTo>
                  <a:pt x="204" y="23"/>
                </a:lnTo>
                <a:lnTo>
                  <a:pt x="217" y="17"/>
                </a:lnTo>
                <a:lnTo>
                  <a:pt x="232" y="13"/>
                </a:lnTo>
                <a:lnTo>
                  <a:pt x="248" y="10"/>
                </a:lnTo>
                <a:lnTo>
                  <a:pt x="263" y="6"/>
                </a:lnTo>
                <a:lnTo>
                  <a:pt x="278" y="4"/>
                </a:lnTo>
                <a:lnTo>
                  <a:pt x="294" y="2"/>
                </a:lnTo>
                <a:lnTo>
                  <a:pt x="311" y="0"/>
                </a:lnTo>
                <a:lnTo>
                  <a:pt x="328" y="0"/>
                </a:lnTo>
                <a:lnTo>
                  <a:pt x="344" y="0"/>
                </a:lnTo>
                <a:lnTo>
                  <a:pt x="361" y="0"/>
                </a:lnTo>
                <a:lnTo>
                  <a:pt x="380" y="2"/>
                </a:lnTo>
                <a:lnTo>
                  <a:pt x="397" y="4"/>
                </a:lnTo>
                <a:lnTo>
                  <a:pt x="415" y="6"/>
                </a:lnTo>
                <a:lnTo>
                  <a:pt x="434" y="8"/>
                </a:lnTo>
                <a:lnTo>
                  <a:pt x="453" y="12"/>
                </a:lnTo>
                <a:lnTo>
                  <a:pt x="470" y="15"/>
                </a:lnTo>
                <a:lnTo>
                  <a:pt x="490" y="21"/>
                </a:lnTo>
                <a:lnTo>
                  <a:pt x="509" y="25"/>
                </a:lnTo>
                <a:lnTo>
                  <a:pt x="530" y="31"/>
                </a:lnTo>
                <a:lnTo>
                  <a:pt x="549" y="36"/>
                </a:lnTo>
                <a:lnTo>
                  <a:pt x="568" y="44"/>
                </a:lnTo>
                <a:lnTo>
                  <a:pt x="589" y="52"/>
                </a:lnTo>
                <a:lnTo>
                  <a:pt x="609" y="60"/>
                </a:lnTo>
                <a:lnTo>
                  <a:pt x="630" y="67"/>
                </a:lnTo>
                <a:lnTo>
                  <a:pt x="649" y="75"/>
                </a:lnTo>
                <a:lnTo>
                  <a:pt x="670" y="84"/>
                </a:lnTo>
                <a:lnTo>
                  <a:pt x="691" y="94"/>
                </a:lnTo>
                <a:lnTo>
                  <a:pt x="712" y="106"/>
                </a:lnTo>
                <a:lnTo>
                  <a:pt x="733" y="115"/>
                </a:lnTo>
                <a:lnTo>
                  <a:pt x="754" y="127"/>
                </a:lnTo>
                <a:lnTo>
                  <a:pt x="776" y="140"/>
                </a:lnTo>
                <a:lnTo>
                  <a:pt x="797" y="152"/>
                </a:lnTo>
                <a:lnTo>
                  <a:pt x="818" y="165"/>
                </a:lnTo>
                <a:lnTo>
                  <a:pt x="839" y="179"/>
                </a:lnTo>
                <a:lnTo>
                  <a:pt x="860" y="192"/>
                </a:lnTo>
                <a:lnTo>
                  <a:pt x="904" y="221"/>
                </a:lnTo>
                <a:lnTo>
                  <a:pt x="946" y="251"/>
                </a:lnTo>
                <a:lnTo>
                  <a:pt x="991" y="284"/>
                </a:lnTo>
                <a:lnTo>
                  <a:pt x="1033" y="319"/>
                </a:lnTo>
                <a:lnTo>
                  <a:pt x="1077" y="355"/>
                </a:lnTo>
                <a:lnTo>
                  <a:pt x="1119" y="394"/>
                </a:lnTo>
                <a:lnTo>
                  <a:pt x="1161" y="432"/>
                </a:lnTo>
                <a:lnTo>
                  <a:pt x="1204" y="474"/>
                </a:lnTo>
                <a:lnTo>
                  <a:pt x="1246" y="516"/>
                </a:lnTo>
                <a:lnTo>
                  <a:pt x="1288" y="562"/>
                </a:lnTo>
                <a:lnTo>
                  <a:pt x="1328" y="609"/>
                </a:lnTo>
                <a:lnTo>
                  <a:pt x="1369" y="655"/>
                </a:lnTo>
                <a:lnTo>
                  <a:pt x="1405" y="703"/>
                </a:lnTo>
                <a:lnTo>
                  <a:pt x="1442" y="751"/>
                </a:lnTo>
                <a:lnTo>
                  <a:pt x="1476" y="799"/>
                </a:lnTo>
                <a:lnTo>
                  <a:pt x="1509" y="847"/>
                </a:lnTo>
                <a:lnTo>
                  <a:pt x="1541" y="895"/>
                </a:lnTo>
                <a:lnTo>
                  <a:pt x="1570" y="943"/>
                </a:lnTo>
                <a:lnTo>
                  <a:pt x="1597" y="991"/>
                </a:lnTo>
                <a:lnTo>
                  <a:pt x="1624" y="1039"/>
                </a:lnTo>
                <a:lnTo>
                  <a:pt x="1647" y="1087"/>
                </a:lnTo>
                <a:lnTo>
                  <a:pt x="1670" y="1133"/>
                </a:lnTo>
                <a:lnTo>
                  <a:pt x="1689" y="1179"/>
                </a:lnTo>
                <a:lnTo>
                  <a:pt x="1708" y="1225"/>
                </a:lnTo>
                <a:lnTo>
                  <a:pt x="1716" y="1248"/>
                </a:lnTo>
                <a:lnTo>
                  <a:pt x="1724" y="1271"/>
                </a:lnTo>
                <a:lnTo>
                  <a:pt x="1731" y="1294"/>
                </a:lnTo>
                <a:lnTo>
                  <a:pt x="1739" y="1315"/>
                </a:lnTo>
                <a:lnTo>
                  <a:pt x="1745" y="1338"/>
                </a:lnTo>
                <a:lnTo>
                  <a:pt x="1753" y="1359"/>
                </a:lnTo>
                <a:lnTo>
                  <a:pt x="1756" y="1380"/>
                </a:lnTo>
                <a:lnTo>
                  <a:pt x="1762" y="1401"/>
                </a:lnTo>
                <a:lnTo>
                  <a:pt x="1768" y="1423"/>
                </a:lnTo>
                <a:lnTo>
                  <a:pt x="1772" y="1444"/>
                </a:lnTo>
                <a:lnTo>
                  <a:pt x="1776" y="1465"/>
                </a:lnTo>
                <a:lnTo>
                  <a:pt x="1778" y="1486"/>
                </a:lnTo>
                <a:lnTo>
                  <a:pt x="1779" y="1505"/>
                </a:lnTo>
                <a:lnTo>
                  <a:pt x="1783" y="1524"/>
                </a:lnTo>
                <a:lnTo>
                  <a:pt x="1783" y="1545"/>
                </a:lnTo>
                <a:lnTo>
                  <a:pt x="1785" y="1565"/>
                </a:lnTo>
                <a:lnTo>
                  <a:pt x="1785" y="1584"/>
                </a:lnTo>
                <a:lnTo>
                  <a:pt x="1785" y="1601"/>
                </a:lnTo>
                <a:lnTo>
                  <a:pt x="1785" y="1620"/>
                </a:lnTo>
                <a:lnTo>
                  <a:pt x="1783" y="1638"/>
                </a:lnTo>
                <a:lnTo>
                  <a:pt x="1783" y="1655"/>
                </a:lnTo>
                <a:lnTo>
                  <a:pt x="1779" y="1672"/>
                </a:lnTo>
                <a:lnTo>
                  <a:pt x="1778" y="1689"/>
                </a:lnTo>
                <a:lnTo>
                  <a:pt x="1774" y="1705"/>
                </a:lnTo>
                <a:lnTo>
                  <a:pt x="1770" y="1722"/>
                </a:lnTo>
                <a:lnTo>
                  <a:pt x="1766" y="1737"/>
                </a:lnTo>
                <a:lnTo>
                  <a:pt x="1762" y="1753"/>
                </a:lnTo>
                <a:lnTo>
                  <a:pt x="1756" y="1766"/>
                </a:lnTo>
                <a:lnTo>
                  <a:pt x="1751" y="1782"/>
                </a:lnTo>
                <a:lnTo>
                  <a:pt x="1743" y="1795"/>
                </a:lnTo>
                <a:lnTo>
                  <a:pt x="1737" y="1808"/>
                </a:lnTo>
                <a:lnTo>
                  <a:pt x="1730" y="1822"/>
                </a:lnTo>
                <a:lnTo>
                  <a:pt x="1722" y="1833"/>
                </a:lnTo>
                <a:lnTo>
                  <a:pt x="1712" y="1847"/>
                </a:lnTo>
                <a:lnTo>
                  <a:pt x="1703" y="1858"/>
                </a:lnTo>
                <a:lnTo>
                  <a:pt x="1693" y="1868"/>
                </a:lnTo>
                <a:lnTo>
                  <a:pt x="1684" y="1879"/>
                </a:lnTo>
                <a:lnTo>
                  <a:pt x="1672" y="1889"/>
                </a:lnTo>
                <a:lnTo>
                  <a:pt x="1659" y="1901"/>
                </a:lnTo>
                <a:lnTo>
                  <a:pt x="1643" y="1910"/>
                </a:lnTo>
                <a:lnTo>
                  <a:pt x="1628" y="1920"/>
                </a:lnTo>
                <a:lnTo>
                  <a:pt x="1611" y="1929"/>
                </a:lnTo>
                <a:lnTo>
                  <a:pt x="1595" y="1935"/>
                </a:lnTo>
                <a:lnTo>
                  <a:pt x="1578" y="1943"/>
                </a:lnTo>
                <a:lnTo>
                  <a:pt x="1559" y="1949"/>
                </a:lnTo>
                <a:lnTo>
                  <a:pt x="1540" y="1952"/>
                </a:lnTo>
                <a:lnTo>
                  <a:pt x="1520" y="1956"/>
                </a:lnTo>
                <a:lnTo>
                  <a:pt x="1501" y="1960"/>
                </a:lnTo>
                <a:lnTo>
                  <a:pt x="1482" y="1962"/>
                </a:lnTo>
                <a:lnTo>
                  <a:pt x="1461" y="1962"/>
                </a:lnTo>
                <a:lnTo>
                  <a:pt x="1438" y="1962"/>
                </a:lnTo>
                <a:lnTo>
                  <a:pt x="1417" y="1962"/>
                </a:lnTo>
                <a:lnTo>
                  <a:pt x="1394" y="1960"/>
                </a:lnTo>
                <a:lnTo>
                  <a:pt x="1373" y="1956"/>
                </a:lnTo>
                <a:lnTo>
                  <a:pt x="1348" y="1954"/>
                </a:lnTo>
                <a:lnTo>
                  <a:pt x="1325" y="1949"/>
                </a:lnTo>
                <a:lnTo>
                  <a:pt x="1300" y="1943"/>
                </a:lnTo>
                <a:lnTo>
                  <a:pt x="1277" y="1937"/>
                </a:lnTo>
                <a:lnTo>
                  <a:pt x="1252" y="1929"/>
                </a:lnTo>
                <a:lnTo>
                  <a:pt x="1225" y="1922"/>
                </a:lnTo>
                <a:lnTo>
                  <a:pt x="1200" y="1912"/>
                </a:lnTo>
                <a:lnTo>
                  <a:pt x="1175" y="1902"/>
                </a:lnTo>
                <a:lnTo>
                  <a:pt x="1148" y="1893"/>
                </a:lnTo>
                <a:lnTo>
                  <a:pt x="1121" y="1879"/>
                </a:lnTo>
                <a:lnTo>
                  <a:pt x="1094" y="1868"/>
                </a:lnTo>
                <a:lnTo>
                  <a:pt x="1067" y="1854"/>
                </a:lnTo>
                <a:lnTo>
                  <a:pt x="1040" y="1839"/>
                </a:lnTo>
                <a:lnTo>
                  <a:pt x="1012" y="1824"/>
                </a:lnTo>
                <a:lnTo>
                  <a:pt x="985" y="1808"/>
                </a:lnTo>
                <a:lnTo>
                  <a:pt x="956" y="1791"/>
                </a:lnTo>
                <a:lnTo>
                  <a:pt x="718" y="2098"/>
                </a:lnTo>
                <a:lnTo>
                  <a:pt x="618" y="1526"/>
                </a:lnTo>
                <a:close/>
              </a:path>
            </a:pathLst>
          </a:custGeom>
          <a:solidFill>
            <a:srgbClr val="DD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9954" name="Freeform 467"/>
          <p:cNvSpPr>
            <a:spLocks/>
          </p:cNvSpPr>
          <p:nvPr/>
        </p:nvSpPr>
        <p:spPr bwMode="auto">
          <a:xfrm>
            <a:off x="7491413" y="2368550"/>
            <a:ext cx="1430337" cy="1666875"/>
          </a:xfrm>
          <a:custGeom>
            <a:avLst/>
            <a:gdLst>
              <a:gd name="T0" fmla="*/ 317837709 w 1785"/>
              <a:gd name="T1" fmla="*/ 883736923 h 2098"/>
              <a:gd name="T2" fmla="*/ 220880893 w 1785"/>
              <a:gd name="T3" fmla="*/ 765695478 h 2098"/>
              <a:gd name="T4" fmla="*/ 138050358 w 1785"/>
              <a:gd name="T5" fmla="*/ 644496663 h 2098"/>
              <a:gd name="T6" fmla="*/ 73841448 w 1785"/>
              <a:gd name="T7" fmla="*/ 524561113 h 2098"/>
              <a:gd name="T8" fmla="*/ 39167996 w 1785"/>
              <a:gd name="T9" fmla="*/ 437449813 h 2098"/>
              <a:gd name="T10" fmla="*/ 21189020 w 1785"/>
              <a:gd name="T11" fmla="*/ 381901084 h 2098"/>
              <a:gd name="T12" fmla="*/ 8347238 w 1785"/>
              <a:gd name="T13" fmla="*/ 326982399 h 2098"/>
              <a:gd name="T14" fmla="*/ 2568196 w 1785"/>
              <a:gd name="T15" fmla="*/ 276483555 h 2098"/>
              <a:gd name="T16" fmla="*/ 0 w 1785"/>
              <a:gd name="T17" fmla="*/ 229140492 h 2098"/>
              <a:gd name="T18" fmla="*/ 3852695 w 1785"/>
              <a:gd name="T19" fmla="*/ 184322370 h 2098"/>
              <a:gd name="T20" fmla="*/ 12199933 w 1785"/>
              <a:gd name="T21" fmla="*/ 143291662 h 2098"/>
              <a:gd name="T22" fmla="*/ 26968063 w 1785"/>
              <a:gd name="T23" fmla="*/ 106680000 h 2098"/>
              <a:gd name="T24" fmla="*/ 46873386 w 1785"/>
              <a:gd name="T25" fmla="*/ 73854957 h 2098"/>
              <a:gd name="T26" fmla="*/ 72556949 w 1785"/>
              <a:gd name="T27" fmla="*/ 47343064 h 2098"/>
              <a:gd name="T28" fmla="*/ 104661404 w 1785"/>
              <a:gd name="T29" fmla="*/ 25249422 h 2098"/>
              <a:gd name="T30" fmla="*/ 139334857 w 1785"/>
              <a:gd name="T31" fmla="*/ 10731402 h 2098"/>
              <a:gd name="T32" fmla="*/ 178502852 w 1785"/>
              <a:gd name="T33" fmla="*/ 2524942 h 2098"/>
              <a:gd name="T34" fmla="*/ 220880893 w 1785"/>
              <a:gd name="T35" fmla="*/ 0 h 2098"/>
              <a:gd name="T36" fmla="*/ 266469780 w 1785"/>
              <a:gd name="T37" fmla="*/ 3787413 h 2098"/>
              <a:gd name="T38" fmla="*/ 314627664 w 1785"/>
              <a:gd name="T39" fmla="*/ 13256344 h 2098"/>
              <a:gd name="T40" fmla="*/ 364711094 w 1785"/>
              <a:gd name="T41" fmla="*/ 27774364 h 2098"/>
              <a:gd name="T42" fmla="*/ 416720872 w 1785"/>
              <a:gd name="T43" fmla="*/ 47343064 h 2098"/>
              <a:gd name="T44" fmla="*/ 470656997 w 1785"/>
              <a:gd name="T45" fmla="*/ 72592486 h 2098"/>
              <a:gd name="T46" fmla="*/ 525234971 w 1785"/>
              <a:gd name="T47" fmla="*/ 104155058 h 2098"/>
              <a:gd name="T48" fmla="*/ 607423658 w 1785"/>
              <a:gd name="T49" fmla="*/ 158441315 h 2098"/>
              <a:gd name="T50" fmla="*/ 718505953 w 1785"/>
              <a:gd name="T51" fmla="*/ 248709191 h 2098"/>
              <a:gd name="T52" fmla="*/ 827020052 w 1785"/>
              <a:gd name="T53" fmla="*/ 354757558 h 2098"/>
              <a:gd name="T54" fmla="*/ 925903215 w 1785"/>
              <a:gd name="T55" fmla="*/ 474062269 h 2098"/>
              <a:gd name="T56" fmla="*/ 1008091902 w 1785"/>
              <a:gd name="T57" fmla="*/ 595260290 h 2098"/>
              <a:gd name="T58" fmla="*/ 1072300812 w 1785"/>
              <a:gd name="T59" fmla="*/ 715195839 h 2098"/>
              <a:gd name="T60" fmla="*/ 1106974264 w 1785"/>
              <a:gd name="T61" fmla="*/ 802307140 h 2098"/>
              <a:gd name="T62" fmla="*/ 1125595088 w 1785"/>
              <a:gd name="T63" fmla="*/ 857856663 h 2098"/>
              <a:gd name="T64" fmla="*/ 1137795021 w 1785"/>
              <a:gd name="T65" fmla="*/ 911512082 h 2098"/>
              <a:gd name="T66" fmla="*/ 1144857761 w 1785"/>
              <a:gd name="T67" fmla="*/ 962010926 h 2098"/>
              <a:gd name="T68" fmla="*/ 1146142260 w 1785"/>
              <a:gd name="T69" fmla="*/ 1010616461 h 2098"/>
              <a:gd name="T70" fmla="*/ 1142289565 w 1785"/>
              <a:gd name="T71" fmla="*/ 1055434582 h 2098"/>
              <a:gd name="T72" fmla="*/ 1133942326 w 1785"/>
              <a:gd name="T73" fmla="*/ 1096465290 h 2098"/>
              <a:gd name="T74" fmla="*/ 1119174197 w 1785"/>
              <a:gd name="T75" fmla="*/ 1133076952 h 2098"/>
              <a:gd name="T76" fmla="*/ 1099268874 w 1785"/>
              <a:gd name="T77" fmla="*/ 1165901995 h 2098"/>
              <a:gd name="T78" fmla="*/ 1073585310 w 1785"/>
              <a:gd name="T79" fmla="*/ 1192413889 h 2098"/>
              <a:gd name="T80" fmla="*/ 1034417314 w 1785"/>
              <a:gd name="T81" fmla="*/ 1217663311 h 2098"/>
              <a:gd name="T82" fmla="*/ 988828428 w 1785"/>
              <a:gd name="T83" fmla="*/ 1232182126 h 2098"/>
              <a:gd name="T84" fmla="*/ 938103149 w 1785"/>
              <a:gd name="T85" fmla="*/ 1238494481 h 2098"/>
              <a:gd name="T86" fmla="*/ 881598827 w 1785"/>
              <a:gd name="T87" fmla="*/ 1234707068 h 2098"/>
              <a:gd name="T88" fmla="*/ 819957312 w 1785"/>
              <a:gd name="T89" fmla="*/ 1222713195 h 2098"/>
              <a:gd name="T90" fmla="*/ 754463103 w 1785"/>
              <a:gd name="T91" fmla="*/ 1200620348 h 2098"/>
              <a:gd name="T92" fmla="*/ 685116999 w 1785"/>
              <a:gd name="T93" fmla="*/ 1170320247 h 2098"/>
              <a:gd name="T94" fmla="*/ 613844549 w 1785"/>
              <a:gd name="T95" fmla="*/ 1130552010 h 209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85"/>
              <a:gd name="T145" fmla="*/ 0 h 2098"/>
              <a:gd name="T146" fmla="*/ 1785 w 1785"/>
              <a:gd name="T147" fmla="*/ 2098 h 209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85" h="2098">
                <a:moveTo>
                  <a:pt x="618" y="1526"/>
                </a:moveTo>
                <a:lnTo>
                  <a:pt x="576" y="1484"/>
                </a:lnTo>
                <a:lnTo>
                  <a:pt x="536" y="1442"/>
                </a:lnTo>
                <a:lnTo>
                  <a:pt x="495" y="1400"/>
                </a:lnTo>
                <a:lnTo>
                  <a:pt x="457" y="1355"/>
                </a:lnTo>
                <a:lnTo>
                  <a:pt x="417" y="1307"/>
                </a:lnTo>
                <a:lnTo>
                  <a:pt x="380" y="1259"/>
                </a:lnTo>
                <a:lnTo>
                  <a:pt x="344" y="1213"/>
                </a:lnTo>
                <a:lnTo>
                  <a:pt x="309" y="1165"/>
                </a:lnTo>
                <a:lnTo>
                  <a:pt x="276" y="1117"/>
                </a:lnTo>
                <a:lnTo>
                  <a:pt x="244" y="1069"/>
                </a:lnTo>
                <a:lnTo>
                  <a:pt x="215" y="1021"/>
                </a:lnTo>
                <a:lnTo>
                  <a:pt x="188" y="973"/>
                </a:lnTo>
                <a:lnTo>
                  <a:pt x="161" y="925"/>
                </a:lnTo>
                <a:lnTo>
                  <a:pt x="138" y="877"/>
                </a:lnTo>
                <a:lnTo>
                  <a:pt x="115" y="831"/>
                </a:lnTo>
                <a:lnTo>
                  <a:pt x="96" y="783"/>
                </a:lnTo>
                <a:lnTo>
                  <a:pt x="77" y="739"/>
                </a:lnTo>
                <a:lnTo>
                  <a:pt x="69" y="716"/>
                </a:lnTo>
                <a:lnTo>
                  <a:pt x="61" y="693"/>
                </a:lnTo>
                <a:lnTo>
                  <a:pt x="54" y="670"/>
                </a:lnTo>
                <a:lnTo>
                  <a:pt x="46" y="649"/>
                </a:lnTo>
                <a:lnTo>
                  <a:pt x="40" y="626"/>
                </a:lnTo>
                <a:lnTo>
                  <a:pt x="33" y="605"/>
                </a:lnTo>
                <a:lnTo>
                  <a:pt x="29" y="584"/>
                </a:lnTo>
                <a:lnTo>
                  <a:pt x="23" y="561"/>
                </a:lnTo>
                <a:lnTo>
                  <a:pt x="19" y="539"/>
                </a:lnTo>
                <a:lnTo>
                  <a:pt x="13" y="518"/>
                </a:lnTo>
                <a:lnTo>
                  <a:pt x="12" y="499"/>
                </a:lnTo>
                <a:lnTo>
                  <a:pt x="8" y="478"/>
                </a:lnTo>
                <a:lnTo>
                  <a:pt x="6" y="459"/>
                </a:lnTo>
                <a:lnTo>
                  <a:pt x="4" y="438"/>
                </a:lnTo>
                <a:lnTo>
                  <a:pt x="2" y="419"/>
                </a:lnTo>
                <a:lnTo>
                  <a:pt x="0" y="399"/>
                </a:lnTo>
                <a:lnTo>
                  <a:pt x="0" y="380"/>
                </a:lnTo>
                <a:lnTo>
                  <a:pt x="0" y="363"/>
                </a:lnTo>
                <a:lnTo>
                  <a:pt x="0" y="344"/>
                </a:lnTo>
                <a:lnTo>
                  <a:pt x="2" y="326"/>
                </a:lnTo>
                <a:lnTo>
                  <a:pt x="4" y="309"/>
                </a:lnTo>
                <a:lnTo>
                  <a:pt x="6" y="292"/>
                </a:lnTo>
                <a:lnTo>
                  <a:pt x="8" y="275"/>
                </a:lnTo>
                <a:lnTo>
                  <a:pt x="12" y="257"/>
                </a:lnTo>
                <a:lnTo>
                  <a:pt x="15" y="242"/>
                </a:lnTo>
                <a:lnTo>
                  <a:pt x="19" y="227"/>
                </a:lnTo>
                <a:lnTo>
                  <a:pt x="23" y="211"/>
                </a:lnTo>
                <a:lnTo>
                  <a:pt x="29" y="196"/>
                </a:lnTo>
                <a:lnTo>
                  <a:pt x="35" y="182"/>
                </a:lnTo>
                <a:lnTo>
                  <a:pt x="42" y="169"/>
                </a:lnTo>
                <a:lnTo>
                  <a:pt x="48" y="156"/>
                </a:lnTo>
                <a:lnTo>
                  <a:pt x="56" y="142"/>
                </a:lnTo>
                <a:lnTo>
                  <a:pt x="65" y="129"/>
                </a:lnTo>
                <a:lnTo>
                  <a:pt x="73" y="117"/>
                </a:lnTo>
                <a:lnTo>
                  <a:pt x="83" y="106"/>
                </a:lnTo>
                <a:lnTo>
                  <a:pt x="92" y="94"/>
                </a:lnTo>
                <a:lnTo>
                  <a:pt x="104" y="84"/>
                </a:lnTo>
                <a:lnTo>
                  <a:pt x="113" y="75"/>
                </a:lnTo>
                <a:lnTo>
                  <a:pt x="125" y="65"/>
                </a:lnTo>
                <a:lnTo>
                  <a:pt x="136" y="56"/>
                </a:lnTo>
                <a:lnTo>
                  <a:pt x="150" y="48"/>
                </a:lnTo>
                <a:lnTo>
                  <a:pt x="163" y="40"/>
                </a:lnTo>
                <a:lnTo>
                  <a:pt x="175" y="35"/>
                </a:lnTo>
                <a:lnTo>
                  <a:pt x="188" y="29"/>
                </a:lnTo>
                <a:lnTo>
                  <a:pt x="204" y="23"/>
                </a:lnTo>
                <a:lnTo>
                  <a:pt x="217" y="17"/>
                </a:lnTo>
                <a:lnTo>
                  <a:pt x="232" y="13"/>
                </a:lnTo>
                <a:lnTo>
                  <a:pt x="248" y="10"/>
                </a:lnTo>
                <a:lnTo>
                  <a:pt x="263" y="6"/>
                </a:lnTo>
                <a:lnTo>
                  <a:pt x="278" y="4"/>
                </a:lnTo>
                <a:lnTo>
                  <a:pt x="294" y="2"/>
                </a:lnTo>
                <a:lnTo>
                  <a:pt x="311" y="0"/>
                </a:lnTo>
                <a:lnTo>
                  <a:pt x="328" y="0"/>
                </a:lnTo>
                <a:lnTo>
                  <a:pt x="344" y="0"/>
                </a:lnTo>
                <a:lnTo>
                  <a:pt x="361" y="0"/>
                </a:lnTo>
                <a:lnTo>
                  <a:pt x="380" y="2"/>
                </a:lnTo>
                <a:lnTo>
                  <a:pt x="397" y="4"/>
                </a:lnTo>
                <a:lnTo>
                  <a:pt x="415" y="6"/>
                </a:lnTo>
                <a:lnTo>
                  <a:pt x="434" y="8"/>
                </a:lnTo>
                <a:lnTo>
                  <a:pt x="453" y="12"/>
                </a:lnTo>
                <a:lnTo>
                  <a:pt x="470" y="15"/>
                </a:lnTo>
                <a:lnTo>
                  <a:pt x="490" y="21"/>
                </a:lnTo>
                <a:lnTo>
                  <a:pt x="509" y="25"/>
                </a:lnTo>
                <a:lnTo>
                  <a:pt x="530" y="31"/>
                </a:lnTo>
                <a:lnTo>
                  <a:pt x="549" y="36"/>
                </a:lnTo>
                <a:lnTo>
                  <a:pt x="568" y="44"/>
                </a:lnTo>
                <a:lnTo>
                  <a:pt x="589" y="52"/>
                </a:lnTo>
                <a:lnTo>
                  <a:pt x="609" y="60"/>
                </a:lnTo>
                <a:lnTo>
                  <a:pt x="630" y="67"/>
                </a:lnTo>
                <a:lnTo>
                  <a:pt x="649" y="75"/>
                </a:lnTo>
                <a:lnTo>
                  <a:pt x="670" y="84"/>
                </a:lnTo>
                <a:lnTo>
                  <a:pt x="691" y="94"/>
                </a:lnTo>
                <a:lnTo>
                  <a:pt x="712" y="106"/>
                </a:lnTo>
                <a:lnTo>
                  <a:pt x="733" y="115"/>
                </a:lnTo>
                <a:lnTo>
                  <a:pt x="754" y="127"/>
                </a:lnTo>
                <a:lnTo>
                  <a:pt x="776" y="140"/>
                </a:lnTo>
                <a:lnTo>
                  <a:pt x="797" y="152"/>
                </a:lnTo>
                <a:lnTo>
                  <a:pt x="818" y="165"/>
                </a:lnTo>
                <a:lnTo>
                  <a:pt x="839" y="179"/>
                </a:lnTo>
                <a:lnTo>
                  <a:pt x="860" y="192"/>
                </a:lnTo>
                <a:lnTo>
                  <a:pt x="904" y="221"/>
                </a:lnTo>
                <a:lnTo>
                  <a:pt x="946" y="251"/>
                </a:lnTo>
                <a:lnTo>
                  <a:pt x="991" y="284"/>
                </a:lnTo>
                <a:lnTo>
                  <a:pt x="1033" y="319"/>
                </a:lnTo>
                <a:lnTo>
                  <a:pt x="1077" y="355"/>
                </a:lnTo>
                <a:lnTo>
                  <a:pt x="1119" y="394"/>
                </a:lnTo>
                <a:lnTo>
                  <a:pt x="1161" y="432"/>
                </a:lnTo>
                <a:lnTo>
                  <a:pt x="1204" y="474"/>
                </a:lnTo>
                <a:lnTo>
                  <a:pt x="1246" y="516"/>
                </a:lnTo>
                <a:lnTo>
                  <a:pt x="1288" y="562"/>
                </a:lnTo>
                <a:lnTo>
                  <a:pt x="1328" y="609"/>
                </a:lnTo>
                <a:lnTo>
                  <a:pt x="1369" y="655"/>
                </a:lnTo>
                <a:lnTo>
                  <a:pt x="1405" y="703"/>
                </a:lnTo>
                <a:lnTo>
                  <a:pt x="1442" y="751"/>
                </a:lnTo>
                <a:lnTo>
                  <a:pt x="1476" y="799"/>
                </a:lnTo>
                <a:lnTo>
                  <a:pt x="1509" y="847"/>
                </a:lnTo>
                <a:lnTo>
                  <a:pt x="1541" y="895"/>
                </a:lnTo>
                <a:lnTo>
                  <a:pt x="1570" y="943"/>
                </a:lnTo>
                <a:lnTo>
                  <a:pt x="1597" y="991"/>
                </a:lnTo>
                <a:lnTo>
                  <a:pt x="1624" y="1039"/>
                </a:lnTo>
                <a:lnTo>
                  <a:pt x="1647" y="1087"/>
                </a:lnTo>
                <a:lnTo>
                  <a:pt x="1670" y="1133"/>
                </a:lnTo>
                <a:lnTo>
                  <a:pt x="1689" y="1179"/>
                </a:lnTo>
                <a:lnTo>
                  <a:pt x="1708" y="1225"/>
                </a:lnTo>
                <a:lnTo>
                  <a:pt x="1716" y="1248"/>
                </a:lnTo>
                <a:lnTo>
                  <a:pt x="1724" y="1271"/>
                </a:lnTo>
                <a:lnTo>
                  <a:pt x="1731" y="1294"/>
                </a:lnTo>
                <a:lnTo>
                  <a:pt x="1739" y="1315"/>
                </a:lnTo>
                <a:lnTo>
                  <a:pt x="1745" y="1338"/>
                </a:lnTo>
                <a:lnTo>
                  <a:pt x="1753" y="1359"/>
                </a:lnTo>
                <a:lnTo>
                  <a:pt x="1756" y="1380"/>
                </a:lnTo>
                <a:lnTo>
                  <a:pt x="1762" y="1401"/>
                </a:lnTo>
                <a:lnTo>
                  <a:pt x="1768" y="1423"/>
                </a:lnTo>
                <a:lnTo>
                  <a:pt x="1772" y="1444"/>
                </a:lnTo>
                <a:lnTo>
                  <a:pt x="1776" y="1465"/>
                </a:lnTo>
                <a:lnTo>
                  <a:pt x="1778" y="1486"/>
                </a:lnTo>
                <a:lnTo>
                  <a:pt x="1779" y="1505"/>
                </a:lnTo>
                <a:lnTo>
                  <a:pt x="1783" y="1524"/>
                </a:lnTo>
                <a:lnTo>
                  <a:pt x="1783" y="1545"/>
                </a:lnTo>
                <a:lnTo>
                  <a:pt x="1785" y="1565"/>
                </a:lnTo>
                <a:lnTo>
                  <a:pt x="1785" y="1584"/>
                </a:lnTo>
                <a:lnTo>
                  <a:pt x="1785" y="1601"/>
                </a:lnTo>
                <a:lnTo>
                  <a:pt x="1785" y="1620"/>
                </a:lnTo>
                <a:lnTo>
                  <a:pt x="1783" y="1638"/>
                </a:lnTo>
                <a:lnTo>
                  <a:pt x="1783" y="1655"/>
                </a:lnTo>
                <a:lnTo>
                  <a:pt x="1779" y="1672"/>
                </a:lnTo>
                <a:lnTo>
                  <a:pt x="1778" y="1689"/>
                </a:lnTo>
                <a:lnTo>
                  <a:pt x="1774" y="1705"/>
                </a:lnTo>
                <a:lnTo>
                  <a:pt x="1770" y="1722"/>
                </a:lnTo>
                <a:lnTo>
                  <a:pt x="1766" y="1737"/>
                </a:lnTo>
                <a:lnTo>
                  <a:pt x="1762" y="1753"/>
                </a:lnTo>
                <a:lnTo>
                  <a:pt x="1756" y="1766"/>
                </a:lnTo>
                <a:lnTo>
                  <a:pt x="1751" y="1782"/>
                </a:lnTo>
                <a:lnTo>
                  <a:pt x="1743" y="1795"/>
                </a:lnTo>
                <a:lnTo>
                  <a:pt x="1737" y="1808"/>
                </a:lnTo>
                <a:lnTo>
                  <a:pt x="1730" y="1822"/>
                </a:lnTo>
                <a:lnTo>
                  <a:pt x="1722" y="1833"/>
                </a:lnTo>
                <a:lnTo>
                  <a:pt x="1712" y="1847"/>
                </a:lnTo>
                <a:lnTo>
                  <a:pt x="1703" y="1858"/>
                </a:lnTo>
                <a:lnTo>
                  <a:pt x="1693" y="1868"/>
                </a:lnTo>
                <a:lnTo>
                  <a:pt x="1684" y="1879"/>
                </a:lnTo>
                <a:lnTo>
                  <a:pt x="1672" y="1889"/>
                </a:lnTo>
                <a:lnTo>
                  <a:pt x="1659" y="1901"/>
                </a:lnTo>
                <a:lnTo>
                  <a:pt x="1643" y="1910"/>
                </a:lnTo>
                <a:lnTo>
                  <a:pt x="1628" y="1920"/>
                </a:lnTo>
                <a:lnTo>
                  <a:pt x="1611" y="1929"/>
                </a:lnTo>
                <a:lnTo>
                  <a:pt x="1595" y="1935"/>
                </a:lnTo>
                <a:lnTo>
                  <a:pt x="1578" y="1943"/>
                </a:lnTo>
                <a:lnTo>
                  <a:pt x="1559" y="1949"/>
                </a:lnTo>
                <a:lnTo>
                  <a:pt x="1540" y="1952"/>
                </a:lnTo>
                <a:lnTo>
                  <a:pt x="1520" y="1956"/>
                </a:lnTo>
                <a:lnTo>
                  <a:pt x="1501" y="1960"/>
                </a:lnTo>
                <a:lnTo>
                  <a:pt x="1482" y="1962"/>
                </a:lnTo>
                <a:lnTo>
                  <a:pt x="1461" y="1962"/>
                </a:lnTo>
                <a:lnTo>
                  <a:pt x="1438" y="1962"/>
                </a:lnTo>
                <a:lnTo>
                  <a:pt x="1417" y="1962"/>
                </a:lnTo>
                <a:lnTo>
                  <a:pt x="1394" y="1960"/>
                </a:lnTo>
                <a:lnTo>
                  <a:pt x="1373" y="1956"/>
                </a:lnTo>
                <a:lnTo>
                  <a:pt x="1348" y="1954"/>
                </a:lnTo>
                <a:lnTo>
                  <a:pt x="1325" y="1949"/>
                </a:lnTo>
                <a:lnTo>
                  <a:pt x="1300" y="1943"/>
                </a:lnTo>
                <a:lnTo>
                  <a:pt x="1277" y="1937"/>
                </a:lnTo>
                <a:lnTo>
                  <a:pt x="1252" y="1929"/>
                </a:lnTo>
                <a:lnTo>
                  <a:pt x="1225" y="1922"/>
                </a:lnTo>
                <a:lnTo>
                  <a:pt x="1200" y="1912"/>
                </a:lnTo>
                <a:lnTo>
                  <a:pt x="1175" y="1902"/>
                </a:lnTo>
                <a:lnTo>
                  <a:pt x="1148" y="1893"/>
                </a:lnTo>
                <a:lnTo>
                  <a:pt x="1121" y="1879"/>
                </a:lnTo>
                <a:lnTo>
                  <a:pt x="1094" y="1868"/>
                </a:lnTo>
                <a:lnTo>
                  <a:pt x="1067" y="1854"/>
                </a:lnTo>
                <a:lnTo>
                  <a:pt x="1040" y="1839"/>
                </a:lnTo>
                <a:lnTo>
                  <a:pt x="1012" y="1824"/>
                </a:lnTo>
                <a:lnTo>
                  <a:pt x="985" y="1808"/>
                </a:lnTo>
                <a:lnTo>
                  <a:pt x="956" y="1791"/>
                </a:lnTo>
                <a:lnTo>
                  <a:pt x="718" y="2098"/>
                </a:lnTo>
                <a:lnTo>
                  <a:pt x="618" y="1526"/>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9955" name="Freeform 468"/>
          <p:cNvSpPr>
            <a:spLocks/>
          </p:cNvSpPr>
          <p:nvPr/>
        </p:nvSpPr>
        <p:spPr bwMode="auto">
          <a:xfrm>
            <a:off x="7491413" y="2368550"/>
            <a:ext cx="1430337" cy="1666875"/>
          </a:xfrm>
          <a:custGeom>
            <a:avLst/>
            <a:gdLst>
              <a:gd name="T0" fmla="*/ 317837709 w 1785"/>
              <a:gd name="T1" fmla="*/ 883736923 h 2098"/>
              <a:gd name="T2" fmla="*/ 220880893 w 1785"/>
              <a:gd name="T3" fmla="*/ 765695478 h 2098"/>
              <a:gd name="T4" fmla="*/ 138050358 w 1785"/>
              <a:gd name="T5" fmla="*/ 644496663 h 2098"/>
              <a:gd name="T6" fmla="*/ 73841448 w 1785"/>
              <a:gd name="T7" fmla="*/ 524561113 h 2098"/>
              <a:gd name="T8" fmla="*/ 39167996 w 1785"/>
              <a:gd name="T9" fmla="*/ 437449813 h 2098"/>
              <a:gd name="T10" fmla="*/ 21189020 w 1785"/>
              <a:gd name="T11" fmla="*/ 381901084 h 2098"/>
              <a:gd name="T12" fmla="*/ 8347238 w 1785"/>
              <a:gd name="T13" fmla="*/ 326982399 h 2098"/>
              <a:gd name="T14" fmla="*/ 2568196 w 1785"/>
              <a:gd name="T15" fmla="*/ 276483555 h 2098"/>
              <a:gd name="T16" fmla="*/ 0 w 1785"/>
              <a:gd name="T17" fmla="*/ 229140492 h 2098"/>
              <a:gd name="T18" fmla="*/ 3852695 w 1785"/>
              <a:gd name="T19" fmla="*/ 184322370 h 2098"/>
              <a:gd name="T20" fmla="*/ 12199933 w 1785"/>
              <a:gd name="T21" fmla="*/ 143291662 h 2098"/>
              <a:gd name="T22" fmla="*/ 26968063 w 1785"/>
              <a:gd name="T23" fmla="*/ 106680000 h 2098"/>
              <a:gd name="T24" fmla="*/ 46873386 w 1785"/>
              <a:gd name="T25" fmla="*/ 73854957 h 2098"/>
              <a:gd name="T26" fmla="*/ 72556949 w 1785"/>
              <a:gd name="T27" fmla="*/ 47343064 h 2098"/>
              <a:gd name="T28" fmla="*/ 104661404 w 1785"/>
              <a:gd name="T29" fmla="*/ 25249422 h 2098"/>
              <a:gd name="T30" fmla="*/ 139334857 w 1785"/>
              <a:gd name="T31" fmla="*/ 10731402 h 2098"/>
              <a:gd name="T32" fmla="*/ 178502852 w 1785"/>
              <a:gd name="T33" fmla="*/ 2524942 h 2098"/>
              <a:gd name="T34" fmla="*/ 220880893 w 1785"/>
              <a:gd name="T35" fmla="*/ 0 h 2098"/>
              <a:gd name="T36" fmla="*/ 266469780 w 1785"/>
              <a:gd name="T37" fmla="*/ 3787413 h 2098"/>
              <a:gd name="T38" fmla="*/ 314627664 w 1785"/>
              <a:gd name="T39" fmla="*/ 13256344 h 2098"/>
              <a:gd name="T40" fmla="*/ 364711094 w 1785"/>
              <a:gd name="T41" fmla="*/ 27774364 h 2098"/>
              <a:gd name="T42" fmla="*/ 416720872 w 1785"/>
              <a:gd name="T43" fmla="*/ 47343064 h 2098"/>
              <a:gd name="T44" fmla="*/ 470656997 w 1785"/>
              <a:gd name="T45" fmla="*/ 72592486 h 2098"/>
              <a:gd name="T46" fmla="*/ 525234971 w 1785"/>
              <a:gd name="T47" fmla="*/ 104155058 h 2098"/>
              <a:gd name="T48" fmla="*/ 607423658 w 1785"/>
              <a:gd name="T49" fmla="*/ 158441315 h 2098"/>
              <a:gd name="T50" fmla="*/ 718505953 w 1785"/>
              <a:gd name="T51" fmla="*/ 248709191 h 2098"/>
              <a:gd name="T52" fmla="*/ 827020052 w 1785"/>
              <a:gd name="T53" fmla="*/ 354757558 h 2098"/>
              <a:gd name="T54" fmla="*/ 925903215 w 1785"/>
              <a:gd name="T55" fmla="*/ 474062269 h 2098"/>
              <a:gd name="T56" fmla="*/ 1008091902 w 1785"/>
              <a:gd name="T57" fmla="*/ 595260290 h 2098"/>
              <a:gd name="T58" fmla="*/ 1072300812 w 1785"/>
              <a:gd name="T59" fmla="*/ 715195839 h 2098"/>
              <a:gd name="T60" fmla="*/ 1106974264 w 1785"/>
              <a:gd name="T61" fmla="*/ 802307140 h 2098"/>
              <a:gd name="T62" fmla="*/ 1125595088 w 1785"/>
              <a:gd name="T63" fmla="*/ 857856663 h 2098"/>
              <a:gd name="T64" fmla="*/ 1137795021 w 1785"/>
              <a:gd name="T65" fmla="*/ 911512082 h 2098"/>
              <a:gd name="T66" fmla="*/ 1144857761 w 1785"/>
              <a:gd name="T67" fmla="*/ 962010926 h 2098"/>
              <a:gd name="T68" fmla="*/ 1146142260 w 1785"/>
              <a:gd name="T69" fmla="*/ 1010616461 h 2098"/>
              <a:gd name="T70" fmla="*/ 1142289565 w 1785"/>
              <a:gd name="T71" fmla="*/ 1055434582 h 2098"/>
              <a:gd name="T72" fmla="*/ 1133942326 w 1785"/>
              <a:gd name="T73" fmla="*/ 1096465290 h 2098"/>
              <a:gd name="T74" fmla="*/ 1119174197 w 1785"/>
              <a:gd name="T75" fmla="*/ 1133076952 h 2098"/>
              <a:gd name="T76" fmla="*/ 1099268874 w 1785"/>
              <a:gd name="T77" fmla="*/ 1165901995 h 2098"/>
              <a:gd name="T78" fmla="*/ 1073585310 w 1785"/>
              <a:gd name="T79" fmla="*/ 1192413889 h 2098"/>
              <a:gd name="T80" fmla="*/ 1034417314 w 1785"/>
              <a:gd name="T81" fmla="*/ 1217663311 h 2098"/>
              <a:gd name="T82" fmla="*/ 988828428 w 1785"/>
              <a:gd name="T83" fmla="*/ 1232182126 h 2098"/>
              <a:gd name="T84" fmla="*/ 938103149 w 1785"/>
              <a:gd name="T85" fmla="*/ 1238494481 h 2098"/>
              <a:gd name="T86" fmla="*/ 881598827 w 1785"/>
              <a:gd name="T87" fmla="*/ 1234707068 h 2098"/>
              <a:gd name="T88" fmla="*/ 819957312 w 1785"/>
              <a:gd name="T89" fmla="*/ 1222713195 h 2098"/>
              <a:gd name="T90" fmla="*/ 754463103 w 1785"/>
              <a:gd name="T91" fmla="*/ 1200620348 h 2098"/>
              <a:gd name="T92" fmla="*/ 685116999 w 1785"/>
              <a:gd name="T93" fmla="*/ 1170320247 h 2098"/>
              <a:gd name="T94" fmla="*/ 613844549 w 1785"/>
              <a:gd name="T95" fmla="*/ 1130552010 h 209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85"/>
              <a:gd name="T145" fmla="*/ 0 h 2098"/>
              <a:gd name="T146" fmla="*/ 1785 w 1785"/>
              <a:gd name="T147" fmla="*/ 2098 h 209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85" h="2098">
                <a:moveTo>
                  <a:pt x="618" y="1526"/>
                </a:moveTo>
                <a:lnTo>
                  <a:pt x="576" y="1484"/>
                </a:lnTo>
                <a:lnTo>
                  <a:pt x="536" y="1442"/>
                </a:lnTo>
                <a:lnTo>
                  <a:pt x="495" y="1400"/>
                </a:lnTo>
                <a:lnTo>
                  <a:pt x="457" y="1355"/>
                </a:lnTo>
                <a:lnTo>
                  <a:pt x="417" y="1307"/>
                </a:lnTo>
                <a:lnTo>
                  <a:pt x="380" y="1259"/>
                </a:lnTo>
                <a:lnTo>
                  <a:pt x="344" y="1213"/>
                </a:lnTo>
                <a:lnTo>
                  <a:pt x="309" y="1165"/>
                </a:lnTo>
                <a:lnTo>
                  <a:pt x="276" y="1117"/>
                </a:lnTo>
                <a:lnTo>
                  <a:pt x="244" y="1069"/>
                </a:lnTo>
                <a:lnTo>
                  <a:pt x="215" y="1021"/>
                </a:lnTo>
                <a:lnTo>
                  <a:pt x="188" y="973"/>
                </a:lnTo>
                <a:lnTo>
                  <a:pt x="161" y="925"/>
                </a:lnTo>
                <a:lnTo>
                  <a:pt x="138" y="877"/>
                </a:lnTo>
                <a:lnTo>
                  <a:pt x="115" y="831"/>
                </a:lnTo>
                <a:lnTo>
                  <a:pt x="96" y="783"/>
                </a:lnTo>
                <a:lnTo>
                  <a:pt x="77" y="739"/>
                </a:lnTo>
                <a:lnTo>
                  <a:pt x="69" y="716"/>
                </a:lnTo>
                <a:lnTo>
                  <a:pt x="61" y="693"/>
                </a:lnTo>
                <a:lnTo>
                  <a:pt x="54" y="670"/>
                </a:lnTo>
                <a:lnTo>
                  <a:pt x="46" y="649"/>
                </a:lnTo>
                <a:lnTo>
                  <a:pt x="40" y="626"/>
                </a:lnTo>
                <a:lnTo>
                  <a:pt x="33" y="605"/>
                </a:lnTo>
                <a:lnTo>
                  <a:pt x="29" y="584"/>
                </a:lnTo>
                <a:lnTo>
                  <a:pt x="23" y="561"/>
                </a:lnTo>
                <a:lnTo>
                  <a:pt x="19" y="539"/>
                </a:lnTo>
                <a:lnTo>
                  <a:pt x="13" y="518"/>
                </a:lnTo>
                <a:lnTo>
                  <a:pt x="12" y="499"/>
                </a:lnTo>
                <a:lnTo>
                  <a:pt x="8" y="478"/>
                </a:lnTo>
                <a:lnTo>
                  <a:pt x="6" y="459"/>
                </a:lnTo>
                <a:lnTo>
                  <a:pt x="4" y="438"/>
                </a:lnTo>
                <a:lnTo>
                  <a:pt x="2" y="419"/>
                </a:lnTo>
                <a:lnTo>
                  <a:pt x="0" y="399"/>
                </a:lnTo>
                <a:lnTo>
                  <a:pt x="0" y="380"/>
                </a:lnTo>
                <a:lnTo>
                  <a:pt x="0" y="363"/>
                </a:lnTo>
                <a:lnTo>
                  <a:pt x="0" y="344"/>
                </a:lnTo>
                <a:lnTo>
                  <a:pt x="2" y="326"/>
                </a:lnTo>
                <a:lnTo>
                  <a:pt x="4" y="309"/>
                </a:lnTo>
                <a:lnTo>
                  <a:pt x="6" y="292"/>
                </a:lnTo>
                <a:lnTo>
                  <a:pt x="8" y="275"/>
                </a:lnTo>
                <a:lnTo>
                  <a:pt x="12" y="257"/>
                </a:lnTo>
                <a:lnTo>
                  <a:pt x="15" y="242"/>
                </a:lnTo>
                <a:lnTo>
                  <a:pt x="19" y="227"/>
                </a:lnTo>
                <a:lnTo>
                  <a:pt x="23" y="211"/>
                </a:lnTo>
                <a:lnTo>
                  <a:pt x="29" y="196"/>
                </a:lnTo>
                <a:lnTo>
                  <a:pt x="35" y="182"/>
                </a:lnTo>
                <a:lnTo>
                  <a:pt x="42" y="169"/>
                </a:lnTo>
                <a:lnTo>
                  <a:pt x="48" y="156"/>
                </a:lnTo>
                <a:lnTo>
                  <a:pt x="56" y="142"/>
                </a:lnTo>
                <a:lnTo>
                  <a:pt x="65" y="129"/>
                </a:lnTo>
                <a:lnTo>
                  <a:pt x="73" y="117"/>
                </a:lnTo>
                <a:lnTo>
                  <a:pt x="83" y="106"/>
                </a:lnTo>
                <a:lnTo>
                  <a:pt x="92" y="94"/>
                </a:lnTo>
                <a:lnTo>
                  <a:pt x="104" y="84"/>
                </a:lnTo>
                <a:lnTo>
                  <a:pt x="113" y="75"/>
                </a:lnTo>
                <a:lnTo>
                  <a:pt x="125" y="65"/>
                </a:lnTo>
                <a:lnTo>
                  <a:pt x="136" y="56"/>
                </a:lnTo>
                <a:lnTo>
                  <a:pt x="150" y="48"/>
                </a:lnTo>
                <a:lnTo>
                  <a:pt x="163" y="40"/>
                </a:lnTo>
                <a:lnTo>
                  <a:pt x="175" y="35"/>
                </a:lnTo>
                <a:lnTo>
                  <a:pt x="188" y="29"/>
                </a:lnTo>
                <a:lnTo>
                  <a:pt x="204" y="23"/>
                </a:lnTo>
                <a:lnTo>
                  <a:pt x="217" y="17"/>
                </a:lnTo>
                <a:lnTo>
                  <a:pt x="232" y="13"/>
                </a:lnTo>
                <a:lnTo>
                  <a:pt x="248" y="10"/>
                </a:lnTo>
                <a:lnTo>
                  <a:pt x="263" y="6"/>
                </a:lnTo>
                <a:lnTo>
                  <a:pt x="278" y="4"/>
                </a:lnTo>
                <a:lnTo>
                  <a:pt x="294" y="2"/>
                </a:lnTo>
                <a:lnTo>
                  <a:pt x="311" y="0"/>
                </a:lnTo>
                <a:lnTo>
                  <a:pt x="328" y="0"/>
                </a:lnTo>
                <a:lnTo>
                  <a:pt x="344" y="0"/>
                </a:lnTo>
                <a:lnTo>
                  <a:pt x="361" y="0"/>
                </a:lnTo>
                <a:lnTo>
                  <a:pt x="380" y="2"/>
                </a:lnTo>
                <a:lnTo>
                  <a:pt x="397" y="4"/>
                </a:lnTo>
                <a:lnTo>
                  <a:pt x="415" y="6"/>
                </a:lnTo>
                <a:lnTo>
                  <a:pt x="434" y="8"/>
                </a:lnTo>
                <a:lnTo>
                  <a:pt x="453" y="12"/>
                </a:lnTo>
                <a:lnTo>
                  <a:pt x="470" y="15"/>
                </a:lnTo>
                <a:lnTo>
                  <a:pt x="490" y="21"/>
                </a:lnTo>
                <a:lnTo>
                  <a:pt x="509" y="25"/>
                </a:lnTo>
                <a:lnTo>
                  <a:pt x="530" y="31"/>
                </a:lnTo>
                <a:lnTo>
                  <a:pt x="549" y="36"/>
                </a:lnTo>
                <a:lnTo>
                  <a:pt x="568" y="44"/>
                </a:lnTo>
                <a:lnTo>
                  <a:pt x="589" y="52"/>
                </a:lnTo>
                <a:lnTo>
                  <a:pt x="609" y="60"/>
                </a:lnTo>
                <a:lnTo>
                  <a:pt x="630" y="67"/>
                </a:lnTo>
                <a:lnTo>
                  <a:pt x="649" y="75"/>
                </a:lnTo>
                <a:lnTo>
                  <a:pt x="670" y="84"/>
                </a:lnTo>
                <a:lnTo>
                  <a:pt x="691" y="94"/>
                </a:lnTo>
                <a:lnTo>
                  <a:pt x="712" y="106"/>
                </a:lnTo>
                <a:lnTo>
                  <a:pt x="733" y="115"/>
                </a:lnTo>
                <a:lnTo>
                  <a:pt x="754" y="127"/>
                </a:lnTo>
                <a:lnTo>
                  <a:pt x="776" y="140"/>
                </a:lnTo>
                <a:lnTo>
                  <a:pt x="797" y="152"/>
                </a:lnTo>
                <a:lnTo>
                  <a:pt x="818" y="165"/>
                </a:lnTo>
                <a:lnTo>
                  <a:pt x="839" y="179"/>
                </a:lnTo>
                <a:lnTo>
                  <a:pt x="860" y="192"/>
                </a:lnTo>
                <a:lnTo>
                  <a:pt x="904" y="221"/>
                </a:lnTo>
                <a:lnTo>
                  <a:pt x="946" y="251"/>
                </a:lnTo>
                <a:lnTo>
                  <a:pt x="991" y="284"/>
                </a:lnTo>
                <a:lnTo>
                  <a:pt x="1033" y="319"/>
                </a:lnTo>
                <a:lnTo>
                  <a:pt x="1077" y="355"/>
                </a:lnTo>
                <a:lnTo>
                  <a:pt x="1119" y="394"/>
                </a:lnTo>
                <a:lnTo>
                  <a:pt x="1161" y="432"/>
                </a:lnTo>
                <a:lnTo>
                  <a:pt x="1204" y="474"/>
                </a:lnTo>
                <a:lnTo>
                  <a:pt x="1246" y="516"/>
                </a:lnTo>
                <a:lnTo>
                  <a:pt x="1288" y="562"/>
                </a:lnTo>
                <a:lnTo>
                  <a:pt x="1328" y="609"/>
                </a:lnTo>
                <a:lnTo>
                  <a:pt x="1369" y="655"/>
                </a:lnTo>
                <a:lnTo>
                  <a:pt x="1405" y="703"/>
                </a:lnTo>
                <a:lnTo>
                  <a:pt x="1442" y="751"/>
                </a:lnTo>
                <a:lnTo>
                  <a:pt x="1476" y="799"/>
                </a:lnTo>
                <a:lnTo>
                  <a:pt x="1509" y="847"/>
                </a:lnTo>
                <a:lnTo>
                  <a:pt x="1541" y="895"/>
                </a:lnTo>
                <a:lnTo>
                  <a:pt x="1570" y="943"/>
                </a:lnTo>
                <a:lnTo>
                  <a:pt x="1597" y="991"/>
                </a:lnTo>
                <a:lnTo>
                  <a:pt x="1624" y="1039"/>
                </a:lnTo>
                <a:lnTo>
                  <a:pt x="1647" y="1087"/>
                </a:lnTo>
                <a:lnTo>
                  <a:pt x="1670" y="1133"/>
                </a:lnTo>
                <a:lnTo>
                  <a:pt x="1689" y="1179"/>
                </a:lnTo>
                <a:lnTo>
                  <a:pt x="1708" y="1225"/>
                </a:lnTo>
                <a:lnTo>
                  <a:pt x="1716" y="1248"/>
                </a:lnTo>
                <a:lnTo>
                  <a:pt x="1724" y="1271"/>
                </a:lnTo>
                <a:lnTo>
                  <a:pt x="1731" y="1294"/>
                </a:lnTo>
                <a:lnTo>
                  <a:pt x="1739" y="1315"/>
                </a:lnTo>
                <a:lnTo>
                  <a:pt x="1745" y="1338"/>
                </a:lnTo>
                <a:lnTo>
                  <a:pt x="1753" y="1359"/>
                </a:lnTo>
                <a:lnTo>
                  <a:pt x="1756" y="1380"/>
                </a:lnTo>
                <a:lnTo>
                  <a:pt x="1762" y="1401"/>
                </a:lnTo>
                <a:lnTo>
                  <a:pt x="1768" y="1423"/>
                </a:lnTo>
                <a:lnTo>
                  <a:pt x="1772" y="1444"/>
                </a:lnTo>
                <a:lnTo>
                  <a:pt x="1776" y="1465"/>
                </a:lnTo>
                <a:lnTo>
                  <a:pt x="1778" y="1486"/>
                </a:lnTo>
                <a:lnTo>
                  <a:pt x="1779" y="1505"/>
                </a:lnTo>
                <a:lnTo>
                  <a:pt x="1783" y="1524"/>
                </a:lnTo>
                <a:lnTo>
                  <a:pt x="1783" y="1545"/>
                </a:lnTo>
                <a:lnTo>
                  <a:pt x="1785" y="1565"/>
                </a:lnTo>
                <a:lnTo>
                  <a:pt x="1785" y="1584"/>
                </a:lnTo>
                <a:lnTo>
                  <a:pt x="1785" y="1601"/>
                </a:lnTo>
                <a:lnTo>
                  <a:pt x="1785" y="1620"/>
                </a:lnTo>
                <a:lnTo>
                  <a:pt x="1783" y="1638"/>
                </a:lnTo>
                <a:lnTo>
                  <a:pt x="1783" y="1655"/>
                </a:lnTo>
                <a:lnTo>
                  <a:pt x="1779" y="1672"/>
                </a:lnTo>
                <a:lnTo>
                  <a:pt x="1778" y="1689"/>
                </a:lnTo>
                <a:lnTo>
                  <a:pt x="1774" y="1705"/>
                </a:lnTo>
                <a:lnTo>
                  <a:pt x="1770" y="1722"/>
                </a:lnTo>
                <a:lnTo>
                  <a:pt x="1766" y="1737"/>
                </a:lnTo>
                <a:lnTo>
                  <a:pt x="1762" y="1753"/>
                </a:lnTo>
                <a:lnTo>
                  <a:pt x="1756" y="1766"/>
                </a:lnTo>
                <a:lnTo>
                  <a:pt x="1751" y="1782"/>
                </a:lnTo>
                <a:lnTo>
                  <a:pt x="1743" y="1795"/>
                </a:lnTo>
                <a:lnTo>
                  <a:pt x="1737" y="1808"/>
                </a:lnTo>
                <a:lnTo>
                  <a:pt x="1730" y="1822"/>
                </a:lnTo>
                <a:lnTo>
                  <a:pt x="1722" y="1833"/>
                </a:lnTo>
                <a:lnTo>
                  <a:pt x="1712" y="1847"/>
                </a:lnTo>
                <a:lnTo>
                  <a:pt x="1703" y="1858"/>
                </a:lnTo>
                <a:lnTo>
                  <a:pt x="1693" y="1868"/>
                </a:lnTo>
                <a:lnTo>
                  <a:pt x="1684" y="1879"/>
                </a:lnTo>
                <a:lnTo>
                  <a:pt x="1672" y="1889"/>
                </a:lnTo>
                <a:lnTo>
                  <a:pt x="1659" y="1901"/>
                </a:lnTo>
                <a:lnTo>
                  <a:pt x="1643" y="1910"/>
                </a:lnTo>
                <a:lnTo>
                  <a:pt x="1628" y="1920"/>
                </a:lnTo>
                <a:lnTo>
                  <a:pt x="1611" y="1929"/>
                </a:lnTo>
                <a:lnTo>
                  <a:pt x="1595" y="1935"/>
                </a:lnTo>
                <a:lnTo>
                  <a:pt x="1578" y="1943"/>
                </a:lnTo>
                <a:lnTo>
                  <a:pt x="1559" y="1949"/>
                </a:lnTo>
                <a:lnTo>
                  <a:pt x="1540" y="1952"/>
                </a:lnTo>
                <a:lnTo>
                  <a:pt x="1520" y="1956"/>
                </a:lnTo>
                <a:lnTo>
                  <a:pt x="1501" y="1960"/>
                </a:lnTo>
                <a:lnTo>
                  <a:pt x="1482" y="1962"/>
                </a:lnTo>
                <a:lnTo>
                  <a:pt x="1461" y="1962"/>
                </a:lnTo>
                <a:lnTo>
                  <a:pt x="1438" y="1962"/>
                </a:lnTo>
                <a:lnTo>
                  <a:pt x="1417" y="1962"/>
                </a:lnTo>
                <a:lnTo>
                  <a:pt x="1394" y="1960"/>
                </a:lnTo>
                <a:lnTo>
                  <a:pt x="1373" y="1956"/>
                </a:lnTo>
                <a:lnTo>
                  <a:pt x="1348" y="1954"/>
                </a:lnTo>
                <a:lnTo>
                  <a:pt x="1325" y="1949"/>
                </a:lnTo>
                <a:lnTo>
                  <a:pt x="1300" y="1943"/>
                </a:lnTo>
                <a:lnTo>
                  <a:pt x="1277" y="1937"/>
                </a:lnTo>
                <a:lnTo>
                  <a:pt x="1252" y="1929"/>
                </a:lnTo>
                <a:lnTo>
                  <a:pt x="1225" y="1922"/>
                </a:lnTo>
                <a:lnTo>
                  <a:pt x="1200" y="1912"/>
                </a:lnTo>
                <a:lnTo>
                  <a:pt x="1175" y="1902"/>
                </a:lnTo>
                <a:lnTo>
                  <a:pt x="1148" y="1893"/>
                </a:lnTo>
                <a:lnTo>
                  <a:pt x="1121" y="1879"/>
                </a:lnTo>
                <a:lnTo>
                  <a:pt x="1094" y="1868"/>
                </a:lnTo>
                <a:lnTo>
                  <a:pt x="1067" y="1854"/>
                </a:lnTo>
                <a:lnTo>
                  <a:pt x="1040" y="1839"/>
                </a:lnTo>
                <a:lnTo>
                  <a:pt x="1012" y="1824"/>
                </a:lnTo>
                <a:lnTo>
                  <a:pt x="985" y="1808"/>
                </a:lnTo>
                <a:lnTo>
                  <a:pt x="956" y="1791"/>
                </a:lnTo>
                <a:lnTo>
                  <a:pt x="718" y="2098"/>
                </a:lnTo>
                <a:lnTo>
                  <a:pt x="618" y="1526"/>
                </a:lnTo>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9956" name="Freeform 469"/>
          <p:cNvSpPr>
            <a:spLocks/>
          </p:cNvSpPr>
          <p:nvPr/>
        </p:nvSpPr>
        <p:spPr bwMode="auto">
          <a:xfrm>
            <a:off x="7491413" y="2368550"/>
            <a:ext cx="1430337" cy="1666875"/>
          </a:xfrm>
          <a:custGeom>
            <a:avLst/>
            <a:gdLst>
              <a:gd name="T0" fmla="*/ 317837709 w 1785"/>
              <a:gd name="T1" fmla="*/ 883736923 h 2098"/>
              <a:gd name="T2" fmla="*/ 220880893 w 1785"/>
              <a:gd name="T3" fmla="*/ 765695478 h 2098"/>
              <a:gd name="T4" fmla="*/ 138050358 w 1785"/>
              <a:gd name="T5" fmla="*/ 644496663 h 2098"/>
              <a:gd name="T6" fmla="*/ 73841448 w 1785"/>
              <a:gd name="T7" fmla="*/ 524561113 h 2098"/>
              <a:gd name="T8" fmla="*/ 39167996 w 1785"/>
              <a:gd name="T9" fmla="*/ 437449813 h 2098"/>
              <a:gd name="T10" fmla="*/ 21189020 w 1785"/>
              <a:gd name="T11" fmla="*/ 381901084 h 2098"/>
              <a:gd name="T12" fmla="*/ 8347238 w 1785"/>
              <a:gd name="T13" fmla="*/ 326982399 h 2098"/>
              <a:gd name="T14" fmla="*/ 2568196 w 1785"/>
              <a:gd name="T15" fmla="*/ 276483555 h 2098"/>
              <a:gd name="T16" fmla="*/ 0 w 1785"/>
              <a:gd name="T17" fmla="*/ 229140492 h 2098"/>
              <a:gd name="T18" fmla="*/ 3852695 w 1785"/>
              <a:gd name="T19" fmla="*/ 184322370 h 2098"/>
              <a:gd name="T20" fmla="*/ 12199933 w 1785"/>
              <a:gd name="T21" fmla="*/ 143291662 h 2098"/>
              <a:gd name="T22" fmla="*/ 26968063 w 1785"/>
              <a:gd name="T23" fmla="*/ 106680000 h 2098"/>
              <a:gd name="T24" fmla="*/ 46873386 w 1785"/>
              <a:gd name="T25" fmla="*/ 73854957 h 2098"/>
              <a:gd name="T26" fmla="*/ 72556949 w 1785"/>
              <a:gd name="T27" fmla="*/ 47343064 h 2098"/>
              <a:gd name="T28" fmla="*/ 104661404 w 1785"/>
              <a:gd name="T29" fmla="*/ 25249422 h 2098"/>
              <a:gd name="T30" fmla="*/ 139334857 w 1785"/>
              <a:gd name="T31" fmla="*/ 10731402 h 2098"/>
              <a:gd name="T32" fmla="*/ 178502852 w 1785"/>
              <a:gd name="T33" fmla="*/ 2524942 h 2098"/>
              <a:gd name="T34" fmla="*/ 220880893 w 1785"/>
              <a:gd name="T35" fmla="*/ 0 h 2098"/>
              <a:gd name="T36" fmla="*/ 266469780 w 1785"/>
              <a:gd name="T37" fmla="*/ 3787413 h 2098"/>
              <a:gd name="T38" fmla="*/ 314627664 w 1785"/>
              <a:gd name="T39" fmla="*/ 13256344 h 2098"/>
              <a:gd name="T40" fmla="*/ 364711094 w 1785"/>
              <a:gd name="T41" fmla="*/ 27774364 h 2098"/>
              <a:gd name="T42" fmla="*/ 416720872 w 1785"/>
              <a:gd name="T43" fmla="*/ 47343064 h 2098"/>
              <a:gd name="T44" fmla="*/ 470656997 w 1785"/>
              <a:gd name="T45" fmla="*/ 72592486 h 2098"/>
              <a:gd name="T46" fmla="*/ 525234971 w 1785"/>
              <a:gd name="T47" fmla="*/ 104155058 h 2098"/>
              <a:gd name="T48" fmla="*/ 607423658 w 1785"/>
              <a:gd name="T49" fmla="*/ 158441315 h 2098"/>
              <a:gd name="T50" fmla="*/ 718505953 w 1785"/>
              <a:gd name="T51" fmla="*/ 248709191 h 2098"/>
              <a:gd name="T52" fmla="*/ 827020052 w 1785"/>
              <a:gd name="T53" fmla="*/ 354757558 h 2098"/>
              <a:gd name="T54" fmla="*/ 925903215 w 1785"/>
              <a:gd name="T55" fmla="*/ 474062269 h 2098"/>
              <a:gd name="T56" fmla="*/ 1008091902 w 1785"/>
              <a:gd name="T57" fmla="*/ 595260290 h 2098"/>
              <a:gd name="T58" fmla="*/ 1072300812 w 1785"/>
              <a:gd name="T59" fmla="*/ 715195839 h 2098"/>
              <a:gd name="T60" fmla="*/ 1106974264 w 1785"/>
              <a:gd name="T61" fmla="*/ 802307140 h 2098"/>
              <a:gd name="T62" fmla="*/ 1125595088 w 1785"/>
              <a:gd name="T63" fmla="*/ 857856663 h 2098"/>
              <a:gd name="T64" fmla="*/ 1137795021 w 1785"/>
              <a:gd name="T65" fmla="*/ 911512082 h 2098"/>
              <a:gd name="T66" fmla="*/ 1144857761 w 1785"/>
              <a:gd name="T67" fmla="*/ 962010926 h 2098"/>
              <a:gd name="T68" fmla="*/ 1146142260 w 1785"/>
              <a:gd name="T69" fmla="*/ 1010616461 h 2098"/>
              <a:gd name="T70" fmla="*/ 1142289565 w 1785"/>
              <a:gd name="T71" fmla="*/ 1055434582 h 2098"/>
              <a:gd name="T72" fmla="*/ 1133942326 w 1785"/>
              <a:gd name="T73" fmla="*/ 1096465290 h 2098"/>
              <a:gd name="T74" fmla="*/ 1119174197 w 1785"/>
              <a:gd name="T75" fmla="*/ 1133076952 h 2098"/>
              <a:gd name="T76" fmla="*/ 1099268874 w 1785"/>
              <a:gd name="T77" fmla="*/ 1165901995 h 2098"/>
              <a:gd name="T78" fmla="*/ 1073585310 w 1785"/>
              <a:gd name="T79" fmla="*/ 1192413889 h 2098"/>
              <a:gd name="T80" fmla="*/ 1034417314 w 1785"/>
              <a:gd name="T81" fmla="*/ 1217663311 h 2098"/>
              <a:gd name="T82" fmla="*/ 988828428 w 1785"/>
              <a:gd name="T83" fmla="*/ 1232182126 h 2098"/>
              <a:gd name="T84" fmla="*/ 938103149 w 1785"/>
              <a:gd name="T85" fmla="*/ 1238494481 h 2098"/>
              <a:gd name="T86" fmla="*/ 881598827 w 1785"/>
              <a:gd name="T87" fmla="*/ 1234707068 h 2098"/>
              <a:gd name="T88" fmla="*/ 819957312 w 1785"/>
              <a:gd name="T89" fmla="*/ 1222713195 h 2098"/>
              <a:gd name="T90" fmla="*/ 754463103 w 1785"/>
              <a:gd name="T91" fmla="*/ 1200620348 h 2098"/>
              <a:gd name="T92" fmla="*/ 685116999 w 1785"/>
              <a:gd name="T93" fmla="*/ 1170320247 h 2098"/>
              <a:gd name="T94" fmla="*/ 613844549 w 1785"/>
              <a:gd name="T95" fmla="*/ 1130552010 h 209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85"/>
              <a:gd name="T145" fmla="*/ 0 h 2098"/>
              <a:gd name="T146" fmla="*/ 1785 w 1785"/>
              <a:gd name="T147" fmla="*/ 2098 h 209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85" h="2098">
                <a:moveTo>
                  <a:pt x="618" y="1526"/>
                </a:moveTo>
                <a:lnTo>
                  <a:pt x="576" y="1484"/>
                </a:lnTo>
                <a:lnTo>
                  <a:pt x="536" y="1442"/>
                </a:lnTo>
                <a:lnTo>
                  <a:pt x="495" y="1400"/>
                </a:lnTo>
                <a:lnTo>
                  <a:pt x="457" y="1355"/>
                </a:lnTo>
                <a:lnTo>
                  <a:pt x="417" y="1307"/>
                </a:lnTo>
                <a:lnTo>
                  <a:pt x="380" y="1259"/>
                </a:lnTo>
                <a:lnTo>
                  <a:pt x="344" y="1213"/>
                </a:lnTo>
                <a:lnTo>
                  <a:pt x="309" y="1165"/>
                </a:lnTo>
                <a:lnTo>
                  <a:pt x="276" y="1117"/>
                </a:lnTo>
                <a:lnTo>
                  <a:pt x="244" y="1069"/>
                </a:lnTo>
                <a:lnTo>
                  <a:pt x="215" y="1021"/>
                </a:lnTo>
                <a:lnTo>
                  <a:pt x="188" y="973"/>
                </a:lnTo>
                <a:lnTo>
                  <a:pt x="161" y="925"/>
                </a:lnTo>
                <a:lnTo>
                  <a:pt x="138" y="877"/>
                </a:lnTo>
                <a:lnTo>
                  <a:pt x="115" y="831"/>
                </a:lnTo>
                <a:lnTo>
                  <a:pt x="96" y="783"/>
                </a:lnTo>
                <a:lnTo>
                  <a:pt x="77" y="739"/>
                </a:lnTo>
                <a:lnTo>
                  <a:pt x="69" y="716"/>
                </a:lnTo>
                <a:lnTo>
                  <a:pt x="61" y="693"/>
                </a:lnTo>
                <a:lnTo>
                  <a:pt x="54" y="670"/>
                </a:lnTo>
                <a:lnTo>
                  <a:pt x="46" y="649"/>
                </a:lnTo>
                <a:lnTo>
                  <a:pt x="40" y="626"/>
                </a:lnTo>
                <a:lnTo>
                  <a:pt x="33" y="605"/>
                </a:lnTo>
                <a:lnTo>
                  <a:pt x="29" y="584"/>
                </a:lnTo>
                <a:lnTo>
                  <a:pt x="23" y="561"/>
                </a:lnTo>
                <a:lnTo>
                  <a:pt x="19" y="539"/>
                </a:lnTo>
                <a:lnTo>
                  <a:pt x="13" y="518"/>
                </a:lnTo>
                <a:lnTo>
                  <a:pt x="12" y="499"/>
                </a:lnTo>
                <a:lnTo>
                  <a:pt x="8" y="478"/>
                </a:lnTo>
                <a:lnTo>
                  <a:pt x="6" y="459"/>
                </a:lnTo>
                <a:lnTo>
                  <a:pt x="4" y="438"/>
                </a:lnTo>
                <a:lnTo>
                  <a:pt x="2" y="419"/>
                </a:lnTo>
                <a:lnTo>
                  <a:pt x="0" y="399"/>
                </a:lnTo>
                <a:lnTo>
                  <a:pt x="0" y="380"/>
                </a:lnTo>
                <a:lnTo>
                  <a:pt x="0" y="363"/>
                </a:lnTo>
                <a:lnTo>
                  <a:pt x="0" y="344"/>
                </a:lnTo>
                <a:lnTo>
                  <a:pt x="2" y="326"/>
                </a:lnTo>
                <a:lnTo>
                  <a:pt x="4" y="309"/>
                </a:lnTo>
                <a:lnTo>
                  <a:pt x="6" y="292"/>
                </a:lnTo>
                <a:lnTo>
                  <a:pt x="8" y="275"/>
                </a:lnTo>
                <a:lnTo>
                  <a:pt x="12" y="257"/>
                </a:lnTo>
                <a:lnTo>
                  <a:pt x="15" y="242"/>
                </a:lnTo>
                <a:lnTo>
                  <a:pt x="19" y="227"/>
                </a:lnTo>
                <a:lnTo>
                  <a:pt x="23" y="211"/>
                </a:lnTo>
                <a:lnTo>
                  <a:pt x="29" y="196"/>
                </a:lnTo>
                <a:lnTo>
                  <a:pt x="35" y="182"/>
                </a:lnTo>
                <a:lnTo>
                  <a:pt x="42" y="169"/>
                </a:lnTo>
                <a:lnTo>
                  <a:pt x="48" y="156"/>
                </a:lnTo>
                <a:lnTo>
                  <a:pt x="56" y="142"/>
                </a:lnTo>
                <a:lnTo>
                  <a:pt x="65" y="129"/>
                </a:lnTo>
                <a:lnTo>
                  <a:pt x="73" y="117"/>
                </a:lnTo>
                <a:lnTo>
                  <a:pt x="83" y="106"/>
                </a:lnTo>
                <a:lnTo>
                  <a:pt x="92" y="94"/>
                </a:lnTo>
                <a:lnTo>
                  <a:pt x="104" y="84"/>
                </a:lnTo>
                <a:lnTo>
                  <a:pt x="113" y="75"/>
                </a:lnTo>
                <a:lnTo>
                  <a:pt x="125" y="65"/>
                </a:lnTo>
                <a:lnTo>
                  <a:pt x="136" y="56"/>
                </a:lnTo>
                <a:lnTo>
                  <a:pt x="150" y="48"/>
                </a:lnTo>
                <a:lnTo>
                  <a:pt x="163" y="40"/>
                </a:lnTo>
                <a:lnTo>
                  <a:pt x="175" y="35"/>
                </a:lnTo>
                <a:lnTo>
                  <a:pt x="188" y="29"/>
                </a:lnTo>
                <a:lnTo>
                  <a:pt x="204" y="23"/>
                </a:lnTo>
                <a:lnTo>
                  <a:pt x="217" y="17"/>
                </a:lnTo>
                <a:lnTo>
                  <a:pt x="232" y="13"/>
                </a:lnTo>
                <a:lnTo>
                  <a:pt x="248" y="10"/>
                </a:lnTo>
                <a:lnTo>
                  <a:pt x="263" y="6"/>
                </a:lnTo>
                <a:lnTo>
                  <a:pt x="278" y="4"/>
                </a:lnTo>
                <a:lnTo>
                  <a:pt x="294" y="2"/>
                </a:lnTo>
                <a:lnTo>
                  <a:pt x="311" y="0"/>
                </a:lnTo>
                <a:lnTo>
                  <a:pt x="328" y="0"/>
                </a:lnTo>
                <a:lnTo>
                  <a:pt x="344" y="0"/>
                </a:lnTo>
                <a:lnTo>
                  <a:pt x="361" y="0"/>
                </a:lnTo>
                <a:lnTo>
                  <a:pt x="380" y="2"/>
                </a:lnTo>
                <a:lnTo>
                  <a:pt x="397" y="4"/>
                </a:lnTo>
                <a:lnTo>
                  <a:pt x="415" y="6"/>
                </a:lnTo>
                <a:lnTo>
                  <a:pt x="434" y="8"/>
                </a:lnTo>
                <a:lnTo>
                  <a:pt x="453" y="12"/>
                </a:lnTo>
                <a:lnTo>
                  <a:pt x="470" y="15"/>
                </a:lnTo>
                <a:lnTo>
                  <a:pt x="490" y="21"/>
                </a:lnTo>
                <a:lnTo>
                  <a:pt x="509" y="25"/>
                </a:lnTo>
                <a:lnTo>
                  <a:pt x="530" y="31"/>
                </a:lnTo>
                <a:lnTo>
                  <a:pt x="549" y="36"/>
                </a:lnTo>
                <a:lnTo>
                  <a:pt x="568" y="44"/>
                </a:lnTo>
                <a:lnTo>
                  <a:pt x="589" y="52"/>
                </a:lnTo>
                <a:lnTo>
                  <a:pt x="609" y="60"/>
                </a:lnTo>
                <a:lnTo>
                  <a:pt x="630" y="67"/>
                </a:lnTo>
                <a:lnTo>
                  <a:pt x="649" y="75"/>
                </a:lnTo>
                <a:lnTo>
                  <a:pt x="670" y="84"/>
                </a:lnTo>
                <a:lnTo>
                  <a:pt x="691" y="94"/>
                </a:lnTo>
                <a:lnTo>
                  <a:pt x="712" y="106"/>
                </a:lnTo>
                <a:lnTo>
                  <a:pt x="733" y="115"/>
                </a:lnTo>
                <a:lnTo>
                  <a:pt x="754" y="127"/>
                </a:lnTo>
                <a:lnTo>
                  <a:pt x="776" y="140"/>
                </a:lnTo>
                <a:lnTo>
                  <a:pt x="797" y="152"/>
                </a:lnTo>
                <a:lnTo>
                  <a:pt x="818" y="165"/>
                </a:lnTo>
                <a:lnTo>
                  <a:pt x="839" y="179"/>
                </a:lnTo>
                <a:lnTo>
                  <a:pt x="860" y="192"/>
                </a:lnTo>
                <a:lnTo>
                  <a:pt x="904" y="221"/>
                </a:lnTo>
                <a:lnTo>
                  <a:pt x="946" y="251"/>
                </a:lnTo>
                <a:lnTo>
                  <a:pt x="991" y="284"/>
                </a:lnTo>
                <a:lnTo>
                  <a:pt x="1033" y="319"/>
                </a:lnTo>
                <a:lnTo>
                  <a:pt x="1077" y="355"/>
                </a:lnTo>
                <a:lnTo>
                  <a:pt x="1119" y="394"/>
                </a:lnTo>
                <a:lnTo>
                  <a:pt x="1161" y="432"/>
                </a:lnTo>
                <a:lnTo>
                  <a:pt x="1204" y="474"/>
                </a:lnTo>
                <a:lnTo>
                  <a:pt x="1246" y="516"/>
                </a:lnTo>
                <a:lnTo>
                  <a:pt x="1288" y="562"/>
                </a:lnTo>
                <a:lnTo>
                  <a:pt x="1328" y="609"/>
                </a:lnTo>
                <a:lnTo>
                  <a:pt x="1369" y="655"/>
                </a:lnTo>
                <a:lnTo>
                  <a:pt x="1405" y="703"/>
                </a:lnTo>
                <a:lnTo>
                  <a:pt x="1442" y="751"/>
                </a:lnTo>
                <a:lnTo>
                  <a:pt x="1476" y="799"/>
                </a:lnTo>
                <a:lnTo>
                  <a:pt x="1509" y="847"/>
                </a:lnTo>
                <a:lnTo>
                  <a:pt x="1541" y="895"/>
                </a:lnTo>
                <a:lnTo>
                  <a:pt x="1570" y="943"/>
                </a:lnTo>
                <a:lnTo>
                  <a:pt x="1597" y="991"/>
                </a:lnTo>
                <a:lnTo>
                  <a:pt x="1624" y="1039"/>
                </a:lnTo>
                <a:lnTo>
                  <a:pt x="1647" y="1087"/>
                </a:lnTo>
                <a:lnTo>
                  <a:pt x="1670" y="1133"/>
                </a:lnTo>
                <a:lnTo>
                  <a:pt x="1689" y="1179"/>
                </a:lnTo>
                <a:lnTo>
                  <a:pt x="1708" y="1225"/>
                </a:lnTo>
                <a:lnTo>
                  <a:pt x="1716" y="1248"/>
                </a:lnTo>
                <a:lnTo>
                  <a:pt x="1724" y="1271"/>
                </a:lnTo>
                <a:lnTo>
                  <a:pt x="1731" y="1294"/>
                </a:lnTo>
                <a:lnTo>
                  <a:pt x="1739" y="1315"/>
                </a:lnTo>
                <a:lnTo>
                  <a:pt x="1745" y="1338"/>
                </a:lnTo>
                <a:lnTo>
                  <a:pt x="1753" y="1359"/>
                </a:lnTo>
                <a:lnTo>
                  <a:pt x="1756" y="1380"/>
                </a:lnTo>
                <a:lnTo>
                  <a:pt x="1762" y="1401"/>
                </a:lnTo>
                <a:lnTo>
                  <a:pt x="1768" y="1423"/>
                </a:lnTo>
                <a:lnTo>
                  <a:pt x="1772" y="1444"/>
                </a:lnTo>
                <a:lnTo>
                  <a:pt x="1776" y="1465"/>
                </a:lnTo>
                <a:lnTo>
                  <a:pt x="1778" y="1486"/>
                </a:lnTo>
                <a:lnTo>
                  <a:pt x="1779" y="1505"/>
                </a:lnTo>
                <a:lnTo>
                  <a:pt x="1783" y="1524"/>
                </a:lnTo>
                <a:lnTo>
                  <a:pt x="1783" y="1545"/>
                </a:lnTo>
                <a:lnTo>
                  <a:pt x="1785" y="1565"/>
                </a:lnTo>
                <a:lnTo>
                  <a:pt x="1785" y="1584"/>
                </a:lnTo>
                <a:lnTo>
                  <a:pt x="1785" y="1601"/>
                </a:lnTo>
                <a:lnTo>
                  <a:pt x="1785" y="1620"/>
                </a:lnTo>
                <a:lnTo>
                  <a:pt x="1783" y="1638"/>
                </a:lnTo>
                <a:lnTo>
                  <a:pt x="1783" y="1655"/>
                </a:lnTo>
                <a:lnTo>
                  <a:pt x="1779" y="1672"/>
                </a:lnTo>
                <a:lnTo>
                  <a:pt x="1778" y="1689"/>
                </a:lnTo>
                <a:lnTo>
                  <a:pt x="1774" y="1705"/>
                </a:lnTo>
                <a:lnTo>
                  <a:pt x="1770" y="1722"/>
                </a:lnTo>
                <a:lnTo>
                  <a:pt x="1766" y="1737"/>
                </a:lnTo>
                <a:lnTo>
                  <a:pt x="1762" y="1753"/>
                </a:lnTo>
                <a:lnTo>
                  <a:pt x="1756" y="1766"/>
                </a:lnTo>
                <a:lnTo>
                  <a:pt x="1751" y="1782"/>
                </a:lnTo>
                <a:lnTo>
                  <a:pt x="1743" y="1795"/>
                </a:lnTo>
                <a:lnTo>
                  <a:pt x="1737" y="1808"/>
                </a:lnTo>
                <a:lnTo>
                  <a:pt x="1730" y="1822"/>
                </a:lnTo>
                <a:lnTo>
                  <a:pt x="1722" y="1833"/>
                </a:lnTo>
                <a:lnTo>
                  <a:pt x="1712" y="1847"/>
                </a:lnTo>
                <a:lnTo>
                  <a:pt x="1703" y="1858"/>
                </a:lnTo>
                <a:lnTo>
                  <a:pt x="1693" y="1868"/>
                </a:lnTo>
                <a:lnTo>
                  <a:pt x="1684" y="1879"/>
                </a:lnTo>
                <a:lnTo>
                  <a:pt x="1672" y="1889"/>
                </a:lnTo>
                <a:lnTo>
                  <a:pt x="1659" y="1901"/>
                </a:lnTo>
                <a:lnTo>
                  <a:pt x="1643" y="1910"/>
                </a:lnTo>
                <a:lnTo>
                  <a:pt x="1628" y="1920"/>
                </a:lnTo>
                <a:lnTo>
                  <a:pt x="1611" y="1929"/>
                </a:lnTo>
                <a:lnTo>
                  <a:pt x="1595" y="1935"/>
                </a:lnTo>
                <a:lnTo>
                  <a:pt x="1578" y="1943"/>
                </a:lnTo>
                <a:lnTo>
                  <a:pt x="1559" y="1949"/>
                </a:lnTo>
                <a:lnTo>
                  <a:pt x="1540" y="1952"/>
                </a:lnTo>
                <a:lnTo>
                  <a:pt x="1520" y="1956"/>
                </a:lnTo>
                <a:lnTo>
                  <a:pt x="1501" y="1960"/>
                </a:lnTo>
                <a:lnTo>
                  <a:pt x="1482" y="1962"/>
                </a:lnTo>
                <a:lnTo>
                  <a:pt x="1461" y="1962"/>
                </a:lnTo>
                <a:lnTo>
                  <a:pt x="1438" y="1962"/>
                </a:lnTo>
                <a:lnTo>
                  <a:pt x="1417" y="1962"/>
                </a:lnTo>
                <a:lnTo>
                  <a:pt x="1394" y="1960"/>
                </a:lnTo>
                <a:lnTo>
                  <a:pt x="1373" y="1956"/>
                </a:lnTo>
                <a:lnTo>
                  <a:pt x="1348" y="1954"/>
                </a:lnTo>
                <a:lnTo>
                  <a:pt x="1325" y="1949"/>
                </a:lnTo>
                <a:lnTo>
                  <a:pt x="1300" y="1943"/>
                </a:lnTo>
                <a:lnTo>
                  <a:pt x="1277" y="1937"/>
                </a:lnTo>
                <a:lnTo>
                  <a:pt x="1252" y="1929"/>
                </a:lnTo>
                <a:lnTo>
                  <a:pt x="1225" y="1922"/>
                </a:lnTo>
                <a:lnTo>
                  <a:pt x="1200" y="1912"/>
                </a:lnTo>
                <a:lnTo>
                  <a:pt x="1175" y="1902"/>
                </a:lnTo>
                <a:lnTo>
                  <a:pt x="1148" y="1893"/>
                </a:lnTo>
                <a:lnTo>
                  <a:pt x="1121" y="1879"/>
                </a:lnTo>
                <a:lnTo>
                  <a:pt x="1094" y="1868"/>
                </a:lnTo>
                <a:lnTo>
                  <a:pt x="1067" y="1854"/>
                </a:lnTo>
                <a:lnTo>
                  <a:pt x="1040" y="1839"/>
                </a:lnTo>
                <a:lnTo>
                  <a:pt x="1012" y="1824"/>
                </a:lnTo>
                <a:lnTo>
                  <a:pt x="985" y="1808"/>
                </a:lnTo>
                <a:lnTo>
                  <a:pt x="956" y="1791"/>
                </a:lnTo>
                <a:lnTo>
                  <a:pt x="718" y="2098"/>
                </a:lnTo>
                <a:lnTo>
                  <a:pt x="618" y="1526"/>
                </a:lnTo>
                <a:close/>
              </a:path>
            </a:pathLst>
          </a:custGeom>
          <a:solidFill>
            <a:srgbClr val="DD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9957" name="Freeform 470"/>
          <p:cNvSpPr>
            <a:spLocks/>
          </p:cNvSpPr>
          <p:nvPr/>
        </p:nvSpPr>
        <p:spPr bwMode="auto">
          <a:xfrm>
            <a:off x="7491413" y="2368550"/>
            <a:ext cx="1430337" cy="1666875"/>
          </a:xfrm>
          <a:custGeom>
            <a:avLst/>
            <a:gdLst>
              <a:gd name="T0" fmla="*/ 317837709 w 1785"/>
              <a:gd name="T1" fmla="*/ 883736923 h 2098"/>
              <a:gd name="T2" fmla="*/ 220880893 w 1785"/>
              <a:gd name="T3" fmla="*/ 765695478 h 2098"/>
              <a:gd name="T4" fmla="*/ 138050358 w 1785"/>
              <a:gd name="T5" fmla="*/ 644496663 h 2098"/>
              <a:gd name="T6" fmla="*/ 73841448 w 1785"/>
              <a:gd name="T7" fmla="*/ 524561113 h 2098"/>
              <a:gd name="T8" fmla="*/ 39167996 w 1785"/>
              <a:gd name="T9" fmla="*/ 437449813 h 2098"/>
              <a:gd name="T10" fmla="*/ 21189020 w 1785"/>
              <a:gd name="T11" fmla="*/ 381901084 h 2098"/>
              <a:gd name="T12" fmla="*/ 8347238 w 1785"/>
              <a:gd name="T13" fmla="*/ 326982399 h 2098"/>
              <a:gd name="T14" fmla="*/ 2568196 w 1785"/>
              <a:gd name="T15" fmla="*/ 276483555 h 2098"/>
              <a:gd name="T16" fmla="*/ 0 w 1785"/>
              <a:gd name="T17" fmla="*/ 229140492 h 2098"/>
              <a:gd name="T18" fmla="*/ 3852695 w 1785"/>
              <a:gd name="T19" fmla="*/ 184322370 h 2098"/>
              <a:gd name="T20" fmla="*/ 12199933 w 1785"/>
              <a:gd name="T21" fmla="*/ 143291662 h 2098"/>
              <a:gd name="T22" fmla="*/ 26968063 w 1785"/>
              <a:gd name="T23" fmla="*/ 106680000 h 2098"/>
              <a:gd name="T24" fmla="*/ 46873386 w 1785"/>
              <a:gd name="T25" fmla="*/ 73854957 h 2098"/>
              <a:gd name="T26" fmla="*/ 72556949 w 1785"/>
              <a:gd name="T27" fmla="*/ 47343064 h 2098"/>
              <a:gd name="T28" fmla="*/ 104661404 w 1785"/>
              <a:gd name="T29" fmla="*/ 25249422 h 2098"/>
              <a:gd name="T30" fmla="*/ 139334857 w 1785"/>
              <a:gd name="T31" fmla="*/ 10731402 h 2098"/>
              <a:gd name="T32" fmla="*/ 178502852 w 1785"/>
              <a:gd name="T33" fmla="*/ 2524942 h 2098"/>
              <a:gd name="T34" fmla="*/ 220880893 w 1785"/>
              <a:gd name="T35" fmla="*/ 0 h 2098"/>
              <a:gd name="T36" fmla="*/ 266469780 w 1785"/>
              <a:gd name="T37" fmla="*/ 3787413 h 2098"/>
              <a:gd name="T38" fmla="*/ 314627664 w 1785"/>
              <a:gd name="T39" fmla="*/ 13256344 h 2098"/>
              <a:gd name="T40" fmla="*/ 364711094 w 1785"/>
              <a:gd name="T41" fmla="*/ 27774364 h 2098"/>
              <a:gd name="T42" fmla="*/ 416720872 w 1785"/>
              <a:gd name="T43" fmla="*/ 47343064 h 2098"/>
              <a:gd name="T44" fmla="*/ 470656997 w 1785"/>
              <a:gd name="T45" fmla="*/ 72592486 h 2098"/>
              <a:gd name="T46" fmla="*/ 525234971 w 1785"/>
              <a:gd name="T47" fmla="*/ 104155058 h 2098"/>
              <a:gd name="T48" fmla="*/ 607423658 w 1785"/>
              <a:gd name="T49" fmla="*/ 158441315 h 2098"/>
              <a:gd name="T50" fmla="*/ 718505953 w 1785"/>
              <a:gd name="T51" fmla="*/ 248709191 h 2098"/>
              <a:gd name="T52" fmla="*/ 827020052 w 1785"/>
              <a:gd name="T53" fmla="*/ 354757558 h 2098"/>
              <a:gd name="T54" fmla="*/ 925903215 w 1785"/>
              <a:gd name="T55" fmla="*/ 474062269 h 2098"/>
              <a:gd name="T56" fmla="*/ 1008091902 w 1785"/>
              <a:gd name="T57" fmla="*/ 595260290 h 2098"/>
              <a:gd name="T58" fmla="*/ 1072300812 w 1785"/>
              <a:gd name="T59" fmla="*/ 715195839 h 2098"/>
              <a:gd name="T60" fmla="*/ 1106974264 w 1785"/>
              <a:gd name="T61" fmla="*/ 802307140 h 2098"/>
              <a:gd name="T62" fmla="*/ 1125595088 w 1785"/>
              <a:gd name="T63" fmla="*/ 857856663 h 2098"/>
              <a:gd name="T64" fmla="*/ 1137795021 w 1785"/>
              <a:gd name="T65" fmla="*/ 911512082 h 2098"/>
              <a:gd name="T66" fmla="*/ 1144857761 w 1785"/>
              <a:gd name="T67" fmla="*/ 962010926 h 2098"/>
              <a:gd name="T68" fmla="*/ 1146142260 w 1785"/>
              <a:gd name="T69" fmla="*/ 1010616461 h 2098"/>
              <a:gd name="T70" fmla="*/ 1142289565 w 1785"/>
              <a:gd name="T71" fmla="*/ 1055434582 h 2098"/>
              <a:gd name="T72" fmla="*/ 1133942326 w 1785"/>
              <a:gd name="T73" fmla="*/ 1096465290 h 2098"/>
              <a:gd name="T74" fmla="*/ 1119174197 w 1785"/>
              <a:gd name="T75" fmla="*/ 1133076952 h 2098"/>
              <a:gd name="T76" fmla="*/ 1099268874 w 1785"/>
              <a:gd name="T77" fmla="*/ 1165901995 h 2098"/>
              <a:gd name="T78" fmla="*/ 1073585310 w 1785"/>
              <a:gd name="T79" fmla="*/ 1192413889 h 2098"/>
              <a:gd name="T80" fmla="*/ 1034417314 w 1785"/>
              <a:gd name="T81" fmla="*/ 1217663311 h 2098"/>
              <a:gd name="T82" fmla="*/ 988828428 w 1785"/>
              <a:gd name="T83" fmla="*/ 1232182126 h 2098"/>
              <a:gd name="T84" fmla="*/ 938103149 w 1785"/>
              <a:gd name="T85" fmla="*/ 1238494481 h 2098"/>
              <a:gd name="T86" fmla="*/ 881598827 w 1785"/>
              <a:gd name="T87" fmla="*/ 1234707068 h 2098"/>
              <a:gd name="T88" fmla="*/ 819957312 w 1785"/>
              <a:gd name="T89" fmla="*/ 1222713195 h 2098"/>
              <a:gd name="T90" fmla="*/ 754463103 w 1785"/>
              <a:gd name="T91" fmla="*/ 1200620348 h 2098"/>
              <a:gd name="T92" fmla="*/ 685116999 w 1785"/>
              <a:gd name="T93" fmla="*/ 1170320247 h 2098"/>
              <a:gd name="T94" fmla="*/ 613844549 w 1785"/>
              <a:gd name="T95" fmla="*/ 1130552010 h 209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85"/>
              <a:gd name="T145" fmla="*/ 0 h 2098"/>
              <a:gd name="T146" fmla="*/ 1785 w 1785"/>
              <a:gd name="T147" fmla="*/ 2098 h 209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85" h="2098">
                <a:moveTo>
                  <a:pt x="618" y="1526"/>
                </a:moveTo>
                <a:lnTo>
                  <a:pt x="576" y="1484"/>
                </a:lnTo>
                <a:lnTo>
                  <a:pt x="536" y="1442"/>
                </a:lnTo>
                <a:lnTo>
                  <a:pt x="495" y="1400"/>
                </a:lnTo>
                <a:lnTo>
                  <a:pt x="457" y="1355"/>
                </a:lnTo>
                <a:lnTo>
                  <a:pt x="417" y="1307"/>
                </a:lnTo>
                <a:lnTo>
                  <a:pt x="380" y="1259"/>
                </a:lnTo>
                <a:lnTo>
                  <a:pt x="344" y="1213"/>
                </a:lnTo>
                <a:lnTo>
                  <a:pt x="309" y="1165"/>
                </a:lnTo>
                <a:lnTo>
                  <a:pt x="276" y="1117"/>
                </a:lnTo>
                <a:lnTo>
                  <a:pt x="244" y="1069"/>
                </a:lnTo>
                <a:lnTo>
                  <a:pt x="215" y="1021"/>
                </a:lnTo>
                <a:lnTo>
                  <a:pt x="188" y="973"/>
                </a:lnTo>
                <a:lnTo>
                  <a:pt x="161" y="925"/>
                </a:lnTo>
                <a:lnTo>
                  <a:pt x="138" y="877"/>
                </a:lnTo>
                <a:lnTo>
                  <a:pt x="115" y="831"/>
                </a:lnTo>
                <a:lnTo>
                  <a:pt x="96" y="783"/>
                </a:lnTo>
                <a:lnTo>
                  <a:pt x="77" y="739"/>
                </a:lnTo>
                <a:lnTo>
                  <a:pt x="69" y="716"/>
                </a:lnTo>
                <a:lnTo>
                  <a:pt x="61" y="693"/>
                </a:lnTo>
                <a:lnTo>
                  <a:pt x="54" y="670"/>
                </a:lnTo>
                <a:lnTo>
                  <a:pt x="46" y="649"/>
                </a:lnTo>
                <a:lnTo>
                  <a:pt x="40" y="626"/>
                </a:lnTo>
                <a:lnTo>
                  <a:pt x="33" y="605"/>
                </a:lnTo>
                <a:lnTo>
                  <a:pt x="29" y="584"/>
                </a:lnTo>
                <a:lnTo>
                  <a:pt x="23" y="561"/>
                </a:lnTo>
                <a:lnTo>
                  <a:pt x="19" y="539"/>
                </a:lnTo>
                <a:lnTo>
                  <a:pt x="13" y="518"/>
                </a:lnTo>
                <a:lnTo>
                  <a:pt x="12" y="499"/>
                </a:lnTo>
                <a:lnTo>
                  <a:pt x="8" y="478"/>
                </a:lnTo>
                <a:lnTo>
                  <a:pt x="6" y="459"/>
                </a:lnTo>
                <a:lnTo>
                  <a:pt x="4" y="438"/>
                </a:lnTo>
                <a:lnTo>
                  <a:pt x="2" y="419"/>
                </a:lnTo>
                <a:lnTo>
                  <a:pt x="0" y="399"/>
                </a:lnTo>
                <a:lnTo>
                  <a:pt x="0" y="380"/>
                </a:lnTo>
                <a:lnTo>
                  <a:pt x="0" y="363"/>
                </a:lnTo>
                <a:lnTo>
                  <a:pt x="0" y="344"/>
                </a:lnTo>
                <a:lnTo>
                  <a:pt x="2" y="326"/>
                </a:lnTo>
                <a:lnTo>
                  <a:pt x="4" y="309"/>
                </a:lnTo>
                <a:lnTo>
                  <a:pt x="6" y="292"/>
                </a:lnTo>
                <a:lnTo>
                  <a:pt x="8" y="275"/>
                </a:lnTo>
                <a:lnTo>
                  <a:pt x="12" y="257"/>
                </a:lnTo>
                <a:lnTo>
                  <a:pt x="15" y="242"/>
                </a:lnTo>
                <a:lnTo>
                  <a:pt x="19" y="227"/>
                </a:lnTo>
                <a:lnTo>
                  <a:pt x="23" y="211"/>
                </a:lnTo>
                <a:lnTo>
                  <a:pt x="29" y="196"/>
                </a:lnTo>
                <a:lnTo>
                  <a:pt x="35" y="182"/>
                </a:lnTo>
                <a:lnTo>
                  <a:pt x="42" y="169"/>
                </a:lnTo>
                <a:lnTo>
                  <a:pt x="48" y="156"/>
                </a:lnTo>
                <a:lnTo>
                  <a:pt x="56" y="142"/>
                </a:lnTo>
                <a:lnTo>
                  <a:pt x="65" y="129"/>
                </a:lnTo>
                <a:lnTo>
                  <a:pt x="73" y="117"/>
                </a:lnTo>
                <a:lnTo>
                  <a:pt x="83" y="106"/>
                </a:lnTo>
                <a:lnTo>
                  <a:pt x="92" y="94"/>
                </a:lnTo>
                <a:lnTo>
                  <a:pt x="104" y="84"/>
                </a:lnTo>
                <a:lnTo>
                  <a:pt x="113" y="75"/>
                </a:lnTo>
                <a:lnTo>
                  <a:pt x="125" y="65"/>
                </a:lnTo>
                <a:lnTo>
                  <a:pt x="136" y="56"/>
                </a:lnTo>
                <a:lnTo>
                  <a:pt x="150" y="48"/>
                </a:lnTo>
                <a:lnTo>
                  <a:pt x="163" y="40"/>
                </a:lnTo>
                <a:lnTo>
                  <a:pt x="175" y="35"/>
                </a:lnTo>
                <a:lnTo>
                  <a:pt x="188" y="29"/>
                </a:lnTo>
                <a:lnTo>
                  <a:pt x="204" y="23"/>
                </a:lnTo>
                <a:lnTo>
                  <a:pt x="217" y="17"/>
                </a:lnTo>
                <a:lnTo>
                  <a:pt x="232" y="13"/>
                </a:lnTo>
                <a:lnTo>
                  <a:pt x="248" y="10"/>
                </a:lnTo>
                <a:lnTo>
                  <a:pt x="263" y="6"/>
                </a:lnTo>
                <a:lnTo>
                  <a:pt x="278" y="4"/>
                </a:lnTo>
                <a:lnTo>
                  <a:pt x="294" y="2"/>
                </a:lnTo>
                <a:lnTo>
                  <a:pt x="311" y="0"/>
                </a:lnTo>
                <a:lnTo>
                  <a:pt x="328" y="0"/>
                </a:lnTo>
                <a:lnTo>
                  <a:pt x="344" y="0"/>
                </a:lnTo>
                <a:lnTo>
                  <a:pt x="361" y="0"/>
                </a:lnTo>
                <a:lnTo>
                  <a:pt x="380" y="2"/>
                </a:lnTo>
                <a:lnTo>
                  <a:pt x="397" y="4"/>
                </a:lnTo>
                <a:lnTo>
                  <a:pt x="415" y="6"/>
                </a:lnTo>
                <a:lnTo>
                  <a:pt x="434" y="8"/>
                </a:lnTo>
                <a:lnTo>
                  <a:pt x="453" y="12"/>
                </a:lnTo>
                <a:lnTo>
                  <a:pt x="470" y="15"/>
                </a:lnTo>
                <a:lnTo>
                  <a:pt x="490" y="21"/>
                </a:lnTo>
                <a:lnTo>
                  <a:pt x="509" y="25"/>
                </a:lnTo>
                <a:lnTo>
                  <a:pt x="530" y="31"/>
                </a:lnTo>
                <a:lnTo>
                  <a:pt x="549" y="36"/>
                </a:lnTo>
                <a:lnTo>
                  <a:pt x="568" y="44"/>
                </a:lnTo>
                <a:lnTo>
                  <a:pt x="589" y="52"/>
                </a:lnTo>
                <a:lnTo>
                  <a:pt x="609" y="60"/>
                </a:lnTo>
                <a:lnTo>
                  <a:pt x="630" y="67"/>
                </a:lnTo>
                <a:lnTo>
                  <a:pt x="649" y="75"/>
                </a:lnTo>
                <a:lnTo>
                  <a:pt x="670" y="84"/>
                </a:lnTo>
                <a:lnTo>
                  <a:pt x="691" y="94"/>
                </a:lnTo>
                <a:lnTo>
                  <a:pt x="712" y="106"/>
                </a:lnTo>
                <a:lnTo>
                  <a:pt x="733" y="115"/>
                </a:lnTo>
                <a:lnTo>
                  <a:pt x="754" y="127"/>
                </a:lnTo>
                <a:lnTo>
                  <a:pt x="776" y="140"/>
                </a:lnTo>
                <a:lnTo>
                  <a:pt x="797" y="152"/>
                </a:lnTo>
                <a:lnTo>
                  <a:pt x="818" y="165"/>
                </a:lnTo>
                <a:lnTo>
                  <a:pt x="839" y="179"/>
                </a:lnTo>
                <a:lnTo>
                  <a:pt x="860" y="192"/>
                </a:lnTo>
                <a:lnTo>
                  <a:pt x="904" y="221"/>
                </a:lnTo>
                <a:lnTo>
                  <a:pt x="946" y="251"/>
                </a:lnTo>
                <a:lnTo>
                  <a:pt x="991" y="284"/>
                </a:lnTo>
                <a:lnTo>
                  <a:pt x="1033" y="319"/>
                </a:lnTo>
                <a:lnTo>
                  <a:pt x="1077" y="355"/>
                </a:lnTo>
                <a:lnTo>
                  <a:pt x="1119" y="394"/>
                </a:lnTo>
                <a:lnTo>
                  <a:pt x="1161" y="432"/>
                </a:lnTo>
                <a:lnTo>
                  <a:pt x="1204" y="474"/>
                </a:lnTo>
                <a:lnTo>
                  <a:pt x="1246" y="516"/>
                </a:lnTo>
                <a:lnTo>
                  <a:pt x="1288" y="562"/>
                </a:lnTo>
                <a:lnTo>
                  <a:pt x="1328" y="609"/>
                </a:lnTo>
                <a:lnTo>
                  <a:pt x="1369" y="655"/>
                </a:lnTo>
                <a:lnTo>
                  <a:pt x="1405" y="703"/>
                </a:lnTo>
                <a:lnTo>
                  <a:pt x="1442" y="751"/>
                </a:lnTo>
                <a:lnTo>
                  <a:pt x="1476" y="799"/>
                </a:lnTo>
                <a:lnTo>
                  <a:pt x="1509" y="847"/>
                </a:lnTo>
                <a:lnTo>
                  <a:pt x="1541" y="895"/>
                </a:lnTo>
                <a:lnTo>
                  <a:pt x="1570" y="943"/>
                </a:lnTo>
                <a:lnTo>
                  <a:pt x="1597" y="991"/>
                </a:lnTo>
                <a:lnTo>
                  <a:pt x="1624" y="1039"/>
                </a:lnTo>
                <a:lnTo>
                  <a:pt x="1647" y="1087"/>
                </a:lnTo>
                <a:lnTo>
                  <a:pt x="1670" y="1133"/>
                </a:lnTo>
                <a:lnTo>
                  <a:pt x="1689" y="1179"/>
                </a:lnTo>
                <a:lnTo>
                  <a:pt x="1708" y="1225"/>
                </a:lnTo>
                <a:lnTo>
                  <a:pt x="1716" y="1248"/>
                </a:lnTo>
                <a:lnTo>
                  <a:pt x="1724" y="1271"/>
                </a:lnTo>
                <a:lnTo>
                  <a:pt x="1731" y="1294"/>
                </a:lnTo>
                <a:lnTo>
                  <a:pt x="1739" y="1315"/>
                </a:lnTo>
                <a:lnTo>
                  <a:pt x="1745" y="1338"/>
                </a:lnTo>
                <a:lnTo>
                  <a:pt x="1753" y="1359"/>
                </a:lnTo>
                <a:lnTo>
                  <a:pt x="1756" y="1380"/>
                </a:lnTo>
                <a:lnTo>
                  <a:pt x="1762" y="1401"/>
                </a:lnTo>
                <a:lnTo>
                  <a:pt x="1768" y="1423"/>
                </a:lnTo>
                <a:lnTo>
                  <a:pt x="1772" y="1444"/>
                </a:lnTo>
                <a:lnTo>
                  <a:pt x="1776" y="1465"/>
                </a:lnTo>
                <a:lnTo>
                  <a:pt x="1778" y="1486"/>
                </a:lnTo>
                <a:lnTo>
                  <a:pt x="1779" y="1505"/>
                </a:lnTo>
                <a:lnTo>
                  <a:pt x="1783" y="1524"/>
                </a:lnTo>
                <a:lnTo>
                  <a:pt x="1783" y="1545"/>
                </a:lnTo>
                <a:lnTo>
                  <a:pt x="1785" y="1565"/>
                </a:lnTo>
                <a:lnTo>
                  <a:pt x="1785" y="1584"/>
                </a:lnTo>
                <a:lnTo>
                  <a:pt x="1785" y="1601"/>
                </a:lnTo>
                <a:lnTo>
                  <a:pt x="1785" y="1620"/>
                </a:lnTo>
                <a:lnTo>
                  <a:pt x="1783" y="1638"/>
                </a:lnTo>
                <a:lnTo>
                  <a:pt x="1783" y="1655"/>
                </a:lnTo>
                <a:lnTo>
                  <a:pt x="1779" y="1672"/>
                </a:lnTo>
                <a:lnTo>
                  <a:pt x="1778" y="1689"/>
                </a:lnTo>
                <a:lnTo>
                  <a:pt x="1774" y="1705"/>
                </a:lnTo>
                <a:lnTo>
                  <a:pt x="1770" y="1722"/>
                </a:lnTo>
                <a:lnTo>
                  <a:pt x="1766" y="1737"/>
                </a:lnTo>
                <a:lnTo>
                  <a:pt x="1762" y="1753"/>
                </a:lnTo>
                <a:lnTo>
                  <a:pt x="1756" y="1766"/>
                </a:lnTo>
                <a:lnTo>
                  <a:pt x="1751" y="1782"/>
                </a:lnTo>
                <a:lnTo>
                  <a:pt x="1743" y="1795"/>
                </a:lnTo>
                <a:lnTo>
                  <a:pt x="1737" y="1808"/>
                </a:lnTo>
                <a:lnTo>
                  <a:pt x="1730" y="1822"/>
                </a:lnTo>
                <a:lnTo>
                  <a:pt x="1722" y="1833"/>
                </a:lnTo>
                <a:lnTo>
                  <a:pt x="1712" y="1847"/>
                </a:lnTo>
                <a:lnTo>
                  <a:pt x="1703" y="1858"/>
                </a:lnTo>
                <a:lnTo>
                  <a:pt x="1693" y="1868"/>
                </a:lnTo>
                <a:lnTo>
                  <a:pt x="1684" y="1879"/>
                </a:lnTo>
                <a:lnTo>
                  <a:pt x="1672" y="1889"/>
                </a:lnTo>
                <a:lnTo>
                  <a:pt x="1659" y="1901"/>
                </a:lnTo>
                <a:lnTo>
                  <a:pt x="1643" y="1910"/>
                </a:lnTo>
                <a:lnTo>
                  <a:pt x="1628" y="1920"/>
                </a:lnTo>
                <a:lnTo>
                  <a:pt x="1611" y="1929"/>
                </a:lnTo>
                <a:lnTo>
                  <a:pt x="1595" y="1935"/>
                </a:lnTo>
                <a:lnTo>
                  <a:pt x="1578" y="1943"/>
                </a:lnTo>
                <a:lnTo>
                  <a:pt x="1559" y="1949"/>
                </a:lnTo>
                <a:lnTo>
                  <a:pt x="1540" y="1952"/>
                </a:lnTo>
                <a:lnTo>
                  <a:pt x="1520" y="1956"/>
                </a:lnTo>
                <a:lnTo>
                  <a:pt x="1501" y="1960"/>
                </a:lnTo>
                <a:lnTo>
                  <a:pt x="1482" y="1962"/>
                </a:lnTo>
                <a:lnTo>
                  <a:pt x="1461" y="1962"/>
                </a:lnTo>
                <a:lnTo>
                  <a:pt x="1438" y="1962"/>
                </a:lnTo>
                <a:lnTo>
                  <a:pt x="1417" y="1962"/>
                </a:lnTo>
                <a:lnTo>
                  <a:pt x="1394" y="1960"/>
                </a:lnTo>
                <a:lnTo>
                  <a:pt x="1373" y="1956"/>
                </a:lnTo>
                <a:lnTo>
                  <a:pt x="1348" y="1954"/>
                </a:lnTo>
                <a:lnTo>
                  <a:pt x="1325" y="1949"/>
                </a:lnTo>
                <a:lnTo>
                  <a:pt x="1300" y="1943"/>
                </a:lnTo>
                <a:lnTo>
                  <a:pt x="1277" y="1937"/>
                </a:lnTo>
                <a:lnTo>
                  <a:pt x="1252" y="1929"/>
                </a:lnTo>
                <a:lnTo>
                  <a:pt x="1225" y="1922"/>
                </a:lnTo>
                <a:lnTo>
                  <a:pt x="1200" y="1912"/>
                </a:lnTo>
                <a:lnTo>
                  <a:pt x="1175" y="1902"/>
                </a:lnTo>
                <a:lnTo>
                  <a:pt x="1148" y="1893"/>
                </a:lnTo>
                <a:lnTo>
                  <a:pt x="1121" y="1879"/>
                </a:lnTo>
                <a:lnTo>
                  <a:pt x="1094" y="1868"/>
                </a:lnTo>
                <a:lnTo>
                  <a:pt x="1067" y="1854"/>
                </a:lnTo>
                <a:lnTo>
                  <a:pt x="1040" y="1839"/>
                </a:lnTo>
                <a:lnTo>
                  <a:pt x="1012" y="1824"/>
                </a:lnTo>
                <a:lnTo>
                  <a:pt x="985" y="1808"/>
                </a:lnTo>
                <a:lnTo>
                  <a:pt x="956" y="1791"/>
                </a:lnTo>
                <a:lnTo>
                  <a:pt x="718" y="2098"/>
                </a:lnTo>
                <a:lnTo>
                  <a:pt x="618" y="1526"/>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9958" name="Freeform 471"/>
          <p:cNvSpPr>
            <a:spLocks/>
          </p:cNvSpPr>
          <p:nvPr/>
        </p:nvSpPr>
        <p:spPr bwMode="auto">
          <a:xfrm>
            <a:off x="7491413" y="2368550"/>
            <a:ext cx="1430337" cy="1666875"/>
          </a:xfrm>
          <a:custGeom>
            <a:avLst/>
            <a:gdLst>
              <a:gd name="T0" fmla="*/ 317837709 w 1785"/>
              <a:gd name="T1" fmla="*/ 883736923 h 2098"/>
              <a:gd name="T2" fmla="*/ 220880893 w 1785"/>
              <a:gd name="T3" fmla="*/ 765695478 h 2098"/>
              <a:gd name="T4" fmla="*/ 138050358 w 1785"/>
              <a:gd name="T5" fmla="*/ 644496663 h 2098"/>
              <a:gd name="T6" fmla="*/ 73841448 w 1785"/>
              <a:gd name="T7" fmla="*/ 524561113 h 2098"/>
              <a:gd name="T8" fmla="*/ 39167996 w 1785"/>
              <a:gd name="T9" fmla="*/ 437449813 h 2098"/>
              <a:gd name="T10" fmla="*/ 21189020 w 1785"/>
              <a:gd name="T11" fmla="*/ 381901084 h 2098"/>
              <a:gd name="T12" fmla="*/ 8347238 w 1785"/>
              <a:gd name="T13" fmla="*/ 326982399 h 2098"/>
              <a:gd name="T14" fmla="*/ 2568196 w 1785"/>
              <a:gd name="T15" fmla="*/ 276483555 h 2098"/>
              <a:gd name="T16" fmla="*/ 0 w 1785"/>
              <a:gd name="T17" fmla="*/ 229140492 h 2098"/>
              <a:gd name="T18" fmla="*/ 3852695 w 1785"/>
              <a:gd name="T19" fmla="*/ 184322370 h 2098"/>
              <a:gd name="T20" fmla="*/ 12199933 w 1785"/>
              <a:gd name="T21" fmla="*/ 143291662 h 2098"/>
              <a:gd name="T22" fmla="*/ 26968063 w 1785"/>
              <a:gd name="T23" fmla="*/ 106680000 h 2098"/>
              <a:gd name="T24" fmla="*/ 46873386 w 1785"/>
              <a:gd name="T25" fmla="*/ 73854957 h 2098"/>
              <a:gd name="T26" fmla="*/ 72556949 w 1785"/>
              <a:gd name="T27" fmla="*/ 47343064 h 2098"/>
              <a:gd name="T28" fmla="*/ 104661404 w 1785"/>
              <a:gd name="T29" fmla="*/ 25249422 h 2098"/>
              <a:gd name="T30" fmla="*/ 139334857 w 1785"/>
              <a:gd name="T31" fmla="*/ 10731402 h 2098"/>
              <a:gd name="T32" fmla="*/ 178502852 w 1785"/>
              <a:gd name="T33" fmla="*/ 2524942 h 2098"/>
              <a:gd name="T34" fmla="*/ 220880893 w 1785"/>
              <a:gd name="T35" fmla="*/ 0 h 2098"/>
              <a:gd name="T36" fmla="*/ 266469780 w 1785"/>
              <a:gd name="T37" fmla="*/ 3787413 h 2098"/>
              <a:gd name="T38" fmla="*/ 314627664 w 1785"/>
              <a:gd name="T39" fmla="*/ 13256344 h 2098"/>
              <a:gd name="T40" fmla="*/ 364711094 w 1785"/>
              <a:gd name="T41" fmla="*/ 27774364 h 2098"/>
              <a:gd name="T42" fmla="*/ 416720872 w 1785"/>
              <a:gd name="T43" fmla="*/ 47343064 h 2098"/>
              <a:gd name="T44" fmla="*/ 470656997 w 1785"/>
              <a:gd name="T45" fmla="*/ 72592486 h 2098"/>
              <a:gd name="T46" fmla="*/ 525234971 w 1785"/>
              <a:gd name="T47" fmla="*/ 104155058 h 2098"/>
              <a:gd name="T48" fmla="*/ 607423658 w 1785"/>
              <a:gd name="T49" fmla="*/ 158441315 h 2098"/>
              <a:gd name="T50" fmla="*/ 718505953 w 1785"/>
              <a:gd name="T51" fmla="*/ 248709191 h 2098"/>
              <a:gd name="T52" fmla="*/ 827020052 w 1785"/>
              <a:gd name="T53" fmla="*/ 354757558 h 2098"/>
              <a:gd name="T54" fmla="*/ 925903215 w 1785"/>
              <a:gd name="T55" fmla="*/ 474062269 h 2098"/>
              <a:gd name="T56" fmla="*/ 1008091902 w 1785"/>
              <a:gd name="T57" fmla="*/ 595260290 h 2098"/>
              <a:gd name="T58" fmla="*/ 1072300812 w 1785"/>
              <a:gd name="T59" fmla="*/ 715195839 h 2098"/>
              <a:gd name="T60" fmla="*/ 1106974264 w 1785"/>
              <a:gd name="T61" fmla="*/ 802307140 h 2098"/>
              <a:gd name="T62" fmla="*/ 1125595088 w 1785"/>
              <a:gd name="T63" fmla="*/ 857856663 h 2098"/>
              <a:gd name="T64" fmla="*/ 1137795021 w 1785"/>
              <a:gd name="T65" fmla="*/ 911512082 h 2098"/>
              <a:gd name="T66" fmla="*/ 1144857761 w 1785"/>
              <a:gd name="T67" fmla="*/ 962010926 h 2098"/>
              <a:gd name="T68" fmla="*/ 1146142260 w 1785"/>
              <a:gd name="T69" fmla="*/ 1010616461 h 2098"/>
              <a:gd name="T70" fmla="*/ 1142289565 w 1785"/>
              <a:gd name="T71" fmla="*/ 1055434582 h 2098"/>
              <a:gd name="T72" fmla="*/ 1133942326 w 1785"/>
              <a:gd name="T73" fmla="*/ 1096465290 h 2098"/>
              <a:gd name="T74" fmla="*/ 1119174197 w 1785"/>
              <a:gd name="T75" fmla="*/ 1133076952 h 2098"/>
              <a:gd name="T76" fmla="*/ 1099268874 w 1785"/>
              <a:gd name="T77" fmla="*/ 1165901995 h 2098"/>
              <a:gd name="T78" fmla="*/ 1073585310 w 1785"/>
              <a:gd name="T79" fmla="*/ 1192413889 h 2098"/>
              <a:gd name="T80" fmla="*/ 1034417314 w 1785"/>
              <a:gd name="T81" fmla="*/ 1217663311 h 2098"/>
              <a:gd name="T82" fmla="*/ 988828428 w 1785"/>
              <a:gd name="T83" fmla="*/ 1232182126 h 2098"/>
              <a:gd name="T84" fmla="*/ 938103149 w 1785"/>
              <a:gd name="T85" fmla="*/ 1238494481 h 2098"/>
              <a:gd name="T86" fmla="*/ 881598827 w 1785"/>
              <a:gd name="T87" fmla="*/ 1234707068 h 2098"/>
              <a:gd name="T88" fmla="*/ 819957312 w 1785"/>
              <a:gd name="T89" fmla="*/ 1222713195 h 2098"/>
              <a:gd name="T90" fmla="*/ 754463103 w 1785"/>
              <a:gd name="T91" fmla="*/ 1200620348 h 2098"/>
              <a:gd name="T92" fmla="*/ 685116999 w 1785"/>
              <a:gd name="T93" fmla="*/ 1170320247 h 2098"/>
              <a:gd name="T94" fmla="*/ 613844549 w 1785"/>
              <a:gd name="T95" fmla="*/ 1130552010 h 209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85"/>
              <a:gd name="T145" fmla="*/ 0 h 2098"/>
              <a:gd name="T146" fmla="*/ 1785 w 1785"/>
              <a:gd name="T147" fmla="*/ 2098 h 209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85" h="2098">
                <a:moveTo>
                  <a:pt x="618" y="1526"/>
                </a:moveTo>
                <a:lnTo>
                  <a:pt x="576" y="1484"/>
                </a:lnTo>
                <a:lnTo>
                  <a:pt x="536" y="1442"/>
                </a:lnTo>
                <a:lnTo>
                  <a:pt x="495" y="1400"/>
                </a:lnTo>
                <a:lnTo>
                  <a:pt x="457" y="1355"/>
                </a:lnTo>
                <a:lnTo>
                  <a:pt x="417" y="1307"/>
                </a:lnTo>
                <a:lnTo>
                  <a:pt x="380" y="1259"/>
                </a:lnTo>
                <a:lnTo>
                  <a:pt x="344" y="1213"/>
                </a:lnTo>
                <a:lnTo>
                  <a:pt x="309" y="1165"/>
                </a:lnTo>
                <a:lnTo>
                  <a:pt x="276" y="1117"/>
                </a:lnTo>
                <a:lnTo>
                  <a:pt x="244" y="1069"/>
                </a:lnTo>
                <a:lnTo>
                  <a:pt x="215" y="1021"/>
                </a:lnTo>
                <a:lnTo>
                  <a:pt x="188" y="973"/>
                </a:lnTo>
                <a:lnTo>
                  <a:pt x="161" y="925"/>
                </a:lnTo>
                <a:lnTo>
                  <a:pt x="138" y="877"/>
                </a:lnTo>
                <a:lnTo>
                  <a:pt x="115" y="831"/>
                </a:lnTo>
                <a:lnTo>
                  <a:pt x="96" y="783"/>
                </a:lnTo>
                <a:lnTo>
                  <a:pt x="77" y="739"/>
                </a:lnTo>
                <a:lnTo>
                  <a:pt x="69" y="716"/>
                </a:lnTo>
                <a:lnTo>
                  <a:pt x="61" y="693"/>
                </a:lnTo>
                <a:lnTo>
                  <a:pt x="54" y="670"/>
                </a:lnTo>
                <a:lnTo>
                  <a:pt x="46" y="649"/>
                </a:lnTo>
                <a:lnTo>
                  <a:pt x="40" y="626"/>
                </a:lnTo>
                <a:lnTo>
                  <a:pt x="33" y="605"/>
                </a:lnTo>
                <a:lnTo>
                  <a:pt x="29" y="584"/>
                </a:lnTo>
                <a:lnTo>
                  <a:pt x="23" y="561"/>
                </a:lnTo>
                <a:lnTo>
                  <a:pt x="19" y="539"/>
                </a:lnTo>
                <a:lnTo>
                  <a:pt x="13" y="518"/>
                </a:lnTo>
                <a:lnTo>
                  <a:pt x="12" y="499"/>
                </a:lnTo>
                <a:lnTo>
                  <a:pt x="8" y="478"/>
                </a:lnTo>
                <a:lnTo>
                  <a:pt x="6" y="459"/>
                </a:lnTo>
                <a:lnTo>
                  <a:pt x="4" y="438"/>
                </a:lnTo>
                <a:lnTo>
                  <a:pt x="2" y="419"/>
                </a:lnTo>
                <a:lnTo>
                  <a:pt x="0" y="399"/>
                </a:lnTo>
                <a:lnTo>
                  <a:pt x="0" y="380"/>
                </a:lnTo>
                <a:lnTo>
                  <a:pt x="0" y="363"/>
                </a:lnTo>
                <a:lnTo>
                  <a:pt x="0" y="344"/>
                </a:lnTo>
                <a:lnTo>
                  <a:pt x="2" y="326"/>
                </a:lnTo>
                <a:lnTo>
                  <a:pt x="4" y="309"/>
                </a:lnTo>
                <a:lnTo>
                  <a:pt x="6" y="292"/>
                </a:lnTo>
                <a:lnTo>
                  <a:pt x="8" y="275"/>
                </a:lnTo>
                <a:lnTo>
                  <a:pt x="12" y="257"/>
                </a:lnTo>
                <a:lnTo>
                  <a:pt x="15" y="242"/>
                </a:lnTo>
                <a:lnTo>
                  <a:pt x="19" y="227"/>
                </a:lnTo>
                <a:lnTo>
                  <a:pt x="23" y="211"/>
                </a:lnTo>
                <a:lnTo>
                  <a:pt x="29" y="196"/>
                </a:lnTo>
                <a:lnTo>
                  <a:pt x="35" y="182"/>
                </a:lnTo>
                <a:lnTo>
                  <a:pt x="42" y="169"/>
                </a:lnTo>
                <a:lnTo>
                  <a:pt x="48" y="156"/>
                </a:lnTo>
                <a:lnTo>
                  <a:pt x="56" y="142"/>
                </a:lnTo>
                <a:lnTo>
                  <a:pt x="65" y="129"/>
                </a:lnTo>
                <a:lnTo>
                  <a:pt x="73" y="117"/>
                </a:lnTo>
                <a:lnTo>
                  <a:pt x="83" y="106"/>
                </a:lnTo>
                <a:lnTo>
                  <a:pt x="92" y="94"/>
                </a:lnTo>
                <a:lnTo>
                  <a:pt x="104" y="84"/>
                </a:lnTo>
                <a:lnTo>
                  <a:pt x="113" y="75"/>
                </a:lnTo>
                <a:lnTo>
                  <a:pt x="125" y="65"/>
                </a:lnTo>
                <a:lnTo>
                  <a:pt x="136" y="56"/>
                </a:lnTo>
                <a:lnTo>
                  <a:pt x="150" y="48"/>
                </a:lnTo>
                <a:lnTo>
                  <a:pt x="163" y="40"/>
                </a:lnTo>
                <a:lnTo>
                  <a:pt x="175" y="35"/>
                </a:lnTo>
                <a:lnTo>
                  <a:pt x="188" y="29"/>
                </a:lnTo>
                <a:lnTo>
                  <a:pt x="204" y="23"/>
                </a:lnTo>
                <a:lnTo>
                  <a:pt x="217" y="17"/>
                </a:lnTo>
                <a:lnTo>
                  <a:pt x="232" y="13"/>
                </a:lnTo>
                <a:lnTo>
                  <a:pt x="248" y="10"/>
                </a:lnTo>
                <a:lnTo>
                  <a:pt x="263" y="6"/>
                </a:lnTo>
                <a:lnTo>
                  <a:pt x="278" y="4"/>
                </a:lnTo>
                <a:lnTo>
                  <a:pt x="294" y="2"/>
                </a:lnTo>
                <a:lnTo>
                  <a:pt x="311" y="0"/>
                </a:lnTo>
                <a:lnTo>
                  <a:pt x="328" y="0"/>
                </a:lnTo>
                <a:lnTo>
                  <a:pt x="344" y="0"/>
                </a:lnTo>
                <a:lnTo>
                  <a:pt x="361" y="0"/>
                </a:lnTo>
                <a:lnTo>
                  <a:pt x="380" y="2"/>
                </a:lnTo>
                <a:lnTo>
                  <a:pt x="397" y="4"/>
                </a:lnTo>
                <a:lnTo>
                  <a:pt x="415" y="6"/>
                </a:lnTo>
                <a:lnTo>
                  <a:pt x="434" y="8"/>
                </a:lnTo>
                <a:lnTo>
                  <a:pt x="453" y="12"/>
                </a:lnTo>
                <a:lnTo>
                  <a:pt x="470" y="15"/>
                </a:lnTo>
                <a:lnTo>
                  <a:pt x="490" y="21"/>
                </a:lnTo>
                <a:lnTo>
                  <a:pt x="509" y="25"/>
                </a:lnTo>
                <a:lnTo>
                  <a:pt x="530" y="31"/>
                </a:lnTo>
                <a:lnTo>
                  <a:pt x="549" y="36"/>
                </a:lnTo>
                <a:lnTo>
                  <a:pt x="568" y="44"/>
                </a:lnTo>
                <a:lnTo>
                  <a:pt x="589" y="52"/>
                </a:lnTo>
                <a:lnTo>
                  <a:pt x="609" y="60"/>
                </a:lnTo>
                <a:lnTo>
                  <a:pt x="630" y="67"/>
                </a:lnTo>
                <a:lnTo>
                  <a:pt x="649" y="75"/>
                </a:lnTo>
                <a:lnTo>
                  <a:pt x="670" y="84"/>
                </a:lnTo>
                <a:lnTo>
                  <a:pt x="691" y="94"/>
                </a:lnTo>
                <a:lnTo>
                  <a:pt x="712" y="106"/>
                </a:lnTo>
                <a:lnTo>
                  <a:pt x="733" y="115"/>
                </a:lnTo>
                <a:lnTo>
                  <a:pt x="754" y="127"/>
                </a:lnTo>
                <a:lnTo>
                  <a:pt x="776" y="140"/>
                </a:lnTo>
                <a:lnTo>
                  <a:pt x="797" y="152"/>
                </a:lnTo>
                <a:lnTo>
                  <a:pt x="818" y="165"/>
                </a:lnTo>
                <a:lnTo>
                  <a:pt x="839" y="179"/>
                </a:lnTo>
                <a:lnTo>
                  <a:pt x="860" y="192"/>
                </a:lnTo>
                <a:lnTo>
                  <a:pt x="904" y="221"/>
                </a:lnTo>
                <a:lnTo>
                  <a:pt x="946" y="251"/>
                </a:lnTo>
                <a:lnTo>
                  <a:pt x="991" y="284"/>
                </a:lnTo>
                <a:lnTo>
                  <a:pt x="1033" y="319"/>
                </a:lnTo>
                <a:lnTo>
                  <a:pt x="1077" y="355"/>
                </a:lnTo>
                <a:lnTo>
                  <a:pt x="1119" y="394"/>
                </a:lnTo>
                <a:lnTo>
                  <a:pt x="1161" y="432"/>
                </a:lnTo>
                <a:lnTo>
                  <a:pt x="1204" y="474"/>
                </a:lnTo>
                <a:lnTo>
                  <a:pt x="1246" y="516"/>
                </a:lnTo>
                <a:lnTo>
                  <a:pt x="1288" y="562"/>
                </a:lnTo>
                <a:lnTo>
                  <a:pt x="1328" y="609"/>
                </a:lnTo>
                <a:lnTo>
                  <a:pt x="1369" y="655"/>
                </a:lnTo>
                <a:lnTo>
                  <a:pt x="1405" y="703"/>
                </a:lnTo>
                <a:lnTo>
                  <a:pt x="1442" y="751"/>
                </a:lnTo>
                <a:lnTo>
                  <a:pt x="1476" y="799"/>
                </a:lnTo>
                <a:lnTo>
                  <a:pt x="1509" y="847"/>
                </a:lnTo>
                <a:lnTo>
                  <a:pt x="1541" y="895"/>
                </a:lnTo>
                <a:lnTo>
                  <a:pt x="1570" y="943"/>
                </a:lnTo>
                <a:lnTo>
                  <a:pt x="1597" y="991"/>
                </a:lnTo>
                <a:lnTo>
                  <a:pt x="1624" y="1039"/>
                </a:lnTo>
                <a:lnTo>
                  <a:pt x="1647" y="1087"/>
                </a:lnTo>
                <a:lnTo>
                  <a:pt x="1670" y="1133"/>
                </a:lnTo>
                <a:lnTo>
                  <a:pt x="1689" y="1179"/>
                </a:lnTo>
                <a:lnTo>
                  <a:pt x="1708" y="1225"/>
                </a:lnTo>
                <a:lnTo>
                  <a:pt x="1716" y="1248"/>
                </a:lnTo>
                <a:lnTo>
                  <a:pt x="1724" y="1271"/>
                </a:lnTo>
                <a:lnTo>
                  <a:pt x="1731" y="1294"/>
                </a:lnTo>
                <a:lnTo>
                  <a:pt x="1739" y="1315"/>
                </a:lnTo>
                <a:lnTo>
                  <a:pt x="1745" y="1338"/>
                </a:lnTo>
                <a:lnTo>
                  <a:pt x="1753" y="1359"/>
                </a:lnTo>
                <a:lnTo>
                  <a:pt x="1756" y="1380"/>
                </a:lnTo>
                <a:lnTo>
                  <a:pt x="1762" y="1401"/>
                </a:lnTo>
                <a:lnTo>
                  <a:pt x="1768" y="1423"/>
                </a:lnTo>
                <a:lnTo>
                  <a:pt x="1772" y="1444"/>
                </a:lnTo>
                <a:lnTo>
                  <a:pt x="1776" y="1465"/>
                </a:lnTo>
                <a:lnTo>
                  <a:pt x="1778" y="1486"/>
                </a:lnTo>
                <a:lnTo>
                  <a:pt x="1779" y="1505"/>
                </a:lnTo>
                <a:lnTo>
                  <a:pt x="1783" y="1524"/>
                </a:lnTo>
                <a:lnTo>
                  <a:pt x="1783" y="1545"/>
                </a:lnTo>
                <a:lnTo>
                  <a:pt x="1785" y="1565"/>
                </a:lnTo>
                <a:lnTo>
                  <a:pt x="1785" y="1584"/>
                </a:lnTo>
                <a:lnTo>
                  <a:pt x="1785" y="1601"/>
                </a:lnTo>
                <a:lnTo>
                  <a:pt x="1785" y="1620"/>
                </a:lnTo>
                <a:lnTo>
                  <a:pt x="1783" y="1638"/>
                </a:lnTo>
                <a:lnTo>
                  <a:pt x="1783" y="1655"/>
                </a:lnTo>
                <a:lnTo>
                  <a:pt x="1779" y="1672"/>
                </a:lnTo>
                <a:lnTo>
                  <a:pt x="1778" y="1689"/>
                </a:lnTo>
                <a:lnTo>
                  <a:pt x="1774" y="1705"/>
                </a:lnTo>
                <a:lnTo>
                  <a:pt x="1770" y="1722"/>
                </a:lnTo>
                <a:lnTo>
                  <a:pt x="1766" y="1737"/>
                </a:lnTo>
                <a:lnTo>
                  <a:pt x="1762" y="1753"/>
                </a:lnTo>
                <a:lnTo>
                  <a:pt x="1756" y="1766"/>
                </a:lnTo>
                <a:lnTo>
                  <a:pt x="1751" y="1782"/>
                </a:lnTo>
                <a:lnTo>
                  <a:pt x="1743" y="1795"/>
                </a:lnTo>
                <a:lnTo>
                  <a:pt x="1737" y="1808"/>
                </a:lnTo>
                <a:lnTo>
                  <a:pt x="1730" y="1822"/>
                </a:lnTo>
                <a:lnTo>
                  <a:pt x="1722" y="1833"/>
                </a:lnTo>
                <a:lnTo>
                  <a:pt x="1712" y="1847"/>
                </a:lnTo>
                <a:lnTo>
                  <a:pt x="1703" y="1858"/>
                </a:lnTo>
                <a:lnTo>
                  <a:pt x="1693" y="1868"/>
                </a:lnTo>
                <a:lnTo>
                  <a:pt x="1684" y="1879"/>
                </a:lnTo>
                <a:lnTo>
                  <a:pt x="1672" y="1889"/>
                </a:lnTo>
                <a:lnTo>
                  <a:pt x="1659" y="1901"/>
                </a:lnTo>
                <a:lnTo>
                  <a:pt x="1643" y="1910"/>
                </a:lnTo>
                <a:lnTo>
                  <a:pt x="1628" y="1920"/>
                </a:lnTo>
                <a:lnTo>
                  <a:pt x="1611" y="1929"/>
                </a:lnTo>
                <a:lnTo>
                  <a:pt x="1595" y="1935"/>
                </a:lnTo>
                <a:lnTo>
                  <a:pt x="1578" y="1943"/>
                </a:lnTo>
                <a:lnTo>
                  <a:pt x="1559" y="1949"/>
                </a:lnTo>
                <a:lnTo>
                  <a:pt x="1540" y="1952"/>
                </a:lnTo>
                <a:lnTo>
                  <a:pt x="1520" y="1956"/>
                </a:lnTo>
                <a:lnTo>
                  <a:pt x="1501" y="1960"/>
                </a:lnTo>
                <a:lnTo>
                  <a:pt x="1482" y="1962"/>
                </a:lnTo>
                <a:lnTo>
                  <a:pt x="1461" y="1962"/>
                </a:lnTo>
                <a:lnTo>
                  <a:pt x="1438" y="1962"/>
                </a:lnTo>
                <a:lnTo>
                  <a:pt x="1417" y="1962"/>
                </a:lnTo>
                <a:lnTo>
                  <a:pt x="1394" y="1960"/>
                </a:lnTo>
                <a:lnTo>
                  <a:pt x="1373" y="1956"/>
                </a:lnTo>
                <a:lnTo>
                  <a:pt x="1348" y="1954"/>
                </a:lnTo>
                <a:lnTo>
                  <a:pt x="1325" y="1949"/>
                </a:lnTo>
                <a:lnTo>
                  <a:pt x="1300" y="1943"/>
                </a:lnTo>
                <a:lnTo>
                  <a:pt x="1277" y="1937"/>
                </a:lnTo>
                <a:lnTo>
                  <a:pt x="1252" y="1929"/>
                </a:lnTo>
                <a:lnTo>
                  <a:pt x="1225" y="1922"/>
                </a:lnTo>
                <a:lnTo>
                  <a:pt x="1200" y="1912"/>
                </a:lnTo>
                <a:lnTo>
                  <a:pt x="1175" y="1902"/>
                </a:lnTo>
                <a:lnTo>
                  <a:pt x="1148" y="1893"/>
                </a:lnTo>
                <a:lnTo>
                  <a:pt x="1121" y="1879"/>
                </a:lnTo>
                <a:lnTo>
                  <a:pt x="1094" y="1868"/>
                </a:lnTo>
                <a:lnTo>
                  <a:pt x="1067" y="1854"/>
                </a:lnTo>
                <a:lnTo>
                  <a:pt x="1040" y="1839"/>
                </a:lnTo>
                <a:lnTo>
                  <a:pt x="1012" y="1824"/>
                </a:lnTo>
                <a:lnTo>
                  <a:pt x="985" y="1808"/>
                </a:lnTo>
                <a:lnTo>
                  <a:pt x="956" y="1791"/>
                </a:lnTo>
                <a:lnTo>
                  <a:pt x="718" y="2098"/>
                </a:lnTo>
                <a:lnTo>
                  <a:pt x="618" y="1526"/>
                </a:lnTo>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9959" name="Rectangle 472"/>
          <p:cNvSpPr>
            <a:spLocks noChangeArrowheads="1"/>
          </p:cNvSpPr>
          <p:nvPr/>
        </p:nvSpPr>
        <p:spPr bwMode="auto">
          <a:xfrm rot="2940000">
            <a:off x="7857332" y="2926556"/>
            <a:ext cx="1039812"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300" b="1">
                <a:solidFill>
                  <a:srgbClr val="000000"/>
                </a:solidFill>
                <a:latin typeface="Arial" charset="0"/>
              </a:rPr>
              <a:t>Development</a:t>
            </a:r>
            <a:endParaRPr lang="en-US" altLang="en-US" sz="1800"/>
          </a:p>
        </p:txBody>
      </p:sp>
      <p:sp>
        <p:nvSpPr>
          <p:cNvPr id="39960" name="Rectangle 473"/>
          <p:cNvSpPr>
            <a:spLocks noChangeArrowheads="1"/>
          </p:cNvSpPr>
          <p:nvPr/>
        </p:nvSpPr>
        <p:spPr bwMode="auto">
          <a:xfrm rot="2940000">
            <a:off x="7792244" y="3051969"/>
            <a:ext cx="865187"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300" b="1">
                <a:solidFill>
                  <a:srgbClr val="000000"/>
                </a:solidFill>
                <a:latin typeface="Arial" charset="0"/>
              </a:rPr>
              <a:t>vision map</a:t>
            </a:r>
            <a:endParaRPr lang="en-US" altLang="en-US" sz="1800"/>
          </a:p>
        </p:txBody>
      </p:sp>
      <p:grpSp>
        <p:nvGrpSpPr>
          <p:cNvPr id="39961" name="Group 736"/>
          <p:cNvGrpSpPr>
            <a:grpSpLocks/>
          </p:cNvGrpSpPr>
          <p:nvPr/>
        </p:nvGrpSpPr>
        <p:grpSpPr bwMode="auto">
          <a:xfrm>
            <a:off x="4714875" y="895350"/>
            <a:ext cx="614363" cy="228600"/>
            <a:chOff x="2970" y="564"/>
            <a:chExt cx="387" cy="144"/>
          </a:xfrm>
        </p:grpSpPr>
        <p:sp>
          <p:nvSpPr>
            <p:cNvPr id="40072" name="Freeform 277"/>
            <p:cNvSpPr>
              <a:spLocks/>
            </p:cNvSpPr>
            <p:nvPr/>
          </p:nvSpPr>
          <p:spPr bwMode="auto">
            <a:xfrm>
              <a:off x="3030" y="564"/>
              <a:ext cx="327" cy="144"/>
            </a:xfrm>
            <a:custGeom>
              <a:avLst/>
              <a:gdLst>
                <a:gd name="T0" fmla="*/ 116 w 647"/>
                <a:gd name="T1" fmla="*/ 0 h 288"/>
                <a:gd name="T2" fmla="*/ 116 w 647"/>
                <a:gd name="T3" fmla="*/ 19 h 288"/>
                <a:gd name="T4" fmla="*/ 0 w 647"/>
                <a:gd name="T5" fmla="*/ 19 h 288"/>
                <a:gd name="T6" fmla="*/ 0 w 647"/>
                <a:gd name="T7" fmla="*/ 55 h 288"/>
                <a:gd name="T8" fmla="*/ 116 w 647"/>
                <a:gd name="T9" fmla="*/ 55 h 288"/>
                <a:gd name="T10" fmla="*/ 116 w 647"/>
                <a:gd name="T11" fmla="*/ 72 h 288"/>
                <a:gd name="T12" fmla="*/ 165 w 647"/>
                <a:gd name="T13" fmla="*/ 36 h 288"/>
                <a:gd name="T14" fmla="*/ 116 w 647"/>
                <a:gd name="T15" fmla="*/ 0 h 288"/>
                <a:gd name="T16" fmla="*/ 0 60000 65536"/>
                <a:gd name="T17" fmla="*/ 0 60000 65536"/>
                <a:gd name="T18" fmla="*/ 0 60000 65536"/>
                <a:gd name="T19" fmla="*/ 0 60000 65536"/>
                <a:gd name="T20" fmla="*/ 0 60000 65536"/>
                <a:gd name="T21" fmla="*/ 0 60000 65536"/>
                <a:gd name="T22" fmla="*/ 0 60000 65536"/>
                <a:gd name="T23" fmla="*/ 0 60000 65536"/>
                <a:gd name="T24" fmla="*/ 0 w 647"/>
                <a:gd name="T25" fmla="*/ 0 h 288"/>
                <a:gd name="T26" fmla="*/ 647 w 647"/>
                <a:gd name="T27" fmla="*/ 288 h 28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47" h="288">
                  <a:moveTo>
                    <a:pt x="455" y="0"/>
                  </a:moveTo>
                  <a:lnTo>
                    <a:pt x="455" y="73"/>
                  </a:lnTo>
                  <a:lnTo>
                    <a:pt x="0" y="73"/>
                  </a:lnTo>
                  <a:lnTo>
                    <a:pt x="0" y="217"/>
                  </a:lnTo>
                  <a:lnTo>
                    <a:pt x="455" y="217"/>
                  </a:lnTo>
                  <a:lnTo>
                    <a:pt x="455" y="288"/>
                  </a:lnTo>
                  <a:lnTo>
                    <a:pt x="647" y="144"/>
                  </a:lnTo>
                  <a:lnTo>
                    <a:pt x="455" y="0"/>
                  </a:lnTo>
                  <a:close/>
                </a:path>
              </a:pathLst>
            </a:custGeom>
            <a:solidFill>
              <a:srgbClr val="FFCC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073" name="Rectangle 278"/>
            <p:cNvSpPr>
              <a:spLocks noChangeArrowheads="1"/>
            </p:cNvSpPr>
            <p:nvPr/>
          </p:nvSpPr>
          <p:spPr bwMode="auto">
            <a:xfrm>
              <a:off x="2994" y="601"/>
              <a:ext cx="25" cy="72"/>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40074" name="Freeform 280"/>
            <p:cNvSpPr>
              <a:spLocks/>
            </p:cNvSpPr>
            <p:nvPr/>
          </p:nvSpPr>
          <p:spPr bwMode="auto">
            <a:xfrm>
              <a:off x="3030" y="564"/>
              <a:ext cx="327" cy="144"/>
            </a:xfrm>
            <a:custGeom>
              <a:avLst/>
              <a:gdLst>
                <a:gd name="T0" fmla="*/ 116 w 647"/>
                <a:gd name="T1" fmla="*/ 0 h 288"/>
                <a:gd name="T2" fmla="*/ 116 w 647"/>
                <a:gd name="T3" fmla="*/ 19 h 288"/>
                <a:gd name="T4" fmla="*/ 0 w 647"/>
                <a:gd name="T5" fmla="*/ 19 h 288"/>
                <a:gd name="T6" fmla="*/ 0 w 647"/>
                <a:gd name="T7" fmla="*/ 55 h 288"/>
                <a:gd name="T8" fmla="*/ 116 w 647"/>
                <a:gd name="T9" fmla="*/ 55 h 288"/>
                <a:gd name="T10" fmla="*/ 116 w 647"/>
                <a:gd name="T11" fmla="*/ 72 h 288"/>
                <a:gd name="T12" fmla="*/ 165 w 647"/>
                <a:gd name="T13" fmla="*/ 36 h 288"/>
                <a:gd name="T14" fmla="*/ 116 w 647"/>
                <a:gd name="T15" fmla="*/ 0 h 288"/>
                <a:gd name="T16" fmla="*/ 0 60000 65536"/>
                <a:gd name="T17" fmla="*/ 0 60000 65536"/>
                <a:gd name="T18" fmla="*/ 0 60000 65536"/>
                <a:gd name="T19" fmla="*/ 0 60000 65536"/>
                <a:gd name="T20" fmla="*/ 0 60000 65536"/>
                <a:gd name="T21" fmla="*/ 0 60000 65536"/>
                <a:gd name="T22" fmla="*/ 0 60000 65536"/>
                <a:gd name="T23" fmla="*/ 0 60000 65536"/>
                <a:gd name="T24" fmla="*/ 0 w 647"/>
                <a:gd name="T25" fmla="*/ 0 h 288"/>
                <a:gd name="T26" fmla="*/ 647 w 647"/>
                <a:gd name="T27" fmla="*/ 288 h 28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47" h="288">
                  <a:moveTo>
                    <a:pt x="455" y="0"/>
                  </a:moveTo>
                  <a:lnTo>
                    <a:pt x="455" y="73"/>
                  </a:lnTo>
                  <a:lnTo>
                    <a:pt x="0" y="73"/>
                  </a:lnTo>
                  <a:lnTo>
                    <a:pt x="0" y="217"/>
                  </a:lnTo>
                  <a:lnTo>
                    <a:pt x="455" y="217"/>
                  </a:lnTo>
                  <a:lnTo>
                    <a:pt x="455" y="288"/>
                  </a:lnTo>
                  <a:lnTo>
                    <a:pt x="647" y="144"/>
                  </a:lnTo>
                  <a:lnTo>
                    <a:pt x="455" y="0"/>
                  </a:lnTo>
                  <a:close/>
                </a:path>
              </a:pathLst>
            </a:custGeom>
            <a:solidFill>
              <a:srgbClr val="FFCC00"/>
            </a:solidFill>
            <a:ln w="11113">
              <a:solidFill>
                <a:srgbClr val="000000"/>
              </a:solidFill>
              <a:round/>
              <a:headEnd/>
              <a:tailEnd/>
            </a:ln>
          </p:spPr>
          <p:txBody>
            <a:bodyPr/>
            <a:lstStyle/>
            <a:p>
              <a:endParaRPr lang="en-US"/>
            </a:p>
          </p:txBody>
        </p:sp>
        <p:sp>
          <p:nvSpPr>
            <p:cNvPr id="40075" name="Rectangle 281"/>
            <p:cNvSpPr>
              <a:spLocks noChangeArrowheads="1"/>
            </p:cNvSpPr>
            <p:nvPr/>
          </p:nvSpPr>
          <p:spPr bwMode="auto">
            <a:xfrm>
              <a:off x="2994" y="601"/>
              <a:ext cx="25" cy="72"/>
            </a:xfrm>
            <a:prstGeom prst="rect">
              <a:avLst/>
            </a:prstGeom>
            <a:solidFill>
              <a:srgbClr val="FFCC00"/>
            </a:solidFill>
            <a:ln w="11113">
              <a:solidFill>
                <a:srgbClr val="000000"/>
              </a:solidFill>
              <a:miter lim="800000"/>
              <a:headEnd/>
              <a:tailEnd/>
            </a:ln>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40076" name="Rectangle 282"/>
            <p:cNvSpPr>
              <a:spLocks noChangeArrowheads="1"/>
            </p:cNvSpPr>
            <p:nvPr/>
          </p:nvSpPr>
          <p:spPr bwMode="auto">
            <a:xfrm>
              <a:off x="2970" y="601"/>
              <a:ext cx="12" cy="72"/>
            </a:xfrm>
            <a:prstGeom prst="rect">
              <a:avLst/>
            </a:prstGeom>
            <a:solidFill>
              <a:srgbClr val="FFCC00"/>
            </a:solidFill>
            <a:ln w="11113">
              <a:solidFill>
                <a:srgbClr val="000000"/>
              </a:solidFill>
              <a:miter lim="800000"/>
              <a:headEnd/>
              <a:tailEnd/>
            </a:ln>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40077" name="Freeform 385"/>
            <p:cNvSpPr>
              <a:spLocks/>
            </p:cNvSpPr>
            <p:nvPr/>
          </p:nvSpPr>
          <p:spPr bwMode="auto">
            <a:xfrm>
              <a:off x="3030" y="564"/>
              <a:ext cx="327" cy="144"/>
            </a:xfrm>
            <a:custGeom>
              <a:avLst/>
              <a:gdLst>
                <a:gd name="T0" fmla="*/ 116 w 647"/>
                <a:gd name="T1" fmla="*/ 0 h 288"/>
                <a:gd name="T2" fmla="*/ 116 w 647"/>
                <a:gd name="T3" fmla="*/ 19 h 288"/>
                <a:gd name="T4" fmla="*/ 0 w 647"/>
                <a:gd name="T5" fmla="*/ 19 h 288"/>
                <a:gd name="T6" fmla="*/ 0 w 647"/>
                <a:gd name="T7" fmla="*/ 55 h 288"/>
                <a:gd name="T8" fmla="*/ 116 w 647"/>
                <a:gd name="T9" fmla="*/ 55 h 288"/>
                <a:gd name="T10" fmla="*/ 116 w 647"/>
                <a:gd name="T11" fmla="*/ 72 h 288"/>
                <a:gd name="T12" fmla="*/ 165 w 647"/>
                <a:gd name="T13" fmla="*/ 36 h 288"/>
                <a:gd name="T14" fmla="*/ 116 w 647"/>
                <a:gd name="T15" fmla="*/ 0 h 288"/>
                <a:gd name="T16" fmla="*/ 0 60000 65536"/>
                <a:gd name="T17" fmla="*/ 0 60000 65536"/>
                <a:gd name="T18" fmla="*/ 0 60000 65536"/>
                <a:gd name="T19" fmla="*/ 0 60000 65536"/>
                <a:gd name="T20" fmla="*/ 0 60000 65536"/>
                <a:gd name="T21" fmla="*/ 0 60000 65536"/>
                <a:gd name="T22" fmla="*/ 0 60000 65536"/>
                <a:gd name="T23" fmla="*/ 0 60000 65536"/>
                <a:gd name="T24" fmla="*/ 0 w 647"/>
                <a:gd name="T25" fmla="*/ 0 h 288"/>
                <a:gd name="T26" fmla="*/ 647 w 647"/>
                <a:gd name="T27" fmla="*/ 288 h 28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47" h="288">
                  <a:moveTo>
                    <a:pt x="455" y="0"/>
                  </a:moveTo>
                  <a:lnTo>
                    <a:pt x="455" y="73"/>
                  </a:lnTo>
                  <a:lnTo>
                    <a:pt x="0" y="73"/>
                  </a:lnTo>
                  <a:lnTo>
                    <a:pt x="0" y="217"/>
                  </a:lnTo>
                  <a:lnTo>
                    <a:pt x="455" y="217"/>
                  </a:lnTo>
                  <a:lnTo>
                    <a:pt x="455" y="288"/>
                  </a:lnTo>
                  <a:lnTo>
                    <a:pt x="647" y="144"/>
                  </a:lnTo>
                  <a:lnTo>
                    <a:pt x="455" y="0"/>
                  </a:lnTo>
                  <a:close/>
                </a:path>
              </a:pathLst>
            </a:custGeom>
            <a:solidFill>
              <a:srgbClr val="FFCC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078" name="Rectangle 386"/>
            <p:cNvSpPr>
              <a:spLocks noChangeArrowheads="1"/>
            </p:cNvSpPr>
            <p:nvPr/>
          </p:nvSpPr>
          <p:spPr bwMode="auto">
            <a:xfrm>
              <a:off x="2994" y="601"/>
              <a:ext cx="25" cy="72"/>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40079" name="Freeform 388"/>
            <p:cNvSpPr>
              <a:spLocks/>
            </p:cNvSpPr>
            <p:nvPr/>
          </p:nvSpPr>
          <p:spPr bwMode="auto">
            <a:xfrm>
              <a:off x="3030" y="564"/>
              <a:ext cx="327" cy="144"/>
            </a:xfrm>
            <a:custGeom>
              <a:avLst/>
              <a:gdLst>
                <a:gd name="T0" fmla="*/ 116 w 647"/>
                <a:gd name="T1" fmla="*/ 0 h 288"/>
                <a:gd name="T2" fmla="*/ 116 w 647"/>
                <a:gd name="T3" fmla="*/ 19 h 288"/>
                <a:gd name="T4" fmla="*/ 0 w 647"/>
                <a:gd name="T5" fmla="*/ 19 h 288"/>
                <a:gd name="T6" fmla="*/ 0 w 647"/>
                <a:gd name="T7" fmla="*/ 55 h 288"/>
                <a:gd name="T8" fmla="*/ 116 w 647"/>
                <a:gd name="T9" fmla="*/ 55 h 288"/>
                <a:gd name="T10" fmla="*/ 116 w 647"/>
                <a:gd name="T11" fmla="*/ 72 h 288"/>
                <a:gd name="T12" fmla="*/ 165 w 647"/>
                <a:gd name="T13" fmla="*/ 36 h 288"/>
                <a:gd name="T14" fmla="*/ 116 w 647"/>
                <a:gd name="T15" fmla="*/ 0 h 288"/>
                <a:gd name="T16" fmla="*/ 0 60000 65536"/>
                <a:gd name="T17" fmla="*/ 0 60000 65536"/>
                <a:gd name="T18" fmla="*/ 0 60000 65536"/>
                <a:gd name="T19" fmla="*/ 0 60000 65536"/>
                <a:gd name="T20" fmla="*/ 0 60000 65536"/>
                <a:gd name="T21" fmla="*/ 0 60000 65536"/>
                <a:gd name="T22" fmla="*/ 0 60000 65536"/>
                <a:gd name="T23" fmla="*/ 0 60000 65536"/>
                <a:gd name="T24" fmla="*/ 0 w 647"/>
                <a:gd name="T25" fmla="*/ 0 h 288"/>
                <a:gd name="T26" fmla="*/ 647 w 647"/>
                <a:gd name="T27" fmla="*/ 288 h 28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47" h="288">
                  <a:moveTo>
                    <a:pt x="455" y="0"/>
                  </a:moveTo>
                  <a:lnTo>
                    <a:pt x="455" y="73"/>
                  </a:lnTo>
                  <a:lnTo>
                    <a:pt x="0" y="73"/>
                  </a:lnTo>
                  <a:lnTo>
                    <a:pt x="0" y="217"/>
                  </a:lnTo>
                  <a:lnTo>
                    <a:pt x="455" y="217"/>
                  </a:lnTo>
                  <a:lnTo>
                    <a:pt x="455" y="288"/>
                  </a:lnTo>
                  <a:lnTo>
                    <a:pt x="647" y="144"/>
                  </a:lnTo>
                  <a:lnTo>
                    <a:pt x="455" y="0"/>
                  </a:lnTo>
                  <a:close/>
                </a:path>
              </a:pathLst>
            </a:custGeom>
            <a:solidFill>
              <a:srgbClr val="FFCC00"/>
            </a:solidFill>
            <a:ln w="11113">
              <a:solidFill>
                <a:srgbClr val="000000"/>
              </a:solidFill>
              <a:round/>
              <a:headEnd/>
              <a:tailEnd/>
            </a:ln>
          </p:spPr>
          <p:txBody>
            <a:bodyPr/>
            <a:lstStyle/>
            <a:p>
              <a:endParaRPr lang="en-US"/>
            </a:p>
          </p:txBody>
        </p:sp>
        <p:sp>
          <p:nvSpPr>
            <p:cNvPr id="40080" name="Rectangle 389"/>
            <p:cNvSpPr>
              <a:spLocks noChangeArrowheads="1"/>
            </p:cNvSpPr>
            <p:nvPr/>
          </p:nvSpPr>
          <p:spPr bwMode="auto">
            <a:xfrm>
              <a:off x="2994" y="601"/>
              <a:ext cx="25" cy="72"/>
            </a:xfrm>
            <a:prstGeom prst="rect">
              <a:avLst/>
            </a:prstGeom>
            <a:solidFill>
              <a:srgbClr val="FFCC00"/>
            </a:solidFill>
            <a:ln w="11113">
              <a:solidFill>
                <a:srgbClr val="000000"/>
              </a:solidFill>
              <a:miter lim="800000"/>
              <a:headEnd/>
              <a:tailEnd/>
            </a:ln>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40081" name="Rectangle 390"/>
            <p:cNvSpPr>
              <a:spLocks noChangeArrowheads="1"/>
            </p:cNvSpPr>
            <p:nvPr/>
          </p:nvSpPr>
          <p:spPr bwMode="auto">
            <a:xfrm>
              <a:off x="2970" y="601"/>
              <a:ext cx="12" cy="72"/>
            </a:xfrm>
            <a:prstGeom prst="rect">
              <a:avLst/>
            </a:prstGeom>
            <a:solidFill>
              <a:srgbClr val="FFCC00"/>
            </a:solidFill>
            <a:ln w="11113">
              <a:solidFill>
                <a:srgbClr val="000000"/>
              </a:solidFill>
              <a:miter lim="800000"/>
              <a:headEnd/>
              <a:tailEnd/>
            </a:ln>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40082" name="Freeform 636"/>
            <p:cNvSpPr>
              <a:spLocks/>
            </p:cNvSpPr>
            <p:nvPr/>
          </p:nvSpPr>
          <p:spPr bwMode="auto">
            <a:xfrm>
              <a:off x="3030" y="564"/>
              <a:ext cx="327" cy="144"/>
            </a:xfrm>
            <a:custGeom>
              <a:avLst/>
              <a:gdLst>
                <a:gd name="T0" fmla="*/ 116 w 647"/>
                <a:gd name="T1" fmla="*/ 0 h 288"/>
                <a:gd name="T2" fmla="*/ 116 w 647"/>
                <a:gd name="T3" fmla="*/ 19 h 288"/>
                <a:gd name="T4" fmla="*/ 0 w 647"/>
                <a:gd name="T5" fmla="*/ 19 h 288"/>
                <a:gd name="T6" fmla="*/ 0 w 647"/>
                <a:gd name="T7" fmla="*/ 55 h 288"/>
                <a:gd name="T8" fmla="*/ 116 w 647"/>
                <a:gd name="T9" fmla="*/ 55 h 288"/>
                <a:gd name="T10" fmla="*/ 116 w 647"/>
                <a:gd name="T11" fmla="*/ 72 h 288"/>
                <a:gd name="T12" fmla="*/ 165 w 647"/>
                <a:gd name="T13" fmla="*/ 36 h 288"/>
                <a:gd name="T14" fmla="*/ 116 w 647"/>
                <a:gd name="T15" fmla="*/ 0 h 288"/>
                <a:gd name="T16" fmla="*/ 0 60000 65536"/>
                <a:gd name="T17" fmla="*/ 0 60000 65536"/>
                <a:gd name="T18" fmla="*/ 0 60000 65536"/>
                <a:gd name="T19" fmla="*/ 0 60000 65536"/>
                <a:gd name="T20" fmla="*/ 0 60000 65536"/>
                <a:gd name="T21" fmla="*/ 0 60000 65536"/>
                <a:gd name="T22" fmla="*/ 0 60000 65536"/>
                <a:gd name="T23" fmla="*/ 0 60000 65536"/>
                <a:gd name="T24" fmla="*/ 0 w 647"/>
                <a:gd name="T25" fmla="*/ 0 h 288"/>
                <a:gd name="T26" fmla="*/ 647 w 647"/>
                <a:gd name="T27" fmla="*/ 288 h 28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47" h="288">
                  <a:moveTo>
                    <a:pt x="455" y="0"/>
                  </a:moveTo>
                  <a:lnTo>
                    <a:pt x="455" y="73"/>
                  </a:lnTo>
                  <a:lnTo>
                    <a:pt x="0" y="73"/>
                  </a:lnTo>
                  <a:lnTo>
                    <a:pt x="0" y="217"/>
                  </a:lnTo>
                  <a:lnTo>
                    <a:pt x="455" y="217"/>
                  </a:lnTo>
                  <a:lnTo>
                    <a:pt x="455" y="288"/>
                  </a:lnTo>
                  <a:lnTo>
                    <a:pt x="647" y="144"/>
                  </a:lnTo>
                  <a:lnTo>
                    <a:pt x="455" y="0"/>
                  </a:lnTo>
                  <a:close/>
                </a:path>
              </a:pathLst>
            </a:custGeom>
            <a:solidFill>
              <a:srgbClr val="FFCC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083" name="Rectangle 637"/>
            <p:cNvSpPr>
              <a:spLocks noChangeArrowheads="1"/>
            </p:cNvSpPr>
            <p:nvPr/>
          </p:nvSpPr>
          <p:spPr bwMode="auto">
            <a:xfrm>
              <a:off x="2994" y="601"/>
              <a:ext cx="25" cy="72"/>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40084" name="Freeform 639"/>
            <p:cNvSpPr>
              <a:spLocks/>
            </p:cNvSpPr>
            <p:nvPr/>
          </p:nvSpPr>
          <p:spPr bwMode="auto">
            <a:xfrm>
              <a:off x="3030" y="564"/>
              <a:ext cx="327" cy="144"/>
            </a:xfrm>
            <a:custGeom>
              <a:avLst/>
              <a:gdLst>
                <a:gd name="T0" fmla="*/ 116 w 647"/>
                <a:gd name="T1" fmla="*/ 0 h 288"/>
                <a:gd name="T2" fmla="*/ 116 w 647"/>
                <a:gd name="T3" fmla="*/ 19 h 288"/>
                <a:gd name="T4" fmla="*/ 0 w 647"/>
                <a:gd name="T5" fmla="*/ 19 h 288"/>
                <a:gd name="T6" fmla="*/ 0 w 647"/>
                <a:gd name="T7" fmla="*/ 55 h 288"/>
                <a:gd name="T8" fmla="*/ 116 w 647"/>
                <a:gd name="T9" fmla="*/ 55 h 288"/>
                <a:gd name="T10" fmla="*/ 116 w 647"/>
                <a:gd name="T11" fmla="*/ 72 h 288"/>
                <a:gd name="T12" fmla="*/ 165 w 647"/>
                <a:gd name="T13" fmla="*/ 36 h 288"/>
                <a:gd name="T14" fmla="*/ 116 w 647"/>
                <a:gd name="T15" fmla="*/ 0 h 288"/>
                <a:gd name="T16" fmla="*/ 0 60000 65536"/>
                <a:gd name="T17" fmla="*/ 0 60000 65536"/>
                <a:gd name="T18" fmla="*/ 0 60000 65536"/>
                <a:gd name="T19" fmla="*/ 0 60000 65536"/>
                <a:gd name="T20" fmla="*/ 0 60000 65536"/>
                <a:gd name="T21" fmla="*/ 0 60000 65536"/>
                <a:gd name="T22" fmla="*/ 0 60000 65536"/>
                <a:gd name="T23" fmla="*/ 0 60000 65536"/>
                <a:gd name="T24" fmla="*/ 0 w 647"/>
                <a:gd name="T25" fmla="*/ 0 h 288"/>
                <a:gd name="T26" fmla="*/ 647 w 647"/>
                <a:gd name="T27" fmla="*/ 288 h 28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47" h="288">
                  <a:moveTo>
                    <a:pt x="455" y="0"/>
                  </a:moveTo>
                  <a:lnTo>
                    <a:pt x="455" y="73"/>
                  </a:lnTo>
                  <a:lnTo>
                    <a:pt x="0" y="73"/>
                  </a:lnTo>
                  <a:lnTo>
                    <a:pt x="0" y="217"/>
                  </a:lnTo>
                  <a:lnTo>
                    <a:pt x="455" y="217"/>
                  </a:lnTo>
                  <a:lnTo>
                    <a:pt x="455" y="288"/>
                  </a:lnTo>
                  <a:lnTo>
                    <a:pt x="647" y="144"/>
                  </a:lnTo>
                  <a:lnTo>
                    <a:pt x="455" y="0"/>
                  </a:lnTo>
                  <a:close/>
                </a:path>
              </a:pathLst>
            </a:custGeom>
            <a:solidFill>
              <a:srgbClr val="FFCC00"/>
            </a:solidFill>
            <a:ln w="11113">
              <a:solidFill>
                <a:srgbClr val="000000"/>
              </a:solidFill>
              <a:round/>
              <a:headEnd/>
              <a:tailEnd/>
            </a:ln>
          </p:spPr>
          <p:txBody>
            <a:bodyPr/>
            <a:lstStyle/>
            <a:p>
              <a:endParaRPr lang="en-US"/>
            </a:p>
          </p:txBody>
        </p:sp>
        <p:sp>
          <p:nvSpPr>
            <p:cNvPr id="40085" name="Rectangle 640"/>
            <p:cNvSpPr>
              <a:spLocks noChangeArrowheads="1"/>
            </p:cNvSpPr>
            <p:nvPr/>
          </p:nvSpPr>
          <p:spPr bwMode="auto">
            <a:xfrm>
              <a:off x="2994" y="601"/>
              <a:ext cx="25" cy="72"/>
            </a:xfrm>
            <a:prstGeom prst="rect">
              <a:avLst/>
            </a:prstGeom>
            <a:solidFill>
              <a:srgbClr val="FFCC00"/>
            </a:solidFill>
            <a:ln w="11113">
              <a:solidFill>
                <a:srgbClr val="000000"/>
              </a:solidFill>
              <a:miter lim="800000"/>
              <a:headEnd/>
              <a:tailEnd/>
            </a:ln>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40086" name="Rectangle 641"/>
            <p:cNvSpPr>
              <a:spLocks noChangeArrowheads="1"/>
            </p:cNvSpPr>
            <p:nvPr/>
          </p:nvSpPr>
          <p:spPr bwMode="auto">
            <a:xfrm>
              <a:off x="2970" y="601"/>
              <a:ext cx="12" cy="72"/>
            </a:xfrm>
            <a:prstGeom prst="rect">
              <a:avLst/>
            </a:prstGeom>
            <a:solidFill>
              <a:srgbClr val="FFCC00"/>
            </a:solidFill>
            <a:ln w="11113">
              <a:solidFill>
                <a:srgbClr val="000000"/>
              </a:solidFill>
              <a:miter lim="800000"/>
              <a:headEnd/>
              <a:tailEnd/>
            </a:ln>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40087" name="Freeform 642"/>
            <p:cNvSpPr>
              <a:spLocks/>
            </p:cNvSpPr>
            <p:nvPr/>
          </p:nvSpPr>
          <p:spPr bwMode="auto">
            <a:xfrm>
              <a:off x="3030" y="564"/>
              <a:ext cx="327" cy="144"/>
            </a:xfrm>
            <a:custGeom>
              <a:avLst/>
              <a:gdLst>
                <a:gd name="T0" fmla="*/ 116 w 647"/>
                <a:gd name="T1" fmla="*/ 0 h 288"/>
                <a:gd name="T2" fmla="*/ 116 w 647"/>
                <a:gd name="T3" fmla="*/ 19 h 288"/>
                <a:gd name="T4" fmla="*/ 0 w 647"/>
                <a:gd name="T5" fmla="*/ 19 h 288"/>
                <a:gd name="T6" fmla="*/ 0 w 647"/>
                <a:gd name="T7" fmla="*/ 55 h 288"/>
                <a:gd name="T8" fmla="*/ 116 w 647"/>
                <a:gd name="T9" fmla="*/ 55 h 288"/>
                <a:gd name="T10" fmla="*/ 116 w 647"/>
                <a:gd name="T11" fmla="*/ 72 h 288"/>
                <a:gd name="T12" fmla="*/ 165 w 647"/>
                <a:gd name="T13" fmla="*/ 36 h 288"/>
                <a:gd name="T14" fmla="*/ 116 w 647"/>
                <a:gd name="T15" fmla="*/ 0 h 288"/>
                <a:gd name="T16" fmla="*/ 0 60000 65536"/>
                <a:gd name="T17" fmla="*/ 0 60000 65536"/>
                <a:gd name="T18" fmla="*/ 0 60000 65536"/>
                <a:gd name="T19" fmla="*/ 0 60000 65536"/>
                <a:gd name="T20" fmla="*/ 0 60000 65536"/>
                <a:gd name="T21" fmla="*/ 0 60000 65536"/>
                <a:gd name="T22" fmla="*/ 0 60000 65536"/>
                <a:gd name="T23" fmla="*/ 0 60000 65536"/>
                <a:gd name="T24" fmla="*/ 0 w 647"/>
                <a:gd name="T25" fmla="*/ 0 h 288"/>
                <a:gd name="T26" fmla="*/ 647 w 647"/>
                <a:gd name="T27" fmla="*/ 288 h 28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47" h="288">
                  <a:moveTo>
                    <a:pt x="455" y="0"/>
                  </a:moveTo>
                  <a:lnTo>
                    <a:pt x="455" y="73"/>
                  </a:lnTo>
                  <a:lnTo>
                    <a:pt x="0" y="73"/>
                  </a:lnTo>
                  <a:lnTo>
                    <a:pt x="0" y="217"/>
                  </a:lnTo>
                  <a:lnTo>
                    <a:pt x="455" y="217"/>
                  </a:lnTo>
                  <a:lnTo>
                    <a:pt x="455" y="288"/>
                  </a:lnTo>
                  <a:lnTo>
                    <a:pt x="647" y="144"/>
                  </a:lnTo>
                  <a:lnTo>
                    <a:pt x="455" y="0"/>
                  </a:lnTo>
                  <a:close/>
                </a:path>
              </a:pathLst>
            </a:custGeom>
            <a:solidFill>
              <a:srgbClr val="FFCC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088" name="Rectangle 643"/>
            <p:cNvSpPr>
              <a:spLocks noChangeArrowheads="1"/>
            </p:cNvSpPr>
            <p:nvPr/>
          </p:nvSpPr>
          <p:spPr bwMode="auto">
            <a:xfrm>
              <a:off x="2994" y="601"/>
              <a:ext cx="25" cy="72"/>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40089" name="Freeform 645"/>
            <p:cNvSpPr>
              <a:spLocks/>
            </p:cNvSpPr>
            <p:nvPr/>
          </p:nvSpPr>
          <p:spPr bwMode="auto">
            <a:xfrm>
              <a:off x="3030" y="564"/>
              <a:ext cx="327" cy="144"/>
            </a:xfrm>
            <a:custGeom>
              <a:avLst/>
              <a:gdLst>
                <a:gd name="T0" fmla="*/ 116 w 647"/>
                <a:gd name="T1" fmla="*/ 0 h 288"/>
                <a:gd name="T2" fmla="*/ 116 w 647"/>
                <a:gd name="T3" fmla="*/ 19 h 288"/>
                <a:gd name="T4" fmla="*/ 0 w 647"/>
                <a:gd name="T5" fmla="*/ 19 h 288"/>
                <a:gd name="T6" fmla="*/ 0 w 647"/>
                <a:gd name="T7" fmla="*/ 55 h 288"/>
                <a:gd name="T8" fmla="*/ 116 w 647"/>
                <a:gd name="T9" fmla="*/ 55 h 288"/>
                <a:gd name="T10" fmla="*/ 116 w 647"/>
                <a:gd name="T11" fmla="*/ 72 h 288"/>
                <a:gd name="T12" fmla="*/ 165 w 647"/>
                <a:gd name="T13" fmla="*/ 36 h 288"/>
                <a:gd name="T14" fmla="*/ 116 w 647"/>
                <a:gd name="T15" fmla="*/ 0 h 288"/>
                <a:gd name="T16" fmla="*/ 0 60000 65536"/>
                <a:gd name="T17" fmla="*/ 0 60000 65536"/>
                <a:gd name="T18" fmla="*/ 0 60000 65536"/>
                <a:gd name="T19" fmla="*/ 0 60000 65536"/>
                <a:gd name="T20" fmla="*/ 0 60000 65536"/>
                <a:gd name="T21" fmla="*/ 0 60000 65536"/>
                <a:gd name="T22" fmla="*/ 0 60000 65536"/>
                <a:gd name="T23" fmla="*/ 0 60000 65536"/>
                <a:gd name="T24" fmla="*/ 0 w 647"/>
                <a:gd name="T25" fmla="*/ 0 h 288"/>
                <a:gd name="T26" fmla="*/ 647 w 647"/>
                <a:gd name="T27" fmla="*/ 288 h 28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47" h="288">
                  <a:moveTo>
                    <a:pt x="455" y="0"/>
                  </a:moveTo>
                  <a:lnTo>
                    <a:pt x="455" y="73"/>
                  </a:lnTo>
                  <a:lnTo>
                    <a:pt x="0" y="73"/>
                  </a:lnTo>
                  <a:lnTo>
                    <a:pt x="0" y="217"/>
                  </a:lnTo>
                  <a:lnTo>
                    <a:pt x="455" y="217"/>
                  </a:lnTo>
                  <a:lnTo>
                    <a:pt x="455" y="288"/>
                  </a:lnTo>
                  <a:lnTo>
                    <a:pt x="647" y="144"/>
                  </a:lnTo>
                  <a:lnTo>
                    <a:pt x="455" y="0"/>
                  </a:lnTo>
                  <a:close/>
                </a:path>
              </a:pathLst>
            </a:custGeom>
            <a:solidFill>
              <a:srgbClr val="FFCC00"/>
            </a:solidFill>
            <a:ln w="11113">
              <a:solidFill>
                <a:srgbClr val="000000"/>
              </a:solidFill>
              <a:round/>
              <a:headEnd/>
              <a:tailEnd/>
            </a:ln>
          </p:spPr>
          <p:txBody>
            <a:bodyPr/>
            <a:lstStyle/>
            <a:p>
              <a:endParaRPr lang="en-US"/>
            </a:p>
          </p:txBody>
        </p:sp>
        <p:sp>
          <p:nvSpPr>
            <p:cNvPr id="40090" name="Rectangle 646"/>
            <p:cNvSpPr>
              <a:spLocks noChangeArrowheads="1"/>
            </p:cNvSpPr>
            <p:nvPr/>
          </p:nvSpPr>
          <p:spPr bwMode="auto">
            <a:xfrm>
              <a:off x="2994" y="601"/>
              <a:ext cx="25" cy="72"/>
            </a:xfrm>
            <a:prstGeom prst="rect">
              <a:avLst/>
            </a:prstGeom>
            <a:solidFill>
              <a:srgbClr val="FFCC00"/>
            </a:solidFill>
            <a:ln w="11113">
              <a:solidFill>
                <a:srgbClr val="000000"/>
              </a:solidFill>
              <a:miter lim="800000"/>
              <a:headEnd/>
              <a:tailEnd/>
            </a:ln>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40091" name="Rectangle 647"/>
            <p:cNvSpPr>
              <a:spLocks noChangeArrowheads="1"/>
            </p:cNvSpPr>
            <p:nvPr/>
          </p:nvSpPr>
          <p:spPr bwMode="auto">
            <a:xfrm>
              <a:off x="2970" y="601"/>
              <a:ext cx="12" cy="72"/>
            </a:xfrm>
            <a:prstGeom prst="rect">
              <a:avLst/>
            </a:prstGeom>
            <a:solidFill>
              <a:srgbClr val="FFCC00"/>
            </a:solidFill>
            <a:ln w="11113">
              <a:solidFill>
                <a:srgbClr val="000000"/>
              </a:solidFill>
              <a:miter lim="800000"/>
              <a:headEnd/>
              <a:tailEnd/>
            </a:ln>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40092" name="Freeform 504"/>
            <p:cNvSpPr>
              <a:spLocks/>
            </p:cNvSpPr>
            <p:nvPr/>
          </p:nvSpPr>
          <p:spPr bwMode="auto">
            <a:xfrm>
              <a:off x="3030" y="564"/>
              <a:ext cx="327" cy="144"/>
            </a:xfrm>
            <a:custGeom>
              <a:avLst/>
              <a:gdLst>
                <a:gd name="T0" fmla="*/ 116 w 647"/>
                <a:gd name="T1" fmla="*/ 0 h 288"/>
                <a:gd name="T2" fmla="*/ 116 w 647"/>
                <a:gd name="T3" fmla="*/ 19 h 288"/>
                <a:gd name="T4" fmla="*/ 0 w 647"/>
                <a:gd name="T5" fmla="*/ 19 h 288"/>
                <a:gd name="T6" fmla="*/ 0 w 647"/>
                <a:gd name="T7" fmla="*/ 55 h 288"/>
                <a:gd name="T8" fmla="*/ 116 w 647"/>
                <a:gd name="T9" fmla="*/ 55 h 288"/>
                <a:gd name="T10" fmla="*/ 116 w 647"/>
                <a:gd name="T11" fmla="*/ 72 h 288"/>
                <a:gd name="T12" fmla="*/ 165 w 647"/>
                <a:gd name="T13" fmla="*/ 36 h 288"/>
                <a:gd name="T14" fmla="*/ 116 w 647"/>
                <a:gd name="T15" fmla="*/ 0 h 288"/>
                <a:gd name="T16" fmla="*/ 0 60000 65536"/>
                <a:gd name="T17" fmla="*/ 0 60000 65536"/>
                <a:gd name="T18" fmla="*/ 0 60000 65536"/>
                <a:gd name="T19" fmla="*/ 0 60000 65536"/>
                <a:gd name="T20" fmla="*/ 0 60000 65536"/>
                <a:gd name="T21" fmla="*/ 0 60000 65536"/>
                <a:gd name="T22" fmla="*/ 0 60000 65536"/>
                <a:gd name="T23" fmla="*/ 0 60000 65536"/>
                <a:gd name="T24" fmla="*/ 0 w 647"/>
                <a:gd name="T25" fmla="*/ 0 h 288"/>
                <a:gd name="T26" fmla="*/ 647 w 647"/>
                <a:gd name="T27" fmla="*/ 288 h 28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47" h="288">
                  <a:moveTo>
                    <a:pt x="455" y="0"/>
                  </a:moveTo>
                  <a:lnTo>
                    <a:pt x="455" y="73"/>
                  </a:lnTo>
                  <a:lnTo>
                    <a:pt x="0" y="73"/>
                  </a:lnTo>
                  <a:lnTo>
                    <a:pt x="0" y="217"/>
                  </a:lnTo>
                  <a:lnTo>
                    <a:pt x="455" y="217"/>
                  </a:lnTo>
                  <a:lnTo>
                    <a:pt x="455" y="288"/>
                  </a:lnTo>
                  <a:lnTo>
                    <a:pt x="647" y="144"/>
                  </a:lnTo>
                  <a:lnTo>
                    <a:pt x="455" y="0"/>
                  </a:lnTo>
                  <a:close/>
                </a:path>
              </a:pathLst>
            </a:custGeom>
            <a:solidFill>
              <a:srgbClr val="FFCC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093" name="Rectangle 505"/>
            <p:cNvSpPr>
              <a:spLocks noChangeArrowheads="1"/>
            </p:cNvSpPr>
            <p:nvPr/>
          </p:nvSpPr>
          <p:spPr bwMode="auto">
            <a:xfrm>
              <a:off x="2994" y="601"/>
              <a:ext cx="25" cy="72"/>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40094" name="Freeform 507"/>
            <p:cNvSpPr>
              <a:spLocks/>
            </p:cNvSpPr>
            <p:nvPr/>
          </p:nvSpPr>
          <p:spPr bwMode="auto">
            <a:xfrm>
              <a:off x="3030" y="564"/>
              <a:ext cx="327" cy="144"/>
            </a:xfrm>
            <a:custGeom>
              <a:avLst/>
              <a:gdLst>
                <a:gd name="T0" fmla="*/ 116 w 647"/>
                <a:gd name="T1" fmla="*/ 0 h 288"/>
                <a:gd name="T2" fmla="*/ 116 w 647"/>
                <a:gd name="T3" fmla="*/ 19 h 288"/>
                <a:gd name="T4" fmla="*/ 0 w 647"/>
                <a:gd name="T5" fmla="*/ 19 h 288"/>
                <a:gd name="T6" fmla="*/ 0 w 647"/>
                <a:gd name="T7" fmla="*/ 55 h 288"/>
                <a:gd name="T8" fmla="*/ 116 w 647"/>
                <a:gd name="T9" fmla="*/ 55 h 288"/>
                <a:gd name="T10" fmla="*/ 116 w 647"/>
                <a:gd name="T11" fmla="*/ 72 h 288"/>
                <a:gd name="T12" fmla="*/ 165 w 647"/>
                <a:gd name="T13" fmla="*/ 36 h 288"/>
                <a:gd name="T14" fmla="*/ 116 w 647"/>
                <a:gd name="T15" fmla="*/ 0 h 288"/>
                <a:gd name="T16" fmla="*/ 0 60000 65536"/>
                <a:gd name="T17" fmla="*/ 0 60000 65536"/>
                <a:gd name="T18" fmla="*/ 0 60000 65536"/>
                <a:gd name="T19" fmla="*/ 0 60000 65536"/>
                <a:gd name="T20" fmla="*/ 0 60000 65536"/>
                <a:gd name="T21" fmla="*/ 0 60000 65536"/>
                <a:gd name="T22" fmla="*/ 0 60000 65536"/>
                <a:gd name="T23" fmla="*/ 0 60000 65536"/>
                <a:gd name="T24" fmla="*/ 0 w 647"/>
                <a:gd name="T25" fmla="*/ 0 h 288"/>
                <a:gd name="T26" fmla="*/ 647 w 647"/>
                <a:gd name="T27" fmla="*/ 288 h 28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47" h="288">
                  <a:moveTo>
                    <a:pt x="455" y="0"/>
                  </a:moveTo>
                  <a:lnTo>
                    <a:pt x="455" y="73"/>
                  </a:lnTo>
                  <a:lnTo>
                    <a:pt x="0" y="73"/>
                  </a:lnTo>
                  <a:lnTo>
                    <a:pt x="0" y="217"/>
                  </a:lnTo>
                  <a:lnTo>
                    <a:pt x="455" y="217"/>
                  </a:lnTo>
                  <a:lnTo>
                    <a:pt x="455" y="288"/>
                  </a:lnTo>
                  <a:lnTo>
                    <a:pt x="647" y="144"/>
                  </a:lnTo>
                  <a:lnTo>
                    <a:pt x="455" y="0"/>
                  </a:lnTo>
                  <a:close/>
                </a:path>
              </a:pathLst>
            </a:custGeom>
            <a:solidFill>
              <a:srgbClr val="FFCC00"/>
            </a:solidFill>
            <a:ln w="11113">
              <a:solidFill>
                <a:srgbClr val="000000"/>
              </a:solidFill>
              <a:round/>
              <a:headEnd/>
              <a:tailEnd/>
            </a:ln>
          </p:spPr>
          <p:txBody>
            <a:bodyPr/>
            <a:lstStyle/>
            <a:p>
              <a:endParaRPr lang="en-US"/>
            </a:p>
          </p:txBody>
        </p:sp>
        <p:sp>
          <p:nvSpPr>
            <p:cNvPr id="40095" name="Rectangle 508"/>
            <p:cNvSpPr>
              <a:spLocks noChangeArrowheads="1"/>
            </p:cNvSpPr>
            <p:nvPr/>
          </p:nvSpPr>
          <p:spPr bwMode="auto">
            <a:xfrm>
              <a:off x="2994" y="601"/>
              <a:ext cx="25" cy="72"/>
            </a:xfrm>
            <a:prstGeom prst="rect">
              <a:avLst/>
            </a:prstGeom>
            <a:solidFill>
              <a:srgbClr val="FFCC00"/>
            </a:solidFill>
            <a:ln w="11113">
              <a:solidFill>
                <a:srgbClr val="000000"/>
              </a:solidFill>
              <a:miter lim="800000"/>
              <a:headEnd/>
              <a:tailEnd/>
            </a:ln>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40096" name="Rectangle 509"/>
            <p:cNvSpPr>
              <a:spLocks noChangeArrowheads="1"/>
            </p:cNvSpPr>
            <p:nvPr/>
          </p:nvSpPr>
          <p:spPr bwMode="auto">
            <a:xfrm>
              <a:off x="2970" y="601"/>
              <a:ext cx="12" cy="72"/>
            </a:xfrm>
            <a:prstGeom prst="rect">
              <a:avLst/>
            </a:prstGeom>
            <a:solidFill>
              <a:srgbClr val="FFCC00"/>
            </a:solidFill>
            <a:ln w="11113">
              <a:solidFill>
                <a:srgbClr val="000000"/>
              </a:solidFill>
              <a:miter lim="800000"/>
              <a:headEnd/>
              <a:tailEnd/>
            </a:ln>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40097" name="Freeform 510"/>
            <p:cNvSpPr>
              <a:spLocks/>
            </p:cNvSpPr>
            <p:nvPr/>
          </p:nvSpPr>
          <p:spPr bwMode="auto">
            <a:xfrm>
              <a:off x="3030" y="564"/>
              <a:ext cx="327" cy="144"/>
            </a:xfrm>
            <a:custGeom>
              <a:avLst/>
              <a:gdLst>
                <a:gd name="T0" fmla="*/ 116 w 647"/>
                <a:gd name="T1" fmla="*/ 0 h 288"/>
                <a:gd name="T2" fmla="*/ 116 w 647"/>
                <a:gd name="T3" fmla="*/ 19 h 288"/>
                <a:gd name="T4" fmla="*/ 0 w 647"/>
                <a:gd name="T5" fmla="*/ 19 h 288"/>
                <a:gd name="T6" fmla="*/ 0 w 647"/>
                <a:gd name="T7" fmla="*/ 55 h 288"/>
                <a:gd name="T8" fmla="*/ 116 w 647"/>
                <a:gd name="T9" fmla="*/ 55 h 288"/>
                <a:gd name="T10" fmla="*/ 116 w 647"/>
                <a:gd name="T11" fmla="*/ 72 h 288"/>
                <a:gd name="T12" fmla="*/ 165 w 647"/>
                <a:gd name="T13" fmla="*/ 36 h 288"/>
                <a:gd name="T14" fmla="*/ 116 w 647"/>
                <a:gd name="T15" fmla="*/ 0 h 288"/>
                <a:gd name="T16" fmla="*/ 0 60000 65536"/>
                <a:gd name="T17" fmla="*/ 0 60000 65536"/>
                <a:gd name="T18" fmla="*/ 0 60000 65536"/>
                <a:gd name="T19" fmla="*/ 0 60000 65536"/>
                <a:gd name="T20" fmla="*/ 0 60000 65536"/>
                <a:gd name="T21" fmla="*/ 0 60000 65536"/>
                <a:gd name="T22" fmla="*/ 0 60000 65536"/>
                <a:gd name="T23" fmla="*/ 0 60000 65536"/>
                <a:gd name="T24" fmla="*/ 0 w 647"/>
                <a:gd name="T25" fmla="*/ 0 h 288"/>
                <a:gd name="T26" fmla="*/ 647 w 647"/>
                <a:gd name="T27" fmla="*/ 288 h 28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47" h="288">
                  <a:moveTo>
                    <a:pt x="455" y="0"/>
                  </a:moveTo>
                  <a:lnTo>
                    <a:pt x="455" y="73"/>
                  </a:lnTo>
                  <a:lnTo>
                    <a:pt x="0" y="73"/>
                  </a:lnTo>
                  <a:lnTo>
                    <a:pt x="0" y="217"/>
                  </a:lnTo>
                  <a:lnTo>
                    <a:pt x="455" y="217"/>
                  </a:lnTo>
                  <a:lnTo>
                    <a:pt x="455" y="288"/>
                  </a:lnTo>
                  <a:lnTo>
                    <a:pt x="647" y="144"/>
                  </a:lnTo>
                  <a:lnTo>
                    <a:pt x="455" y="0"/>
                  </a:lnTo>
                  <a:close/>
                </a:path>
              </a:pathLst>
            </a:custGeom>
            <a:solidFill>
              <a:srgbClr val="FFCC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098" name="Rectangle 511"/>
            <p:cNvSpPr>
              <a:spLocks noChangeArrowheads="1"/>
            </p:cNvSpPr>
            <p:nvPr/>
          </p:nvSpPr>
          <p:spPr bwMode="auto">
            <a:xfrm>
              <a:off x="2994" y="601"/>
              <a:ext cx="25" cy="72"/>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40099" name="Freeform 513"/>
            <p:cNvSpPr>
              <a:spLocks/>
            </p:cNvSpPr>
            <p:nvPr/>
          </p:nvSpPr>
          <p:spPr bwMode="auto">
            <a:xfrm>
              <a:off x="3030" y="564"/>
              <a:ext cx="327" cy="144"/>
            </a:xfrm>
            <a:custGeom>
              <a:avLst/>
              <a:gdLst>
                <a:gd name="T0" fmla="*/ 116 w 647"/>
                <a:gd name="T1" fmla="*/ 0 h 288"/>
                <a:gd name="T2" fmla="*/ 116 w 647"/>
                <a:gd name="T3" fmla="*/ 19 h 288"/>
                <a:gd name="T4" fmla="*/ 0 w 647"/>
                <a:gd name="T5" fmla="*/ 19 h 288"/>
                <a:gd name="T6" fmla="*/ 0 w 647"/>
                <a:gd name="T7" fmla="*/ 55 h 288"/>
                <a:gd name="T8" fmla="*/ 116 w 647"/>
                <a:gd name="T9" fmla="*/ 55 h 288"/>
                <a:gd name="T10" fmla="*/ 116 w 647"/>
                <a:gd name="T11" fmla="*/ 72 h 288"/>
                <a:gd name="T12" fmla="*/ 165 w 647"/>
                <a:gd name="T13" fmla="*/ 36 h 288"/>
                <a:gd name="T14" fmla="*/ 116 w 647"/>
                <a:gd name="T15" fmla="*/ 0 h 288"/>
                <a:gd name="T16" fmla="*/ 0 60000 65536"/>
                <a:gd name="T17" fmla="*/ 0 60000 65536"/>
                <a:gd name="T18" fmla="*/ 0 60000 65536"/>
                <a:gd name="T19" fmla="*/ 0 60000 65536"/>
                <a:gd name="T20" fmla="*/ 0 60000 65536"/>
                <a:gd name="T21" fmla="*/ 0 60000 65536"/>
                <a:gd name="T22" fmla="*/ 0 60000 65536"/>
                <a:gd name="T23" fmla="*/ 0 60000 65536"/>
                <a:gd name="T24" fmla="*/ 0 w 647"/>
                <a:gd name="T25" fmla="*/ 0 h 288"/>
                <a:gd name="T26" fmla="*/ 647 w 647"/>
                <a:gd name="T27" fmla="*/ 288 h 28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47" h="288">
                  <a:moveTo>
                    <a:pt x="455" y="0"/>
                  </a:moveTo>
                  <a:lnTo>
                    <a:pt x="455" y="73"/>
                  </a:lnTo>
                  <a:lnTo>
                    <a:pt x="0" y="73"/>
                  </a:lnTo>
                  <a:lnTo>
                    <a:pt x="0" y="217"/>
                  </a:lnTo>
                  <a:lnTo>
                    <a:pt x="455" y="217"/>
                  </a:lnTo>
                  <a:lnTo>
                    <a:pt x="455" y="288"/>
                  </a:lnTo>
                  <a:lnTo>
                    <a:pt x="647" y="144"/>
                  </a:lnTo>
                  <a:lnTo>
                    <a:pt x="455" y="0"/>
                  </a:lnTo>
                  <a:close/>
                </a:path>
              </a:pathLst>
            </a:custGeom>
            <a:solidFill>
              <a:srgbClr val="FFCC00"/>
            </a:solidFill>
            <a:ln w="11113">
              <a:solidFill>
                <a:srgbClr val="000000"/>
              </a:solidFill>
              <a:round/>
              <a:headEnd/>
              <a:tailEnd/>
            </a:ln>
          </p:spPr>
          <p:txBody>
            <a:bodyPr/>
            <a:lstStyle/>
            <a:p>
              <a:endParaRPr lang="en-US"/>
            </a:p>
          </p:txBody>
        </p:sp>
        <p:sp>
          <p:nvSpPr>
            <p:cNvPr id="40100" name="Rectangle 514"/>
            <p:cNvSpPr>
              <a:spLocks noChangeArrowheads="1"/>
            </p:cNvSpPr>
            <p:nvPr/>
          </p:nvSpPr>
          <p:spPr bwMode="auto">
            <a:xfrm>
              <a:off x="2994" y="601"/>
              <a:ext cx="25" cy="72"/>
            </a:xfrm>
            <a:prstGeom prst="rect">
              <a:avLst/>
            </a:prstGeom>
            <a:solidFill>
              <a:srgbClr val="FFCC00"/>
            </a:solidFill>
            <a:ln w="11113">
              <a:solidFill>
                <a:srgbClr val="000000"/>
              </a:solidFill>
              <a:miter lim="800000"/>
              <a:headEnd/>
              <a:tailEnd/>
            </a:ln>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40101" name="Rectangle 515"/>
            <p:cNvSpPr>
              <a:spLocks noChangeArrowheads="1"/>
            </p:cNvSpPr>
            <p:nvPr/>
          </p:nvSpPr>
          <p:spPr bwMode="auto">
            <a:xfrm>
              <a:off x="2970" y="601"/>
              <a:ext cx="12" cy="72"/>
            </a:xfrm>
            <a:prstGeom prst="rect">
              <a:avLst/>
            </a:prstGeom>
            <a:solidFill>
              <a:srgbClr val="FFCC00"/>
            </a:solidFill>
            <a:ln w="11113">
              <a:solidFill>
                <a:srgbClr val="000000"/>
              </a:solidFill>
              <a:miter lim="800000"/>
              <a:headEnd/>
              <a:tailEnd/>
            </a:ln>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grpSp>
      <p:sp>
        <p:nvSpPr>
          <p:cNvPr id="39962" name="Freeform 552"/>
          <p:cNvSpPr>
            <a:spLocks/>
          </p:cNvSpPr>
          <p:nvPr/>
        </p:nvSpPr>
        <p:spPr bwMode="auto">
          <a:xfrm>
            <a:off x="5364163" y="4868863"/>
            <a:ext cx="669925" cy="263525"/>
          </a:xfrm>
          <a:custGeom>
            <a:avLst/>
            <a:gdLst>
              <a:gd name="T0" fmla="*/ 376685141 w 837"/>
              <a:gd name="T1" fmla="*/ 0 h 332"/>
              <a:gd name="T2" fmla="*/ 376685141 w 837"/>
              <a:gd name="T3" fmla="*/ 50403125 h 332"/>
              <a:gd name="T4" fmla="*/ 0 w 837"/>
              <a:gd name="T5" fmla="*/ 50403125 h 332"/>
              <a:gd name="T6" fmla="*/ 0 w 837"/>
              <a:gd name="T7" fmla="*/ 156879925 h 332"/>
              <a:gd name="T8" fmla="*/ 376685141 w 837"/>
              <a:gd name="T9" fmla="*/ 156879925 h 332"/>
              <a:gd name="T10" fmla="*/ 376685141 w 837"/>
              <a:gd name="T11" fmla="*/ 209172969 h 332"/>
              <a:gd name="T12" fmla="*/ 536200126 w 837"/>
              <a:gd name="T13" fmla="*/ 105216325 h 332"/>
              <a:gd name="T14" fmla="*/ 376685141 w 837"/>
              <a:gd name="T15" fmla="*/ 0 h 332"/>
              <a:gd name="T16" fmla="*/ 0 60000 65536"/>
              <a:gd name="T17" fmla="*/ 0 60000 65536"/>
              <a:gd name="T18" fmla="*/ 0 60000 65536"/>
              <a:gd name="T19" fmla="*/ 0 60000 65536"/>
              <a:gd name="T20" fmla="*/ 0 60000 65536"/>
              <a:gd name="T21" fmla="*/ 0 60000 65536"/>
              <a:gd name="T22" fmla="*/ 0 60000 65536"/>
              <a:gd name="T23" fmla="*/ 0 60000 65536"/>
              <a:gd name="T24" fmla="*/ 0 w 837"/>
              <a:gd name="T25" fmla="*/ 0 h 332"/>
              <a:gd name="T26" fmla="*/ 837 w 837"/>
              <a:gd name="T27" fmla="*/ 332 h 3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37" h="332">
                <a:moveTo>
                  <a:pt x="588" y="0"/>
                </a:moveTo>
                <a:lnTo>
                  <a:pt x="588" y="80"/>
                </a:lnTo>
                <a:lnTo>
                  <a:pt x="0" y="80"/>
                </a:lnTo>
                <a:lnTo>
                  <a:pt x="0" y="249"/>
                </a:lnTo>
                <a:lnTo>
                  <a:pt x="588" y="249"/>
                </a:lnTo>
                <a:lnTo>
                  <a:pt x="588" y="332"/>
                </a:lnTo>
                <a:lnTo>
                  <a:pt x="837" y="167"/>
                </a:lnTo>
                <a:lnTo>
                  <a:pt x="588" y="0"/>
                </a:lnTo>
                <a:close/>
              </a:path>
            </a:pathLst>
          </a:custGeom>
          <a:solidFill>
            <a:schemeClr val="accent3">
              <a:lumMod val="60000"/>
              <a:lumOff val="40000"/>
            </a:schemeClr>
          </a:solidFill>
          <a:ln>
            <a:noFill/>
          </a:ln>
        </p:spPr>
        <p:txBody>
          <a:bodyPr/>
          <a:lstStyle/>
          <a:p>
            <a:endParaRPr lang="en-US"/>
          </a:p>
        </p:txBody>
      </p:sp>
      <p:sp>
        <p:nvSpPr>
          <p:cNvPr id="39963" name="Freeform 553"/>
          <p:cNvSpPr>
            <a:spLocks/>
          </p:cNvSpPr>
          <p:nvPr/>
        </p:nvSpPr>
        <p:spPr bwMode="auto">
          <a:xfrm>
            <a:off x="3794125" y="5299075"/>
            <a:ext cx="273050" cy="434975"/>
          </a:xfrm>
          <a:custGeom>
            <a:avLst/>
            <a:gdLst>
              <a:gd name="T0" fmla="*/ 224567176 w 332"/>
              <a:gd name="T1" fmla="*/ 159292012 h 835"/>
              <a:gd name="T2" fmla="*/ 167072880 w 332"/>
              <a:gd name="T3" fmla="*/ 159292012 h 835"/>
              <a:gd name="T4" fmla="*/ 167072880 w 332"/>
              <a:gd name="T5" fmla="*/ 0 h 835"/>
              <a:gd name="T6" fmla="*/ 54112424 w 332"/>
              <a:gd name="T7" fmla="*/ 0 h 835"/>
              <a:gd name="T8" fmla="*/ 54112424 w 332"/>
              <a:gd name="T9" fmla="*/ 159292012 h 835"/>
              <a:gd name="T10" fmla="*/ 0 w 332"/>
              <a:gd name="T11" fmla="*/ 159292012 h 835"/>
              <a:gd name="T12" fmla="*/ 112959634 w 332"/>
              <a:gd name="T13" fmla="*/ 226590719 h 835"/>
              <a:gd name="T14" fmla="*/ 224567176 w 332"/>
              <a:gd name="T15" fmla="*/ 159292012 h 835"/>
              <a:gd name="T16" fmla="*/ 0 60000 65536"/>
              <a:gd name="T17" fmla="*/ 0 60000 65536"/>
              <a:gd name="T18" fmla="*/ 0 60000 65536"/>
              <a:gd name="T19" fmla="*/ 0 60000 65536"/>
              <a:gd name="T20" fmla="*/ 0 60000 65536"/>
              <a:gd name="T21" fmla="*/ 0 60000 65536"/>
              <a:gd name="T22" fmla="*/ 0 60000 65536"/>
              <a:gd name="T23" fmla="*/ 0 60000 65536"/>
              <a:gd name="T24" fmla="*/ 0 w 332"/>
              <a:gd name="T25" fmla="*/ 0 h 835"/>
              <a:gd name="T26" fmla="*/ 332 w 332"/>
              <a:gd name="T27" fmla="*/ 835 h 83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32" h="835">
                <a:moveTo>
                  <a:pt x="332" y="587"/>
                </a:moveTo>
                <a:lnTo>
                  <a:pt x="247" y="587"/>
                </a:lnTo>
                <a:lnTo>
                  <a:pt x="247" y="0"/>
                </a:lnTo>
                <a:lnTo>
                  <a:pt x="80" y="0"/>
                </a:lnTo>
                <a:lnTo>
                  <a:pt x="80" y="587"/>
                </a:lnTo>
                <a:lnTo>
                  <a:pt x="0" y="587"/>
                </a:lnTo>
                <a:lnTo>
                  <a:pt x="167" y="835"/>
                </a:lnTo>
                <a:lnTo>
                  <a:pt x="332" y="587"/>
                </a:lnTo>
                <a:close/>
              </a:path>
            </a:pathLst>
          </a:custGeom>
          <a:solidFill>
            <a:schemeClr val="accent3">
              <a:lumMod val="60000"/>
              <a:lumOff val="40000"/>
            </a:schemeClr>
          </a:solidFill>
          <a:ln>
            <a:noFill/>
          </a:ln>
        </p:spPr>
        <p:txBody>
          <a:bodyPr/>
          <a:lstStyle/>
          <a:p>
            <a:endParaRPr lang="en-US"/>
          </a:p>
        </p:txBody>
      </p:sp>
      <p:sp>
        <p:nvSpPr>
          <p:cNvPr id="39964" name="Freeform 588"/>
          <p:cNvSpPr>
            <a:spLocks/>
          </p:cNvSpPr>
          <p:nvPr/>
        </p:nvSpPr>
        <p:spPr bwMode="auto">
          <a:xfrm>
            <a:off x="7491413" y="2368550"/>
            <a:ext cx="1430337" cy="1666875"/>
          </a:xfrm>
          <a:custGeom>
            <a:avLst/>
            <a:gdLst>
              <a:gd name="T0" fmla="*/ 317837709 w 1785"/>
              <a:gd name="T1" fmla="*/ 883736923 h 2098"/>
              <a:gd name="T2" fmla="*/ 220880893 w 1785"/>
              <a:gd name="T3" fmla="*/ 765695478 h 2098"/>
              <a:gd name="T4" fmla="*/ 138050358 w 1785"/>
              <a:gd name="T5" fmla="*/ 644496663 h 2098"/>
              <a:gd name="T6" fmla="*/ 73841448 w 1785"/>
              <a:gd name="T7" fmla="*/ 524561113 h 2098"/>
              <a:gd name="T8" fmla="*/ 39167996 w 1785"/>
              <a:gd name="T9" fmla="*/ 437449813 h 2098"/>
              <a:gd name="T10" fmla="*/ 21189020 w 1785"/>
              <a:gd name="T11" fmla="*/ 381901084 h 2098"/>
              <a:gd name="T12" fmla="*/ 8347238 w 1785"/>
              <a:gd name="T13" fmla="*/ 326982399 h 2098"/>
              <a:gd name="T14" fmla="*/ 2568196 w 1785"/>
              <a:gd name="T15" fmla="*/ 276483555 h 2098"/>
              <a:gd name="T16" fmla="*/ 0 w 1785"/>
              <a:gd name="T17" fmla="*/ 229140492 h 2098"/>
              <a:gd name="T18" fmla="*/ 3852695 w 1785"/>
              <a:gd name="T19" fmla="*/ 184322370 h 2098"/>
              <a:gd name="T20" fmla="*/ 12199933 w 1785"/>
              <a:gd name="T21" fmla="*/ 143291662 h 2098"/>
              <a:gd name="T22" fmla="*/ 26968063 w 1785"/>
              <a:gd name="T23" fmla="*/ 106680000 h 2098"/>
              <a:gd name="T24" fmla="*/ 46873386 w 1785"/>
              <a:gd name="T25" fmla="*/ 73854957 h 2098"/>
              <a:gd name="T26" fmla="*/ 72556949 w 1785"/>
              <a:gd name="T27" fmla="*/ 47343064 h 2098"/>
              <a:gd name="T28" fmla="*/ 104661404 w 1785"/>
              <a:gd name="T29" fmla="*/ 25249422 h 2098"/>
              <a:gd name="T30" fmla="*/ 139334857 w 1785"/>
              <a:gd name="T31" fmla="*/ 10731402 h 2098"/>
              <a:gd name="T32" fmla="*/ 178502852 w 1785"/>
              <a:gd name="T33" fmla="*/ 2524942 h 2098"/>
              <a:gd name="T34" fmla="*/ 220880893 w 1785"/>
              <a:gd name="T35" fmla="*/ 0 h 2098"/>
              <a:gd name="T36" fmla="*/ 266469780 w 1785"/>
              <a:gd name="T37" fmla="*/ 3787413 h 2098"/>
              <a:gd name="T38" fmla="*/ 314627664 w 1785"/>
              <a:gd name="T39" fmla="*/ 13256344 h 2098"/>
              <a:gd name="T40" fmla="*/ 364711094 w 1785"/>
              <a:gd name="T41" fmla="*/ 27774364 h 2098"/>
              <a:gd name="T42" fmla="*/ 416720872 w 1785"/>
              <a:gd name="T43" fmla="*/ 47343064 h 2098"/>
              <a:gd name="T44" fmla="*/ 470656997 w 1785"/>
              <a:gd name="T45" fmla="*/ 72592486 h 2098"/>
              <a:gd name="T46" fmla="*/ 525234971 w 1785"/>
              <a:gd name="T47" fmla="*/ 104155058 h 2098"/>
              <a:gd name="T48" fmla="*/ 607423658 w 1785"/>
              <a:gd name="T49" fmla="*/ 158441315 h 2098"/>
              <a:gd name="T50" fmla="*/ 718505953 w 1785"/>
              <a:gd name="T51" fmla="*/ 248709191 h 2098"/>
              <a:gd name="T52" fmla="*/ 827020052 w 1785"/>
              <a:gd name="T53" fmla="*/ 354757558 h 2098"/>
              <a:gd name="T54" fmla="*/ 925903215 w 1785"/>
              <a:gd name="T55" fmla="*/ 474062269 h 2098"/>
              <a:gd name="T56" fmla="*/ 1008091902 w 1785"/>
              <a:gd name="T57" fmla="*/ 595260290 h 2098"/>
              <a:gd name="T58" fmla="*/ 1072300812 w 1785"/>
              <a:gd name="T59" fmla="*/ 715195839 h 2098"/>
              <a:gd name="T60" fmla="*/ 1106974264 w 1785"/>
              <a:gd name="T61" fmla="*/ 802307140 h 2098"/>
              <a:gd name="T62" fmla="*/ 1125595088 w 1785"/>
              <a:gd name="T63" fmla="*/ 857856663 h 2098"/>
              <a:gd name="T64" fmla="*/ 1137795021 w 1785"/>
              <a:gd name="T65" fmla="*/ 911512082 h 2098"/>
              <a:gd name="T66" fmla="*/ 1144857761 w 1785"/>
              <a:gd name="T67" fmla="*/ 962010926 h 2098"/>
              <a:gd name="T68" fmla="*/ 1146142260 w 1785"/>
              <a:gd name="T69" fmla="*/ 1010616461 h 2098"/>
              <a:gd name="T70" fmla="*/ 1142289565 w 1785"/>
              <a:gd name="T71" fmla="*/ 1055434582 h 2098"/>
              <a:gd name="T72" fmla="*/ 1133942326 w 1785"/>
              <a:gd name="T73" fmla="*/ 1096465290 h 2098"/>
              <a:gd name="T74" fmla="*/ 1119174197 w 1785"/>
              <a:gd name="T75" fmla="*/ 1133076952 h 2098"/>
              <a:gd name="T76" fmla="*/ 1099268874 w 1785"/>
              <a:gd name="T77" fmla="*/ 1165901995 h 2098"/>
              <a:gd name="T78" fmla="*/ 1073585310 w 1785"/>
              <a:gd name="T79" fmla="*/ 1192413889 h 2098"/>
              <a:gd name="T80" fmla="*/ 1034417314 w 1785"/>
              <a:gd name="T81" fmla="*/ 1217663311 h 2098"/>
              <a:gd name="T82" fmla="*/ 988828428 w 1785"/>
              <a:gd name="T83" fmla="*/ 1232182126 h 2098"/>
              <a:gd name="T84" fmla="*/ 938103149 w 1785"/>
              <a:gd name="T85" fmla="*/ 1238494481 h 2098"/>
              <a:gd name="T86" fmla="*/ 881598827 w 1785"/>
              <a:gd name="T87" fmla="*/ 1234707068 h 2098"/>
              <a:gd name="T88" fmla="*/ 819957312 w 1785"/>
              <a:gd name="T89" fmla="*/ 1222713195 h 2098"/>
              <a:gd name="T90" fmla="*/ 754463103 w 1785"/>
              <a:gd name="T91" fmla="*/ 1200620348 h 2098"/>
              <a:gd name="T92" fmla="*/ 685116999 w 1785"/>
              <a:gd name="T93" fmla="*/ 1170320247 h 2098"/>
              <a:gd name="T94" fmla="*/ 613844549 w 1785"/>
              <a:gd name="T95" fmla="*/ 1130552010 h 209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85"/>
              <a:gd name="T145" fmla="*/ 0 h 2098"/>
              <a:gd name="T146" fmla="*/ 1785 w 1785"/>
              <a:gd name="T147" fmla="*/ 2098 h 209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85" h="2098">
                <a:moveTo>
                  <a:pt x="618" y="1526"/>
                </a:moveTo>
                <a:lnTo>
                  <a:pt x="576" y="1484"/>
                </a:lnTo>
                <a:lnTo>
                  <a:pt x="536" y="1442"/>
                </a:lnTo>
                <a:lnTo>
                  <a:pt x="495" y="1400"/>
                </a:lnTo>
                <a:lnTo>
                  <a:pt x="457" y="1355"/>
                </a:lnTo>
                <a:lnTo>
                  <a:pt x="417" y="1307"/>
                </a:lnTo>
                <a:lnTo>
                  <a:pt x="380" y="1259"/>
                </a:lnTo>
                <a:lnTo>
                  <a:pt x="344" y="1213"/>
                </a:lnTo>
                <a:lnTo>
                  <a:pt x="309" y="1165"/>
                </a:lnTo>
                <a:lnTo>
                  <a:pt x="276" y="1117"/>
                </a:lnTo>
                <a:lnTo>
                  <a:pt x="244" y="1069"/>
                </a:lnTo>
                <a:lnTo>
                  <a:pt x="215" y="1021"/>
                </a:lnTo>
                <a:lnTo>
                  <a:pt x="188" y="973"/>
                </a:lnTo>
                <a:lnTo>
                  <a:pt x="161" y="925"/>
                </a:lnTo>
                <a:lnTo>
                  <a:pt x="138" y="877"/>
                </a:lnTo>
                <a:lnTo>
                  <a:pt x="115" y="831"/>
                </a:lnTo>
                <a:lnTo>
                  <a:pt x="96" y="783"/>
                </a:lnTo>
                <a:lnTo>
                  <a:pt x="77" y="739"/>
                </a:lnTo>
                <a:lnTo>
                  <a:pt x="69" y="716"/>
                </a:lnTo>
                <a:lnTo>
                  <a:pt x="61" y="693"/>
                </a:lnTo>
                <a:lnTo>
                  <a:pt x="54" y="670"/>
                </a:lnTo>
                <a:lnTo>
                  <a:pt x="46" y="649"/>
                </a:lnTo>
                <a:lnTo>
                  <a:pt x="40" y="626"/>
                </a:lnTo>
                <a:lnTo>
                  <a:pt x="33" y="605"/>
                </a:lnTo>
                <a:lnTo>
                  <a:pt x="29" y="584"/>
                </a:lnTo>
                <a:lnTo>
                  <a:pt x="23" y="561"/>
                </a:lnTo>
                <a:lnTo>
                  <a:pt x="19" y="539"/>
                </a:lnTo>
                <a:lnTo>
                  <a:pt x="13" y="518"/>
                </a:lnTo>
                <a:lnTo>
                  <a:pt x="12" y="499"/>
                </a:lnTo>
                <a:lnTo>
                  <a:pt x="8" y="478"/>
                </a:lnTo>
                <a:lnTo>
                  <a:pt x="6" y="459"/>
                </a:lnTo>
                <a:lnTo>
                  <a:pt x="4" y="438"/>
                </a:lnTo>
                <a:lnTo>
                  <a:pt x="2" y="419"/>
                </a:lnTo>
                <a:lnTo>
                  <a:pt x="0" y="399"/>
                </a:lnTo>
                <a:lnTo>
                  <a:pt x="0" y="380"/>
                </a:lnTo>
                <a:lnTo>
                  <a:pt x="0" y="363"/>
                </a:lnTo>
                <a:lnTo>
                  <a:pt x="0" y="344"/>
                </a:lnTo>
                <a:lnTo>
                  <a:pt x="2" y="326"/>
                </a:lnTo>
                <a:lnTo>
                  <a:pt x="4" y="309"/>
                </a:lnTo>
                <a:lnTo>
                  <a:pt x="6" y="292"/>
                </a:lnTo>
                <a:lnTo>
                  <a:pt x="8" y="275"/>
                </a:lnTo>
                <a:lnTo>
                  <a:pt x="12" y="257"/>
                </a:lnTo>
                <a:lnTo>
                  <a:pt x="15" y="242"/>
                </a:lnTo>
                <a:lnTo>
                  <a:pt x="19" y="227"/>
                </a:lnTo>
                <a:lnTo>
                  <a:pt x="23" y="211"/>
                </a:lnTo>
                <a:lnTo>
                  <a:pt x="29" y="196"/>
                </a:lnTo>
                <a:lnTo>
                  <a:pt x="35" y="182"/>
                </a:lnTo>
                <a:lnTo>
                  <a:pt x="42" y="169"/>
                </a:lnTo>
                <a:lnTo>
                  <a:pt x="48" y="156"/>
                </a:lnTo>
                <a:lnTo>
                  <a:pt x="56" y="142"/>
                </a:lnTo>
                <a:lnTo>
                  <a:pt x="65" y="129"/>
                </a:lnTo>
                <a:lnTo>
                  <a:pt x="73" y="117"/>
                </a:lnTo>
                <a:lnTo>
                  <a:pt x="83" y="106"/>
                </a:lnTo>
                <a:lnTo>
                  <a:pt x="92" y="94"/>
                </a:lnTo>
                <a:lnTo>
                  <a:pt x="104" y="84"/>
                </a:lnTo>
                <a:lnTo>
                  <a:pt x="113" y="75"/>
                </a:lnTo>
                <a:lnTo>
                  <a:pt x="125" y="65"/>
                </a:lnTo>
                <a:lnTo>
                  <a:pt x="136" y="56"/>
                </a:lnTo>
                <a:lnTo>
                  <a:pt x="150" y="48"/>
                </a:lnTo>
                <a:lnTo>
                  <a:pt x="163" y="40"/>
                </a:lnTo>
                <a:lnTo>
                  <a:pt x="175" y="35"/>
                </a:lnTo>
                <a:lnTo>
                  <a:pt x="188" y="29"/>
                </a:lnTo>
                <a:lnTo>
                  <a:pt x="204" y="23"/>
                </a:lnTo>
                <a:lnTo>
                  <a:pt x="217" y="17"/>
                </a:lnTo>
                <a:lnTo>
                  <a:pt x="232" y="13"/>
                </a:lnTo>
                <a:lnTo>
                  <a:pt x="248" y="10"/>
                </a:lnTo>
                <a:lnTo>
                  <a:pt x="263" y="6"/>
                </a:lnTo>
                <a:lnTo>
                  <a:pt x="278" y="4"/>
                </a:lnTo>
                <a:lnTo>
                  <a:pt x="294" y="2"/>
                </a:lnTo>
                <a:lnTo>
                  <a:pt x="311" y="0"/>
                </a:lnTo>
                <a:lnTo>
                  <a:pt x="328" y="0"/>
                </a:lnTo>
                <a:lnTo>
                  <a:pt x="344" y="0"/>
                </a:lnTo>
                <a:lnTo>
                  <a:pt x="361" y="0"/>
                </a:lnTo>
                <a:lnTo>
                  <a:pt x="380" y="2"/>
                </a:lnTo>
                <a:lnTo>
                  <a:pt x="397" y="4"/>
                </a:lnTo>
                <a:lnTo>
                  <a:pt x="415" y="6"/>
                </a:lnTo>
                <a:lnTo>
                  <a:pt x="434" y="8"/>
                </a:lnTo>
                <a:lnTo>
                  <a:pt x="453" y="12"/>
                </a:lnTo>
                <a:lnTo>
                  <a:pt x="470" y="15"/>
                </a:lnTo>
                <a:lnTo>
                  <a:pt x="490" y="21"/>
                </a:lnTo>
                <a:lnTo>
                  <a:pt x="509" y="25"/>
                </a:lnTo>
                <a:lnTo>
                  <a:pt x="530" y="31"/>
                </a:lnTo>
                <a:lnTo>
                  <a:pt x="549" y="36"/>
                </a:lnTo>
                <a:lnTo>
                  <a:pt x="568" y="44"/>
                </a:lnTo>
                <a:lnTo>
                  <a:pt x="589" y="52"/>
                </a:lnTo>
                <a:lnTo>
                  <a:pt x="609" y="60"/>
                </a:lnTo>
                <a:lnTo>
                  <a:pt x="630" y="67"/>
                </a:lnTo>
                <a:lnTo>
                  <a:pt x="649" y="75"/>
                </a:lnTo>
                <a:lnTo>
                  <a:pt x="670" y="84"/>
                </a:lnTo>
                <a:lnTo>
                  <a:pt x="691" y="94"/>
                </a:lnTo>
                <a:lnTo>
                  <a:pt x="712" y="106"/>
                </a:lnTo>
                <a:lnTo>
                  <a:pt x="733" y="115"/>
                </a:lnTo>
                <a:lnTo>
                  <a:pt x="754" y="127"/>
                </a:lnTo>
                <a:lnTo>
                  <a:pt x="776" y="140"/>
                </a:lnTo>
                <a:lnTo>
                  <a:pt x="797" y="152"/>
                </a:lnTo>
                <a:lnTo>
                  <a:pt x="818" y="165"/>
                </a:lnTo>
                <a:lnTo>
                  <a:pt x="839" y="179"/>
                </a:lnTo>
                <a:lnTo>
                  <a:pt x="860" y="192"/>
                </a:lnTo>
                <a:lnTo>
                  <a:pt x="904" y="221"/>
                </a:lnTo>
                <a:lnTo>
                  <a:pt x="946" y="251"/>
                </a:lnTo>
                <a:lnTo>
                  <a:pt x="991" y="284"/>
                </a:lnTo>
                <a:lnTo>
                  <a:pt x="1033" y="319"/>
                </a:lnTo>
                <a:lnTo>
                  <a:pt x="1077" y="355"/>
                </a:lnTo>
                <a:lnTo>
                  <a:pt x="1119" y="394"/>
                </a:lnTo>
                <a:lnTo>
                  <a:pt x="1161" y="432"/>
                </a:lnTo>
                <a:lnTo>
                  <a:pt x="1204" y="474"/>
                </a:lnTo>
                <a:lnTo>
                  <a:pt x="1246" y="516"/>
                </a:lnTo>
                <a:lnTo>
                  <a:pt x="1288" y="562"/>
                </a:lnTo>
                <a:lnTo>
                  <a:pt x="1328" y="609"/>
                </a:lnTo>
                <a:lnTo>
                  <a:pt x="1369" y="655"/>
                </a:lnTo>
                <a:lnTo>
                  <a:pt x="1405" y="703"/>
                </a:lnTo>
                <a:lnTo>
                  <a:pt x="1442" y="751"/>
                </a:lnTo>
                <a:lnTo>
                  <a:pt x="1476" y="799"/>
                </a:lnTo>
                <a:lnTo>
                  <a:pt x="1509" y="847"/>
                </a:lnTo>
                <a:lnTo>
                  <a:pt x="1541" y="895"/>
                </a:lnTo>
                <a:lnTo>
                  <a:pt x="1570" y="943"/>
                </a:lnTo>
                <a:lnTo>
                  <a:pt x="1597" y="991"/>
                </a:lnTo>
                <a:lnTo>
                  <a:pt x="1624" y="1039"/>
                </a:lnTo>
                <a:lnTo>
                  <a:pt x="1647" y="1087"/>
                </a:lnTo>
                <a:lnTo>
                  <a:pt x="1670" y="1133"/>
                </a:lnTo>
                <a:lnTo>
                  <a:pt x="1689" y="1179"/>
                </a:lnTo>
                <a:lnTo>
                  <a:pt x="1708" y="1225"/>
                </a:lnTo>
                <a:lnTo>
                  <a:pt x="1716" y="1248"/>
                </a:lnTo>
                <a:lnTo>
                  <a:pt x="1724" y="1271"/>
                </a:lnTo>
                <a:lnTo>
                  <a:pt x="1731" y="1294"/>
                </a:lnTo>
                <a:lnTo>
                  <a:pt x="1739" y="1315"/>
                </a:lnTo>
                <a:lnTo>
                  <a:pt x="1745" y="1338"/>
                </a:lnTo>
                <a:lnTo>
                  <a:pt x="1753" y="1359"/>
                </a:lnTo>
                <a:lnTo>
                  <a:pt x="1756" y="1380"/>
                </a:lnTo>
                <a:lnTo>
                  <a:pt x="1762" y="1401"/>
                </a:lnTo>
                <a:lnTo>
                  <a:pt x="1768" y="1423"/>
                </a:lnTo>
                <a:lnTo>
                  <a:pt x="1772" y="1444"/>
                </a:lnTo>
                <a:lnTo>
                  <a:pt x="1776" y="1465"/>
                </a:lnTo>
                <a:lnTo>
                  <a:pt x="1778" y="1486"/>
                </a:lnTo>
                <a:lnTo>
                  <a:pt x="1779" y="1505"/>
                </a:lnTo>
                <a:lnTo>
                  <a:pt x="1783" y="1524"/>
                </a:lnTo>
                <a:lnTo>
                  <a:pt x="1783" y="1545"/>
                </a:lnTo>
                <a:lnTo>
                  <a:pt x="1785" y="1565"/>
                </a:lnTo>
                <a:lnTo>
                  <a:pt x="1785" y="1584"/>
                </a:lnTo>
                <a:lnTo>
                  <a:pt x="1785" y="1601"/>
                </a:lnTo>
                <a:lnTo>
                  <a:pt x="1785" y="1620"/>
                </a:lnTo>
                <a:lnTo>
                  <a:pt x="1783" y="1638"/>
                </a:lnTo>
                <a:lnTo>
                  <a:pt x="1783" y="1655"/>
                </a:lnTo>
                <a:lnTo>
                  <a:pt x="1779" y="1672"/>
                </a:lnTo>
                <a:lnTo>
                  <a:pt x="1778" y="1689"/>
                </a:lnTo>
                <a:lnTo>
                  <a:pt x="1774" y="1705"/>
                </a:lnTo>
                <a:lnTo>
                  <a:pt x="1770" y="1722"/>
                </a:lnTo>
                <a:lnTo>
                  <a:pt x="1766" y="1737"/>
                </a:lnTo>
                <a:lnTo>
                  <a:pt x="1762" y="1753"/>
                </a:lnTo>
                <a:lnTo>
                  <a:pt x="1756" y="1766"/>
                </a:lnTo>
                <a:lnTo>
                  <a:pt x="1751" y="1782"/>
                </a:lnTo>
                <a:lnTo>
                  <a:pt x="1743" y="1795"/>
                </a:lnTo>
                <a:lnTo>
                  <a:pt x="1737" y="1808"/>
                </a:lnTo>
                <a:lnTo>
                  <a:pt x="1730" y="1822"/>
                </a:lnTo>
                <a:lnTo>
                  <a:pt x="1722" y="1833"/>
                </a:lnTo>
                <a:lnTo>
                  <a:pt x="1712" y="1847"/>
                </a:lnTo>
                <a:lnTo>
                  <a:pt x="1703" y="1858"/>
                </a:lnTo>
                <a:lnTo>
                  <a:pt x="1693" y="1868"/>
                </a:lnTo>
                <a:lnTo>
                  <a:pt x="1684" y="1879"/>
                </a:lnTo>
                <a:lnTo>
                  <a:pt x="1672" y="1889"/>
                </a:lnTo>
                <a:lnTo>
                  <a:pt x="1659" y="1901"/>
                </a:lnTo>
                <a:lnTo>
                  <a:pt x="1643" y="1910"/>
                </a:lnTo>
                <a:lnTo>
                  <a:pt x="1628" y="1920"/>
                </a:lnTo>
                <a:lnTo>
                  <a:pt x="1611" y="1929"/>
                </a:lnTo>
                <a:lnTo>
                  <a:pt x="1595" y="1935"/>
                </a:lnTo>
                <a:lnTo>
                  <a:pt x="1578" y="1943"/>
                </a:lnTo>
                <a:lnTo>
                  <a:pt x="1559" y="1949"/>
                </a:lnTo>
                <a:lnTo>
                  <a:pt x="1540" y="1952"/>
                </a:lnTo>
                <a:lnTo>
                  <a:pt x="1520" y="1956"/>
                </a:lnTo>
                <a:lnTo>
                  <a:pt x="1501" y="1960"/>
                </a:lnTo>
                <a:lnTo>
                  <a:pt x="1482" y="1962"/>
                </a:lnTo>
                <a:lnTo>
                  <a:pt x="1461" y="1962"/>
                </a:lnTo>
                <a:lnTo>
                  <a:pt x="1438" y="1962"/>
                </a:lnTo>
                <a:lnTo>
                  <a:pt x="1417" y="1962"/>
                </a:lnTo>
                <a:lnTo>
                  <a:pt x="1394" y="1960"/>
                </a:lnTo>
                <a:lnTo>
                  <a:pt x="1373" y="1956"/>
                </a:lnTo>
                <a:lnTo>
                  <a:pt x="1348" y="1954"/>
                </a:lnTo>
                <a:lnTo>
                  <a:pt x="1325" y="1949"/>
                </a:lnTo>
                <a:lnTo>
                  <a:pt x="1300" y="1943"/>
                </a:lnTo>
                <a:lnTo>
                  <a:pt x="1277" y="1937"/>
                </a:lnTo>
                <a:lnTo>
                  <a:pt x="1252" y="1929"/>
                </a:lnTo>
                <a:lnTo>
                  <a:pt x="1225" y="1922"/>
                </a:lnTo>
                <a:lnTo>
                  <a:pt x="1200" y="1912"/>
                </a:lnTo>
                <a:lnTo>
                  <a:pt x="1175" y="1902"/>
                </a:lnTo>
                <a:lnTo>
                  <a:pt x="1148" y="1893"/>
                </a:lnTo>
                <a:lnTo>
                  <a:pt x="1121" y="1879"/>
                </a:lnTo>
                <a:lnTo>
                  <a:pt x="1094" y="1868"/>
                </a:lnTo>
                <a:lnTo>
                  <a:pt x="1067" y="1854"/>
                </a:lnTo>
                <a:lnTo>
                  <a:pt x="1040" y="1839"/>
                </a:lnTo>
                <a:lnTo>
                  <a:pt x="1012" y="1824"/>
                </a:lnTo>
                <a:lnTo>
                  <a:pt x="985" y="1808"/>
                </a:lnTo>
                <a:lnTo>
                  <a:pt x="956" y="1791"/>
                </a:lnTo>
                <a:lnTo>
                  <a:pt x="718" y="2098"/>
                </a:lnTo>
                <a:lnTo>
                  <a:pt x="618" y="1526"/>
                </a:lnTo>
                <a:close/>
              </a:path>
            </a:pathLst>
          </a:custGeom>
          <a:solidFill>
            <a:srgbClr val="DD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9965" name="Freeform 589"/>
          <p:cNvSpPr>
            <a:spLocks/>
          </p:cNvSpPr>
          <p:nvPr/>
        </p:nvSpPr>
        <p:spPr bwMode="auto">
          <a:xfrm>
            <a:off x="7491413" y="2368550"/>
            <a:ext cx="1430337" cy="1666875"/>
          </a:xfrm>
          <a:custGeom>
            <a:avLst/>
            <a:gdLst>
              <a:gd name="T0" fmla="*/ 317837709 w 1785"/>
              <a:gd name="T1" fmla="*/ 883736923 h 2098"/>
              <a:gd name="T2" fmla="*/ 220880893 w 1785"/>
              <a:gd name="T3" fmla="*/ 765695478 h 2098"/>
              <a:gd name="T4" fmla="*/ 138050358 w 1785"/>
              <a:gd name="T5" fmla="*/ 644496663 h 2098"/>
              <a:gd name="T6" fmla="*/ 73841448 w 1785"/>
              <a:gd name="T7" fmla="*/ 524561113 h 2098"/>
              <a:gd name="T8" fmla="*/ 39167996 w 1785"/>
              <a:gd name="T9" fmla="*/ 437449813 h 2098"/>
              <a:gd name="T10" fmla="*/ 21189020 w 1785"/>
              <a:gd name="T11" fmla="*/ 381901084 h 2098"/>
              <a:gd name="T12" fmla="*/ 8347238 w 1785"/>
              <a:gd name="T13" fmla="*/ 326982399 h 2098"/>
              <a:gd name="T14" fmla="*/ 2568196 w 1785"/>
              <a:gd name="T15" fmla="*/ 276483555 h 2098"/>
              <a:gd name="T16" fmla="*/ 0 w 1785"/>
              <a:gd name="T17" fmla="*/ 229140492 h 2098"/>
              <a:gd name="T18" fmla="*/ 3852695 w 1785"/>
              <a:gd name="T19" fmla="*/ 184322370 h 2098"/>
              <a:gd name="T20" fmla="*/ 12199933 w 1785"/>
              <a:gd name="T21" fmla="*/ 143291662 h 2098"/>
              <a:gd name="T22" fmla="*/ 26968063 w 1785"/>
              <a:gd name="T23" fmla="*/ 106680000 h 2098"/>
              <a:gd name="T24" fmla="*/ 46873386 w 1785"/>
              <a:gd name="T25" fmla="*/ 73854957 h 2098"/>
              <a:gd name="T26" fmla="*/ 72556949 w 1785"/>
              <a:gd name="T27" fmla="*/ 47343064 h 2098"/>
              <a:gd name="T28" fmla="*/ 104661404 w 1785"/>
              <a:gd name="T29" fmla="*/ 25249422 h 2098"/>
              <a:gd name="T30" fmla="*/ 139334857 w 1785"/>
              <a:gd name="T31" fmla="*/ 10731402 h 2098"/>
              <a:gd name="T32" fmla="*/ 178502852 w 1785"/>
              <a:gd name="T33" fmla="*/ 2524942 h 2098"/>
              <a:gd name="T34" fmla="*/ 220880893 w 1785"/>
              <a:gd name="T35" fmla="*/ 0 h 2098"/>
              <a:gd name="T36" fmla="*/ 266469780 w 1785"/>
              <a:gd name="T37" fmla="*/ 3787413 h 2098"/>
              <a:gd name="T38" fmla="*/ 314627664 w 1785"/>
              <a:gd name="T39" fmla="*/ 13256344 h 2098"/>
              <a:gd name="T40" fmla="*/ 364711094 w 1785"/>
              <a:gd name="T41" fmla="*/ 27774364 h 2098"/>
              <a:gd name="T42" fmla="*/ 416720872 w 1785"/>
              <a:gd name="T43" fmla="*/ 47343064 h 2098"/>
              <a:gd name="T44" fmla="*/ 470656997 w 1785"/>
              <a:gd name="T45" fmla="*/ 72592486 h 2098"/>
              <a:gd name="T46" fmla="*/ 525234971 w 1785"/>
              <a:gd name="T47" fmla="*/ 104155058 h 2098"/>
              <a:gd name="T48" fmla="*/ 607423658 w 1785"/>
              <a:gd name="T49" fmla="*/ 158441315 h 2098"/>
              <a:gd name="T50" fmla="*/ 718505953 w 1785"/>
              <a:gd name="T51" fmla="*/ 248709191 h 2098"/>
              <a:gd name="T52" fmla="*/ 827020052 w 1785"/>
              <a:gd name="T53" fmla="*/ 354757558 h 2098"/>
              <a:gd name="T54" fmla="*/ 925903215 w 1785"/>
              <a:gd name="T55" fmla="*/ 474062269 h 2098"/>
              <a:gd name="T56" fmla="*/ 1008091902 w 1785"/>
              <a:gd name="T57" fmla="*/ 595260290 h 2098"/>
              <a:gd name="T58" fmla="*/ 1072300812 w 1785"/>
              <a:gd name="T59" fmla="*/ 715195839 h 2098"/>
              <a:gd name="T60" fmla="*/ 1106974264 w 1785"/>
              <a:gd name="T61" fmla="*/ 802307140 h 2098"/>
              <a:gd name="T62" fmla="*/ 1125595088 w 1785"/>
              <a:gd name="T63" fmla="*/ 857856663 h 2098"/>
              <a:gd name="T64" fmla="*/ 1137795021 w 1785"/>
              <a:gd name="T65" fmla="*/ 911512082 h 2098"/>
              <a:gd name="T66" fmla="*/ 1144857761 w 1785"/>
              <a:gd name="T67" fmla="*/ 962010926 h 2098"/>
              <a:gd name="T68" fmla="*/ 1146142260 w 1785"/>
              <a:gd name="T69" fmla="*/ 1010616461 h 2098"/>
              <a:gd name="T70" fmla="*/ 1142289565 w 1785"/>
              <a:gd name="T71" fmla="*/ 1055434582 h 2098"/>
              <a:gd name="T72" fmla="*/ 1133942326 w 1785"/>
              <a:gd name="T73" fmla="*/ 1096465290 h 2098"/>
              <a:gd name="T74" fmla="*/ 1119174197 w 1785"/>
              <a:gd name="T75" fmla="*/ 1133076952 h 2098"/>
              <a:gd name="T76" fmla="*/ 1099268874 w 1785"/>
              <a:gd name="T77" fmla="*/ 1165901995 h 2098"/>
              <a:gd name="T78" fmla="*/ 1073585310 w 1785"/>
              <a:gd name="T79" fmla="*/ 1192413889 h 2098"/>
              <a:gd name="T80" fmla="*/ 1034417314 w 1785"/>
              <a:gd name="T81" fmla="*/ 1217663311 h 2098"/>
              <a:gd name="T82" fmla="*/ 988828428 w 1785"/>
              <a:gd name="T83" fmla="*/ 1232182126 h 2098"/>
              <a:gd name="T84" fmla="*/ 938103149 w 1785"/>
              <a:gd name="T85" fmla="*/ 1238494481 h 2098"/>
              <a:gd name="T86" fmla="*/ 881598827 w 1785"/>
              <a:gd name="T87" fmla="*/ 1234707068 h 2098"/>
              <a:gd name="T88" fmla="*/ 819957312 w 1785"/>
              <a:gd name="T89" fmla="*/ 1222713195 h 2098"/>
              <a:gd name="T90" fmla="*/ 754463103 w 1785"/>
              <a:gd name="T91" fmla="*/ 1200620348 h 2098"/>
              <a:gd name="T92" fmla="*/ 685116999 w 1785"/>
              <a:gd name="T93" fmla="*/ 1170320247 h 2098"/>
              <a:gd name="T94" fmla="*/ 613844549 w 1785"/>
              <a:gd name="T95" fmla="*/ 1130552010 h 209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85"/>
              <a:gd name="T145" fmla="*/ 0 h 2098"/>
              <a:gd name="T146" fmla="*/ 1785 w 1785"/>
              <a:gd name="T147" fmla="*/ 2098 h 209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85" h="2098">
                <a:moveTo>
                  <a:pt x="618" y="1526"/>
                </a:moveTo>
                <a:lnTo>
                  <a:pt x="576" y="1484"/>
                </a:lnTo>
                <a:lnTo>
                  <a:pt x="536" y="1442"/>
                </a:lnTo>
                <a:lnTo>
                  <a:pt x="495" y="1400"/>
                </a:lnTo>
                <a:lnTo>
                  <a:pt x="457" y="1355"/>
                </a:lnTo>
                <a:lnTo>
                  <a:pt x="417" y="1307"/>
                </a:lnTo>
                <a:lnTo>
                  <a:pt x="380" y="1259"/>
                </a:lnTo>
                <a:lnTo>
                  <a:pt x="344" y="1213"/>
                </a:lnTo>
                <a:lnTo>
                  <a:pt x="309" y="1165"/>
                </a:lnTo>
                <a:lnTo>
                  <a:pt x="276" y="1117"/>
                </a:lnTo>
                <a:lnTo>
                  <a:pt x="244" y="1069"/>
                </a:lnTo>
                <a:lnTo>
                  <a:pt x="215" y="1021"/>
                </a:lnTo>
                <a:lnTo>
                  <a:pt x="188" y="973"/>
                </a:lnTo>
                <a:lnTo>
                  <a:pt x="161" y="925"/>
                </a:lnTo>
                <a:lnTo>
                  <a:pt x="138" y="877"/>
                </a:lnTo>
                <a:lnTo>
                  <a:pt x="115" y="831"/>
                </a:lnTo>
                <a:lnTo>
                  <a:pt x="96" y="783"/>
                </a:lnTo>
                <a:lnTo>
                  <a:pt x="77" y="739"/>
                </a:lnTo>
                <a:lnTo>
                  <a:pt x="69" y="716"/>
                </a:lnTo>
                <a:lnTo>
                  <a:pt x="61" y="693"/>
                </a:lnTo>
                <a:lnTo>
                  <a:pt x="54" y="670"/>
                </a:lnTo>
                <a:lnTo>
                  <a:pt x="46" y="649"/>
                </a:lnTo>
                <a:lnTo>
                  <a:pt x="40" y="626"/>
                </a:lnTo>
                <a:lnTo>
                  <a:pt x="33" y="605"/>
                </a:lnTo>
                <a:lnTo>
                  <a:pt x="29" y="584"/>
                </a:lnTo>
                <a:lnTo>
                  <a:pt x="23" y="561"/>
                </a:lnTo>
                <a:lnTo>
                  <a:pt x="19" y="539"/>
                </a:lnTo>
                <a:lnTo>
                  <a:pt x="13" y="518"/>
                </a:lnTo>
                <a:lnTo>
                  <a:pt x="12" y="499"/>
                </a:lnTo>
                <a:lnTo>
                  <a:pt x="8" y="478"/>
                </a:lnTo>
                <a:lnTo>
                  <a:pt x="6" y="459"/>
                </a:lnTo>
                <a:lnTo>
                  <a:pt x="4" y="438"/>
                </a:lnTo>
                <a:lnTo>
                  <a:pt x="2" y="419"/>
                </a:lnTo>
                <a:lnTo>
                  <a:pt x="0" y="399"/>
                </a:lnTo>
                <a:lnTo>
                  <a:pt x="0" y="380"/>
                </a:lnTo>
                <a:lnTo>
                  <a:pt x="0" y="363"/>
                </a:lnTo>
                <a:lnTo>
                  <a:pt x="0" y="344"/>
                </a:lnTo>
                <a:lnTo>
                  <a:pt x="2" y="326"/>
                </a:lnTo>
                <a:lnTo>
                  <a:pt x="4" y="309"/>
                </a:lnTo>
                <a:lnTo>
                  <a:pt x="6" y="292"/>
                </a:lnTo>
                <a:lnTo>
                  <a:pt x="8" y="275"/>
                </a:lnTo>
                <a:lnTo>
                  <a:pt x="12" y="257"/>
                </a:lnTo>
                <a:lnTo>
                  <a:pt x="15" y="242"/>
                </a:lnTo>
                <a:lnTo>
                  <a:pt x="19" y="227"/>
                </a:lnTo>
                <a:lnTo>
                  <a:pt x="23" y="211"/>
                </a:lnTo>
                <a:lnTo>
                  <a:pt x="29" y="196"/>
                </a:lnTo>
                <a:lnTo>
                  <a:pt x="35" y="182"/>
                </a:lnTo>
                <a:lnTo>
                  <a:pt x="42" y="169"/>
                </a:lnTo>
                <a:lnTo>
                  <a:pt x="48" y="156"/>
                </a:lnTo>
                <a:lnTo>
                  <a:pt x="56" y="142"/>
                </a:lnTo>
                <a:lnTo>
                  <a:pt x="65" y="129"/>
                </a:lnTo>
                <a:lnTo>
                  <a:pt x="73" y="117"/>
                </a:lnTo>
                <a:lnTo>
                  <a:pt x="83" y="106"/>
                </a:lnTo>
                <a:lnTo>
                  <a:pt x="92" y="94"/>
                </a:lnTo>
                <a:lnTo>
                  <a:pt x="104" y="84"/>
                </a:lnTo>
                <a:lnTo>
                  <a:pt x="113" y="75"/>
                </a:lnTo>
                <a:lnTo>
                  <a:pt x="125" y="65"/>
                </a:lnTo>
                <a:lnTo>
                  <a:pt x="136" y="56"/>
                </a:lnTo>
                <a:lnTo>
                  <a:pt x="150" y="48"/>
                </a:lnTo>
                <a:lnTo>
                  <a:pt x="163" y="40"/>
                </a:lnTo>
                <a:lnTo>
                  <a:pt x="175" y="35"/>
                </a:lnTo>
                <a:lnTo>
                  <a:pt x="188" y="29"/>
                </a:lnTo>
                <a:lnTo>
                  <a:pt x="204" y="23"/>
                </a:lnTo>
                <a:lnTo>
                  <a:pt x="217" y="17"/>
                </a:lnTo>
                <a:lnTo>
                  <a:pt x="232" y="13"/>
                </a:lnTo>
                <a:lnTo>
                  <a:pt x="248" y="10"/>
                </a:lnTo>
                <a:lnTo>
                  <a:pt x="263" y="6"/>
                </a:lnTo>
                <a:lnTo>
                  <a:pt x="278" y="4"/>
                </a:lnTo>
                <a:lnTo>
                  <a:pt x="294" y="2"/>
                </a:lnTo>
                <a:lnTo>
                  <a:pt x="311" y="0"/>
                </a:lnTo>
                <a:lnTo>
                  <a:pt x="328" y="0"/>
                </a:lnTo>
                <a:lnTo>
                  <a:pt x="344" y="0"/>
                </a:lnTo>
                <a:lnTo>
                  <a:pt x="361" y="0"/>
                </a:lnTo>
                <a:lnTo>
                  <a:pt x="380" y="2"/>
                </a:lnTo>
                <a:lnTo>
                  <a:pt x="397" y="4"/>
                </a:lnTo>
                <a:lnTo>
                  <a:pt x="415" y="6"/>
                </a:lnTo>
                <a:lnTo>
                  <a:pt x="434" y="8"/>
                </a:lnTo>
                <a:lnTo>
                  <a:pt x="453" y="12"/>
                </a:lnTo>
                <a:lnTo>
                  <a:pt x="470" y="15"/>
                </a:lnTo>
                <a:lnTo>
                  <a:pt x="490" y="21"/>
                </a:lnTo>
                <a:lnTo>
                  <a:pt x="509" y="25"/>
                </a:lnTo>
                <a:lnTo>
                  <a:pt x="530" y="31"/>
                </a:lnTo>
                <a:lnTo>
                  <a:pt x="549" y="36"/>
                </a:lnTo>
                <a:lnTo>
                  <a:pt x="568" y="44"/>
                </a:lnTo>
                <a:lnTo>
                  <a:pt x="589" y="52"/>
                </a:lnTo>
                <a:lnTo>
                  <a:pt x="609" y="60"/>
                </a:lnTo>
                <a:lnTo>
                  <a:pt x="630" y="67"/>
                </a:lnTo>
                <a:lnTo>
                  <a:pt x="649" y="75"/>
                </a:lnTo>
                <a:lnTo>
                  <a:pt x="670" y="84"/>
                </a:lnTo>
                <a:lnTo>
                  <a:pt x="691" y="94"/>
                </a:lnTo>
                <a:lnTo>
                  <a:pt x="712" y="106"/>
                </a:lnTo>
                <a:lnTo>
                  <a:pt x="733" y="115"/>
                </a:lnTo>
                <a:lnTo>
                  <a:pt x="754" y="127"/>
                </a:lnTo>
                <a:lnTo>
                  <a:pt x="776" y="140"/>
                </a:lnTo>
                <a:lnTo>
                  <a:pt x="797" y="152"/>
                </a:lnTo>
                <a:lnTo>
                  <a:pt x="818" y="165"/>
                </a:lnTo>
                <a:lnTo>
                  <a:pt x="839" y="179"/>
                </a:lnTo>
                <a:lnTo>
                  <a:pt x="860" y="192"/>
                </a:lnTo>
                <a:lnTo>
                  <a:pt x="904" y="221"/>
                </a:lnTo>
                <a:lnTo>
                  <a:pt x="946" y="251"/>
                </a:lnTo>
                <a:lnTo>
                  <a:pt x="991" y="284"/>
                </a:lnTo>
                <a:lnTo>
                  <a:pt x="1033" y="319"/>
                </a:lnTo>
                <a:lnTo>
                  <a:pt x="1077" y="355"/>
                </a:lnTo>
                <a:lnTo>
                  <a:pt x="1119" y="394"/>
                </a:lnTo>
                <a:lnTo>
                  <a:pt x="1161" y="432"/>
                </a:lnTo>
                <a:lnTo>
                  <a:pt x="1204" y="474"/>
                </a:lnTo>
                <a:lnTo>
                  <a:pt x="1246" y="516"/>
                </a:lnTo>
                <a:lnTo>
                  <a:pt x="1288" y="562"/>
                </a:lnTo>
                <a:lnTo>
                  <a:pt x="1328" y="609"/>
                </a:lnTo>
                <a:lnTo>
                  <a:pt x="1369" y="655"/>
                </a:lnTo>
                <a:lnTo>
                  <a:pt x="1405" y="703"/>
                </a:lnTo>
                <a:lnTo>
                  <a:pt x="1442" y="751"/>
                </a:lnTo>
                <a:lnTo>
                  <a:pt x="1476" y="799"/>
                </a:lnTo>
                <a:lnTo>
                  <a:pt x="1509" y="847"/>
                </a:lnTo>
                <a:lnTo>
                  <a:pt x="1541" y="895"/>
                </a:lnTo>
                <a:lnTo>
                  <a:pt x="1570" y="943"/>
                </a:lnTo>
                <a:lnTo>
                  <a:pt x="1597" y="991"/>
                </a:lnTo>
                <a:lnTo>
                  <a:pt x="1624" y="1039"/>
                </a:lnTo>
                <a:lnTo>
                  <a:pt x="1647" y="1087"/>
                </a:lnTo>
                <a:lnTo>
                  <a:pt x="1670" y="1133"/>
                </a:lnTo>
                <a:lnTo>
                  <a:pt x="1689" y="1179"/>
                </a:lnTo>
                <a:lnTo>
                  <a:pt x="1708" y="1225"/>
                </a:lnTo>
                <a:lnTo>
                  <a:pt x="1716" y="1248"/>
                </a:lnTo>
                <a:lnTo>
                  <a:pt x="1724" y="1271"/>
                </a:lnTo>
                <a:lnTo>
                  <a:pt x="1731" y="1294"/>
                </a:lnTo>
                <a:lnTo>
                  <a:pt x="1739" y="1315"/>
                </a:lnTo>
                <a:lnTo>
                  <a:pt x="1745" y="1338"/>
                </a:lnTo>
                <a:lnTo>
                  <a:pt x="1753" y="1359"/>
                </a:lnTo>
                <a:lnTo>
                  <a:pt x="1756" y="1380"/>
                </a:lnTo>
                <a:lnTo>
                  <a:pt x="1762" y="1401"/>
                </a:lnTo>
                <a:lnTo>
                  <a:pt x="1768" y="1423"/>
                </a:lnTo>
                <a:lnTo>
                  <a:pt x="1772" y="1444"/>
                </a:lnTo>
                <a:lnTo>
                  <a:pt x="1776" y="1465"/>
                </a:lnTo>
                <a:lnTo>
                  <a:pt x="1778" y="1486"/>
                </a:lnTo>
                <a:lnTo>
                  <a:pt x="1779" y="1505"/>
                </a:lnTo>
                <a:lnTo>
                  <a:pt x="1783" y="1524"/>
                </a:lnTo>
                <a:lnTo>
                  <a:pt x="1783" y="1545"/>
                </a:lnTo>
                <a:lnTo>
                  <a:pt x="1785" y="1565"/>
                </a:lnTo>
                <a:lnTo>
                  <a:pt x="1785" y="1584"/>
                </a:lnTo>
                <a:lnTo>
                  <a:pt x="1785" y="1601"/>
                </a:lnTo>
                <a:lnTo>
                  <a:pt x="1785" y="1620"/>
                </a:lnTo>
                <a:lnTo>
                  <a:pt x="1783" y="1638"/>
                </a:lnTo>
                <a:lnTo>
                  <a:pt x="1783" y="1655"/>
                </a:lnTo>
                <a:lnTo>
                  <a:pt x="1779" y="1672"/>
                </a:lnTo>
                <a:lnTo>
                  <a:pt x="1778" y="1689"/>
                </a:lnTo>
                <a:lnTo>
                  <a:pt x="1774" y="1705"/>
                </a:lnTo>
                <a:lnTo>
                  <a:pt x="1770" y="1722"/>
                </a:lnTo>
                <a:lnTo>
                  <a:pt x="1766" y="1737"/>
                </a:lnTo>
                <a:lnTo>
                  <a:pt x="1762" y="1753"/>
                </a:lnTo>
                <a:lnTo>
                  <a:pt x="1756" y="1766"/>
                </a:lnTo>
                <a:lnTo>
                  <a:pt x="1751" y="1782"/>
                </a:lnTo>
                <a:lnTo>
                  <a:pt x="1743" y="1795"/>
                </a:lnTo>
                <a:lnTo>
                  <a:pt x="1737" y="1808"/>
                </a:lnTo>
                <a:lnTo>
                  <a:pt x="1730" y="1822"/>
                </a:lnTo>
                <a:lnTo>
                  <a:pt x="1722" y="1833"/>
                </a:lnTo>
                <a:lnTo>
                  <a:pt x="1712" y="1847"/>
                </a:lnTo>
                <a:lnTo>
                  <a:pt x="1703" y="1858"/>
                </a:lnTo>
                <a:lnTo>
                  <a:pt x="1693" y="1868"/>
                </a:lnTo>
                <a:lnTo>
                  <a:pt x="1684" y="1879"/>
                </a:lnTo>
                <a:lnTo>
                  <a:pt x="1672" y="1889"/>
                </a:lnTo>
                <a:lnTo>
                  <a:pt x="1659" y="1901"/>
                </a:lnTo>
                <a:lnTo>
                  <a:pt x="1643" y="1910"/>
                </a:lnTo>
                <a:lnTo>
                  <a:pt x="1628" y="1920"/>
                </a:lnTo>
                <a:lnTo>
                  <a:pt x="1611" y="1929"/>
                </a:lnTo>
                <a:lnTo>
                  <a:pt x="1595" y="1935"/>
                </a:lnTo>
                <a:lnTo>
                  <a:pt x="1578" y="1943"/>
                </a:lnTo>
                <a:lnTo>
                  <a:pt x="1559" y="1949"/>
                </a:lnTo>
                <a:lnTo>
                  <a:pt x="1540" y="1952"/>
                </a:lnTo>
                <a:lnTo>
                  <a:pt x="1520" y="1956"/>
                </a:lnTo>
                <a:lnTo>
                  <a:pt x="1501" y="1960"/>
                </a:lnTo>
                <a:lnTo>
                  <a:pt x="1482" y="1962"/>
                </a:lnTo>
                <a:lnTo>
                  <a:pt x="1461" y="1962"/>
                </a:lnTo>
                <a:lnTo>
                  <a:pt x="1438" y="1962"/>
                </a:lnTo>
                <a:lnTo>
                  <a:pt x="1417" y="1962"/>
                </a:lnTo>
                <a:lnTo>
                  <a:pt x="1394" y="1960"/>
                </a:lnTo>
                <a:lnTo>
                  <a:pt x="1373" y="1956"/>
                </a:lnTo>
                <a:lnTo>
                  <a:pt x="1348" y="1954"/>
                </a:lnTo>
                <a:lnTo>
                  <a:pt x="1325" y="1949"/>
                </a:lnTo>
                <a:lnTo>
                  <a:pt x="1300" y="1943"/>
                </a:lnTo>
                <a:lnTo>
                  <a:pt x="1277" y="1937"/>
                </a:lnTo>
                <a:lnTo>
                  <a:pt x="1252" y="1929"/>
                </a:lnTo>
                <a:lnTo>
                  <a:pt x="1225" y="1922"/>
                </a:lnTo>
                <a:lnTo>
                  <a:pt x="1200" y="1912"/>
                </a:lnTo>
                <a:lnTo>
                  <a:pt x="1175" y="1902"/>
                </a:lnTo>
                <a:lnTo>
                  <a:pt x="1148" y="1893"/>
                </a:lnTo>
                <a:lnTo>
                  <a:pt x="1121" y="1879"/>
                </a:lnTo>
                <a:lnTo>
                  <a:pt x="1094" y="1868"/>
                </a:lnTo>
                <a:lnTo>
                  <a:pt x="1067" y="1854"/>
                </a:lnTo>
                <a:lnTo>
                  <a:pt x="1040" y="1839"/>
                </a:lnTo>
                <a:lnTo>
                  <a:pt x="1012" y="1824"/>
                </a:lnTo>
                <a:lnTo>
                  <a:pt x="985" y="1808"/>
                </a:lnTo>
                <a:lnTo>
                  <a:pt x="956" y="1791"/>
                </a:lnTo>
                <a:lnTo>
                  <a:pt x="718" y="2098"/>
                </a:lnTo>
                <a:lnTo>
                  <a:pt x="618" y="1526"/>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9966" name="Freeform 590"/>
          <p:cNvSpPr>
            <a:spLocks/>
          </p:cNvSpPr>
          <p:nvPr/>
        </p:nvSpPr>
        <p:spPr bwMode="auto">
          <a:xfrm>
            <a:off x="7491413" y="2368550"/>
            <a:ext cx="1430337" cy="1666875"/>
          </a:xfrm>
          <a:custGeom>
            <a:avLst/>
            <a:gdLst>
              <a:gd name="T0" fmla="*/ 317837709 w 1785"/>
              <a:gd name="T1" fmla="*/ 883736923 h 2098"/>
              <a:gd name="T2" fmla="*/ 220880893 w 1785"/>
              <a:gd name="T3" fmla="*/ 765695478 h 2098"/>
              <a:gd name="T4" fmla="*/ 138050358 w 1785"/>
              <a:gd name="T5" fmla="*/ 644496663 h 2098"/>
              <a:gd name="T6" fmla="*/ 73841448 w 1785"/>
              <a:gd name="T7" fmla="*/ 524561113 h 2098"/>
              <a:gd name="T8" fmla="*/ 39167996 w 1785"/>
              <a:gd name="T9" fmla="*/ 437449813 h 2098"/>
              <a:gd name="T10" fmla="*/ 21189020 w 1785"/>
              <a:gd name="T11" fmla="*/ 381901084 h 2098"/>
              <a:gd name="T12" fmla="*/ 8347238 w 1785"/>
              <a:gd name="T13" fmla="*/ 326982399 h 2098"/>
              <a:gd name="T14" fmla="*/ 2568196 w 1785"/>
              <a:gd name="T15" fmla="*/ 276483555 h 2098"/>
              <a:gd name="T16" fmla="*/ 0 w 1785"/>
              <a:gd name="T17" fmla="*/ 229140492 h 2098"/>
              <a:gd name="T18" fmla="*/ 3852695 w 1785"/>
              <a:gd name="T19" fmla="*/ 184322370 h 2098"/>
              <a:gd name="T20" fmla="*/ 12199933 w 1785"/>
              <a:gd name="T21" fmla="*/ 143291662 h 2098"/>
              <a:gd name="T22" fmla="*/ 26968063 w 1785"/>
              <a:gd name="T23" fmla="*/ 106680000 h 2098"/>
              <a:gd name="T24" fmla="*/ 46873386 w 1785"/>
              <a:gd name="T25" fmla="*/ 73854957 h 2098"/>
              <a:gd name="T26" fmla="*/ 72556949 w 1785"/>
              <a:gd name="T27" fmla="*/ 47343064 h 2098"/>
              <a:gd name="T28" fmla="*/ 104661404 w 1785"/>
              <a:gd name="T29" fmla="*/ 25249422 h 2098"/>
              <a:gd name="T30" fmla="*/ 139334857 w 1785"/>
              <a:gd name="T31" fmla="*/ 10731402 h 2098"/>
              <a:gd name="T32" fmla="*/ 178502852 w 1785"/>
              <a:gd name="T33" fmla="*/ 2524942 h 2098"/>
              <a:gd name="T34" fmla="*/ 220880893 w 1785"/>
              <a:gd name="T35" fmla="*/ 0 h 2098"/>
              <a:gd name="T36" fmla="*/ 266469780 w 1785"/>
              <a:gd name="T37" fmla="*/ 3787413 h 2098"/>
              <a:gd name="T38" fmla="*/ 314627664 w 1785"/>
              <a:gd name="T39" fmla="*/ 13256344 h 2098"/>
              <a:gd name="T40" fmla="*/ 364711094 w 1785"/>
              <a:gd name="T41" fmla="*/ 27774364 h 2098"/>
              <a:gd name="T42" fmla="*/ 416720872 w 1785"/>
              <a:gd name="T43" fmla="*/ 47343064 h 2098"/>
              <a:gd name="T44" fmla="*/ 470656997 w 1785"/>
              <a:gd name="T45" fmla="*/ 72592486 h 2098"/>
              <a:gd name="T46" fmla="*/ 525234971 w 1785"/>
              <a:gd name="T47" fmla="*/ 104155058 h 2098"/>
              <a:gd name="T48" fmla="*/ 607423658 w 1785"/>
              <a:gd name="T49" fmla="*/ 158441315 h 2098"/>
              <a:gd name="T50" fmla="*/ 718505953 w 1785"/>
              <a:gd name="T51" fmla="*/ 248709191 h 2098"/>
              <a:gd name="T52" fmla="*/ 827020052 w 1785"/>
              <a:gd name="T53" fmla="*/ 354757558 h 2098"/>
              <a:gd name="T54" fmla="*/ 925903215 w 1785"/>
              <a:gd name="T55" fmla="*/ 474062269 h 2098"/>
              <a:gd name="T56" fmla="*/ 1008091902 w 1785"/>
              <a:gd name="T57" fmla="*/ 595260290 h 2098"/>
              <a:gd name="T58" fmla="*/ 1072300812 w 1785"/>
              <a:gd name="T59" fmla="*/ 715195839 h 2098"/>
              <a:gd name="T60" fmla="*/ 1106974264 w 1785"/>
              <a:gd name="T61" fmla="*/ 802307140 h 2098"/>
              <a:gd name="T62" fmla="*/ 1125595088 w 1785"/>
              <a:gd name="T63" fmla="*/ 857856663 h 2098"/>
              <a:gd name="T64" fmla="*/ 1137795021 w 1785"/>
              <a:gd name="T65" fmla="*/ 911512082 h 2098"/>
              <a:gd name="T66" fmla="*/ 1144857761 w 1785"/>
              <a:gd name="T67" fmla="*/ 962010926 h 2098"/>
              <a:gd name="T68" fmla="*/ 1146142260 w 1785"/>
              <a:gd name="T69" fmla="*/ 1010616461 h 2098"/>
              <a:gd name="T70" fmla="*/ 1142289565 w 1785"/>
              <a:gd name="T71" fmla="*/ 1055434582 h 2098"/>
              <a:gd name="T72" fmla="*/ 1133942326 w 1785"/>
              <a:gd name="T73" fmla="*/ 1096465290 h 2098"/>
              <a:gd name="T74" fmla="*/ 1119174197 w 1785"/>
              <a:gd name="T75" fmla="*/ 1133076952 h 2098"/>
              <a:gd name="T76" fmla="*/ 1099268874 w 1785"/>
              <a:gd name="T77" fmla="*/ 1165901995 h 2098"/>
              <a:gd name="T78" fmla="*/ 1073585310 w 1785"/>
              <a:gd name="T79" fmla="*/ 1192413889 h 2098"/>
              <a:gd name="T80" fmla="*/ 1034417314 w 1785"/>
              <a:gd name="T81" fmla="*/ 1217663311 h 2098"/>
              <a:gd name="T82" fmla="*/ 988828428 w 1785"/>
              <a:gd name="T83" fmla="*/ 1232182126 h 2098"/>
              <a:gd name="T84" fmla="*/ 938103149 w 1785"/>
              <a:gd name="T85" fmla="*/ 1238494481 h 2098"/>
              <a:gd name="T86" fmla="*/ 881598827 w 1785"/>
              <a:gd name="T87" fmla="*/ 1234707068 h 2098"/>
              <a:gd name="T88" fmla="*/ 819957312 w 1785"/>
              <a:gd name="T89" fmla="*/ 1222713195 h 2098"/>
              <a:gd name="T90" fmla="*/ 754463103 w 1785"/>
              <a:gd name="T91" fmla="*/ 1200620348 h 2098"/>
              <a:gd name="T92" fmla="*/ 685116999 w 1785"/>
              <a:gd name="T93" fmla="*/ 1170320247 h 2098"/>
              <a:gd name="T94" fmla="*/ 613844549 w 1785"/>
              <a:gd name="T95" fmla="*/ 1130552010 h 209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85"/>
              <a:gd name="T145" fmla="*/ 0 h 2098"/>
              <a:gd name="T146" fmla="*/ 1785 w 1785"/>
              <a:gd name="T147" fmla="*/ 2098 h 209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85" h="2098">
                <a:moveTo>
                  <a:pt x="618" y="1526"/>
                </a:moveTo>
                <a:lnTo>
                  <a:pt x="576" y="1484"/>
                </a:lnTo>
                <a:lnTo>
                  <a:pt x="536" y="1442"/>
                </a:lnTo>
                <a:lnTo>
                  <a:pt x="495" y="1400"/>
                </a:lnTo>
                <a:lnTo>
                  <a:pt x="457" y="1355"/>
                </a:lnTo>
                <a:lnTo>
                  <a:pt x="417" y="1307"/>
                </a:lnTo>
                <a:lnTo>
                  <a:pt x="380" y="1259"/>
                </a:lnTo>
                <a:lnTo>
                  <a:pt x="344" y="1213"/>
                </a:lnTo>
                <a:lnTo>
                  <a:pt x="309" y="1165"/>
                </a:lnTo>
                <a:lnTo>
                  <a:pt x="276" y="1117"/>
                </a:lnTo>
                <a:lnTo>
                  <a:pt x="244" y="1069"/>
                </a:lnTo>
                <a:lnTo>
                  <a:pt x="215" y="1021"/>
                </a:lnTo>
                <a:lnTo>
                  <a:pt x="188" y="973"/>
                </a:lnTo>
                <a:lnTo>
                  <a:pt x="161" y="925"/>
                </a:lnTo>
                <a:lnTo>
                  <a:pt x="138" y="877"/>
                </a:lnTo>
                <a:lnTo>
                  <a:pt x="115" y="831"/>
                </a:lnTo>
                <a:lnTo>
                  <a:pt x="96" y="783"/>
                </a:lnTo>
                <a:lnTo>
                  <a:pt x="77" y="739"/>
                </a:lnTo>
                <a:lnTo>
                  <a:pt x="69" y="716"/>
                </a:lnTo>
                <a:lnTo>
                  <a:pt x="61" y="693"/>
                </a:lnTo>
                <a:lnTo>
                  <a:pt x="54" y="670"/>
                </a:lnTo>
                <a:lnTo>
                  <a:pt x="46" y="649"/>
                </a:lnTo>
                <a:lnTo>
                  <a:pt x="40" y="626"/>
                </a:lnTo>
                <a:lnTo>
                  <a:pt x="33" y="605"/>
                </a:lnTo>
                <a:lnTo>
                  <a:pt x="29" y="584"/>
                </a:lnTo>
                <a:lnTo>
                  <a:pt x="23" y="561"/>
                </a:lnTo>
                <a:lnTo>
                  <a:pt x="19" y="539"/>
                </a:lnTo>
                <a:lnTo>
                  <a:pt x="13" y="518"/>
                </a:lnTo>
                <a:lnTo>
                  <a:pt x="12" y="499"/>
                </a:lnTo>
                <a:lnTo>
                  <a:pt x="8" y="478"/>
                </a:lnTo>
                <a:lnTo>
                  <a:pt x="6" y="459"/>
                </a:lnTo>
                <a:lnTo>
                  <a:pt x="4" y="438"/>
                </a:lnTo>
                <a:lnTo>
                  <a:pt x="2" y="419"/>
                </a:lnTo>
                <a:lnTo>
                  <a:pt x="0" y="399"/>
                </a:lnTo>
                <a:lnTo>
                  <a:pt x="0" y="380"/>
                </a:lnTo>
                <a:lnTo>
                  <a:pt x="0" y="363"/>
                </a:lnTo>
                <a:lnTo>
                  <a:pt x="0" y="344"/>
                </a:lnTo>
                <a:lnTo>
                  <a:pt x="2" y="326"/>
                </a:lnTo>
                <a:lnTo>
                  <a:pt x="4" y="309"/>
                </a:lnTo>
                <a:lnTo>
                  <a:pt x="6" y="292"/>
                </a:lnTo>
                <a:lnTo>
                  <a:pt x="8" y="275"/>
                </a:lnTo>
                <a:lnTo>
                  <a:pt x="12" y="257"/>
                </a:lnTo>
                <a:lnTo>
                  <a:pt x="15" y="242"/>
                </a:lnTo>
                <a:lnTo>
                  <a:pt x="19" y="227"/>
                </a:lnTo>
                <a:lnTo>
                  <a:pt x="23" y="211"/>
                </a:lnTo>
                <a:lnTo>
                  <a:pt x="29" y="196"/>
                </a:lnTo>
                <a:lnTo>
                  <a:pt x="35" y="182"/>
                </a:lnTo>
                <a:lnTo>
                  <a:pt x="42" y="169"/>
                </a:lnTo>
                <a:lnTo>
                  <a:pt x="48" y="156"/>
                </a:lnTo>
                <a:lnTo>
                  <a:pt x="56" y="142"/>
                </a:lnTo>
                <a:lnTo>
                  <a:pt x="65" y="129"/>
                </a:lnTo>
                <a:lnTo>
                  <a:pt x="73" y="117"/>
                </a:lnTo>
                <a:lnTo>
                  <a:pt x="83" y="106"/>
                </a:lnTo>
                <a:lnTo>
                  <a:pt x="92" y="94"/>
                </a:lnTo>
                <a:lnTo>
                  <a:pt x="104" y="84"/>
                </a:lnTo>
                <a:lnTo>
                  <a:pt x="113" y="75"/>
                </a:lnTo>
                <a:lnTo>
                  <a:pt x="125" y="65"/>
                </a:lnTo>
                <a:lnTo>
                  <a:pt x="136" y="56"/>
                </a:lnTo>
                <a:lnTo>
                  <a:pt x="150" y="48"/>
                </a:lnTo>
                <a:lnTo>
                  <a:pt x="163" y="40"/>
                </a:lnTo>
                <a:lnTo>
                  <a:pt x="175" y="35"/>
                </a:lnTo>
                <a:lnTo>
                  <a:pt x="188" y="29"/>
                </a:lnTo>
                <a:lnTo>
                  <a:pt x="204" y="23"/>
                </a:lnTo>
                <a:lnTo>
                  <a:pt x="217" y="17"/>
                </a:lnTo>
                <a:lnTo>
                  <a:pt x="232" y="13"/>
                </a:lnTo>
                <a:lnTo>
                  <a:pt x="248" y="10"/>
                </a:lnTo>
                <a:lnTo>
                  <a:pt x="263" y="6"/>
                </a:lnTo>
                <a:lnTo>
                  <a:pt x="278" y="4"/>
                </a:lnTo>
                <a:lnTo>
                  <a:pt x="294" y="2"/>
                </a:lnTo>
                <a:lnTo>
                  <a:pt x="311" y="0"/>
                </a:lnTo>
                <a:lnTo>
                  <a:pt x="328" y="0"/>
                </a:lnTo>
                <a:lnTo>
                  <a:pt x="344" y="0"/>
                </a:lnTo>
                <a:lnTo>
                  <a:pt x="361" y="0"/>
                </a:lnTo>
                <a:lnTo>
                  <a:pt x="380" y="2"/>
                </a:lnTo>
                <a:lnTo>
                  <a:pt x="397" y="4"/>
                </a:lnTo>
                <a:lnTo>
                  <a:pt x="415" y="6"/>
                </a:lnTo>
                <a:lnTo>
                  <a:pt x="434" y="8"/>
                </a:lnTo>
                <a:lnTo>
                  <a:pt x="453" y="12"/>
                </a:lnTo>
                <a:lnTo>
                  <a:pt x="470" y="15"/>
                </a:lnTo>
                <a:lnTo>
                  <a:pt x="490" y="21"/>
                </a:lnTo>
                <a:lnTo>
                  <a:pt x="509" y="25"/>
                </a:lnTo>
                <a:lnTo>
                  <a:pt x="530" y="31"/>
                </a:lnTo>
                <a:lnTo>
                  <a:pt x="549" y="36"/>
                </a:lnTo>
                <a:lnTo>
                  <a:pt x="568" y="44"/>
                </a:lnTo>
                <a:lnTo>
                  <a:pt x="589" y="52"/>
                </a:lnTo>
                <a:lnTo>
                  <a:pt x="609" y="60"/>
                </a:lnTo>
                <a:lnTo>
                  <a:pt x="630" y="67"/>
                </a:lnTo>
                <a:lnTo>
                  <a:pt x="649" y="75"/>
                </a:lnTo>
                <a:lnTo>
                  <a:pt x="670" y="84"/>
                </a:lnTo>
                <a:lnTo>
                  <a:pt x="691" y="94"/>
                </a:lnTo>
                <a:lnTo>
                  <a:pt x="712" y="106"/>
                </a:lnTo>
                <a:lnTo>
                  <a:pt x="733" y="115"/>
                </a:lnTo>
                <a:lnTo>
                  <a:pt x="754" y="127"/>
                </a:lnTo>
                <a:lnTo>
                  <a:pt x="776" y="140"/>
                </a:lnTo>
                <a:lnTo>
                  <a:pt x="797" y="152"/>
                </a:lnTo>
                <a:lnTo>
                  <a:pt x="818" y="165"/>
                </a:lnTo>
                <a:lnTo>
                  <a:pt x="839" y="179"/>
                </a:lnTo>
                <a:lnTo>
                  <a:pt x="860" y="192"/>
                </a:lnTo>
                <a:lnTo>
                  <a:pt x="904" y="221"/>
                </a:lnTo>
                <a:lnTo>
                  <a:pt x="946" y="251"/>
                </a:lnTo>
                <a:lnTo>
                  <a:pt x="991" y="284"/>
                </a:lnTo>
                <a:lnTo>
                  <a:pt x="1033" y="319"/>
                </a:lnTo>
                <a:lnTo>
                  <a:pt x="1077" y="355"/>
                </a:lnTo>
                <a:lnTo>
                  <a:pt x="1119" y="394"/>
                </a:lnTo>
                <a:lnTo>
                  <a:pt x="1161" y="432"/>
                </a:lnTo>
                <a:lnTo>
                  <a:pt x="1204" y="474"/>
                </a:lnTo>
                <a:lnTo>
                  <a:pt x="1246" y="516"/>
                </a:lnTo>
                <a:lnTo>
                  <a:pt x="1288" y="562"/>
                </a:lnTo>
                <a:lnTo>
                  <a:pt x="1328" y="609"/>
                </a:lnTo>
                <a:lnTo>
                  <a:pt x="1369" y="655"/>
                </a:lnTo>
                <a:lnTo>
                  <a:pt x="1405" y="703"/>
                </a:lnTo>
                <a:lnTo>
                  <a:pt x="1442" y="751"/>
                </a:lnTo>
                <a:lnTo>
                  <a:pt x="1476" y="799"/>
                </a:lnTo>
                <a:lnTo>
                  <a:pt x="1509" y="847"/>
                </a:lnTo>
                <a:lnTo>
                  <a:pt x="1541" y="895"/>
                </a:lnTo>
                <a:lnTo>
                  <a:pt x="1570" y="943"/>
                </a:lnTo>
                <a:lnTo>
                  <a:pt x="1597" y="991"/>
                </a:lnTo>
                <a:lnTo>
                  <a:pt x="1624" y="1039"/>
                </a:lnTo>
                <a:lnTo>
                  <a:pt x="1647" y="1087"/>
                </a:lnTo>
                <a:lnTo>
                  <a:pt x="1670" y="1133"/>
                </a:lnTo>
                <a:lnTo>
                  <a:pt x="1689" y="1179"/>
                </a:lnTo>
                <a:lnTo>
                  <a:pt x="1708" y="1225"/>
                </a:lnTo>
                <a:lnTo>
                  <a:pt x="1716" y="1248"/>
                </a:lnTo>
                <a:lnTo>
                  <a:pt x="1724" y="1271"/>
                </a:lnTo>
                <a:lnTo>
                  <a:pt x="1731" y="1294"/>
                </a:lnTo>
                <a:lnTo>
                  <a:pt x="1739" y="1315"/>
                </a:lnTo>
                <a:lnTo>
                  <a:pt x="1745" y="1338"/>
                </a:lnTo>
                <a:lnTo>
                  <a:pt x="1753" y="1359"/>
                </a:lnTo>
                <a:lnTo>
                  <a:pt x="1756" y="1380"/>
                </a:lnTo>
                <a:lnTo>
                  <a:pt x="1762" y="1401"/>
                </a:lnTo>
                <a:lnTo>
                  <a:pt x="1768" y="1423"/>
                </a:lnTo>
                <a:lnTo>
                  <a:pt x="1772" y="1444"/>
                </a:lnTo>
                <a:lnTo>
                  <a:pt x="1776" y="1465"/>
                </a:lnTo>
                <a:lnTo>
                  <a:pt x="1778" y="1486"/>
                </a:lnTo>
                <a:lnTo>
                  <a:pt x="1779" y="1505"/>
                </a:lnTo>
                <a:lnTo>
                  <a:pt x="1783" y="1524"/>
                </a:lnTo>
                <a:lnTo>
                  <a:pt x="1783" y="1545"/>
                </a:lnTo>
                <a:lnTo>
                  <a:pt x="1785" y="1565"/>
                </a:lnTo>
                <a:lnTo>
                  <a:pt x="1785" y="1584"/>
                </a:lnTo>
                <a:lnTo>
                  <a:pt x="1785" y="1601"/>
                </a:lnTo>
                <a:lnTo>
                  <a:pt x="1785" y="1620"/>
                </a:lnTo>
                <a:lnTo>
                  <a:pt x="1783" y="1638"/>
                </a:lnTo>
                <a:lnTo>
                  <a:pt x="1783" y="1655"/>
                </a:lnTo>
                <a:lnTo>
                  <a:pt x="1779" y="1672"/>
                </a:lnTo>
                <a:lnTo>
                  <a:pt x="1778" y="1689"/>
                </a:lnTo>
                <a:lnTo>
                  <a:pt x="1774" y="1705"/>
                </a:lnTo>
                <a:lnTo>
                  <a:pt x="1770" y="1722"/>
                </a:lnTo>
                <a:lnTo>
                  <a:pt x="1766" y="1737"/>
                </a:lnTo>
                <a:lnTo>
                  <a:pt x="1762" y="1753"/>
                </a:lnTo>
                <a:lnTo>
                  <a:pt x="1756" y="1766"/>
                </a:lnTo>
                <a:lnTo>
                  <a:pt x="1751" y="1782"/>
                </a:lnTo>
                <a:lnTo>
                  <a:pt x="1743" y="1795"/>
                </a:lnTo>
                <a:lnTo>
                  <a:pt x="1737" y="1808"/>
                </a:lnTo>
                <a:lnTo>
                  <a:pt x="1730" y="1822"/>
                </a:lnTo>
                <a:lnTo>
                  <a:pt x="1722" y="1833"/>
                </a:lnTo>
                <a:lnTo>
                  <a:pt x="1712" y="1847"/>
                </a:lnTo>
                <a:lnTo>
                  <a:pt x="1703" y="1858"/>
                </a:lnTo>
                <a:lnTo>
                  <a:pt x="1693" y="1868"/>
                </a:lnTo>
                <a:lnTo>
                  <a:pt x="1684" y="1879"/>
                </a:lnTo>
                <a:lnTo>
                  <a:pt x="1672" y="1889"/>
                </a:lnTo>
                <a:lnTo>
                  <a:pt x="1659" y="1901"/>
                </a:lnTo>
                <a:lnTo>
                  <a:pt x="1643" y="1910"/>
                </a:lnTo>
                <a:lnTo>
                  <a:pt x="1628" y="1920"/>
                </a:lnTo>
                <a:lnTo>
                  <a:pt x="1611" y="1929"/>
                </a:lnTo>
                <a:lnTo>
                  <a:pt x="1595" y="1935"/>
                </a:lnTo>
                <a:lnTo>
                  <a:pt x="1578" y="1943"/>
                </a:lnTo>
                <a:lnTo>
                  <a:pt x="1559" y="1949"/>
                </a:lnTo>
                <a:lnTo>
                  <a:pt x="1540" y="1952"/>
                </a:lnTo>
                <a:lnTo>
                  <a:pt x="1520" y="1956"/>
                </a:lnTo>
                <a:lnTo>
                  <a:pt x="1501" y="1960"/>
                </a:lnTo>
                <a:lnTo>
                  <a:pt x="1482" y="1962"/>
                </a:lnTo>
                <a:lnTo>
                  <a:pt x="1461" y="1962"/>
                </a:lnTo>
                <a:lnTo>
                  <a:pt x="1438" y="1962"/>
                </a:lnTo>
                <a:lnTo>
                  <a:pt x="1417" y="1962"/>
                </a:lnTo>
                <a:lnTo>
                  <a:pt x="1394" y="1960"/>
                </a:lnTo>
                <a:lnTo>
                  <a:pt x="1373" y="1956"/>
                </a:lnTo>
                <a:lnTo>
                  <a:pt x="1348" y="1954"/>
                </a:lnTo>
                <a:lnTo>
                  <a:pt x="1325" y="1949"/>
                </a:lnTo>
                <a:lnTo>
                  <a:pt x="1300" y="1943"/>
                </a:lnTo>
                <a:lnTo>
                  <a:pt x="1277" y="1937"/>
                </a:lnTo>
                <a:lnTo>
                  <a:pt x="1252" y="1929"/>
                </a:lnTo>
                <a:lnTo>
                  <a:pt x="1225" y="1922"/>
                </a:lnTo>
                <a:lnTo>
                  <a:pt x="1200" y="1912"/>
                </a:lnTo>
                <a:lnTo>
                  <a:pt x="1175" y="1902"/>
                </a:lnTo>
                <a:lnTo>
                  <a:pt x="1148" y="1893"/>
                </a:lnTo>
                <a:lnTo>
                  <a:pt x="1121" y="1879"/>
                </a:lnTo>
                <a:lnTo>
                  <a:pt x="1094" y="1868"/>
                </a:lnTo>
                <a:lnTo>
                  <a:pt x="1067" y="1854"/>
                </a:lnTo>
                <a:lnTo>
                  <a:pt x="1040" y="1839"/>
                </a:lnTo>
                <a:lnTo>
                  <a:pt x="1012" y="1824"/>
                </a:lnTo>
                <a:lnTo>
                  <a:pt x="985" y="1808"/>
                </a:lnTo>
                <a:lnTo>
                  <a:pt x="956" y="1791"/>
                </a:lnTo>
                <a:lnTo>
                  <a:pt x="718" y="2098"/>
                </a:lnTo>
                <a:lnTo>
                  <a:pt x="618" y="1526"/>
                </a:lnTo>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9967" name="Freeform 591"/>
          <p:cNvSpPr>
            <a:spLocks/>
          </p:cNvSpPr>
          <p:nvPr/>
        </p:nvSpPr>
        <p:spPr bwMode="auto">
          <a:xfrm>
            <a:off x="7491413" y="2368550"/>
            <a:ext cx="1430337" cy="1666875"/>
          </a:xfrm>
          <a:custGeom>
            <a:avLst/>
            <a:gdLst>
              <a:gd name="T0" fmla="*/ 317837709 w 1785"/>
              <a:gd name="T1" fmla="*/ 883736923 h 2098"/>
              <a:gd name="T2" fmla="*/ 220880893 w 1785"/>
              <a:gd name="T3" fmla="*/ 765695478 h 2098"/>
              <a:gd name="T4" fmla="*/ 138050358 w 1785"/>
              <a:gd name="T5" fmla="*/ 644496663 h 2098"/>
              <a:gd name="T6" fmla="*/ 73841448 w 1785"/>
              <a:gd name="T7" fmla="*/ 524561113 h 2098"/>
              <a:gd name="T8" fmla="*/ 39167996 w 1785"/>
              <a:gd name="T9" fmla="*/ 437449813 h 2098"/>
              <a:gd name="T10" fmla="*/ 21189020 w 1785"/>
              <a:gd name="T11" fmla="*/ 381901084 h 2098"/>
              <a:gd name="T12" fmla="*/ 8347238 w 1785"/>
              <a:gd name="T13" fmla="*/ 326982399 h 2098"/>
              <a:gd name="T14" fmla="*/ 2568196 w 1785"/>
              <a:gd name="T15" fmla="*/ 276483555 h 2098"/>
              <a:gd name="T16" fmla="*/ 0 w 1785"/>
              <a:gd name="T17" fmla="*/ 229140492 h 2098"/>
              <a:gd name="T18" fmla="*/ 3852695 w 1785"/>
              <a:gd name="T19" fmla="*/ 184322370 h 2098"/>
              <a:gd name="T20" fmla="*/ 12199933 w 1785"/>
              <a:gd name="T21" fmla="*/ 143291662 h 2098"/>
              <a:gd name="T22" fmla="*/ 26968063 w 1785"/>
              <a:gd name="T23" fmla="*/ 106680000 h 2098"/>
              <a:gd name="T24" fmla="*/ 46873386 w 1785"/>
              <a:gd name="T25" fmla="*/ 73854957 h 2098"/>
              <a:gd name="T26" fmla="*/ 72556949 w 1785"/>
              <a:gd name="T27" fmla="*/ 47343064 h 2098"/>
              <a:gd name="T28" fmla="*/ 104661404 w 1785"/>
              <a:gd name="T29" fmla="*/ 25249422 h 2098"/>
              <a:gd name="T30" fmla="*/ 139334857 w 1785"/>
              <a:gd name="T31" fmla="*/ 10731402 h 2098"/>
              <a:gd name="T32" fmla="*/ 178502852 w 1785"/>
              <a:gd name="T33" fmla="*/ 2524942 h 2098"/>
              <a:gd name="T34" fmla="*/ 220880893 w 1785"/>
              <a:gd name="T35" fmla="*/ 0 h 2098"/>
              <a:gd name="T36" fmla="*/ 266469780 w 1785"/>
              <a:gd name="T37" fmla="*/ 3787413 h 2098"/>
              <a:gd name="T38" fmla="*/ 314627664 w 1785"/>
              <a:gd name="T39" fmla="*/ 13256344 h 2098"/>
              <a:gd name="T40" fmla="*/ 364711094 w 1785"/>
              <a:gd name="T41" fmla="*/ 27774364 h 2098"/>
              <a:gd name="T42" fmla="*/ 416720872 w 1785"/>
              <a:gd name="T43" fmla="*/ 47343064 h 2098"/>
              <a:gd name="T44" fmla="*/ 470656997 w 1785"/>
              <a:gd name="T45" fmla="*/ 72592486 h 2098"/>
              <a:gd name="T46" fmla="*/ 525234971 w 1785"/>
              <a:gd name="T47" fmla="*/ 104155058 h 2098"/>
              <a:gd name="T48" fmla="*/ 607423658 w 1785"/>
              <a:gd name="T49" fmla="*/ 158441315 h 2098"/>
              <a:gd name="T50" fmla="*/ 718505953 w 1785"/>
              <a:gd name="T51" fmla="*/ 248709191 h 2098"/>
              <a:gd name="T52" fmla="*/ 827020052 w 1785"/>
              <a:gd name="T53" fmla="*/ 354757558 h 2098"/>
              <a:gd name="T54" fmla="*/ 925903215 w 1785"/>
              <a:gd name="T55" fmla="*/ 474062269 h 2098"/>
              <a:gd name="T56" fmla="*/ 1008091902 w 1785"/>
              <a:gd name="T57" fmla="*/ 595260290 h 2098"/>
              <a:gd name="T58" fmla="*/ 1072300812 w 1785"/>
              <a:gd name="T59" fmla="*/ 715195839 h 2098"/>
              <a:gd name="T60" fmla="*/ 1106974264 w 1785"/>
              <a:gd name="T61" fmla="*/ 802307140 h 2098"/>
              <a:gd name="T62" fmla="*/ 1125595088 w 1785"/>
              <a:gd name="T63" fmla="*/ 857856663 h 2098"/>
              <a:gd name="T64" fmla="*/ 1137795021 w 1785"/>
              <a:gd name="T65" fmla="*/ 911512082 h 2098"/>
              <a:gd name="T66" fmla="*/ 1144857761 w 1785"/>
              <a:gd name="T67" fmla="*/ 962010926 h 2098"/>
              <a:gd name="T68" fmla="*/ 1146142260 w 1785"/>
              <a:gd name="T69" fmla="*/ 1010616461 h 2098"/>
              <a:gd name="T70" fmla="*/ 1142289565 w 1785"/>
              <a:gd name="T71" fmla="*/ 1055434582 h 2098"/>
              <a:gd name="T72" fmla="*/ 1133942326 w 1785"/>
              <a:gd name="T73" fmla="*/ 1096465290 h 2098"/>
              <a:gd name="T74" fmla="*/ 1119174197 w 1785"/>
              <a:gd name="T75" fmla="*/ 1133076952 h 2098"/>
              <a:gd name="T76" fmla="*/ 1099268874 w 1785"/>
              <a:gd name="T77" fmla="*/ 1165901995 h 2098"/>
              <a:gd name="T78" fmla="*/ 1073585310 w 1785"/>
              <a:gd name="T79" fmla="*/ 1192413889 h 2098"/>
              <a:gd name="T80" fmla="*/ 1034417314 w 1785"/>
              <a:gd name="T81" fmla="*/ 1217663311 h 2098"/>
              <a:gd name="T82" fmla="*/ 988828428 w 1785"/>
              <a:gd name="T83" fmla="*/ 1232182126 h 2098"/>
              <a:gd name="T84" fmla="*/ 938103149 w 1785"/>
              <a:gd name="T85" fmla="*/ 1238494481 h 2098"/>
              <a:gd name="T86" fmla="*/ 881598827 w 1785"/>
              <a:gd name="T87" fmla="*/ 1234707068 h 2098"/>
              <a:gd name="T88" fmla="*/ 819957312 w 1785"/>
              <a:gd name="T89" fmla="*/ 1222713195 h 2098"/>
              <a:gd name="T90" fmla="*/ 754463103 w 1785"/>
              <a:gd name="T91" fmla="*/ 1200620348 h 2098"/>
              <a:gd name="T92" fmla="*/ 685116999 w 1785"/>
              <a:gd name="T93" fmla="*/ 1170320247 h 2098"/>
              <a:gd name="T94" fmla="*/ 613844549 w 1785"/>
              <a:gd name="T95" fmla="*/ 1130552010 h 209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85"/>
              <a:gd name="T145" fmla="*/ 0 h 2098"/>
              <a:gd name="T146" fmla="*/ 1785 w 1785"/>
              <a:gd name="T147" fmla="*/ 2098 h 209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85" h="2098">
                <a:moveTo>
                  <a:pt x="618" y="1526"/>
                </a:moveTo>
                <a:lnTo>
                  <a:pt x="576" y="1484"/>
                </a:lnTo>
                <a:lnTo>
                  <a:pt x="536" y="1442"/>
                </a:lnTo>
                <a:lnTo>
                  <a:pt x="495" y="1400"/>
                </a:lnTo>
                <a:lnTo>
                  <a:pt x="457" y="1355"/>
                </a:lnTo>
                <a:lnTo>
                  <a:pt x="417" y="1307"/>
                </a:lnTo>
                <a:lnTo>
                  <a:pt x="380" y="1259"/>
                </a:lnTo>
                <a:lnTo>
                  <a:pt x="344" y="1213"/>
                </a:lnTo>
                <a:lnTo>
                  <a:pt x="309" y="1165"/>
                </a:lnTo>
                <a:lnTo>
                  <a:pt x="276" y="1117"/>
                </a:lnTo>
                <a:lnTo>
                  <a:pt x="244" y="1069"/>
                </a:lnTo>
                <a:lnTo>
                  <a:pt x="215" y="1021"/>
                </a:lnTo>
                <a:lnTo>
                  <a:pt x="188" y="973"/>
                </a:lnTo>
                <a:lnTo>
                  <a:pt x="161" y="925"/>
                </a:lnTo>
                <a:lnTo>
                  <a:pt x="138" y="877"/>
                </a:lnTo>
                <a:lnTo>
                  <a:pt x="115" y="831"/>
                </a:lnTo>
                <a:lnTo>
                  <a:pt x="96" y="783"/>
                </a:lnTo>
                <a:lnTo>
                  <a:pt x="77" y="739"/>
                </a:lnTo>
                <a:lnTo>
                  <a:pt x="69" y="716"/>
                </a:lnTo>
                <a:lnTo>
                  <a:pt x="61" y="693"/>
                </a:lnTo>
                <a:lnTo>
                  <a:pt x="54" y="670"/>
                </a:lnTo>
                <a:lnTo>
                  <a:pt x="46" y="649"/>
                </a:lnTo>
                <a:lnTo>
                  <a:pt x="40" y="626"/>
                </a:lnTo>
                <a:lnTo>
                  <a:pt x="33" y="605"/>
                </a:lnTo>
                <a:lnTo>
                  <a:pt x="29" y="584"/>
                </a:lnTo>
                <a:lnTo>
                  <a:pt x="23" y="561"/>
                </a:lnTo>
                <a:lnTo>
                  <a:pt x="19" y="539"/>
                </a:lnTo>
                <a:lnTo>
                  <a:pt x="13" y="518"/>
                </a:lnTo>
                <a:lnTo>
                  <a:pt x="12" y="499"/>
                </a:lnTo>
                <a:lnTo>
                  <a:pt x="8" y="478"/>
                </a:lnTo>
                <a:lnTo>
                  <a:pt x="6" y="459"/>
                </a:lnTo>
                <a:lnTo>
                  <a:pt x="4" y="438"/>
                </a:lnTo>
                <a:lnTo>
                  <a:pt x="2" y="419"/>
                </a:lnTo>
                <a:lnTo>
                  <a:pt x="0" y="399"/>
                </a:lnTo>
                <a:lnTo>
                  <a:pt x="0" y="380"/>
                </a:lnTo>
                <a:lnTo>
                  <a:pt x="0" y="363"/>
                </a:lnTo>
                <a:lnTo>
                  <a:pt x="0" y="344"/>
                </a:lnTo>
                <a:lnTo>
                  <a:pt x="2" y="326"/>
                </a:lnTo>
                <a:lnTo>
                  <a:pt x="4" y="309"/>
                </a:lnTo>
                <a:lnTo>
                  <a:pt x="6" y="292"/>
                </a:lnTo>
                <a:lnTo>
                  <a:pt x="8" y="275"/>
                </a:lnTo>
                <a:lnTo>
                  <a:pt x="12" y="257"/>
                </a:lnTo>
                <a:lnTo>
                  <a:pt x="15" y="242"/>
                </a:lnTo>
                <a:lnTo>
                  <a:pt x="19" y="227"/>
                </a:lnTo>
                <a:lnTo>
                  <a:pt x="23" y="211"/>
                </a:lnTo>
                <a:lnTo>
                  <a:pt x="29" y="196"/>
                </a:lnTo>
                <a:lnTo>
                  <a:pt x="35" y="182"/>
                </a:lnTo>
                <a:lnTo>
                  <a:pt x="42" y="169"/>
                </a:lnTo>
                <a:lnTo>
                  <a:pt x="48" y="156"/>
                </a:lnTo>
                <a:lnTo>
                  <a:pt x="56" y="142"/>
                </a:lnTo>
                <a:lnTo>
                  <a:pt x="65" y="129"/>
                </a:lnTo>
                <a:lnTo>
                  <a:pt x="73" y="117"/>
                </a:lnTo>
                <a:lnTo>
                  <a:pt x="83" y="106"/>
                </a:lnTo>
                <a:lnTo>
                  <a:pt x="92" y="94"/>
                </a:lnTo>
                <a:lnTo>
                  <a:pt x="104" y="84"/>
                </a:lnTo>
                <a:lnTo>
                  <a:pt x="113" y="75"/>
                </a:lnTo>
                <a:lnTo>
                  <a:pt x="125" y="65"/>
                </a:lnTo>
                <a:lnTo>
                  <a:pt x="136" y="56"/>
                </a:lnTo>
                <a:lnTo>
                  <a:pt x="150" y="48"/>
                </a:lnTo>
                <a:lnTo>
                  <a:pt x="163" y="40"/>
                </a:lnTo>
                <a:lnTo>
                  <a:pt x="175" y="35"/>
                </a:lnTo>
                <a:lnTo>
                  <a:pt x="188" y="29"/>
                </a:lnTo>
                <a:lnTo>
                  <a:pt x="204" y="23"/>
                </a:lnTo>
                <a:lnTo>
                  <a:pt x="217" y="17"/>
                </a:lnTo>
                <a:lnTo>
                  <a:pt x="232" y="13"/>
                </a:lnTo>
                <a:lnTo>
                  <a:pt x="248" y="10"/>
                </a:lnTo>
                <a:lnTo>
                  <a:pt x="263" y="6"/>
                </a:lnTo>
                <a:lnTo>
                  <a:pt x="278" y="4"/>
                </a:lnTo>
                <a:lnTo>
                  <a:pt x="294" y="2"/>
                </a:lnTo>
                <a:lnTo>
                  <a:pt x="311" y="0"/>
                </a:lnTo>
                <a:lnTo>
                  <a:pt x="328" y="0"/>
                </a:lnTo>
                <a:lnTo>
                  <a:pt x="344" y="0"/>
                </a:lnTo>
                <a:lnTo>
                  <a:pt x="361" y="0"/>
                </a:lnTo>
                <a:lnTo>
                  <a:pt x="380" y="2"/>
                </a:lnTo>
                <a:lnTo>
                  <a:pt x="397" y="4"/>
                </a:lnTo>
                <a:lnTo>
                  <a:pt x="415" y="6"/>
                </a:lnTo>
                <a:lnTo>
                  <a:pt x="434" y="8"/>
                </a:lnTo>
                <a:lnTo>
                  <a:pt x="453" y="12"/>
                </a:lnTo>
                <a:lnTo>
                  <a:pt x="470" y="15"/>
                </a:lnTo>
                <a:lnTo>
                  <a:pt x="490" y="21"/>
                </a:lnTo>
                <a:lnTo>
                  <a:pt x="509" y="25"/>
                </a:lnTo>
                <a:lnTo>
                  <a:pt x="530" y="31"/>
                </a:lnTo>
                <a:lnTo>
                  <a:pt x="549" y="36"/>
                </a:lnTo>
                <a:lnTo>
                  <a:pt x="568" y="44"/>
                </a:lnTo>
                <a:lnTo>
                  <a:pt x="589" y="52"/>
                </a:lnTo>
                <a:lnTo>
                  <a:pt x="609" y="60"/>
                </a:lnTo>
                <a:lnTo>
                  <a:pt x="630" y="67"/>
                </a:lnTo>
                <a:lnTo>
                  <a:pt x="649" y="75"/>
                </a:lnTo>
                <a:lnTo>
                  <a:pt x="670" y="84"/>
                </a:lnTo>
                <a:lnTo>
                  <a:pt x="691" y="94"/>
                </a:lnTo>
                <a:lnTo>
                  <a:pt x="712" y="106"/>
                </a:lnTo>
                <a:lnTo>
                  <a:pt x="733" y="115"/>
                </a:lnTo>
                <a:lnTo>
                  <a:pt x="754" y="127"/>
                </a:lnTo>
                <a:lnTo>
                  <a:pt x="776" y="140"/>
                </a:lnTo>
                <a:lnTo>
                  <a:pt x="797" y="152"/>
                </a:lnTo>
                <a:lnTo>
                  <a:pt x="818" y="165"/>
                </a:lnTo>
                <a:lnTo>
                  <a:pt x="839" y="179"/>
                </a:lnTo>
                <a:lnTo>
                  <a:pt x="860" y="192"/>
                </a:lnTo>
                <a:lnTo>
                  <a:pt x="904" y="221"/>
                </a:lnTo>
                <a:lnTo>
                  <a:pt x="946" y="251"/>
                </a:lnTo>
                <a:lnTo>
                  <a:pt x="991" y="284"/>
                </a:lnTo>
                <a:lnTo>
                  <a:pt x="1033" y="319"/>
                </a:lnTo>
                <a:lnTo>
                  <a:pt x="1077" y="355"/>
                </a:lnTo>
                <a:lnTo>
                  <a:pt x="1119" y="394"/>
                </a:lnTo>
                <a:lnTo>
                  <a:pt x="1161" y="432"/>
                </a:lnTo>
                <a:lnTo>
                  <a:pt x="1204" y="474"/>
                </a:lnTo>
                <a:lnTo>
                  <a:pt x="1246" y="516"/>
                </a:lnTo>
                <a:lnTo>
                  <a:pt x="1288" y="562"/>
                </a:lnTo>
                <a:lnTo>
                  <a:pt x="1328" y="609"/>
                </a:lnTo>
                <a:lnTo>
                  <a:pt x="1369" y="655"/>
                </a:lnTo>
                <a:lnTo>
                  <a:pt x="1405" y="703"/>
                </a:lnTo>
                <a:lnTo>
                  <a:pt x="1442" y="751"/>
                </a:lnTo>
                <a:lnTo>
                  <a:pt x="1476" y="799"/>
                </a:lnTo>
                <a:lnTo>
                  <a:pt x="1509" y="847"/>
                </a:lnTo>
                <a:lnTo>
                  <a:pt x="1541" y="895"/>
                </a:lnTo>
                <a:lnTo>
                  <a:pt x="1570" y="943"/>
                </a:lnTo>
                <a:lnTo>
                  <a:pt x="1597" y="991"/>
                </a:lnTo>
                <a:lnTo>
                  <a:pt x="1624" y="1039"/>
                </a:lnTo>
                <a:lnTo>
                  <a:pt x="1647" y="1087"/>
                </a:lnTo>
                <a:lnTo>
                  <a:pt x="1670" y="1133"/>
                </a:lnTo>
                <a:lnTo>
                  <a:pt x="1689" y="1179"/>
                </a:lnTo>
                <a:lnTo>
                  <a:pt x="1708" y="1225"/>
                </a:lnTo>
                <a:lnTo>
                  <a:pt x="1716" y="1248"/>
                </a:lnTo>
                <a:lnTo>
                  <a:pt x="1724" y="1271"/>
                </a:lnTo>
                <a:lnTo>
                  <a:pt x="1731" y="1294"/>
                </a:lnTo>
                <a:lnTo>
                  <a:pt x="1739" y="1315"/>
                </a:lnTo>
                <a:lnTo>
                  <a:pt x="1745" y="1338"/>
                </a:lnTo>
                <a:lnTo>
                  <a:pt x="1753" y="1359"/>
                </a:lnTo>
                <a:lnTo>
                  <a:pt x="1756" y="1380"/>
                </a:lnTo>
                <a:lnTo>
                  <a:pt x="1762" y="1401"/>
                </a:lnTo>
                <a:lnTo>
                  <a:pt x="1768" y="1423"/>
                </a:lnTo>
                <a:lnTo>
                  <a:pt x="1772" y="1444"/>
                </a:lnTo>
                <a:lnTo>
                  <a:pt x="1776" y="1465"/>
                </a:lnTo>
                <a:lnTo>
                  <a:pt x="1778" y="1486"/>
                </a:lnTo>
                <a:lnTo>
                  <a:pt x="1779" y="1505"/>
                </a:lnTo>
                <a:lnTo>
                  <a:pt x="1783" y="1524"/>
                </a:lnTo>
                <a:lnTo>
                  <a:pt x="1783" y="1545"/>
                </a:lnTo>
                <a:lnTo>
                  <a:pt x="1785" y="1565"/>
                </a:lnTo>
                <a:lnTo>
                  <a:pt x="1785" y="1584"/>
                </a:lnTo>
                <a:lnTo>
                  <a:pt x="1785" y="1601"/>
                </a:lnTo>
                <a:lnTo>
                  <a:pt x="1785" y="1620"/>
                </a:lnTo>
                <a:lnTo>
                  <a:pt x="1783" y="1638"/>
                </a:lnTo>
                <a:lnTo>
                  <a:pt x="1783" y="1655"/>
                </a:lnTo>
                <a:lnTo>
                  <a:pt x="1779" y="1672"/>
                </a:lnTo>
                <a:lnTo>
                  <a:pt x="1778" y="1689"/>
                </a:lnTo>
                <a:lnTo>
                  <a:pt x="1774" y="1705"/>
                </a:lnTo>
                <a:lnTo>
                  <a:pt x="1770" y="1722"/>
                </a:lnTo>
                <a:lnTo>
                  <a:pt x="1766" y="1737"/>
                </a:lnTo>
                <a:lnTo>
                  <a:pt x="1762" y="1753"/>
                </a:lnTo>
                <a:lnTo>
                  <a:pt x="1756" y="1766"/>
                </a:lnTo>
                <a:lnTo>
                  <a:pt x="1751" y="1782"/>
                </a:lnTo>
                <a:lnTo>
                  <a:pt x="1743" y="1795"/>
                </a:lnTo>
                <a:lnTo>
                  <a:pt x="1737" y="1808"/>
                </a:lnTo>
                <a:lnTo>
                  <a:pt x="1730" y="1822"/>
                </a:lnTo>
                <a:lnTo>
                  <a:pt x="1722" y="1833"/>
                </a:lnTo>
                <a:lnTo>
                  <a:pt x="1712" y="1847"/>
                </a:lnTo>
                <a:lnTo>
                  <a:pt x="1703" y="1858"/>
                </a:lnTo>
                <a:lnTo>
                  <a:pt x="1693" y="1868"/>
                </a:lnTo>
                <a:lnTo>
                  <a:pt x="1684" y="1879"/>
                </a:lnTo>
                <a:lnTo>
                  <a:pt x="1672" y="1889"/>
                </a:lnTo>
                <a:lnTo>
                  <a:pt x="1659" y="1901"/>
                </a:lnTo>
                <a:lnTo>
                  <a:pt x="1643" y="1910"/>
                </a:lnTo>
                <a:lnTo>
                  <a:pt x="1628" y="1920"/>
                </a:lnTo>
                <a:lnTo>
                  <a:pt x="1611" y="1929"/>
                </a:lnTo>
                <a:lnTo>
                  <a:pt x="1595" y="1935"/>
                </a:lnTo>
                <a:lnTo>
                  <a:pt x="1578" y="1943"/>
                </a:lnTo>
                <a:lnTo>
                  <a:pt x="1559" y="1949"/>
                </a:lnTo>
                <a:lnTo>
                  <a:pt x="1540" y="1952"/>
                </a:lnTo>
                <a:lnTo>
                  <a:pt x="1520" y="1956"/>
                </a:lnTo>
                <a:lnTo>
                  <a:pt x="1501" y="1960"/>
                </a:lnTo>
                <a:lnTo>
                  <a:pt x="1482" y="1962"/>
                </a:lnTo>
                <a:lnTo>
                  <a:pt x="1461" y="1962"/>
                </a:lnTo>
                <a:lnTo>
                  <a:pt x="1438" y="1962"/>
                </a:lnTo>
                <a:lnTo>
                  <a:pt x="1417" y="1962"/>
                </a:lnTo>
                <a:lnTo>
                  <a:pt x="1394" y="1960"/>
                </a:lnTo>
                <a:lnTo>
                  <a:pt x="1373" y="1956"/>
                </a:lnTo>
                <a:lnTo>
                  <a:pt x="1348" y="1954"/>
                </a:lnTo>
                <a:lnTo>
                  <a:pt x="1325" y="1949"/>
                </a:lnTo>
                <a:lnTo>
                  <a:pt x="1300" y="1943"/>
                </a:lnTo>
                <a:lnTo>
                  <a:pt x="1277" y="1937"/>
                </a:lnTo>
                <a:lnTo>
                  <a:pt x="1252" y="1929"/>
                </a:lnTo>
                <a:lnTo>
                  <a:pt x="1225" y="1922"/>
                </a:lnTo>
                <a:lnTo>
                  <a:pt x="1200" y="1912"/>
                </a:lnTo>
                <a:lnTo>
                  <a:pt x="1175" y="1902"/>
                </a:lnTo>
                <a:lnTo>
                  <a:pt x="1148" y="1893"/>
                </a:lnTo>
                <a:lnTo>
                  <a:pt x="1121" y="1879"/>
                </a:lnTo>
                <a:lnTo>
                  <a:pt x="1094" y="1868"/>
                </a:lnTo>
                <a:lnTo>
                  <a:pt x="1067" y="1854"/>
                </a:lnTo>
                <a:lnTo>
                  <a:pt x="1040" y="1839"/>
                </a:lnTo>
                <a:lnTo>
                  <a:pt x="1012" y="1824"/>
                </a:lnTo>
                <a:lnTo>
                  <a:pt x="985" y="1808"/>
                </a:lnTo>
                <a:lnTo>
                  <a:pt x="956" y="1791"/>
                </a:lnTo>
                <a:lnTo>
                  <a:pt x="718" y="2098"/>
                </a:lnTo>
                <a:lnTo>
                  <a:pt x="618" y="1526"/>
                </a:lnTo>
                <a:close/>
              </a:path>
            </a:pathLst>
          </a:custGeom>
          <a:solidFill>
            <a:srgbClr val="DD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9968" name="Freeform 592"/>
          <p:cNvSpPr>
            <a:spLocks/>
          </p:cNvSpPr>
          <p:nvPr/>
        </p:nvSpPr>
        <p:spPr bwMode="auto">
          <a:xfrm>
            <a:off x="7491413" y="2368550"/>
            <a:ext cx="1430337" cy="1666875"/>
          </a:xfrm>
          <a:custGeom>
            <a:avLst/>
            <a:gdLst>
              <a:gd name="T0" fmla="*/ 317837709 w 1785"/>
              <a:gd name="T1" fmla="*/ 883736923 h 2098"/>
              <a:gd name="T2" fmla="*/ 220880893 w 1785"/>
              <a:gd name="T3" fmla="*/ 765695478 h 2098"/>
              <a:gd name="T4" fmla="*/ 138050358 w 1785"/>
              <a:gd name="T5" fmla="*/ 644496663 h 2098"/>
              <a:gd name="T6" fmla="*/ 73841448 w 1785"/>
              <a:gd name="T7" fmla="*/ 524561113 h 2098"/>
              <a:gd name="T8" fmla="*/ 39167996 w 1785"/>
              <a:gd name="T9" fmla="*/ 437449813 h 2098"/>
              <a:gd name="T10" fmla="*/ 21189020 w 1785"/>
              <a:gd name="T11" fmla="*/ 381901084 h 2098"/>
              <a:gd name="T12" fmla="*/ 8347238 w 1785"/>
              <a:gd name="T13" fmla="*/ 326982399 h 2098"/>
              <a:gd name="T14" fmla="*/ 2568196 w 1785"/>
              <a:gd name="T15" fmla="*/ 276483555 h 2098"/>
              <a:gd name="T16" fmla="*/ 0 w 1785"/>
              <a:gd name="T17" fmla="*/ 229140492 h 2098"/>
              <a:gd name="T18" fmla="*/ 3852695 w 1785"/>
              <a:gd name="T19" fmla="*/ 184322370 h 2098"/>
              <a:gd name="T20" fmla="*/ 12199933 w 1785"/>
              <a:gd name="T21" fmla="*/ 143291662 h 2098"/>
              <a:gd name="T22" fmla="*/ 26968063 w 1785"/>
              <a:gd name="T23" fmla="*/ 106680000 h 2098"/>
              <a:gd name="T24" fmla="*/ 46873386 w 1785"/>
              <a:gd name="T25" fmla="*/ 73854957 h 2098"/>
              <a:gd name="T26" fmla="*/ 72556949 w 1785"/>
              <a:gd name="T27" fmla="*/ 47343064 h 2098"/>
              <a:gd name="T28" fmla="*/ 104661404 w 1785"/>
              <a:gd name="T29" fmla="*/ 25249422 h 2098"/>
              <a:gd name="T30" fmla="*/ 139334857 w 1785"/>
              <a:gd name="T31" fmla="*/ 10731402 h 2098"/>
              <a:gd name="T32" fmla="*/ 178502852 w 1785"/>
              <a:gd name="T33" fmla="*/ 2524942 h 2098"/>
              <a:gd name="T34" fmla="*/ 220880893 w 1785"/>
              <a:gd name="T35" fmla="*/ 0 h 2098"/>
              <a:gd name="T36" fmla="*/ 266469780 w 1785"/>
              <a:gd name="T37" fmla="*/ 3787413 h 2098"/>
              <a:gd name="T38" fmla="*/ 314627664 w 1785"/>
              <a:gd name="T39" fmla="*/ 13256344 h 2098"/>
              <a:gd name="T40" fmla="*/ 364711094 w 1785"/>
              <a:gd name="T41" fmla="*/ 27774364 h 2098"/>
              <a:gd name="T42" fmla="*/ 416720872 w 1785"/>
              <a:gd name="T43" fmla="*/ 47343064 h 2098"/>
              <a:gd name="T44" fmla="*/ 470656997 w 1785"/>
              <a:gd name="T45" fmla="*/ 72592486 h 2098"/>
              <a:gd name="T46" fmla="*/ 525234971 w 1785"/>
              <a:gd name="T47" fmla="*/ 104155058 h 2098"/>
              <a:gd name="T48" fmla="*/ 607423658 w 1785"/>
              <a:gd name="T49" fmla="*/ 158441315 h 2098"/>
              <a:gd name="T50" fmla="*/ 718505953 w 1785"/>
              <a:gd name="T51" fmla="*/ 248709191 h 2098"/>
              <a:gd name="T52" fmla="*/ 827020052 w 1785"/>
              <a:gd name="T53" fmla="*/ 354757558 h 2098"/>
              <a:gd name="T54" fmla="*/ 925903215 w 1785"/>
              <a:gd name="T55" fmla="*/ 474062269 h 2098"/>
              <a:gd name="T56" fmla="*/ 1008091902 w 1785"/>
              <a:gd name="T57" fmla="*/ 595260290 h 2098"/>
              <a:gd name="T58" fmla="*/ 1072300812 w 1785"/>
              <a:gd name="T59" fmla="*/ 715195839 h 2098"/>
              <a:gd name="T60" fmla="*/ 1106974264 w 1785"/>
              <a:gd name="T61" fmla="*/ 802307140 h 2098"/>
              <a:gd name="T62" fmla="*/ 1125595088 w 1785"/>
              <a:gd name="T63" fmla="*/ 857856663 h 2098"/>
              <a:gd name="T64" fmla="*/ 1137795021 w 1785"/>
              <a:gd name="T65" fmla="*/ 911512082 h 2098"/>
              <a:gd name="T66" fmla="*/ 1144857761 w 1785"/>
              <a:gd name="T67" fmla="*/ 962010926 h 2098"/>
              <a:gd name="T68" fmla="*/ 1146142260 w 1785"/>
              <a:gd name="T69" fmla="*/ 1010616461 h 2098"/>
              <a:gd name="T70" fmla="*/ 1142289565 w 1785"/>
              <a:gd name="T71" fmla="*/ 1055434582 h 2098"/>
              <a:gd name="T72" fmla="*/ 1133942326 w 1785"/>
              <a:gd name="T73" fmla="*/ 1096465290 h 2098"/>
              <a:gd name="T74" fmla="*/ 1119174197 w 1785"/>
              <a:gd name="T75" fmla="*/ 1133076952 h 2098"/>
              <a:gd name="T76" fmla="*/ 1099268874 w 1785"/>
              <a:gd name="T77" fmla="*/ 1165901995 h 2098"/>
              <a:gd name="T78" fmla="*/ 1073585310 w 1785"/>
              <a:gd name="T79" fmla="*/ 1192413889 h 2098"/>
              <a:gd name="T80" fmla="*/ 1034417314 w 1785"/>
              <a:gd name="T81" fmla="*/ 1217663311 h 2098"/>
              <a:gd name="T82" fmla="*/ 988828428 w 1785"/>
              <a:gd name="T83" fmla="*/ 1232182126 h 2098"/>
              <a:gd name="T84" fmla="*/ 938103149 w 1785"/>
              <a:gd name="T85" fmla="*/ 1238494481 h 2098"/>
              <a:gd name="T86" fmla="*/ 881598827 w 1785"/>
              <a:gd name="T87" fmla="*/ 1234707068 h 2098"/>
              <a:gd name="T88" fmla="*/ 819957312 w 1785"/>
              <a:gd name="T89" fmla="*/ 1222713195 h 2098"/>
              <a:gd name="T90" fmla="*/ 754463103 w 1785"/>
              <a:gd name="T91" fmla="*/ 1200620348 h 2098"/>
              <a:gd name="T92" fmla="*/ 685116999 w 1785"/>
              <a:gd name="T93" fmla="*/ 1170320247 h 2098"/>
              <a:gd name="T94" fmla="*/ 613844549 w 1785"/>
              <a:gd name="T95" fmla="*/ 1130552010 h 209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85"/>
              <a:gd name="T145" fmla="*/ 0 h 2098"/>
              <a:gd name="T146" fmla="*/ 1785 w 1785"/>
              <a:gd name="T147" fmla="*/ 2098 h 209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85" h="2098">
                <a:moveTo>
                  <a:pt x="618" y="1526"/>
                </a:moveTo>
                <a:lnTo>
                  <a:pt x="576" y="1484"/>
                </a:lnTo>
                <a:lnTo>
                  <a:pt x="536" y="1442"/>
                </a:lnTo>
                <a:lnTo>
                  <a:pt x="495" y="1400"/>
                </a:lnTo>
                <a:lnTo>
                  <a:pt x="457" y="1355"/>
                </a:lnTo>
                <a:lnTo>
                  <a:pt x="417" y="1307"/>
                </a:lnTo>
                <a:lnTo>
                  <a:pt x="380" y="1259"/>
                </a:lnTo>
                <a:lnTo>
                  <a:pt x="344" y="1213"/>
                </a:lnTo>
                <a:lnTo>
                  <a:pt x="309" y="1165"/>
                </a:lnTo>
                <a:lnTo>
                  <a:pt x="276" y="1117"/>
                </a:lnTo>
                <a:lnTo>
                  <a:pt x="244" y="1069"/>
                </a:lnTo>
                <a:lnTo>
                  <a:pt x="215" y="1021"/>
                </a:lnTo>
                <a:lnTo>
                  <a:pt x="188" y="973"/>
                </a:lnTo>
                <a:lnTo>
                  <a:pt x="161" y="925"/>
                </a:lnTo>
                <a:lnTo>
                  <a:pt x="138" y="877"/>
                </a:lnTo>
                <a:lnTo>
                  <a:pt x="115" y="831"/>
                </a:lnTo>
                <a:lnTo>
                  <a:pt x="96" y="783"/>
                </a:lnTo>
                <a:lnTo>
                  <a:pt x="77" y="739"/>
                </a:lnTo>
                <a:lnTo>
                  <a:pt x="69" y="716"/>
                </a:lnTo>
                <a:lnTo>
                  <a:pt x="61" y="693"/>
                </a:lnTo>
                <a:lnTo>
                  <a:pt x="54" y="670"/>
                </a:lnTo>
                <a:lnTo>
                  <a:pt x="46" y="649"/>
                </a:lnTo>
                <a:lnTo>
                  <a:pt x="40" y="626"/>
                </a:lnTo>
                <a:lnTo>
                  <a:pt x="33" y="605"/>
                </a:lnTo>
                <a:lnTo>
                  <a:pt x="29" y="584"/>
                </a:lnTo>
                <a:lnTo>
                  <a:pt x="23" y="561"/>
                </a:lnTo>
                <a:lnTo>
                  <a:pt x="19" y="539"/>
                </a:lnTo>
                <a:lnTo>
                  <a:pt x="13" y="518"/>
                </a:lnTo>
                <a:lnTo>
                  <a:pt x="12" y="499"/>
                </a:lnTo>
                <a:lnTo>
                  <a:pt x="8" y="478"/>
                </a:lnTo>
                <a:lnTo>
                  <a:pt x="6" y="459"/>
                </a:lnTo>
                <a:lnTo>
                  <a:pt x="4" y="438"/>
                </a:lnTo>
                <a:lnTo>
                  <a:pt x="2" y="419"/>
                </a:lnTo>
                <a:lnTo>
                  <a:pt x="0" y="399"/>
                </a:lnTo>
                <a:lnTo>
                  <a:pt x="0" y="380"/>
                </a:lnTo>
                <a:lnTo>
                  <a:pt x="0" y="363"/>
                </a:lnTo>
                <a:lnTo>
                  <a:pt x="0" y="344"/>
                </a:lnTo>
                <a:lnTo>
                  <a:pt x="2" y="326"/>
                </a:lnTo>
                <a:lnTo>
                  <a:pt x="4" y="309"/>
                </a:lnTo>
                <a:lnTo>
                  <a:pt x="6" y="292"/>
                </a:lnTo>
                <a:lnTo>
                  <a:pt x="8" y="275"/>
                </a:lnTo>
                <a:lnTo>
                  <a:pt x="12" y="257"/>
                </a:lnTo>
                <a:lnTo>
                  <a:pt x="15" y="242"/>
                </a:lnTo>
                <a:lnTo>
                  <a:pt x="19" y="227"/>
                </a:lnTo>
                <a:lnTo>
                  <a:pt x="23" y="211"/>
                </a:lnTo>
                <a:lnTo>
                  <a:pt x="29" y="196"/>
                </a:lnTo>
                <a:lnTo>
                  <a:pt x="35" y="182"/>
                </a:lnTo>
                <a:lnTo>
                  <a:pt x="42" y="169"/>
                </a:lnTo>
                <a:lnTo>
                  <a:pt x="48" y="156"/>
                </a:lnTo>
                <a:lnTo>
                  <a:pt x="56" y="142"/>
                </a:lnTo>
                <a:lnTo>
                  <a:pt x="65" y="129"/>
                </a:lnTo>
                <a:lnTo>
                  <a:pt x="73" y="117"/>
                </a:lnTo>
                <a:lnTo>
                  <a:pt x="83" y="106"/>
                </a:lnTo>
                <a:lnTo>
                  <a:pt x="92" y="94"/>
                </a:lnTo>
                <a:lnTo>
                  <a:pt x="104" y="84"/>
                </a:lnTo>
                <a:lnTo>
                  <a:pt x="113" y="75"/>
                </a:lnTo>
                <a:lnTo>
                  <a:pt x="125" y="65"/>
                </a:lnTo>
                <a:lnTo>
                  <a:pt x="136" y="56"/>
                </a:lnTo>
                <a:lnTo>
                  <a:pt x="150" y="48"/>
                </a:lnTo>
                <a:lnTo>
                  <a:pt x="163" y="40"/>
                </a:lnTo>
                <a:lnTo>
                  <a:pt x="175" y="35"/>
                </a:lnTo>
                <a:lnTo>
                  <a:pt x="188" y="29"/>
                </a:lnTo>
                <a:lnTo>
                  <a:pt x="204" y="23"/>
                </a:lnTo>
                <a:lnTo>
                  <a:pt x="217" y="17"/>
                </a:lnTo>
                <a:lnTo>
                  <a:pt x="232" y="13"/>
                </a:lnTo>
                <a:lnTo>
                  <a:pt x="248" y="10"/>
                </a:lnTo>
                <a:lnTo>
                  <a:pt x="263" y="6"/>
                </a:lnTo>
                <a:lnTo>
                  <a:pt x="278" y="4"/>
                </a:lnTo>
                <a:lnTo>
                  <a:pt x="294" y="2"/>
                </a:lnTo>
                <a:lnTo>
                  <a:pt x="311" y="0"/>
                </a:lnTo>
                <a:lnTo>
                  <a:pt x="328" y="0"/>
                </a:lnTo>
                <a:lnTo>
                  <a:pt x="344" y="0"/>
                </a:lnTo>
                <a:lnTo>
                  <a:pt x="361" y="0"/>
                </a:lnTo>
                <a:lnTo>
                  <a:pt x="380" y="2"/>
                </a:lnTo>
                <a:lnTo>
                  <a:pt x="397" y="4"/>
                </a:lnTo>
                <a:lnTo>
                  <a:pt x="415" y="6"/>
                </a:lnTo>
                <a:lnTo>
                  <a:pt x="434" y="8"/>
                </a:lnTo>
                <a:lnTo>
                  <a:pt x="453" y="12"/>
                </a:lnTo>
                <a:lnTo>
                  <a:pt x="470" y="15"/>
                </a:lnTo>
                <a:lnTo>
                  <a:pt x="490" y="21"/>
                </a:lnTo>
                <a:lnTo>
                  <a:pt x="509" y="25"/>
                </a:lnTo>
                <a:lnTo>
                  <a:pt x="530" y="31"/>
                </a:lnTo>
                <a:lnTo>
                  <a:pt x="549" y="36"/>
                </a:lnTo>
                <a:lnTo>
                  <a:pt x="568" y="44"/>
                </a:lnTo>
                <a:lnTo>
                  <a:pt x="589" y="52"/>
                </a:lnTo>
                <a:lnTo>
                  <a:pt x="609" y="60"/>
                </a:lnTo>
                <a:lnTo>
                  <a:pt x="630" y="67"/>
                </a:lnTo>
                <a:lnTo>
                  <a:pt x="649" y="75"/>
                </a:lnTo>
                <a:lnTo>
                  <a:pt x="670" y="84"/>
                </a:lnTo>
                <a:lnTo>
                  <a:pt x="691" y="94"/>
                </a:lnTo>
                <a:lnTo>
                  <a:pt x="712" y="106"/>
                </a:lnTo>
                <a:lnTo>
                  <a:pt x="733" y="115"/>
                </a:lnTo>
                <a:lnTo>
                  <a:pt x="754" y="127"/>
                </a:lnTo>
                <a:lnTo>
                  <a:pt x="776" y="140"/>
                </a:lnTo>
                <a:lnTo>
                  <a:pt x="797" y="152"/>
                </a:lnTo>
                <a:lnTo>
                  <a:pt x="818" y="165"/>
                </a:lnTo>
                <a:lnTo>
                  <a:pt x="839" y="179"/>
                </a:lnTo>
                <a:lnTo>
                  <a:pt x="860" y="192"/>
                </a:lnTo>
                <a:lnTo>
                  <a:pt x="904" y="221"/>
                </a:lnTo>
                <a:lnTo>
                  <a:pt x="946" y="251"/>
                </a:lnTo>
                <a:lnTo>
                  <a:pt x="991" y="284"/>
                </a:lnTo>
                <a:lnTo>
                  <a:pt x="1033" y="319"/>
                </a:lnTo>
                <a:lnTo>
                  <a:pt x="1077" y="355"/>
                </a:lnTo>
                <a:lnTo>
                  <a:pt x="1119" y="394"/>
                </a:lnTo>
                <a:lnTo>
                  <a:pt x="1161" y="432"/>
                </a:lnTo>
                <a:lnTo>
                  <a:pt x="1204" y="474"/>
                </a:lnTo>
                <a:lnTo>
                  <a:pt x="1246" y="516"/>
                </a:lnTo>
                <a:lnTo>
                  <a:pt x="1288" y="562"/>
                </a:lnTo>
                <a:lnTo>
                  <a:pt x="1328" y="609"/>
                </a:lnTo>
                <a:lnTo>
                  <a:pt x="1369" y="655"/>
                </a:lnTo>
                <a:lnTo>
                  <a:pt x="1405" y="703"/>
                </a:lnTo>
                <a:lnTo>
                  <a:pt x="1442" y="751"/>
                </a:lnTo>
                <a:lnTo>
                  <a:pt x="1476" y="799"/>
                </a:lnTo>
                <a:lnTo>
                  <a:pt x="1509" y="847"/>
                </a:lnTo>
                <a:lnTo>
                  <a:pt x="1541" y="895"/>
                </a:lnTo>
                <a:lnTo>
                  <a:pt x="1570" y="943"/>
                </a:lnTo>
                <a:lnTo>
                  <a:pt x="1597" y="991"/>
                </a:lnTo>
                <a:lnTo>
                  <a:pt x="1624" y="1039"/>
                </a:lnTo>
                <a:lnTo>
                  <a:pt x="1647" y="1087"/>
                </a:lnTo>
                <a:lnTo>
                  <a:pt x="1670" y="1133"/>
                </a:lnTo>
                <a:lnTo>
                  <a:pt x="1689" y="1179"/>
                </a:lnTo>
                <a:lnTo>
                  <a:pt x="1708" y="1225"/>
                </a:lnTo>
                <a:lnTo>
                  <a:pt x="1716" y="1248"/>
                </a:lnTo>
                <a:lnTo>
                  <a:pt x="1724" y="1271"/>
                </a:lnTo>
                <a:lnTo>
                  <a:pt x="1731" y="1294"/>
                </a:lnTo>
                <a:lnTo>
                  <a:pt x="1739" y="1315"/>
                </a:lnTo>
                <a:lnTo>
                  <a:pt x="1745" y="1338"/>
                </a:lnTo>
                <a:lnTo>
                  <a:pt x="1753" y="1359"/>
                </a:lnTo>
                <a:lnTo>
                  <a:pt x="1756" y="1380"/>
                </a:lnTo>
                <a:lnTo>
                  <a:pt x="1762" y="1401"/>
                </a:lnTo>
                <a:lnTo>
                  <a:pt x="1768" y="1423"/>
                </a:lnTo>
                <a:lnTo>
                  <a:pt x="1772" y="1444"/>
                </a:lnTo>
                <a:lnTo>
                  <a:pt x="1776" y="1465"/>
                </a:lnTo>
                <a:lnTo>
                  <a:pt x="1778" y="1486"/>
                </a:lnTo>
                <a:lnTo>
                  <a:pt x="1779" y="1505"/>
                </a:lnTo>
                <a:lnTo>
                  <a:pt x="1783" y="1524"/>
                </a:lnTo>
                <a:lnTo>
                  <a:pt x="1783" y="1545"/>
                </a:lnTo>
                <a:lnTo>
                  <a:pt x="1785" y="1565"/>
                </a:lnTo>
                <a:lnTo>
                  <a:pt x="1785" y="1584"/>
                </a:lnTo>
                <a:lnTo>
                  <a:pt x="1785" y="1601"/>
                </a:lnTo>
                <a:lnTo>
                  <a:pt x="1785" y="1620"/>
                </a:lnTo>
                <a:lnTo>
                  <a:pt x="1783" y="1638"/>
                </a:lnTo>
                <a:lnTo>
                  <a:pt x="1783" y="1655"/>
                </a:lnTo>
                <a:lnTo>
                  <a:pt x="1779" y="1672"/>
                </a:lnTo>
                <a:lnTo>
                  <a:pt x="1778" y="1689"/>
                </a:lnTo>
                <a:lnTo>
                  <a:pt x="1774" y="1705"/>
                </a:lnTo>
                <a:lnTo>
                  <a:pt x="1770" y="1722"/>
                </a:lnTo>
                <a:lnTo>
                  <a:pt x="1766" y="1737"/>
                </a:lnTo>
                <a:lnTo>
                  <a:pt x="1762" y="1753"/>
                </a:lnTo>
                <a:lnTo>
                  <a:pt x="1756" y="1766"/>
                </a:lnTo>
                <a:lnTo>
                  <a:pt x="1751" y="1782"/>
                </a:lnTo>
                <a:lnTo>
                  <a:pt x="1743" y="1795"/>
                </a:lnTo>
                <a:lnTo>
                  <a:pt x="1737" y="1808"/>
                </a:lnTo>
                <a:lnTo>
                  <a:pt x="1730" y="1822"/>
                </a:lnTo>
                <a:lnTo>
                  <a:pt x="1722" y="1833"/>
                </a:lnTo>
                <a:lnTo>
                  <a:pt x="1712" y="1847"/>
                </a:lnTo>
                <a:lnTo>
                  <a:pt x="1703" y="1858"/>
                </a:lnTo>
                <a:lnTo>
                  <a:pt x="1693" y="1868"/>
                </a:lnTo>
                <a:lnTo>
                  <a:pt x="1684" y="1879"/>
                </a:lnTo>
                <a:lnTo>
                  <a:pt x="1672" y="1889"/>
                </a:lnTo>
                <a:lnTo>
                  <a:pt x="1659" y="1901"/>
                </a:lnTo>
                <a:lnTo>
                  <a:pt x="1643" y="1910"/>
                </a:lnTo>
                <a:lnTo>
                  <a:pt x="1628" y="1920"/>
                </a:lnTo>
                <a:lnTo>
                  <a:pt x="1611" y="1929"/>
                </a:lnTo>
                <a:lnTo>
                  <a:pt x="1595" y="1935"/>
                </a:lnTo>
                <a:lnTo>
                  <a:pt x="1578" y="1943"/>
                </a:lnTo>
                <a:lnTo>
                  <a:pt x="1559" y="1949"/>
                </a:lnTo>
                <a:lnTo>
                  <a:pt x="1540" y="1952"/>
                </a:lnTo>
                <a:lnTo>
                  <a:pt x="1520" y="1956"/>
                </a:lnTo>
                <a:lnTo>
                  <a:pt x="1501" y="1960"/>
                </a:lnTo>
                <a:lnTo>
                  <a:pt x="1482" y="1962"/>
                </a:lnTo>
                <a:lnTo>
                  <a:pt x="1461" y="1962"/>
                </a:lnTo>
                <a:lnTo>
                  <a:pt x="1438" y="1962"/>
                </a:lnTo>
                <a:lnTo>
                  <a:pt x="1417" y="1962"/>
                </a:lnTo>
                <a:lnTo>
                  <a:pt x="1394" y="1960"/>
                </a:lnTo>
                <a:lnTo>
                  <a:pt x="1373" y="1956"/>
                </a:lnTo>
                <a:lnTo>
                  <a:pt x="1348" y="1954"/>
                </a:lnTo>
                <a:lnTo>
                  <a:pt x="1325" y="1949"/>
                </a:lnTo>
                <a:lnTo>
                  <a:pt x="1300" y="1943"/>
                </a:lnTo>
                <a:lnTo>
                  <a:pt x="1277" y="1937"/>
                </a:lnTo>
                <a:lnTo>
                  <a:pt x="1252" y="1929"/>
                </a:lnTo>
                <a:lnTo>
                  <a:pt x="1225" y="1922"/>
                </a:lnTo>
                <a:lnTo>
                  <a:pt x="1200" y="1912"/>
                </a:lnTo>
                <a:lnTo>
                  <a:pt x="1175" y="1902"/>
                </a:lnTo>
                <a:lnTo>
                  <a:pt x="1148" y="1893"/>
                </a:lnTo>
                <a:lnTo>
                  <a:pt x="1121" y="1879"/>
                </a:lnTo>
                <a:lnTo>
                  <a:pt x="1094" y="1868"/>
                </a:lnTo>
                <a:lnTo>
                  <a:pt x="1067" y="1854"/>
                </a:lnTo>
                <a:lnTo>
                  <a:pt x="1040" y="1839"/>
                </a:lnTo>
                <a:lnTo>
                  <a:pt x="1012" y="1824"/>
                </a:lnTo>
                <a:lnTo>
                  <a:pt x="985" y="1808"/>
                </a:lnTo>
                <a:lnTo>
                  <a:pt x="956" y="1791"/>
                </a:lnTo>
                <a:lnTo>
                  <a:pt x="718" y="2098"/>
                </a:lnTo>
                <a:lnTo>
                  <a:pt x="618" y="1526"/>
                </a:lnTo>
              </a:path>
            </a:pathLst>
          </a:custGeom>
          <a:noFill/>
          <a:ln w="158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9969" name="Freeform 593"/>
          <p:cNvSpPr>
            <a:spLocks/>
          </p:cNvSpPr>
          <p:nvPr/>
        </p:nvSpPr>
        <p:spPr bwMode="auto">
          <a:xfrm>
            <a:off x="7491413" y="2368550"/>
            <a:ext cx="1430337" cy="1666875"/>
          </a:xfrm>
          <a:custGeom>
            <a:avLst/>
            <a:gdLst>
              <a:gd name="T0" fmla="*/ 317837709 w 1785"/>
              <a:gd name="T1" fmla="*/ 883736923 h 2098"/>
              <a:gd name="T2" fmla="*/ 220880893 w 1785"/>
              <a:gd name="T3" fmla="*/ 765695478 h 2098"/>
              <a:gd name="T4" fmla="*/ 138050358 w 1785"/>
              <a:gd name="T5" fmla="*/ 644496663 h 2098"/>
              <a:gd name="T6" fmla="*/ 73841448 w 1785"/>
              <a:gd name="T7" fmla="*/ 524561113 h 2098"/>
              <a:gd name="T8" fmla="*/ 39167996 w 1785"/>
              <a:gd name="T9" fmla="*/ 437449813 h 2098"/>
              <a:gd name="T10" fmla="*/ 21189020 w 1785"/>
              <a:gd name="T11" fmla="*/ 381901084 h 2098"/>
              <a:gd name="T12" fmla="*/ 8347238 w 1785"/>
              <a:gd name="T13" fmla="*/ 326982399 h 2098"/>
              <a:gd name="T14" fmla="*/ 2568196 w 1785"/>
              <a:gd name="T15" fmla="*/ 276483555 h 2098"/>
              <a:gd name="T16" fmla="*/ 0 w 1785"/>
              <a:gd name="T17" fmla="*/ 229140492 h 2098"/>
              <a:gd name="T18" fmla="*/ 3852695 w 1785"/>
              <a:gd name="T19" fmla="*/ 184322370 h 2098"/>
              <a:gd name="T20" fmla="*/ 12199933 w 1785"/>
              <a:gd name="T21" fmla="*/ 143291662 h 2098"/>
              <a:gd name="T22" fmla="*/ 26968063 w 1785"/>
              <a:gd name="T23" fmla="*/ 106680000 h 2098"/>
              <a:gd name="T24" fmla="*/ 46873386 w 1785"/>
              <a:gd name="T25" fmla="*/ 73854957 h 2098"/>
              <a:gd name="T26" fmla="*/ 72556949 w 1785"/>
              <a:gd name="T27" fmla="*/ 47343064 h 2098"/>
              <a:gd name="T28" fmla="*/ 104661404 w 1785"/>
              <a:gd name="T29" fmla="*/ 25249422 h 2098"/>
              <a:gd name="T30" fmla="*/ 139334857 w 1785"/>
              <a:gd name="T31" fmla="*/ 10731402 h 2098"/>
              <a:gd name="T32" fmla="*/ 178502852 w 1785"/>
              <a:gd name="T33" fmla="*/ 2524942 h 2098"/>
              <a:gd name="T34" fmla="*/ 220880893 w 1785"/>
              <a:gd name="T35" fmla="*/ 0 h 2098"/>
              <a:gd name="T36" fmla="*/ 266469780 w 1785"/>
              <a:gd name="T37" fmla="*/ 3787413 h 2098"/>
              <a:gd name="T38" fmla="*/ 314627664 w 1785"/>
              <a:gd name="T39" fmla="*/ 13256344 h 2098"/>
              <a:gd name="T40" fmla="*/ 364711094 w 1785"/>
              <a:gd name="T41" fmla="*/ 27774364 h 2098"/>
              <a:gd name="T42" fmla="*/ 416720872 w 1785"/>
              <a:gd name="T43" fmla="*/ 47343064 h 2098"/>
              <a:gd name="T44" fmla="*/ 470656997 w 1785"/>
              <a:gd name="T45" fmla="*/ 72592486 h 2098"/>
              <a:gd name="T46" fmla="*/ 525234971 w 1785"/>
              <a:gd name="T47" fmla="*/ 104155058 h 2098"/>
              <a:gd name="T48" fmla="*/ 607423658 w 1785"/>
              <a:gd name="T49" fmla="*/ 158441315 h 2098"/>
              <a:gd name="T50" fmla="*/ 718505953 w 1785"/>
              <a:gd name="T51" fmla="*/ 248709191 h 2098"/>
              <a:gd name="T52" fmla="*/ 827020052 w 1785"/>
              <a:gd name="T53" fmla="*/ 354757558 h 2098"/>
              <a:gd name="T54" fmla="*/ 925903215 w 1785"/>
              <a:gd name="T55" fmla="*/ 474062269 h 2098"/>
              <a:gd name="T56" fmla="*/ 1008091902 w 1785"/>
              <a:gd name="T57" fmla="*/ 595260290 h 2098"/>
              <a:gd name="T58" fmla="*/ 1072300812 w 1785"/>
              <a:gd name="T59" fmla="*/ 715195839 h 2098"/>
              <a:gd name="T60" fmla="*/ 1106974264 w 1785"/>
              <a:gd name="T61" fmla="*/ 802307140 h 2098"/>
              <a:gd name="T62" fmla="*/ 1125595088 w 1785"/>
              <a:gd name="T63" fmla="*/ 857856663 h 2098"/>
              <a:gd name="T64" fmla="*/ 1137795021 w 1785"/>
              <a:gd name="T65" fmla="*/ 911512082 h 2098"/>
              <a:gd name="T66" fmla="*/ 1144857761 w 1785"/>
              <a:gd name="T67" fmla="*/ 962010926 h 2098"/>
              <a:gd name="T68" fmla="*/ 1146142260 w 1785"/>
              <a:gd name="T69" fmla="*/ 1010616461 h 2098"/>
              <a:gd name="T70" fmla="*/ 1142289565 w 1785"/>
              <a:gd name="T71" fmla="*/ 1055434582 h 2098"/>
              <a:gd name="T72" fmla="*/ 1133942326 w 1785"/>
              <a:gd name="T73" fmla="*/ 1096465290 h 2098"/>
              <a:gd name="T74" fmla="*/ 1119174197 w 1785"/>
              <a:gd name="T75" fmla="*/ 1133076952 h 2098"/>
              <a:gd name="T76" fmla="*/ 1099268874 w 1785"/>
              <a:gd name="T77" fmla="*/ 1165901995 h 2098"/>
              <a:gd name="T78" fmla="*/ 1073585310 w 1785"/>
              <a:gd name="T79" fmla="*/ 1192413889 h 2098"/>
              <a:gd name="T80" fmla="*/ 1034417314 w 1785"/>
              <a:gd name="T81" fmla="*/ 1217663311 h 2098"/>
              <a:gd name="T82" fmla="*/ 988828428 w 1785"/>
              <a:gd name="T83" fmla="*/ 1232182126 h 2098"/>
              <a:gd name="T84" fmla="*/ 938103149 w 1785"/>
              <a:gd name="T85" fmla="*/ 1238494481 h 2098"/>
              <a:gd name="T86" fmla="*/ 881598827 w 1785"/>
              <a:gd name="T87" fmla="*/ 1234707068 h 2098"/>
              <a:gd name="T88" fmla="*/ 819957312 w 1785"/>
              <a:gd name="T89" fmla="*/ 1222713195 h 2098"/>
              <a:gd name="T90" fmla="*/ 754463103 w 1785"/>
              <a:gd name="T91" fmla="*/ 1200620348 h 2098"/>
              <a:gd name="T92" fmla="*/ 685116999 w 1785"/>
              <a:gd name="T93" fmla="*/ 1170320247 h 2098"/>
              <a:gd name="T94" fmla="*/ 613844549 w 1785"/>
              <a:gd name="T95" fmla="*/ 1130552010 h 209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85"/>
              <a:gd name="T145" fmla="*/ 0 h 2098"/>
              <a:gd name="T146" fmla="*/ 1785 w 1785"/>
              <a:gd name="T147" fmla="*/ 2098 h 209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85" h="2098">
                <a:moveTo>
                  <a:pt x="618" y="1526"/>
                </a:moveTo>
                <a:lnTo>
                  <a:pt x="576" y="1484"/>
                </a:lnTo>
                <a:lnTo>
                  <a:pt x="536" y="1442"/>
                </a:lnTo>
                <a:lnTo>
                  <a:pt x="495" y="1400"/>
                </a:lnTo>
                <a:lnTo>
                  <a:pt x="457" y="1355"/>
                </a:lnTo>
                <a:lnTo>
                  <a:pt x="417" y="1307"/>
                </a:lnTo>
                <a:lnTo>
                  <a:pt x="380" y="1259"/>
                </a:lnTo>
                <a:lnTo>
                  <a:pt x="344" y="1213"/>
                </a:lnTo>
                <a:lnTo>
                  <a:pt x="309" y="1165"/>
                </a:lnTo>
                <a:lnTo>
                  <a:pt x="276" y="1117"/>
                </a:lnTo>
                <a:lnTo>
                  <a:pt x="244" y="1069"/>
                </a:lnTo>
                <a:lnTo>
                  <a:pt x="215" y="1021"/>
                </a:lnTo>
                <a:lnTo>
                  <a:pt x="188" y="973"/>
                </a:lnTo>
                <a:lnTo>
                  <a:pt x="161" y="925"/>
                </a:lnTo>
                <a:lnTo>
                  <a:pt x="138" y="877"/>
                </a:lnTo>
                <a:lnTo>
                  <a:pt x="115" y="831"/>
                </a:lnTo>
                <a:lnTo>
                  <a:pt x="96" y="783"/>
                </a:lnTo>
                <a:lnTo>
                  <a:pt x="77" y="739"/>
                </a:lnTo>
                <a:lnTo>
                  <a:pt x="69" y="716"/>
                </a:lnTo>
                <a:lnTo>
                  <a:pt x="61" y="693"/>
                </a:lnTo>
                <a:lnTo>
                  <a:pt x="54" y="670"/>
                </a:lnTo>
                <a:lnTo>
                  <a:pt x="46" y="649"/>
                </a:lnTo>
                <a:lnTo>
                  <a:pt x="40" y="626"/>
                </a:lnTo>
                <a:lnTo>
                  <a:pt x="33" y="605"/>
                </a:lnTo>
                <a:lnTo>
                  <a:pt x="29" y="584"/>
                </a:lnTo>
                <a:lnTo>
                  <a:pt x="23" y="561"/>
                </a:lnTo>
                <a:lnTo>
                  <a:pt x="19" y="539"/>
                </a:lnTo>
                <a:lnTo>
                  <a:pt x="13" y="518"/>
                </a:lnTo>
                <a:lnTo>
                  <a:pt x="12" y="499"/>
                </a:lnTo>
                <a:lnTo>
                  <a:pt x="8" y="478"/>
                </a:lnTo>
                <a:lnTo>
                  <a:pt x="6" y="459"/>
                </a:lnTo>
                <a:lnTo>
                  <a:pt x="4" y="438"/>
                </a:lnTo>
                <a:lnTo>
                  <a:pt x="2" y="419"/>
                </a:lnTo>
                <a:lnTo>
                  <a:pt x="0" y="399"/>
                </a:lnTo>
                <a:lnTo>
                  <a:pt x="0" y="380"/>
                </a:lnTo>
                <a:lnTo>
                  <a:pt x="0" y="363"/>
                </a:lnTo>
                <a:lnTo>
                  <a:pt x="0" y="344"/>
                </a:lnTo>
                <a:lnTo>
                  <a:pt x="2" y="326"/>
                </a:lnTo>
                <a:lnTo>
                  <a:pt x="4" y="309"/>
                </a:lnTo>
                <a:lnTo>
                  <a:pt x="6" y="292"/>
                </a:lnTo>
                <a:lnTo>
                  <a:pt x="8" y="275"/>
                </a:lnTo>
                <a:lnTo>
                  <a:pt x="12" y="257"/>
                </a:lnTo>
                <a:lnTo>
                  <a:pt x="15" y="242"/>
                </a:lnTo>
                <a:lnTo>
                  <a:pt x="19" y="227"/>
                </a:lnTo>
                <a:lnTo>
                  <a:pt x="23" y="211"/>
                </a:lnTo>
                <a:lnTo>
                  <a:pt x="29" y="196"/>
                </a:lnTo>
                <a:lnTo>
                  <a:pt x="35" y="182"/>
                </a:lnTo>
                <a:lnTo>
                  <a:pt x="42" y="169"/>
                </a:lnTo>
                <a:lnTo>
                  <a:pt x="48" y="156"/>
                </a:lnTo>
                <a:lnTo>
                  <a:pt x="56" y="142"/>
                </a:lnTo>
                <a:lnTo>
                  <a:pt x="65" y="129"/>
                </a:lnTo>
                <a:lnTo>
                  <a:pt x="73" y="117"/>
                </a:lnTo>
                <a:lnTo>
                  <a:pt x="83" y="106"/>
                </a:lnTo>
                <a:lnTo>
                  <a:pt x="92" y="94"/>
                </a:lnTo>
                <a:lnTo>
                  <a:pt x="104" y="84"/>
                </a:lnTo>
                <a:lnTo>
                  <a:pt x="113" y="75"/>
                </a:lnTo>
                <a:lnTo>
                  <a:pt x="125" y="65"/>
                </a:lnTo>
                <a:lnTo>
                  <a:pt x="136" y="56"/>
                </a:lnTo>
                <a:lnTo>
                  <a:pt x="150" y="48"/>
                </a:lnTo>
                <a:lnTo>
                  <a:pt x="163" y="40"/>
                </a:lnTo>
                <a:lnTo>
                  <a:pt x="175" y="35"/>
                </a:lnTo>
                <a:lnTo>
                  <a:pt x="188" y="29"/>
                </a:lnTo>
                <a:lnTo>
                  <a:pt x="204" y="23"/>
                </a:lnTo>
                <a:lnTo>
                  <a:pt x="217" y="17"/>
                </a:lnTo>
                <a:lnTo>
                  <a:pt x="232" y="13"/>
                </a:lnTo>
                <a:lnTo>
                  <a:pt x="248" y="10"/>
                </a:lnTo>
                <a:lnTo>
                  <a:pt x="263" y="6"/>
                </a:lnTo>
                <a:lnTo>
                  <a:pt x="278" y="4"/>
                </a:lnTo>
                <a:lnTo>
                  <a:pt x="294" y="2"/>
                </a:lnTo>
                <a:lnTo>
                  <a:pt x="311" y="0"/>
                </a:lnTo>
                <a:lnTo>
                  <a:pt x="328" y="0"/>
                </a:lnTo>
                <a:lnTo>
                  <a:pt x="344" y="0"/>
                </a:lnTo>
                <a:lnTo>
                  <a:pt x="361" y="0"/>
                </a:lnTo>
                <a:lnTo>
                  <a:pt x="380" y="2"/>
                </a:lnTo>
                <a:lnTo>
                  <a:pt x="397" y="4"/>
                </a:lnTo>
                <a:lnTo>
                  <a:pt x="415" y="6"/>
                </a:lnTo>
                <a:lnTo>
                  <a:pt x="434" y="8"/>
                </a:lnTo>
                <a:lnTo>
                  <a:pt x="453" y="12"/>
                </a:lnTo>
                <a:lnTo>
                  <a:pt x="470" y="15"/>
                </a:lnTo>
                <a:lnTo>
                  <a:pt x="490" y="21"/>
                </a:lnTo>
                <a:lnTo>
                  <a:pt x="509" y="25"/>
                </a:lnTo>
                <a:lnTo>
                  <a:pt x="530" y="31"/>
                </a:lnTo>
                <a:lnTo>
                  <a:pt x="549" y="36"/>
                </a:lnTo>
                <a:lnTo>
                  <a:pt x="568" y="44"/>
                </a:lnTo>
                <a:lnTo>
                  <a:pt x="589" y="52"/>
                </a:lnTo>
                <a:lnTo>
                  <a:pt x="609" y="60"/>
                </a:lnTo>
                <a:lnTo>
                  <a:pt x="630" y="67"/>
                </a:lnTo>
                <a:lnTo>
                  <a:pt x="649" y="75"/>
                </a:lnTo>
                <a:lnTo>
                  <a:pt x="670" y="84"/>
                </a:lnTo>
                <a:lnTo>
                  <a:pt x="691" y="94"/>
                </a:lnTo>
                <a:lnTo>
                  <a:pt x="712" y="106"/>
                </a:lnTo>
                <a:lnTo>
                  <a:pt x="733" y="115"/>
                </a:lnTo>
                <a:lnTo>
                  <a:pt x="754" y="127"/>
                </a:lnTo>
                <a:lnTo>
                  <a:pt x="776" y="140"/>
                </a:lnTo>
                <a:lnTo>
                  <a:pt x="797" y="152"/>
                </a:lnTo>
                <a:lnTo>
                  <a:pt x="818" y="165"/>
                </a:lnTo>
                <a:lnTo>
                  <a:pt x="839" y="179"/>
                </a:lnTo>
                <a:lnTo>
                  <a:pt x="860" y="192"/>
                </a:lnTo>
                <a:lnTo>
                  <a:pt x="904" y="221"/>
                </a:lnTo>
                <a:lnTo>
                  <a:pt x="946" y="251"/>
                </a:lnTo>
                <a:lnTo>
                  <a:pt x="991" y="284"/>
                </a:lnTo>
                <a:lnTo>
                  <a:pt x="1033" y="319"/>
                </a:lnTo>
                <a:lnTo>
                  <a:pt x="1077" y="355"/>
                </a:lnTo>
                <a:lnTo>
                  <a:pt x="1119" y="394"/>
                </a:lnTo>
                <a:lnTo>
                  <a:pt x="1161" y="432"/>
                </a:lnTo>
                <a:lnTo>
                  <a:pt x="1204" y="474"/>
                </a:lnTo>
                <a:lnTo>
                  <a:pt x="1246" y="516"/>
                </a:lnTo>
                <a:lnTo>
                  <a:pt x="1288" y="562"/>
                </a:lnTo>
                <a:lnTo>
                  <a:pt x="1328" y="609"/>
                </a:lnTo>
                <a:lnTo>
                  <a:pt x="1369" y="655"/>
                </a:lnTo>
                <a:lnTo>
                  <a:pt x="1405" y="703"/>
                </a:lnTo>
                <a:lnTo>
                  <a:pt x="1442" y="751"/>
                </a:lnTo>
                <a:lnTo>
                  <a:pt x="1476" y="799"/>
                </a:lnTo>
                <a:lnTo>
                  <a:pt x="1509" y="847"/>
                </a:lnTo>
                <a:lnTo>
                  <a:pt x="1541" y="895"/>
                </a:lnTo>
                <a:lnTo>
                  <a:pt x="1570" y="943"/>
                </a:lnTo>
                <a:lnTo>
                  <a:pt x="1597" y="991"/>
                </a:lnTo>
                <a:lnTo>
                  <a:pt x="1624" y="1039"/>
                </a:lnTo>
                <a:lnTo>
                  <a:pt x="1647" y="1087"/>
                </a:lnTo>
                <a:lnTo>
                  <a:pt x="1670" y="1133"/>
                </a:lnTo>
                <a:lnTo>
                  <a:pt x="1689" y="1179"/>
                </a:lnTo>
                <a:lnTo>
                  <a:pt x="1708" y="1225"/>
                </a:lnTo>
                <a:lnTo>
                  <a:pt x="1716" y="1248"/>
                </a:lnTo>
                <a:lnTo>
                  <a:pt x="1724" y="1271"/>
                </a:lnTo>
                <a:lnTo>
                  <a:pt x="1731" y="1294"/>
                </a:lnTo>
                <a:lnTo>
                  <a:pt x="1739" y="1315"/>
                </a:lnTo>
                <a:lnTo>
                  <a:pt x="1745" y="1338"/>
                </a:lnTo>
                <a:lnTo>
                  <a:pt x="1753" y="1359"/>
                </a:lnTo>
                <a:lnTo>
                  <a:pt x="1756" y="1380"/>
                </a:lnTo>
                <a:lnTo>
                  <a:pt x="1762" y="1401"/>
                </a:lnTo>
                <a:lnTo>
                  <a:pt x="1768" y="1423"/>
                </a:lnTo>
                <a:lnTo>
                  <a:pt x="1772" y="1444"/>
                </a:lnTo>
                <a:lnTo>
                  <a:pt x="1776" y="1465"/>
                </a:lnTo>
                <a:lnTo>
                  <a:pt x="1778" y="1486"/>
                </a:lnTo>
                <a:lnTo>
                  <a:pt x="1779" y="1505"/>
                </a:lnTo>
                <a:lnTo>
                  <a:pt x="1783" y="1524"/>
                </a:lnTo>
                <a:lnTo>
                  <a:pt x="1783" y="1545"/>
                </a:lnTo>
                <a:lnTo>
                  <a:pt x="1785" y="1565"/>
                </a:lnTo>
                <a:lnTo>
                  <a:pt x="1785" y="1584"/>
                </a:lnTo>
                <a:lnTo>
                  <a:pt x="1785" y="1601"/>
                </a:lnTo>
                <a:lnTo>
                  <a:pt x="1785" y="1620"/>
                </a:lnTo>
                <a:lnTo>
                  <a:pt x="1783" y="1638"/>
                </a:lnTo>
                <a:lnTo>
                  <a:pt x="1783" y="1655"/>
                </a:lnTo>
                <a:lnTo>
                  <a:pt x="1779" y="1672"/>
                </a:lnTo>
                <a:lnTo>
                  <a:pt x="1778" y="1689"/>
                </a:lnTo>
                <a:lnTo>
                  <a:pt x="1774" y="1705"/>
                </a:lnTo>
                <a:lnTo>
                  <a:pt x="1770" y="1722"/>
                </a:lnTo>
                <a:lnTo>
                  <a:pt x="1766" y="1737"/>
                </a:lnTo>
                <a:lnTo>
                  <a:pt x="1762" y="1753"/>
                </a:lnTo>
                <a:lnTo>
                  <a:pt x="1756" y="1766"/>
                </a:lnTo>
                <a:lnTo>
                  <a:pt x="1751" y="1782"/>
                </a:lnTo>
                <a:lnTo>
                  <a:pt x="1743" y="1795"/>
                </a:lnTo>
                <a:lnTo>
                  <a:pt x="1737" y="1808"/>
                </a:lnTo>
                <a:lnTo>
                  <a:pt x="1730" y="1822"/>
                </a:lnTo>
                <a:lnTo>
                  <a:pt x="1722" y="1833"/>
                </a:lnTo>
                <a:lnTo>
                  <a:pt x="1712" y="1847"/>
                </a:lnTo>
                <a:lnTo>
                  <a:pt x="1703" y="1858"/>
                </a:lnTo>
                <a:lnTo>
                  <a:pt x="1693" y="1868"/>
                </a:lnTo>
                <a:lnTo>
                  <a:pt x="1684" y="1879"/>
                </a:lnTo>
                <a:lnTo>
                  <a:pt x="1672" y="1889"/>
                </a:lnTo>
                <a:lnTo>
                  <a:pt x="1659" y="1901"/>
                </a:lnTo>
                <a:lnTo>
                  <a:pt x="1643" y="1910"/>
                </a:lnTo>
                <a:lnTo>
                  <a:pt x="1628" y="1920"/>
                </a:lnTo>
                <a:lnTo>
                  <a:pt x="1611" y="1929"/>
                </a:lnTo>
                <a:lnTo>
                  <a:pt x="1595" y="1935"/>
                </a:lnTo>
                <a:lnTo>
                  <a:pt x="1578" y="1943"/>
                </a:lnTo>
                <a:lnTo>
                  <a:pt x="1559" y="1949"/>
                </a:lnTo>
                <a:lnTo>
                  <a:pt x="1540" y="1952"/>
                </a:lnTo>
                <a:lnTo>
                  <a:pt x="1520" y="1956"/>
                </a:lnTo>
                <a:lnTo>
                  <a:pt x="1501" y="1960"/>
                </a:lnTo>
                <a:lnTo>
                  <a:pt x="1482" y="1962"/>
                </a:lnTo>
                <a:lnTo>
                  <a:pt x="1461" y="1962"/>
                </a:lnTo>
                <a:lnTo>
                  <a:pt x="1438" y="1962"/>
                </a:lnTo>
                <a:lnTo>
                  <a:pt x="1417" y="1962"/>
                </a:lnTo>
                <a:lnTo>
                  <a:pt x="1394" y="1960"/>
                </a:lnTo>
                <a:lnTo>
                  <a:pt x="1373" y="1956"/>
                </a:lnTo>
                <a:lnTo>
                  <a:pt x="1348" y="1954"/>
                </a:lnTo>
                <a:lnTo>
                  <a:pt x="1325" y="1949"/>
                </a:lnTo>
                <a:lnTo>
                  <a:pt x="1300" y="1943"/>
                </a:lnTo>
                <a:lnTo>
                  <a:pt x="1277" y="1937"/>
                </a:lnTo>
                <a:lnTo>
                  <a:pt x="1252" y="1929"/>
                </a:lnTo>
                <a:lnTo>
                  <a:pt x="1225" y="1922"/>
                </a:lnTo>
                <a:lnTo>
                  <a:pt x="1200" y="1912"/>
                </a:lnTo>
                <a:lnTo>
                  <a:pt x="1175" y="1902"/>
                </a:lnTo>
                <a:lnTo>
                  <a:pt x="1148" y="1893"/>
                </a:lnTo>
                <a:lnTo>
                  <a:pt x="1121" y="1879"/>
                </a:lnTo>
                <a:lnTo>
                  <a:pt x="1094" y="1868"/>
                </a:lnTo>
                <a:lnTo>
                  <a:pt x="1067" y="1854"/>
                </a:lnTo>
                <a:lnTo>
                  <a:pt x="1040" y="1839"/>
                </a:lnTo>
                <a:lnTo>
                  <a:pt x="1012" y="1824"/>
                </a:lnTo>
                <a:lnTo>
                  <a:pt x="985" y="1808"/>
                </a:lnTo>
                <a:lnTo>
                  <a:pt x="956" y="1791"/>
                </a:lnTo>
                <a:lnTo>
                  <a:pt x="718" y="2098"/>
                </a:lnTo>
                <a:lnTo>
                  <a:pt x="618" y="1526"/>
                </a:lnTo>
              </a:path>
            </a:pathLst>
          </a:custGeom>
          <a:solidFill>
            <a:srgbClr val="C0C0C0"/>
          </a:solidFill>
          <a:ln w="11113">
            <a:solidFill>
              <a:srgbClr val="000000"/>
            </a:solidFill>
            <a:round/>
            <a:headEnd/>
            <a:tailEnd/>
          </a:ln>
        </p:spPr>
        <p:txBody>
          <a:bodyPr/>
          <a:lstStyle/>
          <a:p>
            <a:endParaRPr lang="en-US"/>
          </a:p>
        </p:txBody>
      </p:sp>
      <p:sp>
        <p:nvSpPr>
          <p:cNvPr id="39970" name="AutoShape 729">
            <a:hlinkClick r:id="rId2" action="ppaction://hlinksldjump"/>
          </p:cNvPr>
          <p:cNvSpPr>
            <a:spLocks noChangeArrowheads="1"/>
          </p:cNvSpPr>
          <p:nvPr/>
        </p:nvSpPr>
        <p:spPr bwMode="auto">
          <a:xfrm>
            <a:off x="2843213" y="4724400"/>
            <a:ext cx="2376487" cy="720725"/>
          </a:xfrm>
          <a:prstGeom prst="flowChartMultidocument">
            <a:avLst/>
          </a:prstGeom>
          <a:solidFill>
            <a:schemeClr val="accent3">
              <a:lumMod val="60000"/>
              <a:lumOff val="40000"/>
            </a:schemeClr>
          </a:solidFill>
          <a:ln w="9525">
            <a:solidFill>
              <a:schemeClr val="tx1"/>
            </a:solidFill>
            <a:miter lim="800000"/>
            <a:headEnd/>
            <a:tailEnd/>
          </a:ln>
        </p:spPr>
        <p:txBody>
          <a:bodyPr wrap="none" anchor="ct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grpSp>
        <p:nvGrpSpPr>
          <p:cNvPr id="39971" name="Group 734"/>
          <p:cNvGrpSpPr>
            <a:grpSpLocks/>
          </p:cNvGrpSpPr>
          <p:nvPr/>
        </p:nvGrpSpPr>
        <p:grpSpPr bwMode="auto">
          <a:xfrm>
            <a:off x="34925" y="85725"/>
            <a:ext cx="4699000" cy="1974850"/>
            <a:chOff x="22" y="54"/>
            <a:chExt cx="2960" cy="1244"/>
          </a:xfrm>
        </p:grpSpPr>
        <p:sp>
          <p:nvSpPr>
            <p:cNvPr id="39990" name="Freeform 265"/>
            <p:cNvSpPr>
              <a:spLocks/>
            </p:cNvSpPr>
            <p:nvPr/>
          </p:nvSpPr>
          <p:spPr bwMode="auto">
            <a:xfrm>
              <a:off x="1859" y="134"/>
              <a:ext cx="918" cy="340"/>
            </a:xfrm>
            <a:custGeom>
              <a:avLst/>
              <a:gdLst>
                <a:gd name="T0" fmla="*/ 93 w 1819"/>
                <a:gd name="T1" fmla="*/ 0 h 679"/>
                <a:gd name="T2" fmla="*/ 463 w 1819"/>
                <a:gd name="T3" fmla="*/ 0 h 679"/>
                <a:gd name="T4" fmla="*/ 463 w 1819"/>
                <a:gd name="T5" fmla="*/ 170 h 679"/>
                <a:gd name="T6" fmla="*/ 0 w 1819"/>
                <a:gd name="T7" fmla="*/ 170 h 679"/>
                <a:gd name="T8" fmla="*/ 0 w 1819"/>
                <a:gd name="T9" fmla="*/ 34 h 679"/>
                <a:gd name="T10" fmla="*/ 93 w 1819"/>
                <a:gd name="T11" fmla="*/ 0 h 679"/>
                <a:gd name="T12" fmla="*/ 0 60000 65536"/>
                <a:gd name="T13" fmla="*/ 0 60000 65536"/>
                <a:gd name="T14" fmla="*/ 0 60000 65536"/>
                <a:gd name="T15" fmla="*/ 0 60000 65536"/>
                <a:gd name="T16" fmla="*/ 0 60000 65536"/>
                <a:gd name="T17" fmla="*/ 0 60000 65536"/>
                <a:gd name="T18" fmla="*/ 0 w 1819"/>
                <a:gd name="T19" fmla="*/ 0 h 679"/>
                <a:gd name="T20" fmla="*/ 1819 w 1819"/>
                <a:gd name="T21" fmla="*/ 679 h 679"/>
              </a:gdLst>
              <a:ahLst/>
              <a:cxnLst>
                <a:cxn ang="T12">
                  <a:pos x="T0" y="T1"/>
                </a:cxn>
                <a:cxn ang="T13">
                  <a:pos x="T2" y="T3"/>
                </a:cxn>
                <a:cxn ang="T14">
                  <a:pos x="T4" y="T5"/>
                </a:cxn>
                <a:cxn ang="T15">
                  <a:pos x="T6" y="T7"/>
                </a:cxn>
                <a:cxn ang="T16">
                  <a:pos x="T8" y="T9"/>
                </a:cxn>
                <a:cxn ang="T17">
                  <a:pos x="T10" y="T11"/>
                </a:cxn>
              </a:cxnLst>
              <a:rect l="T18" t="T19" r="T20" b="T21"/>
              <a:pathLst>
                <a:path w="1819" h="679">
                  <a:moveTo>
                    <a:pt x="364" y="0"/>
                  </a:moveTo>
                  <a:lnTo>
                    <a:pt x="1819" y="0"/>
                  </a:lnTo>
                  <a:lnTo>
                    <a:pt x="1819" y="679"/>
                  </a:lnTo>
                  <a:lnTo>
                    <a:pt x="0" y="679"/>
                  </a:lnTo>
                  <a:lnTo>
                    <a:pt x="0" y="136"/>
                  </a:lnTo>
                  <a:lnTo>
                    <a:pt x="364" y="0"/>
                  </a:lnTo>
                  <a:close/>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9991" name="Rectangle 266"/>
            <p:cNvSpPr>
              <a:spLocks noChangeArrowheads="1"/>
            </p:cNvSpPr>
            <p:nvPr/>
          </p:nvSpPr>
          <p:spPr bwMode="auto">
            <a:xfrm>
              <a:off x="2073" y="238"/>
              <a:ext cx="508"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100" b="1">
                  <a:solidFill>
                    <a:srgbClr val="000000"/>
                  </a:solidFill>
                  <a:latin typeface="Arial" charset="0"/>
                </a:rPr>
                <a:t>Community </a:t>
              </a:r>
              <a:endParaRPr lang="en-US" altLang="en-US" sz="1800"/>
            </a:p>
          </p:txBody>
        </p:sp>
        <p:sp>
          <p:nvSpPr>
            <p:cNvPr id="39992" name="Rectangle 267"/>
            <p:cNvSpPr>
              <a:spLocks noChangeArrowheads="1"/>
            </p:cNvSpPr>
            <p:nvPr/>
          </p:nvSpPr>
          <p:spPr bwMode="auto">
            <a:xfrm>
              <a:off x="1985" y="340"/>
              <a:ext cx="690"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100" b="1">
                  <a:solidFill>
                    <a:srgbClr val="000000"/>
                  </a:solidFill>
                  <a:latin typeface="Arial" charset="0"/>
                </a:rPr>
                <a:t>knowledge book</a:t>
              </a:r>
              <a:endParaRPr lang="en-US" altLang="en-US" sz="1800"/>
            </a:p>
          </p:txBody>
        </p:sp>
        <p:sp>
          <p:nvSpPr>
            <p:cNvPr id="39993" name="Freeform 268"/>
            <p:cNvSpPr>
              <a:spLocks/>
            </p:cNvSpPr>
            <p:nvPr/>
          </p:nvSpPr>
          <p:spPr bwMode="auto">
            <a:xfrm>
              <a:off x="1919" y="564"/>
              <a:ext cx="580" cy="621"/>
            </a:xfrm>
            <a:custGeom>
              <a:avLst/>
              <a:gdLst>
                <a:gd name="T0" fmla="*/ 131 w 1147"/>
                <a:gd name="T1" fmla="*/ 1 h 1242"/>
                <a:gd name="T2" fmla="*/ 110 w 1147"/>
                <a:gd name="T3" fmla="*/ 2 h 1242"/>
                <a:gd name="T4" fmla="*/ 89 w 1147"/>
                <a:gd name="T5" fmla="*/ 4 h 1242"/>
                <a:gd name="T6" fmla="*/ 71 w 1147"/>
                <a:gd name="T7" fmla="*/ 7 h 1242"/>
                <a:gd name="T8" fmla="*/ 54 w 1147"/>
                <a:gd name="T9" fmla="*/ 11 h 1242"/>
                <a:gd name="T10" fmla="*/ 38 w 1147"/>
                <a:gd name="T11" fmla="*/ 16 h 1242"/>
                <a:gd name="T12" fmla="*/ 25 w 1147"/>
                <a:gd name="T13" fmla="*/ 22 h 1242"/>
                <a:gd name="T14" fmla="*/ 14 w 1147"/>
                <a:gd name="T15" fmla="*/ 28 h 1242"/>
                <a:gd name="T16" fmla="*/ 7 w 1147"/>
                <a:gd name="T17" fmla="*/ 35 h 1242"/>
                <a:gd name="T18" fmla="*/ 2 w 1147"/>
                <a:gd name="T19" fmla="*/ 42 h 1242"/>
                <a:gd name="T20" fmla="*/ 0 w 1147"/>
                <a:gd name="T21" fmla="*/ 49 h 1242"/>
                <a:gd name="T22" fmla="*/ 1 w 1147"/>
                <a:gd name="T23" fmla="*/ 267 h 1242"/>
                <a:gd name="T24" fmla="*/ 5 w 1147"/>
                <a:gd name="T25" fmla="*/ 274 h 1242"/>
                <a:gd name="T26" fmla="*/ 11 w 1147"/>
                <a:gd name="T27" fmla="*/ 281 h 1242"/>
                <a:gd name="T28" fmla="*/ 21 w 1147"/>
                <a:gd name="T29" fmla="*/ 287 h 1242"/>
                <a:gd name="T30" fmla="*/ 33 w 1147"/>
                <a:gd name="T31" fmla="*/ 293 h 1242"/>
                <a:gd name="T32" fmla="*/ 48 w 1147"/>
                <a:gd name="T33" fmla="*/ 298 h 1242"/>
                <a:gd name="T34" fmla="*/ 65 w 1147"/>
                <a:gd name="T35" fmla="*/ 303 h 1242"/>
                <a:gd name="T36" fmla="*/ 83 w 1147"/>
                <a:gd name="T37" fmla="*/ 306 h 1242"/>
                <a:gd name="T38" fmla="*/ 103 w 1147"/>
                <a:gd name="T39" fmla="*/ 308 h 1242"/>
                <a:gd name="T40" fmla="*/ 124 w 1147"/>
                <a:gd name="T41" fmla="*/ 310 h 1242"/>
                <a:gd name="T42" fmla="*/ 147 w 1147"/>
                <a:gd name="T43" fmla="*/ 311 h 1242"/>
                <a:gd name="T44" fmla="*/ 169 w 1147"/>
                <a:gd name="T45" fmla="*/ 310 h 1242"/>
                <a:gd name="T46" fmla="*/ 190 w 1147"/>
                <a:gd name="T47" fmla="*/ 308 h 1242"/>
                <a:gd name="T48" fmla="*/ 210 w 1147"/>
                <a:gd name="T49" fmla="*/ 306 h 1242"/>
                <a:gd name="T50" fmla="*/ 229 w 1147"/>
                <a:gd name="T51" fmla="*/ 303 h 1242"/>
                <a:gd name="T52" fmla="*/ 245 w 1147"/>
                <a:gd name="T53" fmla="*/ 298 h 1242"/>
                <a:gd name="T54" fmla="*/ 259 w 1147"/>
                <a:gd name="T55" fmla="*/ 293 h 1242"/>
                <a:gd name="T56" fmla="*/ 272 w 1147"/>
                <a:gd name="T57" fmla="*/ 287 h 1242"/>
                <a:gd name="T58" fmla="*/ 282 w 1147"/>
                <a:gd name="T59" fmla="*/ 281 h 1242"/>
                <a:gd name="T60" fmla="*/ 288 w 1147"/>
                <a:gd name="T61" fmla="*/ 274 h 1242"/>
                <a:gd name="T62" fmla="*/ 292 w 1147"/>
                <a:gd name="T63" fmla="*/ 267 h 1242"/>
                <a:gd name="T64" fmla="*/ 293 w 1147"/>
                <a:gd name="T65" fmla="*/ 49 h 1242"/>
                <a:gd name="T66" fmla="*/ 291 w 1147"/>
                <a:gd name="T67" fmla="*/ 42 h 1242"/>
                <a:gd name="T68" fmla="*/ 287 w 1147"/>
                <a:gd name="T69" fmla="*/ 35 h 1242"/>
                <a:gd name="T70" fmla="*/ 279 w 1147"/>
                <a:gd name="T71" fmla="*/ 28 h 1242"/>
                <a:gd name="T72" fmla="*/ 269 w 1147"/>
                <a:gd name="T73" fmla="*/ 22 h 1242"/>
                <a:gd name="T74" fmla="*/ 255 w 1147"/>
                <a:gd name="T75" fmla="*/ 16 h 1242"/>
                <a:gd name="T76" fmla="*/ 240 w 1147"/>
                <a:gd name="T77" fmla="*/ 11 h 1242"/>
                <a:gd name="T78" fmla="*/ 222 w 1147"/>
                <a:gd name="T79" fmla="*/ 7 h 1242"/>
                <a:gd name="T80" fmla="*/ 204 w 1147"/>
                <a:gd name="T81" fmla="*/ 4 h 1242"/>
                <a:gd name="T82" fmla="*/ 183 w 1147"/>
                <a:gd name="T83" fmla="*/ 2 h 1242"/>
                <a:gd name="T84" fmla="*/ 161 w 1147"/>
                <a:gd name="T85" fmla="*/ 1 h 1242"/>
                <a:gd name="T86" fmla="*/ 147 w 1147"/>
                <a:gd name="T87" fmla="*/ 0 h 124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47"/>
                <a:gd name="T133" fmla="*/ 0 h 1242"/>
                <a:gd name="T134" fmla="*/ 1147 w 1147"/>
                <a:gd name="T135" fmla="*/ 1242 h 124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47" h="1242">
                  <a:moveTo>
                    <a:pt x="573" y="0"/>
                  </a:moveTo>
                  <a:lnTo>
                    <a:pt x="543" y="0"/>
                  </a:lnTo>
                  <a:lnTo>
                    <a:pt x="514" y="1"/>
                  </a:lnTo>
                  <a:lnTo>
                    <a:pt x="485" y="1"/>
                  </a:lnTo>
                  <a:lnTo>
                    <a:pt x="458" y="3"/>
                  </a:lnTo>
                  <a:lnTo>
                    <a:pt x="430" y="5"/>
                  </a:lnTo>
                  <a:lnTo>
                    <a:pt x="403" y="9"/>
                  </a:lnTo>
                  <a:lnTo>
                    <a:pt x="376" y="11"/>
                  </a:lnTo>
                  <a:lnTo>
                    <a:pt x="349" y="15"/>
                  </a:lnTo>
                  <a:lnTo>
                    <a:pt x="324" y="19"/>
                  </a:lnTo>
                  <a:lnTo>
                    <a:pt x="299" y="23"/>
                  </a:lnTo>
                  <a:lnTo>
                    <a:pt x="276" y="28"/>
                  </a:lnTo>
                  <a:lnTo>
                    <a:pt x="253" y="34"/>
                  </a:lnTo>
                  <a:lnTo>
                    <a:pt x="230" y="38"/>
                  </a:lnTo>
                  <a:lnTo>
                    <a:pt x="209" y="44"/>
                  </a:lnTo>
                  <a:lnTo>
                    <a:pt x="188" y="51"/>
                  </a:lnTo>
                  <a:lnTo>
                    <a:pt x="167" y="57"/>
                  </a:lnTo>
                  <a:lnTo>
                    <a:pt x="149" y="63"/>
                  </a:lnTo>
                  <a:lnTo>
                    <a:pt x="130" y="71"/>
                  </a:lnTo>
                  <a:lnTo>
                    <a:pt x="113" y="78"/>
                  </a:lnTo>
                  <a:lnTo>
                    <a:pt x="97" y="86"/>
                  </a:lnTo>
                  <a:lnTo>
                    <a:pt x="82" y="94"/>
                  </a:lnTo>
                  <a:lnTo>
                    <a:pt x="69" y="101"/>
                  </a:lnTo>
                  <a:lnTo>
                    <a:pt x="55" y="111"/>
                  </a:lnTo>
                  <a:lnTo>
                    <a:pt x="44" y="119"/>
                  </a:lnTo>
                  <a:lnTo>
                    <a:pt x="34" y="128"/>
                  </a:lnTo>
                  <a:lnTo>
                    <a:pt x="25" y="138"/>
                  </a:lnTo>
                  <a:lnTo>
                    <a:pt x="17" y="145"/>
                  </a:lnTo>
                  <a:lnTo>
                    <a:pt x="11" y="155"/>
                  </a:lnTo>
                  <a:lnTo>
                    <a:pt x="5" y="165"/>
                  </a:lnTo>
                  <a:lnTo>
                    <a:pt x="1" y="174"/>
                  </a:lnTo>
                  <a:lnTo>
                    <a:pt x="0" y="186"/>
                  </a:lnTo>
                  <a:lnTo>
                    <a:pt x="0" y="195"/>
                  </a:lnTo>
                  <a:lnTo>
                    <a:pt x="0" y="1046"/>
                  </a:lnTo>
                  <a:lnTo>
                    <a:pt x="0" y="1057"/>
                  </a:lnTo>
                  <a:lnTo>
                    <a:pt x="1" y="1067"/>
                  </a:lnTo>
                  <a:lnTo>
                    <a:pt x="5" y="1077"/>
                  </a:lnTo>
                  <a:lnTo>
                    <a:pt x="11" y="1086"/>
                  </a:lnTo>
                  <a:lnTo>
                    <a:pt x="17" y="1096"/>
                  </a:lnTo>
                  <a:lnTo>
                    <a:pt x="25" y="1105"/>
                  </a:lnTo>
                  <a:lnTo>
                    <a:pt x="34" y="1113"/>
                  </a:lnTo>
                  <a:lnTo>
                    <a:pt x="44" y="1123"/>
                  </a:lnTo>
                  <a:lnTo>
                    <a:pt x="55" y="1130"/>
                  </a:lnTo>
                  <a:lnTo>
                    <a:pt x="69" y="1140"/>
                  </a:lnTo>
                  <a:lnTo>
                    <a:pt x="82" y="1148"/>
                  </a:lnTo>
                  <a:lnTo>
                    <a:pt x="97" y="1155"/>
                  </a:lnTo>
                  <a:lnTo>
                    <a:pt x="113" y="1163"/>
                  </a:lnTo>
                  <a:lnTo>
                    <a:pt x="130" y="1171"/>
                  </a:lnTo>
                  <a:lnTo>
                    <a:pt x="149" y="1178"/>
                  </a:lnTo>
                  <a:lnTo>
                    <a:pt x="167" y="1184"/>
                  </a:lnTo>
                  <a:lnTo>
                    <a:pt x="188" y="1192"/>
                  </a:lnTo>
                  <a:lnTo>
                    <a:pt x="209" y="1198"/>
                  </a:lnTo>
                  <a:lnTo>
                    <a:pt x="230" y="1203"/>
                  </a:lnTo>
                  <a:lnTo>
                    <a:pt x="253" y="1209"/>
                  </a:lnTo>
                  <a:lnTo>
                    <a:pt x="276" y="1213"/>
                  </a:lnTo>
                  <a:lnTo>
                    <a:pt x="299" y="1219"/>
                  </a:lnTo>
                  <a:lnTo>
                    <a:pt x="324" y="1222"/>
                  </a:lnTo>
                  <a:lnTo>
                    <a:pt x="349" y="1226"/>
                  </a:lnTo>
                  <a:lnTo>
                    <a:pt x="376" y="1230"/>
                  </a:lnTo>
                  <a:lnTo>
                    <a:pt x="403" y="1232"/>
                  </a:lnTo>
                  <a:lnTo>
                    <a:pt x="430" y="1236"/>
                  </a:lnTo>
                  <a:lnTo>
                    <a:pt x="458" y="1238"/>
                  </a:lnTo>
                  <a:lnTo>
                    <a:pt x="485" y="1240"/>
                  </a:lnTo>
                  <a:lnTo>
                    <a:pt x="514" y="1240"/>
                  </a:lnTo>
                  <a:lnTo>
                    <a:pt x="543" y="1242"/>
                  </a:lnTo>
                  <a:lnTo>
                    <a:pt x="573" y="1242"/>
                  </a:lnTo>
                  <a:lnTo>
                    <a:pt x="602" y="1242"/>
                  </a:lnTo>
                  <a:lnTo>
                    <a:pt x="631" y="1240"/>
                  </a:lnTo>
                  <a:lnTo>
                    <a:pt x="660" y="1240"/>
                  </a:lnTo>
                  <a:lnTo>
                    <a:pt x="689" y="1238"/>
                  </a:lnTo>
                  <a:lnTo>
                    <a:pt x="716" y="1236"/>
                  </a:lnTo>
                  <a:lnTo>
                    <a:pt x="744" y="1232"/>
                  </a:lnTo>
                  <a:lnTo>
                    <a:pt x="771" y="1230"/>
                  </a:lnTo>
                  <a:lnTo>
                    <a:pt x="796" y="1226"/>
                  </a:lnTo>
                  <a:lnTo>
                    <a:pt x="821" y="1222"/>
                  </a:lnTo>
                  <a:lnTo>
                    <a:pt x="846" y="1219"/>
                  </a:lnTo>
                  <a:lnTo>
                    <a:pt x="871" y="1213"/>
                  </a:lnTo>
                  <a:lnTo>
                    <a:pt x="894" y="1209"/>
                  </a:lnTo>
                  <a:lnTo>
                    <a:pt x="917" y="1203"/>
                  </a:lnTo>
                  <a:lnTo>
                    <a:pt x="938" y="1198"/>
                  </a:lnTo>
                  <a:lnTo>
                    <a:pt x="959" y="1192"/>
                  </a:lnTo>
                  <a:lnTo>
                    <a:pt x="979" y="1184"/>
                  </a:lnTo>
                  <a:lnTo>
                    <a:pt x="998" y="1178"/>
                  </a:lnTo>
                  <a:lnTo>
                    <a:pt x="1015" y="1171"/>
                  </a:lnTo>
                  <a:lnTo>
                    <a:pt x="1032" y="1163"/>
                  </a:lnTo>
                  <a:lnTo>
                    <a:pt x="1050" y="1155"/>
                  </a:lnTo>
                  <a:lnTo>
                    <a:pt x="1063" y="1148"/>
                  </a:lnTo>
                  <a:lnTo>
                    <a:pt x="1078" y="1140"/>
                  </a:lnTo>
                  <a:lnTo>
                    <a:pt x="1090" y="1130"/>
                  </a:lnTo>
                  <a:lnTo>
                    <a:pt x="1101" y="1123"/>
                  </a:lnTo>
                  <a:lnTo>
                    <a:pt x="1113" y="1113"/>
                  </a:lnTo>
                  <a:lnTo>
                    <a:pt x="1121" y="1105"/>
                  </a:lnTo>
                  <a:lnTo>
                    <a:pt x="1128" y="1096"/>
                  </a:lnTo>
                  <a:lnTo>
                    <a:pt x="1136" y="1086"/>
                  </a:lnTo>
                  <a:lnTo>
                    <a:pt x="1140" y="1077"/>
                  </a:lnTo>
                  <a:lnTo>
                    <a:pt x="1144" y="1067"/>
                  </a:lnTo>
                  <a:lnTo>
                    <a:pt x="1146" y="1057"/>
                  </a:lnTo>
                  <a:lnTo>
                    <a:pt x="1147" y="1046"/>
                  </a:lnTo>
                  <a:lnTo>
                    <a:pt x="1147" y="195"/>
                  </a:lnTo>
                  <a:lnTo>
                    <a:pt x="1146" y="186"/>
                  </a:lnTo>
                  <a:lnTo>
                    <a:pt x="1144" y="174"/>
                  </a:lnTo>
                  <a:lnTo>
                    <a:pt x="1140" y="165"/>
                  </a:lnTo>
                  <a:lnTo>
                    <a:pt x="1136" y="155"/>
                  </a:lnTo>
                  <a:lnTo>
                    <a:pt x="1128" y="145"/>
                  </a:lnTo>
                  <a:lnTo>
                    <a:pt x="1121" y="138"/>
                  </a:lnTo>
                  <a:lnTo>
                    <a:pt x="1113" y="128"/>
                  </a:lnTo>
                  <a:lnTo>
                    <a:pt x="1101" y="119"/>
                  </a:lnTo>
                  <a:lnTo>
                    <a:pt x="1090" y="111"/>
                  </a:lnTo>
                  <a:lnTo>
                    <a:pt x="1078" y="101"/>
                  </a:lnTo>
                  <a:lnTo>
                    <a:pt x="1063" y="94"/>
                  </a:lnTo>
                  <a:lnTo>
                    <a:pt x="1050" y="86"/>
                  </a:lnTo>
                  <a:lnTo>
                    <a:pt x="1032" y="78"/>
                  </a:lnTo>
                  <a:lnTo>
                    <a:pt x="1015" y="71"/>
                  </a:lnTo>
                  <a:lnTo>
                    <a:pt x="998" y="63"/>
                  </a:lnTo>
                  <a:lnTo>
                    <a:pt x="979" y="57"/>
                  </a:lnTo>
                  <a:lnTo>
                    <a:pt x="959" y="51"/>
                  </a:lnTo>
                  <a:lnTo>
                    <a:pt x="938" y="44"/>
                  </a:lnTo>
                  <a:lnTo>
                    <a:pt x="917" y="38"/>
                  </a:lnTo>
                  <a:lnTo>
                    <a:pt x="894" y="32"/>
                  </a:lnTo>
                  <a:lnTo>
                    <a:pt x="871" y="28"/>
                  </a:lnTo>
                  <a:lnTo>
                    <a:pt x="846" y="23"/>
                  </a:lnTo>
                  <a:lnTo>
                    <a:pt x="821" y="19"/>
                  </a:lnTo>
                  <a:lnTo>
                    <a:pt x="796" y="15"/>
                  </a:lnTo>
                  <a:lnTo>
                    <a:pt x="771" y="11"/>
                  </a:lnTo>
                  <a:lnTo>
                    <a:pt x="744" y="9"/>
                  </a:lnTo>
                  <a:lnTo>
                    <a:pt x="716" y="5"/>
                  </a:lnTo>
                  <a:lnTo>
                    <a:pt x="689" y="3"/>
                  </a:lnTo>
                  <a:lnTo>
                    <a:pt x="660" y="1"/>
                  </a:lnTo>
                  <a:lnTo>
                    <a:pt x="631" y="1"/>
                  </a:lnTo>
                  <a:lnTo>
                    <a:pt x="602" y="0"/>
                  </a:lnTo>
                  <a:lnTo>
                    <a:pt x="573" y="0"/>
                  </a:lnTo>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9994" name="Freeform 269"/>
            <p:cNvSpPr>
              <a:spLocks/>
            </p:cNvSpPr>
            <p:nvPr/>
          </p:nvSpPr>
          <p:spPr bwMode="auto">
            <a:xfrm>
              <a:off x="1919" y="662"/>
              <a:ext cx="580" cy="97"/>
            </a:xfrm>
            <a:custGeom>
              <a:avLst/>
              <a:gdLst>
                <a:gd name="T0" fmla="*/ 0 w 1147"/>
                <a:gd name="T1" fmla="*/ 3 h 194"/>
                <a:gd name="T2" fmla="*/ 2 w 1147"/>
                <a:gd name="T3" fmla="*/ 8 h 194"/>
                <a:gd name="T4" fmla="*/ 5 w 1147"/>
                <a:gd name="T5" fmla="*/ 13 h 194"/>
                <a:gd name="T6" fmla="*/ 9 w 1147"/>
                <a:gd name="T7" fmla="*/ 17 h 194"/>
                <a:gd name="T8" fmla="*/ 14 w 1147"/>
                <a:gd name="T9" fmla="*/ 22 h 194"/>
                <a:gd name="T10" fmla="*/ 21 w 1147"/>
                <a:gd name="T11" fmla="*/ 26 h 194"/>
                <a:gd name="T12" fmla="*/ 29 w 1147"/>
                <a:gd name="T13" fmla="*/ 30 h 194"/>
                <a:gd name="T14" fmla="*/ 37 w 1147"/>
                <a:gd name="T15" fmla="*/ 33 h 194"/>
                <a:gd name="T16" fmla="*/ 48 w 1147"/>
                <a:gd name="T17" fmla="*/ 36 h 194"/>
                <a:gd name="T18" fmla="*/ 59 w 1147"/>
                <a:gd name="T19" fmla="*/ 39 h 194"/>
                <a:gd name="T20" fmla="*/ 71 w 1147"/>
                <a:gd name="T21" fmla="*/ 42 h 194"/>
                <a:gd name="T22" fmla="*/ 83 w 1147"/>
                <a:gd name="T23" fmla="*/ 44 h 194"/>
                <a:gd name="T24" fmla="*/ 96 w 1147"/>
                <a:gd name="T25" fmla="*/ 46 h 194"/>
                <a:gd name="T26" fmla="*/ 110 w 1147"/>
                <a:gd name="T27" fmla="*/ 48 h 194"/>
                <a:gd name="T28" fmla="*/ 124 w 1147"/>
                <a:gd name="T29" fmla="*/ 48 h 194"/>
                <a:gd name="T30" fmla="*/ 139 w 1147"/>
                <a:gd name="T31" fmla="*/ 49 h 194"/>
                <a:gd name="T32" fmla="*/ 154 w 1147"/>
                <a:gd name="T33" fmla="*/ 49 h 194"/>
                <a:gd name="T34" fmla="*/ 169 w 1147"/>
                <a:gd name="T35" fmla="*/ 48 h 194"/>
                <a:gd name="T36" fmla="*/ 183 w 1147"/>
                <a:gd name="T37" fmla="*/ 48 h 194"/>
                <a:gd name="T38" fmla="*/ 197 w 1147"/>
                <a:gd name="T39" fmla="*/ 46 h 194"/>
                <a:gd name="T40" fmla="*/ 210 w 1147"/>
                <a:gd name="T41" fmla="*/ 44 h 194"/>
                <a:gd name="T42" fmla="*/ 222 w 1147"/>
                <a:gd name="T43" fmla="*/ 42 h 194"/>
                <a:gd name="T44" fmla="*/ 234 w 1147"/>
                <a:gd name="T45" fmla="*/ 39 h 194"/>
                <a:gd name="T46" fmla="*/ 245 w 1147"/>
                <a:gd name="T47" fmla="*/ 36 h 194"/>
                <a:gd name="T48" fmla="*/ 255 w 1147"/>
                <a:gd name="T49" fmla="*/ 33 h 194"/>
                <a:gd name="T50" fmla="*/ 264 w 1147"/>
                <a:gd name="T51" fmla="*/ 30 h 194"/>
                <a:gd name="T52" fmla="*/ 272 w 1147"/>
                <a:gd name="T53" fmla="*/ 26 h 194"/>
                <a:gd name="T54" fmla="*/ 279 w 1147"/>
                <a:gd name="T55" fmla="*/ 22 h 194"/>
                <a:gd name="T56" fmla="*/ 285 w 1147"/>
                <a:gd name="T57" fmla="*/ 17 h 194"/>
                <a:gd name="T58" fmla="*/ 288 w 1147"/>
                <a:gd name="T59" fmla="*/ 13 h 194"/>
                <a:gd name="T60" fmla="*/ 291 w 1147"/>
                <a:gd name="T61" fmla="*/ 8 h 194"/>
                <a:gd name="T62" fmla="*/ 293 w 1147"/>
                <a:gd name="T63" fmla="*/ 3 h 19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147"/>
                <a:gd name="T97" fmla="*/ 0 h 194"/>
                <a:gd name="T98" fmla="*/ 1147 w 1147"/>
                <a:gd name="T99" fmla="*/ 194 h 19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147" h="194">
                  <a:moveTo>
                    <a:pt x="0" y="0"/>
                  </a:moveTo>
                  <a:lnTo>
                    <a:pt x="0" y="12"/>
                  </a:lnTo>
                  <a:lnTo>
                    <a:pt x="1" y="22"/>
                  </a:lnTo>
                  <a:lnTo>
                    <a:pt x="5" y="31"/>
                  </a:lnTo>
                  <a:lnTo>
                    <a:pt x="11" y="41"/>
                  </a:lnTo>
                  <a:lnTo>
                    <a:pt x="17" y="50"/>
                  </a:lnTo>
                  <a:lnTo>
                    <a:pt x="25" y="58"/>
                  </a:lnTo>
                  <a:lnTo>
                    <a:pt x="34" y="68"/>
                  </a:lnTo>
                  <a:lnTo>
                    <a:pt x="44" y="77"/>
                  </a:lnTo>
                  <a:lnTo>
                    <a:pt x="55" y="85"/>
                  </a:lnTo>
                  <a:lnTo>
                    <a:pt x="69" y="94"/>
                  </a:lnTo>
                  <a:lnTo>
                    <a:pt x="82" y="102"/>
                  </a:lnTo>
                  <a:lnTo>
                    <a:pt x="97" y="110"/>
                  </a:lnTo>
                  <a:lnTo>
                    <a:pt x="113" y="118"/>
                  </a:lnTo>
                  <a:lnTo>
                    <a:pt x="130" y="125"/>
                  </a:lnTo>
                  <a:lnTo>
                    <a:pt x="147" y="131"/>
                  </a:lnTo>
                  <a:lnTo>
                    <a:pt x="167" y="139"/>
                  </a:lnTo>
                  <a:lnTo>
                    <a:pt x="188" y="144"/>
                  </a:lnTo>
                  <a:lnTo>
                    <a:pt x="207" y="150"/>
                  </a:lnTo>
                  <a:lnTo>
                    <a:pt x="230" y="156"/>
                  </a:lnTo>
                  <a:lnTo>
                    <a:pt x="251" y="162"/>
                  </a:lnTo>
                  <a:lnTo>
                    <a:pt x="276" y="167"/>
                  </a:lnTo>
                  <a:lnTo>
                    <a:pt x="299" y="171"/>
                  </a:lnTo>
                  <a:lnTo>
                    <a:pt x="324" y="175"/>
                  </a:lnTo>
                  <a:lnTo>
                    <a:pt x="349" y="179"/>
                  </a:lnTo>
                  <a:lnTo>
                    <a:pt x="376" y="183"/>
                  </a:lnTo>
                  <a:lnTo>
                    <a:pt x="403" y="187"/>
                  </a:lnTo>
                  <a:lnTo>
                    <a:pt x="430" y="189"/>
                  </a:lnTo>
                  <a:lnTo>
                    <a:pt x="456" y="190"/>
                  </a:lnTo>
                  <a:lnTo>
                    <a:pt x="485" y="192"/>
                  </a:lnTo>
                  <a:lnTo>
                    <a:pt x="514" y="194"/>
                  </a:lnTo>
                  <a:lnTo>
                    <a:pt x="543" y="194"/>
                  </a:lnTo>
                  <a:lnTo>
                    <a:pt x="573" y="194"/>
                  </a:lnTo>
                  <a:lnTo>
                    <a:pt x="602" y="194"/>
                  </a:lnTo>
                  <a:lnTo>
                    <a:pt x="631" y="194"/>
                  </a:lnTo>
                  <a:lnTo>
                    <a:pt x="660" y="192"/>
                  </a:lnTo>
                  <a:lnTo>
                    <a:pt x="689" y="190"/>
                  </a:lnTo>
                  <a:lnTo>
                    <a:pt x="716" y="189"/>
                  </a:lnTo>
                  <a:lnTo>
                    <a:pt x="742" y="187"/>
                  </a:lnTo>
                  <a:lnTo>
                    <a:pt x="769" y="183"/>
                  </a:lnTo>
                  <a:lnTo>
                    <a:pt x="796" y="179"/>
                  </a:lnTo>
                  <a:lnTo>
                    <a:pt x="821" y="175"/>
                  </a:lnTo>
                  <a:lnTo>
                    <a:pt x="846" y="171"/>
                  </a:lnTo>
                  <a:lnTo>
                    <a:pt x="871" y="167"/>
                  </a:lnTo>
                  <a:lnTo>
                    <a:pt x="894" y="162"/>
                  </a:lnTo>
                  <a:lnTo>
                    <a:pt x="915" y="156"/>
                  </a:lnTo>
                  <a:lnTo>
                    <a:pt x="938" y="150"/>
                  </a:lnTo>
                  <a:lnTo>
                    <a:pt x="959" y="144"/>
                  </a:lnTo>
                  <a:lnTo>
                    <a:pt x="979" y="139"/>
                  </a:lnTo>
                  <a:lnTo>
                    <a:pt x="998" y="131"/>
                  </a:lnTo>
                  <a:lnTo>
                    <a:pt x="1015" y="125"/>
                  </a:lnTo>
                  <a:lnTo>
                    <a:pt x="1032" y="118"/>
                  </a:lnTo>
                  <a:lnTo>
                    <a:pt x="1050" y="110"/>
                  </a:lnTo>
                  <a:lnTo>
                    <a:pt x="1063" y="102"/>
                  </a:lnTo>
                  <a:lnTo>
                    <a:pt x="1078" y="94"/>
                  </a:lnTo>
                  <a:lnTo>
                    <a:pt x="1090" y="85"/>
                  </a:lnTo>
                  <a:lnTo>
                    <a:pt x="1101" y="77"/>
                  </a:lnTo>
                  <a:lnTo>
                    <a:pt x="1113" y="68"/>
                  </a:lnTo>
                  <a:lnTo>
                    <a:pt x="1121" y="58"/>
                  </a:lnTo>
                  <a:lnTo>
                    <a:pt x="1128" y="50"/>
                  </a:lnTo>
                  <a:lnTo>
                    <a:pt x="1136" y="41"/>
                  </a:lnTo>
                  <a:lnTo>
                    <a:pt x="1140" y="31"/>
                  </a:lnTo>
                  <a:lnTo>
                    <a:pt x="1144" y="22"/>
                  </a:lnTo>
                  <a:lnTo>
                    <a:pt x="1146" y="12"/>
                  </a:lnTo>
                  <a:lnTo>
                    <a:pt x="1147" y="0"/>
                  </a:lnTo>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9995" name="Rectangle 270"/>
            <p:cNvSpPr>
              <a:spLocks noChangeArrowheads="1"/>
            </p:cNvSpPr>
            <p:nvPr/>
          </p:nvSpPr>
          <p:spPr bwMode="auto">
            <a:xfrm>
              <a:off x="1969" y="808"/>
              <a:ext cx="508"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100" b="1">
                  <a:solidFill>
                    <a:srgbClr val="000000"/>
                  </a:solidFill>
                  <a:latin typeface="Arial" charset="0"/>
                </a:rPr>
                <a:t>Community </a:t>
              </a:r>
              <a:endParaRPr lang="en-US" altLang="en-US" sz="1800"/>
            </a:p>
          </p:txBody>
        </p:sp>
        <p:sp>
          <p:nvSpPr>
            <p:cNvPr id="39996" name="Rectangle 271"/>
            <p:cNvSpPr>
              <a:spLocks noChangeArrowheads="1"/>
            </p:cNvSpPr>
            <p:nvPr/>
          </p:nvSpPr>
          <p:spPr bwMode="auto">
            <a:xfrm>
              <a:off x="1969" y="908"/>
              <a:ext cx="416"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100" b="1">
                  <a:solidFill>
                    <a:srgbClr val="000000"/>
                  </a:solidFill>
                  <a:latin typeface="Arial" charset="0"/>
                </a:rPr>
                <a:t>Data base</a:t>
              </a:r>
              <a:endParaRPr lang="en-US" altLang="en-US" sz="1800"/>
            </a:p>
          </p:txBody>
        </p:sp>
        <p:sp>
          <p:nvSpPr>
            <p:cNvPr id="39997" name="Freeform 272"/>
            <p:cNvSpPr>
              <a:spLocks/>
            </p:cNvSpPr>
            <p:nvPr/>
          </p:nvSpPr>
          <p:spPr bwMode="auto">
            <a:xfrm>
              <a:off x="1250" y="205"/>
              <a:ext cx="430" cy="262"/>
            </a:xfrm>
            <a:custGeom>
              <a:avLst/>
              <a:gdLst>
                <a:gd name="T0" fmla="*/ 152 w 852"/>
                <a:gd name="T1" fmla="*/ 10 h 524"/>
                <a:gd name="T2" fmla="*/ 158 w 852"/>
                <a:gd name="T3" fmla="*/ 20 h 524"/>
                <a:gd name="T4" fmla="*/ 0 w 852"/>
                <a:gd name="T5" fmla="*/ 110 h 524"/>
                <a:gd name="T6" fmla="*/ 33 w 852"/>
                <a:gd name="T7" fmla="*/ 106 h 524"/>
                <a:gd name="T8" fmla="*/ 12 w 852"/>
                <a:gd name="T9" fmla="*/ 131 h 524"/>
                <a:gd name="T10" fmla="*/ 171 w 852"/>
                <a:gd name="T11" fmla="*/ 41 h 524"/>
                <a:gd name="T12" fmla="*/ 177 w 852"/>
                <a:gd name="T13" fmla="*/ 51 h 524"/>
                <a:gd name="T14" fmla="*/ 217 w 852"/>
                <a:gd name="T15" fmla="*/ 0 h 524"/>
                <a:gd name="T16" fmla="*/ 152 w 852"/>
                <a:gd name="T17" fmla="*/ 10 h 5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52"/>
                <a:gd name="T28" fmla="*/ 0 h 524"/>
                <a:gd name="T29" fmla="*/ 852 w 852"/>
                <a:gd name="T30" fmla="*/ 524 h 52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52" h="524">
                  <a:moveTo>
                    <a:pt x="599" y="38"/>
                  </a:moveTo>
                  <a:lnTo>
                    <a:pt x="622" y="80"/>
                  </a:lnTo>
                  <a:lnTo>
                    <a:pt x="0" y="439"/>
                  </a:lnTo>
                  <a:lnTo>
                    <a:pt x="129" y="422"/>
                  </a:lnTo>
                  <a:lnTo>
                    <a:pt x="48" y="524"/>
                  </a:lnTo>
                  <a:lnTo>
                    <a:pt x="670" y="163"/>
                  </a:lnTo>
                  <a:lnTo>
                    <a:pt x="695" y="203"/>
                  </a:lnTo>
                  <a:lnTo>
                    <a:pt x="852" y="0"/>
                  </a:lnTo>
                  <a:lnTo>
                    <a:pt x="599" y="38"/>
                  </a:lnTo>
                  <a:close/>
                </a:path>
              </a:pathLst>
            </a:custGeom>
            <a:solidFill>
              <a:srgbClr val="DD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9998" name="Freeform 273"/>
            <p:cNvSpPr>
              <a:spLocks/>
            </p:cNvSpPr>
            <p:nvPr/>
          </p:nvSpPr>
          <p:spPr bwMode="auto">
            <a:xfrm>
              <a:off x="1250" y="205"/>
              <a:ext cx="430" cy="262"/>
            </a:xfrm>
            <a:custGeom>
              <a:avLst/>
              <a:gdLst>
                <a:gd name="T0" fmla="*/ 152 w 852"/>
                <a:gd name="T1" fmla="*/ 10 h 524"/>
                <a:gd name="T2" fmla="*/ 158 w 852"/>
                <a:gd name="T3" fmla="*/ 20 h 524"/>
                <a:gd name="T4" fmla="*/ 0 w 852"/>
                <a:gd name="T5" fmla="*/ 110 h 524"/>
                <a:gd name="T6" fmla="*/ 33 w 852"/>
                <a:gd name="T7" fmla="*/ 106 h 524"/>
                <a:gd name="T8" fmla="*/ 12 w 852"/>
                <a:gd name="T9" fmla="*/ 131 h 524"/>
                <a:gd name="T10" fmla="*/ 171 w 852"/>
                <a:gd name="T11" fmla="*/ 41 h 524"/>
                <a:gd name="T12" fmla="*/ 177 w 852"/>
                <a:gd name="T13" fmla="*/ 51 h 524"/>
                <a:gd name="T14" fmla="*/ 217 w 852"/>
                <a:gd name="T15" fmla="*/ 0 h 524"/>
                <a:gd name="T16" fmla="*/ 152 w 852"/>
                <a:gd name="T17" fmla="*/ 10 h 5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52"/>
                <a:gd name="T28" fmla="*/ 0 h 524"/>
                <a:gd name="T29" fmla="*/ 852 w 852"/>
                <a:gd name="T30" fmla="*/ 524 h 52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52" h="524">
                  <a:moveTo>
                    <a:pt x="599" y="38"/>
                  </a:moveTo>
                  <a:lnTo>
                    <a:pt x="622" y="80"/>
                  </a:lnTo>
                  <a:lnTo>
                    <a:pt x="0" y="439"/>
                  </a:lnTo>
                  <a:lnTo>
                    <a:pt x="129" y="422"/>
                  </a:lnTo>
                  <a:lnTo>
                    <a:pt x="48" y="524"/>
                  </a:lnTo>
                  <a:lnTo>
                    <a:pt x="670" y="163"/>
                  </a:lnTo>
                  <a:lnTo>
                    <a:pt x="695" y="203"/>
                  </a:lnTo>
                  <a:lnTo>
                    <a:pt x="852" y="0"/>
                  </a:lnTo>
                  <a:lnTo>
                    <a:pt x="599" y="38"/>
                  </a:lnTo>
                  <a:close/>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9999" name="Freeform 274"/>
            <p:cNvSpPr>
              <a:spLocks/>
            </p:cNvSpPr>
            <p:nvPr/>
          </p:nvSpPr>
          <p:spPr bwMode="auto">
            <a:xfrm>
              <a:off x="1284" y="613"/>
              <a:ext cx="467" cy="177"/>
            </a:xfrm>
            <a:custGeom>
              <a:avLst/>
              <a:gdLst>
                <a:gd name="T0" fmla="*/ 185 w 928"/>
                <a:gd name="T1" fmla="*/ 43 h 354"/>
                <a:gd name="T2" fmla="*/ 181 w 928"/>
                <a:gd name="T3" fmla="*/ 54 h 354"/>
                <a:gd name="T4" fmla="*/ 7 w 928"/>
                <a:gd name="T5" fmla="*/ 0 h 354"/>
                <a:gd name="T6" fmla="*/ 32 w 928"/>
                <a:gd name="T7" fmla="*/ 21 h 354"/>
                <a:gd name="T8" fmla="*/ 0 w 928"/>
                <a:gd name="T9" fmla="*/ 23 h 354"/>
                <a:gd name="T10" fmla="*/ 174 w 928"/>
                <a:gd name="T11" fmla="*/ 77 h 354"/>
                <a:gd name="T12" fmla="*/ 170 w 928"/>
                <a:gd name="T13" fmla="*/ 89 h 354"/>
                <a:gd name="T14" fmla="*/ 235 w 928"/>
                <a:gd name="T15" fmla="*/ 84 h 354"/>
                <a:gd name="T16" fmla="*/ 185 w 928"/>
                <a:gd name="T17" fmla="*/ 43 h 3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8"/>
                <a:gd name="T28" fmla="*/ 0 h 354"/>
                <a:gd name="T29" fmla="*/ 928 w 928"/>
                <a:gd name="T30" fmla="*/ 354 h 3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8" h="354">
                  <a:moveTo>
                    <a:pt x="730" y="169"/>
                  </a:moveTo>
                  <a:lnTo>
                    <a:pt x="713" y="216"/>
                  </a:lnTo>
                  <a:lnTo>
                    <a:pt x="27" y="0"/>
                  </a:lnTo>
                  <a:lnTo>
                    <a:pt x="127" y="81"/>
                  </a:lnTo>
                  <a:lnTo>
                    <a:pt x="0" y="91"/>
                  </a:lnTo>
                  <a:lnTo>
                    <a:pt x="686" y="308"/>
                  </a:lnTo>
                  <a:lnTo>
                    <a:pt x="672" y="354"/>
                  </a:lnTo>
                  <a:lnTo>
                    <a:pt x="928" y="333"/>
                  </a:lnTo>
                  <a:lnTo>
                    <a:pt x="730" y="169"/>
                  </a:lnTo>
                  <a:close/>
                </a:path>
              </a:pathLst>
            </a:custGeom>
            <a:solidFill>
              <a:srgbClr val="DD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000" name="Freeform 275"/>
            <p:cNvSpPr>
              <a:spLocks/>
            </p:cNvSpPr>
            <p:nvPr/>
          </p:nvSpPr>
          <p:spPr bwMode="auto">
            <a:xfrm>
              <a:off x="1284" y="613"/>
              <a:ext cx="467" cy="177"/>
            </a:xfrm>
            <a:custGeom>
              <a:avLst/>
              <a:gdLst>
                <a:gd name="T0" fmla="*/ 185 w 928"/>
                <a:gd name="T1" fmla="*/ 43 h 354"/>
                <a:gd name="T2" fmla="*/ 181 w 928"/>
                <a:gd name="T3" fmla="*/ 54 h 354"/>
                <a:gd name="T4" fmla="*/ 7 w 928"/>
                <a:gd name="T5" fmla="*/ 0 h 354"/>
                <a:gd name="T6" fmla="*/ 32 w 928"/>
                <a:gd name="T7" fmla="*/ 21 h 354"/>
                <a:gd name="T8" fmla="*/ 0 w 928"/>
                <a:gd name="T9" fmla="*/ 23 h 354"/>
                <a:gd name="T10" fmla="*/ 174 w 928"/>
                <a:gd name="T11" fmla="*/ 77 h 354"/>
                <a:gd name="T12" fmla="*/ 170 w 928"/>
                <a:gd name="T13" fmla="*/ 89 h 354"/>
                <a:gd name="T14" fmla="*/ 235 w 928"/>
                <a:gd name="T15" fmla="*/ 84 h 354"/>
                <a:gd name="T16" fmla="*/ 185 w 928"/>
                <a:gd name="T17" fmla="*/ 43 h 3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8"/>
                <a:gd name="T28" fmla="*/ 0 h 354"/>
                <a:gd name="T29" fmla="*/ 928 w 928"/>
                <a:gd name="T30" fmla="*/ 354 h 3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8" h="354">
                  <a:moveTo>
                    <a:pt x="730" y="169"/>
                  </a:moveTo>
                  <a:lnTo>
                    <a:pt x="713" y="216"/>
                  </a:lnTo>
                  <a:lnTo>
                    <a:pt x="27" y="0"/>
                  </a:lnTo>
                  <a:lnTo>
                    <a:pt x="127" y="81"/>
                  </a:lnTo>
                  <a:lnTo>
                    <a:pt x="0" y="91"/>
                  </a:lnTo>
                  <a:lnTo>
                    <a:pt x="686" y="308"/>
                  </a:lnTo>
                  <a:lnTo>
                    <a:pt x="672" y="354"/>
                  </a:lnTo>
                  <a:lnTo>
                    <a:pt x="928" y="333"/>
                  </a:lnTo>
                  <a:lnTo>
                    <a:pt x="730" y="169"/>
                  </a:lnTo>
                  <a:close/>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01" name="Rectangle 276"/>
            <p:cNvSpPr>
              <a:spLocks noChangeArrowheads="1"/>
            </p:cNvSpPr>
            <p:nvPr/>
          </p:nvSpPr>
          <p:spPr bwMode="auto">
            <a:xfrm>
              <a:off x="1746" y="54"/>
              <a:ext cx="1161" cy="1244"/>
            </a:xfrm>
            <a:prstGeom prst="rect">
              <a:avLst/>
            </a:prstGeom>
            <a:solidFill>
              <a:srgbClr val="C0C0C0"/>
            </a:solidFill>
            <a:ln>
              <a:noFill/>
            </a:ln>
            <a:extLst>
              <a:ext uri="{91240B29-F687-4F45-9708-019B960494DF}">
                <a14:hiddenLine xmlns:a14="http://schemas.microsoft.com/office/drawing/2010/main" w="60325">
                  <a:solidFill>
                    <a:srgbClr val="000000"/>
                  </a:solidFill>
                  <a:miter lim="800000"/>
                  <a:headEnd/>
                  <a:tailEnd/>
                </a14:hiddenLine>
              </a:ext>
            </a:extLst>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40002" name="Rectangle 279"/>
            <p:cNvSpPr>
              <a:spLocks noChangeArrowheads="1"/>
            </p:cNvSpPr>
            <p:nvPr/>
          </p:nvSpPr>
          <p:spPr bwMode="auto">
            <a:xfrm>
              <a:off x="2970" y="601"/>
              <a:ext cx="12" cy="72"/>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40003" name="Freeform 366"/>
            <p:cNvSpPr>
              <a:spLocks/>
            </p:cNvSpPr>
            <p:nvPr/>
          </p:nvSpPr>
          <p:spPr bwMode="auto">
            <a:xfrm>
              <a:off x="1859" y="134"/>
              <a:ext cx="918" cy="340"/>
            </a:xfrm>
            <a:custGeom>
              <a:avLst/>
              <a:gdLst>
                <a:gd name="T0" fmla="*/ 93 w 1819"/>
                <a:gd name="T1" fmla="*/ 0 h 679"/>
                <a:gd name="T2" fmla="*/ 463 w 1819"/>
                <a:gd name="T3" fmla="*/ 0 h 679"/>
                <a:gd name="T4" fmla="*/ 463 w 1819"/>
                <a:gd name="T5" fmla="*/ 170 h 679"/>
                <a:gd name="T6" fmla="*/ 0 w 1819"/>
                <a:gd name="T7" fmla="*/ 170 h 679"/>
                <a:gd name="T8" fmla="*/ 0 w 1819"/>
                <a:gd name="T9" fmla="*/ 34 h 679"/>
                <a:gd name="T10" fmla="*/ 93 w 1819"/>
                <a:gd name="T11" fmla="*/ 0 h 679"/>
                <a:gd name="T12" fmla="*/ 0 60000 65536"/>
                <a:gd name="T13" fmla="*/ 0 60000 65536"/>
                <a:gd name="T14" fmla="*/ 0 60000 65536"/>
                <a:gd name="T15" fmla="*/ 0 60000 65536"/>
                <a:gd name="T16" fmla="*/ 0 60000 65536"/>
                <a:gd name="T17" fmla="*/ 0 60000 65536"/>
                <a:gd name="T18" fmla="*/ 0 w 1819"/>
                <a:gd name="T19" fmla="*/ 0 h 679"/>
                <a:gd name="T20" fmla="*/ 1819 w 1819"/>
                <a:gd name="T21" fmla="*/ 679 h 679"/>
              </a:gdLst>
              <a:ahLst/>
              <a:cxnLst>
                <a:cxn ang="T12">
                  <a:pos x="T0" y="T1"/>
                </a:cxn>
                <a:cxn ang="T13">
                  <a:pos x="T2" y="T3"/>
                </a:cxn>
                <a:cxn ang="T14">
                  <a:pos x="T4" y="T5"/>
                </a:cxn>
                <a:cxn ang="T15">
                  <a:pos x="T6" y="T7"/>
                </a:cxn>
                <a:cxn ang="T16">
                  <a:pos x="T8" y="T9"/>
                </a:cxn>
                <a:cxn ang="T17">
                  <a:pos x="T10" y="T11"/>
                </a:cxn>
              </a:cxnLst>
              <a:rect l="T18" t="T19" r="T20" b="T21"/>
              <a:pathLst>
                <a:path w="1819" h="679">
                  <a:moveTo>
                    <a:pt x="364" y="0"/>
                  </a:moveTo>
                  <a:lnTo>
                    <a:pt x="1819" y="0"/>
                  </a:lnTo>
                  <a:lnTo>
                    <a:pt x="1819" y="679"/>
                  </a:lnTo>
                  <a:lnTo>
                    <a:pt x="0" y="679"/>
                  </a:lnTo>
                  <a:lnTo>
                    <a:pt x="0" y="136"/>
                  </a:lnTo>
                  <a:lnTo>
                    <a:pt x="364" y="0"/>
                  </a:lnTo>
                  <a:close/>
                </a:path>
              </a:pathLst>
            </a:custGeom>
            <a:solidFill>
              <a:srgbClr val="FFFF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004" name="Freeform 367"/>
            <p:cNvSpPr>
              <a:spLocks/>
            </p:cNvSpPr>
            <p:nvPr/>
          </p:nvSpPr>
          <p:spPr bwMode="auto">
            <a:xfrm>
              <a:off x="1859" y="134"/>
              <a:ext cx="918" cy="340"/>
            </a:xfrm>
            <a:custGeom>
              <a:avLst/>
              <a:gdLst>
                <a:gd name="T0" fmla="*/ 93 w 1819"/>
                <a:gd name="T1" fmla="*/ 0 h 679"/>
                <a:gd name="T2" fmla="*/ 463 w 1819"/>
                <a:gd name="T3" fmla="*/ 0 h 679"/>
                <a:gd name="T4" fmla="*/ 463 w 1819"/>
                <a:gd name="T5" fmla="*/ 170 h 679"/>
                <a:gd name="T6" fmla="*/ 0 w 1819"/>
                <a:gd name="T7" fmla="*/ 170 h 679"/>
                <a:gd name="T8" fmla="*/ 0 w 1819"/>
                <a:gd name="T9" fmla="*/ 34 h 679"/>
                <a:gd name="T10" fmla="*/ 93 w 1819"/>
                <a:gd name="T11" fmla="*/ 0 h 679"/>
                <a:gd name="T12" fmla="*/ 0 60000 65536"/>
                <a:gd name="T13" fmla="*/ 0 60000 65536"/>
                <a:gd name="T14" fmla="*/ 0 60000 65536"/>
                <a:gd name="T15" fmla="*/ 0 60000 65536"/>
                <a:gd name="T16" fmla="*/ 0 60000 65536"/>
                <a:gd name="T17" fmla="*/ 0 60000 65536"/>
                <a:gd name="T18" fmla="*/ 0 w 1819"/>
                <a:gd name="T19" fmla="*/ 0 h 679"/>
                <a:gd name="T20" fmla="*/ 1819 w 1819"/>
                <a:gd name="T21" fmla="*/ 679 h 679"/>
              </a:gdLst>
              <a:ahLst/>
              <a:cxnLst>
                <a:cxn ang="T12">
                  <a:pos x="T0" y="T1"/>
                </a:cxn>
                <a:cxn ang="T13">
                  <a:pos x="T2" y="T3"/>
                </a:cxn>
                <a:cxn ang="T14">
                  <a:pos x="T4" y="T5"/>
                </a:cxn>
                <a:cxn ang="T15">
                  <a:pos x="T6" y="T7"/>
                </a:cxn>
                <a:cxn ang="T16">
                  <a:pos x="T8" y="T9"/>
                </a:cxn>
                <a:cxn ang="T17">
                  <a:pos x="T10" y="T11"/>
                </a:cxn>
              </a:cxnLst>
              <a:rect l="T18" t="T19" r="T20" b="T21"/>
              <a:pathLst>
                <a:path w="1819" h="679">
                  <a:moveTo>
                    <a:pt x="364" y="0"/>
                  </a:moveTo>
                  <a:lnTo>
                    <a:pt x="1819" y="0"/>
                  </a:lnTo>
                  <a:lnTo>
                    <a:pt x="1819" y="679"/>
                  </a:lnTo>
                  <a:lnTo>
                    <a:pt x="0" y="679"/>
                  </a:lnTo>
                  <a:lnTo>
                    <a:pt x="0" y="136"/>
                  </a:lnTo>
                  <a:lnTo>
                    <a:pt x="364" y="0"/>
                  </a:lnTo>
                  <a:close/>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05" name="Rectangle 368"/>
            <p:cNvSpPr>
              <a:spLocks noChangeArrowheads="1"/>
            </p:cNvSpPr>
            <p:nvPr/>
          </p:nvSpPr>
          <p:spPr bwMode="auto">
            <a:xfrm>
              <a:off x="2073" y="238"/>
              <a:ext cx="508"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100" b="1">
                  <a:solidFill>
                    <a:srgbClr val="000000"/>
                  </a:solidFill>
                  <a:latin typeface="Arial" charset="0"/>
                </a:rPr>
                <a:t>Community </a:t>
              </a:r>
              <a:endParaRPr lang="en-US" altLang="en-US" sz="1800"/>
            </a:p>
          </p:txBody>
        </p:sp>
        <p:sp>
          <p:nvSpPr>
            <p:cNvPr id="40006" name="Rectangle 369"/>
            <p:cNvSpPr>
              <a:spLocks noChangeArrowheads="1"/>
            </p:cNvSpPr>
            <p:nvPr/>
          </p:nvSpPr>
          <p:spPr bwMode="auto">
            <a:xfrm>
              <a:off x="1985" y="340"/>
              <a:ext cx="690"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100" b="1">
                  <a:solidFill>
                    <a:srgbClr val="000000"/>
                  </a:solidFill>
                  <a:latin typeface="Arial" charset="0"/>
                </a:rPr>
                <a:t>knowledge book</a:t>
              </a:r>
              <a:endParaRPr lang="en-US" altLang="en-US" sz="1800"/>
            </a:p>
          </p:txBody>
        </p:sp>
        <p:sp>
          <p:nvSpPr>
            <p:cNvPr id="40007" name="Freeform 370"/>
            <p:cNvSpPr>
              <a:spLocks/>
            </p:cNvSpPr>
            <p:nvPr/>
          </p:nvSpPr>
          <p:spPr bwMode="auto">
            <a:xfrm>
              <a:off x="1919" y="564"/>
              <a:ext cx="580" cy="621"/>
            </a:xfrm>
            <a:custGeom>
              <a:avLst/>
              <a:gdLst>
                <a:gd name="T0" fmla="*/ 131 w 1147"/>
                <a:gd name="T1" fmla="*/ 1 h 1242"/>
                <a:gd name="T2" fmla="*/ 110 w 1147"/>
                <a:gd name="T3" fmla="*/ 2 h 1242"/>
                <a:gd name="T4" fmla="*/ 89 w 1147"/>
                <a:gd name="T5" fmla="*/ 4 h 1242"/>
                <a:gd name="T6" fmla="*/ 71 w 1147"/>
                <a:gd name="T7" fmla="*/ 7 h 1242"/>
                <a:gd name="T8" fmla="*/ 54 w 1147"/>
                <a:gd name="T9" fmla="*/ 11 h 1242"/>
                <a:gd name="T10" fmla="*/ 38 w 1147"/>
                <a:gd name="T11" fmla="*/ 16 h 1242"/>
                <a:gd name="T12" fmla="*/ 25 w 1147"/>
                <a:gd name="T13" fmla="*/ 22 h 1242"/>
                <a:gd name="T14" fmla="*/ 14 w 1147"/>
                <a:gd name="T15" fmla="*/ 28 h 1242"/>
                <a:gd name="T16" fmla="*/ 7 w 1147"/>
                <a:gd name="T17" fmla="*/ 35 h 1242"/>
                <a:gd name="T18" fmla="*/ 2 w 1147"/>
                <a:gd name="T19" fmla="*/ 42 h 1242"/>
                <a:gd name="T20" fmla="*/ 0 w 1147"/>
                <a:gd name="T21" fmla="*/ 49 h 1242"/>
                <a:gd name="T22" fmla="*/ 1 w 1147"/>
                <a:gd name="T23" fmla="*/ 267 h 1242"/>
                <a:gd name="T24" fmla="*/ 5 w 1147"/>
                <a:gd name="T25" fmla="*/ 274 h 1242"/>
                <a:gd name="T26" fmla="*/ 11 w 1147"/>
                <a:gd name="T27" fmla="*/ 281 h 1242"/>
                <a:gd name="T28" fmla="*/ 21 w 1147"/>
                <a:gd name="T29" fmla="*/ 287 h 1242"/>
                <a:gd name="T30" fmla="*/ 33 w 1147"/>
                <a:gd name="T31" fmla="*/ 293 h 1242"/>
                <a:gd name="T32" fmla="*/ 48 w 1147"/>
                <a:gd name="T33" fmla="*/ 298 h 1242"/>
                <a:gd name="T34" fmla="*/ 65 w 1147"/>
                <a:gd name="T35" fmla="*/ 303 h 1242"/>
                <a:gd name="T36" fmla="*/ 83 w 1147"/>
                <a:gd name="T37" fmla="*/ 306 h 1242"/>
                <a:gd name="T38" fmla="*/ 103 w 1147"/>
                <a:gd name="T39" fmla="*/ 308 h 1242"/>
                <a:gd name="T40" fmla="*/ 124 w 1147"/>
                <a:gd name="T41" fmla="*/ 310 h 1242"/>
                <a:gd name="T42" fmla="*/ 147 w 1147"/>
                <a:gd name="T43" fmla="*/ 311 h 1242"/>
                <a:gd name="T44" fmla="*/ 169 w 1147"/>
                <a:gd name="T45" fmla="*/ 310 h 1242"/>
                <a:gd name="T46" fmla="*/ 190 w 1147"/>
                <a:gd name="T47" fmla="*/ 308 h 1242"/>
                <a:gd name="T48" fmla="*/ 210 w 1147"/>
                <a:gd name="T49" fmla="*/ 306 h 1242"/>
                <a:gd name="T50" fmla="*/ 229 w 1147"/>
                <a:gd name="T51" fmla="*/ 303 h 1242"/>
                <a:gd name="T52" fmla="*/ 245 w 1147"/>
                <a:gd name="T53" fmla="*/ 298 h 1242"/>
                <a:gd name="T54" fmla="*/ 259 w 1147"/>
                <a:gd name="T55" fmla="*/ 293 h 1242"/>
                <a:gd name="T56" fmla="*/ 272 w 1147"/>
                <a:gd name="T57" fmla="*/ 287 h 1242"/>
                <a:gd name="T58" fmla="*/ 282 w 1147"/>
                <a:gd name="T59" fmla="*/ 281 h 1242"/>
                <a:gd name="T60" fmla="*/ 288 w 1147"/>
                <a:gd name="T61" fmla="*/ 274 h 1242"/>
                <a:gd name="T62" fmla="*/ 292 w 1147"/>
                <a:gd name="T63" fmla="*/ 267 h 1242"/>
                <a:gd name="T64" fmla="*/ 293 w 1147"/>
                <a:gd name="T65" fmla="*/ 49 h 1242"/>
                <a:gd name="T66" fmla="*/ 291 w 1147"/>
                <a:gd name="T67" fmla="*/ 42 h 1242"/>
                <a:gd name="T68" fmla="*/ 287 w 1147"/>
                <a:gd name="T69" fmla="*/ 35 h 1242"/>
                <a:gd name="T70" fmla="*/ 279 w 1147"/>
                <a:gd name="T71" fmla="*/ 28 h 1242"/>
                <a:gd name="T72" fmla="*/ 269 w 1147"/>
                <a:gd name="T73" fmla="*/ 22 h 1242"/>
                <a:gd name="T74" fmla="*/ 255 w 1147"/>
                <a:gd name="T75" fmla="*/ 16 h 1242"/>
                <a:gd name="T76" fmla="*/ 240 w 1147"/>
                <a:gd name="T77" fmla="*/ 11 h 1242"/>
                <a:gd name="T78" fmla="*/ 222 w 1147"/>
                <a:gd name="T79" fmla="*/ 7 h 1242"/>
                <a:gd name="T80" fmla="*/ 204 w 1147"/>
                <a:gd name="T81" fmla="*/ 4 h 1242"/>
                <a:gd name="T82" fmla="*/ 183 w 1147"/>
                <a:gd name="T83" fmla="*/ 2 h 1242"/>
                <a:gd name="T84" fmla="*/ 161 w 1147"/>
                <a:gd name="T85" fmla="*/ 1 h 1242"/>
                <a:gd name="T86" fmla="*/ 147 w 1147"/>
                <a:gd name="T87" fmla="*/ 0 h 124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47"/>
                <a:gd name="T133" fmla="*/ 0 h 1242"/>
                <a:gd name="T134" fmla="*/ 1147 w 1147"/>
                <a:gd name="T135" fmla="*/ 1242 h 124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47" h="1242">
                  <a:moveTo>
                    <a:pt x="573" y="0"/>
                  </a:moveTo>
                  <a:lnTo>
                    <a:pt x="543" y="0"/>
                  </a:lnTo>
                  <a:lnTo>
                    <a:pt x="514" y="1"/>
                  </a:lnTo>
                  <a:lnTo>
                    <a:pt x="485" y="1"/>
                  </a:lnTo>
                  <a:lnTo>
                    <a:pt x="458" y="3"/>
                  </a:lnTo>
                  <a:lnTo>
                    <a:pt x="430" y="5"/>
                  </a:lnTo>
                  <a:lnTo>
                    <a:pt x="403" y="9"/>
                  </a:lnTo>
                  <a:lnTo>
                    <a:pt x="376" y="11"/>
                  </a:lnTo>
                  <a:lnTo>
                    <a:pt x="349" y="15"/>
                  </a:lnTo>
                  <a:lnTo>
                    <a:pt x="324" y="19"/>
                  </a:lnTo>
                  <a:lnTo>
                    <a:pt x="299" y="23"/>
                  </a:lnTo>
                  <a:lnTo>
                    <a:pt x="276" y="28"/>
                  </a:lnTo>
                  <a:lnTo>
                    <a:pt x="253" y="34"/>
                  </a:lnTo>
                  <a:lnTo>
                    <a:pt x="230" y="38"/>
                  </a:lnTo>
                  <a:lnTo>
                    <a:pt x="209" y="44"/>
                  </a:lnTo>
                  <a:lnTo>
                    <a:pt x="188" y="51"/>
                  </a:lnTo>
                  <a:lnTo>
                    <a:pt x="167" y="57"/>
                  </a:lnTo>
                  <a:lnTo>
                    <a:pt x="149" y="63"/>
                  </a:lnTo>
                  <a:lnTo>
                    <a:pt x="130" y="71"/>
                  </a:lnTo>
                  <a:lnTo>
                    <a:pt x="113" y="78"/>
                  </a:lnTo>
                  <a:lnTo>
                    <a:pt x="97" y="86"/>
                  </a:lnTo>
                  <a:lnTo>
                    <a:pt x="82" y="94"/>
                  </a:lnTo>
                  <a:lnTo>
                    <a:pt x="69" y="101"/>
                  </a:lnTo>
                  <a:lnTo>
                    <a:pt x="55" y="111"/>
                  </a:lnTo>
                  <a:lnTo>
                    <a:pt x="44" y="119"/>
                  </a:lnTo>
                  <a:lnTo>
                    <a:pt x="34" y="128"/>
                  </a:lnTo>
                  <a:lnTo>
                    <a:pt x="25" y="138"/>
                  </a:lnTo>
                  <a:lnTo>
                    <a:pt x="17" y="145"/>
                  </a:lnTo>
                  <a:lnTo>
                    <a:pt x="11" y="155"/>
                  </a:lnTo>
                  <a:lnTo>
                    <a:pt x="5" y="165"/>
                  </a:lnTo>
                  <a:lnTo>
                    <a:pt x="1" y="174"/>
                  </a:lnTo>
                  <a:lnTo>
                    <a:pt x="0" y="186"/>
                  </a:lnTo>
                  <a:lnTo>
                    <a:pt x="0" y="195"/>
                  </a:lnTo>
                  <a:lnTo>
                    <a:pt x="0" y="1046"/>
                  </a:lnTo>
                  <a:lnTo>
                    <a:pt x="0" y="1057"/>
                  </a:lnTo>
                  <a:lnTo>
                    <a:pt x="1" y="1067"/>
                  </a:lnTo>
                  <a:lnTo>
                    <a:pt x="5" y="1077"/>
                  </a:lnTo>
                  <a:lnTo>
                    <a:pt x="11" y="1086"/>
                  </a:lnTo>
                  <a:lnTo>
                    <a:pt x="17" y="1096"/>
                  </a:lnTo>
                  <a:lnTo>
                    <a:pt x="25" y="1105"/>
                  </a:lnTo>
                  <a:lnTo>
                    <a:pt x="34" y="1113"/>
                  </a:lnTo>
                  <a:lnTo>
                    <a:pt x="44" y="1123"/>
                  </a:lnTo>
                  <a:lnTo>
                    <a:pt x="55" y="1130"/>
                  </a:lnTo>
                  <a:lnTo>
                    <a:pt x="69" y="1140"/>
                  </a:lnTo>
                  <a:lnTo>
                    <a:pt x="82" y="1148"/>
                  </a:lnTo>
                  <a:lnTo>
                    <a:pt x="97" y="1155"/>
                  </a:lnTo>
                  <a:lnTo>
                    <a:pt x="113" y="1163"/>
                  </a:lnTo>
                  <a:lnTo>
                    <a:pt x="130" y="1171"/>
                  </a:lnTo>
                  <a:lnTo>
                    <a:pt x="149" y="1178"/>
                  </a:lnTo>
                  <a:lnTo>
                    <a:pt x="167" y="1184"/>
                  </a:lnTo>
                  <a:lnTo>
                    <a:pt x="188" y="1192"/>
                  </a:lnTo>
                  <a:lnTo>
                    <a:pt x="209" y="1198"/>
                  </a:lnTo>
                  <a:lnTo>
                    <a:pt x="230" y="1203"/>
                  </a:lnTo>
                  <a:lnTo>
                    <a:pt x="253" y="1209"/>
                  </a:lnTo>
                  <a:lnTo>
                    <a:pt x="276" y="1213"/>
                  </a:lnTo>
                  <a:lnTo>
                    <a:pt x="299" y="1219"/>
                  </a:lnTo>
                  <a:lnTo>
                    <a:pt x="324" y="1222"/>
                  </a:lnTo>
                  <a:lnTo>
                    <a:pt x="349" y="1226"/>
                  </a:lnTo>
                  <a:lnTo>
                    <a:pt x="376" y="1230"/>
                  </a:lnTo>
                  <a:lnTo>
                    <a:pt x="403" y="1232"/>
                  </a:lnTo>
                  <a:lnTo>
                    <a:pt x="430" y="1236"/>
                  </a:lnTo>
                  <a:lnTo>
                    <a:pt x="458" y="1238"/>
                  </a:lnTo>
                  <a:lnTo>
                    <a:pt x="485" y="1240"/>
                  </a:lnTo>
                  <a:lnTo>
                    <a:pt x="514" y="1240"/>
                  </a:lnTo>
                  <a:lnTo>
                    <a:pt x="543" y="1242"/>
                  </a:lnTo>
                  <a:lnTo>
                    <a:pt x="573" y="1242"/>
                  </a:lnTo>
                  <a:lnTo>
                    <a:pt x="602" y="1242"/>
                  </a:lnTo>
                  <a:lnTo>
                    <a:pt x="631" y="1240"/>
                  </a:lnTo>
                  <a:lnTo>
                    <a:pt x="660" y="1240"/>
                  </a:lnTo>
                  <a:lnTo>
                    <a:pt x="689" y="1238"/>
                  </a:lnTo>
                  <a:lnTo>
                    <a:pt x="716" y="1236"/>
                  </a:lnTo>
                  <a:lnTo>
                    <a:pt x="744" y="1232"/>
                  </a:lnTo>
                  <a:lnTo>
                    <a:pt x="771" y="1230"/>
                  </a:lnTo>
                  <a:lnTo>
                    <a:pt x="796" y="1226"/>
                  </a:lnTo>
                  <a:lnTo>
                    <a:pt x="821" y="1222"/>
                  </a:lnTo>
                  <a:lnTo>
                    <a:pt x="846" y="1219"/>
                  </a:lnTo>
                  <a:lnTo>
                    <a:pt x="871" y="1213"/>
                  </a:lnTo>
                  <a:lnTo>
                    <a:pt x="894" y="1209"/>
                  </a:lnTo>
                  <a:lnTo>
                    <a:pt x="917" y="1203"/>
                  </a:lnTo>
                  <a:lnTo>
                    <a:pt x="938" y="1198"/>
                  </a:lnTo>
                  <a:lnTo>
                    <a:pt x="959" y="1192"/>
                  </a:lnTo>
                  <a:lnTo>
                    <a:pt x="979" y="1184"/>
                  </a:lnTo>
                  <a:lnTo>
                    <a:pt x="998" y="1178"/>
                  </a:lnTo>
                  <a:lnTo>
                    <a:pt x="1015" y="1171"/>
                  </a:lnTo>
                  <a:lnTo>
                    <a:pt x="1032" y="1163"/>
                  </a:lnTo>
                  <a:lnTo>
                    <a:pt x="1050" y="1155"/>
                  </a:lnTo>
                  <a:lnTo>
                    <a:pt x="1063" y="1148"/>
                  </a:lnTo>
                  <a:lnTo>
                    <a:pt x="1078" y="1140"/>
                  </a:lnTo>
                  <a:lnTo>
                    <a:pt x="1090" y="1130"/>
                  </a:lnTo>
                  <a:lnTo>
                    <a:pt x="1101" y="1123"/>
                  </a:lnTo>
                  <a:lnTo>
                    <a:pt x="1113" y="1113"/>
                  </a:lnTo>
                  <a:lnTo>
                    <a:pt x="1121" y="1105"/>
                  </a:lnTo>
                  <a:lnTo>
                    <a:pt x="1128" y="1096"/>
                  </a:lnTo>
                  <a:lnTo>
                    <a:pt x="1136" y="1086"/>
                  </a:lnTo>
                  <a:lnTo>
                    <a:pt x="1140" y="1077"/>
                  </a:lnTo>
                  <a:lnTo>
                    <a:pt x="1144" y="1067"/>
                  </a:lnTo>
                  <a:lnTo>
                    <a:pt x="1146" y="1057"/>
                  </a:lnTo>
                  <a:lnTo>
                    <a:pt x="1147" y="1046"/>
                  </a:lnTo>
                  <a:lnTo>
                    <a:pt x="1147" y="195"/>
                  </a:lnTo>
                  <a:lnTo>
                    <a:pt x="1146" y="186"/>
                  </a:lnTo>
                  <a:lnTo>
                    <a:pt x="1144" y="174"/>
                  </a:lnTo>
                  <a:lnTo>
                    <a:pt x="1140" y="165"/>
                  </a:lnTo>
                  <a:lnTo>
                    <a:pt x="1136" y="155"/>
                  </a:lnTo>
                  <a:lnTo>
                    <a:pt x="1128" y="145"/>
                  </a:lnTo>
                  <a:lnTo>
                    <a:pt x="1121" y="138"/>
                  </a:lnTo>
                  <a:lnTo>
                    <a:pt x="1113" y="128"/>
                  </a:lnTo>
                  <a:lnTo>
                    <a:pt x="1101" y="119"/>
                  </a:lnTo>
                  <a:lnTo>
                    <a:pt x="1090" y="111"/>
                  </a:lnTo>
                  <a:lnTo>
                    <a:pt x="1078" y="101"/>
                  </a:lnTo>
                  <a:lnTo>
                    <a:pt x="1063" y="94"/>
                  </a:lnTo>
                  <a:lnTo>
                    <a:pt x="1050" y="86"/>
                  </a:lnTo>
                  <a:lnTo>
                    <a:pt x="1032" y="78"/>
                  </a:lnTo>
                  <a:lnTo>
                    <a:pt x="1015" y="71"/>
                  </a:lnTo>
                  <a:lnTo>
                    <a:pt x="998" y="63"/>
                  </a:lnTo>
                  <a:lnTo>
                    <a:pt x="979" y="57"/>
                  </a:lnTo>
                  <a:lnTo>
                    <a:pt x="959" y="51"/>
                  </a:lnTo>
                  <a:lnTo>
                    <a:pt x="938" y="44"/>
                  </a:lnTo>
                  <a:lnTo>
                    <a:pt x="917" y="38"/>
                  </a:lnTo>
                  <a:lnTo>
                    <a:pt x="894" y="32"/>
                  </a:lnTo>
                  <a:lnTo>
                    <a:pt x="871" y="28"/>
                  </a:lnTo>
                  <a:lnTo>
                    <a:pt x="846" y="23"/>
                  </a:lnTo>
                  <a:lnTo>
                    <a:pt x="821" y="19"/>
                  </a:lnTo>
                  <a:lnTo>
                    <a:pt x="796" y="15"/>
                  </a:lnTo>
                  <a:lnTo>
                    <a:pt x="771" y="11"/>
                  </a:lnTo>
                  <a:lnTo>
                    <a:pt x="744" y="9"/>
                  </a:lnTo>
                  <a:lnTo>
                    <a:pt x="716" y="5"/>
                  </a:lnTo>
                  <a:lnTo>
                    <a:pt x="689" y="3"/>
                  </a:lnTo>
                  <a:lnTo>
                    <a:pt x="660" y="1"/>
                  </a:lnTo>
                  <a:lnTo>
                    <a:pt x="631" y="1"/>
                  </a:lnTo>
                  <a:lnTo>
                    <a:pt x="602" y="0"/>
                  </a:lnTo>
                  <a:lnTo>
                    <a:pt x="573" y="0"/>
                  </a:lnTo>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08" name="Freeform 371"/>
            <p:cNvSpPr>
              <a:spLocks/>
            </p:cNvSpPr>
            <p:nvPr/>
          </p:nvSpPr>
          <p:spPr bwMode="auto">
            <a:xfrm>
              <a:off x="1919" y="662"/>
              <a:ext cx="580" cy="97"/>
            </a:xfrm>
            <a:custGeom>
              <a:avLst/>
              <a:gdLst>
                <a:gd name="T0" fmla="*/ 0 w 1147"/>
                <a:gd name="T1" fmla="*/ 3 h 194"/>
                <a:gd name="T2" fmla="*/ 2 w 1147"/>
                <a:gd name="T3" fmla="*/ 8 h 194"/>
                <a:gd name="T4" fmla="*/ 5 w 1147"/>
                <a:gd name="T5" fmla="*/ 13 h 194"/>
                <a:gd name="T6" fmla="*/ 9 w 1147"/>
                <a:gd name="T7" fmla="*/ 17 h 194"/>
                <a:gd name="T8" fmla="*/ 14 w 1147"/>
                <a:gd name="T9" fmla="*/ 22 h 194"/>
                <a:gd name="T10" fmla="*/ 21 w 1147"/>
                <a:gd name="T11" fmla="*/ 26 h 194"/>
                <a:gd name="T12" fmla="*/ 29 w 1147"/>
                <a:gd name="T13" fmla="*/ 30 h 194"/>
                <a:gd name="T14" fmla="*/ 37 w 1147"/>
                <a:gd name="T15" fmla="*/ 33 h 194"/>
                <a:gd name="T16" fmla="*/ 48 w 1147"/>
                <a:gd name="T17" fmla="*/ 36 h 194"/>
                <a:gd name="T18" fmla="*/ 59 w 1147"/>
                <a:gd name="T19" fmla="*/ 39 h 194"/>
                <a:gd name="T20" fmla="*/ 71 w 1147"/>
                <a:gd name="T21" fmla="*/ 42 h 194"/>
                <a:gd name="T22" fmla="*/ 83 w 1147"/>
                <a:gd name="T23" fmla="*/ 44 h 194"/>
                <a:gd name="T24" fmla="*/ 96 w 1147"/>
                <a:gd name="T25" fmla="*/ 46 h 194"/>
                <a:gd name="T26" fmla="*/ 110 w 1147"/>
                <a:gd name="T27" fmla="*/ 48 h 194"/>
                <a:gd name="T28" fmla="*/ 124 w 1147"/>
                <a:gd name="T29" fmla="*/ 48 h 194"/>
                <a:gd name="T30" fmla="*/ 139 w 1147"/>
                <a:gd name="T31" fmla="*/ 49 h 194"/>
                <a:gd name="T32" fmla="*/ 154 w 1147"/>
                <a:gd name="T33" fmla="*/ 49 h 194"/>
                <a:gd name="T34" fmla="*/ 169 w 1147"/>
                <a:gd name="T35" fmla="*/ 48 h 194"/>
                <a:gd name="T36" fmla="*/ 183 w 1147"/>
                <a:gd name="T37" fmla="*/ 48 h 194"/>
                <a:gd name="T38" fmla="*/ 197 w 1147"/>
                <a:gd name="T39" fmla="*/ 46 h 194"/>
                <a:gd name="T40" fmla="*/ 210 w 1147"/>
                <a:gd name="T41" fmla="*/ 44 h 194"/>
                <a:gd name="T42" fmla="*/ 222 w 1147"/>
                <a:gd name="T43" fmla="*/ 42 h 194"/>
                <a:gd name="T44" fmla="*/ 234 w 1147"/>
                <a:gd name="T45" fmla="*/ 39 h 194"/>
                <a:gd name="T46" fmla="*/ 245 w 1147"/>
                <a:gd name="T47" fmla="*/ 36 h 194"/>
                <a:gd name="T48" fmla="*/ 255 w 1147"/>
                <a:gd name="T49" fmla="*/ 33 h 194"/>
                <a:gd name="T50" fmla="*/ 264 w 1147"/>
                <a:gd name="T51" fmla="*/ 30 h 194"/>
                <a:gd name="T52" fmla="*/ 272 w 1147"/>
                <a:gd name="T53" fmla="*/ 26 h 194"/>
                <a:gd name="T54" fmla="*/ 279 w 1147"/>
                <a:gd name="T55" fmla="*/ 22 h 194"/>
                <a:gd name="T56" fmla="*/ 285 w 1147"/>
                <a:gd name="T57" fmla="*/ 17 h 194"/>
                <a:gd name="T58" fmla="*/ 288 w 1147"/>
                <a:gd name="T59" fmla="*/ 13 h 194"/>
                <a:gd name="T60" fmla="*/ 291 w 1147"/>
                <a:gd name="T61" fmla="*/ 8 h 194"/>
                <a:gd name="T62" fmla="*/ 293 w 1147"/>
                <a:gd name="T63" fmla="*/ 3 h 19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147"/>
                <a:gd name="T97" fmla="*/ 0 h 194"/>
                <a:gd name="T98" fmla="*/ 1147 w 1147"/>
                <a:gd name="T99" fmla="*/ 194 h 19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147" h="194">
                  <a:moveTo>
                    <a:pt x="0" y="0"/>
                  </a:moveTo>
                  <a:lnTo>
                    <a:pt x="0" y="12"/>
                  </a:lnTo>
                  <a:lnTo>
                    <a:pt x="1" y="22"/>
                  </a:lnTo>
                  <a:lnTo>
                    <a:pt x="5" y="31"/>
                  </a:lnTo>
                  <a:lnTo>
                    <a:pt x="11" y="41"/>
                  </a:lnTo>
                  <a:lnTo>
                    <a:pt x="17" y="50"/>
                  </a:lnTo>
                  <a:lnTo>
                    <a:pt x="25" y="58"/>
                  </a:lnTo>
                  <a:lnTo>
                    <a:pt x="34" y="68"/>
                  </a:lnTo>
                  <a:lnTo>
                    <a:pt x="44" y="77"/>
                  </a:lnTo>
                  <a:lnTo>
                    <a:pt x="55" y="85"/>
                  </a:lnTo>
                  <a:lnTo>
                    <a:pt x="69" y="94"/>
                  </a:lnTo>
                  <a:lnTo>
                    <a:pt x="82" y="102"/>
                  </a:lnTo>
                  <a:lnTo>
                    <a:pt x="97" y="110"/>
                  </a:lnTo>
                  <a:lnTo>
                    <a:pt x="113" y="118"/>
                  </a:lnTo>
                  <a:lnTo>
                    <a:pt x="130" y="125"/>
                  </a:lnTo>
                  <a:lnTo>
                    <a:pt x="147" y="131"/>
                  </a:lnTo>
                  <a:lnTo>
                    <a:pt x="167" y="139"/>
                  </a:lnTo>
                  <a:lnTo>
                    <a:pt x="188" y="144"/>
                  </a:lnTo>
                  <a:lnTo>
                    <a:pt x="207" y="150"/>
                  </a:lnTo>
                  <a:lnTo>
                    <a:pt x="230" y="156"/>
                  </a:lnTo>
                  <a:lnTo>
                    <a:pt x="251" y="162"/>
                  </a:lnTo>
                  <a:lnTo>
                    <a:pt x="276" y="167"/>
                  </a:lnTo>
                  <a:lnTo>
                    <a:pt x="299" y="171"/>
                  </a:lnTo>
                  <a:lnTo>
                    <a:pt x="324" y="175"/>
                  </a:lnTo>
                  <a:lnTo>
                    <a:pt x="349" y="179"/>
                  </a:lnTo>
                  <a:lnTo>
                    <a:pt x="376" y="183"/>
                  </a:lnTo>
                  <a:lnTo>
                    <a:pt x="403" y="187"/>
                  </a:lnTo>
                  <a:lnTo>
                    <a:pt x="430" y="189"/>
                  </a:lnTo>
                  <a:lnTo>
                    <a:pt x="456" y="190"/>
                  </a:lnTo>
                  <a:lnTo>
                    <a:pt x="485" y="192"/>
                  </a:lnTo>
                  <a:lnTo>
                    <a:pt x="514" y="194"/>
                  </a:lnTo>
                  <a:lnTo>
                    <a:pt x="543" y="194"/>
                  </a:lnTo>
                  <a:lnTo>
                    <a:pt x="573" y="194"/>
                  </a:lnTo>
                  <a:lnTo>
                    <a:pt x="602" y="194"/>
                  </a:lnTo>
                  <a:lnTo>
                    <a:pt x="631" y="194"/>
                  </a:lnTo>
                  <a:lnTo>
                    <a:pt x="660" y="192"/>
                  </a:lnTo>
                  <a:lnTo>
                    <a:pt x="689" y="190"/>
                  </a:lnTo>
                  <a:lnTo>
                    <a:pt x="716" y="189"/>
                  </a:lnTo>
                  <a:lnTo>
                    <a:pt x="742" y="187"/>
                  </a:lnTo>
                  <a:lnTo>
                    <a:pt x="769" y="183"/>
                  </a:lnTo>
                  <a:lnTo>
                    <a:pt x="796" y="179"/>
                  </a:lnTo>
                  <a:lnTo>
                    <a:pt x="821" y="175"/>
                  </a:lnTo>
                  <a:lnTo>
                    <a:pt x="846" y="171"/>
                  </a:lnTo>
                  <a:lnTo>
                    <a:pt x="871" y="167"/>
                  </a:lnTo>
                  <a:lnTo>
                    <a:pt x="894" y="162"/>
                  </a:lnTo>
                  <a:lnTo>
                    <a:pt x="915" y="156"/>
                  </a:lnTo>
                  <a:lnTo>
                    <a:pt x="938" y="150"/>
                  </a:lnTo>
                  <a:lnTo>
                    <a:pt x="959" y="144"/>
                  </a:lnTo>
                  <a:lnTo>
                    <a:pt x="979" y="139"/>
                  </a:lnTo>
                  <a:lnTo>
                    <a:pt x="998" y="131"/>
                  </a:lnTo>
                  <a:lnTo>
                    <a:pt x="1015" y="125"/>
                  </a:lnTo>
                  <a:lnTo>
                    <a:pt x="1032" y="118"/>
                  </a:lnTo>
                  <a:lnTo>
                    <a:pt x="1050" y="110"/>
                  </a:lnTo>
                  <a:lnTo>
                    <a:pt x="1063" y="102"/>
                  </a:lnTo>
                  <a:lnTo>
                    <a:pt x="1078" y="94"/>
                  </a:lnTo>
                  <a:lnTo>
                    <a:pt x="1090" y="85"/>
                  </a:lnTo>
                  <a:lnTo>
                    <a:pt x="1101" y="77"/>
                  </a:lnTo>
                  <a:lnTo>
                    <a:pt x="1113" y="68"/>
                  </a:lnTo>
                  <a:lnTo>
                    <a:pt x="1121" y="58"/>
                  </a:lnTo>
                  <a:lnTo>
                    <a:pt x="1128" y="50"/>
                  </a:lnTo>
                  <a:lnTo>
                    <a:pt x="1136" y="41"/>
                  </a:lnTo>
                  <a:lnTo>
                    <a:pt x="1140" y="31"/>
                  </a:lnTo>
                  <a:lnTo>
                    <a:pt x="1144" y="22"/>
                  </a:lnTo>
                  <a:lnTo>
                    <a:pt x="1146" y="12"/>
                  </a:lnTo>
                  <a:lnTo>
                    <a:pt x="1147" y="0"/>
                  </a:lnTo>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09" name="Rectangle 372"/>
            <p:cNvSpPr>
              <a:spLocks noChangeArrowheads="1"/>
            </p:cNvSpPr>
            <p:nvPr/>
          </p:nvSpPr>
          <p:spPr bwMode="auto">
            <a:xfrm>
              <a:off x="1969" y="808"/>
              <a:ext cx="508"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100" b="1">
                  <a:solidFill>
                    <a:srgbClr val="000000"/>
                  </a:solidFill>
                  <a:latin typeface="Arial" charset="0"/>
                </a:rPr>
                <a:t>Community </a:t>
              </a:r>
              <a:endParaRPr lang="en-US" altLang="en-US" sz="1800"/>
            </a:p>
          </p:txBody>
        </p:sp>
        <p:sp>
          <p:nvSpPr>
            <p:cNvPr id="40010" name="Rectangle 373"/>
            <p:cNvSpPr>
              <a:spLocks noChangeArrowheads="1"/>
            </p:cNvSpPr>
            <p:nvPr/>
          </p:nvSpPr>
          <p:spPr bwMode="auto">
            <a:xfrm>
              <a:off x="1969" y="908"/>
              <a:ext cx="416"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100" b="1">
                  <a:solidFill>
                    <a:srgbClr val="000000"/>
                  </a:solidFill>
                  <a:latin typeface="Arial" charset="0"/>
                </a:rPr>
                <a:t>Data base</a:t>
              </a:r>
              <a:endParaRPr lang="en-US" altLang="en-US" sz="1800"/>
            </a:p>
          </p:txBody>
        </p:sp>
        <p:sp>
          <p:nvSpPr>
            <p:cNvPr id="40011" name="Freeform 374"/>
            <p:cNvSpPr>
              <a:spLocks/>
            </p:cNvSpPr>
            <p:nvPr/>
          </p:nvSpPr>
          <p:spPr bwMode="auto">
            <a:xfrm>
              <a:off x="1919" y="564"/>
              <a:ext cx="580" cy="621"/>
            </a:xfrm>
            <a:custGeom>
              <a:avLst/>
              <a:gdLst>
                <a:gd name="T0" fmla="*/ 131 w 1147"/>
                <a:gd name="T1" fmla="*/ 1 h 1242"/>
                <a:gd name="T2" fmla="*/ 110 w 1147"/>
                <a:gd name="T3" fmla="*/ 2 h 1242"/>
                <a:gd name="T4" fmla="*/ 89 w 1147"/>
                <a:gd name="T5" fmla="*/ 4 h 1242"/>
                <a:gd name="T6" fmla="*/ 71 w 1147"/>
                <a:gd name="T7" fmla="*/ 7 h 1242"/>
                <a:gd name="T8" fmla="*/ 54 w 1147"/>
                <a:gd name="T9" fmla="*/ 11 h 1242"/>
                <a:gd name="T10" fmla="*/ 38 w 1147"/>
                <a:gd name="T11" fmla="*/ 16 h 1242"/>
                <a:gd name="T12" fmla="*/ 25 w 1147"/>
                <a:gd name="T13" fmla="*/ 22 h 1242"/>
                <a:gd name="T14" fmla="*/ 14 w 1147"/>
                <a:gd name="T15" fmla="*/ 28 h 1242"/>
                <a:gd name="T16" fmla="*/ 7 w 1147"/>
                <a:gd name="T17" fmla="*/ 35 h 1242"/>
                <a:gd name="T18" fmla="*/ 2 w 1147"/>
                <a:gd name="T19" fmla="*/ 42 h 1242"/>
                <a:gd name="T20" fmla="*/ 0 w 1147"/>
                <a:gd name="T21" fmla="*/ 49 h 1242"/>
                <a:gd name="T22" fmla="*/ 1 w 1147"/>
                <a:gd name="T23" fmla="*/ 267 h 1242"/>
                <a:gd name="T24" fmla="*/ 5 w 1147"/>
                <a:gd name="T25" fmla="*/ 274 h 1242"/>
                <a:gd name="T26" fmla="*/ 11 w 1147"/>
                <a:gd name="T27" fmla="*/ 281 h 1242"/>
                <a:gd name="T28" fmla="*/ 21 w 1147"/>
                <a:gd name="T29" fmla="*/ 287 h 1242"/>
                <a:gd name="T30" fmla="*/ 33 w 1147"/>
                <a:gd name="T31" fmla="*/ 293 h 1242"/>
                <a:gd name="T32" fmla="*/ 48 w 1147"/>
                <a:gd name="T33" fmla="*/ 298 h 1242"/>
                <a:gd name="T34" fmla="*/ 65 w 1147"/>
                <a:gd name="T35" fmla="*/ 303 h 1242"/>
                <a:gd name="T36" fmla="*/ 83 w 1147"/>
                <a:gd name="T37" fmla="*/ 306 h 1242"/>
                <a:gd name="T38" fmla="*/ 103 w 1147"/>
                <a:gd name="T39" fmla="*/ 308 h 1242"/>
                <a:gd name="T40" fmla="*/ 124 w 1147"/>
                <a:gd name="T41" fmla="*/ 310 h 1242"/>
                <a:gd name="T42" fmla="*/ 147 w 1147"/>
                <a:gd name="T43" fmla="*/ 311 h 1242"/>
                <a:gd name="T44" fmla="*/ 169 w 1147"/>
                <a:gd name="T45" fmla="*/ 310 h 1242"/>
                <a:gd name="T46" fmla="*/ 190 w 1147"/>
                <a:gd name="T47" fmla="*/ 308 h 1242"/>
                <a:gd name="T48" fmla="*/ 210 w 1147"/>
                <a:gd name="T49" fmla="*/ 306 h 1242"/>
                <a:gd name="T50" fmla="*/ 229 w 1147"/>
                <a:gd name="T51" fmla="*/ 303 h 1242"/>
                <a:gd name="T52" fmla="*/ 245 w 1147"/>
                <a:gd name="T53" fmla="*/ 298 h 1242"/>
                <a:gd name="T54" fmla="*/ 259 w 1147"/>
                <a:gd name="T55" fmla="*/ 293 h 1242"/>
                <a:gd name="T56" fmla="*/ 272 w 1147"/>
                <a:gd name="T57" fmla="*/ 287 h 1242"/>
                <a:gd name="T58" fmla="*/ 282 w 1147"/>
                <a:gd name="T59" fmla="*/ 281 h 1242"/>
                <a:gd name="T60" fmla="*/ 288 w 1147"/>
                <a:gd name="T61" fmla="*/ 274 h 1242"/>
                <a:gd name="T62" fmla="*/ 292 w 1147"/>
                <a:gd name="T63" fmla="*/ 267 h 1242"/>
                <a:gd name="T64" fmla="*/ 293 w 1147"/>
                <a:gd name="T65" fmla="*/ 49 h 1242"/>
                <a:gd name="T66" fmla="*/ 291 w 1147"/>
                <a:gd name="T67" fmla="*/ 42 h 1242"/>
                <a:gd name="T68" fmla="*/ 287 w 1147"/>
                <a:gd name="T69" fmla="*/ 35 h 1242"/>
                <a:gd name="T70" fmla="*/ 279 w 1147"/>
                <a:gd name="T71" fmla="*/ 28 h 1242"/>
                <a:gd name="T72" fmla="*/ 269 w 1147"/>
                <a:gd name="T73" fmla="*/ 22 h 1242"/>
                <a:gd name="T74" fmla="*/ 255 w 1147"/>
                <a:gd name="T75" fmla="*/ 16 h 1242"/>
                <a:gd name="T76" fmla="*/ 240 w 1147"/>
                <a:gd name="T77" fmla="*/ 11 h 1242"/>
                <a:gd name="T78" fmla="*/ 222 w 1147"/>
                <a:gd name="T79" fmla="*/ 7 h 1242"/>
                <a:gd name="T80" fmla="*/ 204 w 1147"/>
                <a:gd name="T81" fmla="*/ 4 h 1242"/>
                <a:gd name="T82" fmla="*/ 183 w 1147"/>
                <a:gd name="T83" fmla="*/ 2 h 1242"/>
                <a:gd name="T84" fmla="*/ 161 w 1147"/>
                <a:gd name="T85" fmla="*/ 1 h 1242"/>
                <a:gd name="T86" fmla="*/ 147 w 1147"/>
                <a:gd name="T87" fmla="*/ 0 h 124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47"/>
                <a:gd name="T133" fmla="*/ 0 h 1242"/>
                <a:gd name="T134" fmla="*/ 1147 w 1147"/>
                <a:gd name="T135" fmla="*/ 1242 h 124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47" h="1242">
                  <a:moveTo>
                    <a:pt x="573" y="0"/>
                  </a:moveTo>
                  <a:lnTo>
                    <a:pt x="543" y="0"/>
                  </a:lnTo>
                  <a:lnTo>
                    <a:pt x="514" y="1"/>
                  </a:lnTo>
                  <a:lnTo>
                    <a:pt x="485" y="1"/>
                  </a:lnTo>
                  <a:lnTo>
                    <a:pt x="458" y="3"/>
                  </a:lnTo>
                  <a:lnTo>
                    <a:pt x="430" y="5"/>
                  </a:lnTo>
                  <a:lnTo>
                    <a:pt x="403" y="9"/>
                  </a:lnTo>
                  <a:lnTo>
                    <a:pt x="376" y="11"/>
                  </a:lnTo>
                  <a:lnTo>
                    <a:pt x="349" y="15"/>
                  </a:lnTo>
                  <a:lnTo>
                    <a:pt x="324" y="19"/>
                  </a:lnTo>
                  <a:lnTo>
                    <a:pt x="299" y="23"/>
                  </a:lnTo>
                  <a:lnTo>
                    <a:pt x="276" y="28"/>
                  </a:lnTo>
                  <a:lnTo>
                    <a:pt x="253" y="34"/>
                  </a:lnTo>
                  <a:lnTo>
                    <a:pt x="230" y="38"/>
                  </a:lnTo>
                  <a:lnTo>
                    <a:pt x="209" y="44"/>
                  </a:lnTo>
                  <a:lnTo>
                    <a:pt x="188" y="51"/>
                  </a:lnTo>
                  <a:lnTo>
                    <a:pt x="167" y="57"/>
                  </a:lnTo>
                  <a:lnTo>
                    <a:pt x="149" y="63"/>
                  </a:lnTo>
                  <a:lnTo>
                    <a:pt x="130" y="71"/>
                  </a:lnTo>
                  <a:lnTo>
                    <a:pt x="113" y="78"/>
                  </a:lnTo>
                  <a:lnTo>
                    <a:pt x="97" y="86"/>
                  </a:lnTo>
                  <a:lnTo>
                    <a:pt x="82" y="94"/>
                  </a:lnTo>
                  <a:lnTo>
                    <a:pt x="69" y="101"/>
                  </a:lnTo>
                  <a:lnTo>
                    <a:pt x="55" y="111"/>
                  </a:lnTo>
                  <a:lnTo>
                    <a:pt x="44" y="119"/>
                  </a:lnTo>
                  <a:lnTo>
                    <a:pt x="34" y="128"/>
                  </a:lnTo>
                  <a:lnTo>
                    <a:pt x="25" y="138"/>
                  </a:lnTo>
                  <a:lnTo>
                    <a:pt x="17" y="145"/>
                  </a:lnTo>
                  <a:lnTo>
                    <a:pt x="11" y="155"/>
                  </a:lnTo>
                  <a:lnTo>
                    <a:pt x="5" y="165"/>
                  </a:lnTo>
                  <a:lnTo>
                    <a:pt x="1" y="174"/>
                  </a:lnTo>
                  <a:lnTo>
                    <a:pt x="0" y="186"/>
                  </a:lnTo>
                  <a:lnTo>
                    <a:pt x="0" y="195"/>
                  </a:lnTo>
                  <a:lnTo>
                    <a:pt x="0" y="1046"/>
                  </a:lnTo>
                  <a:lnTo>
                    <a:pt x="0" y="1057"/>
                  </a:lnTo>
                  <a:lnTo>
                    <a:pt x="1" y="1067"/>
                  </a:lnTo>
                  <a:lnTo>
                    <a:pt x="5" y="1077"/>
                  </a:lnTo>
                  <a:lnTo>
                    <a:pt x="11" y="1086"/>
                  </a:lnTo>
                  <a:lnTo>
                    <a:pt x="17" y="1096"/>
                  </a:lnTo>
                  <a:lnTo>
                    <a:pt x="25" y="1105"/>
                  </a:lnTo>
                  <a:lnTo>
                    <a:pt x="34" y="1113"/>
                  </a:lnTo>
                  <a:lnTo>
                    <a:pt x="44" y="1123"/>
                  </a:lnTo>
                  <a:lnTo>
                    <a:pt x="55" y="1130"/>
                  </a:lnTo>
                  <a:lnTo>
                    <a:pt x="69" y="1140"/>
                  </a:lnTo>
                  <a:lnTo>
                    <a:pt x="82" y="1148"/>
                  </a:lnTo>
                  <a:lnTo>
                    <a:pt x="97" y="1155"/>
                  </a:lnTo>
                  <a:lnTo>
                    <a:pt x="113" y="1163"/>
                  </a:lnTo>
                  <a:lnTo>
                    <a:pt x="130" y="1171"/>
                  </a:lnTo>
                  <a:lnTo>
                    <a:pt x="149" y="1178"/>
                  </a:lnTo>
                  <a:lnTo>
                    <a:pt x="167" y="1184"/>
                  </a:lnTo>
                  <a:lnTo>
                    <a:pt x="188" y="1192"/>
                  </a:lnTo>
                  <a:lnTo>
                    <a:pt x="209" y="1198"/>
                  </a:lnTo>
                  <a:lnTo>
                    <a:pt x="230" y="1203"/>
                  </a:lnTo>
                  <a:lnTo>
                    <a:pt x="253" y="1209"/>
                  </a:lnTo>
                  <a:lnTo>
                    <a:pt x="276" y="1213"/>
                  </a:lnTo>
                  <a:lnTo>
                    <a:pt x="299" y="1219"/>
                  </a:lnTo>
                  <a:lnTo>
                    <a:pt x="324" y="1222"/>
                  </a:lnTo>
                  <a:lnTo>
                    <a:pt x="349" y="1226"/>
                  </a:lnTo>
                  <a:lnTo>
                    <a:pt x="376" y="1230"/>
                  </a:lnTo>
                  <a:lnTo>
                    <a:pt x="403" y="1232"/>
                  </a:lnTo>
                  <a:lnTo>
                    <a:pt x="430" y="1236"/>
                  </a:lnTo>
                  <a:lnTo>
                    <a:pt x="458" y="1238"/>
                  </a:lnTo>
                  <a:lnTo>
                    <a:pt x="485" y="1240"/>
                  </a:lnTo>
                  <a:lnTo>
                    <a:pt x="514" y="1240"/>
                  </a:lnTo>
                  <a:lnTo>
                    <a:pt x="543" y="1242"/>
                  </a:lnTo>
                  <a:lnTo>
                    <a:pt x="573" y="1242"/>
                  </a:lnTo>
                  <a:lnTo>
                    <a:pt x="602" y="1242"/>
                  </a:lnTo>
                  <a:lnTo>
                    <a:pt x="631" y="1240"/>
                  </a:lnTo>
                  <a:lnTo>
                    <a:pt x="660" y="1240"/>
                  </a:lnTo>
                  <a:lnTo>
                    <a:pt x="689" y="1238"/>
                  </a:lnTo>
                  <a:lnTo>
                    <a:pt x="716" y="1236"/>
                  </a:lnTo>
                  <a:lnTo>
                    <a:pt x="744" y="1232"/>
                  </a:lnTo>
                  <a:lnTo>
                    <a:pt x="771" y="1230"/>
                  </a:lnTo>
                  <a:lnTo>
                    <a:pt x="796" y="1226"/>
                  </a:lnTo>
                  <a:lnTo>
                    <a:pt x="821" y="1222"/>
                  </a:lnTo>
                  <a:lnTo>
                    <a:pt x="846" y="1219"/>
                  </a:lnTo>
                  <a:lnTo>
                    <a:pt x="871" y="1213"/>
                  </a:lnTo>
                  <a:lnTo>
                    <a:pt x="894" y="1209"/>
                  </a:lnTo>
                  <a:lnTo>
                    <a:pt x="917" y="1203"/>
                  </a:lnTo>
                  <a:lnTo>
                    <a:pt x="938" y="1198"/>
                  </a:lnTo>
                  <a:lnTo>
                    <a:pt x="959" y="1192"/>
                  </a:lnTo>
                  <a:lnTo>
                    <a:pt x="979" y="1184"/>
                  </a:lnTo>
                  <a:lnTo>
                    <a:pt x="998" y="1178"/>
                  </a:lnTo>
                  <a:lnTo>
                    <a:pt x="1015" y="1171"/>
                  </a:lnTo>
                  <a:lnTo>
                    <a:pt x="1032" y="1163"/>
                  </a:lnTo>
                  <a:lnTo>
                    <a:pt x="1050" y="1155"/>
                  </a:lnTo>
                  <a:lnTo>
                    <a:pt x="1063" y="1148"/>
                  </a:lnTo>
                  <a:lnTo>
                    <a:pt x="1078" y="1140"/>
                  </a:lnTo>
                  <a:lnTo>
                    <a:pt x="1090" y="1130"/>
                  </a:lnTo>
                  <a:lnTo>
                    <a:pt x="1101" y="1123"/>
                  </a:lnTo>
                  <a:lnTo>
                    <a:pt x="1113" y="1113"/>
                  </a:lnTo>
                  <a:lnTo>
                    <a:pt x="1121" y="1105"/>
                  </a:lnTo>
                  <a:lnTo>
                    <a:pt x="1128" y="1096"/>
                  </a:lnTo>
                  <a:lnTo>
                    <a:pt x="1136" y="1086"/>
                  </a:lnTo>
                  <a:lnTo>
                    <a:pt x="1140" y="1077"/>
                  </a:lnTo>
                  <a:lnTo>
                    <a:pt x="1144" y="1067"/>
                  </a:lnTo>
                  <a:lnTo>
                    <a:pt x="1146" y="1057"/>
                  </a:lnTo>
                  <a:lnTo>
                    <a:pt x="1147" y="1046"/>
                  </a:lnTo>
                  <a:lnTo>
                    <a:pt x="1147" y="195"/>
                  </a:lnTo>
                  <a:lnTo>
                    <a:pt x="1146" y="186"/>
                  </a:lnTo>
                  <a:lnTo>
                    <a:pt x="1144" y="174"/>
                  </a:lnTo>
                  <a:lnTo>
                    <a:pt x="1140" y="165"/>
                  </a:lnTo>
                  <a:lnTo>
                    <a:pt x="1136" y="155"/>
                  </a:lnTo>
                  <a:lnTo>
                    <a:pt x="1128" y="145"/>
                  </a:lnTo>
                  <a:lnTo>
                    <a:pt x="1121" y="138"/>
                  </a:lnTo>
                  <a:lnTo>
                    <a:pt x="1113" y="128"/>
                  </a:lnTo>
                  <a:lnTo>
                    <a:pt x="1101" y="119"/>
                  </a:lnTo>
                  <a:lnTo>
                    <a:pt x="1090" y="111"/>
                  </a:lnTo>
                  <a:lnTo>
                    <a:pt x="1078" y="101"/>
                  </a:lnTo>
                  <a:lnTo>
                    <a:pt x="1063" y="94"/>
                  </a:lnTo>
                  <a:lnTo>
                    <a:pt x="1050" y="86"/>
                  </a:lnTo>
                  <a:lnTo>
                    <a:pt x="1032" y="78"/>
                  </a:lnTo>
                  <a:lnTo>
                    <a:pt x="1015" y="71"/>
                  </a:lnTo>
                  <a:lnTo>
                    <a:pt x="998" y="63"/>
                  </a:lnTo>
                  <a:lnTo>
                    <a:pt x="979" y="57"/>
                  </a:lnTo>
                  <a:lnTo>
                    <a:pt x="959" y="51"/>
                  </a:lnTo>
                  <a:lnTo>
                    <a:pt x="938" y="44"/>
                  </a:lnTo>
                  <a:lnTo>
                    <a:pt x="917" y="38"/>
                  </a:lnTo>
                  <a:lnTo>
                    <a:pt x="894" y="32"/>
                  </a:lnTo>
                  <a:lnTo>
                    <a:pt x="871" y="28"/>
                  </a:lnTo>
                  <a:lnTo>
                    <a:pt x="846" y="23"/>
                  </a:lnTo>
                  <a:lnTo>
                    <a:pt x="821" y="19"/>
                  </a:lnTo>
                  <a:lnTo>
                    <a:pt x="796" y="15"/>
                  </a:lnTo>
                  <a:lnTo>
                    <a:pt x="771" y="11"/>
                  </a:lnTo>
                  <a:lnTo>
                    <a:pt x="744" y="9"/>
                  </a:lnTo>
                  <a:lnTo>
                    <a:pt x="716" y="5"/>
                  </a:lnTo>
                  <a:lnTo>
                    <a:pt x="689" y="3"/>
                  </a:lnTo>
                  <a:lnTo>
                    <a:pt x="660" y="1"/>
                  </a:lnTo>
                  <a:lnTo>
                    <a:pt x="631" y="1"/>
                  </a:lnTo>
                  <a:lnTo>
                    <a:pt x="602" y="0"/>
                  </a:lnTo>
                  <a:lnTo>
                    <a:pt x="573" y="0"/>
                  </a:lnTo>
                  <a:close/>
                </a:path>
              </a:pathLst>
            </a:custGeom>
            <a:solidFill>
              <a:srgbClr val="00CC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012" name="Freeform 375"/>
            <p:cNvSpPr>
              <a:spLocks/>
            </p:cNvSpPr>
            <p:nvPr/>
          </p:nvSpPr>
          <p:spPr bwMode="auto">
            <a:xfrm>
              <a:off x="1919" y="564"/>
              <a:ext cx="580" cy="621"/>
            </a:xfrm>
            <a:custGeom>
              <a:avLst/>
              <a:gdLst>
                <a:gd name="T0" fmla="*/ 131 w 1147"/>
                <a:gd name="T1" fmla="*/ 1 h 1242"/>
                <a:gd name="T2" fmla="*/ 110 w 1147"/>
                <a:gd name="T3" fmla="*/ 2 h 1242"/>
                <a:gd name="T4" fmla="*/ 89 w 1147"/>
                <a:gd name="T5" fmla="*/ 4 h 1242"/>
                <a:gd name="T6" fmla="*/ 71 w 1147"/>
                <a:gd name="T7" fmla="*/ 7 h 1242"/>
                <a:gd name="T8" fmla="*/ 54 w 1147"/>
                <a:gd name="T9" fmla="*/ 11 h 1242"/>
                <a:gd name="T10" fmla="*/ 38 w 1147"/>
                <a:gd name="T11" fmla="*/ 16 h 1242"/>
                <a:gd name="T12" fmla="*/ 25 w 1147"/>
                <a:gd name="T13" fmla="*/ 22 h 1242"/>
                <a:gd name="T14" fmla="*/ 14 w 1147"/>
                <a:gd name="T15" fmla="*/ 28 h 1242"/>
                <a:gd name="T16" fmla="*/ 7 w 1147"/>
                <a:gd name="T17" fmla="*/ 35 h 1242"/>
                <a:gd name="T18" fmla="*/ 2 w 1147"/>
                <a:gd name="T19" fmla="*/ 42 h 1242"/>
                <a:gd name="T20" fmla="*/ 0 w 1147"/>
                <a:gd name="T21" fmla="*/ 49 h 1242"/>
                <a:gd name="T22" fmla="*/ 1 w 1147"/>
                <a:gd name="T23" fmla="*/ 267 h 1242"/>
                <a:gd name="T24" fmla="*/ 5 w 1147"/>
                <a:gd name="T25" fmla="*/ 274 h 1242"/>
                <a:gd name="T26" fmla="*/ 11 w 1147"/>
                <a:gd name="T27" fmla="*/ 281 h 1242"/>
                <a:gd name="T28" fmla="*/ 21 w 1147"/>
                <a:gd name="T29" fmla="*/ 287 h 1242"/>
                <a:gd name="T30" fmla="*/ 33 w 1147"/>
                <a:gd name="T31" fmla="*/ 293 h 1242"/>
                <a:gd name="T32" fmla="*/ 48 w 1147"/>
                <a:gd name="T33" fmla="*/ 298 h 1242"/>
                <a:gd name="T34" fmla="*/ 65 w 1147"/>
                <a:gd name="T35" fmla="*/ 303 h 1242"/>
                <a:gd name="T36" fmla="*/ 83 w 1147"/>
                <a:gd name="T37" fmla="*/ 306 h 1242"/>
                <a:gd name="T38" fmla="*/ 103 w 1147"/>
                <a:gd name="T39" fmla="*/ 308 h 1242"/>
                <a:gd name="T40" fmla="*/ 124 w 1147"/>
                <a:gd name="T41" fmla="*/ 310 h 1242"/>
                <a:gd name="T42" fmla="*/ 147 w 1147"/>
                <a:gd name="T43" fmla="*/ 311 h 1242"/>
                <a:gd name="T44" fmla="*/ 169 w 1147"/>
                <a:gd name="T45" fmla="*/ 310 h 1242"/>
                <a:gd name="T46" fmla="*/ 190 w 1147"/>
                <a:gd name="T47" fmla="*/ 308 h 1242"/>
                <a:gd name="T48" fmla="*/ 210 w 1147"/>
                <a:gd name="T49" fmla="*/ 306 h 1242"/>
                <a:gd name="T50" fmla="*/ 229 w 1147"/>
                <a:gd name="T51" fmla="*/ 303 h 1242"/>
                <a:gd name="T52" fmla="*/ 245 w 1147"/>
                <a:gd name="T53" fmla="*/ 298 h 1242"/>
                <a:gd name="T54" fmla="*/ 259 w 1147"/>
                <a:gd name="T55" fmla="*/ 293 h 1242"/>
                <a:gd name="T56" fmla="*/ 272 w 1147"/>
                <a:gd name="T57" fmla="*/ 287 h 1242"/>
                <a:gd name="T58" fmla="*/ 282 w 1147"/>
                <a:gd name="T59" fmla="*/ 281 h 1242"/>
                <a:gd name="T60" fmla="*/ 288 w 1147"/>
                <a:gd name="T61" fmla="*/ 274 h 1242"/>
                <a:gd name="T62" fmla="*/ 292 w 1147"/>
                <a:gd name="T63" fmla="*/ 267 h 1242"/>
                <a:gd name="T64" fmla="*/ 293 w 1147"/>
                <a:gd name="T65" fmla="*/ 49 h 1242"/>
                <a:gd name="T66" fmla="*/ 291 w 1147"/>
                <a:gd name="T67" fmla="*/ 42 h 1242"/>
                <a:gd name="T68" fmla="*/ 287 w 1147"/>
                <a:gd name="T69" fmla="*/ 35 h 1242"/>
                <a:gd name="T70" fmla="*/ 279 w 1147"/>
                <a:gd name="T71" fmla="*/ 28 h 1242"/>
                <a:gd name="T72" fmla="*/ 269 w 1147"/>
                <a:gd name="T73" fmla="*/ 22 h 1242"/>
                <a:gd name="T74" fmla="*/ 255 w 1147"/>
                <a:gd name="T75" fmla="*/ 16 h 1242"/>
                <a:gd name="T76" fmla="*/ 240 w 1147"/>
                <a:gd name="T77" fmla="*/ 11 h 1242"/>
                <a:gd name="T78" fmla="*/ 222 w 1147"/>
                <a:gd name="T79" fmla="*/ 7 h 1242"/>
                <a:gd name="T80" fmla="*/ 204 w 1147"/>
                <a:gd name="T81" fmla="*/ 4 h 1242"/>
                <a:gd name="T82" fmla="*/ 183 w 1147"/>
                <a:gd name="T83" fmla="*/ 2 h 1242"/>
                <a:gd name="T84" fmla="*/ 161 w 1147"/>
                <a:gd name="T85" fmla="*/ 1 h 1242"/>
                <a:gd name="T86" fmla="*/ 147 w 1147"/>
                <a:gd name="T87" fmla="*/ 0 h 124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47"/>
                <a:gd name="T133" fmla="*/ 0 h 1242"/>
                <a:gd name="T134" fmla="*/ 1147 w 1147"/>
                <a:gd name="T135" fmla="*/ 1242 h 124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47" h="1242">
                  <a:moveTo>
                    <a:pt x="573" y="0"/>
                  </a:moveTo>
                  <a:lnTo>
                    <a:pt x="543" y="0"/>
                  </a:lnTo>
                  <a:lnTo>
                    <a:pt x="514" y="1"/>
                  </a:lnTo>
                  <a:lnTo>
                    <a:pt x="485" y="1"/>
                  </a:lnTo>
                  <a:lnTo>
                    <a:pt x="458" y="3"/>
                  </a:lnTo>
                  <a:lnTo>
                    <a:pt x="430" y="5"/>
                  </a:lnTo>
                  <a:lnTo>
                    <a:pt x="403" y="9"/>
                  </a:lnTo>
                  <a:lnTo>
                    <a:pt x="376" y="11"/>
                  </a:lnTo>
                  <a:lnTo>
                    <a:pt x="349" y="15"/>
                  </a:lnTo>
                  <a:lnTo>
                    <a:pt x="324" y="19"/>
                  </a:lnTo>
                  <a:lnTo>
                    <a:pt x="299" y="23"/>
                  </a:lnTo>
                  <a:lnTo>
                    <a:pt x="276" y="28"/>
                  </a:lnTo>
                  <a:lnTo>
                    <a:pt x="253" y="34"/>
                  </a:lnTo>
                  <a:lnTo>
                    <a:pt x="230" y="38"/>
                  </a:lnTo>
                  <a:lnTo>
                    <a:pt x="209" y="44"/>
                  </a:lnTo>
                  <a:lnTo>
                    <a:pt x="188" y="51"/>
                  </a:lnTo>
                  <a:lnTo>
                    <a:pt x="167" y="57"/>
                  </a:lnTo>
                  <a:lnTo>
                    <a:pt x="149" y="63"/>
                  </a:lnTo>
                  <a:lnTo>
                    <a:pt x="130" y="71"/>
                  </a:lnTo>
                  <a:lnTo>
                    <a:pt x="113" y="78"/>
                  </a:lnTo>
                  <a:lnTo>
                    <a:pt x="97" y="86"/>
                  </a:lnTo>
                  <a:lnTo>
                    <a:pt x="82" y="94"/>
                  </a:lnTo>
                  <a:lnTo>
                    <a:pt x="69" y="101"/>
                  </a:lnTo>
                  <a:lnTo>
                    <a:pt x="55" y="111"/>
                  </a:lnTo>
                  <a:lnTo>
                    <a:pt x="44" y="119"/>
                  </a:lnTo>
                  <a:lnTo>
                    <a:pt x="34" y="128"/>
                  </a:lnTo>
                  <a:lnTo>
                    <a:pt x="25" y="138"/>
                  </a:lnTo>
                  <a:lnTo>
                    <a:pt x="17" y="145"/>
                  </a:lnTo>
                  <a:lnTo>
                    <a:pt x="11" y="155"/>
                  </a:lnTo>
                  <a:lnTo>
                    <a:pt x="5" y="165"/>
                  </a:lnTo>
                  <a:lnTo>
                    <a:pt x="1" y="174"/>
                  </a:lnTo>
                  <a:lnTo>
                    <a:pt x="0" y="186"/>
                  </a:lnTo>
                  <a:lnTo>
                    <a:pt x="0" y="195"/>
                  </a:lnTo>
                  <a:lnTo>
                    <a:pt x="0" y="1046"/>
                  </a:lnTo>
                  <a:lnTo>
                    <a:pt x="0" y="1057"/>
                  </a:lnTo>
                  <a:lnTo>
                    <a:pt x="1" y="1067"/>
                  </a:lnTo>
                  <a:lnTo>
                    <a:pt x="5" y="1077"/>
                  </a:lnTo>
                  <a:lnTo>
                    <a:pt x="11" y="1086"/>
                  </a:lnTo>
                  <a:lnTo>
                    <a:pt x="17" y="1096"/>
                  </a:lnTo>
                  <a:lnTo>
                    <a:pt x="25" y="1105"/>
                  </a:lnTo>
                  <a:lnTo>
                    <a:pt x="34" y="1113"/>
                  </a:lnTo>
                  <a:lnTo>
                    <a:pt x="44" y="1123"/>
                  </a:lnTo>
                  <a:lnTo>
                    <a:pt x="55" y="1130"/>
                  </a:lnTo>
                  <a:lnTo>
                    <a:pt x="69" y="1140"/>
                  </a:lnTo>
                  <a:lnTo>
                    <a:pt x="82" y="1148"/>
                  </a:lnTo>
                  <a:lnTo>
                    <a:pt x="97" y="1155"/>
                  </a:lnTo>
                  <a:lnTo>
                    <a:pt x="113" y="1163"/>
                  </a:lnTo>
                  <a:lnTo>
                    <a:pt x="130" y="1171"/>
                  </a:lnTo>
                  <a:lnTo>
                    <a:pt x="149" y="1178"/>
                  </a:lnTo>
                  <a:lnTo>
                    <a:pt x="167" y="1184"/>
                  </a:lnTo>
                  <a:lnTo>
                    <a:pt x="188" y="1192"/>
                  </a:lnTo>
                  <a:lnTo>
                    <a:pt x="209" y="1198"/>
                  </a:lnTo>
                  <a:lnTo>
                    <a:pt x="230" y="1203"/>
                  </a:lnTo>
                  <a:lnTo>
                    <a:pt x="253" y="1209"/>
                  </a:lnTo>
                  <a:lnTo>
                    <a:pt x="276" y="1213"/>
                  </a:lnTo>
                  <a:lnTo>
                    <a:pt x="299" y="1219"/>
                  </a:lnTo>
                  <a:lnTo>
                    <a:pt x="324" y="1222"/>
                  </a:lnTo>
                  <a:lnTo>
                    <a:pt x="349" y="1226"/>
                  </a:lnTo>
                  <a:lnTo>
                    <a:pt x="376" y="1230"/>
                  </a:lnTo>
                  <a:lnTo>
                    <a:pt x="403" y="1232"/>
                  </a:lnTo>
                  <a:lnTo>
                    <a:pt x="430" y="1236"/>
                  </a:lnTo>
                  <a:lnTo>
                    <a:pt x="458" y="1238"/>
                  </a:lnTo>
                  <a:lnTo>
                    <a:pt x="485" y="1240"/>
                  </a:lnTo>
                  <a:lnTo>
                    <a:pt x="514" y="1240"/>
                  </a:lnTo>
                  <a:lnTo>
                    <a:pt x="543" y="1242"/>
                  </a:lnTo>
                  <a:lnTo>
                    <a:pt x="573" y="1242"/>
                  </a:lnTo>
                  <a:lnTo>
                    <a:pt x="602" y="1242"/>
                  </a:lnTo>
                  <a:lnTo>
                    <a:pt x="631" y="1240"/>
                  </a:lnTo>
                  <a:lnTo>
                    <a:pt x="660" y="1240"/>
                  </a:lnTo>
                  <a:lnTo>
                    <a:pt x="689" y="1238"/>
                  </a:lnTo>
                  <a:lnTo>
                    <a:pt x="716" y="1236"/>
                  </a:lnTo>
                  <a:lnTo>
                    <a:pt x="744" y="1232"/>
                  </a:lnTo>
                  <a:lnTo>
                    <a:pt x="771" y="1230"/>
                  </a:lnTo>
                  <a:lnTo>
                    <a:pt x="796" y="1226"/>
                  </a:lnTo>
                  <a:lnTo>
                    <a:pt x="821" y="1222"/>
                  </a:lnTo>
                  <a:lnTo>
                    <a:pt x="846" y="1219"/>
                  </a:lnTo>
                  <a:lnTo>
                    <a:pt x="871" y="1213"/>
                  </a:lnTo>
                  <a:lnTo>
                    <a:pt x="894" y="1209"/>
                  </a:lnTo>
                  <a:lnTo>
                    <a:pt x="917" y="1203"/>
                  </a:lnTo>
                  <a:lnTo>
                    <a:pt x="938" y="1198"/>
                  </a:lnTo>
                  <a:lnTo>
                    <a:pt x="959" y="1192"/>
                  </a:lnTo>
                  <a:lnTo>
                    <a:pt x="979" y="1184"/>
                  </a:lnTo>
                  <a:lnTo>
                    <a:pt x="998" y="1178"/>
                  </a:lnTo>
                  <a:lnTo>
                    <a:pt x="1015" y="1171"/>
                  </a:lnTo>
                  <a:lnTo>
                    <a:pt x="1032" y="1163"/>
                  </a:lnTo>
                  <a:lnTo>
                    <a:pt x="1050" y="1155"/>
                  </a:lnTo>
                  <a:lnTo>
                    <a:pt x="1063" y="1148"/>
                  </a:lnTo>
                  <a:lnTo>
                    <a:pt x="1078" y="1140"/>
                  </a:lnTo>
                  <a:lnTo>
                    <a:pt x="1090" y="1130"/>
                  </a:lnTo>
                  <a:lnTo>
                    <a:pt x="1101" y="1123"/>
                  </a:lnTo>
                  <a:lnTo>
                    <a:pt x="1113" y="1113"/>
                  </a:lnTo>
                  <a:lnTo>
                    <a:pt x="1121" y="1105"/>
                  </a:lnTo>
                  <a:lnTo>
                    <a:pt x="1128" y="1096"/>
                  </a:lnTo>
                  <a:lnTo>
                    <a:pt x="1136" y="1086"/>
                  </a:lnTo>
                  <a:lnTo>
                    <a:pt x="1140" y="1077"/>
                  </a:lnTo>
                  <a:lnTo>
                    <a:pt x="1144" y="1067"/>
                  </a:lnTo>
                  <a:lnTo>
                    <a:pt x="1146" y="1057"/>
                  </a:lnTo>
                  <a:lnTo>
                    <a:pt x="1147" y="1046"/>
                  </a:lnTo>
                  <a:lnTo>
                    <a:pt x="1147" y="195"/>
                  </a:lnTo>
                  <a:lnTo>
                    <a:pt x="1146" y="186"/>
                  </a:lnTo>
                  <a:lnTo>
                    <a:pt x="1144" y="174"/>
                  </a:lnTo>
                  <a:lnTo>
                    <a:pt x="1140" y="165"/>
                  </a:lnTo>
                  <a:lnTo>
                    <a:pt x="1136" y="155"/>
                  </a:lnTo>
                  <a:lnTo>
                    <a:pt x="1128" y="145"/>
                  </a:lnTo>
                  <a:lnTo>
                    <a:pt x="1121" y="138"/>
                  </a:lnTo>
                  <a:lnTo>
                    <a:pt x="1113" y="128"/>
                  </a:lnTo>
                  <a:lnTo>
                    <a:pt x="1101" y="119"/>
                  </a:lnTo>
                  <a:lnTo>
                    <a:pt x="1090" y="111"/>
                  </a:lnTo>
                  <a:lnTo>
                    <a:pt x="1078" y="101"/>
                  </a:lnTo>
                  <a:lnTo>
                    <a:pt x="1063" y="94"/>
                  </a:lnTo>
                  <a:lnTo>
                    <a:pt x="1050" y="86"/>
                  </a:lnTo>
                  <a:lnTo>
                    <a:pt x="1032" y="78"/>
                  </a:lnTo>
                  <a:lnTo>
                    <a:pt x="1015" y="71"/>
                  </a:lnTo>
                  <a:lnTo>
                    <a:pt x="998" y="63"/>
                  </a:lnTo>
                  <a:lnTo>
                    <a:pt x="979" y="57"/>
                  </a:lnTo>
                  <a:lnTo>
                    <a:pt x="959" y="51"/>
                  </a:lnTo>
                  <a:lnTo>
                    <a:pt x="938" y="44"/>
                  </a:lnTo>
                  <a:lnTo>
                    <a:pt x="917" y="38"/>
                  </a:lnTo>
                  <a:lnTo>
                    <a:pt x="894" y="32"/>
                  </a:lnTo>
                  <a:lnTo>
                    <a:pt x="871" y="28"/>
                  </a:lnTo>
                  <a:lnTo>
                    <a:pt x="846" y="23"/>
                  </a:lnTo>
                  <a:lnTo>
                    <a:pt x="821" y="19"/>
                  </a:lnTo>
                  <a:lnTo>
                    <a:pt x="796" y="15"/>
                  </a:lnTo>
                  <a:lnTo>
                    <a:pt x="771" y="11"/>
                  </a:lnTo>
                  <a:lnTo>
                    <a:pt x="744" y="9"/>
                  </a:lnTo>
                  <a:lnTo>
                    <a:pt x="716" y="5"/>
                  </a:lnTo>
                  <a:lnTo>
                    <a:pt x="689" y="3"/>
                  </a:lnTo>
                  <a:lnTo>
                    <a:pt x="660" y="1"/>
                  </a:lnTo>
                  <a:lnTo>
                    <a:pt x="631" y="1"/>
                  </a:lnTo>
                  <a:lnTo>
                    <a:pt x="602" y="0"/>
                  </a:lnTo>
                  <a:lnTo>
                    <a:pt x="573" y="0"/>
                  </a:lnTo>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13" name="Freeform 376"/>
            <p:cNvSpPr>
              <a:spLocks/>
            </p:cNvSpPr>
            <p:nvPr/>
          </p:nvSpPr>
          <p:spPr bwMode="auto">
            <a:xfrm>
              <a:off x="1919" y="662"/>
              <a:ext cx="580" cy="97"/>
            </a:xfrm>
            <a:custGeom>
              <a:avLst/>
              <a:gdLst>
                <a:gd name="T0" fmla="*/ 0 w 1147"/>
                <a:gd name="T1" fmla="*/ 3 h 194"/>
                <a:gd name="T2" fmla="*/ 2 w 1147"/>
                <a:gd name="T3" fmla="*/ 8 h 194"/>
                <a:gd name="T4" fmla="*/ 5 w 1147"/>
                <a:gd name="T5" fmla="*/ 13 h 194"/>
                <a:gd name="T6" fmla="*/ 9 w 1147"/>
                <a:gd name="T7" fmla="*/ 17 h 194"/>
                <a:gd name="T8" fmla="*/ 14 w 1147"/>
                <a:gd name="T9" fmla="*/ 22 h 194"/>
                <a:gd name="T10" fmla="*/ 21 w 1147"/>
                <a:gd name="T11" fmla="*/ 26 h 194"/>
                <a:gd name="T12" fmla="*/ 29 w 1147"/>
                <a:gd name="T13" fmla="*/ 30 h 194"/>
                <a:gd name="T14" fmla="*/ 37 w 1147"/>
                <a:gd name="T15" fmla="*/ 33 h 194"/>
                <a:gd name="T16" fmla="*/ 48 w 1147"/>
                <a:gd name="T17" fmla="*/ 36 h 194"/>
                <a:gd name="T18" fmla="*/ 59 w 1147"/>
                <a:gd name="T19" fmla="*/ 39 h 194"/>
                <a:gd name="T20" fmla="*/ 71 w 1147"/>
                <a:gd name="T21" fmla="*/ 42 h 194"/>
                <a:gd name="T22" fmla="*/ 83 w 1147"/>
                <a:gd name="T23" fmla="*/ 44 h 194"/>
                <a:gd name="T24" fmla="*/ 96 w 1147"/>
                <a:gd name="T25" fmla="*/ 46 h 194"/>
                <a:gd name="T26" fmla="*/ 110 w 1147"/>
                <a:gd name="T27" fmla="*/ 48 h 194"/>
                <a:gd name="T28" fmla="*/ 124 w 1147"/>
                <a:gd name="T29" fmla="*/ 48 h 194"/>
                <a:gd name="T30" fmla="*/ 139 w 1147"/>
                <a:gd name="T31" fmla="*/ 49 h 194"/>
                <a:gd name="T32" fmla="*/ 154 w 1147"/>
                <a:gd name="T33" fmla="*/ 49 h 194"/>
                <a:gd name="T34" fmla="*/ 169 w 1147"/>
                <a:gd name="T35" fmla="*/ 48 h 194"/>
                <a:gd name="T36" fmla="*/ 183 w 1147"/>
                <a:gd name="T37" fmla="*/ 48 h 194"/>
                <a:gd name="T38" fmla="*/ 197 w 1147"/>
                <a:gd name="T39" fmla="*/ 46 h 194"/>
                <a:gd name="T40" fmla="*/ 210 w 1147"/>
                <a:gd name="T41" fmla="*/ 44 h 194"/>
                <a:gd name="T42" fmla="*/ 222 w 1147"/>
                <a:gd name="T43" fmla="*/ 42 h 194"/>
                <a:gd name="T44" fmla="*/ 234 w 1147"/>
                <a:gd name="T45" fmla="*/ 39 h 194"/>
                <a:gd name="T46" fmla="*/ 245 w 1147"/>
                <a:gd name="T47" fmla="*/ 36 h 194"/>
                <a:gd name="T48" fmla="*/ 255 w 1147"/>
                <a:gd name="T49" fmla="*/ 33 h 194"/>
                <a:gd name="T50" fmla="*/ 264 w 1147"/>
                <a:gd name="T51" fmla="*/ 30 h 194"/>
                <a:gd name="T52" fmla="*/ 272 w 1147"/>
                <a:gd name="T53" fmla="*/ 26 h 194"/>
                <a:gd name="T54" fmla="*/ 279 w 1147"/>
                <a:gd name="T55" fmla="*/ 22 h 194"/>
                <a:gd name="T56" fmla="*/ 285 w 1147"/>
                <a:gd name="T57" fmla="*/ 17 h 194"/>
                <a:gd name="T58" fmla="*/ 288 w 1147"/>
                <a:gd name="T59" fmla="*/ 13 h 194"/>
                <a:gd name="T60" fmla="*/ 291 w 1147"/>
                <a:gd name="T61" fmla="*/ 8 h 194"/>
                <a:gd name="T62" fmla="*/ 293 w 1147"/>
                <a:gd name="T63" fmla="*/ 3 h 194"/>
                <a:gd name="T64" fmla="*/ 0 w 1147"/>
                <a:gd name="T65" fmla="*/ 0 h 19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147"/>
                <a:gd name="T100" fmla="*/ 0 h 194"/>
                <a:gd name="T101" fmla="*/ 1147 w 1147"/>
                <a:gd name="T102" fmla="*/ 194 h 19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147" h="194">
                  <a:moveTo>
                    <a:pt x="0" y="0"/>
                  </a:moveTo>
                  <a:lnTo>
                    <a:pt x="0" y="12"/>
                  </a:lnTo>
                  <a:lnTo>
                    <a:pt x="1" y="22"/>
                  </a:lnTo>
                  <a:lnTo>
                    <a:pt x="5" y="31"/>
                  </a:lnTo>
                  <a:lnTo>
                    <a:pt x="11" y="41"/>
                  </a:lnTo>
                  <a:lnTo>
                    <a:pt x="17" y="50"/>
                  </a:lnTo>
                  <a:lnTo>
                    <a:pt x="25" y="58"/>
                  </a:lnTo>
                  <a:lnTo>
                    <a:pt x="34" y="68"/>
                  </a:lnTo>
                  <a:lnTo>
                    <a:pt x="44" y="77"/>
                  </a:lnTo>
                  <a:lnTo>
                    <a:pt x="55" y="85"/>
                  </a:lnTo>
                  <a:lnTo>
                    <a:pt x="69" y="94"/>
                  </a:lnTo>
                  <a:lnTo>
                    <a:pt x="82" y="102"/>
                  </a:lnTo>
                  <a:lnTo>
                    <a:pt x="97" y="110"/>
                  </a:lnTo>
                  <a:lnTo>
                    <a:pt x="113" y="118"/>
                  </a:lnTo>
                  <a:lnTo>
                    <a:pt x="130" y="125"/>
                  </a:lnTo>
                  <a:lnTo>
                    <a:pt x="147" y="131"/>
                  </a:lnTo>
                  <a:lnTo>
                    <a:pt x="167" y="139"/>
                  </a:lnTo>
                  <a:lnTo>
                    <a:pt x="188" y="144"/>
                  </a:lnTo>
                  <a:lnTo>
                    <a:pt x="207" y="150"/>
                  </a:lnTo>
                  <a:lnTo>
                    <a:pt x="230" y="156"/>
                  </a:lnTo>
                  <a:lnTo>
                    <a:pt x="251" y="162"/>
                  </a:lnTo>
                  <a:lnTo>
                    <a:pt x="276" y="167"/>
                  </a:lnTo>
                  <a:lnTo>
                    <a:pt x="299" y="171"/>
                  </a:lnTo>
                  <a:lnTo>
                    <a:pt x="324" y="175"/>
                  </a:lnTo>
                  <a:lnTo>
                    <a:pt x="349" y="179"/>
                  </a:lnTo>
                  <a:lnTo>
                    <a:pt x="376" y="183"/>
                  </a:lnTo>
                  <a:lnTo>
                    <a:pt x="403" y="187"/>
                  </a:lnTo>
                  <a:lnTo>
                    <a:pt x="430" y="189"/>
                  </a:lnTo>
                  <a:lnTo>
                    <a:pt x="456" y="190"/>
                  </a:lnTo>
                  <a:lnTo>
                    <a:pt x="485" y="192"/>
                  </a:lnTo>
                  <a:lnTo>
                    <a:pt x="514" y="194"/>
                  </a:lnTo>
                  <a:lnTo>
                    <a:pt x="543" y="194"/>
                  </a:lnTo>
                  <a:lnTo>
                    <a:pt x="573" y="194"/>
                  </a:lnTo>
                  <a:lnTo>
                    <a:pt x="602" y="194"/>
                  </a:lnTo>
                  <a:lnTo>
                    <a:pt x="631" y="194"/>
                  </a:lnTo>
                  <a:lnTo>
                    <a:pt x="660" y="192"/>
                  </a:lnTo>
                  <a:lnTo>
                    <a:pt x="689" y="190"/>
                  </a:lnTo>
                  <a:lnTo>
                    <a:pt x="716" y="189"/>
                  </a:lnTo>
                  <a:lnTo>
                    <a:pt x="742" y="187"/>
                  </a:lnTo>
                  <a:lnTo>
                    <a:pt x="769" y="183"/>
                  </a:lnTo>
                  <a:lnTo>
                    <a:pt x="796" y="179"/>
                  </a:lnTo>
                  <a:lnTo>
                    <a:pt x="821" y="175"/>
                  </a:lnTo>
                  <a:lnTo>
                    <a:pt x="846" y="171"/>
                  </a:lnTo>
                  <a:lnTo>
                    <a:pt x="871" y="167"/>
                  </a:lnTo>
                  <a:lnTo>
                    <a:pt x="894" y="162"/>
                  </a:lnTo>
                  <a:lnTo>
                    <a:pt x="915" y="156"/>
                  </a:lnTo>
                  <a:lnTo>
                    <a:pt x="938" y="150"/>
                  </a:lnTo>
                  <a:lnTo>
                    <a:pt x="959" y="144"/>
                  </a:lnTo>
                  <a:lnTo>
                    <a:pt x="979" y="139"/>
                  </a:lnTo>
                  <a:lnTo>
                    <a:pt x="998" y="131"/>
                  </a:lnTo>
                  <a:lnTo>
                    <a:pt x="1015" y="125"/>
                  </a:lnTo>
                  <a:lnTo>
                    <a:pt x="1032" y="118"/>
                  </a:lnTo>
                  <a:lnTo>
                    <a:pt x="1050" y="110"/>
                  </a:lnTo>
                  <a:lnTo>
                    <a:pt x="1063" y="102"/>
                  </a:lnTo>
                  <a:lnTo>
                    <a:pt x="1078" y="94"/>
                  </a:lnTo>
                  <a:lnTo>
                    <a:pt x="1090" y="85"/>
                  </a:lnTo>
                  <a:lnTo>
                    <a:pt x="1101" y="77"/>
                  </a:lnTo>
                  <a:lnTo>
                    <a:pt x="1113" y="68"/>
                  </a:lnTo>
                  <a:lnTo>
                    <a:pt x="1121" y="58"/>
                  </a:lnTo>
                  <a:lnTo>
                    <a:pt x="1128" y="50"/>
                  </a:lnTo>
                  <a:lnTo>
                    <a:pt x="1136" y="41"/>
                  </a:lnTo>
                  <a:lnTo>
                    <a:pt x="1140" y="31"/>
                  </a:lnTo>
                  <a:lnTo>
                    <a:pt x="1144" y="22"/>
                  </a:lnTo>
                  <a:lnTo>
                    <a:pt x="1146" y="12"/>
                  </a:lnTo>
                  <a:lnTo>
                    <a:pt x="1147" y="0"/>
                  </a:lnTo>
                  <a:lnTo>
                    <a:pt x="0" y="0"/>
                  </a:lnTo>
                  <a:close/>
                </a:path>
              </a:pathLst>
            </a:custGeom>
            <a:solidFill>
              <a:srgbClr val="00CC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014" name="Freeform 377"/>
            <p:cNvSpPr>
              <a:spLocks/>
            </p:cNvSpPr>
            <p:nvPr/>
          </p:nvSpPr>
          <p:spPr bwMode="auto">
            <a:xfrm>
              <a:off x="1919" y="662"/>
              <a:ext cx="580" cy="97"/>
            </a:xfrm>
            <a:custGeom>
              <a:avLst/>
              <a:gdLst>
                <a:gd name="T0" fmla="*/ 0 w 1147"/>
                <a:gd name="T1" fmla="*/ 3 h 194"/>
                <a:gd name="T2" fmla="*/ 2 w 1147"/>
                <a:gd name="T3" fmla="*/ 8 h 194"/>
                <a:gd name="T4" fmla="*/ 5 w 1147"/>
                <a:gd name="T5" fmla="*/ 13 h 194"/>
                <a:gd name="T6" fmla="*/ 9 w 1147"/>
                <a:gd name="T7" fmla="*/ 17 h 194"/>
                <a:gd name="T8" fmla="*/ 14 w 1147"/>
                <a:gd name="T9" fmla="*/ 22 h 194"/>
                <a:gd name="T10" fmla="*/ 21 w 1147"/>
                <a:gd name="T11" fmla="*/ 26 h 194"/>
                <a:gd name="T12" fmla="*/ 29 w 1147"/>
                <a:gd name="T13" fmla="*/ 30 h 194"/>
                <a:gd name="T14" fmla="*/ 37 w 1147"/>
                <a:gd name="T15" fmla="*/ 33 h 194"/>
                <a:gd name="T16" fmla="*/ 48 w 1147"/>
                <a:gd name="T17" fmla="*/ 36 h 194"/>
                <a:gd name="T18" fmla="*/ 59 w 1147"/>
                <a:gd name="T19" fmla="*/ 39 h 194"/>
                <a:gd name="T20" fmla="*/ 71 w 1147"/>
                <a:gd name="T21" fmla="*/ 42 h 194"/>
                <a:gd name="T22" fmla="*/ 83 w 1147"/>
                <a:gd name="T23" fmla="*/ 44 h 194"/>
                <a:gd name="T24" fmla="*/ 96 w 1147"/>
                <a:gd name="T25" fmla="*/ 46 h 194"/>
                <a:gd name="T26" fmla="*/ 110 w 1147"/>
                <a:gd name="T27" fmla="*/ 48 h 194"/>
                <a:gd name="T28" fmla="*/ 124 w 1147"/>
                <a:gd name="T29" fmla="*/ 48 h 194"/>
                <a:gd name="T30" fmla="*/ 139 w 1147"/>
                <a:gd name="T31" fmla="*/ 49 h 194"/>
                <a:gd name="T32" fmla="*/ 154 w 1147"/>
                <a:gd name="T33" fmla="*/ 49 h 194"/>
                <a:gd name="T34" fmla="*/ 169 w 1147"/>
                <a:gd name="T35" fmla="*/ 48 h 194"/>
                <a:gd name="T36" fmla="*/ 183 w 1147"/>
                <a:gd name="T37" fmla="*/ 48 h 194"/>
                <a:gd name="T38" fmla="*/ 197 w 1147"/>
                <a:gd name="T39" fmla="*/ 46 h 194"/>
                <a:gd name="T40" fmla="*/ 210 w 1147"/>
                <a:gd name="T41" fmla="*/ 44 h 194"/>
                <a:gd name="T42" fmla="*/ 222 w 1147"/>
                <a:gd name="T43" fmla="*/ 42 h 194"/>
                <a:gd name="T44" fmla="*/ 234 w 1147"/>
                <a:gd name="T45" fmla="*/ 39 h 194"/>
                <a:gd name="T46" fmla="*/ 245 w 1147"/>
                <a:gd name="T47" fmla="*/ 36 h 194"/>
                <a:gd name="T48" fmla="*/ 255 w 1147"/>
                <a:gd name="T49" fmla="*/ 33 h 194"/>
                <a:gd name="T50" fmla="*/ 264 w 1147"/>
                <a:gd name="T51" fmla="*/ 30 h 194"/>
                <a:gd name="T52" fmla="*/ 272 w 1147"/>
                <a:gd name="T53" fmla="*/ 26 h 194"/>
                <a:gd name="T54" fmla="*/ 279 w 1147"/>
                <a:gd name="T55" fmla="*/ 22 h 194"/>
                <a:gd name="T56" fmla="*/ 285 w 1147"/>
                <a:gd name="T57" fmla="*/ 17 h 194"/>
                <a:gd name="T58" fmla="*/ 288 w 1147"/>
                <a:gd name="T59" fmla="*/ 13 h 194"/>
                <a:gd name="T60" fmla="*/ 291 w 1147"/>
                <a:gd name="T61" fmla="*/ 8 h 194"/>
                <a:gd name="T62" fmla="*/ 293 w 1147"/>
                <a:gd name="T63" fmla="*/ 3 h 19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147"/>
                <a:gd name="T97" fmla="*/ 0 h 194"/>
                <a:gd name="T98" fmla="*/ 1147 w 1147"/>
                <a:gd name="T99" fmla="*/ 194 h 19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147" h="194">
                  <a:moveTo>
                    <a:pt x="0" y="0"/>
                  </a:moveTo>
                  <a:lnTo>
                    <a:pt x="0" y="12"/>
                  </a:lnTo>
                  <a:lnTo>
                    <a:pt x="1" y="22"/>
                  </a:lnTo>
                  <a:lnTo>
                    <a:pt x="5" y="31"/>
                  </a:lnTo>
                  <a:lnTo>
                    <a:pt x="11" y="41"/>
                  </a:lnTo>
                  <a:lnTo>
                    <a:pt x="17" y="50"/>
                  </a:lnTo>
                  <a:lnTo>
                    <a:pt x="25" y="58"/>
                  </a:lnTo>
                  <a:lnTo>
                    <a:pt x="34" y="68"/>
                  </a:lnTo>
                  <a:lnTo>
                    <a:pt x="44" y="77"/>
                  </a:lnTo>
                  <a:lnTo>
                    <a:pt x="55" y="85"/>
                  </a:lnTo>
                  <a:lnTo>
                    <a:pt x="69" y="94"/>
                  </a:lnTo>
                  <a:lnTo>
                    <a:pt x="82" y="102"/>
                  </a:lnTo>
                  <a:lnTo>
                    <a:pt x="97" y="110"/>
                  </a:lnTo>
                  <a:lnTo>
                    <a:pt x="113" y="118"/>
                  </a:lnTo>
                  <a:lnTo>
                    <a:pt x="130" y="125"/>
                  </a:lnTo>
                  <a:lnTo>
                    <a:pt x="147" y="131"/>
                  </a:lnTo>
                  <a:lnTo>
                    <a:pt x="167" y="139"/>
                  </a:lnTo>
                  <a:lnTo>
                    <a:pt x="188" y="144"/>
                  </a:lnTo>
                  <a:lnTo>
                    <a:pt x="207" y="150"/>
                  </a:lnTo>
                  <a:lnTo>
                    <a:pt x="230" y="156"/>
                  </a:lnTo>
                  <a:lnTo>
                    <a:pt x="251" y="162"/>
                  </a:lnTo>
                  <a:lnTo>
                    <a:pt x="276" y="167"/>
                  </a:lnTo>
                  <a:lnTo>
                    <a:pt x="299" y="171"/>
                  </a:lnTo>
                  <a:lnTo>
                    <a:pt x="324" y="175"/>
                  </a:lnTo>
                  <a:lnTo>
                    <a:pt x="349" y="179"/>
                  </a:lnTo>
                  <a:lnTo>
                    <a:pt x="376" y="183"/>
                  </a:lnTo>
                  <a:lnTo>
                    <a:pt x="403" y="187"/>
                  </a:lnTo>
                  <a:lnTo>
                    <a:pt x="430" y="189"/>
                  </a:lnTo>
                  <a:lnTo>
                    <a:pt x="456" y="190"/>
                  </a:lnTo>
                  <a:lnTo>
                    <a:pt x="485" y="192"/>
                  </a:lnTo>
                  <a:lnTo>
                    <a:pt x="514" y="194"/>
                  </a:lnTo>
                  <a:lnTo>
                    <a:pt x="543" y="194"/>
                  </a:lnTo>
                  <a:lnTo>
                    <a:pt x="573" y="194"/>
                  </a:lnTo>
                  <a:lnTo>
                    <a:pt x="602" y="194"/>
                  </a:lnTo>
                  <a:lnTo>
                    <a:pt x="631" y="194"/>
                  </a:lnTo>
                  <a:lnTo>
                    <a:pt x="660" y="192"/>
                  </a:lnTo>
                  <a:lnTo>
                    <a:pt x="689" y="190"/>
                  </a:lnTo>
                  <a:lnTo>
                    <a:pt x="716" y="189"/>
                  </a:lnTo>
                  <a:lnTo>
                    <a:pt x="742" y="187"/>
                  </a:lnTo>
                  <a:lnTo>
                    <a:pt x="769" y="183"/>
                  </a:lnTo>
                  <a:lnTo>
                    <a:pt x="796" y="179"/>
                  </a:lnTo>
                  <a:lnTo>
                    <a:pt x="821" y="175"/>
                  </a:lnTo>
                  <a:lnTo>
                    <a:pt x="846" y="171"/>
                  </a:lnTo>
                  <a:lnTo>
                    <a:pt x="871" y="167"/>
                  </a:lnTo>
                  <a:lnTo>
                    <a:pt x="894" y="162"/>
                  </a:lnTo>
                  <a:lnTo>
                    <a:pt x="915" y="156"/>
                  </a:lnTo>
                  <a:lnTo>
                    <a:pt x="938" y="150"/>
                  </a:lnTo>
                  <a:lnTo>
                    <a:pt x="959" y="144"/>
                  </a:lnTo>
                  <a:lnTo>
                    <a:pt x="979" y="139"/>
                  </a:lnTo>
                  <a:lnTo>
                    <a:pt x="998" y="131"/>
                  </a:lnTo>
                  <a:lnTo>
                    <a:pt x="1015" y="125"/>
                  </a:lnTo>
                  <a:lnTo>
                    <a:pt x="1032" y="118"/>
                  </a:lnTo>
                  <a:lnTo>
                    <a:pt x="1050" y="110"/>
                  </a:lnTo>
                  <a:lnTo>
                    <a:pt x="1063" y="102"/>
                  </a:lnTo>
                  <a:lnTo>
                    <a:pt x="1078" y="94"/>
                  </a:lnTo>
                  <a:lnTo>
                    <a:pt x="1090" y="85"/>
                  </a:lnTo>
                  <a:lnTo>
                    <a:pt x="1101" y="77"/>
                  </a:lnTo>
                  <a:lnTo>
                    <a:pt x="1113" y="68"/>
                  </a:lnTo>
                  <a:lnTo>
                    <a:pt x="1121" y="58"/>
                  </a:lnTo>
                  <a:lnTo>
                    <a:pt x="1128" y="50"/>
                  </a:lnTo>
                  <a:lnTo>
                    <a:pt x="1136" y="41"/>
                  </a:lnTo>
                  <a:lnTo>
                    <a:pt x="1140" y="31"/>
                  </a:lnTo>
                  <a:lnTo>
                    <a:pt x="1144" y="22"/>
                  </a:lnTo>
                  <a:lnTo>
                    <a:pt x="1146" y="12"/>
                  </a:lnTo>
                  <a:lnTo>
                    <a:pt x="1147" y="0"/>
                  </a:lnTo>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15" name="Rectangle 378"/>
            <p:cNvSpPr>
              <a:spLocks noChangeArrowheads="1"/>
            </p:cNvSpPr>
            <p:nvPr/>
          </p:nvSpPr>
          <p:spPr bwMode="auto">
            <a:xfrm>
              <a:off x="1969" y="808"/>
              <a:ext cx="508"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100" b="1">
                  <a:solidFill>
                    <a:srgbClr val="000000"/>
                  </a:solidFill>
                  <a:latin typeface="Arial" charset="0"/>
                </a:rPr>
                <a:t>Community </a:t>
              </a:r>
              <a:endParaRPr lang="en-US" altLang="en-US" sz="1800"/>
            </a:p>
          </p:txBody>
        </p:sp>
        <p:sp>
          <p:nvSpPr>
            <p:cNvPr id="40016" name="Rectangle 379"/>
            <p:cNvSpPr>
              <a:spLocks noChangeArrowheads="1"/>
            </p:cNvSpPr>
            <p:nvPr/>
          </p:nvSpPr>
          <p:spPr bwMode="auto">
            <a:xfrm>
              <a:off x="1969" y="908"/>
              <a:ext cx="416"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100" b="1">
                  <a:solidFill>
                    <a:srgbClr val="000000"/>
                  </a:solidFill>
                  <a:latin typeface="Arial" charset="0"/>
                </a:rPr>
                <a:t>Data base</a:t>
              </a:r>
              <a:endParaRPr lang="en-US" altLang="en-US" sz="1800"/>
            </a:p>
          </p:txBody>
        </p:sp>
        <p:sp>
          <p:nvSpPr>
            <p:cNvPr id="40017" name="Freeform 380"/>
            <p:cNvSpPr>
              <a:spLocks/>
            </p:cNvSpPr>
            <p:nvPr/>
          </p:nvSpPr>
          <p:spPr bwMode="auto">
            <a:xfrm>
              <a:off x="1250" y="205"/>
              <a:ext cx="430" cy="262"/>
            </a:xfrm>
            <a:custGeom>
              <a:avLst/>
              <a:gdLst>
                <a:gd name="T0" fmla="*/ 152 w 852"/>
                <a:gd name="T1" fmla="*/ 10 h 524"/>
                <a:gd name="T2" fmla="*/ 158 w 852"/>
                <a:gd name="T3" fmla="*/ 20 h 524"/>
                <a:gd name="T4" fmla="*/ 0 w 852"/>
                <a:gd name="T5" fmla="*/ 110 h 524"/>
                <a:gd name="T6" fmla="*/ 33 w 852"/>
                <a:gd name="T7" fmla="*/ 106 h 524"/>
                <a:gd name="T8" fmla="*/ 12 w 852"/>
                <a:gd name="T9" fmla="*/ 131 h 524"/>
                <a:gd name="T10" fmla="*/ 171 w 852"/>
                <a:gd name="T11" fmla="*/ 41 h 524"/>
                <a:gd name="T12" fmla="*/ 177 w 852"/>
                <a:gd name="T13" fmla="*/ 51 h 524"/>
                <a:gd name="T14" fmla="*/ 217 w 852"/>
                <a:gd name="T15" fmla="*/ 0 h 524"/>
                <a:gd name="T16" fmla="*/ 152 w 852"/>
                <a:gd name="T17" fmla="*/ 10 h 5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52"/>
                <a:gd name="T28" fmla="*/ 0 h 524"/>
                <a:gd name="T29" fmla="*/ 852 w 852"/>
                <a:gd name="T30" fmla="*/ 524 h 52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52" h="524">
                  <a:moveTo>
                    <a:pt x="599" y="38"/>
                  </a:moveTo>
                  <a:lnTo>
                    <a:pt x="622" y="80"/>
                  </a:lnTo>
                  <a:lnTo>
                    <a:pt x="0" y="439"/>
                  </a:lnTo>
                  <a:lnTo>
                    <a:pt x="129" y="422"/>
                  </a:lnTo>
                  <a:lnTo>
                    <a:pt x="48" y="524"/>
                  </a:lnTo>
                  <a:lnTo>
                    <a:pt x="670" y="163"/>
                  </a:lnTo>
                  <a:lnTo>
                    <a:pt x="695" y="203"/>
                  </a:lnTo>
                  <a:lnTo>
                    <a:pt x="852" y="0"/>
                  </a:lnTo>
                  <a:lnTo>
                    <a:pt x="599" y="38"/>
                  </a:lnTo>
                  <a:close/>
                </a:path>
              </a:pathLst>
            </a:custGeom>
            <a:solidFill>
              <a:srgbClr val="DD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018" name="Freeform 381"/>
            <p:cNvSpPr>
              <a:spLocks/>
            </p:cNvSpPr>
            <p:nvPr/>
          </p:nvSpPr>
          <p:spPr bwMode="auto">
            <a:xfrm>
              <a:off x="1250" y="205"/>
              <a:ext cx="430" cy="262"/>
            </a:xfrm>
            <a:custGeom>
              <a:avLst/>
              <a:gdLst>
                <a:gd name="T0" fmla="*/ 152 w 852"/>
                <a:gd name="T1" fmla="*/ 10 h 524"/>
                <a:gd name="T2" fmla="*/ 158 w 852"/>
                <a:gd name="T3" fmla="*/ 20 h 524"/>
                <a:gd name="T4" fmla="*/ 0 w 852"/>
                <a:gd name="T5" fmla="*/ 110 h 524"/>
                <a:gd name="T6" fmla="*/ 33 w 852"/>
                <a:gd name="T7" fmla="*/ 106 h 524"/>
                <a:gd name="T8" fmla="*/ 12 w 852"/>
                <a:gd name="T9" fmla="*/ 131 h 524"/>
                <a:gd name="T10" fmla="*/ 171 w 852"/>
                <a:gd name="T11" fmla="*/ 41 h 524"/>
                <a:gd name="T12" fmla="*/ 177 w 852"/>
                <a:gd name="T13" fmla="*/ 51 h 524"/>
                <a:gd name="T14" fmla="*/ 217 w 852"/>
                <a:gd name="T15" fmla="*/ 0 h 524"/>
                <a:gd name="T16" fmla="*/ 152 w 852"/>
                <a:gd name="T17" fmla="*/ 10 h 5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52"/>
                <a:gd name="T28" fmla="*/ 0 h 524"/>
                <a:gd name="T29" fmla="*/ 852 w 852"/>
                <a:gd name="T30" fmla="*/ 524 h 52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52" h="524">
                  <a:moveTo>
                    <a:pt x="599" y="38"/>
                  </a:moveTo>
                  <a:lnTo>
                    <a:pt x="622" y="80"/>
                  </a:lnTo>
                  <a:lnTo>
                    <a:pt x="0" y="439"/>
                  </a:lnTo>
                  <a:lnTo>
                    <a:pt x="129" y="422"/>
                  </a:lnTo>
                  <a:lnTo>
                    <a:pt x="48" y="524"/>
                  </a:lnTo>
                  <a:lnTo>
                    <a:pt x="670" y="163"/>
                  </a:lnTo>
                  <a:lnTo>
                    <a:pt x="695" y="203"/>
                  </a:lnTo>
                  <a:lnTo>
                    <a:pt x="852" y="0"/>
                  </a:lnTo>
                  <a:lnTo>
                    <a:pt x="599" y="38"/>
                  </a:lnTo>
                  <a:close/>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19" name="Freeform 382"/>
            <p:cNvSpPr>
              <a:spLocks/>
            </p:cNvSpPr>
            <p:nvPr/>
          </p:nvSpPr>
          <p:spPr bwMode="auto">
            <a:xfrm>
              <a:off x="1284" y="613"/>
              <a:ext cx="467" cy="177"/>
            </a:xfrm>
            <a:custGeom>
              <a:avLst/>
              <a:gdLst>
                <a:gd name="T0" fmla="*/ 185 w 928"/>
                <a:gd name="T1" fmla="*/ 43 h 354"/>
                <a:gd name="T2" fmla="*/ 181 w 928"/>
                <a:gd name="T3" fmla="*/ 54 h 354"/>
                <a:gd name="T4" fmla="*/ 7 w 928"/>
                <a:gd name="T5" fmla="*/ 0 h 354"/>
                <a:gd name="T6" fmla="*/ 32 w 928"/>
                <a:gd name="T7" fmla="*/ 21 h 354"/>
                <a:gd name="T8" fmla="*/ 0 w 928"/>
                <a:gd name="T9" fmla="*/ 23 h 354"/>
                <a:gd name="T10" fmla="*/ 174 w 928"/>
                <a:gd name="T11" fmla="*/ 77 h 354"/>
                <a:gd name="T12" fmla="*/ 170 w 928"/>
                <a:gd name="T13" fmla="*/ 89 h 354"/>
                <a:gd name="T14" fmla="*/ 235 w 928"/>
                <a:gd name="T15" fmla="*/ 84 h 354"/>
                <a:gd name="T16" fmla="*/ 185 w 928"/>
                <a:gd name="T17" fmla="*/ 43 h 3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8"/>
                <a:gd name="T28" fmla="*/ 0 h 354"/>
                <a:gd name="T29" fmla="*/ 928 w 928"/>
                <a:gd name="T30" fmla="*/ 354 h 3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8" h="354">
                  <a:moveTo>
                    <a:pt x="730" y="169"/>
                  </a:moveTo>
                  <a:lnTo>
                    <a:pt x="713" y="216"/>
                  </a:lnTo>
                  <a:lnTo>
                    <a:pt x="27" y="0"/>
                  </a:lnTo>
                  <a:lnTo>
                    <a:pt x="127" y="81"/>
                  </a:lnTo>
                  <a:lnTo>
                    <a:pt x="0" y="91"/>
                  </a:lnTo>
                  <a:lnTo>
                    <a:pt x="686" y="308"/>
                  </a:lnTo>
                  <a:lnTo>
                    <a:pt x="672" y="354"/>
                  </a:lnTo>
                  <a:lnTo>
                    <a:pt x="928" y="333"/>
                  </a:lnTo>
                  <a:lnTo>
                    <a:pt x="730" y="169"/>
                  </a:lnTo>
                  <a:close/>
                </a:path>
              </a:pathLst>
            </a:custGeom>
            <a:solidFill>
              <a:srgbClr val="DD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020" name="Freeform 383"/>
            <p:cNvSpPr>
              <a:spLocks/>
            </p:cNvSpPr>
            <p:nvPr/>
          </p:nvSpPr>
          <p:spPr bwMode="auto">
            <a:xfrm>
              <a:off x="1284" y="613"/>
              <a:ext cx="467" cy="177"/>
            </a:xfrm>
            <a:custGeom>
              <a:avLst/>
              <a:gdLst>
                <a:gd name="T0" fmla="*/ 185 w 928"/>
                <a:gd name="T1" fmla="*/ 43 h 354"/>
                <a:gd name="T2" fmla="*/ 181 w 928"/>
                <a:gd name="T3" fmla="*/ 54 h 354"/>
                <a:gd name="T4" fmla="*/ 7 w 928"/>
                <a:gd name="T5" fmla="*/ 0 h 354"/>
                <a:gd name="T6" fmla="*/ 32 w 928"/>
                <a:gd name="T7" fmla="*/ 21 h 354"/>
                <a:gd name="T8" fmla="*/ 0 w 928"/>
                <a:gd name="T9" fmla="*/ 23 h 354"/>
                <a:gd name="T10" fmla="*/ 174 w 928"/>
                <a:gd name="T11" fmla="*/ 77 h 354"/>
                <a:gd name="T12" fmla="*/ 170 w 928"/>
                <a:gd name="T13" fmla="*/ 89 h 354"/>
                <a:gd name="T14" fmla="*/ 235 w 928"/>
                <a:gd name="T15" fmla="*/ 84 h 354"/>
                <a:gd name="T16" fmla="*/ 185 w 928"/>
                <a:gd name="T17" fmla="*/ 43 h 3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8"/>
                <a:gd name="T28" fmla="*/ 0 h 354"/>
                <a:gd name="T29" fmla="*/ 928 w 928"/>
                <a:gd name="T30" fmla="*/ 354 h 3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8" h="354">
                  <a:moveTo>
                    <a:pt x="730" y="169"/>
                  </a:moveTo>
                  <a:lnTo>
                    <a:pt x="713" y="216"/>
                  </a:lnTo>
                  <a:lnTo>
                    <a:pt x="27" y="0"/>
                  </a:lnTo>
                  <a:lnTo>
                    <a:pt x="127" y="81"/>
                  </a:lnTo>
                  <a:lnTo>
                    <a:pt x="0" y="91"/>
                  </a:lnTo>
                  <a:lnTo>
                    <a:pt x="686" y="308"/>
                  </a:lnTo>
                  <a:lnTo>
                    <a:pt x="672" y="354"/>
                  </a:lnTo>
                  <a:lnTo>
                    <a:pt x="928" y="333"/>
                  </a:lnTo>
                  <a:lnTo>
                    <a:pt x="730" y="169"/>
                  </a:lnTo>
                  <a:close/>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21" name="Rectangle 387"/>
            <p:cNvSpPr>
              <a:spLocks noChangeArrowheads="1"/>
            </p:cNvSpPr>
            <p:nvPr/>
          </p:nvSpPr>
          <p:spPr bwMode="auto">
            <a:xfrm>
              <a:off x="2970" y="601"/>
              <a:ext cx="12" cy="72"/>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40022" name="Freeform 608"/>
            <p:cNvSpPr>
              <a:spLocks/>
            </p:cNvSpPr>
            <p:nvPr/>
          </p:nvSpPr>
          <p:spPr bwMode="auto">
            <a:xfrm>
              <a:off x="1859" y="134"/>
              <a:ext cx="918" cy="340"/>
            </a:xfrm>
            <a:custGeom>
              <a:avLst/>
              <a:gdLst>
                <a:gd name="T0" fmla="*/ 93 w 1819"/>
                <a:gd name="T1" fmla="*/ 0 h 679"/>
                <a:gd name="T2" fmla="*/ 463 w 1819"/>
                <a:gd name="T3" fmla="*/ 0 h 679"/>
                <a:gd name="T4" fmla="*/ 463 w 1819"/>
                <a:gd name="T5" fmla="*/ 170 h 679"/>
                <a:gd name="T6" fmla="*/ 0 w 1819"/>
                <a:gd name="T7" fmla="*/ 170 h 679"/>
                <a:gd name="T8" fmla="*/ 0 w 1819"/>
                <a:gd name="T9" fmla="*/ 34 h 679"/>
                <a:gd name="T10" fmla="*/ 93 w 1819"/>
                <a:gd name="T11" fmla="*/ 0 h 679"/>
                <a:gd name="T12" fmla="*/ 0 60000 65536"/>
                <a:gd name="T13" fmla="*/ 0 60000 65536"/>
                <a:gd name="T14" fmla="*/ 0 60000 65536"/>
                <a:gd name="T15" fmla="*/ 0 60000 65536"/>
                <a:gd name="T16" fmla="*/ 0 60000 65536"/>
                <a:gd name="T17" fmla="*/ 0 60000 65536"/>
                <a:gd name="T18" fmla="*/ 0 w 1819"/>
                <a:gd name="T19" fmla="*/ 0 h 679"/>
                <a:gd name="T20" fmla="*/ 1819 w 1819"/>
                <a:gd name="T21" fmla="*/ 679 h 679"/>
              </a:gdLst>
              <a:ahLst/>
              <a:cxnLst>
                <a:cxn ang="T12">
                  <a:pos x="T0" y="T1"/>
                </a:cxn>
                <a:cxn ang="T13">
                  <a:pos x="T2" y="T3"/>
                </a:cxn>
                <a:cxn ang="T14">
                  <a:pos x="T4" y="T5"/>
                </a:cxn>
                <a:cxn ang="T15">
                  <a:pos x="T6" y="T7"/>
                </a:cxn>
                <a:cxn ang="T16">
                  <a:pos x="T8" y="T9"/>
                </a:cxn>
                <a:cxn ang="T17">
                  <a:pos x="T10" y="T11"/>
                </a:cxn>
              </a:cxnLst>
              <a:rect l="T18" t="T19" r="T20" b="T21"/>
              <a:pathLst>
                <a:path w="1819" h="679">
                  <a:moveTo>
                    <a:pt x="364" y="0"/>
                  </a:moveTo>
                  <a:lnTo>
                    <a:pt x="1819" y="0"/>
                  </a:lnTo>
                  <a:lnTo>
                    <a:pt x="1819" y="679"/>
                  </a:lnTo>
                  <a:lnTo>
                    <a:pt x="0" y="679"/>
                  </a:lnTo>
                  <a:lnTo>
                    <a:pt x="0" y="136"/>
                  </a:lnTo>
                  <a:lnTo>
                    <a:pt x="364" y="0"/>
                  </a:lnTo>
                  <a:close/>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23" name="Rectangle 609"/>
            <p:cNvSpPr>
              <a:spLocks noChangeArrowheads="1"/>
            </p:cNvSpPr>
            <p:nvPr/>
          </p:nvSpPr>
          <p:spPr bwMode="auto">
            <a:xfrm>
              <a:off x="2073" y="238"/>
              <a:ext cx="508"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100" b="1">
                  <a:solidFill>
                    <a:srgbClr val="000000"/>
                  </a:solidFill>
                  <a:latin typeface="Arial" charset="0"/>
                </a:rPr>
                <a:t>Community </a:t>
              </a:r>
              <a:endParaRPr lang="en-US" altLang="en-US" sz="1800"/>
            </a:p>
          </p:txBody>
        </p:sp>
        <p:sp>
          <p:nvSpPr>
            <p:cNvPr id="40024" name="Rectangle 610"/>
            <p:cNvSpPr>
              <a:spLocks noChangeArrowheads="1"/>
            </p:cNvSpPr>
            <p:nvPr/>
          </p:nvSpPr>
          <p:spPr bwMode="auto">
            <a:xfrm>
              <a:off x="1985" y="340"/>
              <a:ext cx="690"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100" b="1">
                  <a:solidFill>
                    <a:srgbClr val="000000"/>
                  </a:solidFill>
                  <a:latin typeface="Arial" charset="0"/>
                </a:rPr>
                <a:t>knowledge book</a:t>
              </a:r>
              <a:endParaRPr lang="en-US" altLang="en-US" sz="1800"/>
            </a:p>
          </p:txBody>
        </p:sp>
        <p:sp>
          <p:nvSpPr>
            <p:cNvPr id="40025" name="Freeform 611"/>
            <p:cNvSpPr>
              <a:spLocks/>
            </p:cNvSpPr>
            <p:nvPr/>
          </p:nvSpPr>
          <p:spPr bwMode="auto">
            <a:xfrm>
              <a:off x="1919" y="564"/>
              <a:ext cx="580" cy="621"/>
            </a:xfrm>
            <a:custGeom>
              <a:avLst/>
              <a:gdLst>
                <a:gd name="T0" fmla="*/ 131 w 1147"/>
                <a:gd name="T1" fmla="*/ 1 h 1242"/>
                <a:gd name="T2" fmla="*/ 110 w 1147"/>
                <a:gd name="T3" fmla="*/ 2 h 1242"/>
                <a:gd name="T4" fmla="*/ 89 w 1147"/>
                <a:gd name="T5" fmla="*/ 4 h 1242"/>
                <a:gd name="T6" fmla="*/ 71 w 1147"/>
                <a:gd name="T7" fmla="*/ 7 h 1242"/>
                <a:gd name="T8" fmla="*/ 54 w 1147"/>
                <a:gd name="T9" fmla="*/ 11 h 1242"/>
                <a:gd name="T10" fmla="*/ 38 w 1147"/>
                <a:gd name="T11" fmla="*/ 16 h 1242"/>
                <a:gd name="T12" fmla="*/ 25 w 1147"/>
                <a:gd name="T13" fmla="*/ 22 h 1242"/>
                <a:gd name="T14" fmla="*/ 14 w 1147"/>
                <a:gd name="T15" fmla="*/ 28 h 1242"/>
                <a:gd name="T16" fmla="*/ 7 w 1147"/>
                <a:gd name="T17" fmla="*/ 35 h 1242"/>
                <a:gd name="T18" fmla="*/ 2 w 1147"/>
                <a:gd name="T19" fmla="*/ 42 h 1242"/>
                <a:gd name="T20" fmla="*/ 0 w 1147"/>
                <a:gd name="T21" fmla="*/ 49 h 1242"/>
                <a:gd name="T22" fmla="*/ 1 w 1147"/>
                <a:gd name="T23" fmla="*/ 267 h 1242"/>
                <a:gd name="T24" fmla="*/ 5 w 1147"/>
                <a:gd name="T25" fmla="*/ 274 h 1242"/>
                <a:gd name="T26" fmla="*/ 11 w 1147"/>
                <a:gd name="T27" fmla="*/ 281 h 1242"/>
                <a:gd name="T28" fmla="*/ 21 w 1147"/>
                <a:gd name="T29" fmla="*/ 287 h 1242"/>
                <a:gd name="T30" fmla="*/ 33 w 1147"/>
                <a:gd name="T31" fmla="*/ 293 h 1242"/>
                <a:gd name="T32" fmla="*/ 48 w 1147"/>
                <a:gd name="T33" fmla="*/ 298 h 1242"/>
                <a:gd name="T34" fmla="*/ 65 w 1147"/>
                <a:gd name="T35" fmla="*/ 303 h 1242"/>
                <a:gd name="T36" fmla="*/ 83 w 1147"/>
                <a:gd name="T37" fmla="*/ 306 h 1242"/>
                <a:gd name="T38" fmla="*/ 103 w 1147"/>
                <a:gd name="T39" fmla="*/ 308 h 1242"/>
                <a:gd name="T40" fmla="*/ 124 w 1147"/>
                <a:gd name="T41" fmla="*/ 310 h 1242"/>
                <a:gd name="T42" fmla="*/ 147 w 1147"/>
                <a:gd name="T43" fmla="*/ 311 h 1242"/>
                <a:gd name="T44" fmla="*/ 169 w 1147"/>
                <a:gd name="T45" fmla="*/ 310 h 1242"/>
                <a:gd name="T46" fmla="*/ 190 w 1147"/>
                <a:gd name="T47" fmla="*/ 308 h 1242"/>
                <a:gd name="T48" fmla="*/ 210 w 1147"/>
                <a:gd name="T49" fmla="*/ 306 h 1242"/>
                <a:gd name="T50" fmla="*/ 229 w 1147"/>
                <a:gd name="T51" fmla="*/ 303 h 1242"/>
                <a:gd name="T52" fmla="*/ 245 w 1147"/>
                <a:gd name="T53" fmla="*/ 298 h 1242"/>
                <a:gd name="T54" fmla="*/ 259 w 1147"/>
                <a:gd name="T55" fmla="*/ 293 h 1242"/>
                <a:gd name="T56" fmla="*/ 272 w 1147"/>
                <a:gd name="T57" fmla="*/ 287 h 1242"/>
                <a:gd name="T58" fmla="*/ 282 w 1147"/>
                <a:gd name="T59" fmla="*/ 281 h 1242"/>
                <a:gd name="T60" fmla="*/ 288 w 1147"/>
                <a:gd name="T61" fmla="*/ 274 h 1242"/>
                <a:gd name="T62" fmla="*/ 292 w 1147"/>
                <a:gd name="T63" fmla="*/ 267 h 1242"/>
                <a:gd name="T64" fmla="*/ 293 w 1147"/>
                <a:gd name="T65" fmla="*/ 49 h 1242"/>
                <a:gd name="T66" fmla="*/ 291 w 1147"/>
                <a:gd name="T67" fmla="*/ 42 h 1242"/>
                <a:gd name="T68" fmla="*/ 287 w 1147"/>
                <a:gd name="T69" fmla="*/ 35 h 1242"/>
                <a:gd name="T70" fmla="*/ 279 w 1147"/>
                <a:gd name="T71" fmla="*/ 28 h 1242"/>
                <a:gd name="T72" fmla="*/ 269 w 1147"/>
                <a:gd name="T73" fmla="*/ 22 h 1242"/>
                <a:gd name="T74" fmla="*/ 255 w 1147"/>
                <a:gd name="T75" fmla="*/ 16 h 1242"/>
                <a:gd name="T76" fmla="*/ 240 w 1147"/>
                <a:gd name="T77" fmla="*/ 11 h 1242"/>
                <a:gd name="T78" fmla="*/ 222 w 1147"/>
                <a:gd name="T79" fmla="*/ 7 h 1242"/>
                <a:gd name="T80" fmla="*/ 204 w 1147"/>
                <a:gd name="T81" fmla="*/ 4 h 1242"/>
                <a:gd name="T82" fmla="*/ 183 w 1147"/>
                <a:gd name="T83" fmla="*/ 2 h 1242"/>
                <a:gd name="T84" fmla="*/ 161 w 1147"/>
                <a:gd name="T85" fmla="*/ 1 h 1242"/>
                <a:gd name="T86" fmla="*/ 147 w 1147"/>
                <a:gd name="T87" fmla="*/ 0 h 124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47"/>
                <a:gd name="T133" fmla="*/ 0 h 1242"/>
                <a:gd name="T134" fmla="*/ 1147 w 1147"/>
                <a:gd name="T135" fmla="*/ 1242 h 124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47" h="1242">
                  <a:moveTo>
                    <a:pt x="573" y="0"/>
                  </a:moveTo>
                  <a:lnTo>
                    <a:pt x="543" y="0"/>
                  </a:lnTo>
                  <a:lnTo>
                    <a:pt x="514" y="1"/>
                  </a:lnTo>
                  <a:lnTo>
                    <a:pt x="485" y="1"/>
                  </a:lnTo>
                  <a:lnTo>
                    <a:pt x="458" y="3"/>
                  </a:lnTo>
                  <a:lnTo>
                    <a:pt x="430" y="5"/>
                  </a:lnTo>
                  <a:lnTo>
                    <a:pt x="403" y="9"/>
                  </a:lnTo>
                  <a:lnTo>
                    <a:pt x="376" y="11"/>
                  </a:lnTo>
                  <a:lnTo>
                    <a:pt x="349" y="15"/>
                  </a:lnTo>
                  <a:lnTo>
                    <a:pt x="324" y="19"/>
                  </a:lnTo>
                  <a:lnTo>
                    <a:pt x="299" y="23"/>
                  </a:lnTo>
                  <a:lnTo>
                    <a:pt x="276" y="28"/>
                  </a:lnTo>
                  <a:lnTo>
                    <a:pt x="253" y="34"/>
                  </a:lnTo>
                  <a:lnTo>
                    <a:pt x="230" y="38"/>
                  </a:lnTo>
                  <a:lnTo>
                    <a:pt x="209" y="44"/>
                  </a:lnTo>
                  <a:lnTo>
                    <a:pt x="188" y="51"/>
                  </a:lnTo>
                  <a:lnTo>
                    <a:pt x="167" y="57"/>
                  </a:lnTo>
                  <a:lnTo>
                    <a:pt x="149" y="63"/>
                  </a:lnTo>
                  <a:lnTo>
                    <a:pt x="130" y="71"/>
                  </a:lnTo>
                  <a:lnTo>
                    <a:pt x="113" y="78"/>
                  </a:lnTo>
                  <a:lnTo>
                    <a:pt x="97" y="86"/>
                  </a:lnTo>
                  <a:lnTo>
                    <a:pt x="82" y="94"/>
                  </a:lnTo>
                  <a:lnTo>
                    <a:pt x="69" y="101"/>
                  </a:lnTo>
                  <a:lnTo>
                    <a:pt x="55" y="111"/>
                  </a:lnTo>
                  <a:lnTo>
                    <a:pt x="44" y="119"/>
                  </a:lnTo>
                  <a:lnTo>
                    <a:pt x="34" y="128"/>
                  </a:lnTo>
                  <a:lnTo>
                    <a:pt x="25" y="138"/>
                  </a:lnTo>
                  <a:lnTo>
                    <a:pt x="17" y="145"/>
                  </a:lnTo>
                  <a:lnTo>
                    <a:pt x="11" y="155"/>
                  </a:lnTo>
                  <a:lnTo>
                    <a:pt x="5" y="165"/>
                  </a:lnTo>
                  <a:lnTo>
                    <a:pt x="1" y="174"/>
                  </a:lnTo>
                  <a:lnTo>
                    <a:pt x="0" y="186"/>
                  </a:lnTo>
                  <a:lnTo>
                    <a:pt x="0" y="195"/>
                  </a:lnTo>
                  <a:lnTo>
                    <a:pt x="0" y="1046"/>
                  </a:lnTo>
                  <a:lnTo>
                    <a:pt x="0" y="1057"/>
                  </a:lnTo>
                  <a:lnTo>
                    <a:pt x="1" y="1067"/>
                  </a:lnTo>
                  <a:lnTo>
                    <a:pt x="5" y="1077"/>
                  </a:lnTo>
                  <a:lnTo>
                    <a:pt x="11" y="1086"/>
                  </a:lnTo>
                  <a:lnTo>
                    <a:pt x="17" y="1096"/>
                  </a:lnTo>
                  <a:lnTo>
                    <a:pt x="25" y="1105"/>
                  </a:lnTo>
                  <a:lnTo>
                    <a:pt x="34" y="1113"/>
                  </a:lnTo>
                  <a:lnTo>
                    <a:pt x="44" y="1123"/>
                  </a:lnTo>
                  <a:lnTo>
                    <a:pt x="55" y="1130"/>
                  </a:lnTo>
                  <a:lnTo>
                    <a:pt x="69" y="1140"/>
                  </a:lnTo>
                  <a:lnTo>
                    <a:pt x="82" y="1148"/>
                  </a:lnTo>
                  <a:lnTo>
                    <a:pt x="97" y="1155"/>
                  </a:lnTo>
                  <a:lnTo>
                    <a:pt x="113" y="1163"/>
                  </a:lnTo>
                  <a:lnTo>
                    <a:pt x="130" y="1171"/>
                  </a:lnTo>
                  <a:lnTo>
                    <a:pt x="149" y="1178"/>
                  </a:lnTo>
                  <a:lnTo>
                    <a:pt x="167" y="1184"/>
                  </a:lnTo>
                  <a:lnTo>
                    <a:pt x="188" y="1192"/>
                  </a:lnTo>
                  <a:lnTo>
                    <a:pt x="209" y="1198"/>
                  </a:lnTo>
                  <a:lnTo>
                    <a:pt x="230" y="1203"/>
                  </a:lnTo>
                  <a:lnTo>
                    <a:pt x="253" y="1209"/>
                  </a:lnTo>
                  <a:lnTo>
                    <a:pt x="276" y="1213"/>
                  </a:lnTo>
                  <a:lnTo>
                    <a:pt x="299" y="1219"/>
                  </a:lnTo>
                  <a:lnTo>
                    <a:pt x="324" y="1222"/>
                  </a:lnTo>
                  <a:lnTo>
                    <a:pt x="349" y="1226"/>
                  </a:lnTo>
                  <a:lnTo>
                    <a:pt x="376" y="1230"/>
                  </a:lnTo>
                  <a:lnTo>
                    <a:pt x="403" y="1232"/>
                  </a:lnTo>
                  <a:lnTo>
                    <a:pt x="430" y="1236"/>
                  </a:lnTo>
                  <a:lnTo>
                    <a:pt x="458" y="1238"/>
                  </a:lnTo>
                  <a:lnTo>
                    <a:pt x="485" y="1240"/>
                  </a:lnTo>
                  <a:lnTo>
                    <a:pt x="514" y="1240"/>
                  </a:lnTo>
                  <a:lnTo>
                    <a:pt x="543" y="1242"/>
                  </a:lnTo>
                  <a:lnTo>
                    <a:pt x="573" y="1242"/>
                  </a:lnTo>
                  <a:lnTo>
                    <a:pt x="602" y="1242"/>
                  </a:lnTo>
                  <a:lnTo>
                    <a:pt x="631" y="1240"/>
                  </a:lnTo>
                  <a:lnTo>
                    <a:pt x="660" y="1240"/>
                  </a:lnTo>
                  <a:lnTo>
                    <a:pt x="689" y="1238"/>
                  </a:lnTo>
                  <a:lnTo>
                    <a:pt x="716" y="1236"/>
                  </a:lnTo>
                  <a:lnTo>
                    <a:pt x="744" y="1232"/>
                  </a:lnTo>
                  <a:lnTo>
                    <a:pt x="771" y="1230"/>
                  </a:lnTo>
                  <a:lnTo>
                    <a:pt x="796" y="1226"/>
                  </a:lnTo>
                  <a:lnTo>
                    <a:pt x="821" y="1222"/>
                  </a:lnTo>
                  <a:lnTo>
                    <a:pt x="846" y="1219"/>
                  </a:lnTo>
                  <a:lnTo>
                    <a:pt x="871" y="1213"/>
                  </a:lnTo>
                  <a:lnTo>
                    <a:pt x="894" y="1209"/>
                  </a:lnTo>
                  <a:lnTo>
                    <a:pt x="917" y="1203"/>
                  </a:lnTo>
                  <a:lnTo>
                    <a:pt x="938" y="1198"/>
                  </a:lnTo>
                  <a:lnTo>
                    <a:pt x="959" y="1192"/>
                  </a:lnTo>
                  <a:lnTo>
                    <a:pt x="979" y="1184"/>
                  </a:lnTo>
                  <a:lnTo>
                    <a:pt x="998" y="1178"/>
                  </a:lnTo>
                  <a:lnTo>
                    <a:pt x="1015" y="1171"/>
                  </a:lnTo>
                  <a:lnTo>
                    <a:pt x="1032" y="1163"/>
                  </a:lnTo>
                  <a:lnTo>
                    <a:pt x="1050" y="1155"/>
                  </a:lnTo>
                  <a:lnTo>
                    <a:pt x="1063" y="1148"/>
                  </a:lnTo>
                  <a:lnTo>
                    <a:pt x="1078" y="1140"/>
                  </a:lnTo>
                  <a:lnTo>
                    <a:pt x="1090" y="1130"/>
                  </a:lnTo>
                  <a:lnTo>
                    <a:pt x="1101" y="1123"/>
                  </a:lnTo>
                  <a:lnTo>
                    <a:pt x="1113" y="1113"/>
                  </a:lnTo>
                  <a:lnTo>
                    <a:pt x="1121" y="1105"/>
                  </a:lnTo>
                  <a:lnTo>
                    <a:pt x="1128" y="1096"/>
                  </a:lnTo>
                  <a:lnTo>
                    <a:pt x="1136" y="1086"/>
                  </a:lnTo>
                  <a:lnTo>
                    <a:pt x="1140" y="1077"/>
                  </a:lnTo>
                  <a:lnTo>
                    <a:pt x="1144" y="1067"/>
                  </a:lnTo>
                  <a:lnTo>
                    <a:pt x="1146" y="1057"/>
                  </a:lnTo>
                  <a:lnTo>
                    <a:pt x="1147" y="1046"/>
                  </a:lnTo>
                  <a:lnTo>
                    <a:pt x="1147" y="195"/>
                  </a:lnTo>
                  <a:lnTo>
                    <a:pt x="1146" y="186"/>
                  </a:lnTo>
                  <a:lnTo>
                    <a:pt x="1144" y="174"/>
                  </a:lnTo>
                  <a:lnTo>
                    <a:pt x="1140" y="165"/>
                  </a:lnTo>
                  <a:lnTo>
                    <a:pt x="1136" y="155"/>
                  </a:lnTo>
                  <a:lnTo>
                    <a:pt x="1128" y="145"/>
                  </a:lnTo>
                  <a:lnTo>
                    <a:pt x="1121" y="138"/>
                  </a:lnTo>
                  <a:lnTo>
                    <a:pt x="1113" y="128"/>
                  </a:lnTo>
                  <a:lnTo>
                    <a:pt x="1101" y="119"/>
                  </a:lnTo>
                  <a:lnTo>
                    <a:pt x="1090" y="111"/>
                  </a:lnTo>
                  <a:lnTo>
                    <a:pt x="1078" y="101"/>
                  </a:lnTo>
                  <a:lnTo>
                    <a:pt x="1063" y="94"/>
                  </a:lnTo>
                  <a:lnTo>
                    <a:pt x="1050" y="86"/>
                  </a:lnTo>
                  <a:lnTo>
                    <a:pt x="1032" y="78"/>
                  </a:lnTo>
                  <a:lnTo>
                    <a:pt x="1015" y="71"/>
                  </a:lnTo>
                  <a:lnTo>
                    <a:pt x="998" y="63"/>
                  </a:lnTo>
                  <a:lnTo>
                    <a:pt x="979" y="57"/>
                  </a:lnTo>
                  <a:lnTo>
                    <a:pt x="959" y="51"/>
                  </a:lnTo>
                  <a:lnTo>
                    <a:pt x="938" y="44"/>
                  </a:lnTo>
                  <a:lnTo>
                    <a:pt x="917" y="38"/>
                  </a:lnTo>
                  <a:lnTo>
                    <a:pt x="894" y="32"/>
                  </a:lnTo>
                  <a:lnTo>
                    <a:pt x="871" y="28"/>
                  </a:lnTo>
                  <a:lnTo>
                    <a:pt x="846" y="23"/>
                  </a:lnTo>
                  <a:lnTo>
                    <a:pt x="821" y="19"/>
                  </a:lnTo>
                  <a:lnTo>
                    <a:pt x="796" y="15"/>
                  </a:lnTo>
                  <a:lnTo>
                    <a:pt x="771" y="11"/>
                  </a:lnTo>
                  <a:lnTo>
                    <a:pt x="744" y="9"/>
                  </a:lnTo>
                  <a:lnTo>
                    <a:pt x="716" y="5"/>
                  </a:lnTo>
                  <a:lnTo>
                    <a:pt x="689" y="3"/>
                  </a:lnTo>
                  <a:lnTo>
                    <a:pt x="660" y="1"/>
                  </a:lnTo>
                  <a:lnTo>
                    <a:pt x="631" y="1"/>
                  </a:lnTo>
                  <a:lnTo>
                    <a:pt x="602" y="0"/>
                  </a:lnTo>
                  <a:lnTo>
                    <a:pt x="573" y="0"/>
                  </a:lnTo>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26" name="Freeform 612"/>
            <p:cNvSpPr>
              <a:spLocks/>
            </p:cNvSpPr>
            <p:nvPr/>
          </p:nvSpPr>
          <p:spPr bwMode="auto">
            <a:xfrm>
              <a:off x="1919" y="662"/>
              <a:ext cx="580" cy="97"/>
            </a:xfrm>
            <a:custGeom>
              <a:avLst/>
              <a:gdLst>
                <a:gd name="T0" fmla="*/ 0 w 1147"/>
                <a:gd name="T1" fmla="*/ 3 h 194"/>
                <a:gd name="T2" fmla="*/ 2 w 1147"/>
                <a:gd name="T3" fmla="*/ 8 h 194"/>
                <a:gd name="T4" fmla="*/ 5 w 1147"/>
                <a:gd name="T5" fmla="*/ 13 h 194"/>
                <a:gd name="T6" fmla="*/ 9 w 1147"/>
                <a:gd name="T7" fmla="*/ 17 h 194"/>
                <a:gd name="T8" fmla="*/ 14 w 1147"/>
                <a:gd name="T9" fmla="*/ 22 h 194"/>
                <a:gd name="T10" fmla="*/ 21 w 1147"/>
                <a:gd name="T11" fmla="*/ 26 h 194"/>
                <a:gd name="T12" fmla="*/ 29 w 1147"/>
                <a:gd name="T13" fmla="*/ 30 h 194"/>
                <a:gd name="T14" fmla="*/ 37 w 1147"/>
                <a:gd name="T15" fmla="*/ 33 h 194"/>
                <a:gd name="T16" fmla="*/ 48 w 1147"/>
                <a:gd name="T17" fmla="*/ 36 h 194"/>
                <a:gd name="T18" fmla="*/ 59 w 1147"/>
                <a:gd name="T19" fmla="*/ 39 h 194"/>
                <a:gd name="T20" fmla="*/ 71 w 1147"/>
                <a:gd name="T21" fmla="*/ 42 h 194"/>
                <a:gd name="T22" fmla="*/ 83 w 1147"/>
                <a:gd name="T23" fmla="*/ 44 h 194"/>
                <a:gd name="T24" fmla="*/ 96 w 1147"/>
                <a:gd name="T25" fmla="*/ 46 h 194"/>
                <a:gd name="T26" fmla="*/ 110 w 1147"/>
                <a:gd name="T27" fmla="*/ 48 h 194"/>
                <a:gd name="T28" fmla="*/ 124 w 1147"/>
                <a:gd name="T29" fmla="*/ 48 h 194"/>
                <a:gd name="T30" fmla="*/ 139 w 1147"/>
                <a:gd name="T31" fmla="*/ 49 h 194"/>
                <a:gd name="T32" fmla="*/ 154 w 1147"/>
                <a:gd name="T33" fmla="*/ 49 h 194"/>
                <a:gd name="T34" fmla="*/ 169 w 1147"/>
                <a:gd name="T35" fmla="*/ 48 h 194"/>
                <a:gd name="T36" fmla="*/ 183 w 1147"/>
                <a:gd name="T37" fmla="*/ 48 h 194"/>
                <a:gd name="T38" fmla="*/ 197 w 1147"/>
                <a:gd name="T39" fmla="*/ 46 h 194"/>
                <a:gd name="T40" fmla="*/ 210 w 1147"/>
                <a:gd name="T41" fmla="*/ 44 h 194"/>
                <a:gd name="T42" fmla="*/ 222 w 1147"/>
                <a:gd name="T43" fmla="*/ 42 h 194"/>
                <a:gd name="T44" fmla="*/ 234 w 1147"/>
                <a:gd name="T45" fmla="*/ 39 h 194"/>
                <a:gd name="T46" fmla="*/ 245 w 1147"/>
                <a:gd name="T47" fmla="*/ 36 h 194"/>
                <a:gd name="T48" fmla="*/ 255 w 1147"/>
                <a:gd name="T49" fmla="*/ 33 h 194"/>
                <a:gd name="T50" fmla="*/ 264 w 1147"/>
                <a:gd name="T51" fmla="*/ 30 h 194"/>
                <a:gd name="T52" fmla="*/ 272 w 1147"/>
                <a:gd name="T53" fmla="*/ 26 h 194"/>
                <a:gd name="T54" fmla="*/ 279 w 1147"/>
                <a:gd name="T55" fmla="*/ 22 h 194"/>
                <a:gd name="T56" fmla="*/ 285 w 1147"/>
                <a:gd name="T57" fmla="*/ 17 h 194"/>
                <a:gd name="T58" fmla="*/ 288 w 1147"/>
                <a:gd name="T59" fmla="*/ 13 h 194"/>
                <a:gd name="T60" fmla="*/ 291 w 1147"/>
                <a:gd name="T61" fmla="*/ 8 h 194"/>
                <a:gd name="T62" fmla="*/ 293 w 1147"/>
                <a:gd name="T63" fmla="*/ 3 h 19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147"/>
                <a:gd name="T97" fmla="*/ 0 h 194"/>
                <a:gd name="T98" fmla="*/ 1147 w 1147"/>
                <a:gd name="T99" fmla="*/ 194 h 19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147" h="194">
                  <a:moveTo>
                    <a:pt x="0" y="0"/>
                  </a:moveTo>
                  <a:lnTo>
                    <a:pt x="0" y="12"/>
                  </a:lnTo>
                  <a:lnTo>
                    <a:pt x="1" y="22"/>
                  </a:lnTo>
                  <a:lnTo>
                    <a:pt x="5" y="31"/>
                  </a:lnTo>
                  <a:lnTo>
                    <a:pt x="11" y="41"/>
                  </a:lnTo>
                  <a:lnTo>
                    <a:pt x="17" y="50"/>
                  </a:lnTo>
                  <a:lnTo>
                    <a:pt x="25" y="58"/>
                  </a:lnTo>
                  <a:lnTo>
                    <a:pt x="34" y="68"/>
                  </a:lnTo>
                  <a:lnTo>
                    <a:pt x="44" y="77"/>
                  </a:lnTo>
                  <a:lnTo>
                    <a:pt x="55" y="85"/>
                  </a:lnTo>
                  <a:lnTo>
                    <a:pt x="69" y="94"/>
                  </a:lnTo>
                  <a:lnTo>
                    <a:pt x="82" y="102"/>
                  </a:lnTo>
                  <a:lnTo>
                    <a:pt x="97" y="110"/>
                  </a:lnTo>
                  <a:lnTo>
                    <a:pt x="113" y="118"/>
                  </a:lnTo>
                  <a:lnTo>
                    <a:pt x="130" y="125"/>
                  </a:lnTo>
                  <a:lnTo>
                    <a:pt x="147" y="131"/>
                  </a:lnTo>
                  <a:lnTo>
                    <a:pt x="167" y="139"/>
                  </a:lnTo>
                  <a:lnTo>
                    <a:pt x="188" y="144"/>
                  </a:lnTo>
                  <a:lnTo>
                    <a:pt x="207" y="150"/>
                  </a:lnTo>
                  <a:lnTo>
                    <a:pt x="230" y="156"/>
                  </a:lnTo>
                  <a:lnTo>
                    <a:pt x="251" y="162"/>
                  </a:lnTo>
                  <a:lnTo>
                    <a:pt x="276" y="167"/>
                  </a:lnTo>
                  <a:lnTo>
                    <a:pt x="299" y="171"/>
                  </a:lnTo>
                  <a:lnTo>
                    <a:pt x="324" y="175"/>
                  </a:lnTo>
                  <a:lnTo>
                    <a:pt x="349" y="179"/>
                  </a:lnTo>
                  <a:lnTo>
                    <a:pt x="376" y="183"/>
                  </a:lnTo>
                  <a:lnTo>
                    <a:pt x="403" y="187"/>
                  </a:lnTo>
                  <a:lnTo>
                    <a:pt x="430" y="189"/>
                  </a:lnTo>
                  <a:lnTo>
                    <a:pt x="456" y="190"/>
                  </a:lnTo>
                  <a:lnTo>
                    <a:pt x="485" y="192"/>
                  </a:lnTo>
                  <a:lnTo>
                    <a:pt x="514" y="194"/>
                  </a:lnTo>
                  <a:lnTo>
                    <a:pt x="543" y="194"/>
                  </a:lnTo>
                  <a:lnTo>
                    <a:pt x="573" y="194"/>
                  </a:lnTo>
                  <a:lnTo>
                    <a:pt x="602" y="194"/>
                  </a:lnTo>
                  <a:lnTo>
                    <a:pt x="631" y="194"/>
                  </a:lnTo>
                  <a:lnTo>
                    <a:pt x="660" y="192"/>
                  </a:lnTo>
                  <a:lnTo>
                    <a:pt x="689" y="190"/>
                  </a:lnTo>
                  <a:lnTo>
                    <a:pt x="716" y="189"/>
                  </a:lnTo>
                  <a:lnTo>
                    <a:pt x="742" y="187"/>
                  </a:lnTo>
                  <a:lnTo>
                    <a:pt x="769" y="183"/>
                  </a:lnTo>
                  <a:lnTo>
                    <a:pt x="796" y="179"/>
                  </a:lnTo>
                  <a:lnTo>
                    <a:pt x="821" y="175"/>
                  </a:lnTo>
                  <a:lnTo>
                    <a:pt x="846" y="171"/>
                  </a:lnTo>
                  <a:lnTo>
                    <a:pt x="871" y="167"/>
                  </a:lnTo>
                  <a:lnTo>
                    <a:pt x="894" y="162"/>
                  </a:lnTo>
                  <a:lnTo>
                    <a:pt x="915" y="156"/>
                  </a:lnTo>
                  <a:lnTo>
                    <a:pt x="938" y="150"/>
                  </a:lnTo>
                  <a:lnTo>
                    <a:pt x="959" y="144"/>
                  </a:lnTo>
                  <a:lnTo>
                    <a:pt x="979" y="139"/>
                  </a:lnTo>
                  <a:lnTo>
                    <a:pt x="998" y="131"/>
                  </a:lnTo>
                  <a:lnTo>
                    <a:pt x="1015" y="125"/>
                  </a:lnTo>
                  <a:lnTo>
                    <a:pt x="1032" y="118"/>
                  </a:lnTo>
                  <a:lnTo>
                    <a:pt x="1050" y="110"/>
                  </a:lnTo>
                  <a:lnTo>
                    <a:pt x="1063" y="102"/>
                  </a:lnTo>
                  <a:lnTo>
                    <a:pt x="1078" y="94"/>
                  </a:lnTo>
                  <a:lnTo>
                    <a:pt x="1090" y="85"/>
                  </a:lnTo>
                  <a:lnTo>
                    <a:pt x="1101" y="77"/>
                  </a:lnTo>
                  <a:lnTo>
                    <a:pt x="1113" y="68"/>
                  </a:lnTo>
                  <a:lnTo>
                    <a:pt x="1121" y="58"/>
                  </a:lnTo>
                  <a:lnTo>
                    <a:pt x="1128" y="50"/>
                  </a:lnTo>
                  <a:lnTo>
                    <a:pt x="1136" y="41"/>
                  </a:lnTo>
                  <a:lnTo>
                    <a:pt x="1140" y="31"/>
                  </a:lnTo>
                  <a:lnTo>
                    <a:pt x="1144" y="22"/>
                  </a:lnTo>
                  <a:lnTo>
                    <a:pt x="1146" y="12"/>
                  </a:lnTo>
                  <a:lnTo>
                    <a:pt x="1147" y="0"/>
                  </a:lnTo>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27" name="Freeform 613"/>
            <p:cNvSpPr>
              <a:spLocks/>
            </p:cNvSpPr>
            <p:nvPr/>
          </p:nvSpPr>
          <p:spPr bwMode="auto">
            <a:xfrm>
              <a:off x="1919" y="564"/>
              <a:ext cx="580" cy="621"/>
            </a:xfrm>
            <a:custGeom>
              <a:avLst/>
              <a:gdLst>
                <a:gd name="T0" fmla="*/ 131 w 1147"/>
                <a:gd name="T1" fmla="*/ 1 h 1242"/>
                <a:gd name="T2" fmla="*/ 110 w 1147"/>
                <a:gd name="T3" fmla="*/ 2 h 1242"/>
                <a:gd name="T4" fmla="*/ 89 w 1147"/>
                <a:gd name="T5" fmla="*/ 4 h 1242"/>
                <a:gd name="T6" fmla="*/ 71 w 1147"/>
                <a:gd name="T7" fmla="*/ 7 h 1242"/>
                <a:gd name="T8" fmla="*/ 54 w 1147"/>
                <a:gd name="T9" fmla="*/ 11 h 1242"/>
                <a:gd name="T10" fmla="*/ 38 w 1147"/>
                <a:gd name="T11" fmla="*/ 16 h 1242"/>
                <a:gd name="T12" fmla="*/ 25 w 1147"/>
                <a:gd name="T13" fmla="*/ 22 h 1242"/>
                <a:gd name="T14" fmla="*/ 14 w 1147"/>
                <a:gd name="T15" fmla="*/ 28 h 1242"/>
                <a:gd name="T16" fmla="*/ 7 w 1147"/>
                <a:gd name="T17" fmla="*/ 35 h 1242"/>
                <a:gd name="T18" fmla="*/ 2 w 1147"/>
                <a:gd name="T19" fmla="*/ 42 h 1242"/>
                <a:gd name="T20" fmla="*/ 0 w 1147"/>
                <a:gd name="T21" fmla="*/ 49 h 1242"/>
                <a:gd name="T22" fmla="*/ 1 w 1147"/>
                <a:gd name="T23" fmla="*/ 267 h 1242"/>
                <a:gd name="T24" fmla="*/ 5 w 1147"/>
                <a:gd name="T25" fmla="*/ 274 h 1242"/>
                <a:gd name="T26" fmla="*/ 11 w 1147"/>
                <a:gd name="T27" fmla="*/ 281 h 1242"/>
                <a:gd name="T28" fmla="*/ 21 w 1147"/>
                <a:gd name="T29" fmla="*/ 287 h 1242"/>
                <a:gd name="T30" fmla="*/ 33 w 1147"/>
                <a:gd name="T31" fmla="*/ 293 h 1242"/>
                <a:gd name="T32" fmla="*/ 48 w 1147"/>
                <a:gd name="T33" fmla="*/ 298 h 1242"/>
                <a:gd name="T34" fmla="*/ 65 w 1147"/>
                <a:gd name="T35" fmla="*/ 303 h 1242"/>
                <a:gd name="T36" fmla="*/ 83 w 1147"/>
                <a:gd name="T37" fmla="*/ 306 h 1242"/>
                <a:gd name="T38" fmla="*/ 103 w 1147"/>
                <a:gd name="T39" fmla="*/ 308 h 1242"/>
                <a:gd name="T40" fmla="*/ 124 w 1147"/>
                <a:gd name="T41" fmla="*/ 310 h 1242"/>
                <a:gd name="T42" fmla="*/ 147 w 1147"/>
                <a:gd name="T43" fmla="*/ 311 h 1242"/>
                <a:gd name="T44" fmla="*/ 169 w 1147"/>
                <a:gd name="T45" fmla="*/ 310 h 1242"/>
                <a:gd name="T46" fmla="*/ 190 w 1147"/>
                <a:gd name="T47" fmla="*/ 308 h 1242"/>
                <a:gd name="T48" fmla="*/ 210 w 1147"/>
                <a:gd name="T49" fmla="*/ 306 h 1242"/>
                <a:gd name="T50" fmla="*/ 229 w 1147"/>
                <a:gd name="T51" fmla="*/ 303 h 1242"/>
                <a:gd name="T52" fmla="*/ 245 w 1147"/>
                <a:gd name="T53" fmla="*/ 298 h 1242"/>
                <a:gd name="T54" fmla="*/ 259 w 1147"/>
                <a:gd name="T55" fmla="*/ 293 h 1242"/>
                <a:gd name="T56" fmla="*/ 272 w 1147"/>
                <a:gd name="T57" fmla="*/ 287 h 1242"/>
                <a:gd name="T58" fmla="*/ 282 w 1147"/>
                <a:gd name="T59" fmla="*/ 281 h 1242"/>
                <a:gd name="T60" fmla="*/ 288 w 1147"/>
                <a:gd name="T61" fmla="*/ 274 h 1242"/>
                <a:gd name="T62" fmla="*/ 292 w 1147"/>
                <a:gd name="T63" fmla="*/ 267 h 1242"/>
                <a:gd name="T64" fmla="*/ 293 w 1147"/>
                <a:gd name="T65" fmla="*/ 49 h 1242"/>
                <a:gd name="T66" fmla="*/ 291 w 1147"/>
                <a:gd name="T67" fmla="*/ 42 h 1242"/>
                <a:gd name="T68" fmla="*/ 287 w 1147"/>
                <a:gd name="T69" fmla="*/ 35 h 1242"/>
                <a:gd name="T70" fmla="*/ 279 w 1147"/>
                <a:gd name="T71" fmla="*/ 28 h 1242"/>
                <a:gd name="T72" fmla="*/ 269 w 1147"/>
                <a:gd name="T73" fmla="*/ 22 h 1242"/>
                <a:gd name="T74" fmla="*/ 255 w 1147"/>
                <a:gd name="T75" fmla="*/ 16 h 1242"/>
                <a:gd name="T76" fmla="*/ 240 w 1147"/>
                <a:gd name="T77" fmla="*/ 11 h 1242"/>
                <a:gd name="T78" fmla="*/ 222 w 1147"/>
                <a:gd name="T79" fmla="*/ 7 h 1242"/>
                <a:gd name="T80" fmla="*/ 204 w 1147"/>
                <a:gd name="T81" fmla="*/ 4 h 1242"/>
                <a:gd name="T82" fmla="*/ 183 w 1147"/>
                <a:gd name="T83" fmla="*/ 2 h 1242"/>
                <a:gd name="T84" fmla="*/ 161 w 1147"/>
                <a:gd name="T85" fmla="*/ 1 h 1242"/>
                <a:gd name="T86" fmla="*/ 147 w 1147"/>
                <a:gd name="T87" fmla="*/ 0 h 124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47"/>
                <a:gd name="T133" fmla="*/ 0 h 1242"/>
                <a:gd name="T134" fmla="*/ 1147 w 1147"/>
                <a:gd name="T135" fmla="*/ 1242 h 124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47" h="1242">
                  <a:moveTo>
                    <a:pt x="573" y="0"/>
                  </a:moveTo>
                  <a:lnTo>
                    <a:pt x="543" y="0"/>
                  </a:lnTo>
                  <a:lnTo>
                    <a:pt x="514" y="1"/>
                  </a:lnTo>
                  <a:lnTo>
                    <a:pt x="485" y="1"/>
                  </a:lnTo>
                  <a:lnTo>
                    <a:pt x="458" y="3"/>
                  </a:lnTo>
                  <a:lnTo>
                    <a:pt x="430" y="5"/>
                  </a:lnTo>
                  <a:lnTo>
                    <a:pt x="403" y="9"/>
                  </a:lnTo>
                  <a:lnTo>
                    <a:pt x="376" y="11"/>
                  </a:lnTo>
                  <a:lnTo>
                    <a:pt x="349" y="15"/>
                  </a:lnTo>
                  <a:lnTo>
                    <a:pt x="324" y="19"/>
                  </a:lnTo>
                  <a:lnTo>
                    <a:pt x="299" y="23"/>
                  </a:lnTo>
                  <a:lnTo>
                    <a:pt x="276" y="28"/>
                  </a:lnTo>
                  <a:lnTo>
                    <a:pt x="253" y="34"/>
                  </a:lnTo>
                  <a:lnTo>
                    <a:pt x="230" y="38"/>
                  </a:lnTo>
                  <a:lnTo>
                    <a:pt x="209" y="44"/>
                  </a:lnTo>
                  <a:lnTo>
                    <a:pt x="188" y="51"/>
                  </a:lnTo>
                  <a:lnTo>
                    <a:pt x="167" y="57"/>
                  </a:lnTo>
                  <a:lnTo>
                    <a:pt x="149" y="63"/>
                  </a:lnTo>
                  <a:lnTo>
                    <a:pt x="130" y="71"/>
                  </a:lnTo>
                  <a:lnTo>
                    <a:pt x="113" y="78"/>
                  </a:lnTo>
                  <a:lnTo>
                    <a:pt x="97" y="86"/>
                  </a:lnTo>
                  <a:lnTo>
                    <a:pt x="82" y="94"/>
                  </a:lnTo>
                  <a:lnTo>
                    <a:pt x="69" y="101"/>
                  </a:lnTo>
                  <a:lnTo>
                    <a:pt x="55" y="111"/>
                  </a:lnTo>
                  <a:lnTo>
                    <a:pt x="44" y="119"/>
                  </a:lnTo>
                  <a:lnTo>
                    <a:pt x="34" y="128"/>
                  </a:lnTo>
                  <a:lnTo>
                    <a:pt x="25" y="138"/>
                  </a:lnTo>
                  <a:lnTo>
                    <a:pt x="17" y="145"/>
                  </a:lnTo>
                  <a:lnTo>
                    <a:pt x="11" y="155"/>
                  </a:lnTo>
                  <a:lnTo>
                    <a:pt x="5" y="165"/>
                  </a:lnTo>
                  <a:lnTo>
                    <a:pt x="1" y="174"/>
                  </a:lnTo>
                  <a:lnTo>
                    <a:pt x="0" y="186"/>
                  </a:lnTo>
                  <a:lnTo>
                    <a:pt x="0" y="195"/>
                  </a:lnTo>
                  <a:lnTo>
                    <a:pt x="0" y="1046"/>
                  </a:lnTo>
                  <a:lnTo>
                    <a:pt x="0" y="1057"/>
                  </a:lnTo>
                  <a:lnTo>
                    <a:pt x="1" y="1067"/>
                  </a:lnTo>
                  <a:lnTo>
                    <a:pt x="5" y="1077"/>
                  </a:lnTo>
                  <a:lnTo>
                    <a:pt x="11" y="1086"/>
                  </a:lnTo>
                  <a:lnTo>
                    <a:pt x="17" y="1096"/>
                  </a:lnTo>
                  <a:lnTo>
                    <a:pt x="25" y="1105"/>
                  </a:lnTo>
                  <a:lnTo>
                    <a:pt x="34" y="1113"/>
                  </a:lnTo>
                  <a:lnTo>
                    <a:pt x="44" y="1123"/>
                  </a:lnTo>
                  <a:lnTo>
                    <a:pt x="55" y="1130"/>
                  </a:lnTo>
                  <a:lnTo>
                    <a:pt x="69" y="1140"/>
                  </a:lnTo>
                  <a:lnTo>
                    <a:pt x="82" y="1148"/>
                  </a:lnTo>
                  <a:lnTo>
                    <a:pt x="97" y="1155"/>
                  </a:lnTo>
                  <a:lnTo>
                    <a:pt x="113" y="1163"/>
                  </a:lnTo>
                  <a:lnTo>
                    <a:pt x="130" y="1171"/>
                  </a:lnTo>
                  <a:lnTo>
                    <a:pt x="149" y="1178"/>
                  </a:lnTo>
                  <a:lnTo>
                    <a:pt x="167" y="1184"/>
                  </a:lnTo>
                  <a:lnTo>
                    <a:pt x="188" y="1192"/>
                  </a:lnTo>
                  <a:lnTo>
                    <a:pt x="209" y="1198"/>
                  </a:lnTo>
                  <a:lnTo>
                    <a:pt x="230" y="1203"/>
                  </a:lnTo>
                  <a:lnTo>
                    <a:pt x="253" y="1209"/>
                  </a:lnTo>
                  <a:lnTo>
                    <a:pt x="276" y="1213"/>
                  </a:lnTo>
                  <a:lnTo>
                    <a:pt x="299" y="1219"/>
                  </a:lnTo>
                  <a:lnTo>
                    <a:pt x="324" y="1222"/>
                  </a:lnTo>
                  <a:lnTo>
                    <a:pt x="349" y="1226"/>
                  </a:lnTo>
                  <a:lnTo>
                    <a:pt x="376" y="1230"/>
                  </a:lnTo>
                  <a:lnTo>
                    <a:pt x="403" y="1232"/>
                  </a:lnTo>
                  <a:lnTo>
                    <a:pt x="430" y="1236"/>
                  </a:lnTo>
                  <a:lnTo>
                    <a:pt x="458" y="1238"/>
                  </a:lnTo>
                  <a:lnTo>
                    <a:pt x="485" y="1240"/>
                  </a:lnTo>
                  <a:lnTo>
                    <a:pt x="514" y="1240"/>
                  </a:lnTo>
                  <a:lnTo>
                    <a:pt x="543" y="1242"/>
                  </a:lnTo>
                  <a:lnTo>
                    <a:pt x="573" y="1242"/>
                  </a:lnTo>
                  <a:lnTo>
                    <a:pt x="602" y="1242"/>
                  </a:lnTo>
                  <a:lnTo>
                    <a:pt x="631" y="1240"/>
                  </a:lnTo>
                  <a:lnTo>
                    <a:pt x="660" y="1240"/>
                  </a:lnTo>
                  <a:lnTo>
                    <a:pt x="689" y="1238"/>
                  </a:lnTo>
                  <a:lnTo>
                    <a:pt x="716" y="1236"/>
                  </a:lnTo>
                  <a:lnTo>
                    <a:pt x="744" y="1232"/>
                  </a:lnTo>
                  <a:lnTo>
                    <a:pt x="771" y="1230"/>
                  </a:lnTo>
                  <a:lnTo>
                    <a:pt x="796" y="1226"/>
                  </a:lnTo>
                  <a:lnTo>
                    <a:pt x="821" y="1222"/>
                  </a:lnTo>
                  <a:lnTo>
                    <a:pt x="846" y="1219"/>
                  </a:lnTo>
                  <a:lnTo>
                    <a:pt x="871" y="1213"/>
                  </a:lnTo>
                  <a:lnTo>
                    <a:pt x="894" y="1209"/>
                  </a:lnTo>
                  <a:lnTo>
                    <a:pt x="917" y="1203"/>
                  </a:lnTo>
                  <a:lnTo>
                    <a:pt x="938" y="1198"/>
                  </a:lnTo>
                  <a:lnTo>
                    <a:pt x="959" y="1192"/>
                  </a:lnTo>
                  <a:lnTo>
                    <a:pt x="979" y="1184"/>
                  </a:lnTo>
                  <a:lnTo>
                    <a:pt x="998" y="1178"/>
                  </a:lnTo>
                  <a:lnTo>
                    <a:pt x="1015" y="1171"/>
                  </a:lnTo>
                  <a:lnTo>
                    <a:pt x="1032" y="1163"/>
                  </a:lnTo>
                  <a:lnTo>
                    <a:pt x="1050" y="1155"/>
                  </a:lnTo>
                  <a:lnTo>
                    <a:pt x="1063" y="1148"/>
                  </a:lnTo>
                  <a:lnTo>
                    <a:pt x="1078" y="1140"/>
                  </a:lnTo>
                  <a:lnTo>
                    <a:pt x="1090" y="1130"/>
                  </a:lnTo>
                  <a:lnTo>
                    <a:pt x="1101" y="1123"/>
                  </a:lnTo>
                  <a:lnTo>
                    <a:pt x="1113" y="1113"/>
                  </a:lnTo>
                  <a:lnTo>
                    <a:pt x="1121" y="1105"/>
                  </a:lnTo>
                  <a:lnTo>
                    <a:pt x="1128" y="1096"/>
                  </a:lnTo>
                  <a:lnTo>
                    <a:pt x="1136" y="1086"/>
                  </a:lnTo>
                  <a:lnTo>
                    <a:pt x="1140" y="1077"/>
                  </a:lnTo>
                  <a:lnTo>
                    <a:pt x="1144" y="1067"/>
                  </a:lnTo>
                  <a:lnTo>
                    <a:pt x="1146" y="1057"/>
                  </a:lnTo>
                  <a:lnTo>
                    <a:pt x="1147" y="1046"/>
                  </a:lnTo>
                  <a:lnTo>
                    <a:pt x="1147" y="195"/>
                  </a:lnTo>
                  <a:lnTo>
                    <a:pt x="1146" y="186"/>
                  </a:lnTo>
                  <a:lnTo>
                    <a:pt x="1144" y="174"/>
                  </a:lnTo>
                  <a:lnTo>
                    <a:pt x="1140" y="165"/>
                  </a:lnTo>
                  <a:lnTo>
                    <a:pt x="1136" y="155"/>
                  </a:lnTo>
                  <a:lnTo>
                    <a:pt x="1128" y="145"/>
                  </a:lnTo>
                  <a:lnTo>
                    <a:pt x="1121" y="138"/>
                  </a:lnTo>
                  <a:lnTo>
                    <a:pt x="1113" y="128"/>
                  </a:lnTo>
                  <a:lnTo>
                    <a:pt x="1101" y="119"/>
                  </a:lnTo>
                  <a:lnTo>
                    <a:pt x="1090" y="111"/>
                  </a:lnTo>
                  <a:lnTo>
                    <a:pt x="1078" y="101"/>
                  </a:lnTo>
                  <a:lnTo>
                    <a:pt x="1063" y="94"/>
                  </a:lnTo>
                  <a:lnTo>
                    <a:pt x="1050" y="86"/>
                  </a:lnTo>
                  <a:lnTo>
                    <a:pt x="1032" y="78"/>
                  </a:lnTo>
                  <a:lnTo>
                    <a:pt x="1015" y="71"/>
                  </a:lnTo>
                  <a:lnTo>
                    <a:pt x="998" y="63"/>
                  </a:lnTo>
                  <a:lnTo>
                    <a:pt x="979" y="57"/>
                  </a:lnTo>
                  <a:lnTo>
                    <a:pt x="959" y="51"/>
                  </a:lnTo>
                  <a:lnTo>
                    <a:pt x="938" y="44"/>
                  </a:lnTo>
                  <a:lnTo>
                    <a:pt x="917" y="38"/>
                  </a:lnTo>
                  <a:lnTo>
                    <a:pt x="894" y="32"/>
                  </a:lnTo>
                  <a:lnTo>
                    <a:pt x="871" y="28"/>
                  </a:lnTo>
                  <a:lnTo>
                    <a:pt x="846" y="23"/>
                  </a:lnTo>
                  <a:lnTo>
                    <a:pt x="821" y="19"/>
                  </a:lnTo>
                  <a:lnTo>
                    <a:pt x="796" y="15"/>
                  </a:lnTo>
                  <a:lnTo>
                    <a:pt x="771" y="11"/>
                  </a:lnTo>
                  <a:lnTo>
                    <a:pt x="744" y="9"/>
                  </a:lnTo>
                  <a:lnTo>
                    <a:pt x="716" y="5"/>
                  </a:lnTo>
                  <a:lnTo>
                    <a:pt x="689" y="3"/>
                  </a:lnTo>
                  <a:lnTo>
                    <a:pt x="660" y="1"/>
                  </a:lnTo>
                  <a:lnTo>
                    <a:pt x="631" y="1"/>
                  </a:lnTo>
                  <a:lnTo>
                    <a:pt x="602" y="0"/>
                  </a:lnTo>
                  <a:lnTo>
                    <a:pt x="573" y="0"/>
                  </a:lnTo>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28" name="Freeform 614"/>
            <p:cNvSpPr>
              <a:spLocks/>
            </p:cNvSpPr>
            <p:nvPr/>
          </p:nvSpPr>
          <p:spPr bwMode="auto">
            <a:xfrm>
              <a:off x="1919" y="662"/>
              <a:ext cx="580" cy="97"/>
            </a:xfrm>
            <a:custGeom>
              <a:avLst/>
              <a:gdLst>
                <a:gd name="T0" fmla="*/ 0 w 1147"/>
                <a:gd name="T1" fmla="*/ 3 h 194"/>
                <a:gd name="T2" fmla="*/ 2 w 1147"/>
                <a:gd name="T3" fmla="*/ 8 h 194"/>
                <a:gd name="T4" fmla="*/ 5 w 1147"/>
                <a:gd name="T5" fmla="*/ 13 h 194"/>
                <a:gd name="T6" fmla="*/ 9 w 1147"/>
                <a:gd name="T7" fmla="*/ 17 h 194"/>
                <a:gd name="T8" fmla="*/ 14 w 1147"/>
                <a:gd name="T9" fmla="*/ 22 h 194"/>
                <a:gd name="T10" fmla="*/ 21 w 1147"/>
                <a:gd name="T11" fmla="*/ 26 h 194"/>
                <a:gd name="T12" fmla="*/ 29 w 1147"/>
                <a:gd name="T13" fmla="*/ 30 h 194"/>
                <a:gd name="T14" fmla="*/ 37 w 1147"/>
                <a:gd name="T15" fmla="*/ 33 h 194"/>
                <a:gd name="T16" fmla="*/ 48 w 1147"/>
                <a:gd name="T17" fmla="*/ 36 h 194"/>
                <a:gd name="T18" fmla="*/ 59 w 1147"/>
                <a:gd name="T19" fmla="*/ 39 h 194"/>
                <a:gd name="T20" fmla="*/ 71 w 1147"/>
                <a:gd name="T21" fmla="*/ 42 h 194"/>
                <a:gd name="T22" fmla="*/ 83 w 1147"/>
                <a:gd name="T23" fmla="*/ 44 h 194"/>
                <a:gd name="T24" fmla="*/ 96 w 1147"/>
                <a:gd name="T25" fmla="*/ 46 h 194"/>
                <a:gd name="T26" fmla="*/ 110 w 1147"/>
                <a:gd name="T27" fmla="*/ 48 h 194"/>
                <a:gd name="T28" fmla="*/ 124 w 1147"/>
                <a:gd name="T29" fmla="*/ 48 h 194"/>
                <a:gd name="T30" fmla="*/ 139 w 1147"/>
                <a:gd name="T31" fmla="*/ 49 h 194"/>
                <a:gd name="T32" fmla="*/ 154 w 1147"/>
                <a:gd name="T33" fmla="*/ 49 h 194"/>
                <a:gd name="T34" fmla="*/ 169 w 1147"/>
                <a:gd name="T35" fmla="*/ 48 h 194"/>
                <a:gd name="T36" fmla="*/ 183 w 1147"/>
                <a:gd name="T37" fmla="*/ 48 h 194"/>
                <a:gd name="T38" fmla="*/ 197 w 1147"/>
                <a:gd name="T39" fmla="*/ 46 h 194"/>
                <a:gd name="T40" fmla="*/ 210 w 1147"/>
                <a:gd name="T41" fmla="*/ 44 h 194"/>
                <a:gd name="T42" fmla="*/ 222 w 1147"/>
                <a:gd name="T43" fmla="*/ 42 h 194"/>
                <a:gd name="T44" fmla="*/ 234 w 1147"/>
                <a:gd name="T45" fmla="*/ 39 h 194"/>
                <a:gd name="T46" fmla="*/ 245 w 1147"/>
                <a:gd name="T47" fmla="*/ 36 h 194"/>
                <a:gd name="T48" fmla="*/ 255 w 1147"/>
                <a:gd name="T49" fmla="*/ 33 h 194"/>
                <a:gd name="T50" fmla="*/ 264 w 1147"/>
                <a:gd name="T51" fmla="*/ 30 h 194"/>
                <a:gd name="T52" fmla="*/ 272 w 1147"/>
                <a:gd name="T53" fmla="*/ 26 h 194"/>
                <a:gd name="T54" fmla="*/ 279 w 1147"/>
                <a:gd name="T55" fmla="*/ 22 h 194"/>
                <a:gd name="T56" fmla="*/ 285 w 1147"/>
                <a:gd name="T57" fmla="*/ 17 h 194"/>
                <a:gd name="T58" fmla="*/ 288 w 1147"/>
                <a:gd name="T59" fmla="*/ 13 h 194"/>
                <a:gd name="T60" fmla="*/ 291 w 1147"/>
                <a:gd name="T61" fmla="*/ 8 h 194"/>
                <a:gd name="T62" fmla="*/ 293 w 1147"/>
                <a:gd name="T63" fmla="*/ 3 h 19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147"/>
                <a:gd name="T97" fmla="*/ 0 h 194"/>
                <a:gd name="T98" fmla="*/ 1147 w 1147"/>
                <a:gd name="T99" fmla="*/ 194 h 19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147" h="194">
                  <a:moveTo>
                    <a:pt x="0" y="0"/>
                  </a:moveTo>
                  <a:lnTo>
                    <a:pt x="0" y="12"/>
                  </a:lnTo>
                  <a:lnTo>
                    <a:pt x="1" y="22"/>
                  </a:lnTo>
                  <a:lnTo>
                    <a:pt x="5" y="31"/>
                  </a:lnTo>
                  <a:lnTo>
                    <a:pt x="11" y="41"/>
                  </a:lnTo>
                  <a:lnTo>
                    <a:pt x="17" y="50"/>
                  </a:lnTo>
                  <a:lnTo>
                    <a:pt x="25" y="58"/>
                  </a:lnTo>
                  <a:lnTo>
                    <a:pt x="34" y="68"/>
                  </a:lnTo>
                  <a:lnTo>
                    <a:pt x="44" y="77"/>
                  </a:lnTo>
                  <a:lnTo>
                    <a:pt x="55" y="85"/>
                  </a:lnTo>
                  <a:lnTo>
                    <a:pt x="69" y="94"/>
                  </a:lnTo>
                  <a:lnTo>
                    <a:pt x="82" y="102"/>
                  </a:lnTo>
                  <a:lnTo>
                    <a:pt x="97" y="110"/>
                  </a:lnTo>
                  <a:lnTo>
                    <a:pt x="113" y="118"/>
                  </a:lnTo>
                  <a:lnTo>
                    <a:pt x="130" y="125"/>
                  </a:lnTo>
                  <a:lnTo>
                    <a:pt x="147" y="131"/>
                  </a:lnTo>
                  <a:lnTo>
                    <a:pt x="167" y="139"/>
                  </a:lnTo>
                  <a:lnTo>
                    <a:pt x="188" y="144"/>
                  </a:lnTo>
                  <a:lnTo>
                    <a:pt x="207" y="150"/>
                  </a:lnTo>
                  <a:lnTo>
                    <a:pt x="230" y="156"/>
                  </a:lnTo>
                  <a:lnTo>
                    <a:pt x="251" y="162"/>
                  </a:lnTo>
                  <a:lnTo>
                    <a:pt x="276" y="167"/>
                  </a:lnTo>
                  <a:lnTo>
                    <a:pt x="299" y="171"/>
                  </a:lnTo>
                  <a:lnTo>
                    <a:pt x="324" y="175"/>
                  </a:lnTo>
                  <a:lnTo>
                    <a:pt x="349" y="179"/>
                  </a:lnTo>
                  <a:lnTo>
                    <a:pt x="376" y="183"/>
                  </a:lnTo>
                  <a:lnTo>
                    <a:pt x="403" y="187"/>
                  </a:lnTo>
                  <a:lnTo>
                    <a:pt x="430" y="189"/>
                  </a:lnTo>
                  <a:lnTo>
                    <a:pt x="456" y="190"/>
                  </a:lnTo>
                  <a:lnTo>
                    <a:pt x="485" y="192"/>
                  </a:lnTo>
                  <a:lnTo>
                    <a:pt x="514" y="194"/>
                  </a:lnTo>
                  <a:lnTo>
                    <a:pt x="543" y="194"/>
                  </a:lnTo>
                  <a:lnTo>
                    <a:pt x="573" y="194"/>
                  </a:lnTo>
                  <a:lnTo>
                    <a:pt x="602" y="194"/>
                  </a:lnTo>
                  <a:lnTo>
                    <a:pt x="631" y="194"/>
                  </a:lnTo>
                  <a:lnTo>
                    <a:pt x="660" y="192"/>
                  </a:lnTo>
                  <a:lnTo>
                    <a:pt x="689" y="190"/>
                  </a:lnTo>
                  <a:lnTo>
                    <a:pt x="716" y="189"/>
                  </a:lnTo>
                  <a:lnTo>
                    <a:pt x="742" y="187"/>
                  </a:lnTo>
                  <a:lnTo>
                    <a:pt x="769" y="183"/>
                  </a:lnTo>
                  <a:lnTo>
                    <a:pt x="796" y="179"/>
                  </a:lnTo>
                  <a:lnTo>
                    <a:pt x="821" y="175"/>
                  </a:lnTo>
                  <a:lnTo>
                    <a:pt x="846" y="171"/>
                  </a:lnTo>
                  <a:lnTo>
                    <a:pt x="871" y="167"/>
                  </a:lnTo>
                  <a:lnTo>
                    <a:pt x="894" y="162"/>
                  </a:lnTo>
                  <a:lnTo>
                    <a:pt x="915" y="156"/>
                  </a:lnTo>
                  <a:lnTo>
                    <a:pt x="938" y="150"/>
                  </a:lnTo>
                  <a:lnTo>
                    <a:pt x="959" y="144"/>
                  </a:lnTo>
                  <a:lnTo>
                    <a:pt x="979" y="139"/>
                  </a:lnTo>
                  <a:lnTo>
                    <a:pt x="998" y="131"/>
                  </a:lnTo>
                  <a:lnTo>
                    <a:pt x="1015" y="125"/>
                  </a:lnTo>
                  <a:lnTo>
                    <a:pt x="1032" y="118"/>
                  </a:lnTo>
                  <a:lnTo>
                    <a:pt x="1050" y="110"/>
                  </a:lnTo>
                  <a:lnTo>
                    <a:pt x="1063" y="102"/>
                  </a:lnTo>
                  <a:lnTo>
                    <a:pt x="1078" y="94"/>
                  </a:lnTo>
                  <a:lnTo>
                    <a:pt x="1090" y="85"/>
                  </a:lnTo>
                  <a:lnTo>
                    <a:pt x="1101" y="77"/>
                  </a:lnTo>
                  <a:lnTo>
                    <a:pt x="1113" y="68"/>
                  </a:lnTo>
                  <a:lnTo>
                    <a:pt x="1121" y="58"/>
                  </a:lnTo>
                  <a:lnTo>
                    <a:pt x="1128" y="50"/>
                  </a:lnTo>
                  <a:lnTo>
                    <a:pt x="1136" y="41"/>
                  </a:lnTo>
                  <a:lnTo>
                    <a:pt x="1140" y="31"/>
                  </a:lnTo>
                  <a:lnTo>
                    <a:pt x="1144" y="22"/>
                  </a:lnTo>
                  <a:lnTo>
                    <a:pt x="1146" y="12"/>
                  </a:lnTo>
                  <a:lnTo>
                    <a:pt x="1147" y="0"/>
                  </a:lnTo>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29" name="Rectangle 615"/>
            <p:cNvSpPr>
              <a:spLocks noChangeArrowheads="1"/>
            </p:cNvSpPr>
            <p:nvPr/>
          </p:nvSpPr>
          <p:spPr bwMode="auto">
            <a:xfrm>
              <a:off x="1969" y="808"/>
              <a:ext cx="508"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100" b="1">
                  <a:solidFill>
                    <a:srgbClr val="000000"/>
                  </a:solidFill>
                  <a:latin typeface="Arial" charset="0"/>
                </a:rPr>
                <a:t>Community </a:t>
              </a:r>
              <a:endParaRPr lang="en-US" altLang="en-US" sz="1800"/>
            </a:p>
          </p:txBody>
        </p:sp>
        <p:sp>
          <p:nvSpPr>
            <p:cNvPr id="40030" name="Rectangle 616"/>
            <p:cNvSpPr>
              <a:spLocks noChangeArrowheads="1"/>
            </p:cNvSpPr>
            <p:nvPr/>
          </p:nvSpPr>
          <p:spPr bwMode="auto">
            <a:xfrm>
              <a:off x="1969" y="908"/>
              <a:ext cx="416"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100" b="1">
                  <a:solidFill>
                    <a:srgbClr val="000000"/>
                  </a:solidFill>
                  <a:latin typeface="Arial" charset="0"/>
                </a:rPr>
                <a:t>Data base</a:t>
              </a:r>
              <a:endParaRPr lang="en-US" altLang="en-US" sz="1800"/>
            </a:p>
          </p:txBody>
        </p:sp>
        <p:sp>
          <p:nvSpPr>
            <p:cNvPr id="40031" name="Freeform 617"/>
            <p:cNvSpPr>
              <a:spLocks/>
            </p:cNvSpPr>
            <p:nvPr/>
          </p:nvSpPr>
          <p:spPr bwMode="auto">
            <a:xfrm>
              <a:off x="1919" y="564"/>
              <a:ext cx="580" cy="621"/>
            </a:xfrm>
            <a:custGeom>
              <a:avLst/>
              <a:gdLst>
                <a:gd name="T0" fmla="*/ 131 w 1147"/>
                <a:gd name="T1" fmla="*/ 1 h 1242"/>
                <a:gd name="T2" fmla="*/ 110 w 1147"/>
                <a:gd name="T3" fmla="*/ 2 h 1242"/>
                <a:gd name="T4" fmla="*/ 89 w 1147"/>
                <a:gd name="T5" fmla="*/ 4 h 1242"/>
                <a:gd name="T6" fmla="*/ 71 w 1147"/>
                <a:gd name="T7" fmla="*/ 7 h 1242"/>
                <a:gd name="T8" fmla="*/ 54 w 1147"/>
                <a:gd name="T9" fmla="*/ 11 h 1242"/>
                <a:gd name="T10" fmla="*/ 38 w 1147"/>
                <a:gd name="T11" fmla="*/ 16 h 1242"/>
                <a:gd name="T12" fmla="*/ 25 w 1147"/>
                <a:gd name="T13" fmla="*/ 22 h 1242"/>
                <a:gd name="T14" fmla="*/ 14 w 1147"/>
                <a:gd name="T15" fmla="*/ 28 h 1242"/>
                <a:gd name="T16" fmla="*/ 7 w 1147"/>
                <a:gd name="T17" fmla="*/ 35 h 1242"/>
                <a:gd name="T18" fmla="*/ 2 w 1147"/>
                <a:gd name="T19" fmla="*/ 42 h 1242"/>
                <a:gd name="T20" fmla="*/ 0 w 1147"/>
                <a:gd name="T21" fmla="*/ 49 h 1242"/>
                <a:gd name="T22" fmla="*/ 1 w 1147"/>
                <a:gd name="T23" fmla="*/ 267 h 1242"/>
                <a:gd name="T24" fmla="*/ 5 w 1147"/>
                <a:gd name="T25" fmla="*/ 274 h 1242"/>
                <a:gd name="T26" fmla="*/ 11 w 1147"/>
                <a:gd name="T27" fmla="*/ 281 h 1242"/>
                <a:gd name="T28" fmla="*/ 21 w 1147"/>
                <a:gd name="T29" fmla="*/ 287 h 1242"/>
                <a:gd name="T30" fmla="*/ 33 w 1147"/>
                <a:gd name="T31" fmla="*/ 293 h 1242"/>
                <a:gd name="T32" fmla="*/ 48 w 1147"/>
                <a:gd name="T33" fmla="*/ 298 h 1242"/>
                <a:gd name="T34" fmla="*/ 65 w 1147"/>
                <a:gd name="T35" fmla="*/ 303 h 1242"/>
                <a:gd name="T36" fmla="*/ 83 w 1147"/>
                <a:gd name="T37" fmla="*/ 306 h 1242"/>
                <a:gd name="T38" fmla="*/ 103 w 1147"/>
                <a:gd name="T39" fmla="*/ 308 h 1242"/>
                <a:gd name="T40" fmla="*/ 124 w 1147"/>
                <a:gd name="T41" fmla="*/ 310 h 1242"/>
                <a:gd name="T42" fmla="*/ 147 w 1147"/>
                <a:gd name="T43" fmla="*/ 311 h 1242"/>
                <a:gd name="T44" fmla="*/ 169 w 1147"/>
                <a:gd name="T45" fmla="*/ 310 h 1242"/>
                <a:gd name="T46" fmla="*/ 190 w 1147"/>
                <a:gd name="T47" fmla="*/ 308 h 1242"/>
                <a:gd name="T48" fmla="*/ 210 w 1147"/>
                <a:gd name="T49" fmla="*/ 306 h 1242"/>
                <a:gd name="T50" fmla="*/ 229 w 1147"/>
                <a:gd name="T51" fmla="*/ 303 h 1242"/>
                <a:gd name="T52" fmla="*/ 245 w 1147"/>
                <a:gd name="T53" fmla="*/ 298 h 1242"/>
                <a:gd name="T54" fmla="*/ 259 w 1147"/>
                <a:gd name="T55" fmla="*/ 293 h 1242"/>
                <a:gd name="T56" fmla="*/ 272 w 1147"/>
                <a:gd name="T57" fmla="*/ 287 h 1242"/>
                <a:gd name="T58" fmla="*/ 282 w 1147"/>
                <a:gd name="T59" fmla="*/ 281 h 1242"/>
                <a:gd name="T60" fmla="*/ 288 w 1147"/>
                <a:gd name="T61" fmla="*/ 274 h 1242"/>
                <a:gd name="T62" fmla="*/ 292 w 1147"/>
                <a:gd name="T63" fmla="*/ 267 h 1242"/>
                <a:gd name="T64" fmla="*/ 293 w 1147"/>
                <a:gd name="T65" fmla="*/ 49 h 1242"/>
                <a:gd name="T66" fmla="*/ 291 w 1147"/>
                <a:gd name="T67" fmla="*/ 42 h 1242"/>
                <a:gd name="T68" fmla="*/ 287 w 1147"/>
                <a:gd name="T69" fmla="*/ 35 h 1242"/>
                <a:gd name="T70" fmla="*/ 279 w 1147"/>
                <a:gd name="T71" fmla="*/ 28 h 1242"/>
                <a:gd name="T72" fmla="*/ 269 w 1147"/>
                <a:gd name="T73" fmla="*/ 22 h 1242"/>
                <a:gd name="T74" fmla="*/ 255 w 1147"/>
                <a:gd name="T75" fmla="*/ 16 h 1242"/>
                <a:gd name="T76" fmla="*/ 240 w 1147"/>
                <a:gd name="T77" fmla="*/ 11 h 1242"/>
                <a:gd name="T78" fmla="*/ 222 w 1147"/>
                <a:gd name="T79" fmla="*/ 7 h 1242"/>
                <a:gd name="T80" fmla="*/ 204 w 1147"/>
                <a:gd name="T81" fmla="*/ 4 h 1242"/>
                <a:gd name="T82" fmla="*/ 183 w 1147"/>
                <a:gd name="T83" fmla="*/ 2 h 1242"/>
                <a:gd name="T84" fmla="*/ 161 w 1147"/>
                <a:gd name="T85" fmla="*/ 1 h 1242"/>
                <a:gd name="T86" fmla="*/ 147 w 1147"/>
                <a:gd name="T87" fmla="*/ 0 h 124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47"/>
                <a:gd name="T133" fmla="*/ 0 h 1242"/>
                <a:gd name="T134" fmla="*/ 1147 w 1147"/>
                <a:gd name="T135" fmla="*/ 1242 h 124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47" h="1242">
                  <a:moveTo>
                    <a:pt x="573" y="0"/>
                  </a:moveTo>
                  <a:lnTo>
                    <a:pt x="543" y="0"/>
                  </a:lnTo>
                  <a:lnTo>
                    <a:pt x="514" y="1"/>
                  </a:lnTo>
                  <a:lnTo>
                    <a:pt x="485" y="1"/>
                  </a:lnTo>
                  <a:lnTo>
                    <a:pt x="458" y="3"/>
                  </a:lnTo>
                  <a:lnTo>
                    <a:pt x="430" y="5"/>
                  </a:lnTo>
                  <a:lnTo>
                    <a:pt x="403" y="9"/>
                  </a:lnTo>
                  <a:lnTo>
                    <a:pt x="376" y="11"/>
                  </a:lnTo>
                  <a:lnTo>
                    <a:pt x="349" y="15"/>
                  </a:lnTo>
                  <a:lnTo>
                    <a:pt x="324" y="19"/>
                  </a:lnTo>
                  <a:lnTo>
                    <a:pt x="299" y="23"/>
                  </a:lnTo>
                  <a:lnTo>
                    <a:pt x="276" y="28"/>
                  </a:lnTo>
                  <a:lnTo>
                    <a:pt x="253" y="34"/>
                  </a:lnTo>
                  <a:lnTo>
                    <a:pt x="230" y="38"/>
                  </a:lnTo>
                  <a:lnTo>
                    <a:pt x="209" y="44"/>
                  </a:lnTo>
                  <a:lnTo>
                    <a:pt x="188" y="51"/>
                  </a:lnTo>
                  <a:lnTo>
                    <a:pt x="167" y="57"/>
                  </a:lnTo>
                  <a:lnTo>
                    <a:pt x="149" y="63"/>
                  </a:lnTo>
                  <a:lnTo>
                    <a:pt x="130" y="71"/>
                  </a:lnTo>
                  <a:lnTo>
                    <a:pt x="113" y="78"/>
                  </a:lnTo>
                  <a:lnTo>
                    <a:pt x="97" y="86"/>
                  </a:lnTo>
                  <a:lnTo>
                    <a:pt x="82" y="94"/>
                  </a:lnTo>
                  <a:lnTo>
                    <a:pt x="69" y="101"/>
                  </a:lnTo>
                  <a:lnTo>
                    <a:pt x="55" y="111"/>
                  </a:lnTo>
                  <a:lnTo>
                    <a:pt x="44" y="119"/>
                  </a:lnTo>
                  <a:lnTo>
                    <a:pt x="34" y="128"/>
                  </a:lnTo>
                  <a:lnTo>
                    <a:pt x="25" y="138"/>
                  </a:lnTo>
                  <a:lnTo>
                    <a:pt x="17" y="145"/>
                  </a:lnTo>
                  <a:lnTo>
                    <a:pt x="11" y="155"/>
                  </a:lnTo>
                  <a:lnTo>
                    <a:pt x="5" y="165"/>
                  </a:lnTo>
                  <a:lnTo>
                    <a:pt x="1" y="174"/>
                  </a:lnTo>
                  <a:lnTo>
                    <a:pt x="0" y="186"/>
                  </a:lnTo>
                  <a:lnTo>
                    <a:pt x="0" y="195"/>
                  </a:lnTo>
                  <a:lnTo>
                    <a:pt x="0" y="1046"/>
                  </a:lnTo>
                  <a:lnTo>
                    <a:pt x="0" y="1057"/>
                  </a:lnTo>
                  <a:lnTo>
                    <a:pt x="1" y="1067"/>
                  </a:lnTo>
                  <a:lnTo>
                    <a:pt x="5" y="1077"/>
                  </a:lnTo>
                  <a:lnTo>
                    <a:pt x="11" y="1086"/>
                  </a:lnTo>
                  <a:lnTo>
                    <a:pt x="17" y="1096"/>
                  </a:lnTo>
                  <a:lnTo>
                    <a:pt x="25" y="1105"/>
                  </a:lnTo>
                  <a:lnTo>
                    <a:pt x="34" y="1113"/>
                  </a:lnTo>
                  <a:lnTo>
                    <a:pt x="44" y="1123"/>
                  </a:lnTo>
                  <a:lnTo>
                    <a:pt x="55" y="1130"/>
                  </a:lnTo>
                  <a:lnTo>
                    <a:pt x="69" y="1140"/>
                  </a:lnTo>
                  <a:lnTo>
                    <a:pt x="82" y="1148"/>
                  </a:lnTo>
                  <a:lnTo>
                    <a:pt x="97" y="1155"/>
                  </a:lnTo>
                  <a:lnTo>
                    <a:pt x="113" y="1163"/>
                  </a:lnTo>
                  <a:lnTo>
                    <a:pt x="130" y="1171"/>
                  </a:lnTo>
                  <a:lnTo>
                    <a:pt x="149" y="1178"/>
                  </a:lnTo>
                  <a:lnTo>
                    <a:pt x="167" y="1184"/>
                  </a:lnTo>
                  <a:lnTo>
                    <a:pt x="188" y="1192"/>
                  </a:lnTo>
                  <a:lnTo>
                    <a:pt x="209" y="1198"/>
                  </a:lnTo>
                  <a:lnTo>
                    <a:pt x="230" y="1203"/>
                  </a:lnTo>
                  <a:lnTo>
                    <a:pt x="253" y="1209"/>
                  </a:lnTo>
                  <a:lnTo>
                    <a:pt x="276" y="1213"/>
                  </a:lnTo>
                  <a:lnTo>
                    <a:pt x="299" y="1219"/>
                  </a:lnTo>
                  <a:lnTo>
                    <a:pt x="324" y="1222"/>
                  </a:lnTo>
                  <a:lnTo>
                    <a:pt x="349" y="1226"/>
                  </a:lnTo>
                  <a:lnTo>
                    <a:pt x="376" y="1230"/>
                  </a:lnTo>
                  <a:lnTo>
                    <a:pt x="403" y="1232"/>
                  </a:lnTo>
                  <a:lnTo>
                    <a:pt x="430" y="1236"/>
                  </a:lnTo>
                  <a:lnTo>
                    <a:pt x="458" y="1238"/>
                  </a:lnTo>
                  <a:lnTo>
                    <a:pt x="485" y="1240"/>
                  </a:lnTo>
                  <a:lnTo>
                    <a:pt x="514" y="1240"/>
                  </a:lnTo>
                  <a:lnTo>
                    <a:pt x="543" y="1242"/>
                  </a:lnTo>
                  <a:lnTo>
                    <a:pt x="573" y="1242"/>
                  </a:lnTo>
                  <a:lnTo>
                    <a:pt x="602" y="1242"/>
                  </a:lnTo>
                  <a:lnTo>
                    <a:pt x="631" y="1240"/>
                  </a:lnTo>
                  <a:lnTo>
                    <a:pt x="660" y="1240"/>
                  </a:lnTo>
                  <a:lnTo>
                    <a:pt x="689" y="1238"/>
                  </a:lnTo>
                  <a:lnTo>
                    <a:pt x="716" y="1236"/>
                  </a:lnTo>
                  <a:lnTo>
                    <a:pt x="744" y="1232"/>
                  </a:lnTo>
                  <a:lnTo>
                    <a:pt x="771" y="1230"/>
                  </a:lnTo>
                  <a:lnTo>
                    <a:pt x="796" y="1226"/>
                  </a:lnTo>
                  <a:lnTo>
                    <a:pt x="821" y="1222"/>
                  </a:lnTo>
                  <a:lnTo>
                    <a:pt x="846" y="1219"/>
                  </a:lnTo>
                  <a:lnTo>
                    <a:pt x="871" y="1213"/>
                  </a:lnTo>
                  <a:lnTo>
                    <a:pt x="894" y="1209"/>
                  </a:lnTo>
                  <a:lnTo>
                    <a:pt x="917" y="1203"/>
                  </a:lnTo>
                  <a:lnTo>
                    <a:pt x="938" y="1198"/>
                  </a:lnTo>
                  <a:lnTo>
                    <a:pt x="959" y="1192"/>
                  </a:lnTo>
                  <a:lnTo>
                    <a:pt x="979" y="1184"/>
                  </a:lnTo>
                  <a:lnTo>
                    <a:pt x="998" y="1178"/>
                  </a:lnTo>
                  <a:lnTo>
                    <a:pt x="1015" y="1171"/>
                  </a:lnTo>
                  <a:lnTo>
                    <a:pt x="1032" y="1163"/>
                  </a:lnTo>
                  <a:lnTo>
                    <a:pt x="1050" y="1155"/>
                  </a:lnTo>
                  <a:lnTo>
                    <a:pt x="1063" y="1148"/>
                  </a:lnTo>
                  <a:lnTo>
                    <a:pt x="1078" y="1140"/>
                  </a:lnTo>
                  <a:lnTo>
                    <a:pt x="1090" y="1130"/>
                  </a:lnTo>
                  <a:lnTo>
                    <a:pt x="1101" y="1123"/>
                  </a:lnTo>
                  <a:lnTo>
                    <a:pt x="1113" y="1113"/>
                  </a:lnTo>
                  <a:lnTo>
                    <a:pt x="1121" y="1105"/>
                  </a:lnTo>
                  <a:lnTo>
                    <a:pt x="1128" y="1096"/>
                  </a:lnTo>
                  <a:lnTo>
                    <a:pt x="1136" y="1086"/>
                  </a:lnTo>
                  <a:lnTo>
                    <a:pt x="1140" y="1077"/>
                  </a:lnTo>
                  <a:lnTo>
                    <a:pt x="1144" y="1067"/>
                  </a:lnTo>
                  <a:lnTo>
                    <a:pt x="1146" y="1057"/>
                  </a:lnTo>
                  <a:lnTo>
                    <a:pt x="1147" y="1046"/>
                  </a:lnTo>
                  <a:lnTo>
                    <a:pt x="1147" y="195"/>
                  </a:lnTo>
                  <a:lnTo>
                    <a:pt x="1146" y="186"/>
                  </a:lnTo>
                  <a:lnTo>
                    <a:pt x="1144" y="174"/>
                  </a:lnTo>
                  <a:lnTo>
                    <a:pt x="1140" y="165"/>
                  </a:lnTo>
                  <a:lnTo>
                    <a:pt x="1136" y="155"/>
                  </a:lnTo>
                  <a:lnTo>
                    <a:pt x="1128" y="145"/>
                  </a:lnTo>
                  <a:lnTo>
                    <a:pt x="1121" y="138"/>
                  </a:lnTo>
                  <a:lnTo>
                    <a:pt x="1113" y="128"/>
                  </a:lnTo>
                  <a:lnTo>
                    <a:pt x="1101" y="119"/>
                  </a:lnTo>
                  <a:lnTo>
                    <a:pt x="1090" y="111"/>
                  </a:lnTo>
                  <a:lnTo>
                    <a:pt x="1078" y="101"/>
                  </a:lnTo>
                  <a:lnTo>
                    <a:pt x="1063" y="94"/>
                  </a:lnTo>
                  <a:lnTo>
                    <a:pt x="1050" y="86"/>
                  </a:lnTo>
                  <a:lnTo>
                    <a:pt x="1032" y="78"/>
                  </a:lnTo>
                  <a:lnTo>
                    <a:pt x="1015" y="71"/>
                  </a:lnTo>
                  <a:lnTo>
                    <a:pt x="998" y="63"/>
                  </a:lnTo>
                  <a:lnTo>
                    <a:pt x="979" y="57"/>
                  </a:lnTo>
                  <a:lnTo>
                    <a:pt x="959" y="51"/>
                  </a:lnTo>
                  <a:lnTo>
                    <a:pt x="938" y="44"/>
                  </a:lnTo>
                  <a:lnTo>
                    <a:pt x="917" y="38"/>
                  </a:lnTo>
                  <a:lnTo>
                    <a:pt x="894" y="32"/>
                  </a:lnTo>
                  <a:lnTo>
                    <a:pt x="871" y="28"/>
                  </a:lnTo>
                  <a:lnTo>
                    <a:pt x="846" y="23"/>
                  </a:lnTo>
                  <a:lnTo>
                    <a:pt x="821" y="19"/>
                  </a:lnTo>
                  <a:lnTo>
                    <a:pt x="796" y="15"/>
                  </a:lnTo>
                  <a:lnTo>
                    <a:pt x="771" y="11"/>
                  </a:lnTo>
                  <a:lnTo>
                    <a:pt x="744" y="9"/>
                  </a:lnTo>
                  <a:lnTo>
                    <a:pt x="716" y="5"/>
                  </a:lnTo>
                  <a:lnTo>
                    <a:pt x="689" y="3"/>
                  </a:lnTo>
                  <a:lnTo>
                    <a:pt x="660" y="1"/>
                  </a:lnTo>
                  <a:lnTo>
                    <a:pt x="631" y="1"/>
                  </a:lnTo>
                  <a:lnTo>
                    <a:pt x="602" y="0"/>
                  </a:lnTo>
                  <a:lnTo>
                    <a:pt x="573" y="0"/>
                  </a:lnTo>
                  <a:close/>
                </a:path>
              </a:pathLst>
            </a:custGeom>
            <a:solidFill>
              <a:srgbClr val="00CC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032" name="Freeform 618"/>
            <p:cNvSpPr>
              <a:spLocks/>
            </p:cNvSpPr>
            <p:nvPr/>
          </p:nvSpPr>
          <p:spPr bwMode="auto">
            <a:xfrm>
              <a:off x="1919" y="564"/>
              <a:ext cx="580" cy="621"/>
            </a:xfrm>
            <a:custGeom>
              <a:avLst/>
              <a:gdLst>
                <a:gd name="T0" fmla="*/ 131 w 1147"/>
                <a:gd name="T1" fmla="*/ 1 h 1242"/>
                <a:gd name="T2" fmla="*/ 110 w 1147"/>
                <a:gd name="T3" fmla="*/ 2 h 1242"/>
                <a:gd name="T4" fmla="*/ 89 w 1147"/>
                <a:gd name="T5" fmla="*/ 4 h 1242"/>
                <a:gd name="T6" fmla="*/ 71 w 1147"/>
                <a:gd name="T7" fmla="*/ 7 h 1242"/>
                <a:gd name="T8" fmla="*/ 54 w 1147"/>
                <a:gd name="T9" fmla="*/ 11 h 1242"/>
                <a:gd name="T10" fmla="*/ 38 w 1147"/>
                <a:gd name="T11" fmla="*/ 16 h 1242"/>
                <a:gd name="T12" fmla="*/ 25 w 1147"/>
                <a:gd name="T13" fmla="*/ 22 h 1242"/>
                <a:gd name="T14" fmla="*/ 14 w 1147"/>
                <a:gd name="T15" fmla="*/ 28 h 1242"/>
                <a:gd name="T16" fmla="*/ 7 w 1147"/>
                <a:gd name="T17" fmla="*/ 35 h 1242"/>
                <a:gd name="T18" fmla="*/ 2 w 1147"/>
                <a:gd name="T19" fmla="*/ 42 h 1242"/>
                <a:gd name="T20" fmla="*/ 0 w 1147"/>
                <a:gd name="T21" fmla="*/ 49 h 1242"/>
                <a:gd name="T22" fmla="*/ 1 w 1147"/>
                <a:gd name="T23" fmla="*/ 267 h 1242"/>
                <a:gd name="T24" fmla="*/ 5 w 1147"/>
                <a:gd name="T25" fmla="*/ 274 h 1242"/>
                <a:gd name="T26" fmla="*/ 11 w 1147"/>
                <a:gd name="T27" fmla="*/ 281 h 1242"/>
                <a:gd name="T28" fmla="*/ 21 w 1147"/>
                <a:gd name="T29" fmla="*/ 287 h 1242"/>
                <a:gd name="T30" fmla="*/ 33 w 1147"/>
                <a:gd name="T31" fmla="*/ 293 h 1242"/>
                <a:gd name="T32" fmla="*/ 48 w 1147"/>
                <a:gd name="T33" fmla="*/ 298 h 1242"/>
                <a:gd name="T34" fmla="*/ 65 w 1147"/>
                <a:gd name="T35" fmla="*/ 303 h 1242"/>
                <a:gd name="T36" fmla="*/ 83 w 1147"/>
                <a:gd name="T37" fmla="*/ 306 h 1242"/>
                <a:gd name="T38" fmla="*/ 103 w 1147"/>
                <a:gd name="T39" fmla="*/ 308 h 1242"/>
                <a:gd name="T40" fmla="*/ 124 w 1147"/>
                <a:gd name="T41" fmla="*/ 310 h 1242"/>
                <a:gd name="T42" fmla="*/ 147 w 1147"/>
                <a:gd name="T43" fmla="*/ 311 h 1242"/>
                <a:gd name="T44" fmla="*/ 169 w 1147"/>
                <a:gd name="T45" fmla="*/ 310 h 1242"/>
                <a:gd name="T46" fmla="*/ 190 w 1147"/>
                <a:gd name="T47" fmla="*/ 308 h 1242"/>
                <a:gd name="T48" fmla="*/ 210 w 1147"/>
                <a:gd name="T49" fmla="*/ 306 h 1242"/>
                <a:gd name="T50" fmla="*/ 229 w 1147"/>
                <a:gd name="T51" fmla="*/ 303 h 1242"/>
                <a:gd name="T52" fmla="*/ 245 w 1147"/>
                <a:gd name="T53" fmla="*/ 298 h 1242"/>
                <a:gd name="T54" fmla="*/ 259 w 1147"/>
                <a:gd name="T55" fmla="*/ 293 h 1242"/>
                <a:gd name="T56" fmla="*/ 272 w 1147"/>
                <a:gd name="T57" fmla="*/ 287 h 1242"/>
                <a:gd name="T58" fmla="*/ 282 w 1147"/>
                <a:gd name="T59" fmla="*/ 281 h 1242"/>
                <a:gd name="T60" fmla="*/ 288 w 1147"/>
                <a:gd name="T61" fmla="*/ 274 h 1242"/>
                <a:gd name="T62" fmla="*/ 292 w 1147"/>
                <a:gd name="T63" fmla="*/ 267 h 1242"/>
                <a:gd name="T64" fmla="*/ 293 w 1147"/>
                <a:gd name="T65" fmla="*/ 49 h 1242"/>
                <a:gd name="T66" fmla="*/ 291 w 1147"/>
                <a:gd name="T67" fmla="*/ 42 h 1242"/>
                <a:gd name="T68" fmla="*/ 287 w 1147"/>
                <a:gd name="T69" fmla="*/ 35 h 1242"/>
                <a:gd name="T70" fmla="*/ 279 w 1147"/>
                <a:gd name="T71" fmla="*/ 28 h 1242"/>
                <a:gd name="T72" fmla="*/ 269 w 1147"/>
                <a:gd name="T73" fmla="*/ 22 h 1242"/>
                <a:gd name="T74" fmla="*/ 255 w 1147"/>
                <a:gd name="T75" fmla="*/ 16 h 1242"/>
                <a:gd name="T76" fmla="*/ 240 w 1147"/>
                <a:gd name="T77" fmla="*/ 11 h 1242"/>
                <a:gd name="T78" fmla="*/ 222 w 1147"/>
                <a:gd name="T79" fmla="*/ 7 h 1242"/>
                <a:gd name="T80" fmla="*/ 204 w 1147"/>
                <a:gd name="T81" fmla="*/ 4 h 1242"/>
                <a:gd name="T82" fmla="*/ 183 w 1147"/>
                <a:gd name="T83" fmla="*/ 2 h 1242"/>
                <a:gd name="T84" fmla="*/ 161 w 1147"/>
                <a:gd name="T85" fmla="*/ 1 h 1242"/>
                <a:gd name="T86" fmla="*/ 147 w 1147"/>
                <a:gd name="T87" fmla="*/ 0 h 124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47"/>
                <a:gd name="T133" fmla="*/ 0 h 1242"/>
                <a:gd name="T134" fmla="*/ 1147 w 1147"/>
                <a:gd name="T135" fmla="*/ 1242 h 124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47" h="1242">
                  <a:moveTo>
                    <a:pt x="573" y="0"/>
                  </a:moveTo>
                  <a:lnTo>
                    <a:pt x="543" y="0"/>
                  </a:lnTo>
                  <a:lnTo>
                    <a:pt x="514" y="1"/>
                  </a:lnTo>
                  <a:lnTo>
                    <a:pt x="485" y="1"/>
                  </a:lnTo>
                  <a:lnTo>
                    <a:pt x="458" y="3"/>
                  </a:lnTo>
                  <a:lnTo>
                    <a:pt x="430" y="5"/>
                  </a:lnTo>
                  <a:lnTo>
                    <a:pt x="403" y="9"/>
                  </a:lnTo>
                  <a:lnTo>
                    <a:pt x="376" y="11"/>
                  </a:lnTo>
                  <a:lnTo>
                    <a:pt x="349" y="15"/>
                  </a:lnTo>
                  <a:lnTo>
                    <a:pt x="324" y="19"/>
                  </a:lnTo>
                  <a:lnTo>
                    <a:pt x="299" y="23"/>
                  </a:lnTo>
                  <a:lnTo>
                    <a:pt x="276" y="28"/>
                  </a:lnTo>
                  <a:lnTo>
                    <a:pt x="253" y="34"/>
                  </a:lnTo>
                  <a:lnTo>
                    <a:pt x="230" y="38"/>
                  </a:lnTo>
                  <a:lnTo>
                    <a:pt x="209" y="44"/>
                  </a:lnTo>
                  <a:lnTo>
                    <a:pt x="188" y="51"/>
                  </a:lnTo>
                  <a:lnTo>
                    <a:pt x="167" y="57"/>
                  </a:lnTo>
                  <a:lnTo>
                    <a:pt x="149" y="63"/>
                  </a:lnTo>
                  <a:lnTo>
                    <a:pt x="130" y="71"/>
                  </a:lnTo>
                  <a:lnTo>
                    <a:pt x="113" y="78"/>
                  </a:lnTo>
                  <a:lnTo>
                    <a:pt x="97" y="86"/>
                  </a:lnTo>
                  <a:lnTo>
                    <a:pt x="82" y="94"/>
                  </a:lnTo>
                  <a:lnTo>
                    <a:pt x="69" y="101"/>
                  </a:lnTo>
                  <a:lnTo>
                    <a:pt x="55" y="111"/>
                  </a:lnTo>
                  <a:lnTo>
                    <a:pt x="44" y="119"/>
                  </a:lnTo>
                  <a:lnTo>
                    <a:pt x="34" y="128"/>
                  </a:lnTo>
                  <a:lnTo>
                    <a:pt x="25" y="138"/>
                  </a:lnTo>
                  <a:lnTo>
                    <a:pt x="17" y="145"/>
                  </a:lnTo>
                  <a:lnTo>
                    <a:pt x="11" y="155"/>
                  </a:lnTo>
                  <a:lnTo>
                    <a:pt x="5" y="165"/>
                  </a:lnTo>
                  <a:lnTo>
                    <a:pt x="1" y="174"/>
                  </a:lnTo>
                  <a:lnTo>
                    <a:pt x="0" y="186"/>
                  </a:lnTo>
                  <a:lnTo>
                    <a:pt x="0" y="195"/>
                  </a:lnTo>
                  <a:lnTo>
                    <a:pt x="0" y="1046"/>
                  </a:lnTo>
                  <a:lnTo>
                    <a:pt x="0" y="1057"/>
                  </a:lnTo>
                  <a:lnTo>
                    <a:pt x="1" y="1067"/>
                  </a:lnTo>
                  <a:lnTo>
                    <a:pt x="5" y="1077"/>
                  </a:lnTo>
                  <a:lnTo>
                    <a:pt x="11" y="1086"/>
                  </a:lnTo>
                  <a:lnTo>
                    <a:pt x="17" y="1096"/>
                  </a:lnTo>
                  <a:lnTo>
                    <a:pt x="25" y="1105"/>
                  </a:lnTo>
                  <a:lnTo>
                    <a:pt x="34" y="1113"/>
                  </a:lnTo>
                  <a:lnTo>
                    <a:pt x="44" y="1123"/>
                  </a:lnTo>
                  <a:lnTo>
                    <a:pt x="55" y="1130"/>
                  </a:lnTo>
                  <a:lnTo>
                    <a:pt x="69" y="1140"/>
                  </a:lnTo>
                  <a:lnTo>
                    <a:pt x="82" y="1148"/>
                  </a:lnTo>
                  <a:lnTo>
                    <a:pt x="97" y="1155"/>
                  </a:lnTo>
                  <a:lnTo>
                    <a:pt x="113" y="1163"/>
                  </a:lnTo>
                  <a:lnTo>
                    <a:pt x="130" y="1171"/>
                  </a:lnTo>
                  <a:lnTo>
                    <a:pt x="149" y="1178"/>
                  </a:lnTo>
                  <a:lnTo>
                    <a:pt x="167" y="1184"/>
                  </a:lnTo>
                  <a:lnTo>
                    <a:pt x="188" y="1192"/>
                  </a:lnTo>
                  <a:lnTo>
                    <a:pt x="209" y="1198"/>
                  </a:lnTo>
                  <a:lnTo>
                    <a:pt x="230" y="1203"/>
                  </a:lnTo>
                  <a:lnTo>
                    <a:pt x="253" y="1209"/>
                  </a:lnTo>
                  <a:lnTo>
                    <a:pt x="276" y="1213"/>
                  </a:lnTo>
                  <a:lnTo>
                    <a:pt x="299" y="1219"/>
                  </a:lnTo>
                  <a:lnTo>
                    <a:pt x="324" y="1222"/>
                  </a:lnTo>
                  <a:lnTo>
                    <a:pt x="349" y="1226"/>
                  </a:lnTo>
                  <a:lnTo>
                    <a:pt x="376" y="1230"/>
                  </a:lnTo>
                  <a:lnTo>
                    <a:pt x="403" y="1232"/>
                  </a:lnTo>
                  <a:lnTo>
                    <a:pt x="430" y="1236"/>
                  </a:lnTo>
                  <a:lnTo>
                    <a:pt x="458" y="1238"/>
                  </a:lnTo>
                  <a:lnTo>
                    <a:pt x="485" y="1240"/>
                  </a:lnTo>
                  <a:lnTo>
                    <a:pt x="514" y="1240"/>
                  </a:lnTo>
                  <a:lnTo>
                    <a:pt x="543" y="1242"/>
                  </a:lnTo>
                  <a:lnTo>
                    <a:pt x="573" y="1242"/>
                  </a:lnTo>
                  <a:lnTo>
                    <a:pt x="602" y="1242"/>
                  </a:lnTo>
                  <a:lnTo>
                    <a:pt x="631" y="1240"/>
                  </a:lnTo>
                  <a:lnTo>
                    <a:pt x="660" y="1240"/>
                  </a:lnTo>
                  <a:lnTo>
                    <a:pt x="689" y="1238"/>
                  </a:lnTo>
                  <a:lnTo>
                    <a:pt x="716" y="1236"/>
                  </a:lnTo>
                  <a:lnTo>
                    <a:pt x="744" y="1232"/>
                  </a:lnTo>
                  <a:lnTo>
                    <a:pt x="771" y="1230"/>
                  </a:lnTo>
                  <a:lnTo>
                    <a:pt x="796" y="1226"/>
                  </a:lnTo>
                  <a:lnTo>
                    <a:pt x="821" y="1222"/>
                  </a:lnTo>
                  <a:lnTo>
                    <a:pt x="846" y="1219"/>
                  </a:lnTo>
                  <a:lnTo>
                    <a:pt x="871" y="1213"/>
                  </a:lnTo>
                  <a:lnTo>
                    <a:pt x="894" y="1209"/>
                  </a:lnTo>
                  <a:lnTo>
                    <a:pt x="917" y="1203"/>
                  </a:lnTo>
                  <a:lnTo>
                    <a:pt x="938" y="1198"/>
                  </a:lnTo>
                  <a:lnTo>
                    <a:pt x="959" y="1192"/>
                  </a:lnTo>
                  <a:lnTo>
                    <a:pt x="979" y="1184"/>
                  </a:lnTo>
                  <a:lnTo>
                    <a:pt x="998" y="1178"/>
                  </a:lnTo>
                  <a:lnTo>
                    <a:pt x="1015" y="1171"/>
                  </a:lnTo>
                  <a:lnTo>
                    <a:pt x="1032" y="1163"/>
                  </a:lnTo>
                  <a:lnTo>
                    <a:pt x="1050" y="1155"/>
                  </a:lnTo>
                  <a:lnTo>
                    <a:pt x="1063" y="1148"/>
                  </a:lnTo>
                  <a:lnTo>
                    <a:pt x="1078" y="1140"/>
                  </a:lnTo>
                  <a:lnTo>
                    <a:pt x="1090" y="1130"/>
                  </a:lnTo>
                  <a:lnTo>
                    <a:pt x="1101" y="1123"/>
                  </a:lnTo>
                  <a:lnTo>
                    <a:pt x="1113" y="1113"/>
                  </a:lnTo>
                  <a:lnTo>
                    <a:pt x="1121" y="1105"/>
                  </a:lnTo>
                  <a:lnTo>
                    <a:pt x="1128" y="1096"/>
                  </a:lnTo>
                  <a:lnTo>
                    <a:pt x="1136" y="1086"/>
                  </a:lnTo>
                  <a:lnTo>
                    <a:pt x="1140" y="1077"/>
                  </a:lnTo>
                  <a:lnTo>
                    <a:pt x="1144" y="1067"/>
                  </a:lnTo>
                  <a:lnTo>
                    <a:pt x="1146" y="1057"/>
                  </a:lnTo>
                  <a:lnTo>
                    <a:pt x="1147" y="1046"/>
                  </a:lnTo>
                  <a:lnTo>
                    <a:pt x="1147" y="195"/>
                  </a:lnTo>
                  <a:lnTo>
                    <a:pt x="1146" y="186"/>
                  </a:lnTo>
                  <a:lnTo>
                    <a:pt x="1144" y="174"/>
                  </a:lnTo>
                  <a:lnTo>
                    <a:pt x="1140" y="165"/>
                  </a:lnTo>
                  <a:lnTo>
                    <a:pt x="1136" y="155"/>
                  </a:lnTo>
                  <a:lnTo>
                    <a:pt x="1128" y="145"/>
                  </a:lnTo>
                  <a:lnTo>
                    <a:pt x="1121" y="138"/>
                  </a:lnTo>
                  <a:lnTo>
                    <a:pt x="1113" y="128"/>
                  </a:lnTo>
                  <a:lnTo>
                    <a:pt x="1101" y="119"/>
                  </a:lnTo>
                  <a:lnTo>
                    <a:pt x="1090" y="111"/>
                  </a:lnTo>
                  <a:lnTo>
                    <a:pt x="1078" y="101"/>
                  </a:lnTo>
                  <a:lnTo>
                    <a:pt x="1063" y="94"/>
                  </a:lnTo>
                  <a:lnTo>
                    <a:pt x="1050" y="86"/>
                  </a:lnTo>
                  <a:lnTo>
                    <a:pt x="1032" y="78"/>
                  </a:lnTo>
                  <a:lnTo>
                    <a:pt x="1015" y="71"/>
                  </a:lnTo>
                  <a:lnTo>
                    <a:pt x="998" y="63"/>
                  </a:lnTo>
                  <a:lnTo>
                    <a:pt x="979" y="57"/>
                  </a:lnTo>
                  <a:lnTo>
                    <a:pt x="959" y="51"/>
                  </a:lnTo>
                  <a:lnTo>
                    <a:pt x="938" y="44"/>
                  </a:lnTo>
                  <a:lnTo>
                    <a:pt x="917" y="38"/>
                  </a:lnTo>
                  <a:lnTo>
                    <a:pt x="894" y="32"/>
                  </a:lnTo>
                  <a:lnTo>
                    <a:pt x="871" y="28"/>
                  </a:lnTo>
                  <a:lnTo>
                    <a:pt x="846" y="23"/>
                  </a:lnTo>
                  <a:lnTo>
                    <a:pt x="821" y="19"/>
                  </a:lnTo>
                  <a:lnTo>
                    <a:pt x="796" y="15"/>
                  </a:lnTo>
                  <a:lnTo>
                    <a:pt x="771" y="11"/>
                  </a:lnTo>
                  <a:lnTo>
                    <a:pt x="744" y="9"/>
                  </a:lnTo>
                  <a:lnTo>
                    <a:pt x="716" y="5"/>
                  </a:lnTo>
                  <a:lnTo>
                    <a:pt x="689" y="3"/>
                  </a:lnTo>
                  <a:lnTo>
                    <a:pt x="660" y="1"/>
                  </a:lnTo>
                  <a:lnTo>
                    <a:pt x="631" y="1"/>
                  </a:lnTo>
                  <a:lnTo>
                    <a:pt x="602" y="0"/>
                  </a:lnTo>
                  <a:lnTo>
                    <a:pt x="573" y="0"/>
                  </a:lnTo>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33" name="Freeform 619"/>
            <p:cNvSpPr>
              <a:spLocks/>
            </p:cNvSpPr>
            <p:nvPr/>
          </p:nvSpPr>
          <p:spPr bwMode="auto">
            <a:xfrm>
              <a:off x="1919" y="662"/>
              <a:ext cx="580" cy="97"/>
            </a:xfrm>
            <a:custGeom>
              <a:avLst/>
              <a:gdLst>
                <a:gd name="T0" fmla="*/ 0 w 1147"/>
                <a:gd name="T1" fmla="*/ 3 h 194"/>
                <a:gd name="T2" fmla="*/ 2 w 1147"/>
                <a:gd name="T3" fmla="*/ 8 h 194"/>
                <a:gd name="T4" fmla="*/ 5 w 1147"/>
                <a:gd name="T5" fmla="*/ 13 h 194"/>
                <a:gd name="T6" fmla="*/ 9 w 1147"/>
                <a:gd name="T7" fmla="*/ 17 h 194"/>
                <a:gd name="T8" fmla="*/ 14 w 1147"/>
                <a:gd name="T9" fmla="*/ 22 h 194"/>
                <a:gd name="T10" fmla="*/ 21 w 1147"/>
                <a:gd name="T11" fmla="*/ 26 h 194"/>
                <a:gd name="T12" fmla="*/ 29 w 1147"/>
                <a:gd name="T13" fmla="*/ 30 h 194"/>
                <a:gd name="T14" fmla="*/ 37 w 1147"/>
                <a:gd name="T15" fmla="*/ 33 h 194"/>
                <a:gd name="T16" fmla="*/ 48 w 1147"/>
                <a:gd name="T17" fmla="*/ 36 h 194"/>
                <a:gd name="T18" fmla="*/ 59 w 1147"/>
                <a:gd name="T19" fmla="*/ 39 h 194"/>
                <a:gd name="T20" fmla="*/ 71 w 1147"/>
                <a:gd name="T21" fmla="*/ 42 h 194"/>
                <a:gd name="T22" fmla="*/ 83 w 1147"/>
                <a:gd name="T23" fmla="*/ 44 h 194"/>
                <a:gd name="T24" fmla="*/ 96 w 1147"/>
                <a:gd name="T25" fmla="*/ 46 h 194"/>
                <a:gd name="T26" fmla="*/ 110 w 1147"/>
                <a:gd name="T27" fmla="*/ 48 h 194"/>
                <a:gd name="T28" fmla="*/ 124 w 1147"/>
                <a:gd name="T29" fmla="*/ 48 h 194"/>
                <a:gd name="T30" fmla="*/ 139 w 1147"/>
                <a:gd name="T31" fmla="*/ 49 h 194"/>
                <a:gd name="T32" fmla="*/ 154 w 1147"/>
                <a:gd name="T33" fmla="*/ 49 h 194"/>
                <a:gd name="T34" fmla="*/ 169 w 1147"/>
                <a:gd name="T35" fmla="*/ 48 h 194"/>
                <a:gd name="T36" fmla="*/ 183 w 1147"/>
                <a:gd name="T37" fmla="*/ 48 h 194"/>
                <a:gd name="T38" fmla="*/ 197 w 1147"/>
                <a:gd name="T39" fmla="*/ 46 h 194"/>
                <a:gd name="T40" fmla="*/ 210 w 1147"/>
                <a:gd name="T41" fmla="*/ 44 h 194"/>
                <a:gd name="T42" fmla="*/ 222 w 1147"/>
                <a:gd name="T43" fmla="*/ 42 h 194"/>
                <a:gd name="T44" fmla="*/ 234 w 1147"/>
                <a:gd name="T45" fmla="*/ 39 h 194"/>
                <a:gd name="T46" fmla="*/ 245 w 1147"/>
                <a:gd name="T47" fmla="*/ 36 h 194"/>
                <a:gd name="T48" fmla="*/ 255 w 1147"/>
                <a:gd name="T49" fmla="*/ 33 h 194"/>
                <a:gd name="T50" fmla="*/ 264 w 1147"/>
                <a:gd name="T51" fmla="*/ 30 h 194"/>
                <a:gd name="T52" fmla="*/ 272 w 1147"/>
                <a:gd name="T53" fmla="*/ 26 h 194"/>
                <a:gd name="T54" fmla="*/ 279 w 1147"/>
                <a:gd name="T55" fmla="*/ 22 h 194"/>
                <a:gd name="T56" fmla="*/ 285 w 1147"/>
                <a:gd name="T57" fmla="*/ 17 h 194"/>
                <a:gd name="T58" fmla="*/ 288 w 1147"/>
                <a:gd name="T59" fmla="*/ 13 h 194"/>
                <a:gd name="T60" fmla="*/ 291 w 1147"/>
                <a:gd name="T61" fmla="*/ 8 h 194"/>
                <a:gd name="T62" fmla="*/ 293 w 1147"/>
                <a:gd name="T63" fmla="*/ 3 h 194"/>
                <a:gd name="T64" fmla="*/ 0 w 1147"/>
                <a:gd name="T65" fmla="*/ 0 h 19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147"/>
                <a:gd name="T100" fmla="*/ 0 h 194"/>
                <a:gd name="T101" fmla="*/ 1147 w 1147"/>
                <a:gd name="T102" fmla="*/ 194 h 19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147" h="194">
                  <a:moveTo>
                    <a:pt x="0" y="0"/>
                  </a:moveTo>
                  <a:lnTo>
                    <a:pt x="0" y="12"/>
                  </a:lnTo>
                  <a:lnTo>
                    <a:pt x="1" y="22"/>
                  </a:lnTo>
                  <a:lnTo>
                    <a:pt x="5" y="31"/>
                  </a:lnTo>
                  <a:lnTo>
                    <a:pt x="11" y="41"/>
                  </a:lnTo>
                  <a:lnTo>
                    <a:pt x="17" y="50"/>
                  </a:lnTo>
                  <a:lnTo>
                    <a:pt x="25" y="58"/>
                  </a:lnTo>
                  <a:lnTo>
                    <a:pt x="34" y="68"/>
                  </a:lnTo>
                  <a:lnTo>
                    <a:pt x="44" y="77"/>
                  </a:lnTo>
                  <a:lnTo>
                    <a:pt x="55" y="85"/>
                  </a:lnTo>
                  <a:lnTo>
                    <a:pt x="69" y="94"/>
                  </a:lnTo>
                  <a:lnTo>
                    <a:pt x="82" y="102"/>
                  </a:lnTo>
                  <a:lnTo>
                    <a:pt x="97" y="110"/>
                  </a:lnTo>
                  <a:lnTo>
                    <a:pt x="113" y="118"/>
                  </a:lnTo>
                  <a:lnTo>
                    <a:pt x="130" y="125"/>
                  </a:lnTo>
                  <a:lnTo>
                    <a:pt x="147" y="131"/>
                  </a:lnTo>
                  <a:lnTo>
                    <a:pt x="167" y="139"/>
                  </a:lnTo>
                  <a:lnTo>
                    <a:pt x="188" y="144"/>
                  </a:lnTo>
                  <a:lnTo>
                    <a:pt x="207" y="150"/>
                  </a:lnTo>
                  <a:lnTo>
                    <a:pt x="230" y="156"/>
                  </a:lnTo>
                  <a:lnTo>
                    <a:pt x="251" y="162"/>
                  </a:lnTo>
                  <a:lnTo>
                    <a:pt x="276" y="167"/>
                  </a:lnTo>
                  <a:lnTo>
                    <a:pt x="299" y="171"/>
                  </a:lnTo>
                  <a:lnTo>
                    <a:pt x="324" y="175"/>
                  </a:lnTo>
                  <a:lnTo>
                    <a:pt x="349" y="179"/>
                  </a:lnTo>
                  <a:lnTo>
                    <a:pt x="376" y="183"/>
                  </a:lnTo>
                  <a:lnTo>
                    <a:pt x="403" y="187"/>
                  </a:lnTo>
                  <a:lnTo>
                    <a:pt x="430" y="189"/>
                  </a:lnTo>
                  <a:lnTo>
                    <a:pt x="456" y="190"/>
                  </a:lnTo>
                  <a:lnTo>
                    <a:pt x="485" y="192"/>
                  </a:lnTo>
                  <a:lnTo>
                    <a:pt x="514" y="194"/>
                  </a:lnTo>
                  <a:lnTo>
                    <a:pt x="543" y="194"/>
                  </a:lnTo>
                  <a:lnTo>
                    <a:pt x="573" y="194"/>
                  </a:lnTo>
                  <a:lnTo>
                    <a:pt x="602" y="194"/>
                  </a:lnTo>
                  <a:lnTo>
                    <a:pt x="631" y="194"/>
                  </a:lnTo>
                  <a:lnTo>
                    <a:pt x="660" y="192"/>
                  </a:lnTo>
                  <a:lnTo>
                    <a:pt x="689" y="190"/>
                  </a:lnTo>
                  <a:lnTo>
                    <a:pt x="716" y="189"/>
                  </a:lnTo>
                  <a:lnTo>
                    <a:pt x="742" y="187"/>
                  </a:lnTo>
                  <a:lnTo>
                    <a:pt x="769" y="183"/>
                  </a:lnTo>
                  <a:lnTo>
                    <a:pt x="796" y="179"/>
                  </a:lnTo>
                  <a:lnTo>
                    <a:pt x="821" y="175"/>
                  </a:lnTo>
                  <a:lnTo>
                    <a:pt x="846" y="171"/>
                  </a:lnTo>
                  <a:lnTo>
                    <a:pt x="871" y="167"/>
                  </a:lnTo>
                  <a:lnTo>
                    <a:pt x="894" y="162"/>
                  </a:lnTo>
                  <a:lnTo>
                    <a:pt x="915" y="156"/>
                  </a:lnTo>
                  <a:lnTo>
                    <a:pt x="938" y="150"/>
                  </a:lnTo>
                  <a:lnTo>
                    <a:pt x="959" y="144"/>
                  </a:lnTo>
                  <a:lnTo>
                    <a:pt x="979" y="139"/>
                  </a:lnTo>
                  <a:lnTo>
                    <a:pt x="998" y="131"/>
                  </a:lnTo>
                  <a:lnTo>
                    <a:pt x="1015" y="125"/>
                  </a:lnTo>
                  <a:lnTo>
                    <a:pt x="1032" y="118"/>
                  </a:lnTo>
                  <a:lnTo>
                    <a:pt x="1050" y="110"/>
                  </a:lnTo>
                  <a:lnTo>
                    <a:pt x="1063" y="102"/>
                  </a:lnTo>
                  <a:lnTo>
                    <a:pt x="1078" y="94"/>
                  </a:lnTo>
                  <a:lnTo>
                    <a:pt x="1090" y="85"/>
                  </a:lnTo>
                  <a:lnTo>
                    <a:pt x="1101" y="77"/>
                  </a:lnTo>
                  <a:lnTo>
                    <a:pt x="1113" y="68"/>
                  </a:lnTo>
                  <a:lnTo>
                    <a:pt x="1121" y="58"/>
                  </a:lnTo>
                  <a:lnTo>
                    <a:pt x="1128" y="50"/>
                  </a:lnTo>
                  <a:lnTo>
                    <a:pt x="1136" y="41"/>
                  </a:lnTo>
                  <a:lnTo>
                    <a:pt x="1140" y="31"/>
                  </a:lnTo>
                  <a:lnTo>
                    <a:pt x="1144" y="22"/>
                  </a:lnTo>
                  <a:lnTo>
                    <a:pt x="1146" y="12"/>
                  </a:lnTo>
                  <a:lnTo>
                    <a:pt x="1147" y="0"/>
                  </a:lnTo>
                  <a:lnTo>
                    <a:pt x="0" y="0"/>
                  </a:lnTo>
                  <a:close/>
                </a:path>
              </a:pathLst>
            </a:custGeom>
            <a:solidFill>
              <a:srgbClr val="00CC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034" name="Freeform 620"/>
            <p:cNvSpPr>
              <a:spLocks/>
            </p:cNvSpPr>
            <p:nvPr/>
          </p:nvSpPr>
          <p:spPr bwMode="auto">
            <a:xfrm>
              <a:off x="1919" y="662"/>
              <a:ext cx="580" cy="97"/>
            </a:xfrm>
            <a:custGeom>
              <a:avLst/>
              <a:gdLst>
                <a:gd name="T0" fmla="*/ 0 w 1147"/>
                <a:gd name="T1" fmla="*/ 3 h 194"/>
                <a:gd name="T2" fmla="*/ 2 w 1147"/>
                <a:gd name="T3" fmla="*/ 8 h 194"/>
                <a:gd name="T4" fmla="*/ 5 w 1147"/>
                <a:gd name="T5" fmla="*/ 13 h 194"/>
                <a:gd name="T6" fmla="*/ 9 w 1147"/>
                <a:gd name="T7" fmla="*/ 17 h 194"/>
                <a:gd name="T8" fmla="*/ 14 w 1147"/>
                <a:gd name="T9" fmla="*/ 22 h 194"/>
                <a:gd name="T10" fmla="*/ 21 w 1147"/>
                <a:gd name="T11" fmla="*/ 26 h 194"/>
                <a:gd name="T12" fmla="*/ 29 w 1147"/>
                <a:gd name="T13" fmla="*/ 30 h 194"/>
                <a:gd name="T14" fmla="*/ 37 w 1147"/>
                <a:gd name="T15" fmla="*/ 33 h 194"/>
                <a:gd name="T16" fmla="*/ 48 w 1147"/>
                <a:gd name="T17" fmla="*/ 36 h 194"/>
                <a:gd name="T18" fmla="*/ 59 w 1147"/>
                <a:gd name="T19" fmla="*/ 39 h 194"/>
                <a:gd name="T20" fmla="*/ 71 w 1147"/>
                <a:gd name="T21" fmla="*/ 42 h 194"/>
                <a:gd name="T22" fmla="*/ 83 w 1147"/>
                <a:gd name="T23" fmla="*/ 44 h 194"/>
                <a:gd name="T24" fmla="*/ 96 w 1147"/>
                <a:gd name="T25" fmla="*/ 46 h 194"/>
                <a:gd name="T26" fmla="*/ 110 w 1147"/>
                <a:gd name="T27" fmla="*/ 48 h 194"/>
                <a:gd name="T28" fmla="*/ 124 w 1147"/>
                <a:gd name="T29" fmla="*/ 48 h 194"/>
                <a:gd name="T30" fmla="*/ 139 w 1147"/>
                <a:gd name="T31" fmla="*/ 49 h 194"/>
                <a:gd name="T32" fmla="*/ 154 w 1147"/>
                <a:gd name="T33" fmla="*/ 49 h 194"/>
                <a:gd name="T34" fmla="*/ 169 w 1147"/>
                <a:gd name="T35" fmla="*/ 48 h 194"/>
                <a:gd name="T36" fmla="*/ 183 w 1147"/>
                <a:gd name="T37" fmla="*/ 48 h 194"/>
                <a:gd name="T38" fmla="*/ 197 w 1147"/>
                <a:gd name="T39" fmla="*/ 46 h 194"/>
                <a:gd name="T40" fmla="*/ 210 w 1147"/>
                <a:gd name="T41" fmla="*/ 44 h 194"/>
                <a:gd name="T42" fmla="*/ 222 w 1147"/>
                <a:gd name="T43" fmla="*/ 42 h 194"/>
                <a:gd name="T44" fmla="*/ 234 w 1147"/>
                <a:gd name="T45" fmla="*/ 39 h 194"/>
                <a:gd name="T46" fmla="*/ 245 w 1147"/>
                <a:gd name="T47" fmla="*/ 36 h 194"/>
                <a:gd name="T48" fmla="*/ 255 w 1147"/>
                <a:gd name="T49" fmla="*/ 33 h 194"/>
                <a:gd name="T50" fmla="*/ 264 w 1147"/>
                <a:gd name="T51" fmla="*/ 30 h 194"/>
                <a:gd name="T52" fmla="*/ 272 w 1147"/>
                <a:gd name="T53" fmla="*/ 26 h 194"/>
                <a:gd name="T54" fmla="*/ 279 w 1147"/>
                <a:gd name="T55" fmla="*/ 22 h 194"/>
                <a:gd name="T56" fmla="*/ 285 w 1147"/>
                <a:gd name="T57" fmla="*/ 17 h 194"/>
                <a:gd name="T58" fmla="*/ 288 w 1147"/>
                <a:gd name="T59" fmla="*/ 13 h 194"/>
                <a:gd name="T60" fmla="*/ 291 w 1147"/>
                <a:gd name="T61" fmla="*/ 8 h 194"/>
                <a:gd name="T62" fmla="*/ 293 w 1147"/>
                <a:gd name="T63" fmla="*/ 3 h 19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147"/>
                <a:gd name="T97" fmla="*/ 0 h 194"/>
                <a:gd name="T98" fmla="*/ 1147 w 1147"/>
                <a:gd name="T99" fmla="*/ 194 h 19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147" h="194">
                  <a:moveTo>
                    <a:pt x="0" y="0"/>
                  </a:moveTo>
                  <a:lnTo>
                    <a:pt x="0" y="12"/>
                  </a:lnTo>
                  <a:lnTo>
                    <a:pt x="1" y="22"/>
                  </a:lnTo>
                  <a:lnTo>
                    <a:pt x="5" y="31"/>
                  </a:lnTo>
                  <a:lnTo>
                    <a:pt x="11" y="41"/>
                  </a:lnTo>
                  <a:lnTo>
                    <a:pt x="17" y="50"/>
                  </a:lnTo>
                  <a:lnTo>
                    <a:pt x="25" y="58"/>
                  </a:lnTo>
                  <a:lnTo>
                    <a:pt x="34" y="68"/>
                  </a:lnTo>
                  <a:lnTo>
                    <a:pt x="44" y="77"/>
                  </a:lnTo>
                  <a:lnTo>
                    <a:pt x="55" y="85"/>
                  </a:lnTo>
                  <a:lnTo>
                    <a:pt x="69" y="94"/>
                  </a:lnTo>
                  <a:lnTo>
                    <a:pt x="82" y="102"/>
                  </a:lnTo>
                  <a:lnTo>
                    <a:pt x="97" y="110"/>
                  </a:lnTo>
                  <a:lnTo>
                    <a:pt x="113" y="118"/>
                  </a:lnTo>
                  <a:lnTo>
                    <a:pt x="130" y="125"/>
                  </a:lnTo>
                  <a:lnTo>
                    <a:pt x="147" y="131"/>
                  </a:lnTo>
                  <a:lnTo>
                    <a:pt x="167" y="139"/>
                  </a:lnTo>
                  <a:lnTo>
                    <a:pt x="188" y="144"/>
                  </a:lnTo>
                  <a:lnTo>
                    <a:pt x="207" y="150"/>
                  </a:lnTo>
                  <a:lnTo>
                    <a:pt x="230" y="156"/>
                  </a:lnTo>
                  <a:lnTo>
                    <a:pt x="251" y="162"/>
                  </a:lnTo>
                  <a:lnTo>
                    <a:pt x="276" y="167"/>
                  </a:lnTo>
                  <a:lnTo>
                    <a:pt x="299" y="171"/>
                  </a:lnTo>
                  <a:lnTo>
                    <a:pt x="324" y="175"/>
                  </a:lnTo>
                  <a:lnTo>
                    <a:pt x="349" y="179"/>
                  </a:lnTo>
                  <a:lnTo>
                    <a:pt x="376" y="183"/>
                  </a:lnTo>
                  <a:lnTo>
                    <a:pt x="403" y="187"/>
                  </a:lnTo>
                  <a:lnTo>
                    <a:pt x="430" y="189"/>
                  </a:lnTo>
                  <a:lnTo>
                    <a:pt x="456" y="190"/>
                  </a:lnTo>
                  <a:lnTo>
                    <a:pt x="485" y="192"/>
                  </a:lnTo>
                  <a:lnTo>
                    <a:pt x="514" y="194"/>
                  </a:lnTo>
                  <a:lnTo>
                    <a:pt x="543" y="194"/>
                  </a:lnTo>
                  <a:lnTo>
                    <a:pt x="573" y="194"/>
                  </a:lnTo>
                  <a:lnTo>
                    <a:pt x="602" y="194"/>
                  </a:lnTo>
                  <a:lnTo>
                    <a:pt x="631" y="194"/>
                  </a:lnTo>
                  <a:lnTo>
                    <a:pt x="660" y="192"/>
                  </a:lnTo>
                  <a:lnTo>
                    <a:pt x="689" y="190"/>
                  </a:lnTo>
                  <a:lnTo>
                    <a:pt x="716" y="189"/>
                  </a:lnTo>
                  <a:lnTo>
                    <a:pt x="742" y="187"/>
                  </a:lnTo>
                  <a:lnTo>
                    <a:pt x="769" y="183"/>
                  </a:lnTo>
                  <a:lnTo>
                    <a:pt x="796" y="179"/>
                  </a:lnTo>
                  <a:lnTo>
                    <a:pt x="821" y="175"/>
                  </a:lnTo>
                  <a:lnTo>
                    <a:pt x="846" y="171"/>
                  </a:lnTo>
                  <a:lnTo>
                    <a:pt x="871" y="167"/>
                  </a:lnTo>
                  <a:lnTo>
                    <a:pt x="894" y="162"/>
                  </a:lnTo>
                  <a:lnTo>
                    <a:pt x="915" y="156"/>
                  </a:lnTo>
                  <a:lnTo>
                    <a:pt x="938" y="150"/>
                  </a:lnTo>
                  <a:lnTo>
                    <a:pt x="959" y="144"/>
                  </a:lnTo>
                  <a:lnTo>
                    <a:pt x="979" y="139"/>
                  </a:lnTo>
                  <a:lnTo>
                    <a:pt x="998" y="131"/>
                  </a:lnTo>
                  <a:lnTo>
                    <a:pt x="1015" y="125"/>
                  </a:lnTo>
                  <a:lnTo>
                    <a:pt x="1032" y="118"/>
                  </a:lnTo>
                  <a:lnTo>
                    <a:pt x="1050" y="110"/>
                  </a:lnTo>
                  <a:lnTo>
                    <a:pt x="1063" y="102"/>
                  </a:lnTo>
                  <a:lnTo>
                    <a:pt x="1078" y="94"/>
                  </a:lnTo>
                  <a:lnTo>
                    <a:pt x="1090" y="85"/>
                  </a:lnTo>
                  <a:lnTo>
                    <a:pt x="1101" y="77"/>
                  </a:lnTo>
                  <a:lnTo>
                    <a:pt x="1113" y="68"/>
                  </a:lnTo>
                  <a:lnTo>
                    <a:pt x="1121" y="58"/>
                  </a:lnTo>
                  <a:lnTo>
                    <a:pt x="1128" y="50"/>
                  </a:lnTo>
                  <a:lnTo>
                    <a:pt x="1136" y="41"/>
                  </a:lnTo>
                  <a:lnTo>
                    <a:pt x="1140" y="31"/>
                  </a:lnTo>
                  <a:lnTo>
                    <a:pt x="1144" y="22"/>
                  </a:lnTo>
                  <a:lnTo>
                    <a:pt x="1146" y="12"/>
                  </a:lnTo>
                  <a:lnTo>
                    <a:pt x="1147" y="0"/>
                  </a:lnTo>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35" name="Freeform 621"/>
            <p:cNvSpPr>
              <a:spLocks/>
            </p:cNvSpPr>
            <p:nvPr/>
          </p:nvSpPr>
          <p:spPr bwMode="auto">
            <a:xfrm>
              <a:off x="1919" y="564"/>
              <a:ext cx="580" cy="621"/>
            </a:xfrm>
            <a:custGeom>
              <a:avLst/>
              <a:gdLst>
                <a:gd name="T0" fmla="*/ 131 w 1147"/>
                <a:gd name="T1" fmla="*/ 1 h 1242"/>
                <a:gd name="T2" fmla="*/ 110 w 1147"/>
                <a:gd name="T3" fmla="*/ 2 h 1242"/>
                <a:gd name="T4" fmla="*/ 89 w 1147"/>
                <a:gd name="T5" fmla="*/ 4 h 1242"/>
                <a:gd name="T6" fmla="*/ 71 w 1147"/>
                <a:gd name="T7" fmla="*/ 7 h 1242"/>
                <a:gd name="T8" fmla="*/ 54 w 1147"/>
                <a:gd name="T9" fmla="*/ 11 h 1242"/>
                <a:gd name="T10" fmla="*/ 38 w 1147"/>
                <a:gd name="T11" fmla="*/ 16 h 1242"/>
                <a:gd name="T12" fmla="*/ 25 w 1147"/>
                <a:gd name="T13" fmla="*/ 22 h 1242"/>
                <a:gd name="T14" fmla="*/ 14 w 1147"/>
                <a:gd name="T15" fmla="*/ 28 h 1242"/>
                <a:gd name="T16" fmla="*/ 7 w 1147"/>
                <a:gd name="T17" fmla="*/ 35 h 1242"/>
                <a:gd name="T18" fmla="*/ 2 w 1147"/>
                <a:gd name="T19" fmla="*/ 42 h 1242"/>
                <a:gd name="T20" fmla="*/ 0 w 1147"/>
                <a:gd name="T21" fmla="*/ 49 h 1242"/>
                <a:gd name="T22" fmla="*/ 1 w 1147"/>
                <a:gd name="T23" fmla="*/ 267 h 1242"/>
                <a:gd name="T24" fmla="*/ 5 w 1147"/>
                <a:gd name="T25" fmla="*/ 274 h 1242"/>
                <a:gd name="T26" fmla="*/ 11 w 1147"/>
                <a:gd name="T27" fmla="*/ 281 h 1242"/>
                <a:gd name="T28" fmla="*/ 21 w 1147"/>
                <a:gd name="T29" fmla="*/ 287 h 1242"/>
                <a:gd name="T30" fmla="*/ 33 w 1147"/>
                <a:gd name="T31" fmla="*/ 293 h 1242"/>
                <a:gd name="T32" fmla="*/ 48 w 1147"/>
                <a:gd name="T33" fmla="*/ 298 h 1242"/>
                <a:gd name="T34" fmla="*/ 65 w 1147"/>
                <a:gd name="T35" fmla="*/ 303 h 1242"/>
                <a:gd name="T36" fmla="*/ 83 w 1147"/>
                <a:gd name="T37" fmla="*/ 306 h 1242"/>
                <a:gd name="T38" fmla="*/ 103 w 1147"/>
                <a:gd name="T39" fmla="*/ 308 h 1242"/>
                <a:gd name="T40" fmla="*/ 124 w 1147"/>
                <a:gd name="T41" fmla="*/ 310 h 1242"/>
                <a:gd name="T42" fmla="*/ 147 w 1147"/>
                <a:gd name="T43" fmla="*/ 311 h 1242"/>
                <a:gd name="T44" fmla="*/ 169 w 1147"/>
                <a:gd name="T45" fmla="*/ 310 h 1242"/>
                <a:gd name="T46" fmla="*/ 190 w 1147"/>
                <a:gd name="T47" fmla="*/ 308 h 1242"/>
                <a:gd name="T48" fmla="*/ 210 w 1147"/>
                <a:gd name="T49" fmla="*/ 306 h 1242"/>
                <a:gd name="T50" fmla="*/ 229 w 1147"/>
                <a:gd name="T51" fmla="*/ 303 h 1242"/>
                <a:gd name="T52" fmla="*/ 245 w 1147"/>
                <a:gd name="T53" fmla="*/ 298 h 1242"/>
                <a:gd name="T54" fmla="*/ 259 w 1147"/>
                <a:gd name="T55" fmla="*/ 293 h 1242"/>
                <a:gd name="T56" fmla="*/ 272 w 1147"/>
                <a:gd name="T57" fmla="*/ 287 h 1242"/>
                <a:gd name="T58" fmla="*/ 282 w 1147"/>
                <a:gd name="T59" fmla="*/ 281 h 1242"/>
                <a:gd name="T60" fmla="*/ 288 w 1147"/>
                <a:gd name="T61" fmla="*/ 274 h 1242"/>
                <a:gd name="T62" fmla="*/ 292 w 1147"/>
                <a:gd name="T63" fmla="*/ 267 h 1242"/>
                <a:gd name="T64" fmla="*/ 293 w 1147"/>
                <a:gd name="T65" fmla="*/ 49 h 1242"/>
                <a:gd name="T66" fmla="*/ 291 w 1147"/>
                <a:gd name="T67" fmla="*/ 42 h 1242"/>
                <a:gd name="T68" fmla="*/ 287 w 1147"/>
                <a:gd name="T69" fmla="*/ 35 h 1242"/>
                <a:gd name="T70" fmla="*/ 279 w 1147"/>
                <a:gd name="T71" fmla="*/ 28 h 1242"/>
                <a:gd name="T72" fmla="*/ 269 w 1147"/>
                <a:gd name="T73" fmla="*/ 22 h 1242"/>
                <a:gd name="T74" fmla="*/ 255 w 1147"/>
                <a:gd name="T75" fmla="*/ 16 h 1242"/>
                <a:gd name="T76" fmla="*/ 240 w 1147"/>
                <a:gd name="T77" fmla="*/ 11 h 1242"/>
                <a:gd name="T78" fmla="*/ 222 w 1147"/>
                <a:gd name="T79" fmla="*/ 7 h 1242"/>
                <a:gd name="T80" fmla="*/ 204 w 1147"/>
                <a:gd name="T81" fmla="*/ 4 h 1242"/>
                <a:gd name="T82" fmla="*/ 183 w 1147"/>
                <a:gd name="T83" fmla="*/ 2 h 1242"/>
                <a:gd name="T84" fmla="*/ 161 w 1147"/>
                <a:gd name="T85" fmla="*/ 1 h 1242"/>
                <a:gd name="T86" fmla="*/ 147 w 1147"/>
                <a:gd name="T87" fmla="*/ 0 h 124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47"/>
                <a:gd name="T133" fmla="*/ 0 h 1242"/>
                <a:gd name="T134" fmla="*/ 1147 w 1147"/>
                <a:gd name="T135" fmla="*/ 1242 h 124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47" h="1242">
                  <a:moveTo>
                    <a:pt x="573" y="0"/>
                  </a:moveTo>
                  <a:lnTo>
                    <a:pt x="543" y="0"/>
                  </a:lnTo>
                  <a:lnTo>
                    <a:pt x="514" y="1"/>
                  </a:lnTo>
                  <a:lnTo>
                    <a:pt x="485" y="1"/>
                  </a:lnTo>
                  <a:lnTo>
                    <a:pt x="458" y="3"/>
                  </a:lnTo>
                  <a:lnTo>
                    <a:pt x="430" y="5"/>
                  </a:lnTo>
                  <a:lnTo>
                    <a:pt x="403" y="9"/>
                  </a:lnTo>
                  <a:lnTo>
                    <a:pt x="376" y="11"/>
                  </a:lnTo>
                  <a:lnTo>
                    <a:pt x="349" y="15"/>
                  </a:lnTo>
                  <a:lnTo>
                    <a:pt x="324" y="19"/>
                  </a:lnTo>
                  <a:lnTo>
                    <a:pt x="299" y="23"/>
                  </a:lnTo>
                  <a:lnTo>
                    <a:pt x="276" y="28"/>
                  </a:lnTo>
                  <a:lnTo>
                    <a:pt x="253" y="34"/>
                  </a:lnTo>
                  <a:lnTo>
                    <a:pt x="230" y="38"/>
                  </a:lnTo>
                  <a:lnTo>
                    <a:pt x="209" y="44"/>
                  </a:lnTo>
                  <a:lnTo>
                    <a:pt x="188" y="51"/>
                  </a:lnTo>
                  <a:lnTo>
                    <a:pt x="167" y="57"/>
                  </a:lnTo>
                  <a:lnTo>
                    <a:pt x="149" y="63"/>
                  </a:lnTo>
                  <a:lnTo>
                    <a:pt x="130" y="71"/>
                  </a:lnTo>
                  <a:lnTo>
                    <a:pt x="113" y="78"/>
                  </a:lnTo>
                  <a:lnTo>
                    <a:pt x="97" y="86"/>
                  </a:lnTo>
                  <a:lnTo>
                    <a:pt x="82" y="94"/>
                  </a:lnTo>
                  <a:lnTo>
                    <a:pt x="69" y="101"/>
                  </a:lnTo>
                  <a:lnTo>
                    <a:pt x="55" y="111"/>
                  </a:lnTo>
                  <a:lnTo>
                    <a:pt x="44" y="119"/>
                  </a:lnTo>
                  <a:lnTo>
                    <a:pt x="34" y="128"/>
                  </a:lnTo>
                  <a:lnTo>
                    <a:pt x="25" y="138"/>
                  </a:lnTo>
                  <a:lnTo>
                    <a:pt x="17" y="145"/>
                  </a:lnTo>
                  <a:lnTo>
                    <a:pt x="11" y="155"/>
                  </a:lnTo>
                  <a:lnTo>
                    <a:pt x="5" y="165"/>
                  </a:lnTo>
                  <a:lnTo>
                    <a:pt x="1" y="174"/>
                  </a:lnTo>
                  <a:lnTo>
                    <a:pt x="0" y="186"/>
                  </a:lnTo>
                  <a:lnTo>
                    <a:pt x="0" y="195"/>
                  </a:lnTo>
                  <a:lnTo>
                    <a:pt x="0" y="1046"/>
                  </a:lnTo>
                  <a:lnTo>
                    <a:pt x="0" y="1057"/>
                  </a:lnTo>
                  <a:lnTo>
                    <a:pt x="1" y="1067"/>
                  </a:lnTo>
                  <a:lnTo>
                    <a:pt x="5" y="1077"/>
                  </a:lnTo>
                  <a:lnTo>
                    <a:pt x="11" y="1086"/>
                  </a:lnTo>
                  <a:lnTo>
                    <a:pt x="17" y="1096"/>
                  </a:lnTo>
                  <a:lnTo>
                    <a:pt x="25" y="1105"/>
                  </a:lnTo>
                  <a:lnTo>
                    <a:pt x="34" y="1113"/>
                  </a:lnTo>
                  <a:lnTo>
                    <a:pt x="44" y="1123"/>
                  </a:lnTo>
                  <a:lnTo>
                    <a:pt x="55" y="1130"/>
                  </a:lnTo>
                  <a:lnTo>
                    <a:pt x="69" y="1140"/>
                  </a:lnTo>
                  <a:lnTo>
                    <a:pt x="82" y="1148"/>
                  </a:lnTo>
                  <a:lnTo>
                    <a:pt x="97" y="1155"/>
                  </a:lnTo>
                  <a:lnTo>
                    <a:pt x="113" y="1163"/>
                  </a:lnTo>
                  <a:lnTo>
                    <a:pt x="130" y="1171"/>
                  </a:lnTo>
                  <a:lnTo>
                    <a:pt x="149" y="1178"/>
                  </a:lnTo>
                  <a:lnTo>
                    <a:pt x="167" y="1184"/>
                  </a:lnTo>
                  <a:lnTo>
                    <a:pt x="188" y="1192"/>
                  </a:lnTo>
                  <a:lnTo>
                    <a:pt x="209" y="1198"/>
                  </a:lnTo>
                  <a:lnTo>
                    <a:pt x="230" y="1203"/>
                  </a:lnTo>
                  <a:lnTo>
                    <a:pt x="253" y="1209"/>
                  </a:lnTo>
                  <a:lnTo>
                    <a:pt x="276" y="1213"/>
                  </a:lnTo>
                  <a:lnTo>
                    <a:pt x="299" y="1219"/>
                  </a:lnTo>
                  <a:lnTo>
                    <a:pt x="324" y="1222"/>
                  </a:lnTo>
                  <a:lnTo>
                    <a:pt x="349" y="1226"/>
                  </a:lnTo>
                  <a:lnTo>
                    <a:pt x="376" y="1230"/>
                  </a:lnTo>
                  <a:lnTo>
                    <a:pt x="403" y="1232"/>
                  </a:lnTo>
                  <a:lnTo>
                    <a:pt x="430" y="1236"/>
                  </a:lnTo>
                  <a:lnTo>
                    <a:pt x="458" y="1238"/>
                  </a:lnTo>
                  <a:lnTo>
                    <a:pt x="485" y="1240"/>
                  </a:lnTo>
                  <a:lnTo>
                    <a:pt x="514" y="1240"/>
                  </a:lnTo>
                  <a:lnTo>
                    <a:pt x="543" y="1242"/>
                  </a:lnTo>
                  <a:lnTo>
                    <a:pt x="573" y="1242"/>
                  </a:lnTo>
                  <a:lnTo>
                    <a:pt x="602" y="1242"/>
                  </a:lnTo>
                  <a:lnTo>
                    <a:pt x="631" y="1240"/>
                  </a:lnTo>
                  <a:lnTo>
                    <a:pt x="660" y="1240"/>
                  </a:lnTo>
                  <a:lnTo>
                    <a:pt x="689" y="1238"/>
                  </a:lnTo>
                  <a:lnTo>
                    <a:pt x="716" y="1236"/>
                  </a:lnTo>
                  <a:lnTo>
                    <a:pt x="744" y="1232"/>
                  </a:lnTo>
                  <a:lnTo>
                    <a:pt x="771" y="1230"/>
                  </a:lnTo>
                  <a:lnTo>
                    <a:pt x="796" y="1226"/>
                  </a:lnTo>
                  <a:lnTo>
                    <a:pt x="821" y="1222"/>
                  </a:lnTo>
                  <a:lnTo>
                    <a:pt x="846" y="1219"/>
                  </a:lnTo>
                  <a:lnTo>
                    <a:pt x="871" y="1213"/>
                  </a:lnTo>
                  <a:lnTo>
                    <a:pt x="894" y="1209"/>
                  </a:lnTo>
                  <a:lnTo>
                    <a:pt x="917" y="1203"/>
                  </a:lnTo>
                  <a:lnTo>
                    <a:pt x="938" y="1198"/>
                  </a:lnTo>
                  <a:lnTo>
                    <a:pt x="959" y="1192"/>
                  </a:lnTo>
                  <a:lnTo>
                    <a:pt x="979" y="1184"/>
                  </a:lnTo>
                  <a:lnTo>
                    <a:pt x="998" y="1178"/>
                  </a:lnTo>
                  <a:lnTo>
                    <a:pt x="1015" y="1171"/>
                  </a:lnTo>
                  <a:lnTo>
                    <a:pt x="1032" y="1163"/>
                  </a:lnTo>
                  <a:lnTo>
                    <a:pt x="1050" y="1155"/>
                  </a:lnTo>
                  <a:lnTo>
                    <a:pt x="1063" y="1148"/>
                  </a:lnTo>
                  <a:lnTo>
                    <a:pt x="1078" y="1140"/>
                  </a:lnTo>
                  <a:lnTo>
                    <a:pt x="1090" y="1130"/>
                  </a:lnTo>
                  <a:lnTo>
                    <a:pt x="1101" y="1123"/>
                  </a:lnTo>
                  <a:lnTo>
                    <a:pt x="1113" y="1113"/>
                  </a:lnTo>
                  <a:lnTo>
                    <a:pt x="1121" y="1105"/>
                  </a:lnTo>
                  <a:lnTo>
                    <a:pt x="1128" y="1096"/>
                  </a:lnTo>
                  <a:lnTo>
                    <a:pt x="1136" y="1086"/>
                  </a:lnTo>
                  <a:lnTo>
                    <a:pt x="1140" y="1077"/>
                  </a:lnTo>
                  <a:lnTo>
                    <a:pt x="1144" y="1067"/>
                  </a:lnTo>
                  <a:lnTo>
                    <a:pt x="1146" y="1057"/>
                  </a:lnTo>
                  <a:lnTo>
                    <a:pt x="1147" y="1046"/>
                  </a:lnTo>
                  <a:lnTo>
                    <a:pt x="1147" y="195"/>
                  </a:lnTo>
                  <a:lnTo>
                    <a:pt x="1146" y="186"/>
                  </a:lnTo>
                  <a:lnTo>
                    <a:pt x="1144" y="174"/>
                  </a:lnTo>
                  <a:lnTo>
                    <a:pt x="1140" y="165"/>
                  </a:lnTo>
                  <a:lnTo>
                    <a:pt x="1136" y="155"/>
                  </a:lnTo>
                  <a:lnTo>
                    <a:pt x="1128" y="145"/>
                  </a:lnTo>
                  <a:lnTo>
                    <a:pt x="1121" y="138"/>
                  </a:lnTo>
                  <a:lnTo>
                    <a:pt x="1113" y="128"/>
                  </a:lnTo>
                  <a:lnTo>
                    <a:pt x="1101" y="119"/>
                  </a:lnTo>
                  <a:lnTo>
                    <a:pt x="1090" y="111"/>
                  </a:lnTo>
                  <a:lnTo>
                    <a:pt x="1078" y="101"/>
                  </a:lnTo>
                  <a:lnTo>
                    <a:pt x="1063" y="94"/>
                  </a:lnTo>
                  <a:lnTo>
                    <a:pt x="1050" y="86"/>
                  </a:lnTo>
                  <a:lnTo>
                    <a:pt x="1032" y="78"/>
                  </a:lnTo>
                  <a:lnTo>
                    <a:pt x="1015" y="71"/>
                  </a:lnTo>
                  <a:lnTo>
                    <a:pt x="998" y="63"/>
                  </a:lnTo>
                  <a:lnTo>
                    <a:pt x="979" y="57"/>
                  </a:lnTo>
                  <a:lnTo>
                    <a:pt x="959" y="51"/>
                  </a:lnTo>
                  <a:lnTo>
                    <a:pt x="938" y="44"/>
                  </a:lnTo>
                  <a:lnTo>
                    <a:pt x="917" y="38"/>
                  </a:lnTo>
                  <a:lnTo>
                    <a:pt x="894" y="32"/>
                  </a:lnTo>
                  <a:lnTo>
                    <a:pt x="871" y="28"/>
                  </a:lnTo>
                  <a:lnTo>
                    <a:pt x="846" y="23"/>
                  </a:lnTo>
                  <a:lnTo>
                    <a:pt x="821" y="19"/>
                  </a:lnTo>
                  <a:lnTo>
                    <a:pt x="796" y="15"/>
                  </a:lnTo>
                  <a:lnTo>
                    <a:pt x="771" y="11"/>
                  </a:lnTo>
                  <a:lnTo>
                    <a:pt x="744" y="9"/>
                  </a:lnTo>
                  <a:lnTo>
                    <a:pt x="716" y="5"/>
                  </a:lnTo>
                  <a:lnTo>
                    <a:pt x="689" y="3"/>
                  </a:lnTo>
                  <a:lnTo>
                    <a:pt x="660" y="1"/>
                  </a:lnTo>
                  <a:lnTo>
                    <a:pt x="631" y="1"/>
                  </a:lnTo>
                  <a:lnTo>
                    <a:pt x="602" y="0"/>
                  </a:lnTo>
                  <a:lnTo>
                    <a:pt x="573" y="0"/>
                  </a:lnTo>
                  <a:close/>
                </a:path>
              </a:pathLst>
            </a:custGeom>
            <a:solidFill>
              <a:srgbClr val="00CC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036" name="Freeform 624"/>
            <p:cNvSpPr>
              <a:spLocks/>
            </p:cNvSpPr>
            <p:nvPr/>
          </p:nvSpPr>
          <p:spPr bwMode="auto">
            <a:xfrm>
              <a:off x="1919" y="662"/>
              <a:ext cx="580" cy="97"/>
            </a:xfrm>
            <a:custGeom>
              <a:avLst/>
              <a:gdLst>
                <a:gd name="T0" fmla="*/ 0 w 1147"/>
                <a:gd name="T1" fmla="*/ 3 h 194"/>
                <a:gd name="T2" fmla="*/ 2 w 1147"/>
                <a:gd name="T3" fmla="*/ 8 h 194"/>
                <a:gd name="T4" fmla="*/ 5 w 1147"/>
                <a:gd name="T5" fmla="*/ 13 h 194"/>
                <a:gd name="T6" fmla="*/ 9 w 1147"/>
                <a:gd name="T7" fmla="*/ 17 h 194"/>
                <a:gd name="T8" fmla="*/ 14 w 1147"/>
                <a:gd name="T9" fmla="*/ 22 h 194"/>
                <a:gd name="T10" fmla="*/ 21 w 1147"/>
                <a:gd name="T11" fmla="*/ 26 h 194"/>
                <a:gd name="T12" fmla="*/ 29 w 1147"/>
                <a:gd name="T13" fmla="*/ 30 h 194"/>
                <a:gd name="T14" fmla="*/ 37 w 1147"/>
                <a:gd name="T15" fmla="*/ 33 h 194"/>
                <a:gd name="T16" fmla="*/ 48 w 1147"/>
                <a:gd name="T17" fmla="*/ 36 h 194"/>
                <a:gd name="T18" fmla="*/ 59 w 1147"/>
                <a:gd name="T19" fmla="*/ 39 h 194"/>
                <a:gd name="T20" fmla="*/ 71 w 1147"/>
                <a:gd name="T21" fmla="*/ 42 h 194"/>
                <a:gd name="T22" fmla="*/ 83 w 1147"/>
                <a:gd name="T23" fmla="*/ 44 h 194"/>
                <a:gd name="T24" fmla="*/ 96 w 1147"/>
                <a:gd name="T25" fmla="*/ 46 h 194"/>
                <a:gd name="T26" fmla="*/ 110 w 1147"/>
                <a:gd name="T27" fmla="*/ 48 h 194"/>
                <a:gd name="T28" fmla="*/ 124 w 1147"/>
                <a:gd name="T29" fmla="*/ 48 h 194"/>
                <a:gd name="T30" fmla="*/ 139 w 1147"/>
                <a:gd name="T31" fmla="*/ 49 h 194"/>
                <a:gd name="T32" fmla="*/ 154 w 1147"/>
                <a:gd name="T33" fmla="*/ 49 h 194"/>
                <a:gd name="T34" fmla="*/ 169 w 1147"/>
                <a:gd name="T35" fmla="*/ 48 h 194"/>
                <a:gd name="T36" fmla="*/ 183 w 1147"/>
                <a:gd name="T37" fmla="*/ 48 h 194"/>
                <a:gd name="T38" fmla="*/ 197 w 1147"/>
                <a:gd name="T39" fmla="*/ 46 h 194"/>
                <a:gd name="T40" fmla="*/ 210 w 1147"/>
                <a:gd name="T41" fmla="*/ 44 h 194"/>
                <a:gd name="T42" fmla="*/ 222 w 1147"/>
                <a:gd name="T43" fmla="*/ 42 h 194"/>
                <a:gd name="T44" fmla="*/ 234 w 1147"/>
                <a:gd name="T45" fmla="*/ 39 h 194"/>
                <a:gd name="T46" fmla="*/ 245 w 1147"/>
                <a:gd name="T47" fmla="*/ 36 h 194"/>
                <a:gd name="T48" fmla="*/ 255 w 1147"/>
                <a:gd name="T49" fmla="*/ 33 h 194"/>
                <a:gd name="T50" fmla="*/ 264 w 1147"/>
                <a:gd name="T51" fmla="*/ 30 h 194"/>
                <a:gd name="T52" fmla="*/ 272 w 1147"/>
                <a:gd name="T53" fmla="*/ 26 h 194"/>
                <a:gd name="T54" fmla="*/ 279 w 1147"/>
                <a:gd name="T55" fmla="*/ 22 h 194"/>
                <a:gd name="T56" fmla="*/ 285 w 1147"/>
                <a:gd name="T57" fmla="*/ 17 h 194"/>
                <a:gd name="T58" fmla="*/ 288 w 1147"/>
                <a:gd name="T59" fmla="*/ 13 h 194"/>
                <a:gd name="T60" fmla="*/ 291 w 1147"/>
                <a:gd name="T61" fmla="*/ 8 h 194"/>
                <a:gd name="T62" fmla="*/ 293 w 1147"/>
                <a:gd name="T63" fmla="*/ 3 h 19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147"/>
                <a:gd name="T97" fmla="*/ 0 h 194"/>
                <a:gd name="T98" fmla="*/ 1147 w 1147"/>
                <a:gd name="T99" fmla="*/ 194 h 19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147" h="194">
                  <a:moveTo>
                    <a:pt x="0" y="0"/>
                  </a:moveTo>
                  <a:lnTo>
                    <a:pt x="0" y="12"/>
                  </a:lnTo>
                  <a:lnTo>
                    <a:pt x="1" y="22"/>
                  </a:lnTo>
                  <a:lnTo>
                    <a:pt x="5" y="31"/>
                  </a:lnTo>
                  <a:lnTo>
                    <a:pt x="11" y="41"/>
                  </a:lnTo>
                  <a:lnTo>
                    <a:pt x="17" y="50"/>
                  </a:lnTo>
                  <a:lnTo>
                    <a:pt x="25" y="58"/>
                  </a:lnTo>
                  <a:lnTo>
                    <a:pt x="34" y="68"/>
                  </a:lnTo>
                  <a:lnTo>
                    <a:pt x="44" y="77"/>
                  </a:lnTo>
                  <a:lnTo>
                    <a:pt x="55" y="85"/>
                  </a:lnTo>
                  <a:lnTo>
                    <a:pt x="69" y="94"/>
                  </a:lnTo>
                  <a:lnTo>
                    <a:pt x="82" y="102"/>
                  </a:lnTo>
                  <a:lnTo>
                    <a:pt x="97" y="110"/>
                  </a:lnTo>
                  <a:lnTo>
                    <a:pt x="113" y="118"/>
                  </a:lnTo>
                  <a:lnTo>
                    <a:pt x="130" y="125"/>
                  </a:lnTo>
                  <a:lnTo>
                    <a:pt x="147" y="131"/>
                  </a:lnTo>
                  <a:lnTo>
                    <a:pt x="167" y="139"/>
                  </a:lnTo>
                  <a:lnTo>
                    <a:pt x="188" y="144"/>
                  </a:lnTo>
                  <a:lnTo>
                    <a:pt x="207" y="150"/>
                  </a:lnTo>
                  <a:lnTo>
                    <a:pt x="230" y="156"/>
                  </a:lnTo>
                  <a:lnTo>
                    <a:pt x="251" y="162"/>
                  </a:lnTo>
                  <a:lnTo>
                    <a:pt x="276" y="167"/>
                  </a:lnTo>
                  <a:lnTo>
                    <a:pt x="299" y="171"/>
                  </a:lnTo>
                  <a:lnTo>
                    <a:pt x="324" y="175"/>
                  </a:lnTo>
                  <a:lnTo>
                    <a:pt x="349" y="179"/>
                  </a:lnTo>
                  <a:lnTo>
                    <a:pt x="376" y="183"/>
                  </a:lnTo>
                  <a:lnTo>
                    <a:pt x="403" y="187"/>
                  </a:lnTo>
                  <a:lnTo>
                    <a:pt x="430" y="189"/>
                  </a:lnTo>
                  <a:lnTo>
                    <a:pt x="456" y="190"/>
                  </a:lnTo>
                  <a:lnTo>
                    <a:pt x="485" y="192"/>
                  </a:lnTo>
                  <a:lnTo>
                    <a:pt x="514" y="194"/>
                  </a:lnTo>
                  <a:lnTo>
                    <a:pt x="543" y="194"/>
                  </a:lnTo>
                  <a:lnTo>
                    <a:pt x="573" y="194"/>
                  </a:lnTo>
                  <a:lnTo>
                    <a:pt x="602" y="194"/>
                  </a:lnTo>
                  <a:lnTo>
                    <a:pt x="631" y="194"/>
                  </a:lnTo>
                  <a:lnTo>
                    <a:pt x="660" y="192"/>
                  </a:lnTo>
                  <a:lnTo>
                    <a:pt x="689" y="190"/>
                  </a:lnTo>
                  <a:lnTo>
                    <a:pt x="716" y="189"/>
                  </a:lnTo>
                  <a:lnTo>
                    <a:pt x="742" y="187"/>
                  </a:lnTo>
                  <a:lnTo>
                    <a:pt x="769" y="183"/>
                  </a:lnTo>
                  <a:lnTo>
                    <a:pt x="796" y="179"/>
                  </a:lnTo>
                  <a:lnTo>
                    <a:pt x="821" y="175"/>
                  </a:lnTo>
                  <a:lnTo>
                    <a:pt x="846" y="171"/>
                  </a:lnTo>
                  <a:lnTo>
                    <a:pt x="871" y="167"/>
                  </a:lnTo>
                  <a:lnTo>
                    <a:pt x="894" y="162"/>
                  </a:lnTo>
                  <a:lnTo>
                    <a:pt x="915" y="156"/>
                  </a:lnTo>
                  <a:lnTo>
                    <a:pt x="938" y="150"/>
                  </a:lnTo>
                  <a:lnTo>
                    <a:pt x="959" y="144"/>
                  </a:lnTo>
                  <a:lnTo>
                    <a:pt x="979" y="139"/>
                  </a:lnTo>
                  <a:lnTo>
                    <a:pt x="998" y="131"/>
                  </a:lnTo>
                  <a:lnTo>
                    <a:pt x="1015" y="125"/>
                  </a:lnTo>
                  <a:lnTo>
                    <a:pt x="1032" y="118"/>
                  </a:lnTo>
                  <a:lnTo>
                    <a:pt x="1050" y="110"/>
                  </a:lnTo>
                  <a:lnTo>
                    <a:pt x="1063" y="102"/>
                  </a:lnTo>
                  <a:lnTo>
                    <a:pt x="1078" y="94"/>
                  </a:lnTo>
                  <a:lnTo>
                    <a:pt x="1090" y="85"/>
                  </a:lnTo>
                  <a:lnTo>
                    <a:pt x="1101" y="77"/>
                  </a:lnTo>
                  <a:lnTo>
                    <a:pt x="1113" y="68"/>
                  </a:lnTo>
                  <a:lnTo>
                    <a:pt x="1121" y="58"/>
                  </a:lnTo>
                  <a:lnTo>
                    <a:pt x="1128" y="50"/>
                  </a:lnTo>
                  <a:lnTo>
                    <a:pt x="1136" y="41"/>
                  </a:lnTo>
                  <a:lnTo>
                    <a:pt x="1140" y="31"/>
                  </a:lnTo>
                  <a:lnTo>
                    <a:pt x="1144" y="22"/>
                  </a:lnTo>
                  <a:lnTo>
                    <a:pt x="1146" y="12"/>
                  </a:lnTo>
                  <a:lnTo>
                    <a:pt x="1147" y="0"/>
                  </a:lnTo>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37" name="Rectangle 625"/>
            <p:cNvSpPr>
              <a:spLocks noChangeArrowheads="1"/>
            </p:cNvSpPr>
            <p:nvPr/>
          </p:nvSpPr>
          <p:spPr bwMode="auto">
            <a:xfrm>
              <a:off x="1969" y="808"/>
              <a:ext cx="508"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100" b="1">
                  <a:solidFill>
                    <a:srgbClr val="000000"/>
                  </a:solidFill>
                  <a:latin typeface="Arial" charset="0"/>
                </a:rPr>
                <a:t>Community </a:t>
              </a:r>
              <a:endParaRPr lang="en-US" altLang="en-US" sz="1800"/>
            </a:p>
          </p:txBody>
        </p:sp>
        <p:sp>
          <p:nvSpPr>
            <p:cNvPr id="40038" name="Freeform 627"/>
            <p:cNvSpPr>
              <a:spLocks/>
            </p:cNvSpPr>
            <p:nvPr/>
          </p:nvSpPr>
          <p:spPr bwMode="auto">
            <a:xfrm>
              <a:off x="1250" y="205"/>
              <a:ext cx="430" cy="262"/>
            </a:xfrm>
            <a:custGeom>
              <a:avLst/>
              <a:gdLst>
                <a:gd name="T0" fmla="*/ 152 w 852"/>
                <a:gd name="T1" fmla="*/ 10 h 524"/>
                <a:gd name="T2" fmla="*/ 158 w 852"/>
                <a:gd name="T3" fmla="*/ 20 h 524"/>
                <a:gd name="T4" fmla="*/ 0 w 852"/>
                <a:gd name="T5" fmla="*/ 110 h 524"/>
                <a:gd name="T6" fmla="*/ 33 w 852"/>
                <a:gd name="T7" fmla="*/ 106 h 524"/>
                <a:gd name="T8" fmla="*/ 12 w 852"/>
                <a:gd name="T9" fmla="*/ 131 h 524"/>
                <a:gd name="T10" fmla="*/ 171 w 852"/>
                <a:gd name="T11" fmla="*/ 41 h 524"/>
                <a:gd name="T12" fmla="*/ 177 w 852"/>
                <a:gd name="T13" fmla="*/ 51 h 524"/>
                <a:gd name="T14" fmla="*/ 217 w 852"/>
                <a:gd name="T15" fmla="*/ 0 h 524"/>
                <a:gd name="T16" fmla="*/ 152 w 852"/>
                <a:gd name="T17" fmla="*/ 10 h 5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52"/>
                <a:gd name="T28" fmla="*/ 0 h 524"/>
                <a:gd name="T29" fmla="*/ 852 w 852"/>
                <a:gd name="T30" fmla="*/ 524 h 52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52" h="524">
                  <a:moveTo>
                    <a:pt x="599" y="38"/>
                  </a:moveTo>
                  <a:lnTo>
                    <a:pt x="622" y="80"/>
                  </a:lnTo>
                  <a:lnTo>
                    <a:pt x="0" y="439"/>
                  </a:lnTo>
                  <a:lnTo>
                    <a:pt x="129" y="422"/>
                  </a:lnTo>
                  <a:lnTo>
                    <a:pt x="48" y="524"/>
                  </a:lnTo>
                  <a:lnTo>
                    <a:pt x="670" y="163"/>
                  </a:lnTo>
                  <a:lnTo>
                    <a:pt x="695" y="203"/>
                  </a:lnTo>
                  <a:lnTo>
                    <a:pt x="852" y="0"/>
                  </a:lnTo>
                  <a:lnTo>
                    <a:pt x="599" y="38"/>
                  </a:lnTo>
                  <a:close/>
                </a:path>
              </a:pathLst>
            </a:custGeom>
            <a:solidFill>
              <a:srgbClr val="DD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039" name="Freeform 628"/>
            <p:cNvSpPr>
              <a:spLocks/>
            </p:cNvSpPr>
            <p:nvPr/>
          </p:nvSpPr>
          <p:spPr bwMode="auto">
            <a:xfrm>
              <a:off x="1250" y="205"/>
              <a:ext cx="430" cy="262"/>
            </a:xfrm>
            <a:custGeom>
              <a:avLst/>
              <a:gdLst>
                <a:gd name="T0" fmla="*/ 152 w 852"/>
                <a:gd name="T1" fmla="*/ 10 h 524"/>
                <a:gd name="T2" fmla="*/ 158 w 852"/>
                <a:gd name="T3" fmla="*/ 20 h 524"/>
                <a:gd name="T4" fmla="*/ 0 w 852"/>
                <a:gd name="T5" fmla="*/ 110 h 524"/>
                <a:gd name="T6" fmla="*/ 33 w 852"/>
                <a:gd name="T7" fmla="*/ 106 h 524"/>
                <a:gd name="T8" fmla="*/ 12 w 852"/>
                <a:gd name="T9" fmla="*/ 131 h 524"/>
                <a:gd name="T10" fmla="*/ 171 w 852"/>
                <a:gd name="T11" fmla="*/ 41 h 524"/>
                <a:gd name="T12" fmla="*/ 177 w 852"/>
                <a:gd name="T13" fmla="*/ 51 h 524"/>
                <a:gd name="T14" fmla="*/ 217 w 852"/>
                <a:gd name="T15" fmla="*/ 0 h 524"/>
                <a:gd name="T16" fmla="*/ 152 w 852"/>
                <a:gd name="T17" fmla="*/ 10 h 5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52"/>
                <a:gd name="T28" fmla="*/ 0 h 524"/>
                <a:gd name="T29" fmla="*/ 852 w 852"/>
                <a:gd name="T30" fmla="*/ 524 h 52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52" h="524">
                  <a:moveTo>
                    <a:pt x="599" y="38"/>
                  </a:moveTo>
                  <a:lnTo>
                    <a:pt x="622" y="80"/>
                  </a:lnTo>
                  <a:lnTo>
                    <a:pt x="0" y="439"/>
                  </a:lnTo>
                  <a:lnTo>
                    <a:pt x="129" y="422"/>
                  </a:lnTo>
                  <a:lnTo>
                    <a:pt x="48" y="524"/>
                  </a:lnTo>
                  <a:lnTo>
                    <a:pt x="670" y="163"/>
                  </a:lnTo>
                  <a:lnTo>
                    <a:pt x="695" y="203"/>
                  </a:lnTo>
                  <a:lnTo>
                    <a:pt x="852" y="0"/>
                  </a:lnTo>
                  <a:lnTo>
                    <a:pt x="599" y="38"/>
                  </a:lnTo>
                  <a:close/>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40" name="Freeform 629"/>
            <p:cNvSpPr>
              <a:spLocks/>
            </p:cNvSpPr>
            <p:nvPr/>
          </p:nvSpPr>
          <p:spPr bwMode="auto">
            <a:xfrm>
              <a:off x="1250" y="205"/>
              <a:ext cx="430" cy="262"/>
            </a:xfrm>
            <a:custGeom>
              <a:avLst/>
              <a:gdLst>
                <a:gd name="T0" fmla="*/ 152 w 852"/>
                <a:gd name="T1" fmla="*/ 10 h 524"/>
                <a:gd name="T2" fmla="*/ 158 w 852"/>
                <a:gd name="T3" fmla="*/ 20 h 524"/>
                <a:gd name="T4" fmla="*/ 0 w 852"/>
                <a:gd name="T5" fmla="*/ 110 h 524"/>
                <a:gd name="T6" fmla="*/ 33 w 852"/>
                <a:gd name="T7" fmla="*/ 106 h 524"/>
                <a:gd name="T8" fmla="*/ 12 w 852"/>
                <a:gd name="T9" fmla="*/ 131 h 524"/>
                <a:gd name="T10" fmla="*/ 171 w 852"/>
                <a:gd name="T11" fmla="*/ 41 h 524"/>
                <a:gd name="T12" fmla="*/ 177 w 852"/>
                <a:gd name="T13" fmla="*/ 51 h 524"/>
                <a:gd name="T14" fmla="*/ 217 w 852"/>
                <a:gd name="T15" fmla="*/ 0 h 524"/>
                <a:gd name="T16" fmla="*/ 152 w 852"/>
                <a:gd name="T17" fmla="*/ 10 h 5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52"/>
                <a:gd name="T28" fmla="*/ 0 h 524"/>
                <a:gd name="T29" fmla="*/ 852 w 852"/>
                <a:gd name="T30" fmla="*/ 524 h 52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52" h="524">
                  <a:moveTo>
                    <a:pt x="599" y="38"/>
                  </a:moveTo>
                  <a:lnTo>
                    <a:pt x="622" y="80"/>
                  </a:lnTo>
                  <a:lnTo>
                    <a:pt x="0" y="439"/>
                  </a:lnTo>
                  <a:lnTo>
                    <a:pt x="129" y="422"/>
                  </a:lnTo>
                  <a:lnTo>
                    <a:pt x="48" y="524"/>
                  </a:lnTo>
                  <a:lnTo>
                    <a:pt x="670" y="163"/>
                  </a:lnTo>
                  <a:lnTo>
                    <a:pt x="695" y="203"/>
                  </a:lnTo>
                  <a:lnTo>
                    <a:pt x="852" y="0"/>
                  </a:lnTo>
                  <a:lnTo>
                    <a:pt x="599" y="38"/>
                  </a:lnTo>
                  <a:close/>
                </a:path>
              </a:pathLst>
            </a:custGeom>
            <a:solidFill>
              <a:srgbClr val="DD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041" name="Freeform 631"/>
            <p:cNvSpPr>
              <a:spLocks/>
            </p:cNvSpPr>
            <p:nvPr/>
          </p:nvSpPr>
          <p:spPr bwMode="auto">
            <a:xfrm>
              <a:off x="1284" y="613"/>
              <a:ext cx="467" cy="177"/>
            </a:xfrm>
            <a:custGeom>
              <a:avLst/>
              <a:gdLst>
                <a:gd name="T0" fmla="*/ 185 w 928"/>
                <a:gd name="T1" fmla="*/ 43 h 354"/>
                <a:gd name="T2" fmla="*/ 181 w 928"/>
                <a:gd name="T3" fmla="*/ 54 h 354"/>
                <a:gd name="T4" fmla="*/ 7 w 928"/>
                <a:gd name="T5" fmla="*/ 0 h 354"/>
                <a:gd name="T6" fmla="*/ 32 w 928"/>
                <a:gd name="T7" fmla="*/ 21 h 354"/>
                <a:gd name="T8" fmla="*/ 0 w 928"/>
                <a:gd name="T9" fmla="*/ 23 h 354"/>
                <a:gd name="T10" fmla="*/ 174 w 928"/>
                <a:gd name="T11" fmla="*/ 77 h 354"/>
                <a:gd name="T12" fmla="*/ 170 w 928"/>
                <a:gd name="T13" fmla="*/ 89 h 354"/>
                <a:gd name="T14" fmla="*/ 235 w 928"/>
                <a:gd name="T15" fmla="*/ 84 h 354"/>
                <a:gd name="T16" fmla="*/ 185 w 928"/>
                <a:gd name="T17" fmla="*/ 43 h 3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8"/>
                <a:gd name="T28" fmla="*/ 0 h 354"/>
                <a:gd name="T29" fmla="*/ 928 w 928"/>
                <a:gd name="T30" fmla="*/ 354 h 3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8" h="354">
                  <a:moveTo>
                    <a:pt x="730" y="169"/>
                  </a:moveTo>
                  <a:lnTo>
                    <a:pt x="713" y="216"/>
                  </a:lnTo>
                  <a:lnTo>
                    <a:pt x="27" y="0"/>
                  </a:lnTo>
                  <a:lnTo>
                    <a:pt x="127" y="81"/>
                  </a:lnTo>
                  <a:lnTo>
                    <a:pt x="0" y="91"/>
                  </a:lnTo>
                  <a:lnTo>
                    <a:pt x="686" y="308"/>
                  </a:lnTo>
                  <a:lnTo>
                    <a:pt x="672" y="354"/>
                  </a:lnTo>
                  <a:lnTo>
                    <a:pt x="928" y="333"/>
                  </a:lnTo>
                  <a:lnTo>
                    <a:pt x="730" y="169"/>
                  </a:lnTo>
                  <a:close/>
                </a:path>
              </a:pathLst>
            </a:custGeom>
            <a:solidFill>
              <a:srgbClr val="DD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042" name="Freeform 632"/>
            <p:cNvSpPr>
              <a:spLocks/>
            </p:cNvSpPr>
            <p:nvPr/>
          </p:nvSpPr>
          <p:spPr bwMode="auto">
            <a:xfrm>
              <a:off x="1284" y="613"/>
              <a:ext cx="467" cy="177"/>
            </a:xfrm>
            <a:custGeom>
              <a:avLst/>
              <a:gdLst>
                <a:gd name="T0" fmla="*/ 185 w 928"/>
                <a:gd name="T1" fmla="*/ 43 h 354"/>
                <a:gd name="T2" fmla="*/ 181 w 928"/>
                <a:gd name="T3" fmla="*/ 54 h 354"/>
                <a:gd name="T4" fmla="*/ 7 w 928"/>
                <a:gd name="T5" fmla="*/ 0 h 354"/>
                <a:gd name="T6" fmla="*/ 32 w 928"/>
                <a:gd name="T7" fmla="*/ 21 h 354"/>
                <a:gd name="T8" fmla="*/ 0 w 928"/>
                <a:gd name="T9" fmla="*/ 23 h 354"/>
                <a:gd name="T10" fmla="*/ 174 w 928"/>
                <a:gd name="T11" fmla="*/ 77 h 354"/>
                <a:gd name="T12" fmla="*/ 170 w 928"/>
                <a:gd name="T13" fmla="*/ 89 h 354"/>
                <a:gd name="T14" fmla="*/ 235 w 928"/>
                <a:gd name="T15" fmla="*/ 84 h 354"/>
                <a:gd name="T16" fmla="*/ 185 w 928"/>
                <a:gd name="T17" fmla="*/ 43 h 3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8"/>
                <a:gd name="T28" fmla="*/ 0 h 354"/>
                <a:gd name="T29" fmla="*/ 928 w 928"/>
                <a:gd name="T30" fmla="*/ 354 h 3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8" h="354">
                  <a:moveTo>
                    <a:pt x="730" y="169"/>
                  </a:moveTo>
                  <a:lnTo>
                    <a:pt x="713" y="216"/>
                  </a:lnTo>
                  <a:lnTo>
                    <a:pt x="27" y="0"/>
                  </a:lnTo>
                  <a:lnTo>
                    <a:pt x="127" y="81"/>
                  </a:lnTo>
                  <a:lnTo>
                    <a:pt x="0" y="91"/>
                  </a:lnTo>
                  <a:lnTo>
                    <a:pt x="686" y="308"/>
                  </a:lnTo>
                  <a:lnTo>
                    <a:pt x="672" y="354"/>
                  </a:lnTo>
                  <a:lnTo>
                    <a:pt x="928" y="333"/>
                  </a:lnTo>
                  <a:lnTo>
                    <a:pt x="730" y="169"/>
                  </a:lnTo>
                  <a:close/>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43" name="Freeform 633"/>
            <p:cNvSpPr>
              <a:spLocks/>
            </p:cNvSpPr>
            <p:nvPr/>
          </p:nvSpPr>
          <p:spPr bwMode="auto">
            <a:xfrm>
              <a:off x="1284" y="613"/>
              <a:ext cx="467" cy="177"/>
            </a:xfrm>
            <a:custGeom>
              <a:avLst/>
              <a:gdLst>
                <a:gd name="T0" fmla="*/ 185 w 928"/>
                <a:gd name="T1" fmla="*/ 43 h 354"/>
                <a:gd name="T2" fmla="*/ 181 w 928"/>
                <a:gd name="T3" fmla="*/ 54 h 354"/>
                <a:gd name="T4" fmla="*/ 7 w 928"/>
                <a:gd name="T5" fmla="*/ 0 h 354"/>
                <a:gd name="T6" fmla="*/ 32 w 928"/>
                <a:gd name="T7" fmla="*/ 21 h 354"/>
                <a:gd name="T8" fmla="*/ 0 w 928"/>
                <a:gd name="T9" fmla="*/ 23 h 354"/>
                <a:gd name="T10" fmla="*/ 174 w 928"/>
                <a:gd name="T11" fmla="*/ 77 h 354"/>
                <a:gd name="T12" fmla="*/ 170 w 928"/>
                <a:gd name="T13" fmla="*/ 89 h 354"/>
                <a:gd name="T14" fmla="*/ 235 w 928"/>
                <a:gd name="T15" fmla="*/ 84 h 354"/>
                <a:gd name="T16" fmla="*/ 185 w 928"/>
                <a:gd name="T17" fmla="*/ 43 h 3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8"/>
                <a:gd name="T28" fmla="*/ 0 h 354"/>
                <a:gd name="T29" fmla="*/ 928 w 928"/>
                <a:gd name="T30" fmla="*/ 354 h 3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8" h="354">
                  <a:moveTo>
                    <a:pt x="730" y="169"/>
                  </a:moveTo>
                  <a:lnTo>
                    <a:pt x="713" y="216"/>
                  </a:lnTo>
                  <a:lnTo>
                    <a:pt x="27" y="0"/>
                  </a:lnTo>
                  <a:lnTo>
                    <a:pt x="127" y="81"/>
                  </a:lnTo>
                  <a:lnTo>
                    <a:pt x="0" y="91"/>
                  </a:lnTo>
                  <a:lnTo>
                    <a:pt x="686" y="308"/>
                  </a:lnTo>
                  <a:lnTo>
                    <a:pt x="672" y="354"/>
                  </a:lnTo>
                  <a:lnTo>
                    <a:pt x="928" y="333"/>
                  </a:lnTo>
                  <a:lnTo>
                    <a:pt x="730" y="169"/>
                  </a:lnTo>
                  <a:close/>
                </a:path>
              </a:pathLst>
            </a:custGeom>
            <a:solidFill>
              <a:srgbClr val="DD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044" name="Freeform 630"/>
            <p:cNvSpPr>
              <a:spLocks/>
            </p:cNvSpPr>
            <p:nvPr/>
          </p:nvSpPr>
          <p:spPr bwMode="auto">
            <a:xfrm>
              <a:off x="1250" y="205"/>
              <a:ext cx="430" cy="262"/>
            </a:xfrm>
            <a:custGeom>
              <a:avLst/>
              <a:gdLst>
                <a:gd name="T0" fmla="*/ 152 w 852"/>
                <a:gd name="T1" fmla="*/ 10 h 524"/>
                <a:gd name="T2" fmla="*/ 158 w 852"/>
                <a:gd name="T3" fmla="*/ 20 h 524"/>
                <a:gd name="T4" fmla="*/ 0 w 852"/>
                <a:gd name="T5" fmla="*/ 110 h 524"/>
                <a:gd name="T6" fmla="*/ 33 w 852"/>
                <a:gd name="T7" fmla="*/ 106 h 524"/>
                <a:gd name="T8" fmla="*/ 12 w 852"/>
                <a:gd name="T9" fmla="*/ 131 h 524"/>
                <a:gd name="T10" fmla="*/ 171 w 852"/>
                <a:gd name="T11" fmla="*/ 41 h 524"/>
                <a:gd name="T12" fmla="*/ 177 w 852"/>
                <a:gd name="T13" fmla="*/ 51 h 524"/>
                <a:gd name="T14" fmla="*/ 217 w 852"/>
                <a:gd name="T15" fmla="*/ 0 h 524"/>
                <a:gd name="T16" fmla="*/ 152 w 852"/>
                <a:gd name="T17" fmla="*/ 10 h 5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52"/>
                <a:gd name="T28" fmla="*/ 0 h 524"/>
                <a:gd name="T29" fmla="*/ 852 w 852"/>
                <a:gd name="T30" fmla="*/ 524 h 52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52" h="524">
                  <a:moveTo>
                    <a:pt x="599" y="38"/>
                  </a:moveTo>
                  <a:lnTo>
                    <a:pt x="622" y="80"/>
                  </a:lnTo>
                  <a:lnTo>
                    <a:pt x="0" y="439"/>
                  </a:lnTo>
                  <a:lnTo>
                    <a:pt x="129" y="422"/>
                  </a:lnTo>
                  <a:lnTo>
                    <a:pt x="48" y="524"/>
                  </a:lnTo>
                  <a:lnTo>
                    <a:pt x="670" y="163"/>
                  </a:lnTo>
                  <a:lnTo>
                    <a:pt x="695" y="203"/>
                  </a:lnTo>
                  <a:lnTo>
                    <a:pt x="852" y="0"/>
                  </a:lnTo>
                  <a:lnTo>
                    <a:pt x="599" y="38"/>
                  </a:lnTo>
                  <a:close/>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45" name="Freeform 634"/>
            <p:cNvSpPr>
              <a:spLocks/>
            </p:cNvSpPr>
            <p:nvPr/>
          </p:nvSpPr>
          <p:spPr bwMode="auto">
            <a:xfrm>
              <a:off x="1284" y="613"/>
              <a:ext cx="467" cy="177"/>
            </a:xfrm>
            <a:custGeom>
              <a:avLst/>
              <a:gdLst>
                <a:gd name="T0" fmla="*/ 185 w 928"/>
                <a:gd name="T1" fmla="*/ 43 h 354"/>
                <a:gd name="T2" fmla="*/ 181 w 928"/>
                <a:gd name="T3" fmla="*/ 54 h 354"/>
                <a:gd name="T4" fmla="*/ 7 w 928"/>
                <a:gd name="T5" fmla="*/ 0 h 354"/>
                <a:gd name="T6" fmla="*/ 32 w 928"/>
                <a:gd name="T7" fmla="*/ 21 h 354"/>
                <a:gd name="T8" fmla="*/ 0 w 928"/>
                <a:gd name="T9" fmla="*/ 23 h 354"/>
                <a:gd name="T10" fmla="*/ 174 w 928"/>
                <a:gd name="T11" fmla="*/ 77 h 354"/>
                <a:gd name="T12" fmla="*/ 170 w 928"/>
                <a:gd name="T13" fmla="*/ 89 h 354"/>
                <a:gd name="T14" fmla="*/ 235 w 928"/>
                <a:gd name="T15" fmla="*/ 84 h 354"/>
                <a:gd name="T16" fmla="*/ 185 w 928"/>
                <a:gd name="T17" fmla="*/ 43 h 3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8"/>
                <a:gd name="T28" fmla="*/ 0 h 354"/>
                <a:gd name="T29" fmla="*/ 928 w 928"/>
                <a:gd name="T30" fmla="*/ 354 h 3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8" h="354">
                  <a:moveTo>
                    <a:pt x="730" y="169"/>
                  </a:moveTo>
                  <a:lnTo>
                    <a:pt x="713" y="216"/>
                  </a:lnTo>
                  <a:lnTo>
                    <a:pt x="27" y="0"/>
                  </a:lnTo>
                  <a:lnTo>
                    <a:pt x="127" y="81"/>
                  </a:lnTo>
                  <a:lnTo>
                    <a:pt x="0" y="91"/>
                  </a:lnTo>
                  <a:lnTo>
                    <a:pt x="686" y="308"/>
                  </a:lnTo>
                  <a:lnTo>
                    <a:pt x="672" y="354"/>
                  </a:lnTo>
                  <a:lnTo>
                    <a:pt x="928" y="333"/>
                  </a:lnTo>
                  <a:lnTo>
                    <a:pt x="730" y="169"/>
                  </a:lnTo>
                  <a:close/>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46" name="Rectangle 638"/>
            <p:cNvSpPr>
              <a:spLocks noChangeArrowheads="1"/>
            </p:cNvSpPr>
            <p:nvPr/>
          </p:nvSpPr>
          <p:spPr bwMode="auto">
            <a:xfrm>
              <a:off x="2970" y="601"/>
              <a:ext cx="12" cy="72"/>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40047" name="Rectangle 644"/>
            <p:cNvSpPr>
              <a:spLocks noChangeArrowheads="1"/>
            </p:cNvSpPr>
            <p:nvPr/>
          </p:nvSpPr>
          <p:spPr bwMode="auto">
            <a:xfrm>
              <a:off x="2970" y="601"/>
              <a:ext cx="12" cy="72"/>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40048" name="Freeform 482"/>
            <p:cNvSpPr>
              <a:spLocks/>
            </p:cNvSpPr>
            <p:nvPr/>
          </p:nvSpPr>
          <p:spPr bwMode="auto">
            <a:xfrm>
              <a:off x="1859" y="134"/>
              <a:ext cx="918" cy="340"/>
            </a:xfrm>
            <a:custGeom>
              <a:avLst/>
              <a:gdLst>
                <a:gd name="T0" fmla="*/ 93 w 1819"/>
                <a:gd name="T1" fmla="*/ 0 h 679"/>
                <a:gd name="T2" fmla="*/ 463 w 1819"/>
                <a:gd name="T3" fmla="*/ 0 h 679"/>
                <a:gd name="T4" fmla="*/ 463 w 1819"/>
                <a:gd name="T5" fmla="*/ 170 h 679"/>
                <a:gd name="T6" fmla="*/ 0 w 1819"/>
                <a:gd name="T7" fmla="*/ 170 h 679"/>
                <a:gd name="T8" fmla="*/ 0 w 1819"/>
                <a:gd name="T9" fmla="*/ 34 h 679"/>
                <a:gd name="T10" fmla="*/ 93 w 1819"/>
                <a:gd name="T11" fmla="*/ 0 h 679"/>
                <a:gd name="T12" fmla="*/ 0 60000 65536"/>
                <a:gd name="T13" fmla="*/ 0 60000 65536"/>
                <a:gd name="T14" fmla="*/ 0 60000 65536"/>
                <a:gd name="T15" fmla="*/ 0 60000 65536"/>
                <a:gd name="T16" fmla="*/ 0 60000 65536"/>
                <a:gd name="T17" fmla="*/ 0 60000 65536"/>
                <a:gd name="T18" fmla="*/ 0 w 1819"/>
                <a:gd name="T19" fmla="*/ 0 h 679"/>
                <a:gd name="T20" fmla="*/ 1819 w 1819"/>
                <a:gd name="T21" fmla="*/ 679 h 679"/>
              </a:gdLst>
              <a:ahLst/>
              <a:cxnLst>
                <a:cxn ang="T12">
                  <a:pos x="T0" y="T1"/>
                </a:cxn>
                <a:cxn ang="T13">
                  <a:pos x="T2" y="T3"/>
                </a:cxn>
                <a:cxn ang="T14">
                  <a:pos x="T4" y="T5"/>
                </a:cxn>
                <a:cxn ang="T15">
                  <a:pos x="T6" y="T7"/>
                </a:cxn>
                <a:cxn ang="T16">
                  <a:pos x="T8" y="T9"/>
                </a:cxn>
                <a:cxn ang="T17">
                  <a:pos x="T10" y="T11"/>
                </a:cxn>
              </a:cxnLst>
              <a:rect l="T18" t="T19" r="T20" b="T21"/>
              <a:pathLst>
                <a:path w="1819" h="679">
                  <a:moveTo>
                    <a:pt x="364" y="0"/>
                  </a:moveTo>
                  <a:lnTo>
                    <a:pt x="1819" y="0"/>
                  </a:lnTo>
                  <a:lnTo>
                    <a:pt x="1819" y="679"/>
                  </a:lnTo>
                  <a:lnTo>
                    <a:pt x="0" y="679"/>
                  </a:lnTo>
                  <a:lnTo>
                    <a:pt x="0" y="136"/>
                  </a:lnTo>
                  <a:lnTo>
                    <a:pt x="364" y="0"/>
                  </a:lnTo>
                  <a:close/>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49" name="Rectangle 483"/>
            <p:cNvSpPr>
              <a:spLocks noChangeArrowheads="1"/>
            </p:cNvSpPr>
            <p:nvPr/>
          </p:nvSpPr>
          <p:spPr bwMode="auto">
            <a:xfrm>
              <a:off x="2073" y="238"/>
              <a:ext cx="508"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100" b="1">
                  <a:solidFill>
                    <a:srgbClr val="000000"/>
                  </a:solidFill>
                  <a:latin typeface="Arial" charset="0"/>
                </a:rPr>
                <a:t>Community </a:t>
              </a:r>
              <a:endParaRPr lang="en-US" altLang="en-US" sz="1800"/>
            </a:p>
          </p:txBody>
        </p:sp>
        <p:sp>
          <p:nvSpPr>
            <p:cNvPr id="40050" name="Rectangle 484"/>
            <p:cNvSpPr>
              <a:spLocks noChangeArrowheads="1"/>
            </p:cNvSpPr>
            <p:nvPr/>
          </p:nvSpPr>
          <p:spPr bwMode="auto">
            <a:xfrm>
              <a:off x="1985" y="340"/>
              <a:ext cx="690"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100" b="1">
                  <a:solidFill>
                    <a:srgbClr val="000000"/>
                  </a:solidFill>
                  <a:latin typeface="Arial" charset="0"/>
                </a:rPr>
                <a:t>knowledge book</a:t>
              </a:r>
              <a:endParaRPr lang="en-US" altLang="en-US" sz="1800"/>
            </a:p>
          </p:txBody>
        </p:sp>
        <p:sp>
          <p:nvSpPr>
            <p:cNvPr id="40051" name="Freeform 485"/>
            <p:cNvSpPr>
              <a:spLocks/>
            </p:cNvSpPr>
            <p:nvPr/>
          </p:nvSpPr>
          <p:spPr bwMode="auto">
            <a:xfrm>
              <a:off x="1919" y="564"/>
              <a:ext cx="580" cy="621"/>
            </a:xfrm>
            <a:custGeom>
              <a:avLst/>
              <a:gdLst>
                <a:gd name="T0" fmla="*/ 131 w 1147"/>
                <a:gd name="T1" fmla="*/ 1 h 1242"/>
                <a:gd name="T2" fmla="*/ 110 w 1147"/>
                <a:gd name="T3" fmla="*/ 2 h 1242"/>
                <a:gd name="T4" fmla="*/ 89 w 1147"/>
                <a:gd name="T5" fmla="*/ 4 h 1242"/>
                <a:gd name="T6" fmla="*/ 71 w 1147"/>
                <a:gd name="T7" fmla="*/ 7 h 1242"/>
                <a:gd name="T8" fmla="*/ 54 w 1147"/>
                <a:gd name="T9" fmla="*/ 11 h 1242"/>
                <a:gd name="T10" fmla="*/ 38 w 1147"/>
                <a:gd name="T11" fmla="*/ 16 h 1242"/>
                <a:gd name="T12" fmla="*/ 25 w 1147"/>
                <a:gd name="T13" fmla="*/ 22 h 1242"/>
                <a:gd name="T14" fmla="*/ 14 w 1147"/>
                <a:gd name="T15" fmla="*/ 28 h 1242"/>
                <a:gd name="T16" fmla="*/ 7 w 1147"/>
                <a:gd name="T17" fmla="*/ 35 h 1242"/>
                <a:gd name="T18" fmla="*/ 2 w 1147"/>
                <a:gd name="T19" fmla="*/ 42 h 1242"/>
                <a:gd name="T20" fmla="*/ 0 w 1147"/>
                <a:gd name="T21" fmla="*/ 49 h 1242"/>
                <a:gd name="T22" fmla="*/ 1 w 1147"/>
                <a:gd name="T23" fmla="*/ 267 h 1242"/>
                <a:gd name="T24" fmla="*/ 5 w 1147"/>
                <a:gd name="T25" fmla="*/ 274 h 1242"/>
                <a:gd name="T26" fmla="*/ 11 w 1147"/>
                <a:gd name="T27" fmla="*/ 281 h 1242"/>
                <a:gd name="T28" fmla="*/ 21 w 1147"/>
                <a:gd name="T29" fmla="*/ 287 h 1242"/>
                <a:gd name="T30" fmla="*/ 33 w 1147"/>
                <a:gd name="T31" fmla="*/ 293 h 1242"/>
                <a:gd name="T32" fmla="*/ 48 w 1147"/>
                <a:gd name="T33" fmla="*/ 298 h 1242"/>
                <a:gd name="T34" fmla="*/ 65 w 1147"/>
                <a:gd name="T35" fmla="*/ 303 h 1242"/>
                <a:gd name="T36" fmla="*/ 83 w 1147"/>
                <a:gd name="T37" fmla="*/ 306 h 1242"/>
                <a:gd name="T38" fmla="*/ 103 w 1147"/>
                <a:gd name="T39" fmla="*/ 308 h 1242"/>
                <a:gd name="T40" fmla="*/ 124 w 1147"/>
                <a:gd name="T41" fmla="*/ 310 h 1242"/>
                <a:gd name="T42" fmla="*/ 147 w 1147"/>
                <a:gd name="T43" fmla="*/ 311 h 1242"/>
                <a:gd name="T44" fmla="*/ 169 w 1147"/>
                <a:gd name="T45" fmla="*/ 310 h 1242"/>
                <a:gd name="T46" fmla="*/ 190 w 1147"/>
                <a:gd name="T47" fmla="*/ 308 h 1242"/>
                <a:gd name="T48" fmla="*/ 210 w 1147"/>
                <a:gd name="T49" fmla="*/ 306 h 1242"/>
                <a:gd name="T50" fmla="*/ 229 w 1147"/>
                <a:gd name="T51" fmla="*/ 303 h 1242"/>
                <a:gd name="T52" fmla="*/ 245 w 1147"/>
                <a:gd name="T53" fmla="*/ 298 h 1242"/>
                <a:gd name="T54" fmla="*/ 259 w 1147"/>
                <a:gd name="T55" fmla="*/ 293 h 1242"/>
                <a:gd name="T56" fmla="*/ 272 w 1147"/>
                <a:gd name="T57" fmla="*/ 287 h 1242"/>
                <a:gd name="T58" fmla="*/ 282 w 1147"/>
                <a:gd name="T59" fmla="*/ 281 h 1242"/>
                <a:gd name="T60" fmla="*/ 288 w 1147"/>
                <a:gd name="T61" fmla="*/ 274 h 1242"/>
                <a:gd name="T62" fmla="*/ 292 w 1147"/>
                <a:gd name="T63" fmla="*/ 267 h 1242"/>
                <a:gd name="T64" fmla="*/ 293 w 1147"/>
                <a:gd name="T65" fmla="*/ 49 h 1242"/>
                <a:gd name="T66" fmla="*/ 291 w 1147"/>
                <a:gd name="T67" fmla="*/ 42 h 1242"/>
                <a:gd name="T68" fmla="*/ 287 w 1147"/>
                <a:gd name="T69" fmla="*/ 35 h 1242"/>
                <a:gd name="T70" fmla="*/ 279 w 1147"/>
                <a:gd name="T71" fmla="*/ 28 h 1242"/>
                <a:gd name="T72" fmla="*/ 269 w 1147"/>
                <a:gd name="T73" fmla="*/ 22 h 1242"/>
                <a:gd name="T74" fmla="*/ 255 w 1147"/>
                <a:gd name="T75" fmla="*/ 16 h 1242"/>
                <a:gd name="T76" fmla="*/ 240 w 1147"/>
                <a:gd name="T77" fmla="*/ 11 h 1242"/>
                <a:gd name="T78" fmla="*/ 222 w 1147"/>
                <a:gd name="T79" fmla="*/ 7 h 1242"/>
                <a:gd name="T80" fmla="*/ 204 w 1147"/>
                <a:gd name="T81" fmla="*/ 4 h 1242"/>
                <a:gd name="T82" fmla="*/ 183 w 1147"/>
                <a:gd name="T83" fmla="*/ 2 h 1242"/>
                <a:gd name="T84" fmla="*/ 161 w 1147"/>
                <a:gd name="T85" fmla="*/ 1 h 1242"/>
                <a:gd name="T86" fmla="*/ 147 w 1147"/>
                <a:gd name="T87" fmla="*/ 0 h 124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47"/>
                <a:gd name="T133" fmla="*/ 0 h 1242"/>
                <a:gd name="T134" fmla="*/ 1147 w 1147"/>
                <a:gd name="T135" fmla="*/ 1242 h 124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47" h="1242">
                  <a:moveTo>
                    <a:pt x="573" y="0"/>
                  </a:moveTo>
                  <a:lnTo>
                    <a:pt x="543" y="0"/>
                  </a:lnTo>
                  <a:lnTo>
                    <a:pt x="514" y="1"/>
                  </a:lnTo>
                  <a:lnTo>
                    <a:pt x="485" y="1"/>
                  </a:lnTo>
                  <a:lnTo>
                    <a:pt x="458" y="3"/>
                  </a:lnTo>
                  <a:lnTo>
                    <a:pt x="430" y="5"/>
                  </a:lnTo>
                  <a:lnTo>
                    <a:pt x="403" y="9"/>
                  </a:lnTo>
                  <a:lnTo>
                    <a:pt x="376" y="11"/>
                  </a:lnTo>
                  <a:lnTo>
                    <a:pt x="349" y="15"/>
                  </a:lnTo>
                  <a:lnTo>
                    <a:pt x="324" y="19"/>
                  </a:lnTo>
                  <a:lnTo>
                    <a:pt x="299" y="23"/>
                  </a:lnTo>
                  <a:lnTo>
                    <a:pt x="276" y="28"/>
                  </a:lnTo>
                  <a:lnTo>
                    <a:pt x="253" y="34"/>
                  </a:lnTo>
                  <a:lnTo>
                    <a:pt x="230" y="38"/>
                  </a:lnTo>
                  <a:lnTo>
                    <a:pt x="209" y="44"/>
                  </a:lnTo>
                  <a:lnTo>
                    <a:pt x="188" y="51"/>
                  </a:lnTo>
                  <a:lnTo>
                    <a:pt x="167" y="57"/>
                  </a:lnTo>
                  <a:lnTo>
                    <a:pt x="149" y="63"/>
                  </a:lnTo>
                  <a:lnTo>
                    <a:pt x="130" y="71"/>
                  </a:lnTo>
                  <a:lnTo>
                    <a:pt x="113" y="78"/>
                  </a:lnTo>
                  <a:lnTo>
                    <a:pt x="97" y="86"/>
                  </a:lnTo>
                  <a:lnTo>
                    <a:pt x="82" y="94"/>
                  </a:lnTo>
                  <a:lnTo>
                    <a:pt x="69" y="101"/>
                  </a:lnTo>
                  <a:lnTo>
                    <a:pt x="55" y="111"/>
                  </a:lnTo>
                  <a:lnTo>
                    <a:pt x="44" y="119"/>
                  </a:lnTo>
                  <a:lnTo>
                    <a:pt x="34" y="128"/>
                  </a:lnTo>
                  <a:lnTo>
                    <a:pt x="25" y="138"/>
                  </a:lnTo>
                  <a:lnTo>
                    <a:pt x="17" y="145"/>
                  </a:lnTo>
                  <a:lnTo>
                    <a:pt x="11" y="155"/>
                  </a:lnTo>
                  <a:lnTo>
                    <a:pt x="5" y="165"/>
                  </a:lnTo>
                  <a:lnTo>
                    <a:pt x="1" y="174"/>
                  </a:lnTo>
                  <a:lnTo>
                    <a:pt x="0" y="186"/>
                  </a:lnTo>
                  <a:lnTo>
                    <a:pt x="0" y="195"/>
                  </a:lnTo>
                  <a:lnTo>
                    <a:pt x="0" y="1046"/>
                  </a:lnTo>
                  <a:lnTo>
                    <a:pt x="0" y="1057"/>
                  </a:lnTo>
                  <a:lnTo>
                    <a:pt x="1" y="1067"/>
                  </a:lnTo>
                  <a:lnTo>
                    <a:pt x="5" y="1077"/>
                  </a:lnTo>
                  <a:lnTo>
                    <a:pt x="11" y="1086"/>
                  </a:lnTo>
                  <a:lnTo>
                    <a:pt x="17" y="1096"/>
                  </a:lnTo>
                  <a:lnTo>
                    <a:pt x="25" y="1105"/>
                  </a:lnTo>
                  <a:lnTo>
                    <a:pt x="34" y="1113"/>
                  </a:lnTo>
                  <a:lnTo>
                    <a:pt x="44" y="1123"/>
                  </a:lnTo>
                  <a:lnTo>
                    <a:pt x="55" y="1130"/>
                  </a:lnTo>
                  <a:lnTo>
                    <a:pt x="69" y="1140"/>
                  </a:lnTo>
                  <a:lnTo>
                    <a:pt x="82" y="1148"/>
                  </a:lnTo>
                  <a:lnTo>
                    <a:pt x="97" y="1155"/>
                  </a:lnTo>
                  <a:lnTo>
                    <a:pt x="113" y="1163"/>
                  </a:lnTo>
                  <a:lnTo>
                    <a:pt x="130" y="1171"/>
                  </a:lnTo>
                  <a:lnTo>
                    <a:pt x="149" y="1178"/>
                  </a:lnTo>
                  <a:lnTo>
                    <a:pt x="167" y="1184"/>
                  </a:lnTo>
                  <a:lnTo>
                    <a:pt x="188" y="1192"/>
                  </a:lnTo>
                  <a:lnTo>
                    <a:pt x="209" y="1198"/>
                  </a:lnTo>
                  <a:lnTo>
                    <a:pt x="230" y="1203"/>
                  </a:lnTo>
                  <a:lnTo>
                    <a:pt x="253" y="1209"/>
                  </a:lnTo>
                  <a:lnTo>
                    <a:pt x="276" y="1213"/>
                  </a:lnTo>
                  <a:lnTo>
                    <a:pt x="299" y="1219"/>
                  </a:lnTo>
                  <a:lnTo>
                    <a:pt x="324" y="1222"/>
                  </a:lnTo>
                  <a:lnTo>
                    <a:pt x="349" y="1226"/>
                  </a:lnTo>
                  <a:lnTo>
                    <a:pt x="376" y="1230"/>
                  </a:lnTo>
                  <a:lnTo>
                    <a:pt x="403" y="1232"/>
                  </a:lnTo>
                  <a:lnTo>
                    <a:pt x="430" y="1236"/>
                  </a:lnTo>
                  <a:lnTo>
                    <a:pt x="458" y="1238"/>
                  </a:lnTo>
                  <a:lnTo>
                    <a:pt x="485" y="1240"/>
                  </a:lnTo>
                  <a:lnTo>
                    <a:pt x="514" y="1240"/>
                  </a:lnTo>
                  <a:lnTo>
                    <a:pt x="543" y="1242"/>
                  </a:lnTo>
                  <a:lnTo>
                    <a:pt x="573" y="1242"/>
                  </a:lnTo>
                  <a:lnTo>
                    <a:pt x="602" y="1242"/>
                  </a:lnTo>
                  <a:lnTo>
                    <a:pt x="631" y="1240"/>
                  </a:lnTo>
                  <a:lnTo>
                    <a:pt x="660" y="1240"/>
                  </a:lnTo>
                  <a:lnTo>
                    <a:pt x="689" y="1238"/>
                  </a:lnTo>
                  <a:lnTo>
                    <a:pt x="716" y="1236"/>
                  </a:lnTo>
                  <a:lnTo>
                    <a:pt x="744" y="1232"/>
                  </a:lnTo>
                  <a:lnTo>
                    <a:pt x="771" y="1230"/>
                  </a:lnTo>
                  <a:lnTo>
                    <a:pt x="796" y="1226"/>
                  </a:lnTo>
                  <a:lnTo>
                    <a:pt x="821" y="1222"/>
                  </a:lnTo>
                  <a:lnTo>
                    <a:pt x="846" y="1219"/>
                  </a:lnTo>
                  <a:lnTo>
                    <a:pt x="871" y="1213"/>
                  </a:lnTo>
                  <a:lnTo>
                    <a:pt x="894" y="1209"/>
                  </a:lnTo>
                  <a:lnTo>
                    <a:pt x="917" y="1203"/>
                  </a:lnTo>
                  <a:lnTo>
                    <a:pt x="938" y="1198"/>
                  </a:lnTo>
                  <a:lnTo>
                    <a:pt x="959" y="1192"/>
                  </a:lnTo>
                  <a:lnTo>
                    <a:pt x="979" y="1184"/>
                  </a:lnTo>
                  <a:lnTo>
                    <a:pt x="998" y="1178"/>
                  </a:lnTo>
                  <a:lnTo>
                    <a:pt x="1015" y="1171"/>
                  </a:lnTo>
                  <a:lnTo>
                    <a:pt x="1032" y="1163"/>
                  </a:lnTo>
                  <a:lnTo>
                    <a:pt x="1050" y="1155"/>
                  </a:lnTo>
                  <a:lnTo>
                    <a:pt x="1063" y="1148"/>
                  </a:lnTo>
                  <a:lnTo>
                    <a:pt x="1078" y="1140"/>
                  </a:lnTo>
                  <a:lnTo>
                    <a:pt x="1090" y="1130"/>
                  </a:lnTo>
                  <a:lnTo>
                    <a:pt x="1101" y="1123"/>
                  </a:lnTo>
                  <a:lnTo>
                    <a:pt x="1113" y="1113"/>
                  </a:lnTo>
                  <a:lnTo>
                    <a:pt x="1121" y="1105"/>
                  </a:lnTo>
                  <a:lnTo>
                    <a:pt x="1128" y="1096"/>
                  </a:lnTo>
                  <a:lnTo>
                    <a:pt x="1136" y="1086"/>
                  </a:lnTo>
                  <a:lnTo>
                    <a:pt x="1140" y="1077"/>
                  </a:lnTo>
                  <a:lnTo>
                    <a:pt x="1144" y="1067"/>
                  </a:lnTo>
                  <a:lnTo>
                    <a:pt x="1146" y="1057"/>
                  </a:lnTo>
                  <a:lnTo>
                    <a:pt x="1147" y="1046"/>
                  </a:lnTo>
                  <a:lnTo>
                    <a:pt x="1147" y="195"/>
                  </a:lnTo>
                  <a:lnTo>
                    <a:pt x="1146" y="186"/>
                  </a:lnTo>
                  <a:lnTo>
                    <a:pt x="1144" y="174"/>
                  </a:lnTo>
                  <a:lnTo>
                    <a:pt x="1140" y="165"/>
                  </a:lnTo>
                  <a:lnTo>
                    <a:pt x="1136" y="155"/>
                  </a:lnTo>
                  <a:lnTo>
                    <a:pt x="1128" y="145"/>
                  </a:lnTo>
                  <a:lnTo>
                    <a:pt x="1121" y="138"/>
                  </a:lnTo>
                  <a:lnTo>
                    <a:pt x="1113" y="128"/>
                  </a:lnTo>
                  <a:lnTo>
                    <a:pt x="1101" y="119"/>
                  </a:lnTo>
                  <a:lnTo>
                    <a:pt x="1090" y="111"/>
                  </a:lnTo>
                  <a:lnTo>
                    <a:pt x="1078" y="101"/>
                  </a:lnTo>
                  <a:lnTo>
                    <a:pt x="1063" y="94"/>
                  </a:lnTo>
                  <a:lnTo>
                    <a:pt x="1050" y="86"/>
                  </a:lnTo>
                  <a:lnTo>
                    <a:pt x="1032" y="78"/>
                  </a:lnTo>
                  <a:lnTo>
                    <a:pt x="1015" y="71"/>
                  </a:lnTo>
                  <a:lnTo>
                    <a:pt x="998" y="63"/>
                  </a:lnTo>
                  <a:lnTo>
                    <a:pt x="979" y="57"/>
                  </a:lnTo>
                  <a:lnTo>
                    <a:pt x="959" y="51"/>
                  </a:lnTo>
                  <a:lnTo>
                    <a:pt x="938" y="44"/>
                  </a:lnTo>
                  <a:lnTo>
                    <a:pt x="917" y="38"/>
                  </a:lnTo>
                  <a:lnTo>
                    <a:pt x="894" y="32"/>
                  </a:lnTo>
                  <a:lnTo>
                    <a:pt x="871" y="28"/>
                  </a:lnTo>
                  <a:lnTo>
                    <a:pt x="846" y="23"/>
                  </a:lnTo>
                  <a:lnTo>
                    <a:pt x="821" y="19"/>
                  </a:lnTo>
                  <a:lnTo>
                    <a:pt x="796" y="15"/>
                  </a:lnTo>
                  <a:lnTo>
                    <a:pt x="771" y="11"/>
                  </a:lnTo>
                  <a:lnTo>
                    <a:pt x="744" y="9"/>
                  </a:lnTo>
                  <a:lnTo>
                    <a:pt x="716" y="5"/>
                  </a:lnTo>
                  <a:lnTo>
                    <a:pt x="689" y="3"/>
                  </a:lnTo>
                  <a:lnTo>
                    <a:pt x="660" y="1"/>
                  </a:lnTo>
                  <a:lnTo>
                    <a:pt x="631" y="1"/>
                  </a:lnTo>
                  <a:lnTo>
                    <a:pt x="602" y="0"/>
                  </a:lnTo>
                  <a:lnTo>
                    <a:pt x="573" y="0"/>
                  </a:lnTo>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52" name="Freeform 486"/>
            <p:cNvSpPr>
              <a:spLocks/>
            </p:cNvSpPr>
            <p:nvPr/>
          </p:nvSpPr>
          <p:spPr bwMode="auto">
            <a:xfrm>
              <a:off x="1919" y="662"/>
              <a:ext cx="580" cy="97"/>
            </a:xfrm>
            <a:custGeom>
              <a:avLst/>
              <a:gdLst>
                <a:gd name="T0" fmla="*/ 0 w 1147"/>
                <a:gd name="T1" fmla="*/ 3 h 194"/>
                <a:gd name="T2" fmla="*/ 2 w 1147"/>
                <a:gd name="T3" fmla="*/ 8 h 194"/>
                <a:gd name="T4" fmla="*/ 5 w 1147"/>
                <a:gd name="T5" fmla="*/ 13 h 194"/>
                <a:gd name="T6" fmla="*/ 9 w 1147"/>
                <a:gd name="T7" fmla="*/ 17 h 194"/>
                <a:gd name="T8" fmla="*/ 14 w 1147"/>
                <a:gd name="T9" fmla="*/ 22 h 194"/>
                <a:gd name="T10" fmla="*/ 21 w 1147"/>
                <a:gd name="T11" fmla="*/ 26 h 194"/>
                <a:gd name="T12" fmla="*/ 29 w 1147"/>
                <a:gd name="T13" fmla="*/ 30 h 194"/>
                <a:gd name="T14" fmla="*/ 37 w 1147"/>
                <a:gd name="T15" fmla="*/ 33 h 194"/>
                <a:gd name="T16" fmla="*/ 48 w 1147"/>
                <a:gd name="T17" fmla="*/ 36 h 194"/>
                <a:gd name="T18" fmla="*/ 59 w 1147"/>
                <a:gd name="T19" fmla="*/ 39 h 194"/>
                <a:gd name="T20" fmla="*/ 71 w 1147"/>
                <a:gd name="T21" fmla="*/ 42 h 194"/>
                <a:gd name="T22" fmla="*/ 83 w 1147"/>
                <a:gd name="T23" fmla="*/ 44 h 194"/>
                <a:gd name="T24" fmla="*/ 96 w 1147"/>
                <a:gd name="T25" fmla="*/ 46 h 194"/>
                <a:gd name="T26" fmla="*/ 110 w 1147"/>
                <a:gd name="T27" fmla="*/ 48 h 194"/>
                <a:gd name="T28" fmla="*/ 124 w 1147"/>
                <a:gd name="T29" fmla="*/ 48 h 194"/>
                <a:gd name="T30" fmla="*/ 139 w 1147"/>
                <a:gd name="T31" fmla="*/ 49 h 194"/>
                <a:gd name="T32" fmla="*/ 154 w 1147"/>
                <a:gd name="T33" fmla="*/ 49 h 194"/>
                <a:gd name="T34" fmla="*/ 169 w 1147"/>
                <a:gd name="T35" fmla="*/ 48 h 194"/>
                <a:gd name="T36" fmla="*/ 183 w 1147"/>
                <a:gd name="T37" fmla="*/ 48 h 194"/>
                <a:gd name="T38" fmla="*/ 197 w 1147"/>
                <a:gd name="T39" fmla="*/ 46 h 194"/>
                <a:gd name="T40" fmla="*/ 210 w 1147"/>
                <a:gd name="T41" fmla="*/ 44 h 194"/>
                <a:gd name="T42" fmla="*/ 222 w 1147"/>
                <a:gd name="T43" fmla="*/ 42 h 194"/>
                <a:gd name="T44" fmla="*/ 234 w 1147"/>
                <a:gd name="T45" fmla="*/ 39 h 194"/>
                <a:gd name="T46" fmla="*/ 245 w 1147"/>
                <a:gd name="T47" fmla="*/ 36 h 194"/>
                <a:gd name="T48" fmla="*/ 255 w 1147"/>
                <a:gd name="T49" fmla="*/ 33 h 194"/>
                <a:gd name="T50" fmla="*/ 264 w 1147"/>
                <a:gd name="T51" fmla="*/ 30 h 194"/>
                <a:gd name="T52" fmla="*/ 272 w 1147"/>
                <a:gd name="T53" fmla="*/ 26 h 194"/>
                <a:gd name="T54" fmla="*/ 279 w 1147"/>
                <a:gd name="T55" fmla="*/ 22 h 194"/>
                <a:gd name="T56" fmla="*/ 285 w 1147"/>
                <a:gd name="T57" fmla="*/ 17 h 194"/>
                <a:gd name="T58" fmla="*/ 288 w 1147"/>
                <a:gd name="T59" fmla="*/ 13 h 194"/>
                <a:gd name="T60" fmla="*/ 291 w 1147"/>
                <a:gd name="T61" fmla="*/ 8 h 194"/>
                <a:gd name="T62" fmla="*/ 293 w 1147"/>
                <a:gd name="T63" fmla="*/ 3 h 19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147"/>
                <a:gd name="T97" fmla="*/ 0 h 194"/>
                <a:gd name="T98" fmla="*/ 1147 w 1147"/>
                <a:gd name="T99" fmla="*/ 194 h 19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147" h="194">
                  <a:moveTo>
                    <a:pt x="0" y="0"/>
                  </a:moveTo>
                  <a:lnTo>
                    <a:pt x="0" y="12"/>
                  </a:lnTo>
                  <a:lnTo>
                    <a:pt x="1" y="22"/>
                  </a:lnTo>
                  <a:lnTo>
                    <a:pt x="5" y="31"/>
                  </a:lnTo>
                  <a:lnTo>
                    <a:pt x="11" y="41"/>
                  </a:lnTo>
                  <a:lnTo>
                    <a:pt x="17" y="50"/>
                  </a:lnTo>
                  <a:lnTo>
                    <a:pt x="25" y="58"/>
                  </a:lnTo>
                  <a:lnTo>
                    <a:pt x="34" y="68"/>
                  </a:lnTo>
                  <a:lnTo>
                    <a:pt x="44" y="77"/>
                  </a:lnTo>
                  <a:lnTo>
                    <a:pt x="55" y="85"/>
                  </a:lnTo>
                  <a:lnTo>
                    <a:pt x="69" y="94"/>
                  </a:lnTo>
                  <a:lnTo>
                    <a:pt x="82" y="102"/>
                  </a:lnTo>
                  <a:lnTo>
                    <a:pt x="97" y="110"/>
                  </a:lnTo>
                  <a:lnTo>
                    <a:pt x="113" y="118"/>
                  </a:lnTo>
                  <a:lnTo>
                    <a:pt x="130" y="125"/>
                  </a:lnTo>
                  <a:lnTo>
                    <a:pt x="147" y="131"/>
                  </a:lnTo>
                  <a:lnTo>
                    <a:pt x="167" y="139"/>
                  </a:lnTo>
                  <a:lnTo>
                    <a:pt x="188" y="144"/>
                  </a:lnTo>
                  <a:lnTo>
                    <a:pt x="207" y="150"/>
                  </a:lnTo>
                  <a:lnTo>
                    <a:pt x="230" y="156"/>
                  </a:lnTo>
                  <a:lnTo>
                    <a:pt x="251" y="162"/>
                  </a:lnTo>
                  <a:lnTo>
                    <a:pt x="276" y="167"/>
                  </a:lnTo>
                  <a:lnTo>
                    <a:pt x="299" y="171"/>
                  </a:lnTo>
                  <a:lnTo>
                    <a:pt x="324" y="175"/>
                  </a:lnTo>
                  <a:lnTo>
                    <a:pt x="349" y="179"/>
                  </a:lnTo>
                  <a:lnTo>
                    <a:pt x="376" y="183"/>
                  </a:lnTo>
                  <a:lnTo>
                    <a:pt x="403" y="187"/>
                  </a:lnTo>
                  <a:lnTo>
                    <a:pt x="430" y="189"/>
                  </a:lnTo>
                  <a:lnTo>
                    <a:pt x="456" y="190"/>
                  </a:lnTo>
                  <a:lnTo>
                    <a:pt x="485" y="192"/>
                  </a:lnTo>
                  <a:lnTo>
                    <a:pt x="514" y="194"/>
                  </a:lnTo>
                  <a:lnTo>
                    <a:pt x="543" y="194"/>
                  </a:lnTo>
                  <a:lnTo>
                    <a:pt x="573" y="194"/>
                  </a:lnTo>
                  <a:lnTo>
                    <a:pt x="602" y="194"/>
                  </a:lnTo>
                  <a:lnTo>
                    <a:pt x="631" y="194"/>
                  </a:lnTo>
                  <a:lnTo>
                    <a:pt x="660" y="192"/>
                  </a:lnTo>
                  <a:lnTo>
                    <a:pt x="689" y="190"/>
                  </a:lnTo>
                  <a:lnTo>
                    <a:pt x="716" y="189"/>
                  </a:lnTo>
                  <a:lnTo>
                    <a:pt x="742" y="187"/>
                  </a:lnTo>
                  <a:lnTo>
                    <a:pt x="769" y="183"/>
                  </a:lnTo>
                  <a:lnTo>
                    <a:pt x="796" y="179"/>
                  </a:lnTo>
                  <a:lnTo>
                    <a:pt x="821" y="175"/>
                  </a:lnTo>
                  <a:lnTo>
                    <a:pt x="846" y="171"/>
                  </a:lnTo>
                  <a:lnTo>
                    <a:pt x="871" y="167"/>
                  </a:lnTo>
                  <a:lnTo>
                    <a:pt x="894" y="162"/>
                  </a:lnTo>
                  <a:lnTo>
                    <a:pt x="915" y="156"/>
                  </a:lnTo>
                  <a:lnTo>
                    <a:pt x="938" y="150"/>
                  </a:lnTo>
                  <a:lnTo>
                    <a:pt x="959" y="144"/>
                  </a:lnTo>
                  <a:lnTo>
                    <a:pt x="979" y="139"/>
                  </a:lnTo>
                  <a:lnTo>
                    <a:pt x="998" y="131"/>
                  </a:lnTo>
                  <a:lnTo>
                    <a:pt x="1015" y="125"/>
                  </a:lnTo>
                  <a:lnTo>
                    <a:pt x="1032" y="118"/>
                  </a:lnTo>
                  <a:lnTo>
                    <a:pt x="1050" y="110"/>
                  </a:lnTo>
                  <a:lnTo>
                    <a:pt x="1063" y="102"/>
                  </a:lnTo>
                  <a:lnTo>
                    <a:pt x="1078" y="94"/>
                  </a:lnTo>
                  <a:lnTo>
                    <a:pt x="1090" y="85"/>
                  </a:lnTo>
                  <a:lnTo>
                    <a:pt x="1101" y="77"/>
                  </a:lnTo>
                  <a:lnTo>
                    <a:pt x="1113" y="68"/>
                  </a:lnTo>
                  <a:lnTo>
                    <a:pt x="1121" y="58"/>
                  </a:lnTo>
                  <a:lnTo>
                    <a:pt x="1128" y="50"/>
                  </a:lnTo>
                  <a:lnTo>
                    <a:pt x="1136" y="41"/>
                  </a:lnTo>
                  <a:lnTo>
                    <a:pt x="1140" y="31"/>
                  </a:lnTo>
                  <a:lnTo>
                    <a:pt x="1144" y="22"/>
                  </a:lnTo>
                  <a:lnTo>
                    <a:pt x="1146" y="12"/>
                  </a:lnTo>
                  <a:lnTo>
                    <a:pt x="1147" y="0"/>
                  </a:lnTo>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53" name="Rectangle 487"/>
            <p:cNvSpPr>
              <a:spLocks noChangeArrowheads="1"/>
            </p:cNvSpPr>
            <p:nvPr/>
          </p:nvSpPr>
          <p:spPr bwMode="auto">
            <a:xfrm>
              <a:off x="1969" y="808"/>
              <a:ext cx="508"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100" b="1">
                  <a:solidFill>
                    <a:srgbClr val="000000"/>
                  </a:solidFill>
                  <a:latin typeface="Arial" charset="0"/>
                </a:rPr>
                <a:t>Community </a:t>
              </a:r>
              <a:endParaRPr lang="en-US" altLang="en-US" sz="1800"/>
            </a:p>
          </p:txBody>
        </p:sp>
        <p:sp>
          <p:nvSpPr>
            <p:cNvPr id="40054" name="Rectangle 488"/>
            <p:cNvSpPr>
              <a:spLocks noChangeArrowheads="1"/>
            </p:cNvSpPr>
            <p:nvPr/>
          </p:nvSpPr>
          <p:spPr bwMode="auto">
            <a:xfrm>
              <a:off x="1969" y="908"/>
              <a:ext cx="416"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100" b="1">
                  <a:solidFill>
                    <a:srgbClr val="000000"/>
                  </a:solidFill>
                  <a:latin typeface="Arial" charset="0"/>
                </a:rPr>
                <a:t>Data base</a:t>
              </a:r>
              <a:endParaRPr lang="en-US" altLang="en-US" sz="1800"/>
            </a:p>
          </p:txBody>
        </p:sp>
        <p:sp>
          <p:nvSpPr>
            <p:cNvPr id="40055" name="Freeform 489"/>
            <p:cNvSpPr>
              <a:spLocks/>
            </p:cNvSpPr>
            <p:nvPr/>
          </p:nvSpPr>
          <p:spPr bwMode="auto">
            <a:xfrm>
              <a:off x="1919" y="564"/>
              <a:ext cx="580" cy="621"/>
            </a:xfrm>
            <a:custGeom>
              <a:avLst/>
              <a:gdLst>
                <a:gd name="T0" fmla="*/ 131 w 1147"/>
                <a:gd name="T1" fmla="*/ 1 h 1242"/>
                <a:gd name="T2" fmla="*/ 110 w 1147"/>
                <a:gd name="T3" fmla="*/ 2 h 1242"/>
                <a:gd name="T4" fmla="*/ 89 w 1147"/>
                <a:gd name="T5" fmla="*/ 4 h 1242"/>
                <a:gd name="T6" fmla="*/ 71 w 1147"/>
                <a:gd name="T7" fmla="*/ 7 h 1242"/>
                <a:gd name="T8" fmla="*/ 54 w 1147"/>
                <a:gd name="T9" fmla="*/ 11 h 1242"/>
                <a:gd name="T10" fmla="*/ 38 w 1147"/>
                <a:gd name="T11" fmla="*/ 16 h 1242"/>
                <a:gd name="T12" fmla="*/ 25 w 1147"/>
                <a:gd name="T13" fmla="*/ 22 h 1242"/>
                <a:gd name="T14" fmla="*/ 14 w 1147"/>
                <a:gd name="T15" fmla="*/ 28 h 1242"/>
                <a:gd name="T16" fmla="*/ 7 w 1147"/>
                <a:gd name="T17" fmla="*/ 35 h 1242"/>
                <a:gd name="T18" fmla="*/ 2 w 1147"/>
                <a:gd name="T19" fmla="*/ 42 h 1242"/>
                <a:gd name="T20" fmla="*/ 0 w 1147"/>
                <a:gd name="T21" fmla="*/ 49 h 1242"/>
                <a:gd name="T22" fmla="*/ 1 w 1147"/>
                <a:gd name="T23" fmla="*/ 267 h 1242"/>
                <a:gd name="T24" fmla="*/ 5 w 1147"/>
                <a:gd name="T25" fmla="*/ 274 h 1242"/>
                <a:gd name="T26" fmla="*/ 11 w 1147"/>
                <a:gd name="T27" fmla="*/ 281 h 1242"/>
                <a:gd name="T28" fmla="*/ 21 w 1147"/>
                <a:gd name="T29" fmla="*/ 287 h 1242"/>
                <a:gd name="T30" fmla="*/ 33 w 1147"/>
                <a:gd name="T31" fmla="*/ 293 h 1242"/>
                <a:gd name="T32" fmla="*/ 48 w 1147"/>
                <a:gd name="T33" fmla="*/ 298 h 1242"/>
                <a:gd name="T34" fmla="*/ 65 w 1147"/>
                <a:gd name="T35" fmla="*/ 303 h 1242"/>
                <a:gd name="T36" fmla="*/ 83 w 1147"/>
                <a:gd name="T37" fmla="*/ 306 h 1242"/>
                <a:gd name="T38" fmla="*/ 103 w 1147"/>
                <a:gd name="T39" fmla="*/ 308 h 1242"/>
                <a:gd name="T40" fmla="*/ 124 w 1147"/>
                <a:gd name="T41" fmla="*/ 310 h 1242"/>
                <a:gd name="T42" fmla="*/ 147 w 1147"/>
                <a:gd name="T43" fmla="*/ 311 h 1242"/>
                <a:gd name="T44" fmla="*/ 169 w 1147"/>
                <a:gd name="T45" fmla="*/ 310 h 1242"/>
                <a:gd name="T46" fmla="*/ 190 w 1147"/>
                <a:gd name="T47" fmla="*/ 308 h 1242"/>
                <a:gd name="T48" fmla="*/ 210 w 1147"/>
                <a:gd name="T49" fmla="*/ 306 h 1242"/>
                <a:gd name="T50" fmla="*/ 229 w 1147"/>
                <a:gd name="T51" fmla="*/ 303 h 1242"/>
                <a:gd name="T52" fmla="*/ 245 w 1147"/>
                <a:gd name="T53" fmla="*/ 298 h 1242"/>
                <a:gd name="T54" fmla="*/ 259 w 1147"/>
                <a:gd name="T55" fmla="*/ 293 h 1242"/>
                <a:gd name="T56" fmla="*/ 272 w 1147"/>
                <a:gd name="T57" fmla="*/ 287 h 1242"/>
                <a:gd name="T58" fmla="*/ 282 w 1147"/>
                <a:gd name="T59" fmla="*/ 281 h 1242"/>
                <a:gd name="T60" fmla="*/ 288 w 1147"/>
                <a:gd name="T61" fmla="*/ 274 h 1242"/>
                <a:gd name="T62" fmla="*/ 292 w 1147"/>
                <a:gd name="T63" fmla="*/ 267 h 1242"/>
                <a:gd name="T64" fmla="*/ 293 w 1147"/>
                <a:gd name="T65" fmla="*/ 49 h 1242"/>
                <a:gd name="T66" fmla="*/ 291 w 1147"/>
                <a:gd name="T67" fmla="*/ 42 h 1242"/>
                <a:gd name="T68" fmla="*/ 287 w 1147"/>
                <a:gd name="T69" fmla="*/ 35 h 1242"/>
                <a:gd name="T70" fmla="*/ 279 w 1147"/>
                <a:gd name="T71" fmla="*/ 28 h 1242"/>
                <a:gd name="T72" fmla="*/ 269 w 1147"/>
                <a:gd name="T73" fmla="*/ 22 h 1242"/>
                <a:gd name="T74" fmla="*/ 255 w 1147"/>
                <a:gd name="T75" fmla="*/ 16 h 1242"/>
                <a:gd name="T76" fmla="*/ 240 w 1147"/>
                <a:gd name="T77" fmla="*/ 11 h 1242"/>
                <a:gd name="T78" fmla="*/ 222 w 1147"/>
                <a:gd name="T79" fmla="*/ 7 h 1242"/>
                <a:gd name="T80" fmla="*/ 204 w 1147"/>
                <a:gd name="T81" fmla="*/ 4 h 1242"/>
                <a:gd name="T82" fmla="*/ 183 w 1147"/>
                <a:gd name="T83" fmla="*/ 2 h 1242"/>
                <a:gd name="T84" fmla="*/ 161 w 1147"/>
                <a:gd name="T85" fmla="*/ 1 h 1242"/>
                <a:gd name="T86" fmla="*/ 147 w 1147"/>
                <a:gd name="T87" fmla="*/ 0 h 124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47"/>
                <a:gd name="T133" fmla="*/ 0 h 1242"/>
                <a:gd name="T134" fmla="*/ 1147 w 1147"/>
                <a:gd name="T135" fmla="*/ 1242 h 124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47" h="1242">
                  <a:moveTo>
                    <a:pt x="573" y="0"/>
                  </a:moveTo>
                  <a:lnTo>
                    <a:pt x="543" y="0"/>
                  </a:lnTo>
                  <a:lnTo>
                    <a:pt x="514" y="1"/>
                  </a:lnTo>
                  <a:lnTo>
                    <a:pt x="485" y="1"/>
                  </a:lnTo>
                  <a:lnTo>
                    <a:pt x="458" y="3"/>
                  </a:lnTo>
                  <a:lnTo>
                    <a:pt x="430" y="5"/>
                  </a:lnTo>
                  <a:lnTo>
                    <a:pt x="403" y="9"/>
                  </a:lnTo>
                  <a:lnTo>
                    <a:pt x="376" y="11"/>
                  </a:lnTo>
                  <a:lnTo>
                    <a:pt x="349" y="15"/>
                  </a:lnTo>
                  <a:lnTo>
                    <a:pt x="324" y="19"/>
                  </a:lnTo>
                  <a:lnTo>
                    <a:pt x="299" y="23"/>
                  </a:lnTo>
                  <a:lnTo>
                    <a:pt x="276" y="28"/>
                  </a:lnTo>
                  <a:lnTo>
                    <a:pt x="253" y="34"/>
                  </a:lnTo>
                  <a:lnTo>
                    <a:pt x="230" y="38"/>
                  </a:lnTo>
                  <a:lnTo>
                    <a:pt x="209" y="44"/>
                  </a:lnTo>
                  <a:lnTo>
                    <a:pt x="188" y="51"/>
                  </a:lnTo>
                  <a:lnTo>
                    <a:pt x="167" y="57"/>
                  </a:lnTo>
                  <a:lnTo>
                    <a:pt x="149" y="63"/>
                  </a:lnTo>
                  <a:lnTo>
                    <a:pt x="130" y="71"/>
                  </a:lnTo>
                  <a:lnTo>
                    <a:pt x="113" y="78"/>
                  </a:lnTo>
                  <a:lnTo>
                    <a:pt x="97" y="86"/>
                  </a:lnTo>
                  <a:lnTo>
                    <a:pt x="82" y="94"/>
                  </a:lnTo>
                  <a:lnTo>
                    <a:pt x="69" y="101"/>
                  </a:lnTo>
                  <a:lnTo>
                    <a:pt x="55" y="111"/>
                  </a:lnTo>
                  <a:lnTo>
                    <a:pt x="44" y="119"/>
                  </a:lnTo>
                  <a:lnTo>
                    <a:pt x="34" y="128"/>
                  </a:lnTo>
                  <a:lnTo>
                    <a:pt x="25" y="138"/>
                  </a:lnTo>
                  <a:lnTo>
                    <a:pt x="17" y="145"/>
                  </a:lnTo>
                  <a:lnTo>
                    <a:pt x="11" y="155"/>
                  </a:lnTo>
                  <a:lnTo>
                    <a:pt x="5" y="165"/>
                  </a:lnTo>
                  <a:lnTo>
                    <a:pt x="1" y="174"/>
                  </a:lnTo>
                  <a:lnTo>
                    <a:pt x="0" y="186"/>
                  </a:lnTo>
                  <a:lnTo>
                    <a:pt x="0" y="195"/>
                  </a:lnTo>
                  <a:lnTo>
                    <a:pt x="0" y="1046"/>
                  </a:lnTo>
                  <a:lnTo>
                    <a:pt x="0" y="1057"/>
                  </a:lnTo>
                  <a:lnTo>
                    <a:pt x="1" y="1067"/>
                  </a:lnTo>
                  <a:lnTo>
                    <a:pt x="5" y="1077"/>
                  </a:lnTo>
                  <a:lnTo>
                    <a:pt x="11" y="1086"/>
                  </a:lnTo>
                  <a:lnTo>
                    <a:pt x="17" y="1096"/>
                  </a:lnTo>
                  <a:lnTo>
                    <a:pt x="25" y="1105"/>
                  </a:lnTo>
                  <a:lnTo>
                    <a:pt x="34" y="1113"/>
                  </a:lnTo>
                  <a:lnTo>
                    <a:pt x="44" y="1123"/>
                  </a:lnTo>
                  <a:lnTo>
                    <a:pt x="55" y="1130"/>
                  </a:lnTo>
                  <a:lnTo>
                    <a:pt x="69" y="1140"/>
                  </a:lnTo>
                  <a:lnTo>
                    <a:pt x="82" y="1148"/>
                  </a:lnTo>
                  <a:lnTo>
                    <a:pt x="97" y="1155"/>
                  </a:lnTo>
                  <a:lnTo>
                    <a:pt x="113" y="1163"/>
                  </a:lnTo>
                  <a:lnTo>
                    <a:pt x="130" y="1171"/>
                  </a:lnTo>
                  <a:lnTo>
                    <a:pt x="149" y="1178"/>
                  </a:lnTo>
                  <a:lnTo>
                    <a:pt x="167" y="1184"/>
                  </a:lnTo>
                  <a:lnTo>
                    <a:pt x="188" y="1192"/>
                  </a:lnTo>
                  <a:lnTo>
                    <a:pt x="209" y="1198"/>
                  </a:lnTo>
                  <a:lnTo>
                    <a:pt x="230" y="1203"/>
                  </a:lnTo>
                  <a:lnTo>
                    <a:pt x="253" y="1209"/>
                  </a:lnTo>
                  <a:lnTo>
                    <a:pt x="276" y="1213"/>
                  </a:lnTo>
                  <a:lnTo>
                    <a:pt x="299" y="1219"/>
                  </a:lnTo>
                  <a:lnTo>
                    <a:pt x="324" y="1222"/>
                  </a:lnTo>
                  <a:lnTo>
                    <a:pt x="349" y="1226"/>
                  </a:lnTo>
                  <a:lnTo>
                    <a:pt x="376" y="1230"/>
                  </a:lnTo>
                  <a:lnTo>
                    <a:pt x="403" y="1232"/>
                  </a:lnTo>
                  <a:lnTo>
                    <a:pt x="430" y="1236"/>
                  </a:lnTo>
                  <a:lnTo>
                    <a:pt x="458" y="1238"/>
                  </a:lnTo>
                  <a:lnTo>
                    <a:pt x="485" y="1240"/>
                  </a:lnTo>
                  <a:lnTo>
                    <a:pt x="514" y="1240"/>
                  </a:lnTo>
                  <a:lnTo>
                    <a:pt x="543" y="1242"/>
                  </a:lnTo>
                  <a:lnTo>
                    <a:pt x="573" y="1242"/>
                  </a:lnTo>
                  <a:lnTo>
                    <a:pt x="602" y="1242"/>
                  </a:lnTo>
                  <a:lnTo>
                    <a:pt x="631" y="1240"/>
                  </a:lnTo>
                  <a:lnTo>
                    <a:pt x="660" y="1240"/>
                  </a:lnTo>
                  <a:lnTo>
                    <a:pt x="689" y="1238"/>
                  </a:lnTo>
                  <a:lnTo>
                    <a:pt x="716" y="1236"/>
                  </a:lnTo>
                  <a:lnTo>
                    <a:pt x="744" y="1232"/>
                  </a:lnTo>
                  <a:lnTo>
                    <a:pt x="771" y="1230"/>
                  </a:lnTo>
                  <a:lnTo>
                    <a:pt x="796" y="1226"/>
                  </a:lnTo>
                  <a:lnTo>
                    <a:pt x="821" y="1222"/>
                  </a:lnTo>
                  <a:lnTo>
                    <a:pt x="846" y="1219"/>
                  </a:lnTo>
                  <a:lnTo>
                    <a:pt x="871" y="1213"/>
                  </a:lnTo>
                  <a:lnTo>
                    <a:pt x="894" y="1209"/>
                  </a:lnTo>
                  <a:lnTo>
                    <a:pt x="917" y="1203"/>
                  </a:lnTo>
                  <a:lnTo>
                    <a:pt x="938" y="1198"/>
                  </a:lnTo>
                  <a:lnTo>
                    <a:pt x="959" y="1192"/>
                  </a:lnTo>
                  <a:lnTo>
                    <a:pt x="979" y="1184"/>
                  </a:lnTo>
                  <a:lnTo>
                    <a:pt x="998" y="1178"/>
                  </a:lnTo>
                  <a:lnTo>
                    <a:pt x="1015" y="1171"/>
                  </a:lnTo>
                  <a:lnTo>
                    <a:pt x="1032" y="1163"/>
                  </a:lnTo>
                  <a:lnTo>
                    <a:pt x="1050" y="1155"/>
                  </a:lnTo>
                  <a:lnTo>
                    <a:pt x="1063" y="1148"/>
                  </a:lnTo>
                  <a:lnTo>
                    <a:pt x="1078" y="1140"/>
                  </a:lnTo>
                  <a:lnTo>
                    <a:pt x="1090" y="1130"/>
                  </a:lnTo>
                  <a:lnTo>
                    <a:pt x="1101" y="1123"/>
                  </a:lnTo>
                  <a:lnTo>
                    <a:pt x="1113" y="1113"/>
                  </a:lnTo>
                  <a:lnTo>
                    <a:pt x="1121" y="1105"/>
                  </a:lnTo>
                  <a:lnTo>
                    <a:pt x="1128" y="1096"/>
                  </a:lnTo>
                  <a:lnTo>
                    <a:pt x="1136" y="1086"/>
                  </a:lnTo>
                  <a:lnTo>
                    <a:pt x="1140" y="1077"/>
                  </a:lnTo>
                  <a:lnTo>
                    <a:pt x="1144" y="1067"/>
                  </a:lnTo>
                  <a:lnTo>
                    <a:pt x="1146" y="1057"/>
                  </a:lnTo>
                  <a:lnTo>
                    <a:pt x="1147" y="1046"/>
                  </a:lnTo>
                  <a:lnTo>
                    <a:pt x="1147" y="195"/>
                  </a:lnTo>
                  <a:lnTo>
                    <a:pt x="1146" y="186"/>
                  </a:lnTo>
                  <a:lnTo>
                    <a:pt x="1144" y="174"/>
                  </a:lnTo>
                  <a:lnTo>
                    <a:pt x="1140" y="165"/>
                  </a:lnTo>
                  <a:lnTo>
                    <a:pt x="1136" y="155"/>
                  </a:lnTo>
                  <a:lnTo>
                    <a:pt x="1128" y="145"/>
                  </a:lnTo>
                  <a:lnTo>
                    <a:pt x="1121" y="138"/>
                  </a:lnTo>
                  <a:lnTo>
                    <a:pt x="1113" y="128"/>
                  </a:lnTo>
                  <a:lnTo>
                    <a:pt x="1101" y="119"/>
                  </a:lnTo>
                  <a:lnTo>
                    <a:pt x="1090" y="111"/>
                  </a:lnTo>
                  <a:lnTo>
                    <a:pt x="1078" y="101"/>
                  </a:lnTo>
                  <a:lnTo>
                    <a:pt x="1063" y="94"/>
                  </a:lnTo>
                  <a:lnTo>
                    <a:pt x="1050" y="86"/>
                  </a:lnTo>
                  <a:lnTo>
                    <a:pt x="1032" y="78"/>
                  </a:lnTo>
                  <a:lnTo>
                    <a:pt x="1015" y="71"/>
                  </a:lnTo>
                  <a:lnTo>
                    <a:pt x="998" y="63"/>
                  </a:lnTo>
                  <a:lnTo>
                    <a:pt x="979" y="57"/>
                  </a:lnTo>
                  <a:lnTo>
                    <a:pt x="959" y="51"/>
                  </a:lnTo>
                  <a:lnTo>
                    <a:pt x="938" y="44"/>
                  </a:lnTo>
                  <a:lnTo>
                    <a:pt x="917" y="38"/>
                  </a:lnTo>
                  <a:lnTo>
                    <a:pt x="894" y="32"/>
                  </a:lnTo>
                  <a:lnTo>
                    <a:pt x="871" y="28"/>
                  </a:lnTo>
                  <a:lnTo>
                    <a:pt x="846" y="23"/>
                  </a:lnTo>
                  <a:lnTo>
                    <a:pt x="821" y="19"/>
                  </a:lnTo>
                  <a:lnTo>
                    <a:pt x="796" y="15"/>
                  </a:lnTo>
                  <a:lnTo>
                    <a:pt x="771" y="11"/>
                  </a:lnTo>
                  <a:lnTo>
                    <a:pt x="744" y="9"/>
                  </a:lnTo>
                  <a:lnTo>
                    <a:pt x="716" y="5"/>
                  </a:lnTo>
                  <a:lnTo>
                    <a:pt x="689" y="3"/>
                  </a:lnTo>
                  <a:lnTo>
                    <a:pt x="660" y="1"/>
                  </a:lnTo>
                  <a:lnTo>
                    <a:pt x="631" y="1"/>
                  </a:lnTo>
                  <a:lnTo>
                    <a:pt x="602" y="0"/>
                  </a:lnTo>
                  <a:lnTo>
                    <a:pt x="573" y="0"/>
                  </a:lnTo>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56" name="Freeform 490"/>
            <p:cNvSpPr>
              <a:spLocks/>
            </p:cNvSpPr>
            <p:nvPr/>
          </p:nvSpPr>
          <p:spPr bwMode="auto">
            <a:xfrm>
              <a:off x="1919" y="662"/>
              <a:ext cx="580" cy="97"/>
            </a:xfrm>
            <a:custGeom>
              <a:avLst/>
              <a:gdLst>
                <a:gd name="T0" fmla="*/ 0 w 1147"/>
                <a:gd name="T1" fmla="*/ 3 h 194"/>
                <a:gd name="T2" fmla="*/ 2 w 1147"/>
                <a:gd name="T3" fmla="*/ 8 h 194"/>
                <a:gd name="T4" fmla="*/ 5 w 1147"/>
                <a:gd name="T5" fmla="*/ 13 h 194"/>
                <a:gd name="T6" fmla="*/ 9 w 1147"/>
                <a:gd name="T7" fmla="*/ 17 h 194"/>
                <a:gd name="T8" fmla="*/ 14 w 1147"/>
                <a:gd name="T9" fmla="*/ 22 h 194"/>
                <a:gd name="T10" fmla="*/ 21 w 1147"/>
                <a:gd name="T11" fmla="*/ 26 h 194"/>
                <a:gd name="T12" fmla="*/ 29 w 1147"/>
                <a:gd name="T13" fmla="*/ 30 h 194"/>
                <a:gd name="T14" fmla="*/ 37 w 1147"/>
                <a:gd name="T15" fmla="*/ 33 h 194"/>
                <a:gd name="T16" fmla="*/ 48 w 1147"/>
                <a:gd name="T17" fmla="*/ 36 h 194"/>
                <a:gd name="T18" fmla="*/ 59 w 1147"/>
                <a:gd name="T19" fmla="*/ 39 h 194"/>
                <a:gd name="T20" fmla="*/ 71 w 1147"/>
                <a:gd name="T21" fmla="*/ 42 h 194"/>
                <a:gd name="T22" fmla="*/ 83 w 1147"/>
                <a:gd name="T23" fmla="*/ 44 h 194"/>
                <a:gd name="T24" fmla="*/ 96 w 1147"/>
                <a:gd name="T25" fmla="*/ 46 h 194"/>
                <a:gd name="T26" fmla="*/ 110 w 1147"/>
                <a:gd name="T27" fmla="*/ 48 h 194"/>
                <a:gd name="T28" fmla="*/ 124 w 1147"/>
                <a:gd name="T29" fmla="*/ 48 h 194"/>
                <a:gd name="T30" fmla="*/ 139 w 1147"/>
                <a:gd name="T31" fmla="*/ 49 h 194"/>
                <a:gd name="T32" fmla="*/ 154 w 1147"/>
                <a:gd name="T33" fmla="*/ 49 h 194"/>
                <a:gd name="T34" fmla="*/ 169 w 1147"/>
                <a:gd name="T35" fmla="*/ 48 h 194"/>
                <a:gd name="T36" fmla="*/ 183 w 1147"/>
                <a:gd name="T37" fmla="*/ 48 h 194"/>
                <a:gd name="T38" fmla="*/ 197 w 1147"/>
                <a:gd name="T39" fmla="*/ 46 h 194"/>
                <a:gd name="T40" fmla="*/ 210 w 1147"/>
                <a:gd name="T41" fmla="*/ 44 h 194"/>
                <a:gd name="T42" fmla="*/ 222 w 1147"/>
                <a:gd name="T43" fmla="*/ 42 h 194"/>
                <a:gd name="T44" fmla="*/ 234 w 1147"/>
                <a:gd name="T45" fmla="*/ 39 h 194"/>
                <a:gd name="T46" fmla="*/ 245 w 1147"/>
                <a:gd name="T47" fmla="*/ 36 h 194"/>
                <a:gd name="T48" fmla="*/ 255 w 1147"/>
                <a:gd name="T49" fmla="*/ 33 h 194"/>
                <a:gd name="T50" fmla="*/ 264 w 1147"/>
                <a:gd name="T51" fmla="*/ 30 h 194"/>
                <a:gd name="T52" fmla="*/ 272 w 1147"/>
                <a:gd name="T53" fmla="*/ 26 h 194"/>
                <a:gd name="T54" fmla="*/ 279 w 1147"/>
                <a:gd name="T55" fmla="*/ 22 h 194"/>
                <a:gd name="T56" fmla="*/ 285 w 1147"/>
                <a:gd name="T57" fmla="*/ 17 h 194"/>
                <a:gd name="T58" fmla="*/ 288 w 1147"/>
                <a:gd name="T59" fmla="*/ 13 h 194"/>
                <a:gd name="T60" fmla="*/ 291 w 1147"/>
                <a:gd name="T61" fmla="*/ 8 h 194"/>
                <a:gd name="T62" fmla="*/ 293 w 1147"/>
                <a:gd name="T63" fmla="*/ 3 h 19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147"/>
                <a:gd name="T97" fmla="*/ 0 h 194"/>
                <a:gd name="T98" fmla="*/ 1147 w 1147"/>
                <a:gd name="T99" fmla="*/ 194 h 19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147" h="194">
                  <a:moveTo>
                    <a:pt x="0" y="0"/>
                  </a:moveTo>
                  <a:lnTo>
                    <a:pt x="0" y="12"/>
                  </a:lnTo>
                  <a:lnTo>
                    <a:pt x="1" y="22"/>
                  </a:lnTo>
                  <a:lnTo>
                    <a:pt x="5" y="31"/>
                  </a:lnTo>
                  <a:lnTo>
                    <a:pt x="11" y="41"/>
                  </a:lnTo>
                  <a:lnTo>
                    <a:pt x="17" y="50"/>
                  </a:lnTo>
                  <a:lnTo>
                    <a:pt x="25" y="58"/>
                  </a:lnTo>
                  <a:lnTo>
                    <a:pt x="34" y="68"/>
                  </a:lnTo>
                  <a:lnTo>
                    <a:pt x="44" y="77"/>
                  </a:lnTo>
                  <a:lnTo>
                    <a:pt x="55" y="85"/>
                  </a:lnTo>
                  <a:lnTo>
                    <a:pt x="69" y="94"/>
                  </a:lnTo>
                  <a:lnTo>
                    <a:pt x="82" y="102"/>
                  </a:lnTo>
                  <a:lnTo>
                    <a:pt x="97" y="110"/>
                  </a:lnTo>
                  <a:lnTo>
                    <a:pt x="113" y="118"/>
                  </a:lnTo>
                  <a:lnTo>
                    <a:pt x="130" y="125"/>
                  </a:lnTo>
                  <a:lnTo>
                    <a:pt x="147" y="131"/>
                  </a:lnTo>
                  <a:lnTo>
                    <a:pt x="167" y="139"/>
                  </a:lnTo>
                  <a:lnTo>
                    <a:pt x="188" y="144"/>
                  </a:lnTo>
                  <a:lnTo>
                    <a:pt x="207" y="150"/>
                  </a:lnTo>
                  <a:lnTo>
                    <a:pt x="230" y="156"/>
                  </a:lnTo>
                  <a:lnTo>
                    <a:pt x="251" y="162"/>
                  </a:lnTo>
                  <a:lnTo>
                    <a:pt x="276" y="167"/>
                  </a:lnTo>
                  <a:lnTo>
                    <a:pt x="299" y="171"/>
                  </a:lnTo>
                  <a:lnTo>
                    <a:pt x="324" y="175"/>
                  </a:lnTo>
                  <a:lnTo>
                    <a:pt x="349" y="179"/>
                  </a:lnTo>
                  <a:lnTo>
                    <a:pt x="376" y="183"/>
                  </a:lnTo>
                  <a:lnTo>
                    <a:pt x="403" y="187"/>
                  </a:lnTo>
                  <a:lnTo>
                    <a:pt x="430" y="189"/>
                  </a:lnTo>
                  <a:lnTo>
                    <a:pt x="456" y="190"/>
                  </a:lnTo>
                  <a:lnTo>
                    <a:pt x="485" y="192"/>
                  </a:lnTo>
                  <a:lnTo>
                    <a:pt x="514" y="194"/>
                  </a:lnTo>
                  <a:lnTo>
                    <a:pt x="543" y="194"/>
                  </a:lnTo>
                  <a:lnTo>
                    <a:pt x="573" y="194"/>
                  </a:lnTo>
                  <a:lnTo>
                    <a:pt x="602" y="194"/>
                  </a:lnTo>
                  <a:lnTo>
                    <a:pt x="631" y="194"/>
                  </a:lnTo>
                  <a:lnTo>
                    <a:pt x="660" y="192"/>
                  </a:lnTo>
                  <a:lnTo>
                    <a:pt x="689" y="190"/>
                  </a:lnTo>
                  <a:lnTo>
                    <a:pt x="716" y="189"/>
                  </a:lnTo>
                  <a:lnTo>
                    <a:pt x="742" y="187"/>
                  </a:lnTo>
                  <a:lnTo>
                    <a:pt x="769" y="183"/>
                  </a:lnTo>
                  <a:lnTo>
                    <a:pt x="796" y="179"/>
                  </a:lnTo>
                  <a:lnTo>
                    <a:pt x="821" y="175"/>
                  </a:lnTo>
                  <a:lnTo>
                    <a:pt x="846" y="171"/>
                  </a:lnTo>
                  <a:lnTo>
                    <a:pt x="871" y="167"/>
                  </a:lnTo>
                  <a:lnTo>
                    <a:pt x="894" y="162"/>
                  </a:lnTo>
                  <a:lnTo>
                    <a:pt x="915" y="156"/>
                  </a:lnTo>
                  <a:lnTo>
                    <a:pt x="938" y="150"/>
                  </a:lnTo>
                  <a:lnTo>
                    <a:pt x="959" y="144"/>
                  </a:lnTo>
                  <a:lnTo>
                    <a:pt x="979" y="139"/>
                  </a:lnTo>
                  <a:lnTo>
                    <a:pt x="998" y="131"/>
                  </a:lnTo>
                  <a:lnTo>
                    <a:pt x="1015" y="125"/>
                  </a:lnTo>
                  <a:lnTo>
                    <a:pt x="1032" y="118"/>
                  </a:lnTo>
                  <a:lnTo>
                    <a:pt x="1050" y="110"/>
                  </a:lnTo>
                  <a:lnTo>
                    <a:pt x="1063" y="102"/>
                  </a:lnTo>
                  <a:lnTo>
                    <a:pt x="1078" y="94"/>
                  </a:lnTo>
                  <a:lnTo>
                    <a:pt x="1090" y="85"/>
                  </a:lnTo>
                  <a:lnTo>
                    <a:pt x="1101" y="77"/>
                  </a:lnTo>
                  <a:lnTo>
                    <a:pt x="1113" y="68"/>
                  </a:lnTo>
                  <a:lnTo>
                    <a:pt x="1121" y="58"/>
                  </a:lnTo>
                  <a:lnTo>
                    <a:pt x="1128" y="50"/>
                  </a:lnTo>
                  <a:lnTo>
                    <a:pt x="1136" y="41"/>
                  </a:lnTo>
                  <a:lnTo>
                    <a:pt x="1140" y="31"/>
                  </a:lnTo>
                  <a:lnTo>
                    <a:pt x="1144" y="22"/>
                  </a:lnTo>
                  <a:lnTo>
                    <a:pt x="1146" y="12"/>
                  </a:lnTo>
                  <a:lnTo>
                    <a:pt x="1147" y="0"/>
                  </a:lnTo>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57" name="Freeform 491"/>
            <p:cNvSpPr>
              <a:spLocks/>
            </p:cNvSpPr>
            <p:nvPr/>
          </p:nvSpPr>
          <p:spPr bwMode="auto">
            <a:xfrm>
              <a:off x="1919" y="564"/>
              <a:ext cx="580" cy="621"/>
            </a:xfrm>
            <a:custGeom>
              <a:avLst/>
              <a:gdLst>
                <a:gd name="T0" fmla="*/ 131 w 1147"/>
                <a:gd name="T1" fmla="*/ 1 h 1242"/>
                <a:gd name="T2" fmla="*/ 110 w 1147"/>
                <a:gd name="T3" fmla="*/ 2 h 1242"/>
                <a:gd name="T4" fmla="*/ 89 w 1147"/>
                <a:gd name="T5" fmla="*/ 4 h 1242"/>
                <a:gd name="T6" fmla="*/ 71 w 1147"/>
                <a:gd name="T7" fmla="*/ 7 h 1242"/>
                <a:gd name="T8" fmla="*/ 54 w 1147"/>
                <a:gd name="T9" fmla="*/ 11 h 1242"/>
                <a:gd name="T10" fmla="*/ 38 w 1147"/>
                <a:gd name="T11" fmla="*/ 16 h 1242"/>
                <a:gd name="T12" fmla="*/ 25 w 1147"/>
                <a:gd name="T13" fmla="*/ 22 h 1242"/>
                <a:gd name="T14" fmla="*/ 14 w 1147"/>
                <a:gd name="T15" fmla="*/ 28 h 1242"/>
                <a:gd name="T16" fmla="*/ 7 w 1147"/>
                <a:gd name="T17" fmla="*/ 35 h 1242"/>
                <a:gd name="T18" fmla="*/ 2 w 1147"/>
                <a:gd name="T19" fmla="*/ 42 h 1242"/>
                <a:gd name="T20" fmla="*/ 0 w 1147"/>
                <a:gd name="T21" fmla="*/ 49 h 1242"/>
                <a:gd name="T22" fmla="*/ 1 w 1147"/>
                <a:gd name="T23" fmla="*/ 267 h 1242"/>
                <a:gd name="T24" fmla="*/ 5 w 1147"/>
                <a:gd name="T25" fmla="*/ 274 h 1242"/>
                <a:gd name="T26" fmla="*/ 11 w 1147"/>
                <a:gd name="T27" fmla="*/ 281 h 1242"/>
                <a:gd name="T28" fmla="*/ 21 w 1147"/>
                <a:gd name="T29" fmla="*/ 287 h 1242"/>
                <a:gd name="T30" fmla="*/ 33 w 1147"/>
                <a:gd name="T31" fmla="*/ 293 h 1242"/>
                <a:gd name="T32" fmla="*/ 48 w 1147"/>
                <a:gd name="T33" fmla="*/ 298 h 1242"/>
                <a:gd name="T34" fmla="*/ 65 w 1147"/>
                <a:gd name="T35" fmla="*/ 303 h 1242"/>
                <a:gd name="T36" fmla="*/ 83 w 1147"/>
                <a:gd name="T37" fmla="*/ 306 h 1242"/>
                <a:gd name="T38" fmla="*/ 103 w 1147"/>
                <a:gd name="T39" fmla="*/ 308 h 1242"/>
                <a:gd name="T40" fmla="*/ 124 w 1147"/>
                <a:gd name="T41" fmla="*/ 310 h 1242"/>
                <a:gd name="T42" fmla="*/ 147 w 1147"/>
                <a:gd name="T43" fmla="*/ 311 h 1242"/>
                <a:gd name="T44" fmla="*/ 169 w 1147"/>
                <a:gd name="T45" fmla="*/ 310 h 1242"/>
                <a:gd name="T46" fmla="*/ 190 w 1147"/>
                <a:gd name="T47" fmla="*/ 308 h 1242"/>
                <a:gd name="T48" fmla="*/ 210 w 1147"/>
                <a:gd name="T49" fmla="*/ 306 h 1242"/>
                <a:gd name="T50" fmla="*/ 229 w 1147"/>
                <a:gd name="T51" fmla="*/ 303 h 1242"/>
                <a:gd name="T52" fmla="*/ 245 w 1147"/>
                <a:gd name="T53" fmla="*/ 298 h 1242"/>
                <a:gd name="T54" fmla="*/ 259 w 1147"/>
                <a:gd name="T55" fmla="*/ 293 h 1242"/>
                <a:gd name="T56" fmla="*/ 272 w 1147"/>
                <a:gd name="T57" fmla="*/ 287 h 1242"/>
                <a:gd name="T58" fmla="*/ 282 w 1147"/>
                <a:gd name="T59" fmla="*/ 281 h 1242"/>
                <a:gd name="T60" fmla="*/ 288 w 1147"/>
                <a:gd name="T61" fmla="*/ 274 h 1242"/>
                <a:gd name="T62" fmla="*/ 292 w 1147"/>
                <a:gd name="T63" fmla="*/ 267 h 1242"/>
                <a:gd name="T64" fmla="*/ 293 w 1147"/>
                <a:gd name="T65" fmla="*/ 49 h 1242"/>
                <a:gd name="T66" fmla="*/ 291 w 1147"/>
                <a:gd name="T67" fmla="*/ 42 h 1242"/>
                <a:gd name="T68" fmla="*/ 287 w 1147"/>
                <a:gd name="T69" fmla="*/ 35 h 1242"/>
                <a:gd name="T70" fmla="*/ 279 w 1147"/>
                <a:gd name="T71" fmla="*/ 28 h 1242"/>
                <a:gd name="T72" fmla="*/ 269 w 1147"/>
                <a:gd name="T73" fmla="*/ 22 h 1242"/>
                <a:gd name="T74" fmla="*/ 255 w 1147"/>
                <a:gd name="T75" fmla="*/ 16 h 1242"/>
                <a:gd name="T76" fmla="*/ 240 w 1147"/>
                <a:gd name="T77" fmla="*/ 11 h 1242"/>
                <a:gd name="T78" fmla="*/ 222 w 1147"/>
                <a:gd name="T79" fmla="*/ 7 h 1242"/>
                <a:gd name="T80" fmla="*/ 204 w 1147"/>
                <a:gd name="T81" fmla="*/ 4 h 1242"/>
                <a:gd name="T82" fmla="*/ 183 w 1147"/>
                <a:gd name="T83" fmla="*/ 2 h 1242"/>
                <a:gd name="T84" fmla="*/ 161 w 1147"/>
                <a:gd name="T85" fmla="*/ 1 h 1242"/>
                <a:gd name="T86" fmla="*/ 147 w 1147"/>
                <a:gd name="T87" fmla="*/ 0 h 124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47"/>
                <a:gd name="T133" fmla="*/ 0 h 1242"/>
                <a:gd name="T134" fmla="*/ 1147 w 1147"/>
                <a:gd name="T135" fmla="*/ 1242 h 124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47" h="1242">
                  <a:moveTo>
                    <a:pt x="573" y="0"/>
                  </a:moveTo>
                  <a:lnTo>
                    <a:pt x="543" y="0"/>
                  </a:lnTo>
                  <a:lnTo>
                    <a:pt x="514" y="1"/>
                  </a:lnTo>
                  <a:lnTo>
                    <a:pt x="485" y="1"/>
                  </a:lnTo>
                  <a:lnTo>
                    <a:pt x="458" y="3"/>
                  </a:lnTo>
                  <a:lnTo>
                    <a:pt x="430" y="5"/>
                  </a:lnTo>
                  <a:lnTo>
                    <a:pt x="403" y="9"/>
                  </a:lnTo>
                  <a:lnTo>
                    <a:pt x="376" y="11"/>
                  </a:lnTo>
                  <a:lnTo>
                    <a:pt x="349" y="15"/>
                  </a:lnTo>
                  <a:lnTo>
                    <a:pt x="324" y="19"/>
                  </a:lnTo>
                  <a:lnTo>
                    <a:pt x="299" y="23"/>
                  </a:lnTo>
                  <a:lnTo>
                    <a:pt x="276" y="28"/>
                  </a:lnTo>
                  <a:lnTo>
                    <a:pt x="253" y="34"/>
                  </a:lnTo>
                  <a:lnTo>
                    <a:pt x="230" y="38"/>
                  </a:lnTo>
                  <a:lnTo>
                    <a:pt x="209" y="44"/>
                  </a:lnTo>
                  <a:lnTo>
                    <a:pt x="188" y="51"/>
                  </a:lnTo>
                  <a:lnTo>
                    <a:pt x="167" y="57"/>
                  </a:lnTo>
                  <a:lnTo>
                    <a:pt x="149" y="63"/>
                  </a:lnTo>
                  <a:lnTo>
                    <a:pt x="130" y="71"/>
                  </a:lnTo>
                  <a:lnTo>
                    <a:pt x="113" y="78"/>
                  </a:lnTo>
                  <a:lnTo>
                    <a:pt x="97" y="86"/>
                  </a:lnTo>
                  <a:lnTo>
                    <a:pt x="82" y="94"/>
                  </a:lnTo>
                  <a:lnTo>
                    <a:pt x="69" y="101"/>
                  </a:lnTo>
                  <a:lnTo>
                    <a:pt x="55" y="111"/>
                  </a:lnTo>
                  <a:lnTo>
                    <a:pt x="44" y="119"/>
                  </a:lnTo>
                  <a:lnTo>
                    <a:pt x="34" y="128"/>
                  </a:lnTo>
                  <a:lnTo>
                    <a:pt x="25" y="138"/>
                  </a:lnTo>
                  <a:lnTo>
                    <a:pt x="17" y="145"/>
                  </a:lnTo>
                  <a:lnTo>
                    <a:pt x="11" y="155"/>
                  </a:lnTo>
                  <a:lnTo>
                    <a:pt x="5" y="165"/>
                  </a:lnTo>
                  <a:lnTo>
                    <a:pt x="1" y="174"/>
                  </a:lnTo>
                  <a:lnTo>
                    <a:pt x="0" y="186"/>
                  </a:lnTo>
                  <a:lnTo>
                    <a:pt x="0" y="195"/>
                  </a:lnTo>
                  <a:lnTo>
                    <a:pt x="0" y="1046"/>
                  </a:lnTo>
                  <a:lnTo>
                    <a:pt x="0" y="1057"/>
                  </a:lnTo>
                  <a:lnTo>
                    <a:pt x="1" y="1067"/>
                  </a:lnTo>
                  <a:lnTo>
                    <a:pt x="5" y="1077"/>
                  </a:lnTo>
                  <a:lnTo>
                    <a:pt x="11" y="1086"/>
                  </a:lnTo>
                  <a:lnTo>
                    <a:pt x="17" y="1096"/>
                  </a:lnTo>
                  <a:lnTo>
                    <a:pt x="25" y="1105"/>
                  </a:lnTo>
                  <a:lnTo>
                    <a:pt x="34" y="1113"/>
                  </a:lnTo>
                  <a:lnTo>
                    <a:pt x="44" y="1123"/>
                  </a:lnTo>
                  <a:lnTo>
                    <a:pt x="55" y="1130"/>
                  </a:lnTo>
                  <a:lnTo>
                    <a:pt x="69" y="1140"/>
                  </a:lnTo>
                  <a:lnTo>
                    <a:pt x="82" y="1148"/>
                  </a:lnTo>
                  <a:lnTo>
                    <a:pt x="97" y="1155"/>
                  </a:lnTo>
                  <a:lnTo>
                    <a:pt x="113" y="1163"/>
                  </a:lnTo>
                  <a:lnTo>
                    <a:pt x="130" y="1171"/>
                  </a:lnTo>
                  <a:lnTo>
                    <a:pt x="149" y="1178"/>
                  </a:lnTo>
                  <a:lnTo>
                    <a:pt x="167" y="1184"/>
                  </a:lnTo>
                  <a:lnTo>
                    <a:pt x="188" y="1192"/>
                  </a:lnTo>
                  <a:lnTo>
                    <a:pt x="209" y="1198"/>
                  </a:lnTo>
                  <a:lnTo>
                    <a:pt x="230" y="1203"/>
                  </a:lnTo>
                  <a:lnTo>
                    <a:pt x="253" y="1209"/>
                  </a:lnTo>
                  <a:lnTo>
                    <a:pt x="276" y="1213"/>
                  </a:lnTo>
                  <a:lnTo>
                    <a:pt x="299" y="1219"/>
                  </a:lnTo>
                  <a:lnTo>
                    <a:pt x="324" y="1222"/>
                  </a:lnTo>
                  <a:lnTo>
                    <a:pt x="349" y="1226"/>
                  </a:lnTo>
                  <a:lnTo>
                    <a:pt x="376" y="1230"/>
                  </a:lnTo>
                  <a:lnTo>
                    <a:pt x="403" y="1232"/>
                  </a:lnTo>
                  <a:lnTo>
                    <a:pt x="430" y="1236"/>
                  </a:lnTo>
                  <a:lnTo>
                    <a:pt x="458" y="1238"/>
                  </a:lnTo>
                  <a:lnTo>
                    <a:pt x="485" y="1240"/>
                  </a:lnTo>
                  <a:lnTo>
                    <a:pt x="514" y="1240"/>
                  </a:lnTo>
                  <a:lnTo>
                    <a:pt x="543" y="1242"/>
                  </a:lnTo>
                  <a:lnTo>
                    <a:pt x="573" y="1242"/>
                  </a:lnTo>
                  <a:lnTo>
                    <a:pt x="602" y="1242"/>
                  </a:lnTo>
                  <a:lnTo>
                    <a:pt x="631" y="1240"/>
                  </a:lnTo>
                  <a:lnTo>
                    <a:pt x="660" y="1240"/>
                  </a:lnTo>
                  <a:lnTo>
                    <a:pt x="689" y="1238"/>
                  </a:lnTo>
                  <a:lnTo>
                    <a:pt x="716" y="1236"/>
                  </a:lnTo>
                  <a:lnTo>
                    <a:pt x="744" y="1232"/>
                  </a:lnTo>
                  <a:lnTo>
                    <a:pt x="771" y="1230"/>
                  </a:lnTo>
                  <a:lnTo>
                    <a:pt x="796" y="1226"/>
                  </a:lnTo>
                  <a:lnTo>
                    <a:pt x="821" y="1222"/>
                  </a:lnTo>
                  <a:lnTo>
                    <a:pt x="846" y="1219"/>
                  </a:lnTo>
                  <a:lnTo>
                    <a:pt x="871" y="1213"/>
                  </a:lnTo>
                  <a:lnTo>
                    <a:pt x="894" y="1209"/>
                  </a:lnTo>
                  <a:lnTo>
                    <a:pt x="917" y="1203"/>
                  </a:lnTo>
                  <a:lnTo>
                    <a:pt x="938" y="1198"/>
                  </a:lnTo>
                  <a:lnTo>
                    <a:pt x="959" y="1192"/>
                  </a:lnTo>
                  <a:lnTo>
                    <a:pt x="979" y="1184"/>
                  </a:lnTo>
                  <a:lnTo>
                    <a:pt x="998" y="1178"/>
                  </a:lnTo>
                  <a:lnTo>
                    <a:pt x="1015" y="1171"/>
                  </a:lnTo>
                  <a:lnTo>
                    <a:pt x="1032" y="1163"/>
                  </a:lnTo>
                  <a:lnTo>
                    <a:pt x="1050" y="1155"/>
                  </a:lnTo>
                  <a:lnTo>
                    <a:pt x="1063" y="1148"/>
                  </a:lnTo>
                  <a:lnTo>
                    <a:pt x="1078" y="1140"/>
                  </a:lnTo>
                  <a:lnTo>
                    <a:pt x="1090" y="1130"/>
                  </a:lnTo>
                  <a:lnTo>
                    <a:pt x="1101" y="1123"/>
                  </a:lnTo>
                  <a:lnTo>
                    <a:pt x="1113" y="1113"/>
                  </a:lnTo>
                  <a:lnTo>
                    <a:pt x="1121" y="1105"/>
                  </a:lnTo>
                  <a:lnTo>
                    <a:pt x="1128" y="1096"/>
                  </a:lnTo>
                  <a:lnTo>
                    <a:pt x="1136" y="1086"/>
                  </a:lnTo>
                  <a:lnTo>
                    <a:pt x="1140" y="1077"/>
                  </a:lnTo>
                  <a:lnTo>
                    <a:pt x="1144" y="1067"/>
                  </a:lnTo>
                  <a:lnTo>
                    <a:pt x="1146" y="1057"/>
                  </a:lnTo>
                  <a:lnTo>
                    <a:pt x="1147" y="1046"/>
                  </a:lnTo>
                  <a:lnTo>
                    <a:pt x="1147" y="195"/>
                  </a:lnTo>
                  <a:lnTo>
                    <a:pt x="1146" y="186"/>
                  </a:lnTo>
                  <a:lnTo>
                    <a:pt x="1144" y="174"/>
                  </a:lnTo>
                  <a:lnTo>
                    <a:pt x="1140" y="165"/>
                  </a:lnTo>
                  <a:lnTo>
                    <a:pt x="1136" y="155"/>
                  </a:lnTo>
                  <a:lnTo>
                    <a:pt x="1128" y="145"/>
                  </a:lnTo>
                  <a:lnTo>
                    <a:pt x="1121" y="138"/>
                  </a:lnTo>
                  <a:lnTo>
                    <a:pt x="1113" y="128"/>
                  </a:lnTo>
                  <a:lnTo>
                    <a:pt x="1101" y="119"/>
                  </a:lnTo>
                  <a:lnTo>
                    <a:pt x="1090" y="111"/>
                  </a:lnTo>
                  <a:lnTo>
                    <a:pt x="1078" y="101"/>
                  </a:lnTo>
                  <a:lnTo>
                    <a:pt x="1063" y="94"/>
                  </a:lnTo>
                  <a:lnTo>
                    <a:pt x="1050" y="86"/>
                  </a:lnTo>
                  <a:lnTo>
                    <a:pt x="1032" y="78"/>
                  </a:lnTo>
                  <a:lnTo>
                    <a:pt x="1015" y="71"/>
                  </a:lnTo>
                  <a:lnTo>
                    <a:pt x="998" y="63"/>
                  </a:lnTo>
                  <a:lnTo>
                    <a:pt x="979" y="57"/>
                  </a:lnTo>
                  <a:lnTo>
                    <a:pt x="959" y="51"/>
                  </a:lnTo>
                  <a:lnTo>
                    <a:pt x="938" y="44"/>
                  </a:lnTo>
                  <a:lnTo>
                    <a:pt x="917" y="38"/>
                  </a:lnTo>
                  <a:lnTo>
                    <a:pt x="894" y="32"/>
                  </a:lnTo>
                  <a:lnTo>
                    <a:pt x="871" y="28"/>
                  </a:lnTo>
                  <a:lnTo>
                    <a:pt x="846" y="23"/>
                  </a:lnTo>
                  <a:lnTo>
                    <a:pt x="821" y="19"/>
                  </a:lnTo>
                  <a:lnTo>
                    <a:pt x="796" y="15"/>
                  </a:lnTo>
                  <a:lnTo>
                    <a:pt x="771" y="11"/>
                  </a:lnTo>
                  <a:lnTo>
                    <a:pt x="744" y="9"/>
                  </a:lnTo>
                  <a:lnTo>
                    <a:pt x="716" y="5"/>
                  </a:lnTo>
                  <a:lnTo>
                    <a:pt x="689" y="3"/>
                  </a:lnTo>
                  <a:lnTo>
                    <a:pt x="660" y="1"/>
                  </a:lnTo>
                  <a:lnTo>
                    <a:pt x="631" y="1"/>
                  </a:lnTo>
                  <a:lnTo>
                    <a:pt x="602" y="0"/>
                  </a:lnTo>
                  <a:lnTo>
                    <a:pt x="573" y="0"/>
                  </a:lnTo>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58" name="Freeform 492"/>
            <p:cNvSpPr>
              <a:spLocks/>
            </p:cNvSpPr>
            <p:nvPr/>
          </p:nvSpPr>
          <p:spPr bwMode="auto">
            <a:xfrm>
              <a:off x="1919" y="662"/>
              <a:ext cx="580" cy="97"/>
            </a:xfrm>
            <a:custGeom>
              <a:avLst/>
              <a:gdLst>
                <a:gd name="T0" fmla="*/ 0 w 1147"/>
                <a:gd name="T1" fmla="*/ 3 h 194"/>
                <a:gd name="T2" fmla="*/ 2 w 1147"/>
                <a:gd name="T3" fmla="*/ 8 h 194"/>
                <a:gd name="T4" fmla="*/ 5 w 1147"/>
                <a:gd name="T5" fmla="*/ 13 h 194"/>
                <a:gd name="T6" fmla="*/ 9 w 1147"/>
                <a:gd name="T7" fmla="*/ 17 h 194"/>
                <a:gd name="T8" fmla="*/ 14 w 1147"/>
                <a:gd name="T9" fmla="*/ 22 h 194"/>
                <a:gd name="T10" fmla="*/ 21 w 1147"/>
                <a:gd name="T11" fmla="*/ 26 h 194"/>
                <a:gd name="T12" fmla="*/ 29 w 1147"/>
                <a:gd name="T13" fmla="*/ 30 h 194"/>
                <a:gd name="T14" fmla="*/ 37 w 1147"/>
                <a:gd name="T15" fmla="*/ 33 h 194"/>
                <a:gd name="T16" fmla="*/ 48 w 1147"/>
                <a:gd name="T17" fmla="*/ 36 h 194"/>
                <a:gd name="T18" fmla="*/ 59 w 1147"/>
                <a:gd name="T19" fmla="*/ 39 h 194"/>
                <a:gd name="T20" fmla="*/ 71 w 1147"/>
                <a:gd name="T21" fmla="*/ 42 h 194"/>
                <a:gd name="T22" fmla="*/ 83 w 1147"/>
                <a:gd name="T23" fmla="*/ 44 h 194"/>
                <a:gd name="T24" fmla="*/ 96 w 1147"/>
                <a:gd name="T25" fmla="*/ 46 h 194"/>
                <a:gd name="T26" fmla="*/ 110 w 1147"/>
                <a:gd name="T27" fmla="*/ 48 h 194"/>
                <a:gd name="T28" fmla="*/ 124 w 1147"/>
                <a:gd name="T29" fmla="*/ 48 h 194"/>
                <a:gd name="T30" fmla="*/ 139 w 1147"/>
                <a:gd name="T31" fmla="*/ 49 h 194"/>
                <a:gd name="T32" fmla="*/ 154 w 1147"/>
                <a:gd name="T33" fmla="*/ 49 h 194"/>
                <a:gd name="T34" fmla="*/ 169 w 1147"/>
                <a:gd name="T35" fmla="*/ 48 h 194"/>
                <a:gd name="T36" fmla="*/ 183 w 1147"/>
                <a:gd name="T37" fmla="*/ 48 h 194"/>
                <a:gd name="T38" fmla="*/ 197 w 1147"/>
                <a:gd name="T39" fmla="*/ 46 h 194"/>
                <a:gd name="T40" fmla="*/ 210 w 1147"/>
                <a:gd name="T41" fmla="*/ 44 h 194"/>
                <a:gd name="T42" fmla="*/ 222 w 1147"/>
                <a:gd name="T43" fmla="*/ 42 h 194"/>
                <a:gd name="T44" fmla="*/ 234 w 1147"/>
                <a:gd name="T45" fmla="*/ 39 h 194"/>
                <a:gd name="T46" fmla="*/ 245 w 1147"/>
                <a:gd name="T47" fmla="*/ 36 h 194"/>
                <a:gd name="T48" fmla="*/ 255 w 1147"/>
                <a:gd name="T49" fmla="*/ 33 h 194"/>
                <a:gd name="T50" fmla="*/ 264 w 1147"/>
                <a:gd name="T51" fmla="*/ 30 h 194"/>
                <a:gd name="T52" fmla="*/ 272 w 1147"/>
                <a:gd name="T53" fmla="*/ 26 h 194"/>
                <a:gd name="T54" fmla="*/ 279 w 1147"/>
                <a:gd name="T55" fmla="*/ 22 h 194"/>
                <a:gd name="T56" fmla="*/ 285 w 1147"/>
                <a:gd name="T57" fmla="*/ 17 h 194"/>
                <a:gd name="T58" fmla="*/ 288 w 1147"/>
                <a:gd name="T59" fmla="*/ 13 h 194"/>
                <a:gd name="T60" fmla="*/ 291 w 1147"/>
                <a:gd name="T61" fmla="*/ 8 h 194"/>
                <a:gd name="T62" fmla="*/ 293 w 1147"/>
                <a:gd name="T63" fmla="*/ 3 h 19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147"/>
                <a:gd name="T97" fmla="*/ 0 h 194"/>
                <a:gd name="T98" fmla="*/ 1147 w 1147"/>
                <a:gd name="T99" fmla="*/ 194 h 19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147" h="194">
                  <a:moveTo>
                    <a:pt x="0" y="0"/>
                  </a:moveTo>
                  <a:lnTo>
                    <a:pt x="0" y="12"/>
                  </a:lnTo>
                  <a:lnTo>
                    <a:pt x="1" y="22"/>
                  </a:lnTo>
                  <a:lnTo>
                    <a:pt x="5" y="31"/>
                  </a:lnTo>
                  <a:lnTo>
                    <a:pt x="11" y="41"/>
                  </a:lnTo>
                  <a:lnTo>
                    <a:pt x="17" y="50"/>
                  </a:lnTo>
                  <a:lnTo>
                    <a:pt x="25" y="58"/>
                  </a:lnTo>
                  <a:lnTo>
                    <a:pt x="34" y="68"/>
                  </a:lnTo>
                  <a:lnTo>
                    <a:pt x="44" y="77"/>
                  </a:lnTo>
                  <a:lnTo>
                    <a:pt x="55" y="85"/>
                  </a:lnTo>
                  <a:lnTo>
                    <a:pt x="69" y="94"/>
                  </a:lnTo>
                  <a:lnTo>
                    <a:pt x="82" y="102"/>
                  </a:lnTo>
                  <a:lnTo>
                    <a:pt x="97" y="110"/>
                  </a:lnTo>
                  <a:lnTo>
                    <a:pt x="113" y="118"/>
                  </a:lnTo>
                  <a:lnTo>
                    <a:pt x="130" y="125"/>
                  </a:lnTo>
                  <a:lnTo>
                    <a:pt x="147" y="131"/>
                  </a:lnTo>
                  <a:lnTo>
                    <a:pt x="167" y="139"/>
                  </a:lnTo>
                  <a:lnTo>
                    <a:pt x="188" y="144"/>
                  </a:lnTo>
                  <a:lnTo>
                    <a:pt x="207" y="150"/>
                  </a:lnTo>
                  <a:lnTo>
                    <a:pt x="230" y="156"/>
                  </a:lnTo>
                  <a:lnTo>
                    <a:pt x="251" y="162"/>
                  </a:lnTo>
                  <a:lnTo>
                    <a:pt x="276" y="167"/>
                  </a:lnTo>
                  <a:lnTo>
                    <a:pt x="299" y="171"/>
                  </a:lnTo>
                  <a:lnTo>
                    <a:pt x="324" y="175"/>
                  </a:lnTo>
                  <a:lnTo>
                    <a:pt x="349" y="179"/>
                  </a:lnTo>
                  <a:lnTo>
                    <a:pt x="376" y="183"/>
                  </a:lnTo>
                  <a:lnTo>
                    <a:pt x="403" y="187"/>
                  </a:lnTo>
                  <a:lnTo>
                    <a:pt x="430" y="189"/>
                  </a:lnTo>
                  <a:lnTo>
                    <a:pt x="456" y="190"/>
                  </a:lnTo>
                  <a:lnTo>
                    <a:pt x="485" y="192"/>
                  </a:lnTo>
                  <a:lnTo>
                    <a:pt x="514" y="194"/>
                  </a:lnTo>
                  <a:lnTo>
                    <a:pt x="543" y="194"/>
                  </a:lnTo>
                  <a:lnTo>
                    <a:pt x="573" y="194"/>
                  </a:lnTo>
                  <a:lnTo>
                    <a:pt x="602" y="194"/>
                  </a:lnTo>
                  <a:lnTo>
                    <a:pt x="631" y="194"/>
                  </a:lnTo>
                  <a:lnTo>
                    <a:pt x="660" y="192"/>
                  </a:lnTo>
                  <a:lnTo>
                    <a:pt x="689" y="190"/>
                  </a:lnTo>
                  <a:lnTo>
                    <a:pt x="716" y="189"/>
                  </a:lnTo>
                  <a:lnTo>
                    <a:pt x="742" y="187"/>
                  </a:lnTo>
                  <a:lnTo>
                    <a:pt x="769" y="183"/>
                  </a:lnTo>
                  <a:lnTo>
                    <a:pt x="796" y="179"/>
                  </a:lnTo>
                  <a:lnTo>
                    <a:pt x="821" y="175"/>
                  </a:lnTo>
                  <a:lnTo>
                    <a:pt x="846" y="171"/>
                  </a:lnTo>
                  <a:lnTo>
                    <a:pt x="871" y="167"/>
                  </a:lnTo>
                  <a:lnTo>
                    <a:pt x="894" y="162"/>
                  </a:lnTo>
                  <a:lnTo>
                    <a:pt x="915" y="156"/>
                  </a:lnTo>
                  <a:lnTo>
                    <a:pt x="938" y="150"/>
                  </a:lnTo>
                  <a:lnTo>
                    <a:pt x="959" y="144"/>
                  </a:lnTo>
                  <a:lnTo>
                    <a:pt x="979" y="139"/>
                  </a:lnTo>
                  <a:lnTo>
                    <a:pt x="998" y="131"/>
                  </a:lnTo>
                  <a:lnTo>
                    <a:pt x="1015" y="125"/>
                  </a:lnTo>
                  <a:lnTo>
                    <a:pt x="1032" y="118"/>
                  </a:lnTo>
                  <a:lnTo>
                    <a:pt x="1050" y="110"/>
                  </a:lnTo>
                  <a:lnTo>
                    <a:pt x="1063" y="102"/>
                  </a:lnTo>
                  <a:lnTo>
                    <a:pt x="1078" y="94"/>
                  </a:lnTo>
                  <a:lnTo>
                    <a:pt x="1090" y="85"/>
                  </a:lnTo>
                  <a:lnTo>
                    <a:pt x="1101" y="77"/>
                  </a:lnTo>
                  <a:lnTo>
                    <a:pt x="1113" y="68"/>
                  </a:lnTo>
                  <a:lnTo>
                    <a:pt x="1121" y="58"/>
                  </a:lnTo>
                  <a:lnTo>
                    <a:pt x="1128" y="50"/>
                  </a:lnTo>
                  <a:lnTo>
                    <a:pt x="1136" y="41"/>
                  </a:lnTo>
                  <a:lnTo>
                    <a:pt x="1140" y="31"/>
                  </a:lnTo>
                  <a:lnTo>
                    <a:pt x="1144" y="22"/>
                  </a:lnTo>
                  <a:lnTo>
                    <a:pt x="1146" y="12"/>
                  </a:lnTo>
                  <a:lnTo>
                    <a:pt x="1147" y="0"/>
                  </a:lnTo>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59" name="Rectangle 493"/>
            <p:cNvSpPr>
              <a:spLocks noChangeArrowheads="1"/>
            </p:cNvSpPr>
            <p:nvPr/>
          </p:nvSpPr>
          <p:spPr bwMode="auto">
            <a:xfrm>
              <a:off x="1969" y="808"/>
              <a:ext cx="508"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100" b="1">
                  <a:solidFill>
                    <a:srgbClr val="000000"/>
                  </a:solidFill>
                  <a:latin typeface="Arial" charset="0"/>
                </a:rPr>
                <a:t>Community </a:t>
              </a:r>
              <a:endParaRPr lang="en-US" altLang="en-US" sz="1800"/>
            </a:p>
          </p:txBody>
        </p:sp>
        <p:sp>
          <p:nvSpPr>
            <p:cNvPr id="40060" name="Rectangle 494"/>
            <p:cNvSpPr>
              <a:spLocks noChangeArrowheads="1"/>
            </p:cNvSpPr>
            <p:nvPr/>
          </p:nvSpPr>
          <p:spPr bwMode="auto">
            <a:xfrm>
              <a:off x="1969" y="908"/>
              <a:ext cx="416"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100" b="1">
                  <a:solidFill>
                    <a:srgbClr val="000000"/>
                  </a:solidFill>
                  <a:latin typeface="Arial" charset="0"/>
                </a:rPr>
                <a:t>Data base</a:t>
              </a:r>
              <a:endParaRPr lang="en-US" altLang="en-US" sz="1800"/>
            </a:p>
          </p:txBody>
        </p:sp>
        <p:sp>
          <p:nvSpPr>
            <p:cNvPr id="40061" name="Freeform 495"/>
            <p:cNvSpPr>
              <a:spLocks/>
            </p:cNvSpPr>
            <p:nvPr/>
          </p:nvSpPr>
          <p:spPr bwMode="auto">
            <a:xfrm>
              <a:off x="1250" y="205"/>
              <a:ext cx="430" cy="262"/>
            </a:xfrm>
            <a:custGeom>
              <a:avLst/>
              <a:gdLst>
                <a:gd name="T0" fmla="*/ 152 w 852"/>
                <a:gd name="T1" fmla="*/ 10 h 524"/>
                <a:gd name="T2" fmla="*/ 158 w 852"/>
                <a:gd name="T3" fmla="*/ 20 h 524"/>
                <a:gd name="T4" fmla="*/ 0 w 852"/>
                <a:gd name="T5" fmla="*/ 110 h 524"/>
                <a:gd name="T6" fmla="*/ 33 w 852"/>
                <a:gd name="T7" fmla="*/ 106 h 524"/>
                <a:gd name="T8" fmla="*/ 12 w 852"/>
                <a:gd name="T9" fmla="*/ 131 h 524"/>
                <a:gd name="T10" fmla="*/ 171 w 852"/>
                <a:gd name="T11" fmla="*/ 41 h 524"/>
                <a:gd name="T12" fmla="*/ 177 w 852"/>
                <a:gd name="T13" fmla="*/ 51 h 524"/>
                <a:gd name="T14" fmla="*/ 217 w 852"/>
                <a:gd name="T15" fmla="*/ 0 h 524"/>
                <a:gd name="T16" fmla="*/ 152 w 852"/>
                <a:gd name="T17" fmla="*/ 10 h 5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52"/>
                <a:gd name="T28" fmla="*/ 0 h 524"/>
                <a:gd name="T29" fmla="*/ 852 w 852"/>
                <a:gd name="T30" fmla="*/ 524 h 52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52" h="524">
                  <a:moveTo>
                    <a:pt x="599" y="38"/>
                  </a:moveTo>
                  <a:lnTo>
                    <a:pt x="622" y="80"/>
                  </a:lnTo>
                  <a:lnTo>
                    <a:pt x="0" y="439"/>
                  </a:lnTo>
                  <a:lnTo>
                    <a:pt x="129" y="422"/>
                  </a:lnTo>
                  <a:lnTo>
                    <a:pt x="48" y="524"/>
                  </a:lnTo>
                  <a:lnTo>
                    <a:pt x="670" y="163"/>
                  </a:lnTo>
                  <a:lnTo>
                    <a:pt x="695" y="203"/>
                  </a:lnTo>
                  <a:lnTo>
                    <a:pt x="852" y="0"/>
                  </a:lnTo>
                  <a:lnTo>
                    <a:pt x="599" y="38"/>
                  </a:lnTo>
                  <a:close/>
                </a:path>
              </a:pathLst>
            </a:custGeom>
            <a:solidFill>
              <a:srgbClr val="DD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062" name="Freeform 496"/>
            <p:cNvSpPr>
              <a:spLocks/>
            </p:cNvSpPr>
            <p:nvPr/>
          </p:nvSpPr>
          <p:spPr bwMode="auto">
            <a:xfrm>
              <a:off x="1250" y="205"/>
              <a:ext cx="430" cy="262"/>
            </a:xfrm>
            <a:custGeom>
              <a:avLst/>
              <a:gdLst>
                <a:gd name="T0" fmla="*/ 152 w 852"/>
                <a:gd name="T1" fmla="*/ 10 h 524"/>
                <a:gd name="T2" fmla="*/ 158 w 852"/>
                <a:gd name="T3" fmla="*/ 20 h 524"/>
                <a:gd name="T4" fmla="*/ 0 w 852"/>
                <a:gd name="T5" fmla="*/ 110 h 524"/>
                <a:gd name="T6" fmla="*/ 33 w 852"/>
                <a:gd name="T7" fmla="*/ 106 h 524"/>
                <a:gd name="T8" fmla="*/ 12 w 852"/>
                <a:gd name="T9" fmla="*/ 131 h 524"/>
                <a:gd name="T10" fmla="*/ 171 w 852"/>
                <a:gd name="T11" fmla="*/ 41 h 524"/>
                <a:gd name="T12" fmla="*/ 177 w 852"/>
                <a:gd name="T13" fmla="*/ 51 h 524"/>
                <a:gd name="T14" fmla="*/ 217 w 852"/>
                <a:gd name="T15" fmla="*/ 0 h 524"/>
                <a:gd name="T16" fmla="*/ 152 w 852"/>
                <a:gd name="T17" fmla="*/ 10 h 5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52"/>
                <a:gd name="T28" fmla="*/ 0 h 524"/>
                <a:gd name="T29" fmla="*/ 852 w 852"/>
                <a:gd name="T30" fmla="*/ 524 h 52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52" h="524">
                  <a:moveTo>
                    <a:pt x="599" y="38"/>
                  </a:moveTo>
                  <a:lnTo>
                    <a:pt x="622" y="80"/>
                  </a:lnTo>
                  <a:lnTo>
                    <a:pt x="0" y="439"/>
                  </a:lnTo>
                  <a:lnTo>
                    <a:pt x="129" y="422"/>
                  </a:lnTo>
                  <a:lnTo>
                    <a:pt x="48" y="524"/>
                  </a:lnTo>
                  <a:lnTo>
                    <a:pt x="670" y="163"/>
                  </a:lnTo>
                  <a:lnTo>
                    <a:pt x="695" y="203"/>
                  </a:lnTo>
                  <a:lnTo>
                    <a:pt x="852" y="0"/>
                  </a:lnTo>
                  <a:lnTo>
                    <a:pt x="599" y="38"/>
                  </a:lnTo>
                  <a:close/>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63" name="Freeform 497"/>
            <p:cNvSpPr>
              <a:spLocks/>
            </p:cNvSpPr>
            <p:nvPr/>
          </p:nvSpPr>
          <p:spPr bwMode="auto">
            <a:xfrm>
              <a:off x="1250" y="205"/>
              <a:ext cx="430" cy="262"/>
            </a:xfrm>
            <a:custGeom>
              <a:avLst/>
              <a:gdLst>
                <a:gd name="T0" fmla="*/ 152 w 852"/>
                <a:gd name="T1" fmla="*/ 10 h 524"/>
                <a:gd name="T2" fmla="*/ 158 w 852"/>
                <a:gd name="T3" fmla="*/ 20 h 524"/>
                <a:gd name="T4" fmla="*/ 0 w 852"/>
                <a:gd name="T5" fmla="*/ 110 h 524"/>
                <a:gd name="T6" fmla="*/ 33 w 852"/>
                <a:gd name="T7" fmla="*/ 106 h 524"/>
                <a:gd name="T8" fmla="*/ 12 w 852"/>
                <a:gd name="T9" fmla="*/ 131 h 524"/>
                <a:gd name="T10" fmla="*/ 171 w 852"/>
                <a:gd name="T11" fmla="*/ 41 h 524"/>
                <a:gd name="T12" fmla="*/ 177 w 852"/>
                <a:gd name="T13" fmla="*/ 51 h 524"/>
                <a:gd name="T14" fmla="*/ 217 w 852"/>
                <a:gd name="T15" fmla="*/ 0 h 524"/>
                <a:gd name="T16" fmla="*/ 152 w 852"/>
                <a:gd name="T17" fmla="*/ 10 h 5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52"/>
                <a:gd name="T28" fmla="*/ 0 h 524"/>
                <a:gd name="T29" fmla="*/ 852 w 852"/>
                <a:gd name="T30" fmla="*/ 524 h 52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52" h="524">
                  <a:moveTo>
                    <a:pt x="599" y="38"/>
                  </a:moveTo>
                  <a:lnTo>
                    <a:pt x="622" y="80"/>
                  </a:lnTo>
                  <a:lnTo>
                    <a:pt x="0" y="439"/>
                  </a:lnTo>
                  <a:lnTo>
                    <a:pt x="129" y="422"/>
                  </a:lnTo>
                  <a:lnTo>
                    <a:pt x="48" y="524"/>
                  </a:lnTo>
                  <a:lnTo>
                    <a:pt x="670" y="163"/>
                  </a:lnTo>
                  <a:lnTo>
                    <a:pt x="695" y="203"/>
                  </a:lnTo>
                  <a:lnTo>
                    <a:pt x="852" y="0"/>
                  </a:lnTo>
                  <a:lnTo>
                    <a:pt x="599" y="38"/>
                  </a:lnTo>
                  <a:close/>
                </a:path>
              </a:pathLst>
            </a:custGeom>
            <a:solidFill>
              <a:srgbClr val="DD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064" name="Freeform 498"/>
            <p:cNvSpPr>
              <a:spLocks/>
            </p:cNvSpPr>
            <p:nvPr/>
          </p:nvSpPr>
          <p:spPr bwMode="auto">
            <a:xfrm>
              <a:off x="1250" y="205"/>
              <a:ext cx="430" cy="262"/>
            </a:xfrm>
            <a:custGeom>
              <a:avLst/>
              <a:gdLst>
                <a:gd name="T0" fmla="*/ 152 w 852"/>
                <a:gd name="T1" fmla="*/ 10 h 524"/>
                <a:gd name="T2" fmla="*/ 158 w 852"/>
                <a:gd name="T3" fmla="*/ 20 h 524"/>
                <a:gd name="T4" fmla="*/ 0 w 852"/>
                <a:gd name="T5" fmla="*/ 110 h 524"/>
                <a:gd name="T6" fmla="*/ 33 w 852"/>
                <a:gd name="T7" fmla="*/ 106 h 524"/>
                <a:gd name="T8" fmla="*/ 12 w 852"/>
                <a:gd name="T9" fmla="*/ 131 h 524"/>
                <a:gd name="T10" fmla="*/ 171 w 852"/>
                <a:gd name="T11" fmla="*/ 41 h 524"/>
                <a:gd name="T12" fmla="*/ 177 w 852"/>
                <a:gd name="T13" fmla="*/ 51 h 524"/>
                <a:gd name="T14" fmla="*/ 217 w 852"/>
                <a:gd name="T15" fmla="*/ 0 h 524"/>
                <a:gd name="T16" fmla="*/ 152 w 852"/>
                <a:gd name="T17" fmla="*/ 10 h 5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52"/>
                <a:gd name="T28" fmla="*/ 0 h 524"/>
                <a:gd name="T29" fmla="*/ 852 w 852"/>
                <a:gd name="T30" fmla="*/ 524 h 52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52" h="524">
                  <a:moveTo>
                    <a:pt x="599" y="38"/>
                  </a:moveTo>
                  <a:lnTo>
                    <a:pt x="622" y="80"/>
                  </a:lnTo>
                  <a:lnTo>
                    <a:pt x="0" y="439"/>
                  </a:lnTo>
                  <a:lnTo>
                    <a:pt x="129" y="422"/>
                  </a:lnTo>
                  <a:lnTo>
                    <a:pt x="48" y="524"/>
                  </a:lnTo>
                  <a:lnTo>
                    <a:pt x="670" y="163"/>
                  </a:lnTo>
                  <a:lnTo>
                    <a:pt x="695" y="203"/>
                  </a:lnTo>
                  <a:lnTo>
                    <a:pt x="852" y="0"/>
                  </a:lnTo>
                  <a:lnTo>
                    <a:pt x="599" y="38"/>
                  </a:lnTo>
                  <a:close/>
                </a:path>
              </a:pathLst>
            </a:custGeom>
            <a:solidFill>
              <a:srgbClr val="996600"/>
            </a:solidFill>
            <a:ln w="11113">
              <a:solidFill>
                <a:srgbClr val="996600"/>
              </a:solidFill>
              <a:round/>
              <a:headEnd/>
              <a:tailEnd/>
            </a:ln>
          </p:spPr>
          <p:txBody>
            <a:bodyPr/>
            <a:lstStyle/>
            <a:p>
              <a:endParaRPr lang="en-US"/>
            </a:p>
          </p:txBody>
        </p:sp>
        <p:sp>
          <p:nvSpPr>
            <p:cNvPr id="40065" name="Freeform 499"/>
            <p:cNvSpPr>
              <a:spLocks/>
            </p:cNvSpPr>
            <p:nvPr/>
          </p:nvSpPr>
          <p:spPr bwMode="auto">
            <a:xfrm>
              <a:off x="1284" y="613"/>
              <a:ext cx="467" cy="177"/>
            </a:xfrm>
            <a:custGeom>
              <a:avLst/>
              <a:gdLst>
                <a:gd name="T0" fmla="*/ 185 w 928"/>
                <a:gd name="T1" fmla="*/ 43 h 354"/>
                <a:gd name="T2" fmla="*/ 181 w 928"/>
                <a:gd name="T3" fmla="*/ 54 h 354"/>
                <a:gd name="T4" fmla="*/ 7 w 928"/>
                <a:gd name="T5" fmla="*/ 0 h 354"/>
                <a:gd name="T6" fmla="*/ 32 w 928"/>
                <a:gd name="T7" fmla="*/ 21 h 354"/>
                <a:gd name="T8" fmla="*/ 0 w 928"/>
                <a:gd name="T9" fmla="*/ 23 h 354"/>
                <a:gd name="T10" fmla="*/ 174 w 928"/>
                <a:gd name="T11" fmla="*/ 77 h 354"/>
                <a:gd name="T12" fmla="*/ 170 w 928"/>
                <a:gd name="T13" fmla="*/ 89 h 354"/>
                <a:gd name="T14" fmla="*/ 235 w 928"/>
                <a:gd name="T15" fmla="*/ 84 h 354"/>
                <a:gd name="T16" fmla="*/ 185 w 928"/>
                <a:gd name="T17" fmla="*/ 43 h 3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8"/>
                <a:gd name="T28" fmla="*/ 0 h 354"/>
                <a:gd name="T29" fmla="*/ 928 w 928"/>
                <a:gd name="T30" fmla="*/ 354 h 3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8" h="354">
                  <a:moveTo>
                    <a:pt x="730" y="169"/>
                  </a:moveTo>
                  <a:lnTo>
                    <a:pt x="713" y="216"/>
                  </a:lnTo>
                  <a:lnTo>
                    <a:pt x="27" y="0"/>
                  </a:lnTo>
                  <a:lnTo>
                    <a:pt x="127" y="81"/>
                  </a:lnTo>
                  <a:lnTo>
                    <a:pt x="0" y="91"/>
                  </a:lnTo>
                  <a:lnTo>
                    <a:pt x="686" y="308"/>
                  </a:lnTo>
                  <a:lnTo>
                    <a:pt x="672" y="354"/>
                  </a:lnTo>
                  <a:lnTo>
                    <a:pt x="928" y="333"/>
                  </a:lnTo>
                  <a:lnTo>
                    <a:pt x="730" y="169"/>
                  </a:lnTo>
                  <a:close/>
                </a:path>
              </a:pathLst>
            </a:custGeom>
            <a:solidFill>
              <a:srgbClr val="DD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066" name="Freeform 500"/>
            <p:cNvSpPr>
              <a:spLocks/>
            </p:cNvSpPr>
            <p:nvPr/>
          </p:nvSpPr>
          <p:spPr bwMode="auto">
            <a:xfrm>
              <a:off x="1284" y="613"/>
              <a:ext cx="467" cy="177"/>
            </a:xfrm>
            <a:custGeom>
              <a:avLst/>
              <a:gdLst>
                <a:gd name="T0" fmla="*/ 185 w 928"/>
                <a:gd name="T1" fmla="*/ 43 h 354"/>
                <a:gd name="T2" fmla="*/ 181 w 928"/>
                <a:gd name="T3" fmla="*/ 54 h 354"/>
                <a:gd name="T4" fmla="*/ 7 w 928"/>
                <a:gd name="T5" fmla="*/ 0 h 354"/>
                <a:gd name="T6" fmla="*/ 32 w 928"/>
                <a:gd name="T7" fmla="*/ 21 h 354"/>
                <a:gd name="T8" fmla="*/ 0 w 928"/>
                <a:gd name="T9" fmla="*/ 23 h 354"/>
                <a:gd name="T10" fmla="*/ 174 w 928"/>
                <a:gd name="T11" fmla="*/ 77 h 354"/>
                <a:gd name="T12" fmla="*/ 170 w 928"/>
                <a:gd name="T13" fmla="*/ 89 h 354"/>
                <a:gd name="T14" fmla="*/ 235 w 928"/>
                <a:gd name="T15" fmla="*/ 84 h 354"/>
                <a:gd name="T16" fmla="*/ 185 w 928"/>
                <a:gd name="T17" fmla="*/ 43 h 3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8"/>
                <a:gd name="T28" fmla="*/ 0 h 354"/>
                <a:gd name="T29" fmla="*/ 928 w 928"/>
                <a:gd name="T30" fmla="*/ 354 h 3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8" h="354">
                  <a:moveTo>
                    <a:pt x="730" y="169"/>
                  </a:moveTo>
                  <a:lnTo>
                    <a:pt x="713" y="216"/>
                  </a:lnTo>
                  <a:lnTo>
                    <a:pt x="27" y="0"/>
                  </a:lnTo>
                  <a:lnTo>
                    <a:pt x="127" y="81"/>
                  </a:lnTo>
                  <a:lnTo>
                    <a:pt x="0" y="91"/>
                  </a:lnTo>
                  <a:lnTo>
                    <a:pt x="686" y="308"/>
                  </a:lnTo>
                  <a:lnTo>
                    <a:pt x="672" y="354"/>
                  </a:lnTo>
                  <a:lnTo>
                    <a:pt x="928" y="333"/>
                  </a:lnTo>
                  <a:lnTo>
                    <a:pt x="730" y="169"/>
                  </a:lnTo>
                  <a:close/>
                </a:path>
              </a:pathLst>
            </a:custGeom>
            <a:noFill/>
            <a:ln w="11113">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067" name="Freeform 501"/>
            <p:cNvSpPr>
              <a:spLocks/>
            </p:cNvSpPr>
            <p:nvPr/>
          </p:nvSpPr>
          <p:spPr bwMode="auto">
            <a:xfrm>
              <a:off x="1284" y="613"/>
              <a:ext cx="467" cy="177"/>
            </a:xfrm>
            <a:custGeom>
              <a:avLst/>
              <a:gdLst>
                <a:gd name="T0" fmla="*/ 185 w 928"/>
                <a:gd name="T1" fmla="*/ 43 h 354"/>
                <a:gd name="T2" fmla="*/ 181 w 928"/>
                <a:gd name="T3" fmla="*/ 54 h 354"/>
                <a:gd name="T4" fmla="*/ 7 w 928"/>
                <a:gd name="T5" fmla="*/ 0 h 354"/>
                <a:gd name="T6" fmla="*/ 32 w 928"/>
                <a:gd name="T7" fmla="*/ 21 h 354"/>
                <a:gd name="T8" fmla="*/ 0 w 928"/>
                <a:gd name="T9" fmla="*/ 23 h 354"/>
                <a:gd name="T10" fmla="*/ 174 w 928"/>
                <a:gd name="T11" fmla="*/ 77 h 354"/>
                <a:gd name="T12" fmla="*/ 170 w 928"/>
                <a:gd name="T13" fmla="*/ 89 h 354"/>
                <a:gd name="T14" fmla="*/ 235 w 928"/>
                <a:gd name="T15" fmla="*/ 84 h 354"/>
                <a:gd name="T16" fmla="*/ 185 w 928"/>
                <a:gd name="T17" fmla="*/ 43 h 3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8"/>
                <a:gd name="T28" fmla="*/ 0 h 354"/>
                <a:gd name="T29" fmla="*/ 928 w 928"/>
                <a:gd name="T30" fmla="*/ 354 h 3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8" h="354">
                  <a:moveTo>
                    <a:pt x="730" y="169"/>
                  </a:moveTo>
                  <a:lnTo>
                    <a:pt x="713" y="216"/>
                  </a:lnTo>
                  <a:lnTo>
                    <a:pt x="27" y="0"/>
                  </a:lnTo>
                  <a:lnTo>
                    <a:pt x="127" y="81"/>
                  </a:lnTo>
                  <a:lnTo>
                    <a:pt x="0" y="91"/>
                  </a:lnTo>
                  <a:lnTo>
                    <a:pt x="686" y="308"/>
                  </a:lnTo>
                  <a:lnTo>
                    <a:pt x="672" y="354"/>
                  </a:lnTo>
                  <a:lnTo>
                    <a:pt x="928" y="333"/>
                  </a:lnTo>
                  <a:lnTo>
                    <a:pt x="730" y="169"/>
                  </a:lnTo>
                  <a:close/>
                </a:path>
              </a:pathLst>
            </a:custGeom>
            <a:solidFill>
              <a:srgbClr val="DD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068" name="Freeform 502"/>
            <p:cNvSpPr>
              <a:spLocks/>
            </p:cNvSpPr>
            <p:nvPr/>
          </p:nvSpPr>
          <p:spPr bwMode="auto">
            <a:xfrm>
              <a:off x="1284" y="613"/>
              <a:ext cx="467" cy="177"/>
            </a:xfrm>
            <a:custGeom>
              <a:avLst/>
              <a:gdLst>
                <a:gd name="T0" fmla="*/ 185 w 928"/>
                <a:gd name="T1" fmla="*/ 43 h 354"/>
                <a:gd name="T2" fmla="*/ 181 w 928"/>
                <a:gd name="T3" fmla="*/ 54 h 354"/>
                <a:gd name="T4" fmla="*/ 7 w 928"/>
                <a:gd name="T5" fmla="*/ 0 h 354"/>
                <a:gd name="T6" fmla="*/ 32 w 928"/>
                <a:gd name="T7" fmla="*/ 21 h 354"/>
                <a:gd name="T8" fmla="*/ 0 w 928"/>
                <a:gd name="T9" fmla="*/ 23 h 354"/>
                <a:gd name="T10" fmla="*/ 174 w 928"/>
                <a:gd name="T11" fmla="*/ 77 h 354"/>
                <a:gd name="T12" fmla="*/ 170 w 928"/>
                <a:gd name="T13" fmla="*/ 89 h 354"/>
                <a:gd name="T14" fmla="*/ 235 w 928"/>
                <a:gd name="T15" fmla="*/ 84 h 354"/>
                <a:gd name="T16" fmla="*/ 185 w 928"/>
                <a:gd name="T17" fmla="*/ 43 h 3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8"/>
                <a:gd name="T28" fmla="*/ 0 h 354"/>
                <a:gd name="T29" fmla="*/ 928 w 928"/>
                <a:gd name="T30" fmla="*/ 354 h 3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8" h="354">
                  <a:moveTo>
                    <a:pt x="730" y="169"/>
                  </a:moveTo>
                  <a:lnTo>
                    <a:pt x="713" y="216"/>
                  </a:lnTo>
                  <a:lnTo>
                    <a:pt x="27" y="0"/>
                  </a:lnTo>
                  <a:lnTo>
                    <a:pt x="127" y="81"/>
                  </a:lnTo>
                  <a:lnTo>
                    <a:pt x="0" y="91"/>
                  </a:lnTo>
                  <a:lnTo>
                    <a:pt x="686" y="308"/>
                  </a:lnTo>
                  <a:lnTo>
                    <a:pt x="672" y="354"/>
                  </a:lnTo>
                  <a:lnTo>
                    <a:pt x="928" y="333"/>
                  </a:lnTo>
                  <a:lnTo>
                    <a:pt x="730" y="169"/>
                  </a:lnTo>
                  <a:close/>
                </a:path>
              </a:pathLst>
            </a:custGeom>
            <a:solidFill>
              <a:srgbClr val="996600"/>
            </a:solidFill>
            <a:ln w="11113">
              <a:solidFill>
                <a:srgbClr val="996600"/>
              </a:solidFill>
              <a:round/>
              <a:headEnd/>
              <a:tailEnd/>
            </a:ln>
          </p:spPr>
          <p:txBody>
            <a:bodyPr/>
            <a:lstStyle/>
            <a:p>
              <a:endParaRPr lang="en-US"/>
            </a:p>
          </p:txBody>
        </p:sp>
        <p:sp>
          <p:nvSpPr>
            <p:cNvPr id="40069" name="Rectangle 506"/>
            <p:cNvSpPr>
              <a:spLocks noChangeArrowheads="1"/>
            </p:cNvSpPr>
            <p:nvPr/>
          </p:nvSpPr>
          <p:spPr bwMode="auto">
            <a:xfrm>
              <a:off x="2970" y="601"/>
              <a:ext cx="12" cy="72"/>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40070" name="Rectangle 512"/>
            <p:cNvSpPr>
              <a:spLocks noChangeArrowheads="1"/>
            </p:cNvSpPr>
            <p:nvPr/>
          </p:nvSpPr>
          <p:spPr bwMode="auto">
            <a:xfrm>
              <a:off x="2970" y="601"/>
              <a:ext cx="12" cy="72"/>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p>
          </p:txBody>
        </p:sp>
        <p:sp>
          <p:nvSpPr>
            <p:cNvPr id="40071" name="Text Box 733"/>
            <p:cNvSpPr txBox="1">
              <a:spLocks noChangeArrowheads="1"/>
            </p:cNvSpPr>
            <p:nvPr/>
          </p:nvSpPr>
          <p:spPr bwMode="auto">
            <a:xfrm>
              <a:off x="22" y="300"/>
              <a:ext cx="1225" cy="520"/>
            </a:xfrm>
            <a:prstGeom prst="rect">
              <a:avLst/>
            </a:prstGeom>
            <a:solidFill>
              <a:srgbClr val="99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algn="ctr" eaLnBrk="1" hangingPunct="1">
                <a:spcBef>
                  <a:spcPct val="0"/>
                </a:spcBef>
                <a:buClrTx/>
                <a:buSzTx/>
                <a:buFontTx/>
                <a:buNone/>
              </a:pPr>
              <a:r>
                <a:rPr lang="en-US" altLang="en-US" sz="1600" b="1" dirty="0">
                  <a:solidFill>
                    <a:schemeClr val="bg1"/>
                  </a:solidFill>
                </a:rPr>
                <a:t>Phase I: Community characterization</a:t>
              </a:r>
            </a:p>
          </p:txBody>
        </p:sp>
      </p:grpSp>
      <p:sp>
        <p:nvSpPr>
          <p:cNvPr id="39972" name="Text Box 737"/>
          <p:cNvSpPr txBox="1">
            <a:spLocks noChangeArrowheads="1"/>
          </p:cNvSpPr>
          <p:nvPr/>
        </p:nvSpPr>
        <p:spPr bwMode="auto">
          <a:xfrm>
            <a:off x="5364163" y="477838"/>
            <a:ext cx="1944687" cy="1006475"/>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algn="ctr" eaLnBrk="1" hangingPunct="1">
              <a:spcBef>
                <a:spcPct val="0"/>
              </a:spcBef>
              <a:buClrTx/>
              <a:buSzTx/>
              <a:buFontTx/>
              <a:buNone/>
            </a:pPr>
            <a:r>
              <a:rPr lang="en-US" altLang="en-US" sz="2000" b="1" dirty="0">
                <a:solidFill>
                  <a:schemeClr val="bg1"/>
                </a:solidFill>
              </a:rPr>
              <a:t>Participatory diagnosis and planning</a:t>
            </a:r>
          </a:p>
        </p:txBody>
      </p:sp>
      <p:sp>
        <p:nvSpPr>
          <p:cNvPr id="39973" name="Freeform 738"/>
          <p:cNvSpPr>
            <a:spLocks/>
          </p:cNvSpPr>
          <p:nvPr/>
        </p:nvSpPr>
        <p:spPr bwMode="auto">
          <a:xfrm>
            <a:off x="7308850" y="908050"/>
            <a:ext cx="863600" cy="1512888"/>
          </a:xfrm>
          <a:custGeom>
            <a:avLst/>
            <a:gdLst>
              <a:gd name="T0" fmla="*/ 0 w 544"/>
              <a:gd name="T1" fmla="*/ 0 h 953"/>
              <a:gd name="T2" fmla="*/ 1370965000 w 544"/>
              <a:gd name="T3" fmla="*/ 0 h 953"/>
              <a:gd name="T4" fmla="*/ 1370965000 w 544"/>
              <a:gd name="T5" fmla="*/ 2147483647 h 953"/>
              <a:gd name="T6" fmla="*/ 0 60000 65536"/>
              <a:gd name="T7" fmla="*/ 0 60000 65536"/>
              <a:gd name="T8" fmla="*/ 0 60000 65536"/>
              <a:gd name="T9" fmla="*/ 0 w 544"/>
              <a:gd name="T10" fmla="*/ 0 h 953"/>
              <a:gd name="T11" fmla="*/ 544 w 544"/>
              <a:gd name="T12" fmla="*/ 953 h 953"/>
            </a:gdLst>
            <a:ahLst/>
            <a:cxnLst>
              <a:cxn ang="T6">
                <a:pos x="T0" y="T1"/>
              </a:cxn>
              <a:cxn ang="T7">
                <a:pos x="T2" y="T3"/>
              </a:cxn>
              <a:cxn ang="T8">
                <a:pos x="T4" y="T5"/>
              </a:cxn>
            </a:cxnLst>
            <a:rect l="T9" t="T10" r="T11" b="T12"/>
            <a:pathLst>
              <a:path w="544" h="953">
                <a:moveTo>
                  <a:pt x="0" y="0"/>
                </a:moveTo>
                <a:lnTo>
                  <a:pt x="544" y="0"/>
                </a:lnTo>
                <a:lnTo>
                  <a:pt x="544" y="953"/>
                </a:lnTo>
              </a:path>
            </a:pathLst>
          </a:custGeom>
          <a:noFill/>
          <a:ln w="57150">
            <a:solidFill>
              <a:srgbClr val="0000FF"/>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9974" name="Text Box 739"/>
          <p:cNvSpPr txBox="1">
            <a:spLocks noChangeArrowheads="1"/>
          </p:cNvSpPr>
          <p:nvPr/>
        </p:nvSpPr>
        <p:spPr bwMode="auto">
          <a:xfrm rot="2471156">
            <a:off x="7366000" y="2878138"/>
            <a:ext cx="1709738"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algn="ctr" eaLnBrk="1" hangingPunct="1">
              <a:spcBef>
                <a:spcPct val="0"/>
              </a:spcBef>
              <a:buClrTx/>
              <a:buSzTx/>
              <a:buFontTx/>
              <a:buNone/>
            </a:pPr>
            <a:r>
              <a:rPr lang="en-US" altLang="en-US" sz="1600" b="1" dirty="0">
                <a:solidFill>
                  <a:schemeClr val="tx2">
                    <a:lumMod val="60000"/>
                    <a:lumOff val="40000"/>
                  </a:schemeClr>
                </a:solidFill>
              </a:rPr>
              <a:t>Development vision map</a:t>
            </a:r>
          </a:p>
        </p:txBody>
      </p:sp>
      <p:sp>
        <p:nvSpPr>
          <p:cNvPr id="39975" name="Text Box 740"/>
          <p:cNvSpPr txBox="1">
            <a:spLocks noChangeArrowheads="1"/>
          </p:cNvSpPr>
          <p:nvPr/>
        </p:nvSpPr>
        <p:spPr bwMode="auto">
          <a:xfrm>
            <a:off x="5056188" y="3011488"/>
            <a:ext cx="2079625" cy="366712"/>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800" b="1" dirty="0">
                <a:solidFill>
                  <a:schemeClr val="tx2">
                    <a:lumMod val="60000"/>
                    <a:lumOff val="40000"/>
                  </a:schemeClr>
                </a:solidFill>
              </a:rPr>
              <a:t>Formalizing CBO</a:t>
            </a:r>
          </a:p>
        </p:txBody>
      </p:sp>
      <p:sp>
        <p:nvSpPr>
          <p:cNvPr id="39976" name="Line 741"/>
          <p:cNvSpPr>
            <a:spLocks noChangeShapeType="1"/>
          </p:cNvSpPr>
          <p:nvPr/>
        </p:nvSpPr>
        <p:spPr bwMode="auto">
          <a:xfrm>
            <a:off x="6372225" y="1484313"/>
            <a:ext cx="0" cy="1439862"/>
          </a:xfrm>
          <a:prstGeom prst="line">
            <a:avLst/>
          </a:prstGeom>
          <a:noFill/>
          <a:ln w="5715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nvGrpSpPr>
          <p:cNvPr id="39977" name="Group 747"/>
          <p:cNvGrpSpPr>
            <a:grpSpLocks/>
          </p:cNvGrpSpPr>
          <p:nvPr/>
        </p:nvGrpSpPr>
        <p:grpSpPr bwMode="auto">
          <a:xfrm>
            <a:off x="34925" y="4797425"/>
            <a:ext cx="2089150" cy="649288"/>
            <a:chOff x="22" y="3203"/>
            <a:chExt cx="1316" cy="409"/>
          </a:xfrm>
        </p:grpSpPr>
        <p:sp>
          <p:nvSpPr>
            <p:cNvPr id="39988" name="AutoShape 728">
              <a:hlinkClick r:id="rId3" action="ppaction://hlinkpres?slideindex=1&amp;slidetitle="/>
            </p:cNvPr>
            <p:cNvSpPr>
              <a:spLocks noChangeArrowheads="1"/>
            </p:cNvSpPr>
            <p:nvPr/>
          </p:nvSpPr>
          <p:spPr bwMode="auto">
            <a:xfrm>
              <a:off x="22" y="3203"/>
              <a:ext cx="1316" cy="409"/>
            </a:xfrm>
            <a:prstGeom prst="flowChartMultidocument">
              <a:avLst/>
            </a:prstGeom>
            <a:solidFill>
              <a:srgbClr val="FFFF00"/>
            </a:solidFill>
            <a:ln w="9525">
              <a:solidFill>
                <a:schemeClr val="bg2"/>
              </a:solidFill>
              <a:miter lim="800000"/>
              <a:headEnd/>
              <a:tailEnd/>
            </a:ln>
          </p:spPr>
          <p:txBody>
            <a:bodyPr wrap="none" anchor="ct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endParaRPr lang="en-US" altLang="en-US" sz="1800">
                <a:solidFill>
                  <a:schemeClr val="tx2">
                    <a:lumMod val="60000"/>
                    <a:lumOff val="40000"/>
                  </a:schemeClr>
                </a:solidFill>
              </a:endParaRPr>
            </a:p>
          </p:txBody>
        </p:sp>
        <p:sp>
          <p:nvSpPr>
            <p:cNvPr id="39989" name="Text Box 743"/>
            <p:cNvSpPr txBox="1">
              <a:spLocks noChangeArrowheads="1"/>
            </p:cNvSpPr>
            <p:nvPr/>
          </p:nvSpPr>
          <p:spPr bwMode="auto">
            <a:xfrm>
              <a:off x="28" y="3294"/>
              <a:ext cx="1128"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2000" b="1" dirty="0">
                  <a:solidFill>
                    <a:schemeClr val="tx2">
                      <a:lumMod val="60000"/>
                      <a:lumOff val="40000"/>
                    </a:schemeClr>
                  </a:solidFill>
                </a:rPr>
                <a:t>Primary CDP</a:t>
              </a:r>
            </a:p>
          </p:txBody>
        </p:sp>
      </p:grpSp>
      <p:sp>
        <p:nvSpPr>
          <p:cNvPr id="39978" name="Freeform 744"/>
          <p:cNvSpPr>
            <a:spLocks/>
          </p:cNvSpPr>
          <p:nvPr/>
        </p:nvSpPr>
        <p:spPr bwMode="auto">
          <a:xfrm>
            <a:off x="611188" y="1484313"/>
            <a:ext cx="5329237" cy="3313112"/>
          </a:xfrm>
          <a:custGeom>
            <a:avLst/>
            <a:gdLst>
              <a:gd name="T0" fmla="*/ 2147483647 w 3357"/>
              <a:gd name="T1" fmla="*/ 0 h 2087"/>
              <a:gd name="T2" fmla="*/ 2147483647 w 3357"/>
              <a:gd name="T3" fmla="*/ 1600298183 h 2087"/>
              <a:gd name="T4" fmla="*/ 0 w 3357"/>
              <a:gd name="T5" fmla="*/ 1600298183 h 2087"/>
              <a:gd name="T6" fmla="*/ 0 w 3357"/>
              <a:gd name="T7" fmla="*/ 2147483647 h 2087"/>
              <a:gd name="T8" fmla="*/ 0 60000 65536"/>
              <a:gd name="T9" fmla="*/ 0 60000 65536"/>
              <a:gd name="T10" fmla="*/ 0 60000 65536"/>
              <a:gd name="T11" fmla="*/ 0 60000 65536"/>
              <a:gd name="T12" fmla="*/ 0 w 3357"/>
              <a:gd name="T13" fmla="*/ 0 h 2087"/>
              <a:gd name="T14" fmla="*/ 3357 w 3357"/>
              <a:gd name="T15" fmla="*/ 2087 h 2087"/>
            </a:gdLst>
            <a:ahLst/>
            <a:cxnLst>
              <a:cxn ang="T8">
                <a:pos x="T0" y="T1"/>
              </a:cxn>
              <a:cxn ang="T9">
                <a:pos x="T2" y="T3"/>
              </a:cxn>
              <a:cxn ang="T10">
                <a:pos x="T4" y="T5"/>
              </a:cxn>
              <a:cxn ang="T11">
                <a:pos x="T6" y="T7"/>
              </a:cxn>
            </a:cxnLst>
            <a:rect l="T12" t="T13" r="T14" b="T15"/>
            <a:pathLst>
              <a:path w="3357" h="2087">
                <a:moveTo>
                  <a:pt x="3357" y="0"/>
                </a:moveTo>
                <a:lnTo>
                  <a:pt x="3357" y="635"/>
                </a:lnTo>
                <a:lnTo>
                  <a:pt x="0" y="635"/>
                </a:lnTo>
                <a:lnTo>
                  <a:pt x="0" y="2087"/>
                </a:lnTo>
              </a:path>
            </a:pathLst>
          </a:custGeom>
          <a:noFill/>
          <a:ln w="57150">
            <a:solidFill>
              <a:srgbClr val="0000FF"/>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9979" name="Text Box 745"/>
          <p:cNvSpPr txBox="1">
            <a:spLocks noChangeArrowheads="1"/>
          </p:cNvSpPr>
          <p:nvPr/>
        </p:nvSpPr>
        <p:spPr bwMode="auto">
          <a:xfrm>
            <a:off x="950913" y="3011488"/>
            <a:ext cx="3476625" cy="1190625"/>
          </a:xfrm>
          <a:prstGeom prst="rect">
            <a:avLst/>
          </a:prstGeom>
          <a:solidFill>
            <a:srgbClr val="0099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800" b="1">
                <a:solidFill>
                  <a:srgbClr val="FFFF00"/>
                </a:solidFill>
              </a:rPr>
              <a:t>Technical feasibility analysis</a:t>
            </a:r>
          </a:p>
          <a:p>
            <a:pPr eaLnBrk="1" hangingPunct="1">
              <a:spcBef>
                <a:spcPct val="0"/>
              </a:spcBef>
              <a:buClrTx/>
              <a:buSzTx/>
              <a:buFontTx/>
              <a:buNone/>
            </a:pPr>
            <a:r>
              <a:rPr lang="en-US" altLang="en-US" sz="1800" b="1">
                <a:solidFill>
                  <a:srgbClr val="FFFF00"/>
                </a:solidFill>
              </a:rPr>
              <a:t>(technical itinerary, details of operation, implementing capacity, costs, ect)</a:t>
            </a:r>
          </a:p>
        </p:txBody>
      </p:sp>
      <p:sp>
        <p:nvSpPr>
          <p:cNvPr id="39980" name="Text Box 748"/>
          <p:cNvSpPr txBox="1">
            <a:spLocks noChangeArrowheads="1"/>
          </p:cNvSpPr>
          <p:nvPr/>
        </p:nvSpPr>
        <p:spPr bwMode="auto">
          <a:xfrm>
            <a:off x="2843213" y="4941888"/>
            <a:ext cx="2089150" cy="366712"/>
          </a:xfrm>
          <a:prstGeom prst="rect">
            <a:avLst/>
          </a:prstGeom>
          <a:solidFill>
            <a:schemeClr val="accent3">
              <a:lumMod val="60000"/>
              <a:lumOff val="40000"/>
            </a:schemeClr>
          </a:solidFill>
          <a:ln>
            <a:noFill/>
          </a:ln>
        </p:spPr>
        <p:txBody>
          <a:bodyPr wrap="none">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eaLnBrk="1" hangingPunct="1">
              <a:spcBef>
                <a:spcPct val="0"/>
              </a:spcBef>
              <a:buClrTx/>
              <a:buSzTx/>
              <a:buFontTx/>
              <a:buNone/>
            </a:pPr>
            <a:r>
              <a:rPr lang="en-US" altLang="en-US" sz="1800" b="1" dirty="0">
                <a:solidFill>
                  <a:srgbClr val="000000"/>
                </a:solidFill>
              </a:rPr>
              <a:t>Multiannual CDP</a:t>
            </a:r>
          </a:p>
        </p:txBody>
      </p:sp>
      <p:sp>
        <p:nvSpPr>
          <p:cNvPr id="39981" name="Text Box 749"/>
          <p:cNvSpPr txBox="1">
            <a:spLocks noChangeArrowheads="1"/>
          </p:cNvSpPr>
          <p:nvPr/>
        </p:nvSpPr>
        <p:spPr bwMode="auto">
          <a:xfrm>
            <a:off x="6156325" y="4365625"/>
            <a:ext cx="2252663" cy="915988"/>
          </a:xfrm>
          <a:prstGeom prst="rect">
            <a:avLst/>
          </a:prstGeom>
          <a:solidFill>
            <a:schemeClr val="accent3">
              <a:lumMod val="60000"/>
              <a:lumOff val="40000"/>
            </a:schemeClr>
          </a:solidFill>
          <a:ln>
            <a:noFill/>
          </a:ln>
        </p:spPr>
        <p:txBody>
          <a:bodyPr>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algn="ctr" eaLnBrk="1" hangingPunct="1">
              <a:spcBef>
                <a:spcPct val="0"/>
              </a:spcBef>
              <a:buClrTx/>
              <a:buSzTx/>
              <a:buFontTx/>
              <a:buNone/>
            </a:pPr>
            <a:r>
              <a:rPr lang="en-US" altLang="en-US" sz="1800" b="1">
                <a:solidFill>
                  <a:srgbClr val="000000"/>
                </a:solidFill>
              </a:rPr>
              <a:t>Output 1</a:t>
            </a:r>
          </a:p>
          <a:p>
            <a:pPr algn="ctr" eaLnBrk="1" hangingPunct="1">
              <a:spcBef>
                <a:spcPct val="0"/>
              </a:spcBef>
              <a:buClrTx/>
              <a:buSzTx/>
              <a:buFontTx/>
              <a:buNone/>
            </a:pPr>
            <a:r>
              <a:rPr lang="en-US" altLang="en-US" sz="1800" b="1">
                <a:solidFill>
                  <a:srgbClr val="000000"/>
                </a:solidFill>
              </a:rPr>
              <a:t>MOU between project &amp; CBO</a:t>
            </a:r>
          </a:p>
        </p:txBody>
      </p:sp>
      <p:sp>
        <p:nvSpPr>
          <p:cNvPr id="39982" name="Text Box 750"/>
          <p:cNvSpPr txBox="1">
            <a:spLocks noChangeArrowheads="1"/>
          </p:cNvSpPr>
          <p:nvPr/>
        </p:nvSpPr>
        <p:spPr bwMode="auto">
          <a:xfrm>
            <a:off x="6156325" y="5516563"/>
            <a:ext cx="2252663" cy="1190625"/>
          </a:xfrm>
          <a:prstGeom prst="rect">
            <a:avLst/>
          </a:prstGeom>
          <a:solidFill>
            <a:schemeClr val="accent3">
              <a:lumMod val="60000"/>
              <a:lumOff val="40000"/>
            </a:schemeClr>
          </a:solidFill>
          <a:ln>
            <a:noFill/>
          </a:ln>
        </p:spPr>
        <p:txBody>
          <a:bodyPr>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algn="ctr" eaLnBrk="1" hangingPunct="1">
              <a:spcBef>
                <a:spcPct val="0"/>
              </a:spcBef>
              <a:buClrTx/>
              <a:buSzTx/>
              <a:buFontTx/>
              <a:buNone/>
            </a:pPr>
            <a:r>
              <a:rPr lang="en-US" altLang="en-US" sz="1800" b="1">
                <a:solidFill>
                  <a:srgbClr val="000000"/>
                </a:solidFill>
              </a:rPr>
              <a:t>Output 3</a:t>
            </a:r>
          </a:p>
          <a:p>
            <a:pPr algn="ctr" eaLnBrk="1" hangingPunct="1">
              <a:spcBef>
                <a:spcPct val="0"/>
              </a:spcBef>
              <a:buClrTx/>
              <a:buSzTx/>
              <a:buFontTx/>
              <a:buNone/>
            </a:pPr>
            <a:r>
              <a:rPr lang="en-US" altLang="en-US" sz="1800" b="1">
                <a:solidFill>
                  <a:srgbClr val="000000"/>
                </a:solidFill>
              </a:rPr>
              <a:t>Implementation agreement (project &amp; CBO)</a:t>
            </a:r>
          </a:p>
        </p:txBody>
      </p:sp>
      <p:sp>
        <p:nvSpPr>
          <p:cNvPr id="39983" name="Text Box 751">
            <a:hlinkClick r:id="rId4" action="ppaction://hlinksldjump"/>
          </p:cNvPr>
          <p:cNvSpPr txBox="1">
            <a:spLocks noChangeArrowheads="1"/>
          </p:cNvSpPr>
          <p:nvPr/>
        </p:nvSpPr>
        <p:spPr bwMode="auto">
          <a:xfrm>
            <a:off x="3059113" y="5805488"/>
            <a:ext cx="2252662" cy="915987"/>
          </a:xfrm>
          <a:prstGeom prst="rect">
            <a:avLst/>
          </a:prstGeom>
          <a:solidFill>
            <a:schemeClr val="accent3">
              <a:lumMod val="60000"/>
              <a:lumOff val="40000"/>
            </a:schemeClr>
          </a:solidFill>
          <a:ln>
            <a:noFill/>
          </a:ln>
        </p:spPr>
        <p:txBody>
          <a:bodyPr>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charset="0"/>
              </a:defRPr>
            </a:lvl1pPr>
            <a:lvl2pPr marL="742950" indent="-285750" eaLnBrk="0" hangingPunct="0">
              <a:spcBef>
                <a:spcPct val="20000"/>
              </a:spcBef>
              <a:buClr>
                <a:schemeClr val="tx1"/>
              </a:buClr>
              <a:buSzPct val="65000"/>
              <a:buFont typeface="Wingdings" pitchFamily="2" charset="2"/>
              <a:buChar char="n"/>
              <a:defRPr sz="2800">
                <a:solidFill>
                  <a:schemeClr val="tx1"/>
                </a:solidFill>
                <a:latin typeface="Tahoma" pitchFamily="34" charset="0"/>
                <a:cs typeface="Arial" charset="0"/>
              </a:defRPr>
            </a:lvl2pPr>
            <a:lvl3pPr marL="1143000" indent="-228600" eaLnBrk="0" hangingPunct="0">
              <a:spcBef>
                <a:spcPct val="20000"/>
              </a:spcBef>
              <a:buClr>
                <a:schemeClr val="accent2"/>
              </a:buClr>
              <a:buSzPct val="65000"/>
              <a:buFont typeface="Wingdings" pitchFamily="2" charset="2"/>
              <a:buChar char="n"/>
              <a:defRPr sz="2400">
                <a:solidFill>
                  <a:schemeClr val="tx1"/>
                </a:solidFill>
                <a:latin typeface="Tahoma" pitchFamily="34" charset="0"/>
                <a:cs typeface="Arial" charset="0"/>
              </a:defRPr>
            </a:lvl3pPr>
            <a:lvl4pPr marL="1600200" indent="-228600" eaLnBrk="0" hangingPunct="0">
              <a:spcBef>
                <a:spcPct val="20000"/>
              </a:spcBef>
              <a:buClr>
                <a:schemeClr val="tx1"/>
              </a:buClr>
              <a:buSzPct val="65000"/>
              <a:buFont typeface="Wingdings" pitchFamily="2" charset="2"/>
              <a:buChar char="n"/>
              <a:defRPr sz="2000">
                <a:solidFill>
                  <a:schemeClr val="tx1"/>
                </a:solidFill>
                <a:latin typeface="Tahoma" pitchFamily="34" charset="0"/>
                <a:cs typeface="Arial" charset="0"/>
              </a:defRPr>
            </a:lvl4pPr>
            <a:lvl5pPr marL="20574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charset="0"/>
              </a:defRPr>
            </a:lvl5pPr>
            <a:lvl6pPr marL="25146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6pPr>
            <a:lvl7pPr marL="29718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7pPr>
            <a:lvl8pPr marL="34290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8pPr>
            <a:lvl9pPr marL="3886200" indent="-228600" eaLnBrk="0" fontAlgn="base" hangingPunct="0">
              <a:spcBef>
                <a:spcPct val="20000"/>
              </a:spcBef>
              <a:spcAft>
                <a:spcPct val="0"/>
              </a:spcAft>
              <a:buClr>
                <a:schemeClr val="folHlink"/>
              </a:buClr>
              <a:buSzPct val="65000"/>
              <a:buFont typeface="Wingdings" pitchFamily="2" charset="2"/>
              <a:buChar char="n"/>
              <a:defRPr sz="2000">
                <a:solidFill>
                  <a:schemeClr val="tx1"/>
                </a:solidFill>
                <a:latin typeface="Tahoma" pitchFamily="34" charset="0"/>
                <a:cs typeface="Arial" charset="0"/>
              </a:defRPr>
            </a:lvl9pPr>
          </a:lstStyle>
          <a:p>
            <a:pPr algn="ctr" eaLnBrk="1" hangingPunct="1">
              <a:spcBef>
                <a:spcPct val="0"/>
              </a:spcBef>
              <a:buClrTx/>
              <a:buSzTx/>
              <a:buFontTx/>
              <a:buNone/>
            </a:pPr>
            <a:r>
              <a:rPr lang="en-US" altLang="en-US" sz="1800" b="1">
                <a:solidFill>
                  <a:srgbClr val="000000"/>
                </a:solidFill>
              </a:rPr>
              <a:t>Output 2</a:t>
            </a:r>
          </a:p>
          <a:p>
            <a:pPr algn="ctr" eaLnBrk="1" hangingPunct="1">
              <a:spcBef>
                <a:spcPct val="0"/>
              </a:spcBef>
              <a:buClrTx/>
              <a:buSzTx/>
              <a:buFontTx/>
              <a:buNone/>
            </a:pPr>
            <a:r>
              <a:rPr lang="en-US" altLang="en-US" sz="1800" b="1">
                <a:solidFill>
                  <a:srgbClr val="000000"/>
                </a:solidFill>
              </a:rPr>
              <a:t>Annual budget program</a:t>
            </a:r>
          </a:p>
        </p:txBody>
      </p:sp>
      <p:sp>
        <p:nvSpPr>
          <p:cNvPr id="39984" name="Freeform 752"/>
          <p:cNvSpPr>
            <a:spLocks/>
          </p:cNvSpPr>
          <p:nvPr/>
        </p:nvSpPr>
        <p:spPr bwMode="auto">
          <a:xfrm>
            <a:off x="5435600" y="6092825"/>
            <a:ext cx="669925" cy="263525"/>
          </a:xfrm>
          <a:custGeom>
            <a:avLst/>
            <a:gdLst>
              <a:gd name="T0" fmla="*/ 376685141 w 837"/>
              <a:gd name="T1" fmla="*/ 0 h 332"/>
              <a:gd name="T2" fmla="*/ 376685141 w 837"/>
              <a:gd name="T3" fmla="*/ 50403125 h 332"/>
              <a:gd name="T4" fmla="*/ 0 w 837"/>
              <a:gd name="T5" fmla="*/ 50403125 h 332"/>
              <a:gd name="T6" fmla="*/ 0 w 837"/>
              <a:gd name="T7" fmla="*/ 156879925 h 332"/>
              <a:gd name="T8" fmla="*/ 376685141 w 837"/>
              <a:gd name="T9" fmla="*/ 156879925 h 332"/>
              <a:gd name="T10" fmla="*/ 376685141 w 837"/>
              <a:gd name="T11" fmla="*/ 209172969 h 332"/>
              <a:gd name="T12" fmla="*/ 536200126 w 837"/>
              <a:gd name="T13" fmla="*/ 105216325 h 332"/>
              <a:gd name="T14" fmla="*/ 376685141 w 837"/>
              <a:gd name="T15" fmla="*/ 0 h 332"/>
              <a:gd name="T16" fmla="*/ 0 60000 65536"/>
              <a:gd name="T17" fmla="*/ 0 60000 65536"/>
              <a:gd name="T18" fmla="*/ 0 60000 65536"/>
              <a:gd name="T19" fmla="*/ 0 60000 65536"/>
              <a:gd name="T20" fmla="*/ 0 60000 65536"/>
              <a:gd name="T21" fmla="*/ 0 60000 65536"/>
              <a:gd name="T22" fmla="*/ 0 60000 65536"/>
              <a:gd name="T23" fmla="*/ 0 60000 65536"/>
              <a:gd name="T24" fmla="*/ 0 w 837"/>
              <a:gd name="T25" fmla="*/ 0 h 332"/>
              <a:gd name="T26" fmla="*/ 837 w 837"/>
              <a:gd name="T27" fmla="*/ 332 h 3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37" h="332">
                <a:moveTo>
                  <a:pt x="588" y="0"/>
                </a:moveTo>
                <a:lnTo>
                  <a:pt x="588" y="80"/>
                </a:lnTo>
                <a:lnTo>
                  <a:pt x="0" y="80"/>
                </a:lnTo>
                <a:lnTo>
                  <a:pt x="0" y="249"/>
                </a:lnTo>
                <a:lnTo>
                  <a:pt x="588" y="249"/>
                </a:lnTo>
                <a:lnTo>
                  <a:pt x="588" y="332"/>
                </a:lnTo>
                <a:lnTo>
                  <a:pt x="837" y="167"/>
                </a:lnTo>
                <a:lnTo>
                  <a:pt x="588" y="0"/>
                </a:lnTo>
                <a:close/>
              </a:path>
            </a:pathLst>
          </a:custGeom>
          <a:solidFill>
            <a:schemeClr val="accent3">
              <a:lumMod val="60000"/>
              <a:lumOff val="40000"/>
            </a:schemeClr>
          </a:solidFill>
          <a:ln>
            <a:noFill/>
          </a:ln>
        </p:spPr>
        <p:txBody>
          <a:bodyPr/>
          <a:lstStyle/>
          <a:p>
            <a:endParaRPr lang="en-US"/>
          </a:p>
        </p:txBody>
      </p:sp>
      <p:sp>
        <p:nvSpPr>
          <p:cNvPr id="39985" name="Line 753"/>
          <p:cNvSpPr>
            <a:spLocks noChangeShapeType="1"/>
          </p:cNvSpPr>
          <p:nvPr/>
        </p:nvSpPr>
        <p:spPr bwMode="auto">
          <a:xfrm>
            <a:off x="6659563" y="3357563"/>
            <a:ext cx="1587" cy="1008062"/>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9986" name="Freeform 754"/>
          <p:cNvSpPr>
            <a:spLocks/>
          </p:cNvSpPr>
          <p:nvPr/>
        </p:nvSpPr>
        <p:spPr bwMode="auto">
          <a:xfrm>
            <a:off x="6875463" y="3357563"/>
            <a:ext cx="1657350" cy="2951162"/>
          </a:xfrm>
          <a:custGeom>
            <a:avLst/>
            <a:gdLst>
              <a:gd name="T0" fmla="*/ 0 w 1134"/>
              <a:gd name="T1" fmla="*/ 0 h 1859"/>
              <a:gd name="T2" fmla="*/ 0 w 1134"/>
              <a:gd name="T3" fmla="*/ 1370964768 h 1859"/>
              <a:gd name="T4" fmla="*/ 2147483647 w 1134"/>
              <a:gd name="T5" fmla="*/ 1370964768 h 1859"/>
              <a:gd name="T6" fmla="*/ 2147483647 w 1134"/>
              <a:gd name="T7" fmla="*/ 2147483647 h 1859"/>
              <a:gd name="T8" fmla="*/ 2147483647 w 1134"/>
              <a:gd name="T9" fmla="*/ 2147483647 h 1859"/>
              <a:gd name="T10" fmla="*/ 0 60000 65536"/>
              <a:gd name="T11" fmla="*/ 0 60000 65536"/>
              <a:gd name="T12" fmla="*/ 0 60000 65536"/>
              <a:gd name="T13" fmla="*/ 0 60000 65536"/>
              <a:gd name="T14" fmla="*/ 0 60000 65536"/>
              <a:gd name="T15" fmla="*/ 0 w 1134"/>
              <a:gd name="T16" fmla="*/ 0 h 1859"/>
              <a:gd name="T17" fmla="*/ 1134 w 1134"/>
              <a:gd name="T18" fmla="*/ 1859 h 1859"/>
            </a:gdLst>
            <a:ahLst/>
            <a:cxnLst>
              <a:cxn ang="T10">
                <a:pos x="T0" y="T1"/>
              </a:cxn>
              <a:cxn ang="T11">
                <a:pos x="T2" y="T3"/>
              </a:cxn>
              <a:cxn ang="T12">
                <a:pos x="T4" y="T5"/>
              </a:cxn>
              <a:cxn ang="T13">
                <a:pos x="T6" y="T7"/>
              </a:cxn>
              <a:cxn ang="T14">
                <a:pos x="T8" y="T9"/>
              </a:cxn>
            </a:cxnLst>
            <a:rect l="T15" t="T16" r="T17" b="T18"/>
            <a:pathLst>
              <a:path w="1134" h="1859">
                <a:moveTo>
                  <a:pt x="0" y="0"/>
                </a:moveTo>
                <a:lnTo>
                  <a:pt x="0" y="544"/>
                </a:lnTo>
                <a:lnTo>
                  <a:pt x="1134" y="544"/>
                </a:lnTo>
                <a:lnTo>
                  <a:pt x="1134" y="1859"/>
                </a:lnTo>
                <a:lnTo>
                  <a:pt x="1043" y="1859"/>
                </a:lnTo>
              </a:path>
            </a:pathLst>
          </a:custGeom>
          <a:noFill/>
          <a:ln w="28575">
            <a:solidFill>
              <a:schemeClr val="tx1"/>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n-US"/>
          </a:p>
        </p:txBody>
      </p:sp>
    </p:spTree>
    <p:extLst>
      <p:ext uri="{BB962C8B-B14F-4D97-AF65-F5344CB8AC3E}">
        <p14:creationId xmlns:p14="http://schemas.microsoft.com/office/powerpoint/2010/main" val="2862604740"/>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5375</TotalTime>
  <Words>6444</Words>
  <Application>Microsoft Office PowerPoint</Application>
  <PresentationFormat>On-screen Show (4:3)</PresentationFormat>
  <Paragraphs>745</Paragraphs>
  <Slides>81</Slides>
  <Notes>5</Notes>
  <HiddenSlides>0</HiddenSlides>
  <MMClips>0</MMClips>
  <ScaleCrop>false</ScaleCrop>
  <HeadingPairs>
    <vt:vector size="4" baseType="variant">
      <vt:variant>
        <vt:lpstr>Theme</vt:lpstr>
      </vt:variant>
      <vt:variant>
        <vt:i4>1</vt:i4>
      </vt:variant>
      <vt:variant>
        <vt:lpstr>Slide Titles</vt:lpstr>
      </vt:variant>
      <vt:variant>
        <vt:i4>81</vt:i4>
      </vt:variant>
    </vt:vector>
  </HeadingPairs>
  <TitlesOfParts>
    <vt:vector size="82" baseType="lpstr">
      <vt:lpstr>Office Theme</vt:lpstr>
      <vt:lpstr>North Africa &amp; West Asia region  Review of on-going activities and future prospects  Ali Nefzaoui CRP-DS NA &amp; WA Region Coordinator</vt:lpstr>
      <vt:lpstr>Outline</vt:lpstr>
      <vt:lpstr>NA&amp;WA FS Challenges to Overcome</vt:lpstr>
      <vt:lpstr>NA&amp;WA FS Opportunities</vt:lpstr>
      <vt:lpstr>What we want to achieve in NA&amp;WA Flagship through the CRP-DS?</vt:lpstr>
      <vt:lpstr>PowerPoint Presentation</vt:lpstr>
      <vt:lpstr>PowerPoint Presentation</vt:lpstr>
      <vt:lpstr>Major Agricultural Livelihood Systems in NA&amp;WA</vt:lpstr>
      <vt:lpstr>Major Agricultural Livelihood Systems in NA&amp;WA</vt:lpstr>
      <vt:lpstr>Hypotheses for the NA &amp; WA Flagship</vt:lpstr>
      <vt:lpstr>Hypotheses for the NA &amp; WA Flagship</vt:lpstr>
      <vt:lpstr>The working scale…</vt:lpstr>
      <vt:lpstr>Collaboration frameworks and partnerships working mechanisms</vt:lpstr>
      <vt:lpstr>Example: Beni Khedache site, Tunisia</vt:lpstr>
      <vt:lpstr>Collaboration frameworks and partnerships working mechanisms</vt:lpstr>
      <vt:lpstr>Achievements</vt:lpstr>
      <vt:lpstr>CRP-DS revised IDOs</vt:lpstr>
      <vt:lpstr>Phases 2014 (with little variation between ALSs)</vt:lpstr>
      <vt:lpstr>Highlights of major achievements</vt:lpstr>
      <vt:lpstr>IDO 1/ resilience – Analysis of systems vulnerability</vt:lpstr>
      <vt:lpstr>IDO1, IDO2, and IDO4  – Conservation Agriculture</vt:lpstr>
      <vt:lpstr>IDO1, IDO2, and IDO4  – Conservation Agriculture</vt:lpstr>
      <vt:lpstr>PowerPoint Presentation</vt:lpstr>
      <vt:lpstr>PowerPoint Presentation</vt:lpstr>
      <vt:lpstr>IDO1 Resilience-IDO4/NRM - Livestock</vt:lpstr>
      <vt:lpstr>IDO1 Resilience-IDO4/NRM - Livestock</vt:lpstr>
      <vt:lpstr>PowerPoint Presentation</vt:lpstr>
      <vt:lpstr>Enhancing dairy processing skills and market access of rural women and local processors (activity with an important gender dimension)</vt:lpstr>
      <vt:lpstr>PowerPoint Presentation</vt:lpstr>
      <vt:lpstr>IDO1/Resilience-IDO4/NRM Rangeland management</vt:lpstr>
      <vt:lpstr>PowerPoint Presentation</vt:lpstr>
      <vt:lpstr>PowerPoint Presentation</vt:lpstr>
      <vt:lpstr>IDO1 Resilience-IDO4/NRM - Agrobiodiversity</vt:lpstr>
      <vt:lpstr>IDO1/Resilience-IDO4/NRM - Agrobiodiversity</vt:lpstr>
      <vt:lpstr>IDO2/Wealth &amp; wellbeing – Cereal &amp; Legume system adaptation</vt:lpstr>
      <vt:lpstr>PowerPoint Presentation</vt:lpstr>
      <vt:lpstr>PowerPoint Presentation</vt:lpstr>
      <vt:lpstr>PowerPoint Presentation</vt:lpstr>
      <vt:lpstr>PowerPoint Presentation</vt:lpstr>
      <vt:lpstr>PowerPoint Presentation</vt:lpstr>
      <vt:lpstr>IDO2/ Wellbeing – Seed system &amp; dissemination</vt:lpstr>
      <vt:lpstr>IDO3/Women &amp; children have access to greater quantity &amp; diversity of food</vt:lpstr>
      <vt:lpstr>Gender Mainstreaming/Integrative Research (Technologies at the Center) </vt:lpstr>
      <vt:lpstr>IDO4/NRM &amp; IDO1/Resilience –Soil &amp; Water Conservation</vt:lpstr>
      <vt:lpstr>IDO4/NRM &amp; IDO1/Resilience –Soil &amp; Water Conservation</vt:lpstr>
      <vt:lpstr>IDO4/NRM &amp; IDO1/Resilience</vt:lpstr>
      <vt:lpstr>PowerPoint Presentation</vt:lpstr>
      <vt:lpstr>PowerPoint Presentation</vt:lpstr>
      <vt:lpstr>Hydrological Monitoring at hill lakes reservoirs</vt:lpstr>
      <vt:lpstr>PowerPoint Presentation</vt:lpstr>
      <vt:lpstr>PowerPoint Presentation</vt:lpstr>
      <vt:lpstr>Soil &amp; water conservation in the Jordanian site</vt:lpstr>
      <vt:lpstr>IDO4/NRM and IDO4/Wellbeing - Irrigation</vt:lpstr>
      <vt:lpstr>IDO5/Gender empowerment</vt:lpstr>
      <vt:lpstr>PowerPoint Presentation</vt:lpstr>
      <vt:lpstr>IDO6/Capacity to innovate/ Policies on NR</vt:lpstr>
      <vt:lpstr>IDO6/Capacity to innovate/ Policies on NR</vt:lpstr>
      <vt:lpstr>PowerPoint Presentation</vt:lpstr>
      <vt:lpstr>IDO6/Capacity to innovate/ IPs &amp; Innovation clusters</vt:lpstr>
      <vt:lpstr>PowerPoint Presentation</vt:lpstr>
      <vt:lpstr>PowerPoint Presentation</vt:lpstr>
      <vt:lpstr>PowerPoint Presentation</vt:lpstr>
      <vt:lpstr>IDO6/ Capacity to innovate - Progress</vt:lpstr>
      <vt:lpstr>IDO6/ Capacity to innovate – Bio-economic modeling</vt:lpstr>
      <vt:lpstr>PowerPoint Presentation</vt:lpstr>
      <vt:lpstr>PowerPoint Presentation</vt:lpstr>
      <vt:lpstr>PowerPoint Presentation</vt:lpstr>
      <vt:lpstr>Overview on capacity development</vt:lpstr>
      <vt:lpstr>Suggestions…</vt:lpstr>
      <vt:lpstr>The inception phase</vt:lpstr>
      <vt:lpstr>On-going validation using ICARDA community participatory approach within IPs</vt:lpstr>
      <vt:lpstr>Establishing IPs through Community development plan &amp; learning alliance</vt:lpstr>
      <vt:lpstr>Main phases of the community participatory approach and community development plan (CDP) (Nefzaoui et al., 2007)</vt:lpstr>
      <vt:lpstr>PowerPoint Presentation</vt:lpstr>
      <vt:lpstr>PowerPoint Presentation</vt:lpstr>
      <vt:lpstr>PowerPoint Presentation</vt:lpstr>
      <vt:lpstr>Need to work with focus groups</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ICARDA</dc:creator>
  <cp:lastModifiedBy>Ali</cp:lastModifiedBy>
  <cp:revision>390</cp:revision>
  <cp:lastPrinted>2014-06-26T11:08:46Z</cp:lastPrinted>
  <dcterms:created xsi:type="dcterms:W3CDTF">2014-03-24T21:14:37Z</dcterms:created>
  <dcterms:modified xsi:type="dcterms:W3CDTF">2014-06-30T10:56:14Z</dcterms:modified>
</cp:coreProperties>
</file>