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charts/chart3.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aveSubsetFonts="1">
  <p:sldMasterIdLst>
    <p:sldMasterId id="2147483674" r:id="rId1"/>
  </p:sldMasterIdLst>
  <p:notesMasterIdLst>
    <p:notesMasterId r:id="rId51"/>
  </p:notesMasterIdLst>
  <p:handoutMasterIdLst>
    <p:handoutMasterId r:id="rId52"/>
  </p:handoutMasterIdLst>
  <p:sldIdLst>
    <p:sldId id="258" r:id="rId2"/>
    <p:sldId id="431" r:id="rId3"/>
    <p:sldId id="286" r:id="rId4"/>
    <p:sldId id="283" r:id="rId5"/>
    <p:sldId id="284" r:id="rId6"/>
    <p:sldId id="262" r:id="rId7"/>
    <p:sldId id="346" r:id="rId8"/>
    <p:sldId id="345" r:id="rId9"/>
    <p:sldId id="263" r:id="rId10"/>
    <p:sldId id="296" r:id="rId11"/>
    <p:sldId id="297" r:id="rId12"/>
    <p:sldId id="298" r:id="rId13"/>
    <p:sldId id="299" r:id="rId14"/>
    <p:sldId id="301" r:id="rId15"/>
    <p:sldId id="306" r:id="rId16"/>
    <p:sldId id="307" r:id="rId17"/>
    <p:sldId id="309" r:id="rId18"/>
    <p:sldId id="311" r:id="rId19"/>
    <p:sldId id="315" r:id="rId20"/>
    <p:sldId id="349" r:id="rId21"/>
    <p:sldId id="350" r:id="rId22"/>
    <p:sldId id="352" r:id="rId23"/>
    <p:sldId id="430" r:id="rId24"/>
    <p:sldId id="353" r:id="rId25"/>
    <p:sldId id="354" r:id="rId26"/>
    <p:sldId id="355" r:id="rId27"/>
    <p:sldId id="344" r:id="rId28"/>
    <p:sldId id="361" r:id="rId29"/>
    <p:sldId id="381" r:id="rId30"/>
    <p:sldId id="382" r:id="rId31"/>
    <p:sldId id="383" r:id="rId32"/>
    <p:sldId id="384" r:id="rId33"/>
    <p:sldId id="388" r:id="rId34"/>
    <p:sldId id="390" r:id="rId35"/>
    <p:sldId id="391" r:id="rId36"/>
    <p:sldId id="392" r:id="rId37"/>
    <p:sldId id="393" r:id="rId38"/>
    <p:sldId id="397" r:id="rId39"/>
    <p:sldId id="411" r:id="rId40"/>
    <p:sldId id="410" r:id="rId41"/>
    <p:sldId id="424" r:id="rId42"/>
    <p:sldId id="421" r:id="rId43"/>
    <p:sldId id="422" r:id="rId44"/>
    <p:sldId id="414" r:id="rId45"/>
    <p:sldId id="415" r:id="rId46"/>
    <p:sldId id="425" r:id="rId47"/>
    <p:sldId id="404" r:id="rId48"/>
    <p:sldId id="423" r:id="rId49"/>
    <p:sldId id="357" r:id="rId50"/>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Calibri" pitchFamily="34" charset="0"/>
        <a:ea typeface="+mn-ea"/>
        <a:cs typeface="Arial" charset="0"/>
      </a:defRPr>
    </a:lvl1pPr>
    <a:lvl2pPr marL="457200" algn="l" rtl="0" fontAlgn="base">
      <a:spcBef>
        <a:spcPct val="0"/>
      </a:spcBef>
      <a:spcAft>
        <a:spcPct val="0"/>
      </a:spcAft>
      <a:defRPr kern="1200">
        <a:solidFill>
          <a:schemeClr val="tx1"/>
        </a:solidFill>
        <a:latin typeface="Calibri" pitchFamily="34" charset="0"/>
        <a:ea typeface="+mn-ea"/>
        <a:cs typeface="Arial" charset="0"/>
      </a:defRPr>
    </a:lvl2pPr>
    <a:lvl3pPr marL="914400" algn="l" rtl="0" fontAlgn="base">
      <a:spcBef>
        <a:spcPct val="0"/>
      </a:spcBef>
      <a:spcAft>
        <a:spcPct val="0"/>
      </a:spcAft>
      <a:defRPr kern="1200">
        <a:solidFill>
          <a:schemeClr val="tx1"/>
        </a:solidFill>
        <a:latin typeface="Calibri" pitchFamily="34" charset="0"/>
        <a:ea typeface="+mn-ea"/>
        <a:cs typeface="Arial" charset="0"/>
      </a:defRPr>
    </a:lvl3pPr>
    <a:lvl4pPr marL="1371600" algn="l" rtl="0" fontAlgn="base">
      <a:spcBef>
        <a:spcPct val="0"/>
      </a:spcBef>
      <a:spcAft>
        <a:spcPct val="0"/>
      </a:spcAft>
      <a:defRPr kern="1200">
        <a:solidFill>
          <a:schemeClr val="tx1"/>
        </a:solidFill>
        <a:latin typeface="Calibri" pitchFamily="34" charset="0"/>
        <a:ea typeface="+mn-ea"/>
        <a:cs typeface="Arial" charset="0"/>
      </a:defRPr>
    </a:lvl4pPr>
    <a:lvl5pPr marL="1828800" algn="l" rtl="0" fontAlgn="base">
      <a:spcBef>
        <a:spcPct val="0"/>
      </a:spcBef>
      <a:spcAft>
        <a:spcPct val="0"/>
      </a:spcAft>
      <a:defRPr kern="1200">
        <a:solidFill>
          <a:schemeClr val="tx1"/>
        </a:solidFill>
        <a:latin typeface="Calibri" pitchFamily="34" charset="0"/>
        <a:ea typeface="+mn-ea"/>
        <a:cs typeface="Arial" charset="0"/>
      </a:defRPr>
    </a:lvl5pPr>
    <a:lvl6pPr marL="2286000" algn="l" defTabSz="914400" rtl="0" eaLnBrk="1" latinLnBrk="0" hangingPunct="1">
      <a:defRPr kern="1200">
        <a:solidFill>
          <a:schemeClr val="tx1"/>
        </a:solidFill>
        <a:latin typeface="Calibri" pitchFamily="34" charset="0"/>
        <a:ea typeface="+mn-ea"/>
        <a:cs typeface="Arial" charset="0"/>
      </a:defRPr>
    </a:lvl6pPr>
    <a:lvl7pPr marL="2743200" algn="l" defTabSz="914400" rtl="0" eaLnBrk="1" latinLnBrk="0" hangingPunct="1">
      <a:defRPr kern="1200">
        <a:solidFill>
          <a:schemeClr val="tx1"/>
        </a:solidFill>
        <a:latin typeface="Calibri" pitchFamily="34" charset="0"/>
        <a:ea typeface="+mn-ea"/>
        <a:cs typeface="Arial" charset="0"/>
      </a:defRPr>
    </a:lvl7pPr>
    <a:lvl8pPr marL="3200400" algn="l" defTabSz="914400" rtl="0" eaLnBrk="1" latinLnBrk="0" hangingPunct="1">
      <a:defRPr kern="1200">
        <a:solidFill>
          <a:schemeClr val="tx1"/>
        </a:solidFill>
        <a:latin typeface="Calibri" pitchFamily="34" charset="0"/>
        <a:ea typeface="+mn-ea"/>
        <a:cs typeface="Arial" charset="0"/>
      </a:defRPr>
    </a:lvl8pPr>
    <a:lvl9pPr marL="3657600" algn="l" defTabSz="914400" rtl="0" eaLnBrk="1" latinLnBrk="0" hangingPunct="1">
      <a:defRPr kern="1200">
        <a:solidFill>
          <a:schemeClr val="tx1"/>
        </a:solidFill>
        <a:latin typeface="Calibri" pitchFamily="34" charset="0"/>
        <a:ea typeface="+mn-ea"/>
        <a:cs typeface="Arial"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A42"/>
    <a:srgbClr val="E6BC39"/>
    <a:srgbClr val="D77D2A"/>
    <a:srgbClr val="7FBB42"/>
    <a:srgbClr val="9CCA3B"/>
    <a:srgbClr val="1FA0C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34587" autoAdjust="0"/>
    <p:restoredTop sz="94719" autoAdjust="0"/>
  </p:normalViewPr>
  <p:slideViewPr>
    <p:cSldViewPr snapToGrid="0">
      <p:cViewPr varScale="1">
        <p:scale>
          <a:sx n="70" d="100"/>
          <a:sy n="70" d="100"/>
        </p:scale>
        <p:origin x="-114" y="-9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00" d="100"/>
        <a:sy n="100" d="100"/>
      </p:scale>
      <p:origin x="0" y="-331"/>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C:\Users\acer\Desktop\Rapport\courbe.xlsx" TargetMode="External"/></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file:///C:\Users\acer\Desktop\Rapport\courbe.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Classeur2"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0456340483941357"/>
          <c:y val="0.10449627914157833"/>
          <c:w val="0.42902913921474339"/>
          <c:h val="0.82572363593090004"/>
        </c:manualLayout>
      </c:layout>
      <c:radarChart>
        <c:radarStyle val="marker"/>
        <c:varyColors val="0"/>
        <c:ser>
          <c:idx val="0"/>
          <c:order val="0"/>
          <c:tx>
            <c:strRef>
              <c:f>Feuil6!$B$1</c:f>
              <c:strCache>
                <c:ptCount val="1"/>
                <c:pt idx="0">
                  <c:v>Conventional agriculture </c:v>
                </c:pt>
              </c:strCache>
            </c:strRef>
          </c:tx>
          <c:cat>
            <c:strRef>
              <c:f>Feuil6!$A$2:$A$17</c:f>
              <c:strCache>
                <c:ptCount val="16"/>
                <c:pt idx="0">
                  <c:v>Diversity of crop rotation</c:v>
                </c:pt>
                <c:pt idx="1">
                  <c:v>Fertilization</c:v>
                </c:pt>
                <c:pt idx="2">
                  <c:v>Plot dispersion </c:v>
                </c:pt>
                <c:pt idx="3">
                  <c:v>Parcelling out</c:v>
                </c:pt>
                <c:pt idx="4">
                  <c:v>Index of topographic feature</c:v>
                </c:pt>
                <c:pt idx="5">
                  <c:v>Crop Protection </c:v>
                </c:pt>
                <c:pt idx="6">
                  <c:v>Animal diversity</c:v>
                </c:pt>
                <c:pt idx="7">
                  <c:v>Soil protection</c:v>
                </c:pt>
                <c:pt idx="8">
                  <c:v>Social integration</c:v>
                </c:pt>
                <c:pt idx="9">
                  <c:v>Multifuncionality</c:v>
                </c:pt>
                <c:pt idx="10">
                  <c:v>Collective work</c:v>
                </c:pt>
                <c:pt idx="11">
                  <c:v>Farm Autonomy</c:v>
                </c:pt>
                <c:pt idx="12">
                  <c:v>Economic Viability </c:v>
                </c:pt>
                <c:pt idx="13">
                  <c:v>Financial  Autonomy </c:v>
                </c:pt>
                <c:pt idx="14">
                  <c:v>Sensitivity for aids</c:v>
                </c:pt>
                <c:pt idx="15">
                  <c:v>Economic efficiency </c:v>
                </c:pt>
              </c:strCache>
            </c:strRef>
          </c:cat>
          <c:val>
            <c:numRef>
              <c:f>Feuil6!$B$2:$B$17</c:f>
              <c:numCache>
                <c:formatCode>0%</c:formatCode>
                <c:ptCount val="16"/>
                <c:pt idx="0">
                  <c:v>3.333333333333334E-2</c:v>
                </c:pt>
                <c:pt idx="1">
                  <c:v>3.333333333333334E-2</c:v>
                </c:pt>
                <c:pt idx="2">
                  <c:v>3.333333333333334E-2</c:v>
                </c:pt>
                <c:pt idx="3">
                  <c:v>8.3333333333333343E-2</c:v>
                </c:pt>
                <c:pt idx="4">
                  <c:v>6.666666666666668E-2</c:v>
                </c:pt>
                <c:pt idx="5">
                  <c:v>6.666666666666668E-2</c:v>
                </c:pt>
                <c:pt idx="6">
                  <c:v>0.15000000000000024</c:v>
                </c:pt>
                <c:pt idx="7">
                  <c:v>0</c:v>
                </c:pt>
                <c:pt idx="8">
                  <c:v>8.0000000000000043E-2</c:v>
                </c:pt>
                <c:pt idx="9">
                  <c:v>6.0000000000000032E-2</c:v>
                </c:pt>
                <c:pt idx="10">
                  <c:v>4.0000000000000022E-2</c:v>
                </c:pt>
                <c:pt idx="11">
                  <c:v>8.0000000000000043E-2</c:v>
                </c:pt>
                <c:pt idx="12">
                  <c:v>6.666666666666668E-2</c:v>
                </c:pt>
                <c:pt idx="13">
                  <c:v>0.25</c:v>
                </c:pt>
                <c:pt idx="14">
                  <c:v>0.16666666666666666</c:v>
                </c:pt>
                <c:pt idx="15">
                  <c:v>0.25</c:v>
                </c:pt>
              </c:numCache>
            </c:numRef>
          </c:val>
        </c:ser>
        <c:ser>
          <c:idx val="1"/>
          <c:order val="1"/>
          <c:tx>
            <c:strRef>
              <c:f>Feuil6!$C$1</c:f>
              <c:strCache>
                <c:ptCount val="1"/>
                <c:pt idx="0">
                  <c:v>Conservation agriculture </c:v>
                </c:pt>
              </c:strCache>
            </c:strRef>
          </c:tx>
          <c:cat>
            <c:strRef>
              <c:f>Feuil6!$A$2:$A$17</c:f>
              <c:strCache>
                <c:ptCount val="16"/>
                <c:pt idx="0">
                  <c:v>Diversity of crop rotation</c:v>
                </c:pt>
                <c:pt idx="1">
                  <c:v>Fertilization</c:v>
                </c:pt>
                <c:pt idx="2">
                  <c:v>Plot dispersion </c:v>
                </c:pt>
                <c:pt idx="3">
                  <c:v>Parcelling out</c:v>
                </c:pt>
                <c:pt idx="4">
                  <c:v>Index of topographic feature</c:v>
                </c:pt>
                <c:pt idx="5">
                  <c:v>Crop Protection </c:v>
                </c:pt>
                <c:pt idx="6">
                  <c:v>Animal diversity</c:v>
                </c:pt>
                <c:pt idx="7">
                  <c:v>Soil protection</c:v>
                </c:pt>
                <c:pt idx="8">
                  <c:v>Social integration</c:v>
                </c:pt>
                <c:pt idx="9">
                  <c:v>Multifuncionality</c:v>
                </c:pt>
                <c:pt idx="10">
                  <c:v>Collective work</c:v>
                </c:pt>
                <c:pt idx="11">
                  <c:v>Farm Autonomy</c:v>
                </c:pt>
                <c:pt idx="12">
                  <c:v>Economic Viability </c:v>
                </c:pt>
                <c:pt idx="13">
                  <c:v>Financial  Autonomy </c:v>
                </c:pt>
                <c:pt idx="14">
                  <c:v>Sensitivity for aids</c:v>
                </c:pt>
                <c:pt idx="15">
                  <c:v>Economic efficiency </c:v>
                </c:pt>
              </c:strCache>
            </c:strRef>
          </c:cat>
          <c:val>
            <c:numRef>
              <c:f>Feuil6!$C$2:$C$17</c:f>
              <c:numCache>
                <c:formatCode>0%</c:formatCode>
                <c:ptCount val="16"/>
                <c:pt idx="0">
                  <c:v>0.15000000000000024</c:v>
                </c:pt>
                <c:pt idx="1">
                  <c:v>8.3333333333333343E-2</c:v>
                </c:pt>
                <c:pt idx="2">
                  <c:v>3.333333333333334E-2</c:v>
                </c:pt>
                <c:pt idx="3">
                  <c:v>8.3333333333333343E-2</c:v>
                </c:pt>
                <c:pt idx="4">
                  <c:v>6.666666666666668E-2</c:v>
                </c:pt>
                <c:pt idx="5">
                  <c:v>0</c:v>
                </c:pt>
                <c:pt idx="6">
                  <c:v>0.15000000000000024</c:v>
                </c:pt>
                <c:pt idx="7">
                  <c:v>6.666666666666668E-2</c:v>
                </c:pt>
                <c:pt idx="8">
                  <c:v>0.12000000000000002</c:v>
                </c:pt>
                <c:pt idx="9">
                  <c:v>0.24000000000000021</c:v>
                </c:pt>
                <c:pt idx="10">
                  <c:v>0.30000000000000032</c:v>
                </c:pt>
                <c:pt idx="11">
                  <c:v>0.18000000000000024</c:v>
                </c:pt>
                <c:pt idx="12">
                  <c:v>0.26666666666666738</c:v>
                </c:pt>
                <c:pt idx="13">
                  <c:v>0.2</c:v>
                </c:pt>
                <c:pt idx="14">
                  <c:v>0.13333333333333341</c:v>
                </c:pt>
                <c:pt idx="15">
                  <c:v>0.30000000000000032</c:v>
                </c:pt>
              </c:numCache>
            </c:numRef>
          </c:val>
        </c:ser>
        <c:dLbls>
          <c:showLegendKey val="0"/>
          <c:showVal val="0"/>
          <c:showCatName val="0"/>
          <c:showSerName val="0"/>
          <c:showPercent val="0"/>
          <c:showBubbleSize val="0"/>
        </c:dLbls>
        <c:axId val="156084096"/>
        <c:axId val="156573696"/>
      </c:radarChart>
      <c:catAx>
        <c:axId val="156084096"/>
        <c:scaling>
          <c:orientation val="minMax"/>
        </c:scaling>
        <c:delete val="0"/>
        <c:axPos val="b"/>
        <c:majorGridlines/>
        <c:numFmt formatCode="General" sourceLinked="0"/>
        <c:majorTickMark val="none"/>
        <c:minorTickMark val="none"/>
        <c:tickLblPos val="nextTo"/>
        <c:crossAx val="156573696"/>
        <c:crosses val="autoZero"/>
        <c:auto val="1"/>
        <c:lblAlgn val="ctr"/>
        <c:lblOffset val="100"/>
        <c:noMultiLvlLbl val="0"/>
      </c:catAx>
      <c:valAx>
        <c:axId val="156573696"/>
        <c:scaling>
          <c:orientation val="minMax"/>
        </c:scaling>
        <c:delete val="0"/>
        <c:axPos val="l"/>
        <c:majorGridlines/>
        <c:numFmt formatCode="0%" sourceLinked="1"/>
        <c:majorTickMark val="none"/>
        <c:minorTickMark val="none"/>
        <c:tickLblPos val="nextTo"/>
        <c:crossAx val="156084096"/>
        <c:crosses val="autoZero"/>
        <c:crossBetween val="between"/>
      </c:valAx>
      <c:spPr>
        <a:noFill/>
        <a:ln w="25400">
          <a:noFill/>
        </a:ln>
      </c:spPr>
    </c:plotArea>
    <c:legend>
      <c:legendPos val="r"/>
      <c:layout>
        <c:manualLayout>
          <c:xMode val="edge"/>
          <c:yMode val="edge"/>
          <c:x val="0.70404906117504562"/>
          <c:y val="5.9200439725818163E-2"/>
          <c:w val="0.28313042600444188"/>
          <c:h val="0.13500581990053262"/>
        </c:manualLayout>
      </c:layout>
      <c:overlay val="0"/>
    </c:legend>
    <c:plotVisOnly val="1"/>
    <c:dispBlanksAs val="gap"/>
    <c:showDLblsOverMax val="0"/>
  </c:chart>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7.8549303286181177E-2"/>
          <c:y val="4.5337984429149034E-2"/>
          <c:w val="0.69122967303499916"/>
          <c:h val="0.76870008111818566"/>
        </c:manualLayout>
      </c:layout>
      <c:barChart>
        <c:barDir val="col"/>
        <c:grouping val="clustered"/>
        <c:varyColors val="0"/>
        <c:ser>
          <c:idx val="0"/>
          <c:order val="0"/>
          <c:tx>
            <c:strRef>
              <c:f>Feuil3!$A$5</c:f>
              <c:strCache>
                <c:ptCount val="1"/>
                <c:pt idx="0">
                  <c:v>Conventional agriculture</c:v>
                </c:pt>
              </c:strCache>
            </c:strRef>
          </c:tx>
          <c:invertIfNegative val="0"/>
          <c:cat>
            <c:strRef>
              <c:f>Feuil3!$B$1:$D$1</c:f>
              <c:strCache>
                <c:ptCount val="3"/>
                <c:pt idx="0">
                  <c:v>Economic durability</c:v>
                </c:pt>
                <c:pt idx="1">
                  <c:v>Enviromental durability</c:v>
                </c:pt>
                <c:pt idx="2">
                  <c:v>Social durability</c:v>
                </c:pt>
              </c:strCache>
            </c:strRef>
          </c:cat>
          <c:val>
            <c:numRef>
              <c:f>Feuil3!$B$5:$D$5</c:f>
              <c:numCache>
                <c:formatCode>0</c:formatCode>
                <c:ptCount val="3"/>
                <c:pt idx="0">
                  <c:v>73.333333333333258</c:v>
                </c:pt>
                <c:pt idx="1">
                  <c:v>46.666666666666487</c:v>
                </c:pt>
                <c:pt idx="2">
                  <c:v>26</c:v>
                </c:pt>
              </c:numCache>
            </c:numRef>
          </c:val>
        </c:ser>
        <c:ser>
          <c:idx val="1"/>
          <c:order val="1"/>
          <c:tx>
            <c:strRef>
              <c:f>Feuil3!$A$6</c:f>
              <c:strCache>
                <c:ptCount val="1"/>
                <c:pt idx="0">
                  <c:v>Conservation agriculture </c:v>
                </c:pt>
              </c:strCache>
            </c:strRef>
          </c:tx>
          <c:invertIfNegative val="0"/>
          <c:cat>
            <c:strRef>
              <c:f>Feuil3!$B$1:$D$1</c:f>
              <c:strCache>
                <c:ptCount val="3"/>
                <c:pt idx="0">
                  <c:v>Economic durability</c:v>
                </c:pt>
                <c:pt idx="1">
                  <c:v>Enviromental durability</c:v>
                </c:pt>
                <c:pt idx="2">
                  <c:v>Social durability</c:v>
                </c:pt>
              </c:strCache>
            </c:strRef>
          </c:cat>
          <c:val>
            <c:numRef>
              <c:f>Feuil3!$B$6:$D$6</c:f>
              <c:numCache>
                <c:formatCode>0</c:formatCode>
                <c:ptCount val="3"/>
                <c:pt idx="0">
                  <c:v>90</c:v>
                </c:pt>
                <c:pt idx="1">
                  <c:v>63.333333333333336</c:v>
                </c:pt>
                <c:pt idx="2">
                  <c:v>84</c:v>
                </c:pt>
              </c:numCache>
            </c:numRef>
          </c:val>
        </c:ser>
        <c:dLbls>
          <c:showLegendKey val="0"/>
          <c:showVal val="0"/>
          <c:showCatName val="0"/>
          <c:showSerName val="0"/>
          <c:showPercent val="0"/>
          <c:showBubbleSize val="0"/>
        </c:dLbls>
        <c:gapWidth val="150"/>
        <c:axId val="162388224"/>
        <c:axId val="162467840"/>
      </c:barChart>
      <c:catAx>
        <c:axId val="162388224"/>
        <c:scaling>
          <c:orientation val="minMax"/>
        </c:scaling>
        <c:delete val="0"/>
        <c:axPos val="b"/>
        <c:numFmt formatCode="General" sourceLinked="0"/>
        <c:majorTickMark val="none"/>
        <c:minorTickMark val="none"/>
        <c:tickLblPos val="nextTo"/>
        <c:crossAx val="162467840"/>
        <c:crosses val="autoZero"/>
        <c:auto val="1"/>
        <c:lblAlgn val="ctr"/>
        <c:lblOffset val="100"/>
        <c:noMultiLvlLbl val="0"/>
      </c:catAx>
      <c:valAx>
        <c:axId val="162467840"/>
        <c:scaling>
          <c:orientation val="minMax"/>
        </c:scaling>
        <c:delete val="0"/>
        <c:axPos val="l"/>
        <c:majorGridlines/>
        <c:numFmt formatCode="0" sourceLinked="1"/>
        <c:majorTickMark val="none"/>
        <c:minorTickMark val="none"/>
        <c:tickLblPos val="nextTo"/>
        <c:crossAx val="162388224"/>
        <c:crosses val="autoZero"/>
        <c:crossBetween val="between"/>
      </c:valAx>
      <c:spPr>
        <a:solidFill>
          <a:schemeClr val="lt1"/>
        </a:solidFill>
        <a:ln w="25400" cap="flat" cmpd="sng" algn="ctr">
          <a:solidFill>
            <a:schemeClr val="accent3"/>
          </a:solidFill>
          <a:prstDash val="solid"/>
        </a:ln>
        <a:effectLst/>
      </c:spPr>
    </c:plotArea>
    <c:legend>
      <c:legendPos val="r"/>
      <c:layout>
        <c:manualLayout>
          <c:xMode val="edge"/>
          <c:yMode val="edge"/>
          <c:x val="0.14855798279936236"/>
          <c:y val="0.92487128101882254"/>
          <c:w val="0.72102294702095249"/>
          <c:h val="7.3985437389557707E-2"/>
        </c:manualLayout>
      </c:layout>
      <c:overlay val="0"/>
    </c:legend>
    <c:plotVisOnly val="1"/>
    <c:dispBlanksAs val="gap"/>
    <c:showDLblsOverMax val="0"/>
  </c:chart>
  <c:txPr>
    <a:bodyPr/>
    <a:lstStyle/>
    <a:p>
      <a:pPr>
        <a:defRPr sz="1200">
          <a:latin typeface="Times New Roman" pitchFamily="18" charset="0"/>
          <a:cs typeface="Times New Roman" pitchFamily="18" charset="0"/>
        </a:defRPr>
      </a:pPr>
      <a:endParaRPr lang="en-US"/>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1420646521748884"/>
          <c:y val="5.1400554097404488E-2"/>
          <c:w val="0.81014047603024064"/>
          <c:h val="0.66963327500729075"/>
        </c:manualLayout>
      </c:layout>
      <c:lineChart>
        <c:grouping val="standard"/>
        <c:varyColors val="0"/>
        <c:ser>
          <c:idx val="0"/>
          <c:order val="0"/>
          <c:tx>
            <c:strRef>
              <c:f>Feuil1!$A$9</c:f>
              <c:strCache>
                <c:ptCount val="1"/>
                <c:pt idx="0">
                  <c:v>Pratiques Conventionelles</c:v>
                </c:pt>
              </c:strCache>
            </c:strRef>
          </c:tx>
          <c:marker>
            <c:symbol val="circle"/>
            <c:size val="7"/>
          </c:marker>
          <c:cat>
            <c:strRef>
              <c:f>Feuil1!$B$8:$C$8</c:f>
              <c:strCache>
                <c:ptCount val="2"/>
                <c:pt idx="0">
                  <c:v>Année N</c:v>
                </c:pt>
                <c:pt idx="1">
                  <c:v>Année N+10</c:v>
                </c:pt>
              </c:strCache>
            </c:strRef>
          </c:cat>
          <c:val>
            <c:numRef>
              <c:f>Feuil1!$B$9:$C$9</c:f>
              <c:numCache>
                <c:formatCode>General</c:formatCode>
                <c:ptCount val="2"/>
                <c:pt idx="0">
                  <c:v>23836</c:v>
                </c:pt>
                <c:pt idx="1">
                  <c:v>20169</c:v>
                </c:pt>
              </c:numCache>
            </c:numRef>
          </c:val>
          <c:smooth val="0"/>
        </c:ser>
        <c:ser>
          <c:idx val="1"/>
          <c:order val="1"/>
          <c:tx>
            <c:strRef>
              <c:f>Feuil1!$A$10</c:f>
              <c:strCache>
                <c:ptCount val="1"/>
                <c:pt idx="0">
                  <c:v>Pratiques Conservatrices</c:v>
                </c:pt>
              </c:strCache>
            </c:strRef>
          </c:tx>
          <c:marker>
            <c:symbol val="circle"/>
            <c:size val="7"/>
          </c:marker>
          <c:cat>
            <c:strRef>
              <c:f>Feuil1!$B$8:$C$8</c:f>
              <c:strCache>
                <c:ptCount val="2"/>
                <c:pt idx="0">
                  <c:v>Année N</c:v>
                </c:pt>
                <c:pt idx="1">
                  <c:v>Année N+10</c:v>
                </c:pt>
              </c:strCache>
            </c:strRef>
          </c:cat>
          <c:val>
            <c:numRef>
              <c:f>Feuil1!$B$10:$C$10</c:f>
              <c:numCache>
                <c:formatCode>General</c:formatCode>
                <c:ptCount val="2"/>
                <c:pt idx="0">
                  <c:v>24098</c:v>
                </c:pt>
                <c:pt idx="1">
                  <c:v>28056</c:v>
                </c:pt>
              </c:numCache>
            </c:numRef>
          </c:val>
          <c:smooth val="0"/>
        </c:ser>
        <c:dLbls>
          <c:showLegendKey val="0"/>
          <c:showVal val="0"/>
          <c:showCatName val="0"/>
          <c:showSerName val="0"/>
          <c:showPercent val="0"/>
          <c:showBubbleSize val="0"/>
        </c:dLbls>
        <c:marker val="1"/>
        <c:smooth val="0"/>
        <c:axId val="162764288"/>
        <c:axId val="162766208"/>
      </c:lineChart>
      <c:catAx>
        <c:axId val="162764288"/>
        <c:scaling>
          <c:orientation val="minMax"/>
        </c:scaling>
        <c:delete val="0"/>
        <c:axPos val="b"/>
        <c:title>
          <c:tx>
            <c:rich>
              <a:bodyPr/>
              <a:lstStyle/>
              <a:p>
                <a:pPr>
                  <a:defRPr/>
                </a:pPr>
                <a:r>
                  <a:rPr lang="en-US"/>
                  <a:t>Scenario</a:t>
                </a:r>
              </a:p>
            </c:rich>
          </c:tx>
          <c:layout/>
          <c:overlay val="0"/>
        </c:title>
        <c:numFmt formatCode="General" sourceLinked="0"/>
        <c:majorTickMark val="out"/>
        <c:minorTickMark val="none"/>
        <c:tickLblPos val="nextTo"/>
        <c:crossAx val="162766208"/>
        <c:crosses val="autoZero"/>
        <c:auto val="1"/>
        <c:lblAlgn val="ctr"/>
        <c:lblOffset val="100"/>
        <c:noMultiLvlLbl val="0"/>
      </c:catAx>
      <c:valAx>
        <c:axId val="162766208"/>
        <c:scaling>
          <c:orientation val="minMax"/>
          <c:min val="15000"/>
        </c:scaling>
        <c:delete val="0"/>
        <c:axPos val="l"/>
        <c:majorGridlines/>
        <c:title>
          <c:tx>
            <c:rich>
              <a:bodyPr rot="-5400000" vert="horz"/>
              <a:lstStyle/>
              <a:p>
                <a:pPr>
                  <a:defRPr/>
                </a:pPr>
                <a:r>
                  <a:rPr lang="en-US"/>
                  <a:t>TGM (D.T)</a:t>
                </a:r>
              </a:p>
            </c:rich>
          </c:tx>
          <c:layout/>
          <c:overlay val="0"/>
        </c:title>
        <c:numFmt formatCode="General" sourceLinked="1"/>
        <c:majorTickMark val="out"/>
        <c:minorTickMark val="none"/>
        <c:tickLblPos val="nextTo"/>
        <c:crossAx val="162764288"/>
        <c:crosses val="autoZero"/>
        <c:crossBetween val="between"/>
        <c:majorUnit val="1000"/>
        <c:minorUnit val="100"/>
      </c:valAx>
    </c:plotArea>
    <c:legend>
      <c:legendPos val="r"/>
      <c:layout>
        <c:manualLayout>
          <c:xMode val="edge"/>
          <c:yMode val="edge"/>
          <c:x val="0.15448433048433188"/>
          <c:y val="0.92554206765820934"/>
          <c:w val="0.77486039886039881"/>
          <c:h val="6.0952901720618499E-2"/>
        </c:manualLayout>
      </c:layout>
      <c:overlay val="0"/>
    </c:legend>
    <c:plotVisOnly val="1"/>
    <c:dispBlanksAs val="gap"/>
    <c:showDLblsOverMax val="0"/>
  </c:chart>
  <c:txPr>
    <a:bodyPr/>
    <a:lstStyle/>
    <a:p>
      <a:pPr>
        <a:defRPr sz="1200">
          <a:latin typeface="Times New Roman" pitchFamily="18" charset="0"/>
          <a:cs typeface="Times New Roman" pitchFamily="18" charset="0"/>
        </a:defRPr>
      </a:pPr>
      <a:endParaRPr lang="en-US"/>
    </a:p>
  </c:txPr>
  <c:externalData r:id="rId1">
    <c:autoUpdate val="0"/>
  </c:externalData>
</c:chartSpace>
</file>

<file path=ppt/diagrams/colors1.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888AA0D-B7B5-EE41-859C-4947008AC9E7}" type="doc">
      <dgm:prSet loTypeId="urn:microsoft.com/office/officeart/2005/8/layout/radial6" loCatId="" qsTypeId="urn:microsoft.com/office/officeart/2005/8/quickstyle/simple2" qsCatId="simple" csTypeId="urn:microsoft.com/office/officeart/2005/8/colors/colorful1#1" csCatId="colorful" phldr="1"/>
      <dgm:spPr/>
      <dgm:t>
        <a:bodyPr/>
        <a:lstStyle/>
        <a:p>
          <a:endParaRPr lang="en-US"/>
        </a:p>
      </dgm:t>
    </dgm:pt>
    <dgm:pt modelId="{06299707-789E-024D-A8E0-9C1CB322B2FC}">
      <dgm:prSet phldrT="[Text]"/>
      <dgm:spPr/>
      <dgm:t>
        <a:bodyPr/>
        <a:lstStyle/>
        <a:p>
          <a:r>
            <a:rPr lang="fr-BE" noProof="0" dirty="0" smtClean="0"/>
            <a:t>Adopter Profile</a:t>
          </a:r>
          <a:endParaRPr lang="fr-BE" noProof="0" dirty="0"/>
        </a:p>
      </dgm:t>
    </dgm:pt>
    <dgm:pt modelId="{8F12E434-E091-C842-B6A0-FE8461E69979}" type="parTrans" cxnId="{4ADC36ED-AA7A-A349-A61D-101BBEBD116E}">
      <dgm:prSet/>
      <dgm:spPr/>
      <dgm:t>
        <a:bodyPr/>
        <a:lstStyle/>
        <a:p>
          <a:endParaRPr lang="en-US"/>
        </a:p>
      </dgm:t>
    </dgm:pt>
    <dgm:pt modelId="{048CA565-57A8-6B4B-B01C-CD808F0619E5}" type="sibTrans" cxnId="{4ADC36ED-AA7A-A349-A61D-101BBEBD116E}">
      <dgm:prSet/>
      <dgm:spPr/>
      <dgm:t>
        <a:bodyPr/>
        <a:lstStyle/>
        <a:p>
          <a:endParaRPr lang="en-US"/>
        </a:p>
      </dgm:t>
    </dgm:pt>
    <dgm:pt modelId="{75630BAC-6F11-2344-9286-8937ACA5BB0C}">
      <dgm:prSet phldrT="[Text]" custT="1"/>
      <dgm:spPr/>
      <dgm:t>
        <a:bodyPr/>
        <a:lstStyle/>
        <a:p>
          <a:r>
            <a:rPr lang="fr-BE" sz="1600" noProof="0" dirty="0" smtClean="0"/>
            <a:t>Young</a:t>
          </a:r>
          <a:endParaRPr lang="fr-BE" sz="1600" noProof="0" dirty="0"/>
        </a:p>
      </dgm:t>
    </dgm:pt>
    <dgm:pt modelId="{CE0DE384-59B2-624D-9140-CA70F2F71A1F}" type="parTrans" cxnId="{E1E0B4D3-577D-EF4E-A382-AE3479500CDA}">
      <dgm:prSet/>
      <dgm:spPr/>
      <dgm:t>
        <a:bodyPr/>
        <a:lstStyle/>
        <a:p>
          <a:endParaRPr lang="en-US"/>
        </a:p>
      </dgm:t>
    </dgm:pt>
    <dgm:pt modelId="{29CBA96B-8965-2446-BF31-62D9FDB1B7C3}" type="sibTrans" cxnId="{E1E0B4D3-577D-EF4E-A382-AE3479500CDA}">
      <dgm:prSet/>
      <dgm:spPr/>
      <dgm:t>
        <a:bodyPr/>
        <a:lstStyle/>
        <a:p>
          <a:endParaRPr lang="en-US"/>
        </a:p>
      </dgm:t>
    </dgm:pt>
    <dgm:pt modelId="{41742318-2417-034B-B50A-978317005C8F}">
      <dgm:prSet phldrT="[Text]" custT="1"/>
      <dgm:spPr/>
      <dgm:t>
        <a:bodyPr/>
        <a:lstStyle/>
        <a:p>
          <a:r>
            <a:rPr lang="fr-BE" sz="1400" noProof="0" dirty="0" smtClean="0"/>
            <a:t>Agriculture  </a:t>
          </a:r>
          <a:r>
            <a:rPr lang="fr-BE" sz="1400" noProof="0" dirty="0" err="1" smtClean="0"/>
            <a:t>is</a:t>
          </a:r>
          <a:r>
            <a:rPr lang="fr-BE" sz="1400" noProof="0" dirty="0" smtClean="0"/>
            <a:t> the main </a:t>
          </a:r>
          <a:r>
            <a:rPr lang="fr-BE" sz="1400" noProof="0" dirty="0" err="1" smtClean="0"/>
            <a:t>Activity</a:t>
          </a:r>
          <a:endParaRPr lang="fr-BE" sz="1400" noProof="0" dirty="0"/>
        </a:p>
      </dgm:t>
    </dgm:pt>
    <dgm:pt modelId="{D3AD2021-2697-C24C-834C-59C2ACDCB54A}" type="parTrans" cxnId="{03635F2E-8FD4-BE4C-8967-B9FF041E8AAB}">
      <dgm:prSet/>
      <dgm:spPr/>
      <dgm:t>
        <a:bodyPr/>
        <a:lstStyle/>
        <a:p>
          <a:endParaRPr lang="en-US"/>
        </a:p>
      </dgm:t>
    </dgm:pt>
    <dgm:pt modelId="{25C36DA7-8C95-6E4F-BF9F-BEF5DAC1F989}" type="sibTrans" cxnId="{03635F2E-8FD4-BE4C-8967-B9FF041E8AAB}">
      <dgm:prSet/>
      <dgm:spPr/>
      <dgm:t>
        <a:bodyPr/>
        <a:lstStyle/>
        <a:p>
          <a:endParaRPr lang="en-US"/>
        </a:p>
      </dgm:t>
    </dgm:pt>
    <dgm:pt modelId="{846C619C-BDF2-6B45-A6B8-C35538D31BE5}">
      <dgm:prSet phldrT="[Text]" custT="1"/>
      <dgm:spPr/>
      <dgm:t>
        <a:bodyPr/>
        <a:lstStyle/>
        <a:p>
          <a:r>
            <a:rPr lang="fr-BE" sz="1400" noProof="0" dirty="0" smtClean="0"/>
            <a:t>Land </a:t>
          </a:r>
          <a:r>
            <a:rPr lang="fr-BE" sz="1400" noProof="0" dirty="0" err="1" smtClean="0"/>
            <a:t>Owner</a:t>
          </a:r>
          <a:endParaRPr lang="fr-BE" sz="1400" noProof="0" dirty="0"/>
        </a:p>
      </dgm:t>
    </dgm:pt>
    <dgm:pt modelId="{2F455EB0-043F-EB46-AFC4-B07CABE27948}" type="parTrans" cxnId="{2216B5C1-5331-EA46-9299-C9969E66C460}">
      <dgm:prSet/>
      <dgm:spPr/>
      <dgm:t>
        <a:bodyPr/>
        <a:lstStyle/>
        <a:p>
          <a:endParaRPr lang="en-US"/>
        </a:p>
      </dgm:t>
    </dgm:pt>
    <dgm:pt modelId="{62B58F59-02BD-5843-840A-D318CB968A3B}" type="sibTrans" cxnId="{2216B5C1-5331-EA46-9299-C9969E66C460}">
      <dgm:prSet/>
      <dgm:spPr/>
      <dgm:t>
        <a:bodyPr/>
        <a:lstStyle/>
        <a:p>
          <a:endParaRPr lang="en-US"/>
        </a:p>
      </dgm:t>
    </dgm:pt>
    <dgm:pt modelId="{CF1D5246-77B9-3C4F-8E91-67EE9C280B60}">
      <dgm:prSet phldrT="[Text]" custT="1"/>
      <dgm:spPr/>
      <dgm:t>
        <a:bodyPr/>
        <a:lstStyle/>
        <a:p>
          <a:r>
            <a:rPr lang="fr-BE" sz="1400" noProof="0" dirty="0" err="1" smtClean="0"/>
            <a:t>Educated</a:t>
          </a:r>
          <a:endParaRPr lang="fr-BE" sz="1400" noProof="0" dirty="0"/>
        </a:p>
      </dgm:t>
    </dgm:pt>
    <dgm:pt modelId="{FDB4B452-64BA-7A46-BA57-64CF8CEF3587}" type="parTrans" cxnId="{0ED818BD-41B8-CD45-B39B-2ED3F4F5BAD2}">
      <dgm:prSet/>
      <dgm:spPr/>
      <dgm:t>
        <a:bodyPr/>
        <a:lstStyle/>
        <a:p>
          <a:endParaRPr lang="en-US"/>
        </a:p>
      </dgm:t>
    </dgm:pt>
    <dgm:pt modelId="{6E483928-BEB0-7643-A73E-5BC78C234885}" type="sibTrans" cxnId="{0ED818BD-41B8-CD45-B39B-2ED3F4F5BAD2}">
      <dgm:prSet/>
      <dgm:spPr/>
      <dgm:t>
        <a:bodyPr/>
        <a:lstStyle/>
        <a:p>
          <a:endParaRPr lang="en-US"/>
        </a:p>
      </dgm:t>
    </dgm:pt>
    <dgm:pt modelId="{D125B922-5140-5C41-A88F-72329E713DAF}">
      <dgm:prSet custT="1"/>
      <dgm:spPr/>
      <dgm:t>
        <a:bodyPr/>
        <a:lstStyle/>
        <a:p>
          <a:r>
            <a:rPr lang="fr-BE" sz="1600" noProof="0" dirty="0" smtClean="0"/>
            <a:t>Few </a:t>
          </a:r>
          <a:r>
            <a:rPr lang="fr-BE" sz="1600" noProof="0" dirty="0" err="1" smtClean="0"/>
            <a:t>Livestock</a:t>
          </a:r>
          <a:endParaRPr lang="fr-BE" sz="1600" noProof="0" dirty="0"/>
        </a:p>
      </dgm:t>
    </dgm:pt>
    <dgm:pt modelId="{C2CF496D-971D-F344-94A5-5D2E70B2F264}" type="parTrans" cxnId="{7162DB54-1BA0-604A-ABE6-77B55E11C950}">
      <dgm:prSet/>
      <dgm:spPr/>
      <dgm:t>
        <a:bodyPr/>
        <a:lstStyle/>
        <a:p>
          <a:endParaRPr lang="en-US"/>
        </a:p>
      </dgm:t>
    </dgm:pt>
    <dgm:pt modelId="{3C873003-B88D-194F-BF52-08BAE7727E27}" type="sibTrans" cxnId="{7162DB54-1BA0-604A-ABE6-77B55E11C950}">
      <dgm:prSet/>
      <dgm:spPr/>
      <dgm:t>
        <a:bodyPr/>
        <a:lstStyle/>
        <a:p>
          <a:endParaRPr lang="en-US"/>
        </a:p>
      </dgm:t>
    </dgm:pt>
    <dgm:pt modelId="{79AE04A9-B420-1B43-9632-D2BE1058A98F}">
      <dgm:prSet/>
      <dgm:spPr/>
      <dgm:t>
        <a:bodyPr/>
        <a:lstStyle/>
        <a:p>
          <a:r>
            <a:rPr lang="fr-FR" noProof="0" dirty="0" smtClean="0"/>
            <a:t>Contact </a:t>
          </a:r>
          <a:r>
            <a:rPr lang="fr-FR" noProof="0" dirty="0" err="1" smtClean="0"/>
            <a:t>with</a:t>
          </a:r>
          <a:r>
            <a:rPr lang="fr-FR" noProof="0" dirty="0" smtClean="0"/>
            <a:t> extension agents</a:t>
          </a:r>
          <a:endParaRPr lang="fr-BE" noProof="0" dirty="0"/>
        </a:p>
      </dgm:t>
    </dgm:pt>
    <dgm:pt modelId="{6288DFF2-F58A-3A4B-93E2-E712D3A2E695}" type="parTrans" cxnId="{1D04BF42-4982-A84C-B62D-8FB8BE037AE2}">
      <dgm:prSet/>
      <dgm:spPr/>
      <dgm:t>
        <a:bodyPr/>
        <a:lstStyle/>
        <a:p>
          <a:endParaRPr lang="en-US"/>
        </a:p>
      </dgm:t>
    </dgm:pt>
    <dgm:pt modelId="{9DCFC06E-459B-694B-B871-9C4BF5B9E02E}" type="sibTrans" cxnId="{1D04BF42-4982-A84C-B62D-8FB8BE037AE2}">
      <dgm:prSet/>
      <dgm:spPr/>
      <dgm:t>
        <a:bodyPr/>
        <a:lstStyle/>
        <a:p>
          <a:endParaRPr lang="en-US"/>
        </a:p>
      </dgm:t>
    </dgm:pt>
    <dgm:pt modelId="{924ECC63-7CF5-634A-9C53-152116566883}" type="pres">
      <dgm:prSet presAssocID="{5888AA0D-B7B5-EE41-859C-4947008AC9E7}" presName="Name0" presStyleCnt="0">
        <dgm:presLayoutVars>
          <dgm:chMax val="1"/>
          <dgm:dir/>
          <dgm:animLvl val="ctr"/>
          <dgm:resizeHandles val="exact"/>
        </dgm:presLayoutVars>
      </dgm:prSet>
      <dgm:spPr/>
      <dgm:t>
        <a:bodyPr/>
        <a:lstStyle/>
        <a:p>
          <a:endParaRPr lang="fr-FR"/>
        </a:p>
      </dgm:t>
    </dgm:pt>
    <dgm:pt modelId="{147A9527-3262-6341-990A-748D3A81935B}" type="pres">
      <dgm:prSet presAssocID="{06299707-789E-024D-A8E0-9C1CB322B2FC}" presName="centerShape" presStyleLbl="node0" presStyleIdx="0" presStyleCnt="1"/>
      <dgm:spPr/>
      <dgm:t>
        <a:bodyPr/>
        <a:lstStyle/>
        <a:p>
          <a:endParaRPr lang="fr-FR"/>
        </a:p>
      </dgm:t>
    </dgm:pt>
    <dgm:pt modelId="{667A6F34-21D2-8945-8C11-7F1C3CACB82C}" type="pres">
      <dgm:prSet presAssocID="{41742318-2417-034B-B50A-978317005C8F}" presName="node" presStyleLbl="node1" presStyleIdx="0" presStyleCnt="6">
        <dgm:presLayoutVars>
          <dgm:bulletEnabled val="1"/>
        </dgm:presLayoutVars>
      </dgm:prSet>
      <dgm:spPr/>
      <dgm:t>
        <a:bodyPr/>
        <a:lstStyle/>
        <a:p>
          <a:endParaRPr lang="en-US"/>
        </a:p>
      </dgm:t>
    </dgm:pt>
    <dgm:pt modelId="{EFD1F1EE-F4DE-7E4A-9EC3-6019165595EF}" type="pres">
      <dgm:prSet presAssocID="{41742318-2417-034B-B50A-978317005C8F}" presName="dummy" presStyleCnt="0"/>
      <dgm:spPr/>
    </dgm:pt>
    <dgm:pt modelId="{37189126-2528-A842-A920-8DB20C277497}" type="pres">
      <dgm:prSet presAssocID="{25C36DA7-8C95-6E4F-BF9F-BEF5DAC1F989}" presName="sibTrans" presStyleLbl="sibTrans2D1" presStyleIdx="0" presStyleCnt="6"/>
      <dgm:spPr/>
      <dgm:t>
        <a:bodyPr/>
        <a:lstStyle/>
        <a:p>
          <a:endParaRPr lang="fr-FR"/>
        </a:p>
      </dgm:t>
    </dgm:pt>
    <dgm:pt modelId="{2496A783-D89B-874D-9325-E54D6E4FDECA}" type="pres">
      <dgm:prSet presAssocID="{75630BAC-6F11-2344-9286-8937ACA5BB0C}" presName="node" presStyleLbl="node1" presStyleIdx="1" presStyleCnt="6">
        <dgm:presLayoutVars>
          <dgm:bulletEnabled val="1"/>
        </dgm:presLayoutVars>
      </dgm:prSet>
      <dgm:spPr/>
      <dgm:t>
        <a:bodyPr/>
        <a:lstStyle/>
        <a:p>
          <a:endParaRPr lang="en-US"/>
        </a:p>
      </dgm:t>
    </dgm:pt>
    <dgm:pt modelId="{4DA5703A-E26E-F948-9058-835EDA032DE8}" type="pres">
      <dgm:prSet presAssocID="{75630BAC-6F11-2344-9286-8937ACA5BB0C}" presName="dummy" presStyleCnt="0"/>
      <dgm:spPr/>
    </dgm:pt>
    <dgm:pt modelId="{C318D256-0B64-DE40-8F70-C1DB695456B8}" type="pres">
      <dgm:prSet presAssocID="{29CBA96B-8965-2446-BF31-62D9FDB1B7C3}" presName="sibTrans" presStyleLbl="sibTrans2D1" presStyleIdx="1" presStyleCnt="6"/>
      <dgm:spPr/>
      <dgm:t>
        <a:bodyPr/>
        <a:lstStyle/>
        <a:p>
          <a:endParaRPr lang="fr-FR"/>
        </a:p>
      </dgm:t>
    </dgm:pt>
    <dgm:pt modelId="{17206ACB-10F0-E645-9830-D984D45D388A}" type="pres">
      <dgm:prSet presAssocID="{D125B922-5140-5C41-A88F-72329E713DAF}" presName="node" presStyleLbl="node1" presStyleIdx="2" presStyleCnt="6">
        <dgm:presLayoutVars>
          <dgm:bulletEnabled val="1"/>
        </dgm:presLayoutVars>
      </dgm:prSet>
      <dgm:spPr/>
      <dgm:t>
        <a:bodyPr/>
        <a:lstStyle/>
        <a:p>
          <a:endParaRPr lang="fr-FR"/>
        </a:p>
      </dgm:t>
    </dgm:pt>
    <dgm:pt modelId="{BFD7A58B-2DB3-054A-9CF7-C7BF7D0EF372}" type="pres">
      <dgm:prSet presAssocID="{D125B922-5140-5C41-A88F-72329E713DAF}" presName="dummy" presStyleCnt="0"/>
      <dgm:spPr/>
    </dgm:pt>
    <dgm:pt modelId="{F868DE79-D0E7-9448-BB59-278EFAD7B715}" type="pres">
      <dgm:prSet presAssocID="{3C873003-B88D-194F-BF52-08BAE7727E27}" presName="sibTrans" presStyleLbl="sibTrans2D1" presStyleIdx="2" presStyleCnt="6"/>
      <dgm:spPr/>
      <dgm:t>
        <a:bodyPr/>
        <a:lstStyle/>
        <a:p>
          <a:endParaRPr lang="fr-FR"/>
        </a:p>
      </dgm:t>
    </dgm:pt>
    <dgm:pt modelId="{CB64A47C-8796-E34F-BD8F-7443E650B4E4}" type="pres">
      <dgm:prSet presAssocID="{79AE04A9-B420-1B43-9632-D2BE1058A98F}" presName="node" presStyleLbl="node1" presStyleIdx="3" presStyleCnt="6">
        <dgm:presLayoutVars>
          <dgm:bulletEnabled val="1"/>
        </dgm:presLayoutVars>
      </dgm:prSet>
      <dgm:spPr/>
      <dgm:t>
        <a:bodyPr/>
        <a:lstStyle/>
        <a:p>
          <a:endParaRPr lang="en-US"/>
        </a:p>
      </dgm:t>
    </dgm:pt>
    <dgm:pt modelId="{47D949D2-5238-F147-BE14-18664DE6E5B3}" type="pres">
      <dgm:prSet presAssocID="{79AE04A9-B420-1B43-9632-D2BE1058A98F}" presName="dummy" presStyleCnt="0"/>
      <dgm:spPr/>
    </dgm:pt>
    <dgm:pt modelId="{1095E219-373E-9A47-BB96-95FF074EC345}" type="pres">
      <dgm:prSet presAssocID="{9DCFC06E-459B-694B-B871-9C4BF5B9E02E}" presName="sibTrans" presStyleLbl="sibTrans2D1" presStyleIdx="3" presStyleCnt="6"/>
      <dgm:spPr/>
      <dgm:t>
        <a:bodyPr/>
        <a:lstStyle/>
        <a:p>
          <a:endParaRPr lang="fr-FR"/>
        </a:p>
      </dgm:t>
    </dgm:pt>
    <dgm:pt modelId="{C85E10BF-DC25-B24B-A50E-0CAB70C64B76}" type="pres">
      <dgm:prSet presAssocID="{846C619C-BDF2-6B45-A6B8-C35538D31BE5}" presName="node" presStyleLbl="node1" presStyleIdx="4" presStyleCnt="6" custScaleX="110371" custScaleY="110302">
        <dgm:presLayoutVars>
          <dgm:bulletEnabled val="1"/>
        </dgm:presLayoutVars>
      </dgm:prSet>
      <dgm:spPr/>
      <dgm:t>
        <a:bodyPr/>
        <a:lstStyle/>
        <a:p>
          <a:endParaRPr lang="fr-FR"/>
        </a:p>
      </dgm:t>
    </dgm:pt>
    <dgm:pt modelId="{412D4DA0-9452-964C-A3E0-E08BEA32CF6F}" type="pres">
      <dgm:prSet presAssocID="{846C619C-BDF2-6B45-A6B8-C35538D31BE5}" presName="dummy" presStyleCnt="0"/>
      <dgm:spPr/>
    </dgm:pt>
    <dgm:pt modelId="{3F390449-8B8B-B64B-A3F6-8B76DE9CB868}" type="pres">
      <dgm:prSet presAssocID="{62B58F59-02BD-5843-840A-D318CB968A3B}" presName="sibTrans" presStyleLbl="sibTrans2D1" presStyleIdx="4" presStyleCnt="6"/>
      <dgm:spPr/>
      <dgm:t>
        <a:bodyPr/>
        <a:lstStyle/>
        <a:p>
          <a:endParaRPr lang="fr-FR"/>
        </a:p>
      </dgm:t>
    </dgm:pt>
    <dgm:pt modelId="{5F5480D0-9549-2141-ABBB-CE050C89933F}" type="pres">
      <dgm:prSet presAssocID="{CF1D5246-77B9-3C4F-8E91-67EE9C280B60}" presName="node" presStyleLbl="node1" presStyleIdx="5" presStyleCnt="6">
        <dgm:presLayoutVars>
          <dgm:bulletEnabled val="1"/>
        </dgm:presLayoutVars>
      </dgm:prSet>
      <dgm:spPr/>
      <dgm:t>
        <a:bodyPr/>
        <a:lstStyle/>
        <a:p>
          <a:endParaRPr lang="fr-FR"/>
        </a:p>
      </dgm:t>
    </dgm:pt>
    <dgm:pt modelId="{C8CB4899-0D8E-EA49-8CB4-3638A1417EFB}" type="pres">
      <dgm:prSet presAssocID="{CF1D5246-77B9-3C4F-8E91-67EE9C280B60}" presName="dummy" presStyleCnt="0"/>
      <dgm:spPr/>
    </dgm:pt>
    <dgm:pt modelId="{4FD73B57-4868-034D-BD62-1C4AA0AD5154}" type="pres">
      <dgm:prSet presAssocID="{6E483928-BEB0-7643-A73E-5BC78C234885}" presName="sibTrans" presStyleLbl="sibTrans2D1" presStyleIdx="5" presStyleCnt="6"/>
      <dgm:spPr/>
      <dgm:t>
        <a:bodyPr/>
        <a:lstStyle/>
        <a:p>
          <a:endParaRPr lang="fr-FR"/>
        </a:p>
      </dgm:t>
    </dgm:pt>
  </dgm:ptLst>
  <dgm:cxnLst>
    <dgm:cxn modelId="{D589F50F-E471-4A9A-82E5-F1D9B097A097}" type="presOf" srcId="{5888AA0D-B7B5-EE41-859C-4947008AC9E7}" destId="{924ECC63-7CF5-634A-9C53-152116566883}" srcOrd="0" destOrd="0" presId="urn:microsoft.com/office/officeart/2005/8/layout/radial6"/>
    <dgm:cxn modelId="{45A30704-9A49-4B4B-80A7-FCC5D58D1B90}" type="presOf" srcId="{846C619C-BDF2-6B45-A6B8-C35538D31BE5}" destId="{C85E10BF-DC25-B24B-A50E-0CAB70C64B76}" srcOrd="0" destOrd="0" presId="urn:microsoft.com/office/officeart/2005/8/layout/radial6"/>
    <dgm:cxn modelId="{8407ED84-84CE-409E-8E3F-A446FE90D013}" type="presOf" srcId="{75630BAC-6F11-2344-9286-8937ACA5BB0C}" destId="{2496A783-D89B-874D-9325-E54D6E4FDECA}" srcOrd="0" destOrd="0" presId="urn:microsoft.com/office/officeart/2005/8/layout/radial6"/>
    <dgm:cxn modelId="{3ED09D74-A5A4-4F33-AB4F-17CCFBFA43D3}" type="presOf" srcId="{06299707-789E-024D-A8E0-9C1CB322B2FC}" destId="{147A9527-3262-6341-990A-748D3A81935B}" srcOrd="0" destOrd="0" presId="urn:microsoft.com/office/officeart/2005/8/layout/radial6"/>
    <dgm:cxn modelId="{5D531524-1835-43B5-A099-3B6B36A9E024}" type="presOf" srcId="{CF1D5246-77B9-3C4F-8E91-67EE9C280B60}" destId="{5F5480D0-9549-2141-ABBB-CE050C89933F}" srcOrd="0" destOrd="0" presId="urn:microsoft.com/office/officeart/2005/8/layout/radial6"/>
    <dgm:cxn modelId="{03635F2E-8FD4-BE4C-8967-B9FF041E8AAB}" srcId="{06299707-789E-024D-A8E0-9C1CB322B2FC}" destId="{41742318-2417-034B-B50A-978317005C8F}" srcOrd="0" destOrd="0" parTransId="{D3AD2021-2697-C24C-834C-59C2ACDCB54A}" sibTransId="{25C36DA7-8C95-6E4F-BF9F-BEF5DAC1F989}"/>
    <dgm:cxn modelId="{C071BDBA-0D19-4C24-912E-B4201739CDCF}" type="presOf" srcId="{41742318-2417-034B-B50A-978317005C8F}" destId="{667A6F34-21D2-8945-8C11-7F1C3CACB82C}" srcOrd="0" destOrd="0" presId="urn:microsoft.com/office/officeart/2005/8/layout/radial6"/>
    <dgm:cxn modelId="{E1E0B4D3-577D-EF4E-A382-AE3479500CDA}" srcId="{06299707-789E-024D-A8E0-9C1CB322B2FC}" destId="{75630BAC-6F11-2344-9286-8937ACA5BB0C}" srcOrd="1" destOrd="0" parTransId="{CE0DE384-59B2-624D-9140-CA70F2F71A1F}" sibTransId="{29CBA96B-8965-2446-BF31-62D9FDB1B7C3}"/>
    <dgm:cxn modelId="{2F1D5CD0-4BA2-4DC2-AE61-76B118D0DCEA}" type="presOf" srcId="{D125B922-5140-5C41-A88F-72329E713DAF}" destId="{17206ACB-10F0-E645-9830-D984D45D388A}" srcOrd="0" destOrd="0" presId="urn:microsoft.com/office/officeart/2005/8/layout/radial6"/>
    <dgm:cxn modelId="{1D04BF42-4982-A84C-B62D-8FB8BE037AE2}" srcId="{06299707-789E-024D-A8E0-9C1CB322B2FC}" destId="{79AE04A9-B420-1B43-9632-D2BE1058A98F}" srcOrd="3" destOrd="0" parTransId="{6288DFF2-F58A-3A4B-93E2-E712D3A2E695}" sibTransId="{9DCFC06E-459B-694B-B871-9C4BF5B9E02E}"/>
    <dgm:cxn modelId="{9FFE615C-14AA-49D2-828A-922D5DE48EA0}" type="presOf" srcId="{79AE04A9-B420-1B43-9632-D2BE1058A98F}" destId="{CB64A47C-8796-E34F-BD8F-7443E650B4E4}" srcOrd="0" destOrd="0" presId="urn:microsoft.com/office/officeart/2005/8/layout/radial6"/>
    <dgm:cxn modelId="{4ADC36ED-AA7A-A349-A61D-101BBEBD116E}" srcId="{5888AA0D-B7B5-EE41-859C-4947008AC9E7}" destId="{06299707-789E-024D-A8E0-9C1CB322B2FC}" srcOrd="0" destOrd="0" parTransId="{8F12E434-E091-C842-B6A0-FE8461E69979}" sibTransId="{048CA565-57A8-6B4B-B01C-CD808F0619E5}"/>
    <dgm:cxn modelId="{AF8919A0-DE6F-441F-9594-ADF45A03EEE7}" type="presOf" srcId="{9DCFC06E-459B-694B-B871-9C4BF5B9E02E}" destId="{1095E219-373E-9A47-BB96-95FF074EC345}" srcOrd="0" destOrd="0" presId="urn:microsoft.com/office/officeart/2005/8/layout/radial6"/>
    <dgm:cxn modelId="{0ED818BD-41B8-CD45-B39B-2ED3F4F5BAD2}" srcId="{06299707-789E-024D-A8E0-9C1CB322B2FC}" destId="{CF1D5246-77B9-3C4F-8E91-67EE9C280B60}" srcOrd="5" destOrd="0" parTransId="{FDB4B452-64BA-7A46-BA57-64CF8CEF3587}" sibTransId="{6E483928-BEB0-7643-A73E-5BC78C234885}"/>
    <dgm:cxn modelId="{8FBFB935-2009-4216-B557-658D5EAD4478}" type="presOf" srcId="{6E483928-BEB0-7643-A73E-5BC78C234885}" destId="{4FD73B57-4868-034D-BD62-1C4AA0AD5154}" srcOrd="0" destOrd="0" presId="urn:microsoft.com/office/officeart/2005/8/layout/radial6"/>
    <dgm:cxn modelId="{2216B5C1-5331-EA46-9299-C9969E66C460}" srcId="{06299707-789E-024D-A8E0-9C1CB322B2FC}" destId="{846C619C-BDF2-6B45-A6B8-C35538D31BE5}" srcOrd="4" destOrd="0" parTransId="{2F455EB0-043F-EB46-AFC4-B07CABE27948}" sibTransId="{62B58F59-02BD-5843-840A-D318CB968A3B}"/>
    <dgm:cxn modelId="{56B64962-C6BA-4905-8E65-FAF672E157D0}" type="presOf" srcId="{3C873003-B88D-194F-BF52-08BAE7727E27}" destId="{F868DE79-D0E7-9448-BB59-278EFAD7B715}" srcOrd="0" destOrd="0" presId="urn:microsoft.com/office/officeart/2005/8/layout/radial6"/>
    <dgm:cxn modelId="{7162DB54-1BA0-604A-ABE6-77B55E11C950}" srcId="{06299707-789E-024D-A8E0-9C1CB322B2FC}" destId="{D125B922-5140-5C41-A88F-72329E713DAF}" srcOrd="2" destOrd="0" parTransId="{C2CF496D-971D-F344-94A5-5D2E70B2F264}" sibTransId="{3C873003-B88D-194F-BF52-08BAE7727E27}"/>
    <dgm:cxn modelId="{26F302BF-D837-41EE-A143-0C47E417C12C}" type="presOf" srcId="{29CBA96B-8965-2446-BF31-62D9FDB1B7C3}" destId="{C318D256-0B64-DE40-8F70-C1DB695456B8}" srcOrd="0" destOrd="0" presId="urn:microsoft.com/office/officeart/2005/8/layout/radial6"/>
    <dgm:cxn modelId="{0174F6A2-6840-4F5B-A7DC-B956F7AF19E3}" type="presOf" srcId="{62B58F59-02BD-5843-840A-D318CB968A3B}" destId="{3F390449-8B8B-B64B-A3F6-8B76DE9CB868}" srcOrd="0" destOrd="0" presId="urn:microsoft.com/office/officeart/2005/8/layout/radial6"/>
    <dgm:cxn modelId="{D0CA85D9-9B19-44B0-8221-FB979CD46670}" type="presOf" srcId="{25C36DA7-8C95-6E4F-BF9F-BEF5DAC1F989}" destId="{37189126-2528-A842-A920-8DB20C277497}" srcOrd="0" destOrd="0" presId="urn:microsoft.com/office/officeart/2005/8/layout/radial6"/>
    <dgm:cxn modelId="{D3D5B092-D8C3-4525-940A-D10C31B6E2C4}" type="presParOf" srcId="{924ECC63-7CF5-634A-9C53-152116566883}" destId="{147A9527-3262-6341-990A-748D3A81935B}" srcOrd="0" destOrd="0" presId="urn:microsoft.com/office/officeart/2005/8/layout/radial6"/>
    <dgm:cxn modelId="{F2DFD009-424B-483B-BCCF-B608F8135B90}" type="presParOf" srcId="{924ECC63-7CF5-634A-9C53-152116566883}" destId="{667A6F34-21D2-8945-8C11-7F1C3CACB82C}" srcOrd="1" destOrd="0" presId="urn:microsoft.com/office/officeart/2005/8/layout/radial6"/>
    <dgm:cxn modelId="{8E91B518-A881-42F0-A100-68E911A6FF01}" type="presParOf" srcId="{924ECC63-7CF5-634A-9C53-152116566883}" destId="{EFD1F1EE-F4DE-7E4A-9EC3-6019165595EF}" srcOrd="2" destOrd="0" presId="urn:microsoft.com/office/officeart/2005/8/layout/radial6"/>
    <dgm:cxn modelId="{3A72F284-A826-4E07-9D89-8A2DFA0E7A67}" type="presParOf" srcId="{924ECC63-7CF5-634A-9C53-152116566883}" destId="{37189126-2528-A842-A920-8DB20C277497}" srcOrd="3" destOrd="0" presId="urn:microsoft.com/office/officeart/2005/8/layout/radial6"/>
    <dgm:cxn modelId="{6D033528-6876-4542-861E-2A3B66AD2660}" type="presParOf" srcId="{924ECC63-7CF5-634A-9C53-152116566883}" destId="{2496A783-D89B-874D-9325-E54D6E4FDECA}" srcOrd="4" destOrd="0" presId="urn:microsoft.com/office/officeart/2005/8/layout/radial6"/>
    <dgm:cxn modelId="{73E49C4D-8E34-4332-9EF7-52DE09A2D4D0}" type="presParOf" srcId="{924ECC63-7CF5-634A-9C53-152116566883}" destId="{4DA5703A-E26E-F948-9058-835EDA032DE8}" srcOrd="5" destOrd="0" presId="urn:microsoft.com/office/officeart/2005/8/layout/radial6"/>
    <dgm:cxn modelId="{6010F491-835A-4FE4-993B-A901640F50EB}" type="presParOf" srcId="{924ECC63-7CF5-634A-9C53-152116566883}" destId="{C318D256-0B64-DE40-8F70-C1DB695456B8}" srcOrd="6" destOrd="0" presId="urn:microsoft.com/office/officeart/2005/8/layout/radial6"/>
    <dgm:cxn modelId="{5F37C42C-4E0F-4B96-BD2A-56ECCD26BFED}" type="presParOf" srcId="{924ECC63-7CF5-634A-9C53-152116566883}" destId="{17206ACB-10F0-E645-9830-D984D45D388A}" srcOrd="7" destOrd="0" presId="urn:microsoft.com/office/officeart/2005/8/layout/radial6"/>
    <dgm:cxn modelId="{BF4F5746-185D-47C6-A063-923030FCC4EB}" type="presParOf" srcId="{924ECC63-7CF5-634A-9C53-152116566883}" destId="{BFD7A58B-2DB3-054A-9CF7-C7BF7D0EF372}" srcOrd="8" destOrd="0" presId="urn:microsoft.com/office/officeart/2005/8/layout/radial6"/>
    <dgm:cxn modelId="{E5F70D33-6A28-4B24-B635-DCD8F0FA843B}" type="presParOf" srcId="{924ECC63-7CF5-634A-9C53-152116566883}" destId="{F868DE79-D0E7-9448-BB59-278EFAD7B715}" srcOrd="9" destOrd="0" presId="urn:microsoft.com/office/officeart/2005/8/layout/radial6"/>
    <dgm:cxn modelId="{E8130E5E-E2BC-4B98-BCFD-573DECDC9AFC}" type="presParOf" srcId="{924ECC63-7CF5-634A-9C53-152116566883}" destId="{CB64A47C-8796-E34F-BD8F-7443E650B4E4}" srcOrd="10" destOrd="0" presId="urn:microsoft.com/office/officeart/2005/8/layout/radial6"/>
    <dgm:cxn modelId="{45100FA6-2AE7-4CE1-878C-EE7F244C831D}" type="presParOf" srcId="{924ECC63-7CF5-634A-9C53-152116566883}" destId="{47D949D2-5238-F147-BE14-18664DE6E5B3}" srcOrd="11" destOrd="0" presId="urn:microsoft.com/office/officeart/2005/8/layout/radial6"/>
    <dgm:cxn modelId="{BF16CEA7-99C5-4ED4-9946-095BBC84F194}" type="presParOf" srcId="{924ECC63-7CF5-634A-9C53-152116566883}" destId="{1095E219-373E-9A47-BB96-95FF074EC345}" srcOrd="12" destOrd="0" presId="urn:microsoft.com/office/officeart/2005/8/layout/radial6"/>
    <dgm:cxn modelId="{94A5B67B-4B22-4CAC-98A6-B25B649020D8}" type="presParOf" srcId="{924ECC63-7CF5-634A-9C53-152116566883}" destId="{C85E10BF-DC25-B24B-A50E-0CAB70C64B76}" srcOrd="13" destOrd="0" presId="urn:microsoft.com/office/officeart/2005/8/layout/radial6"/>
    <dgm:cxn modelId="{8BD7DAE3-59A7-4197-9CD8-6A9F58711694}" type="presParOf" srcId="{924ECC63-7CF5-634A-9C53-152116566883}" destId="{412D4DA0-9452-964C-A3E0-E08BEA32CF6F}" srcOrd="14" destOrd="0" presId="urn:microsoft.com/office/officeart/2005/8/layout/radial6"/>
    <dgm:cxn modelId="{19BD7B29-467A-4CDE-8C5B-DD0760C308E3}" type="presParOf" srcId="{924ECC63-7CF5-634A-9C53-152116566883}" destId="{3F390449-8B8B-B64B-A3F6-8B76DE9CB868}" srcOrd="15" destOrd="0" presId="urn:microsoft.com/office/officeart/2005/8/layout/radial6"/>
    <dgm:cxn modelId="{D872CB4A-2DE0-4B6C-A95A-83309803C6BD}" type="presParOf" srcId="{924ECC63-7CF5-634A-9C53-152116566883}" destId="{5F5480D0-9549-2141-ABBB-CE050C89933F}" srcOrd="16" destOrd="0" presId="urn:microsoft.com/office/officeart/2005/8/layout/radial6"/>
    <dgm:cxn modelId="{83EEEC36-0931-4116-B6D7-12AF387C48D2}" type="presParOf" srcId="{924ECC63-7CF5-634A-9C53-152116566883}" destId="{C8CB4899-0D8E-EA49-8CB4-3638A1417EFB}" srcOrd="17" destOrd="0" presId="urn:microsoft.com/office/officeart/2005/8/layout/radial6"/>
    <dgm:cxn modelId="{CA43E64D-38C1-40B0-9EFC-32B8E755C250}" type="presParOf" srcId="{924ECC63-7CF5-634A-9C53-152116566883}" destId="{4FD73B57-4868-034D-BD62-1C4AA0AD5154}" srcOrd="18"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D73B57-4868-034D-BD62-1C4AA0AD5154}">
      <dsp:nvSpPr>
        <dsp:cNvPr id="0" name=""/>
        <dsp:cNvSpPr/>
      </dsp:nvSpPr>
      <dsp:spPr>
        <a:xfrm>
          <a:off x="1674603" y="611821"/>
          <a:ext cx="4186556" cy="4186556"/>
        </a:xfrm>
        <a:prstGeom prst="blockArc">
          <a:avLst>
            <a:gd name="adj1" fmla="val 12600000"/>
            <a:gd name="adj2" fmla="val 16200000"/>
            <a:gd name="adj3" fmla="val 4521"/>
          </a:avLst>
        </a:prstGeom>
        <a:solidFill>
          <a:schemeClr val="accent2">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sp>
    <dsp:sp modelId="{3F390449-8B8B-B64B-A3F6-8B76DE9CB868}">
      <dsp:nvSpPr>
        <dsp:cNvPr id="0" name=""/>
        <dsp:cNvSpPr/>
      </dsp:nvSpPr>
      <dsp:spPr>
        <a:xfrm>
          <a:off x="1674603" y="611821"/>
          <a:ext cx="4186556" cy="4186556"/>
        </a:xfrm>
        <a:prstGeom prst="blockArc">
          <a:avLst>
            <a:gd name="adj1" fmla="val 9000000"/>
            <a:gd name="adj2" fmla="val 12600000"/>
            <a:gd name="adj3" fmla="val 4521"/>
          </a:avLst>
        </a:prstGeom>
        <a:solidFill>
          <a:schemeClr val="accent6">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sp>
    <dsp:sp modelId="{1095E219-373E-9A47-BB96-95FF074EC345}">
      <dsp:nvSpPr>
        <dsp:cNvPr id="0" name=""/>
        <dsp:cNvSpPr/>
      </dsp:nvSpPr>
      <dsp:spPr>
        <a:xfrm>
          <a:off x="1674603" y="611821"/>
          <a:ext cx="4186556" cy="4186556"/>
        </a:xfrm>
        <a:prstGeom prst="blockArc">
          <a:avLst>
            <a:gd name="adj1" fmla="val 5400000"/>
            <a:gd name="adj2" fmla="val 9000000"/>
            <a:gd name="adj3" fmla="val 4521"/>
          </a:avLst>
        </a:prstGeom>
        <a:solidFill>
          <a:schemeClr val="accent5">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sp>
    <dsp:sp modelId="{F868DE79-D0E7-9448-BB59-278EFAD7B715}">
      <dsp:nvSpPr>
        <dsp:cNvPr id="0" name=""/>
        <dsp:cNvSpPr/>
      </dsp:nvSpPr>
      <dsp:spPr>
        <a:xfrm>
          <a:off x="1674603" y="611821"/>
          <a:ext cx="4186556" cy="4186556"/>
        </a:xfrm>
        <a:prstGeom prst="blockArc">
          <a:avLst>
            <a:gd name="adj1" fmla="val 1800000"/>
            <a:gd name="adj2" fmla="val 5400000"/>
            <a:gd name="adj3" fmla="val 4521"/>
          </a:avLst>
        </a:prstGeom>
        <a:solidFill>
          <a:schemeClr val="accent4">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sp>
    <dsp:sp modelId="{C318D256-0B64-DE40-8F70-C1DB695456B8}">
      <dsp:nvSpPr>
        <dsp:cNvPr id="0" name=""/>
        <dsp:cNvSpPr/>
      </dsp:nvSpPr>
      <dsp:spPr>
        <a:xfrm>
          <a:off x="1674603" y="611821"/>
          <a:ext cx="4186556" cy="4186556"/>
        </a:xfrm>
        <a:prstGeom prst="blockArc">
          <a:avLst>
            <a:gd name="adj1" fmla="val 19800000"/>
            <a:gd name="adj2" fmla="val 1800000"/>
            <a:gd name="adj3" fmla="val 4521"/>
          </a:avLst>
        </a:prstGeom>
        <a:solidFill>
          <a:schemeClr val="accent3">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sp>
    <dsp:sp modelId="{37189126-2528-A842-A920-8DB20C277497}">
      <dsp:nvSpPr>
        <dsp:cNvPr id="0" name=""/>
        <dsp:cNvSpPr/>
      </dsp:nvSpPr>
      <dsp:spPr>
        <a:xfrm>
          <a:off x="1674603" y="611821"/>
          <a:ext cx="4186556" cy="4186556"/>
        </a:xfrm>
        <a:prstGeom prst="blockArc">
          <a:avLst>
            <a:gd name="adj1" fmla="val 16200000"/>
            <a:gd name="adj2" fmla="val 19800000"/>
            <a:gd name="adj3" fmla="val 4521"/>
          </a:avLst>
        </a:prstGeom>
        <a:solidFill>
          <a:schemeClr val="accent2">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sp>
    <dsp:sp modelId="{147A9527-3262-6341-990A-748D3A81935B}">
      <dsp:nvSpPr>
        <dsp:cNvPr id="0" name=""/>
        <dsp:cNvSpPr/>
      </dsp:nvSpPr>
      <dsp:spPr>
        <a:xfrm>
          <a:off x="2828961" y="1766180"/>
          <a:ext cx="1877838" cy="1877838"/>
        </a:xfrm>
        <a:prstGeom prst="ellipse">
          <a:avLst/>
        </a:prstGeom>
        <a:solidFill>
          <a:schemeClr val="accent1">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36830" tIns="36830" rIns="36830" bIns="36830" numCol="1" spcCol="1270" anchor="ctr" anchorCtr="0">
          <a:noAutofit/>
        </a:bodyPr>
        <a:lstStyle/>
        <a:p>
          <a:pPr lvl="0" algn="ctr" defTabSz="1289050">
            <a:lnSpc>
              <a:spcPct val="90000"/>
            </a:lnSpc>
            <a:spcBef>
              <a:spcPct val="0"/>
            </a:spcBef>
            <a:spcAft>
              <a:spcPct val="35000"/>
            </a:spcAft>
          </a:pPr>
          <a:r>
            <a:rPr lang="fr-BE" sz="2900" kern="1200" noProof="0" dirty="0" smtClean="0"/>
            <a:t>Adopter Profile</a:t>
          </a:r>
          <a:endParaRPr lang="fr-BE" sz="2900" kern="1200" noProof="0" dirty="0"/>
        </a:p>
      </dsp:txBody>
      <dsp:txXfrm>
        <a:off x="3103964" y="2041183"/>
        <a:ext cx="1327832" cy="1327832"/>
      </dsp:txXfrm>
    </dsp:sp>
    <dsp:sp modelId="{667A6F34-21D2-8945-8C11-7F1C3CACB82C}">
      <dsp:nvSpPr>
        <dsp:cNvPr id="0" name=""/>
        <dsp:cNvSpPr/>
      </dsp:nvSpPr>
      <dsp:spPr>
        <a:xfrm>
          <a:off x="3110637" y="1899"/>
          <a:ext cx="1314487" cy="1314487"/>
        </a:xfrm>
        <a:prstGeom prst="ellipse">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fr-BE" sz="1400" kern="1200" noProof="0" dirty="0" smtClean="0"/>
            <a:t>Agriculture  </a:t>
          </a:r>
          <a:r>
            <a:rPr lang="fr-BE" sz="1400" kern="1200" noProof="0" dirty="0" err="1" smtClean="0"/>
            <a:t>is</a:t>
          </a:r>
          <a:r>
            <a:rPr lang="fr-BE" sz="1400" kern="1200" noProof="0" dirty="0" smtClean="0"/>
            <a:t> the main </a:t>
          </a:r>
          <a:r>
            <a:rPr lang="fr-BE" sz="1400" kern="1200" noProof="0" dirty="0" err="1" smtClean="0"/>
            <a:t>Activity</a:t>
          </a:r>
          <a:endParaRPr lang="fr-BE" sz="1400" kern="1200" noProof="0" dirty="0"/>
        </a:p>
      </dsp:txBody>
      <dsp:txXfrm>
        <a:off x="3303139" y="194401"/>
        <a:ext cx="929483" cy="929483"/>
      </dsp:txXfrm>
    </dsp:sp>
    <dsp:sp modelId="{2496A783-D89B-874D-9325-E54D6E4FDECA}">
      <dsp:nvSpPr>
        <dsp:cNvPr id="0" name=""/>
        <dsp:cNvSpPr/>
      </dsp:nvSpPr>
      <dsp:spPr>
        <a:xfrm>
          <a:off x="4882488" y="1024878"/>
          <a:ext cx="1314487" cy="1314487"/>
        </a:xfrm>
        <a:prstGeom prst="ellipse">
          <a:avLst/>
        </a:prstGeom>
        <a:solidFill>
          <a:schemeClr val="accent3">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fr-BE" sz="1600" kern="1200" noProof="0" dirty="0" smtClean="0"/>
            <a:t>Young</a:t>
          </a:r>
          <a:endParaRPr lang="fr-BE" sz="1600" kern="1200" noProof="0" dirty="0"/>
        </a:p>
      </dsp:txBody>
      <dsp:txXfrm>
        <a:off x="5074990" y="1217380"/>
        <a:ext cx="929483" cy="929483"/>
      </dsp:txXfrm>
    </dsp:sp>
    <dsp:sp modelId="{17206ACB-10F0-E645-9830-D984D45D388A}">
      <dsp:nvSpPr>
        <dsp:cNvPr id="0" name=""/>
        <dsp:cNvSpPr/>
      </dsp:nvSpPr>
      <dsp:spPr>
        <a:xfrm>
          <a:off x="4882488" y="3070834"/>
          <a:ext cx="1314487" cy="1314487"/>
        </a:xfrm>
        <a:prstGeom prst="ellipse">
          <a:avLst/>
        </a:prstGeom>
        <a:solidFill>
          <a:schemeClr val="accent4">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0320" tIns="20320" rIns="20320" bIns="20320" numCol="1" spcCol="1270" anchor="ctr" anchorCtr="0">
          <a:noAutofit/>
        </a:bodyPr>
        <a:lstStyle/>
        <a:p>
          <a:pPr lvl="0" algn="ctr" defTabSz="711200">
            <a:lnSpc>
              <a:spcPct val="90000"/>
            </a:lnSpc>
            <a:spcBef>
              <a:spcPct val="0"/>
            </a:spcBef>
            <a:spcAft>
              <a:spcPct val="35000"/>
            </a:spcAft>
          </a:pPr>
          <a:r>
            <a:rPr lang="fr-BE" sz="1600" kern="1200" noProof="0" dirty="0" smtClean="0"/>
            <a:t>Few </a:t>
          </a:r>
          <a:r>
            <a:rPr lang="fr-BE" sz="1600" kern="1200" noProof="0" dirty="0" err="1" smtClean="0"/>
            <a:t>Livestock</a:t>
          </a:r>
          <a:endParaRPr lang="fr-BE" sz="1600" kern="1200" noProof="0" dirty="0"/>
        </a:p>
      </dsp:txBody>
      <dsp:txXfrm>
        <a:off x="5074990" y="3263336"/>
        <a:ext cx="929483" cy="929483"/>
      </dsp:txXfrm>
    </dsp:sp>
    <dsp:sp modelId="{CB64A47C-8796-E34F-BD8F-7443E650B4E4}">
      <dsp:nvSpPr>
        <dsp:cNvPr id="0" name=""/>
        <dsp:cNvSpPr/>
      </dsp:nvSpPr>
      <dsp:spPr>
        <a:xfrm>
          <a:off x="3110637" y="4093813"/>
          <a:ext cx="1314487" cy="1314487"/>
        </a:xfrm>
        <a:prstGeom prst="ellipse">
          <a:avLst/>
        </a:prstGeom>
        <a:solidFill>
          <a:schemeClr val="accent5">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9050" tIns="19050" rIns="19050" bIns="19050" numCol="1" spcCol="1270" anchor="ctr" anchorCtr="0">
          <a:noAutofit/>
        </a:bodyPr>
        <a:lstStyle/>
        <a:p>
          <a:pPr lvl="0" algn="ctr" defTabSz="666750">
            <a:lnSpc>
              <a:spcPct val="90000"/>
            </a:lnSpc>
            <a:spcBef>
              <a:spcPct val="0"/>
            </a:spcBef>
            <a:spcAft>
              <a:spcPct val="35000"/>
            </a:spcAft>
          </a:pPr>
          <a:r>
            <a:rPr lang="fr-FR" sz="1500" kern="1200" noProof="0" dirty="0" smtClean="0"/>
            <a:t>Contact </a:t>
          </a:r>
          <a:r>
            <a:rPr lang="fr-FR" sz="1500" kern="1200" noProof="0" dirty="0" err="1" smtClean="0"/>
            <a:t>with</a:t>
          </a:r>
          <a:r>
            <a:rPr lang="fr-FR" sz="1500" kern="1200" noProof="0" dirty="0" smtClean="0"/>
            <a:t> extension agents</a:t>
          </a:r>
          <a:endParaRPr lang="fr-BE" sz="1500" kern="1200" noProof="0" dirty="0"/>
        </a:p>
      </dsp:txBody>
      <dsp:txXfrm>
        <a:off x="3303139" y="4286315"/>
        <a:ext cx="929483" cy="929483"/>
      </dsp:txXfrm>
    </dsp:sp>
    <dsp:sp modelId="{C85E10BF-DC25-B24B-A50E-0CAB70C64B76}">
      <dsp:nvSpPr>
        <dsp:cNvPr id="0" name=""/>
        <dsp:cNvSpPr/>
      </dsp:nvSpPr>
      <dsp:spPr>
        <a:xfrm>
          <a:off x="1270624" y="3003125"/>
          <a:ext cx="1450812" cy="1449905"/>
        </a:xfrm>
        <a:prstGeom prst="ellipse">
          <a:avLst/>
        </a:prstGeom>
        <a:solidFill>
          <a:schemeClr val="accent6">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fr-BE" sz="1400" kern="1200" noProof="0" dirty="0" smtClean="0"/>
            <a:t>Land </a:t>
          </a:r>
          <a:r>
            <a:rPr lang="fr-BE" sz="1400" kern="1200" noProof="0" dirty="0" err="1" smtClean="0"/>
            <a:t>Owner</a:t>
          </a:r>
          <a:endParaRPr lang="fr-BE" sz="1400" kern="1200" noProof="0" dirty="0"/>
        </a:p>
      </dsp:txBody>
      <dsp:txXfrm>
        <a:off x="1483090" y="3215459"/>
        <a:ext cx="1025880" cy="1025237"/>
      </dsp:txXfrm>
    </dsp:sp>
    <dsp:sp modelId="{5F5480D0-9549-2141-ABBB-CE050C89933F}">
      <dsp:nvSpPr>
        <dsp:cNvPr id="0" name=""/>
        <dsp:cNvSpPr/>
      </dsp:nvSpPr>
      <dsp:spPr>
        <a:xfrm>
          <a:off x="1338787" y="1024878"/>
          <a:ext cx="1314487" cy="1314487"/>
        </a:xfrm>
        <a:prstGeom prst="ellipse">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17780" tIns="17780" rIns="17780" bIns="17780" numCol="1" spcCol="1270" anchor="ctr" anchorCtr="0">
          <a:noAutofit/>
        </a:bodyPr>
        <a:lstStyle/>
        <a:p>
          <a:pPr lvl="0" algn="ctr" defTabSz="622300">
            <a:lnSpc>
              <a:spcPct val="90000"/>
            </a:lnSpc>
            <a:spcBef>
              <a:spcPct val="0"/>
            </a:spcBef>
            <a:spcAft>
              <a:spcPct val="35000"/>
            </a:spcAft>
          </a:pPr>
          <a:r>
            <a:rPr lang="fr-BE" sz="1400" kern="1200" noProof="0" dirty="0" err="1" smtClean="0"/>
            <a:t>Educated</a:t>
          </a:r>
          <a:endParaRPr lang="fr-BE" sz="1400" kern="1200" noProof="0" dirty="0"/>
        </a:p>
      </dsp:txBody>
      <dsp:txXfrm>
        <a:off x="1531289" y="1217380"/>
        <a:ext cx="929483" cy="929483"/>
      </dsp:txXfrm>
    </dsp:sp>
  </dsp:spTree>
</dsp:drawing>
</file>

<file path=ppt/diagrams/layout1.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0.34511</cdr:x>
      <cdr:y>0.14403</cdr:y>
    </cdr:from>
    <cdr:to>
      <cdr:x>0.63015</cdr:x>
      <cdr:y>0.86831</cdr:y>
    </cdr:to>
    <cdr:sp macro="" textlink="">
      <cdr:nvSpPr>
        <cdr:cNvPr id="6" name="Forme libre 5"/>
        <cdr:cNvSpPr/>
      </cdr:nvSpPr>
      <cdr:spPr>
        <a:xfrm xmlns:a="http://schemas.openxmlformats.org/drawingml/2006/main">
          <a:off x="2025950" y="496513"/>
          <a:ext cx="1673313" cy="2496802"/>
        </a:xfrm>
        <a:custGeom xmlns:a="http://schemas.openxmlformats.org/drawingml/2006/main">
          <a:avLst/>
          <a:gdLst>
            <a:gd name="connsiteX0" fmla="*/ 0 w 2324100"/>
            <a:gd name="connsiteY0" fmla="*/ 114300 h 3219450"/>
            <a:gd name="connsiteX1" fmla="*/ 1304925 w 2324100"/>
            <a:gd name="connsiteY1" fmla="*/ 3219450 h 3219450"/>
            <a:gd name="connsiteX2" fmla="*/ 1847850 w 2324100"/>
            <a:gd name="connsiteY2" fmla="*/ 2838450 h 3219450"/>
            <a:gd name="connsiteX3" fmla="*/ 2190750 w 2324100"/>
            <a:gd name="connsiteY3" fmla="*/ 2305050 h 3219450"/>
            <a:gd name="connsiteX4" fmla="*/ 2324100 w 2324100"/>
            <a:gd name="connsiteY4" fmla="*/ 1676400 h 3219450"/>
            <a:gd name="connsiteX5" fmla="*/ 2200275 w 2324100"/>
            <a:gd name="connsiteY5" fmla="*/ 1028700 h 3219450"/>
            <a:gd name="connsiteX6" fmla="*/ 1838325 w 2324100"/>
            <a:gd name="connsiteY6" fmla="*/ 485775 h 3219450"/>
            <a:gd name="connsiteX7" fmla="*/ 1285875 w 2324100"/>
            <a:gd name="connsiteY7" fmla="*/ 123825 h 3219450"/>
            <a:gd name="connsiteX8" fmla="*/ 638175 w 2324100"/>
            <a:gd name="connsiteY8" fmla="*/ 0 h 3219450"/>
            <a:gd name="connsiteX9" fmla="*/ 0 w 2324100"/>
            <a:gd name="connsiteY9" fmla="*/ 114300 h 3219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24100" h="3219450">
              <a:moveTo>
                <a:pt x="0" y="114300"/>
              </a:moveTo>
              <a:lnTo>
                <a:pt x="1304925" y="3219450"/>
              </a:lnTo>
              <a:lnTo>
                <a:pt x="1847850" y="2838450"/>
              </a:lnTo>
              <a:lnTo>
                <a:pt x="2190750" y="2305050"/>
              </a:lnTo>
              <a:lnTo>
                <a:pt x="2324100" y="1676400"/>
              </a:lnTo>
              <a:lnTo>
                <a:pt x="2200275" y="1028700"/>
              </a:lnTo>
              <a:lnTo>
                <a:pt x="1838325" y="485775"/>
              </a:lnTo>
              <a:lnTo>
                <a:pt x="1285875" y="123825"/>
              </a:lnTo>
              <a:lnTo>
                <a:pt x="638175" y="0"/>
              </a:lnTo>
              <a:lnTo>
                <a:pt x="0" y="114300"/>
              </a:lnTo>
              <a:close/>
            </a:path>
          </a:pathLst>
        </a:custGeom>
        <a:noFill xmlns:a="http://schemas.openxmlformats.org/drawingml/2006/main"/>
        <a:ln xmlns:a="http://schemas.openxmlformats.org/drawingml/2006/main" w="38100">
          <a:solidFill>
            <a:srgbClr val="00B050"/>
          </a:solidFill>
          <a:prstDash val="dash"/>
        </a:ln>
      </cdr:spPr>
      <cdr:style>
        <a:lnRef xmlns:a="http://schemas.openxmlformats.org/drawingml/2006/main" idx="2">
          <a:schemeClr val="accent6"/>
        </a:lnRef>
        <a:fillRef xmlns:a="http://schemas.openxmlformats.org/drawingml/2006/main" idx="1">
          <a:schemeClr val="lt1"/>
        </a:fillRef>
        <a:effectRef xmlns:a="http://schemas.openxmlformats.org/drawingml/2006/main" idx="0">
          <a:schemeClr val="accent6"/>
        </a:effectRef>
        <a:fontRef xmlns:a="http://schemas.openxmlformats.org/drawingml/2006/main" idx="minor">
          <a:schemeClr val="dk1"/>
        </a:fontRef>
      </cdr:style>
      <cdr:txBody>
        <a:bodyPr xmlns:a="http://schemas.openxmlformats.org/drawingml/2006/main"/>
        <a:lstStyle xmlns:a="http://schemas.openxmlformats.org/drawingml/2006/main"/>
        <a:p xmlns:a="http://schemas.openxmlformats.org/drawingml/2006/main">
          <a:endParaRPr lang="fr-FR"/>
        </a:p>
      </cdr:txBody>
    </cdr:sp>
  </cdr:relSizeAnchor>
  <cdr:relSizeAnchor xmlns:cdr="http://schemas.openxmlformats.org/drawingml/2006/chartDrawing">
    <cdr:from>
      <cdr:x>0.20612</cdr:x>
      <cdr:y>0.16358</cdr:y>
    </cdr:from>
    <cdr:to>
      <cdr:x>0.41696</cdr:x>
      <cdr:y>0.52058</cdr:y>
    </cdr:to>
    <cdr:sp macro="" textlink="">
      <cdr:nvSpPr>
        <cdr:cNvPr id="18" name="Forme libre 17"/>
        <cdr:cNvSpPr/>
      </cdr:nvSpPr>
      <cdr:spPr>
        <a:xfrm xmlns:a="http://schemas.openxmlformats.org/drawingml/2006/main">
          <a:off x="1666876" y="757253"/>
          <a:ext cx="1704965" cy="1652572"/>
        </a:xfrm>
        <a:custGeom xmlns:a="http://schemas.openxmlformats.org/drawingml/2006/main">
          <a:avLst/>
          <a:gdLst>
            <a:gd name="connsiteX0" fmla="*/ 1590675 w 1590675"/>
            <a:gd name="connsiteY0" fmla="*/ 1524000 h 1533525"/>
            <a:gd name="connsiteX1" fmla="*/ 0 w 1590675"/>
            <a:gd name="connsiteY1" fmla="*/ 1533525 h 1533525"/>
            <a:gd name="connsiteX2" fmla="*/ 114300 w 1590675"/>
            <a:gd name="connsiteY2" fmla="*/ 895350 h 1533525"/>
            <a:gd name="connsiteX3" fmla="*/ 457200 w 1590675"/>
            <a:gd name="connsiteY3" fmla="*/ 371475 h 1533525"/>
            <a:gd name="connsiteX4" fmla="*/ 981075 w 1590675"/>
            <a:gd name="connsiteY4" fmla="*/ 0 h 1533525"/>
            <a:gd name="connsiteX5" fmla="*/ 1590675 w 1590675"/>
            <a:gd name="connsiteY5" fmla="*/ 1524000 h 153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90675" h="1533525">
              <a:moveTo>
                <a:pt x="1590675" y="1524000"/>
              </a:moveTo>
              <a:lnTo>
                <a:pt x="0" y="1533525"/>
              </a:lnTo>
              <a:lnTo>
                <a:pt x="114300" y="895350"/>
              </a:lnTo>
              <a:lnTo>
                <a:pt x="457200" y="371475"/>
              </a:lnTo>
              <a:lnTo>
                <a:pt x="981075" y="0"/>
              </a:lnTo>
              <a:lnTo>
                <a:pt x="1590675" y="1524000"/>
              </a:lnTo>
              <a:close/>
            </a:path>
          </a:pathLst>
        </a:custGeom>
        <a:noFill xmlns:a="http://schemas.openxmlformats.org/drawingml/2006/main"/>
        <a:ln xmlns:a="http://schemas.openxmlformats.org/drawingml/2006/main" w="38100">
          <a:solidFill>
            <a:srgbClr val="FF0000"/>
          </a:solidFill>
          <a:prstDash val="dash"/>
        </a:ln>
      </cdr:spPr>
      <cdr:style>
        <a:lnRef xmlns:a="http://schemas.openxmlformats.org/drawingml/2006/main" idx="2">
          <a:schemeClr val="accent6"/>
        </a:lnRef>
        <a:fillRef xmlns:a="http://schemas.openxmlformats.org/drawingml/2006/main" idx="1">
          <a:schemeClr val="lt1"/>
        </a:fillRef>
        <a:effectRef xmlns:a="http://schemas.openxmlformats.org/drawingml/2006/main" idx="0">
          <a:schemeClr val="accent6"/>
        </a:effectRef>
        <a:fontRef xmlns:a="http://schemas.openxmlformats.org/drawingml/2006/main" idx="minor">
          <a:schemeClr val="dk1"/>
        </a:fontRef>
      </cdr:style>
      <cdr:txBody>
        <a:bodyPr xmlns:a="http://schemas.openxmlformats.org/drawingml/2006/main"/>
        <a:lstStyle xmlns:a="http://schemas.openxmlformats.org/drawingml/2006/main"/>
        <a:p xmlns:a="http://schemas.openxmlformats.org/drawingml/2006/main">
          <a:endParaRPr lang="fr-FR"/>
        </a:p>
      </cdr:txBody>
    </cdr:sp>
  </cdr:relSizeAnchor>
  <cdr:relSizeAnchor xmlns:cdr="http://schemas.openxmlformats.org/drawingml/2006/chartDrawing">
    <cdr:from>
      <cdr:x>0.2073</cdr:x>
      <cdr:y>0.5144</cdr:y>
    </cdr:from>
    <cdr:to>
      <cdr:x>0.49941</cdr:x>
      <cdr:y>0.90192</cdr:y>
    </cdr:to>
    <cdr:sp macro="" textlink="">
      <cdr:nvSpPr>
        <cdr:cNvPr id="29" name="Forme libre 28"/>
        <cdr:cNvSpPr>
          <a:spLocks xmlns:a="http://schemas.openxmlformats.org/drawingml/2006/main" noChangeAspect="1"/>
        </cdr:cNvSpPr>
      </cdr:nvSpPr>
      <cdr:spPr>
        <a:xfrm xmlns:a="http://schemas.openxmlformats.org/drawingml/2006/main">
          <a:off x="1676402" y="2381249"/>
          <a:ext cx="2362200" cy="1793896"/>
        </a:xfrm>
        <a:custGeom xmlns:a="http://schemas.openxmlformats.org/drawingml/2006/main">
          <a:avLst/>
          <a:gdLst>
            <a:gd name="connsiteX0" fmla="*/ 1638300 w 2333625"/>
            <a:gd name="connsiteY0" fmla="*/ 0 h 1695450"/>
            <a:gd name="connsiteX1" fmla="*/ 0 w 2333625"/>
            <a:gd name="connsiteY1" fmla="*/ 0 h 1695450"/>
            <a:gd name="connsiteX2" fmla="*/ 123825 w 2333625"/>
            <a:gd name="connsiteY2" fmla="*/ 676275 h 1695450"/>
            <a:gd name="connsiteX3" fmla="*/ 457200 w 2333625"/>
            <a:gd name="connsiteY3" fmla="*/ 1190625 h 1695450"/>
            <a:gd name="connsiteX4" fmla="*/ 1028700 w 2333625"/>
            <a:gd name="connsiteY4" fmla="*/ 1581150 h 1695450"/>
            <a:gd name="connsiteX5" fmla="*/ 1666875 w 2333625"/>
            <a:gd name="connsiteY5" fmla="*/ 1695450 h 1695450"/>
            <a:gd name="connsiteX6" fmla="*/ 2333625 w 2333625"/>
            <a:gd name="connsiteY6" fmla="*/ 1571625 h 1695450"/>
            <a:gd name="connsiteX7" fmla="*/ 1685925 w 2333625"/>
            <a:gd name="connsiteY7" fmla="*/ 38100 h 1695450"/>
            <a:gd name="connsiteX8" fmla="*/ 1685925 w 2333625"/>
            <a:gd name="connsiteY8" fmla="*/ 19050 h 1695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33625" h="1695450">
              <a:moveTo>
                <a:pt x="1638300" y="0"/>
              </a:moveTo>
              <a:lnTo>
                <a:pt x="0" y="0"/>
              </a:lnTo>
              <a:lnTo>
                <a:pt x="123825" y="676275"/>
              </a:lnTo>
              <a:lnTo>
                <a:pt x="457200" y="1190625"/>
              </a:lnTo>
              <a:lnTo>
                <a:pt x="1028700" y="1581150"/>
              </a:lnTo>
              <a:lnTo>
                <a:pt x="1666875" y="1695450"/>
              </a:lnTo>
              <a:lnTo>
                <a:pt x="2333625" y="1571625"/>
              </a:lnTo>
              <a:lnTo>
                <a:pt x="1685925" y="38100"/>
              </a:lnTo>
              <a:lnTo>
                <a:pt x="1685925" y="19050"/>
              </a:lnTo>
            </a:path>
          </a:pathLst>
        </a:custGeom>
        <a:noFill xmlns:a="http://schemas.openxmlformats.org/drawingml/2006/main"/>
        <a:ln xmlns:a="http://schemas.openxmlformats.org/drawingml/2006/main" w="38100">
          <a:prstDash val="dash"/>
        </a:ln>
      </cdr:spPr>
      <cdr:style>
        <a:lnRef xmlns:a="http://schemas.openxmlformats.org/drawingml/2006/main" idx="2">
          <a:schemeClr val="dk1"/>
        </a:lnRef>
        <a:fillRef xmlns:a="http://schemas.openxmlformats.org/drawingml/2006/main" idx="0">
          <a:schemeClr val="dk1"/>
        </a:fillRef>
        <a:effectRef xmlns:a="http://schemas.openxmlformats.org/drawingml/2006/main" idx="1">
          <a:schemeClr val="dk1"/>
        </a:effectRef>
        <a:fontRef xmlns:a="http://schemas.openxmlformats.org/drawingml/2006/main" idx="minor">
          <a:schemeClr val="tx1"/>
        </a:fontRef>
      </cdr:style>
      <cdr:txBody>
        <a:bodyPr xmlns:a="http://schemas.openxmlformats.org/drawingml/2006/main"/>
        <a:lstStyle xmlns:a="http://schemas.openxmlformats.org/drawingml/2006/main"/>
        <a:p xmlns:a="http://schemas.openxmlformats.org/drawingml/2006/main">
          <a:endParaRPr lang="fr-FR"/>
        </a:p>
      </cdr:txBody>
    </cdr:sp>
  </cdr:relSizeAnchor>
  <cdr:relSizeAnchor xmlns:cdr="http://schemas.openxmlformats.org/drawingml/2006/chartDrawing">
    <cdr:from>
      <cdr:x>0.74794</cdr:x>
      <cdr:y>0.83059</cdr:y>
    </cdr:from>
    <cdr:to>
      <cdr:x>0.98587</cdr:x>
      <cdr:y>0.96941</cdr:y>
    </cdr:to>
    <cdr:sp macro="" textlink="">
      <cdr:nvSpPr>
        <cdr:cNvPr id="30" name="ZoneTexte 29"/>
        <cdr:cNvSpPr txBox="1"/>
      </cdr:nvSpPr>
      <cdr:spPr>
        <a:xfrm xmlns:a="http://schemas.openxmlformats.org/drawingml/2006/main">
          <a:off x="6048376" y="3362324"/>
          <a:ext cx="1924050" cy="561975"/>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endParaRPr lang="fr-FR" sz="1100"/>
        </a:p>
      </cdr:txBody>
    </cdr:sp>
  </cdr:relSizeAnchor>
</c:userShapes>
</file>

<file path=ppt/drawings/drawing2.xml><?xml version="1.0" encoding="utf-8"?>
<c:userShapes xmlns:c="http://schemas.openxmlformats.org/drawingml/2006/chart">
  <cdr:relSizeAnchor xmlns:cdr="http://schemas.openxmlformats.org/drawingml/2006/chartDrawing">
    <cdr:from>
      <cdr:x>0.09256</cdr:x>
      <cdr:y>0.61723</cdr:y>
    </cdr:from>
    <cdr:to>
      <cdr:x>0.7442</cdr:x>
      <cdr:y>0.61723</cdr:y>
    </cdr:to>
    <cdr:sp macro="" textlink="">
      <cdr:nvSpPr>
        <cdr:cNvPr id="7" name="Connecteur droit 6"/>
        <cdr:cNvSpPr/>
      </cdr:nvSpPr>
      <cdr:spPr>
        <a:xfrm xmlns:a="http://schemas.openxmlformats.org/drawingml/2006/main" rot="10800000" flipV="1">
          <a:off x="612882" y="2396522"/>
          <a:ext cx="4314985" cy="0"/>
        </a:xfrm>
        <a:prstGeom xmlns:a="http://schemas.openxmlformats.org/drawingml/2006/main" prst="line">
          <a:avLst/>
        </a:prstGeom>
      </cdr:spPr>
      <cdr:style>
        <a:lnRef xmlns:a="http://schemas.openxmlformats.org/drawingml/2006/main" idx="3">
          <a:schemeClr val="accent3"/>
        </a:lnRef>
        <a:fillRef xmlns:a="http://schemas.openxmlformats.org/drawingml/2006/main" idx="0">
          <a:schemeClr val="accent3"/>
        </a:fillRef>
        <a:effectRef xmlns:a="http://schemas.openxmlformats.org/drawingml/2006/main" idx="2">
          <a:schemeClr val="accent3"/>
        </a:effectRef>
        <a:fontRef xmlns:a="http://schemas.openxmlformats.org/drawingml/2006/main" idx="minor">
          <a:schemeClr val="tx1"/>
        </a:fontRef>
      </cdr:style>
      <cdr:txBody>
        <a:bodyPr xmlns:a="http://schemas.openxmlformats.org/drawingml/2006/main"/>
        <a:lstStyle xmlns:a="http://schemas.openxmlformats.org/drawingml/2006/main"/>
        <a:p xmlns:a="http://schemas.openxmlformats.org/drawingml/2006/main">
          <a:endParaRPr lang="fr-FR"/>
        </a:p>
      </cdr:txBody>
    </cdr:sp>
  </cdr:relSizeAnchor>
  <cdr:relSizeAnchor xmlns:cdr="http://schemas.openxmlformats.org/drawingml/2006/chartDrawing">
    <cdr:from>
      <cdr:x>0.10242</cdr:x>
      <cdr:y>0.32596</cdr:y>
    </cdr:from>
    <cdr:to>
      <cdr:x>0.7484</cdr:x>
      <cdr:y>0.32596</cdr:y>
    </cdr:to>
    <cdr:sp macro="" textlink="">
      <cdr:nvSpPr>
        <cdr:cNvPr id="10" name="Connecteur droit 9"/>
        <cdr:cNvSpPr/>
      </cdr:nvSpPr>
      <cdr:spPr>
        <a:xfrm xmlns:a="http://schemas.openxmlformats.org/drawingml/2006/main">
          <a:off x="678209" y="1265590"/>
          <a:ext cx="4277506" cy="0"/>
        </a:xfrm>
        <a:prstGeom xmlns:a="http://schemas.openxmlformats.org/drawingml/2006/main" prst="line">
          <a:avLst/>
        </a:prstGeom>
      </cdr:spPr>
      <cdr:style>
        <a:lnRef xmlns:a="http://schemas.openxmlformats.org/drawingml/2006/main" idx="3">
          <a:schemeClr val="accent3"/>
        </a:lnRef>
        <a:fillRef xmlns:a="http://schemas.openxmlformats.org/drawingml/2006/main" idx="0">
          <a:schemeClr val="accent3"/>
        </a:fillRef>
        <a:effectRef xmlns:a="http://schemas.openxmlformats.org/drawingml/2006/main" idx="2">
          <a:schemeClr val="accent3"/>
        </a:effectRef>
        <a:fontRef xmlns:a="http://schemas.openxmlformats.org/drawingml/2006/main" idx="minor">
          <a:schemeClr val="tx1"/>
        </a:fontRef>
      </cdr:style>
      <cdr:txBody>
        <a:bodyPr xmlns:a="http://schemas.openxmlformats.org/drawingml/2006/main"/>
        <a:lstStyle xmlns:a="http://schemas.openxmlformats.org/drawingml/2006/main"/>
        <a:p xmlns:a="http://schemas.openxmlformats.org/drawingml/2006/main">
          <a:endParaRPr lang="fr-FR"/>
        </a:p>
      </cdr:txBody>
    </cdr:sp>
  </cdr:relSizeAnchor>
  <cdr:relSizeAnchor xmlns:cdr="http://schemas.openxmlformats.org/drawingml/2006/chartDrawing">
    <cdr:from>
      <cdr:x>0.27336</cdr:x>
      <cdr:y>0</cdr:y>
    </cdr:from>
    <cdr:to>
      <cdr:x>0.5957</cdr:x>
      <cdr:y>0.07487</cdr:y>
    </cdr:to>
    <cdr:sp macro="" textlink="">
      <cdr:nvSpPr>
        <cdr:cNvPr id="11" name="ZoneTexte 10"/>
        <cdr:cNvSpPr txBox="1"/>
      </cdr:nvSpPr>
      <cdr:spPr>
        <a:xfrm xmlns:a="http://schemas.openxmlformats.org/drawingml/2006/main">
          <a:off x="1624733" y="-3085592"/>
          <a:ext cx="1915860" cy="260913"/>
        </a:xfrm>
        <a:prstGeom xmlns:a="http://schemas.openxmlformats.org/drawingml/2006/main" prst="rect">
          <a:avLst/>
        </a:prstGeom>
      </cdr:spPr>
      <cdr:style>
        <a:lnRef xmlns:a="http://schemas.openxmlformats.org/drawingml/2006/main" idx="2">
          <a:schemeClr val="accent3"/>
        </a:lnRef>
        <a:fillRef xmlns:a="http://schemas.openxmlformats.org/drawingml/2006/main" idx="1">
          <a:schemeClr val="lt1"/>
        </a:fillRef>
        <a:effectRef xmlns:a="http://schemas.openxmlformats.org/drawingml/2006/main" idx="0">
          <a:schemeClr val="accent3"/>
        </a:effectRef>
        <a:fontRef xmlns:a="http://schemas.openxmlformats.org/drawingml/2006/main" idx="minor">
          <a:schemeClr val="dk1"/>
        </a:fontRef>
      </cdr:style>
      <cdr:txBody>
        <a:bodyPr xmlns:a="http://schemas.openxmlformats.org/drawingml/2006/main" wrap="square" rtlCol="0"/>
        <a:lstStyle xmlns:a="http://schemas.openxmlformats.org/drawingml/2006/main"/>
        <a:p xmlns:a="http://schemas.openxmlformats.org/drawingml/2006/main">
          <a:pPr algn="ctr"/>
          <a:r>
            <a:rPr lang="fr-FR" sz="900"/>
            <a:t>Limiting value of the durability</a:t>
          </a:r>
        </a:p>
      </cdr:txBody>
    </cdr:sp>
  </cdr:relSizeAnchor>
  <cdr:relSizeAnchor xmlns:cdr="http://schemas.openxmlformats.org/drawingml/2006/chartDrawing">
    <cdr:from>
      <cdr:x>0.44809</cdr:x>
      <cdr:y>0.12109</cdr:y>
    </cdr:from>
    <cdr:to>
      <cdr:x>0.47942</cdr:x>
      <cdr:y>0.33579</cdr:y>
    </cdr:to>
    <cdr:sp macro="" textlink="">
      <cdr:nvSpPr>
        <cdr:cNvPr id="12" name="Flèche vers le bas 11"/>
        <cdr:cNvSpPr/>
      </cdr:nvSpPr>
      <cdr:spPr>
        <a:xfrm xmlns:a="http://schemas.openxmlformats.org/drawingml/2006/main">
          <a:off x="2967161" y="470147"/>
          <a:ext cx="207437" cy="833600"/>
        </a:xfrm>
        <a:prstGeom xmlns:a="http://schemas.openxmlformats.org/drawingml/2006/main" prst="downArrow">
          <a:avLst/>
        </a:prstGeom>
      </cdr:spPr>
      <cdr:style>
        <a:lnRef xmlns:a="http://schemas.openxmlformats.org/drawingml/2006/main" idx="2">
          <a:schemeClr val="accent3">
            <a:shade val="50000"/>
          </a:schemeClr>
        </a:lnRef>
        <a:fillRef xmlns:a="http://schemas.openxmlformats.org/drawingml/2006/main" idx="1">
          <a:schemeClr val="accent3"/>
        </a:fillRef>
        <a:effectRef xmlns:a="http://schemas.openxmlformats.org/drawingml/2006/main" idx="0">
          <a:schemeClr val="accent3"/>
        </a:effectRef>
        <a:fontRef xmlns:a="http://schemas.openxmlformats.org/drawingml/2006/main" idx="minor">
          <a:schemeClr val="lt1"/>
        </a:fontRef>
      </cdr:style>
      <cdr:txBody>
        <a:bodyPr xmlns:a="http://schemas.openxmlformats.org/drawingml/2006/main"/>
        <a:lstStyle xmlns:a="http://schemas.openxmlformats.org/drawingml/2006/main"/>
        <a:p xmlns:a="http://schemas.openxmlformats.org/drawingml/2006/main">
          <a:endParaRPr lang="fr-FR"/>
        </a:p>
      </cdr:txBody>
    </cdr:sp>
  </cdr:relSizeAnchor>
  <cdr:relSizeAnchor xmlns:cdr="http://schemas.openxmlformats.org/drawingml/2006/chartDrawing">
    <cdr:from>
      <cdr:x>0.61898</cdr:x>
      <cdr:y>0.08886</cdr:y>
    </cdr:from>
    <cdr:to>
      <cdr:x>0.64703</cdr:x>
      <cdr:y>0.61667</cdr:y>
    </cdr:to>
    <cdr:sp macro="" textlink="">
      <cdr:nvSpPr>
        <cdr:cNvPr id="6" name="Flèche vers le bas 5"/>
        <cdr:cNvSpPr/>
      </cdr:nvSpPr>
      <cdr:spPr>
        <a:xfrm xmlns:a="http://schemas.openxmlformats.org/drawingml/2006/main">
          <a:off x="4098730" y="345032"/>
          <a:ext cx="185715" cy="2049285"/>
        </a:xfrm>
        <a:prstGeom xmlns:a="http://schemas.openxmlformats.org/drawingml/2006/main" prst="downArrow">
          <a:avLst/>
        </a:prstGeom>
        <a:solidFill xmlns:a="http://schemas.openxmlformats.org/drawingml/2006/main">
          <a:srgbClr val="9BBB59"/>
        </a:solidFill>
        <a:ln xmlns:a="http://schemas.openxmlformats.org/drawingml/2006/main" w="25400" cap="flat" cmpd="sng" algn="ctr">
          <a:solidFill>
            <a:srgbClr val="9BBB59">
              <a:shade val="50000"/>
            </a:srgbClr>
          </a:solidFill>
          <a:prstDash val="solid"/>
        </a:ln>
        <a:effectLst xmlns:a="http://schemas.openxmlformats.org/drawingml/2006/main"/>
      </cdr:spPr>
      <cdr:style>
        <a:lnRef xmlns:a="http://schemas.openxmlformats.org/drawingml/2006/main" idx="2">
          <a:schemeClr val="accent3">
            <a:shade val="50000"/>
          </a:schemeClr>
        </a:lnRef>
        <a:fillRef xmlns:a="http://schemas.openxmlformats.org/drawingml/2006/main" idx="1">
          <a:schemeClr val="accent3"/>
        </a:fillRef>
        <a:effectRef xmlns:a="http://schemas.openxmlformats.org/drawingml/2006/main" idx="0">
          <a:schemeClr val="accent3"/>
        </a:effectRef>
        <a:fontRef xmlns:a="http://schemas.openxmlformats.org/drawingml/2006/main" idx="minor">
          <a:schemeClr val="lt1"/>
        </a:fontRef>
      </cdr:style>
      <cdr:txBody>
        <a:bodyPr xmlns:a="http://schemas.openxmlformats.org/drawingml/2006/main" rtlCol="0" anchor="ctr"/>
        <a:lstStyle xmlns:a="http://schemas.openxmlformats.org/drawingml/2006/main">
          <a:lvl1pPr marL="0" indent="0">
            <a:defRPr sz="1100">
              <a:solidFill>
                <a:sysClr val="window" lastClr="FFFFFF"/>
              </a:solidFill>
              <a:latin typeface="Calibri"/>
            </a:defRPr>
          </a:lvl1pPr>
          <a:lvl2pPr marL="457200" indent="0">
            <a:defRPr sz="1100">
              <a:solidFill>
                <a:sysClr val="window" lastClr="FFFFFF"/>
              </a:solidFill>
              <a:latin typeface="Calibri"/>
            </a:defRPr>
          </a:lvl2pPr>
          <a:lvl3pPr marL="914400" indent="0">
            <a:defRPr sz="1100">
              <a:solidFill>
                <a:sysClr val="window" lastClr="FFFFFF"/>
              </a:solidFill>
              <a:latin typeface="Calibri"/>
            </a:defRPr>
          </a:lvl3pPr>
          <a:lvl4pPr marL="1371600" indent="0">
            <a:defRPr sz="1100">
              <a:solidFill>
                <a:sysClr val="window" lastClr="FFFFFF"/>
              </a:solidFill>
              <a:latin typeface="Calibri"/>
            </a:defRPr>
          </a:lvl4pPr>
          <a:lvl5pPr marL="1828800" indent="0">
            <a:defRPr sz="1100">
              <a:solidFill>
                <a:sysClr val="window" lastClr="FFFFFF"/>
              </a:solidFill>
              <a:latin typeface="Calibri"/>
            </a:defRPr>
          </a:lvl5pPr>
          <a:lvl6pPr marL="2286000" indent="0">
            <a:defRPr sz="1100">
              <a:solidFill>
                <a:sysClr val="window" lastClr="FFFFFF"/>
              </a:solidFill>
              <a:latin typeface="Calibri"/>
            </a:defRPr>
          </a:lvl6pPr>
          <a:lvl7pPr marL="2743200" indent="0">
            <a:defRPr sz="1100">
              <a:solidFill>
                <a:sysClr val="window" lastClr="FFFFFF"/>
              </a:solidFill>
              <a:latin typeface="Calibri"/>
            </a:defRPr>
          </a:lvl7pPr>
          <a:lvl8pPr marL="3200400" indent="0">
            <a:defRPr sz="1100">
              <a:solidFill>
                <a:sysClr val="window" lastClr="FFFFFF"/>
              </a:solidFill>
              <a:latin typeface="Calibri"/>
            </a:defRPr>
          </a:lvl8pPr>
          <a:lvl9pPr marL="3657600" indent="0">
            <a:defRPr sz="1100">
              <a:solidFill>
                <a:sysClr val="window" lastClr="FFFFFF"/>
              </a:solidFill>
              <a:latin typeface="Calibri"/>
            </a:defRPr>
          </a:lvl9pPr>
        </a:lstStyle>
        <a:p xmlns:a="http://schemas.openxmlformats.org/drawingml/2006/main">
          <a:pPr algn="ctr"/>
          <a:endParaRPr lang="fr-FR" sz="110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7EF0B59-9B54-394B-A6F7-4D0347CA44A4}" type="datetimeFigureOut">
              <a:rPr lang="en-US" smtClean="0"/>
              <a:t>4/4/2016</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A57D5B7-E7F4-E946-91A4-A38F77DCB0A0}" type="slidenum">
              <a:rPr lang="en-US" smtClean="0"/>
              <a:t>‹#›</a:t>
            </a:fld>
            <a:endParaRPr lang="en-US"/>
          </a:p>
        </p:txBody>
      </p:sp>
    </p:spTree>
    <p:extLst>
      <p:ext uri="{BB962C8B-B14F-4D97-AF65-F5344CB8AC3E}">
        <p14:creationId xmlns:p14="http://schemas.microsoft.com/office/powerpoint/2010/main" val="13564123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smtClean="0">
                <a:latin typeface="+mn-lt"/>
                <a:cs typeface="+mn-cs"/>
              </a:defRPr>
            </a:lvl1pPr>
          </a:lstStyle>
          <a:p>
            <a:pPr>
              <a:defRPr/>
            </a:pPr>
            <a:fld id="{424159DA-4C77-444E-81E0-56428FB7AD85}" type="datetimeFigureOut">
              <a:rPr lang="en-GB"/>
              <a:pPr>
                <a:defRPr/>
              </a:pPr>
              <a:t>04/04/2016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smtClean="0">
                <a:latin typeface="+mn-lt"/>
                <a:cs typeface="+mn-cs"/>
              </a:defRPr>
            </a:lvl1pPr>
          </a:lstStyle>
          <a:p>
            <a:pPr>
              <a:defRPr/>
            </a:pPr>
            <a:fld id="{E2B583C5-F6E6-4BBF-8467-0DA1D85F5A6B}" type="slidenum">
              <a:rPr lang="en-GB"/>
              <a:pPr>
                <a:defRPr/>
              </a:pPr>
              <a:t>‹#›</a:t>
            </a:fld>
            <a:endParaRPr lang="en-GB"/>
          </a:p>
        </p:txBody>
      </p:sp>
    </p:spTree>
    <p:extLst>
      <p:ext uri="{BB962C8B-B14F-4D97-AF65-F5344CB8AC3E}">
        <p14:creationId xmlns:p14="http://schemas.microsoft.com/office/powerpoint/2010/main" val="404625320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487362"/>
          </a:xfrm>
        </p:spPr>
        <p:txBody>
          <a:bodyPr>
            <a:normAutofit/>
          </a:bodyPr>
          <a:lstStyle>
            <a:lvl1pPr algn="l">
              <a:defRPr sz="2400" b="1">
                <a:solidFill>
                  <a:schemeClr val="bg1"/>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200" y="990600"/>
            <a:ext cx="8229600" cy="4525963"/>
          </a:xfrm>
        </p:spPr>
        <p:txBody>
          <a:bodyPr>
            <a:normAutofit/>
          </a:bodyPr>
          <a:lstStyle>
            <a:lvl1pPr>
              <a:defRPr sz="2400"/>
            </a:lvl1pPr>
            <a:lvl2pPr>
              <a:defRPr sz="2000"/>
            </a:lvl2pPr>
            <a:lvl3pPr>
              <a:defRPr sz="1800"/>
            </a:lvl3pPr>
            <a:lvl4pPr>
              <a:defRPr sz="1600"/>
            </a:lvl4pPr>
            <a:lvl5pPr>
              <a:defRPr sz="16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TextBox 6"/>
          <p:cNvSpPr txBox="1"/>
          <p:nvPr userDrawn="1"/>
        </p:nvSpPr>
        <p:spPr>
          <a:xfrm>
            <a:off x="457200" y="6447495"/>
            <a:ext cx="377026" cy="276999"/>
          </a:xfrm>
          <a:prstGeom prst="rect">
            <a:avLst/>
          </a:prstGeom>
          <a:noFill/>
        </p:spPr>
        <p:txBody>
          <a:bodyPr wrap="none" rtlCol="0">
            <a:spAutoFit/>
          </a:bodyPr>
          <a:lstStyle/>
          <a:p>
            <a:fld id="{CEB2BCE1-C623-8148-A216-0C4A4946D031}" type="slidenum">
              <a:rPr lang="en-US" sz="1200" smtClean="0"/>
              <a:t>‹#›</a:t>
            </a:fld>
            <a:endParaRPr lang="en-US" sz="1200" dirty="0"/>
          </a:p>
        </p:txBody>
      </p:sp>
      <p:cxnSp>
        <p:nvCxnSpPr>
          <p:cNvPr id="11" name="Straight Connector 10"/>
          <p:cNvCxnSpPr/>
          <p:nvPr userDrawn="1"/>
        </p:nvCxnSpPr>
        <p:spPr>
          <a:xfrm>
            <a:off x="468477" y="6470951"/>
            <a:ext cx="0" cy="237902"/>
          </a:xfrm>
          <a:prstGeom prst="line">
            <a:avLst/>
          </a:prstGeom>
          <a:ln w="9525">
            <a:solidFill>
              <a:srgbClr val="007A42"/>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96299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134F080A-9CAA-EC48-903B-A0D94B64EB37}" type="slidenum">
              <a:rPr lang="en-US" smtClean="0"/>
              <a:t>‹#›</a:t>
            </a:fld>
            <a:endParaRPr lang="en-US"/>
          </a:p>
        </p:txBody>
      </p:sp>
    </p:spTree>
    <p:extLst>
      <p:ext uri="{BB962C8B-B14F-4D97-AF65-F5344CB8AC3E}">
        <p14:creationId xmlns:p14="http://schemas.microsoft.com/office/powerpoint/2010/main" val="20811564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t>4/4/2016</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134F080A-9CAA-EC48-903B-A0D94B64EB37}" type="slidenum">
              <a:rPr lang="en-US" smtClean="0"/>
              <a:t>‹#›</a:t>
            </a:fld>
            <a:endParaRPr lang="en-US"/>
          </a:p>
        </p:txBody>
      </p:sp>
    </p:spTree>
    <p:extLst>
      <p:ext uri="{BB962C8B-B14F-4D97-AF65-F5344CB8AC3E}">
        <p14:creationId xmlns:p14="http://schemas.microsoft.com/office/powerpoint/2010/main" val="17401129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t>4/4/2016</a:t>
            </a:fld>
            <a:endParaRPr lang="en-US"/>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US"/>
          </a:p>
        </p:txBody>
      </p:sp>
      <p:sp>
        <p:nvSpPr>
          <p:cNvPr id="9" name="Slide Number Placeholder 8"/>
          <p:cNvSpPr>
            <a:spLocks noGrp="1"/>
          </p:cNvSpPr>
          <p:nvPr>
            <p:ph type="sldNum" sz="quarter" idx="12"/>
          </p:nvPr>
        </p:nvSpPr>
        <p:spPr/>
        <p:txBody>
          <a:bodyPr/>
          <a:lstStyle/>
          <a:p>
            <a:fld id="{134F080A-9CAA-EC48-903B-A0D94B64EB37}" type="slidenum">
              <a:rPr lang="en-US" smtClean="0"/>
              <a:t>‹#›</a:t>
            </a:fld>
            <a:endParaRPr lang="en-US"/>
          </a:p>
        </p:txBody>
      </p:sp>
    </p:spTree>
    <p:extLst>
      <p:ext uri="{BB962C8B-B14F-4D97-AF65-F5344CB8AC3E}">
        <p14:creationId xmlns:p14="http://schemas.microsoft.com/office/powerpoint/2010/main" val="22398984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t>4/4/2016</a:t>
            </a:fld>
            <a:endParaRPr lang="en-US"/>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US"/>
          </a:p>
        </p:txBody>
      </p:sp>
      <p:sp>
        <p:nvSpPr>
          <p:cNvPr id="5" name="Slide Number Placeholder 4"/>
          <p:cNvSpPr>
            <a:spLocks noGrp="1"/>
          </p:cNvSpPr>
          <p:nvPr>
            <p:ph type="sldNum" sz="quarter" idx="12"/>
          </p:nvPr>
        </p:nvSpPr>
        <p:spPr/>
        <p:txBody>
          <a:bodyPr/>
          <a:lstStyle/>
          <a:p>
            <a:fld id="{134F080A-9CAA-EC48-903B-A0D94B64EB37}" type="slidenum">
              <a:rPr lang="en-US" smtClean="0"/>
              <a:t>‹#›</a:t>
            </a:fld>
            <a:endParaRPr lang="en-US"/>
          </a:p>
        </p:txBody>
      </p:sp>
    </p:spTree>
    <p:extLst>
      <p:ext uri="{BB962C8B-B14F-4D97-AF65-F5344CB8AC3E}">
        <p14:creationId xmlns:p14="http://schemas.microsoft.com/office/powerpoint/2010/main" val="7449965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t>4/4/2016</a:t>
            </a:fld>
            <a:endParaRPr lang="en-US"/>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US"/>
          </a:p>
        </p:txBody>
      </p:sp>
      <p:sp>
        <p:nvSpPr>
          <p:cNvPr id="4" name="Slide Number Placeholder 3"/>
          <p:cNvSpPr>
            <a:spLocks noGrp="1"/>
          </p:cNvSpPr>
          <p:nvPr>
            <p:ph type="sldNum" sz="quarter" idx="12"/>
          </p:nvPr>
        </p:nvSpPr>
        <p:spPr/>
        <p:txBody>
          <a:bodyPr/>
          <a:lstStyle/>
          <a:p>
            <a:fld id="{134F080A-9CAA-EC48-903B-A0D94B64EB37}" type="slidenum">
              <a:rPr lang="en-US" smtClean="0"/>
              <a:t>‹#›</a:t>
            </a:fld>
            <a:endParaRPr lang="en-US"/>
          </a:p>
        </p:txBody>
      </p:sp>
    </p:spTree>
    <p:extLst>
      <p:ext uri="{BB962C8B-B14F-4D97-AF65-F5344CB8AC3E}">
        <p14:creationId xmlns:p14="http://schemas.microsoft.com/office/powerpoint/2010/main" val="13036196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t>4/4/2016</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134F080A-9CAA-EC48-903B-A0D94B64EB37}" type="slidenum">
              <a:rPr lang="en-US" smtClean="0"/>
              <a:t>‹#›</a:t>
            </a:fld>
            <a:endParaRPr lang="en-US"/>
          </a:p>
        </p:txBody>
      </p:sp>
    </p:spTree>
    <p:extLst>
      <p:ext uri="{BB962C8B-B14F-4D97-AF65-F5344CB8AC3E}">
        <p14:creationId xmlns:p14="http://schemas.microsoft.com/office/powerpoint/2010/main" val="37884231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t>4/4/2016</a:t>
            </a:fld>
            <a:endParaRPr lang="en-US"/>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Slide Number Placeholder 6"/>
          <p:cNvSpPr>
            <a:spLocks noGrp="1"/>
          </p:cNvSpPr>
          <p:nvPr>
            <p:ph type="sldNum" sz="quarter" idx="12"/>
          </p:nvPr>
        </p:nvSpPr>
        <p:spPr/>
        <p:txBody>
          <a:bodyPr/>
          <a:lstStyle/>
          <a:p>
            <a:fld id="{134F080A-9CAA-EC48-903B-A0D94B64EB37}" type="slidenum">
              <a:rPr lang="en-US" smtClean="0"/>
              <a:t>‹#›</a:t>
            </a:fld>
            <a:endParaRPr lang="en-US"/>
          </a:p>
        </p:txBody>
      </p:sp>
    </p:spTree>
    <p:extLst>
      <p:ext uri="{BB962C8B-B14F-4D97-AF65-F5344CB8AC3E}">
        <p14:creationId xmlns:p14="http://schemas.microsoft.com/office/powerpoint/2010/main" val="11452605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t>4/4/2016</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134F080A-9CAA-EC48-903B-A0D94B64EB37}" type="slidenum">
              <a:rPr lang="en-US" smtClean="0"/>
              <a:t>‹#›</a:t>
            </a:fld>
            <a:endParaRPr lang="en-US"/>
          </a:p>
        </p:txBody>
      </p:sp>
    </p:spTree>
    <p:extLst>
      <p:ext uri="{BB962C8B-B14F-4D97-AF65-F5344CB8AC3E}">
        <p14:creationId xmlns:p14="http://schemas.microsoft.com/office/powerpoint/2010/main" val="8384253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1207BB6-9194-474F-BB36-6E2E4545D557}" type="datetimeFigureOut">
              <a:rPr lang="en-US" smtClean="0"/>
              <a:t>4/4/2016</a:t>
            </a:fld>
            <a:endParaRPr lang="en-US"/>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Slide Number Placeholder 5"/>
          <p:cNvSpPr>
            <a:spLocks noGrp="1"/>
          </p:cNvSpPr>
          <p:nvPr>
            <p:ph type="sldNum" sz="quarter" idx="12"/>
          </p:nvPr>
        </p:nvSpPr>
        <p:spPr/>
        <p:txBody>
          <a:bodyPr/>
          <a:lstStyle/>
          <a:p>
            <a:fld id="{134F080A-9CAA-EC48-903B-A0D94B64EB37}" type="slidenum">
              <a:rPr lang="en-US" smtClean="0"/>
              <a:t>‹#›</a:t>
            </a:fld>
            <a:endParaRPr lang="en-US"/>
          </a:p>
        </p:txBody>
      </p:sp>
    </p:spTree>
    <p:extLst>
      <p:ext uri="{BB962C8B-B14F-4D97-AF65-F5344CB8AC3E}">
        <p14:creationId xmlns:p14="http://schemas.microsoft.com/office/powerpoint/2010/main" val="2285809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userDrawn="1">
  <p:cSld name="1_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393304" y="1988840"/>
            <a:ext cx="6400800" cy="504056"/>
          </a:xfrm>
        </p:spPr>
        <p:txBody>
          <a:bodyPr/>
          <a:lstStyle>
            <a:lvl1pPr marL="0" indent="0" algn="l">
              <a:buNone/>
              <a:defRPr sz="1800" b="1">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add subtitle </a:t>
            </a:r>
            <a:endParaRPr lang="en-GB" dirty="0"/>
          </a:p>
        </p:txBody>
      </p:sp>
      <p:sp>
        <p:nvSpPr>
          <p:cNvPr id="8" name="Content Placeholder 7"/>
          <p:cNvSpPr>
            <a:spLocks noGrp="1"/>
          </p:cNvSpPr>
          <p:nvPr>
            <p:ph sz="quarter" idx="13" hasCustomPrompt="1"/>
          </p:nvPr>
        </p:nvSpPr>
        <p:spPr>
          <a:xfrm>
            <a:off x="395536" y="2852936"/>
            <a:ext cx="5040560" cy="792088"/>
          </a:xfrm>
        </p:spPr>
        <p:txBody>
          <a:bodyPr>
            <a:normAutofit/>
          </a:bodyPr>
          <a:lstStyle>
            <a:lvl1pPr marL="0" indent="0">
              <a:buNone/>
              <a:defRPr sz="2400" b="0" i="0" baseline="0">
                <a:solidFill>
                  <a:schemeClr val="tx1"/>
                </a:solidFill>
              </a:defRPr>
            </a:lvl1pPr>
          </a:lstStyle>
          <a:p>
            <a:pPr lvl="0"/>
            <a:r>
              <a:rPr lang="en-US" dirty="0" smtClean="0"/>
              <a:t> Click to add meeting name, place</a:t>
            </a:r>
          </a:p>
        </p:txBody>
      </p:sp>
      <p:sp>
        <p:nvSpPr>
          <p:cNvPr id="5" name="Date Placeholder 3"/>
          <p:cNvSpPr>
            <a:spLocks noGrp="1"/>
          </p:cNvSpPr>
          <p:nvPr>
            <p:ph type="dt" sz="half" idx="14"/>
          </p:nvPr>
        </p:nvSpPr>
        <p:spPr>
          <a:xfrm>
            <a:off x="457200" y="6356350"/>
            <a:ext cx="2133600" cy="365125"/>
          </a:xfrm>
          <a:prstGeom prst="rect">
            <a:avLst/>
          </a:prstGeom>
        </p:spPr>
        <p:txBody>
          <a:bodyPr/>
          <a:lstStyle>
            <a:lvl1pPr>
              <a:defRPr/>
            </a:lvl1pPr>
          </a:lstStyle>
          <a:p>
            <a:pPr>
              <a:defRPr/>
            </a:pPr>
            <a:fld id="{5451A30D-334B-43CF-BF48-4B92C82E8D3E}" type="datetimeFigureOut">
              <a:rPr lang="en-GB" smtClean="0"/>
              <a:pPr>
                <a:defRPr/>
              </a:pPr>
              <a:t>04/04/2016</a:t>
            </a:fld>
            <a:endParaRPr lang="en-GB"/>
          </a:p>
        </p:txBody>
      </p:sp>
      <p:sp>
        <p:nvSpPr>
          <p:cNvPr id="6" name="Footer Placeholder 4"/>
          <p:cNvSpPr>
            <a:spLocks noGrp="1"/>
          </p:cNvSpPr>
          <p:nvPr>
            <p:ph type="ftr" sz="quarter" idx="15"/>
          </p:nvPr>
        </p:nvSpPr>
        <p:spPr>
          <a:xfrm>
            <a:off x="3124200" y="6356350"/>
            <a:ext cx="2895600" cy="365125"/>
          </a:xfrm>
          <a:prstGeom prst="rect">
            <a:avLst/>
          </a:prstGeom>
        </p:spPr>
        <p:txBody>
          <a:bodyPr/>
          <a:lstStyle>
            <a:lvl1pPr>
              <a:defRPr/>
            </a:lvl1pPr>
          </a:lstStyle>
          <a:p>
            <a:pPr>
              <a:defRPr/>
            </a:pPr>
            <a:endParaRPr lang="en-GB"/>
          </a:p>
        </p:txBody>
      </p:sp>
      <p:sp>
        <p:nvSpPr>
          <p:cNvPr id="7" name="Slide Number Placeholder 5"/>
          <p:cNvSpPr>
            <a:spLocks noGrp="1"/>
          </p:cNvSpPr>
          <p:nvPr>
            <p:ph type="sldNum" sz="quarter" idx="16"/>
          </p:nvPr>
        </p:nvSpPr>
        <p:spPr/>
        <p:txBody>
          <a:bodyPr/>
          <a:lstStyle>
            <a:lvl1pPr>
              <a:defRPr/>
            </a:lvl1pPr>
          </a:lstStyle>
          <a:p>
            <a:pPr>
              <a:defRPr/>
            </a:pPr>
            <a:fld id="{9A8CD439-4E12-472C-B1BF-601840C27105}" type="slidenum">
              <a:rPr lang="en-GB"/>
              <a:pPr>
                <a:defRPr/>
              </a:pPr>
              <a:t>‹#›</a:t>
            </a:fld>
            <a:endParaRPr lang="en-GB" dirty="0"/>
          </a:p>
        </p:txBody>
      </p:sp>
      <p:sp>
        <p:nvSpPr>
          <p:cNvPr id="10" name="Title 9"/>
          <p:cNvSpPr>
            <a:spLocks noGrp="1"/>
          </p:cNvSpPr>
          <p:nvPr>
            <p:ph type="title" hasCustomPrompt="1"/>
          </p:nvPr>
        </p:nvSpPr>
        <p:spPr>
          <a:xfrm>
            <a:off x="395536" y="404664"/>
            <a:ext cx="8229600" cy="1584176"/>
          </a:xfrm>
        </p:spPr>
        <p:txBody>
          <a:bodyPr/>
          <a:lstStyle>
            <a:lvl1pPr algn="l">
              <a:defRPr sz="3200">
                <a:solidFill>
                  <a:schemeClr val="bg1"/>
                </a:solidFill>
                <a:latin typeface="Calibri" panose="020F0502020204030204" pitchFamily="34" charset="0"/>
              </a:defRPr>
            </a:lvl1pPr>
          </a:lstStyle>
          <a:p>
            <a:r>
              <a:rPr lang="en-US" dirty="0" smtClean="0"/>
              <a:t>Click to add presentation title </a:t>
            </a:r>
            <a:endParaRPr lang="en-GB" dirty="0"/>
          </a:p>
        </p:txBody>
      </p:sp>
      <p:sp>
        <p:nvSpPr>
          <p:cNvPr id="4" name="Text Placeholder 3"/>
          <p:cNvSpPr>
            <a:spLocks noGrp="1"/>
          </p:cNvSpPr>
          <p:nvPr>
            <p:ph type="body" sz="quarter" idx="17" hasCustomPrompt="1"/>
          </p:nvPr>
        </p:nvSpPr>
        <p:spPr>
          <a:xfrm>
            <a:off x="5724525" y="2997201"/>
            <a:ext cx="3311525" cy="359792"/>
          </a:xfrm>
        </p:spPr>
        <p:txBody>
          <a:bodyPr/>
          <a:lstStyle>
            <a:lvl1pPr marL="0" indent="0">
              <a:buNone/>
              <a:defRPr sz="1800" b="1">
                <a:solidFill>
                  <a:srgbClr val="9CCA3B"/>
                </a:solidFill>
              </a:defRPr>
            </a:lvl1pPr>
          </a:lstStyle>
          <a:p>
            <a:pPr lvl="0"/>
            <a:r>
              <a:rPr lang="en-GB" sz="1800" dirty="0" smtClean="0"/>
              <a:t>Click to edit Author name</a:t>
            </a:r>
            <a:endParaRPr lang="en-GB" dirty="0"/>
          </a:p>
        </p:txBody>
      </p:sp>
      <p:sp>
        <p:nvSpPr>
          <p:cNvPr id="11" name="Text Placeholder 10"/>
          <p:cNvSpPr>
            <a:spLocks noGrp="1"/>
          </p:cNvSpPr>
          <p:nvPr>
            <p:ph type="body" sz="quarter" idx="18" hasCustomPrompt="1"/>
          </p:nvPr>
        </p:nvSpPr>
        <p:spPr>
          <a:xfrm>
            <a:off x="5724525" y="3356669"/>
            <a:ext cx="3311525" cy="360363"/>
          </a:xfrm>
        </p:spPr>
        <p:txBody>
          <a:bodyPr/>
          <a:lstStyle>
            <a:lvl1pPr marL="0" indent="0">
              <a:buNone/>
              <a:defRPr sz="1800" b="1" baseline="0">
                <a:solidFill>
                  <a:srgbClr val="9CCA3B"/>
                </a:solidFill>
              </a:defRPr>
            </a:lvl1pPr>
          </a:lstStyle>
          <a:p>
            <a:pPr lvl="0"/>
            <a:r>
              <a:rPr lang="en-GB" dirty="0" smtClean="0"/>
              <a:t>Click to edit Date</a:t>
            </a:r>
            <a:endParaRPr lang="en-GB" dirty="0"/>
          </a:p>
        </p:txBody>
      </p:sp>
    </p:spTree>
    <p:extLst>
      <p:ext uri="{BB962C8B-B14F-4D97-AF65-F5344CB8AC3E}">
        <p14:creationId xmlns:p14="http://schemas.microsoft.com/office/powerpoint/2010/main" val="1099284617"/>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67544" y="908720"/>
            <a:ext cx="8208912" cy="5256584"/>
          </a:xfrm>
        </p:spPr>
        <p:txBody>
          <a:bodyPr>
            <a:normAutofit/>
          </a:bodyPr>
          <a:lstStyle>
            <a:lvl1pPr>
              <a:defRPr sz="2400"/>
            </a:lvl1pPr>
            <a:lvl2pPr>
              <a:defRPr sz="2000"/>
            </a:lvl2pPr>
            <a:lvl3pPr>
              <a:defRPr sz="1800"/>
            </a:lvl3pPr>
            <a:lvl4pPr>
              <a:defRPr sz="1600"/>
            </a:lvl4pPr>
            <a:lvl5pPr>
              <a:defRPr sz="1600"/>
            </a:lvl5pPr>
          </a:lstStyle>
          <a:p>
            <a:pPr lvl="0"/>
            <a:r>
              <a:rPr lang="en-US" dirty="0" smtClean="0"/>
              <a:t>Click to insert first level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0" name="Content Placeholder 9"/>
          <p:cNvSpPr>
            <a:spLocks noGrp="1"/>
          </p:cNvSpPr>
          <p:nvPr>
            <p:ph sz="quarter" idx="14" hasCustomPrompt="1"/>
          </p:nvPr>
        </p:nvSpPr>
        <p:spPr>
          <a:xfrm>
            <a:off x="0" y="44624"/>
            <a:ext cx="9036050" cy="359618"/>
          </a:xfrm>
        </p:spPr>
        <p:txBody>
          <a:bodyPr>
            <a:normAutofit/>
          </a:bodyPr>
          <a:lstStyle>
            <a:lvl1pPr marL="0" indent="0">
              <a:buNone/>
              <a:defRPr sz="2000" i="0" baseline="0">
                <a:solidFill>
                  <a:schemeClr val="bg1"/>
                </a:solidFill>
              </a:defRPr>
            </a:lvl1pPr>
          </a:lstStyle>
          <a:p>
            <a:pPr lvl="0"/>
            <a:r>
              <a:rPr lang="en-US" dirty="0" smtClean="0"/>
              <a:t>Click to add section heading</a:t>
            </a:r>
          </a:p>
        </p:txBody>
      </p:sp>
      <p:sp>
        <p:nvSpPr>
          <p:cNvPr id="2" name="Date Placeholder 1"/>
          <p:cNvSpPr>
            <a:spLocks noGrp="1"/>
          </p:cNvSpPr>
          <p:nvPr>
            <p:ph type="dt" sz="half" idx="15"/>
          </p:nvPr>
        </p:nvSpPr>
        <p:spPr>
          <a:xfrm>
            <a:off x="457200" y="6356350"/>
            <a:ext cx="2133600" cy="365125"/>
          </a:xfrm>
          <a:prstGeom prst="rect">
            <a:avLst/>
          </a:prstGeom>
        </p:spPr>
        <p:txBody>
          <a:bodyPr/>
          <a:lstStyle/>
          <a:p>
            <a:pPr>
              <a:defRPr/>
            </a:pPr>
            <a:fld id="{44CED412-13A3-48EF-939A-2AB86A36914A}" type="datetimeFigureOut">
              <a:rPr lang="en-GB" smtClean="0"/>
              <a:pPr>
                <a:defRPr/>
              </a:pPr>
              <a:t>04/04/2016</a:t>
            </a:fld>
            <a:endParaRPr lang="en-GB"/>
          </a:p>
        </p:txBody>
      </p:sp>
      <p:sp>
        <p:nvSpPr>
          <p:cNvPr id="4" name="Footer Placeholder 3"/>
          <p:cNvSpPr>
            <a:spLocks noGrp="1"/>
          </p:cNvSpPr>
          <p:nvPr>
            <p:ph type="ftr" sz="quarter" idx="16"/>
          </p:nvPr>
        </p:nvSpPr>
        <p:spPr>
          <a:xfrm>
            <a:off x="3124200" y="6356350"/>
            <a:ext cx="2895600" cy="365125"/>
          </a:xfrm>
          <a:prstGeom prst="rect">
            <a:avLst/>
          </a:prstGeom>
        </p:spPr>
        <p:txBody>
          <a:bodyPr/>
          <a:lstStyle/>
          <a:p>
            <a:pPr>
              <a:defRPr/>
            </a:pPr>
            <a:endParaRPr lang="en-GB"/>
          </a:p>
        </p:txBody>
      </p:sp>
      <p:sp>
        <p:nvSpPr>
          <p:cNvPr id="9" name="Slide Number Placeholder 8"/>
          <p:cNvSpPr>
            <a:spLocks noGrp="1"/>
          </p:cNvSpPr>
          <p:nvPr>
            <p:ph type="sldNum" sz="quarter" idx="17"/>
          </p:nvPr>
        </p:nvSpPr>
        <p:spPr/>
        <p:txBody>
          <a:bodyPr/>
          <a:lstStyle/>
          <a:p>
            <a:pPr>
              <a:defRPr/>
            </a:pPr>
            <a:fld id="{5653FDB4-81F1-42F5-91C0-99D934C633A0}" type="slidenum">
              <a:rPr lang="en-GB" smtClean="0"/>
              <a:pPr>
                <a:defRPr/>
              </a:pPr>
              <a:t>‹#›</a:t>
            </a:fld>
            <a:endParaRPr lang="en-GB"/>
          </a:p>
        </p:txBody>
      </p:sp>
    </p:spTree>
    <p:extLst>
      <p:ext uri="{BB962C8B-B14F-4D97-AF65-F5344CB8AC3E}">
        <p14:creationId xmlns:p14="http://schemas.microsoft.com/office/powerpoint/2010/main" val="1438068223"/>
      </p:ext>
    </p:extLst>
  </p:cSld>
  <p:clrMapOvr>
    <a:masterClrMapping/>
  </p:clrMapOvr>
  <p:timing>
    <p:tnLst>
      <p:par>
        <p:cTn id="1" dur="indefinite" restart="never" nodeType="tmRoot"/>
      </p:par>
    </p:tnLst>
  </p:timing>
  <p:hf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2_Title and Content">
    <p:spTree>
      <p:nvGrpSpPr>
        <p:cNvPr id="1" name=""/>
        <p:cNvGrpSpPr/>
        <p:nvPr/>
      </p:nvGrpSpPr>
      <p:grpSpPr>
        <a:xfrm>
          <a:off x="0" y="0"/>
          <a:ext cx="0" cy="0"/>
          <a:chOff x="0" y="0"/>
          <a:chExt cx="0" cy="0"/>
        </a:xfrm>
      </p:grpSpPr>
      <p:sp>
        <p:nvSpPr>
          <p:cNvPr id="10" name="Content Placeholder 9"/>
          <p:cNvSpPr>
            <a:spLocks noGrp="1"/>
          </p:cNvSpPr>
          <p:nvPr>
            <p:ph sz="quarter" idx="14" hasCustomPrompt="1"/>
          </p:nvPr>
        </p:nvSpPr>
        <p:spPr>
          <a:xfrm>
            <a:off x="0" y="44624"/>
            <a:ext cx="9036050" cy="359618"/>
          </a:xfrm>
        </p:spPr>
        <p:txBody>
          <a:bodyPr>
            <a:normAutofit/>
          </a:bodyPr>
          <a:lstStyle>
            <a:lvl1pPr marL="0" indent="0">
              <a:buNone/>
              <a:defRPr sz="2000" i="0">
                <a:solidFill>
                  <a:schemeClr val="bg1"/>
                </a:solidFill>
              </a:defRPr>
            </a:lvl1pPr>
          </a:lstStyle>
          <a:p>
            <a:pPr lvl="0"/>
            <a:r>
              <a:rPr lang="en-US" dirty="0" smtClean="0"/>
              <a:t>Click to add section heading</a:t>
            </a:r>
          </a:p>
        </p:txBody>
      </p:sp>
      <p:sp>
        <p:nvSpPr>
          <p:cNvPr id="2" name="Date Placeholder 1"/>
          <p:cNvSpPr>
            <a:spLocks noGrp="1"/>
          </p:cNvSpPr>
          <p:nvPr>
            <p:ph type="dt" sz="half" idx="15"/>
          </p:nvPr>
        </p:nvSpPr>
        <p:spPr>
          <a:xfrm>
            <a:off x="457200" y="6356350"/>
            <a:ext cx="2133600" cy="365125"/>
          </a:xfrm>
          <a:prstGeom prst="rect">
            <a:avLst/>
          </a:prstGeom>
        </p:spPr>
        <p:txBody>
          <a:bodyPr/>
          <a:lstStyle/>
          <a:p>
            <a:pPr>
              <a:defRPr/>
            </a:pPr>
            <a:fld id="{44CED412-13A3-48EF-939A-2AB86A36914A}" type="datetimeFigureOut">
              <a:rPr lang="en-GB" smtClean="0"/>
              <a:pPr>
                <a:defRPr/>
              </a:pPr>
              <a:t>04/04/2016</a:t>
            </a:fld>
            <a:endParaRPr lang="en-GB"/>
          </a:p>
        </p:txBody>
      </p:sp>
      <p:sp>
        <p:nvSpPr>
          <p:cNvPr id="4" name="Footer Placeholder 3"/>
          <p:cNvSpPr>
            <a:spLocks noGrp="1"/>
          </p:cNvSpPr>
          <p:nvPr>
            <p:ph type="ftr" sz="quarter" idx="16"/>
          </p:nvPr>
        </p:nvSpPr>
        <p:spPr>
          <a:xfrm>
            <a:off x="3124200" y="6356350"/>
            <a:ext cx="2895600" cy="365125"/>
          </a:xfrm>
          <a:prstGeom prst="rect">
            <a:avLst/>
          </a:prstGeom>
        </p:spPr>
        <p:txBody>
          <a:bodyPr/>
          <a:lstStyle/>
          <a:p>
            <a:pPr>
              <a:defRPr/>
            </a:pPr>
            <a:endParaRPr lang="en-GB"/>
          </a:p>
        </p:txBody>
      </p:sp>
      <p:sp>
        <p:nvSpPr>
          <p:cNvPr id="9" name="Slide Number Placeholder 8"/>
          <p:cNvSpPr>
            <a:spLocks noGrp="1"/>
          </p:cNvSpPr>
          <p:nvPr>
            <p:ph type="sldNum" sz="quarter" idx="17"/>
          </p:nvPr>
        </p:nvSpPr>
        <p:spPr/>
        <p:txBody>
          <a:bodyPr/>
          <a:lstStyle/>
          <a:p>
            <a:pPr>
              <a:defRPr/>
            </a:pPr>
            <a:fld id="{5653FDB4-81F1-42F5-91C0-99D934C633A0}" type="slidenum">
              <a:rPr lang="en-GB" smtClean="0"/>
              <a:pPr>
                <a:defRPr/>
              </a:pPr>
              <a:t>‹#›</a:t>
            </a:fld>
            <a:endParaRPr lang="en-GB"/>
          </a:p>
        </p:txBody>
      </p:sp>
      <p:sp>
        <p:nvSpPr>
          <p:cNvPr id="7" name="Content Placeholder 2"/>
          <p:cNvSpPr>
            <a:spLocks noGrp="1"/>
          </p:cNvSpPr>
          <p:nvPr>
            <p:ph sz="half" idx="1" hasCustomPrompt="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add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8" name="Content Placeholder 3"/>
          <p:cNvSpPr>
            <a:spLocks noGrp="1"/>
          </p:cNvSpPr>
          <p:nvPr>
            <p:ph sz="half" idx="2" hasCustomPrompt="1"/>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add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Tree>
    <p:extLst>
      <p:ext uri="{BB962C8B-B14F-4D97-AF65-F5344CB8AC3E}">
        <p14:creationId xmlns:p14="http://schemas.microsoft.com/office/powerpoint/2010/main" val="2297604903"/>
      </p:ext>
    </p:extLst>
  </p:cSld>
  <p:clrMapOvr>
    <a:masterClrMapping/>
  </p:clrMapOvr>
  <p:timing>
    <p:tnLst>
      <p:par>
        <p:cTn id="1" dur="indefinite" restart="never" nodeType="tmRoot"/>
      </p:par>
    </p:tnLst>
  </p:timing>
  <p:hf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7_Title and Content">
    <p:bg>
      <p:bgPr>
        <a:blipFill dpi="0" rotWithShape="1">
          <a:blip r:embed="rId2">
            <a:lum/>
          </a:blip>
          <a:srcRect/>
          <a:stretch>
            <a:fillRect t="-1000" b="-1000"/>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67544" y="908720"/>
            <a:ext cx="8208912" cy="5256584"/>
          </a:xfrm>
        </p:spPr>
        <p:txBody>
          <a:bodyPr>
            <a:normAutofit/>
          </a:bodyPr>
          <a:lstStyle>
            <a:lvl1pPr>
              <a:defRPr sz="2400"/>
            </a:lvl1pPr>
            <a:lvl2pPr>
              <a:defRPr sz="2000"/>
            </a:lvl2pPr>
            <a:lvl3pPr>
              <a:defRPr sz="1800"/>
            </a:lvl3pPr>
            <a:lvl4pPr>
              <a:defRPr sz="1600"/>
            </a:lvl4pPr>
            <a:lvl5pPr>
              <a:defRPr sz="1600"/>
            </a:lvl5pPr>
          </a:lstStyle>
          <a:p>
            <a:pPr lvl="0"/>
            <a:r>
              <a:rPr lang="en-US" dirty="0" smtClean="0"/>
              <a:t>Click to insert first level text </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GB" dirty="0"/>
          </a:p>
        </p:txBody>
      </p:sp>
      <p:sp>
        <p:nvSpPr>
          <p:cNvPr id="10" name="Content Placeholder 9"/>
          <p:cNvSpPr>
            <a:spLocks noGrp="1"/>
          </p:cNvSpPr>
          <p:nvPr>
            <p:ph sz="quarter" idx="14" hasCustomPrompt="1"/>
          </p:nvPr>
        </p:nvSpPr>
        <p:spPr>
          <a:xfrm>
            <a:off x="0" y="44624"/>
            <a:ext cx="9036050" cy="359618"/>
          </a:xfrm>
        </p:spPr>
        <p:txBody>
          <a:bodyPr>
            <a:normAutofit/>
          </a:bodyPr>
          <a:lstStyle>
            <a:lvl1pPr marL="0" indent="0">
              <a:buNone/>
              <a:defRPr sz="2000" i="0" baseline="0">
                <a:solidFill>
                  <a:schemeClr val="bg1"/>
                </a:solidFill>
              </a:defRPr>
            </a:lvl1pPr>
          </a:lstStyle>
          <a:p>
            <a:pPr lvl="0"/>
            <a:r>
              <a:rPr lang="en-US" dirty="0" smtClean="0"/>
              <a:t>Click to add section heading</a:t>
            </a:r>
          </a:p>
        </p:txBody>
      </p:sp>
      <p:sp>
        <p:nvSpPr>
          <p:cNvPr id="2" name="Date Placeholder 1"/>
          <p:cNvSpPr>
            <a:spLocks noGrp="1"/>
          </p:cNvSpPr>
          <p:nvPr>
            <p:ph type="dt" sz="half" idx="15"/>
          </p:nvPr>
        </p:nvSpPr>
        <p:spPr>
          <a:xfrm>
            <a:off x="457200" y="6356350"/>
            <a:ext cx="2133600" cy="365125"/>
          </a:xfrm>
          <a:prstGeom prst="rect">
            <a:avLst/>
          </a:prstGeom>
        </p:spPr>
        <p:txBody>
          <a:bodyPr/>
          <a:lstStyle/>
          <a:p>
            <a:pPr>
              <a:defRPr/>
            </a:pPr>
            <a:fld id="{44CED412-13A3-48EF-939A-2AB86A36914A}" type="datetimeFigureOut">
              <a:rPr lang="en-GB" smtClean="0"/>
              <a:pPr>
                <a:defRPr/>
              </a:pPr>
              <a:t>04/04/2016</a:t>
            </a:fld>
            <a:endParaRPr lang="en-GB"/>
          </a:p>
        </p:txBody>
      </p:sp>
      <p:sp>
        <p:nvSpPr>
          <p:cNvPr id="4" name="Footer Placeholder 3"/>
          <p:cNvSpPr>
            <a:spLocks noGrp="1"/>
          </p:cNvSpPr>
          <p:nvPr>
            <p:ph type="ftr" sz="quarter" idx="16"/>
          </p:nvPr>
        </p:nvSpPr>
        <p:spPr/>
        <p:txBody>
          <a:bodyPr/>
          <a:lstStyle/>
          <a:p>
            <a:pPr>
              <a:defRPr/>
            </a:pPr>
            <a:endParaRPr lang="en-GB"/>
          </a:p>
        </p:txBody>
      </p:sp>
      <p:sp>
        <p:nvSpPr>
          <p:cNvPr id="9" name="Slide Number Placeholder 8"/>
          <p:cNvSpPr>
            <a:spLocks noGrp="1"/>
          </p:cNvSpPr>
          <p:nvPr>
            <p:ph type="sldNum" sz="quarter" idx="17"/>
          </p:nvPr>
        </p:nvSpPr>
        <p:spPr/>
        <p:txBody>
          <a:bodyPr/>
          <a:lstStyle/>
          <a:p>
            <a:pPr>
              <a:defRPr/>
            </a:pPr>
            <a:fld id="{5653FDB4-81F1-42F5-91C0-99D934C633A0}" type="slidenum">
              <a:rPr lang="en-GB" smtClean="0"/>
              <a:pPr>
                <a:defRPr/>
              </a:pPr>
              <a:t>‹#›</a:t>
            </a:fld>
            <a:endParaRPr lang="en-GB"/>
          </a:p>
        </p:txBody>
      </p:sp>
    </p:spTree>
    <p:extLst>
      <p:ext uri="{BB962C8B-B14F-4D97-AF65-F5344CB8AC3E}">
        <p14:creationId xmlns:p14="http://schemas.microsoft.com/office/powerpoint/2010/main" val="806037687"/>
      </p:ext>
    </p:extLst>
  </p:cSld>
  <p:clrMapOvr>
    <a:masterClrMapping/>
  </p:clrMapOvr>
  <p:timing>
    <p:tnLst>
      <p:par>
        <p:cTn id="1" dur="indefinite" restart="never" nodeType="tmRoot"/>
      </p:par>
    </p:tnLst>
  </p:timing>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457200" y="632460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34F080A-9CAA-EC48-903B-A0D94B64EB37}" type="slidenum">
              <a:rPr lang="en-US" smtClean="0"/>
              <a:pPr/>
              <a:t>‹#›</a:t>
            </a:fld>
            <a:endParaRPr lang="en-US"/>
          </a:p>
        </p:txBody>
      </p:sp>
      <p:sp>
        <p:nvSpPr>
          <p:cNvPr id="7" name="Rectangle 6"/>
          <p:cNvSpPr/>
          <p:nvPr userDrawn="1"/>
        </p:nvSpPr>
        <p:spPr>
          <a:xfrm>
            <a:off x="0" y="-76200"/>
            <a:ext cx="9144000" cy="685800"/>
          </a:xfrm>
          <a:prstGeom prst="rect">
            <a:avLst/>
          </a:prstGeom>
          <a:solidFill>
            <a:srgbClr val="007A4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ectangle 7"/>
          <p:cNvSpPr/>
          <p:nvPr userDrawn="1"/>
        </p:nvSpPr>
        <p:spPr>
          <a:xfrm>
            <a:off x="0" y="609600"/>
            <a:ext cx="5029200" cy="76200"/>
          </a:xfrm>
          <a:prstGeom prst="rect">
            <a:avLst/>
          </a:prstGeom>
          <a:solidFill>
            <a:srgbClr val="D77D2A"/>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 name="Picture 3" descr="ICARDA logo green 356C.png"/>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7239000" y="6324600"/>
            <a:ext cx="1533144" cy="370398"/>
          </a:xfrm>
          <a:prstGeom prst="rect">
            <a:avLst/>
          </a:prstGeom>
        </p:spPr>
      </p:pic>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Tree>
    <p:extLst>
      <p:ext uri="{BB962C8B-B14F-4D97-AF65-F5344CB8AC3E}">
        <p14:creationId xmlns:p14="http://schemas.microsoft.com/office/powerpoint/2010/main" val="3961524724"/>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73" r:id="rId13"/>
    <p:sldLayoutId id="2147483692" r:id="rId14"/>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6.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cstate="print">
            <a:lum/>
          </a:blip>
          <a:srcRect/>
          <a:stretch>
            <a:fillRect t="-2000" b="-2000"/>
          </a:stretch>
        </a:blipFill>
        <a:effectLst/>
      </p:bgPr>
    </p:bg>
    <p:spTree>
      <p:nvGrpSpPr>
        <p:cNvPr id="1" name=""/>
        <p:cNvGrpSpPr/>
        <p:nvPr/>
      </p:nvGrpSpPr>
      <p:grpSpPr>
        <a:xfrm>
          <a:off x="0" y="0"/>
          <a:ext cx="0" cy="0"/>
          <a:chOff x="0" y="0"/>
          <a:chExt cx="0" cy="0"/>
        </a:xfrm>
      </p:grpSpPr>
      <p:sp>
        <p:nvSpPr>
          <p:cNvPr id="2" name="Subtitle 1"/>
          <p:cNvSpPr>
            <a:spLocks noGrp="1"/>
          </p:cNvSpPr>
          <p:nvPr>
            <p:ph type="subTitle" idx="1"/>
          </p:nvPr>
        </p:nvSpPr>
        <p:spPr>
          <a:xfrm>
            <a:off x="835274" y="5445272"/>
            <a:ext cx="6400800" cy="504056"/>
          </a:xfrm>
        </p:spPr>
        <p:txBody>
          <a:bodyPr>
            <a:normAutofit/>
          </a:bodyPr>
          <a:lstStyle/>
          <a:p>
            <a:r>
              <a:rPr lang="en-US" dirty="0" smtClean="0"/>
              <a:t>Turning </a:t>
            </a:r>
            <a:r>
              <a:rPr lang="en-US" dirty="0"/>
              <a:t>objectives into activities and </a:t>
            </a:r>
            <a:r>
              <a:rPr lang="en-US" dirty="0" smtClean="0"/>
              <a:t>outputs</a:t>
            </a:r>
            <a:endParaRPr lang="en-GB" dirty="0"/>
          </a:p>
        </p:txBody>
      </p:sp>
      <p:sp>
        <p:nvSpPr>
          <p:cNvPr id="3" name="Content Placeholder 2"/>
          <p:cNvSpPr>
            <a:spLocks noGrp="1"/>
          </p:cNvSpPr>
          <p:nvPr>
            <p:ph sz="quarter" idx="13"/>
          </p:nvPr>
        </p:nvSpPr>
        <p:spPr>
          <a:xfrm>
            <a:off x="91440" y="2939485"/>
            <a:ext cx="5040560" cy="792088"/>
          </a:xfrm>
        </p:spPr>
        <p:txBody>
          <a:bodyPr>
            <a:normAutofit fontScale="70000" lnSpcReduction="20000"/>
          </a:bodyPr>
          <a:lstStyle/>
          <a:p>
            <a:r>
              <a:rPr lang="en-US" dirty="0" smtClean="0"/>
              <a:t>3</a:t>
            </a:r>
            <a:r>
              <a:rPr lang="en-US" baseline="30000" dirty="0" smtClean="0"/>
              <a:t>rd</a:t>
            </a:r>
            <a:r>
              <a:rPr lang="en-US" dirty="0" smtClean="0"/>
              <a:t> Coordination </a:t>
            </a:r>
            <a:r>
              <a:rPr lang="en-US" dirty="0"/>
              <a:t>and </a:t>
            </a:r>
            <a:r>
              <a:rPr lang="en-US" dirty="0" smtClean="0"/>
              <a:t>Project Closing Meeting (CPCM)</a:t>
            </a:r>
            <a:endParaRPr lang="en-US" dirty="0"/>
          </a:p>
          <a:p>
            <a:r>
              <a:rPr lang="en-US" dirty="0"/>
              <a:t>IFAD - ICARDA CLCA Grant Project 1393  </a:t>
            </a:r>
          </a:p>
        </p:txBody>
      </p:sp>
      <p:sp>
        <p:nvSpPr>
          <p:cNvPr id="4" name="Title 3"/>
          <p:cNvSpPr>
            <a:spLocks noGrp="1"/>
          </p:cNvSpPr>
          <p:nvPr>
            <p:ph type="title"/>
          </p:nvPr>
        </p:nvSpPr>
        <p:spPr>
          <a:xfrm>
            <a:off x="91440" y="1238248"/>
            <a:ext cx="8944610" cy="1584176"/>
          </a:xfrm>
        </p:spPr>
        <p:txBody>
          <a:bodyPr>
            <a:normAutofit/>
          </a:bodyPr>
          <a:lstStyle/>
          <a:p>
            <a:pPr algn="just"/>
            <a:r>
              <a:rPr lang="en-US" dirty="0" smtClean="0"/>
              <a:t/>
            </a:r>
            <a:br>
              <a:rPr lang="en-US" dirty="0" smtClean="0"/>
            </a:br>
            <a:r>
              <a:rPr lang="en-US" dirty="0" smtClean="0">
                <a:solidFill>
                  <a:schemeClr val="accent2">
                    <a:lumMod val="50000"/>
                  </a:schemeClr>
                </a:solidFill>
              </a:rPr>
              <a:t>Component 1:</a:t>
            </a:r>
            <a:r>
              <a:rPr lang="en-US" dirty="0" smtClean="0"/>
              <a:t> </a:t>
            </a:r>
            <a:r>
              <a:rPr lang="en-US" dirty="0" smtClean="0">
                <a:solidFill>
                  <a:schemeClr val="accent2">
                    <a:lumMod val="50000"/>
                  </a:schemeClr>
                </a:solidFill>
              </a:rPr>
              <a:t>Ex-ante </a:t>
            </a:r>
            <a:r>
              <a:rPr lang="en-US" dirty="0">
                <a:solidFill>
                  <a:schemeClr val="accent2">
                    <a:lumMod val="50000"/>
                  </a:schemeClr>
                </a:solidFill>
              </a:rPr>
              <a:t>evaluation for CA based technologies in CWANA</a:t>
            </a:r>
            <a:endParaRPr lang="en-GB" dirty="0">
              <a:solidFill>
                <a:schemeClr val="accent2">
                  <a:lumMod val="50000"/>
                </a:schemeClr>
              </a:solidFill>
            </a:endParaRPr>
          </a:p>
        </p:txBody>
      </p:sp>
      <p:sp>
        <p:nvSpPr>
          <p:cNvPr id="5" name="Text Placeholder 4"/>
          <p:cNvSpPr>
            <a:spLocks noGrp="1"/>
          </p:cNvSpPr>
          <p:nvPr>
            <p:ph type="body" sz="quarter" idx="17"/>
          </p:nvPr>
        </p:nvSpPr>
        <p:spPr>
          <a:xfrm>
            <a:off x="740664" y="4408526"/>
            <a:ext cx="6495409" cy="359792"/>
          </a:xfrm>
        </p:spPr>
        <p:txBody>
          <a:bodyPr>
            <a:noAutofit/>
          </a:bodyPr>
          <a:lstStyle/>
          <a:p>
            <a:pPr algn="ctr"/>
            <a:r>
              <a:rPr lang="en-GB" sz="1600" dirty="0" smtClean="0">
                <a:solidFill>
                  <a:srgbClr val="0070C0"/>
                </a:solidFill>
              </a:rPr>
              <a:t>IFAD – CLCA – Socio Economic Team</a:t>
            </a:r>
          </a:p>
          <a:p>
            <a:pPr algn="just"/>
            <a:r>
              <a:rPr lang="en-GB" sz="1600" dirty="0" smtClean="0">
                <a:solidFill>
                  <a:schemeClr val="tx1"/>
                </a:solidFill>
              </a:rPr>
              <a:t>Algeria: </a:t>
            </a:r>
            <a:r>
              <a:rPr lang="en-GB" sz="1600" dirty="0" err="1" smtClean="0">
                <a:solidFill>
                  <a:schemeClr val="tx1"/>
                </a:solidFill>
              </a:rPr>
              <a:t>Djender</a:t>
            </a:r>
            <a:r>
              <a:rPr lang="en-GB" sz="1600" dirty="0" smtClean="0">
                <a:solidFill>
                  <a:schemeClr val="tx1"/>
                </a:solidFill>
              </a:rPr>
              <a:t>, Z &amp; </a:t>
            </a:r>
            <a:r>
              <a:rPr lang="en-GB" sz="1600" dirty="0" err="1" smtClean="0">
                <a:solidFill>
                  <a:schemeClr val="tx1"/>
                </a:solidFill>
              </a:rPr>
              <a:t>Bokhobza</a:t>
            </a:r>
            <a:r>
              <a:rPr lang="en-GB" sz="1600" dirty="0" smtClean="0">
                <a:solidFill>
                  <a:schemeClr val="tx1"/>
                </a:solidFill>
              </a:rPr>
              <a:t>, N (ITGC-Algeria)</a:t>
            </a:r>
          </a:p>
          <a:p>
            <a:pPr algn="just"/>
            <a:r>
              <a:rPr lang="en-GB" sz="1600" dirty="0" smtClean="0">
                <a:solidFill>
                  <a:schemeClr val="tx1"/>
                </a:solidFill>
              </a:rPr>
              <a:t>Tajikistan: </a:t>
            </a:r>
            <a:r>
              <a:rPr lang="en-GB" sz="1600" dirty="0" err="1" smtClean="0">
                <a:solidFill>
                  <a:schemeClr val="tx1"/>
                </a:solidFill>
              </a:rPr>
              <a:t>Ergasheva</a:t>
            </a:r>
            <a:r>
              <a:rPr lang="en-GB" sz="1600" dirty="0" smtClean="0">
                <a:solidFill>
                  <a:schemeClr val="tx1"/>
                </a:solidFill>
              </a:rPr>
              <a:t>, T (TAAS, Tajikistan)</a:t>
            </a:r>
          </a:p>
          <a:p>
            <a:pPr algn="just"/>
            <a:r>
              <a:rPr lang="en-GB" sz="1600" dirty="0" smtClean="0">
                <a:solidFill>
                  <a:schemeClr val="tx1"/>
                </a:solidFill>
              </a:rPr>
              <a:t>Tunisia: Fouzai, A (ESAM-INRAT, Tunisia)</a:t>
            </a:r>
          </a:p>
          <a:p>
            <a:pPr algn="just"/>
            <a:r>
              <a:rPr lang="en-GB" sz="1600" dirty="0" smtClean="0">
                <a:solidFill>
                  <a:schemeClr val="tx1"/>
                </a:solidFill>
              </a:rPr>
              <a:t>ICARDA: Dhehibi, B., Frija, A., &amp; Nurbekov, A (SIPRPS) </a:t>
            </a:r>
          </a:p>
          <a:p>
            <a:pPr algn="ctr"/>
            <a:endParaRPr lang="en-GB" sz="1600" dirty="0" smtClean="0">
              <a:solidFill>
                <a:schemeClr val="tx1"/>
              </a:solidFill>
            </a:endParaRPr>
          </a:p>
        </p:txBody>
      </p:sp>
      <p:sp>
        <p:nvSpPr>
          <p:cNvPr id="9" name="Rectangle 8"/>
          <p:cNvSpPr/>
          <p:nvPr/>
        </p:nvSpPr>
        <p:spPr>
          <a:xfrm>
            <a:off x="542544" y="72108"/>
            <a:ext cx="8077200" cy="1384995"/>
          </a:xfrm>
          <a:prstGeom prst="rect">
            <a:avLst/>
          </a:prstGeom>
        </p:spPr>
        <p:txBody>
          <a:bodyPr wrap="square">
            <a:spAutoFit/>
          </a:bodyPr>
          <a:lstStyle/>
          <a:p>
            <a:r>
              <a:rPr lang="en-US" sz="2800" i="1" dirty="0">
                <a:solidFill>
                  <a:schemeClr val="bg1"/>
                </a:solidFill>
              </a:rPr>
              <a:t>Integrated Crop-Livestock Conservation Agriculture for Sustainable Intensification of Cereal-based Systems in North Africa and Central Asia</a:t>
            </a:r>
          </a:p>
        </p:txBody>
      </p:sp>
      <p:sp>
        <p:nvSpPr>
          <p:cNvPr id="10" name="Rectangle 9"/>
          <p:cNvSpPr/>
          <p:nvPr/>
        </p:nvSpPr>
        <p:spPr>
          <a:xfrm>
            <a:off x="152400" y="3544669"/>
            <a:ext cx="2209259" cy="646331"/>
          </a:xfrm>
          <a:prstGeom prst="rect">
            <a:avLst/>
          </a:prstGeom>
        </p:spPr>
        <p:txBody>
          <a:bodyPr wrap="none">
            <a:spAutoFit/>
          </a:bodyPr>
          <a:lstStyle/>
          <a:p>
            <a:r>
              <a:rPr lang="en-US" dirty="0" smtClean="0">
                <a:solidFill>
                  <a:schemeClr val="bg1">
                    <a:lumMod val="50000"/>
                  </a:schemeClr>
                </a:solidFill>
              </a:rPr>
              <a:t>Amman – Jordan</a:t>
            </a:r>
          </a:p>
          <a:p>
            <a:r>
              <a:rPr lang="en-US" dirty="0" smtClean="0">
                <a:solidFill>
                  <a:schemeClr val="bg1">
                    <a:lumMod val="50000"/>
                  </a:schemeClr>
                </a:solidFill>
              </a:rPr>
              <a:t>04</a:t>
            </a:r>
            <a:r>
              <a:rPr lang="en-US" baseline="30000" dirty="0" smtClean="0">
                <a:solidFill>
                  <a:schemeClr val="bg1">
                    <a:lumMod val="50000"/>
                  </a:schemeClr>
                </a:solidFill>
              </a:rPr>
              <a:t>th</a:t>
            </a:r>
            <a:r>
              <a:rPr lang="en-US" dirty="0" smtClean="0">
                <a:solidFill>
                  <a:schemeClr val="bg1">
                    <a:lumMod val="50000"/>
                  </a:schemeClr>
                </a:solidFill>
              </a:rPr>
              <a:t> – 06</a:t>
            </a:r>
            <a:r>
              <a:rPr lang="en-US" baseline="30000" dirty="0" smtClean="0">
                <a:solidFill>
                  <a:schemeClr val="bg1">
                    <a:lumMod val="50000"/>
                  </a:schemeClr>
                </a:solidFill>
              </a:rPr>
              <a:t>th</a:t>
            </a:r>
            <a:r>
              <a:rPr lang="en-US" dirty="0" smtClean="0">
                <a:solidFill>
                  <a:schemeClr val="bg1">
                    <a:lumMod val="50000"/>
                  </a:schemeClr>
                </a:solidFill>
              </a:rPr>
              <a:t> April, 2016</a:t>
            </a:r>
            <a:endParaRPr lang="en-US" dirty="0">
              <a:solidFill>
                <a:schemeClr val="bg1">
                  <a:lumMod val="50000"/>
                </a:schemeClr>
              </a:solidFill>
            </a:endParaRPr>
          </a:p>
        </p:txBody>
      </p:sp>
    </p:spTree>
    <p:extLst>
      <p:ext uri="{BB962C8B-B14F-4D97-AF65-F5344CB8AC3E}">
        <p14:creationId xmlns:p14="http://schemas.microsoft.com/office/powerpoint/2010/main" val="214864030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228600" y="990600"/>
            <a:ext cx="8714232" cy="4525963"/>
          </a:xfrm>
        </p:spPr>
        <p:txBody>
          <a:bodyPr>
            <a:normAutofit/>
          </a:bodyPr>
          <a:lstStyle/>
          <a:p>
            <a:pPr algn="just"/>
            <a:r>
              <a:rPr lang="en-AU" dirty="0" smtClean="0"/>
              <a:t>An </a:t>
            </a:r>
            <a:r>
              <a:rPr lang="en-AU" dirty="0"/>
              <a:t>essential element of any project that has local targets for improvement and anticipation of project outcomes and impacts that will be applicable on a much broader scale is to understand the fundamentals of the resources, ideas and expectations of the stakeholders who will adopt </a:t>
            </a:r>
            <a:r>
              <a:rPr lang="en-AU" dirty="0" smtClean="0"/>
              <a:t>crop-livestock integration under CA </a:t>
            </a:r>
            <a:r>
              <a:rPr lang="en-AU" dirty="0"/>
              <a:t>and drive change. </a:t>
            </a:r>
            <a:endParaRPr lang="en-AU" dirty="0" smtClean="0"/>
          </a:p>
          <a:p>
            <a:pPr marL="0" indent="0" algn="just">
              <a:buNone/>
            </a:pPr>
            <a:endParaRPr lang="en-AU" dirty="0" smtClean="0"/>
          </a:p>
          <a:p>
            <a:pPr algn="just"/>
            <a:r>
              <a:rPr lang="en-AU" dirty="0" smtClean="0"/>
              <a:t>Ultimately </a:t>
            </a:r>
            <a:r>
              <a:rPr lang="en-AU" dirty="0"/>
              <a:t>this provides and contributes to similarity studies within countries and across the </a:t>
            </a:r>
            <a:r>
              <a:rPr lang="en-AU" dirty="0" smtClean="0"/>
              <a:t>regions </a:t>
            </a:r>
            <a:r>
              <a:rPr lang="en-AU" dirty="0"/>
              <a:t>to understand the efficiency of project implementation and out-scaling to other areas.</a:t>
            </a:r>
            <a:endParaRPr lang="en-US" dirty="0"/>
          </a:p>
          <a:p>
            <a:endParaRPr lang="en-US" dirty="0"/>
          </a:p>
        </p:txBody>
      </p:sp>
      <p:sp>
        <p:nvSpPr>
          <p:cNvPr id="5" name="Rectangle 4"/>
          <p:cNvSpPr/>
          <p:nvPr/>
        </p:nvSpPr>
        <p:spPr>
          <a:xfrm>
            <a:off x="932688" y="0"/>
            <a:ext cx="7662672" cy="646331"/>
          </a:xfrm>
          <a:prstGeom prst="rect">
            <a:avLst/>
          </a:prstGeom>
        </p:spPr>
        <p:txBody>
          <a:bodyPr wrap="square">
            <a:spAutoFit/>
          </a:bodyPr>
          <a:lstStyle/>
          <a:p>
            <a:pPr algn="ctr"/>
            <a:r>
              <a:rPr lang="en-US" b="1" dirty="0">
                <a:solidFill>
                  <a:schemeClr val="bg1"/>
                </a:solidFill>
              </a:rPr>
              <a:t>ICARDA-IFAD-CLCA Project</a:t>
            </a:r>
          </a:p>
          <a:p>
            <a:pPr algn="ctr"/>
            <a:r>
              <a:rPr lang="en-US" b="1" dirty="0" smtClean="0">
                <a:solidFill>
                  <a:schemeClr val="bg1"/>
                </a:solidFill>
              </a:rPr>
              <a:t>Objective / Component 1: Largely Socio-Economic</a:t>
            </a:r>
            <a:endParaRPr lang="en-US" b="1" i="1" dirty="0">
              <a:solidFill>
                <a:schemeClr val="bg1"/>
              </a:solidFill>
            </a:endParaRPr>
          </a:p>
        </p:txBody>
      </p:sp>
    </p:spTree>
    <p:extLst>
      <p:ext uri="{BB962C8B-B14F-4D97-AF65-F5344CB8AC3E}">
        <p14:creationId xmlns:p14="http://schemas.microsoft.com/office/powerpoint/2010/main" val="399153439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a:off x="533219" y="6858000"/>
            <a:ext cx="21336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153957" y="777240"/>
            <a:ext cx="8752299" cy="5940088"/>
          </a:xfrm>
          <a:prstGeom prst="rect">
            <a:avLst/>
          </a:prstGeom>
        </p:spPr>
        <p:txBody>
          <a:bodyPr wrap="square">
            <a:spAutoFit/>
          </a:bodyPr>
          <a:lstStyle/>
          <a:p>
            <a:pPr marL="285750" indent="-285750" algn="just">
              <a:buFont typeface="Arial" charset="0"/>
              <a:buChar char="•"/>
            </a:pPr>
            <a:r>
              <a:rPr lang="en-US" sz="2000" dirty="0" smtClean="0"/>
              <a:t>What </a:t>
            </a:r>
            <a:r>
              <a:rPr lang="en-US" sz="2000" dirty="0"/>
              <a:t>are the impacts of CA systems on net farm income? </a:t>
            </a:r>
          </a:p>
          <a:p>
            <a:pPr marL="285750" indent="-285750" algn="just">
              <a:buFont typeface="Arial" charset="0"/>
              <a:buChar char="•"/>
            </a:pPr>
            <a:endParaRPr lang="en-US" sz="2000" dirty="0" smtClean="0"/>
          </a:p>
          <a:p>
            <a:pPr marL="285750" indent="-285750" algn="just">
              <a:buFont typeface="Arial" charset="0"/>
              <a:buChar char="•"/>
            </a:pPr>
            <a:r>
              <a:rPr lang="en-US" sz="2000" dirty="0" smtClean="0"/>
              <a:t>Which </a:t>
            </a:r>
            <a:r>
              <a:rPr lang="en-US" sz="2000" dirty="0"/>
              <a:t>types of farmers are more likely to become early adopter and will lead the way? </a:t>
            </a:r>
            <a:endParaRPr lang="en-US" sz="2000" dirty="0" smtClean="0"/>
          </a:p>
          <a:p>
            <a:pPr marL="285750" indent="-285750" algn="just">
              <a:buFont typeface="Arial" charset="0"/>
              <a:buChar char="•"/>
            </a:pPr>
            <a:endParaRPr lang="en-US" sz="2000" dirty="0" smtClean="0"/>
          </a:p>
          <a:p>
            <a:pPr marL="285750" indent="-285750" algn="just">
              <a:buFont typeface="Arial" charset="0"/>
              <a:buChar char="•"/>
            </a:pPr>
            <a:r>
              <a:rPr lang="en-US" sz="2000" dirty="0" smtClean="0"/>
              <a:t>What </a:t>
            </a:r>
            <a:r>
              <a:rPr lang="en-US" sz="2000" dirty="0"/>
              <a:t>are the likely factors that explain </a:t>
            </a:r>
            <a:r>
              <a:rPr lang="en-US" sz="2000" dirty="0" smtClean="0"/>
              <a:t>adoption?</a:t>
            </a:r>
          </a:p>
          <a:p>
            <a:pPr marL="285750" indent="-285750" algn="just">
              <a:buFont typeface="Arial" charset="0"/>
              <a:buChar char="•"/>
            </a:pPr>
            <a:endParaRPr lang="en-US" sz="2000" dirty="0" smtClean="0"/>
          </a:p>
          <a:p>
            <a:pPr marL="285750" indent="-285750" algn="just">
              <a:buFont typeface="Arial" charset="0"/>
              <a:buChar char="•"/>
            </a:pPr>
            <a:r>
              <a:rPr lang="en-US" sz="2000" dirty="0" smtClean="0"/>
              <a:t>Which </a:t>
            </a:r>
            <a:r>
              <a:rPr lang="en-US" sz="2000" dirty="0"/>
              <a:t>CA systems are the best-bet </a:t>
            </a:r>
            <a:r>
              <a:rPr lang="en-US" sz="2000" dirty="0" smtClean="0"/>
              <a:t>options?</a:t>
            </a:r>
          </a:p>
          <a:p>
            <a:pPr marL="285750" indent="-285750" algn="just">
              <a:buFont typeface="Arial" charset="0"/>
              <a:buChar char="•"/>
            </a:pPr>
            <a:endParaRPr lang="en-US" sz="2000" dirty="0" smtClean="0"/>
          </a:p>
          <a:p>
            <a:pPr marL="285750" indent="-285750" algn="just">
              <a:buFont typeface="Arial" charset="0"/>
              <a:buChar char="•"/>
            </a:pPr>
            <a:r>
              <a:rPr lang="en-US" sz="2000" dirty="0" smtClean="0"/>
              <a:t>What </a:t>
            </a:r>
            <a:r>
              <a:rPr lang="en-US" sz="2000" dirty="0"/>
              <a:t>is the economic value of retained crop residue in terms of increased crop </a:t>
            </a:r>
            <a:r>
              <a:rPr lang="en-US" sz="2000" dirty="0" smtClean="0"/>
              <a:t>productivity?</a:t>
            </a:r>
          </a:p>
          <a:p>
            <a:pPr marL="285750" indent="-285750" algn="just">
              <a:buFont typeface="Arial" charset="0"/>
              <a:buChar char="•"/>
            </a:pPr>
            <a:endParaRPr lang="en-US" sz="2000" dirty="0" smtClean="0"/>
          </a:p>
          <a:p>
            <a:pPr marL="285750" indent="-285750" algn="just">
              <a:buFont typeface="Arial" charset="0"/>
              <a:buChar char="•"/>
            </a:pPr>
            <a:r>
              <a:rPr lang="en-US" sz="2000" dirty="0" smtClean="0"/>
              <a:t>What </a:t>
            </a:r>
            <a:r>
              <a:rPr lang="en-US" sz="2000" dirty="0"/>
              <a:t>is the opportunity cost associated with retaining crop residue as a livestock feed? </a:t>
            </a:r>
            <a:endParaRPr lang="en-US" sz="2000" dirty="0" smtClean="0"/>
          </a:p>
          <a:p>
            <a:pPr marL="285750" indent="-285750" algn="just">
              <a:buFont typeface="Arial" charset="0"/>
              <a:buChar char="•"/>
            </a:pPr>
            <a:endParaRPr lang="en-US" sz="2000" dirty="0" smtClean="0"/>
          </a:p>
          <a:p>
            <a:pPr marL="285750" indent="-285750" algn="just">
              <a:buFont typeface="Arial" charset="0"/>
              <a:buChar char="•"/>
            </a:pPr>
            <a:r>
              <a:rPr lang="en-US" sz="2000" dirty="0" smtClean="0"/>
              <a:t>How </a:t>
            </a:r>
            <a:r>
              <a:rPr lang="en-US" sz="2000" dirty="0"/>
              <a:t>does the farming cost structure change once CA technology is adopted? </a:t>
            </a:r>
            <a:endParaRPr lang="en-US" sz="2000" dirty="0" smtClean="0"/>
          </a:p>
          <a:p>
            <a:pPr marL="285750" indent="-285750" algn="just">
              <a:buFont typeface="Arial" charset="0"/>
              <a:buChar char="•"/>
            </a:pPr>
            <a:endParaRPr lang="en-US" sz="2000" dirty="0"/>
          </a:p>
          <a:p>
            <a:pPr marL="285750" indent="-285750" algn="just">
              <a:buFont typeface="Arial" charset="0"/>
              <a:buChar char="•"/>
            </a:pPr>
            <a:r>
              <a:rPr lang="en-US" sz="2000" dirty="0" smtClean="0"/>
              <a:t>What </a:t>
            </a:r>
            <a:r>
              <a:rPr lang="en-US" sz="2000" dirty="0"/>
              <a:t>trade-offs are associated with the different options and what are the economic costs and benefits associated with these options?</a:t>
            </a:r>
          </a:p>
        </p:txBody>
      </p:sp>
      <p:sp>
        <p:nvSpPr>
          <p:cNvPr id="7" name="Rectangle 6"/>
          <p:cNvSpPr/>
          <p:nvPr/>
        </p:nvSpPr>
        <p:spPr>
          <a:xfrm>
            <a:off x="932688" y="0"/>
            <a:ext cx="7662672" cy="646331"/>
          </a:xfrm>
          <a:prstGeom prst="rect">
            <a:avLst/>
          </a:prstGeom>
        </p:spPr>
        <p:txBody>
          <a:bodyPr wrap="square">
            <a:spAutoFit/>
          </a:bodyPr>
          <a:lstStyle/>
          <a:p>
            <a:pPr algn="ctr"/>
            <a:r>
              <a:rPr lang="en-US" b="1" dirty="0">
                <a:solidFill>
                  <a:schemeClr val="bg1"/>
                </a:solidFill>
              </a:rPr>
              <a:t>ICARDA-IFAD-CLCA Project</a:t>
            </a:r>
          </a:p>
          <a:p>
            <a:pPr algn="ctr"/>
            <a:r>
              <a:rPr lang="en-US" b="1" dirty="0">
                <a:solidFill>
                  <a:schemeClr val="bg1"/>
                </a:solidFill>
              </a:rPr>
              <a:t>Socio-Economic Component: </a:t>
            </a:r>
            <a:r>
              <a:rPr lang="en-US" b="1" i="1" dirty="0" smtClean="0">
                <a:solidFill>
                  <a:schemeClr val="bg1"/>
                </a:solidFill>
              </a:rPr>
              <a:t>What was planned to cover?</a:t>
            </a:r>
            <a:endParaRPr lang="en-US" b="1" i="1" dirty="0">
              <a:solidFill>
                <a:schemeClr val="bg1"/>
              </a:solidFill>
            </a:endParaRPr>
          </a:p>
        </p:txBody>
      </p:sp>
    </p:spTree>
    <p:extLst>
      <p:ext uri="{BB962C8B-B14F-4D97-AF65-F5344CB8AC3E}">
        <p14:creationId xmlns:p14="http://schemas.microsoft.com/office/powerpoint/2010/main" val="7617884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a:off x="533219" y="6858000"/>
            <a:ext cx="21336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aphicFrame>
        <p:nvGraphicFramePr>
          <p:cNvPr id="7" name="Table 6"/>
          <p:cNvGraphicFramePr>
            <a:graphicFrameLocks noGrp="1"/>
          </p:cNvGraphicFramePr>
          <p:nvPr>
            <p:extLst>
              <p:ext uri="{D42A27DB-BD31-4B8C-83A1-F6EECF244321}">
                <p14:modId xmlns:p14="http://schemas.microsoft.com/office/powerpoint/2010/main" val="2547194936"/>
              </p:ext>
            </p:extLst>
          </p:nvPr>
        </p:nvGraphicFramePr>
        <p:xfrm>
          <a:off x="100585" y="795528"/>
          <a:ext cx="8860534" cy="5492117"/>
        </p:xfrm>
        <a:graphic>
          <a:graphicData uri="http://schemas.openxmlformats.org/drawingml/2006/table">
            <a:tbl>
              <a:tblPr/>
              <a:tblGrid>
                <a:gridCol w="853916"/>
                <a:gridCol w="1994112"/>
                <a:gridCol w="3603815"/>
                <a:gridCol w="1246151"/>
                <a:gridCol w="1162540"/>
              </a:tblGrid>
              <a:tr h="444909">
                <a:tc>
                  <a:txBody>
                    <a:bodyPr/>
                    <a:lstStyle/>
                    <a:p>
                      <a:pPr algn="ctr" fontAlgn="ctr"/>
                      <a:r>
                        <a:rPr lang="en-US" sz="1400" b="1" i="0" u="none" strike="noStrike" dirty="0">
                          <a:solidFill>
                            <a:srgbClr val="000000"/>
                          </a:solidFill>
                          <a:latin typeface="+mn-lt"/>
                        </a:rPr>
                        <a:t>Activity</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fontAlgn="ctr"/>
                      <a:r>
                        <a:rPr lang="en-US" sz="1400" b="1" i="0" u="none" strike="noStrike" dirty="0">
                          <a:solidFill>
                            <a:srgbClr val="000000"/>
                          </a:solidFill>
                          <a:latin typeface="+mn-lt"/>
                        </a:rPr>
                        <a:t>Summary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fontAlgn="ctr"/>
                      <a:r>
                        <a:rPr lang="en-US" sz="1400" b="1" i="0" u="none" strike="noStrike" dirty="0">
                          <a:solidFill>
                            <a:srgbClr val="000000"/>
                          </a:solidFill>
                          <a:latin typeface="+mn-lt"/>
                        </a:rPr>
                        <a:t>Activity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fontAlgn="ctr"/>
                      <a:r>
                        <a:rPr lang="en-US" sz="1400" b="1" i="0" u="none" strike="noStrike" dirty="0" smtClean="0">
                          <a:solidFill>
                            <a:srgbClr val="000000"/>
                          </a:solidFill>
                          <a:latin typeface="+mn-lt"/>
                        </a:rPr>
                        <a:t>Status</a:t>
                      </a:r>
                      <a:endParaRPr lang="en-US" sz="1400" b="1" i="0" u="none" strike="noStrike" dirty="0">
                        <a:solidFill>
                          <a:srgbClr val="00000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solidFill>
                      <a:srgbClr val="D8D8D8"/>
                    </a:solidFill>
                  </a:tcPr>
                </a:tc>
                <a:tc>
                  <a:txBody>
                    <a:bodyPr/>
                    <a:lstStyle/>
                    <a:p>
                      <a:pPr algn="ctr" fontAlgn="ctr"/>
                      <a:r>
                        <a:rPr lang="en-US" sz="1400" b="1" i="0" u="none" strike="noStrike" dirty="0" smtClean="0">
                          <a:solidFill>
                            <a:srgbClr val="000000"/>
                          </a:solidFill>
                          <a:latin typeface="+mn-lt"/>
                        </a:rPr>
                        <a:t>Outputs</a:t>
                      </a:r>
                      <a:endParaRPr lang="en-US" sz="1400" b="1" i="0" u="none" strike="noStrike" dirty="0">
                        <a:solidFill>
                          <a:srgbClr val="00000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D8D8D8"/>
                    </a:solidFill>
                  </a:tcPr>
                </a:tc>
              </a:tr>
              <a:tr h="500486">
                <a:tc rowSpan="9">
                  <a:txBody>
                    <a:bodyPr/>
                    <a:lstStyle/>
                    <a:p>
                      <a:pPr algn="ctr" fontAlgn="ctr"/>
                      <a:r>
                        <a:rPr lang="en-US" sz="1400" b="0" i="0" u="none" strike="noStrike" dirty="0" smtClean="0">
                          <a:solidFill>
                            <a:srgbClr val="00B0F0"/>
                          </a:solidFill>
                          <a:latin typeface="+mn-lt"/>
                        </a:rPr>
                        <a:t>A1</a:t>
                      </a:r>
                      <a:endParaRPr lang="en-US" sz="1400" b="0" i="0" u="none" strike="noStrike" dirty="0">
                        <a:solidFill>
                          <a:srgbClr val="00B0F0"/>
                        </a:solidFill>
                        <a:latin typeface="+mn-lt"/>
                      </a:endParaRP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9">
                  <a:txBody>
                    <a:bodyPr/>
                    <a:lstStyle/>
                    <a:p>
                      <a:pPr algn="ctr" fontAlgn="ctr"/>
                      <a:r>
                        <a:rPr lang="en-US" sz="1400" kern="1200" dirty="0" smtClean="0">
                          <a:solidFill>
                            <a:schemeClr val="tx1"/>
                          </a:solidFill>
                          <a:effectLst/>
                          <a:latin typeface="+mn-lt"/>
                          <a:ea typeface="+mn-ea"/>
                          <a:cs typeface="+mn-cs"/>
                        </a:rPr>
                        <a:t>Development of baseline data on farming and tillage practices, crop choices, and farmer perceptions, in the target regions.  New farm surveys will be conducted using a representative random sample of the farming community including data on crop residue management, feeding strategies, resource flow maps for ex-ante analysis </a:t>
                      </a:r>
                      <a:endParaRPr lang="en-US" sz="1400" b="0" i="0" u="none" strike="noStrike" dirty="0">
                        <a:solidFill>
                          <a:srgbClr val="00000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fontAlgn="ctr"/>
                      <a:r>
                        <a:rPr lang="en-US" sz="1400" b="0" i="0" u="none" strike="noStrike" dirty="0">
                          <a:solidFill>
                            <a:srgbClr val="000000"/>
                          </a:solidFill>
                          <a:latin typeface="+mn-lt"/>
                        </a:rPr>
                        <a:t>Collect relevant secondary data</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800" b="1" i="0" u="none" strike="noStrike" dirty="0">
                          <a:solidFill>
                            <a:srgbClr val="00B050"/>
                          </a:solidFill>
                          <a:latin typeface="+mn-lt"/>
                        </a:rPr>
                        <a:t>Completed</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800" b="1" i="0" u="none" strike="noStrike" dirty="0" smtClean="0">
                          <a:solidFill>
                            <a:srgbClr val="00B050"/>
                          </a:solidFill>
                          <a:latin typeface="+mn-lt"/>
                        </a:rPr>
                        <a:t>Secondary data collected and documented</a:t>
                      </a:r>
                      <a:endParaRPr lang="en-US" sz="800" b="1" i="0" u="none" strike="noStrike" dirty="0">
                        <a:solidFill>
                          <a:srgbClr val="00B05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r>
              <a:tr h="389328">
                <a:tc vMerge="1">
                  <a:txBody>
                    <a:bodyPr/>
                    <a:lstStyle/>
                    <a:p>
                      <a:pPr rtl="1"/>
                      <a:endParaRPr lang="ar-IQ"/>
                    </a:p>
                  </a:txBody>
                  <a:tcPr/>
                </a:tc>
                <a:tc vMerge="1">
                  <a:txBody>
                    <a:bodyPr/>
                    <a:lstStyle/>
                    <a:p>
                      <a:pPr rtl="1"/>
                      <a:endParaRPr lang="ar-IQ"/>
                    </a:p>
                  </a:txBody>
                  <a:tcPr/>
                </a:tc>
                <a:tc>
                  <a:txBody>
                    <a:bodyPr/>
                    <a:lstStyle/>
                    <a:p>
                      <a:pPr algn="just" fontAlgn="ctr"/>
                      <a:r>
                        <a:rPr lang="en-US" sz="1400" b="0" i="0" u="none" strike="noStrike" dirty="0">
                          <a:solidFill>
                            <a:srgbClr val="000000"/>
                          </a:solidFill>
                          <a:latin typeface="+mn-lt"/>
                        </a:rPr>
                        <a:t>Design and piloting of household level </a:t>
                      </a:r>
                      <a:r>
                        <a:rPr lang="en-US" sz="1400" b="0" i="0" u="none" strike="noStrike" dirty="0" smtClean="0">
                          <a:solidFill>
                            <a:srgbClr val="000000"/>
                          </a:solidFill>
                          <a:latin typeface="+mn-lt"/>
                        </a:rPr>
                        <a:t>(farmer) questionnaires</a:t>
                      </a:r>
                      <a:endParaRPr lang="en-US" sz="1400" b="0" i="0" u="none" strike="noStrike" dirty="0">
                        <a:solidFill>
                          <a:srgbClr val="00000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800" b="1" i="0" u="none" strike="noStrike" dirty="0">
                          <a:solidFill>
                            <a:srgbClr val="00B050"/>
                          </a:solidFill>
                          <a:latin typeface="+mn-lt"/>
                        </a:rPr>
                        <a:t>Completed</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800" b="1" i="0" u="none" strike="noStrike" dirty="0" smtClean="0">
                          <a:solidFill>
                            <a:srgbClr val="00B050"/>
                          </a:solidFill>
                          <a:latin typeface="+mn-lt"/>
                        </a:rPr>
                        <a:t>Original copy of the questionnaire</a:t>
                      </a:r>
                      <a:endParaRPr lang="en-US" sz="800" b="1" i="0" u="none" strike="noStrike" dirty="0">
                        <a:solidFill>
                          <a:srgbClr val="00B05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r>
              <a:tr h="655697">
                <a:tc vMerge="1">
                  <a:txBody>
                    <a:bodyPr/>
                    <a:lstStyle/>
                    <a:p>
                      <a:pPr rtl="1"/>
                      <a:endParaRPr lang="ar-IQ"/>
                    </a:p>
                  </a:txBody>
                  <a:tcPr/>
                </a:tc>
                <a:tc vMerge="1">
                  <a:txBody>
                    <a:bodyPr/>
                    <a:lstStyle/>
                    <a:p>
                      <a:pPr rtl="1"/>
                      <a:endParaRPr lang="ar-IQ"/>
                    </a:p>
                  </a:txBody>
                  <a:tcPr/>
                </a:tc>
                <a:tc>
                  <a:txBody>
                    <a:bodyPr/>
                    <a:lstStyle/>
                    <a:p>
                      <a:pPr algn="just" fontAlgn="ctr"/>
                      <a:r>
                        <a:rPr lang="en-US" sz="1400" b="0" i="0" u="none" strike="noStrike" dirty="0" smtClean="0">
                          <a:solidFill>
                            <a:srgbClr val="000000"/>
                          </a:solidFill>
                          <a:latin typeface="+mn-lt"/>
                        </a:rPr>
                        <a:t>English</a:t>
                      </a:r>
                      <a:r>
                        <a:rPr lang="en-US" sz="1400" b="0" i="0" u="none" strike="noStrike" baseline="0" dirty="0" smtClean="0">
                          <a:solidFill>
                            <a:srgbClr val="000000"/>
                          </a:solidFill>
                          <a:latin typeface="+mn-lt"/>
                        </a:rPr>
                        <a:t> (Tajik, Russian, French) </a:t>
                      </a:r>
                      <a:r>
                        <a:rPr lang="en-US" sz="1400" b="0" i="0" u="none" strike="noStrike" dirty="0" smtClean="0">
                          <a:solidFill>
                            <a:srgbClr val="000000"/>
                          </a:solidFill>
                          <a:latin typeface="+mn-lt"/>
                        </a:rPr>
                        <a:t> </a:t>
                      </a:r>
                      <a:r>
                        <a:rPr lang="en-US" sz="1400" b="0" i="0" u="none" strike="noStrike" dirty="0">
                          <a:solidFill>
                            <a:srgbClr val="000000"/>
                          </a:solidFill>
                          <a:latin typeface="+mn-lt"/>
                        </a:rPr>
                        <a:t>translation of questionnaires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800" b="1" i="0" u="none" strike="noStrike" dirty="0">
                          <a:solidFill>
                            <a:srgbClr val="00B050"/>
                          </a:solidFill>
                          <a:latin typeface="+mn-lt"/>
                        </a:rPr>
                        <a:t>Completed</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800" b="1" i="0" u="none" strike="noStrike" dirty="0" smtClean="0">
                          <a:solidFill>
                            <a:srgbClr val="00B050"/>
                          </a:solidFill>
                          <a:latin typeface="+mn-lt"/>
                        </a:rPr>
                        <a:t>Translated copies (in English and French for Tunisia and Algeria and English, Tajik and Russian for Tajikistan)</a:t>
                      </a:r>
                      <a:endParaRPr lang="en-US" sz="800" b="1" i="0" u="none" strike="noStrike" dirty="0">
                        <a:solidFill>
                          <a:srgbClr val="00B05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r>
              <a:tr h="262279">
                <a:tc vMerge="1">
                  <a:txBody>
                    <a:bodyPr/>
                    <a:lstStyle/>
                    <a:p>
                      <a:pPr rtl="1"/>
                      <a:endParaRPr lang="ar-IQ"/>
                    </a:p>
                  </a:txBody>
                  <a:tcPr/>
                </a:tc>
                <a:tc vMerge="1">
                  <a:txBody>
                    <a:bodyPr/>
                    <a:lstStyle/>
                    <a:p>
                      <a:pPr rtl="1"/>
                      <a:endParaRPr lang="ar-IQ"/>
                    </a:p>
                  </a:txBody>
                  <a:tcPr/>
                </a:tc>
                <a:tc>
                  <a:txBody>
                    <a:bodyPr/>
                    <a:lstStyle/>
                    <a:p>
                      <a:pPr algn="just" fontAlgn="ctr"/>
                      <a:r>
                        <a:rPr lang="en-US" sz="1400" b="0" i="0" u="none" strike="noStrike" dirty="0">
                          <a:solidFill>
                            <a:srgbClr val="000000"/>
                          </a:solidFill>
                          <a:latin typeface="+mn-lt"/>
                        </a:rPr>
                        <a:t>Recruitment &amp; training of enumerators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800" b="1" i="0" u="none" strike="noStrike" dirty="0">
                          <a:solidFill>
                            <a:srgbClr val="00B050"/>
                          </a:solidFill>
                          <a:latin typeface="+mn-lt"/>
                        </a:rPr>
                        <a:t>Completed</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800" b="1" i="0" u="none" strike="noStrike" dirty="0" smtClean="0">
                          <a:solidFill>
                            <a:srgbClr val="00B050"/>
                          </a:solidFill>
                          <a:latin typeface="+mn-lt"/>
                        </a:rPr>
                        <a:t>Several trainings in each platform</a:t>
                      </a:r>
                      <a:endParaRPr lang="en-US" sz="800" b="1" i="0" u="none" strike="noStrike" dirty="0">
                        <a:solidFill>
                          <a:srgbClr val="00B05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r>
              <a:tr h="340775">
                <a:tc vMerge="1">
                  <a:txBody>
                    <a:bodyPr/>
                    <a:lstStyle/>
                    <a:p>
                      <a:pPr rtl="1"/>
                      <a:endParaRPr lang="ar-IQ"/>
                    </a:p>
                  </a:txBody>
                  <a:tcPr/>
                </a:tc>
                <a:tc vMerge="1">
                  <a:txBody>
                    <a:bodyPr/>
                    <a:lstStyle/>
                    <a:p>
                      <a:pPr rtl="1"/>
                      <a:endParaRPr lang="ar-IQ"/>
                    </a:p>
                  </a:txBody>
                  <a:tcPr/>
                </a:tc>
                <a:tc>
                  <a:txBody>
                    <a:bodyPr/>
                    <a:lstStyle/>
                    <a:p>
                      <a:pPr algn="just" fontAlgn="ctr"/>
                      <a:r>
                        <a:rPr lang="en-US" sz="1400" b="0" i="0" u="none" strike="noStrike" dirty="0">
                          <a:solidFill>
                            <a:srgbClr val="000000"/>
                          </a:solidFill>
                          <a:latin typeface="+mn-lt"/>
                        </a:rPr>
                        <a:t>Pre-test questionnaires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ctr"/>
                      <a:r>
                        <a:rPr lang="en-US" sz="800" b="1" i="0" u="none" strike="noStrike" dirty="0">
                          <a:solidFill>
                            <a:srgbClr val="00B050"/>
                          </a:solidFill>
                          <a:latin typeface="+mn-lt"/>
                        </a:rPr>
                        <a:t>Completed</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800" b="1" i="0" u="none" strike="noStrike" dirty="0" smtClean="0">
                          <a:solidFill>
                            <a:srgbClr val="00B050"/>
                          </a:solidFill>
                          <a:latin typeface="+mn-lt"/>
                        </a:rPr>
                        <a:t>Questionnaires tested and validated</a:t>
                      </a:r>
                      <a:endParaRPr lang="en-US" sz="800" b="1" i="0" u="none" strike="noStrike" dirty="0">
                        <a:solidFill>
                          <a:srgbClr val="00B05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r>
              <a:tr h="973319">
                <a:tc vMerge="1">
                  <a:txBody>
                    <a:bodyPr/>
                    <a:lstStyle/>
                    <a:p>
                      <a:pPr rtl="1"/>
                      <a:endParaRPr lang="ar-IQ"/>
                    </a:p>
                  </a:txBody>
                  <a:tcPr/>
                </a:tc>
                <a:tc vMerge="1">
                  <a:txBody>
                    <a:bodyPr/>
                    <a:lstStyle/>
                    <a:p>
                      <a:pPr rtl="1"/>
                      <a:endParaRPr lang="ar-IQ"/>
                    </a:p>
                  </a:txBody>
                  <a:tcPr/>
                </a:tc>
                <a:tc>
                  <a:txBody>
                    <a:bodyPr/>
                    <a:lstStyle/>
                    <a:p>
                      <a:pPr algn="just" fontAlgn="ctr"/>
                      <a:r>
                        <a:rPr lang="en-US" sz="1400" b="0" i="0" u="none" strike="noStrike" dirty="0">
                          <a:solidFill>
                            <a:srgbClr val="000000"/>
                          </a:solidFill>
                          <a:latin typeface="+mn-lt"/>
                        </a:rPr>
                        <a:t>Actual data collection, entry and </a:t>
                      </a:r>
                      <a:r>
                        <a:rPr lang="en-US" sz="1400" b="0" i="0" u="none" strike="noStrike" dirty="0" smtClean="0">
                          <a:solidFill>
                            <a:srgbClr val="000000"/>
                          </a:solidFill>
                          <a:latin typeface="+mn-lt"/>
                        </a:rPr>
                        <a:t>cleaning (</a:t>
                      </a:r>
                      <a:r>
                        <a:rPr lang="en-US" sz="1400" b="1" i="0" u="none" strike="noStrike" dirty="0" smtClean="0">
                          <a:solidFill>
                            <a:srgbClr val="0070C0"/>
                          </a:solidFill>
                          <a:latin typeface="+mn-lt"/>
                        </a:rPr>
                        <a:t>1164 surveys</a:t>
                      </a:r>
                      <a:r>
                        <a:rPr lang="en-US" sz="1400" b="0" i="0" u="none" strike="noStrike" dirty="0" smtClean="0">
                          <a:solidFill>
                            <a:srgbClr val="000000"/>
                          </a:solidFill>
                          <a:latin typeface="+mn-lt"/>
                        </a:rPr>
                        <a:t>)</a:t>
                      </a:r>
                    </a:p>
                    <a:p>
                      <a:pPr marL="171450" indent="-171450" algn="just" fontAlgn="ctr">
                        <a:buFont typeface="Arial" charset="0"/>
                        <a:buChar char="•"/>
                      </a:pPr>
                      <a:r>
                        <a:rPr lang="en-US" sz="1400" b="0" i="0" u="none" strike="noStrike" dirty="0" smtClean="0">
                          <a:solidFill>
                            <a:srgbClr val="000000"/>
                          </a:solidFill>
                          <a:latin typeface="+mn-lt"/>
                        </a:rPr>
                        <a:t>Tunisia:</a:t>
                      </a:r>
                      <a:r>
                        <a:rPr lang="en-US" sz="1400" b="0" i="0" u="none" strike="noStrike" baseline="0" dirty="0" smtClean="0">
                          <a:solidFill>
                            <a:srgbClr val="000000"/>
                          </a:solidFill>
                          <a:latin typeface="+mn-lt"/>
                        </a:rPr>
                        <a:t> 364</a:t>
                      </a:r>
                    </a:p>
                    <a:p>
                      <a:pPr marL="171450" indent="-171450" algn="just" fontAlgn="ctr">
                        <a:buFont typeface="Arial" charset="0"/>
                        <a:buChar char="•"/>
                      </a:pPr>
                      <a:r>
                        <a:rPr lang="en-US" sz="1400" b="0" i="0" u="none" strike="noStrike" baseline="0" dirty="0" smtClean="0">
                          <a:solidFill>
                            <a:srgbClr val="000000"/>
                          </a:solidFill>
                          <a:latin typeface="+mn-lt"/>
                        </a:rPr>
                        <a:t>Tajikistan: 400</a:t>
                      </a:r>
                    </a:p>
                    <a:p>
                      <a:pPr marL="171450" indent="-171450" algn="just" fontAlgn="ctr">
                        <a:buFont typeface="Arial" charset="0"/>
                        <a:buChar char="•"/>
                      </a:pPr>
                      <a:r>
                        <a:rPr lang="en-US" sz="1400" b="0" i="0" u="none" strike="noStrike" baseline="0" dirty="0" smtClean="0">
                          <a:solidFill>
                            <a:srgbClr val="000000"/>
                          </a:solidFill>
                          <a:latin typeface="+mn-lt"/>
                        </a:rPr>
                        <a:t>Algeria: 400</a:t>
                      </a:r>
                      <a:endParaRPr lang="en-US" sz="1400" b="0" i="0" u="none" strike="noStrike" dirty="0">
                        <a:solidFill>
                          <a:srgbClr val="00000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sz="800" b="1" i="0" u="none" strike="noStrike" dirty="0">
                          <a:solidFill>
                            <a:srgbClr val="00B050"/>
                          </a:solidFill>
                          <a:latin typeface="+mn-lt"/>
                        </a:rPr>
                        <a:t>completed</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800" b="1" i="0" u="none" strike="noStrike" dirty="0" smtClean="0">
                          <a:solidFill>
                            <a:srgbClr val="00B050"/>
                          </a:solidFill>
                          <a:latin typeface="+mn-lt"/>
                        </a:rPr>
                        <a:t>Three databases </a:t>
                      </a:r>
                      <a:r>
                        <a:rPr lang="en-US" sz="800" b="1" i="0" u="none" strike="noStrike" baseline="0" dirty="0" smtClean="0">
                          <a:solidFill>
                            <a:srgbClr val="00B050"/>
                          </a:solidFill>
                          <a:latin typeface="+mn-lt"/>
                        </a:rPr>
                        <a:t>available on CD</a:t>
                      </a:r>
                      <a:endParaRPr lang="en-US" sz="800" b="1" i="0" u="none" strike="noStrike" dirty="0">
                        <a:solidFill>
                          <a:srgbClr val="00B05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r>
              <a:tr h="973319">
                <a:tc vMerge="1">
                  <a:txBody>
                    <a:bodyPr/>
                    <a:lstStyle/>
                    <a:p>
                      <a:pPr algn="ctr" fontAlgn="ctr"/>
                      <a:endParaRPr lang="en-US" sz="800" b="0" i="0" u="none" strike="noStrike" dirty="0">
                        <a:solidFill>
                          <a:srgbClr val="000000"/>
                        </a:solidFill>
                        <a:latin typeface="Calibri"/>
                      </a:endParaRP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fontAlgn="ctr"/>
                      <a:endParaRPr lang="en-US" sz="800" b="0" i="0" u="none" strike="noStrike" dirty="0">
                        <a:solidFill>
                          <a:srgbClr val="000000"/>
                        </a:solidFill>
                        <a:latin typeface="Arial"/>
                      </a:endParaRPr>
                    </a:p>
                  </a:txBody>
                  <a:tcPr marL="0" marR="0" marT="0"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fontAlgn="ctr"/>
                      <a:r>
                        <a:rPr lang="en-US" sz="1400" b="0" i="0" u="none" strike="noStrike" dirty="0" smtClean="0">
                          <a:solidFill>
                            <a:srgbClr val="000000"/>
                          </a:solidFill>
                          <a:latin typeface="+mn-lt"/>
                        </a:rPr>
                        <a:t>Workshop</a:t>
                      </a:r>
                      <a:r>
                        <a:rPr lang="en-US" sz="1400" b="0" i="0" u="none" strike="noStrike" baseline="0" dirty="0" smtClean="0">
                          <a:solidFill>
                            <a:srgbClr val="000000"/>
                          </a:solidFill>
                          <a:latin typeface="+mn-lt"/>
                        </a:rPr>
                        <a:t> methodological training</a:t>
                      </a:r>
                    </a:p>
                    <a:p>
                      <a:pPr marL="171450" indent="-171450" algn="just" fontAlgn="ctr">
                        <a:buFont typeface="Arial" charset="0"/>
                        <a:buChar char="•"/>
                      </a:pPr>
                      <a:r>
                        <a:rPr lang="en-US" sz="1400" b="0" i="0" u="none" strike="noStrike" baseline="0" dirty="0" smtClean="0">
                          <a:solidFill>
                            <a:srgbClr val="000000"/>
                          </a:solidFill>
                          <a:latin typeface="+mn-lt"/>
                        </a:rPr>
                        <a:t>Tajikistan team (2 trainees – 1 female)</a:t>
                      </a:r>
                    </a:p>
                    <a:p>
                      <a:pPr marL="171450" indent="-171450" algn="just" fontAlgn="ctr">
                        <a:buFont typeface="Arial" charset="0"/>
                        <a:buChar char="•"/>
                      </a:pPr>
                      <a:r>
                        <a:rPr lang="en-US" sz="1400" b="0" i="0" u="none" strike="noStrike" baseline="0" dirty="0" smtClean="0">
                          <a:solidFill>
                            <a:srgbClr val="000000"/>
                          </a:solidFill>
                          <a:latin typeface="+mn-lt"/>
                        </a:rPr>
                        <a:t>Algerian team (10 trainees – 7 females)</a:t>
                      </a:r>
                      <a:endParaRPr lang="en-US" sz="1400" b="0" i="0" u="none" strike="noStrike" dirty="0" smtClean="0">
                        <a:solidFill>
                          <a:srgbClr val="000000"/>
                        </a:solidFill>
                        <a:latin typeface="+mn-lt"/>
                      </a:endParaRPr>
                    </a:p>
                    <a:p>
                      <a:pPr marL="0" marR="0" indent="0" algn="just" defTabSz="914400" rtl="0" eaLnBrk="1" fontAlgn="ctr" latinLnBrk="0" hangingPunct="1">
                        <a:lnSpc>
                          <a:spcPct val="100000"/>
                        </a:lnSpc>
                        <a:spcBef>
                          <a:spcPts val="0"/>
                        </a:spcBef>
                        <a:spcAft>
                          <a:spcPts val="0"/>
                        </a:spcAft>
                        <a:buClrTx/>
                        <a:buSzTx/>
                        <a:buFontTx/>
                        <a:buNone/>
                        <a:tabLst/>
                        <a:defRPr/>
                      </a:pPr>
                      <a:endParaRPr lang="en-US" sz="1400" b="0" i="0" u="none" strike="noStrike" dirty="0" smtClean="0">
                        <a:solidFill>
                          <a:srgbClr val="000000"/>
                        </a:solidFill>
                        <a:latin typeface="+mn-lt"/>
                      </a:endParaRPr>
                    </a:p>
                    <a:p>
                      <a:pPr algn="just" fontAlgn="ctr"/>
                      <a:endParaRPr lang="en-US" sz="1400" b="0" i="0" u="none" strike="noStrike" dirty="0">
                        <a:solidFill>
                          <a:srgbClr val="00000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sz="800" b="1" i="0" u="none" strike="noStrike" dirty="0" smtClean="0">
                          <a:solidFill>
                            <a:srgbClr val="00B050"/>
                          </a:solidFill>
                          <a:latin typeface="+mn-lt"/>
                        </a:rPr>
                        <a:t>Completed</a:t>
                      </a:r>
                    </a:p>
                    <a:p>
                      <a:pPr algn="ctr" fontAlgn="ctr"/>
                      <a:endParaRPr lang="en-US" sz="800" b="1" i="0" u="none" strike="noStrike" dirty="0">
                        <a:solidFill>
                          <a:srgbClr val="00B05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800" b="1" i="0" u="none" strike="noStrike" dirty="0" smtClean="0">
                          <a:solidFill>
                            <a:srgbClr val="00B050"/>
                          </a:solidFill>
                          <a:latin typeface="+mn-lt"/>
                        </a:rPr>
                        <a:t>Minutes available</a:t>
                      </a:r>
                    </a:p>
                    <a:p>
                      <a:pPr algn="ctr" fontAlgn="ctr"/>
                      <a:r>
                        <a:rPr lang="en-US" sz="800" b="1" i="0" u="none" strike="noStrike" dirty="0" smtClean="0">
                          <a:solidFill>
                            <a:srgbClr val="00B050"/>
                          </a:solidFill>
                          <a:latin typeface="+mn-lt"/>
                        </a:rPr>
                        <a:t>12 trainees (8 females)</a:t>
                      </a:r>
                      <a:endParaRPr lang="en-US" sz="800" b="1" i="0" u="none" strike="noStrike" dirty="0">
                        <a:solidFill>
                          <a:srgbClr val="00B05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r>
              <a:tr h="389328">
                <a:tc vMerge="1">
                  <a:txBody>
                    <a:bodyPr/>
                    <a:lstStyle/>
                    <a:p>
                      <a:pPr algn="ctr" fontAlgn="ctr"/>
                      <a:endParaRPr lang="en-US" sz="800" b="0" i="0" u="none" strike="noStrike" dirty="0">
                        <a:solidFill>
                          <a:srgbClr val="000000"/>
                        </a:solidFill>
                        <a:latin typeface="Calibri"/>
                      </a:endParaRP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fontAlgn="ctr"/>
                      <a:endParaRPr lang="en-US" sz="800" b="0" i="0" u="none" strike="noStrike" dirty="0">
                        <a:solidFill>
                          <a:srgbClr val="000000"/>
                        </a:solidFill>
                        <a:latin typeface="Arial"/>
                      </a:endParaRPr>
                    </a:p>
                  </a:txBody>
                  <a:tcPr marL="0" marR="0" marT="0"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just" defTabSz="914400" rtl="0" eaLnBrk="1" fontAlgn="ctr" latinLnBrk="0" hangingPunct="1">
                        <a:lnSpc>
                          <a:spcPct val="100000"/>
                        </a:lnSpc>
                        <a:spcBef>
                          <a:spcPts val="0"/>
                        </a:spcBef>
                        <a:spcAft>
                          <a:spcPts val="0"/>
                        </a:spcAft>
                        <a:buClrTx/>
                        <a:buSzTx/>
                        <a:buFontTx/>
                        <a:buNone/>
                        <a:tabLst/>
                        <a:defRPr/>
                      </a:pPr>
                      <a:r>
                        <a:rPr lang="en-US" sz="1400" b="0" i="0" u="none" strike="noStrike" dirty="0" smtClean="0">
                          <a:solidFill>
                            <a:srgbClr val="000000"/>
                          </a:solidFill>
                          <a:latin typeface="+mn-lt"/>
                        </a:rPr>
                        <a:t>Preparation of descriptive statistics and reporting</a:t>
                      </a:r>
                    </a:p>
                    <a:p>
                      <a:pPr algn="just" fontAlgn="ctr"/>
                      <a:endParaRPr lang="en-US" sz="1400" b="0" i="0" u="none" strike="noStrike" dirty="0">
                        <a:solidFill>
                          <a:srgbClr val="00000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sz="800" b="1" i="0" u="none" strike="noStrike" dirty="0" smtClean="0">
                          <a:solidFill>
                            <a:srgbClr val="00B050"/>
                          </a:solidFill>
                          <a:latin typeface="+mn-lt"/>
                        </a:rPr>
                        <a:t>Completed</a:t>
                      </a:r>
                    </a:p>
                    <a:p>
                      <a:pPr algn="ctr" fontAlgn="ctr"/>
                      <a:endParaRPr lang="en-US" sz="800" b="1" i="0" u="none" strike="noStrike" dirty="0">
                        <a:solidFill>
                          <a:srgbClr val="00B05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800" b="1" i="0" u="none" strike="noStrike" dirty="0" smtClean="0">
                          <a:solidFill>
                            <a:srgbClr val="00B050"/>
                          </a:solidFill>
                          <a:latin typeface="+mn-lt"/>
                        </a:rPr>
                        <a:t>Three reports available (one per each country)</a:t>
                      </a:r>
                      <a:endParaRPr lang="en-US" sz="800" b="1" i="0" u="none" strike="noStrike" dirty="0">
                        <a:solidFill>
                          <a:srgbClr val="00B05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r>
              <a:tr h="300931">
                <a:tc vMerge="1">
                  <a:txBody>
                    <a:bodyPr/>
                    <a:lstStyle/>
                    <a:p>
                      <a:pPr algn="ctr" fontAlgn="ctr"/>
                      <a:endParaRPr lang="en-US" sz="800" b="0" i="0" u="none" strike="noStrike" dirty="0">
                        <a:solidFill>
                          <a:srgbClr val="000000"/>
                        </a:solidFill>
                        <a:latin typeface="Calibri"/>
                      </a:endParaRP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vMerge="1">
                  <a:txBody>
                    <a:bodyPr/>
                    <a:lstStyle/>
                    <a:p>
                      <a:pPr algn="ctr" fontAlgn="ctr"/>
                      <a:endParaRPr lang="en-US" sz="800" b="0" i="0" u="none" strike="noStrike" dirty="0">
                        <a:solidFill>
                          <a:srgbClr val="000000"/>
                        </a:solidFill>
                        <a:latin typeface="Arial"/>
                      </a:endParaRPr>
                    </a:p>
                  </a:txBody>
                  <a:tcPr marL="0" marR="0" marT="0" marB="0" vert="vert27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fontAlgn="ctr"/>
                      <a:r>
                        <a:rPr lang="en-US" sz="1400" b="0" i="0" u="none" strike="noStrike" dirty="0" smtClean="0">
                          <a:solidFill>
                            <a:srgbClr val="000000"/>
                          </a:solidFill>
                          <a:latin typeface="+mn-lt"/>
                        </a:rPr>
                        <a:t>Capacity Building</a:t>
                      </a:r>
                      <a:endParaRPr lang="en-US" sz="1400" b="0" i="0" u="none" strike="noStrike" dirty="0">
                        <a:solidFill>
                          <a:srgbClr val="00000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914400" rtl="0" eaLnBrk="1" fontAlgn="ctr" latinLnBrk="0" hangingPunct="1">
                        <a:lnSpc>
                          <a:spcPct val="100000"/>
                        </a:lnSpc>
                        <a:spcBef>
                          <a:spcPts val="0"/>
                        </a:spcBef>
                        <a:spcAft>
                          <a:spcPts val="0"/>
                        </a:spcAft>
                        <a:buClrTx/>
                        <a:buSzTx/>
                        <a:buFontTx/>
                        <a:buNone/>
                        <a:tabLst/>
                        <a:defRPr/>
                      </a:pPr>
                      <a:r>
                        <a:rPr lang="en-US" sz="800" b="1" i="0" u="none" strike="noStrike" dirty="0" smtClean="0">
                          <a:solidFill>
                            <a:srgbClr val="00B050"/>
                          </a:solidFill>
                          <a:latin typeface="+mn-lt"/>
                        </a:rPr>
                        <a:t>Completed</a:t>
                      </a:r>
                    </a:p>
                    <a:p>
                      <a:pPr algn="ctr" fontAlgn="ctr"/>
                      <a:endParaRPr lang="en-US" sz="800" b="1" i="0" u="none" strike="noStrike" dirty="0">
                        <a:solidFill>
                          <a:srgbClr val="00B05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800" b="1" i="0" u="none" strike="noStrike" dirty="0" smtClean="0">
                          <a:solidFill>
                            <a:srgbClr val="00B050"/>
                          </a:solidFill>
                          <a:latin typeface="+mn-lt"/>
                        </a:rPr>
                        <a:t>Two reports completed</a:t>
                      </a:r>
                      <a:endParaRPr lang="en-US" sz="800" b="1" i="0" u="none" strike="noStrike" dirty="0">
                        <a:solidFill>
                          <a:srgbClr val="00B05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r>
            </a:tbl>
          </a:graphicData>
        </a:graphic>
      </p:graphicFrame>
      <p:sp>
        <p:nvSpPr>
          <p:cNvPr id="8" name="Rectangle 7"/>
          <p:cNvSpPr/>
          <p:nvPr/>
        </p:nvSpPr>
        <p:spPr>
          <a:xfrm>
            <a:off x="932688" y="0"/>
            <a:ext cx="7662672" cy="646331"/>
          </a:xfrm>
          <a:prstGeom prst="rect">
            <a:avLst/>
          </a:prstGeom>
        </p:spPr>
        <p:txBody>
          <a:bodyPr wrap="square">
            <a:spAutoFit/>
          </a:bodyPr>
          <a:lstStyle/>
          <a:p>
            <a:pPr algn="ctr"/>
            <a:r>
              <a:rPr lang="en-US" b="1" dirty="0">
                <a:solidFill>
                  <a:schemeClr val="bg1"/>
                </a:solidFill>
              </a:rPr>
              <a:t>ICARDA-IFAD-CLCA Project</a:t>
            </a:r>
          </a:p>
          <a:p>
            <a:pPr algn="ctr"/>
            <a:r>
              <a:rPr lang="en-US" b="1" dirty="0">
                <a:solidFill>
                  <a:schemeClr val="bg1"/>
                </a:solidFill>
              </a:rPr>
              <a:t>Socio-Economic Component: </a:t>
            </a:r>
            <a:r>
              <a:rPr lang="en-US" b="1" i="1" dirty="0" smtClean="0">
                <a:solidFill>
                  <a:schemeClr val="bg1"/>
                </a:solidFill>
              </a:rPr>
              <a:t>Achievements vs Activities</a:t>
            </a:r>
            <a:endParaRPr lang="en-US" b="1" i="1" dirty="0">
              <a:solidFill>
                <a:schemeClr val="bg1"/>
              </a:solidFill>
            </a:endParaRPr>
          </a:p>
        </p:txBody>
      </p:sp>
    </p:spTree>
    <p:extLst>
      <p:ext uri="{BB962C8B-B14F-4D97-AF65-F5344CB8AC3E}">
        <p14:creationId xmlns:p14="http://schemas.microsoft.com/office/powerpoint/2010/main" val="44812662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Straight Connector 5"/>
          <p:cNvCxnSpPr/>
          <p:nvPr/>
        </p:nvCxnSpPr>
        <p:spPr>
          <a:xfrm>
            <a:off x="533219" y="6858000"/>
            <a:ext cx="213360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graphicFrame>
        <p:nvGraphicFramePr>
          <p:cNvPr id="7" name="Table 6"/>
          <p:cNvGraphicFramePr>
            <a:graphicFrameLocks noGrp="1"/>
          </p:cNvGraphicFramePr>
          <p:nvPr>
            <p:extLst>
              <p:ext uri="{D42A27DB-BD31-4B8C-83A1-F6EECF244321}">
                <p14:modId xmlns:p14="http://schemas.microsoft.com/office/powerpoint/2010/main" val="1654865602"/>
              </p:ext>
            </p:extLst>
          </p:nvPr>
        </p:nvGraphicFramePr>
        <p:xfrm>
          <a:off x="274321" y="801625"/>
          <a:ext cx="8796528" cy="5411157"/>
        </p:xfrm>
        <a:graphic>
          <a:graphicData uri="http://schemas.openxmlformats.org/drawingml/2006/table">
            <a:tbl>
              <a:tblPr/>
              <a:tblGrid>
                <a:gridCol w="882846"/>
                <a:gridCol w="5699216"/>
                <a:gridCol w="1045900"/>
                <a:gridCol w="1168566"/>
              </a:tblGrid>
              <a:tr h="632362">
                <a:tc>
                  <a:txBody>
                    <a:bodyPr/>
                    <a:lstStyle/>
                    <a:p>
                      <a:pPr algn="ctr" fontAlgn="ctr"/>
                      <a:r>
                        <a:rPr lang="en-US" sz="1400" b="1" i="0" u="none" strike="noStrike" dirty="0">
                          <a:solidFill>
                            <a:srgbClr val="000000"/>
                          </a:solidFill>
                          <a:latin typeface="+mn-lt"/>
                        </a:rPr>
                        <a:t>Activity</a:t>
                      </a: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fontAlgn="ctr"/>
                      <a:r>
                        <a:rPr lang="en-US" sz="1400" b="1" i="0" u="none" strike="noStrike" dirty="0" smtClean="0">
                          <a:solidFill>
                            <a:srgbClr val="000000"/>
                          </a:solidFill>
                          <a:latin typeface="+mn-lt"/>
                        </a:rPr>
                        <a:t>Summary</a:t>
                      </a:r>
                      <a:endParaRPr lang="en-US" sz="1400" b="1" i="0" u="none" strike="noStrike" dirty="0">
                        <a:solidFill>
                          <a:srgbClr val="00000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fontAlgn="ctr"/>
                      <a:r>
                        <a:rPr lang="en-US" sz="1400" b="1" i="0" u="none" strike="noStrike" dirty="0" smtClean="0">
                          <a:solidFill>
                            <a:srgbClr val="000000"/>
                          </a:solidFill>
                          <a:latin typeface="+mn-lt"/>
                        </a:rPr>
                        <a:t>Status</a:t>
                      </a:r>
                      <a:endParaRPr lang="en-US" sz="1400" b="1" i="0" u="none" strike="noStrike" dirty="0">
                        <a:solidFill>
                          <a:srgbClr val="00000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fontAlgn="ctr"/>
                      <a:r>
                        <a:rPr lang="en-US" sz="1400" b="1" i="0" u="none" strike="noStrike" dirty="0" smtClean="0">
                          <a:solidFill>
                            <a:srgbClr val="000000"/>
                          </a:solidFill>
                          <a:latin typeface="+mn-lt"/>
                        </a:rPr>
                        <a:t>Outputs</a:t>
                      </a:r>
                      <a:endParaRPr lang="en-US" sz="1400" b="1" i="0" u="none" strike="noStrike" dirty="0">
                        <a:solidFill>
                          <a:srgbClr val="00000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r>
              <a:tr h="632558">
                <a:tc>
                  <a:txBody>
                    <a:bodyPr/>
                    <a:lstStyle/>
                    <a:p>
                      <a:pPr algn="ctr" fontAlgn="ctr"/>
                      <a:r>
                        <a:rPr lang="en-US" sz="1400" b="0" i="0" u="none" strike="noStrike" dirty="0" smtClean="0">
                          <a:solidFill>
                            <a:srgbClr val="00B0F0"/>
                          </a:solidFill>
                          <a:latin typeface="+mn-lt"/>
                        </a:rPr>
                        <a:t>A2</a:t>
                      </a:r>
                      <a:endParaRPr lang="en-US" sz="1400" b="0" i="0" u="none" strike="noStrike" dirty="0">
                        <a:solidFill>
                          <a:srgbClr val="00B0F0"/>
                        </a:solidFill>
                        <a:latin typeface="+mn-lt"/>
                      </a:endParaRP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just" defTabSz="914400" rtl="0" eaLnBrk="1" fontAlgn="ctr" latinLnBrk="0" hangingPunct="1">
                        <a:lnSpc>
                          <a:spcPct val="100000"/>
                        </a:lnSpc>
                        <a:spcBef>
                          <a:spcPts val="0"/>
                        </a:spcBef>
                        <a:spcAft>
                          <a:spcPts val="0"/>
                        </a:spcAft>
                        <a:buClrTx/>
                        <a:buSzTx/>
                        <a:buFontTx/>
                        <a:buNone/>
                        <a:tabLst/>
                        <a:defRPr/>
                      </a:pPr>
                      <a:r>
                        <a:rPr lang="en-US" sz="1400" kern="1200" dirty="0" smtClean="0">
                          <a:solidFill>
                            <a:schemeClr val="tx1"/>
                          </a:solidFill>
                          <a:latin typeface="+mn-lt"/>
                          <a:ea typeface="+mn-ea"/>
                          <a:cs typeface="+mn-cs"/>
                        </a:rPr>
                        <a:t>The short and long term agronomic benefits of CA options will be systematically solicited from farmers, researchers and extension staff</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en-US" sz="1200" b="1" i="0" u="none" strike="noStrike" dirty="0" smtClean="0">
                          <a:solidFill>
                            <a:srgbClr val="00B050"/>
                          </a:solidFill>
                          <a:latin typeface="+mn-lt"/>
                        </a:rPr>
                        <a:t>Completed</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en-US" sz="1200" b="1" i="0" u="none" strike="noStrike" dirty="0" smtClean="0">
                          <a:solidFill>
                            <a:srgbClr val="00B050"/>
                          </a:solidFill>
                          <a:latin typeface="+mn-lt"/>
                        </a:rPr>
                        <a:t>Three reports available (one per each country)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r>
              <a:tr h="894020">
                <a:tc>
                  <a:txBody>
                    <a:bodyPr/>
                    <a:lstStyle/>
                    <a:p>
                      <a:pPr algn="ctr" fontAlgn="ctr"/>
                      <a:r>
                        <a:rPr lang="en-US" sz="1400" b="0" i="0" u="none" strike="noStrike" dirty="0" smtClean="0">
                          <a:solidFill>
                            <a:srgbClr val="00B0F0"/>
                          </a:solidFill>
                          <a:latin typeface="+mn-lt"/>
                        </a:rPr>
                        <a:t>A3</a:t>
                      </a:r>
                      <a:endParaRPr lang="en-US" sz="1400" b="0" i="0" u="none" strike="noStrike" dirty="0">
                        <a:solidFill>
                          <a:srgbClr val="00B0F0"/>
                        </a:solidFill>
                        <a:latin typeface="+mn-lt"/>
                      </a:endParaRP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just" defTabSz="914400" rtl="0" eaLnBrk="1" fontAlgn="ctr" latinLnBrk="0" hangingPunct="1">
                        <a:lnSpc>
                          <a:spcPct val="100000"/>
                        </a:lnSpc>
                        <a:spcBef>
                          <a:spcPts val="0"/>
                        </a:spcBef>
                        <a:spcAft>
                          <a:spcPts val="0"/>
                        </a:spcAft>
                        <a:buClrTx/>
                        <a:buSzTx/>
                        <a:buFontTx/>
                        <a:buNone/>
                        <a:tabLst/>
                        <a:defRPr/>
                      </a:pPr>
                      <a:r>
                        <a:rPr lang="en-US" sz="1400" dirty="0" smtClean="0">
                          <a:latin typeface="+mn-lt"/>
                        </a:rPr>
                        <a:t>An economic evaluation, including a financial risk assessment, will be made of the CA technologies and tradeoffs that farmers face. </a:t>
                      </a:r>
                      <a:r>
                        <a:rPr lang="en-US" sz="1400" dirty="0" smtClean="0">
                          <a:solidFill>
                            <a:srgbClr val="00B050"/>
                          </a:solidFill>
                          <a:latin typeface="+mn-lt"/>
                        </a:rPr>
                        <a:t>This will be based on comparing farmers who are using CA with those who are not, and controlling for other factors</a:t>
                      </a:r>
                      <a:r>
                        <a:rPr lang="en-US" sz="1400" dirty="0" smtClean="0">
                          <a:latin typeface="+mn-lt"/>
                        </a:rPr>
                        <a:t>. Further analysis will be done by simulating the effects CA adoption on the whole farm resource allocation and income effects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en-US" sz="1200" b="1" i="0" u="none" strike="noStrike" dirty="0" smtClean="0">
                          <a:solidFill>
                            <a:srgbClr val="FF0000"/>
                          </a:solidFill>
                          <a:latin typeface="+mn-lt"/>
                        </a:rPr>
                        <a:t>Deleted</a:t>
                      </a:r>
                    </a:p>
                    <a:p>
                      <a:pPr algn="ctr" fontAlgn="ctr"/>
                      <a:endParaRPr lang="en-US" sz="1200" b="1" i="0" u="none" strike="noStrike" dirty="0">
                        <a:solidFill>
                          <a:srgbClr val="FF000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algn="ctr" fontAlgn="ctr"/>
                      <a:r>
                        <a:rPr lang="en-US" sz="1200" b="0" i="0" u="none" strike="noStrike" dirty="0" smtClean="0">
                          <a:solidFill>
                            <a:srgbClr val="FF0000"/>
                          </a:solidFill>
                          <a:latin typeface="+mn-lt"/>
                        </a:rPr>
                        <a:t>This activity</a:t>
                      </a:r>
                      <a:r>
                        <a:rPr lang="en-US" sz="1200" b="0" i="0" u="none" strike="noStrike" baseline="0" dirty="0" smtClean="0">
                          <a:solidFill>
                            <a:srgbClr val="FF0000"/>
                          </a:solidFill>
                          <a:latin typeface="+mn-lt"/>
                        </a:rPr>
                        <a:t> </a:t>
                      </a:r>
                      <a:r>
                        <a:rPr lang="en-US" sz="1200" b="0" i="0" u="none" strike="noStrike" dirty="0" smtClean="0">
                          <a:solidFill>
                            <a:srgbClr val="FF0000"/>
                          </a:solidFill>
                          <a:latin typeface="+mn-lt"/>
                        </a:rPr>
                        <a:t>was deleted during the 2014 technical annual meeting</a:t>
                      </a:r>
                      <a:endParaRPr lang="en-US" sz="1200" b="0" i="0" u="none" strike="noStrike" dirty="0">
                        <a:solidFill>
                          <a:srgbClr val="FF000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noFill/>
                  </a:tcPr>
                </a:tc>
              </a:tr>
              <a:tr h="972381">
                <a:tc>
                  <a:txBody>
                    <a:bodyPr/>
                    <a:lstStyle/>
                    <a:p>
                      <a:pPr algn="ctr" fontAlgn="ctr"/>
                      <a:r>
                        <a:rPr lang="en-US" sz="1400" b="0" i="0" u="none" strike="noStrike" dirty="0" smtClean="0">
                          <a:solidFill>
                            <a:srgbClr val="00B0F0"/>
                          </a:solidFill>
                          <a:latin typeface="+mn-lt"/>
                        </a:rPr>
                        <a:t>A4</a:t>
                      </a:r>
                      <a:endParaRPr lang="en-US" sz="1400" b="0" i="0" u="none" strike="noStrike" dirty="0">
                        <a:solidFill>
                          <a:srgbClr val="00B0F0"/>
                        </a:solidFill>
                        <a:latin typeface="+mn-lt"/>
                      </a:endParaRP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just" defTabSz="914400" rtl="0" eaLnBrk="1" fontAlgn="ctr" latinLnBrk="0" hangingPunct="1">
                        <a:lnSpc>
                          <a:spcPct val="100000"/>
                        </a:lnSpc>
                        <a:spcBef>
                          <a:spcPts val="0"/>
                        </a:spcBef>
                        <a:spcAft>
                          <a:spcPts val="0"/>
                        </a:spcAft>
                        <a:buClrTx/>
                        <a:buSzTx/>
                        <a:buFontTx/>
                        <a:buNone/>
                        <a:tabLst/>
                        <a:defRPr/>
                      </a:pPr>
                      <a:r>
                        <a:rPr lang="en-US" sz="1400" dirty="0" smtClean="0">
                          <a:latin typeface="+mn-lt"/>
                        </a:rPr>
                        <a:t>Optimal livestock production and CA cropping systems will be determined for different farming systems and households under different costs and price scenarios and risk coping capabilities</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en-US" sz="1200" b="1" i="0" u="none" strike="noStrike" dirty="0" smtClean="0">
                          <a:solidFill>
                            <a:schemeClr val="accent6">
                              <a:lumMod val="75000"/>
                            </a:schemeClr>
                          </a:solidFill>
                          <a:latin typeface="+mn-lt"/>
                        </a:rPr>
                        <a:t>Readjusted/</a:t>
                      </a:r>
                    </a:p>
                    <a:p>
                      <a:pPr marL="0" marR="0" indent="0" algn="ctr" defTabSz="457200" rtl="0" eaLnBrk="1" fontAlgn="ctr" latinLnBrk="0" hangingPunct="1">
                        <a:lnSpc>
                          <a:spcPct val="100000"/>
                        </a:lnSpc>
                        <a:spcBef>
                          <a:spcPts val="0"/>
                        </a:spcBef>
                        <a:spcAft>
                          <a:spcPts val="0"/>
                        </a:spcAft>
                        <a:buClrTx/>
                        <a:buSzTx/>
                        <a:buFontTx/>
                        <a:buNone/>
                        <a:tabLst/>
                        <a:defRPr/>
                      </a:pPr>
                      <a:r>
                        <a:rPr lang="en-US" sz="1200" b="1" i="0" u="none" strike="noStrike" dirty="0" smtClean="0">
                          <a:solidFill>
                            <a:srgbClr val="007A42"/>
                          </a:solidFill>
                          <a:latin typeface="+mn-lt"/>
                        </a:rPr>
                        <a:t>Completed</a:t>
                      </a:r>
                      <a:endParaRPr lang="en-US" sz="1200" b="1" i="0" u="none" strike="noStrike" dirty="0">
                        <a:solidFill>
                          <a:srgbClr val="007A42"/>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FF00"/>
                    </a:solidFill>
                  </a:tcPr>
                </a:tc>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en-US" sz="1200" b="0" i="0" u="none" strike="noStrike" dirty="0" smtClean="0">
                          <a:solidFill>
                            <a:schemeClr val="accent6">
                              <a:lumMod val="75000"/>
                            </a:schemeClr>
                          </a:solidFill>
                          <a:latin typeface="+mn-lt"/>
                        </a:rPr>
                        <a:t>This activity</a:t>
                      </a:r>
                      <a:r>
                        <a:rPr lang="en-US" sz="1200" b="0" i="0" u="none" strike="noStrike" baseline="0" dirty="0" smtClean="0">
                          <a:solidFill>
                            <a:schemeClr val="accent6">
                              <a:lumMod val="75000"/>
                            </a:schemeClr>
                          </a:solidFill>
                          <a:latin typeface="+mn-lt"/>
                        </a:rPr>
                        <a:t> </a:t>
                      </a:r>
                      <a:r>
                        <a:rPr lang="en-US" sz="1200" b="0" i="0" u="none" strike="noStrike" dirty="0" smtClean="0">
                          <a:solidFill>
                            <a:schemeClr val="accent6">
                              <a:lumMod val="75000"/>
                            </a:schemeClr>
                          </a:solidFill>
                          <a:latin typeface="+mn-lt"/>
                        </a:rPr>
                        <a:t>was readjusted during  the 2014 technical annual meeting</a:t>
                      </a:r>
                    </a:p>
                    <a:p>
                      <a:pPr algn="ctr" fontAlgn="ctr"/>
                      <a:endParaRPr lang="en-US" sz="1200" b="1" i="0" u="none" strike="noStrike" dirty="0">
                        <a:solidFill>
                          <a:schemeClr val="accent6">
                            <a:lumMod val="75000"/>
                          </a:schemeClr>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826896">
                <a:tc>
                  <a:txBody>
                    <a:bodyPr/>
                    <a:lstStyle/>
                    <a:p>
                      <a:pPr algn="ctr" fontAlgn="ctr"/>
                      <a:r>
                        <a:rPr lang="en-US" sz="1400" b="0" i="0" u="none" strike="noStrike" dirty="0" smtClean="0">
                          <a:solidFill>
                            <a:srgbClr val="00B0F0"/>
                          </a:solidFill>
                          <a:latin typeface="+mn-lt"/>
                        </a:rPr>
                        <a:t>A5</a:t>
                      </a:r>
                      <a:endParaRPr lang="en-US" sz="1400" b="0" i="0" u="none" strike="noStrike" dirty="0">
                        <a:solidFill>
                          <a:srgbClr val="00B0F0"/>
                        </a:solidFill>
                        <a:latin typeface="+mn-lt"/>
                      </a:endParaRP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just" defTabSz="914400" rtl="0" eaLnBrk="1" fontAlgn="ctr" latinLnBrk="0" hangingPunct="1">
                        <a:lnSpc>
                          <a:spcPct val="100000"/>
                        </a:lnSpc>
                        <a:spcBef>
                          <a:spcPts val="0"/>
                        </a:spcBef>
                        <a:spcAft>
                          <a:spcPts val="0"/>
                        </a:spcAft>
                        <a:buClrTx/>
                        <a:buSzTx/>
                        <a:buFontTx/>
                        <a:buNone/>
                        <a:tabLst/>
                        <a:defRPr/>
                      </a:pPr>
                      <a:r>
                        <a:rPr lang="en-US" sz="1400" dirty="0" smtClean="0">
                          <a:latin typeface="+mn-lt"/>
                        </a:rPr>
                        <a:t>The adoption of CA technologies will be monitored with follow up surveys and constraints and determinants of adoption determined</a:t>
                      </a:r>
                    </a:p>
                    <a:p>
                      <a:pPr algn="just" fontAlgn="ctr"/>
                      <a:endParaRPr lang="en-US" sz="1400" b="0" i="0" u="none" strike="noStrike" dirty="0">
                        <a:solidFill>
                          <a:srgbClr val="00000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en-US" sz="1200" b="1" i="0" u="none" strike="noStrike" dirty="0" smtClean="0">
                          <a:solidFill>
                            <a:srgbClr val="00B050"/>
                          </a:solidFill>
                          <a:latin typeface="+mn-lt"/>
                        </a:rPr>
                        <a:t>Completed</a:t>
                      </a:r>
                    </a:p>
                    <a:p>
                      <a:pPr algn="ctr" fontAlgn="ctr"/>
                      <a:endParaRPr lang="en-US" sz="1200" b="1" i="0" u="none" strike="noStrike" dirty="0">
                        <a:solidFill>
                          <a:srgbClr val="00000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en-US" sz="1200" b="1" i="0" u="none" strike="noStrike" dirty="0" smtClean="0">
                          <a:solidFill>
                            <a:srgbClr val="00B050"/>
                          </a:solidFill>
                          <a:latin typeface="+mn-lt"/>
                        </a:rPr>
                        <a:t>Three reports available (one per each country)</a:t>
                      </a:r>
                    </a:p>
                    <a:p>
                      <a:pPr algn="ctr" fontAlgn="ctr"/>
                      <a:endParaRPr lang="en-US" sz="1200" b="1" i="0" u="none" strike="noStrike" dirty="0">
                        <a:solidFill>
                          <a:srgbClr val="00B05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08149">
                <a:tc>
                  <a:txBody>
                    <a:bodyPr/>
                    <a:lstStyle/>
                    <a:p>
                      <a:pPr algn="ctr" fontAlgn="ctr"/>
                      <a:r>
                        <a:rPr lang="en-US" sz="1400" b="0" i="0" u="none" strike="noStrike" dirty="0" smtClean="0">
                          <a:solidFill>
                            <a:srgbClr val="00B0F0"/>
                          </a:solidFill>
                          <a:latin typeface="+mn-lt"/>
                        </a:rPr>
                        <a:t>A6</a:t>
                      </a:r>
                      <a:endParaRPr lang="en-US" sz="1400" b="0" i="0" u="none" strike="noStrike" dirty="0">
                        <a:solidFill>
                          <a:srgbClr val="00B0F0"/>
                        </a:solidFill>
                        <a:latin typeface="+mn-lt"/>
                      </a:endParaRPr>
                    </a:p>
                  </a:txBody>
                  <a:tcPr marL="0" marR="0" marT="0" marB="0" anchor="ctr">
                    <a:lnL w="1270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just" defTabSz="914400" rtl="0" eaLnBrk="1" fontAlgn="ctr" latinLnBrk="0" hangingPunct="1">
                        <a:lnSpc>
                          <a:spcPct val="100000"/>
                        </a:lnSpc>
                        <a:spcBef>
                          <a:spcPts val="0"/>
                        </a:spcBef>
                        <a:spcAft>
                          <a:spcPts val="0"/>
                        </a:spcAft>
                        <a:buClrTx/>
                        <a:buSzTx/>
                        <a:buFontTx/>
                        <a:buNone/>
                        <a:tabLst/>
                        <a:defRPr/>
                      </a:pPr>
                      <a:r>
                        <a:rPr lang="en-US" sz="1400" dirty="0" smtClean="0">
                          <a:latin typeface="+mn-lt"/>
                        </a:rPr>
                        <a:t>Identify gendered limitations and advantages that can promote adoption of conservation agriculture and determine if conservation agriculture will increase labor burden on women. Survey data and direct interviews of men and women will provide insights into this important aspect. Recommendations specific to any negative effects on women will be fed back to the research and policy</a:t>
                      </a: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en-US" sz="1200" b="1" i="0" u="none" strike="noStrike" dirty="0" smtClean="0">
                          <a:solidFill>
                            <a:srgbClr val="00B050"/>
                          </a:solidFill>
                          <a:latin typeface="+mn-lt"/>
                        </a:rPr>
                        <a:t>Completed</a:t>
                      </a:r>
                    </a:p>
                    <a:p>
                      <a:pPr algn="ctr" fontAlgn="ctr"/>
                      <a:endParaRPr lang="en-US" sz="1200" b="1" i="0" u="none" strike="noStrike" dirty="0">
                        <a:solidFill>
                          <a:srgbClr val="00000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marL="0" marR="0" indent="0" algn="ctr" defTabSz="457200" rtl="0" eaLnBrk="1" fontAlgn="ctr" latinLnBrk="0" hangingPunct="1">
                        <a:lnSpc>
                          <a:spcPct val="100000"/>
                        </a:lnSpc>
                        <a:spcBef>
                          <a:spcPts val="0"/>
                        </a:spcBef>
                        <a:spcAft>
                          <a:spcPts val="0"/>
                        </a:spcAft>
                        <a:buClrTx/>
                        <a:buSzTx/>
                        <a:buFontTx/>
                        <a:buNone/>
                        <a:tabLst/>
                        <a:defRPr/>
                      </a:pPr>
                      <a:r>
                        <a:rPr lang="en-US" sz="1200" b="1" i="0" u="none" strike="noStrike" dirty="0" smtClean="0">
                          <a:solidFill>
                            <a:srgbClr val="00B050"/>
                          </a:solidFill>
                          <a:latin typeface="+mn-lt"/>
                        </a:rPr>
                        <a:t>Three reports available (one per each country)</a:t>
                      </a:r>
                    </a:p>
                    <a:p>
                      <a:pPr algn="ctr" fontAlgn="ctr"/>
                      <a:endParaRPr lang="en-US" sz="1200" b="1" i="0" u="none" strike="noStrike" dirty="0">
                        <a:solidFill>
                          <a:srgbClr val="00B050"/>
                        </a:solidFill>
                        <a:latin typeface="+mn-lt"/>
                      </a:endParaRPr>
                    </a:p>
                  </a:txBody>
                  <a:tcPr marL="0" marR="0" marT="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8" name="Rectangle 7"/>
          <p:cNvSpPr/>
          <p:nvPr/>
        </p:nvSpPr>
        <p:spPr>
          <a:xfrm>
            <a:off x="932688" y="0"/>
            <a:ext cx="7662672" cy="646331"/>
          </a:xfrm>
          <a:prstGeom prst="rect">
            <a:avLst/>
          </a:prstGeom>
        </p:spPr>
        <p:txBody>
          <a:bodyPr wrap="square">
            <a:spAutoFit/>
          </a:bodyPr>
          <a:lstStyle/>
          <a:p>
            <a:pPr algn="ctr"/>
            <a:r>
              <a:rPr lang="en-US" b="1" dirty="0">
                <a:solidFill>
                  <a:schemeClr val="bg1"/>
                </a:solidFill>
              </a:rPr>
              <a:t>ICARDA-IFAD-CLCA Project</a:t>
            </a:r>
          </a:p>
          <a:p>
            <a:pPr algn="ctr"/>
            <a:r>
              <a:rPr lang="en-US" b="1" dirty="0">
                <a:solidFill>
                  <a:schemeClr val="bg1"/>
                </a:solidFill>
              </a:rPr>
              <a:t>Socio-Economic Component: </a:t>
            </a:r>
            <a:r>
              <a:rPr lang="en-US" b="1" i="1" dirty="0" smtClean="0">
                <a:solidFill>
                  <a:schemeClr val="bg1"/>
                </a:solidFill>
              </a:rPr>
              <a:t>Achievements vs Activities</a:t>
            </a:r>
            <a:endParaRPr lang="en-US" b="1" i="1" dirty="0">
              <a:solidFill>
                <a:schemeClr val="bg1"/>
              </a:solidFill>
            </a:endParaRPr>
          </a:p>
        </p:txBody>
      </p:sp>
    </p:spTree>
    <p:extLst>
      <p:ext uri="{BB962C8B-B14F-4D97-AF65-F5344CB8AC3E}">
        <p14:creationId xmlns:p14="http://schemas.microsoft.com/office/powerpoint/2010/main" val="23381081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100584" y="877824"/>
            <a:ext cx="8951976" cy="5614416"/>
          </a:xfrm>
        </p:spPr>
        <p:txBody>
          <a:bodyPr>
            <a:normAutofit fontScale="62500" lnSpcReduction="20000"/>
          </a:bodyPr>
          <a:lstStyle/>
          <a:p>
            <a:pPr marL="0" indent="0">
              <a:buNone/>
            </a:pPr>
            <a:r>
              <a:rPr lang="en-US" b="1" dirty="0" smtClean="0">
                <a:solidFill>
                  <a:srgbClr val="007A42"/>
                </a:solidFill>
              </a:rPr>
              <a:t>Key Activities</a:t>
            </a:r>
          </a:p>
          <a:p>
            <a:pPr lvl="0" algn="just"/>
            <a:r>
              <a:rPr lang="en-AU" sz="2900" dirty="0" smtClean="0"/>
              <a:t>Undertake </a:t>
            </a:r>
            <a:r>
              <a:rPr lang="en-AU" sz="2900" dirty="0"/>
              <a:t>appropriate household surveys to assess likely project impacts on farmers</a:t>
            </a:r>
            <a:r>
              <a:rPr lang="en-AU" sz="2900" dirty="0" smtClean="0"/>
              <a:t>,</a:t>
            </a:r>
          </a:p>
          <a:p>
            <a:pPr algn="just"/>
            <a:endParaRPr lang="en-AU" sz="2900" dirty="0" smtClean="0"/>
          </a:p>
          <a:p>
            <a:pPr algn="just"/>
            <a:r>
              <a:rPr lang="en-AU" sz="2900" dirty="0" smtClean="0"/>
              <a:t>Repeated </a:t>
            </a:r>
            <a:r>
              <a:rPr lang="en-AU" sz="2900" dirty="0"/>
              <a:t>rapid rural surveys and focus groups meetings to assess the farmers behavioural change towards crop-livestock integration under CA practices and to analyse the evolution of the perceived constraints to, and adoption of, CA practices for the three regions/platforms.</a:t>
            </a:r>
          </a:p>
          <a:p>
            <a:pPr lvl="0" algn="just"/>
            <a:endParaRPr lang="en-AU" sz="2900" dirty="0" smtClean="0"/>
          </a:p>
          <a:p>
            <a:pPr lvl="0" algn="just"/>
            <a:r>
              <a:rPr lang="en-AU" sz="2900" dirty="0" smtClean="0"/>
              <a:t>Characterize </a:t>
            </a:r>
            <a:r>
              <a:rPr lang="en-AU" sz="2900" dirty="0"/>
              <a:t>farmers’ perceptions of the CA potential and appraise their degree of adoption over the duration of the project for the three platforms, in comparison with those found at the outset of the </a:t>
            </a:r>
            <a:r>
              <a:rPr lang="en-AU" sz="2900" dirty="0" smtClean="0"/>
              <a:t>project,</a:t>
            </a:r>
          </a:p>
          <a:p>
            <a:pPr lvl="0" algn="just"/>
            <a:endParaRPr lang="en-AU" sz="2900" dirty="0" smtClean="0"/>
          </a:p>
          <a:p>
            <a:pPr algn="just"/>
            <a:r>
              <a:rPr lang="en-US" sz="2900" dirty="0" smtClean="0"/>
              <a:t>Assess and determine the optimal </a:t>
            </a:r>
            <a:r>
              <a:rPr lang="en-US" sz="2900" dirty="0"/>
              <a:t>livestock production and CA cropping systems </a:t>
            </a:r>
            <a:r>
              <a:rPr lang="en-US" sz="2900" dirty="0" smtClean="0"/>
              <a:t>for </a:t>
            </a:r>
            <a:r>
              <a:rPr lang="en-US" sz="2900" dirty="0"/>
              <a:t>different farming systems and households under different costs and price scenarios and risk coping </a:t>
            </a:r>
            <a:r>
              <a:rPr lang="en-US" sz="2900" dirty="0" smtClean="0"/>
              <a:t>capabilities,</a:t>
            </a:r>
          </a:p>
          <a:p>
            <a:pPr algn="just"/>
            <a:endParaRPr lang="en-US" sz="2900" dirty="0" smtClean="0"/>
          </a:p>
          <a:p>
            <a:pPr algn="just"/>
            <a:r>
              <a:rPr lang="en-US" sz="2900" dirty="0"/>
              <a:t>Identify gendered limitations and advantages that can promote adoption of conservation agriculture and determine if conservation agriculture will increase labor burden on </a:t>
            </a:r>
            <a:r>
              <a:rPr lang="en-US" sz="2900" dirty="0" smtClean="0"/>
              <a:t>women,</a:t>
            </a:r>
          </a:p>
          <a:p>
            <a:pPr algn="just"/>
            <a:endParaRPr lang="en-US" sz="2900" dirty="0"/>
          </a:p>
          <a:p>
            <a:pPr lvl="0" algn="just"/>
            <a:r>
              <a:rPr lang="en-AU" sz="2900" dirty="0"/>
              <a:t>Identify and suggest relevant policy and/or institutional options that could promote </a:t>
            </a:r>
            <a:r>
              <a:rPr lang="en-AU" sz="2900" dirty="0" smtClean="0"/>
              <a:t>crops-livestock integration under CA farming system.</a:t>
            </a:r>
            <a:endParaRPr lang="en-US" sz="2900" dirty="0"/>
          </a:p>
          <a:p>
            <a:pPr algn="just"/>
            <a:endParaRPr lang="en-US" sz="2900" dirty="0" smtClean="0"/>
          </a:p>
          <a:p>
            <a:pPr algn="just"/>
            <a:endParaRPr lang="en-US" sz="2900" dirty="0"/>
          </a:p>
          <a:p>
            <a:pPr lvl="0" algn="just"/>
            <a:endParaRPr lang="en-US" sz="2900" dirty="0"/>
          </a:p>
          <a:p>
            <a:endParaRPr lang="en-US" sz="2900" dirty="0"/>
          </a:p>
        </p:txBody>
      </p:sp>
      <p:sp>
        <p:nvSpPr>
          <p:cNvPr id="4" name="Title 6"/>
          <p:cNvSpPr>
            <a:spLocks noGrp="1"/>
          </p:cNvSpPr>
          <p:nvPr>
            <p:ph type="title"/>
          </p:nvPr>
        </p:nvSpPr>
        <p:spPr>
          <a:xfrm>
            <a:off x="457200" y="76200"/>
            <a:ext cx="8229600" cy="487362"/>
          </a:xfrm>
        </p:spPr>
        <p:txBody>
          <a:bodyPr>
            <a:normAutofit fontScale="90000"/>
          </a:bodyPr>
          <a:lstStyle/>
          <a:p>
            <a:pPr algn="ctr"/>
            <a:r>
              <a:rPr lang="en-US" dirty="0" smtClean="0"/>
              <a:t>Results and discussion</a:t>
            </a:r>
            <a:br>
              <a:rPr lang="en-US" dirty="0" smtClean="0"/>
            </a:br>
            <a:r>
              <a:rPr lang="en-US" dirty="0" smtClean="0"/>
              <a:t>Turning objectives into activities and outputs</a:t>
            </a:r>
            <a:endParaRPr lang="en-US" dirty="0"/>
          </a:p>
        </p:txBody>
      </p:sp>
    </p:spTree>
    <p:extLst>
      <p:ext uri="{BB962C8B-B14F-4D97-AF65-F5344CB8AC3E}">
        <p14:creationId xmlns:p14="http://schemas.microsoft.com/office/powerpoint/2010/main" val="345854671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292608" y="877824"/>
            <a:ext cx="8668512" cy="5614416"/>
          </a:xfrm>
        </p:spPr>
        <p:txBody>
          <a:bodyPr>
            <a:normAutofit/>
          </a:bodyPr>
          <a:lstStyle/>
          <a:p>
            <a:pPr marL="0" indent="0">
              <a:buNone/>
            </a:pPr>
            <a:r>
              <a:rPr lang="en-US" b="1" dirty="0" smtClean="0"/>
              <a:t>Methodological framework</a:t>
            </a:r>
          </a:p>
          <a:p>
            <a:pPr lvl="0" algn="just"/>
            <a:r>
              <a:rPr lang="en-AU" sz="2900" dirty="0" smtClean="0"/>
              <a:t>Qualitative/descriptive analysis,</a:t>
            </a:r>
          </a:p>
          <a:p>
            <a:pPr lvl="0" algn="just"/>
            <a:r>
              <a:rPr lang="en-AU" sz="2900" dirty="0" smtClean="0"/>
              <a:t>Repeated </a:t>
            </a:r>
            <a:r>
              <a:rPr lang="en-AU" sz="2900" dirty="0"/>
              <a:t>rapid rural </a:t>
            </a:r>
            <a:r>
              <a:rPr lang="en-AU" sz="2900" dirty="0" smtClean="0"/>
              <a:t>and participatory rural approaches,</a:t>
            </a:r>
          </a:p>
          <a:p>
            <a:pPr lvl="0" algn="just"/>
            <a:r>
              <a:rPr lang="en-AU" sz="2900" dirty="0" smtClean="0"/>
              <a:t>Cost benefit analysis: Partial budget analysis,</a:t>
            </a:r>
          </a:p>
          <a:p>
            <a:pPr lvl="0" algn="just"/>
            <a:r>
              <a:rPr lang="en-AU" sz="2900" dirty="0" smtClean="0"/>
              <a:t>Adoption assessment-ADOPT (based on focus groups meetings),</a:t>
            </a:r>
          </a:p>
          <a:p>
            <a:pPr lvl="0" algn="just"/>
            <a:r>
              <a:rPr lang="en-AU" sz="2900" dirty="0" smtClean="0"/>
              <a:t>Quantitative (Econometric) analysis,</a:t>
            </a:r>
          </a:p>
          <a:p>
            <a:pPr lvl="0" algn="just"/>
            <a:r>
              <a:rPr lang="en-AU" sz="2900" dirty="0" smtClean="0"/>
              <a:t>Mathematical programming analysis.</a:t>
            </a:r>
          </a:p>
        </p:txBody>
      </p:sp>
      <p:sp>
        <p:nvSpPr>
          <p:cNvPr id="4" name="Title 6"/>
          <p:cNvSpPr>
            <a:spLocks noGrp="1"/>
          </p:cNvSpPr>
          <p:nvPr>
            <p:ph type="title"/>
          </p:nvPr>
        </p:nvSpPr>
        <p:spPr>
          <a:xfrm>
            <a:off x="457200" y="76200"/>
            <a:ext cx="8229600" cy="487362"/>
          </a:xfrm>
        </p:spPr>
        <p:txBody>
          <a:bodyPr>
            <a:normAutofit fontScale="90000"/>
          </a:bodyPr>
          <a:lstStyle/>
          <a:p>
            <a:pPr algn="ctr"/>
            <a:r>
              <a:rPr lang="en-US" dirty="0" smtClean="0"/>
              <a:t>Results and discussion</a:t>
            </a:r>
            <a:br>
              <a:rPr lang="en-US" dirty="0" smtClean="0"/>
            </a:br>
            <a:r>
              <a:rPr lang="en-US" dirty="0" smtClean="0"/>
              <a:t>Turning objectives into activities and outputs</a:t>
            </a:r>
            <a:endParaRPr lang="en-US" dirty="0"/>
          </a:p>
        </p:txBody>
      </p:sp>
    </p:spTree>
    <p:extLst>
      <p:ext uri="{BB962C8B-B14F-4D97-AF65-F5344CB8AC3E}">
        <p14:creationId xmlns:p14="http://schemas.microsoft.com/office/powerpoint/2010/main" val="38068977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292608" y="877824"/>
            <a:ext cx="8668512" cy="5614416"/>
          </a:xfrm>
        </p:spPr>
        <p:txBody>
          <a:bodyPr>
            <a:normAutofit/>
          </a:bodyPr>
          <a:lstStyle/>
          <a:p>
            <a:pPr marL="0" indent="0">
              <a:buNone/>
            </a:pPr>
            <a:r>
              <a:rPr lang="en-US" b="1" dirty="0" smtClean="0"/>
              <a:t>Data sources</a:t>
            </a:r>
          </a:p>
          <a:p>
            <a:pPr lvl="0" algn="just"/>
            <a:r>
              <a:rPr lang="en-AU" sz="2900" dirty="0" smtClean="0"/>
              <a:t>Secondary data (</a:t>
            </a:r>
            <a:r>
              <a:rPr lang="en-AU" sz="2900" dirty="0" err="1" smtClean="0"/>
              <a:t>MoA</a:t>
            </a:r>
            <a:r>
              <a:rPr lang="en-AU" sz="2900" dirty="0" smtClean="0"/>
              <a:t>, NRC, etc.) </a:t>
            </a:r>
          </a:p>
          <a:p>
            <a:pPr lvl="0" algn="just"/>
            <a:r>
              <a:rPr lang="en-AU" sz="2900" dirty="0" smtClean="0"/>
              <a:t>HH Surveys </a:t>
            </a:r>
          </a:p>
          <a:p>
            <a:pPr lvl="0" algn="just"/>
            <a:r>
              <a:rPr lang="en-AU" sz="2900" dirty="0" smtClean="0"/>
              <a:t>Focus groups meetings (farmers, key stakeholders, etc.)</a:t>
            </a:r>
          </a:p>
          <a:p>
            <a:pPr lvl="0" algn="just"/>
            <a:r>
              <a:rPr lang="en-AU" sz="2900" dirty="0" smtClean="0"/>
              <a:t>Biophysical CLCA team (agronomic, soil, livestock data, etc.)</a:t>
            </a:r>
          </a:p>
          <a:p>
            <a:pPr lvl="0" algn="just"/>
            <a:r>
              <a:rPr lang="en-AU" sz="2900" dirty="0" smtClean="0"/>
              <a:t>Repeated short questionnaires / farmers (RRA, PRA)</a:t>
            </a:r>
          </a:p>
        </p:txBody>
      </p:sp>
      <p:sp>
        <p:nvSpPr>
          <p:cNvPr id="4" name="Title 6"/>
          <p:cNvSpPr>
            <a:spLocks noGrp="1"/>
          </p:cNvSpPr>
          <p:nvPr>
            <p:ph type="title"/>
          </p:nvPr>
        </p:nvSpPr>
        <p:spPr>
          <a:xfrm>
            <a:off x="457200" y="76200"/>
            <a:ext cx="8229600" cy="487362"/>
          </a:xfrm>
        </p:spPr>
        <p:txBody>
          <a:bodyPr>
            <a:normAutofit fontScale="90000"/>
          </a:bodyPr>
          <a:lstStyle/>
          <a:p>
            <a:pPr algn="ctr"/>
            <a:r>
              <a:rPr lang="en-US" dirty="0" smtClean="0"/>
              <a:t>Results and discussion</a:t>
            </a:r>
            <a:br>
              <a:rPr lang="en-US" dirty="0" smtClean="0"/>
            </a:br>
            <a:r>
              <a:rPr lang="en-US" dirty="0" smtClean="0"/>
              <a:t>Turning objectives into activities and outputs</a:t>
            </a:r>
            <a:endParaRPr lang="en-US" dirty="0"/>
          </a:p>
        </p:txBody>
      </p:sp>
      <p:sp>
        <p:nvSpPr>
          <p:cNvPr id="5" name="Rectangle 4"/>
          <p:cNvSpPr/>
          <p:nvPr/>
        </p:nvSpPr>
        <p:spPr>
          <a:xfrm>
            <a:off x="731520" y="5007787"/>
            <a:ext cx="5980176" cy="954107"/>
          </a:xfrm>
          <a:prstGeom prst="rect">
            <a:avLst/>
          </a:prstGeom>
        </p:spPr>
        <p:txBody>
          <a:bodyPr wrap="square">
            <a:spAutoFit/>
          </a:bodyPr>
          <a:lstStyle/>
          <a:p>
            <a:r>
              <a:rPr lang="en-US" sz="1400" i="1" dirty="0" smtClean="0">
                <a:solidFill>
                  <a:srgbClr val="FF0000"/>
                </a:solidFill>
                <a:latin typeface="Arial" panose="020B0604020202020204" pitchFamily="34" charset="0"/>
                <a:ea typeface="Times New Roman" panose="02020603050405020304" pitchFamily="18" charset="0"/>
              </a:rPr>
              <a:t>Notes: Values are in local currency</a:t>
            </a:r>
          </a:p>
          <a:p>
            <a:r>
              <a:rPr lang="en-US" sz="1400" i="1" dirty="0" smtClean="0">
                <a:latin typeface="Arial" panose="020B0604020202020204" pitchFamily="34" charset="0"/>
                <a:ea typeface="Times New Roman" panose="02020603050405020304" pitchFamily="18" charset="0"/>
              </a:rPr>
              <a:t>Tunisian Dinar (1 Tunisian Dinar = 0,48 US$ - Average 2015)</a:t>
            </a:r>
          </a:p>
          <a:p>
            <a:r>
              <a:rPr lang="en-US" sz="1400" i="1" dirty="0" smtClean="0">
                <a:latin typeface="Arial" panose="020B0604020202020204" pitchFamily="34" charset="0"/>
                <a:ea typeface="Times New Roman" panose="02020603050405020304" pitchFamily="18" charset="0"/>
              </a:rPr>
              <a:t>Algerian </a:t>
            </a:r>
            <a:r>
              <a:rPr lang="en-US" sz="1400" i="1" dirty="0">
                <a:latin typeface="Arial" panose="020B0604020202020204" pitchFamily="34" charset="0"/>
                <a:ea typeface="Times New Roman" panose="02020603050405020304" pitchFamily="18" charset="0"/>
              </a:rPr>
              <a:t>Dinar (1 Algerian Dinar = </a:t>
            </a:r>
            <a:r>
              <a:rPr lang="en-US" sz="1400" i="1" dirty="0" smtClean="0">
                <a:latin typeface="Arial" panose="020B0604020202020204" pitchFamily="34" charset="0"/>
                <a:ea typeface="Times New Roman" panose="02020603050405020304" pitchFamily="18" charset="0"/>
              </a:rPr>
              <a:t>0.0095 US$ </a:t>
            </a:r>
            <a:r>
              <a:rPr lang="en-US" sz="1400" i="1" dirty="0">
                <a:latin typeface="Arial" panose="020B0604020202020204" pitchFamily="34" charset="0"/>
                <a:ea typeface="Times New Roman" panose="02020603050405020304" pitchFamily="18" charset="0"/>
              </a:rPr>
              <a:t>– Average </a:t>
            </a:r>
            <a:r>
              <a:rPr lang="en-US" sz="1400" i="1" dirty="0" smtClean="0">
                <a:latin typeface="Arial" panose="020B0604020202020204" pitchFamily="34" charset="0"/>
                <a:ea typeface="Times New Roman" panose="02020603050405020304" pitchFamily="18" charset="0"/>
              </a:rPr>
              <a:t> 2015)</a:t>
            </a:r>
          </a:p>
          <a:p>
            <a:r>
              <a:rPr lang="en-US" sz="1400" i="1" dirty="0" smtClean="0">
                <a:latin typeface="Arial" panose="020B0604020202020204" pitchFamily="34" charset="0"/>
              </a:rPr>
              <a:t>Tajik </a:t>
            </a:r>
            <a:r>
              <a:rPr lang="en-US" sz="1400" i="1" dirty="0" err="1" smtClean="0">
                <a:latin typeface="Arial" panose="020B0604020202020204" pitchFamily="34" charset="0"/>
              </a:rPr>
              <a:t>Somoni</a:t>
            </a:r>
            <a:r>
              <a:rPr lang="en-US" sz="1400" i="1" dirty="0" smtClean="0">
                <a:latin typeface="Arial" panose="020B0604020202020204" pitchFamily="34" charset="0"/>
              </a:rPr>
              <a:t> (1 Tajik </a:t>
            </a:r>
            <a:r>
              <a:rPr lang="en-US" sz="1400" i="1" dirty="0" err="1">
                <a:latin typeface="Arial" panose="020B0604020202020204" pitchFamily="34" charset="0"/>
              </a:rPr>
              <a:t>S</a:t>
            </a:r>
            <a:r>
              <a:rPr lang="en-US" sz="1400" i="1" dirty="0" err="1" smtClean="0">
                <a:latin typeface="Arial" panose="020B0604020202020204" pitchFamily="34" charset="0"/>
              </a:rPr>
              <a:t>omoni</a:t>
            </a:r>
            <a:r>
              <a:rPr lang="en-US" sz="1400" i="1" dirty="0" smtClean="0">
                <a:latin typeface="Arial" panose="020B0604020202020204" pitchFamily="34" charset="0"/>
              </a:rPr>
              <a:t> = 0.13 US$ - Average 2015)</a:t>
            </a:r>
            <a:endParaRPr lang="en-US" sz="1400" dirty="0"/>
          </a:p>
        </p:txBody>
      </p:sp>
    </p:spTree>
    <p:extLst>
      <p:ext uri="{BB962C8B-B14F-4D97-AF65-F5344CB8AC3E}">
        <p14:creationId xmlns:p14="http://schemas.microsoft.com/office/powerpoint/2010/main" val="13204337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6"/>
          <p:cNvSpPr>
            <a:spLocks noGrp="1"/>
          </p:cNvSpPr>
          <p:nvPr>
            <p:ph type="title"/>
          </p:nvPr>
        </p:nvSpPr>
        <p:spPr>
          <a:xfrm>
            <a:off x="457200" y="76200"/>
            <a:ext cx="8229600" cy="487362"/>
          </a:xfrm>
        </p:spPr>
        <p:txBody>
          <a:bodyPr>
            <a:normAutofit fontScale="90000"/>
          </a:bodyPr>
          <a:lstStyle/>
          <a:p>
            <a:pPr algn="ctr"/>
            <a:r>
              <a:rPr lang="en-US" dirty="0" smtClean="0"/>
              <a:t>Results and discussion</a:t>
            </a:r>
            <a:br>
              <a:rPr lang="en-US" dirty="0" smtClean="0"/>
            </a:br>
            <a:r>
              <a:rPr lang="en-US" dirty="0" smtClean="0"/>
              <a:t>Turning objectives into activities and outputs</a:t>
            </a:r>
            <a:endParaRPr lang="en-US" dirty="0"/>
          </a:p>
        </p:txBody>
      </p:sp>
      <p:sp>
        <p:nvSpPr>
          <p:cNvPr id="6" name="Rectangle 5"/>
          <p:cNvSpPr/>
          <p:nvPr/>
        </p:nvSpPr>
        <p:spPr>
          <a:xfrm>
            <a:off x="0" y="2282952"/>
            <a:ext cx="9144000" cy="16764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i="1" dirty="0" smtClean="0">
                <a:solidFill>
                  <a:srgbClr val="007A42"/>
                </a:solidFill>
              </a:rPr>
              <a:t>TUNISIAN PLATFORM</a:t>
            </a:r>
            <a:endParaRPr lang="en-US" sz="2400" i="1" dirty="0" smtClean="0">
              <a:solidFill>
                <a:srgbClr val="007A42"/>
              </a:solidFill>
            </a:endParaRPr>
          </a:p>
          <a:p>
            <a:endParaRPr lang="en-US" sz="2400" dirty="0"/>
          </a:p>
        </p:txBody>
      </p:sp>
    </p:spTree>
    <p:extLst>
      <p:ext uri="{BB962C8B-B14F-4D97-AF65-F5344CB8AC3E}">
        <p14:creationId xmlns:p14="http://schemas.microsoft.com/office/powerpoint/2010/main" val="180153807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1"/>
          <p:cNvSpPr txBox="1">
            <a:spLocks/>
          </p:cNvSpPr>
          <p:nvPr/>
        </p:nvSpPr>
        <p:spPr>
          <a:xfrm>
            <a:off x="457200" y="0"/>
            <a:ext cx="8229600" cy="1143000"/>
          </a:xfrm>
          <a:prstGeom prst="rect">
            <a:avLst/>
          </a:prstGeom>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3600" dirty="0" smtClean="0">
                <a:solidFill>
                  <a:schemeClr val="bg1"/>
                </a:solidFill>
              </a:rPr>
              <a:t>Characterization of the Tunisian  platform</a:t>
            </a:r>
            <a:r>
              <a:rPr kumimoji="0" lang="en-US" sz="3600" b="0" i="0" u="none" strike="noStrike" kern="1200" cap="none" spc="0" normalizeH="0" baseline="0" noProof="0" dirty="0" smtClean="0">
                <a:ln>
                  <a:noFill/>
                </a:ln>
                <a:solidFill>
                  <a:schemeClr val="bg1"/>
                </a:solidFill>
                <a:effectLst/>
                <a:uLnTx/>
                <a:uFillTx/>
                <a:latin typeface="+mj-lt"/>
                <a:ea typeface="+mj-ea"/>
                <a:cs typeface="+mj-cs"/>
              </a:rPr>
              <a:t/>
            </a:r>
            <a:br>
              <a:rPr kumimoji="0" lang="en-US" sz="3600" b="0" i="0" u="none" strike="noStrike" kern="1200" cap="none" spc="0" normalizeH="0" baseline="0" noProof="0" dirty="0" smtClean="0">
                <a:ln>
                  <a:noFill/>
                </a:ln>
                <a:solidFill>
                  <a:schemeClr val="bg1"/>
                </a:solidFill>
                <a:effectLst/>
                <a:uLnTx/>
                <a:uFillTx/>
                <a:latin typeface="+mj-lt"/>
                <a:ea typeface="+mj-ea"/>
                <a:cs typeface="+mj-cs"/>
              </a:rPr>
            </a:br>
            <a:endParaRPr kumimoji="0" lang="en-US" sz="3100" b="1" i="0" u="none" strike="noStrike" kern="1200" cap="none" spc="0" normalizeH="0" baseline="0" noProof="0" dirty="0">
              <a:ln>
                <a:noFill/>
              </a:ln>
              <a:solidFill>
                <a:schemeClr val="bg1"/>
              </a:solidFill>
              <a:effectLst/>
              <a:uLnTx/>
              <a:uFillTx/>
              <a:latin typeface="+mj-lt"/>
              <a:ea typeface="+mj-ea"/>
              <a:cs typeface="+mj-cs"/>
            </a:endParaRPr>
          </a:p>
        </p:txBody>
      </p:sp>
      <p:graphicFrame>
        <p:nvGraphicFramePr>
          <p:cNvPr id="5" name="Tableau 4"/>
          <p:cNvGraphicFramePr>
            <a:graphicFrameLocks noGrp="1"/>
          </p:cNvGraphicFramePr>
          <p:nvPr/>
        </p:nvGraphicFramePr>
        <p:xfrm>
          <a:off x="533399" y="2438400"/>
          <a:ext cx="8382000" cy="2606586"/>
        </p:xfrm>
        <a:graphic>
          <a:graphicData uri="http://schemas.openxmlformats.org/drawingml/2006/table">
            <a:tbl>
              <a:tblPr/>
              <a:tblGrid>
                <a:gridCol w="1524001"/>
                <a:gridCol w="1066800"/>
                <a:gridCol w="1066800"/>
                <a:gridCol w="1219200"/>
                <a:gridCol w="1066800"/>
                <a:gridCol w="1295400"/>
                <a:gridCol w="1142999"/>
              </a:tblGrid>
              <a:tr h="410935">
                <a:tc>
                  <a:txBody>
                    <a:bodyPr/>
                    <a:lstStyle/>
                    <a:p>
                      <a:endParaRPr lang="fr-FR" sz="2800" b="1">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gridSpan="2">
                  <a:txBody>
                    <a:bodyPr/>
                    <a:lstStyle/>
                    <a:p>
                      <a:pPr algn="ctr">
                        <a:lnSpc>
                          <a:spcPct val="115000"/>
                        </a:lnSpc>
                        <a:spcAft>
                          <a:spcPts val="0"/>
                        </a:spcAft>
                      </a:pPr>
                      <a:r>
                        <a:rPr lang="en-US" sz="2000" b="1">
                          <a:solidFill>
                            <a:srgbClr val="365F91"/>
                          </a:solidFill>
                          <a:latin typeface="Calibri"/>
                          <a:cs typeface="Times New Roman"/>
                        </a:rPr>
                        <a:t>Non adoption</a:t>
                      </a:r>
                      <a:endParaRPr lang="fr-FR" sz="2800" b="1">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hMerge="1">
                  <a:txBody>
                    <a:bodyPr/>
                    <a:lstStyle/>
                    <a:p>
                      <a:endParaRPr lang="fr-FR"/>
                    </a:p>
                  </a:txBody>
                  <a:tcPr/>
                </a:tc>
                <a:tc gridSpan="2">
                  <a:txBody>
                    <a:bodyPr/>
                    <a:lstStyle/>
                    <a:p>
                      <a:pPr algn="ctr">
                        <a:lnSpc>
                          <a:spcPct val="115000"/>
                        </a:lnSpc>
                        <a:spcAft>
                          <a:spcPts val="0"/>
                        </a:spcAft>
                      </a:pPr>
                      <a:r>
                        <a:rPr lang="en-US" sz="2000" b="1">
                          <a:solidFill>
                            <a:srgbClr val="365F91"/>
                          </a:solidFill>
                          <a:latin typeface="Calibri"/>
                          <a:cs typeface="Times New Roman"/>
                        </a:rPr>
                        <a:t>Adoption</a:t>
                      </a:r>
                      <a:endParaRPr lang="fr-FR" sz="2800" b="1">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hMerge="1">
                  <a:txBody>
                    <a:bodyPr/>
                    <a:lstStyle/>
                    <a:p>
                      <a:endParaRPr lang="fr-FR"/>
                    </a:p>
                  </a:txBody>
                  <a:tcPr/>
                </a:tc>
                <a:tc gridSpan="2">
                  <a:txBody>
                    <a:bodyPr/>
                    <a:lstStyle/>
                    <a:p>
                      <a:pPr algn="ctr">
                        <a:lnSpc>
                          <a:spcPct val="115000"/>
                        </a:lnSpc>
                        <a:spcAft>
                          <a:spcPts val="0"/>
                        </a:spcAft>
                      </a:pPr>
                      <a:r>
                        <a:rPr lang="en-US" sz="2000" b="1">
                          <a:solidFill>
                            <a:srgbClr val="365F91"/>
                          </a:solidFill>
                          <a:latin typeface="Calibri"/>
                          <a:cs typeface="Times New Roman"/>
                        </a:rPr>
                        <a:t>Total</a:t>
                      </a:r>
                      <a:endParaRPr lang="fr-FR" sz="2800" b="1">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hMerge="1">
                  <a:txBody>
                    <a:bodyPr/>
                    <a:lstStyle/>
                    <a:p>
                      <a:endParaRPr lang="fr-FR"/>
                    </a:p>
                  </a:txBody>
                  <a:tcPr/>
                </a:tc>
              </a:tr>
              <a:tr h="363311">
                <a:tc>
                  <a:txBody>
                    <a:bodyPr/>
                    <a:lstStyle/>
                    <a:p>
                      <a:pPr algn="just">
                        <a:lnSpc>
                          <a:spcPct val="115000"/>
                        </a:lnSpc>
                        <a:spcAft>
                          <a:spcPts val="1000"/>
                        </a:spcAft>
                      </a:pPr>
                      <a:r>
                        <a:rPr lang="en-US" sz="2000" b="1">
                          <a:solidFill>
                            <a:srgbClr val="365F91"/>
                          </a:solidFill>
                          <a:latin typeface="Calibri"/>
                          <a:cs typeface="Times New Roman"/>
                        </a:rPr>
                        <a:t>Age (Year)</a:t>
                      </a:r>
                      <a:endParaRPr lang="fr-FR" sz="2800" b="1">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lnSpc>
                          <a:spcPct val="115000"/>
                        </a:lnSpc>
                        <a:spcAft>
                          <a:spcPts val="0"/>
                        </a:spcAft>
                      </a:pPr>
                      <a:r>
                        <a:rPr lang="en-US" sz="2000" b="1">
                          <a:solidFill>
                            <a:srgbClr val="365F91"/>
                          </a:solidFill>
                          <a:latin typeface="Calibri"/>
                          <a:cs typeface="Times New Roman"/>
                        </a:rPr>
                        <a:t>Nbr</a:t>
                      </a:r>
                      <a:endParaRPr lang="fr-FR" sz="2800" b="1">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lnSpc>
                          <a:spcPct val="115000"/>
                        </a:lnSpc>
                        <a:spcAft>
                          <a:spcPts val="0"/>
                        </a:spcAft>
                      </a:pPr>
                      <a:r>
                        <a:rPr lang="en-US" sz="2000" b="1">
                          <a:solidFill>
                            <a:srgbClr val="365F91"/>
                          </a:solidFill>
                          <a:latin typeface="Calibri"/>
                          <a:cs typeface="Times New Roman"/>
                        </a:rPr>
                        <a:t>%</a:t>
                      </a:r>
                      <a:endParaRPr lang="fr-FR" sz="2800" b="1">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lnSpc>
                          <a:spcPct val="115000"/>
                        </a:lnSpc>
                        <a:spcAft>
                          <a:spcPts val="0"/>
                        </a:spcAft>
                      </a:pPr>
                      <a:r>
                        <a:rPr lang="en-US" sz="2000" b="1">
                          <a:solidFill>
                            <a:srgbClr val="365F91"/>
                          </a:solidFill>
                          <a:latin typeface="Calibri"/>
                          <a:cs typeface="Times New Roman"/>
                        </a:rPr>
                        <a:t>Nbr</a:t>
                      </a:r>
                      <a:endParaRPr lang="fr-FR" sz="2800" b="1">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lnSpc>
                          <a:spcPct val="115000"/>
                        </a:lnSpc>
                        <a:spcAft>
                          <a:spcPts val="0"/>
                        </a:spcAft>
                      </a:pPr>
                      <a:r>
                        <a:rPr lang="en-US" sz="2000" b="1">
                          <a:solidFill>
                            <a:srgbClr val="365F91"/>
                          </a:solidFill>
                          <a:latin typeface="Calibri"/>
                          <a:cs typeface="Times New Roman"/>
                        </a:rPr>
                        <a:t>%</a:t>
                      </a:r>
                      <a:endParaRPr lang="fr-FR" sz="2800" b="1">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lnSpc>
                          <a:spcPct val="115000"/>
                        </a:lnSpc>
                        <a:spcAft>
                          <a:spcPts val="0"/>
                        </a:spcAft>
                      </a:pPr>
                      <a:r>
                        <a:rPr lang="en-US" sz="2000" b="1">
                          <a:solidFill>
                            <a:srgbClr val="365F91"/>
                          </a:solidFill>
                          <a:latin typeface="Calibri"/>
                          <a:cs typeface="Times New Roman"/>
                        </a:rPr>
                        <a:t>Nbr</a:t>
                      </a:r>
                      <a:endParaRPr lang="fr-FR" sz="2800" b="1">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lnSpc>
                          <a:spcPct val="115000"/>
                        </a:lnSpc>
                        <a:spcAft>
                          <a:spcPts val="0"/>
                        </a:spcAft>
                      </a:pPr>
                      <a:r>
                        <a:rPr lang="en-US" sz="2000" b="1">
                          <a:solidFill>
                            <a:srgbClr val="365F91"/>
                          </a:solidFill>
                          <a:latin typeface="Calibri"/>
                          <a:cs typeface="Times New Roman"/>
                        </a:rPr>
                        <a:t>%</a:t>
                      </a:r>
                      <a:endParaRPr lang="fr-FR" sz="2800" b="1">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r>
              <a:tr h="363311">
                <a:tc>
                  <a:txBody>
                    <a:bodyPr/>
                    <a:lstStyle/>
                    <a:p>
                      <a:pPr algn="just">
                        <a:lnSpc>
                          <a:spcPct val="115000"/>
                        </a:lnSpc>
                        <a:spcAft>
                          <a:spcPts val="1000"/>
                        </a:spcAft>
                      </a:pPr>
                      <a:r>
                        <a:rPr lang="en-US" sz="2000" b="1">
                          <a:solidFill>
                            <a:srgbClr val="365F91"/>
                          </a:solidFill>
                          <a:latin typeface="Calibri"/>
                          <a:cs typeface="Times New Roman"/>
                        </a:rPr>
                        <a:t>&lt;45</a:t>
                      </a:r>
                      <a:endParaRPr lang="fr-FR" sz="2800" b="1">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b="1">
                          <a:solidFill>
                            <a:srgbClr val="365F91"/>
                          </a:solidFill>
                          <a:latin typeface="Calibri"/>
                          <a:cs typeface="Times New Roman"/>
                        </a:rPr>
                        <a:t>102</a:t>
                      </a:r>
                      <a:endParaRPr lang="fr-FR" sz="2800" b="1">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b="1">
                          <a:solidFill>
                            <a:srgbClr val="365F91"/>
                          </a:solidFill>
                          <a:latin typeface="Calibri"/>
                          <a:cs typeface="Times New Roman"/>
                        </a:rPr>
                        <a:t>30.26</a:t>
                      </a:r>
                      <a:endParaRPr lang="fr-FR" sz="2800" b="1">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b="1">
                          <a:solidFill>
                            <a:srgbClr val="365F91"/>
                          </a:solidFill>
                          <a:latin typeface="Calibri"/>
                          <a:cs typeface="Times New Roman"/>
                        </a:rPr>
                        <a:t>10</a:t>
                      </a:r>
                      <a:endParaRPr lang="fr-FR" sz="2800" b="1">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b="1">
                          <a:solidFill>
                            <a:srgbClr val="365F91"/>
                          </a:solidFill>
                          <a:latin typeface="Calibri"/>
                          <a:cs typeface="Times New Roman"/>
                        </a:rPr>
                        <a:t>37.03</a:t>
                      </a:r>
                      <a:endParaRPr lang="fr-FR" sz="2800" b="1">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b="1">
                          <a:solidFill>
                            <a:srgbClr val="365F91"/>
                          </a:solidFill>
                          <a:latin typeface="Calibri"/>
                          <a:cs typeface="Times New Roman"/>
                        </a:rPr>
                        <a:t>112</a:t>
                      </a:r>
                      <a:endParaRPr lang="fr-FR" sz="2800" b="1">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b="1">
                          <a:solidFill>
                            <a:srgbClr val="365F91"/>
                          </a:solidFill>
                          <a:latin typeface="Calibri"/>
                          <a:cs typeface="Times New Roman"/>
                        </a:rPr>
                        <a:t>30.77</a:t>
                      </a:r>
                      <a:endParaRPr lang="fr-FR" sz="2800" b="1">
                        <a:solidFill>
                          <a:srgbClr val="365F91"/>
                        </a:solidFill>
                        <a:latin typeface="Calibri"/>
                      </a:endParaRPr>
                    </a:p>
                  </a:txBody>
                  <a:tcPr marL="68580" marR="68580" marT="0" marB="0">
                    <a:lnL>
                      <a:noFill/>
                    </a:lnL>
                    <a:lnR>
                      <a:noFill/>
                    </a:lnR>
                    <a:lnT>
                      <a:noFill/>
                    </a:lnT>
                    <a:lnB>
                      <a:noFill/>
                    </a:lnB>
                  </a:tcPr>
                </a:tc>
              </a:tr>
              <a:tr h="363311">
                <a:tc>
                  <a:txBody>
                    <a:bodyPr/>
                    <a:lstStyle/>
                    <a:p>
                      <a:pPr algn="just">
                        <a:lnSpc>
                          <a:spcPct val="115000"/>
                        </a:lnSpc>
                        <a:spcAft>
                          <a:spcPts val="1000"/>
                        </a:spcAft>
                      </a:pPr>
                      <a:r>
                        <a:rPr lang="en-US" sz="2000" b="1">
                          <a:solidFill>
                            <a:srgbClr val="365F91"/>
                          </a:solidFill>
                          <a:latin typeface="Calibri"/>
                          <a:cs typeface="Times New Roman"/>
                        </a:rPr>
                        <a:t>45 - 60</a:t>
                      </a:r>
                      <a:endParaRPr lang="fr-FR" sz="2800" b="1">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b="1">
                          <a:solidFill>
                            <a:srgbClr val="365F91"/>
                          </a:solidFill>
                          <a:latin typeface="Calibri"/>
                          <a:cs typeface="Times New Roman"/>
                        </a:rPr>
                        <a:t>131</a:t>
                      </a:r>
                      <a:endParaRPr lang="fr-FR" sz="2800" b="1">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b="1">
                          <a:solidFill>
                            <a:srgbClr val="365F91"/>
                          </a:solidFill>
                          <a:latin typeface="Calibri"/>
                          <a:cs typeface="Times New Roman"/>
                        </a:rPr>
                        <a:t>38.87</a:t>
                      </a:r>
                      <a:endParaRPr lang="fr-FR" sz="2800" b="1">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b="1">
                          <a:solidFill>
                            <a:srgbClr val="365F91"/>
                          </a:solidFill>
                          <a:latin typeface="Calibri"/>
                          <a:cs typeface="Times New Roman"/>
                        </a:rPr>
                        <a:t>10</a:t>
                      </a:r>
                      <a:endParaRPr lang="fr-FR" sz="2800" b="1">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b="1">
                          <a:solidFill>
                            <a:srgbClr val="365F91"/>
                          </a:solidFill>
                          <a:latin typeface="Calibri"/>
                          <a:cs typeface="Times New Roman"/>
                        </a:rPr>
                        <a:t>37.03</a:t>
                      </a:r>
                      <a:endParaRPr lang="fr-FR" sz="2800" b="1">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b="1">
                          <a:solidFill>
                            <a:srgbClr val="365F91"/>
                          </a:solidFill>
                          <a:latin typeface="Calibri"/>
                          <a:cs typeface="Times New Roman"/>
                        </a:rPr>
                        <a:t>141</a:t>
                      </a:r>
                      <a:endParaRPr lang="fr-FR" sz="2800" b="1">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b="1">
                          <a:solidFill>
                            <a:srgbClr val="365F91"/>
                          </a:solidFill>
                          <a:latin typeface="Calibri"/>
                          <a:cs typeface="Times New Roman"/>
                        </a:rPr>
                        <a:t>38.74</a:t>
                      </a:r>
                      <a:endParaRPr lang="fr-FR" sz="2800" b="1">
                        <a:solidFill>
                          <a:srgbClr val="365F91"/>
                        </a:solidFill>
                        <a:latin typeface="Calibri"/>
                      </a:endParaRPr>
                    </a:p>
                  </a:txBody>
                  <a:tcPr marL="68580" marR="68580" marT="0" marB="0">
                    <a:lnL>
                      <a:noFill/>
                    </a:lnL>
                    <a:lnR>
                      <a:noFill/>
                    </a:lnR>
                    <a:lnT>
                      <a:noFill/>
                    </a:lnT>
                    <a:lnB>
                      <a:noFill/>
                    </a:lnB>
                    <a:solidFill>
                      <a:srgbClr val="D3DFEE"/>
                    </a:solidFill>
                  </a:tcPr>
                </a:tc>
              </a:tr>
              <a:tr h="363311">
                <a:tc>
                  <a:txBody>
                    <a:bodyPr/>
                    <a:lstStyle/>
                    <a:p>
                      <a:pPr algn="just">
                        <a:lnSpc>
                          <a:spcPct val="115000"/>
                        </a:lnSpc>
                        <a:spcAft>
                          <a:spcPts val="1000"/>
                        </a:spcAft>
                      </a:pPr>
                      <a:r>
                        <a:rPr lang="en-US" sz="2000" b="1">
                          <a:solidFill>
                            <a:srgbClr val="365F91"/>
                          </a:solidFill>
                          <a:latin typeface="Calibri"/>
                          <a:cs typeface="Times New Roman"/>
                        </a:rPr>
                        <a:t>60 - 80</a:t>
                      </a:r>
                      <a:endParaRPr lang="fr-FR" sz="2800" b="1">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b="1">
                          <a:solidFill>
                            <a:srgbClr val="365F91"/>
                          </a:solidFill>
                          <a:latin typeface="Calibri"/>
                          <a:cs typeface="Times New Roman"/>
                        </a:rPr>
                        <a:t>88</a:t>
                      </a:r>
                      <a:endParaRPr lang="fr-FR" sz="2800" b="1">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b="1">
                          <a:solidFill>
                            <a:srgbClr val="365F91"/>
                          </a:solidFill>
                          <a:latin typeface="Calibri"/>
                          <a:cs typeface="Times New Roman"/>
                        </a:rPr>
                        <a:t>26.11</a:t>
                      </a:r>
                      <a:endParaRPr lang="fr-FR" sz="2800" b="1">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b="1">
                          <a:solidFill>
                            <a:srgbClr val="365F91"/>
                          </a:solidFill>
                          <a:latin typeface="Calibri"/>
                          <a:cs typeface="Times New Roman"/>
                        </a:rPr>
                        <a:t>7</a:t>
                      </a:r>
                      <a:endParaRPr lang="fr-FR" sz="2800" b="1">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b="1">
                          <a:solidFill>
                            <a:srgbClr val="365F91"/>
                          </a:solidFill>
                          <a:latin typeface="Calibri"/>
                          <a:cs typeface="Times New Roman"/>
                        </a:rPr>
                        <a:t>25.93</a:t>
                      </a:r>
                      <a:endParaRPr lang="fr-FR" sz="2800" b="1">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b="1">
                          <a:solidFill>
                            <a:srgbClr val="365F91"/>
                          </a:solidFill>
                          <a:latin typeface="Calibri"/>
                          <a:cs typeface="Times New Roman"/>
                        </a:rPr>
                        <a:t>95</a:t>
                      </a:r>
                      <a:endParaRPr lang="fr-FR" sz="2800" b="1">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b="1">
                          <a:solidFill>
                            <a:srgbClr val="365F91"/>
                          </a:solidFill>
                          <a:latin typeface="Calibri"/>
                          <a:cs typeface="Times New Roman"/>
                        </a:rPr>
                        <a:t>26.10</a:t>
                      </a:r>
                      <a:endParaRPr lang="fr-FR" sz="2800" b="1">
                        <a:solidFill>
                          <a:srgbClr val="365F91"/>
                        </a:solidFill>
                        <a:latin typeface="Calibri"/>
                      </a:endParaRPr>
                    </a:p>
                  </a:txBody>
                  <a:tcPr marL="68580" marR="68580" marT="0" marB="0">
                    <a:lnL>
                      <a:noFill/>
                    </a:lnL>
                    <a:lnR>
                      <a:noFill/>
                    </a:lnR>
                    <a:lnT>
                      <a:noFill/>
                    </a:lnT>
                    <a:lnB>
                      <a:noFill/>
                    </a:lnB>
                  </a:tcPr>
                </a:tc>
              </a:tr>
              <a:tr h="363311">
                <a:tc>
                  <a:txBody>
                    <a:bodyPr/>
                    <a:lstStyle/>
                    <a:p>
                      <a:pPr algn="just">
                        <a:lnSpc>
                          <a:spcPct val="115000"/>
                        </a:lnSpc>
                        <a:spcAft>
                          <a:spcPts val="1000"/>
                        </a:spcAft>
                      </a:pPr>
                      <a:r>
                        <a:rPr lang="en-US" sz="2000" b="1">
                          <a:solidFill>
                            <a:srgbClr val="365F91"/>
                          </a:solidFill>
                          <a:latin typeface="Calibri"/>
                          <a:cs typeface="Times New Roman"/>
                        </a:rPr>
                        <a:t>&gt; 80</a:t>
                      </a:r>
                      <a:endParaRPr lang="fr-FR" sz="2800" b="1">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b="1">
                          <a:solidFill>
                            <a:srgbClr val="365F91"/>
                          </a:solidFill>
                          <a:latin typeface="Calibri"/>
                          <a:cs typeface="Times New Roman"/>
                        </a:rPr>
                        <a:t>16</a:t>
                      </a:r>
                      <a:endParaRPr lang="fr-FR" sz="2800" b="1">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b="1">
                          <a:solidFill>
                            <a:srgbClr val="365F91"/>
                          </a:solidFill>
                          <a:latin typeface="Calibri"/>
                          <a:cs typeface="Times New Roman"/>
                        </a:rPr>
                        <a:t>4.74</a:t>
                      </a:r>
                      <a:endParaRPr lang="fr-FR" sz="2800" b="1">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b="1">
                          <a:solidFill>
                            <a:srgbClr val="365F91"/>
                          </a:solidFill>
                          <a:latin typeface="Calibri"/>
                          <a:cs typeface="Times New Roman"/>
                        </a:rPr>
                        <a:t>0</a:t>
                      </a:r>
                      <a:endParaRPr lang="fr-FR" sz="2800" b="1">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b="1">
                          <a:solidFill>
                            <a:srgbClr val="365F91"/>
                          </a:solidFill>
                          <a:latin typeface="Calibri"/>
                          <a:cs typeface="Times New Roman"/>
                        </a:rPr>
                        <a:t>0</a:t>
                      </a:r>
                      <a:endParaRPr lang="fr-FR" sz="2800" b="1">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b="1">
                          <a:solidFill>
                            <a:srgbClr val="365F91"/>
                          </a:solidFill>
                          <a:latin typeface="Calibri"/>
                          <a:cs typeface="Times New Roman"/>
                        </a:rPr>
                        <a:t>16</a:t>
                      </a:r>
                      <a:endParaRPr lang="fr-FR" sz="2800" b="1">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b="1">
                          <a:solidFill>
                            <a:srgbClr val="365F91"/>
                          </a:solidFill>
                          <a:latin typeface="Calibri"/>
                          <a:cs typeface="Times New Roman"/>
                        </a:rPr>
                        <a:t>4.40</a:t>
                      </a:r>
                      <a:endParaRPr lang="fr-FR" sz="2800" b="1">
                        <a:solidFill>
                          <a:srgbClr val="365F91"/>
                        </a:solidFill>
                        <a:latin typeface="Calibri"/>
                      </a:endParaRPr>
                    </a:p>
                  </a:txBody>
                  <a:tcPr marL="68580" marR="68580" marT="0" marB="0">
                    <a:lnL>
                      <a:noFill/>
                    </a:lnL>
                    <a:lnR>
                      <a:noFill/>
                    </a:lnR>
                    <a:lnT>
                      <a:noFill/>
                    </a:lnT>
                    <a:lnB>
                      <a:noFill/>
                    </a:lnB>
                    <a:solidFill>
                      <a:srgbClr val="D3DFEE"/>
                    </a:solidFill>
                  </a:tcPr>
                </a:tc>
              </a:tr>
              <a:tr h="363311">
                <a:tc>
                  <a:txBody>
                    <a:bodyPr/>
                    <a:lstStyle/>
                    <a:p>
                      <a:pPr algn="just">
                        <a:lnSpc>
                          <a:spcPct val="115000"/>
                        </a:lnSpc>
                        <a:spcAft>
                          <a:spcPts val="1000"/>
                        </a:spcAft>
                      </a:pPr>
                      <a:r>
                        <a:rPr lang="en-US" sz="2000" b="1">
                          <a:solidFill>
                            <a:srgbClr val="365F91"/>
                          </a:solidFill>
                          <a:latin typeface="Calibri"/>
                          <a:cs typeface="Times New Roman"/>
                        </a:rPr>
                        <a:t>Total </a:t>
                      </a:r>
                      <a:endParaRPr lang="fr-FR" sz="2800" b="1">
                        <a:solidFill>
                          <a:srgbClr val="365F91"/>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tcPr>
                </a:tc>
                <a:tc>
                  <a:txBody>
                    <a:bodyPr/>
                    <a:lstStyle/>
                    <a:p>
                      <a:pPr algn="ctr">
                        <a:lnSpc>
                          <a:spcPct val="115000"/>
                        </a:lnSpc>
                        <a:spcAft>
                          <a:spcPts val="0"/>
                        </a:spcAft>
                      </a:pPr>
                      <a:r>
                        <a:rPr lang="en-US" sz="2000" b="1">
                          <a:solidFill>
                            <a:srgbClr val="365F91"/>
                          </a:solidFill>
                          <a:latin typeface="Calibri"/>
                          <a:cs typeface="Times New Roman"/>
                        </a:rPr>
                        <a:t>337</a:t>
                      </a:r>
                      <a:endParaRPr lang="fr-FR" sz="2800" b="1">
                        <a:solidFill>
                          <a:srgbClr val="365F91"/>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tcPr>
                </a:tc>
                <a:tc>
                  <a:txBody>
                    <a:bodyPr/>
                    <a:lstStyle/>
                    <a:p>
                      <a:pPr algn="ctr">
                        <a:lnSpc>
                          <a:spcPct val="115000"/>
                        </a:lnSpc>
                        <a:spcAft>
                          <a:spcPts val="0"/>
                        </a:spcAft>
                      </a:pPr>
                      <a:r>
                        <a:rPr lang="en-US" sz="2000" b="1">
                          <a:solidFill>
                            <a:srgbClr val="365F91"/>
                          </a:solidFill>
                          <a:latin typeface="Calibri"/>
                          <a:cs typeface="Times New Roman"/>
                        </a:rPr>
                        <a:t>100</a:t>
                      </a:r>
                      <a:endParaRPr lang="fr-FR" sz="2800" b="1">
                        <a:solidFill>
                          <a:srgbClr val="365F91"/>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tcPr>
                </a:tc>
                <a:tc>
                  <a:txBody>
                    <a:bodyPr/>
                    <a:lstStyle/>
                    <a:p>
                      <a:pPr algn="ctr">
                        <a:lnSpc>
                          <a:spcPct val="115000"/>
                        </a:lnSpc>
                        <a:spcAft>
                          <a:spcPts val="0"/>
                        </a:spcAft>
                      </a:pPr>
                      <a:r>
                        <a:rPr lang="en-US" sz="2000" b="1">
                          <a:solidFill>
                            <a:srgbClr val="365F91"/>
                          </a:solidFill>
                          <a:latin typeface="Calibri"/>
                          <a:cs typeface="Times New Roman"/>
                        </a:rPr>
                        <a:t>27</a:t>
                      </a:r>
                      <a:endParaRPr lang="fr-FR" sz="2800" b="1">
                        <a:solidFill>
                          <a:srgbClr val="365F91"/>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tcPr>
                </a:tc>
                <a:tc>
                  <a:txBody>
                    <a:bodyPr/>
                    <a:lstStyle/>
                    <a:p>
                      <a:pPr algn="ctr">
                        <a:lnSpc>
                          <a:spcPct val="115000"/>
                        </a:lnSpc>
                        <a:spcAft>
                          <a:spcPts val="0"/>
                        </a:spcAft>
                      </a:pPr>
                      <a:r>
                        <a:rPr lang="en-US" sz="2000" b="1">
                          <a:solidFill>
                            <a:srgbClr val="365F91"/>
                          </a:solidFill>
                          <a:latin typeface="Calibri"/>
                          <a:cs typeface="Times New Roman"/>
                        </a:rPr>
                        <a:t>100</a:t>
                      </a:r>
                      <a:endParaRPr lang="fr-FR" sz="2800" b="1">
                        <a:solidFill>
                          <a:srgbClr val="365F91"/>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tcPr>
                </a:tc>
                <a:tc>
                  <a:txBody>
                    <a:bodyPr/>
                    <a:lstStyle/>
                    <a:p>
                      <a:pPr algn="ctr">
                        <a:lnSpc>
                          <a:spcPct val="115000"/>
                        </a:lnSpc>
                        <a:spcAft>
                          <a:spcPts val="0"/>
                        </a:spcAft>
                      </a:pPr>
                      <a:r>
                        <a:rPr lang="en-US" sz="2000" b="1">
                          <a:solidFill>
                            <a:srgbClr val="365F91"/>
                          </a:solidFill>
                          <a:latin typeface="Calibri"/>
                          <a:cs typeface="Times New Roman"/>
                        </a:rPr>
                        <a:t>364</a:t>
                      </a:r>
                      <a:endParaRPr lang="fr-FR" sz="2800" b="1">
                        <a:solidFill>
                          <a:srgbClr val="365F91"/>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tcPr>
                </a:tc>
                <a:tc>
                  <a:txBody>
                    <a:bodyPr/>
                    <a:lstStyle/>
                    <a:p>
                      <a:pPr algn="ctr">
                        <a:lnSpc>
                          <a:spcPct val="115000"/>
                        </a:lnSpc>
                        <a:spcAft>
                          <a:spcPts val="0"/>
                        </a:spcAft>
                      </a:pPr>
                      <a:r>
                        <a:rPr lang="en-US" sz="2000" b="1" dirty="0">
                          <a:solidFill>
                            <a:srgbClr val="365F91"/>
                          </a:solidFill>
                          <a:latin typeface="Calibri"/>
                          <a:cs typeface="Times New Roman"/>
                        </a:rPr>
                        <a:t>100</a:t>
                      </a:r>
                      <a:endParaRPr lang="fr-FR" sz="2800" b="1" dirty="0">
                        <a:solidFill>
                          <a:srgbClr val="365F91"/>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tcPr>
                </a:tc>
              </a:tr>
            </a:tbl>
          </a:graphicData>
        </a:graphic>
      </p:graphicFrame>
      <p:sp>
        <p:nvSpPr>
          <p:cNvPr id="1025" name="Rectangle 1"/>
          <p:cNvSpPr>
            <a:spLocks noChangeArrowheads="1"/>
          </p:cNvSpPr>
          <p:nvPr/>
        </p:nvSpPr>
        <p:spPr bwMode="auto">
          <a:xfrm>
            <a:off x="990600" y="1676400"/>
            <a:ext cx="728472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2400" dirty="0">
                <a:solidFill>
                  <a:schemeClr val="tx2">
                    <a:lumMod val="60000"/>
                    <a:lumOff val="40000"/>
                  </a:schemeClr>
                </a:solidFill>
              </a:rPr>
              <a:t>A</a:t>
            </a:r>
            <a:r>
              <a:rPr lang="en-US" sz="2400" dirty="0" smtClean="0">
                <a:solidFill>
                  <a:schemeClr val="tx2">
                    <a:lumMod val="60000"/>
                    <a:lumOff val="40000"/>
                  </a:schemeClr>
                </a:solidFill>
              </a:rPr>
              <a:t>doption of CA according to farmer’s age</a:t>
            </a:r>
          </a:p>
        </p:txBody>
      </p:sp>
      <p:sp>
        <p:nvSpPr>
          <p:cNvPr id="2" name="Oval 1"/>
          <p:cNvSpPr/>
          <p:nvPr/>
        </p:nvSpPr>
        <p:spPr>
          <a:xfrm>
            <a:off x="5522976" y="3218581"/>
            <a:ext cx="758952" cy="429768"/>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Oval 5"/>
          <p:cNvSpPr/>
          <p:nvPr/>
        </p:nvSpPr>
        <p:spPr>
          <a:xfrm>
            <a:off x="5522976" y="3648349"/>
            <a:ext cx="758952" cy="429768"/>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685354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1"/>
          <p:cNvSpPr txBox="1">
            <a:spLocks/>
          </p:cNvSpPr>
          <p:nvPr/>
        </p:nvSpPr>
        <p:spPr>
          <a:xfrm>
            <a:off x="457200" y="0"/>
            <a:ext cx="8229600" cy="1143000"/>
          </a:xfrm>
          <a:prstGeom prst="rect">
            <a:avLst/>
          </a:prstGeom>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3600" dirty="0" smtClean="0">
                <a:solidFill>
                  <a:schemeClr val="bg1"/>
                </a:solidFill>
              </a:rPr>
              <a:t>Characterization of the Tunisian  platform</a:t>
            </a:r>
            <a:r>
              <a:rPr kumimoji="0" lang="en-US" sz="3600" b="0" i="0" u="none" strike="noStrike" kern="1200" cap="none" spc="0" normalizeH="0" baseline="0" noProof="0" dirty="0" smtClean="0">
                <a:ln>
                  <a:noFill/>
                </a:ln>
                <a:solidFill>
                  <a:schemeClr val="bg1"/>
                </a:solidFill>
                <a:effectLst/>
                <a:uLnTx/>
                <a:uFillTx/>
                <a:latin typeface="+mj-lt"/>
                <a:ea typeface="+mj-ea"/>
                <a:cs typeface="+mj-cs"/>
              </a:rPr>
              <a:t/>
            </a:r>
            <a:br>
              <a:rPr kumimoji="0" lang="en-US" sz="3600" b="0" i="0" u="none" strike="noStrike" kern="1200" cap="none" spc="0" normalizeH="0" baseline="0" noProof="0" dirty="0" smtClean="0">
                <a:ln>
                  <a:noFill/>
                </a:ln>
                <a:solidFill>
                  <a:schemeClr val="bg1"/>
                </a:solidFill>
                <a:effectLst/>
                <a:uLnTx/>
                <a:uFillTx/>
                <a:latin typeface="+mj-lt"/>
                <a:ea typeface="+mj-ea"/>
                <a:cs typeface="+mj-cs"/>
              </a:rPr>
            </a:br>
            <a:endParaRPr kumimoji="0" lang="en-US" sz="3100" b="1" i="0" u="none" strike="noStrike" kern="1200" cap="none" spc="0" normalizeH="0" baseline="0" noProof="0" dirty="0">
              <a:ln>
                <a:noFill/>
              </a:ln>
              <a:solidFill>
                <a:schemeClr val="bg1"/>
              </a:solidFill>
              <a:effectLst/>
              <a:uLnTx/>
              <a:uFillTx/>
              <a:latin typeface="+mj-lt"/>
              <a:ea typeface="+mj-ea"/>
              <a:cs typeface="+mj-cs"/>
            </a:endParaRPr>
          </a:p>
        </p:txBody>
      </p:sp>
      <p:graphicFrame>
        <p:nvGraphicFramePr>
          <p:cNvPr id="7" name="Tableau 6"/>
          <p:cNvGraphicFramePr>
            <a:graphicFrameLocks noGrp="1"/>
          </p:cNvGraphicFramePr>
          <p:nvPr/>
        </p:nvGraphicFramePr>
        <p:xfrm>
          <a:off x="304800" y="2514600"/>
          <a:ext cx="8534400" cy="2574036"/>
        </p:xfrm>
        <a:graphic>
          <a:graphicData uri="http://schemas.openxmlformats.org/drawingml/2006/table">
            <a:tbl>
              <a:tblPr/>
              <a:tblGrid>
                <a:gridCol w="2209800"/>
                <a:gridCol w="914400"/>
                <a:gridCol w="1143000"/>
                <a:gridCol w="1295400"/>
                <a:gridCol w="990600"/>
                <a:gridCol w="1008124"/>
                <a:gridCol w="973076"/>
              </a:tblGrid>
              <a:tr h="246780">
                <a:tc>
                  <a:txBody>
                    <a:bodyPr/>
                    <a:lstStyle/>
                    <a:p>
                      <a:endParaRPr lang="fr-FR" sz="2400" dirty="0">
                        <a:solidFill>
                          <a:schemeClr val="accent1">
                            <a:lumMod val="50000"/>
                          </a:schemeClr>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gridSpan="2">
                  <a:txBody>
                    <a:bodyPr/>
                    <a:lstStyle/>
                    <a:p>
                      <a:pPr algn="ctr">
                        <a:spcAft>
                          <a:spcPts val="0"/>
                        </a:spcAft>
                      </a:pPr>
                      <a:r>
                        <a:rPr lang="en-US" sz="1800" b="1" dirty="0">
                          <a:solidFill>
                            <a:schemeClr val="accent1">
                              <a:lumMod val="50000"/>
                            </a:schemeClr>
                          </a:solidFill>
                          <a:latin typeface="Calibri"/>
                          <a:cs typeface="Times New Roman"/>
                        </a:rPr>
                        <a:t>Non adoption</a:t>
                      </a:r>
                      <a:endParaRPr lang="fr-FR" sz="2400" dirty="0">
                        <a:solidFill>
                          <a:schemeClr val="accent1">
                            <a:lumMod val="50000"/>
                          </a:schemeClr>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hMerge="1">
                  <a:txBody>
                    <a:bodyPr/>
                    <a:lstStyle/>
                    <a:p>
                      <a:endParaRPr lang="fr-FR"/>
                    </a:p>
                  </a:txBody>
                  <a:tcPr/>
                </a:tc>
                <a:tc gridSpan="2">
                  <a:txBody>
                    <a:bodyPr/>
                    <a:lstStyle/>
                    <a:p>
                      <a:pPr algn="ctr">
                        <a:spcAft>
                          <a:spcPts val="0"/>
                        </a:spcAft>
                      </a:pPr>
                      <a:r>
                        <a:rPr lang="en-US" sz="1800" b="1" dirty="0">
                          <a:solidFill>
                            <a:schemeClr val="accent1">
                              <a:lumMod val="50000"/>
                            </a:schemeClr>
                          </a:solidFill>
                          <a:latin typeface="Calibri"/>
                          <a:cs typeface="Times New Roman"/>
                        </a:rPr>
                        <a:t>Adoption</a:t>
                      </a:r>
                      <a:endParaRPr lang="fr-FR" sz="2400" dirty="0">
                        <a:solidFill>
                          <a:schemeClr val="accent1">
                            <a:lumMod val="50000"/>
                          </a:schemeClr>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hMerge="1">
                  <a:txBody>
                    <a:bodyPr/>
                    <a:lstStyle/>
                    <a:p>
                      <a:endParaRPr lang="fr-FR"/>
                    </a:p>
                  </a:txBody>
                  <a:tcPr/>
                </a:tc>
                <a:tc gridSpan="2">
                  <a:txBody>
                    <a:bodyPr/>
                    <a:lstStyle/>
                    <a:p>
                      <a:pPr algn="ctr">
                        <a:spcAft>
                          <a:spcPts val="0"/>
                        </a:spcAft>
                      </a:pPr>
                      <a:r>
                        <a:rPr lang="en-US" sz="1800" b="1" dirty="0">
                          <a:solidFill>
                            <a:schemeClr val="accent1">
                              <a:lumMod val="50000"/>
                            </a:schemeClr>
                          </a:solidFill>
                          <a:latin typeface="Calibri"/>
                          <a:cs typeface="Times New Roman"/>
                        </a:rPr>
                        <a:t>Total</a:t>
                      </a:r>
                      <a:endParaRPr lang="fr-FR" sz="2400" dirty="0">
                        <a:solidFill>
                          <a:schemeClr val="accent1">
                            <a:lumMod val="50000"/>
                          </a:schemeClr>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hMerge="1">
                  <a:txBody>
                    <a:bodyPr/>
                    <a:lstStyle/>
                    <a:p>
                      <a:endParaRPr lang="fr-FR"/>
                    </a:p>
                  </a:txBody>
                  <a:tcPr/>
                </a:tc>
              </a:tr>
              <a:tr h="280431">
                <a:tc>
                  <a:txBody>
                    <a:bodyPr/>
                    <a:lstStyle/>
                    <a:p>
                      <a:pPr algn="just">
                        <a:lnSpc>
                          <a:spcPct val="115000"/>
                        </a:lnSpc>
                        <a:spcAft>
                          <a:spcPts val="1000"/>
                        </a:spcAft>
                      </a:pPr>
                      <a:r>
                        <a:rPr lang="en-US" sz="1800" b="1" dirty="0">
                          <a:solidFill>
                            <a:schemeClr val="accent1">
                              <a:lumMod val="50000"/>
                            </a:schemeClr>
                          </a:solidFill>
                          <a:latin typeface="Calibri"/>
                          <a:cs typeface="Times New Roman"/>
                        </a:rPr>
                        <a:t>Instruction level</a:t>
                      </a:r>
                      <a:endParaRPr lang="fr-FR" sz="2400" dirty="0">
                        <a:solidFill>
                          <a:schemeClr val="accent1">
                            <a:lumMod val="50000"/>
                          </a:schemeClr>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lnSpc>
                          <a:spcPct val="115000"/>
                        </a:lnSpc>
                        <a:spcAft>
                          <a:spcPts val="1000"/>
                        </a:spcAft>
                      </a:pPr>
                      <a:r>
                        <a:rPr lang="en-US" sz="1800" dirty="0" err="1">
                          <a:solidFill>
                            <a:schemeClr val="accent1">
                              <a:lumMod val="50000"/>
                            </a:schemeClr>
                          </a:solidFill>
                          <a:latin typeface="Calibri"/>
                          <a:cs typeface="Times New Roman"/>
                        </a:rPr>
                        <a:t>Nbr</a:t>
                      </a:r>
                      <a:endParaRPr lang="fr-FR" sz="2400" dirty="0">
                        <a:solidFill>
                          <a:schemeClr val="accent1">
                            <a:lumMod val="50000"/>
                          </a:schemeClr>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lnSpc>
                          <a:spcPct val="115000"/>
                        </a:lnSpc>
                        <a:spcAft>
                          <a:spcPts val="1000"/>
                        </a:spcAft>
                      </a:pPr>
                      <a:r>
                        <a:rPr lang="en-US" sz="1800" dirty="0">
                          <a:solidFill>
                            <a:schemeClr val="accent1">
                              <a:lumMod val="50000"/>
                            </a:schemeClr>
                          </a:solidFill>
                          <a:latin typeface="Calibri"/>
                          <a:cs typeface="Times New Roman"/>
                        </a:rPr>
                        <a:t>%</a:t>
                      </a:r>
                      <a:endParaRPr lang="fr-FR" sz="2400" dirty="0">
                        <a:solidFill>
                          <a:schemeClr val="accent1">
                            <a:lumMod val="50000"/>
                          </a:schemeClr>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lnSpc>
                          <a:spcPct val="115000"/>
                        </a:lnSpc>
                        <a:spcAft>
                          <a:spcPts val="1000"/>
                        </a:spcAft>
                      </a:pPr>
                      <a:r>
                        <a:rPr lang="en-US" sz="1800">
                          <a:solidFill>
                            <a:schemeClr val="accent1">
                              <a:lumMod val="50000"/>
                            </a:schemeClr>
                          </a:solidFill>
                          <a:latin typeface="Calibri"/>
                          <a:cs typeface="Times New Roman"/>
                        </a:rPr>
                        <a:t>Nbr</a:t>
                      </a:r>
                      <a:endParaRPr lang="fr-FR" sz="2400">
                        <a:solidFill>
                          <a:schemeClr val="accent1">
                            <a:lumMod val="50000"/>
                          </a:schemeClr>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lnSpc>
                          <a:spcPct val="115000"/>
                        </a:lnSpc>
                        <a:spcAft>
                          <a:spcPts val="1000"/>
                        </a:spcAft>
                      </a:pPr>
                      <a:r>
                        <a:rPr lang="en-US" sz="1800">
                          <a:solidFill>
                            <a:schemeClr val="accent1">
                              <a:lumMod val="50000"/>
                            </a:schemeClr>
                          </a:solidFill>
                          <a:latin typeface="Calibri"/>
                          <a:cs typeface="Times New Roman"/>
                        </a:rPr>
                        <a:t>%</a:t>
                      </a:r>
                      <a:endParaRPr lang="fr-FR" sz="2400">
                        <a:solidFill>
                          <a:schemeClr val="accent1">
                            <a:lumMod val="50000"/>
                          </a:schemeClr>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lnSpc>
                          <a:spcPct val="115000"/>
                        </a:lnSpc>
                        <a:spcAft>
                          <a:spcPts val="1000"/>
                        </a:spcAft>
                      </a:pPr>
                      <a:r>
                        <a:rPr lang="en-US" sz="1800">
                          <a:solidFill>
                            <a:schemeClr val="accent1">
                              <a:lumMod val="50000"/>
                            </a:schemeClr>
                          </a:solidFill>
                          <a:latin typeface="Calibri"/>
                          <a:cs typeface="Times New Roman"/>
                        </a:rPr>
                        <a:t>Nbr</a:t>
                      </a:r>
                      <a:endParaRPr lang="fr-FR" sz="2400">
                        <a:solidFill>
                          <a:schemeClr val="accent1">
                            <a:lumMod val="50000"/>
                          </a:schemeClr>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lnSpc>
                          <a:spcPct val="115000"/>
                        </a:lnSpc>
                        <a:spcAft>
                          <a:spcPts val="1000"/>
                        </a:spcAft>
                      </a:pPr>
                      <a:r>
                        <a:rPr lang="en-US" sz="1800">
                          <a:solidFill>
                            <a:schemeClr val="accent1">
                              <a:lumMod val="50000"/>
                            </a:schemeClr>
                          </a:solidFill>
                          <a:latin typeface="Calibri"/>
                          <a:cs typeface="Times New Roman"/>
                        </a:rPr>
                        <a:t>%</a:t>
                      </a:r>
                      <a:endParaRPr lang="fr-FR" sz="2400">
                        <a:solidFill>
                          <a:schemeClr val="accent1">
                            <a:lumMod val="50000"/>
                          </a:schemeClr>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r>
              <a:tr h="280431">
                <a:tc>
                  <a:txBody>
                    <a:bodyPr/>
                    <a:lstStyle/>
                    <a:p>
                      <a:pPr algn="just">
                        <a:lnSpc>
                          <a:spcPct val="115000"/>
                        </a:lnSpc>
                        <a:spcAft>
                          <a:spcPts val="1000"/>
                        </a:spcAft>
                      </a:pPr>
                      <a:r>
                        <a:rPr lang="en-US" sz="1800" b="1">
                          <a:solidFill>
                            <a:schemeClr val="accent1">
                              <a:lumMod val="50000"/>
                            </a:schemeClr>
                          </a:solidFill>
                          <a:latin typeface="Calibri"/>
                          <a:cs typeface="Times New Roman"/>
                        </a:rPr>
                        <a:t>Analphabet</a:t>
                      </a:r>
                      <a:endParaRPr lang="fr-FR" sz="2400">
                        <a:solidFill>
                          <a:schemeClr val="accent1">
                            <a:lumMod val="50000"/>
                          </a:schemeClr>
                        </a:solidFill>
                        <a:latin typeface="Calibri"/>
                      </a:endParaRPr>
                    </a:p>
                  </a:txBody>
                  <a:tcPr marL="68580" marR="68580" marT="0" marB="0">
                    <a:lnL>
                      <a:noFill/>
                    </a:lnL>
                    <a:lnR>
                      <a:noFill/>
                    </a:lnR>
                    <a:lnT>
                      <a:noFill/>
                    </a:lnT>
                    <a:lnB>
                      <a:noFill/>
                    </a:lnB>
                  </a:tcPr>
                </a:tc>
                <a:tc>
                  <a:txBody>
                    <a:bodyPr/>
                    <a:lstStyle/>
                    <a:p>
                      <a:pPr algn="ctr">
                        <a:lnSpc>
                          <a:spcPct val="115000"/>
                        </a:lnSpc>
                        <a:spcAft>
                          <a:spcPts val="1000"/>
                        </a:spcAft>
                      </a:pPr>
                      <a:r>
                        <a:rPr lang="en-US" sz="1800" dirty="0">
                          <a:solidFill>
                            <a:schemeClr val="accent1">
                              <a:lumMod val="50000"/>
                            </a:schemeClr>
                          </a:solidFill>
                          <a:latin typeface="Calibri"/>
                          <a:cs typeface="Times New Roman"/>
                        </a:rPr>
                        <a:t>103</a:t>
                      </a:r>
                      <a:endParaRPr lang="fr-FR" sz="2400" dirty="0">
                        <a:solidFill>
                          <a:schemeClr val="accent1">
                            <a:lumMod val="50000"/>
                          </a:schemeClr>
                        </a:solidFill>
                        <a:latin typeface="Calibri"/>
                      </a:endParaRPr>
                    </a:p>
                  </a:txBody>
                  <a:tcPr marL="68580" marR="68580" marT="0" marB="0">
                    <a:lnL>
                      <a:noFill/>
                    </a:lnL>
                    <a:lnR>
                      <a:noFill/>
                    </a:lnR>
                    <a:lnT>
                      <a:noFill/>
                    </a:lnT>
                    <a:lnB>
                      <a:noFill/>
                    </a:lnB>
                  </a:tcPr>
                </a:tc>
                <a:tc>
                  <a:txBody>
                    <a:bodyPr/>
                    <a:lstStyle/>
                    <a:p>
                      <a:pPr algn="ctr">
                        <a:lnSpc>
                          <a:spcPct val="115000"/>
                        </a:lnSpc>
                        <a:spcAft>
                          <a:spcPts val="1000"/>
                        </a:spcAft>
                      </a:pPr>
                      <a:r>
                        <a:rPr lang="en-US" sz="1800" dirty="0">
                          <a:solidFill>
                            <a:schemeClr val="accent1">
                              <a:lumMod val="50000"/>
                            </a:schemeClr>
                          </a:solidFill>
                          <a:latin typeface="Calibri"/>
                          <a:cs typeface="Times New Roman"/>
                        </a:rPr>
                        <a:t>30.56</a:t>
                      </a:r>
                      <a:endParaRPr lang="fr-FR" sz="2400" dirty="0">
                        <a:solidFill>
                          <a:schemeClr val="accent1">
                            <a:lumMod val="50000"/>
                          </a:schemeClr>
                        </a:solidFill>
                        <a:latin typeface="Calibri"/>
                      </a:endParaRPr>
                    </a:p>
                  </a:txBody>
                  <a:tcPr marL="68580" marR="68580" marT="0" marB="0">
                    <a:lnL>
                      <a:noFill/>
                    </a:lnL>
                    <a:lnR>
                      <a:noFill/>
                    </a:lnR>
                    <a:lnT>
                      <a:noFill/>
                    </a:lnT>
                    <a:lnB>
                      <a:noFill/>
                    </a:lnB>
                  </a:tcPr>
                </a:tc>
                <a:tc>
                  <a:txBody>
                    <a:bodyPr/>
                    <a:lstStyle/>
                    <a:p>
                      <a:pPr algn="ctr">
                        <a:lnSpc>
                          <a:spcPct val="115000"/>
                        </a:lnSpc>
                        <a:spcAft>
                          <a:spcPts val="1000"/>
                        </a:spcAft>
                      </a:pPr>
                      <a:r>
                        <a:rPr lang="en-US" sz="1800" dirty="0">
                          <a:solidFill>
                            <a:schemeClr val="accent1">
                              <a:lumMod val="50000"/>
                            </a:schemeClr>
                          </a:solidFill>
                          <a:latin typeface="Calibri"/>
                          <a:cs typeface="Times New Roman"/>
                        </a:rPr>
                        <a:t>4</a:t>
                      </a:r>
                      <a:endParaRPr lang="fr-FR" sz="2400" dirty="0">
                        <a:solidFill>
                          <a:schemeClr val="accent1">
                            <a:lumMod val="50000"/>
                          </a:schemeClr>
                        </a:solidFill>
                        <a:latin typeface="Calibri"/>
                      </a:endParaRPr>
                    </a:p>
                  </a:txBody>
                  <a:tcPr marL="68580" marR="68580" marT="0" marB="0">
                    <a:lnL>
                      <a:noFill/>
                    </a:lnL>
                    <a:lnR>
                      <a:noFill/>
                    </a:lnR>
                    <a:lnT>
                      <a:noFill/>
                    </a:lnT>
                    <a:lnB>
                      <a:noFill/>
                    </a:lnB>
                  </a:tcPr>
                </a:tc>
                <a:tc>
                  <a:txBody>
                    <a:bodyPr/>
                    <a:lstStyle/>
                    <a:p>
                      <a:pPr algn="ctr">
                        <a:lnSpc>
                          <a:spcPct val="115000"/>
                        </a:lnSpc>
                        <a:spcAft>
                          <a:spcPts val="1000"/>
                        </a:spcAft>
                      </a:pPr>
                      <a:r>
                        <a:rPr lang="en-US" sz="1800">
                          <a:solidFill>
                            <a:schemeClr val="accent1">
                              <a:lumMod val="50000"/>
                            </a:schemeClr>
                          </a:solidFill>
                          <a:latin typeface="Calibri"/>
                          <a:cs typeface="Times New Roman"/>
                        </a:rPr>
                        <a:t>14.81</a:t>
                      </a:r>
                      <a:endParaRPr lang="fr-FR" sz="2400">
                        <a:solidFill>
                          <a:schemeClr val="accent1">
                            <a:lumMod val="50000"/>
                          </a:schemeClr>
                        </a:solidFill>
                        <a:latin typeface="Calibri"/>
                      </a:endParaRPr>
                    </a:p>
                  </a:txBody>
                  <a:tcPr marL="68580" marR="68580" marT="0" marB="0">
                    <a:lnL>
                      <a:noFill/>
                    </a:lnL>
                    <a:lnR>
                      <a:noFill/>
                    </a:lnR>
                    <a:lnT>
                      <a:noFill/>
                    </a:lnT>
                    <a:lnB>
                      <a:noFill/>
                    </a:lnB>
                  </a:tcPr>
                </a:tc>
                <a:tc>
                  <a:txBody>
                    <a:bodyPr/>
                    <a:lstStyle/>
                    <a:p>
                      <a:pPr algn="ctr">
                        <a:lnSpc>
                          <a:spcPct val="115000"/>
                        </a:lnSpc>
                        <a:spcAft>
                          <a:spcPts val="1000"/>
                        </a:spcAft>
                      </a:pPr>
                      <a:r>
                        <a:rPr lang="en-US" sz="1800">
                          <a:solidFill>
                            <a:schemeClr val="accent1">
                              <a:lumMod val="50000"/>
                            </a:schemeClr>
                          </a:solidFill>
                          <a:latin typeface="Calibri"/>
                          <a:cs typeface="Times New Roman"/>
                        </a:rPr>
                        <a:t>107</a:t>
                      </a:r>
                      <a:endParaRPr lang="fr-FR" sz="2400">
                        <a:solidFill>
                          <a:schemeClr val="accent1">
                            <a:lumMod val="50000"/>
                          </a:schemeClr>
                        </a:solidFill>
                        <a:latin typeface="Calibri"/>
                      </a:endParaRPr>
                    </a:p>
                  </a:txBody>
                  <a:tcPr marL="68580" marR="68580" marT="0" marB="0">
                    <a:lnL>
                      <a:noFill/>
                    </a:lnL>
                    <a:lnR>
                      <a:noFill/>
                    </a:lnR>
                    <a:lnT>
                      <a:noFill/>
                    </a:lnT>
                    <a:lnB>
                      <a:noFill/>
                    </a:lnB>
                  </a:tcPr>
                </a:tc>
                <a:tc>
                  <a:txBody>
                    <a:bodyPr/>
                    <a:lstStyle/>
                    <a:p>
                      <a:pPr algn="ctr">
                        <a:lnSpc>
                          <a:spcPct val="115000"/>
                        </a:lnSpc>
                        <a:spcAft>
                          <a:spcPts val="1000"/>
                        </a:spcAft>
                      </a:pPr>
                      <a:r>
                        <a:rPr lang="en-US" sz="1800">
                          <a:solidFill>
                            <a:schemeClr val="accent1">
                              <a:lumMod val="50000"/>
                            </a:schemeClr>
                          </a:solidFill>
                          <a:latin typeface="Calibri"/>
                          <a:cs typeface="Times New Roman"/>
                        </a:rPr>
                        <a:t>29.4</a:t>
                      </a:r>
                      <a:endParaRPr lang="fr-FR" sz="2400">
                        <a:solidFill>
                          <a:schemeClr val="accent1">
                            <a:lumMod val="50000"/>
                          </a:schemeClr>
                        </a:solidFill>
                        <a:latin typeface="Calibri"/>
                      </a:endParaRPr>
                    </a:p>
                  </a:txBody>
                  <a:tcPr marL="68580" marR="68580" marT="0" marB="0">
                    <a:lnL>
                      <a:noFill/>
                    </a:lnL>
                    <a:lnR>
                      <a:noFill/>
                    </a:lnR>
                    <a:lnT>
                      <a:noFill/>
                    </a:lnT>
                    <a:lnB>
                      <a:noFill/>
                    </a:lnB>
                  </a:tcPr>
                </a:tc>
              </a:tr>
              <a:tr h="280431">
                <a:tc>
                  <a:txBody>
                    <a:bodyPr/>
                    <a:lstStyle/>
                    <a:p>
                      <a:pPr algn="just">
                        <a:lnSpc>
                          <a:spcPct val="115000"/>
                        </a:lnSpc>
                        <a:spcAft>
                          <a:spcPts val="1000"/>
                        </a:spcAft>
                      </a:pPr>
                      <a:r>
                        <a:rPr lang="en-US" sz="1800" b="1">
                          <a:solidFill>
                            <a:schemeClr val="accent1">
                              <a:lumMod val="50000"/>
                            </a:schemeClr>
                          </a:solidFill>
                          <a:latin typeface="Calibri"/>
                          <a:cs typeface="Times New Roman"/>
                        </a:rPr>
                        <a:t>Kotteb</a:t>
                      </a:r>
                      <a:endParaRPr lang="fr-FR" sz="2400">
                        <a:solidFill>
                          <a:schemeClr val="accent1">
                            <a:lumMod val="50000"/>
                          </a:schemeClr>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1000"/>
                        </a:spcAft>
                      </a:pPr>
                      <a:r>
                        <a:rPr lang="en-US" sz="1800">
                          <a:solidFill>
                            <a:schemeClr val="accent1">
                              <a:lumMod val="50000"/>
                            </a:schemeClr>
                          </a:solidFill>
                          <a:latin typeface="Calibri"/>
                          <a:cs typeface="Times New Roman"/>
                        </a:rPr>
                        <a:t>27</a:t>
                      </a:r>
                      <a:endParaRPr lang="fr-FR" sz="2400">
                        <a:solidFill>
                          <a:schemeClr val="accent1">
                            <a:lumMod val="50000"/>
                          </a:schemeClr>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1000"/>
                        </a:spcAft>
                      </a:pPr>
                      <a:r>
                        <a:rPr lang="en-US" sz="1800">
                          <a:solidFill>
                            <a:schemeClr val="accent1">
                              <a:lumMod val="50000"/>
                            </a:schemeClr>
                          </a:solidFill>
                          <a:latin typeface="Calibri"/>
                          <a:cs typeface="Times New Roman"/>
                        </a:rPr>
                        <a:t>8.01</a:t>
                      </a:r>
                      <a:endParaRPr lang="fr-FR" sz="2400">
                        <a:solidFill>
                          <a:schemeClr val="accent1">
                            <a:lumMod val="50000"/>
                          </a:schemeClr>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1000"/>
                        </a:spcAft>
                      </a:pPr>
                      <a:r>
                        <a:rPr lang="en-US" sz="1800" dirty="0">
                          <a:solidFill>
                            <a:schemeClr val="accent1">
                              <a:lumMod val="50000"/>
                            </a:schemeClr>
                          </a:solidFill>
                          <a:latin typeface="Calibri"/>
                          <a:cs typeface="Times New Roman"/>
                        </a:rPr>
                        <a:t>3</a:t>
                      </a:r>
                      <a:endParaRPr lang="fr-FR" sz="2400" dirty="0">
                        <a:solidFill>
                          <a:schemeClr val="accent1">
                            <a:lumMod val="50000"/>
                          </a:schemeClr>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1000"/>
                        </a:spcAft>
                      </a:pPr>
                      <a:r>
                        <a:rPr lang="en-US" sz="1800">
                          <a:solidFill>
                            <a:schemeClr val="accent1">
                              <a:lumMod val="50000"/>
                            </a:schemeClr>
                          </a:solidFill>
                          <a:latin typeface="Calibri"/>
                          <a:cs typeface="Times New Roman"/>
                        </a:rPr>
                        <a:t>11.11</a:t>
                      </a:r>
                      <a:endParaRPr lang="fr-FR" sz="2400">
                        <a:solidFill>
                          <a:schemeClr val="accent1">
                            <a:lumMod val="50000"/>
                          </a:schemeClr>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1000"/>
                        </a:spcAft>
                      </a:pPr>
                      <a:r>
                        <a:rPr lang="en-US" sz="1800">
                          <a:solidFill>
                            <a:schemeClr val="accent1">
                              <a:lumMod val="50000"/>
                            </a:schemeClr>
                          </a:solidFill>
                          <a:latin typeface="Calibri"/>
                          <a:cs typeface="Times New Roman"/>
                        </a:rPr>
                        <a:t>30</a:t>
                      </a:r>
                      <a:endParaRPr lang="fr-FR" sz="2400">
                        <a:solidFill>
                          <a:schemeClr val="accent1">
                            <a:lumMod val="50000"/>
                          </a:schemeClr>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1000"/>
                        </a:spcAft>
                      </a:pPr>
                      <a:r>
                        <a:rPr lang="en-US" sz="1800">
                          <a:solidFill>
                            <a:schemeClr val="accent1">
                              <a:lumMod val="50000"/>
                            </a:schemeClr>
                          </a:solidFill>
                          <a:latin typeface="Calibri"/>
                          <a:cs typeface="Times New Roman"/>
                        </a:rPr>
                        <a:t>8.24</a:t>
                      </a:r>
                      <a:endParaRPr lang="fr-FR" sz="2400">
                        <a:solidFill>
                          <a:schemeClr val="accent1">
                            <a:lumMod val="50000"/>
                          </a:schemeClr>
                        </a:solidFill>
                        <a:latin typeface="Calibri"/>
                      </a:endParaRPr>
                    </a:p>
                  </a:txBody>
                  <a:tcPr marL="68580" marR="68580" marT="0" marB="0">
                    <a:lnL>
                      <a:noFill/>
                    </a:lnL>
                    <a:lnR>
                      <a:noFill/>
                    </a:lnR>
                    <a:lnT>
                      <a:noFill/>
                    </a:lnT>
                    <a:lnB>
                      <a:noFill/>
                    </a:lnB>
                    <a:solidFill>
                      <a:srgbClr val="D3DFEE"/>
                    </a:solidFill>
                  </a:tcPr>
                </a:tc>
              </a:tr>
              <a:tr h="280431">
                <a:tc>
                  <a:txBody>
                    <a:bodyPr/>
                    <a:lstStyle/>
                    <a:p>
                      <a:pPr algn="just">
                        <a:lnSpc>
                          <a:spcPct val="115000"/>
                        </a:lnSpc>
                        <a:spcAft>
                          <a:spcPts val="1000"/>
                        </a:spcAft>
                      </a:pPr>
                      <a:r>
                        <a:rPr lang="en-US" sz="1800" b="1">
                          <a:solidFill>
                            <a:schemeClr val="accent1">
                              <a:lumMod val="50000"/>
                            </a:schemeClr>
                          </a:solidFill>
                          <a:latin typeface="Calibri"/>
                          <a:cs typeface="Times New Roman"/>
                        </a:rPr>
                        <a:t>Primary school</a:t>
                      </a:r>
                      <a:endParaRPr lang="fr-FR" sz="2400">
                        <a:solidFill>
                          <a:schemeClr val="accent1">
                            <a:lumMod val="50000"/>
                          </a:schemeClr>
                        </a:solidFill>
                        <a:latin typeface="Calibri"/>
                      </a:endParaRPr>
                    </a:p>
                  </a:txBody>
                  <a:tcPr marL="68580" marR="68580" marT="0" marB="0">
                    <a:lnL>
                      <a:noFill/>
                    </a:lnL>
                    <a:lnR>
                      <a:noFill/>
                    </a:lnR>
                    <a:lnT>
                      <a:noFill/>
                    </a:lnT>
                    <a:lnB>
                      <a:noFill/>
                    </a:lnB>
                  </a:tcPr>
                </a:tc>
                <a:tc>
                  <a:txBody>
                    <a:bodyPr/>
                    <a:lstStyle/>
                    <a:p>
                      <a:pPr algn="ctr">
                        <a:lnSpc>
                          <a:spcPct val="115000"/>
                        </a:lnSpc>
                        <a:spcAft>
                          <a:spcPts val="1000"/>
                        </a:spcAft>
                      </a:pPr>
                      <a:r>
                        <a:rPr lang="en-US" sz="1800">
                          <a:solidFill>
                            <a:schemeClr val="accent1">
                              <a:lumMod val="50000"/>
                            </a:schemeClr>
                          </a:solidFill>
                          <a:latin typeface="Calibri"/>
                          <a:cs typeface="Times New Roman"/>
                        </a:rPr>
                        <a:t>140</a:t>
                      </a:r>
                      <a:endParaRPr lang="fr-FR" sz="2400">
                        <a:solidFill>
                          <a:schemeClr val="accent1">
                            <a:lumMod val="50000"/>
                          </a:schemeClr>
                        </a:solidFill>
                        <a:latin typeface="Calibri"/>
                      </a:endParaRPr>
                    </a:p>
                  </a:txBody>
                  <a:tcPr marL="68580" marR="68580" marT="0" marB="0">
                    <a:lnL>
                      <a:noFill/>
                    </a:lnL>
                    <a:lnR>
                      <a:noFill/>
                    </a:lnR>
                    <a:lnT>
                      <a:noFill/>
                    </a:lnT>
                    <a:lnB>
                      <a:noFill/>
                    </a:lnB>
                  </a:tcPr>
                </a:tc>
                <a:tc>
                  <a:txBody>
                    <a:bodyPr/>
                    <a:lstStyle/>
                    <a:p>
                      <a:pPr algn="ctr">
                        <a:lnSpc>
                          <a:spcPct val="115000"/>
                        </a:lnSpc>
                        <a:spcAft>
                          <a:spcPts val="1000"/>
                        </a:spcAft>
                      </a:pPr>
                      <a:r>
                        <a:rPr lang="en-US" sz="1800">
                          <a:solidFill>
                            <a:schemeClr val="accent1">
                              <a:lumMod val="50000"/>
                            </a:schemeClr>
                          </a:solidFill>
                          <a:latin typeface="Calibri"/>
                          <a:cs typeface="Times New Roman"/>
                        </a:rPr>
                        <a:t>41.54</a:t>
                      </a:r>
                      <a:endParaRPr lang="fr-FR" sz="2400">
                        <a:solidFill>
                          <a:schemeClr val="accent1">
                            <a:lumMod val="50000"/>
                          </a:schemeClr>
                        </a:solidFill>
                        <a:latin typeface="Calibri"/>
                      </a:endParaRPr>
                    </a:p>
                  </a:txBody>
                  <a:tcPr marL="68580" marR="68580" marT="0" marB="0">
                    <a:lnL>
                      <a:noFill/>
                    </a:lnL>
                    <a:lnR>
                      <a:noFill/>
                    </a:lnR>
                    <a:lnT>
                      <a:noFill/>
                    </a:lnT>
                    <a:lnB>
                      <a:noFill/>
                    </a:lnB>
                  </a:tcPr>
                </a:tc>
                <a:tc>
                  <a:txBody>
                    <a:bodyPr/>
                    <a:lstStyle/>
                    <a:p>
                      <a:pPr algn="ctr">
                        <a:lnSpc>
                          <a:spcPct val="115000"/>
                        </a:lnSpc>
                        <a:spcAft>
                          <a:spcPts val="1000"/>
                        </a:spcAft>
                      </a:pPr>
                      <a:r>
                        <a:rPr lang="en-US" sz="1800">
                          <a:solidFill>
                            <a:schemeClr val="accent1">
                              <a:lumMod val="50000"/>
                            </a:schemeClr>
                          </a:solidFill>
                          <a:latin typeface="Calibri"/>
                          <a:cs typeface="Times New Roman"/>
                        </a:rPr>
                        <a:t>6</a:t>
                      </a:r>
                      <a:endParaRPr lang="fr-FR" sz="2400">
                        <a:solidFill>
                          <a:schemeClr val="accent1">
                            <a:lumMod val="50000"/>
                          </a:schemeClr>
                        </a:solidFill>
                        <a:latin typeface="Calibri"/>
                      </a:endParaRPr>
                    </a:p>
                  </a:txBody>
                  <a:tcPr marL="68580" marR="68580" marT="0" marB="0">
                    <a:lnL>
                      <a:noFill/>
                    </a:lnL>
                    <a:lnR>
                      <a:noFill/>
                    </a:lnR>
                    <a:lnT>
                      <a:noFill/>
                    </a:lnT>
                    <a:lnB>
                      <a:noFill/>
                    </a:lnB>
                  </a:tcPr>
                </a:tc>
                <a:tc>
                  <a:txBody>
                    <a:bodyPr/>
                    <a:lstStyle/>
                    <a:p>
                      <a:pPr algn="ctr">
                        <a:lnSpc>
                          <a:spcPct val="115000"/>
                        </a:lnSpc>
                        <a:spcAft>
                          <a:spcPts val="1000"/>
                        </a:spcAft>
                      </a:pPr>
                      <a:r>
                        <a:rPr lang="en-US" sz="1800" dirty="0">
                          <a:solidFill>
                            <a:schemeClr val="accent1">
                              <a:lumMod val="50000"/>
                            </a:schemeClr>
                          </a:solidFill>
                          <a:latin typeface="Calibri"/>
                          <a:cs typeface="Times New Roman"/>
                        </a:rPr>
                        <a:t>22.22</a:t>
                      </a:r>
                      <a:endParaRPr lang="fr-FR" sz="2400" dirty="0">
                        <a:solidFill>
                          <a:schemeClr val="accent1">
                            <a:lumMod val="50000"/>
                          </a:schemeClr>
                        </a:solidFill>
                        <a:latin typeface="Calibri"/>
                      </a:endParaRPr>
                    </a:p>
                  </a:txBody>
                  <a:tcPr marL="68580" marR="68580" marT="0" marB="0">
                    <a:lnL>
                      <a:noFill/>
                    </a:lnL>
                    <a:lnR>
                      <a:noFill/>
                    </a:lnR>
                    <a:lnT>
                      <a:noFill/>
                    </a:lnT>
                    <a:lnB>
                      <a:noFill/>
                    </a:lnB>
                  </a:tcPr>
                </a:tc>
                <a:tc>
                  <a:txBody>
                    <a:bodyPr/>
                    <a:lstStyle/>
                    <a:p>
                      <a:pPr algn="ctr">
                        <a:lnSpc>
                          <a:spcPct val="115000"/>
                        </a:lnSpc>
                        <a:spcAft>
                          <a:spcPts val="1000"/>
                        </a:spcAft>
                      </a:pPr>
                      <a:r>
                        <a:rPr lang="en-US" sz="1800">
                          <a:solidFill>
                            <a:schemeClr val="accent1">
                              <a:lumMod val="50000"/>
                            </a:schemeClr>
                          </a:solidFill>
                          <a:latin typeface="Calibri"/>
                          <a:cs typeface="Times New Roman"/>
                        </a:rPr>
                        <a:t>146</a:t>
                      </a:r>
                      <a:endParaRPr lang="fr-FR" sz="2400">
                        <a:solidFill>
                          <a:schemeClr val="accent1">
                            <a:lumMod val="50000"/>
                          </a:schemeClr>
                        </a:solidFill>
                        <a:latin typeface="Calibri"/>
                      </a:endParaRPr>
                    </a:p>
                  </a:txBody>
                  <a:tcPr marL="68580" marR="68580" marT="0" marB="0">
                    <a:lnL>
                      <a:noFill/>
                    </a:lnL>
                    <a:lnR>
                      <a:noFill/>
                    </a:lnR>
                    <a:lnT>
                      <a:noFill/>
                    </a:lnT>
                    <a:lnB>
                      <a:noFill/>
                    </a:lnB>
                  </a:tcPr>
                </a:tc>
                <a:tc>
                  <a:txBody>
                    <a:bodyPr/>
                    <a:lstStyle/>
                    <a:p>
                      <a:pPr algn="ctr">
                        <a:lnSpc>
                          <a:spcPct val="115000"/>
                        </a:lnSpc>
                        <a:spcAft>
                          <a:spcPts val="1000"/>
                        </a:spcAft>
                      </a:pPr>
                      <a:r>
                        <a:rPr lang="en-US" sz="1800">
                          <a:solidFill>
                            <a:schemeClr val="accent1">
                              <a:lumMod val="50000"/>
                            </a:schemeClr>
                          </a:solidFill>
                          <a:latin typeface="Calibri"/>
                          <a:cs typeface="Times New Roman"/>
                        </a:rPr>
                        <a:t>40.11</a:t>
                      </a:r>
                      <a:endParaRPr lang="fr-FR" sz="2400">
                        <a:solidFill>
                          <a:schemeClr val="accent1">
                            <a:lumMod val="50000"/>
                          </a:schemeClr>
                        </a:solidFill>
                        <a:latin typeface="Calibri"/>
                      </a:endParaRPr>
                    </a:p>
                  </a:txBody>
                  <a:tcPr marL="68580" marR="68580" marT="0" marB="0">
                    <a:lnL>
                      <a:noFill/>
                    </a:lnL>
                    <a:lnR>
                      <a:noFill/>
                    </a:lnR>
                    <a:lnT>
                      <a:noFill/>
                    </a:lnT>
                    <a:lnB>
                      <a:noFill/>
                    </a:lnB>
                  </a:tcPr>
                </a:tc>
              </a:tr>
              <a:tr h="280431">
                <a:tc>
                  <a:txBody>
                    <a:bodyPr/>
                    <a:lstStyle/>
                    <a:p>
                      <a:pPr algn="just">
                        <a:lnSpc>
                          <a:spcPct val="115000"/>
                        </a:lnSpc>
                        <a:spcAft>
                          <a:spcPts val="1000"/>
                        </a:spcAft>
                      </a:pPr>
                      <a:r>
                        <a:rPr lang="en-US" sz="1800" b="1">
                          <a:solidFill>
                            <a:schemeClr val="accent1">
                              <a:lumMod val="50000"/>
                            </a:schemeClr>
                          </a:solidFill>
                          <a:latin typeface="Calibri"/>
                          <a:cs typeface="Times New Roman"/>
                        </a:rPr>
                        <a:t>Secondary school</a:t>
                      </a:r>
                      <a:endParaRPr lang="fr-FR" sz="2400">
                        <a:solidFill>
                          <a:schemeClr val="accent1">
                            <a:lumMod val="50000"/>
                          </a:schemeClr>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1000"/>
                        </a:spcAft>
                      </a:pPr>
                      <a:r>
                        <a:rPr lang="en-US" sz="1800">
                          <a:solidFill>
                            <a:schemeClr val="accent1">
                              <a:lumMod val="50000"/>
                            </a:schemeClr>
                          </a:solidFill>
                          <a:latin typeface="Calibri"/>
                          <a:cs typeface="Times New Roman"/>
                        </a:rPr>
                        <a:t>55</a:t>
                      </a:r>
                      <a:endParaRPr lang="fr-FR" sz="2400">
                        <a:solidFill>
                          <a:schemeClr val="accent1">
                            <a:lumMod val="50000"/>
                          </a:schemeClr>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1000"/>
                        </a:spcAft>
                      </a:pPr>
                      <a:r>
                        <a:rPr lang="en-US" sz="1800">
                          <a:solidFill>
                            <a:schemeClr val="accent1">
                              <a:lumMod val="50000"/>
                            </a:schemeClr>
                          </a:solidFill>
                          <a:latin typeface="Calibri"/>
                          <a:cs typeface="Times New Roman"/>
                        </a:rPr>
                        <a:t>16.32</a:t>
                      </a:r>
                      <a:endParaRPr lang="fr-FR" sz="2400">
                        <a:solidFill>
                          <a:schemeClr val="accent1">
                            <a:lumMod val="50000"/>
                          </a:schemeClr>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1000"/>
                        </a:spcAft>
                      </a:pPr>
                      <a:r>
                        <a:rPr lang="en-US" sz="1800">
                          <a:solidFill>
                            <a:schemeClr val="accent1">
                              <a:lumMod val="50000"/>
                            </a:schemeClr>
                          </a:solidFill>
                          <a:latin typeface="Calibri"/>
                          <a:cs typeface="Times New Roman"/>
                        </a:rPr>
                        <a:t>8</a:t>
                      </a:r>
                      <a:endParaRPr lang="fr-FR" sz="2400">
                        <a:solidFill>
                          <a:schemeClr val="accent1">
                            <a:lumMod val="50000"/>
                          </a:schemeClr>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1000"/>
                        </a:spcAft>
                      </a:pPr>
                      <a:r>
                        <a:rPr lang="en-US" sz="1800" dirty="0">
                          <a:solidFill>
                            <a:schemeClr val="accent1">
                              <a:lumMod val="50000"/>
                            </a:schemeClr>
                          </a:solidFill>
                          <a:latin typeface="Calibri"/>
                          <a:cs typeface="Times New Roman"/>
                        </a:rPr>
                        <a:t>29.63</a:t>
                      </a:r>
                      <a:endParaRPr lang="fr-FR" sz="2400" dirty="0">
                        <a:solidFill>
                          <a:schemeClr val="accent1">
                            <a:lumMod val="50000"/>
                          </a:schemeClr>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1000"/>
                        </a:spcAft>
                      </a:pPr>
                      <a:r>
                        <a:rPr lang="en-US" sz="1800" dirty="0">
                          <a:solidFill>
                            <a:schemeClr val="accent1">
                              <a:lumMod val="50000"/>
                            </a:schemeClr>
                          </a:solidFill>
                          <a:latin typeface="Calibri"/>
                          <a:cs typeface="Times New Roman"/>
                        </a:rPr>
                        <a:t>63</a:t>
                      </a:r>
                      <a:endParaRPr lang="fr-FR" sz="2400" dirty="0">
                        <a:solidFill>
                          <a:schemeClr val="accent1">
                            <a:lumMod val="50000"/>
                          </a:schemeClr>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1000"/>
                        </a:spcAft>
                      </a:pPr>
                      <a:r>
                        <a:rPr lang="en-US" sz="1800">
                          <a:solidFill>
                            <a:schemeClr val="accent1">
                              <a:lumMod val="50000"/>
                            </a:schemeClr>
                          </a:solidFill>
                          <a:latin typeface="Calibri"/>
                          <a:cs typeface="Times New Roman"/>
                        </a:rPr>
                        <a:t>17.31</a:t>
                      </a:r>
                      <a:endParaRPr lang="fr-FR" sz="2400">
                        <a:solidFill>
                          <a:schemeClr val="accent1">
                            <a:lumMod val="50000"/>
                          </a:schemeClr>
                        </a:solidFill>
                        <a:latin typeface="Calibri"/>
                      </a:endParaRPr>
                    </a:p>
                  </a:txBody>
                  <a:tcPr marL="68580" marR="68580" marT="0" marB="0">
                    <a:lnL>
                      <a:noFill/>
                    </a:lnL>
                    <a:lnR>
                      <a:noFill/>
                    </a:lnR>
                    <a:lnT>
                      <a:noFill/>
                    </a:lnT>
                    <a:lnB>
                      <a:noFill/>
                    </a:lnB>
                    <a:solidFill>
                      <a:srgbClr val="D3DFEE"/>
                    </a:solidFill>
                  </a:tcPr>
                </a:tc>
              </a:tr>
              <a:tr h="280431">
                <a:tc>
                  <a:txBody>
                    <a:bodyPr/>
                    <a:lstStyle/>
                    <a:p>
                      <a:pPr algn="just">
                        <a:lnSpc>
                          <a:spcPct val="115000"/>
                        </a:lnSpc>
                        <a:spcAft>
                          <a:spcPts val="1000"/>
                        </a:spcAft>
                      </a:pPr>
                      <a:r>
                        <a:rPr lang="en-US" sz="1800" b="1">
                          <a:solidFill>
                            <a:schemeClr val="accent1">
                              <a:lumMod val="50000"/>
                            </a:schemeClr>
                          </a:solidFill>
                          <a:latin typeface="Calibri"/>
                          <a:cs typeface="Times New Roman"/>
                        </a:rPr>
                        <a:t>University</a:t>
                      </a:r>
                      <a:endParaRPr lang="fr-FR" sz="2400">
                        <a:solidFill>
                          <a:schemeClr val="accent1">
                            <a:lumMod val="50000"/>
                          </a:schemeClr>
                        </a:solidFill>
                        <a:latin typeface="Calibri"/>
                      </a:endParaRPr>
                    </a:p>
                  </a:txBody>
                  <a:tcPr marL="68580" marR="68580" marT="0" marB="0">
                    <a:lnL>
                      <a:noFill/>
                    </a:lnL>
                    <a:lnR>
                      <a:noFill/>
                    </a:lnR>
                    <a:lnT>
                      <a:noFill/>
                    </a:lnT>
                    <a:lnB>
                      <a:noFill/>
                    </a:lnB>
                  </a:tcPr>
                </a:tc>
                <a:tc>
                  <a:txBody>
                    <a:bodyPr/>
                    <a:lstStyle/>
                    <a:p>
                      <a:pPr algn="ctr">
                        <a:lnSpc>
                          <a:spcPct val="115000"/>
                        </a:lnSpc>
                        <a:spcAft>
                          <a:spcPts val="1000"/>
                        </a:spcAft>
                      </a:pPr>
                      <a:r>
                        <a:rPr lang="en-US" sz="1800">
                          <a:solidFill>
                            <a:schemeClr val="accent1">
                              <a:lumMod val="50000"/>
                            </a:schemeClr>
                          </a:solidFill>
                          <a:latin typeface="Calibri"/>
                          <a:cs typeface="Times New Roman"/>
                        </a:rPr>
                        <a:t>12</a:t>
                      </a:r>
                      <a:endParaRPr lang="fr-FR" sz="2400">
                        <a:solidFill>
                          <a:schemeClr val="accent1">
                            <a:lumMod val="50000"/>
                          </a:schemeClr>
                        </a:solidFill>
                        <a:latin typeface="Calibri"/>
                      </a:endParaRPr>
                    </a:p>
                  </a:txBody>
                  <a:tcPr marL="68580" marR="68580" marT="0" marB="0">
                    <a:lnL>
                      <a:noFill/>
                    </a:lnL>
                    <a:lnR>
                      <a:noFill/>
                    </a:lnR>
                    <a:lnT>
                      <a:noFill/>
                    </a:lnT>
                    <a:lnB>
                      <a:noFill/>
                    </a:lnB>
                  </a:tcPr>
                </a:tc>
                <a:tc>
                  <a:txBody>
                    <a:bodyPr/>
                    <a:lstStyle/>
                    <a:p>
                      <a:pPr algn="ctr">
                        <a:lnSpc>
                          <a:spcPct val="115000"/>
                        </a:lnSpc>
                        <a:spcAft>
                          <a:spcPts val="1000"/>
                        </a:spcAft>
                      </a:pPr>
                      <a:r>
                        <a:rPr lang="en-US" sz="1800">
                          <a:solidFill>
                            <a:schemeClr val="accent1">
                              <a:lumMod val="50000"/>
                            </a:schemeClr>
                          </a:solidFill>
                          <a:latin typeface="Calibri"/>
                          <a:cs typeface="Times New Roman"/>
                        </a:rPr>
                        <a:t>3.56</a:t>
                      </a:r>
                      <a:endParaRPr lang="fr-FR" sz="2400">
                        <a:solidFill>
                          <a:schemeClr val="accent1">
                            <a:lumMod val="50000"/>
                          </a:schemeClr>
                        </a:solidFill>
                        <a:latin typeface="Calibri"/>
                      </a:endParaRPr>
                    </a:p>
                  </a:txBody>
                  <a:tcPr marL="68580" marR="68580" marT="0" marB="0">
                    <a:lnL>
                      <a:noFill/>
                    </a:lnL>
                    <a:lnR>
                      <a:noFill/>
                    </a:lnR>
                    <a:lnT>
                      <a:noFill/>
                    </a:lnT>
                    <a:lnB>
                      <a:noFill/>
                    </a:lnB>
                  </a:tcPr>
                </a:tc>
                <a:tc>
                  <a:txBody>
                    <a:bodyPr/>
                    <a:lstStyle/>
                    <a:p>
                      <a:pPr algn="ctr">
                        <a:lnSpc>
                          <a:spcPct val="115000"/>
                        </a:lnSpc>
                        <a:spcAft>
                          <a:spcPts val="1000"/>
                        </a:spcAft>
                      </a:pPr>
                      <a:r>
                        <a:rPr lang="en-US" sz="1800">
                          <a:solidFill>
                            <a:schemeClr val="accent1">
                              <a:lumMod val="50000"/>
                            </a:schemeClr>
                          </a:solidFill>
                          <a:latin typeface="Calibri"/>
                          <a:cs typeface="Times New Roman"/>
                        </a:rPr>
                        <a:t>6</a:t>
                      </a:r>
                      <a:endParaRPr lang="fr-FR" sz="2400">
                        <a:solidFill>
                          <a:schemeClr val="accent1">
                            <a:lumMod val="50000"/>
                          </a:schemeClr>
                        </a:solidFill>
                        <a:latin typeface="Calibri"/>
                      </a:endParaRPr>
                    </a:p>
                  </a:txBody>
                  <a:tcPr marL="68580" marR="68580" marT="0" marB="0">
                    <a:lnL>
                      <a:noFill/>
                    </a:lnL>
                    <a:lnR>
                      <a:noFill/>
                    </a:lnR>
                    <a:lnT>
                      <a:noFill/>
                    </a:lnT>
                    <a:lnB>
                      <a:noFill/>
                    </a:lnB>
                  </a:tcPr>
                </a:tc>
                <a:tc>
                  <a:txBody>
                    <a:bodyPr/>
                    <a:lstStyle/>
                    <a:p>
                      <a:pPr algn="ctr">
                        <a:lnSpc>
                          <a:spcPct val="115000"/>
                        </a:lnSpc>
                        <a:spcAft>
                          <a:spcPts val="1000"/>
                        </a:spcAft>
                      </a:pPr>
                      <a:r>
                        <a:rPr lang="en-US" sz="1800" dirty="0">
                          <a:solidFill>
                            <a:schemeClr val="accent1">
                              <a:lumMod val="50000"/>
                            </a:schemeClr>
                          </a:solidFill>
                          <a:latin typeface="Calibri"/>
                          <a:cs typeface="Times New Roman"/>
                        </a:rPr>
                        <a:t>22.22</a:t>
                      </a:r>
                      <a:endParaRPr lang="fr-FR" sz="2400" dirty="0">
                        <a:solidFill>
                          <a:schemeClr val="accent1">
                            <a:lumMod val="50000"/>
                          </a:schemeClr>
                        </a:solidFill>
                        <a:latin typeface="Calibri"/>
                      </a:endParaRPr>
                    </a:p>
                  </a:txBody>
                  <a:tcPr marL="68580" marR="68580" marT="0" marB="0">
                    <a:lnL>
                      <a:noFill/>
                    </a:lnL>
                    <a:lnR>
                      <a:noFill/>
                    </a:lnR>
                    <a:lnT>
                      <a:noFill/>
                    </a:lnT>
                    <a:lnB>
                      <a:noFill/>
                    </a:lnB>
                  </a:tcPr>
                </a:tc>
                <a:tc>
                  <a:txBody>
                    <a:bodyPr/>
                    <a:lstStyle/>
                    <a:p>
                      <a:pPr algn="ctr">
                        <a:lnSpc>
                          <a:spcPct val="115000"/>
                        </a:lnSpc>
                        <a:spcAft>
                          <a:spcPts val="1000"/>
                        </a:spcAft>
                      </a:pPr>
                      <a:r>
                        <a:rPr lang="en-US" sz="1800" dirty="0">
                          <a:solidFill>
                            <a:schemeClr val="accent1">
                              <a:lumMod val="50000"/>
                            </a:schemeClr>
                          </a:solidFill>
                          <a:latin typeface="Calibri"/>
                          <a:cs typeface="Times New Roman"/>
                        </a:rPr>
                        <a:t>18</a:t>
                      </a:r>
                      <a:endParaRPr lang="fr-FR" sz="2400" dirty="0">
                        <a:solidFill>
                          <a:schemeClr val="accent1">
                            <a:lumMod val="50000"/>
                          </a:schemeClr>
                        </a:solidFill>
                        <a:latin typeface="Calibri"/>
                      </a:endParaRPr>
                    </a:p>
                  </a:txBody>
                  <a:tcPr marL="68580" marR="68580" marT="0" marB="0">
                    <a:lnL>
                      <a:noFill/>
                    </a:lnL>
                    <a:lnR>
                      <a:noFill/>
                    </a:lnR>
                    <a:lnT>
                      <a:noFill/>
                    </a:lnT>
                    <a:lnB>
                      <a:noFill/>
                    </a:lnB>
                  </a:tcPr>
                </a:tc>
                <a:tc>
                  <a:txBody>
                    <a:bodyPr/>
                    <a:lstStyle/>
                    <a:p>
                      <a:pPr algn="ctr">
                        <a:lnSpc>
                          <a:spcPct val="115000"/>
                        </a:lnSpc>
                        <a:spcAft>
                          <a:spcPts val="1000"/>
                        </a:spcAft>
                      </a:pPr>
                      <a:r>
                        <a:rPr lang="en-US" sz="1800" dirty="0">
                          <a:solidFill>
                            <a:schemeClr val="accent1">
                              <a:lumMod val="50000"/>
                            </a:schemeClr>
                          </a:solidFill>
                          <a:latin typeface="Calibri"/>
                          <a:cs typeface="Times New Roman"/>
                        </a:rPr>
                        <a:t>4.95</a:t>
                      </a:r>
                      <a:endParaRPr lang="fr-FR" sz="2400" dirty="0">
                        <a:solidFill>
                          <a:schemeClr val="accent1">
                            <a:lumMod val="50000"/>
                          </a:schemeClr>
                        </a:solidFill>
                        <a:latin typeface="Calibri"/>
                      </a:endParaRPr>
                    </a:p>
                  </a:txBody>
                  <a:tcPr marL="68580" marR="68580" marT="0" marB="0">
                    <a:lnL>
                      <a:noFill/>
                    </a:lnL>
                    <a:lnR>
                      <a:noFill/>
                    </a:lnR>
                    <a:lnT>
                      <a:noFill/>
                    </a:lnT>
                    <a:lnB>
                      <a:noFill/>
                    </a:lnB>
                  </a:tcPr>
                </a:tc>
              </a:tr>
              <a:tr h="280431">
                <a:tc>
                  <a:txBody>
                    <a:bodyPr/>
                    <a:lstStyle/>
                    <a:p>
                      <a:pPr algn="just">
                        <a:lnSpc>
                          <a:spcPct val="115000"/>
                        </a:lnSpc>
                        <a:spcAft>
                          <a:spcPts val="1000"/>
                        </a:spcAft>
                      </a:pPr>
                      <a:r>
                        <a:rPr lang="en-US" sz="1800" b="1">
                          <a:solidFill>
                            <a:schemeClr val="accent1">
                              <a:lumMod val="50000"/>
                            </a:schemeClr>
                          </a:solidFill>
                          <a:latin typeface="Calibri"/>
                          <a:cs typeface="Times New Roman"/>
                        </a:rPr>
                        <a:t>Total </a:t>
                      </a:r>
                      <a:endParaRPr lang="fr-FR" sz="2400">
                        <a:solidFill>
                          <a:schemeClr val="accent1">
                            <a:lumMod val="50000"/>
                          </a:schemeClr>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solidFill>
                      <a:srgbClr val="D3DFEE"/>
                    </a:solidFill>
                  </a:tcPr>
                </a:tc>
                <a:tc>
                  <a:txBody>
                    <a:bodyPr/>
                    <a:lstStyle/>
                    <a:p>
                      <a:pPr algn="ctr">
                        <a:lnSpc>
                          <a:spcPct val="115000"/>
                        </a:lnSpc>
                        <a:spcAft>
                          <a:spcPts val="1000"/>
                        </a:spcAft>
                      </a:pPr>
                      <a:r>
                        <a:rPr lang="en-US" sz="1800">
                          <a:solidFill>
                            <a:schemeClr val="accent1">
                              <a:lumMod val="50000"/>
                            </a:schemeClr>
                          </a:solidFill>
                          <a:latin typeface="Calibri"/>
                          <a:cs typeface="Times New Roman"/>
                        </a:rPr>
                        <a:t>337</a:t>
                      </a:r>
                      <a:endParaRPr lang="fr-FR" sz="2400">
                        <a:solidFill>
                          <a:schemeClr val="accent1">
                            <a:lumMod val="50000"/>
                          </a:schemeClr>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solidFill>
                      <a:srgbClr val="D3DFEE"/>
                    </a:solidFill>
                  </a:tcPr>
                </a:tc>
                <a:tc>
                  <a:txBody>
                    <a:bodyPr/>
                    <a:lstStyle/>
                    <a:p>
                      <a:pPr algn="ctr">
                        <a:lnSpc>
                          <a:spcPct val="115000"/>
                        </a:lnSpc>
                        <a:spcAft>
                          <a:spcPts val="1000"/>
                        </a:spcAft>
                      </a:pPr>
                      <a:r>
                        <a:rPr lang="en-US" sz="1800">
                          <a:solidFill>
                            <a:schemeClr val="accent1">
                              <a:lumMod val="50000"/>
                            </a:schemeClr>
                          </a:solidFill>
                          <a:latin typeface="Calibri"/>
                          <a:cs typeface="Times New Roman"/>
                        </a:rPr>
                        <a:t>100</a:t>
                      </a:r>
                      <a:endParaRPr lang="fr-FR" sz="2400">
                        <a:solidFill>
                          <a:schemeClr val="accent1">
                            <a:lumMod val="50000"/>
                          </a:schemeClr>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solidFill>
                      <a:srgbClr val="D3DFEE"/>
                    </a:solidFill>
                  </a:tcPr>
                </a:tc>
                <a:tc>
                  <a:txBody>
                    <a:bodyPr/>
                    <a:lstStyle/>
                    <a:p>
                      <a:pPr algn="ctr">
                        <a:lnSpc>
                          <a:spcPct val="115000"/>
                        </a:lnSpc>
                        <a:spcAft>
                          <a:spcPts val="1000"/>
                        </a:spcAft>
                      </a:pPr>
                      <a:r>
                        <a:rPr lang="en-US" sz="1800">
                          <a:solidFill>
                            <a:schemeClr val="accent1">
                              <a:lumMod val="50000"/>
                            </a:schemeClr>
                          </a:solidFill>
                          <a:latin typeface="Calibri"/>
                          <a:cs typeface="Times New Roman"/>
                        </a:rPr>
                        <a:t>27</a:t>
                      </a:r>
                      <a:endParaRPr lang="fr-FR" sz="2400">
                        <a:solidFill>
                          <a:schemeClr val="accent1">
                            <a:lumMod val="50000"/>
                          </a:schemeClr>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solidFill>
                      <a:srgbClr val="D3DFEE"/>
                    </a:solidFill>
                  </a:tcPr>
                </a:tc>
                <a:tc>
                  <a:txBody>
                    <a:bodyPr/>
                    <a:lstStyle/>
                    <a:p>
                      <a:pPr algn="ctr">
                        <a:lnSpc>
                          <a:spcPct val="115000"/>
                        </a:lnSpc>
                        <a:spcAft>
                          <a:spcPts val="1000"/>
                        </a:spcAft>
                      </a:pPr>
                      <a:r>
                        <a:rPr lang="en-US" sz="1800">
                          <a:solidFill>
                            <a:schemeClr val="accent1">
                              <a:lumMod val="50000"/>
                            </a:schemeClr>
                          </a:solidFill>
                          <a:latin typeface="Calibri"/>
                          <a:cs typeface="Times New Roman"/>
                        </a:rPr>
                        <a:t>100</a:t>
                      </a:r>
                      <a:endParaRPr lang="fr-FR" sz="2400">
                        <a:solidFill>
                          <a:schemeClr val="accent1">
                            <a:lumMod val="50000"/>
                          </a:schemeClr>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solidFill>
                      <a:srgbClr val="D3DFEE"/>
                    </a:solidFill>
                  </a:tcPr>
                </a:tc>
                <a:tc>
                  <a:txBody>
                    <a:bodyPr/>
                    <a:lstStyle/>
                    <a:p>
                      <a:pPr algn="ctr">
                        <a:lnSpc>
                          <a:spcPct val="115000"/>
                        </a:lnSpc>
                        <a:spcAft>
                          <a:spcPts val="1000"/>
                        </a:spcAft>
                      </a:pPr>
                      <a:r>
                        <a:rPr lang="en-US" sz="1800" dirty="0">
                          <a:solidFill>
                            <a:schemeClr val="accent1">
                              <a:lumMod val="50000"/>
                            </a:schemeClr>
                          </a:solidFill>
                          <a:latin typeface="Calibri"/>
                          <a:cs typeface="Times New Roman"/>
                        </a:rPr>
                        <a:t>364</a:t>
                      </a:r>
                      <a:endParaRPr lang="fr-FR" sz="2400" dirty="0">
                        <a:solidFill>
                          <a:schemeClr val="accent1">
                            <a:lumMod val="50000"/>
                          </a:schemeClr>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solidFill>
                      <a:srgbClr val="D3DFEE"/>
                    </a:solidFill>
                  </a:tcPr>
                </a:tc>
                <a:tc>
                  <a:txBody>
                    <a:bodyPr/>
                    <a:lstStyle/>
                    <a:p>
                      <a:pPr algn="ctr">
                        <a:lnSpc>
                          <a:spcPct val="115000"/>
                        </a:lnSpc>
                        <a:spcAft>
                          <a:spcPts val="1000"/>
                        </a:spcAft>
                      </a:pPr>
                      <a:r>
                        <a:rPr lang="en-US" sz="1800" dirty="0">
                          <a:solidFill>
                            <a:schemeClr val="accent1">
                              <a:lumMod val="50000"/>
                            </a:schemeClr>
                          </a:solidFill>
                          <a:latin typeface="Calibri"/>
                          <a:cs typeface="Times New Roman"/>
                        </a:rPr>
                        <a:t>100</a:t>
                      </a:r>
                      <a:endParaRPr lang="fr-FR" sz="2400" dirty="0">
                        <a:solidFill>
                          <a:schemeClr val="accent1">
                            <a:lumMod val="50000"/>
                          </a:schemeClr>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solidFill>
                      <a:srgbClr val="D3DFEE"/>
                    </a:solidFill>
                  </a:tcPr>
                </a:tc>
              </a:tr>
            </a:tbl>
          </a:graphicData>
        </a:graphic>
      </p:graphicFrame>
      <p:sp>
        <p:nvSpPr>
          <p:cNvPr id="9" name="Rectangle 1"/>
          <p:cNvSpPr>
            <a:spLocks noChangeArrowheads="1"/>
          </p:cNvSpPr>
          <p:nvPr/>
        </p:nvSpPr>
        <p:spPr bwMode="auto">
          <a:xfrm>
            <a:off x="990600" y="1676400"/>
            <a:ext cx="6766276"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lvl="0" algn="ctr" fontAlgn="base">
              <a:spcBef>
                <a:spcPct val="0"/>
              </a:spcBef>
              <a:spcAft>
                <a:spcPct val="0"/>
              </a:spcAft>
            </a:pPr>
            <a:r>
              <a:rPr lang="en-US" sz="2400" dirty="0">
                <a:solidFill>
                  <a:schemeClr val="tx2">
                    <a:lumMod val="60000"/>
                    <a:lumOff val="40000"/>
                  </a:schemeClr>
                </a:solidFill>
              </a:rPr>
              <a:t>A</a:t>
            </a:r>
            <a:r>
              <a:rPr lang="en-US" sz="2400" dirty="0" smtClean="0">
                <a:solidFill>
                  <a:schemeClr val="tx2">
                    <a:lumMod val="60000"/>
                    <a:lumOff val="40000"/>
                  </a:schemeClr>
                </a:solidFill>
              </a:rPr>
              <a:t>doption of CA according to farmers’ education level</a:t>
            </a:r>
          </a:p>
        </p:txBody>
      </p:sp>
      <p:sp>
        <p:nvSpPr>
          <p:cNvPr id="5" name="Oval 4"/>
          <p:cNvSpPr/>
          <p:nvPr/>
        </p:nvSpPr>
        <p:spPr>
          <a:xfrm>
            <a:off x="5989320" y="4105549"/>
            <a:ext cx="758952" cy="429768"/>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Oval 5"/>
          <p:cNvSpPr/>
          <p:nvPr/>
        </p:nvSpPr>
        <p:spPr>
          <a:xfrm>
            <a:off x="5989320" y="4482084"/>
            <a:ext cx="758952" cy="429768"/>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839946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1"/>
          <p:cNvSpPr txBox="1">
            <a:spLocks/>
          </p:cNvSpPr>
          <p:nvPr/>
        </p:nvSpPr>
        <p:spPr>
          <a:xfrm>
            <a:off x="457200" y="0"/>
            <a:ext cx="8229600" cy="1143000"/>
          </a:xfrm>
          <a:prstGeom prst="rect">
            <a:avLst/>
          </a:prstGeom>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3600" dirty="0" smtClean="0">
                <a:solidFill>
                  <a:schemeClr val="bg1"/>
                </a:solidFill>
              </a:rPr>
              <a:t>Characterization of the Tunisian  platform</a:t>
            </a:r>
            <a:r>
              <a:rPr kumimoji="0" lang="en-US" sz="3600" b="0" i="0" u="none" strike="noStrike" kern="1200" cap="none" spc="0" normalizeH="0" baseline="0" noProof="0" dirty="0" smtClean="0">
                <a:ln>
                  <a:noFill/>
                </a:ln>
                <a:solidFill>
                  <a:schemeClr val="bg1"/>
                </a:solidFill>
                <a:effectLst/>
                <a:uLnTx/>
                <a:uFillTx/>
                <a:latin typeface="+mj-lt"/>
                <a:ea typeface="+mj-ea"/>
                <a:cs typeface="+mj-cs"/>
              </a:rPr>
              <a:t/>
            </a:r>
            <a:br>
              <a:rPr kumimoji="0" lang="en-US" sz="3600" b="0" i="0" u="none" strike="noStrike" kern="1200" cap="none" spc="0" normalizeH="0" baseline="0" noProof="0" dirty="0" smtClean="0">
                <a:ln>
                  <a:noFill/>
                </a:ln>
                <a:solidFill>
                  <a:schemeClr val="bg1"/>
                </a:solidFill>
                <a:effectLst/>
                <a:uLnTx/>
                <a:uFillTx/>
                <a:latin typeface="+mj-lt"/>
                <a:ea typeface="+mj-ea"/>
                <a:cs typeface="+mj-cs"/>
              </a:rPr>
            </a:br>
            <a:endParaRPr kumimoji="0" lang="en-US" sz="3100" b="1" i="0" u="none" strike="noStrike" kern="1200" cap="none" spc="0" normalizeH="0" baseline="0" noProof="0" dirty="0">
              <a:ln>
                <a:noFill/>
              </a:ln>
              <a:solidFill>
                <a:schemeClr val="bg1"/>
              </a:solidFill>
              <a:effectLst/>
              <a:uLnTx/>
              <a:uFillTx/>
              <a:latin typeface="+mj-lt"/>
              <a:ea typeface="+mj-ea"/>
              <a:cs typeface="+mj-cs"/>
            </a:endParaRPr>
          </a:p>
        </p:txBody>
      </p:sp>
      <p:sp>
        <p:nvSpPr>
          <p:cNvPr id="9" name="Rectangle 1"/>
          <p:cNvSpPr>
            <a:spLocks noChangeArrowheads="1"/>
          </p:cNvSpPr>
          <p:nvPr/>
        </p:nvSpPr>
        <p:spPr bwMode="auto">
          <a:xfrm>
            <a:off x="990600" y="1691789"/>
            <a:ext cx="7286354" cy="43088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lvl="0" fontAlgn="base">
              <a:spcBef>
                <a:spcPct val="0"/>
              </a:spcBef>
              <a:spcAft>
                <a:spcPct val="0"/>
              </a:spcAft>
            </a:pPr>
            <a:r>
              <a:rPr lang="en-US" sz="2200" dirty="0" smtClean="0">
                <a:solidFill>
                  <a:schemeClr val="tx2">
                    <a:lumMod val="60000"/>
                    <a:lumOff val="40000"/>
                  </a:schemeClr>
                </a:solidFill>
              </a:rPr>
              <a:t>Adoption attitude according to the farmers experience (years)</a:t>
            </a:r>
          </a:p>
        </p:txBody>
      </p:sp>
      <p:graphicFrame>
        <p:nvGraphicFramePr>
          <p:cNvPr id="6" name="Tableau 5"/>
          <p:cNvGraphicFramePr>
            <a:graphicFrameLocks noGrp="1"/>
          </p:cNvGraphicFramePr>
          <p:nvPr/>
        </p:nvGraphicFramePr>
        <p:xfrm>
          <a:off x="228599" y="2362201"/>
          <a:ext cx="8610599" cy="2666999"/>
        </p:xfrm>
        <a:graphic>
          <a:graphicData uri="http://schemas.openxmlformats.org/drawingml/2006/table">
            <a:tbl>
              <a:tblPr/>
              <a:tblGrid>
                <a:gridCol w="2133601"/>
                <a:gridCol w="1228633"/>
                <a:gridCol w="1066074"/>
                <a:gridCol w="1066074"/>
                <a:gridCol w="1066074"/>
                <a:gridCol w="1066074"/>
                <a:gridCol w="984069"/>
              </a:tblGrid>
              <a:tr h="442162">
                <a:tc>
                  <a:txBody>
                    <a:bodyPr/>
                    <a:lstStyle/>
                    <a:p>
                      <a:endParaRPr lang="fr-FR" sz="2800" dirty="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gridSpan="2">
                  <a:txBody>
                    <a:bodyPr/>
                    <a:lstStyle/>
                    <a:p>
                      <a:pPr algn="ctr">
                        <a:lnSpc>
                          <a:spcPct val="115000"/>
                        </a:lnSpc>
                        <a:spcAft>
                          <a:spcPts val="0"/>
                        </a:spcAft>
                      </a:pPr>
                      <a:r>
                        <a:rPr lang="en-US" sz="2000" b="1" dirty="0">
                          <a:solidFill>
                            <a:srgbClr val="000000"/>
                          </a:solidFill>
                          <a:latin typeface="Calibri"/>
                          <a:cs typeface="Times New Roman"/>
                        </a:rPr>
                        <a:t>Non adoption</a:t>
                      </a:r>
                      <a:endParaRPr lang="fr-FR" sz="2800" dirty="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hMerge="1">
                  <a:txBody>
                    <a:bodyPr/>
                    <a:lstStyle/>
                    <a:p>
                      <a:endParaRPr lang="fr-FR"/>
                    </a:p>
                  </a:txBody>
                  <a:tcPr/>
                </a:tc>
                <a:tc gridSpan="2">
                  <a:txBody>
                    <a:bodyPr/>
                    <a:lstStyle/>
                    <a:p>
                      <a:pPr algn="ctr">
                        <a:lnSpc>
                          <a:spcPct val="115000"/>
                        </a:lnSpc>
                        <a:spcAft>
                          <a:spcPts val="0"/>
                        </a:spcAft>
                      </a:pPr>
                      <a:r>
                        <a:rPr lang="en-US" sz="2000" b="1" dirty="0">
                          <a:solidFill>
                            <a:srgbClr val="000000"/>
                          </a:solidFill>
                          <a:latin typeface="Calibri"/>
                          <a:cs typeface="Times New Roman"/>
                        </a:rPr>
                        <a:t>Adoption</a:t>
                      </a:r>
                      <a:endParaRPr lang="fr-FR" sz="2800" dirty="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hMerge="1">
                  <a:txBody>
                    <a:bodyPr/>
                    <a:lstStyle/>
                    <a:p>
                      <a:endParaRPr lang="fr-FR"/>
                    </a:p>
                  </a:txBody>
                  <a:tcPr/>
                </a:tc>
                <a:tc gridSpan="2">
                  <a:txBody>
                    <a:bodyPr/>
                    <a:lstStyle/>
                    <a:p>
                      <a:pPr algn="ctr">
                        <a:lnSpc>
                          <a:spcPct val="115000"/>
                        </a:lnSpc>
                        <a:spcAft>
                          <a:spcPts val="0"/>
                        </a:spcAft>
                      </a:pPr>
                      <a:r>
                        <a:rPr lang="en-US" sz="2000" b="1" dirty="0">
                          <a:solidFill>
                            <a:srgbClr val="000000"/>
                          </a:solidFill>
                          <a:latin typeface="Calibri"/>
                          <a:cs typeface="Times New Roman"/>
                        </a:rPr>
                        <a:t>Total</a:t>
                      </a:r>
                      <a:endParaRPr lang="fr-FR" sz="2800" dirty="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hMerge="1">
                  <a:txBody>
                    <a:bodyPr/>
                    <a:lstStyle/>
                    <a:p>
                      <a:endParaRPr lang="fr-FR"/>
                    </a:p>
                  </a:txBody>
                  <a:tcPr/>
                </a:tc>
              </a:tr>
              <a:tr h="472237">
                <a:tc>
                  <a:txBody>
                    <a:bodyPr/>
                    <a:lstStyle/>
                    <a:p>
                      <a:pPr algn="just">
                        <a:lnSpc>
                          <a:spcPct val="115000"/>
                        </a:lnSpc>
                        <a:spcAft>
                          <a:spcPts val="0"/>
                        </a:spcAft>
                      </a:pPr>
                      <a:r>
                        <a:rPr lang="en-US" sz="2000" b="1">
                          <a:solidFill>
                            <a:srgbClr val="000000"/>
                          </a:solidFill>
                          <a:latin typeface="Calibri"/>
                          <a:cs typeface="Times New Roman"/>
                        </a:rPr>
                        <a:t>Experience (years)</a:t>
                      </a:r>
                      <a:endParaRPr lang="fr-FR" sz="280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Nbr</a:t>
                      </a:r>
                      <a:endParaRPr lang="fr-FR" sz="280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a:t>
                      </a:r>
                      <a:endParaRPr lang="fr-FR" sz="280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Nbr</a:t>
                      </a:r>
                      <a:endParaRPr lang="fr-FR" sz="280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a:t>
                      </a:r>
                      <a:endParaRPr lang="fr-FR" sz="280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lnSpc>
                          <a:spcPct val="115000"/>
                        </a:lnSpc>
                        <a:spcAft>
                          <a:spcPts val="0"/>
                        </a:spcAft>
                      </a:pPr>
                      <a:r>
                        <a:rPr lang="en-US" sz="2000" dirty="0" err="1">
                          <a:solidFill>
                            <a:srgbClr val="000000"/>
                          </a:solidFill>
                          <a:latin typeface="Calibri"/>
                          <a:cs typeface="Times New Roman"/>
                        </a:rPr>
                        <a:t>Nbr</a:t>
                      </a:r>
                      <a:endParaRPr lang="fr-FR" sz="2800" dirty="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a:t>
                      </a:r>
                      <a:endParaRPr lang="fr-FR" sz="280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r>
              <a:tr h="349669">
                <a:tc>
                  <a:txBody>
                    <a:bodyPr/>
                    <a:lstStyle/>
                    <a:p>
                      <a:pPr algn="just">
                        <a:lnSpc>
                          <a:spcPct val="115000"/>
                        </a:lnSpc>
                        <a:spcAft>
                          <a:spcPts val="0"/>
                        </a:spcAft>
                      </a:pPr>
                      <a:r>
                        <a:rPr lang="en-US" sz="2000" b="1" dirty="0">
                          <a:solidFill>
                            <a:srgbClr val="000000"/>
                          </a:solidFill>
                          <a:latin typeface="Calibri"/>
                          <a:cs typeface="Times New Roman"/>
                        </a:rPr>
                        <a:t>&lt;10</a:t>
                      </a:r>
                      <a:endParaRPr lang="fr-FR" sz="2800" dirty="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a:solidFill>
                            <a:srgbClr val="000000"/>
                          </a:solidFill>
                          <a:latin typeface="Calibri"/>
                          <a:cs typeface="Times New Roman"/>
                        </a:rPr>
                        <a:t>82</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a:solidFill>
                            <a:srgbClr val="000000"/>
                          </a:solidFill>
                          <a:latin typeface="Calibri"/>
                          <a:cs typeface="Times New Roman"/>
                        </a:rPr>
                        <a:t>24.33</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a:solidFill>
                            <a:srgbClr val="000000"/>
                          </a:solidFill>
                          <a:latin typeface="Calibri"/>
                          <a:cs typeface="Times New Roman"/>
                        </a:rPr>
                        <a:t>2</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a:solidFill>
                            <a:srgbClr val="000000"/>
                          </a:solidFill>
                          <a:latin typeface="Calibri"/>
                          <a:cs typeface="Times New Roman"/>
                        </a:rPr>
                        <a:t>7.40</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dirty="0">
                          <a:solidFill>
                            <a:srgbClr val="000000"/>
                          </a:solidFill>
                          <a:latin typeface="Calibri"/>
                          <a:cs typeface="Times New Roman"/>
                        </a:rPr>
                        <a:t>84</a:t>
                      </a:r>
                      <a:endParaRPr lang="fr-FR" sz="2800" dirty="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a:solidFill>
                            <a:srgbClr val="000000"/>
                          </a:solidFill>
                          <a:latin typeface="Calibri"/>
                          <a:cs typeface="Times New Roman"/>
                        </a:rPr>
                        <a:t>23.08</a:t>
                      </a:r>
                      <a:endParaRPr lang="fr-FR" sz="2800">
                        <a:solidFill>
                          <a:srgbClr val="365F91"/>
                        </a:solidFill>
                        <a:latin typeface="Calibri"/>
                      </a:endParaRPr>
                    </a:p>
                  </a:txBody>
                  <a:tcPr marL="68580" marR="68580" marT="0" marB="0">
                    <a:lnL>
                      <a:noFill/>
                    </a:lnL>
                    <a:lnR>
                      <a:noFill/>
                    </a:lnR>
                    <a:lnT>
                      <a:noFill/>
                    </a:lnT>
                    <a:lnB>
                      <a:noFill/>
                    </a:lnB>
                  </a:tcPr>
                </a:tc>
              </a:tr>
              <a:tr h="349669">
                <a:tc>
                  <a:txBody>
                    <a:bodyPr/>
                    <a:lstStyle/>
                    <a:p>
                      <a:pPr algn="just">
                        <a:lnSpc>
                          <a:spcPct val="115000"/>
                        </a:lnSpc>
                        <a:spcAft>
                          <a:spcPts val="0"/>
                        </a:spcAft>
                      </a:pPr>
                      <a:r>
                        <a:rPr lang="en-US" sz="2000" b="1">
                          <a:solidFill>
                            <a:srgbClr val="000000"/>
                          </a:solidFill>
                          <a:latin typeface="Calibri"/>
                          <a:cs typeface="Times New Roman"/>
                        </a:rPr>
                        <a:t>10-25</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106</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31.45</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19</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70.37</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dirty="0">
                          <a:solidFill>
                            <a:srgbClr val="000000"/>
                          </a:solidFill>
                          <a:latin typeface="Calibri"/>
                          <a:cs typeface="Times New Roman"/>
                        </a:rPr>
                        <a:t>125</a:t>
                      </a:r>
                      <a:endParaRPr lang="fr-FR" sz="2800" dirty="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dirty="0">
                          <a:solidFill>
                            <a:srgbClr val="000000"/>
                          </a:solidFill>
                          <a:latin typeface="Calibri"/>
                          <a:cs typeface="Times New Roman"/>
                        </a:rPr>
                        <a:t>34.34</a:t>
                      </a:r>
                      <a:endParaRPr lang="fr-FR" sz="2800" dirty="0">
                        <a:solidFill>
                          <a:srgbClr val="365F91"/>
                        </a:solidFill>
                        <a:latin typeface="Calibri"/>
                      </a:endParaRPr>
                    </a:p>
                  </a:txBody>
                  <a:tcPr marL="68580" marR="68580" marT="0" marB="0">
                    <a:lnL>
                      <a:noFill/>
                    </a:lnL>
                    <a:lnR>
                      <a:noFill/>
                    </a:lnR>
                    <a:lnT>
                      <a:noFill/>
                    </a:lnT>
                    <a:lnB>
                      <a:noFill/>
                    </a:lnB>
                    <a:solidFill>
                      <a:srgbClr val="D3DFEE"/>
                    </a:solidFill>
                  </a:tcPr>
                </a:tc>
              </a:tr>
              <a:tr h="349669">
                <a:tc>
                  <a:txBody>
                    <a:bodyPr/>
                    <a:lstStyle/>
                    <a:p>
                      <a:pPr algn="just">
                        <a:lnSpc>
                          <a:spcPct val="115000"/>
                        </a:lnSpc>
                        <a:spcAft>
                          <a:spcPts val="0"/>
                        </a:spcAft>
                      </a:pPr>
                      <a:r>
                        <a:rPr lang="en-US" sz="2000" b="1">
                          <a:solidFill>
                            <a:srgbClr val="000000"/>
                          </a:solidFill>
                          <a:latin typeface="Calibri"/>
                          <a:cs typeface="Times New Roman"/>
                        </a:rPr>
                        <a:t>25-40</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a:solidFill>
                            <a:srgbClr val="000000"/>
                          </a:solidFill>
                          <a:latin typeface="Calibri"/>
                          <a:cs typeface="Times New Roman"/>
                        </a:rPr>
                        <a:t>101</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a:solidFill>
                            <a:srgbClr val="000000"/>
                          </a:solidFill>
                          <a:latin typeface="Calibri"/>
                          <a:cs typeface="Times New Roman"/>
                        </a:rPr>
                        <a:t>29.97</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a:solidFill>
                            <a:srgbClr val="000000"/>
                          </a:solidFill>
                          <a:latin typeface="Calibri"/>
                          <a:cs typeface="Times New Roman"/>
                        </a:rPr>
                        <a:t>4</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a:solidFill>
                            <a:srgbClr val="000000"/>
                          </a:solidFill>
                          <a:latin typeface="Calibri"/>
                          <a:cs typeface="Times New Roman"/>
                        </a:rPr>
                        <a:t>14.81</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a:solidFill>
                            <a:srgbClr val="000000"/>
                          </a:solidFill>
                          <a:latin typeface="Calibri"/>
                          <a:cs typeface="Times New Roman"/>
                        </a:rPr>
                        <a:t>105</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dirty="0">
                          <a:solidFill>
                            <a:srgbClr val="000000"/>
                          </a:solidFill>
                          <a:latin typeface="Calibri"/>
                          <a:cs typeface="Times New Roman"/>
                        </a:rPr>
                        <a:t>28.85</a:t>
                      </a:r>
                      <a:endParaRPr lang="fr-FR" sz="2800" dirty="0">
                        <a:solidFill>
                          <a:srgbClr val="365F91"/>
                        </a:solidFill>
                        <a:latin typeface="Calibri"/>
                      </a:endParaRPr>
                    </a:p>
                  </a:txBody>
                  <a:tcPr marL="68580" marR="68580" marT="0" marB="0">
                    <a:lnL>
                      <a:noFill/>
                    </a:lnL>
                    <a:lnR>
                      <a:noFill/>
                    </a:lnR>
                    <a:lnT>
                      <a:noFill/>
                    </a:lnT>
                    <a:lnB>
                      <a:noFill/>
                    </a:lnB>
                  </a:tcPr>
                </a:tc>
              </a:tr>
              <a:tr h="349669">
                <a:tc>
                  <a:txBody>
                    <a:bodyPr/>
                    <a:lstStyle/>
                    <a:p>
                      <a:pPr algn="just">
                        <a:lnSpc>
                          <a:spcPct val="115000"/>
                        </a:lnSpc>
                        <a:spcAft>
                          <a:spcPts val="0"/>
                        </a:spcAft>
                      </a:pPr>
                      <a:r>
                        <a:rPr lang="en-US" sz="2000" b="1">
                          <a:solidFill>
                            <a:srgbClr val="000000"/>
                          </a:solidFill>
                          <a:latin typeface="Calibri"/>
                          <a:cs typeface="Times New Roman"/>
                        </a:rPr>
                        <a:t>&gt;40</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48</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14.24</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2</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7.40</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50</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dirty="0">
                          <a:solidFill>
                            <a:srgbClr val="000000"/>
                          </a:solidFill>
                          <a:latin typeface="Calibri"/>
                          <a:cs typeface="Times New Roman"/>
                        </a:rPr>
                        <a:t>13.74</a:t>
                      </a:r>
                      <a:endParaRPr lang="fr-FR" sz="2800" dirty="0">
                        <a:solidFill>
                          <a:srgbClr val="365F91"/>
                        </a:solidFill>
                        <a:latin typeface="Calibri"/>
                      </a:endParaRPr>
                    </a:p>
                  </a:txBody>
                  <a:tcPr marL="68580" marR="68580" marT="0" marB="0">
                    <a:lnL>
                      <a:noFill/>
                    </a:lnL>
                    <a:lnR>
                      <a:noFill/>
                    </a:lnR>
                    <a:lnT>
                      <a:noFill/>
                    </a:lnT>
                    <a:lnB>
                      <a:noFill/>
                    </a:lnB>
                    <a:solidFill>
                      <a:srgbClr val="D3DFEE"/>
                    </a:solidFill>
                  </a:tcPr>
                </a:tc>
              </a:tr>
              <a:tr h="349669">
                <a:tc>
                  <a:txBody>
                    <a:bodyPr/>
                    <a:lstStyle/>
                    <a:p>
                      <a:pPr algn="just">
                        <a:lnSpc>
                          <a:spcPct val="115000"/>
                        </a:lnSpc>
                        <a:spcAft>
                          <a:spcPts val="0"/>
                        </a:spcAft>
                      </a:pPr>
                      <a:r>
                        <a:rPr lang="en-US" sz="2000" b="1">
                          <a:solidFill>
                            <a:srgbClr val="000000"/>
                          </a:solidFill>
                          <a:latin typeface="Calibri"/>
                          <a:cs typeface="Times New Roman"/>
                        </a:rPr>
                        <a:t>Total </a:t>
                      </a:r>
                      <a:endParaRPr lang="fr-FR" sz="2800">
                        <a:solidFill>
                          <a:srgbClr val="365F91"/>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tcPr>
                </a:tc>
                <a:tc>
                  <a:txBody>
                    <a:bodyPr/>
                    <a:lstStyle/>
                    <a:p>
                      <a:pPr algn="ctr">
                        <a:lnSpc>
                          <a:spcPct val="115000"/>
                        </a:lnSpc>
                        <a:spcAft>
                          <a:spcPts val="0"/>
                        </a:spcAft>
                      </a:pPr>
                      <a:r>
                        <a:rPr lang="en-US" sz="2000">
                          <a:solidFill>
                            <a:srgbClr val="000000"/>
                          </a:solidFill>
                          <a:latin typeface="Calibri"/>
                          <a:cs typeface="Times New Roman"/>
                        </a:rPr>
                        <a:t>337</a:t>
                      </a:r>
                      <a:endParaRPr lang="fr-FR" sz="2800">
                        <a:solidFill>
                          <a:srgbClr val="365F91"/>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tcPr>
                </a:tc>
                <a:tc>
                  <a:txBody>
                    <a:bodyPr/>
                    <a:lstStyle/>
                    <a:p>
                      <a:pPr algn="ctr">
                        <a:lnSpc>
                          <a:spcPct val="115000"/>
                        </a:lnSpc>
                        <a:spcAft>
                          <a:spcPts val="0"/>
                        </a:spcAft>
                      </a:pPr>
                      <a:r>
                        <a:rPr lang="en-US" sz="2000">
                          <a:solidFill>
                            <a:srgbClr val="000000"/>
                          </a:solidFill>
                          <a:latin typeface="Calibri"/>
                          <a:cs typeface="Times New Roman"/>
                        </a:rPr>
                        <a:t>100</a:t>
                      </a:r>
                      <a:endParaRPr lang="fr-FR" sz="2800">
                        <a:solidFill>
                          <a:srgbClr val="365F91"/>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tcPr>
                </a:tc>
                <a:tc>
                  <a:txBody>
                    <a:bodyPr/>
                    <a:lstStyle/>
                    <a:p>
                      <a:pPr algn="ctr">
                        <a:lnSpc>
                          <a:spcPct val="115000"/>
                        </a:lnSpc>
                        <a:spcAft>
                          <a:spcPts val="0"/>
                        </a:spcAft>
                      </a:pPr>
                      <a:r>
                        <a:rPr lang="en-US" sz="2000">
                          <a:solidFill>
                            <a:srgbClr val="000000"/>
                          </a:solidFill>
                          <a:latin typeface="Calibri"/>
                          <a:cs typeface="Times New Roman"/>
                        </a:rPr>
                        <a:t>27</a:t>
                      </a:r>
                      <a:endParaRPr lang="fr-FR" sz="2800">
                        <a:solidFill>
                          <a:srgbClr val="365F91"/>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tcPr>
                </a:tc>
                <a:tc>
                  <a:txBody>
                    <a:bodyPr/>
                    <a:lstStyle/>
                    <a:p>
                      <a:pPr algn="ctr">
                        <a:lnSpc>
                          <a:spcPct val="115000"/>
                        </a:lnSpc>
                        <a:spcAft>
                          <a:spcPts val="0"/>
                        </a:spcAft>
                      </a:pPr>
                      <a:r>
                        <a:rPr lang="en-US" sz="2000">
                          <a:solidFill>
                            <a:srgbClr val="000000"/>
                          </a:solidFill>
                          <a:latin typeface="Calibri"/>
                          <a:cs typeface="Times New Roman"/>
                        </a:rPr>
                        <a:t>100</a:t>
                      </a:r>
                      <a:endParaRPr lang="fr-FR" sz="2800">
                        <a:solidFill>
                          <a:srgbClr val="365F91"/>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tcPr>
                </a:tc>
                <a:tc>
                  <a:txBody>
                    <a:bodyPr/>
                    <a:lstStyle/>
                    <a:p>
                      <a:pPr algn="ctr">
                        <a:lnSpc>
                          <a:spcPct val="115000"/>
                        </a:lnSpc>
                        <a:spcAft>
                          <a:spcPts val="0"/>
                        </a:spcAft>
                      </a:pPr>
                      <a:r>
                        <a:rPr lang="en-US" sz="2000">
                          <a:solidFill>
                            <a:srgbClr val="000000"/>
                          </a:solidFill>
                          <a:latin typeface="Calibri"/>
                          <a:cs typeface="Times New Roman"/>
                        </a:rPr>
                        <a:t>364</a:t>
                      </a:r>
                      <a:endParaRPr lang="fr-FR" sz="2800">
                        <a:solidFill>
                          <a:srgbClr val="365F91"/>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tcPr>
                </a:tc>
                <a:tc>
                  <a:txBody>
                    <a:bodyPr/>
                    <a:lstStyle/>
                    <a:p>
                      <a:pPr algn="ctr">
                        <a:lnSpc>
                          <a:spcPct val="115000"/>
                        </a:lnSpc>
                        <a:spcAft>
                          <a:spcPts val="0"/>
                        </a:spcAft>
                      </a:pPr>
                      <a:r>
                        <a:rPr lang="en-US" sz="2000" dirty="0">
                          <a:solidFill>
                            <a:srgbClr val="000000"/>
                          </a:solidFill>
                          <a:latin typeface="Calibri"/>
                          <a:cs typeface="Times New Roman"/>
                        </a:rPr>
                        <a:t>100</a:t>
                      </a:r>
                      <a:endParaRPr lang="fr-FR" sz="2800" dirty="0">
                        <a:solidFill>
                          <a:srgbClr val="365F91"/>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tcPr>
                </a:tc>
              </a:tr>
            </a:tbl>
          </a:graphicData>
        </a:graphic>
      </p:graphicFrame>
      <p:sp>
        <p:nvSpPr>
          <p:cNvPr id="5" name="Oval 4"/>
          <p:cNvSpPr/>
          <p:nvPr/>
        </p:nvSpPr>
        <p:spPr>
          <a:xfrm>
            <a:off x="5879592" y="3556909"/>
            <a:ext cx="758952" cy="429768"/>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008034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1"/>
          <p:cNvSpPr txBox="1">
            <a:spLocks/>
          </p:cNvSpPr>
          <p:nvPr/>
        </p:nvSpPr>
        <p:spPr>
          <a:xfrm>
            <a:off x="457200" y="0"/>
            <a:ext cx="8229600" cy="1143000"/>
          </a:xfrm>
          <a:prstGeom prst="rect">
            <a:avLst/>
          </a:prstGeom>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3600" dirty="0" smtClean="0">
                <a:solidFill>
                  <a:schemeClr val="bg1"/>
                </a:solidFill>
              </a:rPr>
              <a:t>Characterization of the Tunisian  platform</a:t>
            </a:r>
            <a:r>
              <a:rPr kumimoji="0" lang="en-US" sz="3600" b="0" i="0" u="none" strike="noStrike" kern="1200" cap="none" spc="0" normalizeH="0" baseline="0" noProof="0" dirty="0" smtClean="0">
                <a:ln>
                  <a:noFill/>
                </a:ln>
                <a:solidFill>
                  <a:schemeClr val="bg1"/>
                </a:solidFill>
                <a:effectLst/>
                <a:uLnTx/>
                <a:uFillTx/>
                <a:latin typeface="+mj-lt"/>
                <a:ea typeface="+mj-ea"/>
                <a:cs typeface="+mj-cs"/>
              </a:rPr>
              <a:t/>
            </a:r>
            <a:br>
              <a:rPr kumimoji="0" lang="en-US" sz="3600" b="0" i="0" u="none" strike="noStrike" kern="1200" cap="none" spc="0" normalizeH="0" baseline="0" noProof="0" dirty="0" smtClean="0">
                <a:ln>
                  <a:noFill/>
                </a:ln>
                <a:solidFill>
                  <a:schemeClr val="bg1"/>
                </a:solidFill>
                <a:effectLst/>
                <a:uLnTx/>
                <a:uFillTx/>
                <a:latin typeface="+mj-lt"/>
                <a:ea typeface="+mj-ea"/>
                <a:cs typeface="+mj-cs"/>
              </a:rPr>
            </a:br>
            <a:endParaRPr kumimoji="0" lang="en-US" sz="3100" b="1" i="0" u="none" strike="noStrike" kern="1200" cap="none" spc="0" normalizeH="0" baseline="0" noProof="0" dirty="0">
              <a:ln>
                <a:noFill/>
              </a:ln>
              <a:solidFill>
                <a:schemeClr val="bg1"/>
              </a:solidFill>
              <a:effectLst/>
              <a:uLnTx/>
              <a:uFillTx/>
              <a:latin typeface="+mj-lt"/>
              <a:ea typeface="+mj-ea"/>
              <a:cs typeface="+mj-cs"/>
            </a:endParaRPr>
          </a:p>
        </p:txBody>
      </p:sp>
      <p:sp>
        <p:nvSpPr>
          <p:cNvPr id="9" name="Rectangle 1"/>
          <p:cNvSpPr>
            <a:spLocks noChangeArrowheads="1"/>
          </p:cNvSpPr>
          <p:nvPr/>
        </p:nvSpPr>
        <p:spPr bwMode="auto">
          <a:xfrm>
            <a:off x="1310640" y="1276350"/>
            <a:ext cx="5638800" cy="43088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r>
              <a:rPr lang="en-US" sz="2200" dirty="0" smtClean="0">
                <a:solidFill>
                  <a:schemeClr val="tx2">
                    <a:lumMod val="60000"/>
                    <a:lumOff val="40000"/>
                  </a:schemeClr>
                </a:solidFill>
              </a:rPr>
              <a:t>Non-agricultural activities</a:t>
            </a:r>
            <a:endParaRPr lang="fr-FR" sz="2200" dirty="0" smtClean="0">
              <a:solidFill>
                <a:schemeClr val="tx2">
                  <a:lumMod val="60000"/>
                  <a:lumOff val="40000"/>
                </a:schemeClr>
              </a:solidFill>
            </a:endParaRPr>
          </a:p>
        </p:txBody>
      </p:sp>
      <p:graphicFrame>
        <p:nvGraphicFramePr>
          <p:cNvPr id="7" name="Tableau 6"/>
          <p:cNvGraphicFramePr>
            <a:graphicFrameLocks noGrp="1"/>
          </p:cNvGraphicFramePr>
          <p:nvPr>
            <p:extLst>
              <p:ext uri="{D42A27DB-BD31-4B8C-83A1-F6EECF244321}">
                <p14:modId xmlns:p14="http://schemas.microsoft.com/office/powerpoint/2010/main" val="1377738565"/>
              </p:ext>
            </p:extLst>
          </p:nvPr>
        </p:nvGraphicFramePr>
        <p:xfrm>
          <a:off x="374905" y="1707237"/>
          <a:ext cx="8229598" cy="1752600"/>
        </p:xfrm>
        <a:graphic>
          <a:graphicData uri="http://schemas.openxmlformats.org/drawingml/2006/table">
            <a:tbl>
              <a:tblPr/>
              <a:tblGrid>
                <a:gridCol w="2209799"/>
                <a:gridCol w="990600"/>
                <a:gridCol w="1066800"/>
                <a:gridCol w="1128124"/>
                <a:gridCol w="962864"/>
                <a:gridCol w="1041868"/>
                <a:gridCol w="829543"/>
              </a:tblGrid>
              <a:tr h="320040">
                <a:tc>
                  <a:txBody>
                    <a:bodyPr/>
                    <a:lstStyle/>
                    <a:p>
                      <a:pPr algn="just">
                        <a:lnSpc>
                          <a:spcPct val="115000"/>
                        </a:lnSpc>
                        <a:spcBef>
                          <a:spcPts val="2400"/>
                        </a:spcBef>
                        <a:spcAft>
                          <a:spcPts val="1000"/>
                        </a:spcAft>
                      </a:pPr>
                      <a:endParaRPr lang="en-US" sz="2000" dirty="0">
                        <a:solidFill>
                          <a:srgbClr val="000000"/>
                        </a:solidFill>
                        <a:latin typeface="Calibri"/>
                        <a:cs typeface="Times New Roman"/>
                      </a:endParaRPr>
                    </a:p>
                  </a:txBody>
                  <a:tcPr marL="68580" marR="68580" marT="0" marB="0">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gridSpan="2">
                  <a:txBody>
                    <a:bodyPr/>
                    <a:lstStyle/>
                    <a:p>
                      <a:pPr algn="ctr">
                        <a:lnSpc>
                          <a:spcPct val="115000"/>
                        </a:lnSpc>
                        <a:spcAft>
                          <a:spcPts val="1000"/>
                        </a:spcAft>
                      </a:pPr>
                      <a:r>
                        <a:rPr lang="en-US" sz="2000" b="1" dirty="0">
                          <a:solidFill>
                            <a:srgbClr val="000000"/>
                          </a:solidFill>
                          <a:latin typeface="Calibri"/>
                          <a:cs typeface="Times New Roman"/>
                        </a:rPr>
                        <a:t>Non adoption</a:t>
                      </a:r>
                      <a:endParaRPr lang="fr-FR" sz="2800" dirty="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hMerge="1">
                  <a:txBody>
                    <a:bodyPr/>
                    <a:lstStyle/>
                    <a:p>
                      <a:endParaRPr lang="fr-FR"/>
                    </a:p>
                  </a:txBody>
                  <a:tcPr/>
                </a:tc>
                <a:tc gridSpan="2">
                  <a:txBody>
                    <a:bodyPr/>
                    <a:lstStyle/>
                    <a:p>
                      <a:pPr algn="ctr">
                        <a:lnSpc>
                          <a:spcPct val="115000"/>
                        </a:lnSpc>
                        <a:spcAft>
                          <a:spcPts val="1000"/>
                        </a:spcAft>
                      </a:pPr>
                      <a:r>
                        <a:rPr lang="en-US" sz="2000" b="1" dirty="0">
                          <a:solidFill>
                            <a:srgbClr val="000000"/>
                          </a:solidFill>
                          <a:latin typeface="Calibri"/>
                          <a:cs typeface="Times New Roman"/>
                        </a:rPr>
                        <a:t>Adoption</a:t>
                      </a:r>
                      <a:endParaRPr lang="fr-FR" sz="2800" dirty="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hMerge="1">
                  <a:txBody>
                    <a:bodyPr/>
                    <a:lstStyle/>
                    <a:p>
                      <a:endParaRPr lang="fr-FR"/>
                    </a:p>
                  </a:txBody>
                  <a:tcPr/>
                </a:tc>
                <a:tc gridSpan="2">
                  <a:txBody>
                    <a:bodyPr/>
                    <a:lstStyle/>
                    <a:p>
                      <a:pPr algn="ctr">
                        <a:lnSpc>
                          <a:spcPct val="115000"/>
                        </a:lnSpc>
                        <a:spcAft>
                          <a:spcPts val="1000"/>
                        </a:spcAft>
                      </a:pPr>
                      <a:r>
                        <a:rPr lang="en-US" sz="2000" b="1" dirty="0">
                          <a:solidFill>
                            <a:srgbClr val="000000"/>
                          </a:solidFill>
                          <a:latin typeface="Calibri"/>
                          <a:cs typeface="Times New Roman"/>
                        </a:rPr>
                        <a:t>Total</a:t>
                      </a:r>
                      <a:endParaRPr lang="fr-FR" sz="2800" dirty="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hMerge="1">
                  <a:txBody>
                    <a:bodyPr/>
                    <a:lstStyle/>
                    <a:p>
                      <a:endParaRPr lang="fr-FR"/>
                    </a:p>
                  </a:txBody>
                  <a:tcPr/>
                </a:tc>
              </a:tr>
              <a:tr h="320040">
                <a:tc>
                  <a:txBody>
                    <a:bodyPr/>
                    <a:lstStyle/>
                    <a:p>
                      <a:pPr algn="just">
                        <a:lnSpc>
                          <a:spcPct val="115000"/>
                        </a:lnSpc>
                        <a:spcAft>
                          <a:spcPts val="0"/>
                        </a:spcAft>
                      </a:pPr>
                      <a:r>
                        <a:rPr lang="en-US" sz="2000" b="1" dirty="0">
                          <a:solidFill>
                            <a:srgbClr val="000000"/>
                          </a:solidFill>
                          <a:latin typeface="Calibri"/>
                          <a:cs typeface="Times New Roman"/>
                        </a:rPr>
                        <a:t>O</a:t>
                      </a:r>
                      <a:r>
                        <a:rPr lang="en-US" sz="2000" b="1" dirty="0" smtClean="0">
                          <a:solidFill>
                            <a:srgbClr val="000000"/>
                          </a:solidFill>
                          <a:latin typeface="Calibri"/>
                          <a:cs typeface="Times New Roman"/>
                        </a:rPr>
                        <a:t>ff-farm </a:t>
                      </a:r>
                      <a:r>
                        <a:rPr lang="en-US" sz="2000" b="1" dirty="0">
                          <a:solidFill>
                            <a:srgbClr val="000000"/>
                          </a:solidFill>
                          <a:latin typeface="Calibri"/>
                          <a:cs typeface="Times New Roman"/>
                        </a:rPr>
                        <a:t>income</a:t>
                      </a:r>
                      <a:endParaRPr lang="fr-FR" sz="2800" dirty="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lnSpc>
                          <a:spcPct val="115000"/>
                        </a:lnSpc>
                        <a:spcAft>
                          <a:spcPts val="1000"/>
                        </a:spcAft>
                      </a:pPr>
                      <a:r>
                        <a:rPr lang="en-US" sz="2000" dirty="0" err="1">
                          <a:solidFill>
                            <a:srgbClr val="000000"/>
                          </a:solidFill>
                          <a:latin typeface="Calibri"/>
                          <a:cs typeface="Times New Roman"/>
                        </a:rPr>
                        <a:t>Nbr</a:t>
                      </a:r>
                      <a:endParaRPr lang="fr-FR" sz="2800" dirty="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lnSpc>
                          <a:spcPct val="115000"/>
                        </a:lnSpc>
                        <a:spcAft>
                          <a:spcPts val="1000"/>
                        </a:spcAft>
                      </a:pPr>
                      <a:r>
                        <a:rPr lang="en-US" sz="2000" dirty="0">
                          <a:solidFill>
                            <a:srgbClr val="000000"/>
                          </a:solidFill>
                          <a:latin typeface="Calibri"/>
                          <a:cs typeface="Times New Roman"/>
                        </a:rPr>
                        <a:t>%</a:t>
                      </a:r>
                      <a:endParaRPr lang="fr-FR" sz="2800" dirty="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lnSpc>
                          <a:spcPct val="115000"/>
                        </a:lnSpc>
                        <a:spcAft>
                          <a:spcPts val="1000"/>
                        </a:spcAft>
                      </a:pPr>
                      <a:r>
                        <a:rPr lang="en-US" sz="2000" dirty="0" err="1">
                          <a:solidFill>
                            <a:srgbClr val="000000"/>
                          </a:solidFill>
                          <a:latin typeface="Calibri"/>
                          <a:cs typeface="Times New Roman"/>
                        </a:rPr>
                        <a:t>Nbr</a:t>
                      </a:r>
                      <a:endParaRPr lang="fr-FR" sz="2800" dirty="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lnSpc>
                          <a:spcPct val="115000"/>
                        </a:lnSpc>
                        <a:spcAft>
                          <a:spcPts val="0"/>
                        </a:spcAft>
                      </a:pPr>
                      <a:r>
                        <a:rPr lang="en-US" sz="2000" dirty="0">
                          <a:solidFill>
                            <a:srgbClr val="000000"/>
                          </a:solidFill>
                          <a:latin typeface="Calibri"/>
                          <a:cs typeface="Times New Roman"/>
                        </a:rPr>
                        <a:t>%</a:t>
                      </a:r>
                      <a:endParaRPr lang="fr-FR" sz="2800" dirty="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Nbr</a:t>
                      </a:r>
                      <a:endParaRPr lang="fr-FR" sz="280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spcAft>
                          <a:spcPts val="0"/>
                        </a:spcAft>
                      </a:pPr>
                      <a:r>
                        <a:rPr lang="en-US" sz="2000">
                          <a:solidFill>
                            <a:srgbClr val="000000"/>
                          </a:solidFill>
                          <a:latin typeface="Calibri"/>
                          <a:cs typeface="Times New Roman"/>
                        </a:rPr>
                        <a:t>%</a:t>
                      </a:r>
                      <a:endParaRPr lang="fr-FR" sz="280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r>
              <a:tr h="320040">
                <a:tc>
                  <a:txBody>
                    <a:bodyPr/>
                    <a:lstStyle/>
                    <a:p>
                      <a:pPr algn="just">
                        <a:lnSpc>
                          <a:spcPct val="115000"/>
                        </a:lnSpc>
                        <a:spcAft>
                          <a:spcPts val="1000"/>
                        </a:spcAft>
                      </a:pPr>
                      <a:r>
                        <a:rPr lang="en-US" sz="2000" b="1" dirty="0">
                          <a:solidFill>
                            <a:srgbClr val="000000"/>
                          </a:solidFill>
                          <a:latin typeface="Calibri"/>
                          <a:cs typeface="Times New Roman"/>
                        </a:rPr>
                        <a:t>No</a:t>
                      </a:r>
                      <a:endParaRPr lang="fr-FR" sz="2800" dirty="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1000"/>
                        </a:spcAft>
                      </a:pPr>
                      <a:r>
                        <a:rPr lang="en-US" sz="2000">
                          <a:solidFill>
                            <a:srgbClr val="000000"/>
                          </a:solidFill>
                          <a:latin typeface="Calibri"/>
                          <a:cs typeface="Times New Roman"/>
                        </a:rPr>
                        <a:t>176</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1000"/>
                        </a:spcAft>
                      </a:pPr>
                      <a:r>
                        <a:rPr lang="en-US" sz="2000" dirty="0">
                          <a:solidFill>
                            <a:srgbClr val="000000"/>
                          </a:solidFill>
                          <a:latin typeface="Calibri"/>
                          <a:cs typeface="Times New Roman"/>
                        </a:rPr>
                        <a:t>52.22</a:t>
                      </a:r>
                      <a:endParaRPr lang="fr-FR" sz="2800" dirty="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1000"/>
                        </a:spcAft>
                      </a:pPr>
                      <a:r>
                        <a:rPr lang="en-US" sz="2000">
                          <a:solidFill>
                            <a:srgbClr val="000000"/>
                          </a:solidFill>
                          <a:latin typeface="Calibri"/>
                          <a:cs typeface="Times New Roman"/>
                        </a:rPr>
                        <a:t>18</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1000"/>
                        </a:spcAft>
                      </a:pPr>
                      <a:r>
                        <a:rPr lang="en-US" sz="2000" dirty="0">
                          <a:solidFill>
                            <a:srgbClr val="000000"/>
                          </a:solidFill>
                          <a:latin typeface="Calibri"/>
                          <a:ea typeface="Times New Roman"/>
                          <a:cs typeface="Times New Roman"/>
                        </a:rPr>
                        <a:t>66.67</a:t>
                      </a:r>
                      <a:endParaRPr lang="fr-FR" sz="2800" dirty="0">
                        <a:solidFill>
                          <a:srgbClr val="365F91"/>
                        </a:solidFill>
                        <a:latin typeface="Calibri"/>
                        <a:ea typeface="Times New Roman"/>
                        <a:cs typeface="Arial"/>
                      </a:endParaRPr>
                    </a:p>
                  </a:txBody>
                  <a:tcPr marL="68580" marR="68580" marT="0" marB="0">
                    <a:lnL>
                      <a:noFill/>
                    </a:lnL>
                    <a:lnR>
                      <a:noFill/>
                    </a:lnR>
                    <a:lnT>
                      <a:noFill/>
                    </a:lnT>
                    <a:lnB>
                      <a:noFill/>
                    </a:lnB>
                  </a:tcPr>
                </a:tc>
                <a:tc>
                  <a:txBody>
                    <a:bodyPr/>
                    <a:lstStyle/>
                    <a:p>
                      <a:pPr algn="ctr">
                        <a:lnSpc>
                          <a:spcPct val="115000"/>
                        </a:lnSpc>
                        <a:spcAft>
                          <a:spcPts val="1000"/>
                        </a:spcAft>
                      </a:pPr>
                      <a:r>
                        <a:rPr lang="en-US" sz="2000" dirty="0">
                          <a:solidFill>
                            <a:srgbClr val="000000"/>
                          </a:solidFill>
                          <a:latin typeface="Calibri"/>
                          <a:cs typeface="Times New Roman"/>
                        </a:rPr>
                        <a:t>194</a:t>
                      </a:r>
                      <a:endParaRPr lang="fr-FR" sz="2800" dirty="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1000"/>
                        </a:spcAft>
                      </a:pPr>
                      <a:r>
                        <a:rPr lang="en-US" sz="2000">
                          <a:solidFill>
                            <a:srgbClr val="000000"/>
                          </a:solidFill>
                          <a:latin typeface="Calibri"/>
                          <a:cs typeface="Times New Roman"/>
                        </a:rPr>
                        <a:t>53.30</a:t>
                      </a:r>
                      <a:endParaRPr lang="fr-FR" sz="2800">
                        <a:solidFill>
                          <a:srgbClr val="365F91"/>
                        </a:solidFill>
                        <a:latin typeface="Calibri"/>
                      </a:endParaRPr>
                    </a:p>
                  </a:txBody>
                  <a:tcPr marL="68580" marR="68580" marT="0" marB="0">
                    <a:lnL>
                      <a:noFill/>
                    </a:lnL>
                    <a:lnR>
                      <a:noFill/>
                    </a:lnR>
                    <a:lnT>
                      <a:noFill/>
                    </a:lnT>
                    <a:lnB>
                      <a:noFill/>
                    </a:lnB>
                  </a:tcPr>
                </a:tc>
              </a:tr>
              <a:tr h="320040">
                <a:tc>
                  <a:txBody>
                    <a:bodyPr/>
                    <a:lstStyle/>
                    <a:p>
                      <a:pPr algn="just">
                        <a:lnSpc>
                          <a:spcPct val="115000"/>
                        </a:lnSpc>
                        <a:spcAft>
                          <a:spcPts val="1000"/>
                        </a:spcAft>
                      </a:pPr>
                      <a:r>
                        <a:rPr lang="en-US" sz="2000" b="1">
                          <a:solidFill>
                            <a:srgbClr val="000000"/>
                          </a:solidFill>
                          <a:latin typeface="Calibri"/>
                          <a:cs typeface="Times New Roman"/>
                        </a:rPr>
                        <a:t>Yes</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1000"/>
                        </a:spcAft>
                      </a:pPr>
                      <a:r>
                        <a:rPr lang="en-US" sz="2000">
                          <a:solidFill>
                            <a:srgbClr val="000000"/>
                          </a:solidFill>
                          <a:latin typeface="Calibri"/>
                          <a:cs typeface="Times New Roman"/>
                        </a:rPr>
                        <a:t>161</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1000"/>
                        </a:spcAft>
                      </a:pPr>
                      <a:r>
                        <a:rPr lang="en-US" sz="2000">
                          <a:solidFill>
                            <a:srgbClr val="000000"/>
                          </a:solidFill>
                          <a:latin typeface="Calibri"/>
                          <a:cs typeface="Times New Roman"/>
                        </a:rPr>
                        <a:t>47.78</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1000"/>
                        </a:spcAft>
                      </a:pPr>
                      <a:r>
                        <a:rPr lang="en-US" sz="2000">
                          <a:solidFill>
                            <a:srgbClr val="000000"/>
                          </a:solidFill>
                          <a:latin typeface="Calibri"/>
                          <a:cs typeface="Times New Roman"/>
                        </a:rPr>
                        <a:t>9</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1000"/>
                        </a:spcAft>
                      </a:pPr>
                      <a:r>
                        <a:rPr lang="en-US" sz="2000">
                          <a:solidFill>
                            <a:srgbClr val="000000"/>
                          </a:solidFill>
                          <a:latin typeface="Calibri"/>
                          <a:cs typeface="Times New Roman"/>
                        </a:rPr>
                        <a:t>33.33</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1000"/>
                        </a:spcAft>
                      </a:pPr>
                      <a:r>
                        <a:rPr lang="en-US" sz="2000" dirty="0">
                          <a:solidFill>
                            <a:srgbClr val="000000"/>
                          </a:solidFill>
                          <a:latin typeface="Calibri"/>
                          <a:cs typeface="Times New Roman"/>
                        </a:rPr>
                        <a:t>170</a:t>
                      </a:r>
                      <a:endParaRPr lang="fr-FR" sz="2800" dirty="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1000"/>
                        </a:spcAft>
                      </a:pPr>
                      <a:r>
                        <a:rPr lang="en-US" sz="2000" dirty="0">
                          <a:solidFill>
                            <a:srgbClr val="000000"/>
                          </a:solidFill>
                          <a:latin typeface="Calibri"/>
                          <a:cs typeface="Times New Roman"/>
                        </a:rPr>
                        <a:t>46.70</a:t>
                      </a:r>
                      <a:endParaRPr lang="fr-FR" sz="2800" dirty="0">
                        <a:solidFill>
                          <a:srgbClr val="365F91"/>
                        </a:solidFill>
                        <a:latin typeface="Calibri"/>
                      </a:endParaRPr>
                    </a:p>
                  </a:txBody>
                  <a:tcPr marL="68580" marR="68580" marT="0" marB="0">
                    <a:lnL>
                      <a:noFill/>
                    </a:lnL>
                    <a:lnR>
                      <a:noFill/>
                    </a:lnR>
                    <a:lnT>
                      <a:noFill/>
                    </a:lnT>
                    <a:lnB>
                      <a:noFill/>
                    </a:lnB>
                    <a:solidFill>
                      <a:srgbClr val="D3DFEE"/>
                    </a:solidFill>
                  </a:tcPr>
                </a:tc>
              </a:tr>
              <a:tr h="320040">
                <a:tc>
                  <a:txBody>
                    <a:bodyPr/>
                    <a:lstStyle/>
                    <a:p>
                      <a:pPr algn="just">
                        <a:lnSpc>
                          <a:spcPct val="115000"/>
                        </a:lnSpc>
                        <a:spcAft>
                          <a:spcPts val="1000"/>
                        </a:spcAft>
                      </a:pPr>
                      <a:r>
                        <a:rPr lang="en-US" sz="2000" b="1">
                          <a:solidFill>
                            <a:srgbClr val="000000"/>
                          </a:solidFill>
                          <a:latin typeface="Calibri"/>
                          <a:cs typeface="Times New Roman"/>
                        </a:rPr>
                        <a:t>Total </a:t>
                      </a:r>
                      <a:endParaRPr lang="fr-FR" sz="2800">
                        <a:solidFill>
                          <a:srgbClr val="365F91"/>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tcPr>
                </a:tc>
                <a:tc>
                  <a:txBody>
                    <a:bodyPr/>
                    <a:lstStyle/>
                    <a:p>
                      <a:pPr algn="ctr">
                        <a:lnSpc>
                          <a:spcPct val="115000"/>
                        </a:lnSpc>
                        <a:spcAft>
                          <a:spcPts val="1000"/>
                        </a:spcAft>
                      </a:pPr>
                      <a:r>
                        <a:rPr lang="en-US" sz="2000" dirty="0">
                          <a:solidFill>
                            <a:srgbClr val="000000"/>
                          </a:solidFill>
                          <a:latin typeface="Calibri"/>
                          <a:cs typeface="Times New Roman"/>
                        </a:rPr>
                        <a:t>337</a:t>
                      </a:r>
                      <a:endParaRPr lang="fr-FR" sz="2800" dirty="0">
                        <a:solidFill>
                          <a:srgbClr val="365F91"/>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tcPr>
                </a:tc>
                <a:tc>
                  <a:txBody>
                    <a:bodyPr/>
                    <a:lstStyle/>
                    <a:p>
                      <a:pPr algn="ctr">
                        <a:lnSpc>
                          <a:spcPct val="115000"/>
                        </a:lnSpc>
                        <a:spcAft>
                          <a:spcPts val="1000"/>
                        </a:spcAft>
                      </a:pPr>
                      <a:r>
                        <a:rPr lang="en-US" sz="2000">
                          <a:solidFill>
                            <a:srgbClr val="000000"/>
                          </a:solidFill>
                          <a:latin typeface="Calibri"/>
                          <a:cs typeface="Times New Roman"/>
                        </a:rPr>
                        <a:t>100</a:t>
                      </a:r>
                      <a:endParaRPr lang="fr-FR" sz="2800">
                        <a:solidFill>
                          <a:srgbClr val="365F91"/>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tcPr>
                </a:tc>
                <a:tc>
                  <a:txBody>
                    <a:bodyPr/>
                    <a:lstStyle/>
                    <a:p>
                      <a:pPr algn="ctr">
                        <a:lnSpc>
                          <a:spcPct val="115000"/>
                        </a:lnSpc>
                        <a:spcAft>
                          <a:spcPts val="1000"/>
                        </a:spcAft>
                      </a:pPr>
                      <a:r>
                        <a:rPr lang="en-US" sz="2000">
                          <a:solidFill>
                            <a:srgbClr val="000000"/>
                          </a:solidFill>
                          <a:latin typeface="Calibri"/>
                          <a:cs typeface="Times New Roman"/>
                        </a:rPr>
                        <a:t>27</a:t>
                      </a:r>
                      <a:endParaRPr lang="fr-FR" sz="2800">
                        <a:solidFill>
                          <a:srgbClr val="365F91"/>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tcPr>
                </a:tc>
                <a:tc>
                  <a:txBody>
                    <a:bodyPr/>
                    <a:lstStyle/>
                    <a:p>
                      <a:pPr algn="ctr">
                        <a:lnSpc>
                          <a:spcPct val="115000"/>
                        </a:lnSpc>
                        <a:spcAft>
                          <a:spcPts val="1000"/>
                        </a:spcAft>
                      </a:pPr>
                      <a:r>
                        <a:rPr lang="en-US" sz="2000">
                          <a:solidFill>
                            <a:srgbClr val="000000"/>
                          </a:solidFill>
                          <a:latin typeface="Calibri"/>
                          <a:cs typeface="Times New Roman"/>
                        </a:rPr>
                        <a:t>100</a:t>
                      </a:r>
                      <a:endParaRPr lang="fr-FR" sz="2800">
                        <a:solidFill>
                          <a:srgbClr val="365F91"/>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tcPr>
                </a:tc>
                <a:tc>
                  <a:txBody>
                    <a:bodyPr/>
                    <a:lstStyle/>
                    <a:p>
                      <a:pPr algn="ctr">
                        <a:lnSpc>
                          <a:spcPct val="115000"/>
                        </a:lnSpc>
                        <a:spcAft>
                          <a:spcPts val="1000"/>
                        </a:spcAft>
                      </a:pPr>
                      <a:r>
                        <a:rPr lang="en-US" sz="2000">
                          <a:solidFill>
                            <a:srgbClr val="000000"/>
                          </a:solidFill>
                          <a:latin typeface="Calibri"/>
                          <a:cs typeface="Times New Roman"/>
                        </a:rPr>
                        <a:t>364</a:t>
                      </a:r>
                      <a:endParaRPr lang="fr-FR" sz="2800">
                        <a:solidFill>
                          <a:srgbClr val="365F91"/>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tcPr>
                </a:tc>
                <a:tc>
                  <a:txBody>
                    <a:bodyPr/>
                    <a:lstStyle/>
                    <a:p>
                      <a:pPr algn="ctr">
                        <a:lnSpc>
                          <a:spcPct val="115000"/>
                        </a:lnSpc>
                        <a:spcAft>
                          <a:spcPts val="1000"/>
                        </a:spcAft>
                      </a:pPr>
                      <a:r>
                        <a:rPr lang="en-US" sz="2000" dirty="0">
                          <a:solidFill>
                            <a:srgbClr val="000000"/>
                          </a:solidFill>
                          <a:latin typeface="Calibri"/>
                          <a:cs typeface="Times New Roman"/>
                        </a:rPr>
                        <a:t>100</a:t>
                      </a:r>
                      <a:endParaRPr lang="fr-FR" sz="2800" dirty="0">
                        <a:solidFill>
                          <a:srgbClr val="365F91"/>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tcPr>
                </a:tc>
              </a:tr>
            </a:tbl>
          </a:graphicData>
        </a:graphic>
      </p:graphicFrame>
      <p:sp>
        <p:nvSpPr>
          <p:cNvPr id="6" name="Oval 5"/>
          <p:cNvSpPr/>
          <p:nvPr/>
        </p:nvSpPr>
        <p:spPr>
          <a:xfrm>
            <a:off x="5870448" y="2368653"/>
            <a:ext cx="758952" cy="429768"/>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954232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1"/>
          <p:cNvSpPr txBox="1">
            <a:spLocks/>
          </p:cNvSpPr>
          <p:nvPr/>
        </p:nvSpPr>
        <p:spPr>
          <a:xfrm>
            <a:off x="457200" y="0"/>
            <a:ext cx="8229600" cy="1143000"/>
          </a:xfrm>
          <a:prstGeom prst="rect">
            <a:avLst/>
          </a:prstGeom>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3600" dirty="0" smtClean="0">
                <a:solidFill>
                  <a:schemeClr val="bg1"/>
                </a:solidFill>
              </a:rPr>
              <a:t>Characterization of the Tunisian  platform</a:t>
            </a:r>
            <a:endParaRPr kumimoji="0" lang="en-US" sz="3100" b="1" i="0" u="none" strike="noStrike" kern="1200" cap="none" spc="0" normalizeH="0" baseline="0" noProof="0" dirty="0">
              <a:ln>
                <a:noFill/>
              </a:ln>
              <a:solidFill>
                <a:schemeClr val="bg1"/>
              </a:solidFill>
              <a:effectLst/>
              <a:uLnTx/>
              <a:uFillTx/>
              <a:latin typeface="+mj-lt"/>
              <a:ea typeface="+mj-ea"/>
              <a:cs typeface="+mj-cs"/>
            </a:endParaRPr>
          </a:p>
        </p:txBody>
      </p:sp>
      <p:sp>
        <p:nvSpPr>
          <p:cNvPr id="9" name="Rectangle 1"/>
          <p:cNvSpPr>
            <a:spLocks noChangeArrowheads="1"/>
          </p:cNvSpPr>
          <p:nvPr/>
        </p:nvSpPr>
        <p:spPr bwMode="auto">
          <a:xfrm>
            <a:off x="990600" y="1691789"/>
            <a:ext cx="5638800" cy="43088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r>
              <a:rPr lang="en-US" sz="2200" dirty="0" smtClean="0">
                <a:solidFill>
                  <a:schemeClr val="tx2">
                    <a:lumMod val="60000"/>
                    <a:lumOff val="40000"/>
                  </a:schemeClr>
                </a:solidFill>
              </a:rPr>
              <a:t>CA adoption by total area</a:t>
            </a:r>
            <a:endParaRPr lang="fr-FR" sz="2200" dirty="0" smtClean="0">
              <a:solidFill>
                <a:schemeClr val="tx2">
                  <a:lumMod val="60000"/>
                  <a:lumOff val="40000"/>
                </a:schemeClr>
              </a:solidFill>
            </a:endParaRPr>
          </a:p>
        </p:txBody>
      </p:sp>
      <p:graphicFrame>
        <p:nvGraphicFramePr>
          <p:cNvPr id="6" name="Tableau 5"/>
          <p:cNvGraphicFramePr>
            <a:graphicFrameLocks noGrp="1"/>
          </p:cNvGraphicFramePr>
          <p:nvPr/>
        </p:nvGraphicFramePr>
        <p:xfrm>
          <a:off x="457198" y="2667000"/>
          <a:ext cx="8458201" cy="2956560"/>
        </p:xfrm>
        <a:graphic>
          <a:graphicData uri="http://schemas.openxmlformats.org/drawingml/2006/table">
            <a:tbl>
              <a:tblPr/>
              <a:tblGrid>
                <a:gridCol w="1714772"/>
                <a:gridCol w="1291314"/>
                <a:gridCol w="894267"/>
                <a:gridCol w="1291314"/>
                <a:gridCol w="894267"/>
                <a:gridCol w="1202070"/>
                <a:gridCol w="1170197"/>
              </a:tblGrid>
              <a:tr h="342900">
                <a:tc>
                  <a:txBody>
                    <a:bodyPr/>
                    <a:lstStyle/>
                    <a:p>
                      <a:endParaRPr lang="fr-FR" sz="2800">
                        <a:solidFill>
                          <a:srgbClr val="365F91"/>
                        </a:solidFill>
                        <a:latin typeface="Calibri"/>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gridSpan="2">
                  <a:txBody>
                    <a:bodyPr/>
                    <a:lstStyle/>
                    <a:p>
                      <a:pPr algn="ctr">
                        <a:lnSpc>
                          <a:spcPct val="115000"/>
                        </a:lnSpc>
                        <a:spcAft>
                          <a:spcPts val="0"/>
                        </a:spcAft>
                      </a:pPr>
                      <a:r>
                        <a:rPr lang="en-US" sz="2000" b="1">
                          <a:solidFill>
                            <a:srgbClr val="000000"/>
                          </a:solidFill>
                          <a:latin typeface="Calibri"/>
                          <a:cs typeface="Times New Roman"/>
                        </a:rPr>
                        <a:t>Non adoption</a:t>
                      </a:r>
                      <a:endParaRPr lang="fr-FR" sz="2800">
                        <a:solidFill>
                          <a:srgbClr val="365F91"/>
                        </a:solidFill>
                        <a:latin typeface="Calibri"/>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fr-FR"/>
                    </a:p>
                  </a:txBody>
                  <a:tcPr/>
                </a:tc>
                <a:tc gridSpan="2">
                  <a:txBody>
                    <a:bodyPr/>
                    <a:lstStyle/>
                    <a:p>
                      <a:pPr algn="ctr">
                        <a:lnSpc>
                          <a:spcPct val="115000"/>
                        </a:lnSpc>
                        <a:spcAft>
                          <a:spcPts val="0"/>
                        </a:spcAft>
                      </a:pPr>
                      <a:r>
                        <a:rPr lang="en-US" sz="2000" b="1">
                          <a:solidFill>
                            <a:srgbClr val="000000"/>
                          </a:solidFill>
                          <a:latin typeface="Calibri"/>
                          <a:cs typeface="Times New Roman"/>
                        </a:rPr>
                        <a:t>Adoption</a:t>
                      </a:r>
                      <a:endParaRPr lang="fr-FR" sz="2800">
                        <a:solidFill>
                          <a:srgbClr val="365F91"/>
                        </a:solidFill>
                        <a:latin typeface="Calibri"/>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fr-FR"/>
                    </a:p>
                  </a:txBody>
                  <a:tcPr/>
                </a:tc>
                <a:tc gridSpan="2">
                  <a:txBody>
                    <a:bodyPr/>
                    <a:lstStyle/>
                    <a:p>
                      <a:pPr algn="ctr">
                        <a:spcAft>
                          <a:spcPts val="0"/>
                        </a:spcAft>
                      </a:pPr>
                      <a:r>
                        <a:rPr lang="en-US" sz="2000" b="1">
                          <a:solidFill>
                            <a:srgbClr val="000000"/>
                          </a:solidFill>
                          <a:latin typeface="Calibri"/>
                          <a:cs typeface="Times New Roman"/>
                        </a:rPr>
                        <a:t>Total</a:t>
                      </a:r>
                      <a:endParaRPr lang="fr-FR" sz="2800">
                        <a:solidFill>
                          <a:srgbClr val="365F91"/>
                        </a:solidFill>
                        <a:latin typeface="Calibri"/>
                      </a:endParaRPr>
                    </a:p>
                  </a:txBody>
                  <a:tcPr marL="68580" marR="68580" marT="0" marB="0" anchor="ctr">
                    <a:lnL>
                      <a:noFill/>
                    </a:lnL>
                    <a:lnR>
                      <a:noFill/>
                    </a:lnR>
                    <a:lnT w="12700" cap="flat" cmpd="sng" algn="ctr">
                      <a:solidFill>
                        <a:srgbClr val="000000"/>
                      </a:solidFill>
                      <a:prstDash val="solid"/>
                      <a:round/>
                      <a:headEnd type="none" w="med" len="med"/>
                      <a:tailEnd type="none" w="med" len="med"/>
                    </a:lnT>
                    <a:lnB>
                      <a:noFill/>
                    </a:lnB>
                  </a:tcPr>
                </a:tc>
                <a:tc hMerge="1">
                  <a:txBody>
                    <a:bodyPr/>
                    <a:lstStyle/>
                    <a:p>
                      <a:endParaRPr lang="fr-FR"/>
                    </a:p>
                  </a:txBody>
                  <a:tcPr/>
                </a:tc>
              </a:tr>
              <a:tr h="342900">
                <a:tc>
                  <a:txBody>
                    <a:bodyPr/>
                    <a:lstStyle/>
                    <a:p>
                      <a:pPr algn="just">
                        <a:lnSpc>
                          <a:spcPct val="115000"/>
                        </a:lnSpc>
                        <a:spcAft>
                          <a:spcPts val="0"/>
                        </a:spcAft>
                      </a:pPr>
                      <a:r>
                        <a:rPr lang="en-US" sz="2000" b="1">
                          <a:solidFill>
                            <a:srgbClr val="000000"/>
                          </a:solidFill>
                          <a:latin typeface="Calibri"/>
                          <a:cs typeface="Times New Roman"/>
                        </a:rPr>
                        <a:t>Total area (ha)</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Nbr</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Nbr</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spcAft>
                          <a:spcPts val="0"/>
                        </a:spcAft>
                      </a:pPr>
                      <a:r>
                        <a:rPr lang="en-US" sz="2000">
                          <a:solidFill>
                            <a:srgbClr val="000000"/>
                          </a:solidFill>
                          <a:latin typeface="Calibri"/>
                          <a:cs typeface="Times New Roman"/>
                        </a:rPr>
                        <a:t>%</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r>
              <a:tr h="342900">
                <a:tc>
                  <a:txBody>
                    <a:bodyPr/>
                    <a:lstStyle/>
                    <a:p>
                      <a:pPr algn="just">
                        <a:lnSpc>
                          <a:spcPct val="115000"/>
                        </a:lnSpc>
                        <a:spcAft>
                          <a:spcPts val="0"/>
                        </a:spcAft>
                      </a:pPr>
                      <a:r>
                        <a:rPr lang="en-US" sz="2000" b="1">
                          <a:solidFill>
                            <a:srgbClr val="000000"/>
                          </a:solidFill>
                          <a:latin typeface="Calibri"/>
                          <a:cs typeface="Times New Roman"/>
                        </a:rPr>
                        <a:t>&lt;5</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a:solidFill>
                            <a:srgbClr val="000000"/>
                          </a:solidFill>
                          <a:latin typeface="Calibri"/>
                          <a:cs typeface="Times New Roman"/>
                        </a:rPr>
                        <a:t>121</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a:solidFill>
                            <a:srgbClr val="000000"/>
                          </a:solidFill>
                          <a:latin typeface="Calibri"/>
                          <a:cs typeface="Times New Roman"/>
                        </a:rPr>
                        <a:t>35.90</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a:solidFill>
                            <a:srgbClr val="000000"/>
                          </a:solidFill>
                          <a:latin typeface="Calibri"/>
                          <a:cs typeface="Times New Roman"/>
                        </a:rPr>
                        <a:t>2</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a:solidFill>
                            <a:srgbClr val="000000"/>
                          </a:solidFill>
                          <a:latin typeface="Calibri"/>
                          <a:cs typeface="Times New Roman"/>
                        </a:rPr>
                        <a:t>7.40</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a:solidFill>
                            <a:srgbClr val="000000"/>
                          </a:solidFill>
                          <a:latin typeface="Calibri"/>
                          <a:cs typeface="Times New Roman"/>
                        </a:rPr>
                        <a:t>123</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spcAft>
                          <a:spcPts val="0"/>
                        </a:spcAft>
                      </a:pPr>
                      <a:r>
                        <a:rPr lang="en-US" sz="2000">
                          <a:solidFill>
                            <a:srgbClr val="000000"/>
                          </a:solidFill>
                          <a:latin typeface="Calibri"/>
                          <a:cs typeface="Times New Roman"/>
                        </a:rPr>
                        <a:t>33.97</a:t>
                      </a:r>
                      <a:endParaRPr lang="fr-FR" sz="2800">
                        <a:solidFill>
                          <a:srgbClr val="365F91"/>
                        </a:solidFill>
                        <a:latin typeface="Calibri"/>
                      </a:endParaRPr>
                    </a:p>
                  </a:txBody>
                  <a:tcPr marL="68580" marR="68580" marT="0" marB="0">
                    <a:lnL>
                      <a:noFill/>
                    </a:lnL>
                    <a:lnR>
                      <a:noFill/>
                    </a:lnR>
                    <a:lnT>
                      <a:noFill/>
                    </a:lnT>
                    <a:lnB>
                      <a:noFill/>
                    </a:lnB>
                  </a:tcPr>
                </a:tc>
              </a:tr>
              <a:tr h="342900">
                <a:tc>
                  <a:txBody>
                    <a:bodyPr/>
                    <a:lstStyle/>
                    <a:p>
                      <a:pPr algn="just">
                        <a:lnSpc>
                          <a:spcPct val="115000"/>
                        </a:lnSpc>
                        <a:spcAft>
                          <a:spcPts val="0"/>
                        </a:spcAft>
                      </a:pPr>
                      <a:r>
                        <a:rPr lang="en-US" sz="2000" b="1">
                          <a:solidFill>
                            <a:srgbClr val="000000"/>
                          </a:solidFill>
                          <a:latin typeface="Calibri"/>
                          <a:cs typeface="Times New Roman"/>
                        </a:rPr>
                        <a:t>5-15</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138</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40.94</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8</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29.62</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146</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spcAft>
                          <a:spcPts val="0"/>
                        </a:spcAft>
                      </a:pPr>
                      <a:r>
                        <a:rPr lang="en-US" sz="2000">
                          <a:solidFill>
                            <a:srgbClr val="000000"/>
                          </a:solidFill>
                          <a:latin typeface="Calibri"/>
                          <a:cs typeface="Times New Roman"/>
                        </a:rPr>
                        <a:t>40.11</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r>
              <a:tr h="342900">
                <a:tc>
                  <a:txBody>
                    <a:bodyPr/>
                    <a:lstStyle/>
                    <a:p>
                      <a:pPr algn="just">
                        <a:lnSpc>
                          <a:spcPct val="115000"/>
                        </a:lnSpc>
                        <a:spcAft>
                          <a:spcPts val="0"/>
                        </a:spcAft>
                      </a:pPr>
                      <a:r>
                        <a:rPr lang="en-US" sz="2000" b="1">
                          <a:solidFill>
                            <a:srgbClr val="000000"/>
                          </a:solidFill>
                          <a:latin typeface="Calibri"/>
                          <a:cs typeface="Times New Roman"/>
                        </a:rPr>
                        <a:t>15-25</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a:solidFill>
                            <a:srgbClr val="000000"/>
                          </a:solidFill>
                          <a:latin typeface="Calibri"/>
                          <a:cs typeface="Times New Roman"/>
                        </a:rPr>
                        <a:t>32</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a:solidFill>
                            <a:srgbClr val="000000"/>
                          </a:solidFill>
                          <a:latin typeface="Calibri"/>
                          <a:cs typeface="Times New Roman"/>
                        </a:rPr>
                        <a:t>9.49</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a:solidFill>
                            <a:srgbClr val="000000"/>
                          </a:solidFill>
                          <a:latin typeface="Calibri"/>
                          <a:cs typeface="Times New Roman"/>
                        </a:rPr>
                        <a:t>1</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a:solidFill>
                            <a:srgbClr val="000000"/>
                          </a:solidFill>
                          <a:latin typeface="Calibri"/>
                          <a:cs typeface="Times New Roman"/>
                        </a:rPr>
                        <a:t>3.70</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a:solidFill>
                            <a:srgbClr val="000000"/>
                          </a:solidFill>
                          <a:latin typeface="Calibri"/>
                          <a:cs typeface="Times New Roman"/>
                        </a:rPr>
                        <a:t>33</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spcAft>
                          <a:spcPts val="0"/>
                        </a:spcAft>
                      </a:pPr>
                      <a:r>
                        <a:rPr lang="en-US" sz="2000">
                          <a:solidFill>
                            <a:srgbClr val="000000"/>
                          </a:solidFill>
                          <a:latin typeface="Calibri"/>
                          <a:cs typeface="Times New Roman"/>
                        </a:rPr>
                        <a:t>9.07</a:t>
                      </a:r>
                      <a:endParaRPr lang="fr-FR" sz="2800">
                        <a:solidFill>
                          <a:srgbClr val="365F91"/>
                        </a:solidFill>
                        <a:latin typeface="Calibri"/>
                      </a:endParaRPr>
                    </a:p>
                  </a:txBody>
                  <a:tcPr marL="68580" marR="68580" marT="0" marB="0">
                    <a:lnL>
                      <a:noFill/>
                    </a:lnL>
                    <a:lnR>
                      <a:noFill/>
                    </a:lnR>
                    <a:lnT>
                      <a:noFill/>
                    </a:lnT>
                    <a:lnB>
                      <a:noFill/>
                    </a:lnB>
                  </a:tcPr>
                </a:tc>
              </a:tr>
              <a:tr h="342900">
                <a:tc>
                  <a:txBody>
                    <a:bodyPr/>
                    <a:lstStyle/>
                    <a:p>
                      <a:pPr algn="just">
                        <a:lnSpc>
                          <a:spcPct val="115000"/>
                        </a:lnSpc>
                        <a:spcAft>
                          <a:spcPts val="0"/>
                        </a:spcAft>
                      </a:pPr>
                      <a:r>
                        <a:rPr lang="en-US" sz="2000" b="1">
                          <a:solidFill>
                            <a:srgbClr val="000000"/>
                          </a:solidFill>
                          <a:latin typeface="Calibri"/>
                          <a:cs typeface="Times New Roman"/>
                        </a:rPr>
                        <a:t>25-50</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24</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7.12</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4</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14.81</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28</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ctr">
                        <a:spcAft>
                          <a:spcPts val="0"/>
                        </a:spcAft>
                      </a:pPr>
                      <a:r>
                        <a:rPr lang="en-US" sz="2000">
                          <a:solidFill>
                            <a:srgbClr val="000000"/>
                          </a:solidFill>
                          <a:latin typeface="Calibri"/>
                          <a:cs typeface="Times New Roman"/>
                        </a:rPr>
                        <a:t>7.64</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r>
              <a:tr h="342900">
                <a:tc>
                  <a:txBody>
                    <a:bodyPr/>
                    <a:lstStyle/>
                    <a:p>
                      <a:pPr algn="just">
                        <a:lnSpc>
                          <a:spcPct val="115000"/>
                        </a:lnSpc>
                        <a:spcAft>
                          <a:spcPts val="0"/>
                        </a:spcAft>
                      </a:pPr>
                      <a:r>
                        <a:rPr lang="en-US" sz="2000" b="1">
                          <a:solidFill>
                            <a:srgbClr val="000000"/>
                          </a:solidFill>
                          <a:latin typeface="Calibri"/>
                          <a:cs typeface="Times New Roman"/>
                        </a:rPr>
                        <a:t>&gt;50</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a:solidFill>
                            <a:srgbClr val="000000"/>
                          </a:solidFill>
                          <a:latin typeface="Calibri"/>
                          <a:cs typeface="Times New Roman"/>
                        </a:rPr>
                        <a:t>22</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a:solidFill>
                            <a:srgbClr val="000000"/>
                          </a:solidFill>
                          <a:latin typeface="Calibri"/>
                          <a:cs typeface="Times New Roman"/>
                        </a:rPr>
                        <a:t>6.52</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a:solidFill>
                            <a:srgbClr val="000000"/>
                          </a:solidFill>
                          <a:latin typeface="Calibri"/>
                          <a:cs typeface="Times New Roman"/>
                        </a:rPr>
                        <a:t>12</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a:solidFill>
                            <a:srgbClr val="000000"/>
                          </a:solidFill>
                          <a:latin typeface="Calibri"/>
                          <a:cs typeface="Times New Roman"/>
                        </a:rPr>
                        <a:t>44.44</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lnSpc>
                          <a:spcPct val="115000"/>
                        </a:lnSpc>
                        <a:spcAft>
                          <a:spcPts val="0"/>
                        </a:spcAft>
                      </a:pPr>
                      <a:r>
                        <a:rPr lang="en-US" sz="2000">
                          <a:solidFill>
                            <a:srgbClr val="000000"/>
                          </a:solidFill>
                          <a:latin typeface="Calibri"/>
                          <a:cs typeface="Times New Roman"/>
                        </a:rPr>
                        <a:t>34</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ctr">
                        <a:spcAft>
                          <a:spcPts val="0"/>
                        </a:spcAft>
                      </a:pPr>
                      <a:r>
                        <a:rPr lang="en-US" sz="2000">
                          <a:solidFill>
                            <a:srgbClr val="000000"/>
                          </a:solidFill>
                          <a:latin typeface="Calibri"/>
                          <a:cs typeface="Times New Roman"/>
                        </a:rPr>
                        <a:t>9.34</a:t>
                      </a:r>
                      <a:endParaRPr lang="fr-FR" sz="2800">
                        <a:solidFill>
                          <a:srgbClr val="365F91"/>
                        </a:solidFill>
                        <a:latin typeface="Calibri"/>
                      </a:endParaRPr>
                    </a:p>
                  </a:txBody>
                  <a:tcPr marL="68580" marR="68580" marT="0" marB="0">
                    <a:lnL>
                      <a:noFill/>
                    </a:lnL>
                    <a:lnR>
                      <a:noFill/>
                    </a:lnR>
                    <a:lnT>
                      <a:noFill/>
                    </a:lnT>
                    <a:lnB>
                      <a:noFill/>
                    </a:lnB>
                  </a:tcPr>
                </a:tc>
              </a:tr>
              <a:tr h="342900">
                <a:tc>
                  <a:txBody>
                    <a:bodyPr/>
                    <a:lstStyle/>
                    <a:p>
                      <a:pPr algn="just">
                        <a:lnSpc>
                          <a:spcPct val="115000"/>
                        </a:lnSpc>
                        <a:spcAft>
                          <a:spcPts val="0"/>
                        </a:spcAft>
                      </a:pPr>
                      <a:r>
                        <a:rPr lang="en-US" sz="2000" b="1">
                          <a:solidFill>
                            <a:srgbClr val="000000"/>
                          </a:solidFill>
                          <a:latin typeface="Calibri"/>
                          <a:cs typeface="Times New Roman"/>
                        </a:rPr>
                        <a:t>Total</a:t>
                      </a:r>
                      <a:endParaRPr lang="fr-FR" sz="2800">
                        <a:solidFill>
                          <a:srgbClr val="365F91"/>
                        </a:solidFill>
                        <a:latin typeface="Calibri"/>
                      </a:endParaRPr>
                    </a:p>
                  </a:txBody>
                  <a:tcPr marL="68580" marR="68580" marT="0" marB="0">
                    <a:lnL>
                      <a:noFill/>
                    </a:lnL>
                    <a:lnR>
                      <a:noFill/>
                    </a:lnR>
                    <a:lnT>
                      <a:noFill/>
                    </a:lnT>
                    <a:lnB w="12700" cap="flat" cmpd="sng" algn="ctr">
                      <a:solidFill>
                        <a:srgbClr val="000000"/>
                      </a:solidFill>
                      <a:prstDash val="solid"/>
                      <a:round/>
                      <a:headEnd type="none" w="med" len="med"/>
                      <a:tailEnd type="none" w="med" len="med"/>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337</a:t>
                      </a:r>
                      <a:endParaRPr lang="fr-FR" sz="2800">
                        <a:solidFill>
                          <a:srgbClr val="365F91"/>
                        </a:solidFill>
                        <a:latin typeface="Calibri"/>
                      </a:endParaRPr>
                    </a:p>
                  </a:txBody>
                  <a:tcPr marL="68580" marR="68580" marT="0" marB="0">
                    <a:lnL>
                      <a:noFill/>
                    </a:lnL>
                    <a:lnR>
                      <a:noFill/>
                    </a:lnR>
                    <a:lnT>
                      <a:noFill/>
                    </a:lnT>
                    <a:lnB w="12700" cap="flat" cmpd="sng" algn="ctr">
                      <a:solidFill>
                        <a:srgbClr val="000000"/>
                      </a:solidFill>
                      <a:prstDash val="solid"/>
                      <a:round/>
                      <a:headEnd type="none" w="med" len="med"/>
                      <a:tailEnd type="none" w="med" len="med"/>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100</a:t>
                      </a:r>
                      <a:endParaRPr lang="fr-FR" sz="2800">
                        <a:solidFill>
                          <a:srgbClr val="365F91"/>
                        </a:solidFill>
                        <a:latin typeface="Calibri"/>
                      </a:endParaRPr>
                    </a:p>
                  </a:txBody>
                  <a:tcPr marL="68580" marR="68580" marT="0" marB="0">
                    <a:lnL>
                      <a:noFill/>
                    </a:lnL>
                    <a:lnR>
                      <a:noFill/>
                    </a:lnR>
                    <a:lnT>
                      <a:noFill/>
                    </a:lnT>
                    <a:lnB w="12700" cap="flat" cmpd="sng" algn="ctr">
                      <a:solidFill>
                        <a:srgbClr val="000000"/>
                      </a:solidFill>
                      <a:prstDash val="solid"/>
                      <a:round/>
                      <a:headEnd type="none" w="med" len="med"/>
                      <a:tailEnd type="none" w="med" len="med"/>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27</a:t>
                      </a:r>
                      <a:endParaRPr lang="fr-FR" sz="2800">
                        <a:solidFill>
                          <a:srgbClr val="365F91"/>
                        </a:solidFill>
                        <a:latin typeface="Calibri"/>
                      </a:endParaRPr>
                    </a:p>
                  </a:txBody>
                  <a:tcPr marL="68580" marR="68580" marT="0" marB="0">
                    <a:lnL>
                      <a:noFill/>
                    </a:lnL>
                    <a:lnR>
                      <a:noFill/>
                    </a:lnR>
                    <a:lnT>
                      <a:noFill/>
                    </a:lnT>
                    <a:lnB w="12700" cap="flat" cmpd="sng" algn="ctr">
                      <a:solidFill>
                        <a:srgbClr val="000000"/>
                      </a:solidFill>
                      <a:prstDash val="solid"/>
                      <a:round/>
                      <a:headEnd type="none" w="med" len="med"/>
                      <a:tailEnd type="none" w="med" len="med"/>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100</a:t>
                      </a:r>
                      <a:endParaRPr lang="fr-FR" sz="2800">
                        <a:solidFill>
                          <a:srgbClr val="365F91"/>
                        </a:solidFill>
                        <a:latin typeface="Calibri"/>
                      </a:endParaRPr>
                    </a:p>
                  </a:txBody>
                  <a:tcPr marL="68580" marR="68580" marT="0" marB="0">
                    <a:lnL>
                      <a:noFill/>
                    </a:lnL>
                    <a:lnR>
                      <a:noFill/>
                    </a:lnR>
                    <a:lnT>
                      <a:noFill/>
                    </a:lnT>
                    <a:lnB w="12700" cap="flat" cmpd="sng" algn="ctr">
                      <a:solidFill>
                        <a:srgbClr val="000000"/>
                      </a:solidFill>
                      <a:prstDash val="solid"/>
                      <a:round/>
                      <a:headEnd type="none" w="med" len="med"/>
                      <a:tailEnd type="none" w="med" len="med"/>
                    </a:lnB>
                    <a:solidFill>
                      <a:srgbClr val="D3DFEE"/>
                    </a:solidFill>
                  </a:tcPr>
                </a:tc>
                <a:tc>
                  <a:txBody>
                    <a:bodyPr/>
                    <a:lstStyle/>
                    <a:p>
                      <a:pPr algn="ctr">
                        <a:lnSpc>
                          <a:spcPct val="115000"/>
                        </a:lnSpc>
                        <a:spcAft>
                          <a:spcPts val="0"/>
                        </a:spcAft>
                      </a:pPr>
                      <a:r>
                        <a:rPr lang="en-US" sz="2000">
                          <a:solidFill>
                            <a:srgbClr val="000000"/>
                          </a:solidFill>
                          <a:latin typeface="Calibri"/>
                          <a:cs typeface="Times New Roman"/>
                        </a:rPr>
                        <a:t>364</a:t>
                      </a:r>
                      <a:endParaRPr lang="fr-FR" sz="2800">
                        <a:solidFill>
                          <a:srgbClr val="365F91"/>
                        </a:solidFill>
                        <a:latin typeface="Calibri"/>
                      </a:endParaRPr>
                    </a:p>
                  </a:txBody>
                  <a:tcPr marL="68580" marR="68580" marT="0" marB="0">
                    <a:lnL>
                      <a:noFill/>
                    </a:lnL>
                    <a:lnR>
                      <a:noFill/>
                    </a:lnR>
                    <a:lnT>
                      <a:noFill/>
                    </a:lnT>
                    <a:lnB w="12700" cap="flat" cmpd="sng" algn="ctr">
                      <a:solidFill>
                        <a:srgbClr val="000000"/>
                      </a:solidFill>
                      <a:prstDash val="solid"/>
                      <a:round/>
                      <a:headEnd type="none" w="med" len="med"/>
                      <a:tailEnd type="none" w="med" len="med"/>
                    </a:lnB>
                    <a:solidFill>
                      <a:srgbClr val="D3DFEE"/>
                    </a:solidFill>
                  </a:tcPr>
                </a:tc>
                <a:tc>
                  <a:txBody>
                    <a:bodyPr/>
                    <a:lstStyle/>
                    <a:p>
                      <a:pPr algn="ctr">
                        <a:spcAft>
                          <a:spcPts val="0"/>
                        </a:spcAft>
                      </a:pPr>
                      <a:r>
                        <a:rPr lang="en-US" sz="2000" dirty="0">
                          <a:solidFill>
                            <a:srgbClr val="000000"/>
                          </a:solidFill>
                          <a:latin typeface="Calibri"/>
                          <a:cs typeface="Times New Roman"/>
                        </a:rPr>
                        <a:t>100</a:t>
                      </a:r>
                      <a:endParaRPr lang="fr-FR" sz="2800" dirty="0">
                        <a:solidFill>
                          <a:srgbClr val="365F91"/>
                        </a:solidFill>
                        <a:latin typeface="Calibri"/>
                      </a:endParaRPr>
                    </a:p>
                  </a:txBody>
                  <a:tcPr marL="68580" marR="68580" marT="0" marB="0">
                    <a:lnL>
                      <a:noFill/>
                    </a:lnL>
                    <a:lnR>
                      <a:noFill/>
                    </a:lnR>
                    <a:lnT>
                      <a:noFill/>
                    </a:lnT>
                    <a:lnB w="12700" cap="flat" cmpd="sng" algn="ctr">
                      <a:solidFill>
                        <a:srgbClr val="000000"/>
                      </a:solidFill>
                      <a:prstDash val="solid"/>
                      <a:round/>
                      <a:headEnd type="none" w="med" len="med"/>
                      <a:tailEnd type="none" w="med" len="med"/>
                    </a:lnB>
                    <a:solidFill>
                      <a:srgbClr val="D3DFEE"/>
                    </a:solidFill>
                  </a:tcPr>
                </a:tc>
              </a:tr>
            </a:tbl>
          </a:graphicData>
        </a:graphic>
      </p:graphicFrame>
      <p:sp>
        <p:nvSpPr>
          <p:cNvPr id="5" name="Oval 4"/>
          <p:cNvSpPr/>
          <p:nvPr/>
        </p:nvSpPr>
        <p:spPr>
          <a:xfrm>
            <a:off x="5696712" y="4846213"/>
            <a:ext cx="758952" cy="429768"/>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3355848" y="3563004"/>
            <a:ext cx="1088136" cy="661523"/>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2650184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1"/>
          <p:cNvSpPr txBox="1">
            <a:spLocks/>
          </p:cNvSpPr>
          <p:nvPr/>
        </p:nvSpPr>
        <p:spPr>
          <a:xfrm>
            <a:off x="457200" y="0"/>
            <a:ext cx="8229600" cy="566928"/>
          </a:xfrm>
          <a:prstGeom prst="rect">
            <a:avLst/>
          </a:prstGeom>
        </p:spPr>
        <p:txBody>
          <a:bodyP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3600" dirty="0" smtClean="0">
                <a:solidFill>
                  <a:schemeClr val="bg1"/>
                </a:solidFill>
                <a:latin typeface="+mn-lt"/>
              </a:rPr>
              <a:t>Characterization of the Tunisian  platform</a:t>
            </a:r>
            <a:r>
              <a:rPr kumimoji="0" lang="en-US" sz="3600" b="0" i="0" u="none" strike="noStrike" kern="1200" cap="none" spc="0" normalizeH="0" baseline="0" noProof="0" dirty="0" smtClean="0">
                <a:ln>
                  <a:noFill/>
                </a:ln>
                <a:solidFill>
                  <a:schemeClr val="bg1"/>
                </a:solidFill>
                <a:effectLst/>
                <a:uLnTx/>
                <a:uFillTx/>
                <a:latin typeface="+mn-lt"/>
                <a:ea typeface="+mj-ea"/>
                <a:cs typeface="+mj-cs"/>
              </a:rPr>
              <a:t/>
            </a:r>
            <a:br>
              <a:rPr kumimoji="0" lang="en-US" sz="3600" b="0" i="0" u="none" strike="noStrike" kern="1200" cap="none" spc="0" normalizeH="0" baseline="0" noProof="0" dirty="0" smtClean="0">
                <a:ln>
                  <a:noFill/>
                </a:ln>
                <a:solidFill>
                  <a:schemeClr val="bg1"/>
                </a:solidFill>
                <a:effectLst/>
                <a:uLnTx/>
                <a:uFillTx/>
                <a:latin typeface="+mn-lt"/>
                <a:ea typeface="+mj-ea"/>
                <a:cs typeface="+mj-cs"/>
              </a:rPr>
            </a:br>
            <a:endParaRPr kumimoji="0" lang="en-US" sz="3600" b="1" i="0" u="none" strike="noStrike" kern="1200" cap="none" spc="0" normalizeH="0" baseline="0" noProof="0" dirty="0">
              <a:ln>
                <a:noFill/>
              </a:ln>
              <a:solidFill>
                <a:schemeClr val="bg1"/>
              </a:solidFill>
              <a:effectLst/>
              <a:uLnTx/>
              <a:uFillTx/>
              <a:latin typeface="+mn-lt"/>
              <a:ea typeface="+mj-ea"/>
              <a:cs typeface="+mj-cs"/>
            </a:endParaRPr>
          </a:p>
        </p:txBody>
      </p:sp>
      <p:sp>
        <p:nvSpPr>
          <p:cNvPr id="9" name="Rectangle 1"/>
          <p:cNvSpPr>
            <a:spLocks noChangeArrowheads="1"/>
          </p:cNvSpPr>
          <p:nvPr/>
        </p:nvSpPr>
        <p:spPr bwMode="auto">
          <a:xfrm>
            <a:off x="762000" y="1668960"/>
            <a:ext cx="7924800" cy="7694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r>
              <a:rPr lang="en-US" sz="2200" dirty="0" smtClean="0">
                <a:solidFill>
                  <a:schemeClr val="tx2">
                    <a:lumMod val="60000"/>
                    <a:lumOff val="40000"/>
                  </a:schemeClr>
                </a:solidFill>
              </a:rPr>
              <a:t>Average Cost repartition according to the conventional and direct seeding techniques.</a:t>
            </a:r>
            <a:endParaRPr lang="fr-FR" sz="2200" dirty="0" smtClean="0">
              <a:solidFill>
                <a:schemeClr val="tx2">
                  <a:lumMod val="60000"/>
                  <a:lumOff val="40000"/>
                </a:schemeClr>
              </a:solidFill>
            </a:endParaRPr>
          </a:p>
        </p:txBody>
      </p:sp>
      <p:graphicFrame>
        <p:nvGraphicFramePr>
          <p:cNvPr id="7" name="Tableau 6"/>
          <p:cNvGraphicFramePr>
            <a:graphicFrameLocks noGrp="1"/>
          </p:cNvGraphicFramePr>
          <p:nvPr>
            <p:extLst>
              <p:ext uri="{D42A27DB-BD31-4B8C-83A1-F6EECF244321}">
                <p14:modId xmlns:p14="http://schemas.microsoft.com/office/powerpoint/2010/main" val="4133253026"/>
              </p:ext>
            </p:extLst>
          </p:nvPr>
        </p:nvGraphicFramePr>
        <p:xfrm>
          <a:off x="381000" y="2667000"/>
          <a:ext cx="8458199" cy="2819397"/>
        </p:xfrm>
        <a:graphic>
          <a:graphicData uri="http://schemas.openxmlformats.org/drawingml/2006/table">
            <a:tbl>
              <a:tblPr/>
              <a:tblGrid>
                <a:gridCol w="2438400"/>
                <a:gridCol w="1676400"/>
                <a:gridCol w="1371600"/>
                <a:gridCol w="1676400"/>
                <a:gridCol w="1295399"/>
              </a:tblGrid>
              <a:tr h="402771">
                <a:tc>
                  <a:txBody>
                    <a:bodyPr/>
                    <a:lstStyle/>
                    <a:p>
                      <a:pPr>
                        <a:lnSpc>
                          <a:spcPct val="115000"/>
                        </a:lnSpc>
                        <a:spcAft>
                          <a:spcPts val="0"/>
                        </a:spcAft>
                      </a:pPr>
                      <a:r>
                        <a:rPr lang="en-US" sz="1800" b="1" dirty="0">
                          <a:solidFill>
                            <a:srgbClr val="000000"/>
                          </a:solidFill>
                          <a:latin typeface="Calibri"/>
                          <a:ea typeface="Times New Roman"/>
                          <a:cs typeface="Times New Roman"/>
                        </a:rPr>
                        <a:t> </a:t>
                      </a:r>
                      <a:endParaRPr lang="fr-FR" sz="1800" dirty="0">
                        <a:solidFill>
                          <a:srgbClr val="365F91"/>
                        </a:solidFill>
                        <a:latin typeface="Calibri"/>
                        <a:ea typeface="Times New Roman"/>
                        <a:cs typeface="Arial"/>
                      </a:endParaRPr>
                    </a:p>
                  </a:txBody>
                  <a:tcPr marL="68580" marR="68580" marT="0" marB="0">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gridSpan="2">
                  <a:txBody>
                    <a:bodyPr/>
                    <a:lstStyle/>
                    <a:p>
                      <a:pPr algn="ctr">
                        <a:lnSpc>
                          <a:spcPct val="115000"/>
                        </a:lnSpc>
                        <a:spcAft>
                          <a:spcPts val="0"/>
                        </a:spcAft>
                      </a:pPr>
                      <a:r>
                        <a:rPr lang="fr-FR" sz="1800" b="1" dirty="0" err="1">
                          <a:solidFill>
                            <a:srgbClr val="000000"/>
                          </a:solidFill>
                          <a:latin typeface="Calibri"/>
                          <a:ea typeface="Times New Roman"/>
                          <a:cs typeface="Times New Roman"/>
                        </a:rPr>
                        <a:t>Conventional</a:t>
                      </a:r>
                      <a:r>
                        <a:rPr lang="fr-FR" sz="1800" b="1" dirty="0">
                          <a:solidFill>
                            <a:srgbClr val="000000"/>
                          </a:solidFill>
                          <a:latin typeface="Calibri"/>
                          <a:ea typeface="Times New Roman"/>
                          <a:cs typeface="Times New Roman"/>
                        </a:rPr>
                        <a:t> </a:t>
                      </a:r>
                      <a:r>
                        <a:rPr lang="fr-FR" sz="1800" b="1" dirty="0" smtClean="0">
                          <a:solidFill>
                            <a:srgbClr val="000000"/>
                          </a:solidFill>
                          <a:latin typeface="Calibri"/>
                          <a:ea typeface="Times New Roman"/>
                          <a:cs typeface="Times New Roman"/>
                        </a:rPr>
                        <a:t>Agriculture</a:t>
                      </a:r>
                      <a:endParaRPr lang="fr-FR" sz="1800" dirty="0">
                        <a:solidFill>
                          <a:srgbClr val="365F91"/>
                        </a:solidFill>
                        <a:latin typeface="Calibri"/>
                        <a:ea typeface="Times New Roman"/>
                        <a:cs typeface="Arial"/>
                      </a:endParaRPr>
                    </a:p>
                  </a:txBody>
                  <a:tcPr marL="68580" marR="68580" marT="0" marB="0">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hMerge="1">
                  <a:txBody>
                    <a:bodyPr/>
                    <a:lstStyle/>
                    <a:p>
                      <a:endParaRPr lang="fr-FR"/>
                    </a:p>
                  </a:txBody>
                  <a:tcPr/>
                </a:tc>
                <a:tc gridSpan="2">
                  <a:txBody>
                    <a:bodyPr/>
                    <a:lstStyle/>
                    <a:p>
                      <a:pPr algn="ctr">
                        <a:lnSpc>
                          <a:spcPct val="115000"/>
                        </a:lnSpc>
                        <a:spcAft>
                          <a:spcPts val="0"/>
                        </a:spcAft>
                      </a:pPr>
                      <a:r>
                        <a:rPr lang="fr-FR" sz="1800" b="1" dirty="0" smtClean="0">
                          <a:solidFill>
                            <a:srgbClr val="000000"/>
                          </a:solidFill>
                          <a:latin typeface="Calibri"/>
                          <a:ea typeface="Times New Roman"/>
                          <a:cs typeface="Times New Roman"/>
                        </a:rPr>
                        <a:t>Conservation Agriculture</a:t>
                      </a:r>
                      <a:endParaRPr lang="fr-FR" sz="1800" dirty="0">
                        <a:solidFill>
                          <a:srgbClr val="365F91"/>
                        </a:solidFill>
                        <a:latin typeface="Calibri"/>
                        <a:ea typeface="Times New Roman"/>
                        <a:cs typeface="Arial"/>
                      </a:endParaRPr>
                    </a:p>
                  </a:txBody>
                  <a:tcPr marL="68580" marR="68580" marT="0" marB="0">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hMerge="1">
                  <a:txBody>
                    <a:bodyPr/>
                    <a:lstStyle/>
                    <a:p>
                      <a:endParaRPr lang="fr-FR"/>
                    </a:p>
                  </a:txBody>
                  <a:tcPr/>
                </a:tc>
              </a:tr>
              <a:tr h="402771">
                <a:tc>
                  <a:txBody>
                    <a:bodyPr/>
                    <a:lstStyle/>
                    <a:p>
                      <a:pPr>
                        <a:lnSpc>
                          <a:spcPct val="115000"/>
                        </a:lnSpc>
                        <a:spcAft>
                          <a:spcPts val="0"/>
                        </a:spcAft>
                      </a:pPr>
                      <a:r>
                        <a:rPr lang="fr-FR" sz="1800" b="1">
                          <a:solidFill>
                            <a:srgbClr val="000000"/>
                          </a:solidFill>
                          <a:latin typeface="Calibri"/>
                          <a:ea typeface="Times New Roman"/>
                          <a:cs typeface="Times New Roman"/>
                        </a:rPr>
                        <a:t> </a:t>
                      </a:r>
                      <a:endParaRPr lang="fr-FR" sz="1800">
                        <a:solidFill>
                          <a:srgbClr val="365F91"/>
                        </a:solidFill>
                        <a:latin typeface="Calibri"/>
                        <a:ea typeface="Times New Roman"/>
                        <a:cs typeface="Arial"/>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lnSpc>
                          <a:spcPct val="115000"/>
                        </a:lnSpc>
                        <a:spcAft>
                          <a:spcPts val="0"/>
                        </a:spcAft>
                      </a:pPr>
                      <a:r>
                        <a:rPr lang="fr-FR" sz="1800" dirty="0" err="1">
                          <a:solidFill>
                            <a:srgbClr val="000000"/>
                          </a:solidFill>
                          <a:latin typeface="Calibri"/>
                          <a:ea typeface="Times New Roman"/>
                          <a:cs typeface="Times New Roman"/>
                        </a:rPr>
                        <a:t>Costs</a:t>
                      </a:r>
                      <a:r>
                        <a:rPr lang="fr-FR" sz="1800" dirty="0">
                          <a:solidFill>
                            <a:srgbClr val="000000"/>
                          </a:solidFill>
                          <a:latin typeface="Calibri"/>
                          <a:ea typeface="Times New Roman"/>
                          <a:cs typeface="Times New Roman"/>
                        </a:rPr>
                        <a:t> (TND/ha)</a:t>
                      </a:r>
                      <a:endParaRPr lang="fr-FR" sz="1800" dirty="0">
                        <a:solidFill>
                          <a:srgbClr val="365F91"/>
                        </a:solidFill>
                        <a:latin typeface="Calibri"/>
                        <a:ea typeface="Times New Roman"/>
                        <a:cs typeface="Arial"/>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lnSpc>
                          <a:spcPct val="115000"/>
                        </a:lnSpc>
                        <a:spcAft>
                          <a:spcPts val="0"/>
                        </a:spcAft>
                      </a:pPr>
                      <a:r>
                        <a:rPr lang="fr-FR" sz="1800">
                          <a:solidFill>
                            <a:srgbClr val="000000"/>
                          </a:solidFill>
                          <a:latin typeface="Calibri"/>
                          <a:ea typeface="Times New Roman"/>
                          <a:cs typeface="Times New Roman"/>
                        </a:rPr>
                        <a:t>%</a:t>
                      </a:r>
                      <a:endParaRPr lang="fr-FR" sz="1800">
                        <a:solidFill>
                          <a:srgbClr val="365F91"/>
                        </a:solidFill>
                        <a:latin typeface="Calibri"/>
                        <a:ea typeface="Times New Roman"/>
                        <a:cs typeface="Arial"/>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lnSpc>
                          <a:spcPct val="115000"/>
                        </a:lnSpc>
                        <a:spcAft>
                          <a:spcPts val="0"/>
                        </a:spcAft>
                      </a:pPr>
                      <a:r>
                        <a:rPr lang="fr-FR" sz="1800">
                          <a:solidFill>
                            <a:srgbClr val="000000"/>
                          </a:solidFill>
                          <a:latin typeface="Calibri"/>
                          <a:ea typeface="Times New Roman"/>
                          <a:cs typeface="Times New Roman"/>
                        </a:rPr>
                        <a:t>Costs (TND/ha)</a:t>
                      </a:r>
                      <a:endParaRPr lang="fr-FR" sz="1800">
                        <a:solidFill>
                          <a:srgbClr val="365F91"/>
                        </a:solidFill>
                        <a:latin typeface="Calibri"/>
                        <a:ea typeface="Times New Roman"/>
                        <a:cs typeface="Arial"/>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lnSpc>
                          <a:spcPct val="115000"/>
                        </a:lnSpc>
                        <a:spcAft>
                          <a:spcPts val="0"/>
                        </a:spcAft>
                      </a:pPr>
                      <a:r>
                        <a:rPr lang="fr-FR" sz="1800">
                          <a:solidFill>
                            <a:srgbClr val="000000"/>
                          </a:solidFill>
                          <a:latin typeface="Calibri"/>
                          <a:ea typeface="Times New Roman"/>
                          <a:cs typeface="Times New Roman"/>
                        </a:rPr>
                        <a:t>%</a:t>
                      </a:r>
                      <a:endParaRPr lang="fr-FR" sz="1800">
                        <a:solidFill>
                          <a:srgbClr val="365F91"/>
                        </a:solidFill>
                        <a:latin typeface="Calibri"/>
                        <a:ea typeface="Times New Roman"/>
                        <a:cs typeface="Arial"/>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r>
              <a:tr h="402771">
                <a:tc>
                  <a:txBody>
                    <a:bodyPr/>
                    <a:lstStyle/>
                    <a:p>
                      <a:pPr>
                        <a:lnSpc>
                          <a:spcPct val="115000"/>
                        </a:lnSpc>
                        <a:spcAft>
                          <a:spcPts val="0"/>
                        </a:spcAft>
                      </a:pPr>
                      <a:r>
                        <a:rPr lang="fr-FR" sz="1800" b="1">
                          <a:solidFill>
                            <a:srgbClr val="000000"/>
                          </a:solidFill>
                          <a:latin typeface="Calibri"/>
                          <a:ea typeface="Times New Roman"/>
                          <a:cs typeface="Times New Roman"/>
                        </a:rPr>
                        <a:t>Machinery </a:t>
                      </a:r>
                      <a:endParaRPr lang="fr-FR" sz="1800">
                        <a:solidFill>
                          <a:srgbClr val="365F91"/>
                        </a:solidFill>
                        <a:latin typeface="Calibri"/>
                        <a:ea typeface="Times New Roman"/>
                        <a:cs typeface="Arial"/>
                      </a:endParaRPr>
                    </a:p>
                  </a:txBody>
                  <a:tcPr marL="68580" marR="68580" marT="0" marB="0">
                    <a:lnL>
                      <a:noFill/>
                    </a:lnL>
                    <a:lnR>
                      <a:noFill/>
                    </a:lnR>
                    <a:lnT>
                      <a:noFill/>
                    </a:lnT>
                    <a:lnB>
                      <a:noFill/>
                    </a:lnB>
                  </a:tcPr>
                </a:tc>
                <a:tc>
                  <a:txBody>
                    <a:bodyPr/>
                    <a:lstStyle/>
                    <a:p>
                      <a:pPr algn="ctr">
                        <a:lnSpc>
                          <a:spcPct val="115000"/>
                        </a:lnSpc>
                        <a:spcAft>
                          <a:spcPts val="0"/>
                        </a:spcAft>
                      </a:pPr>
                      <a:r>
                        <a:rPr lang="fr-FR" sz="1800">
                          <a:solidFill>
                            <a:srgbClr val="000000"/>
                          </a:solidFill>
                          <a:latin typeface="Calibri"/>
                          <a:ea typeface="Times New Roman"/>
                          <a:cs typeface="Times New Roman"/>
                        </a:rPr>
                        <a:t>175.130</a:t>
                      </a:r>
                      <a:endParaRPr lang="fr-FR" sz="1800">
                        <a:solidFill>
                          <a:srgbClr val="365F91"/>
                        </a:solidFill>
                        <a:latin typeface="Calibri"/>
                        <a:ea typeface="Times New Roman"/>
                        <a:cs typeface="Arial"/>
                      </a:endParaRPr>
                    </a:p>
                  </a:txBody>
                  <a:tcPr marL="68580" marR="68580" marT="0" marB="0">
                    <a:lnL>
                      <a:noFill/>
                    </a:lnL>
                    <a:lnR>
                      <a:noFill/>
                    </a:lnR>
                    <a:lnT>
                      <a:noFill/>
                    </a:lnT>
                    <a:lnB>
                      <a:noFill/>
                    </a:lnB>
                  </a:tcPr>
                </a:tc>
                <a:tc>
                  <a:txBody>
                    <a:bodyPr/>
                    <a:lstStyle/>
                    <a:p>
                      <a:pPr algn="ctr">
                        <a:lnSpc>
                          <a:spcPct val="115000"/>
                        </a:lnSpc>
                        <a:spcAft>
                          <a:spcPts val="0"/>
                        </a:spcAft>
                      </a:pPr>
                      <a:r>
                        <a:rPr lang="fr-FR" sz="1800">
                          <a:solidFill>
                            <a:srgbClr val="000000"/>
                          </a:solidFill>
                          <a:latin typeface="Calibri"/>
                          <a:ea typeface="Times New Roman"/>
                          <a:cs typeface="Times New Roman"/>
                        </a:rPr>
                        <a:t>39%</a:t>
                      </a:r>
                      <a:endParaRPr lang="fr-FR" sz="1800">
                        <a:solidFill>
                          <a:srgbClr val="365F91"/>
                        </a:solidFill>
                        <a:latin typeface="Calibri"/>
                        <a:ea typeface="Times New Roman"/>
                        <a:cs typeface="Arial"/>
                      </a:endParaRPr>
                    </a:p>
                  </a:txBody>
                  <a:tcPr marL="68580" marR="68580" marT="0" marB="0">
                    <a:lnL>
                      <a:noFill/>
                    </a:lnL>
                    <a:lnR>
                      <a:noFill/>
                    </a:lnR>
                    <a:lnT>
                      <a:noFill/>
                    </a:lnT>
                    <a:lnB>
                      <a:noFill/>
                    </a:lnB>
                  </a:tcPr>
                </a:tc>
                <a:tc>
                  <a:txBody>
                    <a:bodyPr/>
                    <a:lstStyle/>
                    <a:p>
                      <a:pPr algn="ctr">
                        <a:lnSpc>
                          <a:spcPct val="115000"/>
                        </a:lnSpc>
                        <a:spcAft>
                          <a:spcPts val="0"/>
                        </a:spcAft>
                      </a:pPr>
                      <a:r>
                        <a:rPr lang="fr-FR" sz="1800">
                          <a:solidFill>
                            <a:srgbClr val="000000"/>
                          </a:solidFill>
                          <a:latin typeface="Calibri"/>
                          <a:ea typeface="Times New Roman"/>
                          <a:cs typeface="Times New Roman"/>
                        </a:rPr>
                        <a:t>115.450</a:t>
                      </a:r>
                      <a:endParaRPr lang="fr-FR" sz="1800">
                        <a:solidFill>
                          <a:srgbClr val="365F91"/>
                        </a:solidFill>
                        <a:latin typeface="Calibri"/>
                        <a:ea typeface="Times New Roman"/>
                        <a:cs typeface="Arial"/>
                      </a:endParaRPr>
                    </a:p>
                  </a:txBody>
                  <a:tcPr marL="68580" marR="68580" marT="0" marB="0">
                    <a:lnL>
                      <a:noFill/>
                    </a:lnL>
                    <a:lnR>
                      <a:noFill/>
                    </a:lnR>
                    <a:lnT>
                      <a:noFill/>
                    </a:lnT>
                    <a:lnB>
                      <a:noFill/>
                    </a:lnB>
                  </a:tcPr>
                </a:tc>
                <a:tc>
                  <a:txBody>
                    <a:bodyPr/>
                    <a:lstStyle/>
                    <a:p>
                      <a:pPr algn="ctr">
                        <a:lnSpc>
                          <a:spcPct val="115000"/>
                        </a:lnSpc>
                        <a:spcAft>
                          <a:spcPts val="0"/>
                        </a:spcAft>
                      </a:pPr>
                      <a:r>
                        <a:rPr lang="fr-FR" sz="1800">
                          <a:solidFill>
                            <a:srgbClr val="000000"/>
                          </a:solidFill>
                          <a:latin typeface="Calibri"/>
                          <a:ea typeface="Times New Roman"/>
                          <a:cs typeface="Times New Roman"/>
                        </a:rPr>
                        <a:t>24%</a:t>
                      </a:r>
                      <a:endParaRPr lang="fr-FR" sz="1800">
                        <a:solidFill>
                          <a:srgbClr val="365F91"/>
                        </a:solidFill>
                        <a:latin typeface="Calibri"/>
                        <a:ea typeface="Times New Roman"/>
                        <a:cs typeface="Arial"/>
                      </a:endParaRPr>
                    </a:p>
                  </a:txBody>
                  <a:tcPr marL="68580" marR="68580" marT="0" marB="0">
                    <a:lnL>
                      <a:noFill/>
                    </a:lnL>
                    <a:lnR>
                      <a:noFill/>
                    </a:lnR>
                    <a:lnT>
                      <a:noFill/>
                    </a:lnT>
                    <a:lnB>
                      <a:noFill/>
                    </a:lnB>
                  </a:tcPr>
                </a:tc>
              </a:tr>
              <a:tr h="402771">
                <a:tc>
                  <a:txBody>
                    <a:bodyPr/>
                    <a:lstStyle/>
                    <a:p>
                      <a:pPr>
                        <a:lnSpc>
                          <a:spcPct val="115000"/>
                        </a:lnSpc>
                        <a:spcAft>
                          <a:spcPts val="0"/>
                        </a:spcAft>
                      </a:pPr>
                      <a:r>
                        <a:rPr lang="fr-FR" sz="1800" b="1">
                          <a:solidFill>
                            <a:srgbClr val="000000"/>
                          </a:solidFill>
                          <a:latin typeface="Calibri"/>
                          <a:ea typeface="Times New Roman"/>
                          <a:cs typeface="Times New Roman"/>
                        </a:rPr>
                        <a:t>Labor </a:t>
                      </a:r>
                      <a:endParaRPr lang="fr-FR" sz="1800">
                        <a:solidFill>
                          <a:srgbClr val="365F91"/>
                        </a:solidFill>
                        <a:latin typeface="Calibri"/>
                        <a:ea typeface="Times New Roman"/>
                        <a:cs typeface="Arial"/>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fr-FR" sz="1800">
                          <a:solidFill>
                            <a:srgbClr val="000000"/>
                          </a:solidFill>
                          <a:latin typeface="Calibri"/>
                          <a:ea typeface="Times New Roman"/>
                          <a:cs typeface="Times New Roman"/>
                        </a:rPr>
                        <a:t>78.241</a:t>
                      </a:r>
                      <a:endParaRPr lang="fr-FR" sz="1800">
                        <a:solidFill>
                          <a:srgbClr val="365F91"/>
                        </a:solidFill>
                        <a:latin typeface="Calibri"/>
                        <a:ea typeface="Times New Roman"/>
                        <a:cs typeface="Arial"/>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fr-FR" sz="1800">
                          <a:solidFill>
                            <a:srgbClr val="000000"/>
                          </a:solidFill>
                          <a:latin typeface="Calibri"/>
                          <a:ea typeface="Times New Roman"/>
                          <a:cs typeface="Times New Roman"/>
                        </a:rPr>
                        <a:t>18%</a:t>
                      </a:r>
                      <a:endParaRPr lang="fr-FR" sz="1800">
                        <a:solidFill>
                          <a:srgbClr val="365F91"/>
                        </a:solidFill>
                        <a:latin typeface="Calibri"/>
                        <a:ea typeface="Times New Roman"/>
                        <a:cs typeface="Arial"/>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fr-FR" sz="1800">
                          <a:solidFill>
                            <a:srgbClr val="000000"/>
                          </a:solidFill>
                          <a:latin typeface="Calibri"/>
                          <a:ea typeface="Times New Roman"/>
                          <a:cs typeface="Times New Roman"/>
                        </a:rPr>
                        <a:t>57.550</a:t>
                      </a:r>
                      <a:endParaRPr lang="fr-FR" sz="1800">
                        <a:solidFill>
                          <a:srgbClr val="365F91"/>
                        </a:solidFill>
                        <a:latin typeface="Calibri"/>
                        <a:ea typeface="Times New Roman"/>
                        <a:cs typeface="Arial"/>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fr-FR" sz="1800">
                          <a:solidFill>
                            <a:srgbClr val="000000"/>
                          </a:solidFill>
                          <a:latin typeface="Calibri"/>
                          <a:ea typeface="Times New Roman"/>
                          <a:cs typeface="Times New Roman"/>
                        </a:rPr>
                        <a:t>12%</a:t>
                      </a:r>
                      <a:endParaRPr lang="fr-FR" sz="1800">
                        <a:solidFill>
                          <a:srgbClr val="365F91"/>
                        </a:solidFill>
                        <a:latin typeface="Calibri"/>
                        <a:ea typeface="Times New Roman"/>
                        <a:cs typeface="Arial"/>
                      </a:endParaRPr>
                    </a:p>
                  </a:txBody>
                  <a:tcPr marL="68580" marR="68580" marT="0" marB="0">
                    <a:lnL>
                      <a:noFill/>
                    </a:lnL>
                    <a:lnR>
                      <a:noFill/>
                    </a:lnR>
                    <a:lnT>
                      <a:noFill/>
                    </a:lnT>
                    <a:lnB>
                      <a:noFill/>
                    </a:lnB>
                    <a:solidFill>
                      <a:srgbClr val="D3DFEE"/>
                    </a:solidFill>
                  </a:tcPr>
                </a:tc>
              </a:tr>
              <a:tr h="402771">
                <a:tc>
                  <a:txBody>
                    <a:bodyPr/>
                    <a:lstStyle/>
                    <a:p>
                      <a:pPr>
                        <a:lnSpc>
                          <a:spcPct val="115000"/>
                        </a:lnSpc>
                        <a:spcAft>
                          <a:spcPts val="0"/>
                        </a:spcAft>
                      </a:pPr>
                      <a:r>
                        <a:rPr lang="fr-FR" sz="1800" b="1">
                          <a:solidFill>
                            <a:srgbClr val="000000"/>
                          </a:solidFill>
                          <a:latin typeface="Calibri"/>
                          <a:ea typeface="Times New Roman"/>
                          <a:cs typeface="Times New Roman"/>
                        </a:rPr>
                        <a:t>Fertlizers </a:t>
                      </a:r>
                      <a:endParaRPr lang="fr-FR" sz="1800">
                        <a:solidFill>
                          <a:srgbClr val="365F91"/>
                        </a:solidFill>
                        <a:latin typeface="Calibri"/>
                        <a:ea typeface="Times New Roman"/>
                        <a:cs typeface="Arial"/>
                      </a:endParaRPr>
                    </a:p>
                  </a:txBody>
                  <a:tcPr marL="68580" marR="68580" marT="0" marB="0">
                    <a:lnL>
                      <a:noFill/>
                    </a:lnL>
                    <a:lnR>
                      <a:noFill/>
                    </a:lnR>
                    <a:lnT>
                      <a:noFill/>
                    </a:lnT>
                    <a:lnB>
                      <a:noFill/>
                    </a:lnB>
                  </a:tcPr>
                </a:tc>
                <a:tc>
                  <a:txBody>
                    <a:bodyPr/>
                    <a:lstStyle/>
                    <a:p>
                      <a:pPr algn="ctr">
                        <a:lnSpc>
                          <a:spcPct val="115000"/>
                        </a:lnSpc>
                        <a:spcAft>
                          <a:spcPts val="0"/>
                        </a:spcAft>
                      </a:pPr>
                      <a:r>
                        <a:rPr lang="fr-FR" sz="1800">
                          <a:solidFill>
                            <a:srgbClr val="000000"/>
                          </a:solidFill>
                          <a:latin typeface="Calibri"/>
                          <a:ea typeface="Times New Roman"/>
                          <a:cs typeface="Times New Roman"/>
                        </a:rPr>
                        <a:t>145.000</a:t>
                      </a:r>
                      <a:endParaRPr lang="fr-FR" sz="1800">
                        <a:solidFill>
                          <a:srgbClr val="365F91"/>
                        </a:solidFill>
                        <a:latin typeface="Calibri"/>
                        <a:ea typeface="Times New Roman"/>
                        <a:cs typeface="Arial"/>
                      </a:endParaRPr>
                    </a:p>
                  </a:txBody>
                  <a:tcPr marL="68580" marR="68580" marT="0" marB="0">
                    <a:lnL>
                      <a:noFill/>
                    </a:lnL>
                    <a:lnR>
                      <a:noFill/>
                    </a:lnR>
                    <a:lnT>
                      <a:noFill/>
                    </a:lnT>
                    <a:lnB>
                      <a:noFill/>
                    </a:lnB>
                  </a:tcPr>
                </a:tc>
                <a:tc>
                  <a:txBody>
                    <a:bodyPr/>
                    <a:lstStyle/>
                    <a:p>
                      <a:pPr algn="ctr">
                        <a:lnSpc>
                          <a:spcPct val="115000"/>
                        </a:lnSpc>
                        <a:spcAft>
                          <a:spcPts val="0"/>
                        </a:spcAft>
                      </a:pPr>
                      <a:r>
                        <a:rPr lang="fr-FR" sz="1800">
                          <a:solidFill>
                            <a:srgbClr val="000000"/>
                          </a:solidFill>
                          <a:latin typeface="Calibri"/>
                          <a:ea typeface="Times New Roman"/>
                          <a:cs typeface="Times New Roman"/>
                        </a:rPr>
                        <a:t>32%</a:t>
                      </a:r>
                      <a:endParaRPr lang="fr-FR" sz="1800">
                        <a:solidFill>
                          <a:srgbClr val="365F91"/>
                        </a:solidFill>
                        <a:latin typeface="Calibri"/>
                        <a:ea typeface="Times New Roman"/>
                        <a:cs typeface="Arial"/>
                      </a:endParaRPr>
                    </a:p>
                  </a:txBody>
                  <a:tcPr marL="68580" marR="68580" marT="0" marB="0">
                    <a:lnL>
                      <a:noFill/>
                    </a:lnL>
                    <a:lnR>
                      <a:noFill/>
                    </a:lnR>
                    <a:lnT>
                      <a:noFill/>
                    </a:lnT>
                    <a:lnB>
                      <a:noFill/>
                    </a:lnB>
                  </a:tcPr>
                </a:tc>
                <a:tc>
                  <a:txBody>
                    <a:bodyPr/>
                    <a:lstStyle/>
                    <a:p>
                      <a:pPr algn="ctr">
                        <a:lnSpc>
                          <a:spcPct val="115000"/>
                        </a:lnSpc>
                        <a:spcAft>
                          <a:spcPts val="0"/>
                        </a:spcAft>
                      </a:pPr>
                      <a:r>
                        <a:rPr lang="fr-FR" sz="1800">
                          <a:solidFill>
                            <a:srgbClr val="000000"/>
                          </a:solidFill>
                          <a:latin typeface="Calibri"/>
                          <a:ea typeface="Times New Roman"/>
                          <a:cs typeface="Times New Roman"/>
                        </a:rPr>
                        <a:t>130.632</a:t>
                      </a:r>
                      <a:endParaRPr lang="fr-FR" sz="1800">
                        <a:solidFill>
                          <a:srgbClr val="365F91"/>
                        </a:solidFill>
                        <a:latin typeface="Calibri"/>
                        <a:ea typeface="Times New Roman"/>
                        <a:cs typeface="Arial"/>
                      </a:endParaRPr>
                    </a:p>
                  </a:txBody>
                  <a:tcPr marL="68580" marR="68580" marT="0" marB="0">
                    <a:lnL>
                      <a:noFill/>
                    </a:lnL>
                    <a:lnR>
                      <a:noFill/>
                    </a:lnR>
                    <a:lnT>
                      <a:noFill/>
                    </a:lnT>
                    <a:lnB>
                      <a:noFill/>
                    </a:lnB>
                  </a:tcPr>
                </a:tc>
                <a:tc>
                  <a:txBody>
                    <a:bodyPr/>
                    <a:lstStyle/>
                    <a:p>
                      <a:pPr algn="ctr">
                        <a:lnSpc>
                          <a:spcPct val="115000"/>
                        </a:lnSpc>
                        <a:spcAft>
                          <a:spcPts val="0"/>
                        </a:spcAft>
                      </a:pPr>
                      <a:r>
                        <a:rPr lang="fr-FR" sz="1800">
                          <a:solidFill>
                            <a:srgbClr val="000000"/>
                          </a:solidFill>
                          <a:latin typeface="Calibri"/>
                          <a:ea typeface="Times New Roman"/>
                          <a:cs typeface="Times New Roman"/>
                        </a:rPr>
                        <a:t>28%</a:t>
                      </a:r>
                      <a:endParaRPr lang="fr-FR" sz="1800">
                        <a:solidFill>
                          <a:srgbClr val="365F91"/>
                        </a:solidFill>
                        <a:latin typeface="Calibri"/>
                        <a:ea typeface="Times New Roman"/>
                        <a:cs typeface="Arial"/>
                      </a:endParaRPr>
                    </a:p>
                  </a:txBody>
                  <a:tcPr marL="68580" marR="68580" marT="0" marB="0">
                    <a:lnL>
                      <a:noFill/>
                    </a:lnL>
                    <a:lnR>
                      <a:noFill/>
                    </a:lnR>
                    <a:lnT>
                      <a:noFill/>
                    </a:lnT>
                    <a:lnB>
                      <a:noFill/>
                    </a:lnB>
                  </a:tcPr>
                </a:tc>
              </a:tr>
              <a:tr h="402771">
                <a:tc>
                  <a:txBody>
                    <a:bodyPr/>
                    <a:lstStyle/>
                    <a:p>
                      <a:pPr>
                        <a:lnSpc>
                          <a:spcPct val="115000"/>
                        </a:lnSpc>
                        <a:spcAft>
                          <a:spcPts val="0"/>
                        </a:spcAft>
                      </a:pPr>
                      <a:r>
                        <a:rPr lang="fr-FR" sz="1800" b="1">
                          <a:solidFill>
                            <a:srgbClr val="000000"/>
                          </a:solidFill>
                          <a:latin typeface="Calibri"/>
                          <a:ea typeface="Times New Roman"/>
                          <a:cs typeface="Times New Roman"/>
                        </a:rPr>
                        <a:t>Pesticides /herbicides</a:t>
                      </a:r>
                      <a:endParaRPr lang="fr-FR" sz="1800">
                        <a:solidFill>
                          <a:srgbClr val="365F91"/>
                        </a:solidFill>
                        <a:latin typeface="Calibri"/>
                        <a:ea typeface="Times New Roman"/>
                        <a:cs typeface="Arial"/>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fr-FR" sz="1800">
                          <a:solidFill>
                            <a:srgbClr val="000000"/>
                          </a:solidFill>
                          <a:latin typeface="Calibri"/>
                          <a:ea typeface="Times New Roman"/>
                          <a:cs typeface="Times New Roman"/>
                        </a:rPr>
                        <a:t>48.057</a:t>
                      </a:r>
                      <a:endParaRPr lang="fr-FR" sz="1800">
                        <a:solidFill>
                          <a:srgbClr val="365F91"/>
                        </a:solidFill>
                        <a:latin typeface="Calibri"/>
                        <a:ea typeface="Times New Roman"/>
                        <a:cs typeface="Arial"/>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fr-FR" sz="1800">
                          <a:solidFill>
                            <a:srgbClr val="000000"/>
                          </a:solidFill>
                          <a:latin typeface="Calibri"/>
                          <a:ea typeface="Times New Roman"/>
                          <a:cs typeface="Times New Roman"/>
                        </a:rPr>
                        <a:t>11%</a:t>
                      </a:r>
                      <a:endParaRPr lang="fr-FR" sz="1800">
                        <a:solidFill>
                          <a:srgbClr val="365F91"/>
                        </a:solidFill>
                        <a:latin typeface="Calibri"/>
                        <a:ea typeface="Times New Roman"/>
                        <a:cs typeface="Arial"/>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fr-FR" sz="1800">
                          <a:solidFill>
                            <a:srgbClr val="000000"/>
                          </a:solidFill>
                          <a:latin typeface="Calibri"/>
                          <a:ea typeface="Times New Roman"/>
                          <a:cs typeface="Times New Roman"/>
                        </a:rPr>
                        <a:t>169.818</a:t>
                      </a:r>
                      <a:endParaRPr lang="fr-FR" sz="1800">
                        <a:solidFill>
                          <a:srgbClr val="365F91"/>
                        </a:solidFill>
                        <a:latin typeface="Calibri"/>
                        <a:ea typeface="Times New Roman"/>
                        <a:cs typeface="Arial"/>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fr-FR" sz="1800">
                          <a:solidFill>
                            <a:srgbClr val="000000"/>
                          </a:solidFill>
                          <a:latin typeface="Calibri"/>
                          <a:ea typeface="Times New Roman"/>
                          <a:cs typeface="Times New Roman"/>
                        </a:rPr>
                        <a:t>36%</a:t>
                      </a:r>
                      <a:endParaRPr lang="fr-FR" sz="1800">
                        <a:solidFill>
                          <a:srgbClr val="365F91"/>
                        </a:solidFill>
                        <a:latin typeface="Calibri"/>
                        <a:ea typeface="Times New Roman"/>
                        <a:cs typeface="Arial"/>
                      </a:endParaRPr>
                    </a:p>
                  </a:txBody>
                  <a:tcPr marL="68580" marR="68580" marT="0" marB="0">
                    <a:lnL>
                      <a:noFill/>
                    </a:lnL>
                    <a:lnR>
                      <a:noFill/>
                    </a:lnR>
                    <a:lnT>
                      <a:noFill/>
                    </a:lnT>
                    <a:lnB>
                      <a:noFill/>
                    </a:lnB>
                    <a:solidFill>
                      <a:srgbClr val="D3DFEE"/>
                    </a:solidFill>
                  </a:tcPr>
                </a:tc>
              </a:tr>
              <a:tr h="402771">
                <a:tc>
                  <a:txBody>
                    <a:bodyPr/>
                    <a:lstStyle/>
                    <a:p>
                      <a:pPr>
                        <a:lnSpc>
                          <a:spcPct val="115000"/>
                        </a:lnSpc>
                        <a:spcAft>
                          <a:spcPts val="0"/>
                        </a:spcAft>
                      </a:pPr>
                      <a:r>
                        <a:rPr lang="fr-FR" sz="1800" b="1">
                          <a:solidFill>
                            <a:srgbClr val="000000"/>
                          </a:solidFill>
                          <a:latin typeface="Calibri"/>
                          <a:ea typeface="Times New Roman"/>
                          <a:cs typeface="Times New Roman"/>
                        </a:rPr>
                        <a:t>Total</a:t>
                      </a:r>
                      <a:endParaRPr lang="fr-FR" sz="1800">
                        <a:solidFill>
                          <a:srgbClr val="365F91"/>
                        </a:solidFill>
                        <a:latin typeface="Calibri"/>
                        <a:ea typeface="Times New Roman"/>
                        <a:cs typeface="Arial"/>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tcPr>
                </a:tc>
                <a:tc>
                  <a:txBody>
                    <a:bodyPr/>
                    <a:lstStyle/>
                    <a:p>
                      <a:pPr algn="ctr">
                        <a:lnSpc>
                          <a:spcPct val="115000"/>
                        </a:lnSpc>
                        <a:spcAft>
                          <a:spcPts val="0"/>
                        </a:spcAft>
                      </a:pPr>
                      <a:r>
                        <a:rPr lang="fr-FR" sz="1800">
                          <a:solidFill>
                            <a:srgbClr val="000000"/>
                          </a:solidFill>
                          <a:latin typeface="Calibri"/>
                          <a:ea typeface="Times New Roman"/>
                          <a:cs typeface="Times New Roman"/>
                        </a:rPr>
                        <a:t>446.428</a:t>
                      </a:r>
                      <a:endParaRPr lang="fr-FR" sz="1800">
                        <a:solidFill>
                          <a:srgbClr val="365F91"/>
                        </a:solidFill>
                        <a:latin typeface="Calibri"/>
                        <a:ea typeface="Times New Roman"/>
                        <a:cs typeface="Arial"/>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tcPr>
                </a:tc>
                <a:tc>
                  <a:txBody>
                    <a:bodyPr/>
                    <a:lstStyle/>
                    <a:p>
                      <a:pPr algn="ctr">
                        <a:lnSpc>
                          <a:spcPct val="115000"/>
                        </a:lnSpc>
                        <a:spcAft>
                          <a:spcPts val="0"/>
                        </a:spcAft>
                      </a:pPr>
                      <a:r>
                        <a:rPr lang="fr-FR" sz="1800">
                          <a:solidFill>
                            <a:srgbClr val="000000"/>
                          </a:solidFill>
                          <a:latin typeface="Calibri"/>
                          <a:ea typeface="Times New Roman"/>
                          <a:cs typeface="Times New Roman"/>
                        </a:rPr>
                        <a:t>100%</a:t>
                      </a:r>
                      <a:endParaRPr lang="fr-FR" sz="1800">
                        <a:solidFill>
                          <a:srgbClr val="365F91"/>
                        </a:solidFill>
                        <a:latin typeface="Calibri"/>
                        <a:ea typeface="Times New Roman"/>
                        <a:cs typeface="Arial"/>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tcPr>
                </a:tc>
                <a:tc>
                  <a:txBody>
                    <a:bodyPr/>
                    <a:lstStyle/>
                    <a:p>
                      <a:pPr algn="ctr">
                        <a:lnSpc>
                          <a:spcPct val="115000"/>
                        </a:lnSpc>
                        <a:spcAft>
                          <a:spcPts val="0"/>
                        </a:spcAft>
                      </a:pPr>
                      <a:r>
                        <a:rPr lang="fr-FR" sz="1800">
                          <a:solidFill>
                            <a:srgbClr val="000000"/>
                          </a:solidFill>
                          <a:latin typeface="Calibri"/>
                          <a:ea typeface="Times New Roman"/>
                          <a:cs typeface="Times New Roman"/>
                        </a:rPr>
                        <a:t>473.45</a:t>
                      </a:r>
                      <a:endParaRPr lang="fr-FR" sz="1800">
                        <a:solidFill>
                          <a:srgbClr val="365F91"/>
                        </a:solidFill>
                        <a:latin typeface="Calibri"/>
                        <a:ea typeface="Times New Roman"/>
                        <a:cs typeface="Arial"/>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tcPr>
                </a:tc>
                <a:tc>
                  <a:txBody>
                    <a:bodyPr/>
                    <a:lstStyle/>
                    <a:p>
                      <a:pPr algn="ctr">
                        <a:lnSpc>
                          <a:spcPct val="115000"/>
                        </a:lnSpc>
                        <a:spcAft>
                          <a:spcPts val="0"/>
                        </a:spcAft>
                      </a:pPr>
                      <a:r>
                        <a:rPr lang="fr-FR" sz="1800" dirty="0">
                          <a:solidFill>
                            <a:srgbClr val="000000"/>
                          </a:solidFill>
                          <a:latin typeface="Calibri"/>
                          <a:ea typeface="Times New Roman"/>
                          <a:cs typeface="Times New Roman"/>
                        </a:rPr>
                        <a:t>100%</a:t>
                      </a:r>
                      <a:endParaRPr lang="fr-FR" sz="1800" dirty="0">
                        <a:solidFill>
                          <a:srgbClr val="365F91"/>
                        </a:solidFill>
                        <a:latin typeface="Calibri"/>
                        <a:ea typeface="Times New Roman"/>
                        <a:cs typeface="Arial"/>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tcPr>
                </a:tc>
              </a:tr>
            </a:tbl>
          </a:graphicData>
        </a:graphic>
      </p:graphicFrame>
      <p:sp>
        <p:nvSpPr>
          <p:cNvPr id="5" name="Oval 4"/>
          <p:cNvSpPr/>
          <p:nvPr/>
        </p:nvSpPr>
        <p:spPr>
          <a:xfrm>
            <a:off x="7772400" y="4654189"/>
            <a:ext cx="758952" cy="429768"/>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Oval 5"/>
          <p:cNvSpPr/>
          <p:nvPr/>
        </p:nvSpPr>
        <p:spPr>
          <a:xfrm>
            <a:off x="4815840" y="3407557"/>
            <a:ext cx="758952" cy="429768"/>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4439725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1"/>
          <p:cNvSpPr txBox="1">
            <a:spLocks/>
          </p:cNvSpPr>
          <p:nvPr/>
        </p:nvSpPr>
        <p:spPr>
          <a:xfrm>
            <a:off x="457200" y="0"/>
            <a:ext cx="8229600" cy="1143000"/>
          </a:xfrm>
          <a:prstGeom prst="rect">
            <a:avLst/>
          </a:prstGeom>
        </p:spPr>
        <p:txBody>
          <a:bodyPr>
            <a:normAutofit fontScale="77500" lnSpcReduction="20000"/>
          </a:bodyPr>
          <a:lstStyle/>
          <a:p>
            <a:pPr algn="ctr" fontAlgn="auto">
              <a:spcAft>
                <a:spcPts val="0"/>
              </a:spcAft>
              <a:defRPr/>
            </a:pPr>
            <a:r>
              <a:rPr lang="en-US" sz="3600" b="1" smtClean="0">
                <a:solidFill>
                  <a:schemeClr val="bg1"/>
                </a:solidFill>
              </a:rPr>
              <a:t>Degree of awareness of CA practices</a:t>
            </a:r>
            <a:endParaRPr lang="fr-FR" sz="3600" b="1" smtClean="0">
              <a:solidFill>
                <a:schemeClr val="bg1"/>
              </a:solidFill>
            </a:endParaRP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600" b="0" i="0" u="none" strike="noStrike" kern="1200" cap="none" spc="0" normalizeH="0" baseline="0" noProof="0" smtClean="0">
                <a:ln>
                  <a:noFill/>
                </a:ln>
                <a:solidFill>
                  <a:schemeClr val="bg1"/>
                </a:solidFill>
                <a:effectLst/>
                <a:uLnTx/>
                <a:uFillTx/>
                <a:latin typeface="+mj-lt"/>
                <a:ea typeface="+mj-ea"/>
                <a:cs typeface="+mj-cs"/>
              </a:rPr>
              <a:t/>
            </a:r>
            <a:br>
              <a:rPr kumimoji="0" lang="en-US" sz="3600" b="0" i="0" u="none" strike="noStrike" kern="1200" cap="none" spc="0" normalizeH="0" baseline="0" noProof="0" smtClean="0">
                <a:ln>
                  <a:noFill/>
                </a:ln>
                <a:solidFill>
                  <a:schemeClr val="bg1"/>
                </a:solidFill>
                <a:effectLst/>
                <a:uLnTx/>
                <a:uFillTx/>
                <a:latin typeface="+mj-lt"/>
                <a:ea typeface="+mj-ea"/>
                <a:cs typeface="+mj-cs"/>
              </a:rPr>
            </a:br>
            <a:endParaRPr kumimoji="0" lang="en-US" sz="3100" b="1" i="0" u="none" strike="noStrike" kern="1200" cap="none" spc="0" normalizeH="0" baseline="0" noProof="0" dirty="0">
              <a:ln>
                <a:noFill/>
              </a:ln>
              <a:solidFill>
                <a:schemeClr val="bg1"/>
              </a:solidFill>
              <a:effectLst/>
              <a:uLnTx/>
              <a:uFillTx/>
              <a:latin typeface="+mj-lt"/>
              <a:ea typeface="+mj-ea"/>
              <a:cs typeface="+mj-cs"/>
            </a:endParaRPr>
          </a:p>
        </p:txBody>
      </p:sp>
      <p:sp>
        <p:nvSpPr>
          <p:cNvPr id="9" name="Rectangle 1"/>
          <p:cNvSpPr>
            <a:spLocks noChangeArrowheads="1"/>
          </p:cNvSpPr>
          <p:nvPr/>
        </p:nvSpPr>
        <p:spPr bwMode="auto">
          <a:xfrm>
            <a:off x="762000" y="1838237"/>
            <a:ext cx="7924800" cy="43088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r>
              <a:rPr lang="en-US" sz="2200" dirty="0" smtClean="0">
                <a:solidFill>
                  <a:schemeClr val="tx2">
                    <a:lumMod val="60000"/>
                    <a:lumOff val="40000"/>
                  </a:schemeClr>
                </a:solidFill>
              </a:rPr>
              <a:t>Farmer’s perception about soil degradation aspects</a:t>
            </a:r>
            <a:endParaRPr lang="fr-FR" sz="2200" dirty="0" smtClean="0">
              <a:solidFill>
                <a:schemeClr val="tx2">
                  <a:lumMod val="60000"/>
                  <a:lumOff val="40000"/>
                </a:schemeClr>
              </a:solidFill>
            </a:endParaRPr>
          </a:p>
        </p:txBody>
      </p:sp>
      <p:graphicFrame>
        <p:nvGraphicFramePr>
          <p:cNvPr id="6" name="Tableau 5"/>
          <p:cNvGraphicFramePr>
            <a:graphicFrameLocks noGrp="1"/>
          </p:cNvGraphicFramePr>
          <p:nvPr>
            <p:extLst>
              <p:ext uri="{D42A27DB-BD31-4B8C-83A1-F6EECF244321}">
                <p14:modId xmlns:p14="http://schemas.microsoft.com/office/powerpoint/2010/main" val="2476338039"/>
              </p:ext>
            </p:extLst>
          </p:nvPr>
        </p:nvGraphicFramePr>
        <p:xfrm>
          <a:off x="457201" y="2474491"/>
          <a:ext cx="8458196" cy="3469109"/>
        </p:xfrm>
        <a:graphic>
          <a:graphicData uri="http://schemas.openxmlformats.org/drawingml/2006/table">
            <a:tbl>
              <a:tblPr/>
              <a:tblGrid>
                <a:gridCol w="1627232"/>
                <a:gridCol w="963567"/>
                <a:gridCol w="1313421"/>
                <a:gridCol w="1138494"/>
                <a:gridCol w="1205685"/>
                <a:gridCol w="1071303"/>
                <a:gridCol w="1138494"/>
              </a:tblGrid>
              <a:tr h="374425">
                <a:tc>
                  <a:txBody>
                    <a:bodyPr/>
                    <a:lstStyle/>
                    <a:p>
                      <a:pPr>
                        <a:lnSpc>
                          <a:spcPct val="115000"/>
                        </a:lnSpc>
                        <a:spcAft>
                          <a:spcPts val="1000"/>
                        </a:spcAft>
                      </a:pPr>
                      <a:r>
                        <a:rPr lang="en-US" sz="2800" dirty="0">
                          <a:solidFill>
                            <a:srgbClr val="000000"/>
                          </a:solidFill>
                          <a:latin typeface="Calibri"/>
                          <a:ea typeface="Times New Roman"/>
                          <a:cs typeface="Times New Roman"/>
                        </a:rPr>
                        <a:t> </a:t>
                      </a:r>
                      <a:endParaRPr lang="fr-FR" sz="2800" dirty="0">
                        <a:solidFill>
                          <a:srgbClr val="365F91"/>
                        </a:solidFill>
                        <a:latin typeface="Calibri"/>
                        <a:ea typeface="Times New Roman"/>
                        <a:cs typeface="Arial"/>
                      </a:endParaRPr>
                    </a:p>
                  </a:txBody>
                  <a:tcPr marL="68580" marR="68580" marT="0" marB="0">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a:txBody>
                    <a:bodyPr/>
                    <a:lstStyle/>
                    <a:p>
                      <a:pPr algn="just">
                        <a:spcAft>
                          <a:spcPts val="0"/>
                        </a:spcAft>
                      </a:pPr>
                      <a:r>
                        <a:rPr lang="en-US" sz="2000">
                          <a:solidFill>
                            <a:srgbClr val="000000"/>
                          </a:solidFill>
                          <a:latin typeface="Calibri"/>
                          <a:cs typeface="Times New Roman"/>
                        </a:rPr>
                        <a:t> </a:t>
                      </a:r>
                      <a:endParaRPr lang="fr-FR" sz="280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a:txBody>
                    <a:bodyPr/>
                    <a:lstStyle/>
                    <a:p>
                      <a:pPr algn="just">
                        <a:spcAft>
                          <a:spcPts val="0"/>
                        </a:spcAft>
                      </a:pPr>
                      <a:r>
                        <a:rPr lang="en-US" sz="2000" dirty="0" smtClean="0">
                          <a:solidFill>
                            <a:srgbClr val="000000"/>
                          </a:solidFill>
                          <a:latin typeface="Calibri"/>
                          <a:cs typeface="Times New Roman"/>
                        </a:rPr>
                        <a:t>Very low</a:t>
                      </a:r>
                      <a:endParaRPr lang="fr-FR" sz="2800" dirty="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a:txBody>
                    <a:bodyPr/>
                    <a:lstStyle/>
                    <a:p>
                      <a:pPr algn="just">
                        <a:spcAft>
                          <a:spcPts val="0"/>
                        </a:spcAft>
                      </a:pPr>
                      <a:r>
                        <a:rPr lang="en-US" sz="2000">
                          <a:solidFill>
                            <a:srgbClr val="000000"/>
                          </a:solidFill>
                          <a:latin typeface="Calibri"/>
                          <a:cs typeface="Times New Roman"/>
                        </a:rPr>
                        <a:t>Low </a:t>
                      </a:r>
                      <a:endParaRPr lang="fr-FR" sz="280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a:txBody>
                    <a:bodyPr/>
                    <a:lstStyle/>
                    <a:p>
                      <a:pPr algn="just">
                        <a:spcAft>
                          <a:spcPts val="0"/>
                        </a:spcAft>
                      </a:pPr>
                      <a:r>
                        <a:rPr lang="en-US" sz="2000">
                          <a:solidFill>
                            <a:srgbClr val="000000"/>
                          </a:solidFill>
                          <a:latin typeface="Calibri"/>
                          <a:cs typeface="Times New Roman"/>
                        </a:rPr>
                        <a:t>Medium</a:t>
                      </a:r>
                      <a:endParaRPr lang="fr-FR" sz="280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a:txBody>
                    <a:bodyPr/>
                    <a:lstStyle/>
                    <a:p>
                      <a:pPr algn="just">
                        <a:spcAft>
                          <a:spcPts val="0"/>
                        </a:spcAft>
                      </a:pPr>
                      <a:r>
                        <a:rPr lang="en-US" sz="2000">
                          <a:solidFill>
                            <a:srgbClr val="000000"/>
                          </a:solidFill>
                          <a:latin typeface="Calibri"/>
                          <a:cs typeface="Times New Roman"/>
                        </a:rPr>
                        <a:t>High </a:t>
                      </a:r>
                      <a:endParaRPr lang="fr-FR" sz="280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a:txBody>
                    <a:bodyPr/>
                    <a:lstStyle/>
                    <a:p>
                      <a:pPr algn="just">
                        <a:spcAft>
                          <a:spcPts val="0"/>
                        </a:spcAft>
                      </a:pPr>
                      <a:r>
                        <a:rPr lang="en-US" sz="2000" dirty="0">
                          <a:solidFill>
                            <a:srgbClr val="000000"/>
                          </a:solidFill>
                          <a:latin typeface="Calibri"/>
                          <a:cs typeface="Times New Roman"/>
                        </a:rPr>
                        <a:t>Total</a:t>
                      </a:r>
                      <a:endParaRPr lang="fr-FR" sz="2800" dirty="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r>
              <a:tr h="425482">
                <a:tc rowSpan="2">
                  <a:txBody>
                    <a:bodyPr/>
                    <a:lstStyle/>
                    <a:p>
                      <a:pPr algn="just">
                        <a:spcAft>
                          <a:spcPts val="0"/>
                        </a:spcAft>
                      </a:pPr>
                      <a:r>
                        <a:rPr lang="en-US" sz="2000" dirty="0">
                          <a:solidFill>
                            <a:srgbClr val="000000"/>
                          </a:solidFill>
                          <a:latin typeface="Calibri"/>
                          <a:cs typeface="Times New Roman"/>
                        </a:rPr>
                        <a:t>Water Erosion </a:t>
                      </a:r>
                      <a:endParaRPr lang="fr-FR" sz="2800" dirty="0">
                        <a:solidFill>
                          <a:srgbClr val="365F91"/>
                        </a:solidFill>
                        <a:latin typeface="Calibri"/>
                      </a:endParaRPr>
                    </a:p>
                  </a:txBody>
                  <a:tcPr marL="68580" marR="68580" marT="0" marB="0" anchor="ctr">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just">
                        <a:spcAft>
                          <a:spcPts val="0"/>
                        </a:spcAft>
                      </a:pPr>
                      <a:r>
                        <a:rPr lang="en-US" sz="2000" dirty="0" err="1">
                          <a:solidFill>
                            <a:srgbClr val="000000"/>
                          </a:solidFill>
                          <a:latin typeface="Calibri"/>
                          <a:cs typeface="Times New Roman"/>
                        </a:rPr>
                        <a:t>Nbr</a:t>
                      </a:r>
                      <a:endParaRPr lang="fr-FR" sz="2800" dirty="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just">
                        <a:spcAft>
                          <a:spcPts val="0"/>
                        </a:spcAft>
                      </a:pPr>
                      <a:r>
                        <a:rPr lang="en-US" sz="2000" dirty="0">
                          <a:solidFill>
                            <a:srgbClr val="000000"/>
                          </a:solidFill>
                          <a:latin typeface="Calibri"/>
                          <a:cs typeface="Times New Roman"/>
                        </a:rPr>
                        <a:t>92</a:t>
                      </a:r>
                      <a:endParaRPr lang="fr-FR" sz="2800" dirty="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just">
                        <a:spcAft>
                          <a:spcPts val="0"/>
                        </a:spcAft>
                      </a:pPr>
                      <a:r>
                        <a:rPr lang="en-US" sz="2000">
                          <a:solidFill>
                            <a:srgbClr val="000000"/>
                          </a:solidFill>
                          <a:latin typeface="Calibri"/>
                          <a:cs typeface="Times New Roman"/>
                        </a:rPr>
                        <a:t>32</a:t>
                      </a:r>
                      <a:endParaRPr lang="fr-FR" sz="280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just">
                        <a:spcAft>
                          <a:spcPts val="0"/>
                        </a:spcAft>
                      </a:pPr>
                      <a:r>
                        <a:rPr lang="en-US" sz="2000">
                          <a:solidFill>
                            <a:srgbClr val="000000"/>
                          </a:solidFill>
                          <a:latin typeface="Calibri"/>
                          <a:cs typeface="Times New Roman"/>
                        </a:rPr>
                        <a:t>77</a:t>
                      </a:r>
                      <a:endParaRPr lang="fr-FR" sz="280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just">
                        <a:spcAft>
                          <a:spcPts val="0"/>
                        </a:spcAft>
                      </a:pPr>
                      <a:r>
                        <a:rPr lang="en-US" sz="2000">
                          <a:solidFill>
                            <a:srgbClr val="000000"/>
                          </a:solidFill>
                          <a:latin typeface="Calibri"/>
                          <a:cs typeface="Times New Roman"/>
                        </a:rPr>
                        <a:t>163</a:t>
                      </a:r>
                      <a:endParaRPr lang="fr-FR" sz="280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just">
                        <a:spcAft>
                          <a:spcPts val="0"/>
                        </a:spcAft>
                      </a:pPr>
                      <a:r>
                        <a:rPr lang="en-US" sz="2000">
                          <a:solidFill>
                            <a:srgbClr val="000000"/>
                          </a:solidFill>
                          <a:latin typeface="Calibri"/>
                          <a:cs typeface="Times New Roman"/>
                        </a:rPr>
                        <a:t>364</a:t>
                      </a:r>
                      <a:endParaRPr lang="fr-FR" sz="2800">
                        <a:solidFill>
                          <a:srgbClr val="365F91"/>
                        </a:solidFill>
                        <a:latin typeface="Calibri"/>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r>
              <a:tr h="341620">
                <a:tc vMerge="1">
                  <a:txBody>
                    <a:bodyPr/>
                    <a:lstStyle/>
                    <a:p>
                      <a:endParaRPr lang="fr-FR"/>
                    </a:p>
                  </a:txBody>
                  <a:tcPr/>
                </a:tc>
                <a:tc>
                  <a:txBody>
                    <a:bodyPr/>
                    <a:lstStyle/>
                    <a:p>
                      <a:pPr algn="just">
                        <a:spcAft>
                          <a:spcPts val="0"/>
                        </a:spcAft>
                      </a:pPr>
                      <a:r>
                        <a:rPr lang="en-US" sz="2000">
                          <a:solidFill>
                            <a:srgbClr val="000000"/>
                          </a:solidFill>
                          <a:latin typeface="Calibri"/>
                          <a:cs typeface="Times New Roman"/>
                        </a:rPr>
                        <a:t>%</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just">
                        <a:spcAft>
                          <a:spcPts val="0"/>
                        </a:spcAft>
                      </a:pPr>
                      <a:r>
                        <a:rPr lang="en-US" sz="2000">
                          <a:solidFill>
                            <a:srgbClr val="000000"/>
                          </a:solidFill>
                          <a:latin typeface="Calibri"/>
                          <a:cs typeface="Times New Roman"/>
                        </a:rPr>
                        <a:t>25%</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just">
                        <a:spcAft>
                          <a:spcPts val="0"/>
                        </a:spcAft>
                      </a:pPr>
                      <a:r>
                        <a:rPr lang="en-US" sz="2000">
                          <a:solidFill>
                            <a:srgbClr val="000000"/>
                          </a:solidFill>
                          <a:latin typeface="Calibri"/>
                          <a:cs typeface="Times New Roman"/>
                        </a:rPr>
                        <a:t>9%</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just">
                        <a:spcAft>
                          <a:spcPts val="0"/>
                        </a:spcAft>
                      </a:pPr>
                      <a:r>
                        <a:rPr lang="en-US" sz="2000">
                          <a:solidFill>
                            <a:srgbClr val="000000"/>
                          </a:solidFill>
                          <a:latin typeface="Calibri"/>
                          <a:cs typeface="Times New Roman"/>
                        </a:rPr>
                        <a:t>21%</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just">
                        <a:spcAft>
                          <a:spcPts val="0"/>
                        </a:spcAft>
                      </a:pPr>
                      <a:r>
                        <a:rPr lang="en-US" sz="2000">
                          <a:solidFill>
                            <a:srgbClr val="000000"/>
                          </a:solidFill>
                          <a:latin typeface="Calibri"/>
                          <a:cs typeface="Times New Roman"/>
                        </a:rPr>
                        <a:t>45%</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just">
                        <a:spcAft>
                          <a:spcPts val="0"/>
                        </a:spcAft>
                      </a:pPr>
                      <a:r>
                        <a:rPr lang="en-US" sz="2000">
                          <a:solidFill>
                            <a:srgbClr val="000000"/>
                          </a:solidFill>
                          <a:latin typeface="Calibri"/>
                          <a:cs typeface="Times New Roman"/>
                        </a:rPr>
                        <a:t>100%</a:t>
                      </a:r>
                      <a:endParaRPr lang="fr-FR" sz="2800">
                        <a:solidFill>
                          <a:srgbClr val="365F91"/>
                        </a:solidFill>
                        <a:latin typeface="Calibri"/>
                      </a:endParaRPr>
                    </a:p>
                  </a:txBody>
                  <a:tcPr marL="68580" marR="68580" marT="0" marB="0">
                    <a:lnL>
                      <a:noFill/>
                    </a:lnL>
                    <a:lnR>
                      <a:noFill/>
                    </a:lnR>
                    <a:lnT>
                      <a:noFill/>
                    </a:lnT>
                    <a:lnB>
                      <a:noFill/>
                    </a:lnB>
                  </a:tcPr>
                </a:tc>
              </a:tr>
              <a:tr h="452615">
                <a:tc rowSpan="2">
                  <a:txBody>
                    <a:bodyPr/>
                    <a:lstStyle/>
                    <a:p>
                      <a:pPr algn="just">
                        <a:spcAft>
                          <a:spcPts val="0"/>
                        </a:spcAft>
                      </a:pPr>
                      <a:r>
                        <a:rPr lang="en-US" sz="2000" dirty="0">
                          <a:solidFill>
                            <a:srgbClr val="000000"/>
                          </a:solidFill>
                          <a:latin typeface="Calibri"/>
                          <a:cs typeface="Times New Roman"/>
                        </a:rPr>
                        <a:t>Soil fertility</a:t>
                      </a:r>
                      <a:endParaRPr lang="fr-FR" sz="2800" dirty="0">
                        <a:solidFill>
                          <a:srgbClr val="365F91"/>
                        </a:solidFill>
                        <a:latin typeface="Calibri"/>
                      </a:endParaRPr>
                    </a:p>
                  </a:txBody>
                  <a:tcPr marL="68580" marR="68580" marT="0" marB="0" anchor="ctr">
                    <a:lnL>
                      <a:noFill/>
                    </a:lnL>
                    <a:lnR>
                      <a:noFill/>
                    </a:lnR>
                    <a:lnT>
                      <a:noFill/>
                    </a:lnT>
                    <a:lnB>
                      <a:noFill/>
                    </a:lnB>
                    <a:solidFill>
                      <a:schemeClr val="accent3">
                        <a:lumMod val="60000"/>
                        <a:lumOff val="40000"/>
                      </a:schemeClr>
                    </a:solidFill>
                  </a:tcPr>
                </a:tc>
                <a:tc>
                  <a:txBody>
                    <a:bodyPr/>
                    <a:lstStyle/>
                    <a:p>
                      <a:pPr algn="just">
                        <a:spcAft>
                          <a:spcPts val="0"/>
                        </a:spcAft>
                      </a:pPr>
                      <a:r>
                        <a:rPr lang="en-US" sz="2000" dirty="0" err="1">
                          <a:solidFill>
                            <a:srgbClr val="000000"/>
                          </a:solidFill>
                          <a:latin typeface="Calibri"/>
                          <a:cs typeface="Times New Roman"/>
                        </a:rPr>
                        <a:t>Nbr</a:t>
                      </a:r>
                      <a:endParaRPr lang="fr-FR" sz="2800" dirty="0">
                        <a:solidFill>
                          <a:srgbClr val="365F91"/>
                        </a:solidFill>
                        <a:latin typeface="Calibri"/>
                      </a:endParaRPr>
                    </a:p>
                  </a:txBody>
                  <a:tcPr marL="68580" marR="68580" marT="0" marB="0">
                    <a:lnL>
                      <a:noFill/>
                    </a:lnL>
                    <a:lnR>
                      <a:noFill/>
                    </a:lnR>
                    <a:lnT>
                      <a:noFill/>
                    </a:lnT>
                    <a:lnB>
                      <a:noFill/>
                    </a:lnB>
                    <a:solidFill>
                      <a:schemeClr val="accent3">
                        <a:lumMod val="60000"/>
                        <a:lumOff val="40000"/>
                      </a:schemeClr>
                    </a:solidFill>
                  </a:tcPr>
                </a:tc>
                <a:tc>
                  <a:txBody>
                    <a:bodyPr/>
                    <a:lstStyle/>
                    <a:p>
                      <a:pPr algn="just">
                        <a:spcAft>
                          <a:spcPts val="0"/>
                        </a:spcAft>
                      </a:pPr>
                      <a:r>
                        <a:rPr lang="en-US" sz="2000" dirty="0">
                          <a:solidFill>
                            <a:srgbClr val="000000"/>
                          </a:solidFill>
                          <a:latin typeface="Calibri"/>
                          <a:cs typeface="Times New Roman"/>
                        </a:rPr>
                        <a:t>256</a:t>
                      </a:r>
                      <a:endParaRPr lang="fr-FR" sz="2800" dirty="0">
                        <a:solidFill>
                          <a:srgbClr val="365F91"/>
                        </a:solidFill>
                        <a:latin typeface="Calibri"/>
                      </a:endParaRPr>
                    </a:p>
                  </a:txBody>
                  <a:tcPr marL="68580" marR="68580" marT="0" marB="0">
                    <a:lnL>
                      <a:noFill/>
                    </a:lnL>
                    <a:lnR>
                      <a:noFill/>
                    </a:lnR>
                    <a:lnT>
                      <a:noFill/>
                    </a:lnT>
                    <a:lnB>
                      <a:noFill/>
                    </a:lnB>
                    <a:solidFill>
                      <a:schemeClr val="accent3">
                        <a:lumMod val="60000"/>
                        <a:lumOff val="40000"/>
                      </a:schemeClr>
                    </a:solidFill>
                  </a:tcPr>
                </a:tc>
                <a:tc>
                  <a:txBody>
                    <a:bodyPr/>
                    <a:lstStyle/>
                    <a:p>
                      <a:pPr algn="just">
                        <a:spcAft>
                          <a:spcPts val="0"/>
                        </a:spcAft>
                      </a:pPr>
                      <a:r>
                        <a:rPr lang="en-US" sz="2000">
                          <a:solidFill>
                            <a:srgbClr val="000000"/>
                          </a:solidFill>
                          <a:latin typeface="Calibri"/>
                          <a:cs typeface="Times New Roman"/>
                        </a:rPr>
                        <a:t>61</a:t>
                      </a:r>
                      <a:endParaRPr lang="fr-FR" sz="2800">
                        <a:solidFill>
                          <a:srgbClr val="365F91"/>
                        </a:solidFill>
                        <a:latin typeface="Calibri"/>
                      </a:endParaRPr>
                    </a:p>
                  </a:txBody>
                  <a:tcPr marL="68580" marR="68580" marT="0" marB="0">
                    <a:lnL>
                      <a:noFill/>
                    </a:lnL>
                    <a:lnR>
                      <a:noFill/>
                    </a:lnR>
                    <a:lnT>
                      <a:noFill/>
                    </a:lnT>
                    <a:lnB>
                      <a:noFill/>
                    </a:lnB>
                    <a:solidFill>
                      <a:schemeClr val="accent3">
                        <a:lumMod val="60000"/>
                        <a:lumOff val="40000"/>
                      </a:schemeClr>
                    </a:solidFill>
                  </a:tcPr>
                </a:tc>
                <a:tc>
                  <a:txBody>
                    <a:bodyPr/>
                    <a:lstStyle/>
                    <a:p>
                      <a:pPr algn="just">
                        <a:spcAft>
                          <a:spcPts val="0"/>
                        </a:spcAft>
                      </a:pPr>
                      <a:r>
                        <a:rPr lang="en-US" sz="2000">
                          <a:solidFill>
                            <a:srgbClr val="000000"/>
                          </a:solidFill>
                          <a:latin typeface="Calibri"/>
                          <a:cs typeface="Times New Roman"/>
                        </a:rPr>
                        <a:t>28</a:t>
                      </a:r>
                      <a:endParaRPr lang="fr-FR" sz="2800">
                        <a:solidFill>
                          <a:srgbClr val="365F91"/>
                        </a:solidFill>
                        <a:latin typeface="Calibri"/>
                      </a:endParaRPr>
                    </a:p>
                  </a:txBody>
                  <a:tcPr marL="68580" marR="68580" marT="0" marB="0">
                    <a:lnL>
                      <a:noFill/>
                    </a:lnL>
                    <a:lnR>
                      <a:noFill/>
                    </a:lnR>
                    <a:lnT>
                      <a:noFill/>
                    </a:lnT>
                    <a:lnB>
                      <a:noFill/>
                    </a:lnB>
                    <a:solidFill>
                      <a:schemeClr val="accent3">
                        <a:lumMod val="60000"/>
                        <a:lumOff val="40000"/>
                      </a:schemeClr>
                    </a:solidFill>
                  </a:tcPr>
                </a:tc>
                <a:tc>
                  <a:txBody>
                    <a:bodyPr/>
                    <a:lstStyle/>
                    <a:p>
                      <a:pPr algn="just">
                        <a:spcAft>
                          <a:spcPts val="0"/>
                        </a:spcAft>
                      </a:pPr>
                      <a:r>
                        <a:rPr lang="en-US" sz="2000">
                          <a:solidFill>
                            <a:srgbClr val="000000"/>
                          </a:solidFill>
                          <a:latin typeface="Calibri"/>
                          <a:cs typeface="Times New Roman"/>
                        </a:rPr>
                        <a:t>19</a:t>
                      </a:r>
                      <a:endParaRPr lang="fr-FR" sz="2800">
                        <a:solidFill>
                          <a:srgbClr val="365F91"/>
                        </a:solidFill>
                        <a:latin typeface="Calibri"/>
                      </a:endParaRPr>
                    </a:p>
                  </a:txBody>
                  <a:tcPr marL="68580" marR="68580" marT="0" marB="0">
                    <a:lnL>
                      <a:noFill/>
                    </a:lnL>
                    <a:lnR>
                      <a:noFill/>
                    </a:lnR>
                    <a:lnT>
                      <a:noFill/>
                    </a:lnT>
                    <a:lnB>
                      <a:noFill/>
                    </a:lnB>
                    <a:solidFill>
                      <a:schemeClr val="accent3">
                        <a:lumMod val="60000"/>
                        <a:lumOff val="40000"/>
                      </a:schemeClr>
                    </a:solidFill>
                  </a:tcPr>
                </a:tc>
                <a:tc>
                  <a:txBody>
                    <a:bodyPr/>
                    <a:lstStyle/>
                    <a:p>
                      <a:pPr algn="just">
                        <a:spcAft>
                          <a:spcPts val="0"/>
                        </a:spcAft>
                      </a:pPr>
                      <a:r>
                        <a:rPr lang="en-US" sz="2000">
                          <a:solidFill>
                            <a:srgbClr val="000000"/>
                          </a:solidFill>
                          <a:latin typeface="Calibri"/>
                          <a:cs typeface="Times New Roman"/>
                        </a:rPr>
                        <a:t>364</a:t>
                      </a:r>
                      <a:endParaRPr lang="fr-FR" sz="2800">
                        <a:solidFill>
                          <a:srgbClr val="365F91"/>
                        </a:solidFill>
                        <a:latin typeface="Calibri"/>
                      </a:endParaRPr>
                    </a:p>
                  </a:txBody>
                  <a:tcPr marL="68580" marR="68580" marT="0" marB="0">
                    <a:lnL>
                      <a:noFill/>
                    </a:lnL>
                    <a:lnR>
                      <a:noFill/>
                    </a:lnR>
                    <a:lnT>
                      <a:noFill/>
                    </a:lnT>
                    <a:lnB>
                      <a:noFill/>
                    </a:lnB>
                    <a:solidFill>
                      <a:schemeClr val="accent3">
                        <a:lumMod val="60000"/>
                        <a:lumOff val="40000"/>
                      </a:schemeClr>
                    </a:solidFill>
                  </a:tcPr>
                </a:tc>
              </a:tr>
              <a:tr h="341620">
                <a:tc vMerge="1">
                  <a:txBody>
                    <a:bodyPr/>
                    <a:lstStyle/>
                    <a:p>
                      <a:endParaRPr lang="fr-FR"/>
                    </a:p>
                  </a:txBody>
                  <a:tcPr/>
                </a:tc>
                <a:tc>
                  <a:txBody>
                    <a:bodyPr/>
                    <a:lstStyle/>
                    <a:p>
                      <a:pPr algn="just">
                        <a:spcAft>
                          <a:spcPts val="0"/>
                        </a:spcAft>
                      </a:pPr>
                      <a:r>
                        <a:rPr lang="en-US" sz="2000">
                          <a:solidFill>
                            <a:srgbClr val="000000"/>
                          </a:solidFill>
                          <a:latin typeface="Calibri"/>
                          <a:cs typeface="Times New Roman"/>
                        </a:rPr>
                        <a:t>%</a:t>
                      </a:r>
                      <a:endParaRPr lang="fr-FR" sz="2800">
                        <a:solidFill>
                          <a:srgbClr val="365F91"/>
                        </a:solidFill>
                        <a:latin typeface="Calibri"/>
                      </a:endParaRPr>
                    </a:p>
                  </a:txBody>
                  <a:tcPr marL="68580" marR="68580" marT="0" marB="0">
                    <a:lnL>
                      <a:noFill/>
                    </a:lnL>
                    <a:lnR>
                      <a:noFill/>
                    </a:lnR>
                    <a:lnT>
                      <a:noFill/>
                    </a:lnT>
                    <a:lnB>
                      <a:noFill/>
                    </a:lnB>
                    <a:solidFill>
                      <a:schemeClr val="accent3">
                        <a:lumMod val="60000"/>
                        <a:lumOff val="40000"/>
                      </a:schemeClr>
                    </a:solidFill>
                  </a:tcPr>
                </a:tc>
                <a:tc>
                  <a:txBody>
                    <a:bodyPr/>
                    <a:lstStyle/>
                    <a:p>
                      <a:pPr algn="just">
                        <a:spcAft>
                          <a:spcPts val="0"/>
                        </a:spcAft>
                      </a:pPr>
                      <a:r>
                        <a:rPr lang="en-US" sz="2000" dirty="0">
                          <a:solidFill>
                            <a:srgbClr val="000000"/>
                          </a:solidFill>
                          <a:latin typeface="Calibri"/>
                          <a:cs typeface="Times New Roman"/>
                        </a:rPr>
                        <a:t>70%</a:t>
                      </a:r>
                      <a:endParaRPr lang="fr-FR" sz="2800" dirty="0">
                        <a:solidFill>
                          <a:srgbClr val="365F91"/>
                        </a:solidFill>
                        <a:latin typeface="Calibri"/>
                      </a:endParaRPr>
                    </a:p>
                  </a:txBody>
                  <a:tcPr marL="68580" marR="68580" marT="0" marB="0">
                    <a:lnL>
                      <a:noFill/>
                    </a:lnL>
                    <a:lnR>
                      <a:noFill/>
                    </a:lnR>
                    <a:lnT>
                      <a:noFill/>
                    </a:lnT>
                    <a:lnB>
                      <a:noFill/>
                    </a:lnB>
                    <a:solidFill>
                      <a:schemeClr val="accent3">
                        <a:lumMod val="60000"/>
                        <a:lumOff val="40000"/>
                      </a:schemeClr>
                    </a:solidFill>
                  </a:tcPr>
                </a:tc>
                <a:tc>
                  <a:txBody>
                    <a:bodyPr/>
                    <a:lstStyle/>
                    <a:p>
                      <a:pPr algn="just">
                        <a:spcAft>
                          <a:spcPts val="0"/>
                        </a:spcAft>
                      </a:pPr>
                      <a:r>
                        <a:rPr lang="en-US" sz="2000" dirty="0">
                          <a:solidFill>
                            <a:srgbClr val="000000"/>
                          </a:solidFill>
                          <a:latin typeface="Calibri"/>
                          <a:cs typeface="Times New Roman"/>
                        </a:rPr>
                        <a:t>17%</a:t>
                      </a:r>
                      <a:endParaRPr lang="fr-FR" sz="2800" dirty="0">
                        <a:solidFill>
                          <a:srgbClr val="365F91"/>
                        </a:solidFill>
                        <a:latin typeface="Calibri"/>
                      </a:endParaRPr>
                    </a:p>
                  </a:txBody>
                  <a:tcPr marL="68580" marR="68580" marT="0" marB="0">
                    <a:lnL>
                      <a:noFill/>
                    </a:lnL>
                    <a:lnR>
                      <a:noFill/>
                    </a:lnR>
                    <a:lnT>
                      <a:noFill/>
                    </a:lnT>
                    <a:lnB>
                      <a:noFill/>
                    </a:lnB>
                    <a:solidFill>
                      <a:schemeClr val="accent3">
                        <a:lumMod val="60000"/>
                        <a:lumOff val="40000"/>
                      </a:schemeClr>
                    </a:solidFill>
                  </a:tcPr>
                </a:tc>
                <a:tc>
                  <a:txBody>
                    <a:bodyPr/>
                    <a:lstStyle/>
                    <a:p>
                      <a:pPr algn="just">
                        <a:spcAft>
                          <a:spcPts val="0"/>
                        </a:spcAft>
                      </a:pPr>
                      <a:r>
                        <a:rPr lang="en-US" sz="2000" dirty="0">
                          <a:solidFill>
                            <a:srgbClr val="000000"/>
                          </a:solidFill>
                          <a:latin typeface="Calibri"/>
                          <a:cs typeface="Times New Roman"/>
                        </a:rPr>
                        <a:t>8%</a:t>
                      </a:r>
                      <a:endParaRPr lang="fr-FR" sz="2800" dirty="0">
                        <a:solidFill>
                          <a:srgbClr val="365F91"/>
                        </a:solidFill>
                        <a:latin typeface="Calibri"/>
                      </a:endParaRPr>
                    </a:p>
                  </a:txBody>
                  <a:tcPr marL="68580" marR="68580" marT="0" marB="0">
                    <a:lnL>
                      <a:noFill/>
                    </a:lnL>
                    <a:lnR>
                      <a:noFill/>
                    </a:lnR>
                    <a:lnT>
                      <a:noFill/>
                    </a:lnT>
                    <a:lnB>
                      <a:noFill/>
                    </a:lnB>
                    <a:solidFill>
                      <a:schemeClr val="accent3">
                        <a:lumMod val="60000"/>
                        <a:lumOff val="40000"/>
                      </a:schemeClr>
                    </a:solidFill>
                  </a:tcPr>
                </a:tc>
                <a:tc>
                  <a:txBody>
                    <a:bodyPr/>
                    <a:lstStyle/>
                    <a:p>
                      <a:pPr algn="just">
                        <a:spcAft>
                          <a:spcPts val="0"/>
                        </a:spcAft>
                      </a:pPr>
                      <a:r>
                        <a:rPr lang="en-US" sz="2000" dirty="0">
                          <a:solidFill>
                            <a:srgbClr val="000000"/>
                          </a:solidFill>
                          <a:latin typeface="Calibri"/>
                          <a:cs typeface="Times New Roman"/>
                        </a:rPr>
                        <a:t>5%</a:t>
                      </a:r>
                      <a:endParaRPr lang="fr-FR" sz="2800" dirty="0">
                        <a:solidFill>
                          <a:srgbClr val="365F91"/>
                        </a:solidFill>
                        <a:latin typeface="Calibri"/>
                      </a:endParaRPr>
                    </a:p>
                  </a:txBody>
                  <a:tcPr marL="68580" marR="68580" marT="0" marB="0">
                    <a:lnL>
                      <a:noFill/>
                    </a:lnL>
                    <a:lnR>
                      <a:noFill/>
                    </a:lnR>
                    <a:lnT>
                      <a:noFill/>
                    </a:lnT>
                    <a:lnB>
                      <a:noFill/>
                    </a:lnB>
                    <a:solidFill>
                      <a:schemeClr val="accent3">
                        <a:lumMod val="60000"/>
                        <a:lumOff val="40000"/>
                      </a:schemeClr>
                    </a:solidFill>
                  </a:tcPr>
                </a:tc>
                <a:tc>
                  <a:txBody>
                    <a:bodyPr/>
                    <a:lstStyle/>
                    <a:p>
                      <a:pPr algn="just">
                        <a:spcAft>
                          <a:spcPts val="0"/>
                        </a:spcAft>
                      </a:pPr>
                      <a:r>
                        <a:rPr lang="en-US" sz="2000" dirty="0">
                          <a:solidFill>
                            <a:srgbClr val="000000"/>
                          </a:solidFill>
                          <a:latin typeface="Calibri"/>
                          <a:cs typeface="Times New Roman"/>
                        </a:rPr>
                        <a:t>100%</a:t>
                      </a:r>
                      <a:endParaRPr lang="fr-FR" sz="2800" dirty="0">
                        <a:solidFill>
                          <a:srgbClr val="365F91"/>
                        </a:solidFill>
                        <a:latin typeface="Calibri"/>
                      </a:endParaRPr>
                    </a:p>
                  </a:txBody>
                  <a:tcPr marL="68580" marR="68580" marT="0" marB="0">
                    <a:lnL>
                      <a:noFill/>
                    </a:lnL>
                    <a:lnR>
                      <a:noFill/>
                    </a:lnR>
                    <a:lnT>
                      <a:noFill/>
                    </a:lnT>
                    <a:lnB>
                      <a:noFill/>
                    </a:lnB>
                    <a:solidFill>
                      <a:schemeClr val="accent3">
                        <a:lumMod val="60000"/>
                        <a:lumOff val="40000"/>
                      </a:schemeClr>
                    </a:solidFill>
                  </a:tcPr>
                </a:tc>
              </a:tr>
              <a:tr h="341620">
                <a:tc rowSpan="2">
                  <a:txBody>
                    <a:bodyPr/>
                    <a:lstStyle/>
                    <a:p>
                      <a:pPr algn="just">
                        <a:spcAft>
                          <a:spcPts val="0"/>
                        </a:spcAft>
                      </a:pPr>
                      <a:r>
                        <a:rPr lang="en-US" sz="2000" dirty="0">
                          <a:solidFill>
                            <a:srgbClr val="000000"/>
                          </a:solidFill>
                          <a:latin typeface="Calibri"/>
                          <a:cs typeface="Times New Roman"/>
                        </a:rPr>
                        <a:t>Salinity</a:t>
                      </a:r>
                      <a:endParaRPr lang="fr-FR" sz="2800" dirty="0">
                        <a:solidFill>
                          <a:srgbClr val="365F91"/>
                        </a:solidFill>
                        <a:latin typeface="Calibri"/>
                      </a:endParaRPr>
                    </a:p>
                  </a:txBody>
                  <a:tcPr marL="68580" marR="68580" marT="0" marB="0" anchor="ctr">
                    <a:lnL>
                      <a:noFill/>
                    </a:lnL>
                    <a:lnR>
                      <a:noFill/>
                    </a:lnR>
                    <a:lnT>
                      <a:noFill/>
                    </a:lnT>
                    <a:lnB>
                      <a:noFill/>
                    </a:lnB>
                    <a:solidFill>
                      <a:srgbClr val="D3DFEE"/>
                    </a:solidFill>
                  </a:tcPr>
                </a:tc>
                <a:tc>
                  <a:txBody>
                    <a:bodyPr/>
                    <a:lstStyle/>
                    <a:p>
                      <a:pPr algn="just">
                        <a:spcAft>
                          <a:spcPts val="0"/>
                        </a:spcAft>
                      </a:pPr>
                      <a:r>
                        <a:rPr lang="en-US" sz="2000">
                          <a:solidFill>
                            <a:srgbClr val="000000"/>
                          </a:solidFill>
                          <a:latin typeface="Calibri"/>
                          <a:cs typeface="Times New Roman"/>
                        </a:rPr>
                        <a:t>Nbr</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just">
                        <a:spcAft>
                          <a:spcPts val="0"/>
                        </a:spcAft>
                      </a:pPr>
                      <a:r>
                        <a:rPr lang="en-US" sz="2000">
                          <a:solidFill>
                            <a:srgbClr val="000000"/>
                          </a:solidFill>
                          <a:latin typeface="Calibri"/>
                          <a:cs typeface="Times New Roman"/>
                        </a:rPr>
                        <a:t>335</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just">
                        <a:spcAft>
                          <a:spcPts val="0"/>
                        </a:spcAft>
                      </a:pPr>
                      <a:r>
                        <a:rPr lang="en-US" sz="2000">
                          <a:solidFill>
                            <a:srgbClr val="000000"/>
                          </a:solidFill>
                          <a:latin typeface="Calibri"/>
                          <a:cs typeface="Times New Roman"/>
                        </a:rPr>
                        <a:t>19</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just">
                        <a:spcAft>
                          <a:spcPts val="0"/>
                        </a:spcAft>
                      </a:pPr>
                      <a:r>
                        <a:rPr lang="en-US" sz="2000">
                          <a:solidFill>
                            <a:srgbClr val="000000"/>
                          </a:solidFill>
                          <a:latin typeface="Calibri"/>
                          <a:cs typeface="Times New Roman"/>
                        </a:rPr>
                        <a:t>6</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just">
                        <a:spcAft>
                          <a:spcPts val="0"/>
                        </a:spcAft>
                      </a:pPr>
                      <a:r>
                        <a:rPr lang="en-US" sz="2000">
                          <a:solidFill>
                            <a:srgbClr val="000000"/>
                          </a:solidFill>
                          <a:latin typeface="Calibri"/>
                          <a:cs typeface="Times New Roman"/>
                        </a:rPr>
                        <a:t>4</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c>
                  <a:txBody>
                    <a:bodyPr/>
                    <a:lstStyle/>
                    <a:p>
                      <a:pPr algn="just">
                        <a:spcAft>
                          <a:spcPts val="0"/>
                        </a:spcAft>
                      </a:pPr>
                      <a:r>
                        <a:rPr lang="en-US" sz="2000">
                          <a:solidFill>
                            <a:srgbClr val="000000"/>
                          </a:solidFill>
                          <a:latin typeface="Calibri"/>
                          <a:cs typeface="Times New Roman"/>
                        </a:rPr>
                        <a:t>364</a:t>
                      </a:r>
                      <a:endParaRPr lang="fr-FR" sz="2800">
                        <a:solidFill>
                          <a:srgbClr val="365F91"/>
                        </a:solidFill>
                        <a:latin typeface="Calibri"/>
                      </a:endParaRPr>
                    </a:p>
                  </a:txBody>
                  <a:tcPr marL="68580" marR="68580" marT="0" marB="0">
                    <a:lnL>
                      <a:noFill/>
                    </a:lnL>
                    <a:lnR>
                      <a:noFill/>
                    </a:lnR>
                    <a:lnT>
                      <a:noFill/>
                    </a:lnT>
                    <a:lnB>
                      <a:noFill/>
                    </a:lnB>
                    <a:solidFill>
                      <a:srgbClr val="D3DFEE"/>
                    </a:solidFill>
                  </a:tcPr>
                </a:tc>
              </a:tr>
              <a:tr h="341620">
                <a:tc vMerge="1">
                  <a:txBody>
                    <a:bodyPr/>
                    <a:lstStyle/>
                    <a:p>
                      <a:endParaRPr lang="fr-FR"/>
                    </a:p>
                  </a:txBody>
                  <a:tcPr/>
                </a:tc>
                <a:tc>
                  <a:txBody>
                    <a:bodyPr/>
                    <a:lstStyle/>
                    <a:p>
                      <a:pPr algn="just">
                        <a:spcAft>
                          <a:spcPts val="0"/>
                        </a:spcAft>
                      </a:pPr>
                      <a:r>
                        <a:rPr lang="en-US" sz="2000" dirty="0">
                          <a:solidFill>
                            <a:srgbClr val="000000"/>
                          </a:solidFill>
                          <a:latin typeface="Calibri"/>
                          <a:cs typeface="Times New Roman"/>
                        </a:rPr>
                        <a:t>%</a:t>
                      </a:r>
                      <a:endParaRPr lang="fr-FR" sz="2800" dirty="0">
                        <a:solidFill>
                          <a:srgbClr val="365F91"/>
                        </a:solidFill>
                        <a:latin typeface="Calibri"/>
                      </a:endParaRPr>
                    </a:p>
                  </a:txBody>
                  <a:tcPr marL="68580" marR="68580" marT="0" marB="0">
                    <a:lnL>
                      <a:noFill/>
                    </a:lnL>
                    <a:lnR>
                      <a:noFill/>
                    </a:lnR>
                    <a:lnT>
                      <a:noFill/>
                    </a:lnT>
                    <a:lnB>
                      <a:noFill/>
                    </a:lnB>
                  </a:tcPr>
                </a:tc>
                <a:tc>
                  <a:txBody>
                    <a:bodyPr/>
                    <a:lstStyle/>
                    <a:p>
                      <a:pPr algn="just">
                        <a:spcAft>
                          <a:spcPts val="0"/>
                        </a:spcAft>
                      </a:pPr>
                      <a:r>
                        <a:rPr lang="en-US" sz="2000">
                          <a:solidFill>
                            <a:srgbClr val="000000"/>
                          </a:solidFill>
                          <a:latin typeface="Calibri"/>
                          <a:cs typeface="Times New Roman"/>
                        </a:rPr>
                        <a:t>92%</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just">
                        <a:spcAft>
                          <a:spcPts val="0"/>
                        </a:spcAft>
                      </a:pPr>
                      <a:r>
                        <a:rPr lang="en-US" sz="2000">
                          <a:solidFill>
                            <a:srgbClr val="000000"/>
                          </a:solidFill>
                          <a:latin typeface="Calibri"/>
                          <a:cs typeface="Times New Roman"/>
                        </a:rPr>
                        <a:t>5%</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just">
                        <a:spcAft>
                          <a:spcPts val="0"/>
                        </a:spcAft>
                      </a:pPr>
                      <a:r>
                        <a:rPr lang="en-US" sz="2000">
                          <a:solidFill>
                            <a:srgbClr val="000000"/>
                          </a:solidFill>
                          <a:latin typeface="Calibri"/>
                          <a:cs typeface="Times New Roman"/>
                        </a:rPr>
                        <a:t>2%</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just">
                        <a:spcAft>
                          <a:spcPts val="0"/>
                        </a:spcAft>
                      </a:pPr>
                      <a:r>
                        <a:rPr lang="en-US" sz="2000">
                          <a:solidFill>
                            <a:srgbClr val="000000"/>
                          </a:solidFill>
                          <a:latin typeface="Calibri"/>
                          <a:cs typeface="Times New Roman"/>
                        </a:rPr>
                        <a:t>1%</a:t>
                      </a:r>
                      <a:endParaRPr lang="fr-FR" sz="2800">
                        <a:solidFill>
                          <a:srgbClr val="365F91"/>
                        </a:solidFill>
                        <a:latin typeface="Calibri"/>
                      </a:endParaRPr>
                    </a:p>
                  </a:txBody>
                  <a:tcPr marL="68580" marR="68580" marT="0" marB="0">
                    <a:lnL>
                      <a:noFill/>
                    </a:lnL>
                    <a:lnR>
                      <a:noFill/>
                    </a:lnR>
                    <a:lnT>
                      <a:noFill/>
                    </a:lnT>
                    <a:lnB>
                      <a:noFill/>
                    </a:lnB>
                  </a:tcPr>
                </a:tc>
                <a:tc>
                  <a:txBody>
                    <a:bodyPr/>
                    <a:lstStyle/>
                    <a:p>
                      <a:pPr algn="just">
                        <a:spcAft>
                          <a:spcPts val="0"/>
                        </a:spcAft>
                      </a:pPr>
                      <a:r>
                        <a:rPr lang="en-US" sz="2000">
                          <a:solidFill>
                            <a:srgbClr val="000000"/>
                          </a:solidFill>
                          <a:latin typeface="Calibri"/>
                          <a:cs typeface="Times New Roman"/>
                        </a:rPr>
                        <a:t>100%</a:t>
                      </a:r>
                      <a:endParaRPr lang="fr-FR" sz="2800">
                        <a:solidFill>
                          <a:srgbClr val="365F91"/>
                        </a:solidFill>
                        <a:latin typeface="Calibri"/>
                      </a:endParaRPr>
                    </a:p>
                  </a:txBody>
                  <a:tcPr marL="68580" marR="68580" marT="0" marB="0">
                    <a:lnL>
                      <a:noFill/>
                    </a:lnL>
                    <a:lnR>
                      <a:noFill/>
                    </a:lnR>
                    <a:lnT>
                      <a:noFill/>
                    </a:lnT>
                    <a:lnB>
                      <a:noFill/>
                    </a:lnB>
                  </a:tcPr>
                </a:tc>
              </a:tr>
              <a:tr h="392184">
                <a:tc rowSpan="2">
                  <a:txBody>
                    <a:bodyPr/>
                    <a:lstStyle/>
                    <a:p>
                      <a:pPr algn="just">
                        <a:spcAft>
                          <a:spcPts val="0"/>
                        </a:spcAft>
                      </a:pPr>
                      <a:r>
                        <a:rPr lang="en-US" sz="2000" dirty="0">
                          <a:solidFill>
                            <a:srgbClr val="000000"/>
                          </a:solidFill>
                          <a:latin typeface="Calibri"/>
                          <a:cs typeface="Times New Roman"/>
                        </a:rPr>
                        <a:t>Wind erosion</a:t>
                      </a:r>
                      <a:endParaRPr lang="fr-FR" sz="2800" dirty="0">
                        <a:solidFill>
                          <a:srgbClr val="365F91"/>
                        </a:solidFill>
                        <a:latin typeface="Calibri"/>
                      </a:endParaRPr>
                    </a:p>
                  </a:txBody>
                  <a:tcPr marL="68580" marR="68580" marT="0" marB="0" anchor="ctr">
                    <a:lnL>
                      <a:noFill/>
                    </a:lnL>
                    <a:lnR>
                      <a:noFill/>
                    </a:lnR>
                    <a:lnT>
                      <a:noFill/>
                    </a:lnT>
                    <a:lnB w="12700" cap="flat" cmpd="sng" algn="ctr">
                      <a:solidFill>
                        <a:srgbClr val="4F81BD"/>
                      </a:solidFill>
                      <a:prstDash val="solid"/>
                      <a:round/>
                      <a:headEnd type="none" w="med" len="med"/>
                      <a:tailEnd type="none" w="med" len="med"/>
                    </a:lnB>
                    <a:solidFill>
                      <a:schemeClr val="accent3">
                        <a:lumMod val="40000"/>
                        <a:lumOff val="60000"/>
                      </a:schemeClr>
                    </a:solidFill>
                  </a:tcPr>
                </a:tc>
                <a:tc>
                  <a:txBody>
                    <a:bodyPr/>
                    <a:lstStyle/>
                    <a:p>
                      <a:pPr algn="just">
                        <a:spcAft>
                          <a:spcPts val="0"/>
                        </a:spcAft>
                      </a:pPr>
                      <a:r>
                        <a:rPr lang="en-US" sz="2000" dirty="0" err="1">
                          <a:solidFill>
                            <a:srgbClr val="000000"/>
                          </a:solidFill>
                          <a:latin typeface="Calibri"/>
                          <a:cs typeface="Times New Roman"/>
                        </a:rPr>
                        <a:t>Nbr</a:t>
                      </a:r>
                      <a:endParaRPr lang="fr-FR" sz="2800" dirty="0">
                        <a:solidFill>
                          <a:srgbClr val="365F91"/>
                        </a:solidFill>
                        <a:latin typeface="Calibri"/>
                      </a:endParaRPr>
                    </a:p>
                  </a:txBody>
                  <a:tcPr marL="68580" marR="68580" marT="0" marB="0">
                    <a:lnL>
                      <a:noFill/>
                    </a:lnL>
                    <a:lnR>
                      <a:noFill/>
                    </a:lnR>
                    <a:lnT>
                      <a:noFill/>
                    </a:lnT>
                    <a:lnB>
                      <a:noFill/>
                    </a:lnB>
                    <a:solidFill>
                      <a:schemeClr val="accent3">
                        <a:lumMod val="40000"/>
                        <a:lumOff val="60000"/>
                      </a:schemeClr>
                    </a:solidFill>
                  </a:tcPr>
                </a:tc>
                <a:tc>
                  <a:txBody>
                    <a:bodyPr/>
                    <a:lstStyle/>
                    <a:p>
                      <a:pPr algn="just">
                        <a:spcAft>
                          <a:spcPts val="0"/>
                        </a:spcAft>
                      </a:pPr>
                      <a:r>
                        <a:rPr lang="en-US" sz="2000" dirty="0">
                          <a:solidFill>
                            <a:srgbClr val="000000"/>
                          </a:solidFill>
                          <a:latin typeface="Calibri"/>
                          <a:cs typeface="Times New Roman"/>
                        </a:rPr>
                        <a:t>340</a:t>
                      </a:r>
                      <a:endParaRPr lang="fr-FR" sz="2800" dirty="0">
                        <a:solidFill>
                          <a:srgbClr val="365F91"/>
                        </a:solidFill>
                        <a:latin typeface="Calibri"/>
                      </a:endParaRPr>
                    </a:p>
                  </a:txBody>
                  <a:tcPr marL="68580" marR="68580" marT="0" marB="0">
                    <a:lnL>
                      <a:noFill/>
                    </a:lnL>
                    <a:lnR>
                      <a:noFill/>
                    </a:lnR>
                    <a:lnT>
                      <a:noFill/>
                    </a:lnT>
                    <a:lnB>
                      <a:noFill/>
                    </a:lnB>
                    <a:solidFill>
                      <a:schemeClr val="accent3">
                        <a:lumMod val="40000"/>
                        <a:lumOff val="60000"/>
                      </a:schemeClr>
                    </a:solidFill>
                  </a:tcPr>
                </a:tc>
                <a:tc>
                  <a:txBody>
                    <a:bodyPr/>
                    <a:lstStyle/>
                    <a:p>
                      <a:pPr algn="just">
                        <a:spcAft>
                          <a:spcPts val="0"/>
                        </a:spcAft>
                      </a:pPr>
                      <a:r>
                        <a:rPr lang="en-US" sz="2000" dirty="0">
                          <a:solidFill>
                            <a:srgbClr val="000000"/>
                          </a:solidFill>
                          <a:latin typeface="Calibri"/>
                          <a:cs typeface="Times New Roman"/>
                        </a:rPr>
                        <a:t>7</a:t>
                      </a:r>
                      <a:endParaRPr lang="fr-FR" sz="2800" dirty="0">
                        <a:solidFill>
                          <a:srgbClr val="365F91"/>
                        </a:solidFill>
                        <a:latin typeface="Calibri"/>
                      </a:endParaRPr>
                    </a:p>
                  </a:txBody>
                  <a:tcPr marL="68580" marR="68580" marT="0" marB="0">
                    <a:lnL>
                      <a:noFill/>
                    </a:lnL>
                    <a:lnR>
                      <a:noFill/>
                    </a:lnR>
                    <a:lnT>
                      <a:noFill/>
                    </a:lnT>
                    <a:lnB>
                      <a:noFill/>
                    </a:lnB>
                    <a:solidFill>
                      <a:schemeClr val="accent3">
                        <a:lumMod val="40000"/>
                        <a:lumOff val="60000"/>
                      </a:schemeClr>
                    </a:solidFill>
                  </a:tcPr>
                </a:tc>
                <a:tc>
                  <a:txBody>
                    <a:bodyPr/>
                    <a:lstStyle/>
                    <a:p>
                      <a:pPr algn="just">
                        <a:spcAft>
                          <a:spcPts val="0"/>
                        </a:spcAft>
                      </a:pPr>
                      <a:r>
                        <a:rPr lang="en-US" sz="2000">
                          <a:solidFill>
                            <a:srgbClr val="000000"/>
                          </a:solidFill>
                          <a:latin typeface="Calibri"/>
                          <a:cs typeface="Times New Roman"/>
                        </a:rPr>
                        <a:t>7</a:t>
                      </a:r>
                      <a:endParaRPr lang="fr-FR" sz="2800">
                        <a:solidFill>
                          <a:srgbClr val="365F91"/>
                        </a:solidFill>
                        <a:latin typeface="Calibri"/>
                      </a:endParaRPr>
                    </a:p>
                  </a:txBody>
                  <a:tcPr marL="68580" marR="68580" marT="0" marB="0">
                    <a:lnL>
                      <a:noFill/>
                    </a:lnL>
                    <a:lnR>
                      <a:noFill/>
                    </a:lnR>
                    <a:lnT>
                      <a:noFill/>
                    </a:lnT>
                    <a:lnB>
                      <a:noFill/>
                    </a:lnB>
                    <a:solidFill>
                      <a:schemeClr val="accent3">
                        <a:lumMod val="40000"/>
                        <a:lumOff val="60000"/>
                      </a:schemeClr>
                    </a:solidFill>
                  </a:tcPr>
                </a:tc>
                <a:tc>
                  <a:txBody>
                    <a:bodyPr/>
                    <a:lstStyle/>
                    <a:p>
                      <a:pPr algn="just">
                        <a:spcAft>
                          <a:spcPts val="0"/>
                        </a:spcAft>
                      </a:pPr>
                      <a:r>
                        <a:rPr lang="en-US" sz="2000" dirty="0">
                          <a:solidFill>
                            <a:srgbClr val="000000"/>
                          </a:solidFill>
                          <a:latin typeface="Calibri"/>
                          <a:cs typeface="Times New Roman"/>
                        </a:rPr>
                        <a:t>10</a:t>
                      </a:r>
                      <a:endParaRPr lang="fr-FR" sz="2800" dirty="0">
                        <a:solidFill>
                          <a:srgbClr val="365F91"/>
                        </a:solidFill>
                        <a:latin typeface="Calibri"/>
                      </a:endParaRPr>
                    </a:p>
                  </a:txBody>
                  <a:tcPr marL="68580" marR="68580" marT="0" marB="0">
                    <a:lnL>
                      <a:noFill/>
                    </a:lnL>
                    <a:lnR>
                      <a:noFill/>
                    </a:lnR>
                    <a:lnT>
                      <a:noFill/>
                    </a:lnT>
                    <a:lnB>
                      <a:noFill/>
                    </a:lnB>
                    <a:solidFill>
                      <a:schemeClr val="accent3">
                        <a:lumMod val="40000"/>
                        <a:lumOff val="60000"/>
                      </a:schemeClr>
                    </a:solidFill>
                  </a:tcPr>
                </a:tc>
                <a:tc>
                  <a:txBody>
                    <a:bodyPr/>
                    <a:lstStyle/>
                    <a:p>
                      <a:pPr algn="just">
                        <a:spcAft>
                          <a:spcPts val="0"/>
                        </a:spcAft>
                      </a:pPr>
                      <a:r>
                        <a:rPr lang="en-US" sz="2000" dirty="0">
                          <a:solidFill>
                            <a:srgbClr val="000000"/>
                          </a:solidFill>
                          <a:latin typeface="Calibri"/>
                          <a:cs typeface="Times New Roman"/>
                        </a:rPr>
                        <a:t>364</a:t>
                      </a:r>
                      <a:endParaRPr lang="fr-FR" sz="2800" dirty="0">
                        <a:solidFill>
                          <a:srgbClr val="365F91"/>
                        </a:solidFill>
                        <a:latin typeface="Calibri"/>
                      </a:endParaRPr>
                    </a:p>
                  </a:txBody>
                  <a:tcPr marL="68580" marR="68580" marT="0" marB="0">
                    <a:lnL>
                      <a:noFill/>
                    </a:lnL>
                    <a:lnR>
                      <a:noFill/>
                    </a:lnR>
                    <a:lnT>
                      <a:noFill/>
                    </a:lnT>
                    <a:lnB>
                      <a:noFill/>
                    </a:lnB>
                    <a:solidFill>
                      <a:schemeClr val="accent3">
                        <a:lumMod val="40000"/>
                        <a:lumOff val="60000"/>
                      </a:schemeClr>
                    </a:solidFill>
                  </a:tcPr>
                </a:tc>
              </a:tr>
              <a:tr h="341620">
                <a:tc vMerge="1">
                  <a:txBody>
                    <a:bodyPr/>
                    <a:lstStyle/>
                    <a:p>
                      <a:endParaRPr lang="fr-FR"/>
                    </a:p>
                  </a:txBody>
                  <a:tcPr/>
                </a:tc>
                <a:tc>
                  <a:txBody>
                    <a:bodyPr/>
                    <a:lstStyle/>
                    <a:p>
                      <a:pPr algn="just">
                        <a:spcAft>
                          <a:spcPts val="0"/>
                        </a:spcAft>
                      </a:pPr>
                      <a:r>
                        <a:rPr lang="en-US" sz="2000">
                          <a:solidFill>
                            <a:srgbClr val="000000"/>
                          </a:solidFill>
                          <a:latin typeface="Calibri"/>
                          <a:cs typeface="Times New Roman"/>
                        </a:rPr>
                        <a:t>%</a:t>
                      </a:r>
                      <a:endParaRPr lang="fr-FR" sz="2800">
                        <a:solidFill>
                          <a:srgbClr val="365F91"/>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solidFill>
                      <a:schemeClr val="accent3">
                        <a:lumMod val="40000"/>
                        <a:lumOff val="60000"/>
                      </a:schemeClr>
                    </a:solidFill>
                  </a:tcPr>
                </a:tc>
                <a:tc>
                  <a:txBody>
                    <a:bodyPr/>
                    <a:lstStyle/>
                    <a:p>
                      <a:pPr algn="just">
                        <a:spcAft>
                          <a:spcPts val="0"/>
                        </a:spcAft>
                      </a:pPr>
                      <a:r>
                        <a:rPr lang="en-US" sz="2000">
                          <a:solidFill>
                            <a:srgbClr val="000000"/>
                          </a:solidFill>
                          <a:latin typeface="Calibri"/>
                          <a:cs typeface="Times New Roman"/>
                        </a:rPr>
                        <a:t>93%</a:t>
                      </a:r>
                      <a:endParaRPr lang="fr-FR" sz="2800">
                        <a:solidFill>
                          <a:srgbClr val="365F91"/>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solidFill>
                      <a:schemeClr val="accent3">
                        <a:lumMod val="40000"/>
                        <a:lumOff val="60000"/>
                      </a:schemeClr>
                    </a:solidFill>
                  </a:tcPr>
                </a:tc>
                <a:tc>
                  <a:txBody>
                    <a:bodyPr/>
                    <a:lstStyle/>
                    <a:p>
                      <a:pPr algn="just">
                        <a:spcAft>
                          <a:spcPts val="0"/>
                        </a:spcAft>
                      </a:pPr>
                      <a:r>
                        <a:rPr lang="en-US" sz="2000" dirty="0">
                          <a:solidFill>
                            <a:srgbClr val="000000"/>
                          </a:solidFill>
                          <a:latin typeface="Calibri"/>
                          <a:cs typeface="Times New Roman"/>
                        </a:rPr>
                        <a:t>2%</a:t>
                      </a:r>
                      <a:endParaRPr lang="fr-FR" sz="2800" dirty="0">
                        <a:solidFill>
                          <a:srgbClr val="365F91"/>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solidFill>
                      <a:schemeClr val="accent3">
                        <a:lumMod val="40000"/>
                        <a:lumOff val="60000"/>
                      </a:schemeClr>
                    </a:solidFill>
                  </a:tcPr>
                </a:tc>
                <a:tc>
                  <a:txBody>
                    <a:bodyPr/>
                    <a:lstStyle/>
                    <a:p>
                      <a:pPr algn="just">
                        <a:spcAft>
                          <a:spcPts val="0"/>
                        </a:spcAft>
                      </a:pPr>
                      <a:r>
                        <a:rPr lang="en-US" sz="2000" dirty="0">
                          <a:solidFill>
                            <a:srgbClr val="000000"/>
                          </a:solidFill>
                          <a:latin typeface="Calibri"/>
                          <a:cs typeface="Times New Roman"/>
                        </a:rPr>
                        <a:t>2%</a:t>
                      </a:r>
                      <a:endParaRPr lang="fr-FR" sz="2800" dirty="0">
                        <a:solidFill>
                          <a:srgbClr val="365F91"/>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solidFill>
                      <a:schemeClr val="accent3">
                        <a:lumMod val="40000"/>
                        <a:lumOff val="60000"/>
                      </a:schemeClr>
                    </a:solidFill>
                  </a:tcPr>
                </a:tc>
                <a:tc>
                  <a:txBody>
                    <a:bodyPr/>
                    <a:lstStyle/>
                    <a:p>
                      <a:pPr algn="just">
                        <a:spcAft>
                          <a:spcPts val="0"/>
                        </a:spcAft>
                      </a:pPr>
                      <a:r>
                        <a:rPr lang="en-US" sz="2000" dirty="0">
                          <a:solidFill>
                            <a:srgbClr val="000000"/>
                          </a:solidFill>
                          <a:latin typeface="Calibri"/>
                          <a:cs typeface="Times New Roman"/>
                        </a:rPr>
                        <a:t>3%</a:t>
                      </a:r>
                      <a:endParaRPr lang="fr-FR" sz="2800" dirty="0">
                        <a:solidFill>
                          <a:srgbClr val="365F91"/>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solidFill>
                      <a:schemeClr val="accent3">
                        <a:lumMod val="40000"/>
                        <a:lumOff val="60000"/>
                      </a:schemeClr>
                    </a:solidFill>
                  </a:tcPr>
                </a:tc>
                <a:tc>
                  <a:txBody>
                    <a:bodyPr/>
                    <a:lstStyle/>
                    <a:p>
                      <a:pPr algn="just">
                        <a:spcAft>
                          <a:spcPts val="0"/>
                        </a:spcAft>
                      </a:pPr>
                      <a:r>
                        <a:rPr lang="en-US" sz="2000" dirty="0">
                          <a:solidFill>
                            <a:srgbClr val="000000"/>
                          </a:solidFill>
                          <a:latin typeface="Calibri"/>
                          <a:cs typeface="Times New Roman"/>
                        </a:rPr>
                        <a:t>100%</a:t>
                      </a:r>
                      <a:endParaRPr lang="fr-FR" sz="2800" dirty="0">
                        <a:solidFill>
                          <a:srgbClr val="365F91"/>
                        </a:solidFill>
                        <a:latin typeface="Calibri"/>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solidFill>
                      <a:schemeClr val="accent3">
                        <a:lumMod val="40000"/>
                        <a:lumOff val="60000"/>
                      </a:schemeClr>
                    </a:solidFill>
                  </a:tcPr>
                </a:tc>
              </a:tr>
            </a:tbl>
          </a:graphicData>
        </a:graphic>
      </p:graphicFrame>
      <p:sp>
        <p:nvSpPr>
          <p:cNvPr id="5" name="Oval 4"/>
          <p:cNvSpPr/>
          <p:nvPr/>
        </p:nvSpPr>
        <p:spPr>
          <a:xfrm>
            <a:off x="6620256" y="3385731"/>
            <a:ext cx="758952" cy="429768"/>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4814831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1"/>
          <p:cNvSpPr>
            <a:spLocks noChangeArrowheads="1"/>
          </p:cNvSpPr>
          <p:nvPr/>
        </p:nvSpPr>
        <p:spPr bwMode="auto">
          <a:xfrm>
            <a:off x="762000" y="1838237"/>
            <a:ext cx="7924800" cy="43088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r>
              <a:rPr lang="en-US" sz="2200" dirty="0" smtClean="0">
                <a:solidFill>
                  <a:schemeClr val="tx2">
                    <a:lumMod val="60000"/>
                    <a:lumOff val="40000"/>
                  </a:schemeClr>
                </a:solidFill>
              </a:rPr>
              <a:t>Farmers' opinions about non-adoption of CA</a:t>
            </a:r>
            <a:endParaRPr lang="fr-FR" sz="2200" dirty="0" smtClean="0">
              <a:solidFill>
                <a:schemeClr val="tx2">
                  <a:lumMod val="60000"/>
                  <a:lumOff val="40000"/>
                </a:schemeClr>
              </a:solidFill>
            </a:endParaRPr>
          </a:p>
        </p:txBody>
      </p:sp>
      <p:graphicFrame>
        <p:nvGraphicFramePr>
          <p:cNvPr id="14" name="Tableau 13"/>
          <p:cNvGraphicFramePr>
            <a:graphicFrameLocks noGrp="1"/>
          </p:cNvGraphicFramePr>
          <p:nvPr>
            <p:extLst>
              <p:ext uri="{D42A27DB-BD31-4B8C-83A1-F6EECF244321}">
                <p14:modId xmlns:p14="http://schemas.microsoft.com/office/powerpoint/2010/main" val="2417285870"/>
              </p:ext>
            </p:extLst>
          </p:nvPr>
        </p:nvGraphicFramePr>
        <p:xfrm>
          <a:off x="761999" y="2409509"/>
          <a:ext cx="6934200" cy="3344905"/>
        </p:xfrm>
        <a:graphic>
          <a:graphicData uri="http://schemas.openxmlformats.org/drawingml/2006/table">
            <a:tbl>
              <a:tblPr/>
              <a:tblGrid>
                <a:gridCol w="3583670"/>
                <a:gridCol w="1675265"/>
                <a:gridCol w="1675265"/>
              </a:tblGrid>
              <a:tr h="283194">
                <a:tc>
                  <a:txBody>
                    <a:bodyPr/>
                    <a:lstStyle/>
                    <a:p>
                      <a:pPr>
                        <a:lnSpc>
                          <a:spcPct val="115000"/>
                        </a:lnSpc>
                        <a:spcAft>
                          <a:spcPts val="0"/>
                        </a:spcAft>
                      </a:pPr>
                      <a:r>
                        <a:rPr lang="en-US" sz="1600" b="1" dirty="0" smtClean="0">
                          <a:solidFill>
                            <a:srgbClr val="000000"/>
                          </a:solidFill>
                          <a:latin typeface="Calibri"/>
                          <a:ea typeface="Times New Roman"/>
                          <a:cs typeface="Times New Roman"/>
                        </a:rPr>
                        <a:t>Reasons</a:t>
                      </a:r>
                      <a:endParaRPr lang="fr-FR" sz="2400" dirty="0">
                        <a:solidFill>
                          <a:srgbClr val="365F91"/>
                        </a:solidFill>
                        <a:latin typeface="Calibri"/>
                        <a:ea typeface="Calibri"/>
                        <a:cs typeface="Arial"/>
                      </a:endParaRPr>
                    </a:p>
                  </a:txBody>
                  <a:tcPr marL="68580" marR="68580" marT="0" marB="0">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a:txBody>
                    <a:bodyPr/>
                    <a:lstStyle/>
                    <a:p>
                      <a:pPr algn="ctr">
                        <a:lnSpc>
                          <a:spcPct val="115000"/>
                        </a:lnSpc>
                        <a:spcAft>
                          <a:spcPts val="0"/>
                        </a:spcAft>
                      </a:pPr>
                      <a:r>
                        <a:rPr lang="en-US" sz="1800" b="1" dirty="0" err="1">
                          <a:solidFill>
                            <a:srgbClr val="000000"/>
                          </a:solidFill>
                          <a:latin typeface="Calibri"/>
                          <a:ea typeface="Times New Roman"/>
                          <a:cs typeface="Times New Roman"/>
                        </a:rPr>
                        <a:t>Nbr</a:t>
                      </a:r>
                      <a:endParaRPr lang="fr-FR" sz="2400" dirty="0">
                        <a:solidFill>
                          <a:srgbClr val="365F91"/>
                        </a:solidFill>
                        <a:latin typeface="Calibri"/>
                        <a:ea typeface="Calibri"/>
                        <a:cs typeface="Arial"/>
                      </a:endParaRPr>
                    </a:p>
                  </a:txBody>
                  <a:tcPr marL="68580" marR="68580" marT="0" marB="0">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c>
                  <a:txBody>
                    <a:bodyPr/>
                    <a:lstStyle/>
                    <a:p>
                      <a:pPr algn="ctr">
                        <a:lnSpc>
                          <a:spcPct val="115000"/>
                        </a:lnSpc>
                        <a:spcAft>
                          <a:spcPts val="0"/>
                        </a:spcAft>
                      </a:pPr>
                      <a:r>
                        <a:rPr lang="en-US" sz="1800" b="1" dirty="0">
                          <a:solidFill>
                            <a:srgbClr val="000000"/>
                          </a:solidFill>
                          <a:latin typeface="Calibri"/>
                          <a:ea typeface="Times New Roman"/>
                          <a:cs typeface="Times New Roman"/>
                        </a:rPr>
                        <a:t>%</a:t>
                      </a:r>
                      <a:endParaRPr lang="fr-FR" sz="2400" dirty="0">
                        <a:solidFill>
                          <a:srgbClr val="365F91"/>
                        </a:solidFill>
                        <a:latin typeface="Calibri"/>
                        <a:ea typeface="Calibri"/>
                        <a:cs typeface="Arial"/>
                      </a:endParaRPr>
                    </a:p>
                  </a:txBody>
                  <a:tcPr marL="68580" marR="68580" marT="0" marB="0">
                    <a:lnL>
                      <a:noFill/>
                    </a:lnL>
                    <a:lnR>
                      <a:noFill/>
                    </a:lnR>
                    <a:lnT w="12700" cap="flat" cmpd="sng" algn="ctr">
                      <a:solidFill>
                        <a:srgbClr val="4F81BD"/>
                      </a:solidFill>
                      <a:prstDash val="solid"/>
                      <a:round/>
                      <a:headEnd type="none" w="med" len="med"/>
                      <a:tailEnd type="none" w="med" len="med"/>
                    </a:lnT>
                    <a:lnB w="12700" cap="flat" cmpd="sng" algn="ctr">
                      <a:solidFill>
                        <a:srgbClr val="4F81BD"/>
                      </a:solidFill>
                      <a:prstDash val="solid"/>
                      <a:round/>
                      <a:headEnd type="none" w="med" len="med"/>
                      <a:tailEnd type="none" w="med" len="med"/>
                    </a:lnB>
                  </a:tcPr>
                </a:tc>
              </a:tr>
              <a:tr h="341565">
                <a:tc>
                  <a:txBody>
                    <a:bodyPr/>
                    <a:lstStyle/>
                    <a:p>
                      <a:pPr>
                        <a:lnSpc>
                          <a:spcPct val="115000"/>
                        </a:lnSpc>
                        <a:spcAft>
                          <a:spcPts val="0"/>
                        </a:spcAft>
                      </a:pPr>
                      <a:r>
                        <a:rPr lang="en-US" sz="1600" b="1" dirty="0">
                          <a:solidFill>
                            <a:srgbClr val="000000"/>
                          </a:solidFill>
                          <a:latin typeface="Calibri"/>
                          <a:ea typeface="Times New Roman"/>
                          <a:cs typeface="Times New Roman"/>
                        </a:rPr>
                        <a:t>Lack of  experience </a:t>
                      </a:r>
                      <a:endParaRPr lang="fr-FR" sz="2400" dirty="0">
                        <a:solidFill>
                          <a:srgbClr val="365F91"/>
                        </a:solidFill>
                        <a:latin typeface="Calibri"/>
                        <a:ea typeface="Calibri"/>
                        <a:cs typeface="Arial"/>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lnSpc>
                          <a:spcPct val="115000"/>
                        </a:lnSpc>
                        <a:spcAft>
                          <a:spcPts val="0"/>
                        </a:spcAft>
                      </a:pPr>
                      <a:r>
                        <a:rPr lang="en-US" sz="1800">
                          <a:solidFill>
                            <a:srgbClr val="000000"/>
                          </a:solidFill>
                          <a:latin typeface="Calibri"/>
                          <a:ea typeface="Times New Roman"/>
                          <a:cs typeface="Times New Roman"/>
                        </a:rPr>
                        <a:t>18</a:t>
                      </a:r>
                      <a:endParaRPr lang="fr-FR" sz="2400">
                        <a:solidFill>
                          <a:srgbClr val="365F91"/>
                        </a:solidFill>
                        <a:latin typeface="Calibri"/>
                        <a:ea typeface="Calibri"/>
                        <a:cs typeface="Arial"/>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c>
                  <a:txBody>
                    <a:bodyPr/>
                    <a:lstStyle/>
                    <a:p>
                      <a:pPr algn="ctr">
                        <a:lnSpc>
                          <a:spcPct val="115000"/>
                        </a:lnSpc>
                        <a:spcAft>
                          <a:spcPts val="0"/>
                        </a:spcAft>
                      </a:pPr>
                      <a:r>
                        <a:rPr lang="en-US" sz="1800" dirty="0">
                          <a:solidFill>
                            <a:srgbClr val="000000"/>
                          </a:solidFill>
                          <a:latin typeface="Calibri"/>
                          <a:ea typeface="Times New Roman"/>
                          <a:cs typeface="Times New Roman"/>
                        </a:rPr>
                        <a:t>5</a:t>
                      </a:r>
                      <a:endParaRPr lang="fr-FR" sz="2400" dirty="0">
                        <a:solidFill>
                          <a:srgbClr val="365F91"/>
                        </a:solidFill>
                        <a:latin typeface="Calibri"/>
                        <a:ea typeface="Calibri"/>
                        <a:cs typeface="Arial"/>
                      </a:endParaRPr>
                    </a:p>
                  </a:txBody>
                  <a:tcPr marL="68580" marR="68580" marT="0" marB="0">
                    <a:lnL>
                      <a:noFill/>
                    </a:lnL>
                    <a:lnR>
                      <a:noFill/>
                    </a:lnR>
                    <a:lnT w="12700" cap="flat" cmpd="sng" algn="ctr">
                      <a:solidFill>
                        <a:srgbClr val="4F81BD"/>
                      </a:solidFill>
                      <a:prstDash val="solid"/>
                      <a:round/>
                      <a:headEnd type="none" w="med" len="med"/>
                      <a:tailEnd type="none" w="med" len="med"/>
                    </a:lnT>
                    <a:lnB>
                      <a:noFill/>
                    </a:lnB>
                    <a:solidFill>
                      <a:srgbClr val="D3DFEE"/>
                    </a:solidFill>
                  </a:tcPr>
                </a:tc>
              </a:tr>
              <a:tr h="283194">
                <a:tc>
                  <a:txBody>
                    <a:bodyPr/>
                    <a:lstStyle/>
                    <a:p>
                      <a:pPr>
                        <a:lnSpc>
                          <a:spcPct val="115000"/>
                        </a:lnSpc>
                        <a:spcAft>
                          <a:spcPts val="0"/>
                        </a:spcAft>
                      </a:pPr>
                      <a:r>
                        <a:rPr lang="en-US" sz="1600" b="1" dirty="0" smtClean="0">
                          <a:solidFill>
                            <a:srgbClr val="000000"/>
                          </a:solidFill>
                          <a:latin typeface="Calibri"/>
                          <a:ea typeface="Times New Roman"/>
                          <a:cs typeface="Times New Roman"/>
                        </a:rPr>
                        <a:t>Not </a:t>
                      </a:r>
                      <a:r>
                        <a:rPr lang="en-US" sz="1600" b="1" dirty="0">
                          <a:solidFill>
                            <a:srgbClr val="000000"/>
                          </a:solidFill>
                          <a:latin typeface="Calibri"/>
                          <a:ea typeface="Times New Roman"/>
                          <a:cs typeface="Times New Roman"/>
                        </a:rPr>
                        <a:t>convinced</a:t>
                      </a:r>
                      <a:endParaRPr lang="fr-FR" sz="2400" dirty="0">
                        <a:solidFill>
                          <a:srgbClr val="365F91"/>
                        </a:solidFill>
                        <a:latin typeface="Calibri"/>
                        <a:ea typeface="Calibri"/>
                        <a:cs typeface="Arial"/>
                      </a:endParaRPr>
                    </a:p>
                  </a:txBody>
                  <a:tcPr marL="68580" marR="68580" marT="0" marB="0">
                    <a:lnL>
                      <a:noFill/>
                    </a:lnL>
                    <a:lnR>
                      <a:noFill/>
                    </a:lnR>
                    <a:lnT>
                      <a:noFill/>
                    </a:lnT>
                    <a:lnB>
                      <a:noFill/>
                    </a:lnB>
                  </a:tcPr>
                </a:tc>
                <a:tc>
                  <a:txBody>
                    <a:bodyPr/>
                    <a:lstStyle/>
                    <a:p>
                      <a:pPr algn="ctr">
                        <a:lnSpc>
                          <a:spcPct val="115000"/>
                        </a:lnSpc>
                        <a:spcAft>
                          <a:spcPts val="0"/>
                        </a:spcAft>
                      </a:pPr>
                      <a:r>
                        <a:rPr lang="en-US" sz="1800">
                          <a:solidFill>
                            <a:srgbClr val="000000"/>
                          </a:solidFill>
                          <a:latin typeface="Calibri"/>
                          <a:ea typeface="Times New Roman"/>
                          <a:cs typeface="Times New Roman"/>
                        </a:rPr>
                        <a:t>6</a:t>
                      </a:r>
                      <a:endParaRPr lang="fr-FR" sz="2400">
                        <a:solidFill>
                          <a:srgbClr val="365F91"/>
                        </a:solidFill>
                        <a:latin typeface="Calibri"/>
                        <a:ea typeface="Calibri"/>
                        <a:cs typeface="Arial"/>
                      </a:endParaRPr>
                    </a:p>
                  </a:txBody>
                  <a:tcPr marL="68580" marR="68580" marT="0" marB="0">
                    <a:lnL>
                      <a:noFill/>
                    </a:lnL>
                    <a:lnR>
                      <a:noFill/>
                    </a:lnR>
                    <a:lnT>
                      <a:noFill/>
                    </a:lnT>
                    <a:lnB>
                      <a:noFill/>
                    </a:lnB>
                  </a:tcPr>
                </a:tc>
                <a:tc>
                  <a:txBody>
                    <a:bodyPr/>
                    <a:lstStyle/>
                    <a:p>
                      <a:pPr algn="ctr">
                        <a:lnSpc>
                          <a:spcPct val="115000"/>
                        </a:lnSpc>
                        <a:spcAft>
                          <a:spcPts val="0"/>
                        </a:spcAft>
                      </a:pPr>
                      <a:r>
                        <a:rPr lang="en-US" sz="1800" dirty="0">
                          <a:solidFill>
                            <a:srgbClr val="000000"/>
                          </a:solidFill>
                          <a:latin typeface="Calibri"/>
                          <a:ea typeface="Times New Roman"/>
                          <a:cs typeface="Times New Roman"/>
                        </a:rPr>
                        <a:t>2</a:t>
                      </a:r>
                      <a:endParaRPr lang="fr-FR" sz="2400" dirty="0">
                        <a:solidFill>
                          <a:srgbClr val="365F91"/>
                        </a:solidFill>
                        <a:latin typeface="Calibri"/>
                        <a:ea typeface="Calibri"/>
                        <a:cs typeface="Arial"/>
                      </a:endParaRPr>
                    </a:p>
                  </a:txBody>
                  <a:tcPr marL="68580" marR="68580" marT="0" marB="0">
                    <a:lnL>
                      <a:noFill/>
                    </a:lnL>
                    <a:lnR>
                      <a:noFill/>
                    </a:lnR>
                    <a:lnT>
                      <a:noFill/>
                    </a:lnT>
                    <a:lnB>
                      <a:noFill/>
                    </a:lnB>
                  </a:tcPr>
                </a:tc>
              </a:tr>
              <a:tr h="361618">
                <a:tc>
                  <a:txBody>
                    <a:bodyPr/>
                    <a:lstStyle/>
                    <a:p>
                      <a:pPr>
                        <a:lnSpc>
                          <a:spcPct val="115000"/>
                        </a:lnSpc>
                        <a:spcAft>
                          <a:spcPts val="0"/>
                        </a:spcAft>
                      </a:pPr>
                      <a:r>
                        <a:rPr lang="en-US" sz="1600" b="1" dirty="0" smtClean="0">
                          <a:solidFill>
                            <a:srgbClr val="000000"/>
                          </a:solidFill>
                          <a:latin typeface="Calibri"/>
                          <a:ea typeface="Times New Roman"/>
                          <a:cs typeface="Times New Roman"/>
                        </a:rPr>
                        <a:t>Not </a:t>
                      </a:r>
                      <a:r>
                        <a:rPr lang="en-US" sz="1600" b="1" baseline="0" dirty="0" smtClean="0">
                          <a:solidFill>
                            <a:srgbClr val="000000"/>
                          </a:solidFill>
                          <a:latin typeface="Calibri"/>
                          <a:ea typeface="Times New Roman"/>
                          <a:cs typeface="Times New Roman"/>
                        </a:rPr>
                        <a:t> selected </a:t>
                      </a:r>
                      <a:r>
                        <a:rPr lang="en-US" sz="1600" b="1" dirty="0" smtClean="0">
                          <a:solidFill>
                            <a:srgbClr val="000000"/>
                          </a:solidFill>
                          <a:latin typeface="Calibri"/>
                          <a:ea typeface="Times New Roman"/>
                          <a:cs typeface="Times New Roman"/>
                        </a:rPr>
                        <a:t>by </a:t>
                      </a:r>
                      <a:r>
                        <a:rPr lang="en-US" sz="1600" b="1" dirty="0">
                          <a:solidFill>
                            <a:srgbClr val="000000"/>
                          </a:solidFill>
                          <a:latin typeface="Calibri"/>
                          <a:ea typeface="Times New Roman"/>
                          <a:cs typeface="Times New Roman"/>
                        </a:rPr>
                        <a:t>the project</a:t>
                      </a:r>
                      <a:endParaRPr lang="fr-FR" sz="2400" dirty="0">
                        <a:solidFill>
                          <a:srgbClr val="365F91"/>
                        </a:solidFill>
                        <a:latin typeface="Calibri"/>
                        <a:ea typeface="Calibri"/>
                        <a:cs typeface="Arial"/>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1800">
                          <a:solidFill>
                            <a:srgbClr val="000000"/>
                          </a:solidFill>
                          <a:latin typeface="Calibri"/>
                          <a:ea typeface="Times New Roman"/>
                          <a:cs typeface="Times New Roman"/>
                        </a:rPr>
                        <a:t>57</a:t>
                      </a:r>
                      <a:endParaRPr lang="fr-FR" sz="2400">
                        <a:solidFill>
                          <a:srgbClr val="365F91"/>
                        </a:solidFill>
                        <a:latin typeface="Calibri"/>
                        <a:ea typeface="Calibri"/>
                        <a:cs typeface="Arial"/>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1800" dirty="0">
                          <a:solidFill>
                            <a:srgbClr val="000000"/>
                          </a:solidFill>
                          <a:latin typeface="Calibri"/>
                          <a:ea typeface="Times New Roman"/>
                          <a:cs typeface="Times New Roman"/>
                        </a:rPr>
                        <a:t>17</a:t>
                      </a:r>
                      <a:endParaRPr lang="fr-FR" sz="2400" dirty="0">
                        <a:solidFill>
                          <a:srgbClr val="365F91"/>
                        </a:solidFill>
                        <a:latin typeface="Calibri"/>
                        <a:ea typeface="Calibri"/>
                        <a:cs typeface="Arial"/>
                      </a:endParaRPr>
                    </a:p>
                  </a:txBody>
                  <a:tcPr marL="68580" marR="68580" marT="0" marB="0">
                    <a:lnL>
                      <a:noFill/>
                    </a:lnL>
                    <a:lnR>
                      <a:noFill/>
                    </a:lnR>
                    <a:lnT>
                      <a:noFill/>
                    </a:lnT>
                    <a:lnB>
                      <a:noFill/>
                    </a:lnB>
                    <a:solidFill>
                      <a:srgbClr val="D3DFEE"/>
                    </a:solidFill>
                  </a:tcPr>
                </a:tc>
              </a:tr>
              <a:tr h="363209">
                <a:tc>
                  <a:txBody>
                    <a:bodyPr/>
                    <a:lstStyle/>
                    <a:p>
                      <a:pPr>
                        <a:lnSpc>
                          <a:spcPct val="115000"/>
                        </a:lnSpc>
                        <a:spcAft>
                          <a:spcPts val="0"/>
                        </a:spcAft>
                      </a:pPr>
                      <a:r>
                        <a:rPr lang="en-US" sz="1600" b="1" dirty="0">
                          <a:solidFill>
                            <a:srgbClr val="000000"/>
                          </a:solidFill>
                          <a:latin typeface="Calibri"/>
                          <a:ea typeface="Times New Roman"/>
                          <a:cs typeface="Times New Roman"/>
                        </a:rPr>
                        <a:t>S</a:t>
                      </a:r>
                      <a:r>
                        <a:rPr lang="en-US" sz="1600" b="1" dirty="0" smtClean="0">
                          <a:solidFill>
                            <a:srgbClr val="000000"/>
                          </a:solidFill>
                          <a:latin typeface="Calibri"/>
                          <a:ea typeface="Times New Roman"/>
                          <a:cs typeface="Times New Roman"/>
                        </a:rPr>
                        <a:t>eeder </a:t>
                      </a:r>
                      <a:r>
                        <a:rPr lang="en-US" sz="1600" b="1" dirty="0">
                          <a:solidFill>
                            <a:srgbClr val="000000"/>
                          </a:solidFill>
                          <a:latin typeface="Calibri"/>
                          <a:ea typeface="Times New Roman"/>
                          <a:cs typeface="Times New Roman"/>
                        </a:rPr>
                        <a:t>availability  </a:t>
                      </a:r>
                      <a:endParaRPr lang="fr-FR" sz="2400" dirty="0">
                        <a:solidFill>
                          <a:srgbClr val="365F91"/>
                        </a:solidFill>
                        <a:latin typeface="Calibri"/>
                        <a:ea typeface="Calibri"/>
                        <a:cs typeface="Arial"/>
                      </a:endParaRPr>
                    </a:p>
                  </a:txBody>
                  <a:tcPr marL="68580" marR="68580" marT="0" marB="0">
                    <a:lnL>
                      <a:noFill/>
                    </a:lnL>
                    <a:lnR>
                      <a:noFill/>
                    </a:lnR>
                    <a:lnT>
                      <a:noFill/>
                    </a:lnT>
                    <a:lnB>
                      <a:noFill/>
                    </a:lnB>
                  </a:tcPr>
                </a:tc>
                <a:tc>
                  <a:txBody>
                    <a:bodyPr/>
                    <a:lstStyle/>
                    <a:p>
                      <a:pPr algn="ctr">
                        <a:lnSpc>
                          <a:spcPct val="115000"/>
                        </a:lnSpc>
                        <a:spcAft>
                          <a:spcPts val="0"/>
                        </a:spcAft>
                      </a:pPr>
                      <a:r>
                        <a:rPr lang="en-US" sz="1800">
                          <a:solidFill>
                            <a:srgbClr val="000000"/>
                          </a:solidFill>
                          <a:latin typeface="Calibri"/>
                          <a:ea typeface="Times New Roman"/>
                          <a:cs typeface="Times New Roman"/>
                        </a:rPr>
                        <a:t>15</a:t>
                      </a:r>
                      <a:endParaRPr lang="fr-FR" sz="2400">
                        <a:solidFill>
                          <a:srgbClr val="365F91"/>
                        </a:solidFill>
                        <a:latin typeface="Calibri"/>
                        <a:ea typeface="Calibri"/>
                        <a:cs typeface="Arial"/>
                      </a:endParaRPr>
                    </a:p>
                  </a:txBody>
                  <a:tcPr marL="68580" marR="68580" marT="0" marB="0">
                    <a:lnL>
                      <a:noFill/>
                    </a:lnL>
                    <a:lnR>
                      <a:noFill/>
                    </a:lnR>
                    <a:lnT>
                      <a:noFill/>
                    </a:lnT>
                    <a:lnB>
                      <a:noFill/>
                    </a:lnB>
                  </a:tcPr>
                </a:tc>
                <a:tc>
                  <a:txBody>
                    <a:bodyPr/>
                    <a:lstStyle/>
                    <a:p>
                      <a:pPr algn="ctr">
                        <a:lnSpc>
                          <a:spcPct val="115000"/>
                        </a:lnSpc>
                        <a:spcAft>
                          <a:spcPts val="0"/>
                        </a:spcAft>
                      </a:pPr>
                      <a:r>
                        <a:rPr lang="en-US" sz="1800" dirty="0">
                          <a:solidFill>
                            <a:srgbClr val="000000"/>
                          </a:solidFill>
                          <a:latin typeface="Calibri"/>
                          <a:ea typeface="Times New Roman"/>
                          <a:cs typeface="Times New Roman"/>
                        </a:rPr>
                        <a:t>4</a:t>
                      </a:r>
                      <a:endParaRPr lang="fr-FR" sz="2400" dirty="0">
                        <a:solidFill>
                          <a:srgbClr val="365F91"/>
                        </a:solidFill>
                        <a:latin typeface="Calibri"/>
                        <a:ea typeface="Calibri"/>
                        <a:cs typeface="Arial"/>
                      </a:endParaRPr>
                    </a:p>
                  </a:txBody>
                  <a:tcPr marL="68580" marR="68580" marT="0" marB="0">
                    <a:lnL>
                      <a:noFill/>
                    </a:lnL>
                    <a:lnR>
                      <a:noFill/>
                    </a:lnR>
                    <a:lnT>
                      <a:noFill/>
                    </a:lnT>
                    <a:lnB>
                      <a:noFill/>
                    </a:lnB>
                  </a:tcPr>
                </a:tc>
              </a:tr>
              <a:tr h="340560">
                <a:tc>
                  <a:txBody>
                    <a:bodyPr/>
                    <a:lstStyle/>
                    <a:p>
                      <a:pPr>
                        <a:lnSpc>
                          <a:spcPct val="115000"/>
                        </a:lnSpc>
                        <a:spcAft>
                          <a:spcPts val="0"/>
                        </a:spcAft>
                      </a:pPr>
                      <a:r>
                        <a:rPr lang="en-US" sz="1600" b="1">
                          <a:solidFill>
                            <a:srgbClr val="000000"/>
                          </a:solidFill>
                          <a:latin typeface="Calibri"/>
                          <a:ea typeface="Times New Roman"/>
                          <a:cs typeface="Times New Roman"/>
                        </a:rPr>
                        <a:t>Small farm size </a:t>
                      </a:r>
                      <a:endParaRPr lang="fr-FR" sz="2400">
                        <a:solidFill>
                          <a:srgbClr val="365F91"/>
                        </a:solidFill>
                        <a:latin typeface="Calibri"/>
                        <a:ea typeface="Calibri"/>
                        <a:cs typeface="Arial"/>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1800">
                          <a:solidFill>
                            <a:srgbClr val="000000"/>
                          </a:solidFill>
                          <a:latin typeface="Calibri"/>
                          <a:ea typeface="Times New Roman"/>
                          <a:cs typeface="Times New Roman"/>
                        </a:rPr>
                        <a:t>53</a:t>
                      </a:r>
                      <a:endParaRPr lang="fr-FR" sz="2400">
                        <a:solidFill>
                          <a:srgbClr val="365F91"/>
                        </a:solidFill>
                        <a:latin typeface="Calibri"/>
                        <a:ea typeface="Calibri"/>
                        <a:cs typeface="Arial"/>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1800" dirty="0">
                          <a:solidFill>
                            <a:srgbClr val="000000"/>
                          </a:solidFill>
                          <a:latin typeface="Calibri"/>
                          <a:ea typeface="Times New Roman"/>
                          <a:cs typeface="Times New Roman"/>
                        </a:rPr>
                        <a:t>16</a:t>
                      </a:r>
                      <a:endParaRPr lang="fr-FR" sz="2400" dirty="0">
                        <a:solidFill>
                          <a:srgbClr val="365F91"/>
                        </a:solidFill>
                        <a:latin typeface="Calibri"/>
                        <a:ea typeface="Calibri"/>
                        <a:cs typeface="Arial"/>
                      </a:endParaRPr>
                    </a:p>
                  </a:txBody>
                  <a:tcPr marL="68580" marR="68580" marT="0" marB="0">
                    <a:lnL>
                      <a:noFill/>
                    </a:lnL>
                    <a:lnR>
                      <a:noFill/>
                    </a:lnR>
                    <a:lnT>
                      <a:noFill/>
                    </a:lnT>
                    <a:lnB>
                      <a:noFill/>
                    </a:lnB>
                    <a:solidFill>
                      <a:srgbClr val="D3DFEE"/>
                    </a:solidFill>
                  </a:tcPr>
                </a:tc>
              </a:tr>
              <a:tr h="283194">
                <a:tc>
                  <a:txBody>
                    <a:bodyPr/>
                    <a:lstStyle/>
                    <a:p>
                      <a:pPr>
                        <a:lnSpc>
                          <a:spcPct val="115000"/>
                        </a:lnSpc>
                        <a:spcAft>
                          <a:spcPts val="0"/>
                        </a:spcAft>
                      </a:pPr>
                      <a:r>
                        <a:rPr lang="en-US" sz="1600" b="1">
                          <a:solidFill>
                            <a:srgbClr val="000000"/>
                          </a:solidFill>
                          <a:latin typeface="Calibri"/>
                          <a:ea typeface="Times New Roman"/>
                          <a:cs typeface="Times New Roman"/>
                        </a:rPr>
                        <a:t>No idea</a:t>
                      </a:r>
                      <a:endParaRPr lang="fr-FR" sz="2400">
                        <a:solidFill>
                          <a:srgbClr val="365F91"/>
                        </a:solidFill>
                        <a:latin typeface="Calibri"/>
                        <a:ea typeface="Calibri"/>
                        <a:cs typeface="Arial"/>
                      </a:endParaRPr>
                    </a:p>
                  </a:txBody>
                  <a:tcPr marL="68580" marR="68580" marT="0" marB="0">
                    <a:lnL>
                      <a:noFill/>
                    </a:lnL>
                    <a:lnR>
                      <a:noFill/>
                    </a:lnR>
                    <a:lnT>
                      <a:noFill/>
                    </a:lnT>
                    <a:lnB>
                      <a:noFill/>
                    </a:lnB>
                  </a:tcPr>
                </a:tc>
                <a:tc>
                  <a:txBody>
                    <a:bodyPr/>
                    <a:lstStyle/>
                    <a:p>
                      <a:pPr algn="ctr">
                        <a:lnSpc>
                          <a:spcPct val="115000"/>
                        </a:lnSpc>
                        <a:spcAft>
                          <a:spcPts val="0"/>
                        </a:spcAft>
                      </a:pPr>
                      <a:r>
                        <a:rPr lang="en-US" sz="1800">
                          <a:solidFill>
                            <a:srgbClr val="000000"/>
                          </a:solidFill>
                          <a:latin typeface="Calibri"/>
                          <a:ea typeface="Times New Roman"/>
                          <a:cs typeface="Times New Roman"/>
                        </a:rPr>
                        <a:t>100</a:t>
                      </a:r>
                      <a:endParaRPr lang="fr-FR" sz="2400">
                        <a:solidFill>
                          <a:srgbClr val="365F91"/>
                        </a:solidFill>
                        <a:latin typeface="Calibri"/>
                        <a:ea typeface="Calibri"/>
                        <a:cs typeface="Arial"/>
                      </a:endParaRPr>
                    </a:p>
                  </a:txBody>
                  <a:tcPr marL="68580" marR="68580" marT="0" marB="0">
                    <a:lnL>
                      <a:noFill/>
                    </a:lnL>
                    <a:lnR>
                      <a:noFill/>
                    </a:lnR>
                    <a:lnT>
                      <a:noFill/>
                    </a:lnT>
                    <a:lnB>
                      <a:noFill/>
                    </a:lnB>
                  </a:tcPr>
                </a:tc>
                <a:tc>
                  <a:txBody>
                    <a:bodyPr/>
                    <a:lstStyle/>
                    <a:p>
                      <a:pPr algn="ctr">
                        <a:lnSpc>
                          <a:spcPct val="115000"/>
                        </a:lnSpc>
                        <a:spcAft>
                          <a:spcPts val="0"/>
                        </a:spcAft>
                      </a:pPr>
                      <a:r>
                        <a:rPr lang="en-US" sz="1800" dirty="0">
                          <a:solidFill>
                            <a:srgbClr val="000000"/>
                          </a:solidFill>
                          <a:latin typeface="Calibri"/>
                          <a:ea typeface="Times New Roman"/>
                          <a:cs typeface="Times New Roman"/>
                        </a:rPr>
                        <a:t>30</a:t>
                      </a:r>
                      <a:endParaRPr lang="fr-FR" sz="2400" dirty="0">
                        <a:solidFill>
                          <a:srgbClr val="365F91"/>
                        </a:solidFill>
                        <a:latin typeface="Calibri"/>
                        <a:ea typeface="Calibri"/>
                        <a:cs typeface="Arial"/>
                      </a:endParaRPr>
                    </a:p>
                  </a:txBody>
                  <a:tcPr marL="68580" marR="68580" marT="0" marB="0">
                    <a:lnL>
                      <a:noFill/>
                    </a:lnL>
                    <a:lnR>
                      <a:noFill/>
                    </a:lnR>
                    <a:lnT>
                      <a:noFill/>
                    </a:lnT>
                    <a:lnB>
                      <a:noFill/>
                    </a:lnB>
                  </a:tcPr>
                </a:tc>
              </a:tr>
              <a:tr h="360613">
                <a:tc>
                  <a:txBody>
                    <a:bodyPr/>
                    <a:lstStyle/>
                    <a:p>
                      <a:pPr>
                        <a:lnSpc>
                          <a:spcPct val="115000"/>
                        </a:lnSpc>
                        <a:spcAft>
                          <a:spcPts val="0"/>
                        </a:spcAft>
                      </a:pPr>
                      <a:r>
                        <a:rPr lang="en-US" sz="1600" b="1" dirty="0">
                          <a:solidFill>
                            <a:srgbClr val="000000"/>
                          </a:solidFill>
                          <a:latin typeface="Calibri"/>
                          <a:ea typeface="Times New Roman"/>
                          <a:cs typeface="Times New Roman"/>
                        </a:rPr>
                        <a:t>Lack of </a:t>
                      </a:r>
                      <a:r>
                        <a:rPr lang="en-US" sz="1600" b="1" dirty="0" smtClean="0">
                          <a:solidFill>
                            <a:srgbClr val="000000"/>
                          </a:solidFill>
                          <a:latin typeface="Calibri"/>
                          <a:ea typeface="Times New Roman"/>
                          <a:cs typeface="Times New Roman"/>
                        </a:rPr>
                        <a:t>extension </a:t>
                      </a:r>
                      <a:endParaRPr lang="fr-FR" sz="2400" dirty="0">
                        <a:solidFill>
                          <a:srgbClr val="365F91"/>
                        </a:solidFill>
                        <a:latin typeface="Calibri"/>
                        <a:ea typeface="Calibri"/>
                        <a:cs typeface="Arial"/>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1800">
                          <a:solidFill>
                            <a:srgbClr val="000000"/>
                          </a:solidFill>
                          <a:latin typeface="Calibri"/>
                          <a:ea typeface="Times New Roman"/>
                          <a:cs typeface="Times New Roman"/>
                        </a:rPr>
                        <a:t>49</a:t>
                      </a:r>
                      <a:endParaRPr lang="fr-FR" sz="2400">
                        <a:solidFill>
                          <a:srgbClr val="365F91"/>
                        </a:solidFill>
                        <a:latin typeface="Calibri"/>
                        <a:ea typeface="Calibri"/>
                        <a:cs typeface="Arial"/>
                      </a:endParaRPr>
                    </a:p>
                  </a:txBody>
                  <a:tcPr marL="68580" marR="68580" marT="0" marB="0">
                    <a:lnL>
                      <a:noFill/>
                    </a:lnL>
                    <a:lnR>
                      <a:noFill/>
                    </a:lnR>
                    <a:lnT>
                      <a:noFill/>
                    </a:lnT>
                    <a:lnB>
                      <a:noFill/>
                    </a:lnB>
                    <a:solidFill>
                      <a:srgbClr val="D3DFEE"/>
                    </a:solidFill>
                  </a:tcPr>
                </a:tc>
                <a:tc>
                  <a:txBody>
                    <a:bodyPr/>
                    <a:lstStyle/>
                    <a:p>
                      <a:pPr algn="ctr">
                        <a:lnSpc>
                          <a:spcPct val="115000"/>
                        </a:lnSpc>
                        <a:spcAft>
                          <a:spcPts val="0"/>
                        </a:spcAft>
                      </a:pPr>
                      <a:r>
                        <a:rPr lang="en-US" sz="1800" dirty="0">
                          <a:solidFill>
                            <a:srgbClr val="000000"/>
                          </a:solidFill>
                          <a:latin typeface="Calibri"/>
                          <a:ea typeface="Times New Roman"/>
                          <a:cs typeface="Times New Roman"/>
                        </a:rPr>
                        <a:t>15</a:t>
                      </a:r>
                      <a:endParaRPr lang="fr-FR" sz="2400" dirty="0">
                        <a:solidFill>
                          <a:srgbClr val="365F91"/>
                        </a:solidFill>
                        <a:latin typeface="Calibri"/>
                        <a:ea typeface="Calibri"/>
                        <a:cs typeface="Arial"/>
                      </a:endParaRPr>
                    </a:p>
                  </a:txBody>
                  <a:tcPr marL="68580" marR="68580" marT="0" marB="0">
                    <a:lnL>
                      <a:noFill/>
                    </a:lnL>
                    <a:lnR>
                      <a:noFill/>
                    </a:lnR>
                    <a:lnT>
                      <a:noFill/>
                    </a:lnT>
                    <a:lnB>
                      <a:noFill/>
                    </a:lnB>
                    <a:solidFill>
                      <a:srgbClr val="D3DFEE"/>
                    </a:solidFill>
                  </a:tcPr>
                </a:tc>
              </a:tr>
              <a:tr h="283194">
                <a:tc>
                  <a:txBody>
                    <a:bodyPr/>
                    <a:lstStyle/>
                    <a:p>
                      <a:pPr>
                        <a:lnSpc>
                          <a:spcPct val="115000"/>
                        </a:lnSpc>
                        <a:spcAft>
                          <a:spcPts val="0"/>
                        </a:spcAft>
                      </a:pPr>
                      <a:r>
                        <a:rPr lang="en-US" sz="1600" b="1" dirty="0">
                          <a:solidFill>
                            <a:srgbClr val="000000"/>
                          </a:solidFill>
                          <a:latin typeface="Calibri"/>
                          <a:ea typeface="Times New Roman"/>
                          <a:cs typeface="Times New Roman"/>
                        </a:rPr>
                        <a:t>O</a:t>
                      </a:r>
                      <a:r>
                        <a:rPr lang="en-US" sz="1600" b="1" dirty="0" smtClean="0">
                          <a:solidFill>
                            <a:srgbClr val="000000"/>
                          </a:solidFill>
                          <a:latin typeface="Calibri"/>
                          <a:ea typeface="Times New Roman"/>
                          <a:cs typeface="Times New Roman"/>
                        </a:rPr>
                        <a:t>thers</a:t>
                      </a:r>
                      <a:endParaRPr lang="fr-FR" sz="2400" dirty="0">
                        <a:solidFill>
                          <a:srgbClr val="365F91"/>
                        </a:solidFill>
                        <a:latin typeface="Calibri"/>
                        <a:ea typeface="Calibri"/>
                        <a:cs typeface="Arial"/>
                      </a:endParaRPr>
                    </a:p>
                  </a:txBody>
                  <a:tcPr marL="68580" marR="68580" marT="0" marB="0">
                    <a:lnL>
                      <a:noFill/>
                    </a:lnL>
                    <a:lnR>
                      <a:noFill/>
                    </a:lnR>
                    <a:lnT>
                      <a:noFill/>
                    </a:lnT>
                    <a:lnB>
                      <a:noFill/>
                    </a:lnB>
                  </a:tcPr>
                </a:tc>
                <a:tc>
                  <a:txBody>
                    <a:bodyPr/>
                    <a:lstStyle/>
                    <a:p>
                      <a:pPr algn="ctr">
                        <a:lnSpc>
                          <a:spcPct val="115000"/>
                        </a:lnSpc>
                        <a:spcAft>
                          <a:spcPts val="0"/>
                        </a:spcAft>
                      </a:pPr>
                      <a:r>
                        <a:rPr lang="en-US" sz="1800">
                          <a:solidFill>
                            <a:srgbClr val="000000"/>
                          </a:solidFill>
                          <a:latin typeface="Calibri"/>
                          <a:ea typeface="Times New Roman"/>
                          <a:cs typeface="Times New Roman"/>
                        </a:rPr>
                        <a:t>39</a:t>
                      </a:r>
                      <a:endParaRPr lang="fr-FR" sz="2400">
                        <a:solidFill>
                          <a:srgbClr val="365F91"/>
                        </a:solidFill>
                        <a:latin typeface="Calibri"/>
                        <a:ea typeface="Calibri"/>
                        <a:cs typeface="Arial"/>
                      </a:endParaRPr>
                    </a:p>
                  </a:txBody>
                  <a:tcPr marL="68580" marR="68580" marT="0" marB="0">
                    <a:lnL>
                      <a:noFill/>
                    </a:lnL>
                    <a:lnR>
                      <a:noFill/>
                    </a:lnR>
                    <a:lnT>
                      <a:noFill/>
                    </a:lnT>
                    <a:lnB>
                      <a:noFill/>
                    </a:lnB>
                  </a:tcPr>
                </a:tc>
                <a:tc>
                  <a:txBody>
                    <a:bodyPr/>
                    <a:lstStyle/>
                    <a:p>
                      <a:pPr algn="ctr">
                        <a:lnSpc>
                          <a:spcPct val="115000"/>
                        </a:lnSpc>
                        <a:spcAft>
                          <a:spcPts val="0"/>
                        </a:spcAft>
                      </a:pPr>
                      <a:r>
                        <a:rPr lang="en-US" sz="1800" dirty="0">
                          <a:solidFill>
                            <a:srgbClr val="000000"/>
                          </a:solidFill>
                          <a:latin typeface="Calibri"/>
                          <a:ea typeface="Times New Roman"/>
                          <a:cs typeface="Times New Roman"/>
                        </a:rPr>
                        <a:t>12</a:t>
                      </a:r>
                      <a:endParaRPr lang="fr-FR" sz="2400" dirty="0">
                        <a:solidFill>
                          <a:srgbClr val="365F91"/>
                        </a:solidFill>
                        <a:latin typeface="Calibri"/>
                        <a:ea typeface="Calibri"/>
                        <a:cs typeface="Arial"/>
                      </a:endParaRPr>
                    </a:p>
                  </a:txBody>
                  <a:tcPr marL="68580" marR="68580" marT="0" marB="0">
                    <a:lnL>
                      <a:noFill/>
                    </a:lnL>
                    <a:lnR>
                      <a:noFill/>
                    </a:lnR>
                    <a:lnT>
                      <a:noFill/>
                    </a:lnT>
                    <a:lnB>
                      <a:noFill/>
                    </a:lnB>
                  </a:tcPr>
                </a:tc>
              </a:tr>
              <a:tr h="283194">
                <a:tc>
                  <a:txBody>
                    <a:bodyPr/>
                    <a:lstStyle/>
                    <a:p>
                      <a:pPr>
                        <a:lnSpc>
                          <a:spcPct val="115000"/>
                        </a:lnSpc>
                        <a:spcAft>
                          <a:spcPts val="0"/>
                        </a:spcAft>
                      </a:pPr>
                      <a:r>
                        <a:rPr lang="en-US" sz="1600" b="1">
                          <a:solidFill>
                            <a:srgbClr val="000000"/>
                          </a:solidFill>
                          <a:latin typeface="Calibri"/>
                          <a:ea typeface="Times New Roman"/>
                          <a:cs typeface="Times New Roman"/>
                        </a:rPr>
                        <a:t>Total</a:t>
                      </a:r>
                      <a:endParaRPr lang="fr-FR" sz="2400">
                        <a:solidFill>
                          <a:srgbClr val="365F91"/>
                        </a:solidFill>
                        <a:latin typeface="Calibri"/>
                        <a:ea typeface="Calibri"/>
                        <a:cs typeface="Arial"/>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solidFill>
                      <a:srgbClr val="D3DFEE"/>
                    </a:solidFill>
                  </a:tcPr>
                </a:tc>
                <a:tc>
                  <a:txBody>
                    <a:bodyPr/>
                    <a:lstStyle/>
                    <a:p>
                      <a:pPr algn="ctr">
                        <a:lnSpc>
                          <a:spcPct val="115000"/>
                        </a:lnSpc>
                        <a:spcAft>
                          <a:spcPts val="0"/>
                        </a:spcAft>
                      </a:pPr>
                      <a:r>
                        <a:rPr lang="en-US" sz="1800">
                          <a:solidFill>
                            <a:srgbClr val="000000"/>
                          </a:solidFill>
                          <a:latin typeface="Calibri"/>
                          <a:ea typeface="Times New Roman"/>
                          <a:cs typeface="Times New Roman"/>
                        </a:rPr>
                        <a:t>337</a:t>
                      </a:r>
                      <a:endParaRPr lang="fr-FR" sz="2400">
                        <a:solidFill>
                          <a:srgbClr val="365F91"/>
                        </a:solidFill>
                        <a:latin typeface="Calibri"/>
                        <a:ea typeface="Calibri"/>
                        <a:cs typeface="Arial"/>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solidFill>
                      <a:srgbClr val="D3DFEE"/>
                    </a:solidFill>
                  </a:tcPr>
                </a:tc>
                <a:tc>
                  <a:txBody>
                    <a:bodyPr/>
                    <a:lstStyle/>
                    <a:p>
                      <a:pPr algn="ctr">
                        <a:lnSpc>
                          <a:spcPct val="115000"/>
                        </a:lnSpc>
                        <a:spcAft>
                          <a:spcPts val="0"/>
                        </a:spcAft>
                      </a:pPr>
                      <a:r>
                        <a:rPr lang="en-US" sz="1800" dirty="0">
                          <a:solidFill>
                            <a:srgbClr val="000000"/>
                          </a:solidFill>
                          <a:latin typeface="Calibri"/>
                          <a:ea typeface="Times New Roman"/>
                          <a:cs typeface="Times New Roman"/>
                        </a:rPr>
                        <a:t>100</a:t>
                      </a:r>
                      <a:endParaRPr lang="fr-FR" sz="2400" dirty="0">
                        <a:solidFill>
                          <a:srgbClr val="365F91"/>
                        </a:solidFill>
                        <a:latin typeface="Calibri"/>
                        <a:ea typeface="Calibri"/>
                        <a:cs typeface="Arial"/>
                      </a:endParaRPr>
                    </a:p>
                  </a:txBody>
                  <a:tcPr marL="68580" marR="68580" marT="0" marB="0">
                    <a:lnL>
                      <a:noFill/>
                    </a:lnL>
                    <a:lnR>
                      <a:noFill/>
                    </a:lnR>
                    <a:lnT>
                      <a:noFill/>
                    </a:lnT>
                    <a:lnB w="12700" cap="flat" cmpd="sng" algn="ctr">
                      <a:solidFill>
                        <a:srgbClr val="4F81BD"/>
                      </a:solidFill>
                      <a:prstDash val="solid"/>
                      <a:round/>
                      <a:headEnd type="none" w="med" len="med"/>
                      <a:tailEnd type="none" w="med" len="med"/>
                    </a:lnB>
                    <a:solidFill>
                      <a:srgbClr val="D3DFEE"/>
                    </a:solidFill>
                  </a:tcPr>
                </a:tc>
              </a:tr>
            </a:tbl>
          </a:graphicData>
        </a:graphic>
      </p:graphicFrame>
      <p:sp>
        <p:nvSpPr>
          <p:cNvPr id="6" name="Titre 1"/>
          <p:cNvSpPr txBox="1">
            <a:spLocks/>
          </p:cNvSpPr>
          <p:nvPr/>
        </p:nvSpPr>
        <p:spPr>
          <a:xfrm>
            <a:off x="457200" y="0"/>
            <a:ext cx="8229600" cy="1143000"/>
          </a:xfrm>
          <a:prstGeom prst="rect">
            <a:avLst/>
          </a:prstGeom>
        </p:spPr>
        <p:txBody>
          <a:bodyPr>
            <a:normAutofit fontScale="77500" lnSpcReduction="20000"/>
          </a:bodyPr>
          <a:lstStyle/>
          <a:p>
            <a:pPr algn="ctr" fontAlgn="auto">
              <a:spcAft>
                <a:spcPts val="0"/>
              </a:spcAft>
              <a:defRPr/>
            </a:pPr>
            <a:r>
              <a:rPr lang="en-US" sz="3600" b="1" smtClean="0">
                <a:solidFill>
                  <a:schemeClr val="bg1"/>
                </a:solidFill>
              </a:rPr>
              <a:t>Degree of awareness of CA practices</a:t>
            </a:r>
            <a:endParaRPr lang="fr-FR" sz="3600" b="1" smtClean="0">
              <a:solidFill>
                <a:schemeClr val="bg1"/>
              </a:solidFill>
            </a:endParaRP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600" b="0" i="0" u="none" strike="noStrike" kern="1200" cap="none" spc="0" normalizeH="0" baseline="0" noProof="0" smtClean="0">
                <a:ln>
                  <a:noFill/>
                </a:ln>
                <a:solidFill>
                  <a:schemeClr val="bg1"/>
                </a:solidFill>
                <a:effectLst/>
                <a:uLnTx/>
                <a:uFillTx/>
                <a:latin typeface="+mj-lt"/>
                <a:ea typeface="+mj-ea"/>
                <a:cs typeface="+mj-cs"/>
              </a:rPr>
              <a:t/>
            </a:r>
            <a:br>
              <a:rPr kumimoji="0" lang="en-US" sz="3600" b="0" i="0" u="none" strike="noStrike" kern="1200" cap="none" spc="0" normalizeH="0" baseline="0" noProof="0" smtClean="0">
                <a:ln>
                  <a:noFill/>
                </a:ln>
                <a:solidFill>
                  <a:schemeClr val="bg1"/>
                </a:solidFill>
                <a:effectLst/>
                <a:uLnTx/>
                <a:uFillTx/>
                <a:latin typeface="+mj-lt"/>
                <a:ea typeface="+mj-ea"/>
                <a:cs typeface="+mj-cs"/>
              </a:rPr>
            </a:br>
            <a:endParaRPr kumimoji="0" lang="en-US" sz="3100" b="1" i="0" u="none" strike="noStrike" kern="1200" cap="none" spc="0" normalizeH="0" baseline="0" noProof="0" dirty="0">
              <a:ln>
                <a:noFill/>
              </a:ln>
              <a:solidFill>
                <a:schemeClr val="bg1"/>
              </a:solidFill>
              <a:effectLst/>
              <a:uLnTx/>
              <a:uFillTx/>
              <a:latin typeface="+mj-lt"/>
              <a:ea typeface="+mj-ea"/>
              <a:cs typeface="+mj-cs"/>
            </a:endParaRPr>
          </a:p>
        </p:txBody>
      </p:sp>
      <p:sp>
        <p:nvSpPr>
          <p:cNvPr id="5" name="Oval 4"/>
          <p:cNvSpPr/>
          <p:nvPr/>
        </p:nvSpPr>
        <p:spPr>
          <a:xfrm>
            <a:off x="6516624" y="4398263"/>
            <a:ext cx="758952" cy="331267"/>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p:nvPr/>
        </p:nvSpPr>
        <p:spPr>
          <a:xfrm>
            <a:off x="6431280" y="3373379"/>
            <a:ext cx="758952" cy="331267"/>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p:nvPr/>
        </p:nvSpPr>
        <p:spPr>
          <a:xfrm>
            <a:off x="6516624" y="4081961"/>
            <a:ext cx="758952" cy="331267"/>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6516624" y="4790543"/>
            <a:ext cx="758952" cy="331267"/>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0865162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oneTexte 7"/>
          <p:cNvSpPr txBox="1"/>
          <p:nvPr/>
        </p:nvSpPr>
        <p:spPr>
          <a:xfrm>
            <a:off x="533400" y="950363"/>
            <a:ext cx="8001000" cy="461665"/>
          </a:xfrm>
          <a:prstGeom prst="rect">
            <a:avLst/>
          </a:prstGeom>
          <a:noFill/>
        </p:spPr>
        <p:txBody>
          <a:bodyPr wrap="square" rtlCol="0">
            <a:spAutoFit/>
          </a:bodyPr>
          <a:lstStyle/>
          <a:p>
            <a:pPr lvl="1" indent="-457200" algn="ctr"/>
            <a:r>
              <a:rPr lang="en-US" sz="2400" b="1" dirty="0" smtClean="0"/>
              <a:t>Cost Benefit Analysis Table</a:t>
            </a:r>
          </a:p>
        </p:txBody>
      </p:sp>
      <p:graphicFrame>
        <p:nvGraphicFramePr>
          <p:cNvPr id="7" name="Tableau 6"/>
          <p:cNvGraphicFramePr>
            <a:graphicFrameLocks noGrp="1"/>
          </p:cNvGraphicFramePr>
          <p:nvPr>
            <p:extLst>
              <p:ext uri="{D42A27DB-BD31-4B8C-83A1-F6EECF244321}">
                <p14:modId xmlns:p14="http://schemas.microsoft.com/office/powerpoint/2010/main" val="3585589246"/>
              </p:ext>
            </p:extLst>
          </p:nvPr>
        </p:nvGraphicFramePr>
        <p:xfrm>
          <a:off x="850390" y="1447801"/>
          <a:ext cx="7589521" cy="4742680"/>
        </p:xfrm>
        <a:graphic>
          <a:graphicData uri="http://schemas.openxmlformats.org/drawingml/2006/table">
            <a:tbl>
              <a:tblPr/>
              <a:tblGrid>
                <a:gridCol w="1276742"/>
                <a:gridCol w="723858"/>
                <a:gridCol w="805611"/>
                <a:gridCol w="819037"/>
                <a:gridCol w="335671"/>
                <a:gridCol w="1287909"/>
                <a:gridCol w="716045"/>
                <a:gridCol w="805611"/>
                <a:gridCol w="819037"/>
              </a:tblGrid>
              <a:tr h="198869">
                <a:tc gridSpan="9">
                  <a:txBody>
                    <a:bodyPr/>
                    <a:lstStyle/>
                    <a:p>
                      <a:pPr algn="ctr" fontAlgn="b"/>
                      <a:r>
                        <a:rPr lang="en-US" sz="1000" b="1" i="0" u="none" strike="noStrike" dirty="0">
                          <a:solidFill>
                            <a:srgbClr val="00B050"/>
                          </a:solidFill>
                          <a:latin typeface="Calibri"/>
                        </a:rPr>
                        <a:t>Benefit-cost analysis of technologies using Partial Budget Analysis ( Average for 1 ha of Durum Wheat)</a:t>
                      </a:r>
                    </a:p>
                  </a:txBody>
                  <a:tcPr marL="7512" marR="7512" marT="7512" marB="0" anchor="b">
                    <a:lnL>
                      <a:noFill/>
                    </a:lnL>
                    <a:lnR>
                      <a:noFill/>
                    </a:lnR>
                    <a:lnT>
                      <a:noFill/>
                    </a:lnT>
                    <a:lnB>
                      <a:noFill/>
                    </a:lnB>
                    <a:solidFill>
                      <a:schemeClr val="bg1"/>
                    </a:solidFill>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c hMerge="1">
                  <a:txBody>
                    <a:bodyPr/>
                    <a:lstStyle/>
                    <a:p>
                      <a:endParaRPr lang="fr-FR"/>
                    </a:p>
                  </a:txBody>
                  <a:tcPr/>
                </a:tc>
              </a:tr>
              <a:tr h="198869">
                <a:tc>
                  <a:txBody>
                    <a:bodyPr/>
                    <a:lstStyle/>
                    <a:p>
                      <a:pPr algn="l" fontAlgn="b"/>
                      <a:endParaRPr lang="fr-FR" sz="1000" b="0" i="0" u="none" strike="noStrike" dirty="0">
                        <a:solidFill>
                          <a:srgbClr val="000000"/>
                        </a:solidFill>
                        <a:latin typeface="Calibri"/>
                      </a:endParaRPr>
                    </a:p>
                  </a:txBody>
                  <a:tcPr marL="7512" marR="7512" marT="7512" marB="0" anchor="b">
                    <a:lnL>
                      <a:noFill/>
                    </a:lnL>
                    <a:lnR>
                      <a:noFill/>
                    </a:lnR>
                    <a:lnT>
                      <a:noFill/>
                    </a:lnT>
                    <a:lnB w="12700" cap="flat" cmpd="sng" algn="ctr">
                      <a:solidFill>
                        <a:srgbClr val="000000"/>
                      </a:solidFill>
                      <a:prstDash val="solid"/>
                      <a:round/>
                      <a:headEnd type="none" w="med" len="med"/>
                      <a:tailEnd type="none" w="med" len="med"/>
                    </a:lnB>
                    <a:solidFill>
                      <a:srgbClr val="FCD5B5"/>
                    </a:solidFill>
                  </a:tcPr>
                </a:tc>
                <a:tc gridSpan="3">
                  <a:txBody>
                    <a:bodyPr/>
                    <a:lstStyle/>
                    <a:p>
                      <a:pPr algn="l" fontAlgn="b"/>
                      <a:r>
                        <a:rPr lang="fr-FR" sz="1000" b="1" i="0" u="none" strike="noStrike" dirty="0" err="1" smtClean="0">
                          <a:solidFill>
                            <a:srgbClr val="000000"/>
                          </a:solidFill>
                          <a:latin typeface="Calibri"/>
                        </a:rPr>
                        <a:t>Conventional</a:t>
                      </a:r>
                      <a:r>
                        <a:rPr lang="fr-FR" sz="1000" b="1" i="0" u="none" strike="noStrike" dirty="0" smtClean="0">
                          <a:solidFill>
                            <a:srgbClr val="000000"/>
                          </a:solidFill>
                          <a:latin typeface="Calibri"/>
                        </a:rPr>
                        <a:t> Agriculture</a:t>
                      </a:r>
                      <a:endParaRPr lang="fr-FR" sz="1000" b="1" i="0" u="none" strike="noStrike" dirty="0">
                        <a:solidFill>
                          <a:srgbClr val="000000"/>
                        </a:solidFill>
                        <a:latin typeface="Calibri"/>
                      </a:endParaRPr>
                    </a:p>
                  </a:txBody>
                  <a:tcPr marL="7512" marR="7512" marT="7512" marB="0" anchor="b">
                    <a:lnL>
                      <a:noFill/>
                    </a:lnL>
                    <a:lnR>
                      <a:noFill/>
                    </a:lnR>
                    <a:lnT>
                      <a:noFill/>
                    </a:lnT>
                    <a:lnB w="12700" cap="flat" cmpd="sng" algn="ctr">
                      <a:solidFill>
                        <a:srgbClr val="000000"/>
                      </a:solidFill>
                      <a:prstDash val="solid"/>
                      <a:round/>
                      <a:headEnd type="none" w="med" len="med"/>
                      <a:tailEnd type="none" w="med" len="med"/>
                    </a:lnB>
                    <a:solidFill>
                      <a:srgbClr val="FCD5B5"/>
                    </a:solidFill>
                  </a:tcPr>
                </a:tc>
                <a:tc hMerge="1">
                  <a:txBody>
                    <a:bodyPr/>
                    <a:lstStyle/>
                    <a:p>
                      <a:endParaRPr lang="fr-FR"/>
                    </a:p>
                  </a:txBody>
                  <a:tcPr/>
                </a:tc>
                <a:tc hMerge="1">
                  <a:txBody>
                    <a:bodyPr/>
                    <a:lstStyle/>
                    <a:p>
                      <a:endParaRPr lang="fr-FR"/>
                    </a:p>
                  </a:txBody>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w="12700" cap="flat" cmpd="sng" algn="ctr">
                      <a:solidFill>
                        <a:srgbClr val="000000"/>
                      </a:solidFill>
                      <a:prstDash val="solid"/>
                      <a:round/>
                      <a:headEnd type="none" w="med" len="med"/>
                      <a:tailEnd type="none" w="med" len="med"/>
                    </a:lnB>
                    <a:solidFill>
                      <a:srgbClr val="FCD5B5"/>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w="12700" cap="flat" cmpd="sng" algn="ctr">
                      <a:solidFill>
                        <a:srgbClr val="000000"/>
                      </a:solidFill>
                      <a:prstDash val="solid"/>
                      <a:round/>
                      <a:headEnd type="none" w="med" len="med"/>
                      <a:tailEnd type="none" w="med" len="med"/>
                    </a:lnB>
                    <a:solidFill>
                      <a:srgbClr val="FCD5B5"/>
                    </a:solidFill>
                  </a:tcPr>
                </a:tc>
                <a:tc gridSpan="3">
                  <a:txBody>
                    <a:bodyPr/>
                    <a:lstStyle/>
                    <a:p>
                      <a:pPr algn="l" fontAlgn="b"/>
                      <a:r>
                        <a:rPr lang="fr-FR" sz="1000" b="1" i="0" u="none" strike="noStrike" dirty="0" smtClean="0">
                          <a:solidFill>
                            <a:srgbClr val="000000"/>
                          </a:solidFill>
                          <a:latin typeface="Calibri"/>
                        </a:rPr>
                        <a:t>Conservation Agriculture</a:t>
                      </a:r>
                      <a:endParaRPr lang="fr-FR" sz="1000" b="1" i="0" u="none" strike="noStrike" dirty="0">
                        <a:solidFill>
                          <a:srgbClr val="000000"/>
                        </a:solidFill>
                        <a:latin typeface="Calibri"/>
                      </a:endParaRPr>
                    </a:p>
                  </a:txBody>
                  <a:tcPr marL="7512" marR="7512" marT="7512" marB="0" anchor="b">
                    <a:lnL>
                      <a:noFill/>
                    </a:lnL>
                    <a:lnR>
                      <a:noFill/>
                    </a:lnR>
                    <a:lnT>
                      <a:noFill/>
                    </a:lnT>
                    <a:lnB w="12700" cap="flat" cmpd="sng" algn="ctr">
                      <a:solidFill>
                        <a:srgbClr val="000000"/>
                      </a:solidFill>
                      <a:prstDash val="solid"/>
                      <a:round/>
                      <a:headEnd type="none" w="med" len="med"/>
                      <a:tailEnd type="none" w="med" len="med"/>
                    </a:lnB>
                    <a:solidFill>
                      <a:srgbClr val="FCD5B5"/>
                    </a:solidFill>
                  </a:tcPr>
                </a:tc>
                <a:tc hMerge="1">
                  <a:txBody>
                    <a:bodyPr/>
                    <a:lstStyle/>
                    <a:p>
                      <a:endParaRPr lang="fr-FR"/>
                    </a:p>
                  </a:txBody>
                  <a:tcPr/>
                </a:tc>
                <a:tc hMerge="1">
                  <a:txBody>
                    <a:bodyPr/>
                    <a:lstStyle/>
                    <a:p>
                      <a:endParaRPr lang="fr-FR"/>
                    </a:p>
                  </a:txBody>
                  <a:tcPr/>
                </a:tc>
              </a:tr>
              <a:tr h="198869">
                <a:tc>
                  <a:txBody>
                    <a:bodyPr/>
                    <a:lstStyle/>
                    <a:p>
                      <a:pPr algn="l" fontAlgn="b"/>
                      <a:r>
                        <a:rPr lang="fr-FR" sz="1000" b="1" i="0" u="none" strike="noStrike">
                          <a:solidFill>
                            <a:srgbClr val="000000"/>
                          </a:solidFill>
                          <a:latin typeface="Calibri"/>
                        </a:rPr>
                        <a:t>Costs (TND/ha)</a:t>
                      </a:r>
                    </a:p>
                  </a:txBody>
                  <a:tcPr marL="7512" marR="7512" marT="7512"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7E4BD"/>
                    </a:solidFill>
                  </a:tcPr>
                </a:tc>
                <a:tc>
                  <a:txBody>
                    <a:bodyPr/>
                    <a:lstStyle/>
                    <a:p>
                      <a:pPr algn="l" fontAlgn="b"/>
                      <a:r>
                        <a:rPr lang="fr-FR" sz="1000" b="1" i="0" u="none" strike="noStrike">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7E4BD"/>
                    </a:solidFill>
                  </a:tcPr>
                </a:tc>
                <a:tc>
                  <a:txBody>
                    <a:bodyPr/>
                    <a:lstStyle/>
                    <a:p>
                      <a:pPr algn="l" fontAlgn="b"/>
                      <a:r>
                        <a:rPr lang="fr-FR" sz="1000" b="1" i="0" u="none" strike="noStrike">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7E4BD"/>
                    </a:solidFill>
                  </a:tcPr>
                </a:tc>
                <a:tc>
                  <a:txBody>
                    <a:bodyPr/>
                    <a:lstStyle/>
                    <a:p>
                      <a:pPr algn="l" fontAlgn="b"/>
                      <a:r>
                        <a:rPr lang="fr-FR" sz="1000" b="1" i="0" u="none" strike="noStrike">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7E4BD"/>
                    </a:solidFill>
                  </a:tcPr>
                </a:tc>
                <a:tc>
                  <a:txBody>
                    <a:bodyPr/>
                    <a:lstStyle/>
                    <a:p>
                      <a:pPr algn="l" fontAlgn="b"/>
                      <a:r>
                        <a:rPr lang="fr-FR" sz="1000" b="1" i="0" u="none" strike="noStrike">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7E4BD"/>
                    </a:solidFill>
                  </a:tcPr>
                </a:tc>
                <a:tc>
                  <a:txBody>
                    <a:bodyPr/>
                    <a:lstStyle/>
                    <a:p>
                      <a:pPr algn="l" fontAlgn="b"/>
                      <a:r>
                        <a:rPr lang="fr-FR" sz="1000" b="1" i="0" u="none" strike="noStrike">
                          <a:solidFill>
                            <a:srgbClr val="000000"/>
                          </a:solidFill>
                          <a:latin typeface="Calibri"/>
                        </a:rPr>
                        <a:t>Costs (TND/ha)</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7E4BD"/>
                    </a:solidFill>
                  </a:tcPr>
                </a:tc>
                <a:tc>
                  <a:txBody>
                    <a:bodyPr/>
                    <a:lstStyle/>
                    <a:p>
                      <a:pPr algn="l" fontAlgn="b"/>
                      <a:r>
                        <a:rPr lang="fr-FR" sz="1000" b="1" i="0" u="none" strike="noStrike">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7E4BD"/>
                    </a:solidFill>
                  </a:tcPr>
                </a:tc>
                <a:tc>
                  <a:txBody>
                    <a:bodyPr/>
                    <a:lstStyle/>
                    <a:p>
                      <a:pPr algn="l" fontAlgn="b"/>
                      <a:r>
                        <a:rPr lang="fr-FR" sz="1000" b="1" i="0" u="none" strike="noStrike">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7E4BD"/>
                    </a:solidFill>
                  </a:tcPr>
                </a:tc>
                <a:tc>
                  <a:txBody>
                    <a:bodyPr/>
                    <a:lstStyle/>
                    <a:p>
                      <a:pPr algn="l" fontAlgn="b"/>
                      <a:r>
                        <a:rPr lang="fr-FR" sz="1000" b="1" i="0" u="none" strike="noStrike">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7E4BD"/>
                    </a:solidFill>
                  </a:tcPr>
                </a:tc>
              </a:tr>
              <a:tr h="198869">
                <a:tc>
                  <a:txBody>
                    <a:bodyPr/>
                    <a:lstStyle/>
                    <a:p>
                      <a:pPr algn="l" fontAlgn="b"/>
                      <a:r>
                        <a:rPr lang="fr-FR" sz="1000" b="1" i="0" u="none" strike="noStrike" dirty="0">
                          <a:solidFill>
                            <a:srgbClr val="000000"/>
                          </a:solidFill>
                          <a:latin typeface="Calibri"/>
                        </a:rPr>
                        <a:t>Inputs</a:t>
                      </a:r>
                    </a:p>
                  </a:txBody>
                  <a:tcPr marL="7512" marR="7512" marT="7512"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fr-FR" sz="1000" b="1" i="0" u="none" strike="noStrike">
                          <a:solidFill>
                            <a:srgbClr val="000000"/>
                          </a:solidFill>
                          <a:latin typeface="Calibri"/>
                        </a:rPr>
                        <a:t>Quantity</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fr-FR" sz="1000" b="1" i="0" u="none" strike="noStrike">
                          <a:solidFill>
                            <a:srgbClr val="000000"/>
                          </a:solidFill>
                          <a:latin typeface="Calibri"/>
                        </a:rPr>
                        <a:t>Unit price</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fr-FR" sz="1000" b="1" i="0" u="none" strike="noStrike">
                          <a:solidFill>
                            <a:srgbClr val="000000"/>
                          </a:solidFill>
                          <a:latin typeface="Calibri"/>
                        </a:rPr>
                        <a:t>Total</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fr-FR" sz="1000" b="0" i="0" u="none" strike="noStrike">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algn="l" fontAlgn="b"/>
                      <a:r>
                        <a:rPr lang="fr-FR" sz="1000" b="1" i="0" u="none" strike="noStrike">
                          <a:solidFill>
                            <a:srgbClr val="000000"/>
                          </a:solidFill>
                          <a:latin typeface="Calibri"/>
                        </a:rPr>
                        <a:t>Inputs</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fr-FR" sz="1000" b="1" i="0" u="none" strike="noStrike">
                          <a:solidFill>
                            <a:srgbClr val="000000"/>
                          </a:solidFill>
                          <a:latin typeface="Calibri"/>
                        </a:rPr>
                        <a:t>Quantity</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fr-FR" sz="1000" b="1" i="0" u="none" strike="noStrike">
                          <a:solidFill>
                            <a:srgbClr val="000000"/>
                          </a:solidFill>
                          <a:latin typeface="Calibri"/>
                        </a:rPr>
                        <a:t>Unit price</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fr-FR" sz="1000" b="1" i="0" u="none" strike="noStrike">
                          <a:solidFill>
                            <a:srgbClr val="000000"/>
                          </a:solidFill>
                          <a:latin typeface="Calibri"/>
                        </a:rPr>
                        <a:t>Total</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8869">
                <a:tc>
                  <a:txBody>
                    <a:bodyPr/>
                    <a:lstStyle/>
                    <a:p>
                      <a:pPr algn="l" fontAlgn="b"/>
                      <a:r>
                        <a:rPr lang="fr-FR" sz="1000" b="0" i="0" u="none" strike="noStrike" dirty="0" err="1">
                          <a:solidFill>
                            <a:srgbClr val="000000"/>
                          </a:solidFill>
                          <a:latin typeface="Calibri"/>
                        </a:rPr>
                        <a:t>S</a:t>
                      </a:r>
                      <a:r>
                        <a:rPr lang="fr-FR" sz="1000" b="0" i="0" u="none" strike="noStrike" dirty="0" err="1" smtClean="0">
                          <a:solidFill>
                            <a:srgbClr val="000000"/>
                          </a:solidFill>
                          <a:latin typeface="Calibri"/>
                        </a:rPr>
                        <a:t>eeds</a:t>
                      </a:r>
                      <a:r>
                        <a:rPr lang="fr-FR" sz="1000" b="0" i="0" u="none" strike="noStrike" dirty="0" smtClean="0">
                          <a:solidFill>
                            <a:srgbClr val="000000"/>
                          </a:solidFill>
                          <a:latin typeface="Calibri"/>
                        </a:rPr>
                        <a:t> </a:t>
                      </a:r>
                      <a:r>
                        <a:rPr lang="fr-FR" sz="1000" b="0" i="0" u="none" strike="noStrike" dirty="0">
                          <a:solidFill>
                            <a:srgbClr val="000000"/>
                          </a:solidFill>
                          <a:latin typeface="Calibri"/>
                        </a:rPr>
                        <a:t>(Kg)</a:t>
                      </a:r>
                    </a:p>
                  </a:txBody>
                  <a:tcPr marL="7512" marR="7512" marT="7512"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159</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0.770</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a:solidFill>
                            <a:srgbClr val="000000"/>
                          </a:solidFill>
                          <a:latin typeface="Calibri"/>
                        </a:rPr>
                        <a:t>122.430</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fr-FR" sz="1000" b="0" i="0" u="none" strike="noStrike">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fr-FR" sz="1000" b="0" i="0" u="none" strike="noStrike" dirty="0" err="1">
                          <a:solidFill>
                            <a:srgbClr val="000000"/>
                          </a:solidFill>
                          <a:latin typeface="Calibri"/>
                        </a:rPr>
                        <a:t>S</a:t>
                      </a:r>
                      <a:r>
                        <a:rPr lang="fr-FR" sz="1000" b="0" i="0" u="none" strike="noStrike" dirty="0" err="1" smtClean="0">
                          <a:solidFill>
                            <a:srgbClr val="000000"/>
                          </a:solidFill>
                          <a:latin typeface="Calibri"/>
                        </a:rPr>
                        <a:t>eeds</a:t>
                      </a:r>
                      <a:r>
                        <a:rPr lang="fr-FR" sz="1000" b="0" i="0" u="none" strike="noStrike" dirty="0" smtClean="0">
                          <a:solidFill>
                            <a:srgbClr val="000000"/>
                          </a:solidFill>
                          <a:latin typeface="Calibri"/>
                        </a:rPr>
                        <a:t> </a:t>
                      </a:r>
                      <a:r>
                        <a:rPr lang="fr-FR" sz="1000" b="0" i="0" u="none" strike="noStrike" dirty="0">
                          <a:solidFill>
                            <a:srgbClr val="000000"/>
                          </a:solidFill>
                          <a:latin typeface="Calibri"/>
                        </a:rPr>
                        <a:t>(Kg)</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180</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0.770</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a:solidFill>
                            <a:srgbClr val="000000"/>
                          </a:solidFill>
                          <a:latin typeface="Calibri"/>
                        </a:rPr>
                        <a:t>138.600</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8869">
                <a:tc>
                  <a:txBody>
                    <a:bodyPr/>
                    <a:lstStyle/>
                    <a:p>
                      <a:pPr algn="l" fontAlgn="b"/>
                      <a:r>
                        <a:rPr lang="fr-FR" sz="1000" b="0" i="0" u="none" strike="noStrike" dirty="0" err="1" smtClean="0">
                          <a:solidFill>
                            <a:srgbClr val="000000"/>
                          </a:solidFill>
                          <a:latin typeface="Calibri"/>
                        </a:rPr>
                        <a:t>Fertilizers</a:t>
                      </a:r>
                      <a:endParaRPr lang="fr-FR" sz="1000" b="0" i="0" u="none" strike="noStrike" dirty="0">
                        <a:solidFill>
                          <a:srgbClr val="000000"/>
                        </a:solidFill>
                        <a:latin typeface="Calibri"/>
                      </a:endParaRPr>
                    </a:p>
                  </a:txBody>
                  <a:tcPr marL="7512" marR="7512" marT="7512"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155.000</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fr-FR" sz="1000" b="0" i="0" u="none" strike="noStrike">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fr-FR" sz="1000" b="0" i="0" u="none" strike="noStrike" dirty="0" err="1" smtClean="0">
                          <a:solidFill>
                            <a:srgbClr val="000000"/>
                          </a:solidFill>
                          <a:latin typeface="Calibri"/>
                        </a:rPr>
                        <a:t>Ferttilizers</a:t>
                      </a:r>
                      <a:endParaRPr lang="fr-FR" sz="1000" b="0" i="0" u="none" strike="noStrike" dirty="0">
                        <a:solidFill>
                          <a:srgbClr val="000000"/>
                        </a:solidFill>
                        <a:latin typeface="Calibri"/>
                      </a:endParaRP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a:solidFill>
                            <a:srgbClr val="000000"/>
                          </a:solidFill>
                          <a:latin typeface="Calibri"/>
                        </a:rPr>
                        <a:t>137.000</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8869">
                <a:tc>
                  <a:txBody>
                    <a:bodyPr/>
                    <a:lstStyle/>
                    <a:p>
                      <a:pPr algn="l" fontAlgn="b"/>
                      <a:r>
                        <a:rPr lang="fr-FR" sz="1000" b="0" i="0" u="none" strike="noStrike" dirty="0" smtClean="0">
                          <a:solidFill>
                            <a:srgbClr val="000000"/>
                          </a:solidFill>
                          <a:latin typeface="Calibri"/>
                        </a:rPr>
                        <a:t>Pesticides</a:t>
                      </a:r>
                      <a:endParaRPr lang="fr-FR" sz="1000" b="0" i="0" u="none" strike="noStrike" dirty="0">
                        <a:solidFill>
                          <a:srgbClr val="000000"/>
                        </a:solidFill>
                        <a:latin typeface="Calibri"/>
                      </a:endParaRPr>
                    </a:p>
                  </a:txBody>
                  <a:tcPr marL="7512" marR="7512" marT="7512"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19.000</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fr-FR" sz="1000" b="0" i="0" u="none" strike="noStrike">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fr-FR" sz="1000" b="0" i="0" u="none" strike="noStrike" dirty="0">
                          <a:solidFill>
                            <a:srgbClr val="000000"/>
                          </a:solidFill>
                          <a:latin typeface="Calibri"/>
                        </a:rPr>
                        <a:t>P</a:t>
                      </a:r>
                      <a:r>
                        <a:rPr lang="fr-FR" sz="1000" b="0" i="0" u="none" strike="noStrike" dirty="0" smtClean="0">
                          <a:solidFill>
                            <a:srgbClr val="000000"/>
                          </a:solidFill>
                          <a:latin typeface="Calibri"/>
                        </a:rPr>
                        <a:t>esticides</a:t>
                      </a:r>
                      <a:endParaRPr lang="fr-FR" sz="1000" b="0" i="0" u="none" strike="noStrike" dirty="0">
                        <a:solidFill>
                          <a:srgbClr val="000000"/>
                        </a:solidFill>
                        <a:latin typeface="Calibri"/>
                      </a:endParaRP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a:solidFill>
                            <a:srgbClr val="000000"/>
                          </a:solidFill>
                          <a:latin typeface="Calibri"/>
                        </a:rPr>
                        <a:t>45.000</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8869">
                <a:tc>
                  <a:txBody>
                    <a:bodyPr/>
                    <a:lstStyle/>
                    <a:p>
                      <a:pPr algn="l" fontAlgn="b"/>
                      <a:r>
                        <a:rPr lang="fr-FR" sz="1000" b="0" i="0" u="none" strike="noStrike" dirty="0">
                          <a:solidFill>
                            <a:srgbClr val="000000"/>
                          </a:solidFill>
                          <a:latin typeface="Calibri"/>
                        </a:rPr>
                        <a:t>L</a:t>
                      </a:r>
                      <a:r>
                        <a:rPr lang="fr-FR" sz="1000" b="0" i="0" u="none" strike="noStrike" dirty="0" smtClean="0">
                          <a:solidFill>
                            <a:srgbClr val="000000"/>
                          </a:solidFill>
                          <a:latin typeface="Calibri"/>
                        </a:rPr>
                        <a:t>abor (</a:t>
                      </a:r>
                      <a:r>
                        <a:rPr lang="fr-FR" sz="1000" b="0" i="0" u="none" strike="noStrike" dirty="0" err="1">
                          <a:solidFill>
                            <a:srgbClr val="000000"/>
                          </a:solidFill>
                          <a:latin typeface="Calibri"/>
                        </a:rPr>
                        <a:t>d</a:t>
                      </a:r>
                      <a:r>
                        <a:rPr lang="fr-FR" sz="1000" b="0" i="0" u="none" strike="noStrike" dirty="0" err="1" smtClean="0">
                          <a:solidFill>
                            <a:srgbClr val="000000"/>
                          </a:solidFill>
                          <a:latin typeface="Calibri"/>
                        </a:rPr>
                        <a:t>ays</a:t>
                      </a:r>
                      <a:r>
                        <a:rPr lang="fr-FR" sz="1000" b="0" i="0" u="none" strike="noStrike" dirty="0" smtClean="0">
                          <a:solidFill>
                            <a:srgbClr val="000000"/>
                          </a:solidFill>
                          <a:latin typeface="Calibri"/>
                        </a:rPr>
                        <a:t>/ha</a:t>
                      </a:r>
                      <a:r>
                        <a:rPr lang="fr-FR" sz="1000" b="0" i="0" u="none" strike="noStrike" dirty="0">
                          <a:solidFill>
                            <a:srgbClr val="000000"/>
                          </a:solidFill>
                          <a:latin typeface="Calibri"/>
                        </a:rPr>
                        <a:t>)</a:t>
                      </a:r>
                    </a:p>
                  </a:txBody>
                  <a:tcPr marL="7512" marR="7512" marT="7512"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a:solidFill>
                            <a:srgbClr val="000000"/>
                          </a:solidFill>
                          <a:latin typeface="Calibri"/>
                        </a:rPr>
                        <a:t>5.57</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12.000</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66.840</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fr-FR" sz="1000" b="0" i="0" u="none" strike="noStrike" dirty="0">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fr-FR" sz="1000" b="0" i="0" u="none" strike="noStrike" dirty="0">
                          <a:solidFill>
                            <a:srgbClr val="000000"/>
                          </a:solidFill>
                          <a:latin typeface="Calibri"/>
                        </a:rPr>
                        <a:t>L</a:t>
                      </a:r>
                      <a:r>
                        <a:rPr lang="fr-FR" sz="1000" b="0" i="0" u="none" strike="noStrike" dirty="0" smtClean="0">
                          <a:solidFill>
                            <a:srgbClr val="000000"/>
                          </a:solidFill>
                          <a:latin typeface="Calibri"/>
                        </a:rPr>
                        <a:t>abor (</a:t>
                      </a:r>
                      <a:r>
                        <a:rPr lang="fr-FR" sz="1000" b="0" i="0" u="none" strike="noStrike" dirty="0" err="1">
                          <a:solidFill>
                            <a:srgbClr val="000000"/>
                          </a:solidFill>
                          <a:latin typeface="Calibri"/>
                        </a:rPr>
                        <a:t>d</a:t>
                      </a:r>
                      <a:r>
                        <a:rPr lang="fr-FR" sz="1000" b="0" i="0" u="none" strike="noStrike" dirty="0" err="1" smtClean="0">
                          <a:solidFill>
                            <a:srgbClr val="000000"/>
                          </a:solidFill>
                          <a:latin typeface="Calibri"/>
                        </a:rPr>
                        <a:t>ays</a:t>
                      </a:r>
                      <a:r>
                        <a:rPr lang="fr-FR" sz="1000" b="0" i="0" u="none" strike="noStrike" dirty="0" smtClean="0">
                          <a:solidFill>
                            <a:srgbClr val="000000"/>
                          </a:solidFill>
                          <a:latin typeface="Calibri"/>
                        </a:rPr>
                        <a:t>/ha</a:t>
                      </a:r>
                      <a:r>
                        <a:rPr lang="fr-FR" sz="1000" b="0" i="0" u="none" strike="noStrike" dirty="0">
                          <a:solidFill>
                            <a:srgbClr val="000000"/>
                          </a:solidFill>
                          <a:latin typeface="Calibri"/>
                        </a:rPr>
                        <a:t>)</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a:solidFill>
                            <a:srgbClr val="000000"/>
                          </a:solidFill>
                          <a:latin typeface="Calibri"/>
                        </a:rPr>
                        <a:t>4.83</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12.000</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a:solidFill>
                            <a:srgbClr val="000000"/>
                          </a:solidFill>
                          <a:latin typeface="Calibri"/>
                        </a:rPr>
                        <a:t>57.960</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8869">
                <a:tc>
                  <a:txBody>
                    <a:bodyPr/>
                    <a:lstStyle/>
                    <a:p>
                      <a:pPr algn="l" fontAlgn="b"/>
                      <a:r>
                        <a:rPr lang="fr-FR" sz="1000" b="0" i="0" u="none" strike="noStrike" dirty="0">
                          <a:solidFill>
                            <a:srgbClr val="000000"/>
                          </a:solidFill>
                          <a:latin typeface="Calibri"/>
                        </a:rPr>
                        <a:t>F</a:t>
                      </a:r>
                      <a:r>
                        <a:rPr lang="fr-FR" sz="1000" b="0" i="0" u="none" strike="noStrike" dirty="0" smtClean="0">
                          <a:solidFill>
                            <a:srgbClr val="000000"/>
                          </a:solidFill>
                          <a:latin typeface="Calibri"/>
                        </a:rPr>
                        <a:t>uel</a:t>
                      </a:r>
                      <a:endParaRPr lang="fr-FR" sz="1000" b="0" i="0" u="none" strike="noStrike" dirty="0">
                        <a:solidFill>
                          <a:srgbClr val="000000"/>
                        </a:solidFill>
                        <a:latin typeface="Calibri"/>
                      </a:endParaRPr>
                    </a:p>
                  </a:txBody>
                  <a:tcPr marL="7512" marR="7512" marT="7512"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0.000</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fr-FR" sz="1000" b="0" i="0" u="none" strike="noStrike">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fr-FR" sz="1000" b="0" i="0" u="none" strike="noStrike" dirty="0">
                          <a:solidFill>
                            <a:srgbClr val="000000"/>
                          </a:solidFill>
                          <a:latin typeface="Calibri"/>
                        </a:rPr>
                        <a:t>F</a:t>
                      </a:r>
                      <a:r>
                        <a:rPr lang="fr-FR" sz="1000" b="0" i="0" u="none" strike="noStrike" dirty="0" smtClean="0">
                          <a:solidFill>
                            <a:srgbClr val="000000"/>
                          </a:solidFill>
                          <a:latin typeface="Calibri"/>
                        </a:rPr>
                        <a:t>uel</a:t>
                      </a:r>
                      <a:endParaRPr lang="fr-FR" sz="1000" b="0" i="0" u="none" strike="noStrike" dirty="0">
                        <a:solidFill>
                          <a:srgbClr val="000000"/>
                        </a:solidFill>
                        <a:latin typeface="Calibri"/>
                      </a:endParaRP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a:solidFill>
                            <a:srgbClr val="000000"/>
                          </a:solidFill>
                          <a:latin typeface="Calibri"/>
                        </a:rPr>
                        <a:t>0.000</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67562">
                <a:tc>
                  <a:txBody>
                    <a:bodyPr/>
                    <a:lstStyle/>
                    <a:p>
                      <a:pPr algn="l" fontAlgn="b"/>
                      <a:r>
                        <a:rPr lang="fr-FR" sz="1000" b="0" i="0" u="none" strike="noStrike" dirty="0" err="1">
                          <a:solidFill>
                            <a:srgbClr val="000000"/>
                          </a:solidFill>
                          <a:latin typeface="Calibri"/>
                        </a:rPr>
                        <a:t>M</a:t>
                      </a:r>
                      <a:r>
                        <a:rPr lang="fr-FR" sz="1000" b="0" i="0" u="none" strike="noStrike" dirty="0" err="1" smtClean="0">
                          <a:solidFill>
                            <a:srgbClr val="000000"/>
                          </a:solidFill>
                          <a:latin typeface="Calibri"/>
                        </a:rPr>
                        <a:t>achinery</a:t>
                      </a:r>
                      <a:r>
                        <a:rPr lang="fr-FR" sz="1000" b="0" i="0" u="none" strike="noStrike" dirty="0" smtClean="0">
                          <a:solidFill>
                            <a:srgbClr val="000000"/>
                          </a:solidFill>
                          <a:latin typeface="Calibri"/>
                        </a:rPr>
                        <a:t> </a:t>
                      </a:r>
                      <a:r>
                        <a:rPr lang="fr-FR" sz="1000" b="0" i="0" u="none" strike="noStrike" dirty="0">
                          <a:solidFill>
                            <a:srgbClr val="000000"/>
                          </a:solidFill>
                          <a:latin typeface="Calibri"/>
                        </a:rPr>
                        <a:t>(</a:t>
                      </a:r>
                      <a:r>
                        <a:rPr lang="fr-FR" sz="1000" b="0" i="0" u="none" strike="noStrike" dirty="0" err="1" smtClean="0">
                          <a:solidFill>
                            <a:srgbClr val="000000"/>
                          </a:solidFill>
                          <a:latin typeface="Calibri"/>
                        </a:rPr>
                        <a:t>hours</a:t>
                      </a:r>
                      <a:r>
                        <a:rPr lang="fr-FR" sz="1000" b="0" i="0" u="none" strike="noStrike" dirty="0" smtClean="0">
                          <a:solidFill>
                            <a:srgbClr val="000000"/>
                          </a:solidFill>
                          <a:latin typeface="Calibri"/>
                        </a:rPr>
                        <a:t>/ha</a:t>
                      </a:r>
                      <a:r>
                        <a:rPr lang="fr-FR" sz="1000" b="0" i="0" u="none" strike="noStrike" dirty="0">
                          <a:solidFill>
                            <a:srgbClr val="000000"/>
                          </a:solidFill>
                          <a:latin typeface="Calibri"/>
                        </a:rPr>
                        <a:t>)</a:t>
                      </a:r>
                    </a:p>
                  </a:txBody>
                  <a:tcPr marL="7512" marR="7512" marT="7512"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a:solidFill>
                            <a:srgbClr val="000000"/>
                          </a:solidFill>
                          <a:latin typeface="Calibri"/>
                        </a:rPr>
                        <a:t>8.11</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a:solidFill>
                            <a:srgbClr val="000000"/>
                          </a:solidFill>
                          <a:latin typeface="Calibri"/>
                        </a:rPr>
                        <a:t>--</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170.350</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fr-FR" sz="1000" b="0" i="0" u="none" strike="noStrike">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fr-FR" sz="1000" b="0" i="0" u="none" strike="noStrike" dirty="0" err="1">
                          <a:solidFill>
                            <a:srgbClr val="000000"/>
                          </a:solidFill>
                          <a:latin typeface="Calibri"/>
                        </a:rPr>
                        <a:t>M</a:t>
                      </a:r>
                      <a:r>
                        <a:rPr lang="fr-FR" sz="1000" b="0" i="0" u="none" strike="noStrike" dirty="0" err="1" smtClean="0">
                          <a:solidFill>
                            <a:srgbClr val="000000"/>
                          </a:solidFill>
                          <a:latin typeface="Calibri"/>
                        </a:rPr>
                        <a:t>achinery</a:t>
                      </a:r>
                      <a:r>
                        <a:rPr lang="fr-FR" sz="1000" b="0" i="0" u="none" strike="noStrike" dirty="0" smtClean="0">
                          <a:solidFill>
                            <a:srgbClr val="000000"/>
                          </a:solidFill>
                          <a:latin typeface="Calibri"/>
                        </a:rPr>
                        <a:t> </a:t>
                      </a:r>
                      <a:r>
                        <a:rPr lang="fr-FR" sz="1000" b="0" i="0" u="none" strike="noStrike" dirty="0">
                          <a:solidFill>
                            <a:srgbClr val="000000"/>
                          </a:solidFill>
                          <a:latin typeface="Calibri"/>
                        </a:rPr>
                        <a:t>(</a:t>
                      </a:r>
                      <a:r>
                        <a:rPr lang="fr-FR" sz="1000" b="0" i="0" u="none" strike="noStrike" dirty="0" err="1" smtClean="0">
                          <a:solidFill>
                            <a:srgbClr val="000000"/>
                          </a:solidFill>
                          <a:latin typeface="Calibri"/>
                        </a:rPr>
                        <a:t>hours</a:t>
                      </a:r>
                      <a:r>
                        <a:rPr lang="fr-FR" sz="1000" b="0" i="0" u="none" strike="noStrike" dirty="0" smtClean="0">
                          <a:solidFill>
                            <a:srgbClr val="000000"/>
                          </a:solidFill>
                          <a:latin typeface="Calibri"/>
                        </a:rPr>
                        <a:t>/ha</a:t>
                      </a:r>
                      <a:r>
                        <a:rPr lang="fr-FR" sz="1000" b="0" i="0" u="none" strike="noStrike" dirty="0">
                          <a:solidFill>
                            <a:srgbClr val="000000"/>
                          </a:solidFill>
                          <a:latin typeface="Calibri"/>
                        </a:rPr>
                        <a:t>)</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2.55</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110.950</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8869">
                <a:tc>
                  <a:txBody>
                    <a:bodyPr/>
                    <a:lstStyle/>
                    <a:p>
                      <a:pPr algn="l" fontAlgn="b"/>
                      <a:r>
                        <a:rPr lang="fr-FR" sz="1000" b="1" i="0" u="none" strike="noStrike">
                          <a:solidFill>
                            <a:srgbClr val="000000"/>
                          </a:solidFill>
                          <a:latin typeface="Calibri"/>
                        </a:rPr>
                        <a:t>Total</a:t>
                      </a:r>
                    </a:p>
                  </a:txBody>
                  <a:tcPr marL="7512" marR="7512" marT="7512"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a:solidFill>
                            <a:srgbClr val="000000"/>
                          </a:solidFill>
                          <a:latin typeface="Calibri"/>
                        </a:rPr>
                        <a:t>--</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a:solidFill>
                            <a:srgbClr val="000000"/>
                          </a:solidFill>
                          <a:latin typeface="Calibri"/>
                        </a:rPr>
                        <a:t>--</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1" i="0" u="none" strike="noStrike" dirty="0">
                          <a:solidFill>
                            <a:srgbClr val="000000"/>
                          </a:solidFill>
                          <a:latin typeface="Calibri"/>
                        </a:rPr>
                        <a:t>533.620</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fr-FR" sz="1000" b="0" i="0" u="none" strike="noStrike">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fr-FR" sz="1000" b="1" i="0" u="none" strike="noStrike">
                          <a:solidFill>
                            <a:srgbClr val="000000"/>
                          </a:solidFill>
                          <a:latin typeface="Calibri"/>
                        </a:rPr>
                        <a:t>Total</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a:solidFill>
                            <a:srgbClr val="000000"/>
                          </a:solidFill>
                          <a:latin typeface="Calibri"/>
                        </a:rPr>
                        <a:t>--</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1" i="0" u="none" strike="noStrike" dirty="0">
                          <a:solidFill>
                            <a:srgbClr val="000000"/>
                          </a:solidFill>
                          <a:latin typeface="Calibri"/>
                        </a:rPr>
                        <a:t>489.510</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8869">
                <a:tc>
                  <a:txBody>
                    <a:bodyPr/>
                    <a:lstStyle/>
                    <a:p>
                      <a:pPr algn="l" fontAlgn="b"/>
                      <a:r>
                        <a:rPr lang="fr-FR" sz="1000" b="0" i="0" u="none" strike="noStrike">
                          <a:solidFill>
                            <a:srgbClr val="000000"/>
                          </a:solidFill>
                          <a:latin typeface="Calibri"/>
                        </a:rPr>
                        <a:t> </a:t>
                      </a:r>
                    </a:p>
                  </a:txBody>
                  <a:tcPr marL="7512" marR="7512" marT="7512"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fontAlgn="b"/>
                      <a:r>
                        <a:rPr lang="fr-FR" sz="1000" b="0" i="0" u="none" strike="noStrike">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fontAlgn="b"/>
                      <a:r>
                        <a:rPr lang="fr-FR" sz="1000" b="0" i="0" u="none" strike="noStrike">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fontAlgn="b"/>
                      <a:r>
                        <a:rPr lang="fr-FR" sz="1000" b="0" i="0" u="none" strike="noStrike" dirty="0">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fontAlgn="b"/>
                      <a:r>
                        <a:rPr lang="fr-FR" sz="1000" b="0" i="0" u="none" strike="noStrike">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solidFill>
                      <a:srgbClr val="D8D8D8"/>
                    </a:solidFill>
                  </a:tcPr>
                </a:tc>
                <a:tc>
                  <a:txBody>
                    <a:bodyPr/>
                    <a:lstStyle/>
                    <a:p>
                      <a:pPr algn="l" fontAlgn="b"/>
                      <a:r>
                        <a:rPr lang="fr-FR" sz="1000" b="0" i="0" u="none" strike="noStrike">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fontAlgn="b"/>
                      <a:r>
                        <a:rPr lang="fr-FR" sz="1000" b="0" i="0" u="none" strike="noStrike" dirty="0">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fontAlgn="b"/>
                      <a:r>
                        <a:rPr lang="fr-FR" sz="1000" b="0" i="0" u="none" strike="noStrike" dirty="0">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ctr" fontAlgn="b"/>
                      <a:r>
                        <a:rPr lang="fr-FR" sz="1000" b="0" i="0" u="none" strike="noStrike" dirty="0">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r>
              <a:tr h="198869">
                <a:tc>
                  <a:txBody>
                    <a:bodyPr/>
                    <a:lstStyle/>
                    <a:p>
                      <a:pPr algn="l" fontAlgn="b"/>
                      <a:r>
                        <a:rPr lang="fr-FR" sz="1000" b="1" i="0" u="none" strike="noStrike" dirty="0">
                          <a:solidFill>
                            <a:srgbClr val="000000"/>
                          </a:solidFill>
                          <a:latin typeface="Calibri"/>
                        </a:rPr>
                        <a:t>Revenue(TND/ha)</a:t>
                      </a:r>
                    </a:p>
                  </a:txBody>
                  <a:tcPr marL="7512" marR="7512" marT="7512"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fr-FR" sz="1000" b="0" i="0" u="none" strike="noStrike" dirty="0">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fr-FR" sz="1000" b="1" i="0" u="none" strike="noStrike" dirty="0">
                          <a:solidFill>
                            <a:srgbClr val="000000"/>
                          </a:solidFill>
                          <a:latin typeface="Calibri"/>
                        </a:rPr>
                        <a:t>Revenue(TND/ha)</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8869">
                <a:tc>
                  <a:txBody>
                    <a:bodyPr/>
                    <a:lstStyle/>
                    <a:p>
                      <a:pPr algn="l" fontAlgn="b"/>
                      <a:r>
                        <a:rPr lang="fr-FR" sz="1000" b="0" i="0" u="none" strike="noStrike">
                          <a:solidFill>
                            <a:srgbClr val="000000"/>
                          </a:solidFill>
                          <a:latin typeface="Calibri"/>
                        </a:rPr>
                        <a:t>Main product </a:t>
                      </a:r>
                    </a:p>
                  </a:txBody>
                  <a:tcPr marL="7512" marR="7512" marT="7512"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a:solidFill>
                            <a:srgbClr val="000000"/>
                          </a:solidFill>
                          <a:latin typeface="Calibri"/>
                        </a:rPr>
                        <a:t>16.5</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a:solidFill>
                            <a:srgbClr val="000000"/>
                          </a:solidFill>
                          <a:latin typeface="Calibri"/>
                        </a:rPr>
                        <a:t>58.000</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957</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fr-FR" sz="1000" b="0" i="0" u="none" strike="noStrike">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fr-FR" sz="1000" b="0" i="0" u="none" strike="noStrike">
                          <a:solidFill>
                            <a:srgbClr val="000000"/>
                          </a:solidFill>
                          <a:latin typeface="Calibri"/>
                        </a:rPr>
                        <a:t>Main product</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a:solidFill>
                            <a:srgbClr val="000000"/>
                          </a:solidFill>
                          <a:latin typeface="Calibri"/>
                        </a:rPr>
                        <a:t>14.66</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58.000</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850.28</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8869">
                <a:tc>
                  <a:txBody>
                    <a:bodyPr/>
                    <a:lstStyle/>
                    <a:p>
                      <a:pPr algn="l" fontAlgn="b"/>
                      <a:r>
                        <a:rPr lang="fr-FR" sz="1000" b="0" i="0" u="none" strike="noStrike">
                          <a:solidFill>
                            <a:srgbClr val="000000"/>
                          </a:solidFill>
                          <a:latin typeface="Calibri"/>
                        </a:rPr>
                        <a:t>Secondary product</a:t>
                      </a:r>
                    </a:p>
                  </a:txBody>
                  <a:tcPr marL="7512" marR="7512" marT="7512"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a:solidFill>
                            <a:srgbClr val="000000"/>
                          </a:solidFill>
                          <a:latin typeface="Calibri"/>
                        </a:rPr>
                        <a:t>56</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smtClean="0">
                          <a:solidFill>
                            <a:srgbClr val="000000"/>
                          </a:solidFill>
                          <a:latin typeface="Calibri"/>
                        </a:rPr>
                        <a:t>3.5</a:t>
                      </a:r>
                      <a:endParaRPr lang="fr-FR" sz="1000" b="0" i="0" u="none" strike="noStrike" dirty="0">
                        <a:solidFill>
                          <a:srgbClr val="000000"/>
                        </a:solidFill>
                        <a:latin typeface="Calibri"/>
                      </a:endParaRP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196</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fr-FR" sz="1000" b="0" i="0" u="none" strike="noStrike">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fr-FR" sz="1000" b="0" i="0" u="none" strike="noStrike">
                          <a:solidFill>
                            <a:srgbClr val="000000"/>
                          </a:solidFill>
                          <a:latin typeface="Calibri"/>
                        </a:rPr>
                        <a:t>Secondary product</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a:solidFill>
                            <a:srgbClr val="000000"/>
                          </a:solidFill>
                          <a:latin typeface="Calibri"/>
                        </a:rPr>
                        <a:t>25</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a:solidFill>
                            <a:srgbClr val="000000"/>
                          </a:solidFill>
                          <a:latin typeface="Calibri"/>
                        </a:rPr>
                        <a:t>3.5</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dirty="0">
                          <a:solidFill>
                            <a:srgbClr val="000000"/>
                          </a:solidFill>
                          <a:latin typeface="Calibri"/>
                        </a:rPr>
                        <a:t>87.5</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8869">
                <a:tc>
                  <a:txBody>
                    <a:bodyPr/>
                    <a:lstStyle/>
                    <a:p>
                      <a:pPr algn="l" fontAlgn="b"/>
                      <a:r>
                        <a:rPr lang="fr-FR" sz="1000" b="1" i="0" u="none" strike="noStrike">
                          <a:solidFill>
                            <a:srgbClr val="000000"/>
                          </a:solidFill>
                          <a:latin typeface="Calibri"/>
                        </a:rPr>
                        <a:t>Total revenue</a:t>
                      </a:r>
                    </a:p>
                  </a:txBody>
                  <a:tcPr marL="7512" marR="7512" marT="7512"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a:solidFill>
                            <a:srgbClr val="000000"/>
                          </a:solidFill>
                          <a:latin typeface="Calibri"/>
                        </a:rPr>
                        <a:t>--</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a:solidFill>
                            <a:srgbClr val="000000"/>
                          </a:solidFill>
                          <a:latin typeface="Calibri"/>
                        </a:rPr>
                        <a:t>--</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1" i="0" u="none" strike="noStrike" dirty="0">
                          <a:solidFill>
                            <a:srgbClr val="000000"/>
                          </a:solidFill>
                          <a:latin typeface="Calibri"/>
                        </a:rPr>
                        <a:t>1153</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b"/>
                      <a:r>
                        <a:rPr lang="fr-FR" sz="1000" b="0" i="0" u="none" strike="noStrike">
                          <a:solidFill>
                            <a:srgbClr val="000000"/>
                          </a:solidFill>
                          <a:latin typeface="Calibri"/>
                        </a:rPr>
                        <a:t> </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tcPr>
                </a:tc>
                <a:tc>
                  <a:txBody>
                    <a:bodyPr/>
                    <a:lstStyle/>
                    <a:p>
                      <a:pPr algn="l" fontAlgn="b"/>
                      <a:r>
                        <a:rPr lang="fr-FR" sz="1000" b="1" i="0" u="none" strike="noStrike">
                          <a:solidFill>
                            <a:srgbClr val="000000"/>
                          </a:solidFill>
                          <a:latin typeface="Calibri"/>
                        </a:rPr>
                        <a:t>Total revenue</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a:solidFill>
                            <a:srgbClr val="000000"/>
                          </a:solidFill>
                          <a:latin typeface="Calibri"/>
                        </a:rPr>
                        <a:t>--</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0" i="0" u="none" strike="noStrike">
                          <a:solidFill>
                            <a:srgbClr val="000000"/>
                          </a:solidFill>
                          <a:latin typeface="Calibri"/>
                        </a:rPr>
                        <a:t>--</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fr-FR" sz="1000" b="1" i="0" u="none" strike="noStrike" dirty="0">
                          <a:solidFill>
                            <a:srgbClr val="000000"/>
                          </a:solidFill>
                          <a:latin typeface="Calibri"/>
                        </a:rPr>
                        <a:t>937.78</a:t>
                      </a:r>
                    </a:p>
                  </a:txBody>
                  <a:tcPr marL="7512" marR="7512" marT="7512"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8869">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w="12700" cap="flat" cmpd="sng" algn="ctr">
                      <a:solidFill>
                        <a:srgbClr val="000000"/>
                      </a:solidFill>
                      <a:prstDash val="solid"/>
                      <a:round/>
                      <a:headEnd type="none" w="med" len="med"/>
                      <a:tailEnd type="none" w="med" len="med"/>
                    </a:lnB>
                    <a:solidFill>
                      <a:srgbClr val="D8D8D8"/>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8D8D8"/>
                    </a:solidFill>
                  </a:tcPr>
                </a:tc>
              </a:tr>
              <a:tr h="198869">
                <a:tc>
                  <a:txBody>
                    <a:bodyPr/>
                    <a:lstStyle/>
                    <a:p>
                      <a:pPr algn="l" fontAlgn="b"/>
                      <a:r>
                        <a:rPr lang="fr-FR" sz="1000" b="1" i="0" u="none" strike="noStrike">
                          <a:solidFill>
                            <a:srgbClr val="000000"/>
                          </a:solidFill>
                          <a:latin typeface="Calibri"/>
                        </a:rPr>
                        <a:t>Indicators</a:t>
                      </a:r>
                    </a:p>
                  </a:txBody>
                  <a:tcPr marL="7512" marR="7512" marT="7512" marB="0" anchor="b">
                    <a:lnL>
                      <a:noFill/>
                    </a:lnL>
                    <a:lnR>
                      <a:noFill/>
                    </a:lnR>
                    <a:lnT w="12700" cap="flat" cmpd="sng" algn="ctr">
                      <a:solidFill>
                        <a:srgbClr val="000000"/>
                      </a:solidFill>
                      <a:prstDash val="solid"/>
                      <a:round/>
                      <a:headEnd type="none" w="med" len="med"/>
                      <a:tailEnd type="none" w="med" len="med"/>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w="12700" cap="flat" cmpd="sng" algn="ctr">
                      <a:solidFill>
                        <a:srgbClr val="000000"/>
                      </a:solidFill>
                      <a:prstDash val="solid"/>
                      <a:round/>
                      <a:headEnd type="none" w="med" len="med"/>
                      <a:tailEnd type="none" w="med" len="med"/>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w="12700" cap="flat" cmpd="sng" algn="ctr">
                      <a:solidFill>
                        <a:srgbClr val="000000"/>
                      </a:solidFill>
                      <a:prstDash val="solid"/>
                      <a:round/>
                      <a:headEnd type="none" w="med" len="med"/>
                      <a:tailEnd type="none" w="med" len="med"/>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w="12700" cap="flat" cmpd="sng" algn="ctr">
                      <a:solidFill>
                        <a:srgbClr val="000000"/>
                      </a:solidFill>
                      <a:prstDash val="solid"/>
                      <a:round/>
                      <a:headEnd type="none" w="med" len="med"/>
                      <a:tailEnd type="none" w="med" len="med"/>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w="12700" cap="flat" cmpd="sng" algn="ctr">
                      <a:solidFill>
                        <a:srgbClr val="000000"/>
                      </a:solidFill>
                      <a:prstDash val="solid"/>
                      <a:round/>
                      <a:headEnd type="none" w="med" len="med"/>
                      <a:tailEnd type="none" w="med" len="med"/>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w="12700" cap="flat" cmpd="sng" algn="ctr">
                      <a:solidFill>
                        <a:srgbClr val="000000"/>
                      </a:solidFill>
                      <a:prstDash val="solid"/>
                      <a:round/>
                      <a:headEnd type="none" w="med" len="med"/>
                      <a:tailEnd type="none" w="med" len="med"/>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w="12700" cap="flat" cmpd="sng" algn="ctr">
                      <a:solidFill>
                        <a:srgbClr val="000000"/>
                      </a:solidFill>
                      <a:prstDash val="solid"/>
                      <a:round/>
                      <a:headEnd type="none" w="med" len="med"/>
                      <a:tailEnd type="none" w="med" len="med"/>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w="12700" cap="flat" cmpd="sng" algn="ctr">
                      <a:solidFill>
                        <a:srgbClr val="000000"/>
                      </a:solidFill>
                      <a:prstDash val="solid"/>
                      <a:round/>
                      <a:headEnd type="none" w="med" len="med"/>
                      <a:tailEnd type="none" w="med" len="med"/>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rgbClr val="CCC1DA"/>
                    </a:solidFill>
                  </a:tcPr>
                </a:tc>
              </a:tr>
              <a:tr h="198869">
                <a:tc>
                  <a:txBody>
                    <a:bodyPr/>
                    <a:lstStyle/>
                    <a:p>
                      <a:pPr algn="l" fontAlgn="b"/>
                      <a:r>
                        <a:rPr lang="fr-FR" sz="1000" b="0" i="0" u="none" strike="noStrike">
                          <a:solidFill>
                            <a:srgbClr val="000000"/>
                          </a:solidFill>
                          <a:latin typeface="Calibri"/>
                        </a:rPr>
                        <a:t>Net returns</a:t>
                      </a:r>
                    </a:p>
                  </a:txBody>
                  <a:tcPr marL="7512" marR="7512" marT="7512" marB="0" anchor="b">
                    <a:lnL>
                      <a:noFill/>
                    </a:lnL>
                    <a:lnR>
                      <a:noFill/>
                    </a:lnR>
                    <a:lnT>
                      <a:noFill/>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a:noFill/>
                    </a:lnB>
                    <a:solidFill>
                      <a:srgbClr val="CCC1DA"/>
                    </a:solidFill>
                  </a:tcPr>
                </a:tc>
                <a:tc>
                  <a:txBody>
                    <a:bodyPr/>
                    <a:lstStyle/>
                    <a:p>
                      <a:pPr algn="r" fontAlgn="b"/>
                      <a:r>
                        <a:rPr lang="fr-FR" sz="1000" b="1" i="0" u="none" strike="noStrike">
                          <a:solidFill>
                            <a:srgbClr val="000000"/>
                          </a:solidFill>
                          <a:latin typeface="Calibri"/>
                        </a:rPr>
                        <a:t>423.380</a:t>
                      </a:r>
                    </a:p>
                  </a:txBody>
                  <a:tcPr marL="7512" marR="7512" marT="7512" marB="0" anchor="b">
                    <a:lnL>
                      <a:noFill/>
                    </a:lnL>
                    <a:lnR>
                      <a:noFill/>
                    </a:lnR>
                    <a:lnT>
                      <a:noFill/>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a:noFill/>
                    </a:lnB>
                    <a:solidFill>
                      <a:srgbClr val="CCC1DA"/>
                    </a:solidFill>
                  </a:tcPr>
                </a:tc>
                <a:tc>
                  <a:txBody>
                    <a:bodyPr/>
                    <a:lstStyle/>
                    <a:p>
                      <a:pPr algn="r" fontAlgn="b"/>
                      <a:r>
                        <a:rPr lang="fr-FR" sz="1000" b="1" i="0" u="none" strike="noStrike">
                          <a:solidFill>
                            <a:srgbClr val="000000"/>
                          </a:solidFill>
                          <a:latin typeface="Calibri"/>
                        </a:rPr>
                        <a:t>448.270</a:t>
                      </a:r>
                    </a:p>
                  </a:txBody>
                  <a:tcPr marL="7512" marR="7512" marT="7512" marB="0" anchor="b">
                    <a:lnL>
                      <a:noFill/>
                    </a:lnL>
                    <a:lnR w="12700" cap="flat" cmpd="sng" algn="ctr">
                      <a:solidFill>
                        <a:srgbClr val="000000"/>
                      </a:solidFill>
                      <a:prstDash val="solid"/>
                      <a:round/>
                      <a:headEnd type="none" w="med" len="med"/>
                      <a:tailEnd type="none" w="med" len="med"/>
                    </a:lnR>
                    <a:lnT>
                      <a:noFill/>
                    </a:lnT>
                    <a:lnB>
                      <a:noFill/>
                    </a:lnB>
                    <a:solidFill>
                      <a:srgbClr val="CCC1DA"/>
                    </a:solidFill>
                  </a:tcPr>
                </a:tc>
              </a:tr>
              <a:tr h="198869">
                <a:tc>
                  <a:txBody>
                    <a:bodyPr/>
                    <a:lstStyle/>
                    <a:p>
                      <a:pPr algn="l" fontAlgn="b"/>
                      <a:r>
                        <a:rPr lang="fr-FR" sz="1000" b="0" i="0" u="none" strike="noStrike">
                          <a:solidFill>
                            <a:srgbClr val="000000"/>
                          </a:solidFill>
                          <a:latin typeface="Calibri"/>
                        </a:rPr>
                        <a:t>% change in NR</a:t>
                      </a:r>
                    </a:p>
                  </a:txBody>
                  <a:tcPr marL="7512" marR="7512" marT="7512" marB="0" anchor="b">
                    <a:lnL>
                      <a:noFill/>
                    </a:lnL>
                    <a:lnR>
                      <a:noFill/>
                    </a:lnR>
                    <a:lnT>
                      <a:noFill/>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a:noFill/>
                    </a:lnB>
                    <a:solidFill>
                      <a:srgbClr val="CCC1DA"/>
                    </a:solidFill>
                  </a:tcPr>
                </a:tc>
                <a:tc gridSpan="2">
                  <a:txBody>
                    <a:bodyPr/>
                    <a:lstStyle/>
                    <a:p>
                      <a:pPr algn="r" fontAlgn="b"/>
                      <a:r>
                        <a:rPr lang="fr-FR" sz="1000" b="1" i="0" u="none" strike="noStrike">
                          <a:solidFill>
                            <a:srgbClr val="000000"/>
                          </a:solidFill>
                          <a:latin typeface="Calibri"/>
                        </a:rPr>
                        <a:t>5.88%</a:t>
                      </a:r>
                    </a:p>
                  </a:txBody>
                  <a:tcPr marL="7512" marR="7512" marT="7512" marB="0" anchor="b">
                    <a:lnL>
                      <a:noFill/>
                    </a:lnL>
                    <a:lnR w="12700" cap="flat" cmpd="sng" algn="ctr">
                      <a:solidFill>
                        <a:srgbClr val="000000"/>
                      </a:solidFill>
                      <a:prstDash val="solid"/>
                      <a:round/>
                      <a:headEnd type="none" w="med" len="med"/>
                      <a:tailEnd type="none" w="med" len="med"/>
                    </a:lnR>
                    <a:lnT>
                      <a:noFill/>
                    </a:lnT>
                    <a:lnB>
                      <a:noFill/>
                    </a:lnB>
                    <a:solidFill>
                      <a:srgbClr val="CCC1DA"/>
                    </a:solidFill>
                  </a:tcPr>
                </a:tc>
                <a:tc hMerge="1">
                  <a:txBody>
                    <a:bodyPr/>
                    <a:lstStyle/>
                    <a:p>
                      <a:endParaRPr lang="fr-FR"/>
                    </a:p>
                  </a:txBody>
                  <a:tcPr/>
                </a:tc>
              </a:tr>
              <a:tr h="198869">
                <a:tc>
                  <a:txBody>
                    <a:bodyPr/>
                    <a:lstStyle/>
                    <a:p>
                      <a:pPr algn="l" fontAlgn="b"/>
                      <a:r>
                        <a:rPr lang="fr-FR" sz="1000" b="0" i="0" u="none" strike="noStrike">
                          <a:solidFill>
                            <a:srgbClr val="000000"/>
                          </a:solidFill>
                          <a:latin typeface="Calibri"/>
                        </a:rPr>
                        <a:t>% change in TC</a:t>
                      </a:r>
                    </a:p>
                  </a:txBody>
                  <a:tcPr marL="7512" marR="7512" marT="7512" marB="0" anchor="b">
                    <a:lnL>
                      <a:noFill/>
                    </a:lnL>
                    <a:lnR>
                      <a:noFill/>
                    </a:lnR>
                    <a:lnT>
                      <a:noFill/>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a:noFill/>
                    </a:lnB>
                    <a:solidFill>
                      <a:srgbClr val="CCC0DA"/>
                    </a:solidFill>
                  </a:tcPr>
                </a:tc>
                <a:tc>
                  <a:txBody>
                    <a:bodyPr/>
                    <a:lstStyle/>
                    <a:p>
                      <a:pPr algn="r" fontAlgn="b"/>
                      <a:r>
                        <a:rPr lang="fr-FR" sz="1000" b="1" i="0" u="none" strike="noStrike">
                          <a:solidFill>
                            <a:srgbClr val="000000"/>
                          </a:solidFill>
                          <a:latin typeface="Calibri"/>
                        </a:rPr>
                        <a:t>-8.27%</a:t>
                      </a:r>
                    </a:p>
                  </a:txBody>
                  <a:tcPr marL="7512" marR="7512" marT="7512" marB="0" anchor="b">
                    <a:lnL>
                      <a:noFill/>
                    </a:lnL>
                    <a:lnR>
                      <a:noFill/>
                    </a:lnR>
                    <a:lnT>
                      <a:noFill/>
                    </a:lnT>
                    <a:lnB>
                      <a:noFill/>
                    </a:lnB>
                    <a:solidFill>
                      <a:srgbClr val="CCC0DA"/>
                    </a:solidFill>
                  </a:tcPr>
                </a:tc>
              </a:tr>
              <a:tr h="198869">
                <a:tc>
                  <a:txBody>
                    <a:bodyPr/>
                    <a:lstStyle/>
                    <a:p>
                      <a:pPr algn="l" fontAlgn="b"/>
                      <a:r>
                        <a:rPr lang="fr-FR" sz="1000" b="0" i="0" u="none" strike="noStrike">
                          <a:solidFill>
                            <a:srgbClr val="000000"/>
                          </a:solidFill>
                          <a:latin typeface="Calibri"/>
                        </a:rPr>
                        <a:t>IRR</a:t>
                      </a:r>
                    </a:p>
                  </a:txBody>
                  <a:tcPr marL="7512" marR="7512" marT="7512" marB="0" anchor="b">
                    <a:lnL>
                      <a:noFill/>
                    </a:lnL>
                    <a:lnR>
                      <a:noFill/>
                    </a:lnR>
                    <a:lnT>
                      <a:noFill/>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a:noFill/>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a:noFill/>
                    </a:lnB>
                    <a:solidFill>
                      <a:srgbClr val="CCC1DA"/>
                    </a:solidFill>
                  </a:tcPr>
                </a:tc>
                <a:tc gridSpan="3">
                  <a:txBody>
                    <a:bodyPr/>
                    <a:lstStyle/>
                    <a:p>
                      <a:pPr algn="r" fontAlgn="b"/>
                      <a:r>
                        <a:rPr lang="fr-FR" sz="1000" b="1" i="0" u="none" strike="noStrike">
                          <a:solidFill>
                            <a:srgbClr val="000000"/>
                          </a:solidFill>
                          <a:latin typeface="Calibri"/>
                        </a:rPr>
                        <a:t>-71.12%</a:t>
                      </a:r>
                    </a:p>
                  </a:txBody>
                  <a:tcPr marL="7512" marR="7512" marT="7512" marB="0" anchor="b">
                    <a:lnL>
                      <a:noFill/>
                    </a:lnL>
                    <a:lnR w="12700" cap="flat" cmpd="sng" algn="ctr">
                      <a:solidFill>
                        <a:srgbClr val="000000"/>
                      </a:solidFill>
                      <a:prstDash val="solid"/>
                      <a:round/>
                      <a:headEnd type="none" w="med" len="med"/>
                      <a:tailEnd type="none" w="med" len="med"/>
                    </a:lnR>
                    <a:lnT>
                      <a:noFill/>
                    </a:lnT>
                    <a:lnB>
                      <a:noFill/>
                    </a:lnB>
                    <a:solidFill>
                      <a:srgbClr val="CCC1DA"/>
                    </a:solidFill>
                  </a:tcPr>
                </a:tc>
                <a:tc hMerge="1">
                  <a:txBody>
                    <a:bodyPr/>
                    <a:lstStyle/>
                    <a:p>
                      <a:endParaRPr lang="fr-FR"/>
                    </a:p>
                  </a:txBody>
                  <a:tcPr/>
                </a:tc>
                <a:tc hMerge="1">
                  <a:txBody>
                    <a:bodyPr/>
                    <a:lstStyle/>
                    <a:p>
                      <a:endParaRPr lang="fr-FR"/>
                    </a:p>
                  </a:txBody>
                  <a:tcPr/>
                </a:tc>
              </a:tr>
              <a:tr h="198869">
                <a:tc gridSpan="2">
                  <a:txBody>
                    <a:bodyPr/>
                    <a:lstStyle/>
                    <a:p>
                      <a:pPr algn="l" fontAlgn="b"/>
                      <a:r>
                        <a:rPr lang="fr-FR" sz="1000" b="0" i="0" u="none" strike="noStrike" dirty="0" err="1">
                          <a:solidFill>
                            <a:srgbClr val="000000"/>
                          </a:solidFill>
                          <a:latin typeface="Calibri"/>
                        </a:rPr>
                        <a:t>Benefit-cost</a:t>
                      </a:r>
                      <a:r>
                        <a:rPr lang="fr-FR" sz="1000" b="0" i="0" u="none" strike="noStrike" dirty="0">
                          <a:solidFill>
                            <a:srgbClr val="000000"/>
                          </a:solidFill>
                          <a:latin typeface="Calibri"/>
                        </a:rPr>
                        <a:t> Ratio</a:t>
                      </a:r>
                    </a:p>
                  </a:txBody>
                  <a:tcPr marL="7512" marR="7512" marT="7512" marB="0" anchor="b">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solidFill>
                      <a:srgbClr val="CCC1DA"/>
                    </a:solidFill>
                  </a:tcPr>
                </a:tc>
                <a:tc hMerge="1">
                  <a:txBody>
                    <a:bodyPr/>
                    <a:lstStyle/>
                    <a:p>
                      <a:endParaRPr lang="fr-FR"/>
                    </a:p>
                  </a:txBody>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w="12700" cap="flat" cmpd="sng" algn="ctr">
                      <a:solidFill>
                        <a:srgbClr val="000000"/>
                      </a:solidFill>
                      <a:prstDash val="solid"/>
                      <a:round/>
                      <a:headEnd type="none" w="med" len="med"/>
                      <a:tailEnd type="none" w="med" len="med"/>
                    </a:lnB>
                    <a:solidFill>
                      <a:srgbClr val="CCC1DA"/>
                    </a:solidFill>
                  </a:tcPr>
                </a:tc>
                <a:tc>
                  <a:txBody>
                    <a:bodyPr/>
                    <a:lstStyle/>
                    <a:p>
                      <a:pPr algn="l" fontAlgn="b"/>
                      <a:r>
                        <a:rPr lang="fr-FR" sz="1000" b="1" i="0" u="none" strike="noStrike" dirty="0">
                          <a:solidFill>
                            <a:srgbClr val="FF0000"/>
                          </a:solidFill>
                          <a:latin typeface="Calibri"/>
                        </a:rPr>
                        <a:t>2.16</a:t>
                      </a:r>
                    </a:p>
                  </a:txBody>
                  <a:tcPr marL="202824" marR="7512" marT="7512" marB="0" anchor="b">
                    <a:lnL>
                      <a:noFill/>
                    </a:lnL>
                    <a:lnR>
                      <a:noFill/>
                    </a:lnR>
                    <a:lnT>
                      <a:noFill/>
                    </a:lnT>
                    <a:lnB w="12700" cap="flat" cmpd="sng" algn="ctr">
                      <a:solidFill>
                        <a:srgbClr val="000000"/>
                      </a:solidFill>
                      <a:prstDash val="solid"/>
                      <a:round/>
                      <a:headEnd type="none" w="med" len="med"/>
                      <a:tailEnd type="none" w="med" len="med"/>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w="12700" cap="flat" cmpd="sng" algn="ctr">
                      <a:solidFill>
                        <a:srgbClr val="000000"/>
                      </a:solidFill>
                      <a:prstDash val="solid"/>
                      <a:round/>
                      <a:headEnd type="none" w="med" len="med"/>
                      <a:tailEnd type="none" w="med" len="med"/>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w="12700" cap="flat" cmpd="sng" algn="ctr">
                      <a:solidFill>
                        <a:srgbClr val="000000"/>
                      </a:solidFill>
                      <a:prstDash val="solid"/>
                      <a:round/>
                      <a:headEnd type="none" w="med" len="med"/>
                      <a:tailEnd type="none" w="med" len="med"/>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w="12700" cap="flat" cmpd="sng" algn="ctr">
                      <a:solidFill>
                        <a:srgbClr val="000000"/>
                      </a:solidFill>
                      <a:prstDash val="solid"/>
                      <a:round/>
                      <a:headEnd type="none" w="med" len="med"/>
                      <a:tailEnd type="none" w="med" len="med"/>
                    </a:lnB>
                    <a:solidFill>
                      <a:srgbClr val="CCC1DA"/>
                    </a:solidFill>
                  </a:tcPr>
                </a:tc>
                <a:tc>
                  <a:txBody>
                    <a:bodyPr/>
                    <a:lstStyle/>
                    <a:p>
                      <a:pPr algn="l" fontAlgn="b"/>
                      <a:r>
                        <a:rPr lang="fr-FR" sz="1000" b="0" i="0" u="none" strike="noStrike">
                          <a:solidFill>
                            <a:srgbClr val="000000"/>
                          </a:solidFill>
                          <a:latin typeface="Calibri"/>
                        </a:rPr>
                        <a:t> </a:t>
                      </a:r>
                    </a:p>
                  </a:txBody>
                  <a:tcPr marL="7512" marR="7512" marT="7512" marB="0" anchor="b">
                    <a:lnL>
                      <a:noFill/>
                    </a:lnL>
                    <a:lnR>
                      <a:noFill/>
                    </a:lnR>
                    <a:lnT>
                      <a:noFill/>
                    </a:lnT>
                    <a:lnB w="12700" cap="flat" cmpd="sng" algn="ctr">
                      <a:solidFill>
                        <a:srgbClr val="000000"/>
                      </a:solidFill>
                      <a:prstDash val="solid"/>
                      <a:round/>
                      <a:headEnd type="none" w="med" len="med"/>
                      <a:tailEnd type="none" w="med" len="med"/>
                    </a:lnB>
                    <a:solidFill>
                      <a:srgbClr val="CCC1DA"/>
                    </a:solidFill>
                  </a:tcPr>
                </a:tc>
                <a:tc>
                  <a:txBody>
                    <a:bodyPr/>
                    <a:lstStyle/>
                    <a:p>
                      <a:pPr algn="r" fontAlgn="b"/>
                      <a:r>
                        <a:rPr lang="fr-FR" sz="1000" b="1" i="0" u="none" strike="noStrike" dirty="0">
                          <a:solidFill>
                            <a:srgbClr val="FF0000"/>
                          </a:solidFill>
                          <a:latin typeface="Calibri"/>
                        </a:rPr>
                        <a:t>1.92</a:t>
                      </a:r>
                    </a:p>
                  </a:txBody>
                  <a:tcPr marL="7512" marR="7512" marT="7512"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solidFill>
                      <a:srgbClr val="CCC1DA"/>
                    </a:solidFill>
                  </a:tcPr>
                </a:tc>
              </a:tr>
            </a:tbl>
          </a:graphicData>
        </a:graphic>
      </p:graphicFrame>
      <p:sp>
        <p:nvSpPr>
          <p:cNvPr id="5" name="Titre 1"/>
          <p:cNvSpPr txBox="1">
            <a:spLocks/>
          </p:cNvSpPr>
          <p:nvPr/>
        </p:nvSpPr>
        <p:spPr>
          <a:xfrm>
            <a:off x="457200" y="0"/>
            <a:ext cx="8229600" cy="1143000"/>
          </a:xfrm>
          <a:prstGeom prst="rect">
            <a:avLst/>
          </a:prstGeom>
        </p:spPr>
        <p:txBody>
          <a:bodyPr>
            <a:normAutofit fontScale="77500" lnSpcReduction="20000"/>
          </a:bodyPr>
          <a:lstStyle/>
          <a:p>
            <a:pPr algn="ctr" fontAlgn="auto">
              <a:spcAft>
                <a:spcPts val="0"/>
              </a:spcAft>
              <a:defRPr/>
            </a:pPr>
            <a:r>
              <a:rPr lang="en-US" sz="3600" b="1" dirty="0" smtClean="0">
                <a:solidFill>
                  <a:schemeClr val="bg1"/>
                </a:solidFill>
              </a:rPr>
              <a:t>Economic analysis CA vs CN</a:t>
            </a:r>
            <a:endParaRPr lang="fr-FR" sz="3600" b="1" dirty="0" smtClean="0">
              <a:solidFill>
                <a:schemeClr val="bg1"/>
              </a:solidFill>
            </a:endParaRP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600" b="0" i="0" u="none" strike="noStrike" kern="1200" cap="none" spc="0" normalizeH="0" baseline="0" noProof="0" dirty="0" smtClean="0">
                <a:ln>
                  <a:noFill/>
                </a:ln>
                <a:solidFill>
                  <a:schemeClr val="bg1"/>
                </a:solidFill>
                <a:effectLst/>
                <a:uLnTx/>
                <a:uFillTx/>
                <a:latin typeface="+mj-lt"/>
                <a:ea typeface="+mj-ea"/>
                <a:cs typeface="+mj-cs"/>
              </a:rPr>
              <a:t/>
            </a:r>
            <a:br>
              <a:rPr kumimoji="0" lang="en-US" sz="3600" b="0" i="0" u="none" strike="noStrike" kern="1200" cap="none" spc="0" normalizeH="0" baseline="0" noProof="0" dirty="0" smtClean="0">
                <a:ln>
                  <a:noFill/>
                </a:ln>
                <a:solidFill>
                  <a:schemeClr val="bg1"/>
                </a:solidFill>
                <a:effectLst/>
                <a:uLnTx/>
                <a:uFillTx/>
                <a:latin typeface="+mj-lt"/>
                <a:ea typeface="+mj-ea"/>
                <a:cs typeface="+mj-cs"/>
              </a:rPr>
            </a:br>
            <a:endParaRPr kumimoji="0" lang="en-US" sz="3100" b="1" i="0" u="none" strike="noStrike" kern="1200" cap="none" spc="0" normalizeH="0" baseline="0" noProof="0" dirty="0">
              <a:ln>
                <a:noFill/>
              </a:ln>
              <a:solidFill>
                <a:schemeClr val="bg1"/>
              </a:solidFill>
              <a:effectLst/>
              <a:uLnTx/>
              <a:uFillTx/>
              <a:latin typeface="+mj-lt"/>
              <a:ea typeface="+mj-ea"/>
              <a:cs typeface="+mj-cs"/>
            </a:endParaRPr>
          </a:p>
        </p:txBody>
      </p:sp>
      <p:sp>
        <p:nvSpPr>
          <p:cNvPr id="6" name="Oval 5"/>
          <p:cNvSpPr/>
          <p:nvPr/>
        </p:nvSpPr>
        <p:spPr>
          <a:xfrm>
            <a:off x="7680959" y="3538621"/>
            <a:ext cx="758952" cy="429768"/>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Oval 8"/>
          <p:cNvSpPr/>
          <p:nvPr/>
        </p:nvSpPr>
        <p:spPr>
          <a:xfrm>
            <a:off x="3675888" y="3538621"/>
            <a:ext cx="758952" cy="429768"/>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7680959" y="4526173"/>
            <a:ext cx="758952" cy="429768"/>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Oval 10"/>
          <p:cNvSpPr/>
          <p:nvPr/>
        </p:nvSpPr>
        <p:spPr>
          <a:xfrm>
            <a:off x="3675888" y="4521494"/>
            <a:ext cx="758952" cy="429768"/>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3323886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1"/>
          <p:cNvSpPr txBox="1">
            <a:spLocks/>
          </p:cNvSpPr>
          <p:nvPr/>
        </p:nvSpPr>
        <p:spPr>
          <a:xfrm>
            <a:off x="457200" y="0"/>
            <a:ext cx="8229600" cy="1143000"/>
          </a:xfrm>
          <a:prstGeom prst="rect">
            <a:avLst/>
          </a:prstGeom>
        </p:spPr>
        <p:txBody>
          <a:bodyPr>
            <a:normAutofit/>
          </a:bodyPr>
          <a:lstStyle/>
          <a:p>
            <a:pPr lvl="0" algn="ctr">
              <a:spcBef>
                <a:spcPct val="0"/>
              </a:spcBef>
            </a:pPr>
            <a:r>
              <a:rPr lang="en-US" sz="3600" dirty="0" smtClean="0">
                <a:solidFill>
                  <a:schemeClr val="bg1"/>
                </a:solidFill>
              </a:rPr>
              <a:t>Tunisian CA adopter profile</a:t>
            </a:r>
            <a:r>
              <a:rPr kumimoji="0" lang="en-US" sz="3600" b="0" i="0" u="none" strike="noStrike" kern="1200" cap="none" spc="0" normalizeH="0" baseline="0" noProof="0" dirty="0" smtClean="0">
                <a:ln>
                  <a:noFill/>
                </a:ln>
                <a:solidFill>
                  <a:schemeClr val="bg1"/>
                </a:solidFill>
                <a:effectLst/>
                <a:uLnTx/>
                <a:uFillTx/>
                <a:latin typeface="+mj-lt"/>
                <a:ea typeface="+mj-ea"/>
                <a:cs typeface="+mj-cs"/>
              </a:rPr>
              <a:t/>
            </a:r>
            <a:br>
              <a:rPr kumimoji="0" lang="en-US" sz="3600" b="0" i="0" u="none" strike="noStrike" kern="1200" cap="none" spc="0" normalizeH="0" baseline="0" noProof="0" dirty="0" smtClean="0">
                <a:ln>
                  <a:noFill/>
                </a:ln>
                <a:solidFill>
                  <a:schemeClr val="bg1"/>
                </a:solidFill>
                <a:effectLst/>
                <a:uLnTx/>
                <a:uFillTx/>
                <a:latin typeface="+mj-lt"/>
                <a:ea typeface="+mj-ea"/>
                <a:cs typeface="+mj-cs"/>
              </a:rPr>
            </a:br>
            <a:r>
              <a:rPr lang="en-US" sz="3100" b="1" dirty="0" smtClean="0">
                <a:solidFill>
                  <a:schemeClr val="bg1"/>
                </a:solidFill>
              </a:rPr>
              <a:t> </a:t>
            </a:r>
            <a:endParaRPr kumimoji="0" lang="en-US" sz="3100" b="1" i="0" u="none" strike="noStrike" kern="1200" cap="none" spc="0" normalizeH="0" baseline="0" noProof="0" dirty="0">
              <a:ln>
                <a:noFill/>
              </a:ln>
              <a:solidFill>
                <a:schemeClr val="bg1"/>
              </a:solidFill>
              <a:effectLst/>
              <a:uLnTx/>
              <a:uFillTx/>
              <a:latin typeface="+mj-lt"/>
              <a:ea typeface="+mj-ea"/>
              <a:cs typeface="+mj-cs"/>
            </a:endParaRPr>
          </a:p>
        </p:txBody>
      </p:sp>
      <p:sp>
        <p:nvSpPr>
          <p:cNvPr id="3481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9" name="Rectangle 1"/>
          <p:cNvSpPr>
            <a:spLocks noChangeArrowheads="1"/>
          </p:cNvSpPr>
          <p:nvPr/>
        </p:nvSpPr>
        <p:spPr bwMode="auto">
          <a:xfrm>
            <a:off x="990600" y="758280"/>
            <a:ext cx="7924800" cy="7694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r>
              <a:rPr lang="en-US" sz="2200" dirty="0" smtClean="0">
                <a:solidFill>
                  <a:schemeClr val="tx2">
                    <a:lumMod val="60000"/>
                    <a:lumOff val="40000"/>
                  </a:schemeClr>
                </a:solidFill>
              </a:rPr>
              <a:t>Tunisian CA Adopter Profile</a:t>
            </a:r>
            <a:endParaRPr lang="fr-FR" sz="2200" dirty="0" smtClean="0">
              <a:solidFill>
                <a:schemeClr val="tx2">
                  <a:lumMod val="60000"/>
                  <a:lumOff val="40000"/>
                </a:schemeClr>
              </a:solidFill>
            </a:endParaRPr>
          </a:p>
          <a:p>
            <a:endParaRPr lang="fr-FR" sz="2200" dirty="0" smtClean="0">
              <a:solidFill>
                <a:schemeClr val="tx2">
                  <a:lumMod val="60000"/>
                  <a:lumOff val="40000"/>
                </a:schemeClr>
              </a:solidFill>
            </a:endParaRPr>
          </a:p>
        </p:txBody>
      </p:sp>
      <p:graphicFrame>
        <p:nvGraphicFramePr>
          <p:cNvPr id="7" name="Diagram 4"/>
          <p:cNvGraphicFramePr/>
          <p:nvPr>
            <p:extLst/>
          </p:nvPr>
        </p:nvGraphicFramePr>
        <p:xfrm>
          <a:off x="1219200" y="1447800"/>
          <a:ext cx="7467600" cy="54102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954695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1" presetClass="exit" presetSubtype="0" fill="hold" grpId="1" nodeType="clickEffect">
                                  <p:stCondLst>
                                    <p:cond delay="0"/>
                                  </p:stCondLst>
                                  <p:childTnLst>
                                    <p:anim calcmode="lin" valueType="num">
                                      <p:cBhvr>
                                        <p:cTn id="13" dur="1000"/>
                                        <p:tgtEl>
                                          <p:spTgt spid="7"/>
                                        </p:tgtEl>
                                        <p:attrNameLst>
                                          <p:attrName>ppt_w</p:attrName>
                                        </p:attrNameLst>
                                      </p:cBhvr>
                                      <p:tavLst>
                                        <p:tav tm="0">
                                          <p:val>
                                            <p:strVal val="ppt_w"/>
                                          </p:val>
                                        </p:tav>
                                        <p:tav tm="100000">
                                          <p:val>
                                            <p:fltVal val="0"/>
                                          </p:val>
                                        </p:tav>
                                      </p:tavLst>
                                    </p:anim>
                                    <p:anim calcmode="lin" valueType="num">
                                      <p:cBhvr>
                                        <p:cTn id="14" dur="1000"/>
                                        <p:tgtEl>
                                          <p:spTgt spid="7"/>
                                        </p:tgtEl>
                                        <p:attrNameLst>
                                          <p:attrName>ppt_h</p:attrName>
                                        </p:attrNameLst>
                                      </p:cBhvr>
                                      <p:tavLst>
                                        <p:tav tm="0">
                                          <p:val>
                                            <p:strVal val="ppt_h"/>
                                          </p:val>
                                        </p:tav>
                                        <p:tav tm="100000">
                                          <p:val>
                                            <p:fltVal val="0"/>
                                          </p:val>
                                        </p:tav>
                                      </p:tavLst>
                                    </p:anim>
                                    <p:anim calcmode="lin" valueType="num">
                                      <p:cBhvr>
                                        <p:cTn id="15" dur="1000"/>
                                        <p:tgtEl>
                                          <p:spTgt spid="7"/>
                                        </p:tgtEl>
                                        <p:attrNameLst>
                                          <p:attrName>style.rotation</p:attrName>
                                        </p:attrNameLst>
                                      </p:cBhvr>
                                      <p:tavLst>
                                        <p:tav tm="0">
                                          <p:val>
                                            <p:fltVal val="0"/>
                                          </p:val>
                                        </p:tav>
                                        <p:tav tm="100000">
                                          <p:val>
                                            <p:fltVal val="90"/>
                                          </p:val>
                                        </p:tav>
                                      </p:tavLst>
                                    </p:anim>
                                    <p:animEffect transition="out" filter="fade">
                                      <p:cBhvr>
                                        <p:cTn id="16" dur="1000"/>
                                        <p:tgtEl>
                                          <p:spTgt spid="7"/>
                                        </p:tgtEl>
                                      </p:cBhvr>
                                    </p:animEffect>
                                    <p:set>
                                      <p:cBhvr>
                                        <p:cTn id="17" dur="1" fill="hold">
                                          <p:stCondLst>
                                            <p:cond delay="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Graphic spid="7" grpId="1">
        <p:bldAsOne/>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7" name="Titre 1"/>
          <p:cNvSpPr txBox="1">
            <a:spLocks/>
          </p:cNvSpPr>
          <p:nvPr/>
        </p:nvSpPr>
        <p:spPr>
          <a:xfrm>
            <a:off x="457200" y="0"/>
            <a:ext cx="8229600" cy="1143000"/>
          </a:xfrm>
          <a:prstGeom prst="rect">
            <a:avLst/>
          </a:prstGeom>
        </p:spPr>
        <p:txBody>
          <a:bodyPr>
            <a:normAutofit/>
          </a:bodyPr>
          <a:lstStyle/>
          <a:p>
            <a:pPr lvl="0" algn="ctr">
              <a:spcBef>
                <a:spcPct val="0"/>
              </a:spcBef>
            </a:pPr>
            <a:r>
              <a:rPr lang="en-US" sz="3600" dirty="0" smtClean="0">
                <a:solidFill>
                  <a:schemeClr val="bg1"/>
                </a:solidFill>
              </a:rPr>
              <a:t>CA adoption: Peak and time</a:t>
            </a:r>
            <a:endParaRPr kumimoji="0" lang="en-US" sz="3100" b="1" i="0" u="none" strike="noStrike" kern="1200" cap="none" spc="0" normalizeH="0" baseline="0" noProof="0" dirty="0">
              <a:ln>
                <a:noFill/>
              </a:ln>
              <a:solidFill>
                <a:schemeClr val="bg1"/>
              </a:solidFill>
              <a:effectLst/>
              <a:uLnTx/>
              <a:uFillTx/>
              <a:latin typeface="+mj-lt"/>
              <a:ea typeface="+mj-ea"/>
              <a:cs typeface="+mj-cs"/>
            </a:endParaRPr>
          </a:p>
        </p:txBody>
      </p:sp>
      <p:graphicFrame>
        <p:nvGraphicFramePr>
          <p:cNvPr id="2" name="Table 1"/>
          <p:cNvGraphicFramePr>
            <a:graphicFrameLocks noGrp="1"/>
          </p:cNvGraphicFramePr>
          <p:nvPr>
            <p:extLst>
              <p:ext uri="{D42A27DB-BD31-4B8C-83A1-F6EECF244321}">
                <p14:modId xmlns:p14="http://schemas.microsoft.com/office/powerpoint/2010/main" val="537788397"/>
              </p:ext>
            </p:extLst>
          </p:nvPr>
        </p:nvGraphicFramePr>
        <p:xfrm>
          <a:off x="457200" y="1950098"/>
          <a:ext cx="8211312" cy="2594470"/>
        </p:xfrm>
        <a:graphic>
          <a:graphicData uri="http://schemas.openxmlformats.org/drawingml/2006/table">
            <a:tbl>
              <a:tblPr firstRow="1" firstCol="1" bandRow="1">
                <a:tableStyleId>{5C22544A-7EE6-4342-B048-85BDC9FD1C3A}</a:tableStyleId>
              </a:tblPr>
              <a:tblGrid>
                <a:gridCol w="7497723"/>
                <a:gridCol w="713589"/>
              </a:tblGrid>
              <a:tr h="701662">
                <a:tc>
                  <a:txBody>
                    <a:bodyPr/>
                    <a:lstStyle/>
                    <a:p>
                      <a:pPr marL="0" marR="0" algn="just">
                        <a:lnSpc>
                          <a:spcPct val="115000"/>
                        </a:lnSpc>
                        <a:spcBef>
                          <a:spcPts val="0"/>
                        </a:spcBef>
                        <a:spcAft>
                          <a:spcPts val="0"/>
                        </a:spcAft>
                      </a:pPr>
                      <a:r>
                        <a:rPr lang="en-GB" sz="1200" dirty="0">
                          <a:effectLst/>
                        </a:rPr>
                        <a:t> </a:t>
                      </a:r>
                      <a:endParaRPr lang="en-US" sz="1100" dirty="0">
                        <a:effectLst/>
                      </a:endParaRPr>
                    </a:p>
                    <a:p>
                      <a:pPr marL="0" marR="0" algn="just">
                        <a:lnSpc>
                          <a:spcPct val="115000"/>
                        </a:lnSpc>
                        <a:spcBef>
                          <a:spcPts val="0"/>
                        </a:spcBef>
                        <a:spcAft>
                          <a:spcPts val="0"/>
                        </a:spcAft>
                      </a:pPr>
                      <a:r>
                        <a:rPr lang="en-GB" sz="1200" dirty="0">
                          <a:effectLst/>
                        </a:rPr>
                        <a:t>(Predicted years to peak of adoption)   </a:t>
                      </a:r>
                      <a:endParaRPr lang="en-US" sz="1100" dirty="0">
                        <a:effectLst/>
                      </a:endParaRPr>
                    </a:p>
                    <a:p>
                      <a:pPr marL="0" marR="0" algn="just">
                        <a:lnSpc>
                          <a:spcPct val="115000"/>
                        </a:lnSpc>
                        <a:spcBef>
                          <a:spcPts val="0"/>
                        </a:spcBef>
                        <a:spcAft>
                          <a:spcPts val="0"/>
                        </a:spcAft>
                      </a:pPr>
                      <a:r>
                        <a:rPr lang="en-GB" sz="1200" dirty="0">
                          <a:effectLst/>
                        </a:rPr>
                        <a:t>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GB" sz="1200">
                          <a:effectLst/>
                        </a:rPr>
                        <a:t>15,7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r h="180340">
                <a:tc>
                  <a:txBody>
                    <a:bodyPr/>
                    <a:lstStyle/>
                    <a:p>
                      <a:pPr marL="0" marR="0" algn="just">
                        <a:lnSpc>
                          <a:spcPct val="115000"/>
                        </a:lnSpc>
                        <a:spcBef>
                          <a:spcPts val="0"/>
                        </a:spcBef>
                        <a:spcAft>
                          <a:spcPts val="0"/>
                        </a:spcAft>
                      </a:pPr>
                      <a:r>
                        <a:rPr lang="en-GB" sz="1200">
                          <a:effectLst/>
                        </a:rPr>
                        <a:t> </a:t>
                      </a:r>
                      <a:endParaRPr lang="en-US" sz="1100">
                        <a:effectLst/>
                      </a:endParaRPr>
                    </a:p>
                    <a:p>
                      <a:pPr marL="0" marR="0" algn="just">
                        <a:lnSpc>
                          <a:spcPct val="115000"/>
                        </a:lnSpc>
                        <a:spcBef>
                          <a:spcPts val="0"/>
                        </a:spcBef>
                        <a:spcAft>
                          <a:spcPts val="0"/>
                        </a:spcAft>
                      </a:pPr>
                      <a:r>
                        <a:rPr lang="en-GB" sz="1200">
                          <a:effectLst/>
                        </a:rPr>
                        <a:t>(Predicted peak level of adoption) </a:t>
                      </a:r>
                      <a:endParaRPr lang="en-US" sz="1100">
                        <a:effectLst/>
                      </a:endParaRPr>
                    </a:p>
                    <a:p>
                      <a:pPr marL="0" marR="0" algn="just">
                        <a:lnSpc>
                          <a:spcPct val="115000"/>
                        </a:lnSpc>
                        <a:spcBef>
                          <a:spcPts val="0"/>
                        </a:spcBef>
                        <a:spcAft>
                          <a:spcPts val="0"/>
                        </a:spcAft>
                      </a:pPr>
                      <a:r>
                        <a:rPr lang="en-GB" sz="1200">
                          <a:effectLst/>
                        </a:rPr>
                        <a:t>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GB" sz="1200" b="1" dirty="0">
                          <a:effectLst/>
                        </a:rPr>
                        <a:t>95% </a:t>
                      </a:r>
                      <a:endParaRPr lang="en-US" sz="1100" b="1"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r h="180340">
                <a:tc>
                  <a:txBody>
                    <a:bodyPr/>
                    <a:lstStyle/>
                    <a:p>
                      <a:pPr marL="0" marR="0" algn="just">
                        <a:lnSpc>
                          <a:spcPct val="115000"/>
                        </a:lnSpc>
                        <a:spcBef>
                          <a:spcPts val="0"/>
                        </a:spcBef>
                        <a:spcAft>
                          <a:spcPts val="0"/>
                        </a:spcAft>
                      </a:pPr>
                      <a:r>
                        <a:rPr lang="en-GB" sz="1200">
                          <a:effectLst/>
                        </a:rPr>
                        <a:t> </a:t>
                      </a:r>
                      <a:endParaRPr lang="en-US" sz="1100">
                        <a:effectLst/>
                      </a:endParaRPr>
                    </a:p>
                    <a:p>
                      <a:pPr marL="0" marR="0" algn="just">
                        <a:lnSpc>
                          <a:spcPct val="115000"/>
                        </a:lnSpc>
                        <a:spcBef>
                          <a:spcPts val="0"/>
                        </a:spcBef>
                        <a:spcAft>
                          <a:spcPts val="0"/>
                        </a:spcAft>
                      </a:pPr>
                      <a:r>
                        <a:rPr lang="en-GB" sz="1200">
                          <a:effectLst/>
                        </a:rPr>
                        <a:t> (Predicted level adoption in 5 years from start) </a:t>
                      </a:r>
                      <a:endParaRPr lang="en-US" sz="1100">
                        <a:effectLst/>
                      </a:endParaRPr>
                    </a:p>
                    <a:p>
                      <a:pPr marL="0" marR="0" algn="just">
                        <a:lnSpc>
                          <a:spcPct val="115000"/>
                        </a:lnSpc>
                        <a:spcBef>
                          <a:spcPts val="0"/>
                        </a:spcBef>
                        <a:spcAft>
                          <a:spcPts val="0"/>
                        </a:spcAft>
                      </a:pPr>
                      <a:r>
                        <a:rPr lang="en-GB" sz="1200">
                          <a:effectLst/>
                        </a:rPr>
                        <a:t>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GB" sz="1200" b="1" dirty="0">
                          <a:effectLst/>
                        </a:rPr>
                        <a:t>40.9% </a:t>
                      </a:r>
                      <a:endParaRPr lang="en-US" sz="1100" b="1"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r h="180340">
                <a:tc>
                  <a:txBody>
                    <a:bodyPr/>
                    <a:lstStyle/>
                    <a:p>
                      <a:pPr marL="0" marR="0" algn="just">
                        <a:lnSpc>
                          <a:spcPct val="115000"/>
                        </a:lnSpc>
                        <a:spcBef>
                          <a:spcPts val="0"/>
                        </a:spcBef>
                        <a:spcAft>
                          <a:spcPts val="0"/>
                        </a:spcAft>
                      </a:pPr>
                      <a:r>
                        <a:rPr lang="en-GB" sz="1200" dirty="0">
                          <a:effectLst/>
                        </a:rPr>
                        <a:t> </a:t>
                      </a:r>
                      <a:endParaRPr lang="en-US" sz="1100" dirty="0">
                        <a:effectLst/>
                      </a:endParaRPr>
                    </a:p>
                    <a:p>
                      <a:pPr marL="0" marR="0" algn="just">
                        <a:lnSpc>
                          <a:spcPct val="115000"/>
                        </a:lnSpc>
                        <a:spcBef>
                          <a:spcPts val="0"/>
                        </a:spcBef>
                        <a:spcAft>
                          <a:spcPts val="0"/>
                        </a:spcAft>
                      </a:pPr>
                      <a:r>
                        <a:rPr lang="en-GB" sz="1200" dirty="0">
                          <a:effectLst/>
                        </a:rPr>
                        <a:t> (Predicted level adoption in 10 years from start) </a:t>
                      </a:r>
                      <a:endParaRPr lang="en-US" sz="1100" dirty="0">
                        <a:effectLst/>
                      </a:endParaRPr>
                    </a:p>
                    <a:p>
                      <a:pPr marL="0" marR="0" algn="just">
                        <a:lnSpc>
                          <a:spcPct val="115000"/>
                        </a:lnSpc>
                        <a:spcBef>
                          <a:spcPts val="0"/>
                        </a:spcBef>
                        <a:spcAft>
                          <a:spcPts val="0"/>
                        </a:spcAft>
                      </a:pPr>
                      <a:r>
                        <a:rPr lang="en-GB" sz="1200" dirty="0">
                          <a:effectLst/>
                        </a:rPr>
                        <a:t>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GB" sz="1200" b="1" dirty="0">
                          <a:effectLst/>
                        </a:rPr>
                        <a:t>88.9% </a:t>
                      </a:r>
                      <a:endParaRPr lang="en-US" sz="1100" b="1"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bl>
          </a:graphicData>
        </a:graphic>
      </p:graphicFrame>
      <p:sp>
        <p:nvSpPr>
          <p:cNvPr id="4" name="Rectangle 3"/>
          <p:cNvSpPr/>
          <p:nvPr/>
        </p:nvSpPr>
        <p:spPr>
          <a:xfrm>
            <a:off x="1755648" y="1143000"/>
            <a:ext cx="5614416" cy="646331"/>
          </a:xfrm>
          <a:prstGeom prst="rect">
            <a:avLst/>
          </a:prstGeom>
        </p:spPr>
        <p:txBody>
          <a:bodyPr wrap="square">
            <a:spAutoFit/>
          </a:bodyPr>
          <a:lstStyle/>
          <a:p>
            <a:pPr marL="0" marR="0" algn="ctr">
              <a:spcBef>
                <a:spcPts val="0"/>
              </a:spcBef>
              <a:spcAft>
                <a:spcPts val="1000"/>
              </a:spcAft>
            </a:pPr>
            <a:r>
              <a:rPr lang="en-US" b="1"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Prediction of adoption level according to </a:t>
            </a:r>
            <a:r>
              <a:rPr lang="en-US" b="1" dirty="0" smtClean="0">
                <a:solidFill>
                  <a:srgbClr val="FF0000"/>
                </a:solidFill>
                <a:latin typeface="Times New Roman" panose="02020603050405020304" pitchFamily="18" charset="0"/>
                <a:ea typeface="Times New Roman" panose="02020603050405020304" pitchFamily="18" charset="0"/>
                <a:cs typeface="Arial" panose="020B0604020202020204" pitchFamily="34" charset="0"/>
              </a:rPr>
              <a:t>time (Farmers)</a:t>
            </a:r>
            <a:endParaRPr lang="en-US"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91158711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4592" y="-94345"/>
            <a:ext cx="8897112" cy="677108"/>
          </a:xfrm>
          <a:prstGeom prst="rect">
            <a:avLst/>
          </a:prstGeom>
        </p:spPr>
        <p:txBody>
          <a:bodyPr wrap="square">
            <a:spAutoFit/>
          </a:bodyPr>
          <a:lstStyle/>
          <a:p>
            <a:pPr marL="274320" marR="0" indent="-274320" algn="ctr">
              <a:spcBef>
                <a:spcPts val="1800"/>
              </a:spcBef>
              <a:spcAft>
                <a:spcPts val="600"/>
              </a:spcAft>
              <a:tabLst>
                <a:tab pos="274320" algn="l"/>
                <a:tab pos="360045" algn="l"/>
                <a:tab pos="360045" algn="l"/>
              </a:tabLst>
            </a:pPr>
            <a:r>
              <a:rPr lang="en-GB" b="1" kern="0" dirty="0">
                <a:solidFill>
                  <a:schemeClr val="bg1"/>
                </a:solidFill>
                <a:latin typeface="Times New Roman" panose="02020603050405020304" pitchFamily="18" charset="0"/>
                <a:cs typeface="Times New Roman" panose="02020603050405020304" pitchFamily="18" charset="0"/>
              </a:rPr>
              <a:t>Economic evaluation of conservation agriculture technology and trade-offs of the different technology options proposed by CLCA project </a:t>
            </a:r>
            <a:endParaRPr lang="en-US" sz="2000" b="1" kern="0" dirty="0">
              <a:solidFill>
                <a:schemeClr val="bg1"/>
              </a:solidFill>
              <a:effectLst/>
              <a:latin typeface="Arial" panose="020B0604020202020204" pitchFamily="34" charset="0"/>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1617570602"/>
              </p:ext>
            </p:extLst>
          </p:nvPr>
        </p:nvGraphicFramePr>
        <p:xfrm>
          <a:off x="1040129" y="1508077"/>
          <a:ext cx="6743702" cy="2194560"/>
        </p:xfrm>
        <a:graphic>
          <a:graphicData uri="http://schemas.openxmlformats.org/drawingml/2006/table">
            <a:tbl>
              <a:tblPr firstRow="1" firstCol="1" bandRow="1">
                <a:tableStyleId>{5C22544A-7EE6-4342-B048-85BDC9FD1C3A}</a:tableStyleId>
              </a:tblPr>
              <a:tblGrid>
                <a:gridCol w="1046721"/>
                <a:gridCol w="1020061"/>
                <a:gridCol w="1169230"/>
                <a:gridCol w="1169230"/>
                <a:gridCol w="1169230"/>
                <a:gridCol w="1169230"/>
              </a:tblGrid>
              <a:tr h="0">
                <a:tc gridSpan="3">
                  <a:txBody>
                    <a:bodyPr/>
                    <a:lstStyle/>
                    <a:p>
                      <a:pPr marL="0" marR="0" algn="l">
                        <a:lnSpc>
                          <a:spcPct val="150000"/>
                        </a:lnSpc>
                        <a:spcBef>
                          <a:spcPts val="0"/>
                        </a:spcBef>
                        <a:spcAft>
                          <a:spcPts val="0"/>
                        </a:spcAft>
                      </a:pPr>
                      <a:r>
                        <a:rPr lang="en-GB" sz="1200" dirty="0" smtClean="0">
                          <a:effectLst/>
                        </a:rPr>
                        <a:t>Crop production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hMerge="1">
                  <a:txBody>
                    <a:bodyPr/>
                    <a:lstStyle/>
                    <a:p>
                      <a:endParaRPr lang="en-US"/>
                    </a:p>
                  </a:txBody>
                  <a:tcPr/>
                </a:tc>
                <a:tc hMerge="1">
                  <a:txBody>
                    <a:bodyPr/>
                    <a:lstStyle/>
                    <a:p>
                      <a:endParaRPr lang="en-US"/>
                    </a:p>
                  </a:txBody>
                  <a:tcPr/>
                </a:tc>
                <a:tc gridSpan="3">
                  <a:txBody>
                    <a:bodyPr/>
                    <a:lstStyle/>
                    <a:p>
                      <a:pPr marL="0" marR="0" algn="ctr">
                        <a:lnSpc>
                          <a:spcPct val="150000"/>
                        </a:lnSpc>
                        <a:spcBef>
                          <a:spcPts val="0"/>
                        </a:spcBef>
                        <a:spcAft>
                          <a:spcPts val="0"/>
                        </a:spcAft>
                      </a:pPr>
                      <a:r>
                        <a:rPr lang="en-GB" sz="1200" dirty="0">
                          <a:effectLst/>
                        </a:rPr>
                        <a:t>Livestock production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hMerge="1">
                  <a:txBody>
                    <a:bodyPr/>
                    <a:lstStyle/>
                    <a:p>
                      <a:endParaRPr lang="en-US"/>
                    </a:p>
                  </a:txBody>
                  <a:tcPr/>
                </a:tc>
                <a:tc hMerge="1">
                  <a:txBody>
                    <a:bodyPr/>
                    <a:lstStyle/>
                    <a:p>
                      <a:endParaRPr lang="en-US"/>
                    </a:p>
                  </a:txBody>
                  <a:tcPr/>
                </a:tc>
              </a:tr>
              <a:tr h="0">
                <a:tc>
                  <a:txBody>
                    <a:bodyPr/>
                    <a:lstStyle/>
                    <a:p>
                      <a:pPr marL="0" marR="0" algn="ctr">
                        <a:lnSpc>
                          <a:spcPct val="150000"/>
                        </a:lnSpc>
                        <a:spcBef>
                          <a:spcPts val="0"/>
                        </a:spcBef>
                        <a:spcAft>
                          <a:spcPts val="0"/>
                        </a:spcAft>
                      </a:pPr>
                      <a:r>
                        <a:rPr lang="en-GB" sz="1200" dirty="0" smtClean="0">
                          <a:effectLst/>
                        </a:rPr>
                        <a:t>Crops</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dirty="0" smtClean="0">
                          <a:effectLst/>
                        </a:rPr>
                        <a:t>Area allocated </a:t>
                      </a:r>
                      <a:r>
                        <a:rPr lang="en-GB" sz="1200" dirty="0">
                          <a:effectLst/>
                        </a:rPr>
                        <a:t>in ha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Cost reduced in TND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dirty="0" smtClean="0">
                          <a:effectLst/>
                        </a:rPr>
                        <a:t>Breed</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dirty="0">
                          <a:effectLst/>
                        </a:rPr>
                        <a:t>Number of heads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Cost Reduced in TND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r h="0">
                <a:tc>
                  <a:txBody>
                    <a:bodyPr/>
                    <a:lstStyle/>
                    <a:p>
                      <a:pPr marL="0" marR="0" algn="l">
                        <a:lnSpc>
                          <a:spcPct val="150000"/>
                        </a:lnSpc>
                        <a:spcBef>
                          <a:spcPts val="0"/>
                        </a:spcBef>
                        <a:spcAft>
                          <a:spcPts val="0"/>
                        </a:spcAft>
                      </a:pPr>
                      <a:r>
                        <a:rPr lang="en-GB" sz="1200" dirty="0">
                          <a:effectLst/>
                        </a:rPr>
                        <a:t>Wheat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0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-184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rowSpan="2">
                  <a:txBody>
                    <a:bodyPr/>
                    <a:lstStyle/>
                    <a:p>
                      <a:pPr marL="0" marR="0" algn="ctr">
                        <a:lnSpc>
                          <a:spcPct val="150000"/>
                        </a:lnSpc>
                        <a:spcBef>
                          <a:spcPts val="0"/>
                        </a:spcBef>
                        <a:spcAft>
                          <a:spcPts val="0"/>
                        </a:spcAft>
                      </a:pPr>
                      <a:r>
                        <a:rPr lang="en-GB" sz="1200" dirty="0" smtClean="0">
                          <a:effectLst/>
                        </a:rPr>
                        <a:t>Sheep</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rowSpan="2">
                  <a:txBody>
                    <a:bodyPr/>
                    <a:lstStyle/>
                    <a:p>
                      <a:pPr marL="0" marR="0" algn="ctr">
                        <a:lnSpc>
                          <a:spcPct val="150000"/>
                        </a:lnSpc>
                        <a:spcBef>
                          <a:spcPts val="0"/>
                        </a:spcBef>
                        <a:spcAft>
                          <a:spcPts val="0"/>
                        </a:spcAft>
                      </a:pPr>
                      <a:r>
                        <a:rPr lang="en-GB" sz="1200">
                          <a:effectLst/>
                        </a:rPr>
                        <a:t>59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rowSpan="2">
                  <a:txBody>
                    <a:bodyPr/>
                    <a:lstStyle/>
                    <a:p>
                      <a:pPr marL="0" marR="0" algn="ctr">
                        <a:lnSpc>
                          <a:spcPct val="150000"/>
                        </a:lnSpc>
                        <a:spcBef>
                          <a:spcPts val="0"/>
                        </a:spcBef>
                        <a:spcAft>
                          <a:spcPts val="0"/>
                        </a:spcAft>
                      </a:pPr>
                      <a:r>
                        <a:rPr lang="en-GB" sz="1200">
                          <a:effectLst/>
                        </a:rPr>
                        <a:t>0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r h="0">
                <a:tc>
                  <a:txBody>
                    <a:bodyPr/>
                    <a:lstStyle/>
                    <a:p>
                      <a:pPr marL="0" marR="0" algn="l">
                        <a:lnSpc>
                          <a:spcPct val="150000"/>
                        </a:lnSpc>
                        <a:spcBef>
                          <a:spcPts val="0"/>
                        </a:spcBef>
                        <a:spcAft>
                          <a:spcPts val="0"/>
                        </a:spcAft>
                      </a:pPr>
                      <a:r>
                        <a:rPr lang="en-GB" sz="1200" dirty="0">
                          <a:effectLst/>
                        </a:rPr>
                        <a:t>Barley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8.4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0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vMerge="1">
                  <a:txBody>
                    <a:bodyPr/>
                    <a:lstStyle/>
                    <a:p>
                      <a:endParaRPr lang="en-US"/>
                    </a:p>
                  </a:txBody>
                  <a:tcPr/>
                </a:tc>
                <a:tc vMerge="1">
                  <a:txBody>
                    <a:bodyPr/>
                    <a:lstStyle/>
                    <a:p>
                      <a:endParaRPr lang="en-US"/>
                    </a:p>
                  </a:txBody>
                  <a:tcPr/>
                </a:tc>
                <a:tc vMerge="1">
                  <a:txBody>
                    <a:bodyPr/>
                    <a:lstStyle/>
                    <a:p>
                      <a:endParaRPr lang="en-US"/>
                    </a:p>
                  </a:txBody>
                  <a:tcPr/>
                </a:tc>
              </a:tr>
              <a:tr h="0">
                <a:tc>
                  <a:txBody>
                    <a:bodyPr/>
                    <a:lstStyle/>
                    <a:p>
                      <a:pPr marL="0" marR="0" algn="l">
                        <a:lnSpc>
                          <a:spcPct val="150000"/>
                        </a:lnSpc>
                        <a:spcBef>
                          <a:spcPts val="0"/>
                        </a:spcBef>
                        <a:spcAft>
                          <a:spcPts val="0"/>
                        </a:spcAft>
                      </a:pPr>
                      <a:r>
                        <a:rPr lang="en-GB" sz="1200" dirty="0">
                          <a:effectLst/>
                        </a:rPr>
                        <a:t>Oats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16.5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0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rowSpan="2">
                  <a:txBody>
                    <a:bodyPr/>
                    <a:lstStyle/>
                    <a:p>
                      <a:pPr marL="0" marR="0" algn="ctr">
                        <a:lnSpc>
                          <a:spcPct val="150000"/>
                        </a:lnSpc>
                        <a:spcBef>
                          <a:spcPts val="0"/>
                        </a:spcBef>
                        <a:spcAft>
                          <a:spcPts val="0"/>
                        </a:spcAft>
                      </a:pPr>
                      <a:r>
                        <a:rPr lang="en-GB" sz="1200" dirty="0" smtClean="0">
                          <a:effectLst/>
                        </a:rPr>
                        <a:t>Cattle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rowSpan="2">
                  <a:txBody>
                    <a:bodyPr/>
                    <a:lstStyle/>
                    <a:p>
                      <a:pPr marL="0" marR="0" algn="ctr">
                        <a:lnSpc>
                          <a:spcPct val="150000"/>
                        </a:lnSpc>
                        <a:spcBef>
                          <a:spcPts val="0"/>
                        </a:spcBef>
                        <a:spcAft>
                          <a:spcPts val="0"/>
                        </a:spcAft>
                      </a:pPr>
                      <a:r>
                        <a:rPr lang="en-GB" sz="1200">
                          <a:effectLst/>
                        </a:rPr>
                        <a:t>4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rowSpan="2">
                  <a:txBody>
                    <a:bodyPr/>
                    <a:lstStyle/>
                    <a:p>
                      <a:pPr marL="0" marR="0" algn="ctr">
                        <a:lnSpc>
                          <a:spcPct val="150000"/>
                        </a:lnSpc>
                        <a:spcBef>
                          <a:spcPts val="0"/>
                        </a:spcBef>
                        <a:spcAft>
                          <a:spcPts val="0"/>
                        </a:spcAft>
                      </a:pPr>
                      <a:r>
                        <a:rPr lang="en-GB" sz="1200">
                          <a:effectLst/>
                        </a:rPr>
                        <a:t>0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r h="0">
                <a:tc>
                  <a:txBody>
                    <a:bodyPr/>
                    <a:lstStyle/>
                    <a:p>
                      <a:pPr marL="0" marR="0" algn="l">
                        <a:lnSpc>
                          <a:spcPct val="150000"/>
                        </a:lnSpc>
                        <a:spcBef>
                          <a:spcPts val="0"/>
                        </a:spcBef>
                        <a:spcAft>
                          <a:spcPts val="0"/>
                        </a:spcAft>
                      </a:pPr>
                      <a:r>
                        <a:rPr lang="en-GB" sz="1200" dirty="0">
                          <a:effectLst/>
                        </a:rPr>
                        <a:t>Fallows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5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dirty="0">
                          <a:effectLst/>
                        </a:rPr>
                        <a:t>0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vMerge="1">
                  <a:txBody>
                    <a:bodyPr/>
                    <a:lstStyle/>
                    <a:p>
                      <a:endParaRPr lang="en-US"/>
                    </a:p>
                  </a:txBody>
                  <a:tcPr/>
                </a:tc>
                <a:tc vMerge="1">
                  <a:txBody>
                    <a:bodyPr/>
                    <a:lstStyle/>
                    <a:p>
                      <a:endParaRPr lang="en-US"/>
                    </a:p>
                  </a:txBody>
                  <a:tcPr/>
                </a:tc>
                <a:tc vMerge="1">
                  <a:txBody>
                    <a:bodyPr/>
                    <a:lstStyle/>
                    <a:p>
                      <a:endParaRPr lang="en-US"/>
                    </a:p>
                  </a:txBody>
                  <a:tcPr/>
                </a:tc>
              </a:tr>
            </a:tbl>
          </a:graphicData>
        </a:graphic>
      </p:graphicFrame>
      <p:sp>
        <p:nvSpPr>
          <p:cNvPr id="4" name="Rectangle 3"/>
          <p:cNvSpPr/>
          <p:nvPr/>
        </p:nvSpPr>
        <p:spPr>
          <a:xfrm>
            <a:off x="914401" y="1127829"/>
            <a:ext cx="7232904" cy="369332"/>
          </a:xfrm>
          <a:prstGeom prst="rect">
            <a:avLst/>
          </a:prstGeom>
        </p:spPr>
        <p:txBody>
          <a:bodyPr wrap="square">
            <a:spAutoFit/>
          </a:bodyPr>
          <a:lstStyle/>
          <a:p>
            <a:r>
              <a:rPr lang="en-US" dirty="0">
                <a:solidFill>
                  <a:srgbClr val="FF0000"/>
                </a:solidFill>
                <a:ea typeface="Times New Roman" panose="02020603050405020304" pitchFamily="18" charset="0"/>
                <a:cs typeface="Arial" panose="020B0604020202020204" pitchFamily="34" charset="0"/>
              </a:rPr>
              <a:t>Allocations in </a:t>
            </a:r>
            <a:r>
              <a:rPr lang="en-US" dirty="0" smtClean="0">
                <a:solidFill>
                  <a:srgbClr val="FF0000"/>
                </a:solidFill>
                <a:ea typeface="Times New Roman" panose="02020603050405020304" pitchFamily="18" charset="0"/>
                <a:cs typeface="Arial" panose="020B0604020202020204" pitchFamily="34" charset="0"/>
              </a:rPr>
              <a:t>area and </a:t>
            </a:r>
            <a:r>
              <a:rPr lang="en-US" dirty="0">
                <a:solidFill>
                  <a:srgbClr val="FF0000"/>
                </a:solidFill>
                <a:ea typeface="Times New Roman" panose="02020603050405020304" pitchFamily="18" charset="0"/>
                <a:cs typeface="Arial" panose="020B0604020202020204" pitchFamily="34" charset="0"/>
              </a:rPr>
              <a:t>number of heads under conventional agriculture</a:t>
            </a:r>
            <a:endParaRPr lang="en-US" dirty="0">
              <a:solidFill>
                <a:srgbClr val="FF0000"/>
              </a:solidFill>
            </a:endParaRPr>
          </a:p>
        </p:txBody>
      </p:sp>
      <p:sp>
        <p:nvSpPr>
          <p:cNvPr id="5" name="Rectangle 4"/>
          <p:cNvSpPr/>
          <p:nvPr/>
        </p:nvSpPr>
        <p:spPr>
          <a:xfrm>
            <a:off x="603504" y="3660727"/>
            <a:ext cx="7616952" cy="369332"/>
          </a:xfrm>
          <a:prstGeom prst="rect">
            <a:avLst/>
          </a:prstGeom>
        </p:spPr>
        <p:txBody>
          <a:bodyPr wrap="square">
            <a:spAutoFit/>
          </a:bodyPr>
          <a:lstStyle/>
          <a:p>
            <a:pPr algn="ctr"/>
            <a:r>
              <a:rPr lang="en-US" dirty="0">
                <a:solidFill>
                  <a:srgbClr val="FF0000"/>
                </a:solidFill>
                <a:ea typeface="Times New Roman" panose="02020603050405020304" pitchFamily="18" charset="0"/>
                <a:cs typeface="Arial" panose="020B0604020202020204" pitchFamily="34" charset="0"/>
              </a:rPr>
              <a:t>Rotation and its side effects on profits under conventional agriculture </a:t>
            </a:r>
            <a:endParaRPr lang="en-US" dirty="0">
              <a:solidFill>
                <a:srgbClr val="FF0000"/>
              </a:solidFill>
            </a:endParaRPr>
          </a:p>
        </p:txBody>
      </p:sp>
      <p:graphicFrame>
        <p:nvGraphicFramePr>
          <p:cNvPr id="6" name="Table 5"/>
          <p:cNvGraphicFramePr>
            <a:graphicFrameLocks noGrp="1"/>
          </p:cNvGraphicFramePr>
          <p:nvPr>
            <p:extLst>
              <p:ext uri="{D42A27DB-BD31-4B8C-83A1-F6EECF244321}">
                <p14:modId xmlns:p14="http://schemas.microsoft.com/office/powerpoint/2010/main" val="1817902755"/>
              </p:ext>
            </p:extLst>
          </p:nvPr>
        </p:nvGraphicFramePr>
        <p:xfrm>
          <a:off x="1040129" y="3956907"/>
          <a:ext cx="6743702" cy="2468880"/>
        </p:xfrm>
        <a:graphic>
          <a:graphicData uri="http://schemas.openxmlformats.org/drawingml/2006/table">
            <a:tbl>
              <a:tblPr firstRow="1" firstCol="1" bandRow="1">
                <a:tableStyleId>{5C22544A-7EE6-4342-B048-85BDC9FD1C3A}</a:tableStyleId>
              </a:tblPr>
              <a:tblGrid>
                <a:gridCol w="608159"/>
                <a:gridCol w="557240"/>
                <a:gridCol w="609594"/>
                <a:gridCol w="661230"/>
                <a:gridCol w="558674"/>
                <a:gridCol w="712148"/>
                <a:gridCol w="609594"/>
                <a:gridCol w="610311"/>
                <a:gridCol w="805380"/>
                <a:gridCol w="147184"/>
                <a:gridCol w="864188"/>
              </a:tblGrid>
              <a:tr h="0">
                <a:tc gridSpan="5">
                  <a:txBody>
                    <a:bodyPr/>
                    <a:lstStyle/>
                    <a:p>
                      <a:pPr marL="0" marR="0" algn="l">
                        <a:lnSpc>
                          <a:spcPct val="150000"/>
                        </a:lnSpc>
                        <a:spcBef>
                          <a:spcPts val="0"/>
                        </a:spcBef>
                        <a:spcAft>
                          <a:spcPts val="0"/>
                        </a:spcAft>
                      </a:pPr>
                      <a:r>
                        <a:rPr lang="en-GB" sz="1200" dirty="0" smtClean="0">
                          <a:effectLst/>
                        </a:rPr>
                        <a:t>Crop</a:t>
                      </a:r>
                      <a:r>
                        <a:rPr lang="en-GB" sz="1200" baseline="0" dirty="0" smtClean="0">
                          <a:effectLst/>
                        </a:rPr>
                        <a:t> </a:t>
                      </a:r>
                      <a:r>
                        <a:rPr lang="en-GB" sz="1200" dirty="0" smtClean="0">
                          <a:effectLst/>
                        </a:rPr>
                        <a:t> </a:t>
                      </a:r>
                      <a:r>
                        <a:rPr lang="en-GB" sz="1200" dirty="0">
                          <a:effectLst/>
                        </a:rPr>
                        <a:t>production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rowSpan="2">
                  <a:txBody>
                    <a:bodyPr/>
                    <a:lstStyle/>
                    <a:p>
                      <a:pPr marL="0" marR="0" algn="ctr">
                        <a:lnSpc>
                          <a:spcPct val="150000"/>
                        </a:lnSpc>
                        <a:spcBef>
                          <a:spcPts val="0"/>
                        </a:spcBef>
                        <a:spcAft>
                          <a:spcPts val="0"/>
                        </a:spcAft>
                      </a:pPr>
                      <a:r>
                        <a:rPr lang="en-GB" sz="1200">
                          <a:effectLst/>
                        </a:rPr>
                        <a:t>Total FU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gridSpan="4">
                  <a:txBody>
                    <a:bodyPr/>
                    <a:lstStyle/>
                    <a:p>
                      <a:pPr marL="0" marR="0" algn="ctr">
                        <a:lnSpc>
                          <a:spcPct val="150000"/>
                        </a:lnSpc>
                        <a:spcBef>
                          <a:spcPts val="0"/>
                        </a:spcBef>
                        <a:spcAft>
                          <a:spcPts val="0"/>
                        </a:spcAft>
                      </a:pPr>
                      <a:r>
                        <a:rPr lang="en-GB" sz="1200">
                          <a:effectLst/>
                        </a:rPr>
                        <a:t>Livestock production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ctr">
                        <a:lnSpc>
                          <a:spcPct val="150000"/>
                        </a:lnSpc>
                        <a:spcBef>
                          <a:spcPts val="0"/>
                        </a:spcBef>
                        <a:spcAft>
                          <a:spcPts val="0"/>
                        </a:spcAft>
                      </a:pPr>
                      <a:r>
                        <a:rPr lang="en-GB" sz="1200">
                          <a:effectLst/>
                        </a:rPr>
                        <a:t>TGM</a:t>
                      </a:r>
                      <a:endParaRPr lang="en-US" sz="1100">
                        <a:effectLst/>
                      </a:endParaRPr>
                    </a:p>
                    <a:p>
                      <a:pPr marL="0" marR="0" algn="ctr">
                        <a:lnSpc>
                          <a:spcPct val="150000"/>
                        </a:lnSpc>
                        <a:spcBef>
                          <a:spcPts val="0"/>
                        </a:spcBef>
                        <a:spcAft>
                          <a:spcPts val="0"/>
                        </a:spcAft>
                      </a:pPr>
                      <a:r>
                        <a:rPr lang="en-GB" sz="1200">
                          <a:effectLst/>
                        </a:rPr>
                        <a:t>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r h="0">
                <a:tc>
                  <a:txBody>
                    <a:bodyPr/>
                    <a:lstStyle/>
                    <a:p>
                      <a:pPr marL="0" marR="0" algn="ctr">
                        <a:lnSpc>
                          <a:spcPct val="150000"/>
                        </a:lnSpc>
                        <a:spcBef>
                          <a:spcPts val="0"/>
                        </a:spcBef>
                        <a:spcAft>
                          <a:spcPts val="0"/>
                        </a:spcAft>
                      </a:pPr>
                      <a:r>
                        <a:rPr lang="en-GB" sz="1200">
                          <a:effectLst/>
                        </a:rPr>
                        <a:t>Year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Barley </a:t>
                      </a:r>
                      <a:endParaRPr lang="en-US" sz="1100">
                        <a:effectLst/>
                      </a:endParaRPr>
                    </a:p>
                    <a:p>
                      <a:pPr marL="0" marR="0" algn="ctr">
                        <a:lnSpc>
                          <a:spcPct val="150000"/>
                        </a:lnSpc>
                        <a:spcBef>
                          <a:spcPts val="0"/>
                        </a:spcBef>
                        <a:spcAft>
                          <a:spcPts val="0"/>
                        </a:spcAft>
                      </a:pPr>
                      <a:r>
                        <a:rPr lang="en-GB" sz="1200">
                          <a:effectLst/>
                        </a:rPr>
                        <a:t>ha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Oats </a:t>
                      </a:r>
                      <a:endParaRPr lang="en-US" sz="1100">
                        <a:effectLst/>
                      </a:endParaRPr>
                    </a:p>
                    <a:p>
                      <a:pPr marL="0" marR="0" algn="ctr">
                        <a:lnSpc>
                          <a:spcPct val="150000"/>
                        </a:lnSpc>
                        <a:spcBef>
                          <a:spcPts val="0"/>
                        </a:spcBef>
                        <a:spcAft>
                          <a:spcPts val="0"/>
                        </a:spcAft>
                      </a:pPr>
                      <a:r>
                        <a:rPr lang="en-GB" sz="1200">
                          <a:effectLst/>
                        </a:rPr>
                        <a:t>ha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dirty="0">
                          <a:effectLst/>
                        </a:rPr>
                        <a:t>Fallows</a:t>
                      </a:r>
                      <a:endParaRPr lang="en-US" sz="1100" dirty="0">
                        <a:effectLst/>
                      </a:endParaRPr>
                    </a:p>
                    <a:p>
                      <a:pPr marL="0" marR="0" algn="ctr">
                        <a:lnSpc>
                          <a:spcPct val="150000"/>
                        </a:lnSpc>
                        <a:spcBef>
                          <a:spcPts val="0"/>
                        </a:spcBef>
                        <a:spcAft>
                          <a:spcPts val="0"/>
                        </a:spcAft>
                      </a:pPr>
                      <a:r>
                        <a:rPr lang="en-GB" sz="1200" dirty="0">
                          <a:effectLst/>
                        </a:rPr>
                        <a:t>ha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Profit  TND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vMerge="1">
                  <a:txBody>
                    <a:bodyPr/>
                    <a:lstStyle/>
                    <a:p>
                      <a:endParaRPr lang="en-US"/>
                    </a:p>
                  </a:txBody>
                  <a:tcPr/>
                </a:tc>
                <a:tc>
                  <a:txBody>
                    <a:bodyPr/>
                    <a:lstStyle/>
                    <a:p>
                      <a:pPr marL="0" marR="0" algn="ctr">
                        <a:lnSpc>
                          <a:spcPct val="150000"/>
                        </a:lnSpc>
                        <a:spcBef>
                          <a:spcPts val="0"/>
                        </a:spcBef>
                        <a:spcAft>
                          <a:spcPts val="0"/>
                        </a:spcAft>
                      </a:pPr>
                      <a:r>
                        <a:rPr lang="en-GB" sz="1200" dirty="0" smtClean="0">
                          <a:effectLst/>
                        </a:rPr>
                        <a:t>Cattle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dirty="0" smtClean="0">
                          <a:effectLst/>
                        </a:rPr>
                        <a:t>Sheep</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Profit </a:t>
                      </a:r>
                      <a:endParaRPr lang="en-US" sz="1100">
                        <a:effectLst/>
                      </a:endParaRPr>
                    </a:p>
                    <a:p>
                      <a:pPr marL="0" marR="0" algn="ctr">
                        <a:lnSpc>
                          <a:spcPct val="150000"/>
                        </a:lnSpc>
                        <a:spcBef>
                          <a:spcPts val="0"/>
                        </a:spcBef>
                        <a:spcAft>
                          <a:spcPts val="0"/>
                        </a:spcAft>
                      </a:pPr>
                      <a:r>
                        <a:rPr lang="en-GB" sz="1200">
                          <a:effectLst/>
                        </a:rPr>
                        <a:t>TND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gridSpan="2">
                  <a:txBody>
                    <a:bodyPr/>
                    <a:lstStyle/>
                    <a:p>
                      <a:pPr marL="0" marR="0" algn="ctr">
                        <a:lnSpc>
                          <a:spcPct val="150000"/>
                        </a:lnSpc>
                        <a:spcBef>
                          <a:spcPts val="0"/>
                        </a:spcBef>
                        <a:spcAft>
                          <a:spcPts val="0"/>
                        </a:spcAft>
                      </a:pPr>
                      <a:r>
                        <a:rPr lang="en-GB" sz="1200">
                          <a:effectLst/>
                        </a:rPr>
                        <a:t>TGM</a:t>
                      </a:r>
                      <a:endParaRPr lang="en-US" sz="1100">
                        <a:effectLst/>
                      </a:endParaRPr>
                    </a:p>
                    <a:p>
                      <a:pPr marL="0" marR="0" algn="ctr">
                        <a:lnSpc>
                          <a:spcPct val="150000"/>
                        </a:lnSpc>
                        <a:spcBef>
                          <a:spcPts val="0"/>
                        </a:spcBef>
                        <a:spcAft>
                          <a:spcPts val="0"/>
                        </a:spcAft>
                      </a:pPr>
                      <a:r>
                        <a:rPr lang="en-GB" sz="1200">
                          <a:effectLst/>
                        </a:rPr>
                        <a:t>TND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hMerge="1">
                  <a:txBody>
                    <a:bodyPr/>
                    <a:lstStyle/>
                    <a:p>
                      <a:endParaRPr lang="en-US"/>
                    </a:p>
                  </a:txBody>
                  <a:tcPr/>
                </a:tc>
              </a:tr>
              <a:tr h="0">
                <a:tc>
                  <a:txBody>
                    <a:bodyPr/>
                    <a:lstStyle/>
                    <a:p>
                      <a:pPr marL="0" marR="0" algn="ctr">
                        <a:lnSpc>
                          <a:spcPct val="150000"/>
                        </a:lnSpc>
                        <a:spcBef>
                          <a:spcPts val="0"/>
                        </a:spcBef>
                        <a:spcAft>
                          <a:spcPts val="0"/>
                        </a:spcAft>
                      </a:pPr>
                      <a:r>
                        <a:rPr lang="en-GB" sz="1200" dirty="0">
                          <a:solidFill>
                            <a:srgbClr val="FF0000"/>
                          </a:solidFill>
                          <a:effectLst/>
                        </a:rPr>
                        <a:t>A1 </a:t>
                      </a:r>
                      <a:endParaRPr lang="en-US" sz="11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8.4 </a:t>
                      </a:r>
                      <a:endParaRPr lang="en-US" sz="11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16.5 </a:t>
                      </a:r>
                      <a:endParaRPr lang="en-US" sz="11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5 </a:t>
                      </a:r>
                      <a:endParaRPr lang="en-US" sz="11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8229 </a:t>
                      </a:r>
                      <a:endParaRPr lang="en-US" sz="11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30193 </a:t>
                      </a:r>
                      <a:endParaRPr lang="en-US" sz="11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4 </a:t>
                      </a:r>
                      <a:endParaRPr lang="en-US" sz="11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59 </a:t>
                      </a:r>
                      <a:endParaRPr lang="en-US" sz="11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rgbClr val="FFFF00"/>
                    </a:solidFill>
                  </a:tcPr>
                </a:tc>
                <a:tc gridSpan="2">
                  <a:txBody>
                    <a:bodyPr/>
                    <a:lstStyle/>
                    <a:p>
                      <a:pPr marL="0" marR="0" algn="ctr">
                        <a:lnSpc>
                          <a:spcPct val="150000"/>
                        </a:lnSpc>
                        <a:spcBef>
                          <a:spcPts val="0"/>
                        </a:spcBef>
                        <a:spcAft>
                          <a:spcPts val="0"/>
                        </a:spcAft>
                      </a:pPr>
                      <a:r>
                        <a:rPr lang="en-GB" sz="1200" dirty="0">
                          <a:solidFill>
                            <a:srgbClr val="FF0000"/>
                          </a:solidFill>
                          <a:effectLst/>
                        </a:rPr>
                        <a:t>15606 </a:t>
                      </a:r>
                      <a:endParaRPr lang="en-US" sz="11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rgbClr val="FFFF00"/>
                    </a:solidFill>
                  </a:tcPr>
                </a:tc>
                <a:tc hMerge="1">
                  <a:txBody>
                    <a:bodyPr/>
                    <a:lstStyle/>
                    <a:p>
                      <a:endParaRPr lang="en-US"/>
                    </a:p>
                  </a:txBody>
                  <a:tcPr/>
                </a:tc>
                <a:tc>
                  <a:txBody>
                    <a:bodyPr/>
                    <a:lstStyle/>
                    <a:p>
                      <a:pPr marL="0" marR="0" algn="ctr">
                        <a:lnSpc>
                          <a:spcPct val="150000"/>
                        </a:lnSpc>
                        <a:spcBef>
                          <a:spcPts val="0"/>
                        </a:spcBef>
                        <a:spcAft>
                          <a:spcPts val="0"/>
                        </a:spcAft>
                      </a:pPr>
                      <a:r>
                        <a:rPr lang="en-GB" sz="1200" dirty="0">
                          <a:solidFill>
                            <a:srgbClr val="FF0000"/>
                          </a:solidFill>
                          <a:effectLst/>
                        </a:rPr>
                        <a:t>23836 </a:t>
                      </a:r>
                      <a:endParaRPr lang="en-US" sz="11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rgbClr val="FFFF00"/>
                    </a:solidFill>
                  </a:tcPr>
                </a:tc>
              </a:tr>
              <a:tr h="0">
                <a:tc>
                  <a:txBody>
                    <a:bodyPr/>
                    <a:lstStyle/>
                    <a:p>
                      <a:pPr marL="0" marR="0" algn="ctr">
                        <a:lnSpc>
                          <a:spcPct val="150000"/>
                        </a:lnSpc>
                        <a:spcBef>
                          <a:spcPts val="0"/>
                        </a:spcBef>
                        <a:spcAft>
                          <a:spcPts val="0"/>
                        </a:spcAft>
                      </a:pPr>
                      <a:r>
                        <a:rPr lang="en-GB" sz="1200" dirty="0">
                          <a:effectLst/>
                        </a:rPr>
                        <a:t>A2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10.8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13.4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5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7860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30347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4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59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gridSpan="2">
                  <a:txBody>
                    <a:bodyPr/>
                    <a:lstStyle/>
                    <a:p>
                      <a:pPr marL="0" marR="0" algn="ctr">
                        <a:lnSpc>
                          <a:spcPct val="150000"/>
                        </a:lnSpc>
                        <a:spcBef>
                          <a:spcPts val="0"/>
                        </a:spcBef>
                        <a:spcAft>
                          <a:spcPts val="0"/>
                        </a:spcAft>
                      </a:pPr>
                      <a:r>
                        <a:rPr lang="en-GB" sz="1200">
                          <a:effectLst/>
                        </a:rPr>
                        <a:t>15676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hMerge="1">
                  <a:txBody>
                    <a:bodyPr/>
                    <a:lstStyle/>
                    <a:p>
                      <a:endParaRPr lang="en-US"/>
                    </a:p>
                  </a:txBody>
                  <a:tcPr/>
                </a:tc>
                <a:tc>
                  <a:txBody>
                    <a:bodyPr/>
                    <a:lstStyle/>
                    <a:p>
                      <a:pPr marL="0" marR="0" algn="ctr">
                        <a:lnSpc>
                          <a:spcPct val="150000"/>
                        </a:lnSpc>
                        <a:spcBef>
                          <a:spcPts val="0"/>
                        </a:spcBef>
                        <a:spcAft>
                          <a:spcPts val="0"/>
                        </a:spcAft>
                      </a:pPr>
                      <a:r>
                        <a:rPr lang="en-GB" sz="1200">
                          <a:effectLst/>
                        </a:rPr>
                        <a:t>23537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r h="0">
                <a:tc>
                  <a:txBody>
                    <a:bodyPr/>
                    <a:lstStyle/>
                    <a:p>
                      <a:pPr marL="0" marR="0" algn="ctr">
                        <a:lnSpc>
                          <a:spcPct val="150000"/>
                        </a:lnSpc>
                        <a:spcBef>
                          <a:spcPts val="0"/>
                        </a:spcBef>
                        <a:spcAft>
                          <a:spcPts val="0"/>
                        </a:spcAft>
                      </a:pPr>
                      <a:r>
                        <a:rPr lang="en-GB" sz="1200" dirty="0">
                          <a:effectLst/>
                        </a:rPr>
                        <a:t>A3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8.6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16.2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5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8210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30193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4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59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gridSpan="2">
                  <a:txBody>
                    <a:bodyPr/>
                    <a:lstStyle/>
                    <a:p>
                      <a:pPr marL="0" marR="0" algn="ctr">
                        <a:lnSpc>
                          <a:spcPct val="150000"/>
                        </a:lnSpc>
                        <a:spcBef>
                          <a:spcPts val="0"/>
                        </a:spcBef>
                        <a:spcAft>
                          <a:spcPts val="0"/>
                        </a:spcAft>
                      </a:pPr>
                      <a:r>
                        <a:rPr lang="en-GB" sz="1200">
                          <a:effectLst/>
                        </a:rPr>
                        <a:t>15606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hMerge="1">
                  <a:txBody>
                    <a:bodyPr/>
                    <a:lstStyle/>
                    <a:p>
                      <a:endParaRPr lang="en-US"/>
                    </a:p>
                  </a:txBody>
                  <a:tcPr/>
                </a:tc>
                <a:tc>
                  <a:txBody>
                    <a:bodyPr/>
                    <a:lstStyle/>
                    <a:p>
                      <a:pPr marL="0" marR="0" algn="ctr">
                        <a:lnSpc>
                          <a:spcPct val="150000"/>
                        </a:lnSpc>
                        <a:spcBef>
                          <a:spcPts val="0"/>
                        </a:spcBef>
                        <a:spcAft>
                          <a:spcPts val="0"/>
                        </a:spcAft>
                      </a:pPr>
                      <a:r>
                        <a:rPr lang="en-GB" sz="1200">
                          <a:effectLst/>
                        </a:rPr>
                        <a:t>23817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r h="0">
                <a:tc>
                  <a:txBody>
                    <a:bodyPr/>
                    <a:lstStyle/>
                    <a:p>
                      <a:pPr marL="0" marR="0" algn="ctr">
                        <a:lnSpc>
                          <a:spcPct val="150000"/>
                        </a:lnSpc>
                        <a:spcBef>
                          <a:spcPts val="0"/>
                        </a:spcBef>
                        <a:spcAft>
                          <a:spcPts val="0"/>
                        </a:spcAft>
                      </a:pPr>
                      <a:r>
                        <a:rPr lang="en-GB" sz="1200">
                          <a:effectLst/>
                        </a:rPr>
                        <a:t>A4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10.5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13.7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5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7905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30347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4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59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gridSpan="2">
                  <a:txBody>
                    <a:bodyPr/>
                    <a:lstStyle/>
                    <a:p>
                      <a:pPr marL="0" marR="0" algn="ctr">
                        <a:lnSpc>
                          <a:spcPct val="150000"/>
                        </a:lnSpc>
                        <a:spcBef>
                          <a:spcPts val="0"/>
                        </a:spcBef>
                        <a:spcAft>
                          <a:spcPts val="0"/>
                        </a:spcAft>
                      </a:pPr>
                      <a:r>
                        <a:rPr lang="en-GB" sz="1200">
                          <a:effectLst/>
                        </a:rPr>
                        <a:t>15676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hMerge="1">
                  <a:txBody>
                    <a:bodyPr/>
                    <a:lstStyle/>
                    <a:p>
                      <a:endParaRPr lang="en-US"/>
                    </a:p>
                  </a:txBody>
                  <a:tcPr/>
                </a:tc>
                <a:tc>
                  <a:txBody>
                    <a:bodyPr/>
                    <a:lstStyle/>
                    <a:p>
                      <a:pPr marL="0" marR="0" algn="ctr">
                        <a:lnSpc>
                          <a:spcPct val="150000"/>
                        </a:lnSpc>
                        <a:spcBef>
                          <a:spcPts val="0"/>
                        </a:spcBef>
                        <a:spcAft>
                          <a:spcPts val="0"/>
                        </a:spcAft>
                      </a:pPr>
                      <a:r>
                        <a:rPr lang="en-GB" sz="1200">
                          <a:effectLst/>
                        </a:rPr>
                        <a:t>23572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r h="0">
                <a:tc>
                  <a:txBody>
                    <a:bodyPr/>
                    <a:lstStyle/>
                    <a:p>
                      <a:pPr marL="0" marR="0" algn="ctr">
                        <a:lnSpc>
                          <a:spcPct val="150000"/>
                        </a:lnSpc>
                        <a:spcBef>
                          <a:spcPts val="0"/>
                        </a:spcBef>
                        <a:spcAft>
                          <a:spcPts val="0"/>
                        </a:spcAft>
                      </a:pPr>
                      <a:r>
                        <a:rPr lang="en-GB" sz="1200">
                          <a:effectLst/>
                        </a:rPr>
                        <a:t>A5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8.8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15.9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5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8193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30193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4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59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gridSpan="2">
                  <a:txBody>
                    <a:bodyPr/>
                    <a:lstStyle/>
                    <a:p>
                      <a:pPr marL="0" marR="0" algn="ctr">
                        <a:lnSpc>
                          <a:spcPct val="150000"/>
                        </a:lnSpc>
                        <a:spcBef>
                          <a:spcPts val="0"/>
                        </a:spcBef>
                        <a:spcAft>
                          <a:spcPts val="0"/>
                        </a:spcAft>
                      </a:pPr>
                      <a:r>
                        <a:rPr lang="en-GB" sz="1200">
                          <a:effectLst/>
                        </a:rPr>
                        <a:t>15606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hMerge="1">
                  <a:txBody>
                    <a:bodyPr/>
                    <a:lstStyle/>
                    <a:p>
                      <a:endParaRPr lang="en-US"/>
                    </a:p>
                  </a:txBody>
                  <a:tcPr/>
                </a:tc>
                <a:tc>
                  <a:txBody>
                    <a:bodyPr/>
                    <a:lstStyle/>
                    <a:p>
                      <a:pPr marL="0" marR="0" algn="ctr">
                        <a:lnSpc>
                          <a:spcPct val="150000"/>
                        </a:lnSpc>
                        <a:spcBef>
                          <a:spcPts val="0"/>
                        </a:spcBef>
                        <a:spcAft>
                          <a:spcPts val="0"/>
                        </a:spcAft>
                      </a:pPr>
                      <a:r>
                        <a:rPr lang="en-GB" sz="1200" dirty="0">
                          <a:effectLst/>
                        </a:rPr>
                        <a:t>23800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bl>
          </a:graphicData>
        </a:graphic>
      </p:graphicFrame>
      <p:sp>
        <p:nvSpPr>
          <p:cNvPr id="7" name="Rectangle 6"/>
          <p:cNvSpPr/>
          <p:nvPr/>
        </p:nvSpPr>
        <p:spPr>
          <a:xfrm>
            <a:off x="443484" y="665718"/>
            <a:ext cx="7936991" cy="400110"/>
          </a:xfrm>
          <a:prstGeom prst="rect">
            <a:avLst/>
          </a:prstGeom>
        </p:spPr>
        <p:txBody>
          <a:bodyPr wrap="square">
            <a:spAutoFit/>
          </a:bodyPr>
          <a:lstStyle/>
          <a:p>
            <a:pPr algn="ctr"/>
            <a:r>
              <a:rPr lang="fr-FR" sz="2000" b="1" dirty="0" smtClean="0">
                <a:solidFill>
                  <a:srgbClr val="002060"/>
                </a:solidFill>
                <a:ea typeface="Times New Roman" panose="02020603050405020304" pitchFamily="18" charset="0"/>
                <a:cs typeface="Arial" panose="020B0604020202020204" pitchFamily="34" charset="0"/>
              </a:rPr>
              <a:t>Model I: </a:t>
            </a:r>
            <a:r>
              <a:rPr lang="fr-FR" sz="2000" b="1" dirty="0" err="1">
                <a:solidFill>
                  <a:srgbClr val="002060"/>
                </a:solidFill>
                <a:ea typeface="Times New Roman" panose="02020603050405020304" pitchFamily="18" charset="0"/>
                <a:cs typeface="Arial" panose="020B0604020202020204" pitchFamily="34" charset="0"/>
              </a:rPr>
              <a:t>Integrating</a:t>
            </a:r>
            <a:r>
              <a:rPr lang="fr-FR" sz="2000" b="1" dirty="0">
                <a:solidFill>
                  <a:srgbClr val="002060"/>
                </a:solidFill>
                <a:ea typeface="Times New Roman" panose="02020603050405020304" pitchFamily="18" charset="0"/>
                <a:cs typeface="Arial" panose="020B0604020202020204" pitchFamily="34" charset="0"/>
              </a:rPr>
              <a:t> </a:t>
            </a:r>
            <a:r>
              <a:rPr lang="fr-FR" sz="2000" b="1" dirty="0" err="1" smtClean="0">
                <a:solidFill>
                  <a:srgbClr val="002060"/>
                </a:solidFill>
                <a:ea typeface="Times New Roman" panose="02020603050405020304" pitchFamily="18" charset="0"/>
                <a:cs typeface="Arial" panose="020B0604020202020204" pitchFamily="34" charset="0"/>
              </a:rPr>
              <a:t>livestock-crops</a:t>
            </a:r>
            <a:r>
              <a:rPr lang="fr-FR" sz="2000" b="1" dirty="0" smtClean="0">
                <a:solidFill>
                  <a:srgbClr val="002060"/>
                </a:solidFill>
                <a:ea typeface="Times New Roman" panose="02020603050405020304" pitchFamily="18" charset="0"/>
                <a:cs typeface="Arial" panose="020B0604020202020204" pitchFamily="34" charset="0"/>
              </a:rPr>
              <a:t> </a:t>
            </a:r>
            <a:r>
              <a:rPr lang="fr-FR" sz="2000" b="1" dirty="0" err="1" smtClean="0">
                <a:solidFill>
                  <a:srgbClr val="002060"/>
                </a:solidFill>
                <a:ea typeface="Times New Roman" panose="02020603050405020304" pitchFamily="18" charset="0"/>
                <a:cs typeface="Arial" panose="020B0604020202020204" pitchFamily="34" charset="0"/>
              </a:rPr>
              <a:t>under</a:t>
            </a:r>
            <a:r>
              <a:rPr lang="fr-FR" sz="2000" b="1" dirty="0" smtClean="0">
                <a:solidFill>
                  <a:srgbClr val="002060"/>
                </a:solidFill>
                <a:ea typeface="Times New Roman" panose="02020603050405020304" pitchFamily="18" charset="0"/>
                <a:cs typeface="Arial" panose="020B0604020202020204" pitchFamily="34" charset="0"/>
              </a:rPr>
              <a:t> </a:t>
            </a:r>
            <a:r>
              <a:rPr lang="fr-FR" sz="2000" b="1" dirty="0" err="1">
                <a:solidFill>
                  <a:srgbClr val="002060"/>
                </a:solidFill>
                <a:ea typeface="Times New Roman" panose="02020603050405020304" pitchFamily="18" charset="0"/>
                <a:cs typeface="Arial" panose="020B0604020202020204" pitchFamily="34" charset="0"/>
              </a:rPr>
              <a:t>Conventional</a:t>
            </a:r>
            <a:r>
              <a:rPr lang="fr-FR" sz="2000" b="1" dirty="0">
                <a:solidFill>
                  <a:srgbClr val="002060"/>
                </a:solidFill>
                <a:ea typeface="Times New Roman" panose="02020603050405020304" pitchFamily="18" charset="0"/>
                <a:cs typeface="Arial" panose="020B0604020202020204" pitchFamily="34" charset="0"/>
              </a:rPr>
              <a:t> Agriculture </a:t>
            </a:r>
            <a:endParaRPr lang="en-US" sz="2000" b="1" dirty="0">
              <a:solidFill>
                <a:srgbClr val="002060"/>
              </a:solidFill>
            </a:endParaRPr>
          </a:p>
        </p:txBody>
      </p:sp>
      <p:sp>
        <p:nvSpPr>
          <p:cNvPr id="8" name="Oval 7"/>
          <p:cNvSpPr/>
          <p:nvPr/>
        </p:nvSpPr>
        <p:spPr>
          <a:xfrm>
            <a:off x="6965443" y="5062289"/>
            <a:ext cx="758952" cy="331267"/>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742600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4592" y="-94345"/>
            <a:ext cx="8897112" cy="677108"/>
          </a:xfrm>
          <a:prstGeom prst="rect">
            <a:avLst/>
          </a:prstGeom>
        </p:spPr>
        <p:txBody>
          <a:bodyPr wrap="square">
            <a:spAutoFit/>
          </a:bodyPr>
          <a:lstStyle/>
          <a:p>
            <a:pPr marL="274320" marR="0" indent="-274320" algn="ctr">
              <a:spcBef>
                <a:spcPts val="1800"/>
              </a:spcBef>
              <a:spcAft>
                <a:spcPts val="600"/>
              </a:spcAft>
              <a:tabLst>
                <a:tab pos="274320" algn="l"/>
                <a:tab pos="360045" algn="l"/>
                <a:tab pos="360045" algn="l"/>
              </a:tabLst>
            </a:pPr>
            <a:r>
              <a:rPr lang="en-GB" b="1" kern="0" dirty="0">
                <a:solidFill>
                  <a:schemeClr val="bg1"/>
                </a:solidFill>
                <a:latin typeface="Times New Roman" panose="02020603050405020304" pitchFamily="18" charset="0"/>
                <a:cs typeface="Times New Roman" panose="02020603050405020304" pitchFamily="18" charset="0"/>
              </a:rPr>
              <a:t>Economic evaluation of conservation agriculture technology and trade-offs of the different technology options proposed by CLCA project </a:t>
            </a:r>
            <a:endParaRPr lang="en-US" sz="2000" b="1" kern="0" dirty="0">
              <a:solidFill>
                <a:schemeClr val="bg1"/>
              </a:solidFill>
              <a:effectLst/>
              <a:latin typeface="Arial" panose="020B0604020202020204" pitchFamily="34" charset="0"/>
              <a:cs typeface="Times New Roman" panose="02020603050405020304" pitchFamily="18" charset="0"/>
            </a:endParaRPr>
          </a:p>
        </p:txBody>
      </p:sp>
      <p:sp>
        <p:nvSpPr>
          <p:cNvPr id="4" name="Rectangle 3"/>
          <p:cNvSpPr/>
          <p:nvPr/>
        </p:nvSpPr>
        <p:spPr>
          <a:xfrm>
            <a:off x="443484" y="665718"/>
            <a:ext cx="7936991" cy="400110"/>
          </a:xfrm>
          <a:prstGeom prst="rect">
            <a:avLst/>
          </a:prstGeom>
        </p:spPr>
        <p:txBody>
          <a:bodyPr wrap="square">
            <a:spAutoFit/>
          </a:bodyPr>
          <a:lstStyle/>
          <a:p>
            <a:pPr algn="ctr"/>
            <a:r>
              <a:rPr lang="fr-FR" sz="2000" b="1" dirty="0" smtClean="0">
                <a:solidFill>
                  <a:srgbClr val="002060"/>
                </a:solidFill>
                <a:ea typeface="Times New Roman" panose="02020603050405020304" pitchFamily="18" charset="0"/>
                <a:cs typeface="Arial" panose="020B0604020202020204" pitchFamily="34" charset="0"/>
              </a:rPr>
              <a:t>Model II: </a:t>
            </a:r>
            <a:r>
              <a:rPr lang="fr-FR" sz="2000" b="1" dirty="0" err="1">
                <a:solidFill>
                  <a:srgbClr val="002060"/>
                </a:solidFill>
                <a:ea typeface="Times New Roman" panose="02020603050405020304" pitchFamily="18" charset="0"/>
                <a:cs typeface="Arial" panose="020B0604020202020204" pitchFamily="34" charset="0"/>
              </a:rPr>
              <a:t>Integrating</a:t>
            </a:r>
            <a:r>
              <a:rPr lang="fr-FR" sz="2000" b="1" dirty="0">
                <a:solidFill>
                  <a:srgbClr val="002060"/>
                </a:solidFill>
                <a:ea typeface="Times New Roman" panose="02020603050405020304" pitchFamily="18" charset="0"/>
                <a:cs typeface="Arial" panose="020B0604020202020204" pitchFamily="34" charset="0"/>
              </a:rPr>
              <a:t> </a:t>
            </a:r>
            <a:r>
              <a:rPr lang="fr-FR" sz="2000" b="1" dirty="0" err="1" smtClean="0">
                <a:solidFill>
                  <a:srgbClr val="002060"/>
                </a:solidFill>
                <a:ea typeface="Times New Roman" panose="02020603050405020304" pitchFamily="18" charset="0"/>
                <a:cs typeface="Arial" panose="020B0604020202020204" pitchFamily="34" charset="0"/>
              </a:rPr>
              <a:t>livestock-crops</a:t>
            </a:r>
            <a:r>
              <a:rPr lang="fr-FR" sz="2000" b="1" dirty="0" smtClean="0">
                <a:solidFill>
                  <a:srgbClr val="002060"/>
                </a:solidFill>
                <a:ea typeface="Times New Roman" panose="02020603050405020304" pitchFamily="18" charset="0"/>
                <a:cs typeface="Arial" panose="020B0604020202020204" pitchFamily="34" charset="0"/>
              </a:rPr>
              <a:t> </a:t>
            </a:r>
            <a:r>
              <a:rPr lang="fr-FR" sz="2000" b="1" dirty="0" err="1" smtClean="0">
                <a:solidFill>
                  <a:srgbClr val="002060"/>
                </a:solidFill>
                <a:ea typeface="Times New Roman" panose="02020603050405020304" pitchFamily="18" charset="0"/>
                <a:cs typeface="Arial" panose="020B0604020202020204" pitchFamily="34" charset="0"/>
              </a:rPr>
              <a:t>under</a:t>
            </a:r>
            <a:r>
              <a:rPr lang="fr-FR" sz="2000" b="1" dirty="0" smtClean="0">
                <a:solidFill>
                  <a:srgbClr val="002060"/>
                </a:solidFill>
                <a:ea typeface="Times New Roman" panose="02020603050405020304" pitchFamily="18" charset="0"/>
                <a:cs typeface="Arial" panose="020B0604020202020204" pitchFamily="34" charset="0"/>
              </a:rPr>
              <a:t> Conservation Agriculture </a:t>
            </a:r>
            <a:endParaRPr lang="en-US" sz="2000" b="1" dirty="0">
              <a:solidFill>
                <a:srgbClr val="002060"/>
              </a:solidFill>
            </a:endParaRPr>
          </a:p>
        </p:txBody>
      </p:sp>
      <p:graphicFrame>
        <p:nvGraphicFramePr>
          <p:cNvPr id="2" name="Table 1"/>
          <p:cNvGraphicFramePr>
            <a:graphicFrameLocks noGrp="1"/>
          </p:cNvGraphicFramePr>
          <p:nvPr>
            <p:extLst>
              <p:ext uri="{D42A27DB-BD31-4B8C-83A1-F6EECF244321}">
                <p14:modId xmlns:p14="http://schemas.microsoft.com/office/powerpoint/2010/main" val="827493453"/>
              </p:ext>
            </p:extLst>
          </p:nvPr>
        </p:nvGraphicFramePr>
        <p:xfrm>
          <a:off x="914401" y="1478873"/>
          <a:ext cx="6743702" cy="2194560"/>
        </p:xfrm>
        <a:graphic>
          <a:graphicData uri="http://schemas.openxmlformats.org/drawingml/2006/table">
            <a:tbl>
              <a:tblPr firstRow="1" firstCol="1" bandRow="1">
                <a:tableStyleId>{5C22544A-7EE6-4342-B048-85BDC9FD1C3A}</a:tableStyleId>
              </a:tblPr>
              <a:tblGrid>
                <a:gridCol w="1046721"/>
                <a:gridCol w="1020061"/>
                <a:gridCol w="1169230"/>
                <a:gridCol w="1169230"/>
                <a:gridCol w="1169230"/>
                <a:gridCol w="1169230"/>
              </a:tblGrid>
              <a:tr h="0">
                <a:tc gridSpan="3">
                  <a:txBody>
                    <a:bodyPr/>
                    <a:lstStyle/>
                    <a:p>
                      <a:pPr marL="0" marR="0" algn="ctr">
                        <a:lnSpc>
                          <a:spcPct val="150000"/>
                        </a:lnSpc>
                        <a:spcBef>
                          <a:spcPts val="0"/>
                        </a:spcBef>
                        <a:spcAft>
                          <a:spcPts val="0"/>
                        </a:spcAft>
                      </a:pPr>
                      <a:r>
                        <a:rPr lang="en-GB" sz="1200" dirty="0" smtClean="0">
                          <a:effectLst/>
                        </a:rPr>
                        <a:t>Crop </a:t>
                      </a:r>
                      <a:r>
                        <a:rPr lang="en-GB" sz="1200" dirty="0">
                          <a:effectLst/>
                        </a:rPr>
                        <a:t>production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hMerge="1">
                  <a:txBody>
                    <a:bodyPr/>
                    <a:lstStyle/>
                    <a:p>
                      <a:endParaRPr lang="en-US"/>
                    </a:p>
                  </a:txBody>
                  <a:tcPr/>
                </a:tc>
                <a:tc hMerge="1">
                  <a:txBody>
                    <a:bodyPr/>
                    <a:lstStyle/>
                    <a:p>
                      <a:endParaRPr lang="en-US"/>
                    </a:p>
                  </a:txBody>
                  <a:tcPr/>
                </a:tc>
                <a:tc gridSpan="3">
                  <a:txBody>
                    <a:bodyPr/>
                    <a:lstStyle/>
                    <a:p>
                      <a:pPr marL="0" marR="0">
                        <a:lnSpc>
                          <a:spcPct val="150000"/>
                        </a:lnSpc>
                        <a:spcBef>
                          <a:spcPts val="0"/>
                        </a:spcBef>
                        <a:spcAft>
                          <a:spcPts val="0"/>
                        </a:spcAft>
                      </a:pPr>
                      <a:r>
                        <a:rPr lang="en-GB" sz="1200">
                          <a:effectLst/>
                        </a:rPr>
                        <a:t>                      Livestock production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hMerge="1">
                  <a:txBody>
                    <a:bodyPr/>
                    <a:lstStyle/>
                    <a:p>
                      <a:endParaRPr lang="en-US"/>
                    </a:p>
                  </a:txBody>
                  <a:tcPr/>
                </a:tc>
                <a:tc hMerge="1">
                  <a:txBody>
                    <a:bodyPr/>
                    <a:lstStyle/>
                    <a:p>
                      <a:endParaRPr lang="en-US"/>
                    </a:p>
                  </a:txBody>
                  <a:tcPr/>
                </a:tc>
              </a:tr>
              <a:tr h="0">
                <a:tc>
                  <a:txBody>
                    <a:bodyPr/>
                    <a:lstStyle/>
                    <a:p>
                      <a:pPr marL="0" marR="0" algn="ctr">
                        <a:lnSpc>
                          <a:spcPct val="150000"/>
                        </a:lnSpc>
                        <a:spcBef>
                          <a:spcPts val="0"/>
                        </a:spcBef>
                        <a:spcAft>
                          <a:spcPts val="0"/>
                        </a:spcAft>
                      </a:pPr>
                      <a:r>
                        <a:rPr lang="en-GB" sz="1200" dirty="0" smtClean="0">
                          <a:effectLst/>
                        </a:rPr>
                        <a:t>Crops</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Surface allocated in ha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Cost  reduced in TND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dirty="0" smtClean="0">
                          <a:effectLst/>
                        </a:rPr>
                        <a:t>Breed</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Number of heads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Reduced Cost in TND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r h="0">
                <a:tc>
                  <a:txBody>
                    <a:bodyPr/>
                    <a:lstStyle/>
                    <a:p>
                      <a:pPr marL="0" marR="0" algn="l">
                        <a:lnSpc>
                          <a:spcPct val="150000"/>
                        </a:lnSpc>
                        <a:spcBef>
                          <a:spcPts val="0"/>
                        </a:spcBef>
                        <a:spcAft>
                          <a:spcPts val="0"/>
                        </a:spcAft>
                      </a:pPr>
                      <a:r>
                        <a:rPr lang="en-GB" sz="1200" dirty="0">
                          <a:effectLst/>
                        </a:rPr>
                        <a:t>Wheat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0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-345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rowSpan="2">
                  <a:txBody>
                    <a:bodyPr/>
                    <a:lstStyle/>
                    <a:p>
                      <a:pPr marL="0" marR="0" algn="ctr">
                        <a:lnSpc>
                          <a:spcPct val="150000"/>
                        </a:lnSpc>
                        <a:spcBef>
                          <a:spcPts val="0"/>
                        </a:spcBef>
                        <a:spcAft>
                          <a:spcPts val="0"/>
                        </a:spcAft>
                      </a:pPr>
                      <a:r>
                        <a:rPr lang="en-GB" sz="1200" dirty="0" smtClean="0">
                          <a:effectLst/>
                        </a:rPr>
                        <a:t>Sheep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rowSpan="2">
                  <a:txBody>
                    <a:bodyPr/>
                    <a:lstStyle/>
                    <a:p>
                      <a:pPr marL="0" marR="0" algn="ctr">
                        <a:lnSpc>
                          <a:spcPct val="150000"/>
                        </a:lnSpc>
                        <a:spcBef>
                          <a:spcPts val="0"/>
                        </a:spcBef>
                        <a:spcAft>
                          <a:spcPts val="0"/>
                        </a:spcAft>
                      </a:pPr>
                      <a:r>
                        <a:rPr lang="en-GB" sz="1200" dirty="0">
                          <a:effectLst/>
                        </a:rPr>
                        <a:t>64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rowSpan="2">
                  <a:txBody>
                    <a:bodyPr/>
                    <a:lstStyle/>
                    <a:p>
                      <a:pPr marL="0" marR="0" algn="ctr">
                        <a:lnSpc>
                          <a:spcPct val="150000"/>
                        </a:lnSpc>
                        <a:spcBef>
                          <a:spcPts val="0"/>
                        </a:spcBef>
                        <a:spcAft>
                          <a:spcPts val="0"/>
                        </a:spcAft>
                      </a:pPr>
                      <a:r>
                        <a:rPr lang="en-GB" sz="1200">
                          <a:effectLst/>
                        </a:rPr>
                        <a:t>0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r h="0">
                <a:tc>
                  <a:txBody>
                    <a:bodyPr/>
                    <a:lstStyle/>
                    <a:p>
                      <a:pPr marL="0" marR="0" algn="l">
                        <a:lnSpc>
                          <a:spcPct val="150000"/>
                        </a:lnSpc>
                        <a:spcBef>
                          <a:spcPts val="0"/>
                        </a:spcBef>
                        <a:spcAft>
                          <a:spcPts val="0"/>
                        </a:spcAft>
                      </a:pPr>
                      <a:r>
                        <a:rPr lang="en-GB" sz="1200" dirty="0">
                          <a:effectLst/>
                        </a:rPr>
                        <a:t>Barley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22.5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0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vMerge="1">
                  <a:txBody>
                    <a:bodyPr/>
                    <a:lstStyle/>
                    <a:p>
                      <a:endParaRPr lang="en-US"/>
                    </a:p>
                  </a:txBody>
                  <a:tcPr/>
                </a:tc>
                <a:tc vMerge="1">
                  <a:txBody>
                    <a:bodyPr/>
                    <a:lstStyle/>
                    <a:p>
                      <a:endParaRPr lang="en-US"/>
                    </a:p>
                  </a:txBody>
                  <a:tcPr/>
                </a:tc>
                <a:tc vMerge="1">
                  <a:txBody>
                    <a:bodyPr/>
                    <a:lstStyle/>
                    <a:p>
                      <a:endParaRPr lang="en-US"/>
                    </a:p>
                  </a:txBody>
                  <a:tcPr/>
                </a:tc>
              </a:tr>
              <a:tr h="0">
                <a:tc>
                  <a:txBody>
                    <a:bodyPr/>
                    <a:lstStyle/>
                    <a:p>
                      <a:pPr marL="0" marR="0" algn="l">
                        <a:lnSpc>
                          <a:spcPct val="150000"/>
                        </a:lnSpc>
                        <a:spcBef>
                          <a:spcPts val="0"/>
                        </a:spcBef>
                        <a:spcAft>
                          <a:spcPts val="0"/>
                        </a:spcAft>
                      </a:pPr>
                      <a:r>
                        <a:rPr lang="en-GB" sz="1200" dirty="0">
                          <a:effectLst/>
                        </a:rPr>
                        <a:t>Oats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2.5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0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rowSpan="2">
                  <a:txBody>
                    <a:bodyPr/>
                    <a:lstStyle/>
                    <a:p>
                      <a:pPr marL="0" marR="0" algn="ctr">
                        <a:lnSpc>
                          <a:spcPct val="150000"/>
                        </a:lnSpc>
                        <a:spcBef>
                          <a:spcPts val="0"/>
                        </a:spcBef>
                        <a:spcAft>
                          <a:spcPts val="0"/>
                        </a:spcAft>
                      </a:pPr>
                      <a:r>
                        <a:rPr lang="en-GB" sz="1200" dirty="0" smtClean="0">
                          <a:effectLst/>
                        </a:rPr>
                        <a:t>Cattle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rowSpan="2">
                  <a:txBody>
                    <a:bodyPr/>
                    <a:lstStyle/>
                    <a:p>
                      <a:pPr marL="0" marR="0" algn="ctr">
                        <a:lnSpc>
                          <a:spcPct val="150000"/>
                        </a:lnSpc>
                        <a:spcBef>
                          <a:spcPts val="0"/>
                        </a:spcBef>
                        <a:spcAft>
                          <a:spcPts val="0"/>
                        </a:spcAft>
                      </a:pPr>
                      <a:r>
                        <a:rPr lang="en-GB" sz="1200">
                          <a:effectLst/>
                        </a:rPr>
                        <a:t>4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rowSpan="2">
                  <a:txBody>
                    <a:bodyPr/>
                    <a:lstStyle/>
                    <a:p>
                      <a:pPr marL="0" marR="0" algn="ctr">
                        <a:lnSpc>
                          <a:spcPct val="150000"/>
                        </a:lnSpc>
                        <a:spcBef>
                          <a:spcPts val="0"/>
                        </a:spcBef>
                        <a:spcAft>
                          <a:spcPts val="0"/>
                        </a:spcAft>
                      </a:pPr>
                      <a:r>
                        <a:rPr lang="en-GB" sz="1200" dirty="0">
                          <a:effectLst/>
                        </a:rPr>
                        <a:t>0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r h="0">
                <a:tc>
                  <a:txBody>
                    <a:bodyPr/>
                    <a:lstStyle/>
                    <a:p>
                      <a:pPr marL="0" marR="0" algn="l">
                        <a:lnSpc>
                          <a:spcPct val="150000"/>
                        </a:lnSpc>
                        <a:spcBef>
                          <a:spcPts val="0"/>
                        </a:spcBef>
                        <a:spcAft>
                          <a:spcPts val="0"/>
                        </a:spcAft>
                      </a:pPr>
                      <a:r>
                        <a:rPr lang="en-GB" sz="1200" dirty="0">
                          <a:effectLst/>
                        </a:rPr>
                        <a:t>Fallows</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5</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dirty="0">
                          <a:effectLst/>
                        </a:rPr>
                        <a:t>0</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vMerge="1">
                  <a:txBody>
                    <a:bodyPr/>
                    <a:lstStyle/>
                    <a:p>
                      <a:endParaRPr lang="en-US"/>
                    </a:p>
                  </a:txBody>
                  <a:tcPr/>
                </a:tc>
                <a:tc vMerge="1">
                  <a:txBody>
                    <a:bodyPr/>
                    <a:lstStyle/>
                    <a:p>
                      <a:endParaRPr lang="en-US"/>
                    </a:p>
                  </a:txBody>
                  <a:tcPr/>
                </a:tc>
                <a:tc vMerge="1">
                  <a:txBody>
                    <a:bodyPr/>
                    <a:lstStyle/>
                    <a:p>
                      <a:endParaRPr lang="en-US"/>
                    </a:p>
                  </a:txBody>
                  <a:tcPr/>
                </a:tc>
              </a:tr>
            </a:tbl>
          </a:graphicData>
        </a:graphic>
      </p:graphicFrame>
      <p:sp>
        <p:nvSpPr>
          <p:cNvPr id="6" name="Rectangle 5"/>
          <p:cNvSpPr/>
          <p:nvPr/>
        </p:nvSpPr>
        <p:spPr>
          <a:xfrm>
            <a:off x="914401" y="1173549"/>
            <a:ext cx="7232904" cy="369332"/>
          </a:xfrm>
          <a:prstGeom prst="rect">
            <a:avLst/>
          </a:prstGeom>
        </p:spPr>
        <p:txBody>
          <a:bodyPr wrap="square">
            <a:spAutoFit/>
          </a:bodyPr>
          <a:lstStyle/>
          <a:p>
            <a:r>
              <a:rPr lang="en-US" dirty="0">
                <a:solidFill>
                  <a:srgbClr val="FF0000"/>
                </a:solidFill>
                <a:ea typeface="Times New Roman" panose="02020603050405020304" pitchFamily="18" charset="0"/>
                <a:cs typeface="Arial" panose="020B0604020202020204" pitchFamily="34" charset="0"/>
              </a:rPr>
              <a:t>Allocations in </a:t>
            </a:r>
            <a:r>
              <a:rPr lang="en-US" dirty="0" smtClean="0">
                <a:solidFill>
                  <a:srgbClr val="FF0000"/>
                </a:solidFill>
                <a:ea typeface="Times New Roman" panose="02020603050405020304" pitchFamily="18" charset="0"/>
                <a:cs typeface="Arial" panose="020B0604020202020204" pitchFamily="34" charset="0"/>
              </a:rPr>
              <a:t>area and </a:t>
            </a:r>
            <a:r>
              <a:rPr lang="en-US" dirty="0">
                <a:solidFill>
                  <a:srgbClr val="FF0000"/>
                </a:solidFill>
                <a:ea typeface="Times New Roman" panose="02020603050405020304" pitchFamily="18" charset="0"/>
                <a:cs typeface="Arial" panose="020B0604020202020204" pitchFamily="34" charset="0"/>
              </a:rPr>
              <a:t>number of heads under </a:t>
            </a:r>
            <a:r>
              <a:rPr lang="en-US" dirty="0" smtClean="0">
                <a:solidFill>
                  <a:srgbClr val="FF0000"/>
                </a:solidFill>
                <a:ea typeface="Times New Roman" panose="02020603050405020304" pitchFamily="18" charset="0"/>
                <a:cs typeface="Arial" panose="020B0604020202020204" pitchFamily="34" charset="0"/>
              </a:rPr>
              <a:t>conservation agriculture</a:t>
            </a:r>
            <a:endParaRPr lang="en-US" dirty="0">
              <a:solidFill>
                <a:srgbClr val="FF0000"/>
              </a:solidFill>
            </a:endParaRPr>
          </a:p>
        </p:txBody>
      </p:sp>
      <p:graphicFrame>
        <p:nvGraphicFramePr>
          <p:cNvPr id="5" name="Table 4"/>
          <p:cNvGraphicFramePr>
            <a:graphicFrameLocks noGrp="1"/>
          </p:cNvGraphicFramePr>
          <p:nvPr>
            <p:extLst>
              <p:ext uri="{D42A27DB-BD31-4B8C-83A1-F6EECF244321}">
                <p14:modId xmlns:p14="http://schemas.microsoft.com/office/powerpoint/2010/main" val="2310884332"/>
              </p:ext>
            </p:extLst>
          </p:nvPr>
        </p:nvGraphicFramePr>
        <p:xfrm>
          <a:off x="1074410" y="3936847"/>
          <a:ext cx="6583692" cy="2194560"/>
        </p:xfrm>
        <a:graphic>
          <a:graphicData uri="http://schemas.openxmlformats.org/drawingml/2006/table">
            <a:tbl>
              <a:tblPr firstRow="1" firstCol="1" bandRow="1">
                <a:tableStyleId>{5C22544A-7EE6-4342-B048-85BDC9FD1C3A}</a:tableStyleId>
              </a:tblPr>
              <a:tblGrid>
                <a:gridCol w="593729"/>
                <a:gridCol w="544018"/>
                <a:gridCol w="595129"/>
                <a:gridCol w="645540"/>
                <a:gridCol w="545419"/>
                <a:gridCol w="695251"/>
                <a:gridCol w="595129"/>
                <a:gridCol w="595830"/>
                <a:gridCol w="786271"/>
                <a:gridCol w="143692"/>
                <a:gridCol w="843684"/>
              </a:tblGrid>
              <a:tr h="0">
                <a:tc gridSpan="5">
                  <a:txBody>
                    <a:bodyPr/>
                    <a:lstStyle/>
                    <a:p>
                      <a:pPr marL="0" marR="0" algn="l">
                        <a:lnSpc>
                          <a:spcPct val="150000"/>
                        </a:lnSpc>
                        <a:spcBef>
                          <a:spcPts val="0"/>
                        </a:spcBef>
                        <a:spcAft>
                          <a:spcPts val="0"/>
                        </a:spcAft>
                      </a:pPr>
                      <a:r>
                        <a:rPr lang="en-GB" sz="1200" dirty="0" smtClean="0">
                          <a:effectLst/>
                        </a:rPr>
                        <a:t>Crop production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rowSpan="2">
                  <a:txBody>
                    <a:bodyPr/>
                    <a:lstStyle/>
                    <a:p>
                      <a:pPr marL="0" marR="0" algn="ctr">
                        <a:lnSpc>
                          <a:spcPct val="150000"/>
                        </a:lnSpc>
                        <a:spcBef>
                          <a:spcPts val="0"/>
                        </a:spcBef>
                        <a:spcAft>
                          <a:spcPts val="0"/>
                        </a:spcAft>
                      </a:pPr>
                      <a:r>
                        <a:rPr lang="en-GB" sz="1200">
                          <a:effectLst/>
                        </a:rPr>
                        <a:t>Total FU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gridSpan="4">
                  <a:txBody>
                    <a:bodyPr/>
                    <a:lstStyle/>
                    <a:p>
                      <a:pPr marL="0" marR="0" algn="ctr">
                        <a:lnSpc>
                          <a:spcPct val="150000"/>
                        </a:lnSpc>
                        <a:spcBef>
                          <a:spcPts val="0"/>
                        </a:spcBef>
                        <a:spcAft>
                          <a:spcPts val="0"/>
                        </a:spcAft>
                      </a:pPr>
                      <a:r>
                        <a:rPr lang="en-GB" sz="1200">
                          <a:effectLst/>
                        </a:rPr>
                        <a:t>Livestock production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hMerge="1">
                  <a:txBody>
                    <a:bodyPr/>
                    <a:lstStyle/>
                    <a:p>
                      <a:endParaRPr lang="en-US"/>
                    </a:p>
                  </a:txBody>
                  <a:tcPr/>
                </a:tc>
                <a:tc hMerge="1">
                  <a:txBody>
                    <a:bodyPr/>
                    <a:lstStyle/>
                    <a:p>
                      <a:endParaRPr lang="en-US"/>
                    </a:p>
                  </a:txBody>
                  <a:tcPr/>
                </a:tc>
                <a:tc hMerge="1">
                  <a:txBody>
                    <a:bodyPr/>
                    <a:lstStyle/>
                    <a:p>
                      <a:endParaRPr lang="en-US"/>
                    </a:p>
                  </a:txBody>
                  <a:tcPr/>
                </a:tc>
                <a:tc>
                  <a:txBody>
                    <a:bodyPr/>
                    <a:lstStyle/>
                    <a:p>
                      <a:pPr marL="0" marR="0" algn="ctr">
                        <a:lnSpc>
                          <a:spcPct val="150000"/>
                        </a:lnSpc>
                        <a:spcBef>
                          <a:spcPts val="0"/>
                        </a:spcBef>
                        <a:spcAft>
                          <a:spcPts val="0"/>
                        </a:spcAft>
                      </a:pPr>
                      <a:r>
                        <a:rPr lang="en-GB" sz="1200">
                          <a:effectLst/>
                        </a:rPr>
                        <a:t>TGM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r h="0">
                <a:tc>
                  <a:txBody>
                    <a:bodyPr/>
                    <a:lstStyle/>
                    <a:p>
                      <a:pPr marL="0" marR="0" algn="ctr">
                        <a:lnSpc>
                          <a:spcPct val="150000"/>
                        </a:lnSpc>
                        <a:spcBef>
                          <a:spcPts val="0"/>
                        </a:spcBef>
                        <a:spcAft>
                          <a:spcPts val="0"/>
                        </a:spcAft>
                      </a:pPr>
                      <a:r>
                        <a:rPr lang="en-GB" sz="1200" dirty="0">
                          <a:effectLst/>
                        </a:rPr>
                        <a:t>Year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Barley </a:t>
                      </a:r>
                      <a:endParaRPr lang="en-US" sz="1100">
                        <a:effectLst/>
                      </a:endParaRPr>
                    </a:p>
                    <a:p>
                      <a:pPr marL="0" marR="0" algn="ctr">
                        <a:lnSpc>
                          <a:spcPct val="150000"/>
                        </a:lnSpc>
                        <a:spcBef>
                          <a:spcPts val="0"/>
                        </a:spcBef>
                        <a:spcAft>
                          <a:spcPts val="0"/>
                        </a:spcAft>
                      </a:pPr>
                      <a:r>
                        <a:rPr lang="en-GB" sz="1200">
                          <a:effectLst/>
                        </a:rPr>
                        <a:t>ha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Oats </a:t>
                      </a:r>
                      <a:endParaRPr lang="en-US" sz="1100">
                        <a:effectLst/>
                      </a:endParaRPr>
                    </a:p>
                    <a:p>
                      <a:pPr marL="0" marR="0" algn="ctr">
                        <a:lnSpc>
                          <a:spcPct val="150000"/>
                        </a:lnSpc>
                        <a:spcBef>
                          <a:spcPts val="0"/>
                        </a:spcBef>
                        <a:spcAft>
                          <a:spcPts val="0"/>
                        </a:spcAft>
                      </a:pPr>
                      <a:r>
                        <a:rPr lang="en-GB" sz="1200">
                          <a:effectLst/>
                        </a:rPr>
                        <a:t>ha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dirty="0" smtClean="0">
                          <a:effectLst/>
                        </a:rPr>
                        <a:t>Fallows</a:t>
                      </a:r>
                      <a:endParaRPr lang="en-US" sz="1100" dirty="0">
                        <a:effectLst/>
                      </a:endParaRPr>
                    </a:p>
                    <a:p>
                      <a:pPr marL="0" marR="0" algn="ctr">
                        <a:lnSpc>
                          <a:spcPct val="150000"/>
                        </a:lnSpc>
                        <a:spcBef>
                          <a:spcPts val="0"/>
                        </a:spcBef>
                        <a:spcAft>
                          <a:spcPts val="0"/>
                        </a:spcAft>
                      </a:pPr>
                      <a:r>
                        <a:rPr lang="en-GB" sz="1200" dirty="0">
                          <a:effectLst/>
                        </a:rPr>
                        <a:t>ha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GM</a:t>
                      </a:r>
                      <a:endParaRPr lang="en-US" sz="1100">
                        <a:effectLst/>
                      </a:endParaRPr>
                    </a:p>
                    <a:p>
                      <a:pPr marL="0" marR="0" algn="ctr">
                        <a:lnSpc>
                          <a:spcPct val="150000"/>
                        </a:lnSpc>
                        <a:spcBef>
                          <a:spcPts val="0"/>
                        </a:spcBef>
                        <a:spcAft>
                          <a:spcPts val="0"/>
                        </a:spcAft>
                      </a:pPr>
                      <a:r>
                        <a:rPr lang="en-GB" sz="1200">
                          <a:effectLst/>
                        </a:rPr>
                        <a:t>TND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vMerge="1">
                  <a:txBody>
                    <a:bodyPr/>
                    <a:lstStyle/>
                    <a:p>
                      <a:endParaRPr lang="en-US"/>
                    </a:p>
                  </a:txBody>
                  <a:tcPr/>
                </a:tc>
                <a:tc>
                  <a:txBody>
                    <a:bodyPr/>
                    <a:lstStyle/>
                    <a:p>
                      <a:pPr marL="0" marR="0" algn="ctr">
                        <a:lnSpc>
                          <a:spcPct val="150000"/>
                        </a:lnSpc>
                        <a:spcBef>
                          <a:spcPts val="0"/>
                        </a:spcBef>
                        <a:spcAft>
                          <a:spcPts val="0"/>
                        </a:spcAft>
                      </a:pPr>
                      <a:r>
                        <a:rPr lang="en-GB" sz="1200" dirty="0" smtClean="0">
                          <a:effectLst/>
                        </a:rPr>
                        <a:t>Cattle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dirty="0" smtClean="0">
                          <a:effectLst/>
                        </a:rPr>
                        <a:t>Sheep</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GM </a:t>
                      </a:r>
                      <a:endParaRPr lang="en-US" sz="1100">
                        <a:effectLst/>
                      </a:endParaRPr>
                    </a:p>
                    <a:p>
                      <a:pPr marL="0" marR="0" algn="ctr">
                        <a:lnSpc>
                          <a:spcPct val="150000"/>
                        </a:lnSpc>
                        <a:spcBef>
                          <a:spcPts val="0"/>
                        </a:spcBef>
                        <a:spcAft>
                          <a:spcPts val="0"/>
                        </a:spcAft>
                      </a:pPr>
                      <a:r>
                        <a:rPr lang="en-GB" sz="1200">
                          <a:effectLst/>
                        </a:rPr>
                        <a:t>TND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gridSpan="2">
                  <a:txBody>
                    <a:bodyPr/>
                    <a:lstStyle/>
                    <a:p>
                      <a:pPr marL="0" marR="0" algn="ctr">
                        <a:lnSpc>
                          <a:spcPct val="150000"/>
                        </a:lnSpc>
                        <a:spcBef>
                          <a:spcPts val="0"/>
                        </a:spcBef>
                        <a:spcAft>
                          <a:spcPts val="0"/>
                        </a:spcAft>
                      </a:pPr>
                      <a:r>
                        <a:rPr lang="en-GB" sz="1200">
                          <a:effectLst/>
                        </a:rPr>
                        <a:t>TGM</a:t>
                      </a:r>
                      <a:endParaRPr lang="en-US" sz="1100">
                        <a:effectLst/>
                      </a:endParaRPr>
                    </a:p>
                    <a:p>
                      <a:pPr marL="0" marR="0" algn="ctr">
                        <a:lnSpc>
                          <a:spcPct val="150000"/>
                        </a:lnSpc>
                        <a:spcBef>
                          <a:spcPts val="0"/>
                        </a:spcBef>
                        <a:spcAft>
                          <a:spcPts val="0"/>
                        </a:spcAft>
                      </a:pPr>
                      <a:r>
                        <a:rPr lang="en-GB" sz="1200">
                          <a:effectLst/>
                        </a:rPr>
                        <a:t>TND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hMerge="1">
                  <a:txBody>
                    <a:bodyPr/>
                    <a:lstStyle/>
                    <a:p>
                      <a:endParaRPr lang="en-US"/>
                    </a:p>
                  </a:txBody>
                  <a:tcPr/>
                </a:tc>
              </a:tr>
              <a:tr h="0">
                <a:tc>
                  <a:txBody>
                    <a:bodyPr/>
                    <a:lstStyle/>
                    <a:p>
                      <a:pPr marL="0" marR="0" algn="ctr">
                        <a:lnSpc>
                          <a:spcPct val="150000"/>
                        </a:lnSpc>
                        <a:spcBef>
                          <a:spcPts val="0"/>
                        </a:spcBef>
                        <a:spcAft>
                          <a:spcPts val="0"/>
                        </a:spcAft>
                      </a:pPr>
                      <a:r>
                        <a:rPr lang="en-GB" sz="1200" dirty="0">
                          <a:solidFill>
                            <a:srgbClr val="FF0000"/>
                          </a:solidFill>
                          <a:effectLst/>
                        </a:rPr>
                        <a:t>A1 </a:t>
                      </a:r>
                      <a:endParaRPr lang="en-US" sz="11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22.5 </a:t>
                      </a:r>
                      <a:endParaRPr lang="en-US" sz="11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2.5 </a:t>
                      </a:r>
                      <a:endParaRPr lang="en-US" sz="11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5 </a:t>
                      </a:r>
                      <a:endParaRPr lang="en-US" sz="11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8229 </a:t>
                      </a:r>
                      <a:endParaRPr lang="en-US" sz="11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32725 </a:t>
                      </a:r>
                      <a:endParaRPr lang="en-US" sz="11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4 </a:t>
                      </a:r>
                      <a:endParaRPr lang="en-US" sz="11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64 </a:t>
                      </a:r>
                      <a:endParaRPr lang="en-US" sz="11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rgbClr val="FFFF00"/>
                    </a:solidFill>
                  </a:tcPr>
                </a:tc>
                <a:tc gridSpan="2">
                  <a:txBody>
                    <a:bodyPr/>
                    <a:lstStyle/>
                    <a:p>
                      <a:pPr marL="0" marR="0" algn="ctr">
                        <a:lnSpc>
                          <a:spcPct val="150000"/>
                        </a:lnSpc>
                        <a:spcBef>
                          <a:spcPts val="0"/>
                        </a:spcBef>
                        <a:spcAft>
                          <a:spcPts val="0"/>
                        </a:spcAft>
                      </a:pPr>
                      <a:r>
                        <a:rPr lang="en-GB" sz="1200" dirty="0">
                          <a:solidFill>
                            <a:srgbClr val="FF0000"/>
                          </a:solidFill>
                          <a:effectLst/>
                        </a:rPr>
                        <a:t>16759 </a:t>
                      </a:r>
                      <a:endParaRPr lang="en-US" sz="11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rgbClr val="FFFF00"/>
                    </a:solidFill>
                  </a:tcPr>
                </a:tc>
                <a:tc hMerge="1">
                  <a:txBody>
                    <a:bodyPr/>
                    <a:lstStyle/>
                    <a:p>
                      <a:endParaRPr lang="en-US"/>
                    </a:p>
                  </a:txBody>
                  <a:tcPr/>
                </a:tc>
                <a:tc>
                  <a:txBody>
                    <a:bodyPr/>
                    <a:lstStyle/>
                    <a:p>
                      <a:pPr marL="0" marR="0" algn="ctr">
                        <a:lnSpc>
                          <a:spcPct val="150000"/>
                        </a:lnSpc>
                        <a:spcBef>
                          <a:spcPts val="0"/>
                        </a:spcBef>
                        <a:spcAft>
                          <a:spcPts val="0"/>
                        </a:spcAft>
                      </a:pPr>
                      <a:r>
                        <a:rPr lang="en-GB" sz="1200" dirty="0">
                          <a:solidFill>
                            <a:srgbClr val="FF0000"/>
                          </a:solidFill>
                          <a:effectLst/>
                        </a:rPr>
                        <a:t>22809 </a:t>
                      </a:r>
                      <a:endParaRPr lang="en-US" sz="11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solidFill>
                      <a:srgbClr val="FFFF00"/>
                    </a:solidFill>
                  </a:tcPr>
                </a:tc>
              </a:tr>
              <a:tr h="0">
                <a:tc>
                  <a:txBody>
                    <a:bodyPr/>
                    <a:lstStyle/>
                    <a:p>
                      <a:pPr marL="0" marR="0" algn="ctr">
                        <a:lnSpc>
                          <a:spcPct val="150000"/>
                        </a:lnSpc>
                        <a:spcBef>
                          <a:spcPts val="0"/>
                        </a:spcBef>
                        <a:spcAft>
                          <a:spcPts val="0"/>
                        </a:spcAft>
                      </a:pPr>
                      <a:r>
                        <a:rPr lang="en-GB" sz="1200">
                          <a:effectLst/>
                        </a:rPr>
                        <a:t>A2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7.5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17.3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5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7860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28193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4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55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gridSpan="2">
                  <a:txBody>
                    <a:bodyPr/>
                    <a:lstStyle/>
                    <a:p>
                      <a:pPr marL="0" marR="0" algn="ctr">
                        <a:lnSpc>
                          <a:spcPct val="150000"/>
                        </a:lnSpc>
                        <a:spcBef>
                          <a:spcPts val="0"/>
                        </a:spcBef>
                        <a:spcAft>
                          <a:spcPts val="0"/>
                        </a:spcAft>
                      </a:pPr>
                      <a:r>
                        <a:rPr lang="en-GB" sz="1200">
                          <a:effectLst/>
                        </a:rPr>
                        <a:t>14695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hMerge="1">
                  <a:txBody>
                    <a:bodyPr/>
                    <a:lstStyle/>
                    <a:p>
                      <a:endParaRPr lang="en-US"/>
                    </a:p>
                  </a:txBody>
                  <a:tcPr/>
                </a:tc>
                <a:tc>
                  <a:txBody>
                    <a:bodyPr/>
                    <a:lstStyle/>
                    <a:p>
                      <a:pPr marL="0" marR="0" algn="ctr">
                        <a:lnSpc>
                          <a:spcPct val="150000"/>
                        </a:lnSpc>
                        <a:spcBef>
                          <a:spcPts val="0"/>
                        </a:spcBef>
                        <a:spcAft>
                          <a:spcPts val="0"/>
                        </a:spcAft>
                      </a:pPr>
                      <a:r>
                        <a:rPr lang="en-GB" sz="1200">
                          <a:effectLst/>
                        </a:rPr>
                        <a:t>19780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r h="0">
                <a:tc>
                  <a:txBody>
                    <a:bodyPr/>
                    <a:lstStyle/>
                    <a:p>
                      <a:pPr marL="0" marR="0" algn="ctr">
                        <a:lnSpc>
                          <a:spcPct val="150000"/>
                        </a:lnSpc>
                        <a:spcBef>
                          <a:spcPts val="0"/>
                        </a:spcBef>
                        <a:spcAft>
                          <a:spcPts val="0"/>
                        </a:spcAft>
                      </a:pPr>
                      <a:r>
                        <a:rPr lang="en-GB" sz="1200">
                          <a:effectLst/>
                        </a:rPr>
                        <a:t>A3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22.3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2.6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5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8210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32673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4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64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gridSpan="2">
                  <a:txBody>
                    <a:bodyPr/>
                    <a:lstStyle/>
                    <a:p>
                      <a:pPr marL="0" marR="0" algn="ctr">
                        <a:lnSpc>
                          <a:spcPct val="150000"/>
                        </a:lnSpc>
                        <a:spcBef>
                          <a:spcPts val="0"/>
                        </a:spcBef>
                        <a:spcAft>
                          <a:spcPts val="0"/>
                        </a:spcAft>
                      </a:pPr>
                      <a:r>
                        <a:rPr lang="en-GB" sz="1200">
                          <a:effectLst/>
                        </a:rPr>
                        <a:t>16759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hMerge="1">
                  <a:txBody>
                    <a:bodyPr/>
                    <a:lstStyle/>
                    <a:p>
                      <a:endParaRPr lang="en-US"/>
                    </a:p>
                  </a:txBody>
                  <a:tcPr/>
                </a:tc>
                <a:tc>
                  <a:txBody>
                    <a:bodyPr/>
                    <a:lstStyle/>
                    <a:p>
                      <a:pPr marL="0" marR="0" algn="ctr">
                        <a:lnSpc>
                          <a:spcPct val="150000"/>
                        </a:lnSpc>
                        <a:spcBef>
                          <a:spcPts val="0"/>
                        </a:spcBef>
                        <a:spcAft>
                          <a:spcPts val="0"/>
                        </a:spcAft>
                      </a:pPr>
                      <a:r>
                        <a:rPr lang="en-GB" sz="1200">
                          <a:effectLst/>
                        </a:rPr>
                        <a:t>22775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r h="0">
                <a:tc>
                  <a:txBody>
                    <a:bodyPr/>
                    <a:lstStyle/>
                    <a:p>
                      <a:pPr marL="0" marR="0" algn="ctr">
                        <a:lnSpc>
                          <a:spcPct val="150000"/>
                        </a:lnSpc>
                        <a:spcBef>
                          <a:spcPts val="0"/>
                        </a:spcBef>
                        <a:spcAft>
                          <a:spcPts val="0"/>
                        </a:spcAft>
                      </a:pPr>
                      <a:r>
                        <a:rPr lang="en-GB" sz="1200">
                          <a:effectLst/>
                        </a:rPr>
                        <a:t>A4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7.5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17.1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5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7905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28251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4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55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gridSpan="2">
                  <a:txBody>
                    <a:bodyPr/>
                    <a:lstStyle/>
                    <a:p>
                      <a:pPr marL="0" marR="0" algn="ctr">
                        <a:lnSpc>
                          <a:spcPct val="150000"/>
                        </a:lnSpc>
                        <a:spcBef>
                          <a:spcPts val="0"/>
                        </a:spcBef>
                        <a:spcAft>
                          <a:spcPts val="0"/>
                        </a:spcAft>
                      </a:pPr>
                      <a:r>
                        <a:rPr lang="en-GB" sz="1200">
                          <a:effectLst/>
                        </a:rPr>
                        <a:t>14695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hMerge="1">
                  <a:txBody>
                    <a:bodyPr/>
                    <a:lstStyle/>
                    <a:p>
                      <a:endParaRPr lang="en-US"/>
                    </a:p>
                  </a:txBody>
                  <a:tcPr/>
                </a:tc>
                <a:tc>
                  <a:txBody>
                    <a:bodyPr/>
                    <a:lstStyle/>
                    <a:p>
                      <a:pPr marL="0" marR="0" algn="ctr">
                        <a:lnSpc>
                          <a:spcPct val="150000"/>
                        </a:lnSpc>
                        <a:spcBef>
                          <a:spcPts val="0"/>
                        </a:spcBef>
                        <a:spcAft>
                          <a:spcPts val="0"/>
                        </a:spcAft>
                      </a:pPr>
                      <a:r>
                        <a:rPr lang="en-GB" sz="1200">
                          <a:effectLst/>
                        </a:rPr>
                        <a:t>19818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r h="0">
                <a:tc>
                  <a:txBody>
                    <a:bodyPr/>
                    <a:lstStyle/>
                    <a:p>
                      <a:pPr marL="0" marR="0" algn="ctr">
                        <a:lnSpc>
                          <a:spcPct val="150000"/>
                        </a:lnSpc>
                        <a:spcBef>
                          <a:spcPts val="0"/>
                        </a:spcBef>
                        <a:spcAft>
                          <a:spcPts val="0"/>
                        </a:spcAft>
                      </a:pPr>
                      <a:r>
                        <a:rPr lang="en-GB" sz="1200">
                          <a:effectLst/>
                        </a:rPr>
                        <a:t>A5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22.1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2.8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5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8193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32623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4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ctr">
                        <a:lnSpc>
                          <a:spcPct val="150000"/>
                        </a:lnSpc>
                        <a:spcBef>
                          <a:spcPts val="0"/>
                        </a:spcBef>
                        <a:spcAft>
                          <a:spcPts val="0"/>
                        </a:spcAft>
                      </a:pPr>
                      <a:r>
                        <a:rPr lang="en-GB" sz="1200">
                          <a:effectLst/>
                        </a:rPr>
                        <a:t>64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gridSpan="2">
                  <a:txBody>
                    <a:bodyPr/>
                    <a:lstStyle/>
                    <a:p>
                      <a:pPr marL="0" marR="0" algn="ctr">
                        <a:lnSpc>
                          <a:spcPct val="150000"/>
                        </a:lnSpc>
                        <a:spcBef>
                          <a:spcPts val="0"/>
                        </a:spcBef>
                        <a:spcAft>
                          <a:spcPts val="0"/>
                        </a:spcAft>
                      </a:pPr>
                      <a:r>
                        <a:rPr lang="en-GB" sz="1200">
                          <a:effectLst/>
                        </a:rPr>
                        <a:t>16759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hMerge="1">
                  <a:txBody>
                    <a:bodyPr/>
                    <a:lstStyle/>
                    <a:p>
                      <a:endParaRPr lang="en-US"/>
                    </a:p>
                  </a:txBody>
                  <a:tcPr/>
                </a:tc>
                <a:tc>
                  <a:txBody>
                    <a:bodyPr/>
                    <a:lstStyle/>
                    <a:p>
                      <a:pPr marL="0" marR="0" algn="ctr">
                        <a:lnSpc>
                          <a:spcPct val="150000"/>
                        </a:lnSpc>
                        <a:spcBef>
                          <a:spcPts val="0"/>
                        </a:spcBef>
                        <a:spcAft>
                          <a:spcPts val="0"/>
                        </a:spcAft>
                      </a:pPr>
                      <a:r>
                        <a:rPr lang="en-GB" sz="1200" dirty="0">
                          <a:effectLst/>
                        </a:rPr>
                        <a:t>22741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bl>
          </a:graphicData>
        </a:graphic>
      </p:graphicFrame>
      <p:sp>
        <p:nvSpPr>
          <p:cNvPr id="9" name="Rectangle 8"/>
          <p:cNvSpPr/>
          <p:nvPr/>
        </p:nvSpPr>
        <p:spPr>
          <a:xfrm>
            <a:off x="603504" y="3587575"/>
            <a:ext cx="7616952" cy="369332"/>
          </a:xfrm>
          <a:prstGeom prst="rect">
            <a:avLst/>
          </a:prstGeom>
        </p:spPr>
        <p:txBody>
          <a:bodyPr wrap="square">
            <a:spAutoFit/>
          </a:bodyPr>
          <a:lstStyle/>
          <a:p>
            <a:pPr algn="ctr"/>
            <a:r>
              <a:rPr lang="en-US" dirty="0">
                <a:solidFill>
                  <a:srgbClr val="FF0000"/>
                </a:solidFill>
                <a:ea typeface="Times New Roman" panose="02020603050405020304" pitchFamily="18" charset="0"/>
                <a:cs typeface="Arial" panose="020B0604020202020204" pitchFamily="34" charset="0"/>
              </a:rPr>
              <a:t>Rotation and its side effects on profits under </a:t>
            </a:r>
            <a:r>
              <a:rPr lang="en-US" dirty="0" smtClean="0">
                <a:solidFill>
                  <a:srgbClr val="FF0000"/>
                </a:solidFill>
                <a:ea typeface="Times New Roman" panose="02020603050405020304" pitchFamily="18" charset="0"/>
                <a:cs typeface="Arial" panose="020B0604020202020204" pitchFamily="34" charset="0"/>
              </a:rPr>
              <a:t>conservation agriculture </a:t>
            </a:r>
            <a:endParaRPr lang="en-US" dirty="0">
              <a:solidFill>
                <a:srgbClr val="FF0000"/>
              </a:solidFill>
            </a:endParaRPr>
          </a:p>
        </p:txBody>
      </p:sp>
      <p:sp>
        <p:nvSpPr>
          <p:cNvPr id="8" name="Oval 7"/>
          <p:cNvSpPr/>
          <p:nvPr/>
        </p:nvSpPr>
        <p:spPr>
          <a:xfrm>
            <a:off x="6837428" y="4712889"/>
            <a:ext cx="758952" cy="331267"/>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7328900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4592" y="-94345"/>
            <a:ext cx="8897112" cy="677108"/>
          </a:xfrm>
          <a:prstGeom prst="rect">
            <a:avLst/>
          </a:prstGeom>
        </p:spPr>
        <p:txBody>
          <a:bodyPr wrap="square">
            <a:spAutoFit/>
          </a:bodyPr>
          <a:lstStyle/>
          <a:p>
            <a:pPr marL="274320" marR="0" indent="-274320" algn="ctr">
              <a:spcBef>
                <a:spcPts val="1800"/>
              </a:spcBef>
              <a:spcAft>
                <a:spcPts val="600"/>
              </a:spcAft>
              <a:tabLst>
                <a:tab pos="274320" algn="l"/>
                <a:tab pos="360045" algn="l"/>
                <a:tab pos="360045" algn="l"/>
              </a:tabLst>
            </a:pPr>
            <a:r>
              <a:rPr lang="en-GB" b="1" kern="0" dirty="0">
                <a:solidFill>
                  <a:schemeClr val="bg1"/>
                </a:solidFill>
                <a:latin typeface="Times New Roman" panose="02020603050405020304" pitchFamily="18" charset="0"/>
                <a:cs typeface="Times New Roman" panose="02020603050405020304" pitchFamily="18" charset="0"/>
              </a:rPr>
              <a:t>Economic evaluation of conservation agriculture technology and trade-offs of the different technology options proposed by CLCA project </a:t>
            </a:r>
            <a:endParaRPr lang="en-US" sz="2000" b="1" kern="0" dirty="0">
              <a:solidFill>
                <a:schemeClr val="bg1"/>
              </a:solidFill>
              <a:effectLst/>
              <a:latin typeface="Arial" panose="020B0604020202020204" pitchFamily="34" charset="0"/>
              <a:cs typeface="Times New Roman" panose="02020603050405020304" pitchFamily="18" charset="0"/>
            </a:endParaRPr>
          </a:p>
        </p:txBody>
      </p:sp>
      <p:sp>
        <p:nvSpPr>
          <p:cNvPr id="4" name="Rectangle 3"/>
          <p:cNvSpPr/>
          <p:nvPr/>
        </p:nvSpPr>
        <p:spPr>
          <a:xfrm>
            <a:off x="443484" y="665718"/>
            <a:ext cx="7936991" cy="400110"/>
          </a:xfrm>
          <a:prstGeom prst="rect">
            <a:avLst/>
          </a:prstGeom>
        </p:spPr>
        <p:txBody>
          <a:bodyPr wrap="square">
            <a:spAutoFit/>
          </a:bodyPr>
          <a:lstStyle/>
          <a:p>
            <a:pPr algn="ctr"/>
            <a:r>
              <a:rPr lang="fr-FR" sz="2000" b="1" dirty="0" smtClean="0">
                <a:solidFill>
                  <a:srgbClr val="002060"/>
                </a:solidFill>
                <a:ea typeface="Times New Roman" panose="02020603050405020304" pitchFamily="18" charset="0"/>
                <a:cs typeface="Arial" panose="020B0604020202020204" pitchFamily="34" charset="0"/>
              </a:rPr>
              <a:t>Model II: </a:t>
            </a:r>
            <a:r>
              <a:rPr lang="fr-FR" sz="2000" b="1" dirty="0" err="1">
                <a:solidFill>
                  <a:srgbClr val="002060"/>
                </a:solidFill>
                <a:ea typeface="Times New Roman" panose="02020603050405020304" pitchFamily="18" charset="0"/>
                <a:cs typeface="Arial" panose="020B0604020202020204" pitchFamily="34" charset="0"/>
              </a:rPr>
              <a:t>Integrating</a:t>
            </a:r>
            <a:r>
              <a:rPr lang="fr-FR" sz="2000" b="1" dirty="0">
                <a:solidFill>
                  <a:srgbClr val="002060"/>
                </a:solidFill>
                <a:ea typeface="Times New Roman" panose="02020603050405020304" pitchFamily="18" charset="0"/>
                <a:cs typeface="Arial" panose="020B0604020202020204" pitchFamily="34" charset="0"/>
              </a:rPr>
              <a:t> </a:t>
            </a:r>
            <a:r>
              <a:rPr lang="fr-FR" sz="2000" b="1" dirty="0" err="1" smtClean="0">
                <a:solidFill>
                  <a:srgbClr val="002060"/>
                </a:solidFill>
                <a:ea typeface="Times New Roman" panose="02020603050405020304" pitchFamily="18" charset="0"/>
                <a:cs typeface="Arial" panose="020B0604020202020204" pitchFamily="34" charset="0"/>
              </a:rPr>
              <a:t>livestock-crop</a:t>
            </a:r>
            <a:r>
              <a:rPr lang="fr-FR" sz="2000" b="1" dirty="0" smtClean="0">
                <a:solidFill>
                  <a:srgbClr val="002060"/>
                </a:solidFill>
                <a:ea typeface="Times New Roman" panose="02020603050405020304" pitchFamily="18" charset="0"/>
                <a:cs typeface="Arial" panose="020B0604020202020204" pitchFamily="34" charset="0"/>
              </a:rPr>
              <a:t> </a:t>
            </a:r>
            <a:r>
              <a:rPr lang="fr-FR" sz="2000" b="1" dirty="0" err="1" smtClean="0">
                <a:solidFill>
                  <a:srgbClr val="002060"/>
                </a:solidFill>
                <a:ea typeface="Times New Roman" panose="02020603050405020304" pitchFamily="18" charset="0"/>
                <a:cs typeface="Arial" panose="020B0604020202020204" pitchFamily="34" charset="0"/>
              </a:rPr>
              <a:t>under</a:t>
            </a:r>
            <a:r>
              <a:rPr lang="fr-FR" sz="2000" b="1" dirty="0" smtClean="0">
                <a:solidFill>
                  <a:srgbClr val="002060"/>
                </a:solidFill>
                <a:ea typeface="Times New Roman" panose="02020603050405020304" pitchFamily="18" charset="0"/>
                <a:cs typeface="Arial" panose="020B0604020202020204" pitchFamily="34" charset="0"/>
              </a:rPr>
              <a:t> Conservation Agriculture </a:t>
            </a:r>
            <a:endParaRPr lang="en-US" sz="2000" b="1" dirty="0">
              <a:solidFill>
                <a:srgbClr val="002060"/>
              </a:solidFill>
            </a:endParaRPr>
          </a:p>
        </p:txBody>
      </p:sp>
      <p:sp>
        <p:nvSpPr>
          <p:cNvPr id="6" name="Rectangle 5"/>
          <p:cNvSpPr/>
          <p:nvPr/>
        </p:nvSpPr>
        <p:spPr>
          <a:xfrm>
            <a:off x="603504" y="1109541"/>
            <a:ext cx="7776971" cy="369332"/>
          </a:xfrm>
          <a:prstGeom prst="rect">
            <a:avLst/>
          </a:prstGeom>
        </p:spPr>
        <p:txBody>
          <a:bodyPr wrap="square">
            <a:spAutoFit/>
          </a:bodyPr>
          <a:lstStyle/>
          <a:p>
            <a:r>
              <a:rPr lang="en-US" dirty="0">
                <a:solidFill>
                  <a:srgbClr val="FF0000"/>
                </a:solidFill>
                <a:ea typeface="Times New Roman" panose="02020603050405020304" pitchFamily="18" charset="0"/>
                <a:cs typeface="Arial" panose="020B0604020202020204" pitchFamily="34" charset="0"/>
              </a:rPr>
              <a:t>Allocations in </a:t>
            </a:r>
            <a:r>
              <a:rPr lang="en-US" dirty="0" smtClean="0">
                <a:solidFill>
                  <a:srgbClr val="FF0000"/>
                </a:solidFill>
                <a:ea typeface="Times New Roman" panose="02020603050405020304" pitchFamily="18" charset="0"/>
                <a:cs typeface="Arial" panose="020B0604020202020204" pitchFamily="34" charset="0"/>
              </a:rPr>
              <a:t>area and </a:t>
            </a:r>
            <a:r>
              <a:rPr lang="en-US" dirty="0">
                <a:solidFill>
                  <a:srgbClr val="FF0000"/>
                </a:solidFill>
                <a:ea typeface="Times New Roman" panose="02020603050405020304" pitchFamily="18" charset="0"/>
                <a:cs typeface="Arial" panose="020B0604020202020204" pitchFamily="34" charset="0"/>
              </a:rPr>
              <a:t>number of heads under </a:t>
            </a:r>
            <a:r>
              <a:rPr lang="en-US" dirty="0" smtClean="0">
                <a:solidFill>
                  <a:srgbClr val="FF0000"/>
                </a:solidFill>
                <a:ea typeface="Times New Roman" panose="02020603050405020304" pitchFamily="18" charset="0"/>
                <a:cs typeface="Arial" panose="020B0604020202020204" pitchFamily="34" charset="0"/>
              </a:rPr>
              <a:t>conservation agriculture / Vetch</a:t>
            </a:r>
            <a:endParaRPr lang="en-US" dirty="0">
              <a:solidFill>
                <a:srgbClr val="FF0000"/>
              </a:solidFill>
            </a:endParaRPr>
          </a:p>
        </p:txBody>
      </p:sp>
      <p:sp>
        <p:nvSpPr>
          <p:cNvPr id="9" name="Rectangle 8"/>
          <p:cNvSpPr/>
          <p:nvPr/>
        </p:nvSpPr>
        <p:spPr>
          <a:xfrm>
            <a:off x="603504" y="3587575"/>
            <a:ext cx="7616952" cy="369332"/>
          </a:xfrm>
          <a:prstGeom prst="rect">
            <a:avLst/>
          </a:prstGeom>
        </p:spPr>
        <p:txBody>
          <a:bodyPr wrap="square">
            <a:spAutoFit/>
          </a:bodyPr>
          <a:lstStyle/>
          <a:p>
            <a:pPr algn="ctr"/>
            <a:r>
              <a:rPr lang="en-US" dirty="0">
                <a:solidFill>
                  <a:srgbClr val="FF0000"/>
                </a:solidFill>
                <a:ea typeface="Times New Roman" panose="02020603050405020304" pitchFamily="18" charset="0"/>
                <a:cs typeface="Arial" panose="020B0604020202020204" pitchFamily="34" charset="0"/>
              </a:rPr>
              <a:t>Rotation and its side effects on profits under </a:t>
            </a:r>
            <a:r>
              <a:rPr lang="en-US" dirty="0" smtClean="0">
                <a:solidFill>
                  <a:srgbClr val="FF0000"/>
                </a:solidFill>
                <a:ea typeface="Times New Roman" panose="02020603050405020304" pitchFamily="18" charset="0"/>
                <a:cs typeface="Arial" panose="020B0604020202020204" pitchFamily="34" charset="0"/>
              </a:rPr>
              <a:t>conservation agriculture / Vetch</a:t>
            </a:r>
            <a:endParaRPr lang="en-US" dirty="0">
              <a:solidFill>
                <a:srgbClr val="FF0000"/>
              </a:solidFill>
            </a:endParaRPr>
          </a:p>
        </p:txBody>
      </p:sp>
      <p:graphicFrame>
        <p:nvGraphicFramePr>
          <p:cNvPr id="7" name="Table 6"/>
          <p:cNvGraphicFramePr>
            <a:graphicFrameLocks noGrp="1"/>
          </p:cNvGraphicFramePr>
          <p:nvPr>
            <p:extLst>
              <p:ext uri="{D42A27DB-BD31-4B8C-83A1-F6EECF244321}">
                <p14:modId xmlns:p14="http://schemas.microsoft.com/office/powerpoint/2010/main" val="365130769"/>
              </p:ext>
            </p:extLst>
          </p:nvPr>
        </p:nvGraphicFramePr>
        <p:xfrm>
          <a:off x="914401" y="1444069"/>
          <a:ext cx="6743702" cy="2194560"/>
        </p:xfrm>
        <a:graphic>
          <a:graphicData uri="http://schemas.openxmlformats.org/drawingml/2006/table">
            <a:tbl>
              <a:tblPr firstRow="1" firstCol="1" bandRow="1">
                <a:tableStyleId>{5C22544A-7EE6-4342-B048-85BDC9FD1C3A}</a:tableStyleId>
              </a:tblPr>
              <a:tblGrid>
                <a:gridCol w="1046721"/>
                <a:gridCol w="1020061"/>
                <a:gridCol w="1169230"/>
                <a:gridCol w="1169230"/>
                <a:gridCol w="1169230"/>
                <a:gridCol w="1169230"/>
              </a:tblGrid>
              <a:tr h="0">
                <a:tc gridSpan="3">
                  <a:txBody>
                    <a:bodyPr/>
                    <a:lstStyle/>
                    <a:p>
                      <a:pPr marL="0" marR="0" algn="just">
                        <a:lnSpc>
                          <a:spcPct val="150000"/>
                        </a:lnSpc>
                        <a:spcBef>
                          <a:spcPts val="0"/>
                        </a:spcBef>
                        <a:spcAft>
                          <a:spcPts val="0"/>
                        </a:spcAft>
                      </a:pPr>
                      <a:r>
                        <a:rPr lang="en-GB" sz="1200" dirty="0" smtClean="0">
                          <a:effectLst/>
                        </a:rPr>
                        <a:t>Crop</a:t>
                      </a:r>
                      <a:r>
                        <a:rPr lang="en-GB" sz="1200" baseline="0" dirty="0" smtClean="0">
                          <a:effectLst/>
                        </a:rPr>
                        <a:t> </a:t>
                      </a:r>
                      <a:r>
                        <a:rPr lang="en-GB" sz="1200" dirty="0" smtClean="0">
                          <a:effectLst/>
                        </a:rPr>
                        <a:t>production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hMerge="1">
                  <a:txBody>
                    <a:bodyPr/>
                    <a:lstStyle/>
                    <a:p>
                      <a:endParaRPr lang="en-US"/>
                    </a:p>
                  </a:txBody>
                  <a:tcPr/>
                </a:tc>
                <a:tc hMerge="1">
                  <a:txBody>
                    <a:bodyPr/>
                    <a:lstStyle/>
                    <a:p>
                      <a:endParaRPr lang="en-US"/>
                    </a:p>
                  </a:txBody>
                  <a:tcPr/>
                </a:tc>
                <a:tc gridSpan="3">
                  <a:txBody>
                    <a:bodyPr/>
                    <a:lstStyle/>
                    <a:p>
                      <a:pPr marL="0" marR="0" algn="just">
                        <a:lnSpc>
                          <a:spcPct val="150000"/>
                        </a:lnSpc>
                        <a:spcBef>
                          <a:spcPts val="0"/>
                        </a:spcBef>
                        <a:spcAft>
                          <a:spcPts val="0"/>
                        </a:spcAft>
                      </a:pPr>
                      <a:r>
                        <a:rPr lang="en-GB" sz="1200" dirty="0">
                          <a:effectLst/>
                        </a:rPr>
                        <a:t>Livestock production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hMerge="1">
                  <a:txBody>
                    <a:bodyPr/>
                    <a:lstStyle/>
                    <a:p>
                      <a:endParaRPr lang="en-US"/>
                    </a:p>
                  </a:txBody>
                  <a:tcPr/>
                </a:tc>
                <a:tc hMerge="1">
                  <a:txBody>
                    <a:bodyPr/>
                    <a:lstStyle/>
                    <a:p>
                      <a:endParaRPr lang="en-US"/>
                    </a:p>
                  </a:txBody>
                  <a:tcPr/>
                </a:tc>
              </a:tr>
              <a:tr h="0">
                <a:tc>
                  <a:txBody>
                    <a:bodyPr/>
                    <a:lstStyle/>
                    <a:p>
                      <a:pPr marL="0" marR="0" algn="just">
                        <a:lnSpc>
                          <a:spcPct val="150000"/>
                        </a:lnSpc>
                        <a:spcBef>
                          <a:spcPts val="0"/>
                        </a:spcBef>
                        <a:spcAft>
                          <a:spcPts val="0"/>
                        </a:spcAft>
                      </a:pPr>
                      <a:r>
                        <a:rPr lang="en-GB" sz="1200" dirty="0" smtClean="0">
                          <a:effectLst/>
                        </a:rPr>
                        <a:t>Crops</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just">
                        <a:lnSpc>
                          <a:spcPct val="150000"/>
                        </a:lnSpc>
                        <a:spcBef>
                          <a:spcPts val="0"/>
                        </a:spcBef>
                        <a:spcAft>
                          <a:spcPts val="0"/>
                        </a:spcAft>
                      </a:pPr>
                      <a:r>
                        <a:rPr lang="en-GB" sz="1200">
                          <a:effectLst/>
                        </a:rPr>
                        <a:t>Allocated Surface in ha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just">
                        <a:lnSpc>
                          <a:spcPct val="150000"/>
                        </a:lnSpc>
                        <a:spcBef>
                          <a:spcPts val="0"/>
                        </a:spcBef>
                        <a:spcAft>
                          <a:spcPts val="0"/>
                        </a:spcAft>
                      </a:pPr>
                      <a:r>
                        <a:rPr lang="en-GB" sz="1200" dirty="0" smtClean="0">
                          <a:effectLst/>
                        </a:rPr>
                        <a:t>Reduced </a:t>
                      </a:r>
                      <a:r>
                        <a:rPr lang="en-GB" sz="1200" dirty="0">
                          <a:effectLst/>
                        </a:rPr>
                        <a:t>Cost  in TND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just">
                        <a:lnSpc>
                          <a:spcPct val="150000"/>
                        </a:lnSpc>
                        <a:spcBef>
                          <a:spcPts val="0"/>
                        </a:spcBef>
                        <a:spcAft>
                          <a:spcPts val="0"/>
                        </a:spcAft>
                      </a:pPr>
                      <a:r>
                        <a:rPr lang="en-GB" sz="1200" dirty="0" smtClean="0">
                          <a:effectLst/>
                        </a:rPr>
                        <a:t>Breed</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just">
                        <a:lnSpc>
                          <a:spcPct val="150000"/>
                        </a:lnSpc>
                        <a:spcBef>
                          <a:spcPts val="0"/>
                        </a:spcBef>
                        <a:spcAft>
                          <a:spcPts val="0"/>
                        </a:spcAft>
                      </a:pPr>
                      <a:r>
                        <a:rPr lang="en-GB" sz="1200">
                          <a:effectLst/>
                        </a:rPr>
                        <a:t>Number of heads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just">
                        <a:lnSpc>
                          <a:spcPct val="150000"/>
                        </a:lnSpc>
                        <a:spcBef>
                          <a:spcPts val="0"/>
                        </a:spcBef>
                        <a:spcAft>
                          <a:spcPts val="0"/>
                        </a:spcAft>
                      </a:pPr>
                      <a:r>
                        <a:rPr lang="en-GB" sz="1200">
                          <a:effectLst/>
                        </a:rPr>
                        <a:t>Reduced Cost in TND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r h="0">
                <a:tc>
                  <a:txBody>
                    <a:bodyPr/>
                    <a:lstStyle/>
                    <a:p>
                      <a:pPr marL="0" marR="0" algn="just">
                        <a:lnSpc>
                          <a:spcPct val="150000"/>
                        </a:lnSpc>
                        <a:spcBef>
                          <a:spcPts val="0"/>
                        </a:spcBef>
                        <a:spcAft>
                          <a:spcPts val="0"/>
                        </a:spcAft>
                      </a:pPr>
                      <a:r>
                        <a:rPr lang="en-GB" sz="1200">
                          <a:effectLst/>
                        </a:rPr>
                        <a:t>Wheat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just">
                        <a:lnSpc>
                          <a:spcPct val="150000"/>
                        </a:lnSpc>
                        <a:spcBef>
                          <a:spcPts val="0"/>
                        </a:spcBef>
                        <a:spcAft>
                          <a:spcPts val="0"/>
                        </a:spcAft>
                      </a:pPr>
                      <a:r>
                        <a:rPr lang="en-GB" sz="1200">
                          <a:effectLst/>
                        </a:rPr>
                        <a:t>0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just">
                        <a:lnSpc>
                          <a:spcPct val="150000"/>
                        </a:lnSpc>
                        <a:spcBef>
                          <a:spcPts val="0"/>
                        </a:spcBef>
                        <a:spcAft>
                          <a:spcPts val="0"/>
                        </a:spcAft>
                      </a:pPr>
                      <a:r>
                        <a:rPr lang="en-GB" sz="1200">
                          <a:effectLst/>
                        </a:rPr>
                        <a:t>-535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rowSpan="2">
                  <a:txBody>
                    <a:bodyPr/>
                    <a:lstStyle/>
                    <a:p>
                      <a:pPr marL="0" marR="0" algn="just">
                        <a:lnSpc>
                          <a:spcPct val="150000"/>
                        </a:lnSpc>
                        <a:spcBef>
                          <a:spcPts val="0"/>
                        </a:spcBef>
                        <a:spcAft>
                          <a:spcPts val="0"/>
                        </a:spcAft>
                      </a:pPr>
                      <a:r>
                        <a:rPr lang="en-GB" sz="1200" dirty="0" smtClean="0">
                          <a:effectLst/>
                        </a:rPr>
                        <a:t>Sheep </a:t>
                      </a:r>
                      <a:endParaRPr lang="en-US" sz="1100" dirty="0">
                        <a:effectLst/>
                      </a:endParaRPr>
                    </a:p>
                    <a:p>
                      <a:pPr marL="0" marR="0" algn="just">
                        <a:lnSpc>
                          <a:spcPct val="150000"/>
                        </a:lnSpc>
                        <a:spcBef>
                          <a:spcPts val="0"/>
                        </a:spcBef>
                        <a:spcAft>
                          <a:spcPts val="0"/>
                        </a:spcAft>
                      </a:pPr>
                      <a:r>
                        <a:rPr lang="en-GB" sz="1200" dirty="0">
                          <a:effectLst/>
                        </a:rPr>
                        <a:t>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rowSpan="2">
                  <a:txBody>
                    <a:bodyPr/>
                    <a:lstStyle/>
                    <a:p>
                      <a:pPr marL="0" marR="0" algn="just">
                        <a:lnSpc>
                          <a:spcPct val="150000"/>
                        </a:lnSpc>
                        <a:spcBef>
                          <a:spcPts val="0"/>
                        </a:spcBef>
                        <a:spcAft>
                          <a:spcPts val="0"/>
                        </a:spcAft>
                      </a:pPr>
                      <a:r>
                        <a:rPr lang="en-GB" sz="1200">
                          <a:effectLst/>
                        </a:rPr>
                        <a:t>68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rowSpan="2">
                  <a:txBody>
                    <a:bodyPr/>
                    <a:lstStyle/>
                    <a:p>
                      <a:pPr marL="0" marR="0" algn="just">
                        <a:lnSpc>
                          <a:spcPct val="150000"/>
                        </a:lnSpc>
                        <a:spcBef>
                          <a:spcPts val="0"/>
                        </a:spcBef>
                        <a:spcAft>
                          <a:spcPts val="0"/>
                        </a:spcAft>
                      </a:pPr>
                      <a:r>
                        <a:rPr lang="en-GB" sz="1200">
                          <a:effectLst/>
                        </a:rPr>
                        <a:t>0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r h="0">
                <a:tc>
                  <a:txBody>
                    <a:bodyPr/>
                    <a:lstStyle/>
                    <a:p>
                      <a:pPr marL="0" marR="0" algn="just">
                        <a:lnSpc>
                          <a:spcPct val="150000"/>
                        </a:lnSpc>
                        <a:spcBef>
                          <a:spcPts val="0"/>
                        </a:spcBef>
                        <a:spcAft>
                          <a:spcPts val="0"/>
                        </a:spcAft>
                      </a:pPr>
                      <a:r>
                        <a:rPr lang="en-GB" sz="1200">
                          <a:effectLst/>
                        </a:rPr>
                        <a:t>Barley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just">
                        <a:lnSpc>
                          <a:spcPct val="150000"/>
                        </a:lnSpc>
                        <a:spcBef>
                          <a:spcPts val="0"/>
                        </a:spcBef>
                        <a:spcAft>
                          <a:spcPts val="0"/>
                        </a:spcAft>
                      </a:pPr>
                      <a:r>
                        <a:rPr lang="en-GB" sz="1200">
                          <a:effectLst/>
                        </a:rPr>
                        <a:t>20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just">
                        <a:lnSpc>
                          <a:spcPct val="150000"/>
                        </a:lnSpc>
                        <a:spcBef>
                          <a:spcPts val="0"/>
                        </a:spcBef>
                        <a:spcAft>
                          <a:spcPts val="0"/>
                        </a:spcAft>
                      </a:pPr>
                      <a:r>
                        <a:rPr lang="en-GB" sz="1200">
                          <a:effectLst/>
                        </a:rPr>
                        <a:t>0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vMerge="1">
                  <a:txBody>
                    <a:bodyPr/>
                    <a:lstStyle/>
                    <a:p>
                      <a:endParaRPr lang="en-US"/>
                    </a:p>
                  </a:txBody>
                  <a:tcPr/>
                </a:tc>
                <a:tc vMerge="1">
                  <a:txBody>
                    <a:bodyPr/>
                    <a:lstStyle/>
                    <a:p>
                      <a:endParaRPr lang="en-US"/>
                    </a:p>
                  </a:txBody>
                  <a:tcPr/>
                </a:tc>
                <a:tc vMerge="1">
                  <a:txBody>
                    <a:bodyPr/>
                    <a:lstStyle/>
                    <a:p>
                      <a:endParaRPr lang="en-US"/>
                    </a:p>
                  </a:txBody>
                  <a:tcPr/>
                </a:tc>
              </a:tr>
              <a:tr h="0">
                <a:tc>
                  <a:txBody>
                    <a:bodyPr/>
                    <a:lstStyle/>
                    <a:p>
                      <a:pPr marL="0" marR="0" algn="just">
                        <a:lnSpc>
                          <a:spcPct val="150000"/>
                        </a:lnSpc>
                        <a:spcBef>
                          <a:spcPts val="0"/>
                        </a:spcBef>
                        <a:spcAft>
                          <a:spcPts val="0"/>
                        </a:spcAft>
                      </a:pPr>
                      <a:r>
                        <a:rPr lang="en-GB" sz="1200">
                          <a:effectLst/>
                        </a:rPr>
                        <a:t>Oats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just">
                        <a:lnSpc>
                          <a:spcPct val="150000"/>
                        </a:lnSpc>
                        <a:spcBef>
                          <a:spcPts val="0"/>
                        </a:spcBef>
                        <a:spcAft>
                          <a:spcPts val="0"/>
                        </a:spcAft>
                      </a:pPr>
                      <a:r>
                        <a:rPr lang="en-GB" sz="1200">
                          <a:effectLst/>
                        </a:rPr>
                        <a:t>0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just">
                        <a:lnSpc>
                          <a:spcPct val="150000"/>
                        </a:lnSpc>
                        <a:spcBef>
                          <a:spcPts val="0"/>
                        </a:spcBef>
                        <a:spcAft>
                          <a:spcPts val="0"/>
                        </a:spcAft>
                      </a:pPr>
                      <a:r>
                        <a:rPr lang="en-GB" sz="1200" dirty="0">
                          <a:effectLst/>
                        </a:rPr>
                        <a:t>-209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rowSpan="2">
                  <a:txBody>
                    <a:bodyPr/>
                    <a:lstStyle/>
                    <a:p>
                      <a:pPr marL="0" marR="0" algn="just">
                        <a:lnSpc>
                          <a:spcPct val="150000"/>
                        </a:lnSpc>
                        <a:spcBef>
                          <a:spcPts val="0"/>
                        </a:spcBef>
                        <a:spcAft>
                          <a:spcPts val="0"/>
                        </a:spcAft>
                      </a:pPr>
                      <a:r>
                        <a:rPr lang="en-GB" sz="1200" dirty="0" smtClean="0">
                          <a:effectLst/>
                        </a:rPr>
                        <a:t>Cattle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rowSpan="2">
                  <a:txBody>
                    <a:bodyPr/>
                    <a:lstStyle/>
                    <a:p>
                      <a:pPr marL="0" marR="0" algn="just">
                        <a:lnSpc>
                          <a:spcPct val="150000"/>
                        </a:lnSpc>
                        <a:spcBef>
                          <a:spcPts val="0"/>
                        </a:spcBef>
                        <a:spcAft>
                          <a:spcPts val="0"/>
                        </a:spcAft>
                      </a:pPr>
                      <a:r>
                        <a:rPr lang="en-GB" sz="1200">
                          <a:effectLst/>
                        </a:rPr>
                        <a:t>5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rowSpan="2">
                  <a:txBody>
                    <a:bodyPr/>
                    <a:lstStyle/>
                    <a:p>
                      <a:pPr marL="0" marR="0" algn="just">
                        <a:lnSpc>
                          <a:spcPct val="150000"/>
                        </a:lnSpc>
                        <a:spcBef>
                          <a:spcPts val="0"/>
                        </a:spcBef>
                        <a:spcAft>
                          <a:spcPts val="0"/>
                        </a:spcAft>
                      </a:pPr>
                      <a:r>
                        <a:rPr lang="en-GB" sz="1200">
                          <a:effectLst/>
                        </a:rPr>
                        <a:t>0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r>
              <a:tr h="0">
                <a:tc>
                  <a:txBody>
                    <a:bodyPr/>
                    <a:lstStyle/>
                    <a:p>
                      <a:pPr marL="0" marR="0" algn="just">
                        <a:lnSpc>
                          <a:spcPct val="150000"/>
                        </a:lnSpc>
                        <a:spcBef>
                          <a:spcPts val="0"/>
                        </a:spcBef>
                        <a:spcAft>
                          <a:spcPts val="0"/>
                        </a:spcAft>
                      </a:pPr>
                      <a:r>
                        <a:rPr lang="en-GB" sz="1200">
                          <a:effectLst/>
                        </a:rPr>
                        <a:t>Fallows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just">
                        <a:lnSpc>
                          <a:spcPct val="150000"/>
                        </a:lnSpc>
                        <a:spcBef>
                          <a:spcPts val="0"/>
                        </a:spcBef>
                        <a:spcAft>
                          <a:spcPts val="0"/>
                        </a:spcAft>
                      </a:pPr>
                      <a:r>
                        <a:rPr lang="en-GB" sz="1200">
                          <a:effectLst/>
                        </a:rPr>
                        <a:t>5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just">
                        <a:lnSpc>
                          <a:spcPct val="150000"/>
                        </a:lnSpc>
                        <a:spcBef>
                          <a:spcPts val="0"/>
                        </a:spcBef>
                        <a:spcAft>
                          <a:spcPts val="0"/>
                        </a:spcAft>
                      </a:pPr>
                      <a:r>
                        <a:rPr lang="en-GB" sz="1200">
                          <a:effectLst/>
                        </a:rPr>
                        <a:t>0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vMerge="1">
                  <a:txBody>
                    <a:bodyPr/>
                    <a:lstStyle/>
                    <a:p>
                      <a:endParaRPr lang="en-US"/>
                    </a:p>
                  </a:txBody>
                  <a:tcPr/>
                </a:tc>
                <a:tc vMerge="1">
                  <a:txBody>
                    <a:bodyPr/>
                    <a:lstStyle/>
                    <a:p>
                      <a:endParaRPr lang="en-US"/>
                    </a:p>
                  </a:txBody>
                  <a:tcPr/>
                </a:tc>
                <a:tc vMerge="1">
                  <a:txBody>
                    <a:bodyPr/>
                    <a:lstStyle/>
                    <a:p>
                      <a:endParaRPr lang="en-US"/>
                    </a:p>
                  </a:txBody>
                  <a:tcPr/>
                </a:tc>
              </a:tr>
              <a:tr h="0">
                <a:tc>
                  <a:txBody>
                    <a:bodyPr/>
                    <a:lstStyle/>
                    <a:p>
                      <a:pPr marL="0" marR="0" algn="just">
                        <a:lnSpc>
                          <a:spcPct val="150000"/>
                        </a:lnSpc>
                        <a:spcBef>
                          <a:spcPts val="0"/>
                        </a:spcBef>
                        <a:spcAft>
                          <a:spcPts val="0"/>
                        </a:spcAft>
                      </a:pPr>
                      <a:r>
                        <a:rPr lang="en-GB" sz="1200" dirty="0" smtClean="0">
                          <a:effectLst/>
                        </a:rPr>
                        <a:t>Vetch</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just">
                        <a:lnSpc>
                          <a:spcPct val="150000"/>
                        </a:lnSpc>
                        <a:spcBef>
                          <a:spcPts val="0"/>
                        </a:spcBef>
                        <a:spcAft>
                          <a:spcPts val="0"/>
                        </a:spcAft>
                      </a:pPr>
                      <a:r>
                        <a:rPr lang="en-GB" sz="1200">
                          <a:effectLst/>
                        </a:rPr>
                        <a:t>5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a:txBody>
                    <a:bodyPr/>
                    <a:lstStyle/>
                    <a:p>
                      <a:pPr marL="0" marR="0" algn="just">
                        <a:lnSpc>
                          <a:spcPct val="150000"/>
                        </a:lnSpc>
                        <a:spcBef>
                          <a:spcPts val="0"/>
                        </a:spcBef>
                        <a:spcAft>
                          <a:spcPts val="0"/>
                        </a:spcAft>
                      </a:pPr>
                      <a:r>
                        <a:rPr lang="en-GB" sz="1200">
                          <a:effectLst/>
                        </a:rPr>
                        <a:t>0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68580" marR="68580" marT="0" marB="0"/>
                </a:tc>
                <a:tc gridSpan="3">
                  <a:txBody>
                    <a:bodyPr/>
                    <a:lstStyle/>
                    <a:p>
                      <a:pPr marL="0" marR="0" algn="l">
                        <a:lnSpc>
                          <a:spcPct val="115000"/>
                        </a:lnSpc>
                        <a:spcBef>
                          <a:spcPts val="0"/>
                        </a:spcBef>
                        <a:spcAft>
                          <a:spcPts val="1000"/>
                        </a:spcAft>
                      </a:pPr>
                      <a:r>
                        <a:rPr lang="en-US" sz="1100" dirty="0">
                          <a:effectLst/>
                        </a:rPr>
                        <a:t>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0" marR="0" marT="0" marB="0" anchor="ctr"/>
                </a:tc>
                <a:tc hMerge="1">
                  <a:txBody>
                    <a:bodyPr/>
                    <a:lstStyle/>
                    <a:p>
                      <a:endParaRPr lang="en-US"/>
                    </a:p>
                  </a:txBody>
                  <a:tcPr/>
                </a:tc>
                <a:tc hMerge="1">
                  <a:txBody>
                    <a:bodyPr/>
                    <a:lstStyle/>
                    <a:p>
                      <a:endParaRPr lang="en-US"/>
                    </a:p>
                  </a:txBody>
                  <a:tcPr/>
                </a:tc>
              </a:tr>
            </a:tbl>
          </a:graphicData>
        </a:graphic>
      </p:graphicFrame>
      <p:graphicFrame>
        <p:nvGraphicFramePr>
          <p:cNvPr id="8" name="Table 7"/>
          <p:cNvGraphicFramePr>
            <a:graphicFrameLocks noGrp="1"/>
          </p:cNvGraphicFramePr>
          <p:nvPr>
            <p:extLst>
              <p:ext uri="{D42A27DB-BD31-4B8C-83A1-F6EECF244321}">
                <p14:modId xmlns:p14="http://schemas.microsoft.com/office/powerpoint/2010/main" val="1297271814"/>
              </p:ext>
            </p:extLst>
          </p:nvPr>
        </p:nvGraphicFramePr>
        <p:xfrm>
          <a:off x="886967" y="3995927"/>
          <a:ext cx="7178041" cy="2246630"/>
        </p:xfrm>
        <a:graphic>
          <a:graphicData uri="http://schemas.openxmlformats.org/drawingml/2006/table">
            <a:tbl>
              <a:tblPr firstRow="1" firstCol="1" bandRow="1">
                <a:tableStyleId>{5C22544A-7EE6-4342-B048-85BDC9FD1C3A}</a:tableStyleId>
              </a:tblPr>
              <a:tblGrid>
                <a:gridCol w="611086"/>
                <a:gridCol w="613250"/>
                <a:gridCol w="665197"/>
                <a:gridCol w="665197"/>
                <a:gridCol w="563470"/>
                <a:gridCol w="613250"/>
                <a:gridCol w="716419"/>
                <a:gridCol w="613972"/>
                <a:gridCol w="810213"/>
                <a:gridCol w="334164"/>
                <a:gridCol w="130575"/>
                <a:gridCol w="841248"/>
              </a:tblGrid>
              <a:tr h="106503">
                <a:tc rowSpan="2">
                  <a:txBody>
                    <a:bodyPr/>
                    <a:lstStyle/>
                    <a:p>
                      <a:pPr marL="0" marR="0" algn="ctr">
                        <a:lnSpc>
                          <a:spcPct val="150000"/>
                        </a:lnSpc>
                        <a:spcBef>
                          <a:spcPts val="0"/>
                        </a:spcBef>
                        <a:spcAft>
                          <a:spcPts val="0"/>
                        </a:spcAft>
                      </a:pPr>
                      <a:r>
                        <a:rPr lang="en-GB" sz="1200" dirty="0">
                          <a:effectLst/>
                        </a:rPr>
                        <a:t> </a:t>
                      </a:r>
                      <a:endParaRPr lang="en-US" sz="1200" dirty="0">
                        <a:effectLst/>
                      </a:endParaRPr>
                    </a:p>
                    <a:p>
                      <a:pPr marL="0" marR="0" algn="ctr">
                        <a:lnSpc>
                          <a:spcPct val="150000"/>
                        </a:lnSpc>
                        <a:spcBef>
                          <a:spcPts val="0"/>
                        </a:spcBef>
                        <a:spcAft>
                          <a:spcPts val="0"/>
                        </a:spcAft>
                      </a:pPr>
                      <a:r>
                        <a:rPr lang="en-GB" sz="1200" dirty="0">
                          <a:effectLst/>
                        </a:rPr>
                        <a:t>Year </a:t>
                      </a:r>
                      <a:endParaRPr lang="en-US" sz="1200" dirty="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gridSpan="5">
                  <a:txBody>
                    <a:bodyPr/>
                    <a:lstStyle/>
                    <a:p>
                      <a:pPr marL="0" marR="0" algn="ctr">
                        <a:lnSpc>
                          <a:spcPct val="150000"/>
                        </a:lnSpc>
                        <a:spcBef>
                          <a:spcPts val="0"/>
                        </a:spcBef>
                        <a:spcAft>
                          <a:spcPts val="0"/>
                        </a:spcAft>
                      </a:pPr>
                      <a:r>
                        <a:rPr lang="en-GB" sz="1200" dirty="0" smtClean="0">
                          <a:effectLst/>
                        </a:rPr>
                        <a:t>Crop </a:t>
                      </a:r>
                      <a:r>
                        <a:rPr lang="en-GB" sz="1200" dirty="0">
                          <a:effectLst/>
                        </a:rPr>
                        <a:t>production </a:t>
                      </a:r>
                      <a:endParaRPr lang="en-US" sz="1200" dirty="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rowSpan="2">
                  <a:txBody>
                    <a:bodyPr/>
                    <a:lstStyle/>
                    <a:p>
                      <a:pPr marL="0" marR="0" algn="ctr">
                        <a:lnSpc>
                          <a:spcPct val="150000"/>
                        </a:lnSpc>
                        <a:spcBef>
                          <a:spcPts val="0"/>
                        </a:spcBef>
                        <a:spcAft>
                          <a:spcPts val="0"/>
                        </a:spcAft>
                      </a:pPr>
                      <a:r>
                        <a:rPr lang="en-GB" sz="1200">
                          <a:effectLst/>
                        </a:rPr>
                        <a:t>Total FU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gridSpan="3">
                  <a:txBody>
                    <a:bodyPr/>
                    <a:lstStyle/>
                    <a:p>
                      <a:pPr marL="0" marR="0" algn="ctr">
                        <a:lnSpc>
                          <a:spcPct val="150000"/>
                        </a:lnSpc>
                        <a:spcBef>
                          <a:spcPts val="0"/>
                        </a:spcBef>
                        <a:spcAft>
                          <a:spcPts val="0"/>
                        </a:spcAft>
                      </a:pPr>
                      <a:r>
                        <a:rPr lang="en-GB" sz="1200">
                          <a:effectLst/>
                        </a:rPr>
                        <a:t>Livestock production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hMerge="1">
                  <a:txBody>
                    <a:bodyPr/>
                    <a:lstStyle/>
                    <a:p>
                      <a:endParaRPr lang="en-US"/>
                    </a:p>
                  </a:txBody>
                  <a:tcPr/>
                </a:tc>
                <a:tc hMerge="1">
                  <a:txBody>
                    <a:bodyPr/>
                    <a:lstStyle/>
                    <a:p>
                      <a:endParaRPr lang="en-US"/>
                    </a:p>
                  </a:txBody>
                  <a:tcPr/>
                </a:tc>
                <a:tc gridSpan="2">
                  <a:txBody>
                    <a:bodyPr/>
                    <a:lstStyle/>
                    <a:p>
                      <a:pPr marL="0" marR="0" algn="ctr">
                        <a:lnSpc>
                          <a:spcPct val="150000"/>
                        </a:lnSpc>
                        <a:spcBef>
                          <a:spcPts val="0"/>
                        </a:spcBef>
                        <a:spcAft>
                          <a:spcPts val="0"/>
                        </a:spcAft>
                      </a:pPr>
                      <a:r>
                        <a:rPr lang="en-GB" sz="1200">
                          <a:effectLst/>
                        </a:rPr>
                        <a:t>TGM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hMerge="1">
                  <a:txBody>
                    <a:bodyPr/>
                    <a:lstStyle/>
                    <a:p>
                      <a:endParaRPr lang="en-US"/>
                    </a:p>
                  </a:txBody>
                  <a:tcPr/>
                </a:tc>
              </a:tr>
              <a:tr h="344031">
                <a:tc vMerge="1">
                  <a:txBody>
                    <a:bodyPr/>
                    <a:lstStyle/>
                    <a:p>
                      <a:endParaRPr lang="en-US"/>
                    </a:p>
                  </a:txBody>
                  <a:tcPr/>
                </a:tc>
                <a:tc>
                  <a:txBody>
                    <a:bodyPr/>
                    <a:lstStyle/>
                    <a:p>
                      <a:pPr marL="0" marR="0" algn="ctr">
                        <a:lnSpc>
                          <a:spcPct val="150000"/>
                        </a:lnSpc>
                        <a:spcBef>
                          <a:spcPts val="0"/>
                        </a:spcBef>
                        <a:spcAft>
                          <a:spcPts val="0"/>
                        </a:spcAft>
                      </a:pPr>
                      <a:r>
                        <a:rPr lang="en-GB" sz="1200">
                          <a:effectLst/>
                        </a:rPr>
                        <a:t>Barley </a:t>
                      </a:r>
                      <a:endParaRPr lang="en-US" sz="1200">
                        <a:effectLst/>
                      </a:endParaRPr>
                    </a:p>
                    <a:p>
                      <a:pPr marL="0" marR="0" algn="ctr">
                        <a:lnSpc>
                          <a:spcPct val="150000"/>
                        </a:lnSpc>
                        <a:spcBef>
                          <a:spcPts val="0"/>
                        </a:spcBef>
                        <a:spcAft>
                          <a:spcPts val="0"/>
                        </a:spcAft>
                      </a:pPr>
                      <a:r>
                        <a:rPr lang="en-GB" sz="1200">
                          <a:effectLst/>
                        </a:rPr>
                        <a:t>ha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a:effectLst/>
                        </a:rPr>
                        <a:t>Oats </a:t>
                      </a:r>
                      <a:endParaRPr lang="en-US" sz="1200">
                        <a:effectLst/>
                      </a:endParaRPr>
                    </a:p>
                    <a:p>
                      <a:pPr marL="0" marR="0" algn="ctr">
                        <a:lnSpc>
                          <a:spcPct val="150000"/>
                        </a:lnSpc>
                        <a:spcBef>
                          <a:spcPts val="0"/>
                        </a:spcBef>
                        <a:spcAft>
                          <a:spcPts val="0"/>
                        </a:spcAft>
                      </a:pPr>
                      <a:r>
                        <a:rPr lang="en-GB" sz="1200">
                          <a:effectLst/>
                        </a:rPr>
                        <a:t>ha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dirty="0" smtClean="0">
                          <a:effectLst/>
                        </a:rPr>
                        <a:t>Fallows </a:t>
                      </a:r>
                      <a:endParaRPr lang="en-US" sz="1200" dirty="0">
                        <a:effectLst/>
                      </a:endParaRPr>
                    </a:p>
                    <a:p>
                      <a:pPr marL="0" marR="0" algn="ctr">
                        <a:lnSpc>
                          <a:spcPct val="150000"/>
                        </a:lnSpc>
                        <a:spcBef>
                          <a:spcPts val="0"/>
                        </a:spcBef>
                        <a:spcAft>
                          <a:spcPts val="0"/>
                        </a:spcAft>
                      </a:pPr>
                      <a:r>
                        <a:rPr lang="en-GB" sz="1200" dirty="0">
                          <a:effectLst/>
                        </a:rPr>
                        <a:t>ha </a:t>
                      </a:r>
                      <a:endParaRPr lang="en-US" sz="1200" dirty="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dirty="0" smtClean="0">
                          <a:effectLst/>
                        </a:rPr>
                        <a:t>Vetch </a:t>
                      </a:r>
                      <a:endParaRPr lang="en-US" sz="1200" dirty="0">
                        <a:effectLst/>
                      </a:endParaRPr>
                    </a:p>
                    <a:p>
                      <a:pPr marL="0" marR="0" algn="ctr">
                        <a:lnSpc>
                          <a:spcPct val="150000"/>
                        </a:lnSpc>
                        <a:spcBef>
                          <a:spcPts val="0"/>
                        </a:spcBef>
                        <a:spcAft>
                          <a:spcPts val="0"/>
                        </a:spcAft>
                      </a:pPr>
                      <a:r>
                        <a:rPr lang="en-GB" sz="1200" dirty="0">
                          <a:effectLst/>
                        </a:rPr>
                        <a:t>ha </a:t>
                      </a:r>
                      <a:endParaRPr lang="en-US" sz="1200" dirty="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dirty="0">
                          <a:effectLst/>
                        </a:rPr>
                        <a:t>GM</a:t>
                      </a:r>
                      <a:endParaRPr lang="en-US" sz="1200" dirty="0">
                        <a:effectLst/>
                      </a:endParaRPr>
                    </a:p>
                    <a:p>
                      <a:pPr marL="0" marR="0" algn="ctr">
                        <a:lnSpc>
                          <a:spcPct val="150000"/>
                        </a:lnSpc>
                        <a:spcBef>
                          <a:spcPts val="0"/>
                        </a:spcBef>
                        <a:spcAft>
                          <a:spcPts val="0"/>
                        </a:spcAft>
                      </a:pPr>
                      <a:r>
                        <a:rPr lang="en-GB" sz="1200" dirty="0">
                          <a:effectLst/>
                        </a:rPr>
                        <a:t>TND </a:t>
                      </a:r>
                      <a:endParaRPr lang="en-US" sz="1200" dirty="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vMerge="1">
                  <a:txBody>
                    <a:bodyPr/>
                    <a:lstStyle/>
                    <a:p>
                      <a:endParaRPr lang="en-US"/>
                    </a:p>
                  </a:txBody>
                  <a:tcPr/>
                </a:tc>
                <a:tc>
                  <a:txBody>
                    <a:bodyPr/>
                    <a:lstStyle/>
                    <a:p>
                      <a:pPr marL="0" marR="0" algn="ctr">
                        <a:lnSpc>
                          <a:spcPct val="150000"/>
                        </a:lnSpc>
                        <a:spcBef>
                          <a:spcPts val="0"/>
                        </a:spcBef>
                        <a:spcAft>
                          <a:spcPts val="0"/>
                        </a:spcAft>
                      </a:pPr>
                      <a:r>
                        <a:rPr lang="en-GB" sz="1200" dirty="0" smtClean="0">
                          <a:effectLst/>
                        </a:rPr>
                        <a:t>Cattle </a:t>
                      </a:r>
                      <a:endParaRPr lang="en-US" sz="1200" dirty="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dirty="0" smtClean="0">
                          <a:effectLst/>
                        </a:rPr>
                        <a:t>Sheep</a:t>
                      </a:r>
                      <a:endParaRPr lang="en-US" sz="1200" dirty="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gridSpan="2">
                  <a:txBody>
                    <a:bodyPr/>
                    <a:lstStyle/>
                    <a:p>
                      <a:pPr marL="0" marR="0" algn="ctr">
                        <a:lnSpc>
                          <a:spcPct val="150000"/>
                        </a:lnSpc>
                        <a:spcBef>
                          <a:spcPts val="0"/>
                        </a:spcBef>
                        <a:spcAft>
                          <a:spcPts val="0"/>
                        </a:spcAft>
                      </a:pPr>
                      <a:r>
                        <a:rPr lang="en-GB" sz="1200">
                          <a:effectLst/>
                        </a:rPr>
                        <a:t>GM </a:t>
                      </a:r>
                      <a:endParaRPr lang="en-US" sz="1200">
                        <a:effectLst/>
                      </a:endParaRPr>
                    </a:p>
                    <a:p>
                      <a:pPr marL="0" marR="0" algn="ctr">
                        <a:lnSpc>
                          <a:spcPct val="150000"/>
                        </a:lnSpc>
                        <a:spcBef>
                          <a:spcPts val="0"/>
                        </a:spcBef>
                        <a:spcAft>
                          <a:spcPts val="0"/>
                        </a:spcAft>
                      </a:pPr>
                      <a:r>
                        <a:rPr lang="en-GB" sz="1200">
                          <a:effectLst/>
                        </a:rPr>
                        <a:t>TND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hMerge="1">
                  <a:txBody>
                    <a:bodyPr/>
                    <a:lstStyle/>
                    <a:p>
                      <a:endParaRPr lang="en-US"/>
                    </a:p>
                  </a:txBody>
                  <a:tcPr/>
                </a:tc>
                <a:tc>
                  <a:txBody>
                    <a:bodyPr/>
                    <a:lstStyle/>
                    <a:p>
                      <a:pPr marL="0" marR="0" algn="ctr">
                        <a:lnSpc>
                          <a:spcPct val="150000"/>
                        </a:lnSpc>
                        <a:spcBef>
                          <a:spcPts val="0"/>
                        </a:spcBef>
                        <a:spcAft>
                          <a:spcPts val="0"/>
                        </a:spcAft>
                      </a:pPr>
                      <a:r>
                        <a:rPr lang="en-GB" sz="1200">
                          <a:effectLst/>
                        </a:rPr>
                        <a:t>TGM</a:t>
                      </a:r>
                      <a:endParaRPr lang="en-US" sz="1200">
                        <a:effectLst/>
                      </a:endParaRPr>
                    </a:p>
                    <a:p>
                      <a:pPr marL="0" marR="0" algn="ctr">
                        <a:lnSpc>
                          <a:spcPct val="150000"/>
                        </a:lnSpc>
                        <a:spcBef>
                          <a:spcPts val="0"/>
                        </a:spcBef>
                        <a:spcAft>
                          <a:spcPts val="0"/>
                        </a:spcAft>
                      </a:pPr>
                      <a:r>
                        <a:rPr lang="en-GB" sz="1200">
                          <a:effectLst/>
                        </a:rPr>
                        <a:t>TND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r>
              <a:tr h="284734">
                <a:tc>
                  <a:txBody>
                    <a:bodyPr/>
                    <a:lstStyle/>
                    <a:p>
                      <a:pPr marL="0" marR="0" algn="ctr">
                        <a:lnSpc>
                          <a:spcPct val="150000"/>
                        </a:lnSpc>
                        <a:spcBef>
                          <a:spcPts val="0"/>
                        </a:spcBef>
                        <a:spcAft>
                          <a:spcPts val="0"/>
                        </a:spcAft>
                      </a:pPr>
                      <a:r>
                        <a:rPr lang="en-GB" sz="1200" dirty="0">
                          <a:solidFill>
                            <a:srgbClr val="FF0000"/>
                          </a:solidFill>
                          <a:effectLst/>
                        </a:rPr>
                        <a:t>A1 </a:t>
                      </a:r>
                      <a:endParaRPr lang="en-US" sz="12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20 </a:t>
                      </a:r>
                      <a:endParaRPr lang="en-US" sz="12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0 </a:t>
                      </a:r>
                      <a:endParaRPr lang="en-US" sz="12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5 </a:t>
                      </a:r>
                      <a:endParaRPr lang="en-US" sz="12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5 </a:t>
                      </a:r>
                      <a:endParaRPr lang="en-US" sz="12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6615 </a:t>
                      </a:r>
                      <a:endParaRPr lang="en-US" sz="12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35100 </a:t>
                      </a:r>
                      <a:endParaRPr lang="en-US" sz="12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5 </a:t>
                      </a:r>
                      <a:endParaRPr lang="en-US" sz="12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68 </a:t>
                      </a:r>
                      <a:endParaRPr lang="en-US" sz="12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solidFill>
                      <a:srgbClr val="FFFF00"/>
                    </a:solidFill>
                  </a:tcPr>
                </a:tc>
                <a:tc gridSpan="2">
                  <a:txBody>
                    <a:bodyPr/>
                    <a:lstStyle/>
                    <a:p>
                      <a:pPr marL="0" marR="0" algn="ctr">
                        <a:lnSpc>
                          <a:spcPct val="150000"/>
                        </a:lnSpc>
                        <a:spcBef>
                          <a:spcPts val="0"/>
                        </a:spcBef>
                        <a:spcAft>
                          <a:spcPts val="0"/>
                        </a:spcAft>
                      </a:pPr>
                      <a:r>
                        <a:rPr lang="en-GB" sz="1200" dirty="0">
                          <a:solidFill>
                            <a:srgbClr val="FF0000"/>
                          </a:solidFill>
                          <a:effectLst/>
                        </a:rPr>
                        <a:t>17841 </a:t>
                      </a:r>
                      <a:endParaRPr lang="en-US" sz="12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solidFill>
                      <a:srgbClr val="FFFF00"/>
                    </a:solidFill>
                  </a:tcPr>
                </a:tc>
                <a:tc hMerge="1">
                  <a:txBody>
                    <a:bodyPr/>
                    <a:lstStyle/>
                    <a:p>
                      <a:pPr marL="0" marR="0" algn="ctr">
                        <a:lnSpc>
                          <a:spcPct val="150000"/>
                        </a:lnSpc>
                        <a:spcBef>
                          <a:spcPts val="0"/>
                        </a:spcBef>
                        <a:spcAft>
                          <a:spcPts val="0"/>
                        </a:spcAft>
                      </a:pP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dirty="0">
                          <a:solidFill>
                            <a:srgbClr val="FF0000"/>
                          </a:solidFill>
                          <a:effectLst/>
                        </a:rPr>
                        <a:t>24456 </a:t>
                      </a:r>
                      <a:endParaRPr lang="en-US" sz="12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solidFill>
                      <a:srgbClr val="FFFF00"/>
                    </a:solidFill>
                  </a:tcPr>
                </a:tc>
              </a:tr>
              <a:tr h="284734">
                <a:tc>
                  <a:txBody>
                    <a:bodyPr/>
                    <a:lstStyle/>
                    <a:p>
                      <a:pPr marL="0" marR="0" algn="ctr">
                        <a:lnSpc>
                          <a:spcPct val="150000"/>
                        </a:lnSpc>
                        <a:spcBef>
                          <a:spcPts val="0"/>
                        </a:spcBef>
                        <a:spcAft>
                          <a:spcPts val="0"/>
                        </a:spcAft>
                      </a:pPr>
                      <a:r>
                        <a:rPr lang="en-GB" sz="1200" dirty="0">
                          <a:solidFill>
                            <a:srgbClr val="FF0000"/>
                          </a:solidFill>
                          <a:effectLst/>
                        </a:rPr>
                        <a:t>A2 </a:t>
                      </a:r>
                      <a:endParaRPr lang="en-US" sz="12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7.5 </a:t>
                      </a:r>
                      <a:endParaRPr lang="en-US" sz="12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10 </a:t>
                      </a:r>
                      <a:endParaRPr lang="en-US" sz="12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5 </a:t>
                      </a:r>
                      <a:endParaRPr lang="en-US" sz="12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5 </a:t>
                      </a:r>
                      <a:endParaRPr lang="en-US" sz="12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5845 </a:t>
                      </a:r>
                      <a:endParaRPr lang="en-US" sz="12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32200 </a:t>
                      </a:r>
                      <a:endParaRPr lang="en-US" sz="12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4 </a:t>
                      </a:r>
                      <a:endParaRPr lang="en-US" sz="12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solidFill>
                      <a:srgbClr val="FFFF00"/>
                    </a:solidFill>
                  </a:tcPr>
                </a:tc>
                <a:tc>
                  <a:txBody>
                    <a:bodyPr/>
                    <a:lstStyle/>
                    <a:p>
                      <a:pPr marL="0" marR="0" algn="ctr">
                        <a:lnSpc>
                          <a:spcPct val="150000"/>
                        </a:lnSpc>
                        <a:spcBef>
                          <a:spcPts val="0"/>
                        </a:spcBef>
                        <a:spcAft>
                          <a:spcPts val="0"/>
                        </a:spcAft>
                      </a:pPr>
                      <a:r>
                        <a:rPr lang="en-GB" sz="1200" dirty="0">
                          <a:solidFill>
                            <a:srgbClr val="FF0000"/>
                          </a:solidFill>
                          <a:effectLst/>
                        </a:rPr>
                        <a:t>68 </a:t>
                      </a:r>
                      <a:endParaRPr lang="en-US" sz="12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solidFill>
                      <a:srgbClr val="FFFF00"/>
                    </a:solidFill>
                  </a:tcPr>
                </a:tc>
                <a:tc gridSpan="2">
                  <a:txBody>
                    <a:bodyPr/>
                    <a:lstStyle/>
                    <a:p>
                      <a:pPr marL="0" marR="0" algn="ctr">
                        <a:lnSpc>
                          <a:spcPct val="150000"/>
                        </a:lnSpc>
                        <a:spcBef>
                          <a:spcPts val="0"/>
                        </a:spcBef>
                        <a:spcAft>
                          <a:spcPts val="0"/>
                        </a:spcAft>
                      </a:pPr>
                      <a:r>
                        <a:rPr lang="en-GB" sz="1200" dirty="0">
                          <a:solidFill>
                            <a:srgbClr val="FF0000"/>
                          </a:solidFill>
                          <a:effectLst/>
                        </a:rPr>
                        <a:t>16520 </a:t>
                      </a:r>
                      <a:endParaRPr lang="en-US" sz="12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solidFill>
                      <a:srgbClr val="FFFF00"/>
                    </a:solidFill>
                  </a:tcPr>
                </a:tc>
                <a:tc hMerge="1">
                  <a:txBody>
                    <a:bodyPr/>
                    <a:lstStyle/>
                    <a:p>
                      <a:pPr marL="0" marR="0" algn="ctr">
                        <a:lnSpc>
                          <a:spcPct val="150000"/>
                        </a:lnSpc>
                        <a:spcBef>
                          <a:spcPts val="0"/>
                        </a:spcBef>
                        <a:spcAft>
                          <a:spcPts val="0"/>
                        </a:spcAft>
                      </a:pP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dirty="0">
                          <a:solidFill>
                            <a:srgbClr val="FF0000"/>
                          </a:solidFill>
                          <a:effectLst/>
                        </a:rPr>
                        <a:t>22365 </a:t>
                      </a:r>
                      <a:endParaRPr lang="en-US" sz="12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solidFill>
                      <a:srgbClr val="FFFF00"/>
                    </a:solidFill>
                  </a:tcPr>
                </a:tc>
              </a:tr>
              <a:tr h="284734">
                <a:tc>
                  <a:txBody>
                    <a:bodyPr/>
                    <a:lstStyle/>
                    <a:p>
                      <a:pPr marL="0" marR="0" algn="ctr">
                        <a:lnSpc>
                          <a:spcPct val="150000"/>
                        </a:lnSpc>
                        <a:spcBef>
                          <a:spcPts val="0"/>
                        </a:spcBef>
                        <a:spcAft>
                          <a:spcPts val="0"/>
                        </a:spcAft>
                      </a:pPr>
                      <a:r>
                        <a:rPr lang="en-GB" sz="1200" dirty="0">
                          <a:effectLst/>
                        </a:rPr>
                        <a:t>A3 </a:t>
                      </a:r>
                      <a:endParaRPr lang="en-US" sz="1200" dirty="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dirty="0">
                          <a:effectLst/>
                        </a:rPr>
                        <a:t>20 </a:t>
                      </a:r>
                      <a:endParaRPr lang="en-US" sz="1200" dirty="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dirty="0">
                          <a:effectLst/>
                        </a:rPr>
                        <a:t>0 </a:t>
                      </a:r>
                      <a:endParaRPr lang="en-US" sz="1200" dirty="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dirty="0">
                          <a:effectLst/>
                        </a:rPr>
                        <a:t>5 </a:t>
                      </a:r>
                      <a:endParaRPr lang="en-US" sz="1200" dirty="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dirty="0">
                          <a:effectLst/>
                        </a:rPr>
                        <a:t>5 </a:t>
                      </a:r>
                      <a:endParaRPr lang="en-US" sz="1200" dirty="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dirty="0">
                          <a:effectLst/>
                        </a:rPr>
                        <a:t>6615 </a:t>
                      </a:r>
                      <a:endParaRPr lang="en-US" sz="1200" dirty="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dirty="0">
                          <a:effectLst/>
                        </a:rPr>
                        <a:t>35100 </a:t>
                      </a:r>
                      <a:endParaRPr lang="en-US" sz="1200" dirty="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dirty="0">
                          <a:effectLst/>
                        </a:rPr>
                        <a:t>5 </a:t>
                      </a:r>
                      <a:endParaRPr lang="en-US" sz="1200" dirty="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dirty="0">
                          <a:effectLst/>
                        </a:rPr>
                        <a:t>68 </a:t>
                      </a:r>
                      <a:endParaRPr lang="en-US" sz="1200" dirty="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gridSpan="2">
                  <a:txBody>
                    <a:bodyPr/>
                    <a:lstStyle/>
                    <a:p>
                      <a:pPr marL="0" marR="0" algn="ctr">
                        <a:lnSpc>
                          <a:spcPct val="150000"/>
                        </a:lnSpc>
                        <a:spcBef>
                          <a:spcPts val="0"/>
                        </a:spcBef>
                        <a:spcAft>
                          <a:spcPts val="0"/>
                        </a:spcAft>
                      </a:pPr>
                      <a:r>
                        <a:rPr lang="en-GB" sz="1200" dirty="0">
                          <a:effectLst/>
                        </a:rPr>
                        <a:t>17841 </a:t>
                      </a:r>
                      <a:endParaRPr lang="en-US" sz="1200" dirty="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hMerge="1">
                  <a:txBody>
                    <a:bodyPr/>
                    <a:lstStyle/>
                    <a:p>
                      <a:pPr marL="0" marR="0" algn="ctr">
                        <a:lnSpc>
                          <a:spcPct val="150000"/>
                        </a:lnSpc>
                        <a:spcBef>
                          <a:spcPts val="0"/>
                        </a:spcBef>
                        <a:spcAft>
                          <a:spcPts val="0"/>
                        </a:spcAft>
                      </a:pP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dirty="0">
                          <a:effectLst/>
                        </a:rPr>
                        <a:t>24456 </a:t>
                      </a:r>
                      <a:endParaRPr lang="en-US" sz="1200" dirty="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r>
              <a:tr h="284734">
                <a:tc>
                  <a:txBody>
                    <a:bodyPr/>
                    <a:lstStyle/>
                    <a:p>
                      <a:pPr marL="0" marR="0" algn="ctr">
                        <a:lnSpc>
                          <a:spcPct val="150000"/>
                        </a:lnSpc>
                        <a:spcBef>
                          <a:spcPts val="0"/>
                        </a:spcBef>
                        <a:spcAft>
                          <a:spcPts val="0"/>
                        </a:spcAft>
                      </a:pPr>
                      <a:r>
                        <a:rPr lang="en-GB" sz="1200">
                          <a:effectLst/>
                        </a:rPr>
                        <a:t>A4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a:effectLst/>
                        </a:rPr>
                        <a:t>7.6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a:effectLst/>
                        </a:rPr>
                        <a:t>10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a:effectLst/>
                        </a:rPr>
                        <a:t>5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a:effectLst/>
                        </a:rPr>
                        <a:t>5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a:effectLst/>
                        </a:rPr>
                        <a:t>5845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a:effectLst/>
                        </a:rPr>
                        <a:t>32200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a:effectLst/>
                        </a:rPr>
                        <a:t>4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a:effectLst/>
                        </a:rPr>
                        <a:t>68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gridSpan="2">
                  <a:txBody>
                    <a:bodyPr/>
                    <a:lstStyle/>
                    <a:p>
                      <a:pPr marL="0" marR="0" algn="ctr">
                        <a:lnSpc>
                          <a:spcPct val="150000"/>
                        </a:lnSpc>
                        <a:spcBef>
                          <a:spcPts val="0"/>
                        </a:spcBef>
                        <a:spcAft>
                          <a:spcPts val="0"/>
                        </a:spcAft>
                      </a:pPr>
                      <a:r>
                        <a:rPr lang="en-GB" sz="1200">
                          <a:effectLst/>
                        </a:rPr>
                        <a:t>16520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hMerge="1">
                  <a:txBody>
                    <a:bodyPr/>
                    <a:lstStyle/>
                    <a:p>
                      <a:pPr marL="0" marR="0" algn="ctr">
                        <a:lnSpc>
                          <a:spcPct val="150000"/>
                        </a:lnSpc>
                        <a:spcBef>
                          <a:spcPts val="0"/>
                        </a:spcBef>
                        <a:spcAft>
                          <a:spcPts val="0"/>
                        </a:spcAft>
                      </a:pP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a:effectLst/>
                        </a:rPr>
                        <a:t>22365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r>
              <a:tr h="284734">
                <a:tc>
                  <a:txBody>
                    <a:bodyPr/>
                    <a:lstStyle/>
                    <a:p>
                      <a:pPr marL="0" marR="0" algn="ctr">
                        <a:lnSpc>
                          <a:spcPct val="150000"/>
                        </a:lnSpc>
                        <a:spcBef>
                          <a:spcPts val="0"/>
                        </a:spcBef>
                        <a:spcAft>
                          <a:spcPts val="0"/>
                        </a:spcAft>
                      </a:pPr>
                      <a:r>
                        <a:rPr lang="en-GB" sz="1200">
                          <a:effectLst/>
                        </a:rPr>
                        <a:t>A5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a:effectLst/>
                        </a:rPr>
                        <a:t>20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a:effectLst/>
                        </a:rPr>
                        <a:t>0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a:effectLst/>
                        </a:rPr>
                        <a:t>5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a:effectLst/>
                        </a:rPr>
                        <a:t>5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a:effectLst/>
                        </a:rPr>
                        <a:t>6615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a:effectLst/>
                        </a:rPr>
                        <a:t>35100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a:effectLst/>
                        </a:rPr>
                        <a:t>5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a:effectLst/>
                        </a:rPr>
                        <a:t>68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gridSpan="2">
                  <a:txBody>
                    <a:bodyPr/>
                    <a:lstStyle/>
                    <a:p>
                      <a:pPr marL="0" marR="0" algn="ctr">
                        <a:lnSpc>
                          <a:spcPct val="150000"/>
                        </a:lnSpc>
                        <a:spcBef>
                          <a:spcPts val="0"/>
                        </a:spcBef>
                        <a:spcAft>
                          <a:spcPts val="0"/>
                        </a:spcAft>
                      </a:pPr>
                      <a:r>
                        <a:rPr lang="en-GB" sz="1200">
                          <a:effectLst/>
                        </a:rPr>
                        <a:t>17841 </a:t>
                      </a:r>
                      <a:endParaRPr lang="en-US" sz="120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hMerge="1">
                  <a:txBody>
                    <a:bodyPr/>
                    <a:lstStyle/>
                    <a:p>
                      <a:pPr marL="0" marR="0" algn="ctr">
                        <a:lnSpc>
                          <a:spcPct val="150000"/>
                        </a:lnSpc>
                        <a:spcBef>
                          <a:spcPts val="0"/>
                        </a:spcBef>
                        <a:spcAft>
                          <a:spcPts val="0"/>
                        </a:spcAft>
                      </a:pPr>
                      <a:endParaRPr lang="en-US" sz="1200" dirty="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c>
                  <a:txBody>
                    <a:bodyPr/>
                    <a:lstStyle/>
                    <a:p>
                      <a:pPr marL="0" marR="0" algn="ctr">
                        <a:lnSpc>
                          <a:spcPct val="150000"/>
                        </a:lnSpc>
                        <a:spcBef>
                          <a:spcPts val="0"/>
                        </a:spcBef>
                        <a:spcAft>
                          <a:spcPts val="0"/>
                        </a:spcAft>
                      </a:pPr>
                      <a:r>
                        <a:rPr lang="en-GB" sz="1200" dirty="0">
                          <a:effectLst/>
                        </a:rPr>
                        <a:t>24456 </a:t>
                      </a:r>
                      <a:endParaRPr lang="en-US" sz="1200" dirty="0">
                        <a:effectLst/>
                        <a:latin typeface="Calibri" panose="020F0502020204030204" pitchFamily="34" charset="0"/>
                        <a:ea typeface="Times New Roman" panose="02020603050405020304" pitchFamily="18" charset="0"/>
                        <a:cs typeface="Arial" panose="020B0604020202020204" pitchFamily="34" charset="0"/>
                      </a:endParaRPr>
                    </a:p>
                  </a:txBody>
                  <a:tcPr marL="36500" marR="36500" marT="0" marB="0"/>
                </a:tc>
              </a:tr>
            </a:tbl>
          </a:graphicData>
        </a:graphic>
      </p:graphicFrame>
      <p:sp>
        <p:nvSpPr>
          <p:cNvPr id="10" name="Oval 9"/>
          <p:cNvSpPr/>
          <p:nvPr/>
        </p:nvSpPr>
        <p:spPr>
          <a:xfrm>
            <a:off x="7278627" y="4787975"/>
            <a:ext cx="758952" cy="331267"/>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Oval 11"/>
          <p:cNvSpPr/>
          <p:nvPr/>
        </p:nvSpPr>
        <p:spPr>
          <a:xfrm>
            <a:off x="7292342" y="5115649"/>
            <a:ext cx="758952" cy="331267"/>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9847023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173736" y="693664"/>
            <a:ext cx="8513064" cy="1178746"/>
          </a:xfrm>
        </p:spPr>
        <p:txBody>
          <a:bodyPr>
            <a:normAutofit/>
          </a:bodyPr>
          <a:lstStyle/>
          <a:p>
            <a:pPr algn="just"/>
            <a:r>
              <a:rPr lang="en-GB" sz="1600" dirty="0"/>
              <a:t>Our empirical findings show that women participate in all agricultural activities. </a:t>
            </a:r>
            <a:endParaRPr lang="en-GB" sz="1600" dirty="0" smtClean="0"/>
          </a:p>
          <a:p>
            <a:pPr algn="just"/>
            <a:r>
              <a:rPr lang="en-GB" sz="1600" dirty="0" smtClean="0"/>
              <a:t>More </a:t>
            </a:r>
            <a:r>
              <a:rPr lang="en-GB" sz="1600" dirty="0"/>
              <a:t>than 70% of respondents say that the contribution of women in agricultural activities is equal or more than 50</a:t>
            </a:r>
            <a:r>
              <a:rPr lang="en-GB" sz="1600" dirty="0" smtClean="0"/>
              <a:t>%.</a:t>
            </a:r>
          </a:p>
          <a:p>
            <a:pPr algn="just"/>
            <a:r>
              <a:rPr lang="en-GB" sz="1600" dirty="0" smtClean="0"/>
              <a:t>Such </a:t>
            </a:r>
            <a:r>
              <a:rPr lang="en-GB" sz="1600" dirty="0"/>
              <a:t>rate is very important to encourage farmers to adopt CA (44% for CA adopters). </a:t>
            </a:r>
            <a:endParaRPr lang="en-US" sz="1600" dirty="0"/>
          </a:p>
        </p:txBody>
      </p:sp>
      <p:sp>
        <p:nvSpPr>
          <p:cNvPr id="4" name="Title 6"/>
          <p:cNvSpPr>
            <a:spLocks noGrp="1"/>
          </p:cNvSpPr>
          <p:nvPr>
            <p:ph type="title"/>
          </p:nvPr>
        </p:nvSpPr>
        <p:spPr>
          <a:xfrm>
            <a:off x="457200" y="76200"/>
            <a:ext cx="8229600" cy="487362"/>
          </a:xfrm>
        </p:spPr>
        <p:txBody>
          <a:bodyPr>
            <a:normAutofit/>
          </a:bodyPr>
          <a:lstStyle/>
          <a:p>
            <a:pPr algn="ctr"/>
            <a:r>
              <a:rPr lang="en-US" dirty="0" smtClean="0"/>
              <a:t>Gender limitations and advantages</a:t>
            </a:r>
            <a:endParaRPr lang="en-US" dirty="0"/>
          </a:p>
        </p:txBody>
      </p:sp>
      <p:grpSp>
        <p:nvGrpSpPr>
          <p:cNvPr id="5" name="Group 4"/>
          <p:cNvGrpSpPr/>
          <p:nvPr/>
        </p:nvGrpSpPr>
        <p:grpSpPr>
          <a:xfrm>
            <a:off x="4430268" y="2465150"/>
            <a:ext cx="1778156" cy="1778156"/>
            <a:chOff x="3130905" y="288950"/>
            <a:chExt cx="1778156" cy="1778156"/>
          </a:xfrm>
        </p:grpSpPr>
        <p:sp>
          <p:nvSpPr>
            <p:cNvPr id="6" name="Rounded Rectangle 5"/>
            <p:cNvSpPr/>
            <p:nvPr/>
          </p:nvSpPr>
          <p:spPr>
            <a:xfrm>
              <a:off x="3130905" y="288950"/>
              <a:ext cx="1778156" cy="1778156"/>
            </a:xfrm>
            <a:prstGeom prst="roundRect">
              <a:avLst/>
            </a:prstGeom>
          </p:spPr>
          <p:style>
            <a:lnRef idx="2">
              <a:schemeClr val="dk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7" name="Rounded Rectangle 4"/>
            <p:cNvSpPr/>
            <p:nvPr/>
          </p:nvSpPr>
          <p:spPr>
            <a:xfrm>
              <a:off x="3217707" y="375752"/>
              <a:ext cx="1604552" cy="1604552"/>
            </a:xfrm>
            <a:prstGeom prst="rect">
              <a:avLst/>
            </a:prstGeom>
            <a:solidFill>
              <a:srgbClr val="FFFF00"/>
            </a:solidFill>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fr-FR" sz="1050" b="1" kern="1200" dirty="0">
                  <a:latin typeface="Times New Roman" pitchFamily="18" charset="0"/>
                  <a:cs typeface="Times New Roman" pitchFamily="18" charset="0"/>
                </a:rPr>
                <a:t>The collaboratif model</a:t>
              </a:r>
            </a:p>
            <a:p>
              <a:pPr lvl="0" algn="ctr" defTabSz="466725">
                <a:lnSpc>
                  <a:spcPct val="90000"/>
                </a:lnSpc>
                <a:spcBef>
                  <a:spcPct val="0"/>
                </a:spcBef>
                <a:spcAft>
                  <a:spcPct val="35000"/>
                </a:spcAft>
              </a:pPr>
              <a:r>
                <a:rPr lang="fr-FR" sz="1050" b="1" kern="1200" dirty="0">
                  <a:latin typeface="Times New Roman" pitchFamily="18" charset="0"/>
                  <a:cs typeface="Times New Roman" pitchFamily="18" charset="0"/>
                </a:rPr>
                <a:t> </a:t>
              </a:r>
            </a:p>
            <a:p>
              <a:pPr lvl="0" algn="ctr" defTabSz="466725">
                <a:lnSpc>
                  <a:spcPct val="90000"/>
                </a:lnSpc>
                <a:spcBef>
                  <a:spcPct val="0"/>
                </a:spcBef>
                <a:spcAft>
                  <a:spcPct val="35000"/>
                </a:spcAft>
              </a:pPr>
              <a:r>
                <a:rPr lang="fr-FR" sz="1050" kern="1200" dirty="0">
                  <a:latin typeface="Times New Roman" pitchFamily="18" charset="0"/>
                  <a:cs typeface="Times New Roman" pitchFamily="18" charset="0"/>
                </a:rPr>
                <a:t>-</a:t>
              </a:r>
              <a:r>
                <a:rPr lang="fr-FR" sz="1050" kern="1200" dirty="0" err="1">
                  <a:latin typeface="Times New Roman" pitchFamily="18" charset="0"/>
                  <a:cs typeface="Times New Roman" pitchFamily="18" charset="0"/>
                </a:rPr>
                <a:t>Activities</a:t>
              </a:r>
              <a:r>
                <a:rPr lang="fr-FR" sz="1050" kern="1200" dirty="0">
                  <a:latin typeface="Times New Roman" pitchFamily="18" charset="0"/>
                  <a:cs typeface="Times New Roman" pitchFamily="18" charset="0"/>
                </a:rPr>
                <a:t> are not </a:t>
              </a:r>
              <a:r>
                <a:rPr lang="fr-FR" sz="1050" kern="1200" dirty="0" err="1">
                  <a:latin typeface="Times New Roman" pitchFamily="18" charset="0"/>
                  <a:cs typeface="Times New Roman" pitchFamily="18" charset="0"/>
                </a:rPr>
                <a:t>clearly</a:t>
              </a:r>
              <a:r>
                <a:rPr lang="fr-FR" sz="1050" kern="1200" dirty="0">
                  <a:latin typeface="Times New Roman" pitchFamily="18" charset="0"/>
                  <a:cs typeface="Times New Roman" pitchFamily="18" charset="0"/>
                </a:rPr>
                <a:t> </a:t>
              </a:r>
              <a:r>
                <a:rPr lang="fr-FR" sz="1050" kern="1200" dirty="0" err="1">
                  <a:latin typeface="Times New Roman" pitchFamily="18" charset="0"/>
                  <a:cs typeface="Times New Roman" pitchFamily="18" charset="0"/>
                </a:rPr>
                <a:t>defined</a:t>
              </a:r>
              <a:r>
                <a:rPr lang="fr-FR" sz="1050" kern="1200" dirty="0">
                  <a:latin typeface="Times New Roman" pitchFamily="18" charset="0"/>
                  <a:cs typeface="Times New Roman" pitchFamily="18" charset="0"/>
                </a:rPr>
                <a:t> and </a:t>
              </a:r>
              <a:r>
                <a:rPr lang="fr-FR" sz="1050" kern="1200" dirty="0" err="1">
                  <a:latin typeface="Times New Roman" pitchFamily="18" charset="0"/>
                  <a:cs typeface="Times New Roman" pitchFamily="18" charset="0"/>
                </a:rPr>
                <a:t>divided</a:t>
              </a:r>
              <a:r>
                <a:rPr lang="fr-FR" sz="1050" kern="1200" dirty="0">
                  <a:latin typeface="Times New Roman" pitchFamily="18" charset="0"/>
                  <a:cs typeface="Times New Roman" pitchFamily="18" charset="0"/>
                </a:rPr>
                <a:t>.</a:t>
              </a:r>
            </a:p>
            <a:p>
              <a:pPr lvl="0" algn="ctr" defTabSz="466725">
                <a:lnSpc>
                  <a:spcPct val="90000"/>
                </a:lnSpc>
                <a:spcBef>
                  <a:spcPct val="0"/>
                </a:spcBef>
                <a:spcAft>
                  <a:spcPct val="35000"/>
                </a:spcAft>
              </a:pPr>
              <a:r>
                <a:rPr lang="fr-FR" sz="1050" kern="1200" dirty="0">
                  <a:latin typeface="Times New Roman" pitchFamily="18" charset="0"/>
                  <a:cs typeface="Times New Roman" pitchFamily="18" charset="0"/>
                </a:rPr>
                <a:t>-</a:t>
              </a:r>
              <a:r>
                <a:rPr lang="fr-FR" sz="1050" kern="1200" dirty="0" err="1">
                  <a:latin typeface="Times New Roman" pitchFamily="18" charset="0"/>
                  <a:cs typeface="Times New Roman" pitchFamily="18" charset="0"/>
                </a:rPr>
                <a:t>Households</a:t>
              </a:r>
              <a:r>
                <a:rPr lang="fr-FR" sz="1050" kern="1200" dirty="0">
                  <a:latin typeface="Times New Roman" pitchFamily="18" charset="0"/>
                  <a:cs typeface="Times New Roman" pitchFamily="18" charset="0"/>
                </a:rPr>
                <a:t> </a:t>
              </a:r>
              <a:r>
                <a:rPr lang="fr-FR" sz="1050" kern="1200" dirty="0" err="1">
                  <a:latin typeface="Times New Roman" pitchFamily="18" charset="0"/>
                  <a:cs typeface="Times New Roman" pitchFamily="18" charset="0"/>
                </a:rPr>
                <a:t>tasks</a:t>
              </a:r>
              <a:r>
                <a:rPr lang="fr-FR" sz="1050" kern="1200" dirty="0">
                  <a:latin typeface="Times New Roman" pitchFamily="18" charset="0"/>
                  <a:cs typeface="Times New Roman" pitchFamily="18" charset="0"/>
                </a:rPr>
                <a:t> are </a:t>
              </a:r>
              <a:r>
                <a:rPr lang="fr-FR" sz="1050" kern="1200" dirty="0" err="1">
                  <a:latin typeface="Times New Roman" pitchFamily="18" charset="0"/>
                  <a:cs typeface="Times New Roman" pitchFamily="18" charset="0"/>
                </a:rPr>
                <a:t>mainly</a:t>
              </a:r>
              <a:r>
                <a:rPr lang="fr-FR" sz="1050" kern="1200" dirty="0">
                  <a:latin typeface="Times New Roman" pitchFamily="18" charset="0"/>
                  <a:cs typeface="Times New Roman" pitchFamily="18" charset="0"/>
                </a:rPr>
                <a:t> </a:t>
              </a:r>
              <a:r>
                <a:rPr lang="fr-FR" sz="1050" kern="1200" dirty="0" err="1">
                  <a:latin typeface="Times New Roman" pitchFamily="18" charset="0"/>
                  <a:cs typeface="Times New Roman" pitchFamily="18" charset="0"/>
                </a:rPr>
                <a:t>related</a:t>
              </a:r>
              <a:r>
                <a:rPr lang="fr-FR" sz="1050" kern="1200" dirty="0">
                  <a:latin typeface="Times New Roman" pitchFamily="18" charset="0"/>
                  <a:cs typeface="Times New Roman" pitchFamily="18" charset="0"/>
                </a:rPr>
                <a:t> to </a:t>
              </a:r>
              <a:r>
                <a:rPr lang="fr-FR" sz="1050" kern="1200" dirty="0" err="1">
                  <a:latin typeface="Times New Roman" pitchFamily="18" charset="0"/>
                  <a:cs typeface="Times New Roman" pitchFamily="18" charset="0"/>
                </a:rPr>
                <a:t>women</a:t>
              </a:r>
              <a:r>
                <a:rPr lang="fr-FR" sz="1050" kern="1200" dirty="0">
                  <a:latin typeface="Times New Roman" pitchFamily="18" charset="0"/>
                  <a:cs typeface="Times New Roman" pitchFamily="18" charset="0"/>
                </a:rPr>
                <a:t>.</a:t>
              </a:r>
            </a:p>
            <a:p>
              <a:pPr lvl="0" algn="ctr" defTabSz="466725">
                <a:lnSpc>
                  <a:spcPct val="90000"/>
                </a:lnSpc>
                <a:spcBef>
                  <a:spcPct val="0"/>
                </a:spcBef>
                <a:spcAft>
                  <a:spcPct val="35000"/>
                </a:spcAft>
              </a:pPr>
              <a:r>
                <a:rPr lang="fr-FR" sz="1050" kern="1200" dirty="0">
                  <a:latin typeface="Times New Roman" pitchFamily="18" charset="0"/>
                  <a:cs typeface="Times New Roman" pitchFamily="18" charset="0"/>
                </a:rPr>
                <a:t>-One </a:t>
              </a:r>
              <a:r>
                <a:rPr lang="fr-FR" sz="1050" kern="1200" dirty="0" err="1">
                  <a:latin typeface="Times New Roman" pitchFamily="18" charset="0"/>
                  <a:cs typeface="Times New Roman" pitchFamily="18" charset="0"/>
                </a:rPr>
                <a:t>person</a:t>
              </a:r>
              <a:r>
                <a:rPr lang="fr-FR" sz="1050" kern="1200" dirty="0">
                  <a:latin typeface="Times New Roman" pitchFamily="18" charset="0"/>
                  <a:cs typeface="Times New Roman" pitchFamily="18" charset="0"/>
                </a:rPr>
                <a:t> has the </a:t>
              </a:r>
              <a:r>
                <a:rPr lang="fr-FR" sz="1050" kern="1200" dirty="0" err="1">
                  <a:latin typeface="Times New Roman" pitchFamily="18" charset="0"/>
                  <a:cs typeface="Times New Roman" pitchFamily="18" charset="0"/>
                </a:rPr>
                <a:t>greatest</a:t>
              </a:r>
              <a:r>
                <a:rPr lang="fr-FR" sz="1050" kern="1200" dirty="0">
                  <a:latin typeface="Times New Roman" pitchFamily="18" charset="0"/>
                  <a:cs typeface="Times New Roman" pitchFamily="18" charset="0"/>
                </a:rPr>
                <a:t> </a:t>
              </a:r>
              <a:r>
                <a:rPr lang="fr-FR" sz="1050" kern="1200" dirty="0" err="1">
                  <a:latin typeface="Times New Roman" pitchFamily="18" charset="0"/>
                  <a:cs typeface="Times New Roman" pitchFamily="18" charset="0"/>
                </a:rPr>
                <a:t>notority</a:t>
              </a:r>
              <a:r>
                <a:rPr lang="fr-FR" sz="1050" kern="1200" dirty="0">
                  <a:latin typeface="Times New Roman" pitchFamily="18" charset="0"/>
                  <a:cs typeface="Times New Roman" pitchFamily="18" charset="0"/>
                </a:rPr>
                <a:t> on </a:t>
              </a:r>
              <a:r>
                <a:rPr lang="fr-FR" sz="1050" kern="1200" dirty="0" err="1">
                  <a:latin typeface="Times New Roman" pitchFamily="18" charset="0"/>
                  <a:cs typeface="Times New Roman" pitchFamily="18" charset="0"/>
                </a:rPr>
                <a:t>farm</a:t>
              </a:r>
              <a:r>
                <a:rPr lang="fr-FR" sz="1050" kern="1200" dirty="0">
                  <a:latin typeface="Times New Roman" pitchFamily="18" charset="0"/>
                  <a:cs typeface="Times New Roman" pitchFamily="18" charset="0"/>
                </a:rPr>
                <a:t> (</a:t>
              </a:r>
              <a:r>
                <a:rPr lang="fr-FR" sz="1050" kern="1200" dirty="0" err="1">
                  <a:latin typeface="Times New Roman" pitchFamily="18" charset="0"/>
                  <a:cs typeface="Times New Roman" pitchFamily="18" charset="0"/>
                </a:rPr>
                <a:t>father</a:t>
              </a:r>
              <a:r>
                <a:rPr lang="fr-FR" sz="1050" kern="1200" dirty="0">
                  <a:latin typeface="Times New Roman" pitchFamily="18" charset="0"/>
                  <a:cs typeface="Times New Roman" pitchFamily="18" charset="0"/>
                </a:rPr>
                <a:t>/ grand-</a:t>
              </a:r>
              <a:r>
                <a:rPr lang="fr-FR" sz="1050" kern="1200" dirty="0" err="1">
                  <a:latin typeface="Times New Roman" pitchFamily="18" charset="0"/>
                  <a:cs typeface="Times New Roman" pitchFamily="18" charset="0"/>
                </a:rPr>
                <a:t>father</a:t>
              </a:r>
              <a:r>
                <a:rPr lang="fr-FR" sz="1050" kern="1200" dirty="0">
                  <a:latin typeface="Times New Roman" pitchFamily="18" charset="0"/>
                  <a:cs typeface="Times New Roman" pitchFamily="18" charset="0"/>
                </a:rPr>
                <a:t>/</a:t>
              </a:r>
              <a:r>
                <a:rPr lang="fr-FR" sz="1050" kern="1200" dirty="0" err="1">
                  <a:latin typeface="Times New Roman" pitchFamily="18" charset="0"/>
                  <a:cs typeface="Times New Roman" pitchFamily="18" charset="0"/>
                </a:rPr>
                <a:t>husband</a:t>
              </a:r>
              <a:r>
                <a:rPr lang="fr-FR" sz="1050" kern="1200" dirty="0">
                  <a:latin typeface="Times New Roman" pitchFamily="18" charset="0"/>
                  <a:cs typeface="Times New Roman" pitchFamily="18" charset="0"/>
                </a:rPr>
                <a:t>, etc.)</a:t>
              </a:r>
            </a:p>
          </p:txBody>
        </p:sp>
      </p:grpSp>
      <p:grpSp>
        <p:nvGrpSpPr>
          <p:cNvPr id="9" name="Group 8"/>
          <p:cNvGrpSpPr/>
          <p:nvPr/>
        </p:nvGrpSpPr>
        <p:grpSpPr>
          <a:xfrm>
            <a:off x="2270108" y="2517564"/>
            <a:ext cx="1778156" cy="1778156"/>
            <a:chOff x="1041571" y="288950"/>
            <a:chExt cx="1778156" cy="1778156"/>
          </a:xfrm>
        </p:grpSpPr>
        <p:sp>
          <p:nvSpPr>
            <p:cNvPr id="10" name="Rounded Rectangle 9"/>
            <p:cNvSpPr/>
            <p:nvPr/>
          </p:nvSpPr>
          <p:spPr>
            <a:xfrm>
              <a:off x="1041571" y="288950"/>
              <a:ext cx="1778156" cy="1778156"/>
            </a:xfrm>
            <a:prstGeom prst="roundRect">
              <a:avLst/>
            </a:prstGeom>
          </p:spPr>
          <p:style>
            <a:lnRef idx="2">
              <a:schemeClr val="dk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1" name="Rounded Rectangle 4"/>
            <p:cNvSpPr/>
            <p:nvPr/>
          </p:nvSpPr>
          <p:spPr>
            <a:xfrm>
              <a:off x="1128373" y="375752"/>
              <a:ext cx="1604552" cy="160455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fr-FR" sz="1050" b="1" kern="1200">
                  <a:latin typeface="Times New Roman" pitchFamily="18" charset="0"/>
                  <a:cs typeface="Times New Roman" pitchFamily="18" charset="0"/>
                </a:rPr>
                <a:t>The complementary model</a:t>
              </a:r>
            </a:p>
            <a:p>
              <a:pPr lvl="0" algn="ctr" defTabSz="466725">
                <a:lnSpc>
                  <a:spcPct val="90000"/>
                </a:lnSpc>
                <a:spcBef>
                  <a:spcPct val="0"/>
                </a:spcBef>
                <a:spcAft>
                  <a:spcPct val="35000"/>
                </a:spcAft>
              </a:pPr>
              <a:endParaRPr lang="fr-FR" sz="1050" b="1" kern="1200">
                <a:latin typeface="Times New Roman" pitchFamily="18" charset="0"/>
                <a:cs typeface="Times New Roman" pitchFamily="18" charset="0"/>
              </a:endParaRPr>
            </a:p>
            <a:p>
              <a:pPr lvl="0" algn="ctr" defTabSz="466725">
                <a:lnSpc>
                  <a:spcPct val="90000"/>
                </a:lnSpc>
                <a:spcBef>
                  <a:spcPct val="0"/>
                </a:spcBef>
                <a:spcAft>
                  <a:spcPct val="35000"/>
                </a:spcAft>
              </a:pPr>
              <a:r>
                <a:rPr lang="fr-FR" sz="1050" kern="1200">
                  <a:latin typeface="Times New Roman" pitchFamily="18" charset="0"/>
                  <a:cs typeface="Times New Roman" pitchFamily="18" charset="0"/>
                </a:rPr>
                <a:t>-Net division of roles</a:t>
              </a:r>
            </a:p>
            <a:p>
              <a:pPr lvl="0" algn="ctr" defTabSz="466725">
                <a:lnSpc>
                  <a:spcPct val="90000"/>
                </a:lnSpc>
                <a:spcBef>
                  <a:spcPct val="0"/>
                </a:spcBef>
                <a:spcAft>
                  <a:spcPct val="35000"/>
                </a:spcAft>
              </a:pPr>
              <a:r>
                <a:rPr lang="fr-FR" sz="1050" kern="1200">
                  <a:latin typeface="Times New Roman" pitchFamily="18" charset="0"/>
                  <a:cs typeface="Times New Roman" pitchFamily="18" charset="0"/>
                </a:rPr>
                <a:t>-Each one contributes according to his specifiicity</a:t>
              </a:r>
            </a:p>
            <a:p>
              <a:pPr lvl="0" algn="ctr" defTabSz="466725">
                <a:lnSpc>
                  <a:spcPct val="90000"/>
                </a:lnSpc>
                <a:spcBef>
                  <a:spcPct val="0"/>
                </a:spcBef>
                <a:spcAft>
                  <a:spcPct val="35000"/>
                </a:spcAft>
              </a:pPr>
              <a:r>
                <a:rPr lang="fr-FR" sz="1050" kern="1200">
                  <a:latin typeface="Times New Roman" pitchFamily="18" charset="0"/>
                  <a:cs typeface="Times New Roman" pitchFamily="18" charset="0"/>
                </a:rPr>
                <a:t>- The good management over weights individual intrests </a:t>
              </a:r>
            </a:p>
          </p:txBody>
        </p:sp>
      </p:grpSp>
      <p:sp>
        <p:nvSpPr>
          <p:cNvPr id="12" name="Quad Arrow 11"/>
          <p:cNvSpPr/>
          <p:nvPr/>
        </p:nvSpPr>
        <p:spPr>
          <a:xfrm>
            <a:off x="2060713" y="2307411"/>
            <a:ext cx="4445391" cy="4445391"/>
          </a:xfrm>
          <a:prstGeom prst="quadArrow">
            <a:avLst>
              <a:gd name="adj1" fmla="val 2000"/>
              <a:gd name="adj2" fmla="val 4000"/>
              <a:gd name="adj3" fmla="val 5000"/>
            </a:avLst>
          </a:prstGeom>
        </p:spPr>
        <p:style>
          <a:lnRef idx="0">
            <a:schemeClr val="dk1">
              <a:hueOff val="0"/>
              <a:satOff val="0"/>
              <a:lumOff val="0"/>
              <a:alphaOff val="0"/>
            </a:schemeClr>
          </a:lnRef>
          <a:fillRef idx="1">
            <a:schemeClr val="dk1">
              <a:tint val="40000"/>
              <a:hueOff val="0"/>
              <a:satOff val="0"/>
              <a:lumOff val="0"/>
              <a:alphaOff val="0"/>
            </a:schemeClr>
          </a:fillRef>
          <a:effectRef idx="0">
            <a:schemeClr val="dk1">
              <a:tint val="40000"/>
              <a:hueOff val="0"/>
              <a:satOff val="0"/>
              <a:lumOff val="0"/>
              <a:alphaOff val="0"/>
            </a:schemeClr>
          </a:effectRef>
          <a:fontRef idx="minor">
            <a:schemeClr val="dk1">
              <a:hueOff val="0"/>
              <a:satOff val="0"/>
              <a:lumOff val="0"/>
              <a:alphaOff val="0"/>
            </a:schemeClr>
          </a:fontRef>
        </p:style>
      </p:sp>
      <p:grpSp>
        <p:nvGrpSpPr>
          <p:cNvPr id="13" name="Group 12"/>
          <p:cNvGrpSpPr/>
          <p:nvPr/>
        </p:nvGrpSpPr>
        <p:grpSpPr>
          <a:xfrm>
            <a:off x="4497688" y="4610004"/>
            <a:ext cx="1778156" cy="1778156"/>
            <a:chOff x="3130905" y="2378284"/>
            <a:chExt cx="1778156" cy="1778156"/>
          </a:xfrm>
        </p:grpSpPr>
        <p:sp>
          <p:nvSpPr>
            <p:cNvPr id="14" name="Rounded Rectangle 13"/>
            <p:cNvSpPr/>
            <p:nvPr/>
          </p:nvSpPr>
          <p:spPr>
            <a:xfrm>
              <a:off x="3130905" y="2378284"/>
              <a:ext cx="1778156" cy="1778156"/>
            </a:xfrm>
            <a:prstGeom prst="roundRect">
              <a:avLst/>
            </a:prstGeom>
          </p:spPr>
          <p:style>
            <a:lnRef idx="2">
              <a:schemeClr val="dk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5" name="Rounded Rectangle 4"/>
            <p:cNvSpPr/>
            <p:nvPr/>
          </p:nvSpPr>
          <p:spPr>
            <a:xfrm>
              <a:off x="3217707" y="2465086"/>
              <a:ext cx="1604552" cy="160455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fr-FR" sz="1050" b="1" kern="1200">
                  <a:latin typeface="Times New Roman" pitchFamily="18" charset="0"/>
                  <a:cs typeface="Times New Roman" pitchFamily="18" charset="0"/>
                </a:rPr>
                <a:t>The unipersonnel model</a:t>
              </a:r>
            </a:p>
            <a:p>
              <a:pPr lvl="0" algn="ctr" defTabSz="466725">
                <a:lnSpc>
                  <a:spcPct val="90000"/>
                </a:lnSpc>
                <a:spcBef>
                  <a:spcPct val="0"/>
                </a:spcBef>
                <a:spcAft>
                  <a:spcPct val="35000"/>
                </a:spcAft>
              </a:pPr>
              <a:endParaRPr lang="fr-FR" sz="1050" b="1" kern="1200">
                <a:latin typeface="Times New Roman" pitchFamily="18" charset="0"/>
                <a:cs typeface="Times New Roman" pitchFamily="18" charset="0"/>
              </a:endParaRPr>
            </a:p>
            <a:p>
              <a:pPr lvl="0" algn="ctr" defTabSz="466725">
                <a:lnSpc>
                  <a:spcPct val="90000"/>
                </a:lnSpc>
                <a:spcBef>
                  <a:spcPct val="0"/>
                </a:spcBef>
                <a:spcAft>
                  <a:spcPct val="35000"/>
                </a:spcAft>
              </a:pPr>
              <a:r>
                <a:rPr lang="fr-FR" sz="1050" b="1" kern="1200">
                  <a:latin typeface="Times New Roman" pitchFamily="18" charset="0"/>
                  <a:cs typeface="Times New Roman" pitchFamily="18" charset="0"/>
                </a:rPr>
                <a:t> -O</a:t>
              </a:r>
              <a:r>
                <a:rPr lang="fr-FR" sz="1050" b="0" kern="1200">
                  <a:latin typeface="Times New Roman" pitchFamily="18" charset="0"/>
                  <a:cs typeface="Times New Roman" pitchFamily="18" charset="0"/>
                </a:rPr>
                <a:t>ne</a:t>
              </a:r>
              <a:r>
                <a:rPr lang="fr-FR" sz="1050" kern="1200">
                  <a:latin typeface="Times New Roman" pitchFamily="18" charset="0"/>
                  <a:cs typeface="Times New Roman" pitchFamily="18" charset="0"/>
                </a:rPr>
                <a:t> person in charge of accomplishing different tasks both on farm and into the house</a:t>
              </a:r>
            </a:p>
            <a:p>
              <a:pPr lvl="0" algn="ctr" defTabSz="466725">
                <a:lnSpc>
                  <a:spcPct val="90000"/>
                </a:lnSpc>
                <a:spcBef>
                  <a:spcPct val="0"/>
                </a:spcBef>
                <a:spcAft>
                  <a:spcPct val="35000"/>
                </a:spcAft>
              </a:pPr>
              <a:r>
                <a:rPr lang="fr-FR" sz="1050" kern="1200">
                  <a:latin typeface="Times New Roman" pitchFamily="18" charset="0"/>
                  <a:cs typeface="Times New Roman" pitchFamily="18" charset="0"/>
                </a:rPr>
                <a:t> - Making daily or strategic decisions</a:t>
              </a:r>
            </a:p>
          </p:txBody>
        </p:sp>
      </p:grpSp>
      <p:grpSp>
        <p:nvGrpSpPr>
          <p:cNvPr id="16" name="Group 15"/>
          <p:cNvGrpSpPr/>
          <p:nvPr/>
        </p:nvGrpSpPr>
        <p:grpSpPr>
          <a:xfrm>
            <a:off x="2390958" y="4600860"/>
            <a:ext cx="1778156" cy="1778156"/>
            <a:chOff x="1041571" y="2378284"/>
            <a:chExt cx="1778156" cy="1778156"/>
          </a:xfrm>
        </p:grpSpPr>
        <p:sp>
          <p:nvSpPr>
            <p:cNvPr id="17" name="Rounded Rectangle 16"/>
            <p:cNvSpPr/>
            <p:nvPr/>
          </p:nvSpPr>
          <p:spPr>
            <a:xfrm>
              <a:off x="1041571" y="2378284"/>
              <a:ext cx="1778156" cy="1778156"/>
            </a:xfrm>
            <a:prstGeom prst="roundRect">
              <a:avLst/>
            </a:prstGeom>
          </p:spPr>
          <p:style>
            <a:lnRef idx="2">
              <a:schemeClr val="dk1">
                <a:shade val="80000"/>
                <a:hueOff val="0"/>
                <a:satOff val="0"/>
                <a:lumOff val="0"/>
                <a:alphaOff val="0"/>
              </a:schemeClr>
            </a:lnRef>
            <a:fillRef idx="1">
              <a:schemeClr val="lt1">
                <a:hueOff val="0"/>
                <a:satOff val="0"/>
                <a:lumOff val="0"/>
                <a:alphaOff val="0"/>
              </a:schemeClr>
            </a:fillRef>
            <a:effectRef idx="0">
              <a:schemeClr val="lt1">
                <a:hueOff val="0"/>
                <a:satOff val="0"/>
                <a:lumOff val="0"/>
                <a:alphaOff val="0"/>
              </a:schemeClr>
            </a:effectRef>
            <a:fontRef idx="minor">
              <a:schemeClr val="dk1">
                <a:hueOff val="0"/>
                <a:satOff val="0"/>
                <a:lumOff val="0"/>
                <a:alphaOff val="0"/>
              </a:schemeClr>
            </a:fontRef>
          </p:style>
        </p:sp>
        <p:sp>
          <p:nvSpPr>
            <p:cNvPr id="18" name="Rounded Rectangle 4"/>
            <p:cNvSpPr/>
            <p:nvPr/>
          </p:nvSpPr>
          <p:spPr>
            <a:xfrm>
              <a:off x="1128373" y="2465086"/>
              <a:ext cx="1604552" cy="1604552"/>
            </a:xfrm>
            <a:prstGeom prst="rect">
              <a:avLst/>
            </a:prstGeom>
          </p:spPr>
          <p:style>
            <a:lnRef idx="0">
              <a:scrgbClr r="0" g="0" b="0"/>
            </a:lnRef>
            <a:fillRef idx="0">
              <a:scrgbClr r="0" g="0" b="0"/>
            </a:fillRef>
            <a:effectRef idx="0">
              <a:scrgbClr r="0" g="0" b="0"/>
            </a:effectRef>
            <a:fontRef idx="minor">
              <a:schemeClr val="dk1">
                <a:hueOff val="0"/>
                <a:satOff val="0"/>
                <a:lumOff val="0"/>
                <a:alphaOff val="0"/>
              </a:schemeClr>
            </a:fontRef>
          </p:style>
          <p:txBody>
            <a:bodyPr spcFirstLastPara="0" vert="horz" wrap="square" lIns="41910" tIns="41910" rIns="41910" bIns="41910" numCol="1" spcCol="1270" anchor="ctr" anchorCtr="0">
              <a:noAutofit/>
            </a:bodyPr>
            <a:lstStyle/>
            <a:p>
              <a:pPr lvl="0" algn="ctr" defTabSz="466725">
                <a:lnSpc>
                  <a:spcPct val="90000"/>
                </a:lnSpc>
                <a:spcBef>
                  <a:spcPct val="0"/>
                </a:spcBef>
                <a:spcAft>
                  <a:spcPct val="35000"/>
                </a:spcAft>
              </a:pPr>
              <a:r>
                <a:rPr lang="fr-FR" sz="1050" b="1" kern="1200">
                  <a:latin typeface="Times New Roman" pitchFamily="18" charset="0"/>
                  <a:cs typeface="Times New Roman" pitchFamily="18" charset="0"/>
                </a:rPr>
                <a:t>The individualized agricultural model</a:t>
              </a:r>
            </a:p>
            <a:p>
              <a:pPr lvl="0" algn="ctr" defTabSz="466725">
                <a:lnSpc>
                  <a:spcPct val="90000"/>
                </a:lnSpc>
                <a:spcBef>
                  <a:spcPct val="0"/>
                </a:spcBef>
                <a:spcAft>
                  <a:spcPct val="35000"/>
                </a:spcAft>
              </a:pPr>
              <a:endParaRPr lang="fr-FR" sz="1050" b="1" kern="1200">
                <a:latin typeface="Times New Roman" pitchFamily="18" charset="0"/>
                <a:cs typeface="Times New Roman" pitchFamily="18" charset="0"/>
              </a:endParaRPr>
            </a:p>
            <a:p>
              <a:pPr lvl="0" algn="ctr" defTabSz="466725">
                <a:lnSpc>
                  <a:spcPct val="90000"/>
                </a:lnSpc>
                <a:spcBef>
                  <a:spcPct val="0"/>
                </a:spcBef>
                <a:spcAft>
                  <a:spcPct val="35000"/>
                </a:spcAft>
              </a:pPr>
              <a:r>
                <a:rPr lang="fr-FR" sz="1050" kern="1200">
                  <a:latin typeface="Times New Roman" pitchFamily="18" charset="0"/>
                  <a:cs typeface="Times New Roman" pitchFamily="18" charset="0"/>
                </a:rPr>
                <a:t>- A collaboration model without tasks'specification</a:t>
              </a:r>
            </a:p>
            <a:p>
              <a:pPr lvl="0" algn="ctr" defTabSz="466725">
                <a:lnSpc>
                  <a:spcPct val="90000"/>
                </a:lnSpc>
                <a:spcBef>
                  <a:spcPct val="0"/>
                </a:spcBef>
                <a:spcAft>
                  <a:spcPct val="35000"/>
                </a:spcAft>
              </a:pPr>
              <a:r>
                <a:rPr lang="fr-FR" sz="1050" kern="1200">
                  <a:latin typeface="Times New Roman" pitchFamily="18" charset="0"/>
                  <a:cs typeface="Times New Roman" pitchFamily="18" charset="0"/>
                </a:rPr>
                <a:t> -Another person is in charge of managing activities on farm</a:t>
              </a:r>
            </a:p>
          </p:txBody>
        </p:sp>
      </p:grpSp>
      <p:sp>
        <p:nvSpPr>
          <p:cNvPr id="3" name="Rectangle 3"/>
          <p:cNvSpPr>
            <a:spLocks noChangeArrowheads="1"/>
          </p:cNvSpPr>
          <p:nvPr/>
        </p:nvSpPr>
        <p:spPr bwMode="auto">
          <a:xfrm>
            <a:off x="6535237" y="4243306"/>
            <a:ext cx="920751" cy="471488"/>
          </a:xfrm>
          <a:prstGeom prst="rect">
            <a:avLst/>
          </a:prstGeom>
          <a:solidFill>
            <a:srgbClr val="FFFFFF"/>
          </a:solidFill>
          <a:ln w="38100">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800"/>
              </a:spcAft>
              <a:buClrTx/>
              <a:buSzTx/>
              <a:buFontTx/>
              <a:buNone/>
              <a:tabLst/>
            </a:pPr>
            <a:r>
              <a:rPr kumimoji="0" lang="en-US" altLang="en-US" sz="1200" b="0" i="0" u="none" strike="noStrike" cap="none" normalizeH="0" baseline="0" dirty="0" smtClean="0">
                <a:ln>
                  <a:noFill/>
                </a:ln>
                <a:solidFill>
                  <a:schemeClr val="tx1"/>
                </a:solidFill>
                <a:effectLst/>
                <a:latin typeface="Times New Roman" panose="02020603050405020304" pitchFamily="18" charset="0"/>
                <a:ea typeface="Arial" panose="020B0604020202020204" pitchFamily="34" charset="0"/>
              </a:rPr>
              <a:t>Increased misrule</a:t>
            </a:r>
            <a:endParaRPr kumimoji="0" lang="en-US"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22" name="Rectangle 4"/>
          <p:cNvSpPr>
            <a:spLocks noChangeArrowheads="1"/>
          </p:cNvSpPr>
          <p:nvPr/>
        </p:nvSpPr>
        <p:spPr bwMode="auto">
          <a:xfrm>
            <a:off x="3588783" y="2043728"/>
            <a:ext cx="1411288" cy="463551"/>
          </a:xfrm>
          <a:prstGeom prst="rect">
            <a:avLst/>
          </a:prstGeom>
          <a:solidFill>
            <a:srgbClr val="FFFFFF"/>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US" altLang="en-US" sz="1200" b="0" i="0" u="none" strike="noStrike" cap="none" normalizeH="0" baseline="0" smtClean="0">
                <a:ln>
                  <a:noFill/>
                </a:ln>
                <a:solidFill>
                  <a:schemeClr val="tx1"/>
                </a:solidFill>
                <a:effectLst/>
                <a:latin typeface="Times New Roman" panose="02020603050405020304" pitchFamily="18" charset="0"/>
                <a:ea typeface="Arial" panose="020B0604020202020204" pitchFamily="34" charset="0"/>
              </a:rPr>
              <a:t>Increased collective  action</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24" name="Rectangle 6"/>
          <p:cNvSpPr>
            <a:spLocks noChangeArrowheads="1"/>
          </p:cNvSpPr>
          <p:nvPr/>
        </p:nvSpPr>
        <p:spPr bwMode="auto">
          <a:xfrm>
            <a:off x="1026392" y="4284425"/>
            <a:ext cx="1111251" cy="471488"/>
          </a:xfrm>
          <a:prstGeom prst="rect">
            <a:avLst/>
          </a:prstGeom>
          <a:solidFill>
            <a:srgbClr val="FFFFFF"/>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ts val="800"/>
              </a:spcAft>
              <a:buClrTx/>
              <a:buSzTx/>
              <a:buFontTx/>
              <a:buNone/>
              <a:tabLst/>
            </a:pPr>
            <a:r>
              <a:rPr kumimoji="0" lang="en-US" altLang="en-US" sz="1200" b="0" i="0" u="none" strike="noStrike" cap="none" normalizeH="0" baseline="0" smtClean="0">
                <a:ln>
                  <a:noFill/>
                </a:ln>
                <a:solidFill>
                  <a:schemeClr val="tx1"/>
                </a:solidFill>
                <a:effectLst/>
                <a:latin typeface="Times New Roman" panose="02020603050405020304" pitchFamily="18" charset="0"/>
                <a:ea typeface="Arial" panose="020B0604020202020204" pitchFamily="34" charset="0"/>
              </a:rPr>
              <a:t>Increased organization </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
        <p:nvSpPr>
          <p:cNvPr id="25" name="Rectangle 7"/>
          <p:cNvSpPr>
            <a:spLocks noChangeArrowheads="1"/>
          </p:cNvSpPr>
          <p:nvPr/>
        </p:nvSpPr>
        <p:spPr bwMode="auto">
          <a:xfrm>
            <a:off x="3762615" y="6354841"/>
            <a:ext cx="1063625" cy="508001"/>
          </a:xfrm>
          <a:prstGeom prst="rect">
            <a:avLst/>
          </a:prstGeom>
          <a:solidFill>
            <a:srgbClr val="FFFFFF"/>
          </a:solidFill>
          <a:ln w="2857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ts val="800"/>
              </a:spcAft>
              <a:buClrTx/>
              <a:buSzTx/>
              <a:buFontTx/>
              <a:buNone/>
              <a:tabLst/>
            </a:pPr>
            <a:r>
              <a:rPr kumimoji="0" lang="en-US" altLang="en-US" sz="1200" b="0" i="0" u="none" strike="noStrike" cap="none" normalizeH="0" baseline="0" smtClean="0">
                <a:ln>
                  <a:noFill/>
                </a:ln>
                <a:solidFill>
                  <a:schemeClr val="tx1"/>
                </a:solidFill>
                <a:effectLst/>
                <a:latin typeface="Times New Roman" panose="02020603050405020304" pitchFamily="18" charset="0"/>
                <a:ea typeface="Arial" panose="020B0604020202020204" pitchFamily="34" charset="0"/>
              </a:rPr>
              <a:t>Increased Individualism</a:t>
            </a:r>
            <a:endParaRPr kumimoji="0" lang="en-US" altLang="en-US"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66371745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6"/>
          <p:cNvSpPr>
            <a:spLocks noGrp="1"/>
          </p:cNvSpPr>
          <p:nvPr>
            <p:ph type="title"/>
          </p:nvPr>
        </p:nvSpPr>
        <p:spPr>
          <a:xfrm>
            <a:off x="457200" y="76200"/>
            <a:ext cx="8229600" cy="487362"/>
          </a:xfrm>
        </p:spPr>
        <p:txBody>
          <a:bodyPr>
            <a:normAutofit/>
          </a:bodyPr>
          <a:lstStyle/>
          <a:p>
            <a:pPr algn="ctr"/>
            <a:r>
              <a:rPr lang="en-US" dirty="0" smtClean="0"/>
              <a:t>Sustainability Indicators CA vs CN</a:t>
            </a:r>
            <a:endParaRPr lang="en-US" dirty="0"/>
          </a:p>
        </p:txBody>
      </p:sp>
      <p:graphicFrame>
        <p:nvGraphicFramePr>
          <p:cNvPr id="5" name="Graphique 2"/>
          <p:cNvGraphicFramePr/>
          <p:nvPr>
            <p:extLst>
              <p:ext uri="{D42A27DB-BD31-4B8C-83A1-F6EECF244321}">
                <p14:modId xmlns:p14="http://schemas.microsoft.com/office/powerpoint/2010/main" val="3112848326"/>
              </p:ext>
            </p:extLst>
          </p:nvPr>
        </p:nvGraphicFramePr>
        <p:xfrm>
          <a:off x="-118872" y="1890524"/>
          <a:ext cx="5650992" cy="3220972"/>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Graphique 3"/>
          <p:cNvGraphicFramePr/>
          <p:nvPr>
            <p:extLst>
              <p:ext uri="{D42A27DB-BD31-4B8C-83A1-F6EECF244321}">
                <p14:modId xmlns:p14="http://schemas.microsoft.com/office/powerpoint/2010/main" val="162361500"/>
              </p:ext>
            </p:extLst>
          </p:nvPr>
        </p:nvGraphicFramePr>
        <p:xfrm>
          <a:off x="5751576" y="2180844"/>
          <a:ext cx="3456432" cy="3387800"/>
        </p:xfrm>
        <a:graphic>
          <a:graphicData uri="http://schemas.openxmlformats.org/drawingml/2006/chart">
            <c:chart xmlns:c="http://schemas.openxmlformats.org/drawingml/2006/chart" xmlns:r="http://schemas.openxmlformats.org/officeDocument/2006/relationships" r:id="rId3"/>
          </a:graphicData>
        </a:graphic>
      </p:graphicFrame>
      <p:sp>
        <p:nvSpPr>
          <p:cNvPr id="2" name="Rectangle 1"/>
          <p:cNvSpPr/>
          <p:nvPr/>
        </p:nvSpPr>
        <p:spPr>
          <a:xfrm>
            <a:off x="4841748" y="1659692"/>
            <a:ext cx="4572000" cy="461665"/>
          </a:xfrm>
          <a:prstGeom prst="rect">
            <a:avLst/>
          </a:prstGeom>
        </p:spPr>
        <p:txBody>
          <a:bodyPr>
            <a:spAutoFit/>
          </a:bodyPr>
          <a:lstStyle/>
          <a:p>
            <a:pPr algn="ctr"/>
            <a:r>
              <a:rPr lang="en-GB" sz="1200" b="1" dirty="0">
                <a:solidFill>
                  <a:schemeClr val="accent6">
                    <a:lumMod val="75000"/>
                  </a:schemeClr>
                </a:solidFill>
                <a:ea typeface="Times New Roman" panose="02020603050405020304" pitchFamily="18" charset="0"/>
                <a:cs typeface="Arial" panose="020B0604020202020204" pitchFamily="34" charset="0"/>
              </a:rPr>
              <a:t>Compared durability between both conventional and conservation agricultural systems</a:t>
            </a:r>
            <a:endParaRPr lang="en-US" sz="1200" b="1" dirty="0">
              <a:solidFill>
                <a:schemeClr val="accent6">
                  <a:lumMod val="75000"/>
                </a:schemeClr>
              </a:solidFill>
            </a:endParaRPr>
          </a:p>
        </p:txBody>
      </p:sp>
      <p:sp>
        <p:nvSpPr>
          <p:cNvPr id="3" name="Rectangle 2"/>
          <p:cNvSpPr/>
          <p:nvPr/>
        </p:nvSpPr>
        <p:spPr>
          <a:xfrm>
            <a:off x="1498623" y="4133970"/>
            <a:ext cx="2050241" cy="276999"/>
          </a:xfrm>
          <a:prstGeom prst="rect">
            <a:avLst/>
          </a:prstGeom>
        </p:spPr>
        <p:txBody>
          <a:bodyPr wrap="none">
            <a:spAutoFit/>
          </a:bodyPr>
          <a:lstStyle/>
          <a:p>
            <a:pPr algn="ctr"/>
            <a:r>
              <a:rPr lang="en-GB" sz="1200" dirty="0">
                <a:solidFill>
                  <a:schemeClr val="accent6">
                    <a:lumMod val="75000"/>
                  </a:schemeClr>
                </a:solidFill>
                <a:ea typeface="Times New Roman" panose="02020603050405020304" pitchFamily="18" charset="0"/>
                <a:cs typeface="Arial" panose="020B0604020202020204" pitchFamily="34" charset="0"/>
              </a:rPr>
              <a:t>Durability indicators mapping </a:t>
            </a:r>
            <a:endParaRPr lang="en-US" sz="1200" dirty="0">
              <a:solidFill>
                <a:schemeClr val="accent6">
                  <a:lumMod val="75000"/>
                </a:schemeClr>
              </a:solidFill>
            </a:endParaRPr>
          </a:p>
        </p:txBody>
      </p:sp>
    </p:spTree>
    <p:extLst>
      <p:ext uri="{BB962C8B-B14F-4D97-AF65-F5344CB8AC3E}">
        <p14:creationId xmlns:p14="http://schemas.microsoft.com/office/powerpoint/2010/main" val="270238011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6"/>
          <p:cNvSpPr>
            <a:spLocks noGrp="1"/>
          </p:cNvSpPr>
          <p:nvPr>
            <p:ph type="title"/>
          </p:nvPr>
        </p:nvSpPr>
        <p:spPr>
          <a:xfrm>
            <a:off x="457200" y="76200"/>
            <a:ext cx="8229600" cy="487362"/>
          </a:xfrm>
        </p:spPr>
        <p:txBody>
          <a:bodyPr>
            <a:noAutofit/>
          </a:bodyPr>
          <a:lstStyle/>
          <a:p>
            <a:pPr algn="ctr"/>
            <a:r>
              <a:rPr lang="en-GB" sz="1800" dirty="0" smtClean="0"/>
              <a:t>Economic Impact of CA in the Long run</a:t>
            </a:r>
            <a:endParaRPr lang="en-US" sz="1800" dirty="0"/>
          </a:p>
        </p:txBody>
      </p:sp>
      <p:graphicFrame>
        <p:nvGraphicFramePr>
          <p:cNvPr id="6" name="Graphique 4"/>
          <p:cNvGraphicFramePr/>
          <p:nvPr>
            <p:extLst>
              <p:ext uri="{D42A27DB-BD31-4B8C-83A1-F6EECF244321}">
                <p14:modId xmlns:p14="http://schemas.microsoft.com/office/powerpoint/2010/main" val="1457939823"/>
              </p:ext>
            </p:extLst>
          </p:nvPr>
        </p:nvGraphicFramePr>
        <p:xfrm>
          <a:off x="548640" y="1525262"/>
          <a:ext cx="7095744" cy="4208026"/>
        </p:xfrm>
        <a:graphic>
          <a:graphicData uri="http://schemas.openxmlformats.org/drawingml/2006/chart">
            <c:chart xmlns:c="http://schemas.openxmlformats.org/drawingml/2006/chart" xmlns:r="http://schemas.openxmlformats.org/officeDocument/2006/relationships" r:id="rId2"/>
          </a:graphicData>
        </a:graphic>
      </p:graphicFrame>
      <p:sp>
        <p:nvSpPr>
          <p:cNvPr id="2" name="Rectangle 1"/>
          <p:cNvSpPr/>
          <p:nvPr/>
        </p:nvSpPr>
        <p:spPr>
          <a:xfrm>
            <a:off x="1609344" y="1048434"/>
            <a:ext cx="5486400" cy="338554"/>
          </a:xfrm>
          <a:prstGeom prst="rect">
            <a:avLst/>
          </a:prstGeom>
        </p:spPr>
        <p:txBody>
          <a:bodyPr wrap="square">
            <a:spAutoFit/>
          </a:bodyPr>
          <a:lstStyle/>
          <a:p>
            <a:pPr algn="ctr"/>
            <a:r>
              <a:rPr lang="en-GB" sz="1600" b="1" dirty="0">
                <a:solidFill>
                  <a:schemeClr val="accent6">
                    <a:lumMod val="75000"/>
                  </a:schemeClr>
                </a:solidFill>
                <a:ea typeface="Times New Roman" panose="02020603050405020304" pitchFamily="18" charset="0"/>
                <a:cs typeface="Arial" panose="020B0604020202020204" pitchFamily="34" charset="0"/>
              </a:rPr>
              <a:t>Comparison of the economic results </a:t>
            </a:r>
            <a:r>
              <a:rPr lang="en-GB" sz="1600" b="1" dirty="0" smtClean="0">
                <a:solidFill>
                  <a:schemeClr val="accent6">
                    <a:lumMod val="75000"/>
                  </a:schemeClr>
                </a:solidFill>
                <a:ea typeface="Times New Roman" panose="02020603050405020304" pitchFamily="18" charset="0"/>
                <a:cs typeface="Arial" panose="020B0604020202020204" pitchFamily="34" charset="0"/>
              </a:rPr>
              <a:t>(Two scenarios)</a:t>
            </a:r>
            <a:endParaRPr lang="en-US" sz="1600" b="1" dirty="0">
              <a:solidFill>
                <a:schemeClr val="accent6">
                  <a:lumMod val="75000"/>
                </a:schemeClr>
              </a:solidFill>
            </a:endParaRPr>
          </a:p>
        </p:txBody>
      </p:sp>
    </p:spTree>
    <p:extLst>
      <p:ext uri="{BB962C8B-B14F-4D97-AF65-F5344CB8AC3E}">
        <p14:creationId xmlns:p14="http://schemas.microsoft.com/office/powerpoint/2010/main" val="377993604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6"/>
          <p:cNvSpPr>
            <a:spLocks noGrp="1"/>
          </p:cNvSpPr>
          <p:nvPr>
            <p:ph type="title"/>
          </p:nvPr>
        </p:nvSpPr>
        <p:spPr>
          <a:xfrm>
            <a:off x="457200" y="76200"/>
            <a:ext cx="8229600" cy="487362"/>
          </a:xfrm>
        </p:spPr>
        <p:txBody>
          <a:bodyPr>
            <a:normAutofit fontScale="90000"/>
          </a:bodyPr>
          <a:lstStyle/>
          <a:p>
            <a:pPr algn="ctr"/>
            <a:r>
              <a:rPr lang="en-US" dirty="0" smtClean="0"/>
              <a:t>Results and discussion</a:t>
            </a:r>
            <a:br>
              <a:rPr lang="en-US" dirty="0" smtClean="0"/>
            </a:br>
            <a:r>
              <a:rPr lang="en-US" dirty="0" smtClean="0"/>
              <a:t>Turning objectives into activities and outputs</a:t>
            </a:r>
            <a:endParaRPr lang="en-US" dirty="0"/>
          </a:p>
        </p:txBody>
      </p:sp>
      <p:sp>
        <p:nvSpPr>
          <p:cNvPr id="6" name="Rectangle 5"/>
          <p:cNvSpPr/>
          <p:nvPr/>
        </p:nvSpPr>
        <p:spPr>
          <a:xfrm>
            <a:off x="0" y="2282952"/>
            <a:ext cx="9144000" cy="16764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i="1" dirty="0" smtClean="0">
                <a:solidFill>
                  <a:srgbClr val="007A42"/>
                </a:solidFill>
              </a:rPr>
              <a:t>ALGERIAN PLATFORM</a:t>
            </a:r>
            <a:endParaRPr lang="en-US" sz="2400" i="1" dirty="0" smtClean="0">
              <a:solidFill>
                <a:srgbClr val="007A42"/>
              </a:solidFill>
            </a:endParaRPr>
          </a:p>
          <a:p>
            <a:endParaRPr lang="en-US" sz="2400" dirty="0"/>
          </a:p>
        </p:txBody>
      </p:sp>
    </p:spTree>
    <p:extLst>
      <p:ext uri="{BB962C8B-B14F-4D97-AF65-F5344CB8AC3E}">
        <p14:creationId xmlns:p14="http://schemas.microsoft.com/office/powerpoint/2010/main" val="185322571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G:\zones etude.jpg"/>
          <p:cNvPicPr/>
          <p:nvPr/>
        </p:nvPicPr>
        <p:blipFill>
          <a:blip r:embed="rId2"/>
          <a:srcRect/>
          <a:stretch>
            <a:fillRect/>
          </a:stretch>
        </p:blipFill>
        <p:spPr bwMode="auto">
          <a:xfrm>
            <a:off x="0" y="2000240"/>
            <a:ext cx="3428992" cy="4071966"/>
          </a:xfrm>
          <a:prstGeom prst="rect">
            <a:avLst/>
          </a:prstGeom>
          <a:noFill/>
          <a:ln w="9525">
            <a:solidFill>
              <a:schemeClr val="tx1"/>
            </a:solidFill>
            <a:miter lim="800000"/>
            <a:headEnd/>
            <a:tailEnd/>
          </a:ln>
        </p:spPr>
      </p:pic>
      <p:sp>
        <p:nvSpPr>
          <p:cNvPr id="4" name="ZoneTexte 3"/>
          <p:cNvSpPr txBox="1"/>
          <p:nvPr/>
        </p:nvSpPr>
        <p:spPr>
          <a:xfrm>
            <a:off x="0" y="678494"/>
            <a:ext cx="9144000" cy="1292662"/>
          </a:xfrm>
          <a:prstGeom prst="rect">
            <a:avLst/>
          </a:prstGeom>
          <a:noFill/>
        </p:spPr>
        <p:txBody>
          <a:bodyPr wrap="square" rtlCol="0">
            <a:spAutoFit/>
          </a:bodyPr>
          <a:lstStyle/>
          <a:p>
            <a:pPr>
              <a:buFontTx/>
              <a:buNone/>
              <a:defRPr/>
            </a:pPr>
            <a:r>
              <a:rPr lang="en-GB" b="1" dirty="0" smtClean="0"/>
              <a:t>TARGET AREA</a:t>
            </a:r>
            <a:endParaRPr lang="fr-FR" b="1" dirty="0" smtClean="0"/>
          </a:p>
          <a:p>
            <a:pPr algn="just">
              <a:buFontTx/>
              <a:buNone/>
              <a:defRPr/>
            </a:pPr>
            <a:r>
              <a:rPr lang="en-US" sz="2000" dirty="0" smtClean="0">
                <a:cs typeface="Times New Roman" pitchFamily="18" charset="0"/>
              </a:rPr>
              <a:t>Two communities were selected for the implementation of the project activities: </a:t>
            </a:r>
            <a:r>
              <a:rPr lang="en-US" sz="2000" dirty="0" err="1" smtClean="0">
                <a:cs typeface="Times New Roman" pitchFamily="18" charset="0"/>
              </a:rPr>
              <a:t>Ain</a:t>
            </a:r>
            <a:r>
              <a:rPr lang="en-US" sz="2000" dirty="0" smtClean="0">
                <a:cs typeface="Times New Roman" pitchFamily="18" charset="0"/>
              </a:rPr>
              <a:t> El </a:t>
            </a:r>
            <a:r>
              <a:rPr lang="en-US" sz="2000" dirty="0" err="1" smtClean="0">
                <a:cs typeface="Times New Roman" pitchFamily="18" charset="0"/>
              </a:rPr>
              <a:t>Khadra</a:t>
            </a:r>
            <a:r>
              <a:rPr lang="en-US" sz="2000" dirty="0" smtClean="0">
                <a:cs typeface="Times New Roman" pitchFamily="18" charset="0"/>
              </a:rPr>
              <a:t> and </a:t>
            </a:r>
            <a:r>
              <a:rPr lang="en-US" sz="2000" dirty="0" err="1" smtClean="0">
                <a:cs typeface="Times New Roman" pitchFamily="18" charset="0"/>
              </a:rPr>
              <a:t>Ouled</a:t>
            </a:r>
            <a:r>
              <a:rPr lang="en-US" sz="2000" dirty="0" smtClean="0">
                <a:cs typeface="Times New Roman" pitchFamily="18" charset="0"/>
              </a:rPr>
              <a:t> </a:t>
            </a:r>
            <a:r>
              <a:rPr lang="en-US" sz="2000" dirty="0" err="1" smtClean="0">
                <a:cs typeface="Times New Roman" pitchFamily="18" charset="0"/>
              </a:rPr>
              <a:t>Mansour</a:t>
            </a:r>
            <a:r>
              <a:rPr lang="en-US" sz="2000" dirty="0" smtClean="0">
                <a:cs typeface="Times New Roman" pitchFamily="18" charset="0"/>
              </a:rPr>
              <a:t>. They are known for the integrated cereals-livestock farming systems </a:t>
            </a:r>
          </a:p>
        </p:txBody>
      </p:sp>
      <p:sp>
        <p:nvSpPr>
          <p:cNvPr id="5" name="ZoneTexte 4"/>
          <p:cNvSpPr txBox="1"/>
          <p:nvPr/>
        </p:nvSpPr>
        <p:spPr>
          <a:xfrm>
            <a:off x="3571868" y="2000240"/>
            <a:ext cx="5572132" cy="369332"/>
          </a:xfrm>
          <a:prstGeom prst="rect">
            <a:avLst/>
          </a:prstGeom>
          <a:solidFill>
            <a:srgbClr val="92D050"/>
          </a:solidFill>
        </p:spPr>
        <p:txBody>
          <a:bodyPr wrap="square" rtlCol="0">
            <a:spAutoFit/>
          </a:bodyPr>
          <a:lstStyle/>
          <a:p>
            <a:pPr marL="342900" indent="-342900">
              <a:buFont typeface="+mj-lt"/>
              <a:buAutoNum type="arabicPeriod"/>
            </a:pPr>
            <a:r>
              <a:rPr lang="fr-FR" b="1" dirty="0" smtClean="0">
                <a:solidFill>
                  <a:srgbClr val="FF0000"/>
                </a:solidFill>
              </a:rPr>
              <a:t>CONVENTIONNEL SURVEY</a:t>
            </a:r>
            <a:endParaRPr lang="fr-FR" b="1" dirty="0">
              <a:solidFill>
                <a:srgbClr val="FF0000"/>
              </a:solidFill>
            </a:endParaRPr>
          </a:p>
        </p:txBody>
      </p:sp>
      <p:sp>
        <p:nvSpPr>
          <p:cNvPr id="6" name="ZoneTexte 5"/>
          <p:cNvSpPr txBox="1"/>
          <p:nvPr/>
        </p:nvSpPr>
        <p:spPr>
          <a:xfrm>
            <a:off x="3643274" y="2571744"/>
            <a:ext cx="5500726" cy="707886"/>
          </a:xfrm>
          <a:prstGeom prst="rect">
            <a:avLst/>
          </a:prstGeom>
          <a:noFill/>
        </p:spPr>
        <p:txBody>
          <a:bodyPr wrap="square" rtlCol="0">
            <a:spAutoFit/>
          </a:bodyPr>
          <a:lstStyle/>
          <a:p>
            <a:pPr>
              <a:defRPr/>
            </a:pPr>
            <a:r>
              <a:rPr lang="en-GB" sz="2000" b="1" dirty="0" smtClean="0">
                <a:solidFill>
                  <a:schemeClr val="accent6">
                    <a:lumMod val="50000"/>
                  </a:schemeClr>
                </a:solidFill>
                <a:cs typeface="Times New Roman" pitchFamily="18" charset="0"/>
              </a:rPr>
              <a:t>A sample of 413 farmers was randomly selected. (13  questionnaires were eliminated)</a:t>
            </a:r>
            <a:endParaRPr lang="fr-FR" sz="2000" b="1" dirty="0" smtClean="0">
              <a:solidFill>
                <a:schemeClr val="accent6">
                  <a:lumMod val="50000"/>
                </a:schemeClr>
              </a:solidFill>
              <a:cs typeface="Times New Roman" pitchFamily="18" charset="0"/>
            </a:endParaRPr>
          </a:p>
        </p:txBody>
      </p:sp>
      <p:sp>
        <p:nvSpPr>
          <p:cNvPr id="7" name="ZoneTexte 6"/>
          <p:cNvSpPr txBox="1"/>
          <p:nvPr/>
        </p:nvSpPr>
        <p:spPr>
          <a:xfrm>
            <a:off x="3500430" y="4286256"/>
            <a:ext cx="5643570" cy="400110"/>
          </a:xfrm>
          <a:prstGeom prst="rect">
            <a:avLst/>
          </a:prstGeom>
          <a:solidFill>
            <a:srgbClr val="92D050"/>
          </a:solidFill>
        </p:spPr>
        <p:txBody>
          <a:bodyPr wrap="square" rtlCol="0">
            <a:spAutoFit/>
          </a:bodyPr>
          <a:lstStyle/>
          <a:p>
            <a:pPr marL="342900" indent="-342900"/>
            <a:r>
              <a:rPr lang="fr-FR" b="1" dirty="0" smtClean="0">
                <a:solidFill>
                  <a:srgbClr val="FF0000"/>
                </a:solidFill>
              </a:rPr>
              <a:t>2. </a:t>
            </a:r>
            <a:r>
              <a:rPr lang="fr-FR" sz="2000" b="1" dirty="0" smtClean="0">
                <a:solidFill>
                  <a:srgbClr val="FF0000"/>
                </a:solidFill>
              </a:rPr>
              <a:t>Focus</a:t>
            </a:r>
            <a:r>
              <a:rPr lang="fr-FR" b="1" dirty="0" smtClean="0">
                <a:solidFill>
                  <a:srgbClr val="FF0000"/>
                </a:solidFill>
              </a:rPr>
              <a:t> GROUPS</a:t>
            </a:r>
            <a:endParaRPr lang="fr-FR" b="1" dirty="0">
              <a:solidFill>
                <a:srgbClr val="FF0000"/>
              </a:solidFill>
            </a:endParaRPr>
          </a:p>
        </p:txBody>
      </p:sp>
      <p:sp>
        <p:nvSpPr>
          <p:cNvPr id="9" name="ZoneTexte 8"/>
          <p:cNvSpPr txBox="1"/>
          <p:nvPr/>
        </p:nvSpPr>
        <p:spPr>
          <a:xfrm>
            <a:off x="3643306" y="4929199"/>
            <a:ext cx="5214974" cy="1015663"/>
          </a:xfrm>
          <a:prstGeom prst="rect">
            <a:avLst/>
          </a:prstGeom>
          <a:noFill/>
        </p:spPr>
        <p:txBody>
          <a:bodyPr wrap="square" rtlCol="0">
            <a:spAutoFit/>
          </a:bodyPr>
          <a:lstStyle/>
          <a:p>
            <a:pPr algn="just"/>
            <a:r>
              <a:rPr lang="fr-FR" sz="2000" b="1" dirty="0" smtClean="0">
                <a:cs typeface="Times New Roman" pitchFamily="18" charset="0"/>
              </a:rPr>
              <a:t>4 focus groups </a:t>
            </a:r>
            <a:r>
              <a:rPr lang="fr-FR" sz="2000" b="1" dirty="0" err="1" smtClean="0">
                <a:cs typeface="Times New Roman" pitchFamily="18" charset="0"/>
              </a:rPr>
              <a:t>were</a:t>
            </a:r>
            <a:r>
              <a:rPr lang="fr-FR" sz="2000" b="1" dirty="0" smtClean="0">
                <a:cs typeface="Times New Roman" pitchFamily="18" charset="0"/>
              </a:rPr>
              <a:t> </a:t>
            </a:r>
            <a:r>
              <a:rPr lang="fr-FR" sz="2000" b="1" dirty="0" err="1" smtClean="0">
                <a:cs typeface="Times New Roman" pitchFamily="18" charset="0"/>
              </a:rPr>
              <a:t>organized</a:t>
            </a:r>
            <a:r>
              <a:rPr lang="fr-FR" sz="2000" b="1" dirty="0" smtClean="0">
                <a:cs typeface="Times New Roman" pitchFamily="18" charset="0"/>
              </a:rPr>
              <a:t> to </a:t>
            </a:r>
            <a:r>
              <a:rPr lang="fr-FR" sz="2000" b="1" dirty="0" err="1" smtClean="0">
                <a:cs typeface="Times New Roman" pitchFamily="18" charset="0"/>
              </a:rPr>
              <a:t>assess</a:t>
            </a:r>
            <a:r>
              <a:rPr lang="fr-FR" sz="2000" b="1" dirty="0" smtClean="0">
                <a:cs typeface="Times New Roman" pitchFamily="18" charset="0"/>
              </a:rPr>
              <a:t> the </a:t>
            </a:r>
            <a:r>
              <a:rPr lang="fr-FR" sz="2000" b="1" dirty="0" err="1" smtClean="0">
                <a:cs typeface="Times New Roman" pitchFamily="18" charset="0"/>
              </a:rPr>
              <a:t>degree</a:t>
            </a:r>
            <a:r>
              <a:rPr lang="fr-FR" sz="2000" b="1" dirty="0" smtClean="0">
                <a:cs typeface="Times New Roman" pitchFamily="18" charset="0"/>
              </a:rPr>
              <a:t> of </a:t>
            </a:r>
            <a:r>
              <a:rPr lang="fr-FR" sz="2000" b="1" dirty="0" err="1" smtClean="0">
                <a:cs typeface="Times New Roman" pitchFamily="18" charset="0"/>
              </a:rPr>
              <a:t>awerness</a:t>
            </a:r>
            <a:r>
              <a:rPr lang="fr-FR" sz="2000" b="1" dirty="0" smtClean="0">
                <a:cs typeface="Times New Roman" pitchFamily="18" charset="0"/>
              </a:rPr>
              <a:t>  of the </a:t>
            </a:r>
            <a:r>
              <a:rPr lang="fr-FR" sz="2000" b="1" dirty="0" err="1" smtClean="0">
                <a:cs typeface="Times New Roman" pitchFamily="18" charset="0"/>
              </a:rPr>
              <a:t>farmers</a:t>
            </a:r>
            <a:r>
              <a:rPr lang="fr-FR" sz="2000" b="1" dirty="0" smtClean="0">
                <a:cs typeface="Times New Roman" pitchFamily="18" charset="0"/>
              </a:rPr>
              <a:t> </a:t>
            </a:r>
            <a:r>
              <a:rPr lang="fr-FR" sz="2000" b="1" dirty="0" err="1" smtClean="0">
                <a:cs typeface="Times New Roman" pitchFamily="18" charset="0"/>
              </a:rPr>
              <a:t>toward</a:t>
            </a:r>
            <a:r>
              <a:rPr lang="fr-FR" sz="2000" b="1" dirty="0" smtClean="0">
                <a:cs typeface="Times New Roman" pitchFamily="18" charset="0"/>
              </a:rPr>
              <a:t> CA techniques  </a:t>
            </a:r>
          </a:p>
        </p:txBody>
      </p:sp>
      <p:graphicFrame>
        <p:nvGraphicFramePr>
          <p:cNvPr id="11" name="Tableau 10"/>
          <p:cNvGraphicFramePr>
            <a:graphicFrameLocks noGrp="1"/>
          </p:cNvGraphicFramePr>
          <p:nvPr/>
        </p:nvGraphicFramePr>
        <p:xfrm>
          <a:off x="3500430" y="3214686"/>
          <a:ext cx="5643570" cy="1051560"/>
        </p:xfrm>
        <a:graphic>
          <a:graphicData uri="http://schemas.openxmlformats.org/drawingml/2006/table">
            <a:tbl>
              <a:tblPr/>
              <a:tblGrid>
                <a:gridCol w="2585257"/>
                <a:gridCol w="3058313"/>
              </a:tblGrid>
              <a:tr h="303261">
                <a:tc>
                  <a:txBody>
                    <a:bodyPr/>
                    <a:lstStyle/>
                    <a:p>
                      <a:pPr algn="just">
                        <a:lnSpc>
                          <a:spcPct val="115000"/>
                        </a:lnSpc>
                        <a:spcAft>
                          <a:spcPts val="0"/>
                        </a:spcAft>
                      </a:pPr>
                      <a:r>
                        <a:rPr lang="fr-FR" sz="2000" b="1" kern="1200" dirty="0" smtClean="0">
                          <a:solidFill>
                            <a:schemeClr val="accent6">
                              <a:lumMod val="50000"/>
                            </a:schemeClr>
                          </a:solidFill>
                          <a:latin typeface="+mn-lt"/>
                          <a:ea typeface="+mn-ea"/>
                          <a:cs typeface="Times New Roman" pitchFamily="18" charset="0"/>
                        </a:rPr>
                        <a:t>Ain </a:t>
                      </a:r>
                      <a:r>
                        <a:rPr lang="fr-FR" sz="2000" b="1" kern="1200" dirty="0" err="1" smtClean="0">
                          <a:solidFill>
                            <a:schemeClr val="accent6">
                              <a:lumMod val="50000"/>
                            </a:schemeClr>
                          </a:solidFill>
                          <a:latin typeface="+mn-lt"/>
                          <a:ea typeface="+mn-ea"/>
                          <a:cs typeface="Times New Roman" pitchFamily="18" charset="0"/>
                        </a:rPr>
                        <a:t>Khadra</a:t>
                      </a:r>
                      <a:endParaRPr lang="fr-FR" sz="2000" b="1" kern="1200" dirty="0" smtClean="0">
                        <a:solidFill>
                          <a:schemeClr val="accent6">
                            <a:lumMod val="50000"/>
                          </a:schemeClr>
                        </a:solidFill>
                        <a:latin typeface="+mn-lt"/>
                        <a:ea typeface="+mn-ea"/>
                        <a:cs typeface="Times New Roman" pitchFamily="18" charset="0"/>
                      </a:endParaRPr>
                    </a:p>
                  </a:txBody>
                  <a:tcPr marL="68580" marR="68580" marT="0" marB="0">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marL="0" algn="just" defTabSz="914400" rtl="0" eaLnBrk="1" latinLnBrk="0" hangingPunct="1">
                        <a:lnSpc>
                          <a:spcPct val="115000"/>
                        </a:lnSpc>
                        <a:spcAft>
                          <a:spcPts val="0"/>
                        </a:spcAft>
                      </a:pPr>
                      <a:r>
                        <a:rPr lang="fr-FR" sz="2000" b="1" kern="1200" dirty="0" smtClean="0">
                          <a:solidFill>
                            <a:schemeClr val="accent6">
                              <a:lumMod val="50000"/>
                            </a:schemeClr>
                          </a:solidFill>
                          <a:latin typeface="+mn-lt"/>
                          <a:ea typeface="+mn-ea"/>
                          <a:cs typeface="Times New Roman" pitchFamily="18" charset="0"/>
                        </a:rPr>
                        <a:t>197 </a:t>
                      </a:r>
                      <a:r>
                        <a:rPr lang="fr-FR" sz="2000" b="1" kern="1200" baseline="0" dirty="0" smtClean="0">
                          <a:solidFill>
                            <a:schemeClr val="accent6">
                              <a:lumMod val="50000"/>
                            </a:schemeClr>
                          </a:solidFill>
                          <a:latin typeface="+mn-lt"/>
                          <a:ea typeface="+mn-ea"/>
                          <a:cs typeface="Times New Roman" pitchFamily="18" charset="0"/>
                        </a:rPr>
                        <a:t> </a:t>
                      </a:r>
                      <a:r>
                        <a:rPr lang="fr-FR" sz="2000" b="1" kern="1200" baseline="0" dirty="0" err="1" smtClean="0">
                          <a:solidFill>
                            <a:schemeClr val="accent6">
                              <a:lumMod val="50000"/>
                            </a:schemeClr>
                          </a:solidFill>
                          <a:latin typeface="+mn-lt"/>
                          <a:ea typeface="+mn-ea"/>
                          <a:cs typeface="Times New Roman" pitchFamily="18" charset="0"/>
                        </a:rPr>
                        <a:t>farms</a:t>
                      </a:r>
                      <a:endParaRPr lang="fr-FR" sz="2000" b="1" kern="1200" dirty="0" smtClean="0">
                        <a:solidFill>
                          <a:schemeClr val="accent6">
                            <a:lumMod val="50000"/>
                          </a:schemeClr>
                        </a:solidFill>
                        <a:latin typeface="+mn-lt"/>
                        <a:ea typeface="+mn-ea"/>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a:noFill/>
                    </a:lnR>
                    <a:lnT>
                      <a:noFill/>
                    </a:lnT>
                    <a:lnB w="12700" cap="flat" cmpd="sng" algn="ctr">
                      <a:solidFill>
                        <a:srgbClr val="000000"/>
                      </a:solidFill>
                      <a:prstDash val="solid"/>
                      <a:round/>
                      <a:headEnd type="none" w="med" len="med"/>
                      <a:tailEnd type="none" w="med" len="med"/>
                    </a:lnB>
                  </a:tcPr>
                </a:tc>
              </a:tr>
              <a:tr h="625433">
                <a:tc>
                  <a:txBody>
                    <a:bodyPr/>
                    <a:lstStyle/>
                    <a:p>
                      <a:pPr algn="just">
                        <a:lnSpc>
                          <a:spcPct val="115000"/>
                        </a:lnSpc>
                        <a:spcAft>
                          <a:spcPts val="0"/>
                        </a:spcAft>
                      </a:pPr>
                      <a:r>
                        <a:rPr lang="fr-FR" sz="2000" b="1" kern="1200" dirty="0" err="1" smtClean="0">
                          <a:solidFill>
                            <a:schemeClr val="accent6">
                              <a:lumMod val="50000"/>
                            </a:schemeClr>
                          </a:solidFill>
                          <a:latin typeface="+mn-lt"/>
                          <a:ea typeface="+mn-ea"/>
                          <a:cs typeface="Times New Roman" pitchFamily="18" charset="0"/>
                        </a:rPr>
                        <a:t>Ouled</a:t>
                      </a:r>
                      <a:r>
                        <a:rPr lang="fr-FR" sz="2000" b="1" kern="1200" dirty="0" smtClean="0">
                          <a:solidFill>
                            <a:schemeClr val="accent6">
                              <a:lumMod val="50000"/>
                            </a:schemeClr>
                          </a:solidFill>
                          <a:latin typeface="+mn-lt"/>
                          <a:ea typeface="+mn-ea"/>
                          <a:cs typeface="Times New Roman" pitchFamily="18" charset="0"/>
                        </a:rPr>
                        <a:t> Mansour</a:t>
                      </a:r>
                    </a:p>
                  </a:txBody>
                  <a:tcPr marL="68580" marR="68580" marT="0" marB="0">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tcPr>
                </a:tc>
                <a:tc>
                  <a:txBody>
                    <a:bodyPr/>
                    <a:lstStyle/>
                    <a:p>
                      <a:pPr marL="0" marR="0" indent="0" algn="just" defTabSz="914400" rtl="0" eaLnBrk="1" fontAlgn="auto" latinLnBrk="0" hangingPunct="1">
                        <a:lnSpc>
                          <a:spcPct val="115000"/>
                        </a:lnSpc>
                        <a:spcBef>
                          <a:spcPts val="0"/>
                        </a:spcBef>
                        <a:spcAft>
                          <a:spcPts val="0"/>
                        </a:spcAft>
                        <a:buClrTx/>
                        <a:buSzTx/>
                        <a:buFontTx/>
                        <a:buNone/>
                        <a:tabLst/>
                        <a:defRPr/>
                      </a:pPr>
                      <a:r>
                        <a:rPr lang="fr-FR" sz="2000" b="1" kern="1200" dirty="0" smtClean="0">
                          <a:solidFill>
                            <a:schemeClr val="accent6">
                              <a:lumMod val="50000"/>
                            </a:schemeClr>
                          </a:solidFill>
                          <a:latin typeface="+mn-lt"/>
                          <a:ea typeface="+mn-ea"/>
                          <a:cs typeface="Times New Roman" pitchFamily="18" charset="0"/>
                        </a:rPr>
                        <a:t>203  </a:t>
                      </a:r>
                      <a:r>
                        <a:rPr lang="fr-FR" sz="2000" b="1" kern="1200" baseline="0" dirty="0" err="1" smtClean="0">
                          <a:solidFill>
                            <a:schemeClr val="accent6">
                              <a:lumMod val="50000"/>
                            </a:schemeClr>
                          </a:solidFill>
                          <a:latin typeface="+mn-lt"/>
                          <a:ea typeface="+mn-ea"/>
                          <a:cs typeface="Times New Roman" pitchFamily="18" charset="0"/>
                        </a:rPr>
                        <a:t>farms</a:t>
                      </a:r>
                      <a:endParaRPr lang="fr-FR" sz="2000" b="1" kern="1200" dirty="0" smtClean="0">
                        <a:solidFill>
                          <a:schemeClr val="accent6">
                            <a:lumMod val="50000"/>
                          </a:schemeClr>
                        </a:solidFill>
                        <a:latin typeface="+mn-lt"/>
                        <a:ea typeface="+mn-ea"/>
                        <a:cs typeface="Times New Roman" pitchFamily="18" charset="0"/>
                      </a:endParaRPr>
                    </a:p>
                    <a:p>
                      <a:pPr marL="0" algn="just" defTabSz="914400" rtl="0" eaLnBrk="1" latinLnBrk="0" hangingPunct="1">
                        <a:lnSpc>
                          <a:spcPct val="115000"/>
                        </a:lnSpc>
                        <a:spcAft>
                          <a:spcPts val="0"/>
                        </a:spcAft>
                      </a:pPr>
                      <a:endParaRPr lang="fr-FR" sz="2000" b="1" kern="1200" dirty="0" smtClean="0">
                        <a:solidFill>
                          <a:schemeClr val="accent6">
                            <a:lumMod val="50000"/>
                          </a:schemeClr>
                        </a:solidFill>
                        <a:latin typeface="+mn-lt"/>
                        <a:ea typeface="+mn-ea"/>
                        <a:cs typeface="Times New Roman" pitchFamily="18" charset="0"/>
                      </a:endParaRPr>
                    </a:p>
                  </a:txBody>
                  <a:tcPr marL="68580" marR="68580" marT="0" marB="0">
                    <a:lnL w="12700" cap="flat" cmpd="sng" algn="ctr">
                      <a:solidFill>
                        <a:srgbClr val="000000"/>
                      </a:solidFill>
                      <a:prstDash val="solid"/>
                      <a:round/>
                      <a:headEnd type="none" w="med" len="med"/>
                      <a:tailEnd type="none" w="med" len="med"/>
                    </a:lnL>
                    <a:lnR>
                      <a:noFill/>
                    </a:lnR>
                    <a:lnT w="12700" cap="flat" cmpd="sng" algn="ctr">
                      <a:solidFill>
                        <a:srgbClr val="000000"/>
                      </a:solidFill>
                      <a:prstDash val="solid"/>
                      <a:round/>
                      <a:headEnd type="none" w="med" len="med"/>
                      <a:tailEnd type="none" w="med" len="med"/>
                    </a:lnT>
                    <a:lnB>
                      <a:noFill/>
                    </a:lnB>
                  </a:tcPr>
                </a:tc>
              </a:tr>
            </a:tbl>
          </a:graphicData>
        </a:graphic>
      </p:graphicFrame>
      <p:sp>
        <p:nvSpPr>
          <p:cNvPr id="10" name="Titre 1"/>
          <p:cNvSpPr txBox="1">
            <a:spLocks/>
          </p:cNvSpPr>
          <p:nvPr/>
        </p:nvSpPr>
        <p:spPr>
          <a:xfrm>
            <a:off x="457200" y="-82296"/>
            <a:ext cx="8229600" cy="1143000"/>
          </a:xfrm>
          <a:prstGeom prst="rect">
            <a:avLst/>
          </a:prstGeom>
        </p:spPr>
        <p:txBody>
          <a:bodyPr>
            <a:norm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3600" dirty="0" smtClean="0">
                <a:solidFill>
                  <a:schemeClr val="bg1"/>
                </a:solidFill>
              </a:rPr>
              <a:t>Characterization of the Algerian platform</a:t>
            </a:r>
            <a:r>
              <a:rPr kumimoji="0" lang="en-US" sz="3600" b="0" i="0" u="none" strike="noStrike" kern="1200" cap="none" spc="0" normalizeH="0" baseline="0" noProof="0" dirty="0" smtClean="0">
                <a:ln>
                  <a:noFill/>
                </a:ln>
                <a:solidFill>
                  <a:schemeClr val="bg1"/>
                </a:solidFill>
                <a:effectLst/>
                <a:uLnTx/>
                <a:uFillTx/>
                <a:latin typeface="+mj-lt"/>
                <a:ea typeface="+mj-ea"/>
                <a:cs typeface="+mj-cs"/>
              </a:rPr>
              <a:t/>
            </a:r>
            <a:br>
              <a:rPr kumimoji="0" lang="en-US" sz="3600" b="0" i="0" u="none" strike="noStrike" kern="1200" cap="none" spc="0" normalizeH="0" baseline="0" noProof="0" dirty="0" smtClean="0">
                <a:ln>
                  <a:noFill/>
                </a:ln>
                <a:solidFill>
                  <a:schemeClr val="bg1"/>
                </a:solidFill>
                <a:effectLst/>
                <a:uLnTx/>
                <a:uFillTx/>
                <a:latin typeface="+mj-lt"/>
                <a:ea typeface="+mj-ea"/>
                <a:cs typeface="+mj-cs"/>
              </a:rPr>
            </a:br>
            <a:endParaRPr kumimoji="0" lang="en-US" sz="3100" b="1" i="0" u="none" strike="noStrike" kern="1200" cap="none" spc="0" normalizeH="0" baseline="0" noProof="0" dirty="0">
              <a:ln>
                <a:noFill/>
              </a:ln>
              <a:solidFill>
                <a:schemeClr val="bg1"/>
              </a:solidFill>
              <a:effectLst/>
              <a:uLnTx/>
              <a:uFillTx/>
              <a:latin typeface="+mj-lt"/>
              <a:ea typeface="+mj-ea"/>
              <a:cs typeface="+mj-cs"/>
            </a:endParaRPr>
          </a:p>
        </p:txBody>
      </p:sp>
    </p:spTree>
    <p:extLst>
      <p:ext uri="{BB962C8B-B14F-4D97-AF65-F5344CB8AC3E}">
        <p14:creationId xmlns:p14="http://schemas.microsoft.com/office/powerpoint/2010/main" val="290039118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528638" y="1584960"/>
            <a:ext cx="8229600" cy="4525963"/>
          </a:xfrm>
        </p:spPr>
        <p:txBody>
          <a:bodyPr>
            <a:normAutofit fontScale="92500"/>
          </a:bodyPr>
          <a:lstStyle/>
          <a:p>
            <a:pPr algn="just"/>
            <a:r>
              <a:rPr lang="fr-FR" dirty="0" smtClean="0"/>
              <a:t>CA </a:t>
            </a:r>
            <a:r>
              <a:rPr lang="en-US" dirty="0" smtClean="0"/>
              <a:t>is poorly known in Algeria. A development program of conservation agriculture has been launched by the Ministry of Agriculture and Rural Development in 2009 covering 20 </a:t>
            </a:r>
            <a:r>
              <a:rPr lang="en-US" dirty="0" err="1" smtClean="0"/>
              <a:t>Wilayas</a:t>
            </a:r>
            <a:r>
              <a:rPr lang="en-US" dirty="0"/>
              <a:t> </a:t>
            </a:r>
            <a:r>
              <a:rPr lang="en-US" dirty="0" smtClean="0"/>
              <a:t>in the northern part of Algeria. </a:t>
            </a:r>
          </a:p>
          <a:p>
            <a:pPr algn="just"/>
            <a:endParaRPr lang="en-US" dirty="0" smtClean="0"/>
          </a:p>
          <a:p>
            <a:pPr algn="just"/>
            <a:r>
              <a:rPr lang="en-US" dirty="0" err="1" smtClean="0"/>
              <a:t>Wilaya</a:t>
            </a:r>
            <a:r>
              <a:rPr lang="en-US" dirty="0" smtClean="0"/>
              <a:t> </a:t>
            </a:r>
            <a:r>
              <a:rPr lang="en-US" dirty="0" err="1" smtClean="0"/>
              <a:t>M'sila</a:t>
            </a:r>
            <a:r>
              <a:rPr lang="en-US" dirty="0" smtClean="0"/>
              <a:t> an integral part of twenty (20) selected for the practice of this technique wilaya. The program at the wilaya </a:t>
            </a:r>
            <a:r>
              <a:rPr lang="en-US" dirty="0" err="1" smtClean="0"/>
              <a:t>M'sila</a:t>
            </a:r>
            <a:r>
              <a:rPr lang="en-US" dirty="0" smtClean="0"/>
              <a:t> concerned in 2012/2013 of 20 ha of cereal area (Durum wheat, barley and oats) conducted under CA.</a:t>
            </a:r>
          </a:p>
          <a:p>
            <a:pPr algn="just"/>
            <a:endParaRPr lang="en-US" dirty="0" smtClean="0"/>
          </a:p>
          <a:p>
            <a:pPr algn="ctr">
              <a:buNone/>
            </a:pPr>
            <a:r>
              <a:rPr lang="en-US" dirty="0" smtClean="0"/>
              <a:t>     </a:t>
            </a:r>
            <a:r>
              <a:rPr lang="en-US" dirty="0" smtClean="0">
                <a:solidFill>
                  <a:srgbClr val="0070C0"/>
                </a:solidFill>
              </a:rPr>
              <a:t>In the two communities, there is only 6% of farmers who heard about CA technology (24 farmers) involved in the survey</a:t>
            </a:r>
          </a:p>
          <a:p>
            <a:pPr algn="just"/>
            <a:endParaRPr lang="fr-FR" dirty="0"/>
          </a:p>
        </p:txBody>
      </p:sp>
      <p:sp>
        <p:nvSpPr>
          <p:cNvPr id="4" name="Titre 1"/>
          <p:cNvSpPr txBox="1">
            <a:spLocks/>
          </p:cNvSpPr>
          <p:nvPr/>
        </p:nvSpPr>
        <p:spPr>
          <a:xfrm>
            <a:off x="457200" y="-159"/>
            <a:ext cx="8229600" cy="487362"/>
          </a:xfrm>
          <a:prstGeom prst="rect">
            <a:avLst/>
          </a:prstGeom>
        </p:spPr>
        <p:txBody>
          <a:bodyPr>
            <a:no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pPr defTabSz="914400" fontAlgn="auto">
              <a:spcAft>
                <a:spcPts val="0"/>
              </a:spcAft>
              <a:defRPr/>
            </a:pPr>
            <a:r>
              <a:rPr lang="en-US" sz="3200" dirty="0" smtClean="0">
                <a:solidFill>
                  <a:schemeClr val="bg1"/>
                </a:solidFill>
              </a:rPr>
              <a:t>CA in Algeria: An Overview</a:t>
            </a:r>
            <a:endParaRPr lang="en-US" sz="3200" dirty="0">
              <a:solidFill>
                <a:schemeClr val="bg1"/>
              </a:solidFill>
            </a:endParaRPr>
          </a:p>
        </p:txBody>
      </p:sp>
    </p:spTree>
    <p:extLst>
      <p:ext uri="{BB962C8B-B14F-4D97-AF65-F5344CB8AC3E}">
        <p14:creationId xmlns:p14="http://schemas.microsoft.com/office/powerpoint/2010/main" val="80359027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extLst>
              <p:ext uri="{D42A27DB-BD31-4B8C-83A1-F6EECF244321}">
                <p14:modId xmlns:p14="http://schemas.microsoft.com/office/powerpoint/2010/main" val="2951179555"/>
              </p:ext>
            </p:extLst>
          </p:nvPr>
        </p:nvGraphicFramePr>
        <p:xfrm>
          <a:off x="246889" y="1202589"/>
          <a:ext cx="8540493" cy="1718496"/>
        </p:xfrm>
        <a:graphic>
          <a:graphicData uri="http://schemas.openxmlformats.org/drawingml/2006/table">
            <a:tbl>
              <a:tblPr/>
              <a:tblGrid>
                <a:gridCol w="2715877"/>
                <a:gridCol w="971908"/>
                <a:gridCol w="971908"/>
                <a:gridCol w="971908"/>
                <a:gridCol w="971908"/>
                <a:gridCol w="970200"/>
                <a:gridCol w="966784"/>
              </a:tblGrid>
              <a:tr h="286416">
                <a:tc rowSpan="2">
                  <a:txBody>
                    <a:bodyPr/>
                    <a:lstStyle/>
                    <a:p>
                      <a:pPr marL="179705" algn="just">
                        <a:lnSpc>
                          <a:spcPct val="115000"/>
                        </a:lnSpc>
                        <a:spcAft>
                          <a:spcPts val="600"/>
                        </a:spcAft>
                      </a:pPr>
                      <a:r>
                        <a:rPr lang="fr-FR" sz="1400" b="1" dirty="0" err="1" smtClean="0">
                          <a:latin typeface="Times New Roman"/>
                          <a:ea typeface="Calibri"/>
                          <a:cs typeface="Times New Roman"/>
                        </a:rPr>
                        <a:t>Willigness</a:t>
                      </a:r>
                      <a:r>
                        <a:rPr lang="fr-FR" sz="1400" b="1" dirty="0" smtClean="0">
                          <a:latin typeface="Times New Roman"/>
                          <a:ea typeface="Calibri"/>
                          <a:cs typeface="Times New Roman"/>
                        </a:rPr>
                        <a:t> to </a:t>
                      </a:r>
                      <a:r>
                        <a:rPr lang="fr-FR" sz="1400" b="1" dirty="0" err="1" smtClean="0">
                          <a:latin typeface="Times New Roman"/>
                          <a:ea typeface="Calibri"/>
                          <a:cs typeface="Times New Roman"/>
                        </a:rPr>
                        <a:t>be</a:t>
                      </a:r>
                      <a:r>
                        <a:rPr lang="fr-FR" sz="1400" b="1" dirty="0" smtClean="0">
                          <a:latin typeface="Times New Roman"/>
                          <a:ea typeface="Calibri"/>
                          <a:cs typeface="Times New Roman"/>
                        </a:rPr>
                        <a:t> </a:t>
                      </a:r>
                      <a:r>
                        <a:rPr lang="fr-FR" sz="1400" b="1" dirty="0" err="1" smtClean="0">
                          <a:latin typeface="Times New Roman"/>
                          <a:ea typeface="Calibri"/>
                          <a:cs typeface="Times New Roman"/>
                        </a:rPr>
                        <a:t>informed</a:t>
                      </a:r>
                      <a:endParaRPr lang="fr-FR" sz="1400" b="1"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179705" algn="ctr">
                        <a:lnSpc>
                          <a:spcPct val="115000"/>
                        </a:lnSpc>
                        <a:spcAft>
                          <a:spcPts val="600"/>
                        </a:spcAft>
                      </a:pPr>
                      <a:r>
                        <a:rPr lang="fr-FR" sz="1400" b="1" dirty="0" smtClean="0">
                          <a:latin typeface="Times New Roman"/>
                          <a:ea typeface="Calibri"/>
                          <a:cs typeface="Times New Roman"/>
                        </a:rPr>
                        <a:t>All</a:t>
                      </a:r>
                      <a:endParaRPr lang="fr-FR" sz="1400" b="1"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gridSpan="2">
                  <a:txBody>
                    <a:bodyPr/>
                    <a:lstStyle/>
                    <a:p>
                      <a:pPr marL="179705" algn="ctr">
                        <a:lnSpc>
                          <a:spcPct val="115000"/>
                        </a:lnSpc>
                        <a:spcAft>
                          <a:spcPts val="600"/>
                        </a:spcAft>
                      </a:pPr>
                      <a:r>
                        <a:rPr lang="fr-FR" sz="1400" b="1" dirty="0">
                          <a:latin typeface="Times New Roman"/>
                          <a:ea typeface="Calibri"/>
                          <a:cs typeface="Times New Roman"/>
                        </a:rPr>
                        <a:t>Ain  El </a:t>
                      </a:r>
                      <a:r>
                        <a:rPr lang="fr-FR" sz="1400" b="1" dirty="0" err="1">
                          <a:latin typeface="Times New Roman"/>
                          <a:ea typeface="Calibri"/>
                          <a:cs typeface="Times New Roman"/>
                        </a:rPr>
                        <a:t>Khadra</a:t>
                      </a:r>
                      <a:endParaRPr lang="fr-FR" sz="1400" b="1"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gridSpan="2">
                  <a:txBody>
                    <a:bodyPr/>
                    <a:lstStyle/>
                    <a:p>
                      <a:pPr marL="179705" algn="ctr">
                        <a:lnSpc>
                          <a:spcPct val="115000"/>
                        </a:lnSpc>
                        <a:spcAft>
                          <a:spcPts val="600"/>
                        </a:spcAft>
                      </a:pPr>
                      <a:r>
                        <a:rPr lang="fr-FR" sz="1400" b="1">
                          <a:latin typeface="Times New Roman"/>
                          <a:ea typeface="Calibri"/>
                          <a:cs typeface="Times New Roman"/>
                        </a:rPr>
                        <a:t>O.Mansour</a:t>
                      </a:r>
                      <a:endParaRPr lang="fr-FR" sz="1400" b="1">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r>
              <a:tr h="572832">
                <a:tc vMerge="1">
                  <a:txBody>
                    <a:bodyPr/>
                    <a:lstStyle/>
                    <a:p>
                      <a:endParaRPr lang="fr-FR"/>
                    </a:p>
                  </a:txBody>
                  <a:tcPr/>
                </a:tc>
                <a:tc>
                  <a:txBody>
                    <a:bodyPr/>
                    <a:lstStyle/>
                    <a:p>
                      <a:pPr marL="179705" algn="ctr">
                        <a:lnSpc>
                          <a:spcPct val="115000"/>
                        </a:lnSpc>
                        <a:spcAft>
                          <a:spcPts val="600"/>
                        </a:spcAft>
                      </a:pPr>
                      <a:r>
                        <a:rPr lang="fr-FR" sz="1200" b="1" dirty="0" err="1" smtClean="0">
                          <a:latin typeface="Times New Roman"/>
                          <a:ea typeface="Calibri"/>
                          <a:cs typeface="Times New Roman"/>
                        </a:rPr>
                        <a:t>Frequency</a:t>
                      </a:r>
                      <a:endParaRPr lang="fr-FR" sz="1200" b="1"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200" b="1" dirty="0">
                          <a:latin typeface="Times New Roman"/>
                          <a:ea typeface="Calibri"/>
                          <a:cs typeface="Times New Roman"/>
                        </a:rPr>
                        <a:t>(%)</a:t>
                      </a:r>
                      <a:endParaRPr lang="fr-FR" sz="1200" b="1"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200" b="1" dirty="0" err="1" smtClean="0">
                          <a:latin typeface="Times New Roman"/>
                          <a:ea typeface="Calibri"/>
                          <a:cs typeface="Times New Roman"/>
                        </a:rPr>
                        <a:t>Frequency</a:t>
                      </a:r>
                      <a:endParaRPr lang="fr-FR" sz="1200" b="1"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200" b="1" dirty="0">
                          <a:latin typeface="Times New Roman"/>
                          <a:ea typeface="Calibri"/>
                          <a:cs typeface="Times New Roman"/>
                        </a:rPr>
                        <a:t>(%)</a:t>
                      </a:r>
                      <a:endParaRPr lang="fr-FR" sz="1200" b="1"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200" b="1" dirty="0" err="1" smtClean="0">
                          <a:latin typeface="Times New Roman"/>
                          <a:ea typeface="Calibri"/>
                          <a:cs typeface="Times New Roman"/>
                        </a:rPr>
                        <a:t>Frequency</a:t>
                      </a:r>
                      <a:endParaRPr lang="fr-FR" sz="1200" b="1"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200" b="1" dirty="0">
                          <a:latin typeface="Times New Roman"/>
                          <a:ea typeface="Calibri"/>
                          <a:cs typeface="Times New Roman"/>
                        </a:rPr>
                        <a:t>(%)</a:t>
                      </a:r>
                      <a:endParaRPr lang="fr-FR" sz="1200" b="1"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6416">
                <a:tc>
                  <a:txBody>
                    <a:bodyPr/>
                    <a:lstStyle/>
                    <a:p>
                      <a:pPr marL="179705" algn="just">
                        <a:lnSpc>
                          <a:spcPct val="115000"/>
                        </a:lnSpc>
                        <a:spcAft>
                          <a:spcPts val="600"/>
                        </a:spcAft>
                      </a:pPr>
                      <a:r>
                        <a:rPr lang="fr-FR" sz="1400" b="1" dirty="0" err="1" smtClean="0">
                          <a:latin typeface="Times New Roman"/>
                          <a:ea typeface="Calibri"/>
                          <a:cs typeface="Times New Roman"/>
                        </a:rPr>
                        <a:t>Yes</a:t>
                      </a:r>
                      <a:endParaRPr lang="fr-FR" sz="1400" b="1" dirty="0">
                        <a:latin typeface="Calibri"/>
                        <a:ea typeface="Calibri"/>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a:latin typeface="Times New Roman"/>
                          <a:ea typeface="Calibri"/>
                          <a:cs typeface="Times New Roman"/>
                        </a:rPr>
                        <a:t>366</a:t>
                      </a:r>
                      <a:endParaRPr lang="fr-FR" sz="1400">
                        <a:latin typeface="Calibri"/>
                        <a:ea typeface="Calibri"/>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b="1" dirty="0">
                          <a:solidFill>
                            <a:srgbClr val="FF0000"/>
                          </a:solidFill>
                          <a:latin typeface="Times New Roman"/>
                          <a:ea typeface="Calibri"/>
                          <a:cs typeface="Times New Roman"/>
                        </a:rPr>
                        <a:t>91,5</a:t>
                      </a:r>
                      <a:endParaRPr lang="fr-FR" sz="1400" b="1" dirty="0">
                        <a:solidFill>
                          <a:srgbClr val="FF0000"/>
                        </a:solidFill>
                        <a:latin typeface="Calibri"/>
                        <a:ea typeface="Calibri"/>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dirty="0">
                          <a:latin typeface="Times New Roman"/>
                          <a:ea typeface="Calibri"/>
                          <a:cs typeface="Times New Roman"/>
                        </a:rPr>
                        <a:t>182</a:t>
                      </a:r>
                      <a:endParaRPr lang="fr-FR" sz="14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dirty="0">
                          <a:latin typeface="Times New Roman"/>
                          <a:ea typeface="Calibri"/>
                          <a:cs typeface="Times New Roman"/>
                        </a:rPr>
                        <a:t>92</a:t>
                      </a:r>
                      <a:endParaRPr lang="fr-FR" sz="14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dirty="0">
                          <a:latin typeface="Times New Roman"/>
                          <a:ea typeface="Calibri"/>
                          <a:cs typeface="Times New Roman"/>
                        </a:rPr>
                        <a:t>184</a:t>
                      </a:r>
                      <a:endParaRPr lang="fr-FR" sz="14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dirty="0">
                          <a:latin typeface="Times New Roman"/>
                          <a:ea typeface="Calibri"/>
                          <a:cs typeface="Times New Roman"/>
                        </a:rPr>
                        <a:t>91</a:t>
                      </a:r>
                      <a:endParaRPr lang="fr-FR" sz="14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6416">
                <a:tc>
                  <a:txBody>
                    <a:bodyPr/>
                    <a:lstStyle/>
                    <a:p>
                      <a:pPr marL="179705" algn="just">
                        <a:lnSpc>
                          <a:spcPct val="115000"/>
                        </a:lnSpc>
                        <a:spcAft>
                          <a:spcPts val="600"/>
                        </a:spcAft>
                      </a:pPr>
                      <a:r>
                        <a:rPr lang="fr-FR" sz="1400" b="1" dirty="0" smtClean="0">
                          <a:latin typeface="Times New Roman"/>
                          <a:ea typeface="Calibri"/>
                          <a:cs typeface="Times New Roman"/>
                        </a:rPr>
                        <a:t>No</a:t>
                      </a:r>
                      <a:endParaRPr lang="fr-FR" sz="1400" b="1" dirty="0">
                        <a:latin typeface="Calibri"/>
                        <a:ea typeface="Calibri"/>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a:latin typeface="Times New Roman"/>
                          <a:ea typeface="Calibri"/>
                          <a:cs typeface="Times New Roman"/>
                        </a:rPr>
                        <a:t>34</a:t>
                      </a:r>
                      <a:endParaRPr lang="fr-FR" sz="1400">
                        <a:latin typeface="Calibri"/>
                        <a:ea typeface="Calibri"/>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a:latin typeface="Times New Roman"/>
                          <a:ea typeface="Calibri"/>
                          <a:cs typeface="Times New Roman"/>
                        </a:rPr>
                        <a:t>8,5</a:t>
                      </a:r>
                      <a:endParaRPr lang="fr-FR" sz="1400">
                        <a:latin typeface="Calibri"/>
                        <a:ea typeface="Calibri"/>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a:latin typeface="Times New Roman"/>
                          <a:ea typeface="Calibri"/>
                          <a:cs typeface="Times New Roman"/>
                        </a:rPr>
                        <a:t>15</a:t>
                      </a:r>
                      <a:endParaRPr lang="fr-FR" sz="14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a:latin typeface="Times New Roman"/>
                          <a:ea typeface="Calibri"/>
                          <a:cs typeface="Times New Roman"/>
                        </a:rPr>
                        <a:t>8</a:t>
                      </a:r>
                      <a:endParaRPr lang="fr-FR" sz="14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dirty="0">
                          <a:latin typeface="Times New Roman"/>
                          <a:ea typeface="Calibri"/>
                          <a:cs typeface="Times New Roman"/>
                        </a:rPr>
                        <a:t>19</a:t>
                      </a:r>
                      <a:endParaRPr lang="fr-FR" sz="14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dirty="0">
                          <a:latin typeface="Times New Roman"/>
                          <a:ea typeface="Calibri"/>
                          <a:cs typeface="Times New Roman"/>
                        </a:rPr>
                        <a:t>9</a:t>
                      </a:r>
                      <a:endParaRPr lang="fr-FR" sz="14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6416">
                <a:tc>
                  <a:txBody>
                    <a:bodyPr/>
                    <a:lstStyle/>
                    <a:p>
                      <a:pPr marL="179705" algn="just">
                        <a:lnSpc>
                          <a:spcPct val="115000"/>
                        </a:lnSpc>
                        <a:spcAft>
                          <a:spcPts val="600"/>
                        </a:spcAft>
                      </a:pPr>
                      <a:r>
                        <a:rPr lang="fr-FR" sz="1400" b="1" dirty="0" smtClean="0">
                          <a:latin typeface="Times New Roman"/>
                          <a:ea typeface="Calibri"/>
                          <a:cs typeface="Times New Roman"/>
                        </a:rPr>
                        <a:t>All</a:t>
                      </a:r>
                      <a:endParaRPr lang="fr-FR" sz="1400" b="1" dirty="0">
                        <a:latin typeface="Calibri"/>
                        <a:ea typeface="Calibri"/>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dirty="0">
                          <a:latin typeface="Times New Roman"/>
                          <a:ea typeface="Calibri"/>
                          <a:cs typeface="Times New Roman"/>
                        </a:rPr>
                        <a:t>400</a:t>
                      </a:r>
                      <a:endParaRPr lang="fr-FR" sz="1400" dirty="0">
                        <a:latin typeface="Calibri"/>
                        <a:ea typeface="Calibri"/>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dirty="0">
                          <a:latin typeface="Times New Roman"/>
                          <a:ea typeface="Calibri"/>
                          <a:cs typeface="Times New Roman"/>
                        </a:rPr>
                        <a:t>100</a:t>
                      </a:r>
                      <a:endParaRPr lang="fr-FR" sz="1400" dirty="0">
                        <a:latin typeface="Calibri"/>
                        <a:ea typeface="Calibri"/>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a:latin typeface="Times New Roman"/>
                          <a:ea typeface="Calibri"/>
                          <a:cs typeface="Times New Roman"/>
                        </a:rPr>
                        <a:t>197</a:t>
                      </a:r>
                      <a:endParaRPr lang="fr-FR" sz="14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a:latin typeface="Times New Roman"/>
                          <a:ea typeface="Calibri"/>
                          <a:cs typeface="Times New Roman"/>
                        </a:rPr>
                        <a:t>100</a:t>
                      </a:r>
                      <a:endParaRPr lang="fr-FR" sz="14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179705" algn="ctr">
                        <a:lnSpc>
                          <a:spcPct val="115000"/>
                        </a:lnSpc>
                        <a:spcAft>
                          <a:spcPts val="600"/>
                        </a:spcAft>
                      </a:pPr>
                      <a:r>
                        <a:rPr lang="fr-FR" sz="1400" dirty="0">
                          <a:latin typeface="Times New Roman"/>
                          <a:ea typeface="Calibri"/>
                          <a:cs typeface="Times New Roman"/>
                        </a:rPr>
                        <a:t>203</a:t>
                      </a:r>
                      <a:endParaRPr lang="fr-FR" sz="14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dirty="0">
                          <a:latin typeface="Times New Roman"/>
                          <a:ea typeface="Calibri"/>
                          <a:cs typeface="Times New Roman"/>
                        </a:rPr>
                        <a:t>100</a:t>
                      </a:r>
                      <a:endParaRPr lang="fr-FR" sz="14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bl>
          </a:graphicData>
        </a:graphic>
      </p:graphicFrame>
      <p:sp>
        <p:nvSpPr>
          <p:cNvPr id="84993" name="Rectangle 1"/>
          <p:cNvSpPr>
            <a:spLocks noChangeArrowheads="1"/>
          </p:cNvSpPr>
          <p:nvPr/>
        </p:nvSpPr>
        <p:spPr bwMode="auto">
          <a:xfrm>
            <a:off x="0" y="775538"/>
            <a:ext cx="9144000" cy="338554"/>
          </a:xfrm>
          <a:prstGeom prst="rect">
            <a:avLst/>
          </a:prstGeom>
          <a:solidFill>
            <a:srgbClr val="92D05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fr-FR" sz="1600" b="1" dirty="0" err="1" smtClean="0">
                <a:solidFill>
                  <a:srgbClr val="FF0000"/>
                </a:solidFill>
                <a:ea typeface="Calibri" pitchFamily="34" charset="0"/>
                <a:cs typeface="Times New Roman" pitchFamily="18" charset="0"/>
              </a:rPr>
              <a:t>Willigness</a:t>
            </a:r>
            <a:r>
              <a:rPr lang="fr-FR" sz="1600" b="1" dirty="0" smtClean="0">
                <a:solidFill>
                  <a:srgbClr val="FF0000"/>
                </a:solidFill>
                <a:ea typeface="Calibri" pitchFamily="34" charset="0"/>
                <a:cs typeface="Times New Roman" pitchFamily="18" charset="0"/>
              </a:rPr>
              <a:t> to </a:t>
            </a:r>
            <a:r>
              <a:rPr lang="fr-FR" sz="1600" b="1" dirty="0" err="1" smtClean="0">
                <a:solidFill>
                  <a:srgbClr val="FF0000"/>
                </a:solidFill>
                <a:ea typeface="Calibri" pitchFamily="34" charset="0"/>
                <a:cs typeface="Times New Roman" pitchFamily="18" charset="0"/>
              </a:rPr>
              <a:t>be</a:t>
            </a:r>
            <a:r>
              <a:rPr lang="fr-FR" sz="1600" b="1" dirty="0" smtClean="0">
                <a:solidFill>
                  <a:srgbClr val="FF0000"/>
                </a:solidFill>
                <a:ea typeface="Calibri" pitchFamily="34" charset="0"/>
                <a:cs typeface="Times New Roman" pitchFamily="18" charset="0"/>
              </a:rPr>
              <a:t> </a:t>
            </a:r>
            <a:r>
              <a:rPr lang="fr-FR" sz="1600" b="1" dirty="0" err="1" smtClean="0">
                <a:solidFill>
                  <a:srgbClr val="FF0000"/>
                </a:solidFill>
                <a:ea typeface="Calibri" pitchFamily="34" charset="0"/>
                <a:cs typeface="Times New Roman" pitchFamily="18" charset="0"/>
              </a:rPr>
              <a:t>informed</a:t>
            </a:r>
            <a:r>
              <a:rPr lang="fr-FR" sz="1600" b="1" dirty="0" smtClean="0">
                <a:solidFill>
                  <a:srgbClr val="FF0000"/>
                </a:solidFill>
                <a:ea typeface="Calibri" pitchFamily="34" charset="0"/>
                <a:cs typeface="Times New Roman" pitchFamily="18" charset="0"/>
              </a:rPr>
              <a:t> about CA</a:t>
            </a:r>
            <a:endParaRPr kumimoji="0" lang="fr-FR" sz="1600" b="0" i="0" u="none" strike="noStrike" cap="none" normalizeH="0" baseline="0" dirty="0" smtClean="0">
              <a:ln>
                <a:noFill/>
              </a:ln>
              <a:solidFill>
                <a:srgbClr val="FF0000"/>
              </a:solidFill>
              <a:effectLst/>
              <a:latin typeface="Arial" pitchFamily="34" charset="0"/>
              <a:cs typeface="Arial" pitchFamily="34" charset="0"/>
            </a:endParaRPr>
          </a:p>
        </p:txBody>
      </p:sp>
      <p:graphicFrame>
        <p:nvGraphicFramePr>
          <p:cNvPr id="4" name="Tableau 3"/>
          <p:cNvGraphicFramePr>
            <a:graphicFrameLocks noGrp="1"/>
          </p:cNvGraphicFramePr>
          <p:nvPr>
            <p:extLst>
              <p:ext uri="{D42A27DB-BD31-4B8C-83A1-F6EECF244321}">
                <p14:modId xmlns:p14="http://schemas.microsoft.com/office/powerpoint/2010/main" val="3376644107"/>
              </p:ext>
            </p:extLst>
          </p:nvPr>
        </p:nvGraphicFramePr>
        <p:xfrm>
          <a:off x="246888" y="3491286"/>
          <a:ext cx="8540493" cy="2936946"/>
        </p:xfrm>
        <a:graphic>
          <a:graphicData uri="http://schemas.openxmlformats.org/drawingml/2006/table">
            <a:tbl>
              <a:tblPr/>
              <a:tblGrid>
                <a:gridCol w="2565564"/>
                <a:gridCol w="1170898"/>
                <a:gridCol w="1067569"/>
                <a:gridCol w="1134291"/>
                <a:gridCol w="934124"/>
                <a:gridCol w="1046258"/>
                <a:gridCol w="621789"/>
              </a:tblGrid>
              <a:tr h="419564">
                <a:tc rowSpan="2">
                  <a:txBody>
                    <a:bodyPr/>
                    <a:lstStyle/>
                    <a:p>
                      <a:pPr>
                        <a:lnSpc>
                          <a:spcPct val="115000"/>
                        </a:lnSpc>
                        <a:spcAft>
                          <a:spcPts val="0"/>
                        </a:spcAft>
                      </a:pPr>
                      <a:r>
                        <a:rPr lang="fr-FR" sz="1400" b="1" dirty="0" err="1" smtClean="0">
                          <a:latin typeface="Times New Roman"/>
                          <a:ea typeface="Calibri"/>
                          <a:cs typeface="Times New Roman"/>
                        </a:rPr>
                        <a:t>Willigness</a:t>
                      </a:r>
                      <a:r>
                        <a:rPr lang="fr-FR" sz="1400" b="1" dirty="0" smtClean="0">
                          <a:latin typeface="Times New Roman"/>
                          <a:ea typeface="Calibri"/>
                          <a:cs typeface="Times New Roman"/>
                        </a:rPr>
                        <a:t> to </a:t>
                      </a:r>
                      <a:r>
                        <a:rPr lang="fr-FR" sz="1400" b="1" dirty="0" err="1" smtClean="0">
                          <a:latin typeface="Times New Roman"/>
                          <a:ea typeface="Calibri"/>
                          <a:cs typeface="Times New Roman"/>
                        </a:rPr>
                        <a:t>implement</a:t>
                      </a:r>
                      <a:r>
                        <a:rPr lang="fr-FR" sz="1400" b="1" dirty="0" smtClean="0">
                          <a:latin typeface="Times New Roman"/>
                          <a:ea typeface="Calibri"/>
                          <a:cs typeface="Times New Roman"/>
                        </a:rPr>
                        <a:t> the CA</a:t>
                      </a:r>
                      <a:r>
                        <a:rPr lang="fr-FR" sz="1400" b="1" baseline="0" dirty="0" smtClean="0">
                          <a:latin typeface="Times New Roman"/>
                          <a:ea typeface="Calibri"/>
                          <a:cs typeface="Times New Roman"/>
                        </a:rPr>
                        <a:t> </a:t>
                      </a:r>
                      <a:r>
                        <a:rPr lang="fr-FR" sz="1400" b="1" baseline="0" dirty="0" err="1" smtClean="0">
                          <a:latin typeface="Times New Roman"/>
                          <a:ea typeface="Calibri"/>
                          <a:cs typeface="Times New Roman"/>
                        </a:rPr>
                        <a:t>experience</a:t>
                      </a:r>
                      <a:endParaRPr lang="fr-FR" sz="1400" b="1"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marL="179705" algn="ctr">
                        <a:lnSpc>
                          <a:spcPct val="115000"/>
                        </a:lnSpc>
                        <a:spcAft>
                          <a:spcPts val="600"/>
                        </a:spcAft>
                      </a:pPr>
                      <a:r>
                        <a:rPr lang="fr-FR" sz="1100" b="1" dirty="0" smtClean="0">
                          <a:latin typeface="Times New Roman"/>
                          <a:ea typeface="Calibri"/>
                          <a:cs typeface="Times New Roman"/>
                        </a:rPr>
                        <a:t>All</a:t>
                      </a:r>
                      <a:endParaRPr lang="fr-FR" sz="1100" b="1"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gridSpan="2">
                  <a:txBody>
                    <a:bodyPr/>
                    <a:lstStyle/>
                    <a:p>
                      <a:pPr marL="179705" algn="ctr">
                        <a:lnSpc>
                          <a:spcPct val="115000"/>
                        </a:lnSpc>
                        <a:spcAft>
                          <a:spcPts val="600"/>
                        </a:spcAft>
                      </a:pPr>
                      <a:r>
                        <a:rPr lang="fr-FR" sz="1100" b="1" dirty="0">
                          <a:latin typeface="Times New Roman"/>
                          <a:ea typeface="Calibri"/>
                          <a:cs typeface="Times New Roman"/>
                        </a:rPr>
                        <a:t>Ain  El </a:t>
                      </a:r>
                      <a:r>
                        <a:rPr lang="fr-FR" sz="1100" b="1" dirty="0" err="1">
                          <a:latin typeface="Times New Roman"/>
                          <a:ea typeface="Calibri"/>
                          <a:cs typeface="Times New Roman"/>
                        </a:rPr>
                        <a:t>Khadra</a:t>
                      </a:r>
                      <a:endParaRPr lang="fr-FR" sz="1100" b="1"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c gridSpan="2">
                  <a:txBody>
                    <a:bodyPr/>
                    <a:lstStyle/>
                    <a:p>
                      <a:pPr marL="179705" algn="ctr">
                        <a:lnSpc>
                          <a:spcPct val="115000"/>
                        </a:lnSpc>
                        <a:spcAft>
                          <a:spcPts val="600"/>
                        </a:spcAft>
                      </a:pPr>
                      <a:r>
                        <a:rPr lang="fr-FR" sz="1100" b="1">
                          <a:latin typeface="Times New Roman"/>
                          <a:ea typeface="Calibri"/>
                          <a:cs typeface="Times New Roman"/>
                        </a:rPr>
                        <a:t>O.Mansour</a:t>
                      </a:r>
                      <a:endParaRPr lang="fr-FR" sz="1100" b="1">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fr-FR"/>
                    </a:p>
                  </a:txBody>
                  <a:tcPr/>
                </a:tc>
              </a:tr>
              <a:tr h="839127">
                <a:tc vMerge="1">
                  <a:txBody>
                    <a:bodyPr/>
                    <a:lstStyle/>
                    <a:p>
                      <a:endParaRPr lang="fr-FR"/>
                    </a:p>
                  </a:txBody>
                  <a:tcPr/>
                </a:tc>
                <a:tc>
                  <a:txBody>
                    <a:bodyPr/>
                    <a:lstStyle/>
                    <a:p>
                      <a:pPr marL="179705" algn="ctr">
                        <a:lnSpc>
                          <a:spcPct val="115000"/>
                        </a:lnSpc>
                        <a:spcAft>
                          <a:spcPts val="600"/>
                        </a:spcAft>
                      </a:pPr>
                      <a:r>
                        <a:rPr lang="fr-FR" sz="1100" b="1" dirty="0" err="1" smtClean="0">
                          <a:latin typeface="Times New Roman"/>
                          <a:ea typeface="Calibri"/>
                          <a:cs typeface="Times New Roman"/>
                        </a:rPr>
                        <a:t>Frequency</a:t>
                      </a:r>
                      <a:endParaRPr lang="fr-FR" sz="1100" b="1"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100" b="1" dirty="0">
                          <a:latin typeface="Times New Roman"/>
                          <a:ea typeface="Calibri"/>
                          <a:cs typeface="Times New Roman"/>
                        </a:rPr>
                        <a:t>(%)</a:t>
                      </a:r>
                      <a:endParaRPr lang="fr-FR" sz="1100" b="1"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100" b="1" dirty="0" err="1" smtClean="0">
                          <a:latin typeface="Times New Roman"/>
                          <a:ea typeface="Calibri"/>
                          <a:cs typeface="Times New Roman"/>
                        </a:rPr>
                        <a:t>Frequency</a:t>
                      </a:r>
                      <a:endParaRPr lang="fr-FR" sz="1100" b="1"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100" b="1" dirty="0">
                          <a:latin typeface="Times New Roman"/>
                          <a:ea typeface="Calibri"/>
                          <a:cs typeface="Times New Roman"/>
                        </a:rPr>
                        <a:t>(%)</a:t>
                      </a:r>
                      <a:endParaRPr lang="fr-FR" sz="1100" b="1"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100" b="1" dirty="0" err="1" smtClean="0">
                          <a:latin typeface="Times New Roman"/>
                          <a:ea typeface="Calibri"/>
                          <a:cs typeface="Times New Roman"/>
                        </a:rPr>
                        <a:t>Frequency</a:t>
                      </a:r>
                      <a:endParaRPr lang="fr-FR" sz="1100" b="1"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100" b="1" dirty="0">
                          <a:latin typeface="Times New Roman"/>
                          <a:ea typeface="Calibri"/>
                          <a:cs typeface="Times New Roman"/>
                        </a:rPr>
                        <a:t>(%)</a:t>
                      </a:r>
                      <a:endParaRPr lang="fr-FR" sz="1100" b="1"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9564">
                <a:tc>
                  <a:txBody>
                    <a:bodyPr/>
                    <a:lstStyle/>
                    <a:p>
                      <a:pPr marL="179705">
                        <a:lnSpc>
                          <a:spcPct val="115000"/>
                        </a:lnSpc>
                        <a:spcAft>
                          <a:spcPts val="600"/>
                        </a:spcAft>
                      </a:pPr>
                      <a:r>
                        <a:rPr lang="fr-FR" sz="1400" b="1" dirty="0" err="1" smtClean="0">
                          <a:latin typeface="Times New Roman"/>
                          <a:ea typeface="Calibri"/>
                          <a:cs typeface="Times New Roman"/>
                        </a:rPr>
                        <a:t>Yes</a:t>
                      </a:r>
                      <a:endParaRPr lang="fr-FR" sz="1400" b="1" dirty="0">
                        <a:latin typeface="Calibri"/>
                        <a:ea typeface="Calibri"/>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a:latin typeface="Times New Roman"/>
                          <a:ea typeface="Calibri"/>
                          <a:cs typeface="Times New Roman"/>
                        </a:rPr>
                        <a:t>366</a:t>
                      </a:r>
                      <a:endParaRPr lang="fr-FR" sz="1400">
                        <a:latin typeface="Calibri"/>
                        <a:ea typeface="Calibri"/>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b="1" dirty="0">
                          <a:solidFill>
                            <a:srgbClr val="FF0000"/>
                          </a:solidFill>
                          <a:latin typeface="Times New Roman"/>
                          <a:ea typeface="Calibri"/>
                          <a:cs typeface="Times New Roman"/>
                        </a:rPr>
                        <a:t>91,5</a:t>
                      </a:r>
                      <a:endParaRPr lang="fr-FR" sz="1400" b="1" dirty="0">
                        <a:solidFill>
                          <a:srgbClr val="FF0000"/>
                        </a:solidFill>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a:latin typeface="Times New Roman"/>
                          <a:ea typeface="Calibri"/>
                          <a:cs typeface="Times New Roman"/>
                        </a:rPr>
                        <a:t>182</a:t>
                      </a:r>
                      <a:endParaRPr lang="fr-FR" sz="14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dirty="0">
                          <a:latin typeface="Times New Roman"/>
                          <a:ea typeface="Calibri"/>
                          <a:cs typeface="Times New Roman"/>
                        </a:rPr>
                        <a:t>92</a:t>
                      </a:r>
                      <a:endParaRPr lang="fr-FR" sz="14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dirty="0">
                          <a:latin typeface="Times New Roman"/>
                          <a:ea typeface="Calibri"/>
                          <a:cs typeface="Times New Roman"/>
                        </a:rPr>
                        <a:t>184</a:t>
                      </a:r>
                      <a:endParaRPr lang="fr-FR" sz="14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dirty="0">
                          <a:latin typeface="Times New Roman"/>
                          <a:ea typeface="Calibri"/>
                          <a:cs typeface="Times New Roman"/>
                        </a:rPr>
                        <a:t>91</a:t>
                      </a:r>
                      <a:endParaRPr lang="fr-FR" sz="14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19564">
                <a:tc>
                  <a:txBody>
                    <a:bodyPr/>
                    <a:lstStyle/>
                    <a:p>
                      <a:pPr marL="179705">
                        <a:lnSpc>
                          <a:spcPct val="115000"/>
                        </a:lnSpc>
                        <a:spcAft>
                          <a:spcPts val="600"/>
                        </a:spcAft>
                      </a:pPr>
                      <a:r>
                        <a:rPr lang="fr-FR" sz="1400" b="1" dirty="0" smtClean="0">
                          <a:latin typeface="Times New Roman"/>
                          <a:ea typeface="Calibri"/>
                          <a:cs typeface="Times New Roman"/>
                        </a:rPr>
                        <a:t>No</a:t>
                      </a:r>
                      <a:endParaRPr lang="fr-FR" sz="1400" b="1" dirty="0">
                        <a:latin typeface="Calibri"/>
                        <a:ea typeface="Calibri"/>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a:latin typeface="Times New Roman"/>
                          <a:ea typeface="Calibri"/>
                          <a:cs typeface="Times New Roman"/>
                        </a:rPr>
                        <a:t>34</a:t>
                      </a:r>
                      <a:endParaRPr lang="fr-FR" sz="1400">
                        <a:latin typeface="Calibri"/>
                        <a:ea typeface="Calibri"/>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a:latin typeface="Times New Roman"/>
                          <a:ea typeface="Calibri"/>
                          <a:cs typeface="Times New Roman"/>
                        </a:rPr>
                        <a:t>8,5</a:t>
                      </a:r>
                      <a:endParaRPr lang="fr-FR" sz="1400">
                        <a:latin typeface="Calibri"/>
                        <a:ea typeface="Calibri"/>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a:latin typeface="Times New Roman"/>
                          <a:ea typeface="Calibri"/>
                          <a:cs typeface="Times New Roman"/>
                        </a:rPr>
                        <a:t>15</a:t>
                      </a:r>
                      <a:endParaRPr lang="fr-FR" sz="140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dirty="0" smtClean="0">
                          <a:latin typeface="Times New Roman"/>
                          <a:ea typeface="Calibri"/>
                          <a:cs typeface="Times New Roman"/>
                        </a:rPr>
                        <a:t>8</a:t>
                      </a:r>
                      <a:endParaRPr lang="fr-FR" sz="14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dirty="0">
                          <a:latin typeface="Times New Roman"/>
                          <a:ea typeface="Calibri"/>
                          <a:cs typeface="Times New Roman"/>
                        </a:rPr>
                        <a:t>19</a:t>
                      </a:r>
                      <a:endParaRPr lang="fr-FR" sz="14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dirty="0">
                          <a:latin typeface="Times New Roman"/>
                          <a:ea typeface="Calibri"/>
                          <a:cs typeface="Times New Roman"/>
                        </a:rPr>
                        <a:t>9</a:t>
                      </a:r>
                      <a:endParaRPr lang="fr-FR" sz="1400" dirty="0">
                        <a:latin typeface="Calibri"/>
                        <a:ea typeface="Calibri"/>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39127">
                <a:tc>
                  <a:txBody>
                    <a:bodyPr/>
                    <a:lstStyle/>
                    <a:p>
                      <a:pPr marL="179705">
                        <a:lnSpc>
                          <a:spcPct val="115000"/>
                        </a:lnSpc>
                        <a:spcAft>
                          <a:spcPts val="600"/>
                        </a:spcAft>
                      </a:pPr>
                      <a:r>
                        <a:rPr lang="fr-FR" sz="1400" b="1" dirty="0" smtClean="0">
                          <a:latin typeface="Times New Roman"/>
                          <a:ea typeface="Calibri"/>
                          <a:cs typeface="Times New Roman"/>
                        </a:rPr>
                        <a:t>All</a:t>
                      </a:r>
                      <a:endParaRPr lang="fr-FR" sz="1400" b="1" dirty="0">
                        <a:latin typeface="Calibri"/>
                        <a:ea typeface="Calibri"/>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a:latin typeface="Times New Roman"/>
                          <a:ea typeface="Calibri"/>
                          <a:cs typeface="Times New Roman"/>
                        </a:rPr>
                        <a:t>400</a:t>
                      </a:r>
                      <a:endParaRPr lang="fr-FR" sz="14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a:latin typeface="Times New Roman"/>
                          <a:ea typeface="Calibri"/>
                          <a:cs typeface="Times New Roman"/>
                        </a:rPr>
                        <a:t>100</a:t>
                      </a:r>
                      <a:endParaRPr lang="fr-FR" sz="14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a:latin typeface="Times New Roman"/>
                          <a:ea typeface="Calibri"/>
                          <a:cs typeface="Times New Roman"/>
                        </a:rPr>
                        <a:t>197</a:t>
                      </a:r>
                      <a:endParaRPr lang="fr-FR" sz="14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a:latin typeface="Times New Roman"/>
                          <a:ea typeface="Calibri"/>
                          <a:cs typeface="Times New Roman"/>
                        </a:rPr>
                        <a:t>100</a:t>
                      </a:r>
                      <a:endParaRPr lang="fr-FR" sz="140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dirty="0">
                          <a:latin typeface="Times New Roman"/>
                          <a:ea typeface="Calibri"/>
                          <a:cs typeface="Times New Roman"/>
                        </a:rPr>
                        <a:t>203</a:t>
                      </a:r>
                      <a:endParaRPr lang="fr-FR" sz="14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400" dirty="0">
                          <a:latin typeface="Times New Roman"/>
                          <a:ea typeface="Calibri"/>
                          <a:cs typeface="Times New Roman"/>
                        </a:rPr>
                        <a:t>100</a:t>
                      </a:r>
                      <a:endParaRPr lang="fr-FR" sz="1400" dirty="0">
                        <a:latin typeface="Calibri"/>
                        <a:ea typeface="Calibri"/>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Rectangle 5"/>
          <p:cNvSpPr/>
          <p:nvPr/>
        </p:nvSpPr>
        <p:spPr>
          <a:xfrm>
            <a:off x="0" y="3042664"/>
            <a:ext cx="9144000" cy="338554"/>
          </a:xfrm>
          <a:prstGeom prst="rect">
            <a:avLst/>
          </a:prstGeom>
          <a:solidFill>
            <a:srgbClr val="92D050"/>
          </a:solidFill>
        </p:spPr>
        <p:txBody>
          <a:bodyPr wrap="square">
            <a:spAutoFit/>
          </a:bodyPr>
          <a:lstStyle/>
          <a:p>
            <a:pPr lvl="0" algn="ctr" fontAlgn="base">
              <a:spcBef>
                <a:spcPct val="0"/>
              </a:spcBef>
              <a:spcAft>
                <a:spcPct val="0"/>
              </a:spcAft>
            </a:pPr>
            <a:r>
              <a:rPr lang="fr-FR" sz="1600" b="1" dirty="0" smtClean="0" bmk="_Toc394573978">
                <a:latin typeface="Calibri" pitchFamily="34" charset="0"/>
                <a:ea typeface="Calibri" pitchFamily="34" charset="0"/>
                <a:cs typeface="Times New Roman" pitchFamily="18" charset="0"/>
              </a:rPr>
              <a:t> </a:t>
            </a:r>
            <a:r>
              <a:rPr lang="fr-FR" sz="1600" b="1" dirty="0" err="1" smtClean="0" bmk="_Toc394573978">
                <a:solidFill>
                  <a:srgbClr val="FF0000"/>
                </a:solidFill>
                <a:latin typeface="Calibri" pitchFamily="34" charset="0"/>
                <a:ea typeface="Calibri" pitchFamily="34" charset="0"/>
                <a:cs typeface="Times New Roman" pitchFamily="18" charset="0"/>
              </a:rPr>
              <a:t>Willigness</a:t>
            </a:r>
            <a:r>
              <a:rPr lang="fr-FR" sz="1600" b="1" dirty="0" smtClean="0" bmk="_Toc394573978">
                <a:solidFill>
                  <a:srgbClr val="FF0000"/>
                </a:solidFill>
                <a:latin typeface="Calibri" pitchFamily="34" charset="0"/>
                <a:ea typeface="Calibri" pitchFamily="34" charset="0"/>
                <a:cs typeface="Times New Roman" pitchFamily="18" charset="0"/>
              </a:rPr>
              <a:t> to </a:t>
            </a:r>
            <a:r>
              <a:rPr lang="fr-FR" sz="1600" b="1" dirty="0" err="1" smtClean="0" bmk="_Toc394573978">
                <a:solidFill>
                  <a:srgbClr val="FF0000"/>
                </a:solidFill>
                <a:latin typeface="Calibri" pitchFamily="34" charset="0"/>
                <a:ea typeface="Calibri" pitchFamily="34" charset="0"/>
                <a:cs typeface="Times New Roman" pitchFamily="18" charset="0"/>
              </a:rPr>
              <a:t>experiemnt</a:t>
            </a:r>
            <a:r>
              <a:rPr lang="fr-FR" sz="1600" b="1" dirty="0" smtClean="0" bmk="_Toc394573978">
                <a:solidFill>
                  <a:srgbClr val="FF0000"/>
                </a:solidFill>
                <a:latin typeface="Calibri" pitchFamily="34" charset="0"/>
                <a:ea typeface="Calibri" pitchFamily="34" charset="0"/>
                <a:cs typeface="Times New Roman" pitchFamily="18" charset="0"/>
              </a:rPr>
              <a:t> CA </a:t>
            </a:r>
            <a:r>
              <a:rPr lang="fr-FR" sz="1600" b="1" dirty="0" err="1" smtClean="0" bmk="_Toc394573978">
                <a:solidFill>
                  <a:srgbClr val="FF0000"/>
                </a:solidFill>
                <a:latin typeface="Calibri" pitchFamily="34" charset="0"/>
                <a:ea typeface="Calibri" pitchFamily="34" charset="0"/>
                <a:cs typeface="Times New Roman" pitchFamily="18" charset="0"/>
              </a:rPr>
              <a:t>technology</a:t>
            </a:r>
            <a:endParaRPr lang="fr-FR" sz="1600" b="1" dirty="0" smtClean="0" bmk="_Toc394573978">
              <a:solidFill>
                <a:srgbClr val="FF0000"/>
              </a:solidFill>
              <a:latin typeface="Calibri" pitchFamily="34" charset="0"/>
              <a:ea typeface="Calibri" pitchFamily="34" charset="0"/>
              <a:cs typeface="Times New Roman" pitchFamily="18" charset="0"/>
            </a:endParaRPr>
          </a:p>
        </p:txBody>
      </p:sp>
      <p:sp>
        <p:nvSpPr>
          <p:cNvPr id="7" name="Titre 1"/>
          <p:cNvSpPr txBox="1">
            <a:spLocks/>
          </p:cNvSpPr>
          <p:nvPr/>
        </p:nvSpPr>
        <p:spPr>
          <a:xfrm>
            <a:off x="457200" y="-1"/>
            <a:ext cx="8229600" cy="833735"/>
          </a:xfrm>
          <a:prstGeom prst="rect">
            <a:avLst/>
          </a:prstGeom>
        </p:spPr>
        <p:txBody>
          <a:bodyPr>
            <a:normAutofit fontScale="85000" lnSpcReduction="20000"/>
          </a:bodyPr>
          <a:lstStyle/>
          <a:p>
            <a:pPr lvl="0" algn="ctr">
              <a:spcBef>
                <a:spcPct val="0"/>
              </a:spcBef>
            </a:pPr>
            <a:r>
              <a:rPr lang="en-US" sz="3600" dirty="0" smtClean="0">
                <a:solidFill>
                  <a:schemeClr val="bg1"/>
                </a:solidFill>
              </a:rPr>
              <a:t>Factors affection CA adoption</a:t>
            </a:r>
            <a:r>
              <a:rPr kumimoji="0" lang="en-US" sz="3600" b="0" i="0" u="none" strike="noStrike" kern="1200" cap="none" spc="0" normalizeH="0" baseline="0" noProof="0" dirty="0" smtClean="0">
                <a:ln>
                  <a:noFill/>
                </a:ln>
                <a:solidFill>
                  <a:schemeClr val="bg1"/>
                </a:solidFill>
                <a:effectLst/>
                <a:uLnTx/>
                <a:uFillTx/>
                <a:latin typeface="+mj-lt"/>
                <a:ea typeface="+mj-ea"/>
                <a:cs typeface="+mj-cs"/>
              </a:rPr>
              <a:t/>
            </a:r>
            <a:br>
              <a:rPr kumimoji="0" lang="en-US" sz="3600" b="0" i="0" u="none" strike="noStrike" kern="1200" cap="none" spc="0" normalizeH="0" baseline="0" noProof="0" dirty="0" smtClean="0">
                <a:ln>
                  <a:noFill/>
                </a:ln>
                <a:solidFill>
                  <a:schemeClr val="bg1"/>
                </a:solidFill>
                <a:effectLst/>
                <a:uLnTx/>
                <a:uFillTx/>
                <a:latin typeface="+mj-lt"/>
                <a:ea typeface="+mj-ea"/>
                <a:cs typeface="+mj-cs"/>
              </a:rPr>
            </a:br>
            <a:r>
              <a:rPr lang="en-US" sz="3100" b="1" dirty="0" smtClean="0">
                <a:solidFill>
                  <a:schemeClr val="bg1"/>
                </a:solidFill>
              </a:rPr>
              <a:t> </a:t>
            </a:r>
            <a:endParaRPr kumimoji="0" lang="en-US" sz="3100" b="1" i="0" u="none" strike="noStrike" kern="1200" cap="none" spc="0" normalizeH="0" baseline="0" noProof="0" dirty="0">
              <a:ln>
                <a:noFill/>
              </a:ln>
              <a:solidFill>
                <a:schemeClr val="bg1"/>
              </a:solidFill>
              <a:effectLst/>
              <a:uLnTx/>
              <a:uFillTx/>
              <a:latin typeface="+mj-lt"/>
              <a:ea typeface="+mj-ea"/>
              <a:cs typeface="+mj-cs"/>
            </a:endParaRPr>
          </a:p>
        </p:txBody>
      </p:sp>
    </p:spTree>
    <p:extLst>
      <p:ext uri="{BB962C8B-B14F-4D97-AF65-F5344CB8AC3E}">
        <p14:creationId xmlns:p14="http://schemas.microsoft.com/office/powerpoint/2010/main" val="198611777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au 1"/>
          <p:cNvGraphicFramePr>
            <a:graphicFrameLocks noGrp="1"/>
          </p:cNvGraphicFramePr>
          <p:nvPr>
            <p:extLst>
              <p:ext uri="{D42A27DB-BD31-4B8C-83A1-F6EECF244321}">
                <p14:modId xmlns:p14="http://schemas.microsoft.com/office/powerpoint/2010/main" val="1586414668"/>
              </p:ext>
            </p:extLst>
          </p:nvPr>
        </p:nvGraphicFramePr>
        <p:xfrm>
          <a:off x="571472" y="1071546"/>
          <a:ext cx="8286808" cy="3847509"/>
        </p:xfrm>
        <a:graphic>
          <a:graphicData uri="http://schemas.openxmlformats.org/drawingml/2006/table">
            <a:tbl>
              <a:tblPr/>
              <a:tblGrid>
                <a:gridCol w="3657797"/>
                <a:gridCol w="1625872"/>
                <a:gridCol w="1390526"/>
                <a:gridCol w="1612613"/>
              </a:tblGrid>
              <a:tr h="607223">
                <a:tc>
                  <a:txBody>
                    <a:bodyPr/>
                    <a:lstStyle/>
                    <a:p>
                      <a:pPr marL="179705" algn="just">
                        <a:lnSpc>
                          <a:spcPct val="115000"/>
                        </a:lnSpc>
                        <a:spcAft>
                          <a:spcPts val="600"/>
                        </a:spcAft>
                      </a:pPr>
                      <a:r>
                        <a:rPr lang="fr-FR" sz="1800" b="1" dirty="0" err="1" smtClean="0">
                          <a:latin typeface="+mn-lt"/>
                          <a:ea typeface="Calibri"/>
                          <a:cs typeface="Times New Roman"/>
                        </a:rPr>
                        <a:t>Outlined</a:t>
                      </a:r>
                      <a:r>
                        <a:rPr lang="fr-FR" sz="1800" b="1" dirty="0" smtClean="0">
                          <a:latin typeface="+mn-lt"/>
                          <a:ea typeface="Calibri"/>
                          <a:cs typeface="Times New Roman"/>
                        </a:rPr>
                        <a:t> </a:t>
                      </a:r>
                      <a:r>
                        <a:rPr lang="fr-FR" sz="1800" b="1" dirty="0" err="1" smtClean="0">
                          <a:latin typeface="+mn-lt"/>
                          <a:ea typeface="Calibri"/>
                          <a:cs typeface="Times New Roman"/>
                        </a:rPr>
                        <a:t>Measures</a:t>
                      </a:r>
                      <a:endParaRPr lang="fr-FR" sz="1800" b="1" dirty="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800" b="1" dirty="0">
                          <a:latin typeface="+mn-lt"/>
                          <a:ea typeface="Calibri"/>
                          <a:cs typeface="Times New Roman"/>
                        </a:rPr>
                        <a:t>Ain </a:t>
                      </a:r>
                      <a:r>
                        <a:rPr lang="fr-FR" sz="1800" b="1" dirty="0" err="1" smtClean="0">
                          <a:latin typeface="+mn-lt"/>
                          <a:ea typeface="Calibri"/>
                          <a:cs typeface="Times New Roman"/>
                        </a:rPr>
                        <a:t>Khadra</a:t>
                      </a:r>
                      <a:endParaRPr lang="fr-FR" sz="1800" b="1" dirty="0" smtClean="0">
                        <a:latin typeface="+mn-lt"/>
                        <a:ea typeface="Calibri"/>
                        <a:cs typeface="Times New Roman"/>
                      </a:endParaRPr>
                    </a:p>
                    <a:p>
                      <a:pPr marL="179705" marR="0" indent="0" algn="ctr" defTabSz="457200" rtl="0" eaLnBrk="1" fontAlgn="auto" latinLnBrk="0" hangingPunct="1">
                        <a:lnSpc>
                          <a:spcPct val="115000"/>
                        </a:lnSpc>
                        <a:spcBef>
                          <a:spcPts val="0"/>
                        </a:spcBef>
                        <a:spcAft>
                          <a:spcPts val="600"/>
                        </a:spcAft>
                        <a:buClrTx/>
                        <a:buSzTx/>
                        <a:buFontTx/>
                        <a:buNone/>
                        <a:tabLst/>
                        <a:defRPr/>
                      </a:pPr>
                      <a:r>
                        <a:rPr lang="fr-FR" sz="1800" b="1" dirty="0" smtClean="0">
                          <a:latin typeface="+mn-lt"/>
                          <a:ea typeface="Calibri"/>
                          <a:cs typeface="Times New Roman"/>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800" b="1" dirty="0" err="1" smtClean="0">
                          <a:latin typeface="+mn-lt"/>
                          <a:ea typeface="Calibri"/>
                          <a:cs typeface="Times New Roman"/>
                        </a:rPr>
                        <a:t>O.Mansour</a:t>
                      </a:r>
                      <a:endParaRPr lang="fr-FR" sz="1800" b="1" dirty="0" smtClean="0">
                        <a:latin typeface="+mn-lt"/>
                        <a:ea typeface="Calibri"/>
                        <a:cs typeface="Times New Roman"/>
                      </a:endParaRPr>
                    </a:p>
                    <a:p>
                      <a:pPr marL="179705" marR="0" indent="0" algn="ctr" defTabSz="457200" rtl="0" eaLnBrk="1" fontAlgn="auto" latinLnBrk="0" hangingPunct="1">
                        <a:lnSpc>
                          <a:spcPct val="115000"/>
                        </a:lnSpc>
                        <a:spcBef>
                          <a:spcPts val="0"/>
                        </a:spcBef>
                        <a:spcAft>
                          <a:spcPts val="600"/>
                        </a:spcAft>
                        <a:buClrTx/>
                        <a:buSzTx/>
                        <a:buFontTx/>
                        <a:buNone/>
                        <a:tabLst/>
                        <a:defRPr/>
                      </a:pPr>
                      <a:r>
                        <a:rPr lang="fr-FR" sz="1800" b="1" dirty="0" smtClean="0">
                          <a:latin typeface="+mn-lt"/>
                          <a:ea typeface="Calibri"/>
                          <a:cs typeface="Times New Roman"/>
                        </a:rPr>
                        <a: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800" b="1" dirty="0" smtClean="0">
                          <a:latin typeface="+mn-lt"/>
                          <a:ea typeface="Calibri"/>
                          <a:cs typeface="Times New Roman"/>
                        </a:rPr>
                        <a:t>Total</a:t>
                      </a:r>
                    </a:p>
                    <a:p>
                      <a:pPr marL="179705" algn="ctr">
                        <a:lnSpc>
                          <a:spcPct val="115000"/>
                        </a:lnSpc>
                        <a:spcAft>
                          <a:spcPts val="600"/>
                        </a:spcAft>
                      </a:pPr>
                      <a:r>
                        <a:rPr lang="fr-FR" sz="1800" b="1" dirty="0" smtClean="0">
                          <a:latin typeface="+mn-lt"/>
                          <a:ea typeface="Calibri"/>
                          <a:cs typeface="Times New Roman"/>
                        </a:rPr>
                        <a:t>(%)</a:t>
                      </a:r>
                      <a:endParaRPr lang="fr-FR" sz="1800" b="1" dirty="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34079">
                <a:tc>
                  <a:txBody>
                    <a:bodyPr/>
                    <a:lstStyle/>
                    <a:p>
                      <a:pPr marL="179705" marR="0" lvl="0" indent="0" algn="just" defTabSz="914400" rtl="0" eaLnBrk="1" fontAlgn="auto" latinLnBrk="0" hangingPunct="1">
                        <a:lnSpc>
                          <a:spcPct val="115000"/>
                        </a:lnSpc>
                        <a:spcBef>
                          <a:spcPts val="0"/>
                        </a:spcBef>
                        <a:spcAft>
                          <a:spcPts val="600"/>
                        </a:spcAft>
                        <a:buClrTx/>
                        <a:buSzTx/>
                        <a:buFontTx/>
                        <a:buNone/>
                        <a:tabLst/>
                        <a:defRPr/>
                      </a:pPr>
                      <a:r>
                        <a:rPr lang="en-US" sz="1800" i="0" noProof="0" dirty="0" smtClean="0">
                          <a:latin typeface="+mn-lt"/>
                          <a:ea typeface="Calibri"/>
                          <a:cs typeface="Times New Roman" pitchFamily="18" charset="0"/>
                        </a:rPr>
                        <a:t> Informed about full CA package</a:t>
                      </a:r>
                    </a:p>
                    <a:p>
                      <a:pPr marL="179705" algn="just">
                        <a:lnSpc>
                          <a:spcPct val="115000"/>
                        </a:lnSpc>
                        <a:spcAft>
                          <a:spcPts val="600"/>
                        </a:spcAft>
                      </a:pPr>
                      <a:endParaRPr lang="fr-FR" sz="1800" dirty="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800" dirty="0">
                          <a:latin typeface="Times New Roman"/>
                          <a:ea typeface="Calibri"/>
                          <a:cs typeface="Times New Roman"/>
                        </a:rPr>
                        <a:t>58</a:t>
                      </a:r>
                      <a:endParaRPr lang="fr-F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800" dirty="0">
                          <a:latin typeface="Times New Roman"/>
                          <a:ea typeface="Calibri"/>
                          <a:cs typeface="Times New Roman"/>
                        </a:rPr>
                        <a:t>44</a:t>
                      </a:r>
                      <a:endParaRPr lang="fr-F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800" b="1" dirty="0">
                          <a:solidFill>
                            <a:srgbClr val="FF0000"/>
                          </a:solidFill>
                          <a:latin typeface="Times New Roman"/>
                          <a:ea typeface="Calibri"/>
                          <a:cs typeface="Times New Roman"/>
                        </a:rPr>
                        <a:t>51</a:t>
                      </a:r>
                      <a:endParaRPr lang="fr-FR" sz="1800" b="1" dirty="0">
                        <a:solidFill>
                          <a:srgbClr val="FF0000"/>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48989">
                <a:tc>
                  <a:txBody>
                    <a:bodyPr/>
                    <a:lstStyle/>
                    <a:p>
                      <a:pPr marL="179705" algn="just">
                        <a:lnSpc>
                          <a:spcPct val="115000"/>
                        </a:lnSpc>
                        <a:spcAft>
                          <a:spcPts val="600"/>
                        </a:spcAft>
                      </a:pPr>
                      <a:r>
                        <a:rPr lang="fr-FR" sz="1800" dirty="0" smtClean="0">
                          <a:latin typeface="+mn-lt"/>
                          <a:ea typeface="Calibri"/>
                          <a:cs typeface="Times New Roman"/>
                        </a:rPr>
                        <a:t>Contact </a:t>
                      </a:r>
                      <a:r>
                        <a:rPr lang="fr-FR" sz="1800" dirty="0" err="1" smtClean="0">
                          <a:latin typeface="+mn-lt"/>
                          <a:ea typeface="Calibri"/>
                          <a:cs typeface="Times New Roman"/>
                        </a:rPr>
                        <a:t>with</a:t>
                      </a:r>
                      <a:r>
                        <a:rPr lang="fr-FR" sz="1800" dirty="0" smtClean="0">
                          <a:latin typeface="+mn-lt"/>
                          <a:ea typeface="Calibri"/>
                          <a:cs typeface="Times New Roman"/>
                        </a:rPr>
                        <a:t> </a:t>
                      </a:r>
                      <a:r>
                        <a:rPr lang="fr-FR" sz="1800" dirty="0" err="1" smtClean="0">
                          <a:latin typeface="+mn-lt"/>
                          <a:ea typeface="Calibri"/>
                          <a:cs typeface="Times New Roman"/>
                        </a:rPr>
                        <a:t>neighbors</a:t>
                      </a:r>
                      <a:endParaRPr lang="fr-FR" sz="1800" dirty="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800" dirty="0">
                          <a:latin typeface="Times New Roman"/>
                          <a:ea typeface="Calibri"/>
                          <a:cs typeface="Times New Roman"/>
                        </a:rPr>
                        <a:t>36</a:t>
                      </a:r>
                      <a:endParaRPr lang="fr-F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800" dirty="0">
                          <a:latin typeface="Times New Roman"/>
                          <a:ea typeface="Calibri"/>
                          <a:cs typeface="Times New Roman"/>
                        </a:rPr>
                        <a:t>34.5</a:t>
                      </a:r>
                      <a:endParaRPr lang="fr-F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800" b="1" dirty="0">
                          <a:solidFill>
                            <a:srgbClr val="FF0000"/>
                          </a:solidFill>
                          <a:latin typeface="Times New Roman"/>
                          <a:ea typeface="Calibri"/>
                          <a:cs typeface="Times New Roman"/>
                        </a:rPr>
                        <a:t>35.3</a:t>
                      </a:r>
                      <a:endParaRPr lang="fr-FR" sz="1800" b="1" dirty="0">
                        <a:solidFill>
                          <a:srgbClr val="FF0000"/>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07223">
                <a:tc>
                  <a:txBody>
                    <a:bodyPr/>
                    <a:lstStyle/>
                    <a:p>
                      <a:pPr marL="179705" algn="just">
                        <a:lnSpc>
                          <a:spcPct val="115000"/>
                        </a:lnSpc>
                        <a:spcAft>
                          <a:spcPts val="600"/>
                        </a:spcAft>
                      </a:pPr>
                      <a:r>
                        <a:rPr lang="fr-FR" sz="1800" dirty="0" err="1" smtClean="0">
                          <a:latin typeface="+mn-lt"/>
                          <a:ea typeface="Calibri"/>
                          <a:cs typeface="Times New Roman"/>
                        </a:rPr>
                        <a:t>Specific</a:t>
                      </a:r>
                      <a:r>
                        <a:rPr lang="fr-FR" sz="1800" dirty="0" smtClean="0">
                          <a:latin typeface="+mn-lt"/>
                          <a:ea typeface="Calibri"/>
                          <a:cs typeface="Times New Roman"/>
                        </a:rPr>
                        <a:t> </a:t>
                      </a:r>
                      <a:r>
                        <a:rPr lang="fr-FR" sz="1800" dirty="0" err="1" smtClean="0">
                          <a:latin typeface="+mn-lt"/>
                          <a:ea typeface="Calibri"/>
                          <a:cs typeface="Times New Roman"/>
                        </a:rPr>
                        <a:t>incentives</a:t>
                      </a:r>
                      <a:r>
                        <a:rPr lang="fr-FR" sz="1800" dirty="0" smtClean="0">
                          <a:latin typeface="+mn-lt"/>
                          <a:ea typeface="Calibri"/>
                          <a:cs typeface="Times New Roman"/>
                        </a:rPr>
                        <a:t> to CA</a:t>
                      </a:r>
                      <a:endParaRPr lang="fr-FR" sz="1800" dirty="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800">
                          <a:latin typeface="Times New Roman"/>
                          <a:ea typeface="Calibri"/>
                          <a:cs typeface="Times New Roman"/>
                        </a:rPr>
                        <a:t>19.3</a:t>
                      </a:r>
                      <a:endParaRPr lang="fr-FR"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800" dirty="0">
                          <a:latin typeface="Times New Roman"/>
                          <a:ea typeface="Calibri"/>
                          <a:cs typeface="Times New Roman"/>
                        </a:rPr>
                        <a:t>11.8</a:t>
                      </a:r>
                      <a:endParaRPr lang="fr-F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800" dirty="0">
                          <a:latin typeface="Times New Roman"/>
                          <a:ea typeface="Calibri"/>
                          <a:cs typeface="Times New Roman"/>
                        </a:rPr>
                        <a:t>15.5</a:t>
                      </a:r>
                      <a:endParaRPr lang="fr-F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46089">
                <a:tc>
                  <a:txBody>
                    <a:bodyPr/>
                    <a:lstStyle/>
                    <a:p>
                      <a:pPr marL="179705" algn="just">
                        <a:lnSpc>
                          <a:spcPct val="115000"/>
                        </a:lnSpc>
                        <a:spcAft>
                          <a:spcPts val="600"/>
                        </a:spcAft>
                      </a:pPr>
                      <a:r>
                        <a:rPr lang="en-US" sz="1800" dirty="0" smtClean="0">
                          <a:latin typeface="+mn-lt"/>
                          <a:ea typeface="Calibri"/>
                          <a:cs typeface="Times New Roman"/>
                        </a:rPr>
                        <a:t>Creation of small enterprises (rental services of direct seeders)</a:t>
                      </a:r>
                      <a:endParaRPr lang="fr-FR" sz="1800" dirty="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800">
                          <a:latin typeface="Times New Roman"/>
                          <a:ea typeface="Calibri"/>
                          <a:cs typeface="Times New Roman"/>
                        </a:rPr>
                        <a:t>19</a:t>
                      </a:r>
                      <a:endParaRPr lang="fr-FR"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800" dirty="0">
                          <a:latin typeface="Times New Roman"/>
                          <a:ea typeface="Calibri"/>
                          <a:cs typeface="Times New Roman"/>
                        </a:rPr>
                        <a:t>21</a:t>
                      </a:r>
                      <a:endParaRPr lang="fr-F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800" dirty="0">
                          <a:latin typeface="Times New Roman"/>
                          <a:ea typeface="Calibri"/>
                          <a:cs typeface="Times New Roman"/>
                        </a:rPr>
                        <a:t>20</a:t>
                      </a:r>
                      <a:endParaRPr lang="fr-F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07223">
                <a:tc>
                  <a:txBody>
                    <a:bodyPr/>
                    <a:lstStyle/>
                    <a:p>
                      <a:pPr marL="179705" algn="just">
                        <a:lnSpc>
                          <a:spcPct val="115000"/>
                        </a:lnSpc>
                        <a:spcAft>
                          <a:spcPts val="600"/>
                        </a:spcAft>
                      </a:pPr>
                      <a:r>
                        <a:rPr lang="fr-FR" sz="1800" dirty="0" err="1" smtClean="0">
                          <a:latin typeface="+mn-lt"/>
                          <a:ea typeface="Calibri"/>
                          <a:cs typeface="Times New Roman"/>
                        </a:rPr>
                        <a:t>Appropriate</a:t>
                      </a:r>
                      <a:r>
                        <a:rPr lang="fr-FR" sz="1800" dirty="0" smtClean="0">
                          <a:latin typeface="+mn-lt"/>
                          <a:ea typeface="Calibri"/>
                          <a:cs typeface="Times New Roman"/>
                        </a:rPr>
                        <a:t>  extension</a:t>
                      </a:r>
                      <a:r>
                        <a:rPr lang="fr-FR" sz="1800" baseline="0" dirty="0" smtClean="0">
                          <a:latin typeface="+mn-lt"/>
                          <a:ea typeface="Calibri"/>
                          <a:cs typeface="Times New Roman"/>
                        </a:rPr>
                        <a:t> system to CA technique </a:t>
                      </a:r>
                      <a:r>
                        <a:rPr lang="fr-FR" sz="1800" baseline="0" dirty="0" err="1" smtClean="0">
                          <a:latin typeface="+mn-lt"/>
                          <a:ea typeface="Calibri"/>
                          <a:cs typeface="Times New Roman"/>
                        </a:rPr>
                        <a:t>dissemination</a:t>
                      </a:r>
                      <a:endParaRPr lang="fr-FR" sz="1800" dirty="0">
                        <a:latin typeface="+mn-lt"/>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800">
                          <a:latin typeface="Times New Roman"/>
                          <a:ea typeface="Calibri"/>
                          <a:cs typeface="Times New Roman"/>
                        </a:rPr>
                        <a:t>28.4</a:t>
                      </a:r>
                      <a:endParaRPr lang="fr-FR" sz="180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800" dirty="0">
                          <a:latin typeface="Times New Roman"/>
                          <a:ea typeface="Calibri"/>
                          <a:cs typeface="Times New Roman"/>
                        </a:rPr>
                        <a:t>19.7</a:t>
                      </a:r>
                      <a:endParaRPr lang="fr-F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79705" algn="ctr">
                        <a:lnSpc>
                          <a:spcPct val="115000"/>
                        </a:lnSpc>
                        <a:spcAft>
                          <a:spcPts val="600"/>
                        </a:spcAft>
                      </a:pPr>
                      <a:r>
                        <a:rPr lang="fr-FR" sz="1800" dirty="0">
                          <a:latin typeface="Times New Roman"/>
                          <a:ea typeface="Calibri"/>
                          <a:cs typeface="Times New Roman"/>
                        </a:rPr>
                        <a:t>24</a:t>
                      </a:r>
                      <a:endParaRPr lang="fr-FR" sz="18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Titre 1"/>
          <p:cNvSpPr txBox="1">
            <a:spLocks/>
          </p:cNvSpPr>
          <p:nvPr/>
        </p:nvSpPr>
        <p:spPr>
          <a:xfrm>
            <a:off x="457200" y="-1"/>
            <a:ext cx="8229600" cy="833735"/>
          </a:xfrm>
          <a:prstGeom prst="rect">
            <a:avLst/>
          </a:prstGeom>
        </p:spPr>
        <p:txBody>
          <a:bodyPr>
            <a:normAutofit fontScale="85000" lnSpcReduction="20000"/>
          </a:bodyPr>
          <a:lstStyle/>
          <a:p>
            <a:pPr lvl="0" algn="ctr">
              <a:spcBef>
                <a:spcPct val="0"/>
              </a:spcBef>
            </a:pPr>
            <a:r>
              <a:rPr lang="en-US" sz="3600" dirty="0" smtClean="0">
                <a:solidFill>
                  <a:schemeClr val="bg1"/>
                </a:solidFill>
              </a:rPr>
              <a:t>Attitudes towards CA technology</a:t>
            </a:r>
            <a:r>
              <a:rPr kumimoji="0" lang="en-US" sz="3600" b="0" i="0" u="none" strike="noStrike" kern="1200" cap="none" spc="0" normalizeH="0" baseline="0" noProof="0" dirty="0" smtClean="0">
                <a:ln>
                  <a:noFill/>
                </a:ln>
                <a:solidFill>
                  <a:schemeClr val="bg1"/>
                </a:solidFill>
                <a:effectLst/>
                <a:uLnTx/>
                <a:uFillTx/>
                <a:latin typeface="+mj-lt"/>
                <a:ea typeface="+mj-ea"/>
                <a:cs typeface="+mj-cs"/>
              </a:rPr>
              <a:t/>
            </a:r>
            <a:br>
              <a:rPr kumimoji="0" lang="en-US" sz="3600" b="0" i="0" u="none" strike="noStrike" kern="1200" cap="none" spc="0" normalizeH="0" baseline="0" noProof="0" dirty="0" smtClean="0">
                <a:ln>
                  <a:noFill/>
                </a:ln>
                <a:solidFill>
                  <a:schemeClr val="bg1"/>
                </a:solidFill>
                <a:effectLst/>
                <a:uLnTx/>
                <a:uFillTx/>
                <a:latin typeface="+mj-lt"/>
                <a:ea typeface="+mj-ea"/>
                <a:cs typeface="+mj-cs"/>
              </a:rPr>
            </a:br>
            <a:r>
              <a:rPr lang="en-US" sz="3100" b="1" dirty="0" smtClean="0">
                <a:solidFill>
                  <a:schemeClr val="bg1"/>
                </a:solidFill>
              </a:rPr>
              <a:t> </a:t>
            </a:r>
            <a:endParaRPr kumimoji="0" lang="en-US" sz="3100" b="1" i="0" u="none" strike="noStrike" kern="1200" cap="none" spc="0" normalizeH="0" baseline="0" noProof="0" dirty="0">
              <a:ln>
                <a:noFill/>
              </a:ln>
              <a:solidFill>
                <a:schemeClr val="bg1"/>
              </a:solidFill>
              <a:effectLst/>
              <a:uLnTx/>
              <a:uFillTx/>
              <a:latin typeface="+mj-lt"/>
              <a:ea typeface="+mj-ea"/>
              <a:cs typeface="+mj-cs"/>
            </a:endParaRPr>
          </a:p>
        </p:txBody>
      </p:sp>
    </p:spTree>
    <p:extLst>
      <p:ext uri="{BB962C8B-B14F-4D97-AF65-F5344CB8AC3E}">
        <p14:creationId xmlns:p14="http://schemas.microsoft.com/office/powerpoint/2010/main" val="240063294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sp>
        <p:nvSpPr>
          <p:cNvPr id="88067" name="Rectangle 3"/>
          <p:cNvSpPr>
            <a:spLocks noChangeArrowheads="1"/>
          </p:cNvSpPr>
          <p:nvPr/>
        </p:nvSpPr>
        <p:spPr bwMode="auto">
          <a:xfrm>
            <a:off x="128016" y="713410"/>
            <a:ext cx="8942832" cy="461665"/>
          </a:xfrm>
          <a:prstGeom prst="rect">
            <a:avLst/>
          </a:prstGeom>
          <a:solidFill>
            <a:srgbClr val="92D05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2400" b="1" i="0" u="none" strike="noStrike" cap="none" normalizeH="0" baseline="0" dirty="0" smtClean="0" bmk="_Toc394570938">
                <a:ln>
                  <a:noFill/>
                </a:ln>
                <a:solidFill>
                  <a:srgbClr val="FF0000"/>
                </a:solidFill>
                <a:effectLst/>
                <a:ea typeface="Calibri" pitchFamily="34" charset="0"/>
                <a:cs typeface="Times New Roman" pitchFamily="18" charset="0"/>
              </a:rPr>
              <a:t>  </a:t>
            </a:r>
            <a:r>
              <a:rPr lang="fr-FR" sz="2400" b="1" dirty="0" err="1" smtClean="0" bmk="_Toc394570938">
                <a:solidFill>
                  <a:srgbClr val="FF0000"/>
                </a:solidFill>
                <a:ea typeface="Calibri" pitchFamily="34" charset="0"/>
                <a:cs typeface="Times New Roman" pitchFamily="18" charset="0"/>
              </a:rPr>
              <a:t>Farmers</a:t>
            </a:r>
            <a:r>
              <a:rPr lang="fr-FR" sz="2400" b="1" dirty="0" smtClean="0" bmk="_Toc394570938">
                <a:solidFill>
                  <a:srgbClr val="FF0000"/>
                </a:solidFill>
                <a:ea typeface="Calibri" pitchFamily="34" charset="0"/>
                <a:cs typeface="Times New Roman" pitchFamily="18" charset="0"/>
              </a:rPr>
              <a:t> </a:t>
            </a:r>
            <a:r>
              <a:rPr kumimoji="0" lang="fr-FR" sz="2400" b="1" i="0" u="none" strike="noStrike" cap="none" normalizeH="0" baseline="0" dirty="0" smtClean="0" bmk="_Toc394570938">
                <a:ln>
                  <a:noFill/>
                </a:ln>
                <a:solidFill>
                  <a:srgbClr val="FF0000"/>
                </a:solidFill>
                <a:effectLst/>
                <a:ea typeface="Calibri" pitchFamily="34" charset="0"/>
                <a:cs typeface="Times New Roman" pitchFamily="18" charset="0"/>
              </a:rPr>
              <a:t>Ain </a:t>
            </a:r>
            <a:r>
              <a:rPr kumimoji="0" lang="fr-FR" sz="2400" b="1" i="0" u="none" strike="noStrike" cap="none" normalizeH="0" baseline="0" dirty="0" err="1" smtClean="0" bmk="_Toc394570938">
                <a:ln>
                  <a:noFill/>
                </a:ln>
                <a:solidFill>
                  <a:srgbClr val="FF0000"/>
                </a:solidFill>
                <a:effectLst/>
                <a:ea typeface="Calibri" pitchFamily="34" charset="0"/>
                <a:cs typeface="Times New Roman" pitchFamily="18" charset="0"/>
              </a:rPr>
              <a:t>Khadra</a:t>
            </a:r>
            <a:r>
              <a:rPr kumimoji="0" lang="fr-FR" sz="2400" b="1" i="0" u="none" strike="noStrike" cap="none" normalizeH="0" baseline="0" dirty="0" smtClean="0" bmk="_Toc394570938">
                <a:ln>
                  <a:noFill/>
                </a:ln>
                <a:solidFill>
                  <a:srgbClr val="FF0000"/>
                </a:solidFill>
                <a:effectLst/>
                <a:ea typeface="Calibri" pitchFamily="34" charset="0"/>
                <a:cs typeface="Times New Roman" pitchFamily="18" charset="0"/>
              </a:rPr>
              <a:t> 2014</a:t>
            </a:r>
            <a:endParaRPr kumimoji="0" lang="fr-FR" sz="2400" b="0" i="0" u="none" strike="noStrike" cap="none" normalizeH="0" baseline="0" dirty="0" smtClean="0">
              <a:ln>
                <a:noFill/>
              </a:ln>
              <a:solidFill>
                <a:srgbClr val="FF0000"/>
              </a:solidFill>
              <a:effectLst/>
              <a:latin typeface="Arial" pitchFamily="34" charset="0"/>
              <a:cs typeface="Arial" pitchFamily="34" charset="0"/>
            </a:endParaRPr>
          </a:p>
        </p:txBody>
      </p:sp>
      <p:graphicFrame>
        <p:nvGraphicFramePr>
          <p:cNvPr id="7" name="Tableau 6"/>
          <p:cNvGraphicFramePr>
            <a:graphicFrameLocks noGrp="1"/>
          </p:cNvGraphicFramePr>
          <p:nvPr>
            <p:extLst>
              <p:ext uri="{D42A27DB-BD31-4B8C-83A1-F6EECF244321}">
                <p14:modId xmlns:p14="http://schemas.microsoft.com/office/powerpoint/2010/main" val="2728824136"/>
              </p:ext>
            </p:extLst>
          </p:nvPr>
        </p:nvGraphicFramePr>
        <p:xfrm>
          <a:off x="678629" y="1294373"/>
          <a:ext cx="7786742" cy="1265482"/>
        </p:xfrm>
        <a:graphic>
          <a:graphicData uri="http://schemas.openxmlformats.org/drawingml/2006/table">
            <a:tbl>
              <a:tblPr/>
              <a:tblGrid>
                <a:gridCol w="6799382"/>
                <a:gridCol w="987360"/>
              </a:tblGrid>
              <a:tr h="265898">
                <a:tc>
                  <a:txBody>
                    <a:bodyPr/>
                    <a:lstStyle/>
                    <a:p>
                      <a:pPr>
                        <a:lnSpc>
                          <a:spcPct val="115000"/>
                        </a:lnSpc>
                        <a:spcAft>
                          <a:spcPts val="0"/>
                        </a:spcAft>
                      </a:pPr>
                      <a:r>
                        <a:rPr lang="en-US" sz="1800" b="1" dirty="0">
                          <a:latin typeface="Times New Roman"/>
                          <a:ea typeface="Times New Roman"/>
                          <a:cs typeface="Times New Roman"/>
                        </a:rPr>
                        <a:t>Predicted years to peak adoption  </a:t>
                      </a:r>
                      <a:endParaRPr lang="fr-FR" sz="18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fr-FR" sz="1800" b="1">
                          <a:latin typeface="Times New Roman"/>
                          <a:ea typeface="Times New Roman"/>
                          <a:cs typeface="Times New Roman"/>
                        </a:rPr>
                        <a:t>24,9</a:t>
                      </a:r>
                      <a:endParaRPr lang="fr-FR" sz="1800" b="1">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1481">
                <a:tc>
                  <a:txBody>
                    <a:bodyPr/>
                    <a:lstStyle/>
                    <a:p>
                      <a:pPr>
                        <a:lnSpc>
                          <a:spcPct val="115000"/>
                        </a:lnSpc>
                        <a:spcAft>
                          <a:spcPts val="0"/>
                        </a:spcAft>
                      </a:pPr>
                      <a:r>
                        <a:rPr lang="en-US" sz="1800" b="1" dirty="0">
                          <a:latin typeface="Times New Roman"/>
                          <a:ea typeface="Times New Roman"/>
                          <a:cs typeface="Times New Roman"/>
                        </a:rPr>
                        <a:t>Predicted peak level of adoption</a:t>
                      </a:r>
                      <a:endParaRPr lang="fr-FR" sz="18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fr-FR" sz="1800" b="1">
                          <a:latin typeface="Times New Roman"/>
                          <a:ea typeface="Times New Roman"/>
                          <a:cs typeface="Times New Roman"/>
                        </a:rPr>
                        <a:t>83%</a:t>
                      </a:r>
                      <a:endParaRPr lang="fr-FR" sz="1800" b="1">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19078">
                <a:tc>
                  <a:txBody>
                    <a:bodyPr/>
                    <a:lstStyle/>
                    <a:p>
                      <a:pPr>
                        <a:lnSpc>
                          <a:spcPct val="115000"/>
                        </a:lnSpc>
                        <a:spcAft>
                          <a:spcPts val="0"/>
                        </a:spcAft>
                      </a:pPr>
                      <a:r>
                        <a:rPr lang="en-US" sz="1800" b="1" dirty="0">
                          <a:latin typeface="Times New Roman"/>
                          <a:ea typeface="Times New Roman"/>
                          <a:cs typeface="Times New Roman"/>
                        </a:rPr>
                        <a:t>Predicted adoption level in 5 years from start</a:t>
                      </a:r>
                      <a:endParaRPr lang="fr-FR" sz="18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fr-FR" sz="1800" b="1" dirty="0">
                          <a:latin typeface="Times New Roman"/>
                          <a:ea typeface="Times New Roman"/>
                          <a:cs typeface="Times New Roman"/>
                        </a:rPr>
                        <a:t>14,1%</a:t>
                      </a:r>
                      <a:endParaRPr lang="fr-FR" sz="18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04643">
                <a:tc>
                  <a:txBody>
                    <a:bodyPr/>
                    <a:lstStyle/>
                    <a:p>
                      <a:pPr>
                        <a:lnSpc>
                          <a:spcPct val="115000"/>
                        </a:lnSpc>
                        <a:spcAft>
                          <a:spcPts val="0"/>
                        </a:spcAft>
                      </a:pPr>
                      <a:r>
                        <a:rPr lang="en-US" sz="1800" b="1">
                          <a:latin typeface="Times New Roman"/>
                          <a:ea typeface="Times New Roman"/>
                          <a:cs typeface="Times New Roman"/>
                        </a:rPr>
                        <a:t>Predicted adoption level in 10 years from start</a:t>
                      </a:r>
                      <a:endParaRPr lang="fr-FR" sz="1800" b="1">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fr-FR" sz="1800" b="1" dirty="0">
                          <a:latin typeface="Times New Roman"/>
                          <a:ea typeface="Times New Roman"/>
                          <a:cs typeface="Times New Roman"/>
                        </a:rPr>
                        <a:t>51,7%</a:t>
                      </a:r>
                      <a:endParaRPr lang="fr-FR" sz="18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Titre 1"/>
          <p:cNvSpPr txBox="1">
            <a:spLocks/>
          </p:cNvSpPr>
          <p:nvPr/>
        </p:nvSpPr>
        <p:spPr>
          <a:xfrm>
            <a:off x="457200" y="0"/>
            <a:ext cx="8229600" cy="1143000"/>
          </a:xfrm>
          <a:prstGeom prst="rect">
            <a:avLst/>
          </a:prstGeom>
        </p:spPr>
        <p:txBody>
          <a:bodyPr>
            <a:normAutofit/>
          </a:bodyPr>
          <a:lstStyle/>
          <a:p>
            <a:pPr lvl="0" algn="ctr">
              <a:spcBef>
                <a:spcPct val="0"/>
              </a:spcBef>
            </a:pPr>
            <a:r>
              <a:rPr lang="en-US" sz="3600" dirty="0" smtClean="0">
                <a:solidFill>
                  <a:schemeClr val="bg1"/>
                </a:solidFill>
              </a:rPr>
              <a:t>CA adoption: Peak and time</a:t>
            </a:r>
            <a:endParaRPr kumimoji="0" lang="en-US" sz="3100" b="1" i="0" u="none" strike="noStrike" kern="1200" cap="none" spc="0" normalizeH="0" baseline="0" noProof="0" dirty="0">
              <a:ln>
                <a:noFill/>
              </a:ln>
              <a:solidFill>
                <a:schemeClr val="bg1"/>
              </a:solidFill>
              <a:effectLst/>
              <a:uLnTx/>
              <a:uFillTx/>
              <a:latin typeface="+mj-lt"/>
              <a:ea typeface="+mj-ea"/>
              <a:cs typeface="+mj-cs"/>
            </a:endParaRPr>
          </a:p>
        </p:txBody>
      </p:sp>
      <p:sp>
        <p:nvSpPr>
          <p:cNvPr id="8" name="Rectangle 1"/>
          <p:cNvSpPr>
            <a:spLocks noChangeArrowheads="1"/>
          </p:cNvSpPr>
          <p:nvPr/>
        </p:nvSpPr>
        <p:spPr bwMode="auto">
          <a:xfrm>
            <a:off x="128016" y="2874800"/>
            <a:ext cx="8942832" cy="461665"/>
          </a:xfrm>
          <a:prstGeom prst="rect">
            <a:avLst/>
          </a:prstGeom>
          <a:solidFill>
            <a:srgbClr val="92D05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fr-FR" sz="2400" b="1" dirty="0" err="1" smtClean="0" bmk="_Toc394570938">
                <a:solidFill>
                  <a:srgbClr val="FF0000"/>
                </a:solidFill>
                <a:latin typeface="Calibri" pitchFamily="34" charset="0"/>
                <a:ea typeface="Calibri" pitchFamily="34" charset="0"/>
                <a:cs typeface="Times New Roman" pitchFamily="18" charset="0"/>
              </a:rPr>
              <a:t>Farmers</a:t>
            </a:r>
            <a:r>
              <a:rPr lang="fr-FR" sz="2400" b="1" dirty="0" smtClean="0" bmk="_Toc394570938">
                <a:solidFill>
                  <a:srgbClr val="FF0000"/>
                </a:solidFill>
                <a:latin typeface="Calibri" pitchFamily="34" charset="0"/>
                <a:ea typeface="Calibri" pitchFamily="34" charset="0"/>
                <a:cs typeface="Times New Roman" pitchFamily="18" charset="0"/>
              </a:rPr>
              <a:t> </a:t>
            </a:r>
            <a:r>
              <a:rPr lang="fr-FR" sz="2400" b="1" dirty="0" err="1" smtClean="0" bmk="_Toc394570938">
                <a:solidFill>
                  <a:srgbClr val="FF0000"/>
                </a:solidFill>
                <a:latin typeface="Calibri" pitchFamily="34" charset="0"/>
                <a:ea typeface="Calibri" pitchFamily="34" charset="0"/>
                <a:cs typeface="Times New Roman" pitchFamily="18" charset="0"/>
              </a:rPr>
              <a:t>O.Mansour</a:t>
            </a:r>
            <a:r>
              <a:rPr lang="fr-FR" sz="2400" b="1" dirty="0" smtClean="0" bmk="_Toc394570938">
                <a:solidFill>
                  <a:srgbClr val="FF0000"/>
                </a:solidFill>
                <a:latin typeface="Calibri" pitchFamily="34" charset="0"/>
                <a:ea typeface="Calibri" pitchFamily="34" charset="0"/>
                <a:cs typeface="Times New Roman" pitchFamily="18" charset="0"/>
              </a:rPr>
              <a:t> 2014</a:t>
            </a:r>
            <a:endParaRPr kumimoji="0" lang="fr-FR" sz="36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9" name="Tableau 4"/>
          <p:cNvGraphicFramePr>
            <a:graphicFrameLocks noGrp="1"/>
          </p:cNvGraphicFramePr>
          <p:nvPr>
            <p:extLst>
              <p:ext uri="{D42A27DB-BD31-4B8C-83A1-F6EECF244321}">
                <p14:modId xmlns:p14="http://schemas.microsoft.com/office/powerpoint/2010/main" val="2931385528"/>
              </p:ext>
            </p:extLst>
          </p:nvPr>
        </p:nvGraphicFramePr>
        <p:xfrm>
          <a:off x="678629" y="3592675"/>
          <a:ext cx="7786742" cy="1402080"/>
        </p:xfrm>
        <a:graphic>
          <a:graphicData uri="http://schemas.openxmlformats.org/drawingml/2006/table">
            <a:tbl>
              <a:tblPr/>
              <a:tblGrid>
                <a:gridCol w="6108034"/>
                <a:gridCol w="1678708"/>
              </a:tblGrid>
              <a:tr h="337898">
                <a:tc>
                  <a:txBody>
                    <a:bodyPr/>
                    <a:lstStyle/>
                    <a:p>
                      <a:pPr>
                        <a:lnSpc>
                          <a:spcPct val="115000"/>
                        </a:lnSpc>
                        <a:spcAft>
                          <a:spcPts val="0"/>
                        </a:spcAft>
                      </a:pPr>
                      <a:r>
                        <a:rPr lang="en-US" sz="2000" dirty="0">
                          <a:latin typeface="Times New Roman"/>
                          <a:ea typeface="Times New Roman"/>
                          <a:cs typeface="Times New Roman"/>
                        </a:rPr>
                        <a:t>Predicted years to peak adoption  </a:t>
                      </a:r>
                      <a:endParaRPr lang="fr-FR" sz="20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fr-FR" sz="2000" b="1" dirty="0">
                          <a:latin typeface="Times New Roman"/>
                          <a:ea typeface="Times New Roman"/>
                          <a:cs typeface="Times New Roman"/>
                        </a:rPr>
                        <a:t>19,8</a:t>
                      </a:r>
                      <a:endParaRPr lang="fr-FR" sz="20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7898">
                <a:tc>
                  <a:txBody>
                    <a:bodyPr/>
                    <a:lstStyle/>
                    <a:p>
                      <a:pPr>
                        <a:lnSpc>
                          <a:spcPct val="115000"/>
                        </a:lnSpc>
                        <a:spcAft>
                          <a:spcPts val="0"/>
                        </a:spcAft>
                      </a:pPr>
                      <a:r>
                        <a:rPr lang="en-US" sz="2000" dirty="0">
                          <a:latin typeface="Times New Roman"/>
                          <a:ea typeface="Times New Roman"/>
                          <a:cs typeface="Times New Roman"/>
                        </a:rPr>
                        <a:t>Predicted peak level of adoption</a:t>
                      </a:r>
                      <a:endParaRPr lang="fr-FR" sz="20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fr-FR" sz="2000" b="1" dirty="0">
                          <a:latin typeface="Times New Roman"/>
                          <a:ea typeface="Times New Roman"/>
                          <a:cs typeface="Times New Roman"/>
                        </a:rPr>
                        <a:t>89%</a:t>
                      </a:r>
                      <a:endParaRPr lang="fr-FR" sz="20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7898">
                <a:tc>
                  <a:txBody>
                    <a:bodyPr/>
                    <a:lstStyle/>
                    <a:p>
                      <a:pPr>
                        <a:lnSpc>
                          <a:spcPct val="115000"/>
                        </a:lnSpc>
                        <a:spcAft>
                          <a:spcPts val="0"/>
                        </a:spcAft>
                      </a:pPr>
                      <a:r>
                        <a:rPr lang="en-US" sz="2000" dirty="0">
                          <a:latin typeface="Times New Roman"/>
                          <a:ea typeface="Times New Roman"/>
                          <a:cs typeface="Times New Roman"/>
                        </a:rPr>
                        <a:t>Predicted adoption level in 5 years from start</a:t>
                      </a:r>
                      <a:endParaRPr lang="fr-FR" sz="20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fr-FR" sz="2000" b="1" dirty="0">
                          <a:latin typeface="Times New Roman"/>
                          <a:ea typeface="Times New Roman"/>
                          <a:cs typeface="Times New Roman"/>
                        </a:rPr>
                        <a:t>24,6%</a:t>
                      </a:r>
                      <a:endParaRPr lang="fr-FR" sz="20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7898">
                <a:tc>
                  <a:txBody>
                    <a:bodyPr/>
                    <a:lstStyle/>
                    <a:p>
                      <a:pPr>
                        <a:lnSpc>
                          <a:spcPct val="115000"/>
                        </a:lnSpc>
                        <a:spcAft>
                          <a:spcPts val="0"/>
                        </a:spcAft>
                      </a:pPr>
                      <a:r>
                        <a:rPr lang="en-US" sz="2000" dirty="0">
                          <a:latin typeface="Times New Roman"/>
                          <a:ea typeface="Times New Roman"/>
                          <a:cs typeface="Times New Roman"/>
                        </a:rPr>
                        <a:t>Predicted adoption level in 10 years from start</a:t>
                      </a:r>
                      <a:endParaRPr lang="fr-FR" sz="200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0"/>
                        </a:spcAft>
                      </a:pPr>
                      <a:r>
                        <a:rPr lang="fr-FR" sz="2000" b="1" dirty="0">
                          <a:latin typeface="Times New Roman"/>
                          <a:ea typeface="Times New Roman"/>
                          <a:cs typeface="Times New Roman"/>
                        </a:rPr>
                        <a:t>71,8%</a:t>
                      </a:r>
                      <a:endParaRPr lang="fr-FR" sz="20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212661938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fr-FR"/>
          </a:p>
        </p:txBody>
      </p:sp>
      <p:graphicFrame>
        <p:nvGraphicFramePr>
          <p:cNvPr id="4" name="Tableau 4"/>
          <p:cNvGraphicFramePr>
            <a:graphicFrameLocks noGrp="1"/>
          </p:cNvGraphicFramePr>
          <p:nvPr>
            <p:extLst>
              <p:ext uri="{D42A27DB-BD31-4B8C-83A1-F6EECF244321}">
                <p14:modId xmlns:p14="http://schemas.microsoft.com/office/powerpoint/2010/main" val="2212897435"/>
              </p:ext>
            </p:extLst>
          </p:nvPr>
        </p:nvGraphicFramePr>
        <p:xfrm>
          <a:off x="418029" y="3030673"/>
          <a:ext cx="8635396" cy="1351592"/>
        </p:xfrm>
        <a:graphic>
          <a:graphicData uri="http://schemas.openxmlformats.org/drawingml/2006/table">
            <a:tbl>
              <a:tblPr/>
              <a:tblGrid>
                <a:gridCol w="7540427"/>
                <a:gridCol w="1094969"/>
              </a:tblGrid>
              <a:tr h="337898">
                <a:tc>
                  <a:txBody>
                    <a:bodyPr/>
                    <a:lstStyle/>
                    <a:p>
                      <a:pPr>
                        <a:lnSpc>
                          <a:spcPct val="115000"/>
                        </a:lnSpc>
                        <a:spcAft>
                          <a:spcPts val="0"/>
                        </a:spcAft>
                      </a:pPr>
                      <a:r>
                        <a:rPr lang="en-US" sz="1400" b="0" dirty="0">
                          <a:latin typeface="Times New Roman"/>
                          <a:ea typeface="Times New Roman"/>
                          <a:cs typeface="Times New Roman"/>
                        </a:rPr>
                        <a:t>Predicted years to peak adoption  </a:t>
                      </a:r>
                      <a:endParaRPr lang="fr-FR" sz="1400" b="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b="1" dirty="0" smtClean="0">
                          <a:latin typeface="Times New Roman"/>
                          <a:ea typeface="Times New Roman"/>
                          <a:cs typeface="Times New Roman"/>
                        </a:rPr>
                        <a:t>17</a:t>
                      </a:r>
                      <a:endParaRPr lang="fr-FR" sz="14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7898">
                <a:tc>
                  <a:txBody>
                    <a:bodyPr/>
                    <a:lstStyle/>
                    <a:p>
                      <a:pPr>
                        <a:lnSpc>
                          <a:spcPct val="115000"/>
                        </a:lnSpc>
                        <a:spcAft>
                          <a:spcPts val="0"/>
                        </a:spcAft>
                      </a:pPr>
                      <a:r>
                        <a:rPr lang="en-US" sz="1400" b="0" dirty="0">
                          <a:latin typeface="Times New Roman"/>
                          <a:ea typeface="Times New Roman"/>
                          <a:cs typeface="Times New Roman"/>
                        </a:rPr>
                        <a:t>Predicted peak level of adoption</a:t>
                      </a:r>
                      <a:endParaRPr lang="fr-FR" sz="1400" b="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b="1" dirty="0" smtClean="0">
                          <a:latin typeface="Times New Roman"/>
                          <a:ea typeface="Times New Roman"/>
                          <a:cs typeface="Times New Roman"/>
                        </a:rPr>
                        <a:t>95%</a:t>
                      </a:r>
                      <a:endParaRPr lang="fr-FR" sz="14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7898">
                <a:tc>
                  <a:txBody>
                    <a:bodyPr/>
                    <a:lstStyle/>
                    <a:p>
                      <a:pPr>
                        <a:lnSpc>
                          <a:spcPct val="115000"/>
                        </a:lnSpc>
                        <a:spcAft>
                          <a:spcPts val="0"/>
                        </a:spcAft>
                      </a:pPr>
                      <a:r>
                        <a:rPr lang="en-US" sz="1400" b="0" dirty="0">
                          <a:latin typeface="Times New Roman"/>
                          <a:ea typeface="Times New Roman"/>
                          <a:cs typeface="Times New Roman"/>
                        </a:rPr>
                        <a:t>Predicted adoption level in 5 years from start</a:t>
                      </a:r>
                      <a:endParaRPr lang="fr-FR" sz="1400" b="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b="1" dirty="0" smtClean="0">
                          <a:latin typeface="Times New Roman"/>
                          <a:ea typeface="Times New Roman"/>
                          <a:cs typeface="Times New Roman"/>
                        </a:rPr>
                        <a:t>23%</a:t>
                      </a:r>
                      <a:endParaRPr lang="fr-FR" sz="14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7898">
                <a:tc>
                  <a:txBody>
                    <a:bodyPr/>
                    <a:lstStyle/>
                    <a:p>
                      <a:pPr>
                        <a:lnSpc>
                          <a:spcPct val="115000"/>
                        </a:lnSpc>
                        <a:spcAft>
                          <a:spcPts val="0"/>
                        </a:spcAft>
                      </a:pPr>
                      <a:r>
                        <a:rPr lang="en-US" sz="1400" b="0" dirty="0">
                          <a:latin typeface="Times New Roman"/>
                          <a:ea typeface="Times New Roman"/>
                          <a:cs typeface="Times New Roman"/>
                        </a:rPr>
                        <a:t>Predicted adoption level in 10 years from start</a:t>
                      </a:r>
                      <a:endParaRPr lang="fr-FR" sz="1400" b="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b="1" dirty="0" smtClean="0">
                          <a:latin typeface="Times New Roman"/>
                          <a:ea typeface="Times New Roman"/>
                          <a:cs typeface="Times New Roman"/>
                        </a:rPr>
                        <a:t>86%</a:t>
                      </a:r>
                      <a:endParaRPr lang="fr-FR" sz="1400" b="1"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5" name="Rectangle 1"/>
          <p:cNvSpPr>
            <a:spLocks noChangeArrowheads="1"/>
          </p:cNvSpPr>
          <p:nvPr/>
        </p:nvSpPr>
        <p:spPr bwMode="auto">
          <a:xfrm>
            <a:off x="90575" y="2626223"/>
            <a:ext cx="8962850" cy="338554"/>
          </a:xfrm>
          <a:prstGeom prst="rect">
            <a:avLst/>
          </a:prstGeom>
          <a:solidFill>
            <a:srgbClr val="92D05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fr-FR" sz="1600" b="1" dirty="0" err="1" smtClean="0" bmk="_Toc394570938">
                <a:solidFill>
                  <a:srgbClr val="FF0000"/>
                </a:solidFill>
                <a:ea typeface="Calibri" pitchFamily="34" charset="0"/>
                <a:cs typeface="Times New Roman" pitchFamily="18" charset="0"/>
              </a:rPr>
              <a:t>Technicians</a:t>
            </a:r>
            <a:r>
              <a:rPr lang="fr-FR" sz="1600" b="1" dirty="0" smtClean="0" bmk="_Toc394570938">
                <a:solidFill>
                  <a:srgbClr val="FF0000"/>
                </a:solidFill>
                <a:ea typeface="Calibri" pitchFamily="34" charset="0"/>
                <a:cs typeface="Times New Roman" pitchFamily="18" charset="0"/>
              </a:rPr>
              <a:t> and </a:t>
            </a:r>
            <a:r>
              <a:rPr lang="fr-FR" sz="1600" b="1" dirty="0" err="1" smtClean="0" bmk="_Toc394570938">
                <a:solidFill>
                  <a:srgbClr val="FF0000"/>
                </a:solidFill>
                <a:ea typeface="Calibri" pitchFamily="34" charset="0"/>
                <a:cs typeface="Times New Roman" pitchFamily="18" charset="0"/>
              </a:rPr>
              <a:t>Extensionists</a:t>
            </a:r>
            <a:r>
              <a:rPr lang="fr-FR" sz="1600" b="1" dirty="0" smtClean="0" bmk="_Toc394570938">
                <a:solidFill>
                  <a:srgbClr val="FF0000"/>
                </a:solidFill>
                <a:ea typeface="Calibri" pitchFamily="34" charset="0"/>
                <a:cs typeface="Times New Roman" pitchFamily="18" charset="0"/>
              </a:rPr>
              <a:t> – Ouled Mansour 2015</a:t>
            </a:r>
            <a:endParaRPr kumimoji="0" lang="fr-FR" sz="1600" b="0" i="0" u="none" strike="noStrike" cap="none" normalizeH="0" baseline="0" dirty="0" smtClean="0">
              <a:ln>
                <a:noFill/>
              </a:ln>
              <a:solidFill>
                <a:schemeClr val="tx1"/>
              </a:solidFill>
              <a:effectLst/>
              <a:latin typeface="Arial" pitchFamily="34" charset="0"/>
              <a:cs typeface="Arial" pitchFamily="34" charset="0"/>
            </a:endParaRPr>
          </a:p>
        </p:txBody>
      </p:sp>
      <p:sp>
        <p:nvSpPr>
          <p:cNvPr id="6" name="Titre 1"/>
          <p:cNvSpPr txBox="1">
            <a:spLocks/>
          </p:cNvSpPr>
          <p:nvPr/>
        </p:nvSpPr>
        <p:spPr>
          <a:xfrm>
            <a:off x="457200" y="0"/>
            <a:ext cx="8229600" cy="720967"/>
          </a:xfrm>
          <a:prstGeom prst="rect">
            <a:avLst/>
          </a:prstGeom>
        </p:spPr>
        <p:txBody>
          <a:bodyPr>
            <a:normAutofit/>
          </a:bodyPr>
          <a:lstStyle/>
          <a:p>
            <a:pPr lvl="0" algn="ctr">
              <a:spcBef>
                <a:spcPct val="0"/>
              </a:spcBef>
            </a:pPr>
            <a:r>
              <a:rPr lang="en-US" sz="3600" dirty="0" smtClean="0">
                <a:solidFill>
                  <a:schemeClr val="bg1"/>
                </a:solidFill>
              </a:rPr>
              <a:t>CA adoption: Peak and time / Constraints</a:t>
            </a:r>
            <a:endParaRPr kumimoji="0" lang="en-US" sz="3100" b="1" i="0" u="none" strike="noStrike" kern="1200" cap="none" spc="0" normalizeH="0" baseline="0" noProof="0" dirty="0">
              <a:ln>
                <a:noFill/>
              </a:ln>
              <a:solidFill>
                <a:schemeClr val="bg1"/>
              </a:solidFill>
              <a:effectLst/>
              <a:uLnTx/>
              <a:uFillTx/>
              <a:latin typeface="+mj-lt"/>
              <a:ea typeface="+mj-ea"/>
              <a:cs typeface="+mj-cs"/>
            </a:endParaRPr>
          </a:p>
        </p:txBody>
      </p:sp>
      <p:sp>
        <p:nvSpPr>
          <p:cNvPr id="8" name="Rectangle 1"/>
          <p:cNvSpPr>
            <a:spLocks noChangeArrowheads="1"/>
          </p:cNvSpPr>
          <p:nvPr/>
        </p:nvSpPr>
        <p:spPr bwMode="auto">
          <a:xfrm>
            <a:off x="90575" y="700420"/>
            <a:ext cx="8962850" cy="338554"/>
          </a:xfrm>
          <a:prstGeom prst="rect">
            <a:avLst/>
          </a:prstGeom>
          <a:solidFill>
            <a:srgbClr val="92D05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fr-FR" sz="1600" b="1" dirty="0" err="1" smtClean="0" bmk="_Toc394570938">
                <a:solidFill>
                  <a:srgbClr val="FF0000"/>
                </a:solidFill>
                <a:ea typeface="Calibri" pitchFamily="34" charset="0"/>
                <a:cs typeface="Times New Roman" pitchFamily="18" charset="0"/>
              </a:rPr>
              <a:t>Technicians</a:t>
            </a:r>
            <a:r>
              <a:rPr lang="fr-FR" sz="1600" b="1" dirty="0" smtClean="0" bmk="_Toc394570938">
                <a:solidFill>
                  <a:srgbClr val="FF0000"/>
                </a:solidFill>
                <a:ea typeface="Calibri" pitchFamily="34" charset="0"/>
                <a:cs typeface="Times New Roman" pitchFamily="18" charset="0"/>
              </a:rPr>
              <a:t> and </a:t>
            </a:r>
            <a:r>
              <a:rPr lang="fr-FR" sz="1600" b="1" dirty="0" err="1" smtClean="0" bmk="_Toc394570938">
                <a:solidFill>
                  <a:srgbClr val="FF0000"/>
                </a:solidFill>
                <a:ea typeface="Calibri" pitchFamily="34" charset="0"/>
                <a:cs typeface="Times New Roman" pitchFamily="18" charset="0"/>
              </a:rPr>
              <a:t>Extensionists</a:t>
            </a:r>
            <a:r>
              <a:rPr lang="fr-FR" sz="1600" b="1" dirty="0" bmk="_Toc394570938">
                <a:solidFill>
                  <a:srgbClr val="FF0000"/>
                </a:solidFill>
                <a:ea typeface="Calibri" pitchFamily="34" charset="0"/>
                <a:cs typeface="Times New Roman" pitchFamily="18" charset="0"/>
              </a:rPr>
              <a:t> </a:t>
            </a:r>
            <a:r>
              <a:rPr lang="fr-FR" sz="1600" b="1" dirty="0" smtClean="0" bmk="_Toc394570938">
                <a:solidFill>
                  <a:srgbClr val="FF0000"/>
                </a:solidFill>
                <a:ea typeface="Calibri" pitchFamily="34" charset="0"/>
                <a:cs typeface="Times New Roman" pitchFamily="18" charset="0"/>
              </a:rPr>
              <a:t>– Ain </a:t>
            </a:r>
            <a:r>
              <a:rPr lang="fr-FR" sz="1600" b="1" dirty="0" err="1" smtClean="0" bmk="_Toc394570938">
                <a:solidFill>
                  <a:srgbClr val="FF0000"/>
                </a:solidFill>
                <a:ea typeface="Calibri" pitchFamily="34" charset="0"/>
                <a:cs typeface="Times New Roman" pitchFamily="18" charset="0"/>
              </a:rPr>
              <a:t>Khadra</a:t>
            </a:r>
            <a:r>
              <a:rPr lang="fr-FR" sz="1600" b="1" dirty="0" smtClean="0" bmk="_Toc394570938">
                <a:solidFill>
                  <a:srgbClr val="FF0000"/>
                </a:solidFill>
                <a:ea typeface="Calibri" pitchFamily="34" charset="0"/>
                <a:cs typeface="Times New Roman" pitchFamily="18" charset="0"/>
              </a:rPr>
              <a:t>  2015</a:t>
            </a:r>
            <a:endParaRPr kumimoji="0" lang="fr-FR" sz="1600" b="0" i="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9" name="Tableau 4"/>
          <p:cNvGraphicFramePr>
            <a:graphicFrameLocks noGrp="1"/>
          </p:cNvGraphicFramePr>
          <p:nvPr>
            <p:extLst>
              <p:ext uri="{D42A27DB-BD31-4B8C-83A1-F6EECF244321}">
                <p14:modId xmlns:p14="http://schemas.microsoft.com/office/powerpoint/2010/main" val="337095432"/>
              </p:ext>
            </p:extLst>
          </p:nvPr>
        </p:nvGraphicFramePr>
        <p:xfrm>
          <a:off x="322676" y="1175810"/>
          <a:ext cx="8635396" cy="1351592"/>
        </p:xfrm>
        <a:graphic>
          <a:graphicData uri="http://schemas.openxmlformats.org/drawingml/2006/table">
            <a:tbl>
              <a:tblPr/>
              <a:tblGrid>
                <a:gridCol w="7540427"/>
                <a:gridCol w="1094969"/>
              </a:tblGrid>
              <a:tr h="337898">
                <a:tc>
                  <a:txBody>
                    <a:bodyPr/>
                    <a:lstStyle/>
                    <a:p>
                      <a:pPr>
                        <a:lnSpc>
                          <a:spcPct val="115000"/>
                        </a:lnSpc>
                        <a:spcAft>
                          <a:spcPts val="0"/>
                        </a:spcAft>
                      </a:pPr>
                      <a:r>
                        <a:rPr lang="en-US" sz="1400" b="0" dirty="0">
                          <a:latin typeface="Times New Roman"/>
                          <a:ea typeface="Times New Roman"/>
                          <a:cs typeface="Times New Roman"/>
                        </a:rPr>
                        <a:t>Predicted years to peak adoption  </a:t>
                      </a:r>
                      <a:endParaRPr lang="fr-FR" sz="1400" b="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b="1" dirty="0" smtClean="0">
                          <a:solidFill>
                            <a:schemeClr val="tx1"/>
                          </a:solidFill>
                          <a:latin typeface="Times New Roman"/>
                          <a:ea typeface="Times New Roman"/>
                          <a:cs typeface="Times New Roman"/>
                        </a:rPr>
                        <a:t>23</a:t>
                      </a:r>
                      <a:endParaRPr lang="fr-FR" sz="1400" b="1" dirty="0">
                        <a:solidFill>
                          <a:schemeClr val="tx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7898">
                <a:tc>
                  <a:txBody>
                    <a:bodyPr/>
                    <a:lstStyle/>
                    <a:p>
                      <a:pPr>
                        <a:lnSpc>
                          <a:spcPct val="115000"/>
                        </a:lnSpc>
                        <a:spcAft>
                          <a:spcPts val="0"/>
                        </a:spcAft>
                      </a:pPr>
                      <a:r>
                        <a:rPr lang="en-US" sz="1400" b="0" dirty="0">
                          <a:latin typeface="Times New Roman"/>
                          <a:ea typeface="Times New Roman"/>
                          <a:cs typeface="Times New Roman"/>
                        </a:rPr>
                        <a:t>Predicted peak level of adoption</a:t>
                      </a:r>
                      <a:endParaRPr lang="fr-FR" sz="1400" b="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b="1" dirty="0" smtClean="0">
                          <a:solidFill>
                            <a:schemeClr val="tx1"/>
                          </a:solidFill>
                          <a:latin typeface="Times New Roman"/>
                          <a:ea typeface="Times New Roman"/>
                          <a:cs typeface="Times New Roman"/>
                        </a:rPr>
                        <a:t>94%</a:t>
                      </a:r>
                      <a:endParaRPr lang="fr-FR" sz="1400" b="1" dirty="0">
                        <a:solidFill>
                          <a:schemeClr val="tx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7898">
                <a:tc>
                  <a:txBody>
                    <a:bodyPr/>
                    <a:lstStyle/>
                    <a:p>
                      <a:pPr>
                        <a:lnSpc>
                          <a:spcPct val="115000"/>
                        </a:lnSpc>
                        <a:spcAft>
                          <a:spcPts val="0"/>
                        </a:spcAft>
                      </a:pPr>
                      <a:r>
                        <a:rPr lang="en-US" sz="1400" b="0" dirty="0">
                          <a:latin typeface="Times New Roman"/>
                          <a:ea typeface="Times New Roman"/>
                          <a:cs typeface="Times New Roman"/>
                        </a:rPr>
                        <a:t>Predicted adoption level in 5 years from start</a:t>
                      </a:r>
                      <a:endParaRPr lang="fr-FR" sz="1400" b="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b="1" dirty="0" smtClean="0">
                          <a:solidFill>
                            <a:schemeClr val="tx1"/>
                          </a:solidFill>
                          <a:latin typeface="Times New Roman"/>
                          <a:ea typeface="Times New Roman"/>
                          <a:cs typeface="Times New Roman"/>
                        </a:rPr>
                        <a:t>19%</a:t>
                      </a:r>
                      <a:endParaRPr lang="fr-FR" sz="1400" b="1" dirty="0">
                        <a:solidFill>
                          <a:schemeClr val="tx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7898">
                <a:tc>
                  <a:txBody>
                    <a:bodyPr/>
                    <a:lstStyle/>
                    <a:p>
                      <a:pPr>
                        <a:lnSpc>
                          <a:spcPct val="115000"/>
                        </a:lnSpc>
                        <a:spcAft>
                          <a:spcPts val="0"/>
                        </a:spcAft>
                      </a:pPr>
                      <a:r>
                        <a:rPr lang="en-US" sz="1400" b="0" dirty="0">
                          <a:latin typeface="Times New Roman"/>
                          <a:ea typeface="Times New Roman"/>
                          <a:cs typeface="Times New Roman"/>
                        </a:rPr>
                        <a:t>Predicted adoption level in 10 years from start</a:t>
                      </a:r>
                      <a:endParaRPr lang="fr-FR" sz="1400" b="0" dirty="0">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fr-FR" sz="1400" b="1" dirty="0" smtClean="0">
                          <a:solidFill>
                            <a:schemeClr val="tx1"/>
                          </a:solidFill>
                          <a:latin typeface="Times New Roman"/>
                          <a:ea typeface="Times New Roman"/>
                          <a:cs typeface="Times New Roman"/>
                        </a:rPr>
                        <a:t>65%</a:t>
                      </a:r>
                      <a:endParaRPr lang="fr-FR" sz="1400" b="1" dirty="0">
                        <a:solidFill>
                          <a:schemeClr val="tx1"/>
                        </a:solidFill>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0" name="Content Placeholder 7"/>
          <p:cNvSpPr txBox="1">
            <a:spLocks/>
          </p:cNvSpPr>
          <p:nvPr/>
        </p:nvSpPr>
        <p:spPr>
          <a:xfrm>
            <a:off x="292608" y="4448162"/>
            <a:ext cx="8665464" cy="2629293"/>
          </a:xfrm>
          <a:prstGeom prst="rect">
            <a:avLst/>
          </a:prstGeom>
        </p:spPr>
        <p:txBody>
          <a:bodyPr>
            <a:normAutofit/>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fontAlgn="auto">
              <a:spcAft>
                <a:spcPts val="0"/>
              </a:spcAft>
              <a:buFont typeface="Arial"/>
              <a:buNone/>
            </a:pPr>
            <a:r>
              <a:rPr lang="en-US" sz="2400" b="1" dirty="0" smtClean="0"/>
              <a:t>CA Adoption Constraints</a:t>
            </a:r>
          </a:p>
          <a:p>
            <a:pPr algn="just" fontAlgn="auto">
              <a:spcAft>
                <a:spcPts val="0"/>
              </a:spcAft>
            </a:pPr>
            <a:r>
              <a:rPr lang="en-AU" sz="2400" dirty="0" smtClean="0"/>
              <a:t>Initial investment (up-front cost of the </a:t>
            </a:r>
            <a:r>
              <a:rPr lang="en-AU" sz="2400" dirty="0" err="1" smtClean="0"/>
              <a:t>seeder</a:t>
            </a:r>
            <a:r>
              <a:rPr lang="en-AU" sz="2400" dirty="0" smtClean="0"/>
              <a:t>)</a:t>
            </a:r>
          </a:p>
          <a:p>
            <a:pPr algn="just" fontAlgn="auto">
              <a:spcAft>
                <a:spcPts val="0"/>
              </a:spcAft>
            </a:pPr>
            <a:r>
              <a:rPr lang="en-AU" sz="2400" dirty="0" smtClean="0"/>
              <a:t>Skills and knowledge on the CA technology</a:t>
            </a:r>
          </a:p>
          <a:p>
            <a:pPr algn="just" fontAlgn="auto">
              <a:spcAft>
                <a:spcPts val="0"/>
              </a:spcAft>
            </a:pPr>
            <a:r>
              <a:rPr lang="en-AU" sz="2400" dirty="0" smtClean="0"/>
              <a:t>Extension of the CA</a:t>
            </a:r>
          </a:p>
          <a:p>
            <a:pPr algn="just" fontAlgn="auto">
              <a:spcAft>
                <a:spcPts val="0"/>
              </a:spcAft>
            </a:pPr>
            <a:r>
              <a:rPr lang="en-AU" sz="2400" dirty="0" smtClean="0"/>
              <a:t>Complexity of the technology</a:t>
            </a:r>
          </a:p>
        </p:txBody>
      </p:sp>
    </p:spTree>
    <p:extLst>
      <p:ext uri="{BB962C8B-B14F-4D97-AF65-F5344CB8AC3E}">
        <p14:creationId xmlns:p14="http://schemas.microsoft.com/office/powerpoint/2010/main" val="68047212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4592" y="-94345"/>
            <a:ext cx="8897112" cy="677108"/>
          </a:xfrm>
          <a:prstGeom prst="rect">
            <a:avLst/>
          </a:prstGeom>
        </p:spPr>
        <p:txBody>
          <a:bodyPr wrap="square">
            <a:spAutoFit/>
          </a:bodyPr>
          <a:lstStyle/>
          <a:p>
            <a:pPr marL="274320" marR="0" indent="-274320" algn="ctr">
              <a:spcBef>
                <a:spcPts val="1800"/>
              </a:spcBef>
              <a:spcAft>
                <a:spcPts val="600"/>
              </a:spcAft>
              <a:tabLst>
                <a:tab pos="274320" algn="l"/>
                <a:tab pos="360045" algn="l"/>
                <a:tab pos="360045" algn="l"/>
              </a:tabLst>
            </a:pPr>
            <a:r>
              <a:rPr lang="en-GB" b="1" kern="0" dirty="0">
                <a:solidFill>
                  <a:schemeClr val="bg1"/>
                </a:solidFill>
                <a:latin typeface="Times New Roman" panose="02020603050405020304" pitchFamily="18" charset="0"/>
                <a:cs typeface="Times New Roman" panose="02020603050405020304" pitchFamily="18" charset="0"/>
              </a:rPr>
              <a:t>Economic evaluation of conservation agriculture technology and trade-offs of the different technology options proposed by CLCA project </a:t>
            </a:r>
            <a:endParaRPr lang="en-US" sz="2000" b="1" kern="0" dirty="0">
              <a:solidFill>
                <a:schemeClr val="bg1"/>
              </a:solidFill>
              <a:effectLst/>
              <a:latin typeface="Arial" panose="020B0604020202020204" pitchFamily="34" charset="0"/>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3626931811"/>
              </p:ext>
            </p:extLst>
          </p:nvPr>
        </p:nvGraphicFramePr>
        <p:xfrm>
          <a:off x="155445" y="1611631"/>
          <a:ext cx="8686802" cy="4224178"/>
        </p:xfrm>
        <a:graphic>
          <a:graphicData uri="http://schemas.openxmlformats.org/drawingml/2006/table">
            <a:tbl>
              <a:tblPr firstRow="1" firstCol="1" bandRow="1">
                <a:tableStyleId>{5C22544A-7EE6-4342-B048-85BDC9FD1C3A}</a:tableStyleId>
              </a:tblPr>
              <a:tblGrid>
                <a:gridCol w="2418404"/>
                <a:gridCol w="1681765"/>
                <a:gridCol w="1704351"/>
                <a:gridCol w="1704351"/>
                <a:gridCol w="1177931"/>
              </a:tblGrid>
              <a:tr h="224365">
                <a:tc rowSpan="2">
                  <a:txBody>
                    <a:bodyPr/>
                    <a:lstStyle/>
                    <a:p>
                      <a:pPr marL="0" marR="0">
                        <a:lnSpc>
                          <a:spcPct val="115000"/>
                        </a:lnSpc>
                        <a:spcBef>
                          <a:spcPts val="0"/>
                        </a:spcBef>
                        <a:spcAft>
                          <a:spcPts val="0"/>
                        </a:spcAft>
                      </a:pPr>
                      <a:r>
                        <a:rPr lang="en-US" sz="1000" dirty="0">
                          <a:effectLst/>
                        </a:rPr>
                        <a:t>Designation</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gridSpan="2">
                  <a:txBody>
                    <a:bodyPr/>
                    <a:lstStyle/>
                    <a:p>
                      <a:pPr marL="0" marR="0" algn="ctr">
                        <a:lnSpc>
                          <a:spcPct val="115000"/>
                        </a:lnSpc>
                        <a:spcBef>
                          <a:spcPts val="0"/>
                        </a:spcBef>
                        <a:spcAft>
                          <a:spcPts val="0"/>
                        </a:spcAft>
                      </a:pPr>
                      <a:r>
                        <a:rPr lang="fr-FR" sz="1000">
                          <a:effectLst/>
                        </a:rPr>
                        <a:t>Ain Khadra</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hMerge="1">
                  <a:txBody>
                    <a:bodyPr/>
                    <a:lstStyle/>
                    <a:p>
                      <a:endParaRPr lang="en-US"/>
                    </a:p>
                  </a:txBody>
                  <a:tcPr/>
                </a:tc>
                <a:tc gridSpan="2">
                  <a:txBody>
                    <a:bodyPr/>
                    <a:lstStyle/>
                    <a:p>
                      <a:pPr marL="0" marR="0" algn="ctr">
                        <a:lnSpc>
                          <a:spcPct val="115000"/>
                        </a:lnSpc>
                        <a:spcBef>
                          <a:spcPts val="0"/>
                        </a:spcBef>
                        <a:spcAft>
                          <a:spcPts val="0"/>
                        </a:spcAft>
                      </a:pPr>
                      <a:r>
                        <a:rPr lang="fr-FR" sz="1000">
                          <a:effectLst/>
                        </a:rPr>
                        <a:t>Ouled Mansour</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hMerge="1">
                  <a:txBody>
                    <a:bodyPr/>
                    <a:lstStyle/>
                    <a:p>
                      <a:endParaRPr lang="en-US"/>
                    </a:p>
                  </a:txBody>
                  <a:tcPr/>
                </a:tc>
              </a:tr>
              <a:tr h="622103">
                <a:tc vMerge="1">
                  <a:txBody>
                    <a:bodyPr/>
                    <a:lstStyle/>
                    <a:p>
                      <a:endParaRPr lang="en-US"/>
                    </a:p>
                  </a:txBody>
                  <a:tcPr/>
                </a:tc>
                <a:tc>
                  <a:txBody>
                    <a:bodyPr/>
                    <a:lstStyle/>
                    <a:p>
                      <a:pPr marL="0" marR="0" algn="ctr">
                        <a:lnSpc>
                          <a:spcPct val="115000"/>
                        </a:lnSpc>
                        <a:spcBef>
                          <a:spcPts val="0"/>
                        </a:spcBef>
                        <a:spcAft>
                          <a:spcPts val="0"/>
                        </a:spcAft>
                      </a:pPr>
                      <a:r>
                        <a:rPr lang="fr-FR" sz="1000" b="1" dirty="0" err="1">
                          <a:effectLst/>
                        </a:rPr>
                        <a:t>Conventional</a:t>
                      </a:r>
                      <a:r>
                        <a:rPr lang="fr-FR" sz="1000" b="1" dirty="0">
                          <a:effectLst/>
                        </a:rPr>
                        <a:t> Agriculture</a:t>
                      </a:r>
                      <a:endParaRPr lang="en-US" sz="1100" b="1"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ctr"/>
                </a:tc>
                <a:tc>
                  <a:txBody>
                    <a:bodyPr/>
                    <a:lstStyle/>
                    <a:p>
                      <a:pPr marL="0" marR="0" algn="ctr">
                        <a:lnSpc>
                          <a:spcPct val="115000"/>
                        </a:lnSpc>
                        <a:spcBef>
                          <a:spcPts val="0"/>
                        </a:spcBef>
                        <a:spcAft>
                          <a:spcPts val="0"/>
                        </a:spcAft>
                      </a:pPr>
                      <a:r>
                        <a:rPr lang="fr-FR" sz="1000" b="1" dirty="0">
                          <a:effectLst/>
                        </a:rPr>
                        <a:t>Conservation</a:t>
                      </a:r>
                      <a:endParaRPr lang="en-US" sz="1100" b="1" dirty="0">
                        <a:effectLst/>
                      </a:endParaRPr>
                    </a:p>
                    <a:p>
                      <a:pPr marL="0" marR="0" algn="ctr">
                        <a:lnSpc>
                          <a:spcPct val="115000"/>
                        </a:lnSpc>
                        <a:spcBef>
                          <a:spcPts val="0"/>
                        </a:spcBef>
                        <a:spcAft>
                          <a:spcPts val="0"/>
                        </a:spcAft>
                      </a:pPr>
                      <a:r>
                        <a:rPr lang="fr-FR" sz="1000" b="1" dirty="0">
                          <a:effectLst/>
                        </a:rPr>
                        <a:t>Agriculture </a:t>
                      </a:r>
                      <a:endParaRPr lang="en-US" sz="1100" b="1"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ctr"/>
                </a:tc>
                <a:tc>
                  <a:txBody>
                    <a:bodyPr/>
                    <a:lstStyle/>
                    <a:p>
                      <a:pPr marL="0" marR="0" algn="ctr">
                        <a:lnSpc>
                          <a:spcPct val="115000"/>
                        </a:lnSpc>
                        <a:spcBef>
                          <a:spcPts val="0"/>
                        </a:spcBef>
                        <a:spcAft>
                          <a:spcPts val="0"/>
                        </a:spcAft>
                      </a:pPr>
                      <a:r>
                        <a:rPr lang="fr-FR" sz="1000" b="1" dirty="0" err="1">
                          <a:effectLst/>
                        </a:rPr>
                        <a:t>Conventional</a:t>
                      </a:r>
                      <a:r>
                        <a:rPr lang="fr-FR" sz="1000" b="1" dirty="0">
                          <a:effectLst/>
                        </a:rPr>
                        <a:t> Agriculture</a:t>
                      </a:r>
                      <a:endParaRPr lang="en-US" sz="1100" b="1"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ctr"/>
                </a:tc>
                <a:tc>
                  <a:txBody>
                    <a:bodyPr/>
                    <a:lstStyle/>
                    <a:p>
                      <a:pPr marL="0" marR="0" algn="ctr">
                        <a:lnSpc>
                          <a:spcPct val="115000"/>
                        </a:lnSpc>
                        <a:spcBef>
                          <a:spcPts val="0"/>
                        </a:spcBef>
                        <a:spcAft>
                          <a:spcPts val="0"/>
                        </a:spcAft>
                      </a:pPr>
                      <a:r>
                        <a:rPr lang="fr-FR" sz="1000" b="1" dirty="0">
                          <a:effectLst/>
                        </a:rPr>
                        <a:t>Conservation</a:t>
                      </a:r>
                      <a:endParaRPr lang="en-US" sz="1100" b="1" dirty="0">
                        <a:effectLst/>
                      </a:endParaRPr>
                    </a:p>
                    <a:p>
                      <a:pPr marL="0" marR="0" algn="ctr">
                        <a:lnSpc>
                          <a:spcPct val="115000"/>
                        </a:lnSpc>
                        <a:spcBef>
                          <a:spcPts val="0"/>
                        </a:spcBef>
                        <a:spcAft>
                          <a:spcPts val="0"/>
                        </a:spcAft>
                      </a:pPr>
                      <a:r>
                        <a:rPr lang="fr-FR" sz="1000" b="1" dirty="0">
                          <a:effectLst/>
                        </a:rPr>
                        <a:t>Agriculture  </a:t>
                      </a:r>
                      <a:endParaRPr lang="en-US" sz="1100" b="1"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ctr"/>
                </a:tc>
              </a:tr>
              <a:tr h="203968">
                <a:tc>
                  <a:txBody>
                    <a:bodyPr/>
                    <a:lstStyle/>
                    <a:p>
                      <a:pPr marL="0" marR="0">
                        <a:lnSpc>
                          <a:spcPct val="115000"/>
                        </a:lnSpc>
                        <a:spcBef>
                          <a:spcPts val="0"/>
                        </a:spcBef>
                        <a:spcAft>
                          <a:spcPts val="0"/>
                        </a:spcAft>
                      </a:pPr>
                      <a:r>
                        <a:rPr lang="fr-FR" sz="1000">
                          <a:effectLst/>
                        </a:rPr>
                        <a:t>Sowing</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2833.0</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dirty="0">
                          <a:effectLst/>
                        </a:rPr>
                        <a:t>2500.0</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dirty="0">
                          <a:effectLst/>
                        </a:rPr>
                        <a:t>3333.3</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2500</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r>
              <a:tr h="407936">
                <a:tc>
                  <a:txBody>
                    <a:bodyPr/>
                    <a:lstStyle/>
                    <a:p>
                      <a:pPr marL="0" marR="0">
                        <a:lnSpc>
                          <a:spcPct val="115000"/>
                        </a:lnSpc>
                        <a:spcBef>
                          <a:spcPts val="0"/>
                        </a:spcBef>
                        <a:spcAft>
                          <a:spcPts val="0"/>
                        </a:spcAft>
                      </a:pPr>
                      <a:r>
                        <a:rPr lang="fr-FR" sz="1000">
                          <a:effectLst/>
                        </a:rPr>
                        <a:t>Fertilisation (nitrogen and phosphate)</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ctr"/>
                </a:tc>
                <a:tc>
                  <a:txBody>
                    <a:bodyPr/>
                    <a:lstStyle/>
                    <a:p>
                      <a:pPr marL="0" marR="0" algn="ctr">
                        <a:lnSpc>
                          <a:spcPct val="115000"/>
                        </a:lnSpc>
                        <a:spcBef>
                          <a:spcPts val="0"/>
                        </a:spcBef>
                        <a:spcAft>
                          <a:spcPts val="0"/>
                        </a:spcAft>
                      </a:pPr>
                      <a:r>
                        <a:rPr lang="fr-FR" sz="1000">
                          <a:effectLst/>
                        </a:rPr>
                        <a:t>8417.0</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12000.0</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4080.0</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12000</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r>
              <a:tr h="203968">
                <a:tc>
                  <a:txBody>
                    <a:bodyPr/>
                    <a:lstStyle/>
                    <a:p>
                      <a:pPr marL="0" marR="0">
                        <a:lnSpc>
                          <a:spcPct val="115000"/>
                        </a:lnSpc>
                        <a:spcBef>
                          <a:spcPts val="0"/>
                        </a:spcBef>
                        <a:spcAft>
                          <a:spcPts val="0"/>
                        </a:spcAft>
                      </a:pPr>
                      <a:r>
                        <a:rPr lang="fr-FR" sz="1000">
                          <a:effectLst/>
                        </a:rPr>
                        <a:t>Pesticides</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dirty="0" smtClean="0">
                          <a:effectLst/>
                          <a:latin typeface="+mn-lt"/>
                          <a:ea typeface="+mn-ea"/>
                          <a:cs typeface="+mn-cs"/>
                        </a:rPr>
                        <a:t>0.0</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6400.0</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0.0</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6400</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r>
              <a:tr h="203968">
                <a:tc>
                  <a:txBody>
                    <a:bodyPr/>
                    <a:lstStyle/>
                    <a:p>
                      <a:pPr marL="0" marR="0">
                        <a:lnSpc>
                          <a:spcPct val="115000"/>
                        </a:lnSpc>
                        <a:spcBef>
                          <a:spcPts val="0"/>
                        </a:spcBef>
                        <a:spcAft>
                          <a:spcPts val="0"/>
                        </a:spcAft>
                      </a:pPr>
                      <a:r>
                        <a:rPr lang="fr-FR" sz="1000">
                          <a:effectLst/>
                        </a:rPr>
                        <a:t>Labor</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3466.7</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3600.0</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150.0</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3000</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r>
              <a:tr h="203968">
                <a:tc>
                  <a:txBody>
                    <a:bodyPr/>
                    <a:lstStyle/>
                    <a:p>
                      <a:pPr marL="0" marR="0">
                        <a:lnSpc>
                          <a:spcPct val="115000"/>
                        </a:lnSpc>
                        <a:spcBef>
                          <a:spcPts val="0"/>
                        </a:spcBef>
                        <a:spcAft>
                          <a:spcPts val="0"/>
                        </a:spcAft>
                      </a:pPr>
                      <a:r>
                        <a:rPr lang="fr-FR" sz="1000">
                          <a:effectLst/>
                        </a:rPr>
                        <a:t>Fuel</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35O</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250.0</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350.0</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250</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r>
              <a:tr h="203968">
                <a:tc>
                  <a:txBody>
                    <a:bodyPr/>
                    <a:lstStyle/>
                    <a:p>
                      <a:pPr marL="0" marR="0">
                        <a:lnSpc>
                          <a:spcPct val="115000"/>
                        </a:lnSpc>
                        <a:spcBef>
                          <a:spcPts val="0"/>
                        </a:spcBef>
                        <a:spcAft>
                          <a:spcPts val="0"/>
                        </a:spcAft>
                      </a:pPr>
                      <a:r>
                        <a:rPr lang="fr-FR" sz="1000">
                          <a:effectLst/>
                        </a:rPr>
                        <a:t>Machines</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25266.7</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19900.0</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12200.0</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12200</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r>
              <a:tr h="203968">
                <a:tc>
                  <a:txBody>
                    <a:bodyPr/>
                    <a:lstStyle/>
                    <a:p>
                      <a:pPr marL="0" marR="0">
                        <a:lnSpc>
                          <a:spcPct val="115000"/>
                        </a:lnSpc>
                        <a:spcBef>
                          <a:spcPts val="0"/>
                        </a:spcBef>
                        <a:spcAft>
                          <a:spcPts val="0"/>
                        </a:spcAft>
                      </a:pPr>
                      <a:r>
                        <a:rPr lang="fr-FR" sz="1000" dirty="0">
                          <a:solidFill>
                            <a:schemeClr val="tx1"/>
                          </a:solidFill>
                          <a:effectLst/>
                        </a:rPr>
                        <a:t>Total </a:t>
                      </a:r>
                      <a:r>
                        <a:rPr lang="fr-FR" sz="1000" dirty="0" err="1">
                          <a:solidFill>
                            <a:schemeClr val="tx1"/>
                          </a:solidFill>
                          <a:effectLst/>
                        </a:rPr>
                        <a:t>Costs</a:t>
                      </a:r>
                      <a:r>
                        <a:rPr lang="fr-FR" sz="1000" dirty="0">
                          <a:solidFill>
                            <a:schemeClr val="tx1"/>
                          </a:solidFill>
                          <a:effectLst/>
                        </a:rPr>
                        <a:t> (TC)</a:t>
                      </a:r>
                      <a:endParaRPr lang="en-US" sz="1100" dirty="0">
                        <a:solidFill>
                          <a:schemeClr val="tx1"/>
                        </a:solidFill>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solidFill>
                      <a:srgbClr val="FFFF00"/>
                    </a:solidFill>
                  </a:tcPr>
                </a:tc>
                <a:tc>
                  <a:txBody>
                    <a:bodyPr/>
                    <a:lstStyle/>
                    <a:p>
                      <a:pPr marL="0" marR="0" algn="ctr">
                        <a:lnSpc>
                          <a:spcPct val="115000"/>
                        </a:lnSpc>
                        <a:spcBef>
                          <a:spcPts val="0"/>
                        </a:spcBef>
                        <a:spcAft>
                          <a:spcPts val="0"/>
                        </a:spcAft>
                      </a:pPr>
                      <a:r>
                        <a:rPr lang="fr-FR" sz="1000" dirty="0">
                          <a:effectLst/>
                        </a:rPr>
                        <a:t>39983.3</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solidFill>
                      <a:srgbClr val="FFFF00"/>
                    </a:solidFill>
                  </a:tcPr>
                </a:tc>
                <a:tc>
                  <a:txBody>
                    <a:bodyPr/>
                    <a:lstStyle/>
                    <a:p>
                      <a:pPr marL="0" marR="0" algn="ctr">
                        <a:lnSpc>
                          <a:spcPct val="115000"/>
                        </a:lnSpc>
                        <a:spcBef>
                          <a:spcPts val="0"/>
                        </a:spcBef>
                        <a:spcAft>
                          <a:spcPts val="0"/>
                        </a:spcAft>
                      </a:pPr>
                      <a:r>
                        <a:rPr lang="fr-FR" sz="1000" dirty="0">
                          <a:effectLst/>
                        </a:rPr>
                        <a:t>44650.0</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solidFill>
                      <a:srgbClr val="FFFF00"/>
                    </a:solidFill>
                  </a:tcPr>
                </a:tc>
                <a:tc>
                  <a:txBody>
                    <a:bodyPr/>
                    <a:lstStyle/>
                    <a:p>
                      <a:pPr marL="0" marR="0" algn="ctr">
                        <a:lnSpc>
                          <a:spcPct val="115000"/>
                        </a:lnSpc>
                        <a:spcBef>
                          <a:spcPts val="0"/>
                        </a:spcBef>
                        <a:spcAft>
                          <a:spcPts val="0"/>
                        </a:spcAft>
                      </a:pPr>
                      <a:r>
                        <a:rPr lang="fr-FR" sz="1000">
                          <a:effectLst/>
                        </a:rPr>
                        <a:t>20113.3</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solidFill>
                      <a:srgbClr val="FFFF00"/>
                    </a:solidFill>
                  </a:tcPr>
                </a:tc>
                <a:tc>
                  <a:txBody>
                    <a:bodyPr/>
                    <a:lstStyle/>
                    <a:p>
                      <a:pPr marL="0" marR="0" algn="ctr">
                        <a:lnSpc>
                          <a:spcPct val="115000"/>
                        </a:lnSpc>
                        <a:spcBef>
                          <a:spcPts val="0"/>
                        </a:spcBef>
                        <a:spcAft>
                          <a:spcPts val="0"/>
                        </a:spcAft>
                      </a:pPr>
                      <a:r>
                        <a:rPr lang="fr-FR" sz="1000" dirty="0">
                          <a:effectLst/>
                        </a:rPr>
                        <a:t>36350</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solidFill>
                      <a:srgbClr val="FFFF00"/>
                    </a:solidFill>
                  </a:tcPr>
                </a:tc>
              </a:tr>
              <a:tr h="203968">
                <a:tc>
                  <a:txBody>
                    <a:bodyPr/>
                    <a:lstStyle/>
                    <a:p>
                      <a:pPr marL="0" marR="0">
                        <a:lnSpc>
                          <a:spcPct val="115000"/>
                        </a:lnSpc>
                        <a:spcBef>
                          <a:spcPts val="0"/>
                        </a:spcBef>
                        <a:spcAft>
                          <a:spcPts val="0"/>
                        </a:spcAft>
                      </a:pPr>
                      <a:r>
                        <a:rPr lang="fr-FR" sz="1000" dirty="0">
                          <a:effectLst/>
                        </a:rPr>
                        <a:t>Agricultural revenues</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ctr"/>
                </a:tc>
                <a:tc>
                  <a:txBody>
                    <a:bodyPr/>
                    <a:lstStyle/>
                    <a:p>
                      <a:pPr marL="0" marR="0" algn="ctr">
                        <a:lnSpc>
                          <a:spcPct val="115000"/>
                        </a:lnSpc>
                        <a:spcBef>
                          <a:spcPts val="0"/>
                        </a:spcBef>
                        <a:spcAft>
                          <a:spcPts val="0"/>
                        </a:spcAft>
                      </a:pPr>
                      <a:r>
                        <a:rPr lang="fr-FR" sz="1000">
                          <a:effectLst/>
                        </a:rPr>
                        <a:t>103000</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dirty="0">
                          <a:effectLst/>
                        </a:rPr>
                        <a:t>102500.0</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dirty="0">
                          <a:effectLst/>
                        </a:rPr>
                        <a:t>31250.0</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dirty="0">
                          <a:effectLst/>
                        </a:rPr>
                        <a:t>75500</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r>
              <a:tr h="307992">
                <a:tc>
                  <a:txBody>
                    <a:bodyPr/>
                    <a:lstStyle/>
                    <a:p>
                      <a:pPr marL="0" marR="0">
                        <a:lnSpc>
                          <a:spcPct val="115000"/>
                        </a:lnSpc>
                        <a:spcBef>
                          <a:spcPts val="0"/>
                        </a:spcBef>
                        <a:spcAft>
                          <a:spcPts val="0"/>
                        </a:spcAft>
                      </a:pPr>
                      <a:r>
                        <a:rPr lang="fr-FR" sz="1000" dirty="0" err="1">
                          <a:effectLst/>
                        </a:rPr>
                        <a:t>Livestock</a:t>
                      </a:r>
                      <a:r>
                        <a:rPr lang="fr-FR" sz="1000" dirty="0">
                          <a:effectLst/>
                        </a:rPr>
                        <a:t> revenues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ctr"/>
                </a:tc>
                <a:tc>
                  <a:txBody>
                    <a:bodyPr/>
                    <a:lstStyle/>
                    <a:p>
                      <a:pPr marL="0" marR="0" algn="ctr">
                        <a:lnSpc>
                          <a:spcPct val="115000"/>
                        </a:lnSpc>
                        <a:spcBef>
                          <a:spcPts val="0"/>
                        </a:spcBef>
                        <a:spcAft>
                          <a:spcPts val="0"/>
                        </a:spcAft>
                      </a:pPr>
                      <a:r>
                        <a:rPr lang="fr-FR" sz="1000" dirty="0">
                          <a:effectLst/>
                        </a:rPr>
                        <a:t>95000</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ctr"/>
                </a:tc>
                <a:tc>
                  <a:txBody>
                    <a:bodyPr/>
                    <a:lstStyle/>
                    <a:p>
                      <a:pPr marL="0" marR="0" algn="ctr">
                        <a:lnSpc>
                          <a:spcPct val="115000"/>
                        </a:lnSpc>
                        <a:spcBef>
                          <a:spcPts val="0"/>
                        </a:spcBef>
                        <a:spcAft>
                          <a:spcPts val="0"/>
                        </a:spcAft>
                      </a:pPr>
                      <a:r>
                        <a:rPr lang="fr-FR" sz="1000" dirty="0">
                          <a:effectLst/>
                        </a:rPr>
                        <a:t>60000.0</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ctr"/>
                </a:tc>
                <a:tc>
                  <a:txBody>
                    <a:bodyPr/>
                    <a:lstStyle/>
                    <a:p>
                      <a:pPr marL="0" marR="0" algn="ctr">
                        <a:lnSpc>
                          <a:spcPct val="115000"/>
                        </a:lnSpc>
                        <a:spcBef>
                          <a:spcPts val="0"/>
                        </a:spcBef>
                        <a:spcAft>
                          <a:spcPts val="0"/>
                        </a:spcAft>
                      </a:pPr>
                      <a:r>
                        <a:rPr lang="fr-FR" sz="1000" dirty="0">
                          <a:effectLst/>
                        </a:rPr>
                        <a:t>33866.7</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ctr"/>
                </a:tc>
                <a:tc>
                  <a:txBody>
                    <a:bodyPr/>
                    <a:lstStyle/>
                    <a:p>
                      <a:pPr marL="0" marR="0" algn="ctr">
                        <a:lnSpc>
                          <a:spcPct val="115000"/>
                        </a:lnSpc>
                        <a:spcBef>
                          <a:spcPts val="0"/>
                        </a:spcBef>
                        <a:spcAft>
                          <a:spcPts val="0"/>
                        </a:spcAft>
                      </a:pPr>
                      <a:r>
                        <a:rPr lang="fr-FR" sz="1000">
                          <a:effectLst/>
                        </a:rPr>
                        <a:t>120000</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ctr"/>
                </a:tc>
              </a:tr>
              <a:tr h="203968">
                <a:tc>
                  <a:txBody>
                    <a:bodyPr/>
                    <a:lstStyle/>
                    <a:p>
                      <a:pPr marL="0" marR="0">
                        <a:lnSpc>
                          <a:spcPct val="115000"/>
                        </a:lnSpc>
                        <a:spcBef>
                          <a:spcPts val="0"/>
                        </a:spcBef>
                        <a:spcAft>
                          <a:spcPts val="0"/>
                        </a:spcAft>
                      </a:pPr>
                      <a:r>
                        <a:rPr lang="fr-FR" sz="1000" b="1" dirty="0">
                          <a:solidFill>
                            <a:schemeClr val="tx1"/>
                          </a:solidFill>
                          <a:effectLst/>
                        </a:rPr>
                        <a:t>Total Revenues</a:t>
                      </a:r>
                      <a:endParaRPr lang="en-US" sz="1100" b="1" dirty="0">
                        <a:solidFill>
                          <a:schemeClr val="tx1"/>
                        </a:solidFill>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ctr">
                    <a:solidFill>
                      <a:srgbClr val="FFFF00"/>
                    </a:solidFill>
                  </a:tcPr>
                </a:tc>
                <a:tc>
                  <a:txBody>
                    <a:bodyPr/>
                    <a:lstStyle/>
                    <a:p>
                      <a:pPr marL="0" marR="0" algn="ctr">
                        <a:lnSpc>
                          <a:spcPct val="115000"/>
                        </a:lnSpc>
                        <a:spcBef>
                          <a:spcPts val="0"/>
                        </a:spcBef>
                        <a:spcAft>
                          <a:spcPts val="0"/>
                        </a:spcAft>
                      </a:pPr>
                      <a:r>
                        <a:rPr lang="fr-FR" sz="1000" b="1" dirty="0">
                          <a:effectLst/>
                        </a:rPr>
                        <a:t>112500.0</a:t>
                      </a:r>
                      <a:endParaRPr lang="en-US" sz="1100" b="1"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solidFill>
                      <a:srgbClr val="FFFF00"/>
                    </a:solidFill>
                  </a:tcPr>
                </a:tc>
                <a:tc>
                  <a:txBody>
                    <a:bodyPr/>
                    <a:lstStyle/>
                    <a:p>
                      <a:pPr marL="0" marR="0" algn="ctr">
                        <a:lnSpc>
                          <a:spcPct val="115000"/>
                        </a:lnSpc>
                        <a:spcBef>
                          <a:spcPts val="0"/>
                        </a:spcBef>
                        <a:spcAft>
                          <a:spcPts val="0"/>
                        </a:spcAft>
                      </a:pPr>
                      <a:r>
                        <a:rPr lang="fr-FR" sz="1000" b="1" dirty="0">
                          <a:effectLst/>
                        </a:rPr>
                        <a:t>162500.0</a:t>
                      </a:r>
                      <a:endParaRPr lang="en-US" sz="1100" b="1"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solidFill>
                      <a:srgbClr val="FFFF00"/>
                    </a:solidFill>
                  </a:tcPr>
                </a:tc>
                <a:tc>
                  <a:txBody>
                    <a:bodyPr/>
                    <a:lstStyle/>
                    <a:p>
                      <a:pPr marL="0" marR="0" algn="ctr">
                        <a:lnSpc>
                          <a:spcPct val="115000"/>
                        </a:lnSpc>
                        <a:spcBef>
                          <a:spcPts val="0"/>
                        </a:spcBef>
                        <a:spcAft>
                          <a:spcPts val="0"/>
                        </a:spcAft>
                      </a:pPr>
                      <a:r>
                        <a:rPr lang="fr-FR" sz="1000" b="1" dirty="0">
                          <a:effectLst/>
                        </a:rPr>
                        <a:t>65116.7</a:t>
                      </a:r>
                      <a:endParaRPr lang="en-US" sz="1100" b="1"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solidFill>
                      <a:srgbClr val="FFFF00"/>
                    </a:solidFill>
                  </a:tcPr>
                </a:tc>
                <a:tc>
                  <a:txBody>
                    <a:bodyPr/>
                    <a:lstStyle/>
                    <a:p>
                      <a:pPr marL="0" marR="0" algn="ctr">
                        <a:lnSpc>
                          <a:spcPct val="115000"/>
                        </a:lnSpc>
                        <a:spcBef>
                          <a:spcPts val="0"/>
                        </a:spcBef>
                        <a:spcAft>
                          <a:spcPts val="0"/>
                        </a:spcAft>
                      </a:pPr>
                      <a:r>
                        <a:rPr lang="fr-FR" sz="1000" b="1" dirty="0">
                          <a:effectLst/>
                        </a:rPr>
                        <a:t>195500</a:t>
                      </a:r>
                      <a:endParaRPr lang="en-US" sz="1100" b="1"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solidFill>
                      <a:srgbClr val="FFFF00"/>
                    </a:solidFill>
                  </a:tcPr>
                </a:tc>
              </a:tr>
              <a:tr h="203968">
                <a:tc>
                  <a:txBody>
                    <a:bodyPr/>
                    <a:lstStyle/>
                    <a:p>
                      <a:pPr marL="0" marR="0">
                        <a:lnSpc>
                          <a:spcPct val="115000"/>
                        </a:lnSpc>
                        <a:spcBef>
                          <a:spcPts val="0"/>
                        </a:spcBef>
                        <a:spcAft>
                          <a:spcPts val="0"/>
                        </a:spcAft>
                      </a:pPr>
                      <a:r>
                        <a:rPr lang="fr-FR" sz="1000">
                          <a:effectLst/>
                        </a:rPr>
                        <a:t>Net return (NR)</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ctr"/>
                </a:tc>
                <a:tc>
                  <a:txBody>
                    <a:bodyPr/>
                    <a:lstStyle/>
                    <a:p>
                      <a:pPr marL="0" marR="0" algn="ctr">
                        <a:lnSpc>
                          <a:spcPct val="115000"/>
                        </a:lnSpc>
                        <a:spcBef>
                          <a:spcPts val="0"/>
                        </a:spcBef>
                        <a:spcAft>
                          <a:spcPts val="0"/>
                        </a:spcAft>
                      </a:pPr>
                      <a:r>
                        <a:rPr lang="fr-FR" sz="1000">
                          <a:effectLst/>
                        </a:rPr>
                        <a:t>72516.7</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dirty="0">
                          <a:effectLst/>
                        </a:rPr>
                        <a:t>117850.0</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45003.3</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159150</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r>
              <a:tr h="203968">
                <a:tc>
                  <a:txBody>
                    <a:bodyPr/>
                    <a:lstStyle/>
                    <a:p>
                      <a:pPr marL="0" marR="0">
                        <a:lnSpc>
                          <a:spcPct val="115000"/>
                        </a:lnSpc>
                        <a:spcBef>
                          <a:spcPts val="0"/>
                        </a:spcBef>
                        <a:spcAft>
                          <a:spcPts val="0"/>
                        </a:spcAft>
                      </a:pPr>
                      <a:r>
                        <a:rPr lang="fr-FR" sz="1000">
                          <a:effectLst/>
                        </a:rPr>
                        <a:t>% change in NR</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ctr"/>
                </a:tc>
                <a:tc rowSpan="3">
                  <a:txBody>
                    <a:bodyPr/>
                    <a:lstStyle/>
                    <a:p>
                      <a:pPr>
                        <a:lnSpc>
                          <a:spcPct val="115000"/>
                        </a:lnSpc>
                      </a:pPr>
                      <a:endParaRPr lang="en-US" sz="1100">
                        <a:effectLst/>
                        <a:latin typeface="Calibri" panose="020F050202020403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0.4</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rowSpan="3">
                  <a:txBody>
                    <a:bodyPr/>
                    <a:lstStyle/>
                    <a:p>
                      <a:pPr>
                        <a:lnSpc>
                          <a:spcPct val="115000"/>
                        </a:lnSpc>
                      </a:pPr>
                      <a:endParaRPr lang="en-US" sz="1100" b="1">
                        <a:solidFill>
                          <a:srgbClr val="FF0000"/>
                        </a:solidFill>
                        <a:effectLst/>
                        <a:latin typeface="Calibri" panose="020F050202020403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2</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r>
              <a:tr h="203968">
                <a:tc>
                  <a:txBody>
                    <a:bodyPr/>
                    <a:lstStyle/>
                    <a:p>
                      <a:pPr marL="0" marR="0">
                        <a:lnSpc>
                          <a:spcPct val="115000"/>
                        </a:lnSpc>
                        <a:spcBef>
                          <a:spcPts val="0"/>
                        </a:spcBef>
                        <a:spcAft>
                          <a:spcPts val="0"/>
                        </a:spcAft>
                      </a:pPr>
                      <a:r>
                        <a:rPr lang="fr-FR" sz="1000">
                          <a:effectLst/>
                        </a:rPr>
                        <a:t>% change in TC</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ctr"/>
                </a:tc>
                <a:tc vMerge="1">
                  <a:txBody>
                    <a:bodyPr/>
                    <a:lstStyle/>
                    <a:p>
                      <a:endParaRPr lang="en-US"/>
                    </a:p>
                  </a:txBody>
                  <a:tcPr/>
                </a:tc>
                <a:tc>
                  <a:txBody>
                    <a:bodyPr/>
                    <a:lstStyle/>
                    <a:p>
                      <a:pPr marL="0" marR="0" algn="ctr">
                        <a:lnSpc>
                          <a:spcPct val="115000"/>
                        </a:lnSpc>
                        <a:spcBef>
                          <a:spcPts val="0"/>
                        </a:spcBef>
                        <a:spcAft>
                          <a:spcPts val="0"/>
                        </a:spcAft>
                      </a:pPr>
                      <a:r>
                        <a:rPr lang="fr-FR" sz="1000">
                          <a:effectLst/>
                        </a:rPr>
                        <a:t>0.1</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vMerge="1">
                  <a:txBody>
                    <a:bodyPr/>
                    <a:lstStyle/>
                    <a:p>
                      <a:endParaRPr lang="en-US"/>
                    </a:p>
                  </a:txBody>
                  <a:tcPr/>
                </a:tc>
                <a:tc>
                  <a:txBody>
                    <a:bodyPr/>
                    <a:lstStyle/>
                    <a:p>
                      <a:pPr marL="0" marR="0" algn="ctr">
                        <a:lnSpc>
                          <a:spcPct val="115000"/>
                        </a:lnSpc>
                        <a:spcBef>
                          <a:spcPts val="0"/>
                        </a:spcBef>
                        <a:spcAft>
                          <a:spcPts val="0"/>
                        </a:spcAft>
                      </a:pPr>
                      <a:r>
                        <a:rPr lang="fr-FR" sz="1000">
                          <a:effectLst/>
                        </a:rPr>
                        <a:t>0.8</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r>
              <a:tr h="203968">
                <a:tc>
                  <a:txBody>
                    <a:bodyPr/>
                    <a:lstStyle/>
                    <a:p>
                      <a:pPr marL="0" marR="0">
                        <a:lnSpc>
                          <a:spcPct val="115000"/>
                        </a:lnSpc>
                        <a:spcBef>
                          <a:spcPts val="0"/>
                        </a:spcBef>
                        <a:spcAft>
                          <a:spcPts val="0"/>
                        </a:spcAft>
                      </a:pPr>
                      <a:r>
                        <a:rPr lang="fr-FR" sz="1000" dirty="0" err="1">
                          <a:effectLst/>
                        </a:rPr>
                        <a:t>Internal</a:t>
                      </a:r>
                      <a:r>
                        <a:rPr lang="fr-FR" sz="1000" dirty="0">
                          <a:effectLst/>
                        </a:rPr>
                        <a:t> Rate of </a:t>
                      </a:r>
                      <a:r>
                        <a:rPr lang="fr-FR" sz="1000" dirty="0" smtClean="0">
                          <a:effectLst/>
                        </a:rPr>
                        <a:t>Return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vMerge="1">
                  <a:txBody>
                    <a:bodyPr/>
                    <a:lstStyle/>
                    <a:p>
                      <a:endParaRPr lang="en-US"/>
                    </a:p>
                  </a:txBody>
                  <a:tcPr/>
                </a:tc>
                <a:tc>
                  <a:txBody>
                    <a:bodyPr/>
                    <a:lstStyle/>
                    <a:p>
                      <a:pPr marL="0" marR="0" algn="ctr">
                        <a:lnSpc>
                          <a:spcPct val="115000"/>
                        </a:lnSpc>
                        <a:spcBef>
                          <a:spcPts val="0"/>
                        </a:spcBef>
                        <a:spcAft>
                          <a:spcPts val="0"/>
                        </a:spcAft>
                      </a:pPr>
                      <a:r>
                        <a:rPr lang="fr-FR" sz="1000" b="1" dirty="0">
                          <a:solidFill>
                            <a:srgbClr val="FF0000"/>
                          </a:solidFill>
                          <a:effectLst/>
                        </a:rPr>
                        <a:t>3.8</a:t>
                      </a:r>
                      <a:endParaRPr lang="en-US" sz="1100" b="1"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vMerge="1">
                  <a:txBody>
                    <a:bodyPr/>
                    <a:lstStyle/>
                    <a:p>
                      <a:endParaRPr lang="en-US"/>
                    </a:p>
                  </a:txBody>
                  <a:tcPr/>
                </a:tc>
                <a:tc>
                  <a:txBody>
                    <a:bodyPr/>
                    <a:lstStyle/>
                    <a:p>
                      <a:pPr marL="0" marR="0" algn="ctr">
                        <a:lnSpc>
                          <a:spcPct val="115000"/>
                        </a:lnSpc>
                        <a:spcBef>
                          <a:spcPts val="0"/>
                        </a:spcBef>
                        <a:spcAft>
                          <a:spcPts val="0"/>
                        </a:spcAft>
                      </a:pPr>
                      <a:r>
                        <a:rPr lang="fr-FR" sz="1000" b="1" dirty="0">
                          <a:solidFill>
                            <a:srgbClr val="FF0000"/>
                          </a:solidFill>
                          <a:effectLst/>
                        </a:rPr>
                        <a:t>2.5</a:t>
                      </a:r>
                      <a:endParaRPr lang="en-US" sz="1100" b="1"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r>
              <a:tr h="214166">
                <a:tc>
                  <a:txBody>
                    <a:bodyPr/>
                    <a:lstStyle/>
                    <a:p>
                      <a:pPr marL="0" marR="0">
                        <a:lnSpc>
                          <a:spcPct val="115000"/>
                        </a:lnSpc>
                        <a:spcBef>
                          <a:spcPts val="0"/>
                        </a:spcBef>
                        <a:spcAft>
                          <a:spcPts val="0"/>
                        </a:spcAft>
                      </a:pPr>
                      <a:r>
                        <a:rPr lang="fr-FR" sz="1000">
                          <a:effectLst/>
                        </a:rPr>
                        <a:t>Benefit Cost Ratio - BCR</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ctr"/>
                </a:tc>
                <a:tc>
                  <a:txBody>
                    <a:bodyPr/>
                    <a:lstStyle/>
                    <a:p>
                      <a:pPr marL="0" marR="0" algn="ctr">
                        <a:lnSpc>
                          <a:spcPct val="115000"/>
                        </a:lnSpc>
                        <a:spcBef>
                          <a:spcPts val="0"/>
                        </a:spcBef>
                        <a:spcAft>
                          <a:spcPts val="0"/>
                        </a:spcAft>
                      </a:pPr>
                      <a:r>
                        <a:rPr lang="fr-FR" sz="1000" b="1" dirty="0">
                          <a:solidFill>
                            <a:srgbClr val="FF0000"/>
                          </a:solidFill>
                          <a:effectLst/>
                        </a:rPr>
                        <a:t>1.6</a:t>
                      </a:r>
                      <a:endParaRPr lang="en-US" sz="1100" b="1"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b="1">
                          <a:solidFill>
                            <a:srgbClr val="FF0000"/>
                          </a:solidFill>
                          <a:effectLst/>
                        </a:rPr>
                        <a:t>3.6</a:t>
                      </a:r>
                      <a:endParaRPr lang="en-US" sz="1100" b="1">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b="1" dirty="0">
                          <a:solidFill>
                            <a:srgbClr val="FF0000"/>
                          </a:solidFill>
                          <a:effectLst/>
                        </a:rPr>
                        <a:t>2.2</a:t>
                      </a:r>
                      <a:endParaRPr lang="en-US" sz="1100" b="1"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b="1" dirty="0">
                          <a:solidFill>
                            <a:srgbClr val="FF0000"/>
                          </a:solidFill>
                          <a:effectLst/>
                        </a:rPr>
                        <a:t>4.4</a:t>
                      </a:r>
                      <a:endParaRPr lang="en-US" sz="1100" b="1"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r>
            </a:tbl>
          </a:graphicData>
        </a:graphic>
      </p:graphicFrame>
      <p:sp>
        <p:nvSpPr>
          <p:cNvPr id="5" name="Rectangle 1"/>
          <p:cNvSpPr>
            <a:spLocks noChangeArrowheads="1"/>
          </p:cNvSpPr>
          <p:nvPr/>
        </p:nvSpPr>
        <p:spPr bwMode="auto">
          <a:xfrm>
            <a:off x="155448" y="866364"/>
            <a:ext cx="8906256" cy="461665"/>
          </a:xfrm>
          <a:prstGeom prst="rect">
            <a:avLst/>
          </a:prstGeom>
          <a:solidFill>
            <a:srgbClr val="92D05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fr-FR" sz="2400" b="1" dirty="0" err="1" smtClean="0" bmk="_Toc394573973">
                <a:solidFill>
                  <a:srgbClr val="FF0000"/>
                </a:solidFill>
                <a:ea typeface="Calibri" pitchFamily="34" charset="0"/>
                <a:cs typeface="Times New Roman" pitchFamily="18" charset="0"/>
              </a:rPr>
              <a:t>C</a:t>
            </a:r>
            <a:r>
              <a:rPr kumimoji="0" lang="fr-FR" sz="2400" b="1" i="0" u="none" strike="noStrike" cap="none" normalizeH="0" baseline="0" dirty="0" err="1" smtClean="0" bmk="_Toc394573973">
                <a:ln>
                  <a:noFill/>
                </a:ln>
                <a:solidFill>
                  <a:srgbClr val="FF0000"/>
                </a:solidFill>
                <a:effectLst/>
                <a:latin typeface="Calibri" pitchFamily="34" charset="0"/>
                <a:ea typeface="Calibri" pitchFamily="34" charset="0"/>
                <a:cs typeface="Times New Roman" pitchFamily="18" charset="0"/>
              </a:rPr>
              <a:t>ost</a:t>
            </a:r>
            <a:r>
              <a:rPr kumimoji="0" lang="fr-FR" sz="2400" b="1" i="0" u="none" strike="noStrike" cap="none" normalizeH="0" baseline="0" dirty="0" smtClean="0" bmk="_Toc394573973">
                <a:ln>
                  <a:noFill/>
                </a:ln>
                <a:solidFill>
                  <a:srgbClr val="FF0000"/>
                </a:solidFill>
                <a:effectLst/>
                <a:latin typeface="Calibri" pitchFamily="34" charset="0"/>
                <a:ea typeface="Calibri" pitchFamily="34" charset="0"/>
                <a:cs typeface="Times New Roman" pitchFamily="18" charset="0"/>
              </a:rPr>
              <a:t> – </a:t>
            </a:r>
            <a:r>
              <a:rPr kumimoji="0" lang="fr-FR" sz="2400" b="1" i="0" u="none" strike="noStrike" cap="none" normalizeH="0" baseline="0" dirty="0" err="1" smtClean="0" bmk="_Toc394573973">
                <a:ln>
                  <a:noFill/>
                </a:ln>
                <a:solidFill>
                  <a:srgbClr val="FF0000"/>
                </a:solidFill>
                <a:effectLst/>
                <a:latin typeface="Calibri" pitchFamily="34" charset="0"/>
                <a:ea typeface="Calibri" pitchFamily="34" charset="0"/>
                <a:cs typeface="Times New Roman" pitchFamily="18" charset="0"/>
              </a:rPr>
              <a:t>Benefit</a:t>
            </a:r>
            <a:r>
              <a:rPr kumimoji="0" lang="fr-FR" sz="2400" b="1" i="0" u="none" strike="noStrike" cap="none" normalizeH="0" baseline="0" dirty="0" smtClean="0" bmk="_Toc394573973">
                <a:ln>
                  <a:noFill/>
                </a:ln>
                <a:solidFill>
                  <a:srgbClr val="FF0000"/>
                </a:solidFill>
                <a:effectLst/>
                <a:latin typeface="Calibri" pitchFamily="34" charset="0"/>
                <a:ea typeface="Calibri" pitchFamily="34" charset="0"/>
                <a:cs typeface="Times New Roman" pitchFamily="18" charset="0"/>
              </a:rPr>
              <a:t> </a:t>
            </a:r>
            <a:r>
              <a:rPr lang="fr-FR" sz="2400" b="1" dirty="0" err="1" smtClean="0" bmk="_Toc394573973">
                <a:solidFill>
                  <a:srgbClr val="FF0000"/>
                </a:solidFill>
                <a:latin typeface="Calibri" pitchFamily="34" charset="0"/>
                <a:ea typeface="Calibri" pitchFamily="34" charset="0"/>
                <a:cs typeface="Times New Roman" pitchFamily="18" charset="0"/>
              </a:rPr>
              <a:t>Analysis</a:t>
            </a:r>
            <a:r>
              <a:rPr lang="fr-FR" sz="2400" b="1" dirty="0" smtClean="0" bmk="_Toc394573973">
                <a:solidFill>
                  <a:srgbClr val="FF0000"/>
                </a:solidFill>
                <a:latin typeface="Calibri" pitchFamily="34" charset="0"/>
                <a:ea typeface="Calibri" pitchFamily="34" charset="0"/>
                <a:cs typeface="Times New Roman" pitchFamily="18" charset="0"/>
              </a:rPr>
              <a:t> (2013/2014)</a:t>
            </a:r>
          </a:p>
        </p:txBody>
      </p:sp>
    </p:spTree>
    <p:extLst>
      <p:ext uri="{BB962C8B-B14F-4D97-AF65-F5344CB8AC3E}">
        <p14:creationId xmlns:p14="http://schemas.microsoft.com/office/powerpoint/2010/main" val="27964247"/>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4592" y="-94345"/>
            <a:ext cx="8897112" cy="677108"/>
          </a:xfrm>
          <a:prstGeom prst="rect">
            <a:avLst/>
          </a:prstGeom>
        </p:spPr>
        <p:txBody>
          <a:bodyPr wrap="square">
            <a:spAutoFit/>
          </a:bodyPr>
          <a:lstStyle/>
          <a:p>
            <a:pPr marL="274320" marR="0" indent="-274320" algn="ctr">
              <a:spcBef>
                <a:spcPts val="1800"/>
              </a:spcBef>
              <a:spcAft>
                <a:spcPts val="600"/>
              </a:spcAft>
              <a:tabLst>
                <a:tab pos="274320" algn="l"/>
                <a:tab pos="360045" algn="l"/>
                <a:tab pos="360045" algn="l"/>
              </a:tabLst>
            </a:pPr>
            <a:r>
              <a:rPr lang="en-GB" b="1" kern="0" dirty="0">
                <a:solidFill>
                  <a:schemeClr val="bg1"/>
                </a:solidFill>
                <a:latin typeface="Times New Roman" panose="02020603050405020304" pitchFamily="18" charset="0"/>
                <a:cs typeface="Times New Roman" panose="02020603050405020304" pitchFamily="18" charset="0"/>
              </a:rPr>
              <a:t>Economic evaluation of conservation agriculture technology and trade-offs of the different technology options proposed by CLCA project </a:t>
            </a:r>
            <a:endParaRPr lang="en-US" sz="2000" b="1" kern="0" dirty="0">
              <a:solidFill>
                <a:schemeClr val="bg1"/>
              </a:solidFill>
              <a:effectLst/>
              <a:latin typeface="Arial" panose="020B0604020202020204" pitchFamily="34" charset="0"/>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3881365063"/>
              </p:ext>
            </p:extLst>
          </p:nvPr>
        </p:nvGraphicFramePr>
        <p:xfrm>
          <a:off x="521391" y="1755650"/>
          <a:ext cx="8375722" cy="3668107"/>
        </p:xfrm>
        <a:graphic>
          <a:graphicData uri="http://schemas.openxmlformats.org/drawingml/2006/table">
            <a:tbl>
              <a:tblPr firstRow="1" firstCol="1" bandRow="1">
                <a:tableStyleId>{5C22544A-7EE6-4342-B048-85BDC9FD1C3A}</a:tableStyleId>
              </a:tblPr>
              <a:tblGrid>
                <a:gridCol w="2578047"/>
                <a:gridCol w="1494229"/>
                <a:gridCol w="1494229"/>
                <a:gridCol w="1494229"/>
                <a:gridCol w="1314988"/>
              </a:tblGrid>
              <a:tr h="222417">
                <a:tc rowSpan="2">
                  <a:txBody>
                    <a:bodyPr/>
                    <a:lstStyle/>
                    <a:p>
                      <a:pPr>
                        <a:lnSpc>
                          <a:spcPct val="115000"/>
                        </a:lnSpc>
                      </a:pPr>
                      <a:endParaRPr lang="en-US" sz="1100" dirty="0">
                        <a:effectLst/>
                        <a:latin typeface="Calibri" panose="020F0502020204030204" pitchFamily="34" charset="0"/>
                      </a:endParaRPr>
                    </a:p>
                  </a:txBody>
                  <a:tcPr marL="44450" marR="44450" marT="0" marB="0" anchor="b"/>
                </a:tc>
                <a:tc gridSpan="2">
                  <a:txBody>
                    <a:bodyPr/>
                    <a:lstStyle/>
                    <a:p>
                      <a:pPr marL="0" marR="0" algn="ctr">
                        <a:lnSpc>
                          <a:spcPct val="115000"/>
                        </a:lnSpc>
                        <a:spcBef>
                          <a:spcPts val="0"/>
                        </a:spcBef>
                        <a:spcAft>
                          <a:spcPts val="0"/>
                        </a:spcAft>
                      </a:pPr>
                      <a:r>
                        <a:rPr lang="fr-FR" sz="1000">
                          <a:effectLst/>
                        </a:rPr>
                        <a:t>Ain Khadra</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hMerge="1">
                  <a:txBody>
                    <a:bodyPr/>
                    <a:lstStyle/>
                    <a:p>
                      <a:endParaRPr lang="en-US"/>
                    </a:p>
                  </a:txBody>
                  <a:tcPr/>
                </a:tc>
                <a:tc gridSpan="2">
                  <a:txBody>
                    <a:bodyPr/>
                    <a:lstStyle/>
                    <a:p>
                      <a:pPr marL="0" marR="0" algn="ctr">
                        <a:lnSpc>
                          <a:spcPct val="115000"/>
                        </a:lnSpc>
                        <a:spcBef>
                          <a:spcPts val="0"/>
                        </a:spcBef>
                        <a:spcAft>
                          <a:spcPts val="0"/>
                        </a:spcAft>
                      </a:pPr>
                      <a:r>
                        <a:rPr lang="fr-FR" sz="1000">
                          <a:effectLst/>
                        </a:rPr>
                        <a:t>Ouled Mansour</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hMerge="1">
                  <a:txBody>
                    <a:bodyPr/>
                    <a:lstStyle/>
                    <a:p>
                      <a:endParaRPr lang="en-US"/>
                    </a:p>
                  </a:txBody>
                  <a:tcPr/>
                </a:tc>
              </a:tr>
              <a:tr h="397238">
                <a:tc vMerge="1">
                  <a:txBody>
                    <a:bodyPr/>
                    <a:lstStyle/>
                    <a:p>
                      <a:endParaRPr lang="en-US"/>
                    </a:p>
                  </a:txBody>
                  <a:tcPr/>
                </a:tc>
                <a:tc>
                  <a:txBody>
                    <a:bodyPr/>
                    <a:lstStyle/>
                    <a:p>
                      <a:pPr marL="0" marR="0" algn="ctr">
                        <a:lnSpc>
                          <a:spcPct val="115000"/>
                        </a:lnSpc>
                        <a:spcBef>
                          <a:spcPts val="0"/>
                        </a:spcBef>
                        <a:spcAft>
                          <a:spcPts val="0"/>
                        </a:spcAft>
                      </a:pPr>
                      <a:r>
                        <a:rPr lang="fr-FR" sz="1000">
                          <a:effectLst/>
                        </a:rPr>
                        <a:t>Conventional Agriculture</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ctr"/>
                </a:tc>
                <a:tc>
                  <a:txBody>
                    <a:bodyPr/>
                    <a:lstStyle/>
                    <a:p>
                      <a:pPr marL="0" marR="0" algn="ctr">
                        <a:lnSpc>
                          <a:spcPct val="115000"/>
                        </a:lnSpc>
                        <a:spcBef>
                          <a:spcPts val="0"/>
                        </a:spcBef>
                        <a:spcAft>
                          <a:spcPts val="0"/>
                        </a:spcAft>
                      </a:pPr>
                      <a:r>
                        <a:rPr lang="fr-FR" sz="1000">
                          <a:effectLst/>
                        </a:rPr>
                        <a:t>Conservation</a:t>
                      </a:r>
                      <a:endParaRPr lang="en-US" sz="1100">
                        <a:effectLst/>
                      </a:endParaRPr>
                    </a:p>
                    <a:p>
                      <a:pPr marL="0" marR="0" algn="ctr">
                        <a:lnSpc>
                          <a:spcPct val="115000"/>
                        </a:lnSpc>
                        <a:spcBef>
                          <a:spcPts val="0"/>
                        </a:spcBef>
                        <a:spcAft>
                          <a:spcPts val="0"/>
                        </a:spcAft>
                      </a:pPr>
                      <a:r>
                        <a:rPr lang="fr-FR" sz="1000">
                          <a:effectLst/>
                        </a:rPr>
                        <a:t>Agriculture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ctr"/>
                </a:tc>
                <a:tc>
                  <a:txBody>
                    <a:bodyPr/>
                    <a:lstStyle/>
                    <a:p>
                      <a:pPr marL="0" marR="0" algn="ctr">
                        <a:lnSpc>
                          <a:spcPct val="115000"/>
                        </a:lnSpc>
                        <a:spcBef>
                          <a:spcPts val="0"/>
                        </a:spcBef>
                        <a:spcAft>
                          <a:spcPts val="0"/>
                        </a:spcAft>
                      </a:pPr>
                      <a:r>
                        <a:rPr lang="fr-FR" sz="1000">
                          <a:effectLst/>
                        </a:rPr>
                        <a:t>Conventional Agriculture</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ctr"/>
                </a:tc>
                <a:tc>
                  <a:txBody>
                    <a:bodyPr/>
                    <a:lstStyle/>
                    <a:p>
                      <a:pPr marL="0" marR="0" algn="ctr">
                        <a:lnSpc>
                          <a:spcPct val="115000"/>
                        </a:lnSpc>
                        <a:spcBef>
                          <a:spcPts val="0"/>
                        </a:spcBef>
                        <a:spcAft>
                          <a:spcPts val="0"/>
                        </a:spcAft>
                      </a:pPr>
                      <a:r>
                        <a:rPr lang="fr-FR" sz="1000" dirty="0">
                          <a:effectLst/>
                        </a:rPr>
                        <a:t>Conservation</a:t>
                      </a:r>
                      <a:endParaRPr lang="en-US" sz="1100" dirty="0">
                        <a:effectLst/>
                      </a:endParaRPr>
                    </a:p>
                    <a:p>
                      <a:pPr marL="0" marR="0" algn="ctr">
                        <a:lnSpc>
                          <a:spcPct val="115000"/>
                        </a:lnSpc>
                        <a:spcBef>
                          <a:spcPts val="0"/>
                        </a:spcBef>
                        <a:spcAft>
                          <a:spcPts val="0"/>
                        </a:spcAft>
                      </a:pPr>
                      <a:r>
                        <a:rPr lang="fr-FR" sz="1000" dirty="0">
                          <a:effectLst/>
                        </a:rPr>
                        <a:t>Agriculture </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ctr"/>
                </a:tc>
              </a:tr>
              <a:tr h="444835">
                <a:tc>
                  <a:txBody>
                    <a:bodyPr/>
                    <a:lstStyle/>
                    <a:p>
                      <a:pPr marL="0" marR="0">
                        <a:lnSpc>
                          <a:spcPct val="115000"/>
                        </a:lnSpc>
                        <a:spcBef>
                          <a:spcPts val="0"/>
                        </a:spcBef>
                        <a:spcAft>
                          <a:spcPts val="0"/>
                        </a:spcAft>
                      </a:pPr>
                      <a:r>
                        <a:rPr lang="fr-FR" sz="1000" b="1" dirty="0">
                          <a:solidFill>
                            <a:schemeClr val="tx1"/>
                          </a:solidFill>
                          <a:effectLst/>
                        </a:rPr>
                        <a:t>Total </a:t>
                      </a:r>
                      <a:r>
                        <a:rPr lang="fr-FR" sz="1000" b="1" dirty="0" err="1">
                          <a:solidFill>
                            <a:schemeClr val="tx1"/>
                          </a:solidFill>
                          <a:effectLst/>
                        </a:rPr>
                        <a:t>Costs</a:t>
                      </a:r>
                      <a:r>
                        <a:rPr lang="fr-FR" sz="1000" b="1" dirty="0">
                          <a:solidFill>
                            <a:schemeClr val="tx1"/>
                          </a:solidFill>
                          <a:effectLst/>
                        </a:rPr>
                        <a:t> (TC)</a:t>
                      </a:r>
                      <a:endParaRPr lang="en-US" sz="1100" b="1" dirty="0">
                        <a:solidFill>
                          <a:schemeClr val="tx1"/>
                        </a:solidFill>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ctr">
                    <a:solidFill>
                      <a:srgbClr val="FFFF00"/>
                    </a:solidFill>
                  </a:tcPr>
                </a:tc>
                <a:tc>
                  <a:txBody>
                    <a:bodyPr/>
                    <a:lstStyle/>
                    <a:p>
                      <a:pPr marL="0" marR="0" algn="ctr">
                        <a:lnSpc>
                          <a:spcPct val="115000"/>
                        </a:lnSpc>
                        <a:spcBef>
                          <a:spcPts val="0"/>
                        </a:spcBef>
                        <a:spcAft>
                          <a:spcPts val="0"/>
                        </a:spcAft>
                      </a:pPr>
                      <a:r>
                        <a:rPr lang="fr-FR" sz="1000" b="1" dirty="0">
                          <a:solidFill>
                            <a:schemeClr val="tx1"/>
                          </a:solidFill>
                          <a:effectLst/>
                        </a:rPr>
                        <a:t>45299,4</a:t>
                      </a:r>
                      <a:endParaRPr lang="en-US" sz="1100" b="1" dirty="0">
                        <a:solidFill>
                          <a:schemeClr val="tx1"/>
                        </a:solidFill>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solidFill>
                      <a:srgbClr val="FFFF00"/>
                    </a:solidFill>
                  </a:tcPr>
                </a:tc>
                <a:tc>
                  <a:txBody>
                    <a:bodyPr/>
                    <a:lstStyle/>
                    <a:p>
                      <a:pPr marL="0" marR="0" algn="ctr">
                        <a:lnSpc>
                          <a:spcPct val="115000"/>
                        </a:lnSpc>
                        <a:spcBef>
                          <a:spcPts val="0"/>
                        </a:spcBef>
                        <a:spcAft>
                          <a:spcPts val="0"/>
                        </a:spcAft>
                      </a:pPr>
                      <a:r>
                        <a:rPr lang="fr-FR" sz="1000" b="1" dirty="0">
                          <a:solidFill>
                            <a:schemeClr val="tx1"/>
                          </a:solidFill>
                          <a:effectLst/>
                        </a:rPr>
                        <a:t>68361,18</a:t>
                      </a:r>
                      <a:endParaRPr lang="en-US" sz="1100" b="1" dirty="0">
                        <a:solidFill>
                          <a:schemeClr val="tx1"/>
                        </a:solidFill>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solidFill>
                      <a:srgbClr val="FFFF00"/>
                    </a:solidFill>
                  </a:tcPr>
                </a:tc>
                <a:tc>
                  <a:txBody>
                    <a:bodyPr/>
                    <a:lstStyle/>
                    <a:p>
                      <a:pPr marL="0" marR="0" algn="ctr">
                        <a:lnSpc>
                          <a:spcPct val="115000"/>
                        </a:lnSpc>
                        <a:spcBef>
                          <a:spcPts val="0"/>
                        </a:spcBef>
                        <a:spcAft>
                          <a:spcPts val="0"/>
                        </a:spcAft>
                      </a:pPr>
                      <a:r>
                        <a:rPr lang="fr-FR" sz="1000" b="1" dirty="0">
                          <a:solidFill>
                            <a:schemeClr val="tx1"/>
                          </a:solidFill>
                          <a:effectLst/>
                        </a:rPr>
                        <a:t>55017</a:t>
                      </a:r>
                      <a:endParaRPr lang="en-US" sz="1100" b="1" dirty="0">
                        <a:solidFill>
                          <a:schemeClr val="tx1"/>
                        </a:solidFill>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solidFill>
                      <a:srgbClr val="FFFF00"/>
                    </a:solidFill>
                  </a:tcPr>
                </a:tc>
                <a:tc>
                  <a:txBody>
                    <a:bodyPr/>
                    <a:lstStyle/>
                    <a:p>
                      <a:pPr marL="0" marR="0" algn="ctr">
                        <a:lnSpc>
                          <a:spcPct val="115000"/>
                        </a:lnSpc>
                        <a:spcBef>
                          <a:spcPts val="0"/>
                        </a:spcBef>
                        <a:spcAft>
                          <a:spcPts val="0"/>
                        </a:spcAft>
                      </a:pPr>
                      <a:r>
                        <a:rPr lang="fr-FR" sz="1000" b="1" dirty="0">
                          <a:solidFill>
                            <a:schemeClr val="tx1"/>
                          </a:solidFill>
                          <a:effectLst/>
                        </a:rPr>
                        <a:t>52253,9</a:t>
                      </a:r>
                      <a:endParaRPr lang="en-US" sz="1100" b="1" dirty="0">
                        <a:solidFill>
                          <a:schemeClr val="tx1"/>
                        </a:solidFill>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solidFill>
                      <a:srgbClr val="FFFF00"/>
                    </a:solidFill>
                  </a:tcPr>
                </a:tc>
              </a:tr>
              <a:tr h="444835">
                <a:tc>
                  <a:txBody>
                    <a:bodyPr/>
                    <a:lstStyle/>
                    <a:p>
                      <a:pPr marL="0" marR="0">
                        <a:lnSpc>
                          <a:spcPct val="115000"/>
                        </a:lnSpc>
                        <a:spcBef>
                          <a:spcPts val="0"/>
                        </a:spcBef>
                        <a:spcAft>
                          <a:spcPts val="0"/>
                        </a:spcAft>
                      </a:pPr>
                      <a:r>
                        <a:rPr lang="fr-FR" sz="1000">
                          <a:effectLst/>
                        </a:rPr>
                        <a:t>Agricultural revenues</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ctr"/>
                </a:tc>
                <a:tc>
                  <a:txBody>
                    <a:bodyPr/>
                    <a:lstStyle/>
                    <a:p>
                      <a:pPr marL="0" marR="0" algn="ctr">
                        <a:lnSpc>
                          <a:spcPct val="115000"/>
                        </a:lnSpc>
                        <a:spcBef>
                          <a:spcPts val="0"/>
                        </a:spcBef>
                        <a:spcAft>
                          <a:spcPts val="0"/>
                        </a:spcAft>
                      </a:pPr>
                      <a:r>
                        <a:rPr lang="fr-FR" sz="1000">
                          <a:effectLst/>
                        </a:rPr>
                        <a:t>144433,59</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30509,67</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119003,62</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dirty="0">
                          <a:effectLst/>
                        </a:rPr>
                        <a:t>2510178,6</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r>
              <a:tr h="601862">
                <a:tc>
                  <a:txBody>
                    <a:bodyPr/>
                    <a:lstStyle/>
                    <a:p>
                      <a:pPr marL="0" marR="0">
                        <a:lnSpc>
                          <a:spcPct val="115000"/>
                        </a:lnSpc>
                        <a:spcBef>
                          <a:spcPts val="0"/>
                        </a:spcBef>
                        <a:spcAft>
                          <a:spcPts val="0"/>
                        </a:spcAft>
                      </a:pPr>
                      <a:r>
                        <a:rPr lang="fr-FR" sz="1000">
                          <a:effectLst/>
                        </a:rPr>
                        <a:t>Livestock products</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ctr"/>
                </a:tc>
                <a:tc>
                  <a:txBody>
                    <a:bodyPr/>
                    <a:lstStyle/>
                    <a:p>
                      <a:pPr marL="0" marR="0" algn="ctr">
                        <a:lnSpc>
                          <a:spcPct val="115000"/>
                        </a:lnSpc>
                        <a:spcBef>
                          <a:spcPts val="0"/>
                        </a:spcBef>
                        <a:spcAft>
                          <a:spcPts val="0"/>
                        </a:spcAft>
                      </a:pPr>
                      <a:r>
                        <a:rPr lang="fr-FR" sz="1000">
                          <a:effectLst/>
                        </a:rPr>
                        <a:t>25540,65</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 </a:t>
                      </a:r>
                      <a:endParaRPr lang="en-US" sz="1100">
                        <a:effectLst/>
                      </a:endParaRPr>
                    </a:p>
                    <a:p>
                      <a:pPr marL="0" marR="0" algn="ctr">
                        <a:lnSpc>
                          <a:spcPct val="115000"/>
                        </a:lnSpc>
                        <a:spcBef>
                          <a:spcPts val="0"/>
                        </a:spcBef>
                        <a:spcAft>
                          <a:spcPts val="0"/>
                        </a:spcAft>
                      </a:pPr>
                      <a:r>
                        <a:rPr lang="fr-FR" sz="1000">
                          <a:effectLst/>
                        </a:rPr>
                        <a:t>450113,13</a:t>
                      </a:r>
                      <a:endParaRPr lang="en-US" sz="1100">
                        <a:effectLst/>
                      </a:endParaRPr>
                    </a:p>
                    <a:p>
                      <a:pPr marL="0" marR="0" algn="ctr">
                        <a:lnSpc>
                          <a:spcPct val="115000"/>
                        </a:lnSpc>
                        <a:spcBef>
                          <a:spcPts val="0"/>
                        </a:spcBef>
                        <a:spcAft>
                          <a:spcPts val="0"/>
                        </a:spcAft>
                      </a:pPr>
                      <a:r>
                        <a:rPr lang="fr-FR" sz="1000">
                          <a:effectLst/>
                        </a:rPr>
                        <a:t>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114380,52</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dirty="0">
                          <a:effectLst/>
                        </a:rPr>
                        <a:t>254346,9</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r>
              <a:tr h="222417">
                <a:tc>
                  <a:txBody>
                    <a:bodyPr/>
                    <a:lstStyle/>
                    <a:p>
                      <a:pPr marL="0" marR="0">
                        <a:lnSpc>
                          <a:spcPct val="115000"/>
                        </a:lnSpc>
                        <a:spcBef>
                          <a:spcPts val="0"/>
                        </a:spcBef>
                        <a:spcAft>
                          <a:spcPts val="0"/>
                        </a:spcAft>
                      </a:pPr>
                      <a:r>
                        <a:rPr lang="fr-FR" sz="1000" b="1" dirty="0">
                          <a:solidFill>
                            <a:schemeClr val="tx1"/>
                          </a:solidFill>
                          <a:effectLst/>
                        </a:rPr>
                        <a:t>Total revenue</a:t>
                      </a:r>
                      <a:endParaRPr lang="en-US" sz="1100" b="1" dirty="0">
                        <a:solidFill>
                          <a:schemeClr val="tx1"/>
                        </a:solidFill>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solidFill>
                      <a:srgbClr val="FFFF00"/>
                    </a:solidFill>
                  </a:tcPr>
                </a:tc>
                <a:tc>
                  <a:txBody>
                    <a:bodyPr/>
                    <a:lstStyle/>
                    <a:p>
                      <a:pPr marL="0" marR="0" algn="ctr">
                        <a:lnSpc>
                          <a:spcPct val="115000"/>
                        </a:lnSpc>
                        <a:spcBef>
                          <a:spcPts val="0"/>
                        </a:spcBef>
                        <a:spcAft>
                          <a:spcPts val="0"/>
                        </a:spcAft>
                      </a:pPr>
                      <a:r>
                        <a:rPr lang="fr-FR" sz="1000" b="1" dirty="0">
                          <a:solidFill>
                            <a:schemeClr val="tx1"/>
                          </a:solidFill>
                          <a:effectLst/>
                        </a:rPr>
                        <a:t>169974,25</a:t>
                      </a:r>
                      <a:endParaRPr lang="en-US" sz="1100" b="1" dirty="0">
                        <a:solidFill>
                          <a:schemeClr val="tx1"/>
                        </a:solidFill>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solidFill>
                      <a:srgbClr val="FFFF00"/>
                    </a:solidFill>
                  </a:tcPr>
                </a:tc>
                <a:tc>
                  <a:txBody>
                    <a:bodyPr/>
                    <a:lstStyle/>
                    <a:p>
                      <a:pPr marL="0" marR="0" algn="ctr">
                        <a:lnSpc>
                          <a:spcPct val="115000"/>
                        </a:lnSpc>
                        <a:spcBef>
                          <a:spcPts val="0"/>
                        </a:spcBef>
                        <a:spcAft>
                          <a:spcPts val="0"/>
                        </a:spcAft>
                      </a:pPr>
                      <a:r>
                        <a:rPr lang="fr-FR" sz="1000" b="1">
                          <a:solidFill>
                            <a:schemeClr val="tx1"/>
                          </a:solidFill>
                          <a:effectLst/>
                        </a:rPr>
                        <a:t>480622,80</a:t>
                      </a:r>
                      <a:endParaRPr lang="en-US" sz="1100" b="1">
                        <a:solidFill>
                          <a:schemeClr val="tx1"/>
                        </a:solidFill>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solidFill>
                      <a:srgbClr val="FFFF00"/>
                    </a:solidFill>
                  </a:tcPr>
                </a:tc>
                <a:tc>
                  <a:txBody>
                    <a:bodyPr/>
                    <a:lstStyle/>
                    <a:p>
                      <a:pPr marL="0" marR="0" algn="ctr">
                        <a:lnSpc>
                          <a:spcPct val="115000"/>
                        </a:lnSpc>
                        <a:spcBef>
                          <a:spcPts val="0"/>
                        </a:spcBef>
                        <a:spcAft>
                          <a:spcPts val="0"/>
                        </a:spcAft>
                      </a:pPr>
                      <a:r>
                        <a:rPr lang="fr-FR" sz="1000" b="1" dirty="0">
                          <a:solidFill>
                            <a:schemeClr val="tx1"/>
                          </a:solidFill>
                          <a:effectLst/>
                        </a:rPr>
                        <a:t>231658,43</a:t>
                      </a:r>
                      <a:endParaRPr lang="en-US" sz="1100" b="1" dirty="0">
                        <a:solidFill>
                          <a:schemeClr val="tx1"/>
                        </a:solidFill>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solidFill>
                      <a:srgbClr val="FFFF00"/>
                    </a:solidFill>
                  </a:tcPr>
                </a:tc>
                <a:tc>
                  <a:txBody>
                    <a:bodyPr/>
                    <a:lstStyle/>
                    <a:p>
                      <a:pPr marL="0" marR="0" algn="ctr">
                        <a:lnSpc>
                          <a:spcPct val="115000"/>
                        </a:lnSpc>
                        <a:spcBef>
                          <a:spcPts val="0"/>
                        </a:spcBef>
                        <a:spcAft>
                          <a:spcPts val="0"/>
                        </a:spcAft>
                      </a:pPr>
                      <a:r>
                        <a:rPr lang="fr-FR" sz="1000" b="1" dirty="0">
                          <a:solidFill>
                            <a:schemeClr val="tx1"/>
                          </a:solidFill>
                          <a:effectLst/>
                        </a:rPr>
                        <a:t>2764525,4</a:t>
                      </a:r>
                      <a:endParaRPr lang="en-US" sz="1100" b="1" dirty="0">
                        <a:solidFill>
                          <a:schemeClr val="tx1"/>
                        </a:solidFill>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solidFill>
                      <a:srgbClr val="FFFF00"/>
                    </a:solidFill>
                  </a:tcPr>
                </a:tc>
              </a:tr>
              <a:tr h="222417">
                <a:tc>
                  <a:txBody>
                    <a:bodyPr/>
                    <a:lstStyle/>
                    <a:p>
                      <a:pPr marL="0" marR="0">
                        <a:lnSpc>
                          <a:spcPct val="115000"/>
                        </a:lnSpc>
                        <a:spcBef>
                          <a:spcPts val="0"/>
                        </a:spcBef>
                        <a:spcAft>
                          <a:spcPts val="0"/>
                        </a:spcAft>
                      </a:pPr>
                      <a:r>
                        <a:rPr lang="fr-FR" sz="1000">
                          <a:effectLst/>
                        </a:rPr>
                        <a:t>Net Return (NR)</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124674,85</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dirty="0">
                          <a:effectLst/>
                        </a:rPr>
                        <a:t>412261,62</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dirty="0">
                          <a:effectLst/>
                        </a:rPr>
                        <a:t>176641,44</a:t>
                      </a:r>
                      <a:endParaRPr lang="en-US" sz="1100"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2712271,5</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r>
              <a:tr h="444835">
                <a:tc>
                  <a:txBody>
                    <a:bodyPr/>
                    <a:lstStyle/>
                    <a:p>
                      <a:pPr marL="0" marR="0">
                        <a:lnSpc>
                          <a:spcPct val="115000"/>
                        </a:lnSpc>
                        <a:spcBef>
                          <a:spcPts val="0"/>
                        </a:spcBef>
                        <a:spcAft>
                          <a:spcPts val="0"/>
                        </a:spcAft>
                      </a:pPr>
                      <a:r>
                        <a:rPr lang="fr-FR" sz="1000">
                          <a:effectLst/>
                        </a:rPr>
                        <a:t>% change in NR</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ctr"/>
                </a:tc>
                <a:tc>
                  <a:txBody>
                    <a:bodyPr/>
                    <a:lstStyle/>
                    <a:p>
                      <a:pPr marL="0" marR="0" algn="ctr">
                        <a:lnSpc>
                          <a:spcPct val="115000"/>
                        </a:lnSpc>
                        <a:spcBef>
                          <a:spcPts val="0"/>
                        </a:spcBef>
                        <a:spcAft>
                          <a:spcPts val="0"/>
                        </a:spcAft>
                      </a:pPr>
                      <a:r>
                        <a:rPr lang="fr-FR" sz="1000">
                          <a:effectLst/>
                        </a:rPr>
                        <a:t>-0,69</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-0,93</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r>
              <a:tr h="222417">
                <a:tc>
                  <a:txBody>
                    <a:bodyPr/>
                    <a:lstStyle/>
                    <a:p>
                      <a:pPr marL="0" marR="0">
                        <a:lnSpc>
                          <a:spcPct val="115000"/>
                        </a:lnSpc>
                        <a:spcBef>
                          <a:spcPts val="0"/>
                        </a:spcBef>
                        <a:spcAft>
                          <a:spcPts val="0"/>
                        </a:spcAft>
                      </a:pPr>
                      <a:r>
                        <a:rPr lang="fr-FR" sz="1000">
                          <a:effectLst/>
                        </a:rPr>
                        <a:t>% change in TC</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-0,33</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0,05</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en-US" sz="1000">
                          <a:effectLst/>
                        </a:rPr>
                        <a:t>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r>
              <a:tr h="222417">
                <a:tc>
                  <a:txBody>
                    <a:bodyPr/>
                    <a:lstStyle/>
                    <a:p>
                      <a:pPr marL="0" marR="0">
                        <a:lnSpc>
                          <a:spcPct val="115000"/>
                        </a:lnSpc>
                        <a:spcBef>
                          <a:spcPts val="0"/>
                        </a:spcBef>
                        <a:spcAft>
                          <a:spcPts val="0"/>
                        </a:spcAft>
                      </a:pPr>
                      <a:r>
                        <a:rPr lang="en-US" sz="1000">
                          <a:effectLst/>
                        </a:rPr>
                        <a:t>Internal Rate of Return-IRR</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2,067</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-17,68</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a:effectLst/>
                        </a:rPr>
                        <a:t>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r>
              <a:tr h="222417">
                <a:tc>
                  <a:txBody>
                    <a:bodyPr/>
                    <a:lstStyle/>
                    <a:p>
                      <a:pPr marL="0" marR="0">
                        <a:lnSpc>
                          <a:spcPct val="115000"/>
                        </a:lnSpc>
                        <a:spcBef>
                          <a:spcPts val="0"/>
                        </a:spcBef>
                        <a:spcAft>
                          <a:spcPts val="0"/>
                        </a:spcAft>
                      </a:pPr>
                      <a:r>
                        <a:rPr lang="fr-FR" sz="1000">
                          <a:effectLst/>
                        </a:rPr>
                        <a:t>Benefit Cost Ratio-BCR</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b="1" dirty="0">
                          <a:solidFill>
                            <a:srgbClr val="FF0000"/>
                          </a:solidFill>
                          <a:effectLst/>
                        </a:rPr>
                        <a:t>4</a:t>
                      </a:r>
                      <a:endParaRPr lang="en-US" sz="1100" b="1"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b="1" dirty="0">
                          <a:solidFill>
                            <a:srgbClr val="FF0000"/>
                          </a:solidFill>
                          <a:effectLst/>
                        </a:rPr>
                        <a:t>7</a:t>
                      </a:r>
                      <a:endParaRPr lang="en-US" sz="1100" b="1"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ctr">
                        <a:lnSpc>
                          <a:spcPct val="115000"/>
                        </a:lnSpc>
                        <a:spcBef>
                          <a:spcPts val="0"/>
                        </a:spcBef>
                        <a:spcAft>
                          <a:spcPts val="0"/>
                        </a:spcAft>
                      </a:pPr>
                      <a:r>
                        <a:rPr lang="fr-FR" sz="1000" b="1" dirty="0">
                          <a:solidFill>
                            <a:srgbClr val="FF0000"/>
                          </a:solidFill>
                          <a:effectLst/>
                        </a:rPr>
                        <a:t>4.2</a:t>
                      </a:r>
                      <a:endParaRPr lang="en-US" sz="1100" b="1"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tc>
                <a:tc>
                  <a:txBody>
                    <a:bodyPr/>
                    <a:lstStyle/>
                    <a:p>
                      <a:pPr marL="0" marR="0" algn="ctr">
                        <a:lnSpc>
                          <a:spcPct val="115000"/>
                        </a:lnSpc>
                        <a:spcBef>
                          <a:spcPts val="0"/>
                        </a:spcBef>
                        <a:spcAft>
                          <a:spcPts val="0"/>
                        </a:spcAft>
                      </a:pPr>
                      <a:r>
                        <a:rPr lang="fr-FR" sz="1000" b="1" dirty="0">
                          <a:solidFill>
                            <a:srgbClr val="FF0000"/>
                          </a:solidFill>
                          <a:effectLst/>
                        </a:rPr>
                        <a:t>5</a:t>
                      </a:r>
                      <a:endParaRPr lang="en-US" sz="1100" b="1"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r>
            </a:tbl>
          </a:graphicData>
        </a:graphic>
      </p:graphicFrame>
      <p:sp>
        <p:nvSpPr>
          <p:cNvPr id="5" name="Rectangle 1"/>
          <p:cNvSpPr>
            <a:spLocks noChangeArrowheads="1"/>
          </p:cNvSpPr>
          <p:nvPr/>
        </p:nvSpPr>
        <p:spPr bwMode="auto">
          <a:xfrm>
            <a:off x="155448" y="866364"/>
            <a:ext cx="8906256" cy="461665"/>
          </a:xfrm>
          <a:prstGeom prst="rect">
            <a:avLst/>
          </a:prstGeom>
          <a:solidFill>
            <a:srgbClr val="92D05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fr-FR" sz="2400" b="1" dirty="0" err="1" smtClean="0" bmk="_Toc394573973">
                <a:solidFill>
                  <a:srgbClr val="FF0000"/>
                </a:solidFill>
                <a:ea typeface="Calibri" pitchFamily="34" charset="0"/>
                <a:cs typeface="Times New Roman" pitchFamily="18" charset="0"/>
              </a:rPr>
              <a:t>C</a:t>
            </a:r>
            <a:r>
              <a:rPr kumimoji="0" lang="fr-FR" sz="2400" b="1" i="0" u="none" strike="noStrike" cap="none" normalizeH="0" baseline="0" dirty="0" err="1" smtClean="0" bmk="_Toc394573973">
                <a:ln>
                  <a:noFill/>
                </a:ln>
                <a:solidFill>
                  <a:srgbClr val="FF0000"/>
                </a:solidFill>
                <a:effectLst/>
                <a:latin typeface="Calibri" pitchFamily="34" charset="0"/>
                <a:ea typeface="Calibri" pitchFamily="34" charset="0"/>
                <a:cs typeface="Times New Roman" pitchFamily="18" charset="0"/>
              </a:rPr>
              <a:t>ost</a:t>
            </a:r>
            <a:r>
              <a:rPr kumimoji="0" lang="fr-FR" sz="2400" b="1" i="0" u="none" strike="noStrike" cap="none" normalizeH="0" baseline="0" dirty="0" smtClean="0" bmk="_Toc394573973">
                <a:ln>
                  <a:noFill/>
                </a:ln>
                <a:solidFill>
                  <a:srgbClr val="FF0000"/>
                </a:solidFill>
                <a:effectLst/>
                <a:latin typeface="Calibri" pitchFamily="34" charset="0"/>
                <a:ea typeface="Calibri" pitchFamily="34" charset="0"/>
                <a:cs typeface="Times New Roman" pitchFamily="18" charset="0"/>
              </a:rPr>
              <a:t> – </a:t>
            </a:r>
            <a:r>
              <a:rPr kumimoji="0" lang="fr-FR" sz="2400" b="1" i="0" u="none" strike="noStrike" cap="none" normalizeH="0" baseline="0" dirty="0" err="1" smtClean="0" bmk="_Toc394573973">
                <a:ln>
                  <a:noFill/>
                </a:ln>
                <a:solidFill>
                  <a:srgbClr val="FF0000"/>
                </a:solidFill>
                <a:effectLst/>
                <a:latin typeface="Calibri" pitchFamily="34" charset="0"/>
                <a:ea typeface="Calibri" pitchFamily="34" charset="0"/>
                <a:cs typeface="Times New Roman" pitchFamily="18" charset="0"/>
              </a:rPr>
              <a:t>Benefit</a:t>
            </a:r>
            <a:r>
              <a:rPr kumimoji="0" lang="fr-FR" sz="2400" b="1" i="0" u="none" strike="noStrike" cap="none" normalizeH="0" baseline="0" dirty="0" smtClean="0" bmk="_Toc394573973">
                <a:ln>
                  <a:noFill/>
                </a:ln>
                <a:solidFill>
                  <a:srgbClr val="FF0000"/>
                </a:solidFill>
                <a:effectLst/>
                <a:latin typeface="Calibri" pitchFamily="34" charset="0"/>
                <a:ea typeface="Calibri" pitchFamily="34" charset="0"/>
                <a:cs typeface="Times New Roman" pitchFamily="18" charset="0"/>
              </a:rPr>
              <a:t> </a:t>
            </a:r>
            <a:r>
              <a:rPr lang="fr-FR" sz="2400" b="1" dirty="0" err="1" smtClean="0" bmk="_Toc394573973">
                <a:solidFill>
                  <a:srgbClr val="FF0000"/>
                </a:solidFill>
                <a:latin typeface="Calibri" pitchFamily="34" charset="0"/>
                <a:ea typeface="Calibri" pitchFamily="34" charset="0"/>
                <a:cs typeface="Times New Roman" pitchFamily="18" charset="0"/>
              </a:rPr>
              <a:t>Analysis</a:t>
            </a:r>
            <a:r>
              <a:rPr lang="fr-FR" sz="2400" b="1" dirty="0" smtClean="0" bmk="_Toc394573973">
                <a:solidFill>
                  <a:srgbClr val="FF0000"/>
                </a:solidFill>
                <a:latin typeface="Calibri" pitchFamily="34" charset="0"/>
                <a:ea typeface="Calibri" pitchFamily="34" charset="0"/>
                <a:cs typeface="Times New Roman" pitchFamily="18" charset="0"/>
              </a:rPr>
              <a:t> </a:t>
            </a:r>
            <a:r>
              <a:rPr lang="fr-FR" sz="2400" b="1" dirty="0" bmk="_Toc394573973">
                <a:solidFill>
                  <a:srgbClr val="FF0000"/>
                </a:solidFill>
                <a:ea typeface="Calibri" pitchFamily="34" charset="0"/>
                <a:cs typeface="Times New Roman" pitchFamily="18" charset="0"/>
              </a:rPr>
              <a:t>(</a:t>
            </a:r>
            <a:r>
              <a:rPr lang="fr-FR" sz="2400" b="1" dirty="0" smtClean="0" bmk="_Toc394573973">
                <a:solidFill>
                  <a:srgbClr val="FF0000"/>
                </a:solidFill>
                <a:latin typeface="Calibri" pitchFamily="34" charset="0"/>
                <a:ea typeface="Calibri" pitchFamily="34" charset="0"/>
                <a:cs typeface="Times New Roman" pitchFamily="18" charset="0"/>
              </a:rPr>
              <a:t>2014/2015)</a:t>
            </a:r>
          </a:p>
        </p:txBody>
      </p:sp>
    </p:spTree>
    <p:extLst>
      <p:ext uri="{BB962C8B-B14F-4D97-AF65-F5344CB8AC3E}">
        <p14:creationId xmlns:p14="http://schemas.microsoft.com/office/powerpoint/2010/main" val="102695384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64592" y="-94345"/>
            <a:ext cx="8897112" cy="584775"/>
          </a:xfrm>
          <a:prstGeom prst="rect">
            <a:avLst/>
          </a:prstGeom>
        </p:spPr>
        <p:txBody>
          <a:bodyPr wrap="square">
            <a:spAutoFit/>
          </a:bodyPr>
          <a:lstStyle/>
          <a:p>
            <a:pPr marL="274320" marR="0" indent="-274320" algn="ctr">
              <a:spcBef>
                <a:spcPts val="1800"/>
              </a:spcBef>
              <a:spcAft>
                <a:spcPts val="600"/>
              </a:spcAft>
              <a:tabLst>
                <a:tab pos="274320" algn="l"/>
                <a:tab pos="360045" algn="l"/>
                <a:tab pos="360045" algn="l"/>
              </a:tabLst>
            </a:pPr>
            <a:r>
              <a:rPr lang="en-GB" sz="1600" b="1" kern="0" dirty="0">
                <a:solidFill>
                  <a:schemeClr val="bg1"/>
                </a:solidFill>
                <a:latin typeface="Times New Roman" panose="02020603050405020304" pitchFamily="18" charset="0"/>
                <a:cs typeface="Times New Roman" panose="02020603050405020304" pitchFamily="18" charset="0"/>
              </a:rPr>
              <a:t>Economic evaluation of conservation agriculture technology and trade-offs of the different technology options proposed by CLCA project </a:t>
            </a:r>
            <a:endParaRPr lang="en-US" sz="1600" b="1" kern="0" dirty="0">
              <a:solidFill>
                <a:schemeClr val="bg1"/>
              </a:solidFill>
              <a:effectLst/>
              <a:latin typeface="Arial" panose="020B0604020202020204" pitchFamily="34"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163997677"/>
              </p:ext>
            </p:extLst>
          </p:nvPr>
        </p:nvGraphicFramePr>
        <p:xfrm>
          <a:off x="411479" y="793496"/>
          <a:ext cx="8403338" cy="3354316"/>
        </p:xfrm>
        <a:graphic>
          <a:graphicData uri="http://schemas.openxmlformats.org/drawingml/2006/table">
            <a:tbl>
              <a:tblPr firstRow="1" bandRow="1">
                <a:tableStyleId>{5C22544A-7EE6-4342-B048-85BDC9FD1C3A}</a:tableStyleId>
              </a:tblPr>
              <a:tblGrid>
                <a:gridCol w="704041"/>
                <a:gridCol w="712935"/>
                <a:gridCol w="311241"/>
                <a:gridCol w="339801"/>
                <a:gridCol w="594696"/>
                <a:gridCol w="713065"/>
                <a:gridCol w="713065"/>
                <a:gridCol w="640856"/>
                <a:gridCol w="604751"/>
                <a:gridCol w="649882"/>
                <a:gridCol w="622803"/>
                <a:gridCol w="667934"/>
                <a:gridCol w="566158"/>
                <a:gridCol w="562110"/>
              </a:tblGrid>
              <a:tr h="341374">
                <a:tc>
                  <a:txBody>
                    <a:bodyPr/>
                    <a:lstStyle/>
                    <a:p>
                      <a:endParaRPr lang="en-US" sz="1400" dirty="0"/>
                    </a:p>
                  </a:txBody>
                  <a:tcPr/>
                </a:tc>
                <a:tc gridSpan="4">
                  <a:txBody>
                    <a:bodyPr/>
                    <a:lstStyle/>
                    <a:p>
                      <a:pPr algn="ctr"/>
                      <a:r>
                        <a:rPr lang="en-US" sz="1100" dirty="0" smtClean="0"/>
                        <a:t>Ain </a:t>
                      </a:r>
                      <a:r>
                        <a:rPr lang="en-US" sz="1100" dirty="0" err="1" smtClean="0"/>
                        <a:t>Khadra</a:t>
                      </a:r>
                      <a:r>
                        <a:rPr lang="en-US" sz="1100" dirty="0" smtClean="0"/>
                        <a:t> - Wheat</a:t>
                      </a:r>
                      <a:endParaRPr lang="en-US" sz="1100" dirty="0"/>
                    </a:p>
                  </a:txBody>
                  <a:tcPr/>
                </a:tc>
                <a:tc hMerge="1">
                  <a:txBody>
                    <a:bodyPr/>
                    <a:lstStyle/>
                    <a:p>
                      <a:endParaRPr lang="en-US" dirty="0"/>
                    </a:p>
                  </a:txBody>
                  <a:tcPr/>
                </a:tc>
                <a:tc hMerge="1">
                  <a:txBody>
                    <a:bodyPr/>
                    <a:lstStyle/>
                    <a:p>
                      <a:endParaRPr lang="en-US"/>
                    </a:p>
                  </a:txBody>
                  <a:tcPr/>
                </a:tc>
                <a:tc hMerge="1">
                  <a:txBody>
                    <a:bodyPr/>
                    <a:lstStyle/>
                    <a:p>
                      <a:endParaRPr lang="en-US" dirty="0"/>
                    </a:p>
                  </a:txBody>
                  <a:tcPr/>
                </a:tc>
                <a:tc gridSpan="3">
                  <a:txBody>
                    <a:bodyPr/>
                    <a:lstStyle/>
                    <a:p>
                      <a:pPr algn="ctr"/>
                      <a:r>
                        <a:rPr lang="en-US" sz="1100" dirty="0" smtClean="0"/>
                        <a:t>Ain </a:t>
                      </a:r>
                      <a:r>
                        <a:rPr lang="en-US" sz="1100" dirty="0" err="1" smtClean="0"/>
                        <a:t>Khadra</a:t>
                      </a:r>
                      <a:r>
                        <a:rPr lang="en-US" sz="1100" dirty="0" smtClean="0"/>
                        <a:t>- barely</a:t>
                      </a:r>
                      <a:endParaRPr lang="en-US" sz="1100" dirty="0"/>
                    </a:p>
                  </a:txBody>
                  <a:tcPr/>
                </a:tc>
                <a:tc hMerge="1">
                  <a:txBody>
                    <a:bodyPr/>
                    <a:lstStyle/>
                    <a:p>
                      <a:endParaRPr lang="en-US" dirty="0"/>
                    </a:p>
                  </a:txBody>
                  <a:tcPr/>
                </a:tc>
                <a:tc hMerge="1">
                  <a:txBody>
                    <a:bodyPr/>
                    <a:lstStyle/>
                    <a:p>
                      <a:endParaRPr lang="en-US" dirty="0"/>
                    </a:p>
                  </a:txBody>
                  <a:tcPr/>
                </a:tc>
                <a:tc gridSpan="3">
                  <a:txBody>
                    <a:bodyPr/>
                    <a:lstStyle/>
                    <a:p>
                      <a:pPr algn="ctr"/>
                      <a:r>
                        <a:rPr lang="en-US" sz="1100" dirty="0" smtClean="0"/>
                        <a:t>Ouled Mansour-Wheat</a:t>
                      </a:r>
                      <a:endParaRPr lang="en-US" sz="1100" dirty="0"/>
                    </a:p>
                  </a:txBody>
                  <a:tcPr/>
                </a:tc>
                <a:tc hMerge="1">
                  <a:txBody>
                    <a:bodyPr/>
                    <a:lstStyle/>
                    <a:p>
                      <a:endParaRPr lang="en-US" sz="1400" dirty="0"/>
                    </a:p>
                  </a:txBody>
                  <a:tcPr/>
                </a:tc>
                <a:tc hMerge="1">
                  <a:txBody>
                    <a:bodyPr/>
                    <a:lstStyle/>
                    <a:p>
                      <a:endParaRPr lang="en-US" sz="1400" dirty="0"/>
                    </a:p>
                  </a:txBody>
                  <a:tcPr/>
                </a:tc>
                <a:tc gridSpan="3">
                  <a:txBody>
                    <a:bodyPr/>
                    <a:lstStyle/>
                    <a:p>
                      <a:pPr algn="ctr"/>
                      <a:r>
                        <a:rPr lang="en-US" sz="1100" dirty="0" smtClean="0"/>
                        <a:t>Ouled Mansour-Barely</a:t>
                      </a:r>
                      <a:endParaRPr lang="en-US" sz="1100" dirty="0"/>
                    </a:p>
                  </a:txBody>
                  <a:tcPr/>
                </a:tc>
                <a:tc hMerge="1">
                  <a:txBody>
                    <a:bodyPr/>
                    <a:lstStyle/>
                    <a:p>
                      <a:endParaRPr lang="en-US" sz="1400" dirty="0"/>
                    </a:p>
                  </a:txBody>
                  <a:tcPr/>
                </a:tc>
                <a:tc hMerge="1">
                  <a:txBody>
                    <a:bodyPr/>
                    <a:lstStyle/>
                    <a:p>
                      <a:endParaRPr lang="en-US" sz="1400" dirty="0"/>
                    </a:p>
                  </a:txBody>
                  <a:tcPr/>
                </a:tc>
              </a:tr>
              <a:tr h="198120">
                <a:tc gridSpan="14">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US" sz="1400" b="1" dirty="0" smtClean="0">
                          <a:solidFill>
                            <a:srgbClr val="00B050"/>
                          </a:solidFill>
                        </a:rPr>
                        <a:t>Weed Management (CA)</a:t>
                      </a:r>
                      <a:endParaRPr lang="en-US" sz="1400" dirty="0"/>
                    </a:p>
                  </a:txBody>
                  <a:tcPr>
                    <a:noFill/>
                  </a:tcPr>
                </a:tc>
                <a:tc hMerge="1">
                  <a:txBody>
                    <a:bodyPr/>
                    <a:lstStyle/>
                    <a:p>
                      <a:pPr algn="ctr"/>
                      <a:endParaRPr lang="en-US" sz="900" dirty="0"/>
                    </a:p>
                  </a:txBody>
                  <a:tcPr/>
                </a:tc>
                <a:tc hMerge="1">
                  <a:txBody>
                    <a:bodyPr/>
                    <a:lstStyle/>
                    <a:p>
                      <a:pPr algn="ctr"/>
                      <a:endParaRPr lang="en-US" sz="900" dirty="0"/>
                    </a:p>
                  </a:txBody>
                  <a:tcPr/>
                </a:tc>
                <a:tc hMerge="1">
                  <a:txBody>
                    <a:bodyPr/>
                    <a:lstStyle/>
                    <a:p>
                      <a:endParaRPr lang="en-US"/>
                    </a:p>
                  </a:txBody>
                  <a:tcPr/>
                </a:tc>
                <a:tc hMerge="1">
                  <a:txBody>
                    <a:bodyPr/>
                    <a:lstStyle/>
                    <a:p>
                      <a:pPr algn="ctr"/>
                      <a:endParaRPr lang="en-US" sz="900" dirty="0"/>
                    </a:p>
                  </a:txBody>
                  <a:tcPr/>
                </a:tc>
                <a:tc hMerge="1">
                  <a:txBody>
                    <a:bodyPr/>
                    <a:lstStyle/>
                    <a:p>
                      <a:pPr algn="ctr"/>
                      <a:endParaRPr lang="en-US" sz="900" dirty="0"/>
                    </a:p>
                  </a:txBody>
                  <a:tcPr/>
                </a:tc>
                <a:tc hMerge="1">
                  <a:txBody>
                    <a:bodyPr/>
                    <a:lstStyle/>
                    <a:p>
                      <a:pPr algn="ctr"/>
                      <a:endParaRPr lang="en-US" sz="900" dirty="0"/>
                    </a:p>
                  </a:txBody>
                  <a:tcPr/>
                </a:tc>
                <a:tc hMerge="1">
                  <a:txBody>
                    <a:bodyPr/>
                    <a:lstStyle/>
                    <a:p>
                      <a:pPr algn="ctr"/>
                      <a:endParaRPr lang="en-US" sz="900" dirty="0"/>
                    </a:p>
                  </a:txBody>
                  <a:tcPr/>
                </a:tc>
                <a:tc hMerge="1">
                  <a:txBody>
                    <a:bodyPr/>
                    <a:lstStyle/>
                    <a:p>
                      <a:pPr algn="ctr"/>
                      <a:endParaRPr lang="en-US" sz="900" dirty="0"/>
                    </a:p>
                  </a:txBody>
                  <a:tcPr/>
                </a:tc>
                <a:tc hMerge="1">
                  <a:txBody>
                    <a:bodyPr/>
                    <a:lstStyle/>
                    <a:p>
                      <a:pPr algn="ctr"/>
                      <a:endParaRPr lang="en-US" sz="900" dirty="0"/>
                    </a:p>
                  </a:txBody>
                  <a:tcPr/>
                </a:tc>
                <a:tc hMerge="1">
                  <a:txBody>
                    <a:bodyPr/>
                    <a:lstStyle/>
                    <a:p>
                      <a:pPr algn="ctr"/>
                      <a:endParaRPr lang="en-US" sz="900" dirty="0"/>
                    </a:p>
                  </a:txBody>
                  <a:tcPr/>
                </a:tc>
                <a:tc hMerge="1">
                  <a:txBody>
                    <a:bodyPr/>
                    <a:lstStyle/>
                    <a:p>
                      <a:pPr algn="ctr"/>
                      <a:endParaRPr lang="en-US" sz="900" dirty="0"/>
                    </a:p>
                  </a:txBody>
                  <a:tcPr/>
                </a:tc>
                <a:tc hMerge="1">
                  <a:txBody>
                    <a:bodyPr/>
                    <a:lstStyle/>
                    <a:p>
                      <a:pPr algn="ctr"/>
                      <a:endParaRPr lang="en-US" sz="900" dirty="0"/>
                    </a:p>
                  </a:txBody>
                  <a:tcPr/>
                </a:tc>
                <a:tc hMerge="1">
                  <a:txBody>
                    <a:bodyPr/>
                    <a:lstStyle/>
                    <a:p>
                      <a:pPr algn="ctr"/>
                      <a:endParaRPr lang="en-US" sz="900" dirty="0"/>
                    </a:p>
                  </a:txBody>
                  <a:tcPr/>
                </a:tc>
              </a:tr>
              <a:tr h="198120">
                <a:tc>
                  <a:txBody>
                    <a:bodyPr/>
                    <a:lstStyle/>
                    <a:p>
                      <a:r>
                        <a:rPr lang="en-US" sz="1000" dirty="0" smtClean="0"/>
                        <a:t>NR-BCR/Tech</a:t>
                      </a:r>
                      <a:endParaRPr lang="en-US" sz="1000" dirty="0"/>
                    </a:p>
                  </a:txBody>
                  <a:tcPr/>
                </a:tc>
                <a:tc>
                  <a:txBody>
                    <a:bodyPr/>
                    <a:lstStyle/>
                    <a:p>
                      <a:pPr algn="ctr"/>
                      <a:r>
                        <a:rPr lang="en-US" sz="900" dirty="0" smtClean="0"/>
                        <a:t>N Weed-Control</a:t>
                      </a:r>
                      <a:endParaRPr lang="en-US" sz="900" dirty="0"/>
                    </a:p>
                  </a:txBody>
                  <a:tcPr/>
                </a:tc>
                <a:tc gridSpan="2">
                  <a:txBody>
                    <a:bodyPr/>
                    <a:lstStyle/>
                    <a:p>
                      <a:pPr algn="ctr"/>
                      <a:r>
                        <a:rPr lang="en-US" sz="900" dirty="0" smtClean="0"/>
                        <a:t>1WCA</a:t>
                      </a:r>
                      <a:endParaRPr lang="en-US" sz="900" dirty="0"/>
                    </a:p>
                  </a:txBody>
                  <a:tcPr/>
                </a:tc>
                <a:tc hMerge="1">
                  <a:txBody>
                    <a:bodyPr/>
                    <a:lstStyle/>
                    <a:p>
                      <a:endParaRPr lang="en-US"/>
                    </a:p>
                  </a:txBody>
                  <a:tcPr/>
                </a:tc>
                <a:tc>
                  <a:txBody>
                    <a:bodyPr/>
                    <a:lstStyle/>
                    <a:p>
                      <a:pPr algn="ctr"/>
                      <a:r>
                        <a:rPr lang="en-US" sz="900" dirty="0" smtClean="0"/>
                        <a:t>2WCA</a:t>
                      </a:r>
                      <a:endParaRPr lang="en-US" sz="900" dirty="0"/>
                    </a:p>
                  </a:txBody>
                  <a:tcPr/>
                </a:tc>
                <a:tc>
                  <a:txBody>
                    <a:bodyPr/>
                    <a:lstStyle/>
                    <a:p>
                      <a:pPr algn="ctr"/>
                      <a:r>
                        <a:rPr lang="en-US" sz="900" dirty="0" smtClean="0"/>
                        <a:t>NWC</a:t>
                      </a:r>
                      <a:endParaRPr lang="en-US" sz="900" dirty="0"/>
                    </a:p>
                  </a:txBody>
                  <a:tcPr/>
                </a:tc>
                <a:tc>
                  <a:txBody>
                    <a:bodyPr/>
                    <a:lstStyle/>
                    <a:p>
                      <a:pPr algn="ctr"/>
                      <a:r>
                        <a:rPr lang="en-US" sz="900" dirty="0" smtClean="0"/>
                        <a:t>1WCA</a:t>
                      </a:r>
                      <a:endParaRPr lang="en-US" sz="900" dirty="0"/>
                    </a:p>
                  </a:txBody>
                  <a:tcPr/>
                </a:tc>
                <a:tc>
                  <a:txBody>
                    <a:bodyPr/>
                    <a:lstStyle/>
                    <a:p>
                      <a:pPr algn="ctr"/>
                      <a:r>
                        <a:rPr lang="en-US" sz="900" dirty="0" smtClean="0"/>
                        <a:t>2WCA</a:t>
                      </a:r>
                      <a:endParaRPr lang="en-US" sz="900" dirty="0"/>
                    </a:p>
                  </a:txBody>
                  <a:tcPr/>
                </a:tc>
                <a:tc>
                  <a:txBody>
                    <a:bodyPr/>
                    <a:lstStyle/>
                    <a:p>
                      <a:pPr algn="ctr"/>
                      <a:r>
                        <a:rPr lang="en-US" sz="900" dirty="0" smtClean="0"/>
                        <a:t>NWC</a:t>
                      </a:r>
                      <a:endParaRPr lang="en-US" sz="900" dirty="0"/>
                    </a:p>
                  </a:txBody>
                  <a:tcPr/>
                </a:tc>
                <a:tc>
                  <a:txBody>
                    <a:bodyPr/>
                    <a:lstStyle/>
                    <a:p>
                      <a:pPr algn="ctr"/>
                      <a:r>
                        <a:rPr lang="en-US" sz="900" dirty="0" smtClean="0"/>
                        <a:t>1WCA</a:t>
                      </a:r>
                      <a:endParaRPr lang="en-US" sz="900" dirty="0"/>
                    </a:p>
                  </a:txBody>
                  <a:tcPr/>
                </a:tc>
                <a:tc>
                  <a:txBody>
                    <a:bodyPr/>
                    <a:lstStyle/>
                    <a:p>
                      <a:pPr algn="ctr"/>
                      <a:r>
                        <a:rPr lang="en-US" sz="900" dirty="0" smtClean="0"/>
                        <a:t>2WCA</a:t>
                      </a:r>
                      <a:endParaRPr lang="en-US" sz="900" dirty="0"/>
                    </a:p>
                  </a:txBody>
                  <a:tcPr/>
                </a:tc>
                <a:tc>
                  <a:txBody>
                    <a:bodyPr/>
                    <a:lstStyle/>
                    <a:p>
                      <a:pPr algn="ctr"/>
                      <a:r>
                        <a:rPr lang="en-US" sz="900" dirty="0" smtClean="0"/>
                        <a:t>NW</a:t>
                      </a:r>
                      <a:endParaRPr lang="en-US" sz="900" dirty="0"/>
                    </a:p>
                  </a:txBody>
                  <a:tcPr/>
                </a:tc>
                <a:tc>
                  <a:txBody>
                    <a:bodyPr/>
                    <a:lstStyle/>
                    <a:p>
                      <a:pPr algn="ctr"/>
                      <a:r>
                        <a:rPr lang="en-US" sz="900" dirty="0" smtClean="0"/>
                        <a:t>1WCA</a:t>
                      </a:r>
                      <a:endParaRPr lang="en-US" sz="900" dirty="0"/>
                    </a:p>
                  </a:txBody>
                  <a:tcPr/>
                </a:tc>
                <a:tc>
                  <a:txBody>
                    <a:bodyPr/>
                    <a:lstStyle/>
                    <a:p>
                      <a:pPr algn="ctr"/>
                      <a:r>
                        <a:rPr lang="en-US" sz="900" dirty="0" smtClean="0"/>
                        <a:t>2WCA</a:t>
                      </a:r>
                      <a:endParaRPr lang="en-US" sz="900" dirty="0"/>
                    </a:p>
                  </a:txBody>
                  <a:tcPr/>
                </a:tc>
              </a:tr>
              <a:tr h="341374">
                <a:tc>
                  <a:txBody>
                    <a:bodyPr/>
                    <a:lstStyle/>
                    <a:p>
                      <a:pPr marL="0" marR="0">
                        <a:lnSpc>
                          <a:spcPct val="115000"/>
                        </a:lnSpc>
                        <a:spcBef>
                          <a:spcPts val="0"/>
                        </a:spcBef>
                        <a:spcAft>
                          <a:spcPts val="0"/>
                        </a:spcAft>
                      </a:pPr>
                      <a:r>
                        <a:rPr lang="en-US" sz="1000" dirty="0" smtClean="0">
                          <a:effectLst/>
                          <a:latin typeface="Calibri" panose="020F0502020204030204" pitchFamily="34" charset="0"/>
                          <a:ea typeface="Times New Roman" panose="02020603050405020304" pitchFamily="18" charset="0"/>
                          <a:cs typeface="Arial" panose="020B0604020202020204" pitchFamily="34" charset="0"/>
                        </a:rPr>
                        <a:t>Net Return (NR – DZD/Ha)</a:t>
                      </a:r>
                      <a:endParaRPr lang="en-US" sz="1000"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marL="0" marR="0" algn="just">
                        <a:lnSpc>
                          <a:spcPct val="115000"/>
                        </a:lnSpc>
                        <a:spcBef>
                          <a:spcPts val="0"/>
                        </a:spcBef>
                        <a:spcAft>
                          <a:spcPts val="0"/>
                        </a:spcAft>
                      </a:pPr>
                      <a:r>
                        <a:rPr lang="fr-FR" sz="900" b="1" kern="1200" dirty="0" smtClean="0">
                          <a:solidFill>
                            <a:schemeClr val="dk1"/>
                          </a:solidFill>
                          <a:effectLst/>
                          <a:latin typeface="+mn-lt"/>
                          <a:ea typeface="+mn-ea"/>
                          <a:cs typeface="+mn-cs"/>
                        </a:rPr>
                        <a:t>106323,44</a:t>
                      </a:r>
                      <a:endParaRPr lang="en-US" sz="900" b="1"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tc>
                <a:tc gridSpan="2">
                  <a:txBody>
                    <a:bodyPr/>
                    <a:lstStyle/>
                    <a:p>
                      <a:pPr marL="0" marR="0" algn="just">
                        <a:lnSpc>
                          <a:spcPct val="115000"/>
                        </a:lnSpc>
                        <a:spcBef>
                          <a:spcPts val="0"/>
                        </a:spcBef>
                        <a:spcAft>
                          <a:spcPts val="0"/>
                        </a:spcAft>
                      </a:pPr>
                      <a:r>
                        <a:rPr lang="fr-FR" sz="900" b="1" kern="1200" dirty="0" smtClean="0">
                          <a:solidFill>
                            <a:schemeClr val="dk1"/>
                          </a:solidFill>
                          <a:effectLst/>
                          <a:latin typeface="+mn-lt"/>
                          <a:ea typeface="+mn-ea"/>
                          <a:cs typeface="+mn-cs"/>
                        </a:rPr>
                        <a:t>172067,34</a:t>
                      </a:r>
                      <a:endParaRPr lang="en-US" sz="900" b="1"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hMerge="1">
                  <a:txBody>
                    <a:bodyPr/>
                    <a:lstStyle/>
                    <a:p>
                      <a:endParaRPr lang="en-US"/>
                    </a:p>
                  </a:txBody>
                  <a:tcPr/>
                </a:tc>
                <a:tc>
                  <a:txBody>
                    <a:bodyPr/>
                    <a:lstStyle/>
                    <a:p>
                      <a:pPr marL="0" marR="0" algn="just">
                        <a:lnSpc>
                          <a:spcPct val="115000"/>
                        </a:lnSpc>
                        <a:spcBef>
                          <a:spcPts val="0"/>
                        </a:spcBef>
                        <a:spcAft>
                          <a:spcPts val="0"/>
                        </a:spcAft>
                      </a:pPr>
                      <a:r>
                        <a:rPr lang="fr-FR" sz="900" b="1" kern="1200" dirty="0" smtClean="0">
                          <a:solidFill>
                            <a:schemeClr val="dk1"/>
                          </a:solidFill>
                          <a:effectLst/>
                          <a:latin typeface="+mn-lt"/>
                          <a:ea typeface="+mn-ea"/>
                          <a:cs typeface="+mn-cs"/>
                        </a:rPr>
                        <a:t>215 141,24</a:t>
                      </a:r>
                      <a:endParaRPr lang="en-US" sz="900" b="1"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a:txBody>
                    <a:bodyPr/>
                    <a:lstStyle/>
                    <a:p>
                      <a:pPr algn="just"/>
                      <a:r>
                        <a:rPr lang="fr-FR" sz="900" b="1" kern="1200" dirty="0" smtClean="0">
                          <a:solidFill>
                            <a:schemeClr val="dk1"/>
                          </a:solidFill>
                          <a:effectLst/>
                          <a:latin typeface="+mn-lt"/>
                          <a:ea typeface="+mn-ea"/>
                          <a:cs typeface="+mn-cs"/>
                        </a:rPr>
                        <a:t>79058,44</a:t>
                      </a:r>
                      <a:endParaRPr lang="en-US" sz="900" b="1" dirty="0"/>
                    </a:p>
                  </a:txBody>
                  <a:tcPr/>
                </a:tc>
                <a:tc>
                  <a:txBody>
                    <a:bodyPr/>
                    <a:lstStyle/>
                    <a:p>
                      <a:pPr algn="just"/>
                      <a:r>
                        <a:rPr lang="fr-FR" sz="900" b="1" kern="1200" dirty="0" smtClean="0">
                          <a:solidFill>
                            <a:schemeClr val="dk1"/>
                          </a:solidFill>
                          <a:effectLst/>
                          <a:latin typeface="+mn-lt"/>
                          <a:ea typeface="+mn-ea"/>
                          <a:cs typeface="+mn-cs"/>
                        </a:rPr>
                        <a:t>108983,34</a:t>
                      </a:r>
                      <a:endParaRPr lang="en-US" sz="900" b="1" dirty="0"/>
                    </a:p>
                  </a:txBody>
                  <a:tcPr/>
                </a:tc>
                <a:tc>
                  <a:txBody>
                    <a:bodyPr/>
                    <a:lstStyle/>
                    <a:p>
                      <a:pPr algn="just"/>
                      <a:r>
                        <a:rPr lang="fr-FR" sz="900" b="1" kern="1200" dirty="0" smtClean="0">
                          <a:solidFill>
                            <a:schemeClr val="dk1"/>
                          </a:solidFill>
                          <a:effectLst/>
                          <a:latin typeface="+mn-lt"/>
                          <a:ea typeface="+mn-ea"/>
                          <a:cs typeface="+mn-cs"/>
                        </a:rPr>
                        <a:t>127224,2</a:t>
                      </a:r>
                      <a:endParaRPr lang="en-US" sz="900" b="1" dirty="0"/>
                    </a:p>
                  </a:txBody>
                  <a:tcPr/>
                </a:tc>
                <a:tc>
                  <a:txBody>
                    <a:bodyPr/>
                    <a:lstStyle/>
                    <a:p>
                      <a:pPr algn="just"/>
                      <a:r>
                        <a:rPr lang="fr-FR" sz="900" b="1" kern="1200" dirty="0" smtClean="0">
                          <a:solidFill>
                            <a:schemeClr val="dk1"/>
                          </a:solidFill>
                          <a:effectLst/>
                          <a:latin typeface="+mn-lt"/>
                          <a:ea typeface="+mn-ea"/>
                          <a:cs typeface="+mn-cs"/>
                        </a:rPr>
                        <a:t>88916,1</a:t>
                      </a:r>
                      <a:endParaRPr lang="en-US" sz="900" b="1" dirty="0"/>
                    </a:p>
                  </a:txBody>
                  <a:tcPr/>
                </a:tc>
                <a:tc>
                  <a:txBody>
                    <a:bodyPr/>
                    <a:lstStyle/>
                    <a:p>
                      <a:pPr algn="just"/>
                      <a:r>
                        <a:rPr lang="fr-FR" sz="900" b="1" kern="1200" dirty="0" smtClean="0">
                          <a:solidFill>
                            <a:schemeClr val="dk1"/>
                          </a:solidFill>
                          <a:effectLst/>
                          <a:latin typeface="+mn-lt"/>
                          <a:ea typeface="+mn-ea"/>
                          <a:cs typeface="+mn-cs"/>
                        </a:rPr>
                        <a:t>179984,9</a:t>
                      </a:r>
                      <a:endParaRPr lang="en-US" sz="900" b="1" dirty="0"/>
                    </a:p>
                  </a:txBody>
                  <a:tcPr/>
                </a:tc>
                <a:tc>
                  <a:txBody>
                    <a:bodyPr/>
                    <a:lstStyle/>
                    <a:p>
                      <a:pPr algn="just"/>
                      <a:r>
                        <a:rPr lang="fr-FR" sz="900" b="1" kern="1200" dirty="0" smtClean="0">
                          <a:solidFill>
                            <a:schemeClr val="dk1"/>
                          </a:solidFill>
                          <a:effectLst/>
                          <a:latin typeface="+mn-lt"/>
                          <a:ea typeface="+mn-ea"/>
                          <a:cs typeface="+mn-cs"/>
                        </a:rPr>
                        <a:t>292863,9</a:t>
                      </a:r>
                      <a:endParaRPr lang="en-US" sz="900" b="1" dirty="0"/>
                    </a:p>
                  </a:txBody>
                  <a:tcPr/>
                </a:tc>
                <a:tc>
                  <a:txBody>
                    <a:bodyPr/>
                    <a:lstStyle/>
                    <a:p>
                      <a:pPr algn="just"/>
                      <a:r>
                        <a:rPr lang="fr-FR" sz="900" b="1" kern="1200" dirty="0" smtClean="0">
                          <a:solidFill>
                            <a:schemeClr val="dk1"/>
                          </a:solidFill>
                          <a:effectLst/>
                          <a:latin typeface="+mn-lt"/>
                          <a:ea typeface="+mn-ea"/>
                          <a:cs typeface="+mn-cs"/>
                        </a:rPr>
                        <a:t>73925,08</a:t>
                      </a:r>
                      <a:endParaRPr lang="en-US" sz="900" b="1" dirty="0"/>
                    </a:p>
                  </a:txBody>
                  <a:tcPr/>
                </a:tc>
                <a:tc>
                  <a:txBody>
                    <a:bodyPr/>
                    <a:lstStyle/>
                    <a:p>
                      <a:pPr algn="just"/>
                      <a:r>
                        <a:rPr lang="fr-FR" sz="900" b="1" kern="1200" dirty="0" smtClean="0">
                          <a:solidFill>
                            <a:schemeClr val="dk1"/>
                          </a:solidFill>
                          <a:effectLst/>
                          <a:latin typeface="+mn-lt"/>
                          <a:ea typeface="+mn-ea"/>
                          <a:cs typeface="+mn-cs"/>
                        </a:rPr>
                        <a:t>183878</a:t>
                      </a:r>
                      <a:endParaRPr lang="en-US" sz="900" b="1" dirty="0"/>
                    </a:p>
                  </a:txBody>
                  <a:tcPr/>
                </a:tc>
                <a:tc>
                  <a:txBody>
                    <a:bodyPr/>
                    <a:lstStyle/>
                    <a:p>
                      <a:pPr algn="just"/>
                      <a:r>
                        <a:rPr lang="fr-FR" sz="900" b="1" kern="1200" dirty="0" smtClean="0">
                          <a:solidFill>
                            <a:schemeClr val="dk1"/>
                          </a:solidFill>
                          <a:effectLst/>
                          <a:latin typeface="+mn-lt"/>
                          <a:ea typeface="+mn-ea"/>
                          <a:cs typeface="+mn-cs"/>
                        </a:rPr>
                        <a:t>246754</a:t>
                      </a:r>
                      <a:endParaRPr lang="en-US" sz="900" b="1" dirty="0"/>
                    </a:p>
                  </a:txBody>
                  <a:tcPr/>
                </a:tc>
              </a:tr>
              <a:tr h="341374">
                <a:tc>
                  <a:txBody>
                    <a:bodyPr/>
                    <a:lstStyle/>
                    <a:p>
                      <a:r>
                        <a:rPr lang="en-US" sz="1400" dirty="0" smtClean="0"/>
                        <a:t>BCR</a:t>
                      </a:r>
                      <a:endParaRPr lang="en-US" sz="1400" dirty="0"/>
                    </a:p>
                  </a:txBody>
                  <a:tcPr/>
                </a:tc>
                <a:tc>
                  <a:txBody>
                    <a:bodyPr/>
                    <a:lstStyle/>
                    <a:p>
                      <a:pPr algn="ctr"/>
                      <a:r>
                        <a:rPr lang="en-US" sz="1400" b="1" dirty="0" smtClean="0"/>
                        <a:t>2.9</a:t>
                      </a:r>
                      <a:endParaRPr lang="en-US" sz="1400" b="1" dirty="0"/>
                    </a:p>
                  </a:txBody>
                  <a:tcPr/>
                </a:tc>
                <a:tc gridSpan="2">
                  <a:txBody>
                    <a:bodyPr/>
                    <a:lstStyle/>
                    <a:p>
                      <a:pPr algn="ctr"/>
                      <a:r>
                        <a:rPr lang="en-US" sz="1400" b="1" dirty="0" smtClean="0"/>
                        <a:t>3.7</a:t>
                      </a:r>
                      <a:endParaRPr lang="en-US" sz="1400" b="1" dirty="0"/>
                    </a:p>
                  </a:txBody>
                  <a:tcPr/>
                </a:tc>
                <a:tc hMerge="1">
                  <a:txBody>
                    <a:bodyPr/>
                    <a:lstStyle/>
                    <a:p>
                      <a:endParaRPr lang="en-US"/>
                    </a:p>
                  </a:txBody>
                  <a:tcPr/>
                </a:tc>
                <a:tc>
                  <a:txBody>
                    <a:bodyPr/>
                    <a:lstStyle/>
                    <a:p>
                      <a:pPr algn="ctr"/>
                      <a:r>
                        <a:rPr lang="en-US" sz="1400" b="1" dirty="0" smtClean="0">
                          <a:solidFill>
                            <a:srgbClr val="FF0000"/>
                          </a:solidFill>
                        </a:rPr>
                        <a:t>4.1</a:t>
                      </a:r>
                      <a:endParaRPr lang="en-US" sz="1400" b="1" dirty="0">
                        <a:solidFill>
                          <a:srgbClr val="FF0000"/>
                        </a:solidFill>
                      </a:endParaRPr>
                    </a:p>
                  </a:txBody>
                  <a:tcPr/>
                </a:tc>
                <a:tc>
                  <a:txBody>
                    <a:bodyPr/>
                    <a:lstStyle/>
                    <a:p>
                      <a:pPr algn="ctr"/>
                      <a:r>
                        <a:rPr lang="en-US" sz="1400" b="1" dirty="0" smtClean="0"/>
                        <a:t>2.5</a:t>
                      </a:r>
                      <a:endParaRPr lang="en-US" sz="1400" b="1" dirty="0"/>
                    </a:p>
                  </a:txBody>
                  <a:tcPr/>
                </a:tc>
                <a:tc>
                  <a:txBody>
                    <a:bodyPr/>
                    <a:lstStyle/>
                    <a:p>
                      <a:pPr algn="ctr"/>
                      <a:r>
                        <a:rPr lang="en-US" sz="1400" b="1" dirty="0" smtClean="0"/>
                        <a:t>2.9</a:t>
                      </a:r>
                      <a:endParaRPr lang="en-US" sz="1400" b="1" dirty="0"/>
                    </a:p>
                  </a:txBody>
                  <a:tcPr/>
                </a:tc>
                <a:tc>
                  <a:txBody>
                    <a:bodyPr/>
                    <a:lstStyle/>
                    <a:p>
                      <a:pPr algn="ctr"/>
                      <a:r>
                        <a:rPr lang="en-US" sz="1400" b="1" dirty="0" smtClean="0">
                          <a:solidFill>
                            <a:srgbClr val="FF0000"/>
                          </a:solidFill>
                        </a:rPr>
                        <a:t>3.0</a:t>
                      </a:r>
                      <a:endParaRPr lang="en-US" sz="1400" b="1" dirty="0">
                        <a:solidFill>
                          <a:srgbClr val="FF0000"/>
                        </a:solidFill>
                      </a:endParaRPr>
                    </a:p>
                  </a:txBody>
                  <a:tcPr/>
                </a:tc>
                <a:tc>
                  <a:txBody>
                    <a:bodyPr/>
                    <a:lstStyle/>
                    <a:p>
                      <a:pPr algn="ctr"/>
                      <a:r>
                        <a:rPr lang="en-US" sz="1400" b="1" dirty="0" smtClean="0"/>
                        <a:t>3</a:t>
                      </a:r>
                      <a:endParaRPr lang="en-US" sz="1400" b="1" dirty="0"/>
                    </a:p>
                  </a:txBody>
                  <a:tcPr/>
                </a:tc>
                <a:tc>
                  <a:txBody>
                    <a:bodyPr/>
                    <a:lstStyle/>
                    <a:p>
                      <a:pPr algn="ctr"/>
                      <a:r>
                        <a:rPr lang="en-US" sz="1400" b="1" dirty="0" smtClean="0"/>
                        <a:t>4.6</a:t>
                      </a:r>
                      <a:endParaRPr lang="en-US" sz="1400" b="1" dirty="0"/>
                    </a:p>
                  </a:txBody>
                  <a:tcPr/>
                </a:tc>
                <a:tc>
                  <a:txBody>
                    <a:bodyPr/>
                    <a:lstStyle/>
                    <a:p>
                      <a:pPr algn="ctr"/>
                      <a:r>
                        <a:rPr lang="en-US" sz="1400" b="1" dirty="0" smtClean="0">
                          <a:solidFill>
                            <a:srgbClr val="FF0000"/>
                          </a:solidFill>
                        </a:rPr>
                        <a:t>6</a:t>
                      </a:r>
                      <a:endParaRPr lang="en-US" sz="1400" b="1" dirty="0">
                        <a:solidFill>
                          <a:srgbClr val="FF0000"/>
                        </a:solidFill>
                      </a:endParaRPr>
                    </a:p>
                  </a:txBody>
                  <a:tcPr/>
                </a:tc>
                <a:tc>
                  <a:txBody>
                    <a:bodyPr/>
                    <a:lstStyle/>
                    <a:p>
                      <a:pPr algn="ctr"/>
                      <a:r>
                        <a:rPr lang="en-US" sz="1400" b="1" dirty="0" smtClean="0"/>
                        <a:t>2.8</a:t>
                      </a:r>
                      <a:endParaRPr lang="en-US" sz="1400" b="1" dirty="0"/>
                    </a:p>
                  </a:txBody>
                  <a:tcPr/>
                </a:tc>
                <a:tc>
                  <a:txBody>
                    <a:bodyPr/>
                    <a:lstStyle/>
                    <a:p>
                      <a:pPr algn="ctr"/>
                      <a:r>
                        <a:rPr lang="en-US" sz="1400" b="1" dirty="0" smtClean="0"/>
                        <a:t>3.9</a:t>
                      </a:r>
                      <a:endParaRPr lang="en-US" sz="1400" b="1" dirty="0"/>
                    </a:p>
                  </a:txBody>
                  <a:tcPr/>
                </a:tc>
                <a:tc>
                  <a:txBody>
                    <a:bodyPr/>
                    <a:lstStyle/>
                    <a:p>
                      <a:pPr algn="ctr"/>
                      <a:r>
                        <a:rPr lang="en-US" sz="1400" b="1" dirty="0" smtClean="0">
                          <a:solidFill>
                            <a:srgbClr val="FF0000"/>
                          </a:solidFill>
                        </a:rPr>
                        <a:t>4.5</a:t>
                      </a:r>
                      <a:endParaRPr lang="en-US" sz="1400" b="1" dirty="0">
                        <a:solidFill>
                          <a:srgbClr val="FF0000"/>
                        </a:solidFill>
                      </a:endParaRPr>
                    </a:p>
                  </a:txBody>
                  <a:tcPr/>
                </a:tc>
              </a:tr>
              <a:tr h="228600">
                <a:tc gridSpan="14">
                  <a:txBody>
                    <a:bodyPr/>
                    <a:lstStyle/>
                    <a:p>
                      <a:pPr algn="ctr"/>
                      <a:r>
                        <a:rPr lang="en-US" sz="1400" b="1" dirty="0" smtClean="0">
                          <a:solidFill>
                            <a:srgbClr val="00B050"/>
                          </a:solidFill>
                        </a:rPr>
                        <a:t>Rotation (CA)</a:t>
                      </a:r>
                    </a:p>
                  </a:txBody>
                  <a:tcPr>
                    <a:noFill/>
                  </a:tcPr>
                </a:tc>
                <a:tc hMerge="1">
                  <a:txBody>
                    <a:bodyPr/>
                    <a:lstStyle/>
                    <a:p>
                      <a:pPr algn="ctr"/>
                      <a:endParaRPr lang="en-US" sz="1200" b="1" dirty="0" smtClean="0">
                        <a:solidFill>
                          <a:srgbClr val="00B050"/>
                        </a:solidFill>
                      </a:endParaRPr>
                    </a:p>
                  </a:txBody>
                  <a:tcPr/>
                </a:tc>
                <a:tc hMerge="1">
                  <a:txBody>
                    <a:bodyPr/>
                    <a:lstStyle/>
                    <a:p>
                      <a:pPr algn="ctr"/>
                      <a:endParaRPr lang="en-US" sz="900" dirty="0"/>
                    </a:p>
                  </a:txBody>
                  <a:tcPr/>
                </a:tc>
                <a:tc hMerge="1">
                  <a:txBody>
                    <a:bodyPr/>
                    <a:lstStyle/>
                    <a:p>
                      <a:endParaRPr lang="en-US"/>
                    </a:p>
                  </a:txBody>
                  <a:tcPr/>
                </a:tc>
                <a:tc hMerge="1">
                  <a:txBody>
                    <a:bodyPr/>
                    <a:lstStyle/>
                    <a:p>
                      <a:pPr algn="ctr"/>
                      <a:endParaRPr lang="en-US" sz="900" dirty="0"/>
                    </a:p>
                  </a:txBody>
                  <a:tcPr/>
                </a:tc>
                <a:tc hMerge="1">
                  <a:txBody>
                    <a:bodyPr/>
                    <a:lstStyle/>
                    <a:p>
                      <a:pPr algn="ctr"/>
                      <a:endParaRPr lang="en-US" sz="900" dirty="0"/>
                    </a:p>
                  </a:txBody>
                  <a:tcPr/>
                </a:tc>
                <a:tc hMerge="1">
                  <a:txBody>
                    <a:bodyPr/>
                    <a:lstStyle/>
                    <a:p>
                      <a:pPr algn="ctr"/>
                      <a:endParaRPr lang="en-US" sz="1200" b="1" dirty="0">
                        <a:solidFill>
                          <a:schemeClr val="accent6">
                            <a:lumMod val="75000"/>
                          </a:schemeClr>
                        </a:solidFill>
                      </a:endParaRPr>
                    </a:p>
                  </a:txBody>
                  <a:tcPr/>
                </a:tc>
                <a:tc hMerge="1">
                  <a:txBody>
                    <a:bodyPr/>
                    <a:lstStyle/>
                    <a:p>
                      <a:pPr algn="ctr"/>
                      <a:endParaRPr lang="en-US" sz="900" dirty="0"/>
                    </a:p>
                  </a:txBody>
                  <a:tcPr/>
                </a:tc>
                <a:tc hMerge="1">
                  <a:txBody>
                    <a:bodyPr/>
                    <a:lstStyle/>
                    <a:p>
                      <a:pPr algn="ctr"/>
                      <a:endParaRPr lang="en-US" sz="900" dirty="0"/>
                    </a:p>
                  </a:txBody>
                  <a:tcPr/>
                </a:tc>
                <a:tc hMerge="1">
                  <a:txBody>
                    <a:bodyPr/>
                    <a:lstStyle/>
                    <a:p>
                      <a:pPr algn="ctr"/>
                      <a:endParaRPr lang="en-US" sz="900" dirty="0"/>
                    </a:p>
                  </a:txBody>
                  <a:tcPr/>
                </a:tc>
                <a:tc hMerge="1">
                  <a:txBody>
                    <a:bodyPr/>
                    <a:lstStyle/>
                    <a:p>
                      <a:pPr algn="ctr"/>
                      <a:endParaRPr lang="en-US" sz="1200" b="1" dirty="0">
                        <a:solidFill>
                          <a:schemeClr val="accent6">
                            <a:lumMod val="75000"/>
                          </a:schemeClr>
                        </a:solidFill>
                      </a:endParaRPr>
                    </a:p>
                  </a:txBody>
                  <a:tcPr/>
                </a:tc>
                <a:tc hMerge="1">
                  <a:txBody>
                    <a:bodyPr/>
                    <a:lstStyle/>
                    <a:p>
                      <a:pPr algn="ctr"/>
                      <a:endParaRPr lang="en-US" sz="900" dirty="0"/>
                    </a:p>
                  </a:txBody>
                  <a:tcPr/>
                </a:tc>
                <a:tc hMerge="1">
                  <a:txBody>
                    <a:bodyPr/>
                    <a:lstStyle/>
                    <a:p>
                      <a:pPr algn="ctr"/>
                      <a:endParaRPr lang="en-US" sz="900" dirty="0"/>
                    </a:p>
                  </a:txBody>
                  <a:tcPr/>
                </a:tc>
                <a:tc hMerge="1">
                  <a:txBody>
                    <a:bodyPr/>
                    <a:lstStyle/>
                    <a:p>
                      <a:pPr algn="ctr"/>
                      <a:endParaRPr lang="en-US" sz="900" dirty="0"/>
                    </a:p>
                  </a:txBody>
                  <a:tcPr/>
                </a:tc>
              </a:tr>
              <a:tr h="228600">
                <a:tc gridSpan="3">
                  <a:txBody>
                    <a:bodyPr/>
                    <a:lstStyle/>
                    <a:p>
                      <a:endParaRPr lang="en-US" sz="1400" dirty="0"/>
                    </a:p>
                  </a:txBody>
                  <a:tcPr/>
                </a:tc>
                <a:tc hMerge="1">
                  <a:txBody>
                    <a:bodyPr/>
                    <a:lstStyle/>
                    <a:p>
                      <a:pPr algn="ctr"/>
                      <a:endParaRPr lang="en-US" sz="1200" b="1" dirty="0">
                        <a:solidFill>
                          <a:srgbClr val="0070C0"/>
                        </a:solidFill>
                      </a:endParaRPr>
                    </a:p>
                  </a:txBody>
                  <a:tcPr/>
                </a:tc>
                <a:tc hMerge="1">
                  <a:txBody>
                    <a:bodyPr/>
                    <a:lstStyle/>
                    <a:p>
                      <a:pPr algn="ctr"/>
                      <a:endParaRPr lang="en-US" sz="900" dirty="0"/>
                    </a:p>
                  </a:txBody>
                  <a:tcPr/>
                </a:tc>
                <a:tc gridSpan="3">
                  <a:txBody>
                    <a:bodyPr/>
                    <a:lstStyle/>
                    <a:p>
                      <a:pPr algn="ctr"/>
                      <a:r>
                        <a:rPr lang="en-US" sz="1200" b="1" dirty="0" smtClean="0">
                          <a:solidFill>
                            <a:srgbClr val="0070C0"/>
                          </a:solidFill>
                        </a:rPr>
                        <a:t>Rotation</a:t>
                      </a:r>
                    </a:p>
                    <a:p>
                      <a:pPr algn="ctr"/>
                      <a:r>
                        <a:rPr lang="en-US" sz="1200" b="1" dirty="0" smtClean="0">
                          <a:solidFill>
                            <a:srgbClr val="0070C0"/>
                          </a:solidFill>
                        </a:rPr>
                        <a:t>Barely/Barely</a:t>
                      </a:r>
                      <a:endParaRPr lang="en-US" sz="1200" b="1" dirty="0">
                        <a:solidFill>
                          <a:srgbClr val="0070C0"/>
                        </a:solidFill>
                      </a:endParaRPr>
                    </a:p>
                  </a:txBody>
                  <a:tcPr/>
                </a:tc>
                <a:tc hMerge="1">
                  <a:txBody>
                    <a:bodyPr/>
                    <a:lstStyle/>
                    <a:p>
                      <a:pPr algn="ctr"/>
                      <a:endParaRPr lang="en-US" sz="900" dirty="0"/>
                    </a:p>
                  </a:txBody>
                  <a:tcPr/>
                </a:tc>
                <a:tc hMerge="1">
                  <a:txBody>
                    <a:bodyPr/>
                    <a:lstStyle/>
                    <a:p>
                      <a:pPr algn="ctr"/>
                      <a:endParaRPr lang="en-US" sz="900" dirty="0"/>
                    </a:p>
                  </a:txBody>
                  <a:tcPr/>
                </a:tc>
                <a:tc gridSpan="4">
                  <a:txBody>
                    <a:bodyPr/>
                    <a:lstStyle/>
                    <a:p>
                      <a:pPr algn="ctr"/>
                      <a:r>
                        <a:rPr lang="en-US" sz="1200" b="1" dirty="0" smtClean="0">
                          <a:solidFill>
                            <a:srgbClr val="0070C0"/>
                          </a:solidFill>
                        </a:rPr>
                        <a:t>Rotation</a:t>
                      </a:r>
                    </a:p>
                    <a:p>
                      <a:pPr algn="ctr"/>
                      <a:r>
                        <a:rPr lang="en-US" sz="1200" b="1" dirty="0" smtClean="0">
                          <a:solidFill>
                            <a:srgbClr val="0070C0"/>
                          </a:solidFill>
                        </a:rPr>
                        <a:t>Barely / Pea-barely</a:t>
                      </a:r>
                      <a:endParaRPr lang="en-US" sz="1200" b="1" dirty="0">
                        <a:solidFill>
                          <a:srgbClr val="0070C0"/>
                        </a:solidFill>
                      </a:endParaRPr>
                    </a:p>
                  </a:txBody>
                  <a:tcPr/>
                </a:tc>
                <a:tc hMerge="1">
                  <a:txBody>
                    <a:bodyPr/>
                    <a:lstStyle/>
                    <a:p>
                      <a:pPr algn="ctr"/>
                      <a:endParaRPr lang="en-US" sz="900" dirty="0"/>
                    </a:p>
                  </a:txBody>
                  <a:tcPr/>
                </a:tc>
                <a:tc hMerge="1">
                  <a:txBody>
                    <a:bodyPr/>
                    <a:lstStyle/>
                    <a:p>
                      <a:pPr algn="ctr"/>
                      <a:endParaRPr lang="en-US" sz="900" dirty="0"/>
                    </a:p>
                  </a:txBody>
                  <a:tcPr/>
                </a:tc>
                <a:tc hMerge="1">
                  <a:txBody>
                    <a:bodyPr/>
                    <a:lstStyle/>
                    <a:p>
                      <a:pPr algn="ctr"/>
                      <a:endParaRPr lang="en-US" sz="900" dirty="0"/>
                    </a:p>
                  </a:txBody>
                  <a:tcPr/>
                </a:tc>
                <a:tc gridSpan="4">
                  <a:txBody>
                    <a:bodyPr/>
                    <a:lstStyle/>
                    <a:p>
                      <a:pPr algn="ctr"/>
                      <a:r>
                        <a:rPr lang="en-US" sz="1200" b="1" dirty="0" smtClean="0">
                          <a:solidFill>
                            <a:srgbClr val="0070C0"/>
                          </a:solidFill>
                        </a:rPr>
                        <a:t>Rotation</a:t>
                      </a:r>
                    </a:p>
                    <a:p>
                      <a:pPr algn="ctr"/>
                      <a:r>
                        <a:rPr lang="en-US" sz="1200" b="1" dirty="0" smtClean="0">
                          <a:solidFill>
                            <a:srgbClr val="0070C0"/>
                          </a:solidFill>
                        </a:rPr>
                        <a:t>Barely/Pea-triticale</a:t>
                      </a:r>
                      <a:endParaRPr lang="en-US" sz="1200" b="1" dirty="0">
                        <a:solidFill>
                          <a:srgbClr val="0070C0"/>
                        </a:solidFill>
                      </a:endParaRPr>
                    </a:p>
                  </a:txBody>
                  <a:tcPr/>
                </a:tc>
                <a:tc hMerge="1">
                  <a:txBody>
                    <a:bodyPr/>
                    <a:lstStyle/>
                    <a:p>
                      <a:pPr algn="ctr"/>
                      <a:endParaRPr lang="en-US" sz="900" dirty="0"/>
                    </a:p>
                  </a:txBody>
                  <a:tcPr/>
                </a:tc>
                <a:tc hMerge="1">
                  <a:txBody>
                    <a:bodyPr/>
                    <a:lstStyle/>
                    <a:p>
                      <a:pPr algn="ctr"/>
                      <a:endParaRPr lang="en-US" sz="900" dirty="0"/>
                    </a:p>
                  </a:txBody>
                  <a:tcPr/>
                </a:tc>
                <a:tc hMerge="1">
                  <a:txBody>
                    <a:bodyPr/>
                    <a:lstStyle/>
                    <a:p>
                      <a:pPr algn="ctr"/>
                      <a:endParaRPr lang="en-US" sz="900" dirty="0"/>
                    </a:p>
                  </a:txBody>
                  <a:tcPr/>
                </a:tc>
              </a:tr>
              <a:tr h="341374">
                <a:tc gridSpan="3">
                  <a:txBody>
                    <a:bodyPr/>
                    <a:lstStyle/>
                    <a:p>
                      <a:pPr marL="0" marR="0">
                        <a:lnSpc>
                          <a:spcPct val="115000"/>
                        </a:lnSpc>
                        <a:spcBef>
                          <a:spcPts val="0"/>
                        </a:spcBef>
                        <a:spcAft>
                          <a:spcPts val="0"/>
                        </a:spcAft>
                      </a:pPr>
                      <a:r>
                        <a:rPr lang="en-US" sz="1200" dirty="0" smtClean="0">
                          <a:effectLst/>
                          <a:latin typeface="Calibri" panose="020F0502020204030204" pitchFamily="34" charset="0"/>
                          <a:ea typeface="Times New Roman" panose="02020603050405020304" pitchFamily="18" charset="0"/>
                          <a:cs typeface="Arial" panose="020B0604020202020204" pitchFamily="34" charset="0"/>
                        </a:rPr>
                        <a:t>Net Return (NR – DZD/Ha)</a:t>
                      </a:r>
                      <a:endParaRPr lang="en-US" sz="1200" dirty="0">
                        <a:effectLst/>
                        <a:latin typeface="Calibri" panose="020F0502020204030204" pitchFamily="34" charset="0"/>
                        <a:ea typeface="Times New Roman" panose="02020603050405020304" pitchFamily="18" charset="0"/>
                        <a:cs typeface="Arial" panose="020B0604020202020204" pitchFamily="34" charset="0"/>
                      </a:endParaRPr>
                    </a:p>
                  </a:txBody>
                  <a:tcPr marL="44450" marR="44450" marT="0" marB="0" anchor="b"/>
                </a:tc>
                <a:tc hMerge="1">
                  <a:txBody>
                    <a:bodyPr/>
                    <a:lstStyle/>
                    <a:p>
                      <a:pPr algn="ctr"/>
                      <a:endParaRPr lang="en-US" sz="1400" b="1" dirty="0"/>
                    </a:p>
                  </a:txBody>
                  <a:tcPr/>
                </a:tc>
                <a:tc hMerge="1">
                  <a:txBody>
                    <a:bodyPr/>
                    <a:lstStyle/>
                    <a:p>
                      <a:pPr algn="ctr"/>
                      <a:endParaRPr lang="en-US" sz="900" dirty="0"/>
                    </a:p>
                  </a:txBody>
                  <a:tcPr/>
                </a:tc>
                <a:tc gridSpan="3">
                  <a:txBody>
                    <a:bodyPr/>
                    <a:lstStyle/>
                    <a:p>
                      <a:pPr algn="ctr"/>
                      <a:r>
                        <a:rPr lang="fr-FR" sz="1400" b="1" kern="1200" dirty="0" smtClean="0">
                          <a:solidFill>
                            <a:schemeClr val="dk1"/>
                          </a:solidFill>
                          <a:effectLst/>
                          <a:latin typeface="+mn-lt"/>
                          <a:ea typeface="+mn-ea"/>
                          <a:cs typeface="+mn-cs"/>
                        </a:rPr>
                        <a:t>223508,00</a:t>
                      </a:r>
                      <a:endParaRPr lang="en-US" sz="1400" b="1" dirty="0"/>
                    </a:p>
                  </a:txBody>
                  <a:tcPr/>
                </a:tc>
                <a:tc hMerge="1">
                  <a:txBody>
                    <a:bodyPr/>
                    <a:lstStyle/>
                    <a:p>
                      <a:pPr algn="ctr"/>
                      <a:endParaRPr lang="en-US" sz="900" dirty="0"/>
                    </a:p>
                  </a:txBody>
                  <a:tcPr/>
                </a:tc>
                <a:tc hMerge="1">
                  <a:txBody>
                    <a:bodyPr/>
                    <a:lstStyle/>
                    <a:p>
                      <a:pPr algn="ctr"/>
                      <a:endParaRPr lang="en-US" sz="900" dirty="0"/>
                    </a:p>
                  </a:txBody>
                  <a:tcPr/>
                </a:tc>
                <a:tc gridSpan="4">
                  <a:txBody>
                    <a:bodyPr/>
                    <a:lstStyle/>
                    <a:p>
                      <a:pPr algn="ctr"/>
                      <a:r>
                        <a:rPr lang="fr-FR" sz="1400" b="1" kern="1200" dirty="0" smtClean="0">
                          <a:solidFill>
                            <a:schemeClr val="dk1"/>
                          </a:solidFill>
                          <a:effectLst/>
                          <a:latin typeface="+mn-lt"/>
                          <a:ea typeface="+mn-ea"/>
                          <a:cs typeface="+mn-cs"/>
                        </a:rPr>
                        <a:t>217445,95</a:t>
                      </a:r>
                      <a:endParaRPr lang="en-US" sz="1400" b="1" dirty="0"/>
                    </a:p>
                  </a:txBody>
                  <a:tcPr/>
                </a:tc>
                <a:tc hMerge="1">
                  <a:txBody>
                    <a:bodyPr/>
                    <a:lstStyle/>
                    <a:p>
                      <a:pPr algn="ctr"/>
                      <a:endParaRPr lang="en-US" sz="900" dirty="0"/>
                    </a:p>
                  </a:txBody>
                  <a:tcPr/>
                </a:tc>
                <a:tc hMerge="1">
                  <a:txBody>
                    <a:bodyPr/>
                    <a:lstStyle/>
                    <a:p>
                      <a:pPr algn="ctr"/>
                      <a:endParaRPr lang="en-US" sz="900" dirty="0"/>
                    </a:p>
                  </a:txBody>
                  <a:tcPr/>
                </a:tc>
                <a:tc hMerge="1">
                  <a:txBody>
                    <a:bodyPr/>
                    <a:lstStyle/>
                    <a:p>
                      <a:pPr algn="ctr"/>
                      <a:endParaRPr lang="en-US" sz="900" dirty="0"/>
                    </a:p>
                  </a:txBody>
                  <a:tcPr/>
                </a:tc>
                <a:tc gridSpan="4">
                  <a:txBody>
                    <a:bodyPr/>
                    <a:lstStyle/>
                    <a:p>
                      <a:pPr algn="ctr"/>
                      <a:r>
                        <a:rPr lang="fr-FR" sz="1400" b="1" kern="1200" dirty="0" smtClean="0">
                          <a:solidFill>
                            <a:schemeClr val="dk1"/>
                          </a:solidFill>
                          <a:effectLst/>
                          <a:latin typeface="+mn-lt"/>
                          <a:ea typeface="+mn-ea"/>
                          <a:cs typeface="+mn-cs"/>
                        </a:rPr>
                        <a:t>197895,95</a:t>
                      </a:r>
                      <a:endParaRPr lang="en-US" sz="1400" b="1" dirty="0"/>
                    </a:p>
                  </a:txBody>
                  <a:tcPr/>
                </a:tc>
                <a:tc hMerge="1">
                  <a:txBody>
                    <a:bodyPr/>
                    <a:lstStyle/>
                    <a:p>
                      <a:pPr algn="ctr"/>
                      <a:endParaRPr lang="en-US" sz="900" dirty="0"/>
                    </a:p>
                  </a:txBody>
                  <a:tcPr/>
                </a:tc>
                <a:tc hMerge="1">
                  <a:txBody>
                    <a:bodyPr/>
                    <a:lstStyle/>
                    <a:p>
                      <a:pPr algn="ctr"/>
                      <a:endParaRPr lang="en-US" sz="900" dirty="0"/>
                    </a:p>
                  </a:txBody>
                  <a:tcPr/>
                </a:tc>
                <a:tc hMerge="1">
                  <a:txBody>
                    <a:bodyPr/>
                    <a:lstStyle/>
                    <a:p>
                      <a:pPr algn="ctr"/>
                      <a:endParaRPr lang="en-US" sz="900" dirty="0"/>
                    </a:p>
                  </a:txBody>
                  <a:tcPr/>
                </a:tc>
              </a:tr>
              <a:tr h="341374">
                <a:tc gridSpan="3">
                  <a:txBody>
                    <a:bodyPr/>
                    <a:lstStyle/>
                    <a:p>
                      <a:r>
                        <a:rPr lang="en-US" sz="1200" dirty="0" smtClean="0"/>
                        <a:t>BCR</a:t>
                      </a:r>
                      <a:endParaRPr lang="en-US" sz="1200" dirty="0"/>
                    </a:p>
                  </a:txBody>
                  <a:tcPr/>
                </a:tc>
                <a:tc hMerge="1">
                  <a:txBody>
                    <a:bodyPr/>
                    <a:lstStyle/>
                    <a:p>
                      <a:pPr algn="ctr"/>
                      <a:endParaRPr lang="en-US" sz="1400" b="1" dirty="0">
                        <a:solidFill>
                          <a:srgbClr val="FF0000"/>
                        </a:solidFill>
                      </a:endParaRPr>
                    </a:p>
                  </a:txBody>
                  <a:tcPr/>
                </a:tc>
                <a:tc hMerge="1">
                  <a:txBody>
                    <a:bodyPr/>
                    <a:lstStyle/>
                    <a:p>
                      <a:pPr algn="ctr"/>
                      <a:endParaRPr lang="en-US" sz="900" dirty="0"/>
                    </a:p>
                  </a:txBody>
                  <a:tcPr/>
                </a:tc>
                <a:tc gridSpan="3">
                  <a:txBody>
                    <a:bodyPr/>
                    <a:lstStyle/>
                    <a:p>
                      <a:pPr algn="ctr"/>
                      <a:r>
                        <a:rPr lang="en-US" sz="1400" b="1" dirty="0" smtClean="0">
                          <a:solidFill>
                            <a:srgbClr val="FF0000"/>
                          </a:solidFill>
                        </a:rPr>
                        <a:t>3.7</a:t>
                      </a:r>
                      <a:endParaRPr lang="en-US" sz="1400" b="1" dirty="0">
                        <a:solidFill>
                          <a:srgbClr val="FF0000"/>
                        </a:solidFill>
                      </a:endParaRPr>
                    </a:p>
                  </a:txBody>
                  <a:tcPr/>
                </a:tc>
                <a:tc hMerge="1">
                  <a:txBody>
                    <a:bodyPr/>
                    <a:lstStyle/>
                    <a:p>
                      <a:pPr algn="ctr"/>
                      <a:endParaRPr lang="en-US" sz="900" dirty="0"/>
                    </a:p>
                  </a:txBody>
                  <a:tcPr/>
                </a:tc>
                <a:tc hMerge="1">
                  <a:txBody>
                    <a:bodyPr/>
                    <a:lstStyle/>
                    <a:p>
                      <a:pPr algn="ctr"/>
                      <a:endParaRPr lang="en-US" sz="900" dirty="0"/>
                    </a:p>
                  </a:txBody>
                  <a:tcPr/>
                </a:tc>
                <a:tc gridSpan="4">
                  <a:txBody>
                    <a:bodyPr/>
                    <a:lstStyle/>
                    <a:p>
                      <a:pPr algn="ctr"/>
                      <a:r>
                        <a:rPr lang="en-US" sz="1400" b="1" dirty="0" smtClean="0"/>
                        <a:t>3.4</a:t>
                      </a:r>
                      <a:endParaRPr lang="en-US" sz="1400" b="1" dirty="0"/>
                    </a:p>
                  </a:txBody>
                  <a:tcPr/>
                </a:tc>
                <a:tc hMerge="1">
                  <a:txBody>
                    <a:bodyPr/>
                    <a:lstStyle/>
                    <a:p>
                      <a:pPr algn="ctr"/>
                      <a:endParaRPr lang="en-US" sz="900" dirty="0"/>
                    </a:p>
                  </a:txBody>
                  <a:tcPr/>
                </a:tc>
                <a:tc hMerge="1">
                  <a:txBody>
                    <a:bodyPr/>
                    <a:lstStyle/>
                    <a:p>
                      <a:pPr algn="ctr"/>
                      <a:endParaRPr lang="en-US" sz="900" dirty="0"/>
                    </a:p>
                  </a:txBody>
                  <a:tcPr/>
                </a:tc>
                <a:tc hMerge="1">
                  <a:txBody>
                    <a:bodyPr/>
                    <a:lstStyle/>
                    <a:p>
                      <a:pPr algn="ctr"/>
                      <a:endParaRPr lang="en-US" sz="900" dirty="0"/>
                    </a:p>
                  </a:txBody>
                  <a:tcPr/>
                </a:tc>
                <a:tc gridSpan="4">
                  <a:txBody>
                    <a:bodyPr/>
                    <a:lstStyle/>
                    <a:p>
                      <a:pPr algn="ctr"/>
                      <a:r>
                        <a:rPr lang="en-US" sz="1400" b="1" dirty="0" smtClean="0"/>
                        <a:t>3.2</a:t>
                      </a:r>
                      <a:endParaRPr lang="en-US" sz="1400" b="1" dirty="0"/>
                    </a:p>
                  </a:txBody>
                  <a:tcPr/>
                </a:tc>
                <a:tc hMerge="1">
                  <a:txBody>
                    <a:bodyPr/>
                    <a:lstStyle/>
                    <a:p>
                      <a:pPr algn="ctr"/>
                      <a:endParaRPr lang="en-US" sz="900" dirty="0"/>
                    </a:p>
                  </a:txBody>
                  <a:tcPr/>
                </a:tc>
                <a:tc hMerge="1">
                  <a:txBody>
                    <a:bodyPr/>
                    <a:lstStyle/>
                    <a:p>
                      <a:pPr algn="ctr"/>
                      <a:endParaRPr lang="en-US" sz="900" dirty="0"/>
                    </a:p>
                  </a:txBody>
                  <a:tcPr/>
                </a:tc>
                <a:tc hMerge="1">
                  <a:txBody>
                    <a:bodyPr/>
                    <a:lstStyle/>
                    <a:p>
                      <a:pPr algn="ctr"/>
                      <a:endParaRPr lang="en-US" sz="900" dirty="0"/>
                    </a:p>
                  </a:txBody>
                  <a:tcPr/>
                </a:tc>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2336187234"/>
              </p:ext>
            </p:extLst>
          </p:nvPr>
        </p:nvGraphicFramePr>
        <p:xfrm>
          <a:off x="411479" y="4146367"/>
          <a:ext cx="8403338" cy="1371600"/>
        </p:xfrm>
        <a:graphic>
          <a:graphicData uri="http://schemas.openxmlformats.org/drawingml/2006/table">
            <a:tbl>
              <a:tblPr firstRow="1" bandRow="1">
                <a:tableStyleId>{5C22544A-7EE6-4342-B048-85BDC9FD1C3A}</a:tableStyleId>
              </a:tblPr>
              <a:tblGrid>
                <a:gridCol w="1746505"/>
                <a:gridCol w="2496312"/>
                <a:gridCol w="4160521"/>
              </a:tblGrid>
              <a:tr h="251897">
                <a:tc gridSpan="3">
                  <a:txBody>
                    <a:bodyPr/>
                    <a:lstStyle/>
                    <a:p>
                      <a:pPr algn="ctr"/>
                      <a:r>
                        <a:rPr lang="en-US" sz="1400" b="1" dirty="0" smtClean="0">
                          <a:solidFill>
                            <a:srgbClr val="00B050"/>
                          </a:solidFill>
                        </a:rPr>
                        <a:t>Sowing</a:t>
                      </a:r>
                      <a:r>
                        <a:rPr lang="en-US" sz="1400" b="1" baseline="0" dirty="0" smtClean="0">
                          <a:solidFill>
                            <a:srgbClr val="00B050"/>
                          </a:solidFill>
                        </a:rPr>
                        <a:t> Dates (Wheat CA)</a:t>
                      </a:r>
                      <a:endParaRPr lang="en-US" sz="1400" b="1" dirty="0">
                        <a:solidFill>
                          <a:srgbClr val="00B050"/>
                        </a:solidFill>
                      </a:endParaRPr>
                    </a:p>
                  </a:txBody>
                  <a:tcPr>
                    <a:noFill/>
                  </a:tcPr>
                </a:tc>
                <a:tc hMerge="1">
                  <a:txBody>
                    <a:bodyPr/>
                    <a:lstStyle/>
                    <a:p>
                      <a:pPr algn="ctr"/>
                      <a:endParaRPr lang="en-US" sz="1400" b="1" dirty="0">
                        <a:solidFill>
                          <a:srgbClr val="00B050"/>
                        </a:solidFill>
                      </a:endParaRPr>
                    </a:p>
                  </a:txBody>
                  <a:tcPr/>
                </a:tc>
                <a:tc hMerge="1">
                  <a:txBody>
                    <a:bodyPr/>
                    <a:lstStyle/>
                    <a:p>
                      <a:pPr algn="ctr"/>
                      <a:endParaRPr lang="en-US" sz="1400" b="1" dirty="0">
                        <a:solidFill>
                          <a:srgbClr val="FF0000"/>
                        </a:solidFill>
                      </a:endParaRPr>
                    </a:p>
                  </a:txBody>
                  <a:tcPr/>
                </a:tc>
              </a:tr>
              <a:tr h="298184">
                <a:tc>
                  <a:txBody>
                    <a:bodyPr/>
                    <a:lstStyle/>
                    <a:p>
                      <a:endParaRPr lang="en-US" sz="1400"/>
                    </a:p>
                  </a:txBody>
                  <a:tcPr/>
                </a:tc>
                <a:tc>
                  <a:txBody>
                    <a:bodyPr/>
                    <a:lstStyle/>
                    <a:p>
                      <a:pPr algn="ctr"/>
                      <a:r>
                        <a:rPr lang="fr-FR" sz="1400" b="1" kern="1200" dirty="0" err="1" smtClean="0">
                          <a:solidFill>
                            <a:schemeClr val="accent6">
                              <a:lumMod val="75000"/>
                            </a:schemeClr>
                          </a:solidFill>
                          <a:effectLst/>
                          <a:latin typeface="+mn-lt"/>
                          <a:ea typeface="+mn-ea"/>
                          <a:cs typeface="+mn-cs"/>
                        </a:rPr>
                        <a:t>Sowing</a:t>
                      </a:r>
                      <a:r>
                        <a:rPr lang="fr-FR" sz="1400" b="1" kern="1200" dirty="0" smtClean="0">
                          <a:solidFill>
                            <a:schemeClr val="accent6">
                              <a:lumMod val="75000"/>
                            </a:schemeClr>
                          </a:solidFill>
                          <a:effectLst/>
                          <a:latin typeface="+mn-lt"/>
                          <a:ea typeface="+mn-ea"/>
                          <a:cs typeface="+mn-cs"/>
                        </a:rPr>
                        <a:t> date 1: 10/11/2014</a:t>
                      </a:r>
                      <a:endParaRPr lang="en-US" sz="1400" b="1" dirty="0">
                        <a:solidFill>
                          <a:schemeClr val="accent6">
                            <a:lumMod val="75000"/>
                          </a:schemeClr>
                        </a:solidFill>
                      </a:endParaRPr>
                    </a:p>
                  </a:txBody>
                  <a:tcPr/>
                </a:tc>
                <a:tc>
                  <a:txBody>
                    <a:bodyPr/>
                    <a:lstStyle/>
                    <a:p>
                      <a:pPr algn="ctr"/>
                      <a:r>
                        <a:rPr lang="fr-FR" sz="1400" b="1" kern="1200" dirty="0" err="1" smtClean="0">
                          <a:solidFill>
                            <a:schemeClr val="accent6">
                              <a:lumMod val="75000"/>
                            </a:schemeClr>
                          </a:solidFill>
                          <a:effectLst/>
                          <a:latin typeface="+mn-lt"/>
                          <a:ea typeface="+mn-ea"/>
                          <a:cs typeface="+mn-cs"/>
                        </a:rPr>
                        <a:t>Sowing</a:t>
                      </a:r>
                      <a:r>
                        <a:rPr lang="fr-FR" sz="1400" b="1" kern="1200" dirty="0" smtClean="0">
                          <a:solidFill>
                            <a:schemeClr val="accent6">
                              <a:lumMod val="75000"/>
                            </a:schemeClr>
                          </a:solidFill>
                          <a:effectLst/>
                          <a:latin typeface="+mn-lt"/>
                          <a:ea typeface="+mn-ea"/>
                          <a:cs typeface="+mn-cs"/>
                        </a:rPr>
                        <a:t> date 2: 17/12/2014</a:t>
                      </a:r>
                      <a:endParaRPr lang="en-US" sz="1400" b="1" dirty="0">
                        <a:solidFill>
                          <a:schemeClr val="accent6">
                            <a:lumMod val="75000"/>
                          </a:schemeClr>
                        </a:solidFill>
                      </a:endParaRPr>
                    </a:p>
                  </a:txBody>
                  <a:tcPr/>
                </a:tc>
              </a:tr>
              <a:tr h="266237">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effectLst/>
                          <a:latin typeface="Calibri" panose="020F0502020204030204" pitchFamily="34" charset="0"/>
                          <a:ea typeface="Times New Roman" panose="02020603050405020304" pitchFamily="18" charset="0"/>
                          <a:cs typeface="Arial" panose="020B0604020202020204" pitchFamily="34" charset="0"/>
                        </a:rPr>
                        <a:t>Net Return (NR – DZD/Ha)</a:t>
                      </a:r>
                    </a:p>
                  </a:txBody>
                  <a:tcPr/>
                </a:tc>
                <a:tc>
                  <a:txBody>
                    <a:bodyPr/>
                    <a:lstStyle/>
                    <a:p>
                      <a:pPr algn="ctr"/>
                      <a:r>
                        <a:rPr lang="fr-FR" sz="1400" b="1" kern="1200" dirty="0" smtClean="0">
                          <a:solidFill>
                            <a:schemeClr val="dk1"/>
                          </a:solidFill>
                          <a:effectLst/>
                          <a:latin typeface="+mn-lt"/>
                          <a:ea typeface="+mn-ea"/>
                          <a:cs typeface="+mn-cs"/>
                        </a:rPr>
                        <a:t>246998</a:t>
                      </a:r>
                      <a:endParaRPr lang="en-US" sz="1400" dirty="0"/>
                    </a:p>
                  </a:txBody>
                  <a:tcPr/>
                </a:tc>
                <a:tc>
                  <a:txBody>
                    <a:bodyPr/>
                    <a:lstStyle/>
                    <a:p>
                      <a:pPr algn="ctr"/>
                      <a:r>
                        <a:rPr lang="fr-FR" sz="1400" b="1" kern="1200" dirty="0" smtClean="0">
                          <a:solidFill>
                            <a:schemeClr val="dk1"/>
                          </a:solidFill>
                          <a:effectLst/>
                          <a:latin typeface="+mn-lt"/>
                          <a:ea typeface="+mn-ea"/>
                          <a:cs typeface="+mn-cs"/>
                        </a:rPr>
                        <a:t>185813</a:t>
                      </a:r>
                      <a:endParaRPr lang="en-US" sz="1400" dirty="0"/>
                    </a:p>
                  </a:txBody>
                  <a:tcPr/>
                </a:tc>
              </a:tr>
              <a:tr h="266237">
                <a:tc>
                  <a:txBody>
                    <a:bodyPr/>
                    <a:lstStyle/>
                    <a:p>
                      <a:r>
                        <a:rPr lang="en-US" sz="1400" dirty="0" smtClean="0"/>
                        <a:t>BCR</a:t>
                      </a:r>
                      <a:endParaRPr lang="en-US" sz="1400" dirty="0"/>
                    </a:p>
                  </a:txBody>
                  <a:tcPr/>
                </a:tc>
                <a:tc>
                  <a:txBody>
                    <a:bodyPr/>
                    <a:lstStyle/>
                    <a:p>
                      <a:pPr algn="ctr"/>
                      <a:r>
                        <a:rPr lang="en-US" sz="1400" b="1" dirty="0" smtClean="0">
                          <a:solidFill>
                            <a:srgbClr val="FF0000"/>
                          </a:solidFill>
                        </a:rPr>
                        <a:t>4.9</a:t>
                      </a:r>
                      <a:endParaRPr lang="en-US" sz="1400" b="1" dirty="0">
                        <a:solidFill>
                          <a:srgbClr val="FF0000"/>
                        </a:solidFill>
                      </a:endParaRPr>
                    </a:p>
                  </a:txBody>
                  <a:tcPr/>
                </a:tc>
                <a:tc>
                  <a:txBody>
                    <a:bodyPr/>
                    <a:lstStyle/>
                    <a:p>
                      <a:pPr algn="ctr"/>
                      <a:r>
                        <a:rPr lang="en-US" sz="1400" b="1" dirty="0" smtClean="0"/>
                        <a:t>4</a:t>
                      </a:r>
                      <a:endParaRPr lang="en-US" sz="1400" b="1" dirty="0"/>
                    </a:p>
                  </a:txBody>
                  <a:tcPr/>
                </a:tc>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2536285321"/>
              </p:ext>
            </p:extLst>
          </p:nvPr>
        </p:nvGraphicFramePr>
        <p:xfrm>
          <a:off x="411479" y="5452327"/>
          <a:ext cx="8403338" cy="1371600"/>
        </p:xfrm>
        <a:graphic>
          <a:graphicData uri="http://schemas.openxmlformats.org/drawingml/2006/table">
            <a:tbl>
              <a:tblPr firstRow="1" bandRow="1">
                <a:tableStyleId>{5C22544A-7EE6-4342-B048-85BDC9FD1C3A}</a:tableStyleId>
              </a:tblPr>
              <a:tblGrid>
                <a:gridCol w="1691641"/>
                <a:gridCol w="3044952"/>
                <a:gridCol w="3666745"/>
              </a:tblGrid>
              <a:tr h="280280">
                <a:tc gridSpan="3">
                  <a:txBody>
                    <a:bodyPr/>
                    <a:lstStyle/>
                    <a:p>
                      <a:pPr algn="ctr"/>
                      <a:r>
                        <a:rPr lang="en-US" sz="1400" b="1" dirty="0" smtClean="0">
                          <a:solidFill>
                            <a:srgbClr val="00B050"/>
                          </a:solidFill>
                        </a:rPr>
                        <a:t>Grazing (CA)</a:t>
                      </a:r>
                      <a:endParaRPr lang="en-US" sz="1400" b="1" dirty="0">
                        <a:solidFill>
                          <a:srgbClr val="00B050"/>
                        </a:solidFill>
                      </a:endParaRPr>
                    </a:p>
                  </a:txBody>
                  <a:tcPr>
                    <a:noFill/>
                  </a:tcPr>
                </a:tc>
                <a:tc hMerge="1">
                  <a:txBody>
                    <a:bodyPr/>
                    <a:lstStyle/>
                    <a:p>
                      <a:pPr algn="ctr"/>
                      <a:endParaRPr lang="en-US" sz="1400" b="1" dirty="0">
                        <a:solidFill>
                          <a:srgbClr val="00B050"/>
                        </a:solidFill>
                      </a:endParaRPr>
                    </a:p>
                  </a:txBody>
                  <a:tcPr/>
                </a:tc>
                <a:tc hMerge="1">
                  <a:txBody>
                    <a:bodyPr/>
                    <a:lstStyle/>
                    <a:p>
                      <a:pPr algn="ctr"/>
                      <a:endParaRPr lang="en-US" sz="1400" b="1" dirty="0">
                        <a:solidFill>
                          <a:srgbClr val="FF0000"/>
                        </a:solidFill>
                      </a:endParaRPr>
                    </a:p>
                  </a:txBody>
                  <a:tcPr/>
                </a:tc>
              </a:tr>
              <a:tr h="280280">
                <a:tc>
                  <a:txBody>
                    <a:bodyPr/>
                    <a:lstStyle/>
                    <a:p>
                      <a:endParaRPr lang="en-US" sz="1400" dirty="0"/>
                    </a:p>
                  </a:txBody>
                  <a:tcPr/>
                </a:tc>
                <a:tc>
                  <a:txBody>
                    <a:bodyPr/>
                    <a:lstStyle/>
                    <a:p>
                      <a:pPr algn="ctr"/>
                      <a:r>
                        <a:rPr lang="fr-FR" sz="1400" b="1" kern="1200" dirty="0" err="1" smtClean="0">
                          <a:solidFill>
                            <a:schemeClr val="accent6">
                              <a:lumMod val="75000"/>
                            </a:schemeClr>
                          </a:solidFill>
                          <a:effectLst/>
                          <a:latin typeface="+mn-lt"/>
                          <a:ea typeface="+mn-ea"/>
                          <a:cs typeface="+mn-cs"/>
                        </a:rPr>
                        <a:t>Grazing</a:t>
                      </a:r>
                      <a:r>
                        <a:rPr lang="fr-FR" sz="1400" b="1" kern="1200" dirty="0" smtClean="0">
                          <a:solidFill>
                            <a:schemeClr val="accent6">
                              <a:lumMod val="75000"/>
                            </a:schemeClr>
                          </a:solidFill>
                          <a:effectLst/>
                          <a:latin typeface="+mn-lt"/>
                          <a:ea typeface="+mn-ea"/>
                          <a:cs typeface="+mn-cs"/>
                        </a:rPr>
                        <a:t> (10%)</a:t>
                      </a:r>
                      <a:endParaRPr lang="en-US" sz="1400" b="1" dirty="0">
                        <a:solidFill>
                          <a:schemeClr val="accent6">
                            <a:lumMod val="75000"/>
                          </a:schemeClr>
                        </a:solidFill>
                      </a:endParaRPr>
                    </a:p>
                  </a:txBody>
                  <a:tcPr/>
                </a:tc>
                <a:tc>
                  <a:txBody>
                    <a:bodyPr/>
                    <a:lstStyle/>
                    <a:p>
                      <a:pPr algn="ctr"/>
                      <a:r>
                        <a:rPr lang="fr-FR" sz="1400" b="1" kern="1200" dirty="0" err="1" smtClean="0">
                          <a:solidFill>
                            <a:schemeClr val="accent6">
                              <a:lumMod val="75000"/>
                            </a:schemeClr>
                          </a:solidFill>
                          <a:effectLst/>
                          <a:latin typeface="+mn-lt"/>
                          <a:ea typeface="+mn-ea"/>
                          <a:cs typeface="+mn-cs"/>
                        </a:rPr>
                        <a:t>Grazing</a:t>
                      </a:r>
                      <a:r>
                        <a:rPr lang="fr-FR" sz="1400" b="1" kern="1200" dirty="0" smtClean="0">
                          <a:solidFill>
                            <a:schemeClr val="accent6">
                              <a:lumMod val="75000"/>
                            </a:schemeClr>
                          </a:solidFill>
                          <a:effectLst/>
                          <a:latin typeface="+mn-lt"/>
                          <a:ea typeface="+mn-ea"/>
                          <a:cs typeface="+mn-cs"/>
                        </a:rPr>
                        <a:t> (50%)</a:t>
                      </a:r>
                      <a:endParaRPr lang="en-US" sz="1400" b="1" dirty="0">
                        <a:solidFill>
                          <a:schemeClr val="accent6">
                            <a:lumMod val="75000"/>
                          </a:schemeClr>
                        </a:solidFill>
                      </a:endParaRPr>
                    </a:p>
                  </a:txBody>
                  <a:tcPr/>
                </a:tc>
              </a:tr>
              <a:tr h="280280">
                <a:tc>
                  <a: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US" sz="1200" dirty="0" smtClean="0">
                          <a:effectLst/>
                          <a:latin typeface="Calibri" panose="020F0502020204030204" pitchFamily="34" charset="0"/>
                          <a:ea typeface="Times New Roman" panose="02020603050405020304" pitchFamily="18" charset="0"/>
                          <a:cs typeface="Arial" panose="020B0604020202020204" pitchFamily="34" charset="0"/>
                        </a:rPr>
                        <a:t>Net Return (NR – DZD/Ha)</a:t>
                      </a:r>
                    </a:p>
                  </a:txBody>
                  <a:tcPr/>
                </a:tc>
                <a:tc>
                  <a:txBody>
                    <a:bodyPr/>
                    <a:lstStyle/>
                    <a:p>
                      <a:pPr algn="ctr"/>
                      <a:r>
                        <a:rPr lang="fr-FR" sz="1400" b="1" kern="1200" dirty="0" smtClean="0">
                          <a:solidFill>
                            <a:schemeClr val="dk1"/>
                          </a:solidFill>
                          <a:effectLst/>
                          <a:latin typeface="+mn-lt"/>
                          <a:ea typeface="+mn-ea"/>
                          <a:cs typeface="+mn-cs"/>
                        </a:rPr>
                        <a:t>226118,2</a:t>
                      </a:r>
                      <a:endParaRPr lang="en-US" sz="1400" dirty="0"/>
                    </a:p>
                  </a:txBody>
                  <a:tcPr/>
                </a:tc>
                <a:tc>
                  <a:txBody>
                    <a:bodyPr/>
                    <a:lstStyle/>
                    <a:p>
                      <a:pPr algn="ctr"/>
                      <a:r>
                        <a:rPr lang="fr-FR" sz="1400" b="1" kern="1200" dirty="0" smtClean="0">
                          <a:solidFill>
                            <a:schemeClr val="dk1"/>
                          </a:solidFill>
                          <a:effectLst/>
                          <a:latin typeface="+mn-lt"/>
                          <a:ea typeface="+mn-ea"/>
                          <a:cs typeface="+mn-cs"/>
                        </a:rPr>
                        <a:t>275090,2</a:t>
                      </a:r>
                      <a:endParaRPr lang="en-US" sz="1400" dirty="0"/>
                    </a:p>
                  </a:txBody>
                  <a:tcPr/>
                </a:tc>
              </a:tr>
              <a:tr h="280280">
                <a:tc>
                  <a:txBody>
                    <a:bodyPr/>
                    <a:lstStyle/>
                    <a:p>
                      <a:r>
                        <a:rPr lang="en-US" sz="1400" dirty="0" smtClean="0"/>
                        <a:t>BCR</a:t>
                      </a:r>
                      <a:endParaRPr lang="en-US" sz="1400" dirty="0"/>
                    </a:p>
                  </a:txBody>
                  <a:tcPr/>
                </a:tc>
                <a:tc>
                  <a:txBody>
                    <a:bodyPr/>
                    <a:lstStyle/>
                    <a:p>
                      <a:pPr algn="ctr"/>
                      <a:r>
                        <a:rPr lang="en-US" sz="1400" b="1" dirty="0" smtClean="0">
                          <a:solidFill>
                            <a:schemeClr val="tx1"/>
                          </a:solidFill>
                        </a:rPr>
                        <a:t>8</a:t>
                      </a:r>
                      <a:endParaRPr lang="en-US" sz="1400" b="1" dirty="0">
                        <a:solidFill>
                          <a:schemeClr val="tx1"/>
                        </a:solidFill>
                      </a:endParaRPr>
                    </a:p>
                  </a:txBody>
                  <a:tcPr/>
                </a:tc>
                <a:tc>
                  <a:txBody>
                    <a:bodyPr/>
                    <a:lstStyle/>
                    <a:p>
                      <a:pPr algn="ctr"/>
                      <a:r>
                        <a:rPr lang="en-US" sz="1400" b="1" dirty="0" smtClean="0">
                          <a:solidFill>
                            <a:srgbClr val="FF0000"/>
                          </a:solidFill>
                        </a:rPr>
                        <a:t>9.8</a:t>
                      </a:r>
                      <a:endParaRPr lang="en-US" sz="1400" b="1" dirty="0">
                        <a:solidFill>
                          <a:srgbClr val="FF0000"/>
                        </a:solidFill>
                      </a:endParaRPr>
                    </a:p>
                  </a:txBody>
                  <a:tcPr/>
                </a:tc>
              </a:tr>
            </a:tbl>
          </a:graphicData>
        </a:graphic>
      </p:graphicFrame>
    </p:spTree>
    <p:extLst>
      <p:ext uri="{BB962C8B-B14F-4D97-AF65-F5344CB8AC3E}">
        <p14:creationId xmlns:p14="http://schemas.microsoft.com/office/powerpoint/2010/main" val="192674571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p:cNvSpPr>
            <a:spLocks noGrp="1"/>
          </p:cNvSpPr>
          <p:nvPr>
            <p:ph idx="1"/>
          </p:nvPr>
        </p:nvSpPr>
        <p:spPr>
          <a:xfrm>
            <a:off x="65315" y="701352"/>
            <a:ext cx="9004040" cy="1864566"/>
          </a:xfrm>
        </p:spPr>
        <p:txBody>
          <a:bodyPr>
            <a:normAutofit/>
          </a:bodyPr>
          <a:lstStyle/>
          <a:p>
            <a:pPr algn="just"/>
            <a:r>
              <a:rPr lang="en-US" sz="1800" dirty="0"/>
              <a:t>In Algeria, rural women play a significant role in economic and social </a:t>
            </a:r>
            <a:r>
              <a:rPr lang="en-US" sz="1800" dirty="0" smtClean="0"/>
              <a:t>development</a:t>
            </a:r>
          </a:p>
          <a:p>
            <a:pPr algn="just"/>
            <a:r>
              <a:rPr lang="en-US" sz="1800" dirty="0" smtClean="0"/>
              <a:t>Difficulties </a:t>
            </a:r>
            <a:r>
              <a:rPr lang="en-US" sz="1800" dirty="0"/>
              <a:t>to identify their actual </a:t>
            </a:r>
            <a:r>
              <a:rPr lang="en-US" sz="1800" dirty="0" smtClean="0"/>
              <a:t>contribution</a:t>
            </a:r>
            <a:endParaRPr lang="en-US" sz="1800" dirty="0"/>
          </a:p>
          <a:p>
            <a:pPr algn="just"/>
            <a:r>
              <a:rPr lang="en-US" sz="1800" dirty="0" smtClean="0"/>
              <a:t>Difficu</a:t>
            </a:r>
            <a:r>
              <a:rPr lang="en-US" sz="1800" dirty="0"/>
              <a:t>lties to hold focus groups with women </a:t>
            </a:r>
          </a:p>
          <a:p>
            <a:pPr algn="just"/>
            <a:r>
              <a:rPr lang="en-US" sz="1800" dirty="0" smtClean="0"/>
              <a:t>The </a:t>
            </a:r>
            <a:r>
              <a:rPr lang="en-US" sz="1800" dirty="0"/>
              <a:t>seasonal calendar of the women living in the area </a:t>
            </a:r>
            <a:r>
              <a:rPr lang="en-US" sz="1800" dirty="0" smtClean="0"/>
              <a:t>of the project </a:t>
            </a:r>
            <a:r>
              <a:rPr lang="en-US" sz="1800" dirty="0"/>
              <a:t>shows that the </a:t>
            </a:r>
            <a:r>
              <a:rPr lang="en-US" sz="1800" u="sng" dirty="0"/>
              <a:t>conservation agriculture will not increase a surplus of </a:t>
            </a:r>
            <a:r>
              <a:rPr lang="en-US" sz="1800" u="sng" dirty="0" smtClean="0"/>
              <a:t>activities</a:t>
            </a:r>
            <a:endParaRPr lang="en-US" sz="1800" dirty="0"/>
          </a:p>
        </p:txBody>
      </p:sp>
      <p:sp>
        <p:nvSpPr>
          <p:cNvPr id="4" name="Title 6"/>
          <p:cNvSpPr>
            <a:spLocks noGrp="1"/>
          </p:cNvSpPr>
          <p:nvPr>
            <p:ph type="title"/>
          </p:nvPr>
        </p:nvSpPr>
        <p:spPr>
          <a:xfrm>
            <a:off x="457200" y="76200"/>
            <a:ext cx="8229600" cy="487362"/>
          </a:xfrm>
        </p:spPr>
        <p:txBody>
          <a:bodyPr>
            <a:normAutofit/>
          </a:bodyPr>
          <a:lstStyle/>
          <a:p>
            <a:pPr algn="ctr"/>
            <a:r>
              <a:rPr lang="en-US" dirty="0" smtClean="0"/>
              <a:t>Gender limitations and advantages</a:t>
            </a:r>
            <a:endParaRPr lang="en-US" dirty="0"/>
          </a:p>
        </p:txBody>
      </p:sp>
      <p:pic>
        <p:nvPicPr>
          <p:cNvPr id="51" name="Picture 50"/>
          <p:cNvPicPr>
            <a:picLocks noChangeAspect="1"/>
          </p:cNvPicPr>
          <p:nvPr/>
        </p:nvPicPr>
        <p:blipFill>
          <a:blip r:embed="rId2"/>
          <a:stretch>
            <a:fillRect/>
          </a:stretch>
        </p:blipFill>
        <p:spPr>
          <a:xfrm>
            <a:off x="457200" y="2397967"/>
            <a:ext cx="8229599" cy="3750905"/>
          </a:xfrm>
          <a:prstGeom prst="rect">
            <a:avLst/>
          </a:prstGeom>
        </p:spPr>
      </p:pic>
    </p:spTree>
    <p:extLst>
      <p:ext uri="{BB962C8B-B14F-4D97-AF65-F5344CB8AC3E}">
        <p14:creationId xmlns:p14="http://schemas.microsoft.com/office/powerpoint/2010/main" val="375671919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6"/>
          <p:cNvSpPr>
            <a:spLocks noGrp="1"/>
          </p:cNvSpPr>
          <p:nvPr>
            <p:ph type="title"/>
          </p:nvPr>
        </p:nvSpPr>
        <p:spPr>
          <a:xfrm>
            <a:off x="457200" y="76200"/>
            <a:ext cx="8229600" cy="487362"/>
          </a:xfrm>
        </p:spPr>
        <p:txBody>
          <a:bodyPr>
            <a:normAutofit fontScale="90000"/>
          </a:bodyPr>
          <a:lstStyle/>
          <a:p>
            <a:pPr algn="ctr"/>
            <a:r>
              <a:rPr lang="en-US" dirty="0" smtClean="0"/>
              <a:t>Results and discussion</a:t>
            </a:r>
            <a:br>
              <a:rPr lang="en-US" dirty="0" smtClean="0"/>
            </a:br>
            <a:r>
              <a:rPr lang="en-US" dirty="0" smtClean="0"/>
              <a:t>Turning objectives into activities and outputs</a:t>
            </a:r>
            <a:endParaRPr lang="en-US" dirty="0"/>
          </a:p>
        </p:txBody>
      </p:sp>
      <p:sp>
        <p:nvSpPr>
          <p:cNvPr id="6" name="Rectangle 5"/>
          <p:cNvSpPr/>
          <p:nvPr/>
        </p:nvSpPr>
        <p:spPr>
          <a:xfrm>
            <a:off x="0" y="2282952"/>
            <a:ext cx="9144000" cy="16764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i="1" dirty="0" smtClean="0">
                <a:solidFill>
                  <a:srgbClr val="007A42"/>
                </a:solidFill>
              </a:rPr>
              <a:t>TAJIKISTAN PLATFORM</a:t>
            </a:r>
            <a:endParaRPr lang="en-US" sz="2400" i="1" dirty="0" smtClean="0">
              <a:solidFill>
                <a:srgbClr val="007A42"/>
              </a:solidFill>
            </a:endParaRPr>
          </a:p>
          <a:p>
            <a:endParaRPr lang="en-US" sz="2400" dirty="0"/>
          </a:p>
        </p:txBody>
      </p:sp>
    </p:spTree>
    <p:extLst>
      <p:ext uri="{BB962C8B-B14F-4D97-AF65-F5344CB8AC3E}">
        <p14:creationId xmlns:p14="http://schemas.microsoft.com/office/powerpoint/2010/main" val="3961474019"/>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p:cNvSpPr txBox="1">
            <a:spLocks/>
          </p:cNvSpPr>
          <p:nvPr/>
        </p:nvSpPr>
        <p:spPr>
          <a:xfrm>
            <a:off x="457200" y="0"/>
            <a:ext cx="8229600" cy="566928"/>
          </a:xfrm>
          <a:prstGeom prst="rect">
            <a:avLst/>
          </a:prstGeom>
        </p:spPr>
        <p:txBody>
          <a:bodyP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2400" dirty="0" smtClean="0">
                <a:solidFill>
                  <a:schemeClr val="bg1"/>
                </a:solidFill>
              </a:rPr>
              <a:t>Characterization of the Tajik platform</a:t>
            </a:r>
            <a:r>
              <a:rPr kumimoji="0" lang="en-US" sz="2400" b="0" i="0" u="none" strike="noStrike" kern="1200" cap="none" spc="0" normalizeH="0" baseline="0" noProof="0" dirty="0" smtClean="0">
                <a:ln>
                  <a:noFill/>
                </a:ln>
                <a:solidFill>
                  <a:schemeClr val="bg1"/>
                </a:solidFill>
                <a:effectLst/>
                <a:uLnTx/>
                <a:uFillTx/>
                <a:latin typeface="+mj-lt"/>
                <a:ea typeface="+mj-ea"/>
                <a:cs typeface="+mj-cs"/>
              </a:rPr>
              <a:t/>
            </a:r>
            <a:br>
              <a:rPr kumimoji="0" lang="en-US" sz="2400" b="0" i="0" u="none" strike="noStrike" kern="1200" cap="none" spc="0" normalizeH="0" baseline="0" noProof="0" dirty="0" smtClean="0">
                <a:ln>
                  <a:noFill/>
                </a:ln>
                <a:solidFill>
                  <a:schemeClr val="bg1"/>
                </a:solidFill>
                <a:effectLst/>
                <a:uLnTx/>
                <a:uFillTx/>
                <a:latin typeface="+mj-lt"/>
                <a:ea typeface="+mj-ea"/>
                <a:cs typeface="+mj-cs"/>
              </a:rPr>
            </a:br>
            <a:endParaRPr kumimoji="0" lang="en-US" sz="2400" b="1" i="0" u="none" strike="noStrike" kern="1200" cap="none" spc="0" normalizeH="0" baseline="0" noProof="0" dirty="0">
              <a:ln>
                <a:noFill/>
              </a:ln>
              <a:solidFill>
                <a:schemeClr val="bg1"/>
              </a:solidFill>
              <a:effectLst/>
              <a:uLnTx/>
              <a:uFillTx/>
              <a:latin typeface="+mj-lt"/>
              <a:ea typeface="+mj-ea"/>
              <a:cs typeface="+mj-cs"/>
            </a:endParaRPr>
          </a:p>
        </p:txBody>
      </p:sp>
      <p:graphicFrame>
        <p:nvGraphicFramePr>
          <p:cNvPr id="5" name="Table 4"/>
          <p:cNvGraphicFramePr>
            <a:graphicFrameLocks noGrp="1"/>
          </p:cNvGraphicFramePr>
          <p:nvPr>
            <p:extLst>
              <p:ext uri="{D42A27DB-BD31-4B8C-83A1-F6EECF244321}">
                <p14:modId xmlns:p14="http://schemas.microsoft.com/office/powerpoint/2010/main" val="22138249"/>
              </p:ext>
            </p:extLst>
          </p:nvPr>
        </p:nvGraphicFramePr>
        <p:xfrm>
          <a:off x="-1" y="1447800"/>
          <a:ext cx="9144000" cy="4114800"/>
        </p:xfrm>
        <a:graphic>
          <a:graphicData uri="http://schemas.openxmlformats.org/drawingml/2006/table">
            <a:tbl>
              <a:tblPr/>
              <a:tblGrid>
                <a:gridCol w="2400950"/>
                <a:gridCol w="927755"/>
                <a:gridCol w="1202005"/>
                <a:gridCol w="1462999"/>
                <a:gridCol w="1815750"/>
                <a:gridCol w="1334541"/>
              </a:tblGrid>
              <a:tr h="1645920">
                <a:tc>
                  <a:txBody>
                    <a:bodyPr/>
                    <a:lstStyle/>
                    <a:p>
                      <a:pPr>
                        <a:lnSpc>
                          <a:spcPct val="115000"/>
                        </a:lnSpc>
                        <a:spcAft>
                          <a:spcPts val="1000"/>
                        </a:spcAft>
                      </a:pPr>
                      <a:r>
                        <a:rPr lang="en-US" sz="2000" dirty="0">
                          <a:latin typeface="Calibri"/>
                          <a:ea typeface="Times New Roman"/>
                          <a:cs typeface="Times New Roman"/>
                        </a:rPr>
                        <a:t>Districts </a:t>
                      </a:r>
                      <a:endParaRPr lang="uz-Cyrl-UZ" sz="2000" dirty="0">
                        <a:latin typeface="Calibri"/>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US" sz="2000">
                          <a:latin typeface="Calibri"/>
                          <a:ea typeface="Times New Roman"/>
                          <a:cs typeface="Times New Roman"/>
                        </a:rPr>
                        <a:t>Crops</a:t>
                      </a:r>
                      <a:endParaRPr lang="uz-Cyrl-UZ" sz="2000">
                        <a:latin typeface="Calibri"/>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US" sz="2000">
                          <a:latin typeface="Calibri"/>
                          <a:ea typeface="Times New Roman"/>
                          <a:cs typeface="Times New Roman"/>
                        </a:rPr>
                        <a:t>Livestock</a:t>
                      </a:r>
                      <a:endParaRPr lang="uz-Cyrl-UZ" sz="2000">
                        <a:latin typeface="Calibri"/>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US" sz="2000">
                          <a:latin typeface="Calibri"/>
                          <a:ea typeface="Times New Roman"/>
                          <a:cs typeface="Times New Roman"/>
                        </a:rPr>
                        <a:t>Government jobs</a:t>
                      </a:r>
                      <a:endParaRPr lang="uz-Cyrl-UZ" sz="2000">
                        <a:latin typeface="Calibri"/>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US" sz="2000" dirty="0">
                          <a:latin typeface="Calibri"/>
                          <a:ea typeface="Times New Roman"/>
                          <a:cs typeface="Times New Roman"/>
                        </a:rPr>
                        <a:t>Seasonal migratory works</a:t>
                      </a:r>
                      <a:endParaRPr lang="uz-Cyrl-UZ" sz="2000" dirty="0">
                        <a:latin typeface="Calibri"/>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15000"/>
                        </a:lnSpc>
                        <a:spcAft>
                          <a:spcPts val="1000"/>
                        </a:spcAft>
                      </a:pPr>
                      <a:r>
                        <a:rPr lang="en-US" sz="2000">
                          <a:latin typeface="Calibri"/>
                          <a:ea typeface="Times New Roman"/>
                          <a:cs typeface="Times New Roman"/>
                        </a:rPr>
                        <a:t>Remittance</a:t>
                      </a:r>
                      <a:endParaRPr lang="uz-Cyrl-UZ" sz="2000">
                        <a:latin typeface="Calibri"/>
                        <a:ea typeface="Times New Roman"/>
                        <a:cs typeface="Times New Roman"/>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22960">
                <a:tc>
                  <a:txBody>
                    <a:bodyPr/>
                    <a:lstStyle/>
                    <a:p>
                      <a:pPr>
                        <a:lnSpc>
                          <a:spcPct val="115000"/>
                        </a:lnSpc>
                        <a:spcAft>
                          <a:spcPts val="1000"/>
                        </a:spcAft>
                      </a:pPr>
                      <a:r>
                        <a:rPr lang="en-US" sz="2000">
                          <a:latin typeface="Calibri"/>
                          <a:ea typeface="Times New Roman"/>
                          <a:cs typeface="Times New Roman"/>
                        </a:rPr>
                        <a:t>B.Gafurov  </a:t>
                      </a:r>
                      <a:endParaRPr lang="uz-Cyrl-UZ" sz="2000">
                        <a:latin typeface="Calibri"/>
                        <a:ea typeface="Times New Roman"/>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US" sz="2000" dirty="0">
                          <a:solidFill>
                            <a:srgbClr val="FF0000"/>
                          </a:solidFill>
                          <a:latin typeface="Calibri"/>
                          <a:ea typeface="Times New Roman"/>
                          <a:cs typeface="Times New Roman"/>
                        </a:rPr>
                        <a:t>31</a:t>
                      </a:r>
                      <a:endParaRPr lang="uz-Cyrl-UZ" sz="2000" dirty="0">
                        <a:solidFill>
                          <a:srgbClr val="FF0000"/>
                        </a:solidFill>
                        <a:latin typeface="Calibri"/>
                        <a:ea typeface="Times New Roman"/>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US" sz="2000">
                          <a:latin typeface="Calibri"/>
                          <a:ea typeface="Times New Roman"/>
                          <a:cs typeface="Times New Roman"/>
                        </a:rPr>
                        <a:t>19</a:t>
                      </a:r>
                      <a:endParaRPr lang="uz-Cyrl-UZ" sz="2000">
                        <a:latin typeface="Calibri"/>
                        <a:ea typeface="Times New Roman"/>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US" sz="2000">
                          <a:latin typeface="Calibri"/>
                          <a:ea typeface="Times New Roman"/>
                          <a:cs typeface="Times New Roman"/>
                        </a:rPr>
                        <a:t>13</a:t>
                      </a:r>
                      <a:endParaRPr lang="uz-Cyrl-UZ" sz="2000">
                        <a:latin typeface="Calibri"/>
                        <a:ea typeface="Times New Roman"/>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US" sz="2000">
                          <a:latin typeface="Calibri"/>
                          <a:ea typeface="Times New Roman"/>
                          <a:cs typeface="Times New Roman"/>
                        </a:rPr>
                        <a:t>15</a:t>
                      </a:r>
                      <a:endParaRPr lang="uz-Cyrl-UZ" sz="2000">
                        <a:latin typeface="Calibri"/>
                        <a:ea typeface="Times New Roman"/>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US" sz="2000" dirty="0">
                          <a:solidFill>
                            <a:srgbClr val="FF0000"/>
                          </a:solidFill>
                          <a:latin typeface="Calibri"/>
                          <a:ea typeface="Times New Roman"/>
                          <a:cs typeface="Times New Roman"/>
                        </a:rPr>
                        <a:t>22</a:t>
                      </a:r>
                      <a:endParaRPr lang="uz-Cyrl-UZ" sz="2000" dirty="0">
                        <a:solidFill>
                          <a:srgbClr val="FF0000"/>
                        </a:solidFill>
                        <a:latin typeface="Calibri"/>
                        <a:ea typeface="Times New Roman"/>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22960">
                <a:tc>
                  <a:txBody>
                    <a:bodyPr/>
                    <a:lstStyle/>
                    <a:p>
                      <a:pPr>
                        <a:lnSpc>
                          <a:spcPct val="115000"/>
                        </a:lnSpc>
                        <a:spcAft>
                          <a:spcPts val="1000"/>
                        </a:spcAft>
                      </a:pPr>
                      <a:r>
                        <a:rPr lang="en-US" sz="2000">
                          <a:latin typeface="Calibri"/>
                          <a:ea typeface="Times New Roman"/>
                          <a:cs typeface="Times New Roman"/>
                        </a:rPr>
                        <a:t>Gissar </a:t>
                      </a:r>
                      <a:endParaRPr lang="uz-Cyrl-UZ" sz="2000">
                        <a:latin typeface="Calibri"/>
                        <a:ea typeface="Times New Roman"/>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US" sz="2000" dirty="0">
                          <a:solidFill>
                            <a:srgbClr val="FF0000"/>
                          </a:solidFill>
                          <a:latin typeface="Calibri"/>
                          <a:ea typeface="Times New Roman"/>
                          <a:cs typeface="Times New Roman"/>
                        </a:rPr>
                        <a:t>30</a:t>
                      </a:r>
                      <a:endParaRPr lang="uz-Cyrl-UZ" sz="2000" dirty="0">
                        <a:solidFill>
                          <a:srgbClr val="FF0000"/>
                        </a:solidFill>
                        <a:latin typeface="Calibri"/>
                        <a:ea typeface="Times New Roman"/>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US" sz="2000">
                          <a:latin typeface="Calibri"/>
                          <a:ea typeface="Times New Roman"/>
                          <a:cs typeface="Times New Roman"/>
                        </a:rPr>
                        <a:t>19</a:t>
                      </a:r>
                      <a:endParaRPr lang="uz-Cyrl-UZ" sz="2000">
                        <a:latin typeface="Calibri"/>
                        <a:ea typeface="Times New Roman"/>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US" sz="2000" dirty="0">
                          <a:latin typeface="Calibri"/>
                          <a:ea typeface="Times New Roman"/>
                          <a:cs typeface="Times New Roman"/>
                        </a:rPr>
                        <a:t>17</a:t>
                      </a:r>
                      <a:endParaRPr lang="uz-Cyrl-UZ" sz="2000" dirty="0">
                        <a:latin typeface="Calibri"/>
                        <a:ea typeface="Times New Roman"/>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US" sz="2000">
                          <a:latin typeface="Calibri"/>
                          <a:ea typeface="Times New Roman"/>
                          <a:cs typeface="Times New Roman"/>
                        </a:rPr>
                        <a:t>14</a:t>
                      </a:r>
                      <a:endParaRPr lang="uz-Cyrl-UZ" sz="2000">
                        <a:latin typeface="Calibri"/>
                        <a:ea typeface="Times New Roman"/>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US" sz="2000" dirty="0">
                          <a:solidFill>
                            <a:srgbClr val="FF0000"/>
                          </a:solidFill>
                          <a:latin typeface="Calibri"/>
                          <a:ea typeface="Times New Roman"/>
                          <a:cs typeface="Times New Roman"/>
                        </a:rPr>
                        <a:t>20</a:t>
                      </a:r>
                      <a:endParaRPr lang="uz-Cyrl-UZ" sz="2000" dirty="0">
                        <a:solidFill>
                          <a:srgbClr val="FF0000"/>
                        </a:solidFill>
                        <a:latin typeface="Calibri"/>
                        <a:ea typeface="Times New Roman"/>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22960">
                <a:tc>
                  <a:txBody>
                    <a:bodyPr/>
                    <a:lstStyle/>
                    <a:p>
                      <a:pPr>
                        <a:lnSpc>
                          <a:spcPct val="115000"/>
                        </a:lnSpc>
                        <a:spcAft>
                          <a:spcPts val="1000"/>
                        </a:spcAft>
                      </a:pPr>
                      <a:r>
                        <a:rPr lang="en-US" sz="2000">
                          <a:latin typeface="Calibri"/>
                          <a:ea typeface="Times New Roman"/>
                          <a:cs typeface="Times New Roman"/>
                        </a:rPr>
                        <a:t>Girgatal</a:t>
                      </a:r>
                      <a:endParaRPr lang="uz-Cyrl-UZ" sz="2000">
                        <a:latin typeface="Calibri"/>
                        <a:ea typeface="Times New Roman"/>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US" sz="2000" dirty="0">
                          <a:solidFill>
                            <a:srgbClr val="FF0000"/>
                          </a:solidFill>
                          <a:latin typeface="Calibri"/>
                          <a:ea typeface="Times New Roman"/>
                          <a:cs typeface="Times New Roman"/>
                        </a:rPr>
                        <a:t>30</a:t>
                      </a:r>
                      <a:endParaRPr lang="uz-Cyrl-UZ" sz="2000" dirty="0">
                        <a:solidFill>
                          <a:srgbClr val="FF0000"/>
                        </a:solidFill>
                        <a:latin typeface="Calibri"/>
                        <a:ea typeface="Times New Roman"/>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US" sz="2000" dirty="0">
                          <a:solidFill>
                            <a:srgbClr val="FF0000"/>
                          </a:solidFill>
                          <a:latin typeface="Calibri"/>
                          <a:ea typeface="Times New Roman"/>
                          <a:cs typeface="Times New Roman"/>
                        </a:rPr>
                        <a:t>38</a:t>
                      </a:r>
                      <a:endParaRPr lang="uz-Cyrl-UZ" sz="2000" dirty="0">
                        <a:solidFill>
                          <a:srgbClr val="FF0000"/>
                        </a:solidFill>
                        <a:latin typeface="Calibri"/>
                        <a:ea typeface="Times New Roman"/>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US" sz="2000">
                          <a:latin typeface="Calibri"/>
                          <a:ea typeface="Times New Roman"/>
                          <a:cs typeface="Times New Roman"/>
                        </a:rPr>
                        <a:t>11</a:t>
                      </a:r>
                      <a:endParaRPr lang="uz-Cyrl-UZ" sz="2000">
                        <a:latin typeface="Calibri"/>
                        <a:ea typeface="Times New Roman"/>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US" sz="2000">
                          <a:latin typeface="Calibri"/>
                          <a:ea typeface="Times New Roman"/>
                          <a:cs typeface="Times New Roman"/>
                        </a:rPr>
                        <a:t>6</a:t>
                      </a:r>
                      <a:endParaRPr lang="uz-Cyrl-UZ" sz="2000">
                        <a:latin typeface="Calibri"/>
                        <a:ea typeface="Times New Roman"/>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US" sz="2000" dirty="0">
                          <a:latin typeface="Calibri"/>
                          <a:ea typeface="Times New Roman"/>
                          <a:cs typeface="Times New Roman"/>
                        </a:rPr>
                        <a:t>15</a:t>
                      </a:r>
                      <a:endParaRPr lang="uz-Cyrl-UZ" sz="2000" dirty="0">
                        <a:latin typeface="Calibri"/>
                        <a:ea typeface="Times New Roman"/>
                        <a:cs typeface="Times New Roman"/>
                      </a:endParaRPr>
                    </a:p>
                  </a:txBody>
                  <a:tcPr marL="68580" marR="6858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Title 1"/>
          <p:cNvSpPr>
            <a:spLocks noGrp="1"/>
          </p:cNvSpPr>
          <p:nvPr>
            <p:ph type="title"/>
          </p:nvPr>
        </p:nvSpPr>
        <p:spPr>
          <a:xfrm>
            <a:off x="457200" y="926592"/>
            <a:ext cx="8229600" cy="487362"/>
          </a:xfrm>
        </p:spPr>
        <p:txBody>
          <a:bodyPr>
            <a:normAutofit fontScale="90000"/>
          </a:bodyPr>
          <a:lstStyle/>
          <a:p>
            <a:pPr lvl="0" algn="ctr"/>
            <a:r>
              <a:rPr lang="en-US" b="0" dirty="0" smtClean="0" bmk="_Ref398471415">
                <a:solidFill>
                  <a:srgbClr val="0070C0"/>
                </a:solidFill>
                <a:latin typeface="Arial" pitchFamily="34" charset="0"/>
                <a:ea typeface="Times New Roman" pitchFamily="18" charset="0"/>
                <a:cs typeface="Times New Roman" pitchFamily="18" charset="0"/>
              </a:rPr>
              <a:t>Sources of gross output returns at the three districts, %</a:t>
            </a:r>
            <a:r>
              <a:rPr lang="en-US" sz="8800" b="0" dirty="0" smtClean="0">
                <a:solidFill>
                  <a:srgbClr val="0070C0"/>
                </a:solidFill>
                <a:latin typeface="Arial" pitchFamily="34" charset="0"/>
                <a:cs typeface="Arial" pitchFamily="34" charset="0"/>
              </a:rPr>
              <a:t/>
            </a:r>
            <a:br>
              <a:rPr lang="en-US" sz="8800" b="0" dirty="0" smtClean="0">
                <a:solidFill>
                  <a:srgbClr val="0070C0"/>
                </a:solidFill>
                <a:latin typeface="Arial" pitchFamily="34" charset="0"/>
                <a:cs typeface="Arial" pitchFamily="34" charset="0"/>
              </a:rPr>
            </a:br>
            <a:endParaRPr lang="uz-Cyrl-UZ" b="0" dirty="0">
              <a:solidFill>
                <a:srgbClr val="0070C0"/>
              </a:solidFill>
            </a:endParaRPr>
          </a:p>
        </p:txBody>
      </p:sp>
    </p:spTree>
    <p:extLst>
      <p:ext uri="{BB962C8B-B14F-4D97-AF65-F5344CB8AC3E}">
        <p14:creationId xmlns:p14="http://schemas.microsoft.com/office/powerpoint/2010/main" val="251873368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txBox="1">
            <a:spLocks/>
          </p:cNvSpPr>
          <p:nvPr/>
        </p:nvSpPr>
        <p:spPr>
          <a:xfrm>
            <a:off x="457200" y="0"/>
            <a:ext cx="8229600" cy="566928"/>
          </a:xfrm>
          <a:prstGeom prst="rect">
            <a:avLst/>
          </a:prstGeom>
        </p:spPr>
        <p:txBody>
          <a:bodyP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lang="en-US" sz="2400" dirty="0" smtClean="0">
                <a:solidFill>
                  <a:schemeClr val="bg1"/>
                </a:solidFill>
              </a:rPr>
              <a:t>Attitudes towards CA</a:t>
            </a:r>
            <a:endParaRPr kumimoji="0" lang="en-US" sz="2400" b="1" i="0" u="none" strike="noStrike" kern="1200" cap="none" spc="0" normalizeH="0" baseline="0" noProof="0" dirty="0">
              <a:ln>
                <a:noFill/>
              </a:ln>
              <a:solidFill>
                <a:schemeClr val="bg1"/>
              </a:solidFill>
              <a:effectLst/>
              <a:uLnTx/>
              <a:uFillTx/>
              <a:latin typeface="+mj-lt"/>
              <a:ea typeface="+mj-ea"/>
              <a:cs typeface="+mj-cs"/>
            </a:endParaRPr>
          </a:p>
        </p:txBody>
      </p:sp>
      <p:sp>
        <p:nvSpPr>
          <p:cNvPr id="6" name="Rectangle 1"/>
          <p:cNvSpPr>
            <a:spLocks noChangeArrowheads="1"/>
          </p:cNvSpPr>
          <p:nvPr/>
        </p:nvSpPr>
        <p:spPr bwMode="auto">
          <a:xfrm>
            <a:off x="929640" y="1018032"/>
            <a:ext cx="728472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lang="en-US" sz="2400" dirty="0" smtClean="0">
                <a:solidFill>
                  <a:schemeClr val="tx2">
                    <a:lumMod val="60000"/>
                    <a:lumOff val="40000"/>
                  </a:schemeClr>
                </a:solidFill>
              </a:rPr>
              <a:t>Livestock and Access to Credit</a:t>
            </a:r>
          </a:p>
        </p:txBody>
      </p:sp>
      <p:pic>
        <p:nvPicPr>
          <p:cNvPr id="8" name="Picture 7"/>
          <p:cNvPicPr/>
          <p:nvPr/>
        </p:nvPicPr>
        <p:blipFill>
          <a:blip r:embed="rId2" cstate="print"/>
          <a:srcRect/>
          <a:stretch>
            <a:fillRect/>
          </a:stretch>
        </p:blipFill>
        <p:spPr bwMode="auto">
          <a:xfrm>
            <a:off x="152400" y="630936"/>
            <a:ext cx="8839200" cy="5638800"/>
          </a:xfrm>
          <a:prstGeom prst="rect">
            <a:avLst/>
          </a:prstGeom>
          <a:noFill/>
          <a:ln w="9525">
            <a:noFill/>
            <a:miter lim="800000"/>
            <a:headEnd/>
            <a:tailEnd/>
          </a:ln>
        </p:spPr>
      </p:pic>
      <p:sp>
        <p:nvSpPr>
          <p:cNvPr id="7" name="Oval 6"/>
          <p:cNvSpPr/>
          <p:nvPr/>
        </p:nvSpPr>
        <p:spPr>
          <a:xfrm>
            <a:off x="8385048" y="2703143"/>
            <a:ext cx="758952" cy="331267"/>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Oval 8"/>
          <p:cNvSpPr/>
          <p:nvPr/>
        </p:nvSpPr>
        <p:spPr>
          <a:xfrm>
            <a:off x="8385048" y="3119069"/>
            <a:ext cx="758952" cy="331267"/>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Oval 9"/>
          <p:cNvSpPr/>
          <p:nvPr/>
        </p:nvSpPr>
        <p:spPr>
          <a:xfrm>
            <a:off x="8385048" y="5492063"/>
            <a:ext cx="758952" cy="331267"/>
          </a:xfrm>
          <a:prstGeom prst="ellipse">
            <a:avLst/>
          </a:prstGeom>
          <a:noFill/>
          <a:ln>
            <a:solidFill>
              <a:srgbClr val="FF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206179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1"/>
          <p:cNvSpPr txBox="1">
            <a:spLocks/>
          </p:cNvSpPr>
          <p:nvPr/>
        </p:nvSpPr>
        <p:spPr>
          <a:xfrm>
            <a:off x="457200" y="18662"/>
            <a:ext cx="8229600" cy="1143000"/>
          </a:xfrm>
          <a:prstGeom prst="rect">
            <a:avLst/>
          </a:prstGeom>
        </p:spPr>
        <p:txBody>
          <a:bodyPr>
            <a:normAutofit fontScale="77500" lnSpcReduction="20000"/>
          </a:bodyPr>
          <a:lstStyle/>
          <a:p>
            <a:pPr algn="ctr" fontAlgn="auto">
              <a:spcAft>
                <a:spcPts val="0"/>
              </a:spcAft>
              <a:defRPr/>
            </a:pPr>
            <a:r>
              <a:rPr lang="en-US" sz="3600" b="1" dirty="0" smtClean="0">
                <a:solidFill>
                  <a:schemeClr val="bg1"/>
                </a:solidFill>
              </a:rPr>
              <a:t>Economic analysis CA vs CN</a:t>
            </a:r>
            <a:endParaRPr lang="fr-FR" sz="3600" b="1" dirty="0" smtClean="0">
              <a:solidFill>
                <a:schemeClr val="bg1"/>
              </a:solidFill>
            </a:endParaRPr>
          </a:p>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3600" b="0" i="0" u="none" strike="noStrike" kern="1200" cap="none" spc="0" normalizeH="0" baseline="0" noProof="0" dirty="0" smtClean="0">
                <a:ln>
                  <a:noFill/>
                </a:ln>
                <a:solidFill>
                  <a:schemeClr val="bg1"/>
                </a:solidFill>
                <a:effectLst/>
                <a:uLnTx/>
                <a:uFillTx/>
                <a:latin typeface="+mj-lt"/>
                <a:ea typeface="+mj-ea"/>
                <a:cs typeface="+mj-cs"/>
              </a:rPr>
              <a:t/>
            </a:r>
            <a:br>
              <a:rPr kumimoji="0" lang="en-US" sz="3600" b="0" i="0" u="none" strike="noStrike" kern="1200" cap="none" spc="0" normalizeH="0" baseline="0" noProof="0" dirty="0" smtClean="0">
                <a:ln>
                  <a:noFill/>
                </a:ln>
                <a:solidFill>
                  <a:schemeClr val="bg1"/>
                </a:solidFill>
                <a:effectLst/>
                <a:uLnTx/>
                <a:uFillTx/>
                <a:latin typeface="+mj-lt"/>
                <a:ea typeface="+mj-ea"/>
                <a:cs typeface="+mj-cs"/>
              </a:rPr>
            </a:br>
            <a:endParaRPr kumimoji="0" lang="en-US" sz="3100" b="1" i="0" u="none" strike="noStrike" kern="1200" cap="none" spc="0" normalizeH="0" baseline="0" noProof="0" dirty="0">
              <a:ln>
                <a:noFill/>
              </a:ln>
              <a:solidFill>
                <a:schemeClr val="bg1"/>
              </a:solidFill>
              <a:effectLst/>
              <a:uLnTx/>
              <a:uFillTx/>
              <a:latin typeface="+mj-lt"/>
              <a:ea typeface="+mj-ea"/>
              <a:cs typeface="+mj-cs"/>
            </a:endParaRPr>
          </a:p>
        </p:txBody>
      </p:sp>
      <p:sp>
        <p:nvSpPr>
          <p:cNvPr id="7" name="Rectangle 1"/>
          <p:cNvSpPr>
            <a:spLocks noChangeArrowheads="1"/>
          </p:cNvSpPr>
          <p:nvPr/>
        </p:nvSpPr>
        <p:spPr bwMode="auto">
          <a:xfrm>
            <a:off x="155448" y="866364"/>
            <a:ext cx="8906256" cy="461665"/>
          </a:xfrm>
          <a:prstGeom prst="rect">
            <a:avLst/>
          </a:prstGeom>
          <a:solidFill>
            <a:srgbClr val="92D05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fr-FR" sz="2400" b="1" dirty="0" err="1" smtClean="0" bmk="_Toc394573973">
                <a:solidFill>
                  <a:srgbClr val="FF0000"/>
                </a:solidFill>
                <a:ea typeface="Calibri" pitchFamily="34" charset="0"/>
                <a:cs typeface="Times New Roman" pitchFamily="18" charset="0"/>
              </a:rPr>
              <a:t>C</a:t>
            </a:r>
            <a:r>
              <a:rPr kumimoji="0" lang="fr-FR" sz="2400" b="1" i="0" u="none" strike="noStrike" cap="none" normalizeH="0" baseline="0" dirty="0" err="1" smtClean="0" bmk="_Toc394573973">
                <a:ln>
                  <a:noFill/>
                </a:ln>
                <a:solidFill>
                  <a:srgbClr val="FF0000"/>
                </a:solidFill>
                <a:effectLst/>
                <a:latin typeface="Calibri" pitchFamily="34" charset="0"/>
                <a:ea typeface="Calibri" pitchFamily="34" charset="0"/>
                <a:cs typeface="Times New Roman" pitchFamily="18" charset="0"/>
              </a:rPr>
              <a:t>ost</a:t>
            </a:r>
            <a:r>
              <a:rPr kumimoji="0" lang="fr-FR" sz="2400" b="1" i="0" u="none" strike="noStrike" cap="none" normalizeH="0" baseline="0" dirty="0" smtClean="0" bmk="_Toc394573973">
                <a:ln>
                  <a:noFill/>
                </a:ln>
                <a:solidFill>
                  <a:srgbClr val="FF0000"/>
                </a:solidFill>
                <a:effectLst/>
                <a:latin typeface="Calibri" pitchFamily="34" charset="0"/>
                <a:ea typeface="Calibri" pitchFamily="34" charset="0"/>
                <a:cs typeface="Times New Roman" pitchFamily="18" charset="0"/>
              </a:rPr>
              <a:t> – </a:t>
            </a:r>
            <a:r>
              <a:rPr kumimoji="0" lang="fr-FR" sz="2400" b="1" i="0" u="none" strike="noStrike" cap="none" normalizeH="0" baseline="0" dirty="0" err="1" smtClean="0" bmk="_Toc394573973">
                <a:ln>
                  <a:noFill/>
                </a:ln>
                <a:solidFill>
                  <a:srgbClr val="FF0000"/>
                </a:solidFill>
                <a:effectLst/>
                <a:latin typeface="Calibri" pitchFamily="34" charset="0"/>
                <a:ea typeface="Calibri" pitchFamily="34" charset="0"/>
                <a:cs typeface="Times New Roman" pitchFamily="18" charset="0"/>
              </a:rPr>
              <a:t>Benefit</a:t>
            </a:r>
            <a:r>
              <a:rPr kumimoji="0" lang="fr-FR" sz="2400" b="1" i="0" u="none" strike="noStrike" cap="none" normalizeH="0" baseline="0" dirty="0" smtClean="0" bmk="_Toc394573973">
                <a:ln>
                  <a:noFill/>
                </a:ln>
                <a:solidFill>
                  <a:srgbClr val="FF0000"/>
                </a:solidFill>
                <a:effectLst/>
                <a:latin typeface="Calibri" pitchFamily="34" charset="0"/>
                <a:ea typeface="Calibri" pitchFamily="34" charset="0"/>
                <a:cs typeface="Times New Roman" pitchFamily="18" charset="0"/>
              </a:rPr>
              <a:t> </a:t>
            </a:r>
            <a:r>
              <a:rPr lang="fr-FR" sz="2400" b="1" dirty="0" err="1" smtClean="0" bmk="_Toc394573973">
                <a:solidFill>
                  <a:srgbClr val="FF0000"/>
                </a:solidFill>
                <a:latin typeface="Calibri" pitchFamily="34" charset="0"/>
                <a:ea typeface="Calibri" pitchFamily="34" charset="0"/>
                <a:cs typeface="Times New Roman" pitchFamily="18" charset="0"/>
              </a:rPr>
              <a:t>Analysis</a:t>
            </a:r>
            <a:r>
              <a:rPr lang="fr-FR" sz="2400" b="1" dirty="0" smtClean="0" bmk="_Toc394573973">
                <a:solidFill>
                  <a:srgbClr val="FF0000"/>
                </a:solidFill>
                <a:latin typeface="Calibri" pitchFamily="34" charset="0"/>
                <a:ea typeface="Calibri" pitchFamily="34" charset="0"/>
                <a:cs typeface="Times New Roman" pitchFamily="18" charset="0"/>
              </a:rPr>
              <a:t> </a:t>
            </a:r>
            <a:r>
              <a:rPr lang="fr-FR" sz="2400" b="1" dirty="0" bmk="_Toc394573973">
                <a:solidFill>
                  <a:srgbClr val="FF0000"/>
                </a:solidFill>
                <a:ea typeface="Calibri" pitchFamily="34" charset="0"/>
                <a:cs typeface="Times New Roman" pitchFamily="18" charset="0"/>
              </a:rPr>
              <a:t>(</a:t>
            </a:r>
            <a:r>
              <a:rPr lang="fr-FR" sz="2400" b="1" dirty="0" smtClean="0" bmk="_Toc394573973">
                <a:solidFill>
                  <a:srgbClr val="FF0000"/>
                </a:solidFill>
                <a:latin typeface="Calibri" pitchFamily="34" charset="0"/>
                <a:ea typeface="Calibri" pitchFamily="34" charset="0"/>
                <a:cs typeface="Times New Roman" pitchFamily="18" charset="0"/>
              </a:rPr>
              <a:t>2013/2014)</a:t>
            </a:r>
          </a:p>
        </p:txBody>
      </p:sp>
      <p:graphicFrame>
        <p:nvGraphicFramePr>
          <p:cNvPr id="8" name="Table 7"/>
          <p:cNvGraphicFramePr>
            <a:graphicFrameLocks noGrp="1"/>
          </p:cNvGraphicFramePr>
          <p:nvPr/>
        </p:nvGraphicFramePr>
        <p:xfrm>
          <a:off x="152400" y="1484372"/>
          <a:ext cx="8839200" cy="2619309"/>
        </p:xfrm>
        <a:graphic>
          <a:graphicData uri="http://schemas.openxmlformats.org/drawingml/2006/table">
            <a:tbl>
              <a:tblPr/>
              <a:tblGrid>
                <a:gridCol w="4572001"/>
                <a:gridCol w="2362200"/>
                <a:gridCol w="1904999"/>
              </a:tblGrid>
              <a:tr h="575268">
                <a:tc>
                  <a:txBody>
                    <a:bodyPr/>
                    <a:lstStyle/>
                    <a:p>
                      <a:pPr algn="ctr" fontAlgn="t"/>
                      <a:r>
                        <a:rPr lang="en-US" sz="1800" b="0" i="0" u="none" strike="noStrike" dirty="0" smtClean="0">
                          <a:solidFill>
                            <a:schemeClr val="tx1"/>
                          </a:solidFill>
                          <a:latin typeface="+mj-lt"/>
                        </a:rPr>
                        <a:t>Items</a:t>
                      </a:r>
                      <a:r>
                        <a:rPr lang="en-US" sz="1800" b="0" i="0" u="none" strike="noStrike" dirty="0">
                          <a:solidFill>
                            <a:schemeClr val="tx1"/>
                          </a:solidFill>
                          <a:latin typeface="+mj-lt"/>
                        </a:rPr>
                        <a:t> </a:t>
                      </a:r>
                    </a:p>
                  </a:txBody>
                  <a:tcPr marL="0" marR="0" marT="0" marB="0">
                    <a:lnL>
                      <a:noFill/>
                    </a:lnL>
                    <a:lnR>
                      <a:noFill/>
                    </a:lnR>
                    <a:lnT>
                      <a:noFill/>
                    </a:lnT>
                    <a:lnB>
                      <a:noFill/>
                    </a:lnB>
                    <a:solidFill>
                      <a:srgbClr val="FFCC00"/>
                    </a:solidFill>
                  </a:tcPr>
                </a:tc>
                <a:tc>
                  <a:txBody>
                    <a:bodyPr/>
                    <a:lstStyle/>
                    <a:p>
                      <a:pPr algn="ctr" fontAlgn="b"/>
                      <a:r>
                        <a:rPr lang="en-US" sz="1800" b="0" i="0" u="none" strike="noStrike" dirty="0" smtClean="0">
                          <a:solidFill>
                            <a:schemeClr val="tx1"/>
                          </a:solidFill>
                          <a:latin typeface="+mn-lt"/>
                        </a:rPr>
                        <a:t>Without technology option</a:t>
                      </a:r>
                      <a:endParaRPr lang="en-US" sz="1800" b="0" i="0" u="none" strike="noStrike" dirty="0">
                        <a:solidFill>
                          <a:schemeClr val="tx1"/>
                        </a:solidFill>
                        <a:latin typeface="+mn-lt"/>
                      </a:endParaRPr>
                    </a:p>
                  </a:txBody>
                  <a:tcPr marL="0" marR="0" marT="0" marB="0" anchor="b">
                    <a:lnL>
                      <a:noFill/>
                    </a:lnL>
                    <a:lnR>
                      <a:noFill/>
                    </a:lnR>
                    <a:lnT>
                      <a:noFill/>
                    </a:lnT>
                    <a:lnB>
                      <a:noFill/>
                    </a:lnB>
                    <a:solidFill>
                      <a:srgbClr val="FFCC00"/>
                    </a:solidFill>
                  </a:tcPr>
                </a:tc>
                <a:tc>
                  <a:txBody>
                    <a:bodyPr/>
                    <a:lstStyle/>
                    <a:p>
                      <a:pPr algn="ctr" fontAlgn="b"/>
                      <a:r>
                        <a:rPr lang="en-US" sz="1800" b="0" i="0" u="none" strike="noStrike" dirty="0" smtClean="0">
                          <a:solidFill>
                            <a:schemeClr val="tx1"/>
                          </a:solidFill>
                          <a:latin typeface="+mn-lt"/>
                        </a:rPr>
                        <a:t>With technology option</a:t>
                      </a:r>
                      <a:endParaRPr lang="en-US" sz="1800" b="0" i="0" u="none" strike="noStrike" dirty="0">
                        <a:solidFill>
                          <a:schemeClr val="tx1"/>
                        </a:solidFill>
                        <a:latin typeface="+mn-lt"/>
                      </a:endParaRPr>
                    </a:p>
                  </a:txBody>
                  <a:tcPr marL="0" marR="0" marT="0" marB="0" anchor="b">
                    <a:lnL>
                      <a:noFill/>
                    </a:lnL>
                    <a:lnR>
                      <a:noFill/>
                    </a:lnR>
                    <a:lnT>
                      <a:noFill/>
                    </a:lnT>
                    <a:lnB>
                      <a:noFill/>
                    </a:lnB>
                    <a:solidFill>
                      <a:srgbClr val="FFCC00"/>
                    </a:solidFill>
                  </a:tcPr>
                </a:tc>
              </a:tr>
              <a:tr h="287634">
                <a:tc>
                  <a:txBody>
                    <a:bodyPr/>
                    <a:lstStyle/>
                    <a:p>
                      <a:pPr algn="l" fontAlgn="t"/>
                      <a:r>
                        <a:rPr lang="en-US" sz="1800" b="0" i="0" u="none" strike="noStrike" dirty="0" smtClean="0">
                          <a:solidFill>
                            <a:schemeClr val="tx1"/>
                          </a:solidFill>
                          <a:latin typeface="+mj-lt"/>
                        </a:rPr>
                        <a:t>Total Costs (US$)</a:t>
                      </a:r>
                      <a:endParaRPr lang="en-US" sz="1800" b="0" i="0" u="none" strike="noStrike" dirty="0">
                        <a:solidFill>
                          <a:schemeClr val="tx1"/>
                        </a:solidFill>
                        <a:latin typeface="+mj-lt"/>
                      </a:endParaRPr>
                    </a:p>
                  </a:txBody>
                  <a:tcPr marL="0" marR="0" marT="0" marB="0">
                    <a:lnL>
                      <a:noFill/>
                    </a:lnL>
                    <a:lnR>
                      <a:noFill/>
                    </a:lnR>
                    <a:lnT>
                      <a:noFill/>
                    </a:lnT>
                    <a:lnB>
                      <a:noFill/>
                    </a:lnB>
                  </a:tcPr>
                </a:tc>
                <a:tc>
                  <a:txBody>
                    <a:bodyPr/>
                    <a:lstStyle/>
                    <a:p>
                      <a:pPr algn="ctr" fontAlgn="t"/>
                      <a:r>
                        <a:rPr lang="en-US" sz="1600" b="1" i="0" u="none" strike="noStrike" dirty="0" smtClean="0">
                          <a:solidFill>
                            <a:schemeClr val="tx1"/>
                          </a:solidFill>
                          <a:latin typeface="+mj-lt"/>
                        </a:rPr>
                        <a:t>375.5</a:t>
                      </a:r>
                      <a:endParaRPr lang="uz-Cyrl-UZ" sz="1600" b="1" i="0" u="none" strike="noStrike" dirty="0">
                        <a:solidFill>
                          <a:schemeClr val="tx1"/>
                        </a:solidFill>
                        <a:latin typeface="+mj-lt"/>
                      </a:endParaRPr>
                    </a:p>
                  </a:txBody>
                  <a:tcPr marL="0" marR="0" marT="0" marB="0">
                    <a:lnL>
                      <a:noFill/>
                    </a:lnL>
                    <a:lnR>
                      <a:noFill/>
                    </a:lnR>
                    <a:lnT w="12700" cmpd="sng">
                      <a:noFill/>
                      <a:prstDash val="solid"/>
                    </a:lnT>
                    <a:lnB>
                      <a:noFill/>
                    </a:lnB>
                  </a:tcPr>
                </a:tc>
                <a:tc>
                  <a:txBody>
                    <a:bodyPr/>
                    <a:lstStyle/>
                    <a:p>
                      <a:pPr algn="ctr" fontAlgn="t"/>
                      <a:r>
                        <a:rPr lang="en-US" sz="1600" b="1" i="0" u="none" strike="noStrike" dirty="0" smtClean="0">
                          <a:solidFill>
                            <a:schemeClr val="tx1"/>
                          </a:solidFill>
                          <a:latin typeface="+mj-lt"/>
                        </a:rPr>
                        <a:t>295.5</a:t>
                      </a:r>
                      <a:endParaRPr lang="uz-Cyrl-UZ" sz="1600" b="1" i="0" u="none" strike="noStrike" dirty="0">
                        <a:solidFill>
                          <a:schemeClr val="tx1"/>
                        </a:solidFill>
                        <a:latin typeface="+mj-lt"/>
                      </a:endParaRPr>
                    </a:p>
                  </a:txBody>
                  <a:tcPr marL="0" marR="0" marT="0" marB="0">
                    <a:lnL>
                      <a:noFill/>
                    </a:lnL>
                    <a:lnR>
                      <a:noFill/>
                    </a:lnR>
                    <a:lnT w="12700" cmpd="sng">
                      <a:noFill/>
                      <a:prstDash val="solid"/>
                    </a:lnT>
                    <a:lnB>
                      <a:noFill/>
                    </a:lnB>
                  </a:tcPr>
                </a:tc>
              </a:tr>
              <a:tr h="384807">
                <a:tc>
                  <a:txBody>
                    <a:bodyPr/>
                    <a:lstStyle/>
                    <a:p>
                      <a:pPr algn="l" fontAlgn="t"/>
                      <a:r>
                        <a:rPr lang="en-US" sz="1800" b="0" i="0" u="none" strike="noStrike" dirty="0">
                          <a:solidFill>
                            <a:schemeClr val="tx1"/>
                          </a:solidFill>
                          <a:latin typeface="+mj-lt"/>
                        </a:rPr>
                        <a:t>Total </a:t>
                      </a:r>
                      <a:r>
                        <a:rPr lang="en-US" sz="1800" b="0" i="0" u="none" strike="noStrike" dirty="0" smtClean="0">
                          <a:solidFill>
                            <a:schemeClr val="tx1"/>
                          </a:solidFill>
                          <a:latin typeface="+mj-lt"/>
                        </a:rPr>
                        <a:t>Revenues (US$)</a:t>
                      </a:r>
                      <a:endParaRPr lang="en-US" sz="1800" b="0" i="0" u="none" strike="noStrike" dirty="0">
                        <a:solidFill>
                          <a:schemeClr val="tx1"/>
                        </a:solidFill>
                        <a:latin typeface="+mj-lt"/>
                      </a:endParaRPr>
                    </a:p>
                  </a:txBody>
                  <a:tcPr marL="0" marR="0" marT="0" marB="0">
                    <a:lnL>
                      <a:noFill/>
                    </a:lnL>
                    <a:lnR>
                      <a:noFill/>
                    </a:lnR>
                    <a:lnT>
                      <a:noFill/>
                    </a:lnT>
                    <a:lnB>
                      <a:noFill/>
                    </a:lnB>
                    <a:noFill/>
                  </a:tcPr>
                </a:tc>
                <a:tc>
                  <a:txBody>
                    <a:bodyPr/>
                    <a:lstStyle/>
                    <a:p>
                      <a:pPr algn="ctr" fontAlgn="t"/>
                      <a:r>
                        <a:rPr lang="en-US" sz="1600" b="1" i="0" u="none" strike="noStrike" dirty="0" smtClean="0">
                          <a:solidFill>
                            <a:schemeClr val="tx1"/>
                          </a:solidFill>
                          <a:latin typeface="+mj-lt"/>
                        </a:rPr>
                        <a:t>654.5</a:t>
                      </a:r>
                      <a:endParaRPr lang="uz-Cyrl-UZ" sz="1600" b="1" i="0" u="none" strike="noStrike" dirty="0">
                        <a:solidFill>
                          <a:schemeClr val="tx1"/>
                        </a:solidFill>
                        <a:latin typeface="+mj-lt"/>
                      </a:endParaRPr>
                    </a:p>
                  </a:txBody>
                  <a:tcPr marL="0" marR="0" marT="0" marB="0">
                    <a:lnL>
                      <a:noFill/>
                    </a:lnL>
                    <a:lnR>
                      <a:noFill/>
                    </a:lnR>
                    <a:lnT>
                      <a:noFill/>
                    </a:lnT>
                    <a:lnB>
                      <a:noFill/>
                    </a:lnB>
                    <a:noFill/>
                  </a:tcPr>
                </a:tc>
                <a:tc>
                  <a:txBody>
                    <a:bodyPr/>
                    <a:lstStyle/>
                    <a:p>
                      <a:pPr algn="ctr" fontAlgn="t"/>
                      <a:r>
                        <a:rPr lang="en-US" sz="1600" b="1" i="0" u="none" strike="noStrike" dirty="0" smtClean="0">
                          <a:solidFill>
                            <a:schemeClr val="tx1"/>
                          </a:solidFill>
                          <a:latin typeface="+mj-lt"/>
                        </a:rPr>
                        <a:t>703.5</a:t>
                      </a:r>
                      <a:endParaRPr lang="uz-Cyrl-UZ" sz="1600" b="1" i="0" u="none" strike="noStrike" dirty="0">
                        <a:solidFill>
                          <a:schemeClr val="tx1"/>
                        </a:solidFill>
                        <a:latin typeface="+mj-lt"/>
                      </a:endParaRPr>
                    </a:p>
                  </a:txBody>
                  <a:tcPr marL="0" marR="0" marT="0" marB="0">
                    <a:lnL>
                      <a:noFill/>
                    </a:lnL>
                    <a:lnR>
                      <a:noFill/>
                    </a:lnR>
                    <a:lnT>
                      <a:noFill/>
                    </a:lnT>
                    <a:lnB>
                      <a:noFill/>
                    </a:lnB>
                    <a:noFill/>
                  </a:tcPr>
                </a:tc>
              </a:tr>
              <a:tr h="95878">
                <a:tc>
                  <a:txBody>
                    <a:bodyPr/>
                    <a:lstStyle/>
                    <a:p>
                      <a:pPr algn="l" fontAlgn="t"/>
                      <a:r>
                        <a:rPr lang="en-US" sz="1800" b="0" i="0" u="none" strike="noStrike" dirty="0" smtClean="0">
                          <a:solidFill>
                            <a:schemeClr val="tx1"/>
                          </a:solidFill>
                          <a:latin typeface="+mj-lt"/>
                        </a:rPr>
                        <a:t>Net Return</a:t>
                      </a:r>
                      <a:r>
                        <a:rPr lang="en-US" sz="1800" b="0" i="0" u="none" strike="noStrike" baseline="0" dirty="0" smtClean="0">
                          <a:solidFill>
                            <a:schemeClr val="tx1"/>
                          </a:solidFill>
                          <a:latin typeface="+mj-lt"/>
                        </a:rPr>
                        <a:t> (US$)</a:t>
                      </a:r>
                      <a:endParaRPr lang="en-US" sz="1800" b="0" i="0" u="none" strike="noStrike" dirty="0">
                        <a:solidFill>
                          <a:schemeClr val="tx1"/>
                        </a:solidFill>
                        <a:latin typeface="+mj-lt"/>
                      </a:endParaRPr>
                    </a:p>
                  </a:txBody>
                  <a:tcPr marL="0" marR="0" marT="0" marB="0">
                    <a:lnL>
                      <a:noFill/>
                    </a:lnL>
                    <a:lnR>
                      <a:noFill/>
                    </a:lnR>
                    <a:lnT>
                      <a:noFill/>
                    </a:lnT>
                    <a:lnB>
                      <a:noFill/>
                    </a:lnB>
                    <a:solidFill>
                      <a:schemeClr val="accent5"/>
                    </a:solidFill>
                  </a:tcPr>
                </a:tc>
                <a:tc>
                  <a:txBody>
                    <a:bodyPr/>
                    <a:lstStyle/>
                    <a:p>
                      <a:pPr algn="ctr" fontAlgn="t"/>
                      <a:r>
                        <a:rPr lang="uz-Cyrl-UZ" sz="1600" b="1" i="0" u="none" strike="noStrike" dirty="0">
                          <a:solidFill>
                            <a:schemeClr val="accent2">
                              <a:lumMod val="75000"/>
                            </a:schemeClr>
                          </a:solidFill>
                          <a:latin typeface="+mj-lt"/>
                        </a:rPr>
                        <a:t>279</a:t>
                      </a:r>
                    </a:p>
                  </a:txBody>
                  <a:tcPr marL="0" marR="0" marT="0" marB="0">
                    <a:lnL>
                      <a:noFill/>
                    </a:lnL>
                    <a:lnR>
                      <a:noFill/>
                    </a:lnR>
                    <a:lnT>
                      <a:noFill/>
                    </a:lnT>
                    <a:lnB>
                      <a:noFill/>
                    </a:lnB>
                    <a:solidFill>
                      <a:schemeClr val="accent5"/>
                    </a:solidFill>
                  </a:tcPr>
                </a:tc>
                <a:tc>
                  <a:txBody>
                    <a:bodyPr/>
                    <a:lstStyle/>
                    <a:p>
                      <a:pPr algn="ctr" fontAlgn="t"/>
                      <a:r>
                        <a:rPr lang="uz-Cyrl-UZ" sz="1600" b="1" i="0" u="none" strike="noStrike" dirty="0">
                          <a:solidFill>
                            <a:schemeClr val="accent2">
                              <a:lumMod val="75000"/>
                            </a:schemeClr>
                          </a:solidFill>
                          <a:latin typeface="+mj-lt"/>
                        </a:rPr>
                        <a:t>408</a:t>
                      </a:r>
                    </a:p>
                  </a:txBody>
                  <a:tcPr marL="0" marR="0" marT="0" marB="0">
                    <a:lnL>
                      <a:noFill/>
                    </a:lnL>
                    <a:lnR>
                      <a:noFill/>
                    </a:lnR>
                    <a:lnT>
                      <a:noFill/>
                    </a:lnT>
                    <a:lnB>
                      <a:noFill/>
                    </a:lnB>
                    <a:solidFill>
                      <a:schemeClr val="accent5"/>
                    </a:solidFill>
                  </a:tcPr>
                </a:tc>
              </a:tr>
              <a:tr h="178442">
                <a:tc>
                  <a:txBody>
                    <a:bodyPr/>
                    <a:lstStyle/>
                    <a:p>
                      <a:pPr algn="l" fontAlgn="t"/>
                      <a:r>
                        <a:rPr lang="en-US" sz="1800" b="0" i="0" u="none" strike="noStrike" dirty="0" smtClean="0">
                          <a:solidFill>
                            <a:schemeClr val="tx1"/>
                          </a:solidFill>
                          <a:latin typeface="+mj-lt"/>
                        </a:rPr>
                        <a:t>%NR</a:t>
                      </a:r>
                      <a:endParaRPr lang="en-US" sz="1800" b="0" i="0" u="none" strike="noStrike" dirty="0">
                        <a:solidFill>
                          <a:schemeClr val="tx1"/>
                        </a:solidFill>
                        <a:latin typeface="+mj-lt"/>
                      </a:endParaRPr>
                    </a:p>
                  </a:txBody>
                  <a:tcPr marL="0" marR="0" marT="0" marB="0">
                    <a:lnL>
                      <a:noFill/>
                    </a:lnL>
                    <a:lnR>
                      <a:noFill/>
                    </a:lnR>
                    <a:lnT>
                      <a:noFill/>
                    </a:lnT>
                    <a:lnB>
                      <a:noFill/>
                    </a:lnB>
                  </a:tcPr>
                </a:tc>
                <a:tc>
                  <a:txBody>
                    <a:bodyPr/>
                    <a:lstStyle/>
                    <a:p>
                      <a:pPr algn="ctr" fontAlgn="t"/>
                      <a:endParaRPr lang="uz-Cyrl-UZ" sz="1600" b="1" i="0" u="none" strike="noStrike" dirty="0">
                        <a:solidFill>
                          <a:schemeClr val="accent2">
                            <a:lumMod val="75000"/>
                          </a:schemeClr>
                        </a:solidFill>
                        <a:latin typeface="+mj-lt"/>
                      </a:endParaRPr>
                    </a:p>
                  </a:txBody>
                  <a:tcPr marL="0" marR="0" marT="0" marB="0">
                    <a:lnL>
                      <a:noFill/>
                    </a:lnL>
                    <a:lnR>
                      <a:noFill/>
                    </a:lnR>
                    <a:lnT>
                      <a:noFill/>
                    </a:lnT>
                    <a:lnB>
                      <a:noFill/>
                    </a:lnB>
                  </a:tcPr>
                </a:tc>
                <a:tc>
                  <a:txBody>
                    <a:bodyPr/>
                    <a:lstStyle/>
                    <a:p>
                      <a:pPr algn="ctr" fontAlgn="t"/>
                      <a:r>
                        <a:rPr lang="en-US" sz="1600" b="1" i="0" u="none" strike="noStrike" dirty="0" smtClean="0">
                          <a:solidFill>
                            <a:schemeClr val="accent2">
                              <a:lumMod val="75000"/>
                            </a:schemeClr>
                          </a:solidFill>
                          <a:latin typeface="+mj-lt"/>
                        </a:rPr>
                        <a:t>-0.46</a:t>
                      </a:r>
                      <a:endParaRPr lang="uz-Cyrl-UZ" sz="1600" b="1" i="0" u="none" strike="noStrike" dirty="0">
                        <a:solidFill>
                          <a:schemeClr val="accent2">
                            <a:lumMod val="75000"/>
                          </a:schemeClr>
                        </a:solidFill>
                        <a:latin typeface="+mj-lt"/>
                      </a:endParaRPr>
                    </a:p>
                  </a:txBody>
                  <a:tcPr marL="0" marR="0" marT="0" marB="0">
                    <a:lnL>
                      <a:noFill/>
                    </a:lnL>
                    <a:lnR>
                      <a:noFill/>
                    </a:lnR>
                    <a:lnT>
                      <a:noFill/>
                    </a:lnT>
                    <a:lnB>
                      <a:noFill/>
                    </a:lnB>
                  </a:tcPr>
                </a:tc>
              </a:tr>
              <a:tr h="182880">
                <a:tc rowSpan="2">
                  <a:txBody>
                    <a:bodyPr/>
                    <a:lstStyle/>
                    <a:p>
                      <a:pPr algn="l" fontAlgn="t"/>
                      <a:r>
                        <a:rPr lang="en-US" sz="1800" b="0" i="0" u="none" strike="noStrike" dirty="0" smtClean="0">
                          <a:solidFill>
                            <a:schemeClr val="tx1"/>
                          </a:solidFill>
                          <a:latin typeface="+mj-lt"/>
                        </a:rPr>
                        <a:t>%TC</a:t>
                      </a:r>
                      <a:endParaRPr lang="en-US" sz="1800" b="0" i="0" u="none" strike="noStrike" dirty="0">
                        <a:solidFill>
                          <a:schemeClr val="tx1"/>
                        </a:solidFill>
                        <a:latin typeface="+mj-lt"/>
                      </a:endParaRPr>
                    </a:p>
                  </a:txBody>
                  <a:tcPr marL="0" marR="0" marT="0" marB="0">
                    <a:lnL>
                      <a:noFill/>
                    </a:lnL>
                    <a:lnR>
                      <a:noFill/>
                    </a:lnR>
                    <a:lnT>
                      <a:noFill/>
                    </a:lnT>
                    <a:lnB>
                      <a:noFill/>
                    </a:lnB>
                  </a:tcPr>
                </a:tc>
                <a:tc rowSpan="2">
                  <a:txBody>
                    <a:bodyPr/>
                    <a:lstStyle/>
                    <a:p>
                      <a:pPr algn="ctr" fontAlgn="t"/>
                      <a:endParaRPr lang="uz-Cyrl-UZ" sz="1600" b="1" i="0" u="none" strike="noStrike" dirty="0">
                        <a:solidFill>
                          <a:schemeClr val="accent2">
                            <a:lumMod val="75000"/>
                          </a:schemeClr>
                        </a:solidFill>
                        <a:latin typeface="+mj-lt"/>
                      </a:endParaRPr>
                    </a:p>
                  </a:txBody>
                  <a:tcPr marL="0" marR="0" marT="0" marB="0">
                    <a:lnL>
                      <a:noFill/>
                    </a:lnL>
                    <a:lnR>
                      <a:noFill/>
                    </a:lnR>
                    <a:lnT>
                      <a:noFill/>
                    </a:lnT>
                    <a:lnB>
                      <a:noFill/>
                    </a:lnB>
                  </a:tcPr>
                </a:tc>
                <a:tc>
                  <a:txBody>
                    <a:bodyPr/>
                    <a:lstStyle/>
                    <a:p>
                      <a:pPr algn="ctr" fontAlgn="t"/>
                      <a:r>
                        <a:rPr lang="en-US" sz="1600" b="1" i="0" u="none" strike="noStrike" dirty="0" smtClean="0">
                          <a:solidFill>
                            <a:schemeClr val="accent2">
                              <a:lumMod val="75000"/>
                            </a:schemeClr>
                          </a:solidFill>
                          <a:latin typeface="+mj-lt"/>
                        </a:rPr>
                        <a:t>-0.21</a:t>
                      </a:r>
                      <a:endParaRPr lang="uz-Cyrl-UZ" sz="1600" b="1" i="0" u="none" strike="noStrike" dirty="0">
                        <a:solidFill>
                          <a:schemeClr val="accent2">
                            <a:lumMod val="75000"/>
                          </a:schemeClr>
                        </a:solidFill>
                        <a:latin typeface="+mj-lt"/>
                      </a:endParaRPr>
                    </a:p>
                  </a:txBody>
                  <a:tcPr marL="0" marR="0" marT="0" marB="0">
                    <a:lnL>
                      <a:noFill/>
                    </a:lnL>
                    <a:lnR>
                      <a:noFill/>
                    </a:lnR>
                    <a:lnT>
                      <a:noFill/>
                    </a:lnT>
                    <a:lnB>
                      <a:noFill/>
                    </a:lnB>
                  </a:tcPr>
                </a:tc>
              </a:tr>
              <a:tr h="0">
                <a:tc vMerge="1">
                  <a:txBody>
                    <a:bodyPr/>
                    <a:lstStyle/>
                    <a:p>
                      <a:endParaRPr lang="en-US"/>
                    </a:p>
                  </a:txBody>
                  <a:tcPr/>
                </a:tc>
                <a:tc vMerge="1">
                  <a:txBody>
                    <a:bodyPr/>
                    <a:lstStyle/>
                    <a:p>
                      <a:endParaRPr lang="en-US"/>
                    </a:p>
                  </a:txBody>
                  <a:tcPr/>
                </a:tc>
                <a:tc rowSpan="2">
                  <a:txBody>
                    <a:bodyPr/>
                    <a:lstStyle/>
                    <a:p>
                      <a:pPr algn="ctr" fontAlgn="t"/>
                      <a:r>
                        <a:rPr lang="en-US" sz="1600" b="1" i="0" u="none" strike="noStrike" dirty="0" smtClean="0">
                          <a:solidFill>
                            <a:schemeClr val="accent2">
                              <a:lumMod val="75000"/>
                            </a:schemeClr>
                          </a:solidFill>
                          <a:latin typeface="+mj-lt"/>
                        </a:rPr>
                        <a:t>2.17</a:t>
                      </a:r>
                      <a:endParaRPr lang="uz-Cyrl-UZ" sz="1600" b="1" i="0" u="none" strike="noStrike" dirty="0">
                        <a:solidFill>
                          <a:schemeClr val="accent2">
                            <a:lumMod val="75000"/>
                          </a:schemeClr>
                        </a:solidFill>
                        <a:latin typeface="+mj-lt"/>
                      </a:endParaRPr>
                    </a:p>
                  </a:txBody>
                  <a:tcPr marL="0" marR="0" marT="0" marB="0">
                    <a:lnL>
                      <a:noFill/>
                    </a:lnL>
                    <a:lnR>
                      <a:noFill/>
                    </a:lnR>
                    <a:lnT>
                      <a:noFill/>
                    </a:lnT>
                    <a:lnB>
                      <a:noFill/>
                    </a:lnB>
                  </a:tcPr>
                </a:tc>
              </a:tr>
              <a:tr h="91440">
                <a:tc rowSpan="2">
                  <a:txBody>
                    <a:bodyPr/>
                    <a:lstStyle/>
                    <a:p>
                      <a:pPr algn="l" fontAlgn="t"/>
                      <a:r>
                        <a:rPr lang="en-US" sz="1800" b="0" i="0" u="none" strike="noStrike" dirty="0" smtClean="0">
                          <a:solidFill>
                            <a:schemeClr val="tx1"/>
                          </a:solidFill>
                          <a:latin typeface="+mj-lt"/>
                        </a:rPr>
                        <a:t>IRR (%)</a:t>
                      </a:r>
                      <a:endParaRPr lang="en-US" sz="1800" b="0" i="0" u="none" strike="noStrike" dirty="0">
                        <a:solidFill>
                          <a:schemeClr val="tx1"/>
                        </a:solidFill>
                        <a:latin typeface="+mj-lt"/>
                      </a:endParaRPr>
                    </a:p>
                  </a:txBody>
                  <a:tcPr marL="0" marR="0" marT="0" marB="0">
                    <a:lnL>
                      <a:noFill/>
                    </a:lnL>
                    <a:lnR>
                      <a:noFill/>
                    </a:lnR>
                    <a:lnT>
                      <a:noFill/>
                    </a:lnT>
                    <a:lnB>
                      <a:noFill/>
                    </a:lnB>
                  </a:tcPr>
                </a:tc>
                <a:tc rowSpan="2">
                  <a:txBody>
                    <a:bodyPr/>
                    <a:lstStyle/>
                    <a:p>
                      <a:pPr algn="ctr" fontAlgn="t"/>
                      <a:endParaRPr lang="uz-Cyrl-UZ" sz="1600" b="1" i="0" u="none" strike="noStrike" dirty="0">
                        <a:solidFill>
                          <a:schemeClr val="accent2">
                            <a:lumMod val="75000"/>
                          </a:schemeClr>
                        </a:solidFill>
                        <a:latin typeface="+mj-lt"/>
                      </a:endParaRPr>
                    </a:p>
                  </a:txBody>
                  <a:tcPr marL="0" marR="0" marT="0" marB="0">
                    <a:lnL>
                      <a:noFill/>
                    </a:lnL>
                    <a:lnR>
                      <a:noFill/>
                    </a:lnR>
                    <a:lnT>
                      <a:noFill/>
                    </a:lnT>
                    <a:lnB>
                      <a:noFill/>
                    </a:lnB>
                  </a:tcPr>
                </a:tc>
                <a:tc vMerge="1">
                  <a:txBody>
                    <a:bodyPr/>
                    <a:lstStyle/>
                    <a:p>
                      <a:endParaRPr lang="en-US"/>
                    </a:p>
                  </a:txBody>
                  <a:tcPr/>
                </a:tc>
              </a:tr>
              <a:tr h="0">
                <a:tc vMerge="1">
                  <a:txBody>
                    <a:bodyPr/>
                    <a:lstStyle/>
                    <a:p>
                      <a:endParaRPr lang="en-US"/>
                    </a:p>
                  </a:txBody>
                  <a:tcPr/>
                </a:tc>
                <a:tc vMerge="1">
                  <a:txBody>
                    <a:bodyPr/>
                    <a:lstStyle/>
                    <a:p>
                      <a:endParaRPr lang="en-US"/>
                    </a:p>
                  </a:txBody>
                  <a:tcPr/>
                </a:tc>
                <a:tc rowSpan="2">
                  <a:txBody>
                    <a:bodyPr/>
                    <a:lstStyle/>
                    <a:p>
                      <a:pPr algn="ctr" fontAlgn="t"/>
                      <a:r>
                        <a:rPr lang="en-US" sz="1600" b="1" i="0" u="none" strike="noStrike" dirty="0" smtClean="0">
                          <a:solidFill>
                            <a:srgbClr val="FF0000"/>
                          </a:solidFill>
                          <a:latin typeface="+mj-lt"/>
                        </a:rPr>
                        <a:t>2.38</a:t>
                      </a:r>
                      <a:endParaRPr lang="uz-Cyrl-UZ" sz="1600" b="1" i="0" u="none" strike="noStrike" dirty="0">
                        <a:solidFill>
                          <a:srgbClr val="FF0000"/>
                        </a:solidFill>
                        <a:latin typeface="+mj-lt"/>
                      </a:endParaRPr>
                    </a:p>
                  </a:txBody>
                  <a:tcPr marL="0" marR="0" marT="0" marB="0">
                    <a:lnL>
                      <a:noFill/>
                    </a:lnL>
                    <a:lnR>
                      <a:noFill/>
                    </a:lnR>
                    <a:lnT>
                      <a:noFill/>
                    </a:lnT>
                    <a:lnB>
                      <a:noFill/>
                    </a:lnB>
                    <a:solidFill>
                      <a:srgbClr val="FFCC00"/>
                    </a:solidFill>
                  </a:tcPr>
                </a:tc>
              </a:tr>
              <a:tr h="228600">
                <a:tc>
                  <a:txBody>
                    <a:bodyPr/>
                    <a:lstStyle/>
                    <a:p>
                      <a:pPr algn="l" fontAlgn="t"/>
                      <a:r>
                        <a:rPr lang="en-US" sz="1800" b="0" i="0" u="none" strike="noStrike" dirty="0" smtClean="0">
                          <a:solidFill>
                            <a:schemeClr val="tx1"/>
                          </a:solidFill>
                          <a:latin typeface="+mj-lt"/>
                        </a:rPr>
                        <a:t>BCR</a:t>
                      </a:r>
                      <a:endParaRPr lang="en-US" sz="1800" b="0" i="0" u="none" strike="noStrike" dirty="0">
                        <a:solidFill>
                          <a:schemeClr val="tx1"/>
                        </a:solidFill>
                        <a:latin typeface="+mj-lt"/>
                      </a:endParaRPr>
                    </a:p>
                  </a:txBody>
                  <a:tcPr marL="0" marR="0" marT="0" marB="0">
                    <a:lnL>
                      <a:noFill/>
                    </a:lnL>
                    <a:lnR>
                      <a:noFill/>
                    </a:lnR>
                    <a:lnT>
                      <a:noFill/>
                    </a:lnT>
                    <a:lnB>
                      <a:noFill/>
                    </a:lnB>
                    <a:solidFill>
                      <a:srgbClr val="FFCC00"/>
                    </a:solidFill>
                  </a:tcPr>
                </a:tc>
                <a:tc>
                  <a:txBody>
                    <a:bodyPr/>
                    <a:lstStyle/>
                    <a:p>
                      <a:pPr algn="ctr" fontAlgn="t"/>
                      <a:r>
                        <a:rPr lang="en-US" sz="1600" b="1" i="0" u="none" strike="noStrike" dirty="0" smtClean="0">
                          <a:solidFill>
                            <a:srgbClr val="FF0000"/>
                          </a:solidFill>
                          <a:latin typeface="+mj-lt"/>
                        </a:rPr>
                        <a:t>1.74</a:t>
                      </a:r>
                      <a:endParaRPr lang="uz-Cyrl-UZ" sz="1600" b="1" i="0" u="none" strike="noStrike" dirty="0">
                        <a:solidFill>
                          <a:srgbClr val="FF0000"/>
                        </a:solidFill>
                        <a:latin typeface="+mj-lt"/>
                      </a:endParaRPr>
                    </a:p>
                  </a:txBody>
                  <a:tcPr marL="0" marR="0" marT="0" marB="0">
                    <a:lnL>
                      <a:noFill/>
                    </a:lnL>
                    <a:lnR>
                      <a:noFill/>
                    </a:lnR>
                    <a:lnT>
                      <a:noFill/>
                    </a:lnT>
                    <a:lnB>
                      <a:noFill/>
                    </a:lnB>
                    <a:solidFill>
                      <a:srgbClr val="FFCC00"/>
                    </a:solidFill>
                  </a:tcPr>
                </a:tc>
                <a:tc vMerge="1">
                  <a:txBody>
                    <a:bodyPr/>
                    <a:lstStyle/>
                    <a:p>
                      <a:endParaRPr lang="en-US"/>
                    </a:p>
                  </a:txBody>
                  <a:tcPr/>
                </a:tc>
              </a:tr>
            </a:tbl>
          </a:graphicData>
        </a:graphic>
      </p:graphicFrame>
    </p:spTree>
    <p:extLst>
      <p:ext uri="{BB962C8B-B14F-4D97-AF65-F5344CB8AC3E}">
        <p14:creationId xmlns:p14="http://schemas.microsoft.com/office/powerpoint/2010/main" val="292442307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r>
              <a:rPr lang="en-US" dirty="0" smtClean="0"/>
              <a:t>Conservation agriculture practices are not known in this part of the world. In Tajikistan, many farmers and even researchers are not aware about CA. </a:t>
            </a:r>
          </a:p>
          <a:p>
            <a:pPr algn="just"/>
            <a:r>
              <a:rPr lang="en-US" dirty="0" smtClean="0"/>
              <a:t>There should be organized different training courses on conservation agriculture and also state </a:t>
            </a:r>
            <a:r>
              <a:rPr lang="en-US" dirty="0" err="1" smtClean="0"/>
              <a:t>programmes</a:t>
            </a:r>
            <a:r>
              <a:rPr lang="en-US" dirty="0" smtClean="0"/>
              <a:t> should become more active in conducting research and than extension on CA. </a:t>
            </a:r>
            <a:endParaRPr lang="uz-Cyrl-UZ" dirty="0" smtClean="0"/>
          </a:p>
          <a:p>
            <a:pPr algn="just"/>
            <a:r>
              <a:rPr lang="en-US" dirty="0" smtClean="0"/>
              <a:t>Agricultural production in Tajikistan is based on small scale farms, with limited availability on machinery. </a:t>
            </a:r>
            <a:endParaRPr lang="uz-Cyrl-UZ" dirty="0" smtClean="0"/>
          </a:p>
          <a:p>
            <a:endParaRPr lang="uz-Cyrl-UZ" dirty="0"/>
          </a:p>
        </p:txBody>
      </p:sp>
      <p:sp>
        <p:nvSpPr>
          <p:cNvPr id="5" name="Titre 1"/>
          <p:cNvSpPr txBox="1">
            <a:spLocks/>
          </p:cNvSpPr>
          <p:nvPr/>
        </p:nvSpPr>
        <p:spPr>
          <a:xfrm>
            <a:off x="457200" y="0"/>
            <a:ext cx="8229600" cy="1143000"/>
          </a:xfrm>
          <a:prstGeom prst="rect">
            <a:avLst/>
          </a:prstGeom>
        </p:spPr>
        <p:txBody>
          <a:bodyPr>
            <a:normAutofit/>
          </a:bodyPr>
          <a:lstStyle/>
          <a:p>
            <a:pPr algn="ctr" fontAlgn="auto">
              <a:spcAft>
                <a:spcPts val="0"/>
              </a:spcAft>
              <a:defRPr/>
            </a:pPr>
            <a:r>
              <a:rPr lang="en-US" sz="3600" b="1" dirty="0" smtClean="0">
                <a:solidFill>
                  <a:schemeClr val="bg1"/>
                </a:solidFill>
              </a:rPr>
              <a:t>CA in Tajikistan</a:t>
            </a:r>
            <a:r>
              <a:rPr kumimoji="0" lang="en-US" sz="3600" b="0" i="0" u="none" strike="noStrike" kern="1200" cap="none" spc="0" normalizeH="0" baseline="0" noProof="0" dirty="0" smtClean="0">
                <a:ln>
                  <a:noFill/>
                </a:ln>
                <a:solidFill>
                  <a:schemeClr val="bg1"/>
                </a:solidFill>
                <a:effectLst/>
                <a:uLnTx/>
                <a:uFillTx/>
                <a:latin typeface="+mj-lt"/>
                <a:ea typeface="+mj-ea"/>
                <a:cs typeface="+mj-cs"/>
              </a:rPr>
              <a:t/>
            </a:r>
            <a:br>
              <a:rPr kumimoji="0" lang="en-US" sz="3600" b="0" i="0" u="none" strike="noStrike" kern="1200" cap="none" spc="0" normalizeH="0" baseline="0" noProof="0" dirty="0" smtClean="0">
                <a:ln>
                  <a:noFill/>
                </a:ln>
                <a:solidFill>
                  <a:schemeClr val="bg1"/>
                </a:solidFill>
                <a:effectLst/>
                <a:uLnTx/>
                <a:uFillTx/>
                <a:latin typeface="+mj-lt"/>
                <a:ea typeface="+mj-ea"/>
                <a:cs typeface="+mj-cs"/>
              </a:rPr>
            </a:br>
            <a:endParaRPr kumimoji="0" lang="en-US" sz="3100" b="1" i="0" u="none" strike="noStrike" kern="1200" cap="none" spc="0" normalizeH="0" baseline="0" noProof="0" dirty="0">
              <a:ln>
                <a:noFill/>
              </a:ln>
              <a:solidFill>
                <a:schemeClr val="bg1"/>
              </a:solidFill>
              <a:effectLst/>
              <a:uLnTx/>
              <a:uFillTx/>
              <a:latin typeface="+mj-lt"/>
              <a:ea typeface="+mj-ea"/>
              <a:cs typeface="+mj-cs"/>
            </a:endParaRPr>
          </a:p>
        </p:txBody>
      </p:sp>
    </p:spTree>
    <p:extLst>
      <p:ext uri="{BB962C8B-B14F-4D97-AF65-F5344CB8AC3E}">
        <p14:creationId xmlns:p14="http://schemas.microsoft.com/office/powerpoint/2010/main" val="40300917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pPr algn="just"/>
            <a:r>
              <a:rPr lang="en-US" dirty="0" smtClean="0"/>
              <a:t>According to the views of local population land that is available for them is enough for sustaining their livelihoods but not for generating significant commercial income. Farming households with lesser land area have different patterns of cost and income distribution.</a:t>
            </a:r>
          </a:p>
          <a:p>
            <a:pPr algn="just"/>
            <a:endParaRPr lang="uz-Cyrl-UZ" dirty="0" smtClean="0"/>
          </a:p>
          <a:p>
            <a:pPr algn="just"/>
            <a:r>
              <a:rPr lang="en-US" dirty="0" smtClean="0"/>
              <a:t>Given the fact, that livestock owners are financially more secured, we can expect greater potential for technology adoption among this group. This is why possibilities of establishing mixed crop-livestock under CA farming systems can be explored as one of the technological options for the local farmers.</a:t>
            </a:r>
            <a:endParaRPr lang="uz-Cyrl-UZ" dirty="0" smtClean="0"/>
          </a:p>
          <a:p>
            <a:endParaRPr lang="uz-Cyrl-UZ" dirty="0"/>
          </a:p>
        </p:txBody>
      </p:sp>
      <p:sp>
        <p:nvSpPr>
          <p:cNvPr id="5" name="Titre 1"/>
          <p:cNvSpPr txBox="1">
            <a:spLocks/>
          </p:cNvSpPr>
          <p:nvPr/>
        </p:nvSpPr>
        <p:spPr>
          <a:xfrm>
            <a:off x="457200" y="0"/>
            <a:ext cx="8229600" cy="1143000"/>
          </a:xfrm>
          <a:prstGeom prst="rect">
            <a:avLst/>
          </a:prstGeom>
        </p:spPr>
        <p:txBody>
          <a:bodyPr>
            <a:normAutofit/>
          </a:bodyPr>
          <a:lstStyle/>
          <a:p>
            <a:pPr algn="ctr" fontAlgn="auto">
              <a:spcAft>
                <a:spcPts val="0"/>
              </a:spcAft>
              <a:defRPr/>
            </a:pPr>
            <a:r>
              <a:rPr lang="en-US" sz="3600" b="1" dirty="0" smtClean="0">
                <a:solidFill>
                  <a:schemeClr val="bg1"/>
                </a:solidFill>
              </a:rPr>
              <a:t>CA in Tajikistan</a:t>
            </a:r>
            <a:r>
              <a:rPr kumimoji="0" lang="en-US" sz="3600" b="0" i="0" u="none" strike="noStrike" kern="1200" cap="none" spc="0" normalizeH="0" baseline="0" noProof="0" dirty="0" smtClean="0">
                <a:ln>
                  <a:noFill/>
                </a:ln>
                <a:solidFill>
                  <a:schemeClr val="bg1"/>
                </a:solidFill>
                <a:effectLst/>
                <a:uLnTx/>
                <a:uFillTx/>
                <a:latin typeface="+mj-lt"/>
                <a:ea typeface="+mj-ea"/>
                <a:cs typeface="+mj-cs"/>
              </a:rPr>
              <a:t/>
            </a:r>
            <a:br>
              <a:rPr kumimoji="0" lang="en-US" sz="3600" b="0" i="0" u="none" strike="noStrike" kern="1200" cap="none" spc="0" normalizeH="0" baseline="0" noProof="0" dirty="0" smtClean="0">
                <a:ln>
                  <a:noFill/>
                </a:ln>
                <a:solidFill>
                  <a:schemeClr val="bg1"/>
                </a:solidFill>
                <a:effectLst/>
                <a:uLnTx/>
                <a:uFillTx/>
                <a:latin typeface="+mj-lt"/>
                <a:ea typeface="+mj-ea"/>
                <a:cs typeface="+mj-cs"/>
              </a:rPr>
            </a:br>
            <a:endParaRPr kumimoji="0" lang="en-US" sz="3100" b="1" i="0" u="none" strike="noStrike" kern="1200" cap="none" spc="0" normalizeH="0" baseline="0" noProof="0" dirty="0">
              <a:ln>
                <a:noFill/>
              </a:ln>
              <a:solidFill>
                <a:schemeClr val="bg1"/>
              </a:solidFill>
              <a:effectLst/>
              <a:uLnTx/>
              <a:uFillTx/>
              <a:latin typeface="+mj-lt"/>
              <a:ea typeface="+mj-ea"/>
              <a:cs typeface="+mj-cs"/>
            </a:endParaRPr>
          </a:p>
        </p:txBody>
      </p:sp>
    </p:spTree>
    <p:extLst>
      <p:ext uri="{BB962C8B-B14F-4D97-AF65-F5344CB8AC3E}">
        <p14:creationId xmlns:p14="http://schemas.microsoft.com/office/powerpoint/2010/main" val="59428558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re 1"/>
          <p:cNvSpPr txBox="1">
            <a:spLocks/>
          </p:cNvSpPr>
          <p:nvPr/>
        </p:nvSpPr>
        <p:spPr>
          <a:xfrm>
            <a:off x="457200" y="0"/>
            <a:ext cx="8229600" cy="1143000"/>
          </a:xfrm>
          <a:prstGeom prst="rect">
            <a:avLst/>
          </a:prstGeom>
        </p:spPr>
        <p:txBody>
          <a:bodyPr>
            <a:normAutofit/>
          </a:bodyPr>
          <a:lstStyle/>
          <a:p>
            <a:pPr algn="ctr" fontAlgn="auto">
              <a:spcAft>
                <a:spcPts val="0"/>
              </a:spcAft>
              <a:defRPr/>
            </a:pPr>
            <a:r>
              <a:rPr lang="en-US" sz="3600" b="1" dirty="0" smtClean="0">
                <a:solidFill>
                  <a:schemeClr val="bg1"/>
                </a:solidFill>
              </a:rPr>
              <a:t>CA Adoption: Peak of adoption and time</a:t>
            </a:r>
            <a:endParaRPr kumimoji="0" lang="en-US" sz="3100" b="1" i="0" u="none" strike="noStrike" kern="1200" cap="none" spc="0" normalizeH="0" baseline="0" noProof="0" dirty="0">
              <a:ln>
                <a:noFill/>
              </a:ln>
              <a:solidFill>
                <a:schemeClr val="bg1"/>
              </a:solidFill>
              <a:effectLst/>
              <a:uLnTx/>
              <a:uFillTx/>
              <a:latin typeface="+mj-lt"/>
              <a:ea typeface="+mj-ea"/>
              <a:cs typeface="+mj-cs"/>
            </a:endParaRPr>
          </a:p>
        </p:txBody>
      </p:sp>
      <p:graphicFrame>
        <p:nvGraphicFramePr>
          <p:cNvPr id="2" name="Table 1"/>
          <p:cNvGraphicFramePr>
            <a:graphicFrameLocks noGrp="1"/>
          </p:cNvGraphicFramePr>
          <p:nvPr>
            <p:extLst>
              <p:ext uri="{D42A27DB-BD31-4B8C-83A1-F6EECF244321}">
                <p14:modId xmlns:p14="http://schemas.microsoft.com/office/powerpoint/2010/main" val="1114174573"/>
              </p:ext>
            </p:extLst>
          </p:nvPr>
        </p:nvGraphicFramePr>
        <p:xfrm>
          <a:off x="457200" y="1532553"/>
          <a:ext cx="8229600" cy="2456060"/>
        </p:xfrm>
        <a:graphic>
          <a:graphicData uri="http://schemas.openxmlformats.org/drawingml/2006/table">
            <a:tbl>
              <a:tblPr firstRow="1" firstCol="1" bandRow="1">
                <a:tableStyleId>{5C22544A-7EE6-4342-B048-85BDC9FD1C3A}</a:tableStyleId>
              </a:tblPr>
              <a:tblGrid>
                <a:gridCol w="4114800"/>
                <a:gridCol w="4114800"/>
              </a:tblGrid>
              <a:tr h="592058">
                <a:tc>
                  <a:txBody>
                    <a:bodyPr/>
                    <a:lstStyle/>
                    <a:p>
                      <a:pPr marL="0" marR="0">
                        <a:lnSpc>
                          <a:spcPct val="115000"/>
                        </a:lnSpc>
                        <a:spcBef>
                          <a:spcPts val="0"/>
                        </a:spcBef>
                        <a:spcAft>
                          <a:spcPts val="1000"/>
                        </a:spcAft>
                      </a:pPr>
                      <a:r>
                        <a:rPr lang="en-US" sz="1100" dirty="0">
                          <a:effectLst/>
                        </a:rPr>
                        <a:t>Predicted years to peak adoption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15000"/>
                        </a:lnSpc>
                        <a:spcBef>
                          <a:spcPts val="0"/>
                        </a:spcBef>
                        <a:spcAft>
                          <a:spcPts val="1000"/>
                        </a:spcAft>
                      </a:pPr>
                      <a:r>
                        <a:rPr lang="en-US" sz="1400" b="1" dirty="0">
                          <a:solidFill>
                            <a:schemeClr val="tx1"/>
                          </a:solidFill>
                          <a:effectLst/>
                        </a:rPr>
                        <a:t>21.4</a:t>
                      </a:r>
                      <a:endParaRPr lang="en-US" sz="1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r>
              <a:tr h="620828">
                <a:tc>
                  <a:txBody>
                    <a:bodyPr/>
                    <a:lstStyle/>
                    <a:p>
                      <a:pPr marL="0" marR="0">
                        <a:lnSpc>
                          <a:spcPct val="115000"/>
                        </a:lnSpc>
                        <a:spcBef>
                          <a:spcPts val="0"/>
                        </a:spcBef>
                        <a:spcAft>
                          <a:spcPts val="1000"/>
                        </a:spcAft>
                      </a:pPr>
                      <a:r>
                        <a:rPr lang="en-US" sz="1100">
                          <a:effectLst/>
                        </a:rPr>
                        <a:t>Predicted peak level of adoption</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15000"/>
                        </a:lnSpc>
                        <a:spcBef>
                          <a:spcPts val="0"/>
                        </a:spcBef>
                        <a:spcAft>
                          <a:spcPts val="1000"/>
                        </a:spcAft>
                      </a:pPr>
                      <a:r>
                        <a:rPr lang="en-US" sz="1400" b="1" dirty="0">
                          <a:solidFill>
                            <a:schemeClr val="tx1"/>
                          </a:solidFill>
                          <a:effectLst/>
                        </a:rPr>
                        <a:t>59%</a:t>
                      </a:r>
                      <a:endParaRPr lang="en-US" sz="1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r>
              <a:tr h="635972">
                <a:tc>
                  <a:txBody>
                    <a:bodyPr/>
                    <a:lstStyle/>
                    <a:p>
                      <a:pPr marL="0" marR="0">
                        <a:lnSpc>
                          <a:spcPct val="115000"/>
                        </a:lnSpc>
                        <a:spcBef>
                          <a:spcPts val="0"/>
                        </a:spcBef>
                        <a:spcAft>
                          <a:spcPts val="1000"/>
                        </a:spcAft>
                      </a:pPr>
                      <a:r>
                        <a:rPr lang="en-US" sz="1100">
                          <a:effectLst/>
                        </a:rPr>
                        <a:t>Predicted adoption level in 5 years from start</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15000"/>
                        </a:lnSpc>
                        <a:spcBef>
                          <a:spcPts val="0"/>
                        </a:spcBef>
                        <a:spcAft>
                          <a:spcPts val="1000"/>
                        </a:spcAft>
                      </a:pPr>
                      <a:r>
                        <a:rPr lang="en-US" sz="1400" b="1" dirty="0">
                          <a:solidFill>
                            <a:schemeClr val="tx1"/>
                          </a:solidFill>
                          <a:effectLst/>
                        </a:rPr>
                        <a:t>13.9%</a:t>
                      </a:r>
                      <a:endParaRPr lang="en-US" sz="1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r>
              <a:tr h="607202">
                <a:tc>
                  <a:txBody>
                    <a:bodyPr/>
                    <a:lstStyle/>
                    <a:p>
                      <a:pPr marL="0" marR="0">
                        <a:lnSpc>
                          <a:spcPct val="115000"/>
                        </a:lnSpc>
                        <a:spcBef>
                          <a:spcPts val="0"/>
                        </a:spcBef>
                        <a:spcAft>
                          <a:spcPts val="1000"/>
                        </a:spcAft>
                      </a:pPr>
                      <a:r>
                        <a:rPr lang="en-US" sz="1100" dirty="0">
                          <a:effectLst/>
                        </a:rPr>
                        <a:t>Predicted adoption level in 10 years from start</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ctr">
                        <a:lnSpc>
                          <a:spcPct val="115000"/>
                        </a:lnSpc>
                        <a:spcBef>
                          <a:spcPts val="0"/>
                        </a:spcBef>
                        <a:spcAft>
                          <a:spcPts val="1000"/>
                        </a:spcAft>
                      </a:pPr>
                      <a:r>
                        <a:rPr lang="en-US" sz="1400" b="1" dirty="0">
                          <a:solidFill>
                            <a:schemeClr val="tx1"/>
                          </a:solidFill>
                          <a:effectLst/>
                        </a:rPr>
                        <a:t>44.2%</a:t>
                      </a:r>
                      <a:endParaRPr lang="en-US" sz="1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r>
            </a:tbl>
          </a:graphicData>
        </a:graphic>
      </p:graphicFrame>
      <p:sp>
        <p:nvSpPr>
          <p:cNvPr id="5" name="Rectangle 4"/>
          <p:cNvSpPr/>
          <p:nvPr/>
        </p:nvSpPr>
        <p:spPr>
          <a:xfrm>
            <a:off x="1764792" y="795971"/>
            <a:ext cx="5614416" cy="646331"/>
          </a:xfrm>
          <a:prstGeom prst="rect">
            <a:avLst/>
          </a:prstGeom>
        </p:spPr>
        <p:txBody>
          <a:bodyPr wrap="square">
            <a:spAutoFit/>
          </a:bodyPr>
          <a:lstStyle/>
          <a:p>
            <a:pPr marL="0" marR="0" algn="ctr">
              <a:spcBef>
                <a:spcPts val="0"/>
              </a:spcBef>
              <a:spcAft>
                <a:spcPts val="1000"/>
              </a:spcAft>
            </a:pPr>
            <a:r>
              <a:rPr lang="en-US" b="1" dirty="0">
                <a:solidFill>
                  <a:srgbClr val="FF0000"/>
                </a:solidFill>
                <a:latin typeface="Times New Roman" panose="02020603050405020304" pitchFamily="18" charset="0"/>
                <a:ea typeface="Times New Roman" panose="02020603050405020304" pitchFamily="18" charset="0"/>
                <a:cs typeface="Arial" panose="020B0604020202020204" pitchFamily="34" charset="0"/>
              </a:rPr>
              <a:t>Prediction of adoption level according to </a:t>
            </a:r>
            <a:r>
              <a:rPr lang="en-US" b="1" dirty="0" smtClean="0">
                <a:solidFill>
                  <a:srgbClr val="FF0000"/>
                </a:solidFill>
                <a:latin typeface="Times New Roman" panose="02020603050405020304" pitchFamily="18" charset="0"/>
                <a:ea typeface="Times New Roman" panose="02020603050405020304" pitchFamily="18" charset="0"/>
                <a:cs typeface="Arial" panose="020B0604020202020204" pitchFamily="34" charset="0"/>
              </a:rPr>
              <a:t>time (Farmers)</a:t>
            </a:r>
            <a:endParaRPr lang="en-US" b="1"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endParaRPr>
          </a:p>
        </p:txBody>
      </p:sp>
      <p:sp>
        <p:nvSpPr>
          <p:cNvPr id="3" name="Rectangle 2"/>
          <p:cNvSpPr/>
          <p:nvPr/>
        </p:nvSpPr>
        <p:spPr>
          <a:xfrm>
            <a:off x="279917" y="4378166"/>
            <a:ext cx="8406883" cy="1685077"/>
          </a:xfrm>
          <a:prstGeom prst="rect">
            <a:avLst/>
          </a:prstGeom>
          <a:solidFill>
            <a:srgbClr val="FFFF00"/>
          </a:solidFill>
        </p:spPr>
        <p:txBody>
          <a:bodyPr wrap="square">
            <a:spAutoFit/>
          </a:bodyPr>
          <a:lstStyle/>
          <a:p>
            <a:pPr marL="0" marR="0" algn="just">
              <a:lnSpc>
                <a:spcPct val="115000"/>
              </a:lnSpc>
              <a:spcBef>
                <a:spcPts val="0"/>
              </a:spcBef>
              <a:spcAft>
                <a:spcPts val="0"/>
              </a:spcAft>
            </a:pPr>
            <a:r>
              <a:rPr lang="en-US" dirty="0">
                <a:ea typeface="Calibri" panose="020F0502020204030204" pitchFamily="34" charset="0"/>
                <a:cs typeface="Arial" panose="020B0604020202020204" pitchFamily="34" charset="0"/>
              </a:rPr>
              <a:t>F</a:t>
            </a:r>
            <a:r>
              <a:rPr lang="en-US" dirty="0" smtClean="0">
                <a:ea typeface="Calibri" panose="020F0502020204030204" pitchFamily="34" charset="0"/>
                <a:cs typeface="Arial" panose="020B0604020202020204" pitchFamily="34" charset="0"/>
              </a:rPr>
              <a:t>actors </a:t>
            </a:r>
            <a:r>
              <a:rPr lang="en-US" dirty="0">
                <a:ea typeface="Calibri" panose="020F0502020204030204" pitchFamily="34" charset="0"/>
                <a:cs typeface="Arial" panose="020B0604020202020204" pitchFamily="34" charset="0"/>
              </a:rPr>
              <a:t>affecting </a:t>
            </a:r>
            <a:r>
              <a:rPr lang="en-US" dirty="0" smtClean="0">
                <a:ea typeface="Calibri" panose="020F0502020204030204" pitchFamily="34" charset="0"/>
                <a:cs typeface="Arial" panose="020B0604020202020204" pitchFamily="34" charset="0"/>
              </a:rPr>
              <a:t>CA adoption are:</a:t>
            </a:r>
          </a:p>
          <a:p>
            <a:pPr marL="285750" marR="0" indent="-285750" algn="just">
              <a:lnSpc>
                <a:spcPct val="115000"/>
              </a:lnSpc>
              <a:spcBef>
                <a:spcPts val="0"/>
              </a:spcBef>
              <a:spcAft>
                <a:spcPts val="0"/>
              </a:spcAft>
              <a:buFont typeface="Arial" panose="020B0604020202020204" pitchFamily="34" charset="0"/>
              <a:buChar char="•"/>
            </a:pPr>
            <a:r>
              <a:rPr lang="en-US" dirty="0" err="1" smtClean="0">
                <a:ea typeface="Calibri" panose="020F0502020204030204" pitchFamily="34" charset="0"/>
                <a:cs typeface="Arial" panose="020B0604020202020204" pitchFamily="34" charset="0"/>
              </a:rPr>
              <a:t>Triability</a:t>
            </a:r>
            <a:r>
              <a:rPr lang="en-US" dirty="0" smtClean="0">
                <a:ea typeface="Calibri" panose="020F0502020204030204" pitchFamily="34" charset="0"/>
                <a:cs typeface="Arial" panose="020B0604020202020204" pitchFamily="34" charset="0"/>
              </a:rPr>
              <a:t> </a:t>
            </a:r>
            <a:r>
              <a:rPr lang="en-US" dirty="0">
                <a:ea typeface="Calibri" panose="020F0502020204030204" pitchFamily="34" charset="0"/>
                <a:cs typeface="Arial" panose="020B0604020202020204" pitchFamily="34" charset="0"/>
              </a:rPr>
              <a:t>of the innovation, </a:t>
            </a:r>
            <a:endParaRPr lang="en-US" dirty="0" smtClean="0">
              <a:ea typeface="Calibri" panose="020F0502020204030204" pitchFamily="34" charset="0"/>
              <a:cs typeface="Arial" panose="020B0604020202020204" pitchFamily="34" charset="0"/>
            </a:endParaRPr>
          </a:p>
          <a:p>
            <a:pPr marL="285750" marR="0" indent="-285750" algn="just">
              <a:lnSpc>
                <a:spcPct val="115000"/>
              </a:lnSpc>
              <a:spcBef>
                <a:spcPts val="0"/>
              </a:spcBef>
              <a:spcAft>
                <a:spcPts val="0"/>
              </a:spcAft>
              <a:buFont typeface="Arial" panose="020B0604020202020204" pitchFamily="34" charset="0"/>
              <a:buChar char="•"/>
            </a:pPr>
            <a:r>
              <a:rPr lang="en-US" dirty="0" smtClean="0">
                <a:ea typeface="Calibri" panose="020F0502020204030204" pitchFamily="34" charset="0"/>
                <a:cs typeface="Arial" panose="020B0604020202020204" pitchFamily="34" charset="0"/>
              </a:rPr>
              <a:t>Complexity </a:t>
            </a:r>
            <a:r>
              <a:rPr lang="en-US" dirty="0">
                <a:ea typeface="Calibri" panose="020F0502020204030204" pitchFamily="34" charset="0"/>
                <a:cs typeface="Arial" panose="020B0604020202020204" pitchFamily="34" charset="0"/>
              </a:rPr>
              <a:t>of the innovation, </a:t>
            </a:r>
            <a:endParaRPr lang="en-US" dirty="0" smtClean="0">
              <a:ea typeface="Calibri" panose="020F0502020204030204" pitchFamily="34" charset="0"/>
              <a:cs typeface="Arial" panose="020B0604020202020204" pitchFamily="34" charset="0"/>
            </a:endParaRPr>
          </a:p>
          <a:p>
            <a:pPr marL="285750" marR="0" indent="-285750" algn="just">
              <a:lnSpc>
                <a:spcPct val="115000"/>
              </a:lnSpc>
              <a:spcBef>
                <a:spcPts val="0"/>
              </a:spcBef>
              <a:spcAft>
                <a:spcPts val="0"/>
              </a:spcAft>
              <a:buFont typeface="Arial" panose="020B0604020202020204" pitchFamily="34" charset="0"/>
              <a:buChar char="•"/>
            </a:pPr>
            <a:r>
              <a:rPr lang="en-US" dirty="0" smtClean="0">
                <a:ea typeface="Calibri" panose="020F0502020204030204" pitchFamily="34" charset="0"/>
                <a:cs typeface="Arial" panose="020B0604020202020204" pitchFamily="34" charset="0"/>
              </a:rPr>
              <a:t>Skills </a:t>
            </a:r>
            <a:r>
              <a:rPr lang="en-US" dirty="0">
                <a:ea typeface="Calibri" panose="020F0502020204030204" pitchFamily="34" charset="0"/>
                <a:cs typeface="Arial" panose="020B0604020202020204" pitchFamily="34" charset="0"/>
              </a:rPr>
              <a:t>and knowledge of farmers to use the </a:t>
            </a:r>
            <a:r>
              <a:rPr lang="en-US" dirty="0" smtClean="0">
                <a:ea typeface="Calibri" panose="020F0502020204030204" pitchFamily="34" charset="0"/>
                <a:cs typeface="Arial" panose="020B0604020202020204" pitchFamily="34" charset="0"/>
              </a:rPr>
              <a:t>innovation</a:t>
            </a:r>
          </a:p>
          <a:p>
            <a:pPr marL="285750" marR="0" indent="-285750" algn="just">
              <a:lnSpc>
                <a:spcPct val="115000"/>
              </a:lnSpc>
              <a:spcBef>
                <a:spcPts val="0"/>
              </a:spcBef>
              <a:spcAft>
                <a:spcPts val="0"/>
              </a:spcAft>
              <a:buFont typeface="Arial" panose="020B0604020202020204" pitchFamily="34" charset="0"/>
              <a:buChar char="•"/>
            </a:pPr>
            <a:r>
              <a:rPr lang="en-US" dirty="0" smtClean="0">
                <a:ea typeface="Calibri" panose="020F0502020204030204" pitchFamily="34" charset="0"/>
                <a:cs typeface="Arial" panose="020B0604020202020204" pitchFamily="34" charset="0"/>
              </a:rPr>
              <a:t>Size </a:t>
            </a:r>
            <a:r>
              <a:rPr lang="en-US" dirty="0">
                <a:ea typeface="Calibri" panose="020F0502020204030204" pitchFamily="34" charset="0"/>
                <a:cs typeface="Arial" panose="020B0604020202020204" pitchFamily="34" charset="0"/>
              </a:rPr>
              <a:t>of the up-front cost of the </a:t>
            </a:r>
            <a:r>
              <a:rPr lang="en-US" dirty="0" smtClean="0">
                <a:ea typeface="Calibri" panose="020F0502020204030204" pitchFamily="34" charset="0"/>
                <a:cs typeface="Arial" panose="020B0604020202020204" pitchFamily="34" charset="0"/>
              </a:rPr>
              <a:t>investment</a:t>
            </a:r>
            <a:endParaRPr lang="en-US" dirty="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93950436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1"/>
          <p:cNvSpPr>
            <a:spLocks noChangeArrowheads="1"/>
          </p:cNvSpPr>
          <p:nvPr/>
        </p:nvSpPr>
        <p:spPr bwMode="auto">
          <a:xfrm>
            <a:off x="155448" y="866364"/>
            <a:ext cx="8906256" cy="461665"/>
          </a:xfrm>
          <a:prstGeom prst="rect">
            <a:avLst/>
          </a:prstGeom>
          <a:solidFill>
            <a:srgbClr val="92D050"/>
          </a:solid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lvl="0" algn="ctr" fontAlgn="base">
              <a:spcBef>
                <a:spcPct val="0"/>
              </a:spcBef>
              <a:spcAft>
                <a:spcPct val="0"/>
              </a:spcAft>
            </a:pPr>
            <a:r>
              <a:rPr lang="fr-FR" sz="2400" b="1" dirty="0" err="1" smtClean="0" bmk="_Toc394573973">
                <a:solidFill>
                  <a:srgbClr val="FF0000"/>
                </a:solidFill>
                <a:ea typeface="Calibri" pitchFamily="34" charset="0"/>
                <a:cs typeface="Times New Roman" pitchFamily="18" charset="0"/>
              </a:rPr>
              <a:t>C</a:t>
            </a:r>
            <a:r>
              <a:rPr kumimoji="0" lang="fr-FR" sz="2400" b="1" i="0" u="none" strike="noStrike" cap="none" normalizeH="0" baseline="0" dirty="0" err="1" smtClean="0" bmk="_Toc394573973">
                <a:ln>
                  <a:noFill/>
                </a:ln>
                <a:solidFill>
                  <a:srgbClr val="FF0000"/>
                </a:solidFill>
                <a:effectLst/>
                <a:latin typeface="Calibri" pitchFamily="34" charset="0"/>
                <a:ea typeface="Calibri" pitchFamily="34" charset="0"/>
                <a:cs typeface="Times New Roman" pitchFamily="18" charset="0"/>
              </a:rPr>
              <a:t>ost</a:t>
            </a:r>
            <a:r>
              <a:rPr kumimoji="0" lang="fr-FR" sz="2400" b="1" i="0" u="none" strike="noStrike" cap="none" normalizeH="0" baseline="0" dirty="0" smtClean="0" bmk="_Toc394573973">
                <a:ln>
                  <a:noFill/>
                </a:ln>
                <a:solidFill>
                  <a:srgbClr val="FF0000"/>
                </a:solidFill>
                <a:effectLst/>
                <a:latin typeface="Calibri" pitchFamily="34" charset="0"/>
                <a:ea typeface="Calibri" pitchFamily="34" charset="0"/>
                <a:cs typeface="Times New Roman" pitchFamily="18" charset="0"/>
              </a:rPr>
              <a:t> – </a:t>
            </a:r>
            <a:r>
              <a:rPr kumimoji="0" lang="fr-FR" sz="2400" b="1" i="0" u="none" strike="noStrike" cap="none" normalizeH="0" baseline="0" dirty="0" err="1" smtClean="0" bmk="_Toc394573973">
                <a:ln>
                  <a:noFill/>
                </a:ln>
                <a:solidFill>
                  <a:srgbClr val="FF0000"/>
                </a:solidFill>
                <a:effectLst/>
                <a:latin typeface="Calibri" pitchFamily="34" charset="0"/>
                <a:ea typeface="Calibri" pitchFamily="34" charset="0"/>
                <a:cs typeface="Times New Roman" pitchFamily="18" charset="0"/>
              </a:rPr>
              <a:t>Benefit</a:t>
            </a:r>
            <a:r>
              <a:rPr kumimoji="0" lang="fr-FR" sz="2400" b="1" i="0" u="none" strike="noStrike" cap="none" normalizeH="0" baseline="0" dirty="0" smtClean="0" bmk="_Toc394573973">
                <a:ln>
                  <a:noFill/>
                </a:ln>
                <a:solidFill>
                  <a:srgbClr val="FF0000"/>
                </a:solidFill>
                <a:effectLst/>
                <a:latin typeface="Calibri" pitchFamily="34" charset="0"/>
                <a:ea typeface="Calibri" pitchFamily="34" charset="0"/>
                <a:cs typeface="Times New Roman" pitchFamily="18" charset="0"/>
              </a:rPr>
              <a:t> </a:t>
            </a:r>
            <a:r>
              <a:rPr lang="fr-FR" sz="2400" b="1" dirty="0" err="1" smtClean="0" bmk="_Toc394573973">
                <a:solidFill>
                  <a:srgbClr val="FF0000"/>
                </a:solidFill>
                <a:latin typeface="Calibri" pitchFamily="34" charset="0"/>
                <a:ea typeface="Calibri" pitchFamily="34" charset="0"/>
                <a:cs typeface="Times New Roman" pitchFamily="18" charset="0"/>
              </a:rPr>
              <a:t>Analysis</a:t>
            </a:r>
            <a:r>
              <a:rPr lang="fr-FR" sz="2400" b="1" dirty="0" smtClean="0" bmk="_Toc394573973">
                <a:solidFill>
                  <a:srgbClr val="FF0000"/>
                </a:solidFill>
                <a:latin typeface="Calibri" pitchFamily="34" charset="0"/>
                <a:ea typeface="Calibri" pitchFamily="34" charset="0"/>
                <a:cs typeface="Times New Roman" pitchFamily="18" charset="0"/>
              </a:rPr>
              <a:t> (2014/2015)</a:t>
            </a:r>
          </a:p>
        </p:txBody>
      </p:sp>
      <p:graphicFrame>
        <p:nvGraphicFramePr>
          <p:cNvPr id="2" name="Table 1"/>
          <p:cNvGraphicFramePr>
            <a:graphicFrameLocks noGrp="1"/>
          </p:cNvGraphicFramePr>
          <p:nvPr>
            <p:extLst>
              <p:ext uri="{D42A27DB-BD31-4B8C-83A1-F6EECF244321}">
                <p14:modId xmlns:p14="http://schemas.microsoft.com/office/powerpoint/2010/main" val="3126660088"/>
              </p:ext>
            </p:extLst>
          </p:nvPr>
        </p:nvGraphicFramePr>
        <p:xfrm>
          <a:off x="457200" y="1543043"/>
          <a:ext cx="8229600" cy="4698074"/>
        </p:xfrm>
        <a:graphic>
          <a:graphicData uri="http://schemas.openxmlformats.org/drawingml/2006/table">
            <a:tbl>
              <a:tblPr firstRow="1" firstCol="1" bandRow="1">
                <a:tableStyleId>{5C22544A-7EE6-4342-B048-85BDC9FD1C3A}</a:tableStyleId>
              </a:tblPr>
              <a:tblGrid>
                <a:gridCol w="1196844"/>
                <a:gridCol w="1345188"/>
                <a:gridCol w="219456"/>
                <a:gridCol w="1376593"/>
                <a:gridCol w="1037324"/>
                <a:gridCol w="1041634"/>
                <a:gridCol w="1041634"/>
                <a:gridCol w="970927"/>
              </a:tblGrid>
              <a:tr h="193127">
                <a:tc rowSpan="3">
                  <a:txBody>
                    <a:bodyPr/>
                    <a:lstStyle/>
                    <a:p>
                      <a:pPr marL="0" marR="0" algn="just">
                        <a:lnSpc>
                          <a:spcPct val="115000"/>
                        </a:lnSpc>
                        <a:spcBef>
                          <a:spcPts val="0"/>
                        </a:spcBef>
                        <a:spcAft>
                          <a:spcPts val="0"/>
                        </a:spcAft>
                      </a:pPr>
                      <a:r>
                        <a:rPr lang="en-US" sz="1000" dirty="0">
                          <a:effectLst/>
                        </a:rPr>
                        <a:t>Cost-benefit variables </a:t>
                      </a:r>
                      <a:endParaRPr lang="en-US" sz="10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ctr"/>
                </a:tc>
                <a:tc gridSpan="7">
                  <a:txBody>
                    <a:bodyPr/>
                    <a:lstStyle/>
                    <a:p>
                      <a:pPr marL="0" marR="0" algn="just">
                        <a:lnSpc>
                          <a:spcPct val="115000"/>
                        </a:lnSpc>
                        <a:spcBef>
                          <a:spcPts val="0"/>
                        </a:spcBef>
                        <a:spcAft>
                          <a:spcPts val="0"/>
                        </a:spcAft>
                      </a:pPr>
                      <a:r>
                        <a:rPr lang="en-US" sz="1000">
                          <a:effectLst/>
                        </a:rPr>
                        <a:t>Tillage/crop</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ct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183804">
                <a:tc vMerge="1">
                  <a:txBody>
                    <a:bodyPr/>
                    <a:lstStyle/>
                    <a:p>
                      <a:endParaRPr lang="en-US"/>
                    </a:p>
                  </a:txBody>
                  <a:tcPr/>
                </a:tc>
                <a:tc gridSpan="4">
                  <a:txBody>
                    <a:bodyPr/>
                    <a:lstStyle/>
                    <a:p>
                      <a:pPr marL="0" marR="0" algn="ctr">
                        <a:lnSpc>
                          <a:spcPct val="115000"/>
                        </a:lnSpc>
                        <a:spcBef>
                          <a:spcPts val="0"/>
                        </a:spcBef>
                        <a:spcAft>
                          <a:spcPts val="0"/>
                        </a:spcAft>
                      </a:pPr>
                      <a:r>
                        <a:rPr lang="uz-Cyrl-UZ" sz="1000" dirty="0" smtClean="0">
                          <a:effectLst/>
                        </a:rPr>
                        <a:t>C</a:t>
                      </a:r>
                      <a:r>
                        <a:rPr lang="en-US" sz="1000" dirty="0" smtClean="0">
                          <a:effectLst/>
                        </a:rPr>
                        <a:t>A</a:t>
                      </a:r>
                      <a:endParaRPr lang="en-US" sz="10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hMerge="1">
                  <a:txBody>
                    <a:bodyPr/>
                    <a:lstStyle/>
                    <a:p>
                      <a:endParaRPr lang="en-US"/>
                    </a:p>
                  </a:txBody>
                  <a:tcPr/>
                </a:tc>
                <a:tc hMerge="1">
                  <a:txBody>
                    <a:bodyPr/>
                    <a:lstStyle/>
                    <a:p>
                      <a:endParaRPr lang="en-US"/>
                    </a:p>
                  </a:txBody>
                  <a:tcPr/>
                </a:tc>
                <a:tc hMerge="1">
                  <a:txBody>
                    <a:bodyPr/>
                    <a:lstStyle/>
                    <a:p>
                      <a:endParaRPr lang="en-US"/>
                    </a:p>
                  </a:txBody>
                  <a:tcPr/>
                </a:tc>
                <a:tc gridSpan="3">
                  <a:txBody>
                    <a:bodyPr/>
                    <a:lstStyle/>
                    <a:p>
                      <a:pPr marL="0" marR="0" algn="ctr">
                        <a:lnSpc>
                          <a:spcPct val="115000"/>
                        </a:lnSpc>
                        <a:spcBef>
                          <a:spcPts val="0"/>
                        </a:spcBef>
                        <a:spcAft>
                          <a:spcPts val="0"/>
                        </a:spcAft>
                      </a:pPr>
                      <a:r>
                        <a:rPr lang="en-US" sz="1000" smtClean="0">
                          <a:effectLst/>
                          <a:latin typeface="+mn-lt"/>
                          <a:ea typeface="+mn-ea"/>
                          <a:cs typeface="+mn-cs"/>
                        </a:rPr>
                        <a:t>NT</a:t>
                      </a:r>
                      <a:endParaRPr lang="en-US" sz="10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hMerge="1">
                  <a:txBody>
                    <a:bodyPr/>
                    <a:lstStyle/>
                    <a:p>
                      <a:endParaRPr lang="en-US"/>
                    </a:p>
                  </a:txBody>
                  <a:tcPr/>
                </a:tc>
                <a:tc hMerge="1">
                  <a:txBody>
                    <a:bodyPr/>
                    <a:lstStyle/>
                    <a:p>
                      <a:endParaRPr lang="en-US"/>
                    </a:p>
                  </a:txBody>
                  <a:tcPr/>
                </a:tc>
              </a:tr>
              <a:tr h="183804">
                <a:tc vMerge="1">
                  <a:txBody>
                    <a:bodyPr/>
                    <a:lstStyle/>
                    <a:p>
                      <a:endParaRPr lang="en-US"/>
                    </a:p>
                  </a:txBody>
                  <a:tcPr/>
                </a:tc>
                <a:tc>
                  <a:txBody>
                    <a:bodyPr/>
                    <a:lstStyle/>
                    <a:p>
                      <a:pPr marL="0" marR="0" algn="ctr">
                        <a:lnSpc>
                          <a:spcPct val="115000"/>
                        </a:lnSpc>
                        <a:spcBef>
                          <a:spcPts val="0"/>
                        </a:spcBef>
                        <a:spcAft>
                          <a:spcPts val="0"/>
                        </a:spcAft>
                      </a:pPr>
                      <a:r>
                        <a:rPr lang="en-US" sz="1000" dirty="0">
                          <a:effectLst/>
                        </a:rPr>
                        <a:t>M</a:t>
                      </a:r>
                      <a:r>
                        <a:rPr lang="uz-Cyrl-UZ" sz="1000" dirty="0">
                          <a:effectLst/>
                        </a:rPr>
                        <a:t>aize</a:t>
                      </a:r>
                      <a:endParaRPr lang="en-US" sz="10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gridSpan="2">
                  <a:txBody>
                    <a:bodyPr/>
                    <a:lstStyle/>
                    <a:p>
                      <a:pPr marL="0" marR="0" algn="ctr">
                        <a:lnSpc>
                          <a:spcPct val="115000"/>
                        </a:lnSpc>
                        <a:spcBef>
                          <a:spcPts val="0"/>
                        </a:spcBef>
                        <a:spcAft>
                          <a:spcPts val="0"/>
                        </a:spcAft>
                      </a:pPr>
                      <a:r>
                        <a:rPr lang="uz-Cyrl-UZ" sz="1000" dirty="0">
                          <a:effectLst/>
                        </a:rPr>
                        <a:t>Mungbean</a:t>
                      </a:r>
                      <a:endParaRPr lang="en-US" sz="10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hMerge="1">
                  <a:txBody>
                    <a:bodyPr/>
                    <a:lstStyle/>
                    <a:p>
                      <a:endParaRPr lang="en-US"/>
                    </a:p>
                  </a:txBody>
                  <a:tcPr/>
                </a:tc>
                <a:tc>
                  <a:txBody>
                    <a:bodyPr/>
                    <a:lstStyle/>
                    <a:p>
                      <a:pPr marL="0" marR="0" algn="ctr">
                        <a:lnSpc>
                          <a:spcPct val="115000"/>
                        </a:lnSpc>
                        <a:spcBef>
                          <a:spcPts val="0"/>
                        </a:spcBef>
                        <a:spcAft>
                          <a:spcPts val="0"/>
                        </a:spcAft>
                      </a:pPr>
                      <a:r>
                        <a:rPr lang="uz-Cyrl-UZ" sz="1000" dirty="0">
                          <a:effectLst/>
                        </a:rPr>
                        <a:t>Soybean</a:t>
                      </a:r>
                      <a:endParaRPr lang="en-US" sz="10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ctr">
                        <a:lnSpc>
                          <a:spcPct val="115000"/>
                        </a:lnSpc>
                        <a:spcBef>
                          <a:spcPts val="0"/>
                        </a:spcBef>
                        <a:spcAft>
                          <a:spcPts val="0"/>
                        </a:spcAft>
                      </a:pPr>
                      <a:r>
                        <a:rPr lang="en-US" sz="1000" dirty="0">
                          <a:effectLst/>
                        </a:rPr>
                        <a:t>M</a:t>
                      </a:r>
                      <a:r>
                        <a:rPr lang="uz-Cyrl-UZ" sz="1000" dirty="0">
                          <a:effectLst/>
                        </a:rPr>
                        <a:t>aize</a:t>
                      </a:r>
                      <a:endParaRPr lang="en-US" sz="10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ctr">
                        <a:lnSpc>
                          <a:spcPct val="115000"/>
                        </a:lnSpc>
                        <a:spcBef>
                          <a:spcPts val="0"/>
                        </a:spcBef>
                        <a:spcAft>
                          <a:spcPts val="0"/>
                        </a:spcAft>
                      </a:pPr>
                      <a:r>
                        <a:rPr lang="uz-Cyrl-UZ" sz="1000">
                          <a:effectLst/>
                        </a:rPr>
                        <a:t>Mungbean</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ctr">
                        <a:lnSpc>
                          <a:spcPct val="115000"/>
                        </a:lnSpc>
                        <a:spcBef>
                          <a:spcPts val="0"/>
                        </a:spcBef>
                        <a:spcAft>
                          <a:spcPts val="0"/>
                        </a:spcAft>
                      </a:pPr>
                      <a:r>
                        <a:rPr lang="uz-Cyrl-UZ" sz="1000">
                          <a:effectLst/>
                        </a:rPr>
                        <a:t>Soybean</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r>
              <a:tr h="334189">
                <a:tc>
                  <a:txBody>
                    <a:bodyPr/>
                    <a:lstStyle/>
                    <a:p>
                      <a:pPr marL="0" marR="0" algn="just">
                        <a:lnSpc>
                          <a:spcPct val="115000"/>
                        </a:lnSpc>
                        <a:spcBef>
                          <a:spcPts val="0"/>
                        </a:spcBef>
                        <a:spcAft>
                          <a:spcPts val="0"/>
                        </a:spcAft>
                      </a:pPr>
                      <a:r>
                        <a:rPr lang="en-US" sz="1000">
                          <a:effectLst/>
                        </a:rPr>
                        <a:t>Grain yield (kg/ha)</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ctr">
                        <a:lnSpc>
                          <a:spcPct val="115000"/>
                        </a:lnSpc>
                        <a:spcBef>
                          <a:spcPts val="0"/>
                        </a:spcBef>
                        <a:spcAft>
                          <a:spcPts val="0"/>
                        </a:spcAft>
                      </a:pPr>
                      <a:r>
                        <a:rPr lang="uz-Cyrl-UZ" sz="1000">
                          <a:effectLst/>
                        </a:rPr>
                        <a:t>4108</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gridSpan="2">
                  <a:txBody>
                    <a:bodyPr/>
                    <a:lstStyle/>
                    <a:p>
                      <a:pPr marL="0" marR="0" algn="ctr">
                        <a:lnSpc>
                          <a:spcPct val="115000"/>
                        </a:lnSpc>
                        <a:spcBef>
                          <a:spcPts val="0"/>
                        </a:spcBef>
                        <a:spcAft>
                          <a:spcPts val="0"/>
                        </a:spcAft>
                      </a:pPr>
                      <a:r>
                        <a:rPr lang="uz-Cyrl-UZ" sz="1000" dirty="0">
                          <a:effectLst/>
                        </a:rPr>
                        <a:t>1204</a:t>
                      </a:r>
                      <a:endParaRPr lang="en-US" sz="10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hMerge="1">
                  <a:txBody>
                    <a:bodyPr/>
                    <a:lstStyle/>
                    <a:p>
                      <a:endParaRPr lang="en-US"/>
                    </a:p>
                  </a:txBody>
                  <a:tcPr/>
                </a:tc>
                <a:tc>
                  <a:txBody>
                    <a:bodyPr/>
                    <a:lstStyle/>
                    <a:p>
                      <a:pPr marL="0" marR="0" algn="ctr">
                        <a:lnSpc>
                          <a:spcPct val="115000"/>
                        </a:lnSpc>
                        <a:spcBef>
                          <a:spcPts val="0"/>
                        </a:spcBef>
                        <a:spcAft>
                          <a:spcPts val="0"/>
                        </a:spcAft>
                      </a:pPr>
                      <a:r>
                        <a:rPr lang="uz-Cyrl-UZ" sz="1000" dirty="0">
                          <a:effectLst/>
                        </a:rPr>
                        <a:t>1737</a:t>
                      </a:r>
                      <a:endParaRPr lang="en-US" sz="10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ctr">
                        <a:lnSpc>
                          <a:spcPct val="115000"/>
                        </a:lnSpc>
                        <a:spcBef>
                          <a:spcPts val="0"/>
                        </a:spcBef>
                        <a:spcAft>
                          <a:spcPts val="0"/>
                        </a:spcAft>
                      </a:pPr>
                      <a:r>
                        <a:rPr lang="uz-Cyrl-UZ" sz="1000">
                          <a:effectLst/>
                        </a:rPr>
                        <a:t>3864</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ctr">
                        <a:lnSpc>
                          <a:spcPct val="115000"/>
                        </a:lnSpc>
                        <a:spcBef>
                          <a:spcPts val="0"/>
                        </a:spcBef>
                        <a:spcAft>
                          <a:spcPts val="0"/>
                        </a:spcAft>
                      </a:pPr>
                      <a:r>
                        <a:rPr lang="uz-Cyrl-UZ" sz="1000">
                          <a:effectLst/>
                        </a:rPr>
                        <a:t>1412</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ctr">
                        <a:lnSpc>
                          <a:spcPct val="115000"/>
                        </a:lnSpc>
                        <a:spcBef>
                          <a:spcPts val="0"/>
                        </a:spcBef>
                        <a:spcAft>
                          <a:spcPts val="0"/>
                        </a:spcAft>
                      </a:pPr>
                      <a:r>
                        <a:rPr lang="uz-Cyrl-UZ" sz="1000">
                          <a:effectLst/>
                        </a:rPr>
                        <a:t>1965</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r>
              <a:tr h="501284">
                <a:tc>
                  <a:txBody>
                    <a:bodyPr/>
                    <a:lstStyle/>
                    <a:p>
                      <a:pPr marL="0" marR="0" algn="just">
                        <a:lnSpc>
                          <a:spcPct val="115000"/>
                        </a:lnSpc>
                        <a:spcBef>
                          <a:spcPts val="0"/>
                        </a:spcBef>
                        <a:spcAft>
                          <a:spcPts val="0"/>
                        </a:spcAft>
                      </a:pPr>
                      <a:r>
                        <a:rPr lang="en-US" sz="1000">
                          <a:effectLst/>
                        </a:rPr>
                        <a:t>Grain yield price (USD/kg)</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ctr">
                        <a:lnSpc>
                          <a:spcPct val="115000"/>
                        </a:lnSpc>
                        <a:spcBef>
                          <a:spcPts val="0"/>
                        </a:spcBef>
                        <a:spcAft>
                          <a:spcPts val="0"/>
                        </a:spcAft>
                      </a:pPr>
                      <a:r>
                        <a:rPr lang="uz-Cyrl-UZ" sz="1000">
                          <a:effectLst/>
                        </a:rPr>
                        <a:t>0.3</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gridSpan="2">
                  <a:txBody>
                    <a:bodyPr/>
                    <a:lstStyle/>
                    <a:p>
                      <a:pPr marL="0" marR="0" algn="ctr">
                        <a:lnSpc>
                          <a:spcPct val="115000"/>
                        </a:lnSpc>
                        <a:spcBef>
                          <a:spcPts val="0"/>
                        </a:spcBef>
                        <a:spcAft>
                          <a:spcPts val="0"/>
                        </a:spcAft>
                      </a:pPr>
                      <a:r>
                        <a:rPr lang="uz-Cyrl-UZ" sz="1000">
                          <a:effectLst/>
                        </a:rPr>
                        <a:t>1</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hMerge="1">
                  <a:txBody>
                    <a:bodyPr/>
                    <a:lstStyle/>
                    <a:p>
                      <a:endParaRPr lang="en-US"/>
                    </a:p>
                  </a:txBody>
                  <a:tcPr/>
                </a:tc>
                <a:tc>
                  <a:txBody>
                    <a:bodyPr/>
                    <a:lstStyle/>
                    <a:p>
                      <a:pPr marL="0" marR="0" algn="ctr">
                        <a:lnSpc>
                          <a:spcPct val="115000"/>
                        </a:lnSpc>
                        <a:spcBef>
                          <a:spcPts val="0"/>
                        </a:spcBef>
                        <a:spcAft>
                          <a:spcPts val="0"/>
                        </a:spcAft>
                      </a:pPr>
                      <a:r>
                        <a:rPr lang="uz-Cyrl-UZ" sz="1000" dirty="0">
                          <a:effectLst/>
                        </a:rPr>
                        <a:t>1</a:t>
                      </a:r>
                      <a:endParaRPr lang="en-US" sz="10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ctr">
                        <a:lnSpc>
                          <a:spcPct val="115000"/>
                        </a:lnSpc>
                        <a:spcBef>
                          <a:spcPts val="0"/>
                        </a:spcBef>
                        <a:spcAft>
                          <a:spcPts val="0"/>
                        </a:spcAft>
                      </a:pPr>
                      <a:r>
                        <a:rPr lang="uz-Cyrl-UZ" sz="1000" dirty="0">
                          <a:effectLst/>
                        </a:rPr>
                        <a:t>0.3</a:t>
                      </a:r>
                      <a:endParaRPr lang="en-US" sz="10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ctr">
                        <a:lnSpc>
                          <a:spcPct val="115000"/>
                        </a:lnSpc>
                        <a:spcBef>
                          <a:spcPts val="0"/>
                        </a:spcBef>
                        <a:spcAft>
                          <a:spcPts val="0"/>
                        </a:spcAft>
                      </a:pPr>
                      <a:r>
                        <a:rPr lang="uz-Cyrl-UZ" sz="1000" dirty="0">
                          <a:effectLst/>
                        </a:rPr>
                        <a:t>1</a:t>
                      </a:r>
                      <a:endParaRPr lang="en-US" sz="10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ctr">
                        <a:lnSpc>
                          <a:spcPct val="115000"/>
                        </a:lnSpc>
                        <a:spcBef>
                          <a:spcPts val="0"/>
                        </a:spcBef>
                        <a:spcAft>
                          <a:spcPts val="0"/>
                        </a:spcAft>
                      </a:pPr>
                      <a:r>
                        <a:rPr lang="uz-Cyrl-UZ" sz="1000">
                          <a:effectLst/>
                        </a:rPr>
                        <a:t>1</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r>
              <a:tr h="334189">
                <a:tc>
                  <a:txBody>
                    <a:bodyPr/>
                    <a:lstStyle/>
                    <a:p>
                      <a:pPr marL="0" marR="0" algn="just">
                        <a:lnSpc>
                          <a:spcPct val="115000"/>
                        </a:lnSpc>
                        <a:spcBef>
                          <a:spcPts val="0"/>
                        </a:spcBef>
                        <a:spcAft>
                          <a:spcPts val="0"/>
                        </a:spcAft>
                      </a:pPr>
                      <a:r>
                        <a:rPr lang="en-US" sz="1000">
                          <a:effectLst/>
                        </a:rPr>
                        <a:t>Total income (USD/ha)</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ctr">
                        <a:lnSpc>
                          <a:spcPct val="115000"/>
                        </a:lnSpc>
                        <a:spcBef>
                          <a:spcPts val="0"/>
                        </a:spcBef>
                        <a:spcAft>
                          <a:spcPts val="0"/>
                        </a:spcAft>
                      </a:pPr>
                      <a:r>
                        <a:rPr lang="uz-Cyrl-UZ" sz="1000">
                          <a:effectLst/>
                        </a:rPr>
                        <a:t>1232</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gridSpan="2">
                  <a:txBody>
                    <a:bodyPr/>
                    <a:lstStyle/>
                    <a:p>
                      <a:pPr marL="0" marR="0" algn="ctr">
                        <a:lnSpc>
                          <a:spcPct val="115000"/>
                        </a:lnSpc>
                        <a:spcBef>
                          <a:spcPts val="0"/>
                        </a:spcBef>
                        <a:spcAft>
                          <a:spcPts val="0"/>
                        </a:spcAft>
                      </a:pPr>
                      <a:r>
                        <a:rPr lang="uz-Cyrl-UZ" sz="1000">
                          <a:effectLst/>
                        </a:rPr>
                        <a:t>1204</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hMerge="1">
                  <a:txBody>
                    <a:bodyPr/>
                    <a:lstStyle/>
                    <a:p>
                      <a:endParaRPr lang="en-US"/>
                    </a:p>
                  </a:txBody>
                  <a:tcPr/>
                </a:tc>
                <a:tc>
                  <a:txBody>
                    <a:bodyPr/>
                    <a:lstStyle/>
                    <a:p>
                      <a:pPr marL="0" marR="0" algn="ctr">
                        <a:lnSpc>
                          <a:spcPct val="115000"/>
                        </a:lnSpc>
                        <a:spcBef>
                          <a:spcPts val="0"/>
                        </a:spcBef>
                        <a:spcAft>
                          <a:spcPts val="0"/>
                        </a:spcAft>
                      </a:pPr>
                      <a:r>
                        <a:rPr lang="uz-Cyrl-UZ" sz="1000">
                          <a:effectLst/>
                        </a:rPr>
                        <a:t>1737</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ctr">
                        <a:lnSpc>
                          <a:spcPct val="115000"/>
                        </a:lnSpc>
                        <a:spcBef>
                          <a:spcPts val="0"/>
                        </a:spcBef>
                        <a:spcAft>
                          <a:spcPts val="0"/>
                        </a:spcAft>
                      </a:pPr>
                      <a:r>
                        <a:rPr lang="uz-Cyrl-UZ" sz="1000">
                          <a:effectLst/>
                        </a:rPr>
                        <a:t>1159</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ctr">
                        <a:lnSpc>
                          <a:spcPct val="115000"/>
                        </a:lnSpc>
                        <a:spcBef>
                          <a:spcPts val="0"/>
                        </a:spcBef>
                        <a:spcAft>
                          <a:spcPts val="0"/>
                        </a:spcAft>
                      </a:pPr>
                      <a:r>
                        <a:rPr lang="uz-Cyrl-UZ" sz="1000" dirty="0">
                          <a:effectLst/>
                        </a:rPr>
                        <a:t>1412</a:t>
                      </a:r>
                      <a:endParaRPr lang="en-US" sz="10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ctr">
                        <a:lnSpc>
                          <a:spcPct val="115000"/>
                        </a:lnSpc>
                        <a:spcBef>
                          <a:spcPts val="0"/>
                        </a:spcBef>
                        <a:spcAft>
                          <a:spcPts val="0"/>
                        </a:spcAft>
                      </a:pPr>
                      <a:r>
                        <a:rPr lang="uz-Cyrl-UZ" sz="1000">
                          <a:effectLst/>
                        </a:rPr>
                        <a:t>1965</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r>
              <a:tr h="501284">
                <a:tc>
                  <a:txBody>
                    <a:bodyPr/>
                    <a:lstStyle/>
                    <a:p>
                      <a:pPr marL="0" marR="0" algn="just">
                        <a:lnSpc>
                          <a:spcPct val="115000"/>
                        </a:lnSpc>
                        <a:spcBef>
                          <a:spcPts val="0"/>
                        </a:spcBef>
                        <a:spcAft>
                          <a:spcPts val="0"/>
                        </a:spcAft>
                      </a:pPr>
                      <a:r>
                        <a:rPr lang="en-US" sz="1000">
                          <a:effectLst/>
                        </a:rPr>
                        <a:t>Production cost (TC)(USD/ha)</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ctr">
                        <a:lnSpc>
                          <a:spcPct val="115000"/>
                        </a:lnSpc>
                        <a:spcBef>
                          <a:spcPts val="0"/>
                        </a:spcBef>
                        <a:spcAft>
                          <a:spcPts val="0"/>
                        </a:spcAft>
                      </a:pPr>
                      <a:r>
                        <a:rPr lang="en-US" sz="1000">
                          <a:effectLst/>
                        </a:rPr>
                        <a:t>635</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gridSpan="2">
                  <a:txBody>
                    <a:bodyPr/>
                    <a:lstStyle/>
                    <a:p>
                      <a:pPr marL="0" marR="0" algn="ctr">
                        <a:lnSpc>
                          <a:spcPct val="115000"/>
                        </a:lnSpc>
                        <a:spcBef>
                          <a:spcPts val="0"/>
                        </a:spcBef>
                        <a:spcAft>
                          <a:spcPts val="0"/>
                        </a:spcAft>
                      </a:pPr>
                      <a:r>
                        <a:rPr lang="en-US" sz="1000">
                          <a:effectLst/>
                        </a:rPr>
                        <a:t>391</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hMerge="1">
                  <a:txBody>
                    <a:bodyPr/>
                    <a:lstStyle/>
                    <a:p>
                      <a:endParaRPr lang="en-US"/>
                    </a:p>
                  </a:txBody>
                  <a:tcPr/>
                </a:tc>
                <a:tc>
                  <a:txBody>
                    <a:bodyPr/>
                    <a:lstStyle/>
                    <a:p>
                      <a:pPr marL="0" marR="0" algn="ctr">
                        <a:lnSpc>
                          <a:spcPct val="115000"/>
                        </a:lnSpc>
                        <a:spcBef>
                          <a:spcPts val="0"/>
                        </a:spcBef>
                        <a:spcAft>
                          <a:spcPts val="0"/>
                        </a:spcAft>
                      </a:pPr>
                      <a:r>
                        <a:rPr lang="en-US" sz="1000">
                          <a:effectLst/>
                        </a:rPr>
                        <a:t>465</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ctr">
                        <a:lnSpc>
                          <a:spcPct val="115000"/>
                        </a:lnSpc>
                        <a:spcBef>
                          <a:spcPts val="0"/>
                        </a:spcBef>
                        <a:spcAft>
                          <a:spcPts val="0"/>
                        </a:spcAft>
                      </a:pPr>
                      <a:r>
                        <a:rPr lang="en-US" sz="1000">
                          <a:effectLst/>
                        </a:rPr>
                        <a:t>585</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ctr">
                        <a:lnSpc>
                          <a:spcPct val="115000"/>
                        </a:lnSpc>
                        <a:spcBef>
                          <a:spcPts val="0"/>
                        </a:spcBef>
                        <a:spcAft>
                          <a:spcPts val="0"/>
                        </a:spcAft>
                      </a:pPr>
                      <a:r>
                        <a:rPr lang="en-US" sz="1000" dirty="0">
                          <a:effectLst/>
                        </a:rPr>
                        <a:t>351</a:t>
                      </a:r>
                      <a:endParaRPr lang="en-US" sz="10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ctr">
                        <a:lnSpc>
                          <a:spcPct val="115000"/>
                        </a:lnSpc>
                        <a:spcBef>
                          <a:spcPts val="0"/>
                        </a:spcBef>
                        <a:spcAft>
                          <a:spcPts val="0"/>
                        </a:spcAft>
                      </a:pPr>
                      <a:r>
                        <a:rPr lang="en-US" sz="1000" dirty="0">
                          <a:effectLst/>
                        </a:rPr>
                        <a:t>426</a:t>
                      </a:r>
                      <a:endParaRPr lang="en-US" sz="10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r>
              <a:tr h="334189">
                <a:tc>
                  <a:txBody>
                    <a:bodyPr/>
                    <a:lstStyle/>
                    <a:p>
                      <a:pPr marL="0" marR="0" algn="just">
                        <a:lnSpc>
                          <a:spcPct val="115000"/>
                        </a:lnSpc>
                        <a:spcBef>
                          <a:spcPts val="0"/>
                        </a:spcBef>
                        <a:spcAft>
                          <a:spcPts val="0"/>
                        </a:spcAft>
                      </a:pPr>
                      <a:r>
                        <a:rPr lang="en-US" sz="1000">
                          <a:effectLst/>
                        </a:rPr>
                        <a:t>Net Return (USD/ha)</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ctr">
                        <a:lnSpc>
                          <a:spcPct val="115000"/>
                        </a:lnSpc>
                        <a:spcBef>
                          <a:spcPts val="0"/>
                        </a:spcBef>
                        <a:spcAft>
                          <a:spcPts val="0"/>
                        </a:spcAft>
                      </a:pPr>
                      <a:r>
                        <a:rPr lang="en-US" sz="1000">
                          <a:effectLst/>
                        </a:rPr>
                        <a:t>597</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gridSpan="2">
                  <a:txBody>
                    <a:bodyPr/>
                    <a:lstStyle/>
                    <a:p>
                      <a:pPr marL="0" marR="0" algn="ctr">
                        <a:lnSpc>
                          <a:spcPct val="115000"/>
                        </a:lnSpc>
                        <a:spcBef>
                          <a:spcPts val="0"/>
                        </a:spcBef>
                        <a:spcAft>
                          <a:spcPts val="0"/>
                        </a:spcAft>
                      </a:pPr>
                      <a:r>
                        <a:rPr lang="en-US" sz="1000">
                          <a:effectLst/>
                        </a:rPr>
                        <a:t>813</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hMerge="1">
                  <a:txBody>
                    <a:bodyPr/>
                    <a:lstStyle/>
                    <a:p>
                      <a:endParaRPr lang="en-US"/>
                    </a:p>
                  </a:txBody>
                  <a:tcPr/>
                </a:tc>
                <a:tc>
                  <a:txBody>
                    <a:bodyPr/>
                    <a:lstStyle/>
                    <a:p>
                      <a:pPr marL="0" marR="0" algn="ctr">
                        <a:lnSpc>
                          <a:spcPct val="115000"/>
                        </a:lnSpc>
                        <a:spcBef>
                          <a:spcPts val="0"/>
                        </a:spcBef>
                        <a:spcAft>
                          <a:spcPts val="0"/>
                        </a:spcAft>
                      </a:pPr>
                      <a:r>
                        <a:rPr lang="en-US" sz="1000">
                          <a:effectLst/>
                        </a:rPr>
                        <a:t>1272</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ctr">
                        <a:lnSpc>
                          <a:spcPct val="115000"/>
                        </a:lnSpc>
                        <a:spcBef>
                          <a:spcPts val="0"/>
                        </a:spcBef>
                        <a:spcAft>
                          <a:spcPts val="0"/>
                        </a:spcAft>
                      </a:pPr>
                      <a:r>
                        <a:rPr lang="en-US" sz="1000">
                          <a:effectLst/>
                        </a:rPr>
                        <a:t>574</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ctr">
                        <a:lnSpc>
                          <a:spcPct val="115000"/>
                        </a:lnSpc>
                        <a:spcBef>
                          <a:spcPts val="0"/>
                        </a:spcBef>
                        <a:spcAft>
                          <a:spcPts val="0"/>
                        </a:spcAft>
                      </a:pPr>
                      <a:r>
                        <a:rPr lang="en-US" sz="1000">
                          <a:effectLst/>
                        </a:rPr>
                        <a:t>1061</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a:txBody>
                    <a:bodyPr/>
                    <a:lstStyle/>
                    <a:p>
                      <a:pPr marL="0" marR="0" algn="ctr">
                        <a:lnSpc>
                          <a:spcPct val="115000"/>
                        </a:lnSpc>
                        <a:spcBef>
                          <a:spcPts val="0"/>
                        </a:spcBef>
                        <a:spcAft>
                          <a:spcPts val="0"/>
                        </a:spcAft>
                      </a:pPr>
                      <a:r>
                        <a:rPr lang="en-US" sz="1000" dirty="0">
                          <a:effectLst/>
                        </a:rPr>
                        <a:t>1539</a:t>
                      </a:r>
                      <a:endParaRPr lang="en-US" sz="10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r>
              <a:tr h="261539">
                <a:tc gridSpan="8">
                  <a:txBody>
                    <a:bodyPr/>
                    <a:lstStyle/>
                    <a:p>
                      <a:pPr marL="0" marR="0" algn="ctr">
                        <a:lnSpc>
                          <a:spcPct val="115000"/>
                        </a:lnSpc>
                        <a:spcBef>
                          <a:spcPts val="0"/>
                        </a:spcBef>
                        <a:spcAft>
                          <a:spcPts val="0"/>
                        </a:spcAft>
                      </a:pPr>
                      <a:r>
                        <a:rPr lang="en-US" sz="1000">
                          <a:effectLst/>
                        </a:rPr>
                        <a:t>Indicators</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r>
              <a:tr h="334189">
                <a:tc>
                  <a:txBody>
                    <a:bodyPr/>
                    <a:lstStyle/>
                    <a:p>
                      <a:pPr marL="0" marR="0" algn="just">
                        <a:lnSpc>
                          <a:spcPct val="115000"/>
                        </a:lnSpc>
                        <a:spcBef>
                          <a:spcPts val="0"/>
                        </a:spcBef>
                        <a:spcAft>
                          <a:spcPts val="0"/>
                        </a:spcAft>
                      </a:pPr>
                      <a:r>
                        <a:rPr lang="en-US" sz="1000">
                          <a:effectLst/>
                        </a:rPr>
                        <a:t> </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gridSpan="2">
                  <a:txBody>
                    <a:bodyPr/>
                    <a:lstStyle/>
                    <a:p>
                      <a:pPr marL="0" marR="0" algn="ctr">
                        <a:lnSpc>
                          <a:spcPct val="115000"/>
                        </a:lnSpc>
                        <a:spcBef>
                          <a:spcPts val="0"/>
                        </a:spcBef>
                        <a:spcAft>
                          <a:spcPts val="0"/>
                        </a:spcAft>
                      </a:pPr>
                      <a:r>
                        <a:rPr lang="en-US" sz="1000">
                          <a:effectLst/>
                        </a:rPr>
                        <a:t>Maize</a:t>
                      </a:r>
                    </a:p>
                    <a:p>
                      <a:pPr marL="0" marR="0" algn="ctr">
                        <a:lnSpc>
                          <a:spcPct val="115000"/>
                        </a:lnSpc>
                        <a:spcBef>
                          <a:spcPts val="0"/>
                        </a:spcBef>
                        <a:spcAft>
                          <a:spcPts val="0"/>
                        </a:spcAft>
                      </a:pPr>
                      <a:r>
                        <a:rPr lang="en-US" sz="1000">
                          <a:effectLst/>
                        </a:rPr>
                        <a:t>(CT vs NT)</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hMerge="1">
                  <a:txBody>
                    <a:bodyPr/>
                    <a:lstStyle/>
                    <a:p>
                      <a:endParaRPr lang="en-US"/>
                    </a:p>
                  </a:txBody>
                  <a:tcPr/>
                </a:tc>
                <a:tc>
                  <a:txBody>
                    <a:bodyPr/>
                    <a:lstStyle/>
                    <a:p>
                      <a:pPr marL="0" marR="0" algn="ctr">
                        <a:lnSpc>
                          <a:spcPct val="115000"/>
                        </a:lnSpc>
                        <a:spcBef>
                          <a:spcPts val="0"/>
                        </a:spcBef>
                        <a:spcAft>
                          <a:spcPts val="0"/>
                        </a:spcAft>
                      </a:pPr>
                      <a:r>
                        <a:rPr lang="en-US" sz="1000">
                          <a:effectLst/>
                        </a:rPr>
                        <a:t>Mungbean</a:t>
                      </a:r>
                    </a:p>
                    <a:p>
                      <a:pPr marL="0" marR="0" algn="ctr">
                        <a:lnSpc>
                          <a:spcPct val="115000"/>
                        </a:lnSpc>
                        <a:spcBef>
                          <a:spcPts val="0"/>
                        </a:spcBef>
                        <a:spcAft>
                          <a:spcPts val="0"/>
                        </a:spcAft>
                      </a:pPr>
                      <a:r>
                        <a:rPr lang="en-US" sz="1000">
                          <a:effectLst/>
                        </a:rPr>
                        <a:t>(CT vs NT)</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gridSpan="4">
                  <a:txBody>
                    <a:bodyPr/>
                    <a:lstStyle/>
                    <a:p>
                      <a:pPr marL="0" marR="0" algn="ctr">
                        <a:lnSpc>
                          <a:spcPct val="115000"/>
                        </a:lnSpc>
                        <a:spcBef>
                          <a:spcPts val="0"/>
                        </a:spcBef>
                        <a:spcAft>
                          <a:spcPts val="0"/>
                        </a:spcAft>
                      </a:pPr>
                      <a:r>
                        <a:rPr lang="en-US" sz="1000">
                          <a:effectLst/>
                        </a:rPr>
                        <a:t>Soybean</a:t>
                      </a:r>
                    </a:p>
                    <a:p>
                      <a:pPr marL="0" marR="0" algn="ctr">
                        <a:lnSpc>
                          <a:spcPct val="115000"/>
                        </a:lnSpc>
                        <a:spcBef>
                          <a:spcPts val="0"/>
                        </a:spcBef>
                        <a:spcAft>
                          <a:spcPts val="0"/>
                        </a:spcAft>
                      </a:pPr>
                      <a:r>
                        <a:rPr lang="en-US" sz="1000">
                          <a:effectLst/>
                        </a:rPr>
                        <a:t>(CT vs NT)</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hMerge="1">
                  <a:txBody>
                    <a:bodyPr/>
                    <a:lstStyle/>
                    <a:p>
                      <a:endParaRPr lang="en-US"/>
                    </a:p>
                  </a:txBody>
                  <a:tcPr/>
                </a:tc>
                <a:tc hMerge="1">
                  <a:txBody>
                    <a:bodyPr/>
                    <a:lstStyle/>
                    <a:p>
                      <a:endParaRPr lang="en-US"/>
                    </a:p>
                  </a:txBody>
                  <a:tcPr/>
                </a:tc>
                <a:tc hMerge="1">
                  <a:txBody>
                    <a:bodyPr/>
                    <a:lstStyle/>
                    <a:p>
                      <a:endParaRPr lang="en-US"/>
                    </a:p>
                  </a:txBody>
                  <a:tcPr/>
                </a:tc>
              </a:tr>
              <a:tr h="367608">
                <a:tc>
                  <a:txBody>
                    <a:bodyPr/>
                    <a:lstStyle/>
                    <a:p>
                      <a:pPr marL="0" marR="0" algn="just">
                        <a:lnSpc>
                          <a:spcPct val="115000"/>
                        </a:lnSpc>
                        <a:spcBef>
                          <a:spcPts val="0"/>
                        </a:spcBef>
                        <a:spcAft>
                          <a:spcPts val="0"/>
                        </a:spcAft>
                      </a:pPr>
                      <a:r>
                        <a:rPr lang="en-US" sz="1000">
                          <a:effectLst/>
                        </a:rPr>
                        <a:t>% Change in NR</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gridSpan="2">
                  <a:txBody>
                    <a:bodyPr/>
                    <a:lstStyle/>
                    <a:p>
                      <a:pPr marL="0" marR="0" algn="ctr">
                        <a:lnSpc>
                          <a:spcPct val="115000"/>
                        </a:lnSpc>
                        <a:spcBef>
                          <a:spcPts val="0"/>
                        </a:spcBef>
                        <a:spcAft>
                          <a:spcPts val="0"/>
                        </a:spcAft>
                      </a:pPr>
                      <a:r>
                        <a:rPr lang="en-US" sz="1000">
                          <a:effectLst/>
                        </a:rPr>
                        <a:t>-0.059</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hMerge="1">
                  <a:txBody>
                    <a:bodyPr/>
                    <a:lstStyle/>
                    <a:p>
                      <a:endParaRPr lang="en-US"/>
                    </a:p>
                  </a:txBody>
                  <a:tcPr/>
                </a:tc>
                <a:tc>
                  <a:txBody>
                    <a:bodyPr/>
                    <a:lstStyle/>
                    <a:p>
                      <a:pPr marL="0" marR="0" algn="ctr">
                        <a:lnSpc>
                          <a:spcPct val="115000"/>
                        </a:lnSpc>
                        <a:spcBef>
                          <a:spcPts val="0"/>
                        </a:spcBef>
                        <a:spcAft>
                          <a:spcPts val="0"/>
                        </a:spcAft>
                      </a:pPr>
                      <a:r>
                        <a:rPr lang="en-US" sz="1000" dirty="0">
                          <a:effectLst/>
                        </a:rPr>
                        <a:t>0.172</a:t>
                      </a:r>
                      <a:endParaRPr lang="en-US" sz="1000" dirty="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gridSpan="4">
                  <a:txBody>
                    <a:bodyPr/>
                    <a:lstStyle/>
                    <a:p>
                      <a:pPr marL="0" marR="0" algn="ctr">
                        <a:lnSpc>
                          <a:spcPct val="115000"/>
                        </a:lnSpc>
                        <a:spcBef>
                          <a:spcPts val="0"/>
                        </a:spcBef>
                        <a:spcAft>
                          <a:spcPts val="0"/>
                        </a:spcAft>
                      </a:pPr>
                      <a:r>
                        <a:rPr lang="en-US" sz="1000">
                          <a:effectLst/>
                        </a:rPr>
                        <a:t>0.131</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hMerge="1">
                  <a:txBody>
                    <a:bodyPr/>
                    <a:lstStyle/>
                    <a:p>
                      <a:endParaRPr lang="en-US"/>
                    </a:p>
                  </a:txBody>
                  <a:tcPr/>
                </a:tc>
                <a:tc hMerge="1">
                  <a:txBody>
                    <a:bodyPr/>
                    <a:lstStyle/>
                    <a:p>
                      <a:endParaRPr lang="en-US"/>
                    </a:p>
                  </a:txBody>
                  <a:tcPr/>
                </a:tc>
                <a:tc hMerge="1">
                  <a:txBody>
                    <a:bodyPr/>
                    <a:lstStyle/>
                    <a:p>
                      <a:endParaRPr lang="en-US"/>
                    </a:p>
                  </a:txBody>
                  <a:tcPr/>
                </a:tc>
              </a:tr>
              <a:tr h="367608">
                <a:tc>
                  <a:txBody>
                    <a:bodyPr/>
                    <a:lstStyle/>
                    <a:p>
                      <a:pPr marL="0" marR="0" algn="just">
                        <a:lnSpc>
                          <a:spcPct val="115000"/>
                        </a:lnSpc>
                        <a:spcBef>
                          <a:spcPts val="0"/>
                        </a:spcBef>
                        <a:spcAft>
                          <a:spcPts val="0"/>
                        </a:spcAft>
                      </a:pPr>
                      <a:r>
                        <a:rPr lang="en-US" sz="1000">
                          <a:effectLst/>
                        </a:rPr>
                        <a:t>% Change in TC</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gridSpan="2">
                  <a:txBody>
                    <a:bodyPr/>
                    <a:lstStyle/>
                    <a:p>
                      <a:pPr marL="0" marR="0" algn="ctr">
                        <a:lnSpc>
                          <a:spcPct val="115000"/>
                        </a:lnSpc>
                        <a:spcBef>
                          <a:spcPts val="0"/>
                        </a:spcBef>
                        <a:spcAft>
                          <a:spcPts val="0"/>
                        </a:spcAft>
                      </a:pPr>
                      <a:r>
                        <a:rPr lang="en-US" sz="1000">
                          <a:effectLst/>
                        </a:rPr>
                        <a:t>-0.0784</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hMerge="1">
                  <a:txBody>
                    <a:bodyPr/>
                    <a:lstStyle/>
                    <a:p>
                      <a:endParaRPr lang="en-US"/>
                    </a:p>
                  </a:txBody>
                  <a:tcPr/>
                </a:tc>
                <a:tc>
                  <a:txBody>
                    <a:bodyPr/>
                    <a:lstStyle/>
                    <a:p>
                      <a:pPr marL="0" marR="0" algn="ctr">
                        <a:lnSpc>
                          <a:spcPct val="115000"/>
                        </a:lnSpc>
                        <a:spcBef>
                          <a:spcPts val="0"/>
                        </a:spcBef>
                        <a:spcAft>
                          <a:spcPts val="0"/>
                        </a:spcAft>
                      </a:pPr>
                      <a:r>
                        <a:rPr lang="en-US" sz="1000">
                          <a:effectLst/>
                        </a:rPr>
                        <a:t>-0.102</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gridSpan="4">
                  <a:txBody>
                    <a:bodyPr/>
                    <a:lstStyle/>
                    <a:p>
                      <a:pPr marL="0" marR="0" algn="ctr">
                        <a:lnSpc>
                          <a:spcPct val="115000"/>
                        </a:lnSpc>
                        <a:spcBef>
                          <a:spcPts val="0"/>
                        </a:spcBef>
                        <a:spcAft>
                          <a:spcPts val="0"/>
                        </a:spcAft>
                      </a:pPr>
                      <a:r>
                        <a:rPr lang="en-US" sz="1000">
                          <a:effectLst/>
                        </a:rPr>
                        <a:t>-0.084</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hMerge="1">
                  <a:txBody>
                    <a:bodyPr/>
                    <a:lstStyle/>
                    <a:p>
                      <a:endParaRPr lang="en-US"/>
                    </a:p>
                  </a:txBody>
                  <a:tcPr/>
                </a:tc>
                <a:tc hMerge="1">
                  <a:txBody>
                    <a:bodyPr/>
                    <a:lstStyle/>
                    <a:p>
                      <a:endParaRPr lang="en-US"/>
                    </a:p>
                  </a:txBody>
                  <a:tcPr/>
                </a:tc>
                <a:tc hMerge="1">
                  <a:txBody>
                    <a:bodyPr/>
                    <a:lstStyle/>
                    <a:p>
                      <a:endParaRPr lang="en-US"/>
                    </a:p>
                  </a:txBody>
                  <a:tcPr/>
                </a:tc>
              </a:tr>
              <a:tr h="261539">
                <a:tc>
                  <a:txBody>
                    <a:bodyPr/>
                    <a:lstStyle/>
                    <a:p>
                      <a:pPr marL="0" marR="0" algn="just">
                        <a:lnSpc>
                          <a:spcPct val="115000"/>
                        </a:lnSpc>
                        <a:spcBef>
                          <a:spcPts val="0"/>
                        </a:spcBef>
                        <a:spcAft>
                          <a:spcPts val="0"/>
                        </a:spcAft>
                      </a:pPr>
                      <a:r>
                        <a:rPr lang="en-US" sz="1000">
                          <a:effectLst/>
                        </a:rPr>
                        <a:t>IRR</a:t>
                      </a:r>
                      <a:endParaRPr lang="en-US" sz="1000">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gridSpan="2">
                  <a:txBody>
                    <a:bodyPr/>
                    <a:lstStyle/>
                    <a:p>
                      <a:pPr marL="0" marR="0" algn="ctr">
                        <a:lnSpc>
                          <a:spcPct val="115000"/>
                        </a:lnSpc>
                        <a:spcBef>
                          <a:spcPts val="0"/>
                        </a:spcBef>
                        <a:spcAft>
                          <a:spcPts val="0"/>
                        </a:spcAft>
                      </a:pPr>
                      <a:r>
                        <a:rPr lang="en-US" sz="1000" b="1" dirty="0">
                          <a:solidFill>
                            <a:srgbClr val="002060"/>
                          </a:solidFill>
                          <a:effectLst/>
                        </a:rPr>
                        <a:t>0.7525</a:t>
                      </a:r>
                      <a:endParaRPr lang="en-US" sz="1000" b="1"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hMerge="1">
                  <a:txBody>
                    <a:bodyPr/>
                    <a:lstStyle/>
                    <a:p>
                      <a:endParaRPr lang="en-US"/>
                    </a:p>
                  </a:txBody>
                  <a:tcPr/>
                </a:tc>
                <a:tc>
                  <a:txBody>
                    <a:bodyPr/>
                    <a:lstStyle/>
                    <a:p>
                      <a:pPr marL="0" marR="0" algn="ctr">
                        <a:lnSpc>
                          <a:spcPct val="115000"/>
                        </a:lnSpc>
                        <a:spcBef>
                          <a:spcPts val="0"/>
                        </a:spcBef>
                        <a:spcAft>
                          <a:spcPts val="0"/>
                        </a:spcAft>
                      </a:pPr>
                      <a:r>
                        <a:rPr lang="en-US" sz="1000" b="1" dirty="0">
                          <a:solidFill>
                            <a:srgbClr val="002060"/>
                          </a:solidFill>
                          <a:effectLst/>
                        </a:rPr>
                        <a:t>-1.687</a:t>
                      </a:r>
                      <a:endParaRPr lang="en-US" sz="1000" b="1"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gridSpan="4">
                  <a:txBody>
                    <a:bodyPr/>
                    <a:lstStyle/>
                    <a:p>
                      <a:pPr marL="0" marR="0" algn="ctr">
                        <a:lnSpc>
                          <a:spcPct val="115000"/>
                        </a:lnSpc>
                        <a:spcBef>
                          <a:spcPts val="0"/>
                        </a:spcBef>
                        <a:spcAft>
                          <a:spcPts val="0"/>
                        </a:spcAft>
                      </a:pPr>
                      <a:r>
                        <a:rPr lang="en-US" sz="1000" b="1" dirty="0">
                          <a:solidFill>
                            <a:srgbClr val="002060"/>
                          </a:solidFill>
                          <a:effectLst/>
                        </a:rPr>
                        <a:t>-1.56</a:t>
                      </a:r>
                      <a:endParaRPr lang="en-US" sz="1000" b="1"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hMerge="1">
                  <a:txBody>
                    <a:bodyPr/>
                    <a:lstStyle/>
                    <a:p>
                      <a:endParaRPr lang="en-US"/>
                    </a:p>
                  </a:txBody>
                  <a:tcPr/>
                </a:tc>
                <a:tc hMerge="1">
                  <a:txBody>
                    <a:bodyPr/>
                    <a:lstStyle/>
                    <a:p>
                      <a:endParaRPr lang="en-US"/>
                    </a:p>
                  </a:txBody>
                  <a:tcPr/>
                </a:tc>
                <a:tc hMerge="1">
                  <a:txBody>
                    <a:bodyPr/>
                    <a:lstStyle/>
                    <a:p>
                      <a:endParaRPr lang="en-US"/>
                    </a:p>
                  </a:txBody>
                  <a:tcPr/>
                </a:tc>
              </a:tr>
              <a:tr h="367608">
                <a:tc>
                  <a:txBody>
                    <a:bodyPr/>
                    <a:lstStyle/>
                    <a:p>
                      <a:pPr marL="0" marR="0" algn="just">
                        <a:lnSpc>
                          <a:spcPct val="115000"/>
                        </a:lnSpc>
                        <a:spcBef>
                          <a:spcPts val="0"/>
                        </a:spcBef>
                        <a:spcAft>
                          <a:spcPts val="0"/>
                        </a:spcAft>
                      </a:pPr>
                      <a:r>
                        <a:rPr lang="en-US" sz="1400" b="1" dirty="0">
                          <a:solidFill>
                            <a:srgbClr val="FF0000"/>
                          </a:solidFill>
                          <a:effectLst/>
                        </a:rPr>
                        <a:t>Benefit/Cost Ratio</a:t>
                      </a:r>
                      <a:endParaRPr lang="en-US" sz="1400" b="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tc>
                <a:tc gridSpan="2">
                  <a:txBody>
                    <a:bodyPr/>
                    <a:lstStyle/>
                    <a:p>
                      <a:pPr marL="0" marR="0" algn="just">
                        <a:lnSpc>
                          <a:spcPct val="115000"/>
                        </a:lnSpc>
                        <a:spcBef>
                          <a:spcPts val="0"/>
                        </a:spcBef>
                        <a:spcAft>
                          <a:spcPts val="0"/>
                        </a:spcAft>
                      </a:pPr>
                      <a:r>
                        <a:rPr lang="en-US" sz="1400" b="1" dirty="0">
                          <a:solidFill>
                            <a:srgbClr val="FF0000"/>
                          </a:solidFill>
                          <a:effectLst/>
                        </a:rPr>
                        <a:t>1.94</a:t>
                      </a:r>
                      <a:endParaRPr lang="en-US" sz="1400" b="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hMerge="1">
                  <a:txBody>
                    <a:bodyPr/>
                    <a:lstStyle/>
                    <a:p>
                      <a:endParaRPr lang="en-US"/>
                    </a:p>
                  </a:txBody>
                  <a:tcPr/>
                </a:tc>
                <a:tc>
                  <a:txBody>
                    <a:bodyPr/>
                    <a:lstStyle/>
                    <a:p>
                      <a:pPr marL="0" marR="0" algn="just">
                        <a:lnSpc>
                          <a:spcPct val="115000"/>
                        </a:lnSpc>
                        <a:spcBef>
                          <a:spcPts val="0"/>
                        </a:spcBef>
                        <a:spcAft>
                          <a:spcPts val="0"/>
                        </a:spcAft>
                      </a:pPr>
                      <a:r>
                        <a:rPr lang="en-US" sz="1400" b="1" dirty="0">
                          <a:solidFill>
                            <a:srgbClr val="FF0000"/>
                          </a:solidFill>
                          <a:effectLst/>
                        </a:rPr>
                        <a:t>3.08</a:t>
                      </a:r>
                      <a:endParaRPr lang="en-US" sz="1400" b="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a:txBody>
                    <a:bodyPr/>
                    <a:lstStyle/>
                    <a:p>
                      <a:pPr marL="0" marR="0" algn="just">
                        <a:lnSpc>
                          <a:spcPct val="115000"/>
                        </a:lnSpc>
                        <a:spcBef>
                          <a:spcPts val="0"/>
                        </a:spcBef>
                        <a:spcAft>
                          <a:spcPts val="0"/>
                        </a:spcAft>
                      </a:pPr>
                      <a:r>
                        <a:rPr lang="en-US" sz="1400" b="1" dirty="0">
                          <a:solidFill>
                            <a:srgbClr val="FF0000"/>
                          </a:solidFill>
                          <a:effectLst/>
                        </a:rPr>
                        <a:t>3.75</a:t>
                      </a:r>
                      <a:endParaRPr lang="en-US" sz="1400" b="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a:txBody>
                    <a:bodyPr/>
                    <a:lstStyle/>
                    <a:p>
                      <a:pPr marL="0" marR="0" algn="just">
                        <a:lnSpc>
                          <a:spcPct val="115000"/>
                        </a:lnSpc>
                        <a:spcBef>
                          <a:spcPts val="0"/>
                        </a:spcBef>
                        <a:spcAft>
                          <a:spcPts val="0"/>
                        </a:spcAft>
                      </a:pPr>
                      <a:r>
                        <a:rPr lang="en-US" sz="1400" b="1" dirty="0">
                          <a:solidFill>
                            <a:srgbClr val="FF0000"/>
                          </a:solidFill>
                          <a:effectLst/>
                        </a:rPr>
                        <a:t>1.98</a:t>
                      </a:r>
                      <a:endParaRPr lang="en-US" sz="1400" b="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a:txBody>
                    <a:bodyPr/>
                    <a:lstStyle/>
                    <a:p>
                      <a:pPr marL="0" marR="0" algn="just">
                        <a:lnSpc>
                          <a:spcPct val="115000"/>
                        </a:lnSpc>
                        <a:spcBef>
                          <a:spcPts val="0"/>
                        </a:spcBef>
                        <a:spcAft>
                          <a:spcPts val="0"/>
                        </a:spcAft>
                      </a:pPr>
                      <a:r>
                        <a:rPr lang="en-US" sz="1400" b="1" dirty="0">
                          <a:solidFill>
                            <a:srgbClr val="FF0000"/>
                          </a:solidFill>
                          <a:effectLst/>
                        </a:rPr>
                        <a:t>4.02</a:t>
                      </a:r>
                      <a:endParaRPr lang="en-US" sz="1400" b="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c>
                  <a:txBody>
                    <a:bodyPr/>
                    <a:lstStyle/>
                    <a:p>
                      <a:pPr marL="0" marR="0" algn="just">
                        <a:lnSpc>
                          <a:spcPct val="115000"/>
                        </a:lnSpc>
                        <a:spcBef>
                          <a:spcPts val="0"/>
                        </a:spcBef>
                        <a:spcAft>
                          <a:spcPts val="0"/>
                        </a:spcAft>
                      </a:pPr>
                      <a:r>
                        <a:rPr lang="en-US" sz="1400" b="1" dirty="0">
                          <a:solidFill>
                            <a:srgbClr val="FF0000"/>
                          </a:solidFill>
                          <a:effectLst/>
                        </a:rPr>
                        <a:t>4.61</a:t>
                      </a:r>
                      <a:endParaRPr lang="en-US" sz="1400" b="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txBody>
                  <a:tcPr marL="65385" marR="65385" marT="0" marB="0" anchor="b"/>
                </a:tc>
              </a:tr>
            </a:tbl>
          </a:graphicData>
        </a:graphic>
      </p:graphicFrame>
      <p:sp>
        <p:nvSpPr>
          <p:cNvPr id="5" name="Rectangle 4"/>
          <p:cNvSpPr/>
          <p:nvPr/>
        </p:nvSpPr>
        <p:spPr>
          <a:xfrm>
            <a:off x="164592" y="-94345"/>
            <a:ext cx="8897112" cy="584775"/>
          </a:xfrm>
          <a:prstGeom prst="rect">
            <a:avLst/>
          </a:prstGeom>
        </p:spPr>
        <p:txBody>
          <a:bodyPr wrap="square">
            <a:spAutoFit/>
          </a:bodyPr>
          <a:lstStyle/>
          <a:p>
            <a:pPr marL="274320" marR="0" indent="-274320" algn="ctr">
              <a:spcBef>
                <a:spcPts val="1800"/>
              </a:spcBef>
              <a:spcAft>
                <a:spcPts val="600"/>
              </a:spcAft>
              <a:tabLst>
                <a:tab pos="274320" algn="l"/>
                <a:tab pos="360045" algn="l"/>
                <a:tab pos="360045" algn="l"/>
              </a:tabLst>
            </a:pPr>
            <a:r>
              <a:rPr lang="en-GB" sz="1600" b="1" kern="0" dirty="0">
                <a:solidFill>
                  <a:schemeClr val="bg1"/>
                </a:solidFill>
                <a:latin typeface="Times New Roman" panose="02020603050405020304" pitchFamily="18" charset="0"/>
                <a:cs typeface="Times New Roman" panose="02020603050405020304" pitchFamily="18" charset="0"/>
              </a:rPr>
              <a:t>Economic evaluation of conservation agriculture technology and trade-offs of the different technology options proposed by CLCA project </a:t>
            </a:r>
            <a:endParaRPr lang="en-US" sz="1600" b="1" kern="0" dirty="0">
              <a:solidFill>
                <a:schemeClr val="bg1"/>
              </a:solidFill>
              <a:effectLst/>
              <a:latin typeface="Arial" panose="020B0604020202020204" pitchFamily="34" charset="0"/>
              <a:cs typeface="Times New Roman" panose="02020603050405020304" pitchFamily="18" charset="0"/>
            </a:endParaRPr>
          </a:p>
        </p:txBody>
      </p:sp>
    </p:spTree>
    <p:extLst>
      <p:ext uri="{BB962C8B-B14F-4D97-AF65-F5344CB8AC3E}">
        <p14:creationId xmlns:p14="http://schemas.microsoft.com/office/powerpoint/2010/main" val="391184690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6"/>
          <p:cNvSpPr>
            <a:spLocks noGrp="1"/>
          </p:cNvSpPr>
          <p:nvPr>
            <p:ph type="title"/>
          </p:nvPr>
        </p:nvSpPr>
        <p:spPr>
          <a:xfrm>
            <a:off x="457200" y="76200"/>
            <a:ext cx="8229600" cy="487362"/>
          </a:xfrm>
        </p:spPr>
        <p:txBody>
          <a:bodyPr>
            <a:normAutofit/>
          </a:bodyPr>
          <a:lstStyle/>
          <a:p>
            <a:pPr algn="ctr"/>
            <a:r>
              <a:rPr lang="en-US" dirty="0" smtClean="0"/>
              <a:t>Gender limitations and advantages</a:t>
            </a:r>
            <a:endParaRPr lang="en-US" dirty="0"/>
          </a:p>
        </p:txBody>
      </p:sp>
      <p:sp>
        <p:nvSpPr>
          <p:cNvPr id="2" name="Content Placeholder 1"/>
          <p:cNvSpPr>
            <a:spLocks noGrp="1"/>
          </p:cNvSpPr>
          <p:nvPr>
            <p:ph idx="1"/>
          </p:nvPr>
        </p:nvSpPr>
        <p:spPr/>
        <p:txBody>
          <a:bodyPr>
            <a:normAutofit fontScale="92500"/>
          </a:bodyPr>
          <a:lstStyle/>
          <a:p>
            <a:pPr algn="just"/>
            <a:r>
              <a:rPr lang="en-US" dirty="0"/>
              <a:t>There are very few female heads of </a:t>
            </a:r>
            <a:r>
              <a:rPr lang="en-US" dirty="0" smtClean="0"/>
              <a:t>farms </a:t>
            </a:r>
            <a:r>
              <a:rPr lang="en-US" dirty="0"/>
              <a:t>all over the Tajikistan. </a:t>
            </a:r>
            <a:endParaRPr lang="en-US" dirty="0" smtClean="0"/>
          </a:p>
          <a:p>
            <a:pPr algn="just"/>
            <a:r>
              <a:rPr lang="en-US" dirty="0" smtClean="0"/>
              <a:t>The </a:t>
            </a:r>
            <a:r>
              <a:rPr lang="en-US" dirty="0"/>
              <a:t>low representation of female is the result of conservative traditional views about the appropriate roles for male and female in </a:t>
            </a:r>
            <a:r>
              <a:rPr lang="en-US" dirty="0" smtClean="0"/>
              <a:t>the society</a:t>
            </a:r>
            <a:r>
              <a:rPr lang="en-US" dirty="0"/>
              <a:t>. </a:t>
            </a:r>
            <a:endParaRPr lang="en-US" dirty="0" smtClean="0"/>
          </a:p>
          <a:p>
            <a:pPr algn="just"/>
            <a:r>
              <a:rPr lang="en-US" dirty="0" smtClean="0"/>
              <a:t>About </a:t>
            </a:r>
            <a:r>
              <a:rPr lang="en-US" dirty="0"/>
              <a:t>50% of surveyed farmers are involved in occasional and seasonal </a:t>
            </a:r>
            <a:r>
              <a:rPr lang="en-US" dirty="0" smtClean="0"/>
              <a:t>em</a:t>
            </a:r>
            <a:r>
              <a:rPr lang="en-US" dirty="0"/>
              <a:t>ployment in the </a:t>
            </a:r>
            <a:r>
              <a:rPr lang="en-US" dirty="0" smtClean="0"/>
              <a:t>cities.</a:t>
            </a:r>
            <a:endParaRPr lang="en-US" dirty="0"/>
          </a:p>
          <a:p>
            <a:pPr algn="just"/>
            <a:r>
              <a:rPr lang="en-US" dirty="0" smtClean="0"/>
              <a:t>High </a:t>
            </a:r>
            <a:r>
              <a:rPr lang="en-US" dirty="0"/>
              <a:t>unemployment rates led to migrate male population to abroad to seek a work while woman remained at home </a:t>
            </a:r>
            <a:r>
              <a:rPr lang="en-US" dirty="0" smtClean="0"/>
              <a:t>to  </a:t>
            </a:r>
            <a:r>
              <a:rPr lang="en-US" dirty="0"/>
              <a:t>take care of all farming </a:t>
            </a:r>
            <a:r>
              <a:rPr lang="en-US" dirty="0" smtClean="0"/>
              <a:t>activities in addition to the house needs.</a:t>
            </a:r>
          </a:p>
          <a:p>
            <a:pPr algn="just"/>
            <a:r>
              <a:rPr lang="en-US" dirty="0" smtClean="0"/>
              <a:t>Women </a:t>
            </a:r>
            <a:r>
              <a:rPr lang="en-US" dirty="0"/>
              <a:t>working part-time and get paid either by agricultural products or get paid monthly salary in cash</a:t>
            </a:r>
            <a:r>
              <a:rPr lang="en-US" dirty="0" smtClean="0"/>
              <a:t>.</a:t>
            </a:r>
            <a:endParaRPr lang="en-US" dirty="0"/>
          </a:p>
        </p:txBody>
      </p:sp>
    </p:spTree>
    <p:extLst>
      <p:ext uri="{BB962C8B-B14F-4D97-AF65-F5344CB8AC3E}">
        <p14:creationId xmlns:p14="http://schemas.microsoft.com/office/powerpoint/2010/main" val="80085493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85800" y="-17449800"/>
            <a:ext cx="8686800" cy="6463308"/>
          </a:xfrm>
          <a:prstGeom prst="rect">
            <a:avLst/>
          </a:prstGeom>
        </p:spPr>
        <p:txBody>
          <a:bodyPr wrap="square">
            <a:spAutoFit/>
          </a:bodyPr>
          <a:lstStyle/>
          <a:p>
            <a:r>
              <a:rPr lang="en-US" b="1" dirty="0"/>
              <a:t>Session 1</a:t>
            </a:r>
            <a:r>
              <a:rPr lang="en-US" dirty="0"/>
              <a:t> : presentation and discussion of achievement 2013-2014, </a:t>
            </a:r>
          </a:p>
          <a:p>
            <a:r>
              <a:rPr lang="en-US" b="1" dirty="0"/>
              <a:t>Component 1 Ex-ante evaluation for CA based technologies in CWANA, proposed </a:t>
            </a:r>
            <a:r>
              <a:rPr lang="en-US" b="1" dirty="0" smtClean="0"/>
              <a:t>Chain</a:t>
            </a:r>
            <a:r>
              <a:rPr lang="en-US" b="1" dirty="0"/>
              <a:t>. Mr. Mohamed Nasri (General Director/OEP-Tunisia), </a:t>
            </a:r>
            <a:endParaRPr lang="en-US" dirty="0"/>
          </a:p>
          <a:p>
            <a:r>
              <a:rPr lang="en-US" b="1" dirty="0"/>
              <a:t>Reporters</a:t>
            </a:r>
            <a:r>
              <a:rPr lang="en-US" dirty="0"/>
              <a:t> – Dr. Boubaker Dhehibi (ICARDA) and Dr. Aymen Frija (ICARDA), </a:t>
            </a:r>
          </a:p>
          <a:p>
            <a:r>
              <a:rPr lang="en-US" dirty="0"/>
              <a:t> </a:t>
            </a:r>
          </a:p>
          <a:p>
            <a:r>
              <a:rPr lang="en-US" dirty="0" smtClean="0"/>
              <a:t>Algeria - Attitude </a:t>
            </a:r>
            <a:r>
              <a:rPr lang="en-US" dirty="0"/>
              <a:t>towards CA practices was very positive and most farmers were very willing to know more and to experiment the technique. </a:t>
            </a:r>
          </a:p>
          <a:p>
            <a:r>
              <a:rPr lang="en-US" dirty="0" smtClean="0"/>
              <a:t>The presenter then exposed the results of focus groups showing the potential adoption levels of the CA in the region. In the focus groups, farmers were asked different adoption-related questions for which the responses were used in the ADOPT Software allowing to generate some responses regarding the predicted years of adoption, </a:t>
            </a:r>
            <a:r>
              <a:rPr lang="en-US" dirty="0" err="1" smtClean="0"/>
              <a:t>peack</a:t>
            </a:r>
            <a:r>
              <a:rPr lang="en-US" dirty="0" smtClean="0"/>
              <a:t> of adoption level, etc. </a:t>
            </a:r>
          </a:p>
          <a:p>
            <a:r>
              <a:rPr lang="en-US" dirty="0" smtClean="0"/>
              <a:t>The presentation ends with a panorama of photos, </a:t>
            </a:r>
          </a:p>
          <a:p>
            <a:r>
              <a:rPr lang="en-US" dirty="0" smtClean="0"/>
              <a:t>The presentation ended at 11h45. </a:t>
            </a:r>
          </a:p>
          <a:p>
            <a:r>
              <a:rPr lang="en-US" dirty="0"/>
              <a:t> </a:t>
            </a:r>
          </a:p>
          <a:p>
            <a:r>
              <a:rPr lang="en-US" dirty="0" smtClean="0"/>
              <a:t>Tunisia - Cost </a:t>
            </a:r>
            <a:r>
              <a:rPr lang="en-US" dirty="0"/>
              <a:t>benefit ratio for technology and non-technology options, the scenarios considered for this latter calculation, etc. </a:t>
            </a:r>
          </a:p>
          <a:p>
            <a:r>
              <a:rPr lang="en-US" dirty="0"/>
              <a:t> </a:t>
            </a:r>
          </a:p>
          <a:p>
            <a:r>
              <a:rPr lang="en-US" dirty="0"/>
              <a:t>Tajikistan - The baseline database was the same for the three platforms of the project, but given that there were different states of CA adoption in the three platforms, the results were presented in different manners with different focus on different aspects. </a:t>
            </a:r>
          </a:p>
          <a:p>
            <a:r>
              <a:rPr lang="en-US" dirty="0"/>
              <a:t> </a:t>
            </a:r>
          </a:p>
          <a:p>
            <a:r>
              <a:rPr lang="en-US" dirty="0"/>
              <a:t> </a:t>
            </a:r>
          </a:p>
        </p:txBody>
      </p:sp>
      <p:sp>
        <p:nvSpPr>
          <p:cNvPr id="8" name="Rectangle 7"/>
          <p:cNvSpPr/>
          <p:nvPr/>
        </p:nvSpPr>
        <p:spPr>
          <a:xfrm>
            <a:off x="932688" y="0"/>
            <a:ext cx="7662672" cy="646331"/>
          </a:xfrm>
          <a:prstGeom prst="rect">
            <a:avLst/>
          </a:prstGeom>
        </p:spPr>
        <p:txBody>
          <a:bodyPr wrap="square">
            <a:spAutoFit/>
          </a:bodyPr>
          <a:lstStyle/>
          <a:p>
            <a:pPr algn="ctr"/>
            <a:r>
              <a:rPr lang="en-US" b="1" dirty="0">
                <a:solidFill>
                  <a:schemeClr val="bg1"/>
                </a:solidFill>
              </a:rPr>
              <a:t>ICARDA-IFAD-CLCA Project</a:t>
            </a:r>
          </a:p>
          <a:p>
            <a:pPr algn="ctr"/>
            <a:r>
              <a:rPr lang="en-US" b="1" dirty="0">
                <a:solidFill>
                  <a:schemeClr val="bg1"/>
                </a:solidFill>
              </a:rPr>
              <a:t>Socio-Economic Component: </a:t>
            </a:r>
            <a:r>
              <a:rPr lang="en-US" b="1" dirty="0" smtClean="0">
                <a:solidFill>
                  <a:schemeClr val="bg1"/>
                </a:solidFill>
              </a:rPr>
              <a:t>In Numbers</a:t>
            </a:r>
            <a:endParaRPr lang="en-US" b="1" i="1" dirty="0">
              <a:solidFill>
                <a:schemeClr val="bg1"/>
              </a:solidFill>
            </a:endParaRPr>
          </a:p>
        </p:txBody>
      </p:sp>
      <p:sp>
        <p:nvSpPr>
          <p:cNvPr id="9" name="Content Placeholder 4"/>
          <p:cNvSpPr txBox="1">
            <a:spLocks/>
          </p:cNvSpPr>
          <p:nvPr/>
        </p:nvSpPr>
        <p:spPr>
          <a:xfrm>
            <a:off x="312627" y="1080674"/>
            <a:ext cx="8529621" cy="3548514"/>
          </a:xfrm>
          <a:prstGeom prst="rect">
            <a:avLst/>
          </a:prstGeom>
          <a:solidFill>
            <a:schemeClr val="bg1"/>
          </a:solidFill>
        </p:spPr>
        <p:txBody>
          <a:bodyPr>
            <a:noAutofit/>
          </a:bodyPr>
          <a:lstStyle>
            <a:lvl1pPr marL="342900" indent="-342900" algn="l" defTabSz="457200" rtl="0" eaLnBrk="1" latinLnBrk="0" hangingPunct="1">
              <a:spcBef>
                <a:spcPct val="20000"/>
              </a:spcBef>
              <a:buFont typeface="Arial"/>
              <a:buChar char="•"/>
              <a:defRPr sz="24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461963" indent="-461963">
              <a:buFont typeface="Wingdings" panose="05000000000000000000" pitchFamily="2" charset="2"/>
              <a:buChar char="v"/>
            </a:pPr>
            <a:r>
              <a:rPr lang="en-US" dirty="0" smtClean="0"/>
              <a:t>Three (3) countries / platforms / technical teams</a:t>
            </a:r>
          </a:p>
          <a:p>
            <a:pPr marL="461963" indent="-461963">
              <a:buFont typeface="Wingdings" panose="05000000000000000000" pitchFamily="2" charset="2"/>
              <a:buChar char="v"/>
            </a:pPr>
            <a:r>
              <a:rPr lang="en-US" dirty="0" smtClean="0"/>
              <a:t>Three (3) questionnaires (French, English, Russian and Tajik)</a:t>
            </a:r>
          </a:p>
          <a:p>
            <a:pPr marL="461963" indent="-461963">
              <a:buFont typeface="Wingdings" panose="05000000000000000000" pitchFamily="2" charset="2"/>
              <a:buChar char="v"/>
            </a:pPr>
            <a:r>
              <a:rPr lang="en-US" dirty="0" smtClean="0"/>
              <a:t>Three databases (400 surveys each)</a:t>
            </a:r>
          </a:p>
          <a:p>
            <a:pPr marL="461963" indent="-461963">
              <a:buFont typeface="Wingdings" panose="05000000000000000000" pitchFamily="2" charset="2"/>
              <a:buChar char="v"/>
            </a:pPr>
            <a:r>
              <a:rPr lang="en-US" dirty="0" smtClean="0"/>
              <a:t>Two (2) methodological training (12 trainees – 7 females)</a:t>
            </a:r>
          </a:p>
          <a:p>
            <a:pPr marL="461963" indent="-461963">
              <a:buFont typeface="Wingdings" panose="05000000000000000000" pitchFamily="2" charset="2"/>
              <a:buChar char="v"/>
            </a:pPr>
            <a:r>
              <a:rPr lang="en-US" dirty="0" smtClean="0"/>
              <a:t>Six (6) technical reports (</a:t>
            </a:r>
            <a:r>
              <a:rPr lang="en-US" dirty="0" smtClean="0">
                <a:solidFill>
                  <a:srgbClr val="00B0F0"/>
                </a:solidFill>
              </a:rPr>
              <a:t>3</a:t>
            </a:r>
            <a:r>
              <a:rPr lang="en-US" dirty="0" smtClean="0"/>
              <a:t> 2013-2014 and </a:t>
            </a:r>
            <a:r>
              <a:rPr lang="en-US" dirty="0" smtClean="0">
                <a:solidFill>
                  <a:srgbClr val="00B0F0"/>
                </a:solidFill>
              </a:rPr>
              <a:t>3</a:t>
            </a:r>
            <a:r>
              <a:rPr lang="en-US" dirty="0" smtClean="0"/>
              <a:t> 2014-2015)</a:t>
            </a:r>
          </a:p>
          <a:p>
            <a:pPr marL="461963" indent="-461963">
              <a:buFont typeface="Wingdings" panose="05000000000000000000" pitchFamily="2" charset="2"/>
              <a:buChar char="v"/>
            </a:pPr>
            <a:r>
              <a:rPr lang="en-US" dirty="0" smtClean="0"/>
              <a:t>One (1) International conference paper</a:t>
            </a:r>
          </a:p>
          <a:p>
            <a:pPr marL="461963" indent="-461963">
              <a:buFont typeface="Wingdings" panose="05000000000000000000" pitchFamily="2" charset="2"/>
              <a:buChar char="v"/>
            </a:pPr>
            <a:r>
              <a:rPr lang="en-US" dirty="0" smtClean="0"/>
              <a:t>One (1) submitted ISI journal article</a:t>
            </a:r>
          </a:p>
          <a:p>
            <a:pPr marL="461963" indent="-461963">
              <a:buFont typeface="Wingdings" panose="05000000000000000000" pitchFamily="2" charset="2"/>
              <a:buChar char="v"/>
            </a:pPr>
            <a:r>
              <a:rPr lang="en-US" dirty="0" smtClean="0"/>
              <a:t>One (1) ongoing ISI journal article</a:t>
            </a:r>
          </a:p>
        </p:txBody>
      </p:sp>
    </p:spTree>
    <p:extLst>
      <p:ext uri="{BB962C8B-B14F-4D97-AF65-F5344CB8AC3E}">
        <p14:creationId xmlns:p14="http://schemas.microsoft.com/office/powerpoint/2010/main" val="142409244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6"/>
          <p:cNvSpPr>
            <a:spLocks noGrp="1"/>
          </p:cNvSpPr>
          <p:nvPr>
            <p:ph type="title"/>
          </p:nvPr>
        </p:nvSpPr>
        <p:spPr>
          <a:xfrm>
            <a:off x="457200" y="76200"/>
            <a:ext cx="8229600" cy="487362"/>
          </a:xfrm>
        </p:spPr>
        <p:txBody>
          <a:bodyPr>
            <a:normAutofit/>
          </a:bodyPr>
          <a:lstStyle/>
          <a:p>
            <a:pPr algn="ctr"/>
            <a:r>
              <a:rPr lang="en-US" i="1" dirty="0" smtClean="0"/>
              <a:t>Lessons Learnt – Three Platforms</a:t>
            </a:r>
            <a:endParaRPr lang="en-US" i="1"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7008" y="905255"/>
            <a:ext cx="6135624" cy="5071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1034719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txBox="1">
            <a:spLocks/>
          </p:cNvSpPr>
          <p:nvPr/>
        </p:nvSpPr>
        <p:spPr>
          <a:xfrm>
            <a:off x="71565" y="822608"/>
            <a:ext cx="9017572" cy="554107"/>
          </a:xfrm>
          <a:prstGeom prst="rect">
            <a:avLst/>
          </a:prstGeom>
        </p:spPr>
        <p:txBody>
          <a:bodyPr vert="horz" lIns="116668" tIns="58334" rIns="116668" bIns="58334" rtlCol="0" anchor="ctr">
            <a:noAutofit/>
          </a:bodyPr>
          <a:lstStyle>
            <a:lvl1pPr algn="ctr" defTabSz="1166683" rtl="1" eaLnBrk="1" latinLnBrk="0" hangingPunct="1">
              <a:spcBef>
                <a:spcPct val="0"/>
              </a:spcBef>
              <a:buNone/>
              <a:defRPr lang="ar-SA" sz="4600" b="1" kern="1200" dirty="0">
                <a:solidFill>
                  <a:schemeClr val="tx2"/>
                </a:solidFill>
                <a:latin typeface="Tahoma" pitchFamily="34" charset="0"/>
                <a:ea typeface="+mn-ea"/>
                <a:cs typeface="Tahoma" pitchFamily="34" charset="0"/>
              </a:defRPr>
            </a:lvl1pPr>
          </a:lstStyle>
          <a:p>
            <a:r>
              <a:rPr lang="en-US" sz="2400" dirty="0" smtClean="0"/>
              <a:t>Thank you</a:t>
            </a:r>
            <a:endParaRPr lang="en-US" sz="24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0858" y="1851291"/>
            <a:ext cx="7080997" cy="3674805"/>
          </a:xfrm>
          <a:prstGeom prst="rect">
            <a:avLst/>
          </a:prstGeom>
        </p:spPr>
      </p:pic>
      <p:sp>
        <p:nvSpPr>
          <p:cNvPr id="10" name="Title 6"/>
          <p:cNvSpPr txBox="1">
            <a:spLocks/>
          </p:cNvSpPr>
          <p:nvPr/>
        </p:nvSpPr>
        <p:spPr>
          <a:xfrm>
            <a:off x="329806" y="1323131"/>
            <a:ext cx="8658746" cy="338043"/>
          </a:xfrm>
          <a:prstGeom prst="rect">
            <a:avLst/>
          </a:prstGeom>
          <a:noFill/>
        </p:spPr>
        <p:txBody>
          <a:bodyPr vert="horz" wrap="square" lIns="90935" tIns="45467" rIns="90935" bIns="45467" rtlCol="0" anchor="ctr">
            <a:spAutoFit/>
          </a:bodyPr>
          <a:lstStyle>
            <a:lvl1pPr algn="l" defTabSz="457200" rtl="0" eaLnBrk="1" latinLnBrk="0" hangingPunct="1">
              <a:spcBef>
                <a:spcPct val="0"/>
              </a:spcBef>
              <a:buNone/>
              <a:defRPr sz="2800" b="1" i="0" kern="1200" baseline="0">
                <a:solidFill>
                  <a:srgbClr val="784E28"/>
                </a:solidFill>
                <a:latin typeface="+mj-lt"/>
                <a:ea typeface="+mj-ea"/>
                <a:cs typeface="+mj-cs"/>
              </a:defRPr>
            </a:lvl1pPr>
          </a:lstStyle>
          <a:p>
            <a:pPr algn="ctr"/>
            <a:r>
              <a:rPr lang="en-AU" sz="1600" dirty="0" smtClean="0">
                <a:latin typeface="Arial" pitchFamily="34" charset="0"/>
                <a:cs typeface="Arial" pitchFamily="34" charset="0"/>
              </a:rPr>
              <a:t>To…these hands that translate knowledge into practice</a:t>
            </a:r>
            <a:endParaRPr lang="en-AU" sz="1600" dirty="0">
              <a:latin typeface="Arial" pitchFamily="34" charset="0"/>
              <a:cs typeface="Arial" pitchFamily="34" charset="0"/>
            </a:endParaRPr>
          </a:p>
        </p:txBody>
      </p:sp>
      <p:sp>
        <p:nvSpPr>
          <p:cNvPr id="3" name="Rectangle 2"/>
          <p:cNvSpPr/>
          <p:nvPr/>
        </p:nvSpPr>
        <p:spPr>
          <a:xfrm>
            <a:off x="0" y="5526097"/>
            <a:ext cx="9116568" cy="865173"/>
          </a:xfrm>
          <a:prstGeom prst="rect">
            <a:avLst/>
          </a:prstGeom>
        </p:spPr>
        <p:txBody>
          <a:bodyPr wrap="square">
            <a:spAutoFit/>
          </a:bodyPr>
          <a:lstStyle/>
          <a:p>
            <a:pPr marL="0" marR="0" algn="ctr">
              <a:lnSpc>
                <a:spcPct val="107000"/>
              </a:lnSpc>
              <a:spcBef>
                <a:spcPts val="1200"/>
              </a:spcBef>
              <a:spcAft>
                <a:spcPts val="0"/>
              </a:spcAft>
            </a:pPr>
            <a:r>
              <a:rPr lang="en-AU" sz="2400" b="1" kern="0" dirty="0" smtClean="0">
                <a:solidFill>
                  <a:srgbClr val="2E74B5"/>
                </a:solidFill>
                <a:latin typeface="Calibri Light" panose="020F0302020204030204" pitchFamily="34" charset="0"/>
                <a:ea typeface="Times New Roman" panose="02020603050405020304" pitchFamily="18" charset="0"/>
                <a:cs typeface="Times New Roman" panose="02020603050405020304" pitchFamily="18" charset="0"/>
              </a:rPr>
              <a:t>Continuing to build crop-livestock integration under CA farming in CWANA from the experience of the CLCA project</a:t>
            </a:r>
            <a:endParaRPr lang="en-US" sz="2400" b="1" kern="0" dirty="0">
              <a:solidFill>
                <a:srgbClr val="2E74B5"/>
              </a:solidFill>
              <a:latin typeface="Calibri Light" panose="020F030202020403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002692"/>
      </p:ext>
    </p:extLst>
  </p:cSld>
  <p:clrMapOvr>
    <a:masterClrMapping/>
  </p:clrMapOvr>
  <p:timing>
    <p:tnLst>
      <p:par>
        <p:cTn id="1" dur="indefinite" restart="never" nodeType="tmRoot"/>
      </p:par>
    </p:tnLst>
  </p:timing>
</p:sld>
</file>

<file path=ppt/theme/theme1.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2034</TotalTime>
  <Words>4295</Words>
  <Application>Microsoft Office PowerPoint</Application>
  <PresentationFormat>On-screen Show (4:3)</PresentationFormat>
  <Paragraphs>1627</Paragraphs>
  <Slides>49</Slides>
  <Notes>0</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Custom Design</vt:lpstr>
      <vt:lpstr> Component 1: Ex-ante evaluation for CA based technologies in CWANA</vt:lpstr>
      <vt:lpstr>PowerPoint Presentation</vt:lpstr>
      <vt:lpstr>PowerPoint Presentation</vt:lpstr>
      <vt:lpstr>PowerPoint Presentation</vt:lpstr>
      <vt:lpstr>PowerPoint Presentation</vt:lpstr>
      <vt:lpstr>Results and discussion Turning objectives into activities and outputs</vt:lpstr>
      <vt:lpstr>Results and discussion Turning objectives into activities and outputs</vt:lpstr>
      <vt:lpstr>Results and discussion Turning objectives into activities and outputs</vt:lpstr>
      <vt:lpstr>Results and discussion Turning objectives into activities and outputs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Gender limitations and advantages</vt:lpstr>
      <vt:lpstr>Sustainability Indicators CA vs CN</vt:lpstr>
      <vt:lpstr>Economic Impact of CA in the Long run</vt:lpstr>
      <vt:lpstr>Results and discussion Turning objectives into activities and outputs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Gender limitations and advantages</vt:lpstr>
      <vt:lpstr>Results and discussion Turning objectives into activities and outputs</vt:lpstr>
      <vt:lpstr>Sources of gross output returns at the three districts, % </vt:lpstr>
      <vt:lpstr>PowerPoint Presentation</vt:lpstr>
      <vt:lpstr>PowerPoint Presentation</vt:lpstr>
      <vt:lpstr>PowerPoint Presentation</vt:lpstr>
      <vt:lpstr>PowerPoint Presentation</vt:lpstr>
      <vt:lpstr>PowerPoint Presentation</vt:lpstr>
      <vt:lpstr>PowerPoint Presentation</vt:lpstr>
      <vt:lpstr>Gender limitations and advantages</vt:lpstr>
      <vt:lpstr>PowerPoint Presentation</vt:lpstr>
      <vt:lpstr>Lessons Learnt – Three Platforms</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ICARDA Presentation</dc:title>
  <dc:creator>Waleed Sawalha</dc:creator>
  <cp:lastModifiedBy>Inma</cp:lastModifiedBy>
  <cp:revision>236</cp:revision>
  <dcterms:created xsi:type="dcterms:W3CDTF">2014-05-06T12:01:35Z</dcterms:created>
  <dcterms:modified xsi:type="dcterms:W3CDTF">2016-04-04T11:51:55Z</dcterms:modified>
</cp:coreProperties>
</file>