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67" r:id="rId3"/>
    <p:sldId id="268" r:id="rId4"/>
    <p:sldId id="269" r:id="rId5"/>
    <p:sldId id="271" r:id="rId6"/>
    <p:sldId id="270" r:id="rId7"/>
    <p:sldId id="272" r:id="rId8"/>
    <p:sldId id="274" r:id="rId9"/>
    <p:sldId id="275" r:id="rId10"/>
    <p:sldId id="258" r:id="rId11"/>
    <p:sldId id="276" r:id="rId12"/>
    <p:sldId id="302" r:id="rId13"/>
    <p:sldId id="278" r:id="rId14"/>
    <p:sldId id="279" r:id="rId15"/>
    <p:sldId id="283" r:id="rId16"/>
    <p:sldId id="301" r:id="rId17"/>
    <p:sldId id="30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Aw-Hassan" initials="A"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F88BD1-DACD-4422-A524-77C77EFF9546}" type="datetimeFigureOut">
              <a:rPr lang="en-US" smtClean="0"/>
              <a:t>1/21/2016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2EF967-8130-4CF6-927E-05B95F6FD9A8}" type="slidenum">
              <a:rPr lang="en-US" smtClean="0"/>
              <a:t>‹#›</a:t>
            </a:fld>
            <a:endParaRPr lang="en-US"/>
          </a:p>
        </p:txBody>
      </p:sp>
    </p:spTree>
    <p:extLst>
      <p:ext uri="{BB962C8B-B14F-4D97-AF65-F5344CB8AC3E}">
        <p14:creationId xmlns:p14="http://schemas.microsoft.com/office/powerpoint/2010/main" val="1074381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10AFEEA-A062-40A4-A75D-F1550B9004BC}" type="slidenum">
              <a:rPr lang="en-US" smtClean="0"/>
              <a:t>14</a:t>
            </a:fld>
            <a:endParaRPr lang="en-US"/>
          </a:p>
        </p:txBody>
      </p:sp>
    </p:spTree>
    <p:extLst>
      <p:ext uri="{BB962C8B-B14F-4D97-AF65-F5344CB8AC3E}">
        <p14:creationId xmlns:p14="http://schemas.microsoft.com/office/powerpoint/2010/main" val="11577589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B0F211-C51B-4AD0-9989-C071367A960F}"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4205940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B0F211-C51B-4AD0-9989-C071367A960F}"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834709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B0F211-C51B-4AD0-9989-C071367A960F}"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2962946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B0F211-C51B-4AD0-9989-C071367A960F}" type="datetimeFigureOut">
              <a:rPr lang="en-US" smtClean="0"/>
              <a:t>1/21/2016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152067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B0F211-C51B-4AD0-9989-C071367A960F}" type="datetimeFigureOut">
              <a:rPr lang="en-US" smtClean="0"/>
              <a:t>1/21/2016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1298541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B0F211-C51B-4AD0-9989-C071367A960F}" type="datetimeFigureOut">
              <a:rPr lang="en-US" smtClean="0"/>
              <a:t>1/21/2016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3203847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B0F211-C51B-4AD0-9989-C071367A960F}" type="datetimeFigureOut">
              <a:rPr lang="en-US" smtClean="0"/>
              <a:t>1/21/2016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849203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B0F211-C51B-4AD0-9989-C071367A960F}" type="datetimeFigureOut">
              <a:rPr lang="en-US" smtClean="0"/>
              <a:t>1/21/2016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2230242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B0F211-C51B-4AD0-9989-C071367A960F}" type="datetimeFigureOut">
              <a:rPr lang="en-US" smtClean="0"/>
              <a:t>1/21/2016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2767941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B0F211-C51B-4AD0-9989-C071367A960F}"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2413163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B0F211-C51B-4AD0-9989-C071367A960F}"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401C7-A5A9-4196-BC5D-800C0F4B489D}"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42134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B0F211-C51B-4AD0-9989-C071367A960F}"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7848360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B0F211-C51B-4AD0-9989-C071367A960F}"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401C7-A5A9-4196-BC5D-800C0F4B489D}"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34930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B0F211-C51B-4AD0-9989-C071367A960F}"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13554376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B0F211-C51B-4AD0-9989-C071367A960F}"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42059246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B0F211-C51B-4AD0-9989-C071367A960F}"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401C7-A5A9-4196-BC5D-800C0F4B489D}" type="slidenum">
              <a:rPr lang="en-US" smtClean="0"/>
              <a:t>‹#›</a:t>
            </a:fld>
            <a:endParaRPr lang="en-US"/>
          </a:p>
        </p:txBody>
      </p:sp>
    </p:spTree>
    <p:extLst>
      <p:ext uri="{BB962C8B-B14F-4D97-AF65-F5344CB8AC3E}">
        <p14:creationId xmlns:p14="http://schemas.microsoft.com/office/powerpoint/2010/main" val="1905733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4B0F211-C51B-4AD0-9989-C071367A960F}" type="datetimeFigureOut">
              <a:rPr lang="en-US" smtClean="0"/>
              <a:t>1/21/2016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18401C7-A5A9-4196-BC5D-800C0F4B489D}" type="slidenum">
              <a:rPr lang="en-US" smtClean="0"/>
              <a:t>‹#›</a:t>
            </a:fld>
            <a:endParaRPr lang="en-US"/>
          </a:p>
        </p:txBody>
      </p:sp>
    </p:spTree>
    <p:extLst>
      <p:ext uri="{BB962C8B-B14F-4D97-AF65-F5344CB8AC3E}">
        <p14:creationId xmlns:p14="http://schemas.microsoft.com/office/powerpoint/2010/main" val="38328360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drylandsystems.cgiar.org/sites/default/files/GenderStrategy.pdf"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2618" y="2134916"/>
            <a:ext cx="9144000" cy="2387600"/>
          </a:xfrm>
        </p:spPr>
        <p:txBody>
          <a:bodyPr>
            <a:normAutofit fontScale="90000"/>
          </a:bodyPr>
          <a:lstStyle/>
          <a:p>
            <a:r>
              <a:rPr lang="en-US" b="1" dirty="0" smtClean="0"/>
              <a:t>Gender Research in Rural Middle </a:t>
            </a:r>
            <a:r>
              <a:rPr lang="en-US" b="1" dirty="0"/>
              <a:t>East and North Africa: Experiences and Reflections </a:t>
            </a:r>
            <a:r>
              <a:rPr lang="en-US" dirty="0"/>
              <a:t/>
            </a:r>
            <a:br>
              <a:rPr lang="en-US" dirty="0"/>
            </a:br>
            <a:endParaRPr lang="en-US" dirty="0"/>
          </a:p>
        </p:txBody>
      </p:sp>
      <p:sp>
        <p:nvSpPr>
          <p:cNvPr id="3" name="Subtitle 2"/>
          <p:cNvSpPr>
            <a:spLocks noGrp="1"/>
          </p:cNvSpPr>
          <p:nvPr>
            <p:ph type="subTitle" idx="1"/>
          </p:nvPr>
        </p:nvSpPr>
        <p:spPr>
          <a:xfrm>
            <a:off x="1781578" y="4400528"/>
            <a:ext cx="9144000" cy="1655762"/>
          </a:xfrm>
        </p:spPr>
        <p:txBody>
          <a:bodyPr/>
          <a:lstStyle/>
          <a:p>
            <a:pPr algn="l"/>
            <a:r>
              <a:rPr lang="en-US" dirty="0" smtClean="0"/>
              <a:t>By Dina Najjar, Social and Gender Specialist, International Center for Agricultural Research in the Dry Areas (ICARDA) </a:t>
            </a:r>
          </a:p>
          <a:p>
            <a:pPr algn="l"/>
            <a:r>
              <a:rPr lang="en-US" dirty="0" smtClean="0"/>
              <a:t>Presented at “Enhancing Gender Mainstreaming for Sustainable Rural Development and Food Security Actions” Training “Rural Women for Change” CIHEAM, Bari </a:t>
            </a:r>
            <a:endParaRPr lang="en-US" dirty="0"/>
          </a:p>
        </p:txBody>
      </p:sp>
    </p:spTree>
    <p:extLst>
      <p:ext uri="{BB962C8B-B14F-4D97-AF65-F5344CB8AC3E}">
        <p14:creationId xmlns:p14="http://schemas.microsoft.com/office/powerpoint/2010/main" val="3116059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 </a:t>
            </a:r>
            <a:endParaRPr lang="en-US" dirty="0"/>
          </a:p>
        </p:txBody>
      </p:sp>
      <p:sp>
        <p:nvSpPr>
          <p:cNvPr id="3" name="Content Placeholder 2"/>
          <p:cNvSpPr>
            <a:spLocks noGrp="1"/>
          </p:cNvSpPr>
          <p:nvPr>
            <p:ph idx="1"/>
          </p:nvPr>
        </p:nvSpPr>
        <p:spPr/>
        <p:txBody>
          <a:bodyPr/>
          <a:lstStyle/>
          <a:p>
            <a:r>
              <a:rPr lang="en-US" dirty="0" smtClean="0"/>
              <a:t>Overview of ICARDA</a:t>
            </a:r>
          </a:p>
          <a:p>
            <a:r>
              <a:rPr lang="en-US" dirty="0" smtClean="0"/>
              <a:t>GS of DS and the focus on systems </a:t>
            </a:r>
          </a:p>
          <a:p>
            <a:r>
              <a:rPr lang="en-US" dirty="0" smtClean="0"/>
              <a:t>Challenges in gender research in the Middle East region </a:t>
            </a:r>
          </a:p>
          <a:p>
            <a:r>
              <a:rPr lang="en-US" dirty="0" smtClean="0"/>
              <a:t>How are we contributing: some of the current work </a:t>
            </a:r>
          </a:p>
          <a:p>
            <a:r>
              <a:rPr lang="en-US" dirty="0" smtClean="0"/>
              <a:t>Future work </a:t>
            </a:r>
          </a:p>
          <a:p>
            <a:pPr marL="0" indent="0">
              <a:buNone/>
            </a:pPr>
            <a:endParaRPr lang="en-US" dirty="0" smtClean="0"/>
          </a:p>
        </p:txBody>
      </p:sp>
    </p:spTree>
    <p:extLst>
      <p:ext uri="{BB962C8B-B14F-4D97-AF65-F5344CB8AC3E}">
        <p14:creationId xmlns:p14="http://schemas.microsoft.com/office/powerpoint/2010/main" val="21731927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International Center for Agricultural Research in the Dry Areas </a:t>
            </a:r>
            <a:endParaRPr lang="en-US" b="1" dirty="0"/>
          </a:p>
        </p:txBody>
      </p:sp>
      <p:sp>
        <p:nvSpPr>
          <p:cNvPr id="3" name="Content Placeholder 2"/>
          <p:cNvSpPr>
            <a:spLocks noGrp="1"/>
          </p:cNvSpPr>
          <p:nvPr>
            <p:ph idx="1"/>
          </p:nvPr>
        </p:nvSpPr>
        <p:spPr/>
        <p:txBody>
          <a:bodyPr>
            <a:normAutofit fontScale="70000" lnSpcReduction="20000"/>
          </a:bodyPr>
          <a:lstStyle/>
          <a:p>
            <a:r>
              <a:rPr lang="en-US" dirty="0" smtClean="0"/>
              <a:t>Part of the </a:t>
            </a:r>
            <a:r>
              <a:rPr lang="en-US" b="1" dirty="0"/>
              <a:t>Consultative Group for International Agricultural </a:t>
            </a:r>
            <a:r>
              <a:rPr lang="en-US" b="1" dirty="0" smtClean="0"/>
              <a:t>Research</a:t>
            </a:r>
            <a:r>
              <a:rPr lang="en-US" dirty="0"/>
              <a:t> </a:t>
            </a:r>
            <a:r>
              <a:rPr lang="en-US" dirty="0" smtClean="0"/>
              <a:t>(global </a:t>
            </a:r>
            <a:r>
              <a:rPr lang="en-US" dirty="0"/>
              <a:t>partnership </a:t>
            </a:r>
            <a:r>
              <a:rPr lang="en-US" dirty="0" smtClean="0"/>
              <a:t>carried out by 15 centers and one gene bank) </a:t>
            </a:r>
          </a:p>
          <a:p>
            <a:r>
              <a:rPr lang="en-US" dirty="0" smtClean="0"/>
              <a:t>CGIAR </a:t>
            </a:r>
            <a:r>
              <a:rPr lang="en-US" dirty="0"/>
              <a:t>research is dedicated to </a:t>
            </a:r>
            <a:endParaRPr lang="en-US" dirty="0" smtClean="0"/>
          </a:p>
          <a:p>
            <a:pPr lvl="1"/>
            <a:r>
              <a:rPr lang="en-US" dirty="0" smtClean="0"/>
              <a:t>reducing </a:t>
            </a:r>
            <a:r>
              <a:rPr lang="en-US" dirty="0"/>
              <a:t>rural poverty, </a:t>
            </a:r>
            <a:endParaRPr lang="en-US" dirty="0" smtClean="0"/>
          </a:p>
          <a:p>
            <a:pPr lvl="1"/>
            <a:r>
              <a:rPr lang="en-US" dirty="0" smtClean="0"/>
              <a:t>increasing </a:t>
            </a:r>
            <a:r>
              <a:rPr lang="en-US" dirty="0"/>
              <a:t>food security, </a:t>
            </a:r>
            <a:endParaRPr lang="en-US" dirty="0" smtClean="0"/>
          </a:p>
          <a:p>
            <a:pPr lvl="1"/>
            <a:r>
              <a:rPr lang="en-US" dirty="0" smtClean="0"/>
              <a:t>improving </a:t>
            </a:r>
            <a:r>
              <a:rPr lang="en-US" dirty="0"/>
              <a:t>human health and nutrition, </a:t>
            </a:r>
            <a:endParaRPr lang="en-US" dirty="0" smtClean="0"/>
          </a:p>
          <a:p>
            <a:pPr lvl="1"/>
            <a:r>
              <a:rPr lang="en-US" dirty="0" smtClean="0"/>
              <a:t>and </a:t>
            </a:r>
            <a:r>
              <a:rPr lang="en-US" dirty="0"/>
              <a:t>ensuring sustainable management of natural resources. </a:t>
            </a:r>
            <a:endParaRPr lang="en-US" dirty="0" smtClean="0"/>
          </a:p>
          <a:p>
            <a:r>
              <a:rPr lang="en-US" dirty="0" smtClean="0"/>
              <a:t>ICARDA adopts an Inter- and multi-disciplinary approach to research in the dry areas through its three programs:  </a:t>
            </a:r>
          </a:p>
          <a:p>
            <a:pPr lvl="1"/>
            <a:r>
              <a:rPr lang="en-US" b="1" dirty="0"/>
              <a:t>Biodiversity and Integrated Gene Management </a:t>
            </a:r>
            <a:r>
              <a:rPr lang="en-US" b="1" dirty="0" smtClean="0"/>
              <a:t>Program</a:t>
            </a:r>
          </a:p>
          <a:p>
            <a:pPr lvl="1"/>
            <a:r>
              <a:rPr lang="en-US" b="1" dirty="0"/>
              <a:t>Integrated Water and Land Management and Ecosystems </a:t>
            </a:r>
            <a:r>
              <a:rPr lang="en-US" b="1" dirty="0" smtClean="0"/>
              <a:t>Program</a:t>
            </a:r>
          </a:p>
          <a:p>
            <a:pPr lvl="1"/>
            <a:r>
              <a:rPr lang="en-US" b="1" dirty="0"/>
              <a:t>Sustainable Intensification and Resilient Production </a:t>
            </a:r>
            <a:r>
              <a:rPr lang="en-US" b="1" dirty="0" smtClean="0"/>
              <a:t>System</a:t>
            </a:r>
          </a:p>
          <a:p>
            <a:pPr lvl="2"/>
            <a:r>
              <a:rPr lang="en-US" b="1" dirty="0" smtClean="0"/>
              <a:t>Systems research team </a:t>
            </a:r>
          </a:p>
          <a:p>
            <a:pPr lvl="2"/>
            <a:r>
              <a:rPr lang="en-US" b="1" dirty="0" smtClean="0"/>
              <a:t>Livestock and rangelands team</a:t>
            </a:r>
          </a:p>
          <a:p>
            <a:pPr lvl="2"/>
            <a:r>
              <a:rPr lang="en-US" b="1" dirty="0" smtClean="0"/>
              <a:t>Socio-economic team</a:t>
            </a:r>
          </a:p>
          <a:p>
            <a:pPr lvl="2"/>
            <a:endParaRPr lang="en-US" b="1" dirty="0" smtClean="0"/>
          </a:p>
          <a:p>
            <a:pPr lvl="1"/>
            <a:endParaRPr lang="en-US" dirty="0"/>
          </a:p>
        </p:txBody>
      </p:sp>
    </p:spTree>
    <p:extLst>
      <p:ext uri="{BB962C8B-B14F-4D97-AF65-F5344CB8AC3E}">
        <p14:creationId xmlns:p14="http://schemas.microsoft.com/office/powerpoint/2010/main" val="40670858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1806" y="789708"/>
            <a:ext cx="10143066" cy="1140691"/>
          </a:xfrm>
        </p:spPr>
        <p:txBody>
          <a:bodyPr>
            <a:normAutofit fontScale="90000"/>
          </a:bodyPr>
          <a:lstStyle/>
          <a:p>
            <a:r>
              <a:rPr lang="en-US" sz="3100" b="1" dirty="0" smtClean="0"/>
              <a:t>Dryland Systems CRP (ICARDA-led) Gender </a:t>
            </a:r>
            <a:r>
              <a:rPr lang="en-US" sz="3100" b="1" dirty="0"/>
              <a:t>Strategy </a:t>
            </a:r>
            <a:r>
              <a:rPr lang="en-US" sz="2400" b="1" dirty="0">
                <a:hlinkClick r:id="rId2"/>
              </a:rPr>
              <a:t>http://</a:t>
            </a:r>
            <a:r>
              <a:rPr lang="en-US" sz="2400" b="1" dirty="0" smtClean="0">
                <a:hlinkClick r:id="rId2"/>
              </a:rPr>
              <a:t>drylandsystems.cgiar.org/sites/default/files/GenderStrategy.pdf</a:t>
            </a:r>
            <a:r>
              <a:rPr lang="en-US" b="1" dirty="0" smtClean="0"/>
              <a:t/>
            </a:r>
            <a:br>
              <a:rPr lang="en-US" b="1" dirty="0" smtClean="0"/>
            </a:br>
            <a:endParaRPr lang="en-US" b="1" dirty="0"/>
          </a:p>
        </p:txBody>
      </p:sp>
      <p:sp>
        <p:nvSpPr>
          <p:cNvPr id="3" name="Content Placeholder 2"/>
          <p:cNvSpPr>
            <a:spLocks noGrp="1"/>
          </p:cNvSpPr>
          <p:nvPr>
            <p:ph idx="1"/>
          </p:nvPr>
        </p:nvSpPr>
        <p:spPr>
          <a:xfrm>
            <a:off x="677334" y="1930400"/>
            <a:ext cx="8596668" cy="4545071"/>
          </a:xfrm>
        </p:spPr>
        <p:txBody>
          <a:bodyPr>
            <a:normAutofit/>
          </a:bodyPr>
          <a:lstStyle/>
          <a:p>
            <a:r>
              <a:rPr lang="en-US" dirty="0"/>
              <a:t>Dryland Systems uses an integrated systems approach to develop technology, policy, partnerships, and institutional innovations to improve the food security and livelihoods of poor and highly vulnerable </a:t>
            </a:r>
            <a:r>
              <a:rPr lang="en-US" dirty="0" smtClean="0"/>
              <a:t>populations, particularly: </a:t>
            </a:r>
          </a:p>
          <a:p>
            <a:pPr marL="57150" indent="0">
              <a:buNone/>
            </a:pPr>
            <a:r>
              <a:rPr lang="en-US" dirty="0" smtClean="0"/>
              <a:t>Carried out by 8 CGIAR centers in 5 flagships: North Africa and West Asia, West </a:t>
            </a:r>
            <a:r>
              <a:rPr lang="en-US" dirty="0"/>
              <a:t>African Sahel and Dryland </a:t>
            </a:r>
            <a:r>
              <a:rPr lang="en-US" dirty="0" smtClean="0"/>
              <a:t>Savannas, Central Asia, South Asia, </a:t>
            </a:r>
            <a:r>
              <a:rPr lang="en-US" dirty="0"/>
              <a:t>East and Southern Africa </a:t>
            </a:r>
            <a:r>
              <a:rPr lang="en-US" dirty="0" smtClean="0"/>
              <a:t> </a:t>
            </a:r>
          </a:p>
          <a:p>
            <a:r>
              <a:rPr lang="en-US" dirty="0"/>
              <a:t>Emphasis on systems approach: </a:t>
            </a:r>
            <a:r>
              <a:rPr lang="en-US" dirty="0" smtClean="0"/>
              <a:t>Dryland </a:t>
            </a:r>
            <a:r>
              <a:rPr lang="en-US" dirty="0"/>
              <a:t>Systems takes a broad landscape approach on which it overlays the complex social systems which interact with the landscape and bio-agricultural systems.</a:t>
            </a:r>
          </a:p>
          <a:p>
            <a:r>
              <a:rPr lang="en-US" b="1" dirty="0" smtClean="0"/>
              <a:t>Overall goal of gender strategy</a:t>
            </a:r>
            <a:r>
              <a:rPr lang="en-US" dirty="0" smtClean="0"/>
              <a:t>: </a:t>
            </a:r>
            <a:r>
              <a:rPr lang="en-US" i="1" dirty="0" smtClean="0"/>
              <a:t>“To </a:t>
            </a:r>
            <a:r>
              <a:rPr lang="en-US" i="1" dirty="0"/>
              <a:t>promote gender equality especially regarding socio-economic, legal and political rights and gender equity in access to and control of agricultural assets, technologies, services, products, and income in dryland systems, especially to enhance the food security, well-being and resilience of poor vulnerable households</a:t>
            </a:r>
            <a:r>
              <a:rPr lang="en-US" i="1" dirty="0" smtClean="0"/>
              <a:t>.”</a:t>
            </a:r>
            <a:endParaRPr lang="en-US" i="1" dirty="0"/>
          </a:p>
        </p:txBody>
      </p:sp>
    </p:spTree>
    <p:extLst>
      <p:ext uri="{BB962C8B-B14F-4D97-AF65-F5344CB8AC3E}">
        <p14:creationId xmlns:p14="http://schemas.microsoft.com/office/powerpoint/2010/main" val="7649390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669900"/>
          </a:solidFill>
        </p:spPr>
        <p:txBody>
          <a:bodyPr>
            <a:normAutofit/>
          </a:bodyPr>
          <a:lstStyle/>
          <a:p>
            <a:r>
              <a:rPr lang="en-GB" b="1" dirty="0" smtClean="0">
                <a:solidFill>
                  <a:srgbClr val="FF9900"/>
                </a:solidFill>
              </a:rPr>
              <a:t>Gender Strategy: Target Beneficiaries</a:t>
            </a:r>
            <a:endParaRPr lang="en-GB" b="1" dirty="0">
              <a:solidFill>
                <a:srgbClr val="FF9900"/>
              </a:solidFill>
            </a:endParaRPr>
          </a:p>
        </p:txBody>
      </p:sp>
      <p:sp>
        <p:nvSpPr>
          <p:cNvPr id="3" name="Content Placeholder 2"/>
          <p:cNvSpPr>
            <a:spLocks noGrp="1"/>
          </p:cNvSpPr>
          <p:nvPr>
            <p:ph idx="1"/>
          </p:nvPr>
        </p:nvSpPr>
        <p:spPr/>
        <p:txBody>
          <a:bodyPr>
            <a:normAutofit/>
          </a:bodyPr>
          <a:lstStyle/>
          <a:p>
            <a:r>
              <a:rPr lang="en-GB" dirty="0" smtClean="0"/>
              <a:t>Poor, vulnerable people, especially women, to increase resilience </a:t>
            </a:r>
          </a:p>
          <a:p>
            <a:r>
              <a:rPr lang="en-GB" dirty="0" smtClean="0"/>
              <a:t>Women (and men) with capacity to intensify or diversify to increase wealth and wellbeing</a:t>
            </a:r>
            <a:endParaRPr lang="en-GB" dirty="0"/>
          </a:p>
          <a:p>
            <a:pPr marL="0" indent="0">
              <a:buNone/>
            </a:pPr>
            <a:r>
              <a:rPr lang="en-GB" dirty="0" smtClean="0"/>
              <a:t>Need to:</a:t>
            </a:r>
          </a:p>
          <a:p>
            <a:pPr marL="0" indent="0">
              <a:buNone/>
            </a:pPr>
            <a:r>
              <a:rPr lang="en-GB" dirty="0" smtClean="0"/>
              <a:t>a) Develop typologies of these groups using baseline surveys &amp; qualitative info </a:t>
            </a:r>
          </a:p>
          <a:p>
            <a:pPr marL="0" indent="0">
              <a:buNone/>
            </a:pPr>
            <a:r>
              <a:rPr lang="en-GB" dirty="0" smtClean="0"/>
              <a:t>b) Give attention </a:t>
            </a:r>
            <a:r>
              <a:rPr lang="en-GB" dirty="0"/>
              <a:t>to inter-relations between </a:t>
            </a:r>
            <a:r>
              <a:rPr lang="en-GB" dirty="0" smtClean="0"/>
              <a:t>these groups </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29559528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669900"/>
          </a:solidFill>
        </p:spPr>
        <p:txBody>
          <a:bodyPr>
            <a:normAutofit/>
          </a:bodyPr>
          <a:lstStyle/>
          <a:p>
            <a:r>
              <a:rPr lang="en-GB" b="1" dirty="0" smtClean="0">
                <a:solidFill>
                  <a:srgbClr val="FF9900"/>
                </a:solidFill>
              </a:rPr>
              <a:t>Gender Strategy: Gaps in Knowledge &amp; Practice in </a:t>
            </a:r>
            <a:r>
              <a:rPr lang="en-GB" b="1" dirty="0" err="1" smtClean="0">
                <a:solidFill>
                  <a:srgbClr val="FF9900"/>
                </a:solidFill>
              </a:rPr>
              <a:t>Dryland</a:t>
            </a:r>
            <a:r>
              <a:rPr lang="en-GB" b="1" dirty="0" smtClean="0">
                <a:solidFill>
                  <a:srgbClr val="FF9900"/>
                </a:solidFill>
              </a:rPr>
              <a:t> Systems</a:t>
            </a:r>
            <a:endParaRPr lang="en-GB" b="1" dirty="0">
              <a:solidFill>
                <a:srgbClr val="FF9900"/>
              </a:solidFill>
            </a:endParaRPr>
          </a:p>
        </p:txBody>
      </p:sp>
      <p:sp>
        <p:nvSpPr>
          <p:cNvPr id="3" name="Content Placeholder 2"/>
          <p:cNvSpPr>
            <a:spLocks noGrp="1"/>
          </p:cNvSpPr>
          <p:nvPr>
            <p:ph idx="1"/>
          </p:nvPr>
        </p:nvSpPr>
        <p:spPr/>
        <p:txBody>
          <a:bodyPr>
            <a:normAutofit/>
          </a:bodyPr>
          <a:lstStyle/>
          <a:p>
            <a:r>
              <a:rPr lang="en-GB" dirty="0" smtClean="0"/>
              <a:t>Gender roles/issues &amp; gaps in knowledge &amp; practice in AR4D vary by Flagship </a:t>
            </a:r>
          </a:p>
          <a:p>
            <a:r>
              <a:rPr lang="en-GB" dirty="0" smtClean="0">
                <a:solidFill>
                  <a:srgbClr val="FF9900"/>
                </a:solidFill>
              </a:rPr>
              <a:t>Traditional CG focus on </a:t>
            </a:r>
            <a:r>
              <a:rPr lang="en-GB" i="1" dirty="0" smtClean="0">
                <a:solidFill>
                  <a:srgbClr val="FF9900"/>
                </a:solidFill>
              </a:rPr>
              <a:t>ex post </a:t>
            </a:r>
            <a:r>
              <a:rPr lang="en-GB" dirty="0" smtClean="0">
                <a:solidFill>
                  <a:srgbClr val="FF9900"/>
                </a:solidFill>
              </a:rPr>
              <a:t>gender impact assessments, gender less integrated in </a:t>
            </a:r>
            <a:r>
              <a:rPr lang="en-GB" i="1" dirty="0" smtClean="0">
                <a:solidFill>
                  <a:srgbClr val="FF9900"/>
                </a:solidFill>
              </a:rPr>
              <a:t>ex</a:t>
            </a:r>
            <a:r>
              <a:rPr lang="en-GB" dirty="0" smtClean="0">
                <a:solidFill>
                  <a:srgbClr val="FF9900"/>
                </a:solidFill>
              </a:rPr>
              <a:t> </a:t>
            </a:r>
            <a:r>
              <a:rPr lang="en-GB" i="1" dirty="0" smtClean="0">
                <a:solidFill>
                  <a:srgbClr val="FF9900"/>
                </a:solidFill>
              </a:rPr>
              <a:t>ante</a:t>
            </a:r>
            <a:r>
              <a:rPr lang="en-GB" dirty="0" smtClean="0">
                <a:solidFill>
                  <a:srgbClr val="FF9900"/>
                </a:solidFill>
              </a:rPr>
              <a:t> diagnosis &amp; research cycle</a:t>
            </a:r>
          </a:p>
          <a:p>
            <a:r>
              <a:rPr lang="en-GB" dirty="0" smtClean="0"/>
              <a:t>Small-scale, piecemeal gender research </a:t>
            </a:r>
          </a:p>
          <a:p>
            <a:r>
              <a:rPr lang="en-GB" dirty="0" smtClean="0">
                <a:solidFill>
                  <a:srgbClr val="FF9900"/>
                </a:solidFill>
              </a:rPr>
              <a:t>Inadequate attention to socio-economic differentiation between &amp; among women/men</a:t>
            </a:r>
          </a:p>
          <a:p>
            <a:r>
              <a:rPr lang="en-GB" dirty="0" smtClean="0"/>
              <a:t>Limited value of sex-disaggregated baseline data unless disaggregated by socio-economic class, age, ethnicity etc. &amp; supplemented with info on gender relations &amp; dynamics</a:t>
            </a:r>
          </a:p>
          <a:p>
            <a:r>
              <a:rPr lang="en-GB" dirty="0" smtClean="0">
                <a:solidFill>
                  <a:srgbClr val="FF9900"/>
                </a:solidFill>
              </a:rPr>
              <a:t>Little knowledge of gender roles/dynamics (by class) in community NR &amp; marketing orgs</a:t>
            </a:r>
          </a:p>
          <a:p>
            <a:endParaRPr lang="en-GB" dirty="0" smtClean="0">
              <a:solidFill>
                <a:srgbClr val="FF9900"/>
              </a:solidFill>
            </a:endParaRP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4933686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669900"/>
          </a:solidFill>
        </p:spPr>
        <p:txBody>
          <a:bodyPr>
            <a:normAutofit/>
          </a:bodyPr>
          <a:lstStyle/>
          <a:p>
            <a:r>
              <a:rPr lang="en-GB" b="1" dirty="0" smtClean="0">
                <a:solidFill>
                  <a:srgbClr val="FF9900"/>
                </a:solidFill>
              </a:rPr>
              <a:t>Gender Strategy Objectives</a:t>
            </a:r>
            <a:endParaRPr lang="en-GB" b="1" dirty="0">
              <a:solidFill>
                <a:srgbClr val="FF9900"/>
              </a:solidFill>
            </a:endParaRPr>
          </a:p>
        </p:txBody>
      </p:sp>
      <p:sp>
        <p:nvSpPr>
          <p:cNvPr id="3" name="Content Placeholder 2"/>
          <p:cNvSpPr>
            <a:spLocks noGrp="1"/>
          </p:cNvSpPr>
          <p:nvPr>
            <p:ph idx="1"/>
          </p:nvPr>
        </p:nvSpPr>
        <p:spPr/>
        <p:txBody>
          <a:bodyPr>
            <a:normAutofit fontScale="92500" lnSpcReduction="10000"/>
          </a:bodyPr>
          <a:lstStyle/>
          <a:p>
            <a:pPr lvl="0"/>
            <a:r>
              <a:rPr lang="en-US" dirty="0" smtClean="0"/>
              <a:t>Develop/implement </a:t>
            </a:r>
            <a:r>
              <a:rPr lang="en-US" dirty="0"/>
              <a:t>more effective </a:t>
            </a:r>
            <a:r>
              <a:rPr lang="en-GB" dirty="0"/>
              <a:t>interdisciplinary </a:t>
            </a:r>
            <a:r>
              <a:rPr lang="en-GB" i="1" dirty="0"/>
              <a:t>ex-ante</a:t>
            </a:r>
            <a:r>
              <a:rPr lang="en-GB" dirty="0"/>
              <a:t> diagnostic methods </a:t>
            </a:r>
            <a:r>
              <a:rPr lang="en-GB" dirty="0" smtClean="0"/>
              <a:t>to </a:t>
            </a:r>
            <a:r>
              <a:rPr lang="en-GB" dirty="0"/>
              <a:t>integrate gender analysis &amp;</a:t>
            </a:r>
            <a:r>
              <a:rPr lang="en-GB" dirty="0" smtClean="0"/>
              <a:t> gender </a:t>
            </a:r>
            <a:r>
              <a:rPr lang="en-GB" dirty="0"/>
              <a:t>equity </a:t>
            </a:r>
            <a:r>
              <a:rPr lang="en-GB" dirty="0" smtClean="0"/>
              <a:t>goals in targeting/prioritizing DS programs </a:t>
            </a:r>
          </a:p>
          <a:p>
            <a:pPr lvl="0"/>
            <a:r>
              <a:rPr lang="en-US" dirty="0" smtClean="0">
                <a:solidFill>
                  <a:srgbClr val="FF9900"/>
                </a:solidFill>
              </a:rPr>
              <a:t>Improve </a:t>
            </a:r>
            <a:r>
              <a:rPr lang="en-US" dirty="0">
                <a:solidFill>
                  <a:srgbClr val="FF9900"/>
                </a:solidFill>
              </a:rPr>
              <a:t>knowledge/understanding of </a:t>
            </a:r>
            <a:r>
              <a:rPr lang="en-US" dirty="0" smtClean="0">
                <a:solidFill>
                  <a:srgbClr val="FF9900"/>
                </a:solidFill>
              </a:rPr>
              <a:t>key (changing) cultural</a:t>
            </a:r>
            <a:r>
              <a:rPr lang="en-US" dirty="0">
                <a:solidFill>
                  <a:srgbClr val="FF9900"/>
                </a:solidFill>
              </a:rPr>
              <a:t>, ideological, normative and institutional factors in the </a:t>
            </a:r>
            <a:r>
              <a:rPr lang="en-US" dirty="0" smtClean="0">
                <a:solidFill>
                  <a:srgbClr val="FF9900"/>
                </a:solidFill>
              </a:rPr>
              <a:t>5 Regions </a:t>
            </a:r>
            <a:r>
              <a:rPr lang="en-US" dirty="0">
                <a:solidFill>
                  <a:srgbClr val="FF9900"/>
                </a:solidFill>
              </a:rPr>
              <a:t>that lead to gender inequalities and identify effective gender-responsive and transformative ways of addressing </a:t>
            </a:r>
            <a:r>
              <a:rPr lang="en-US" dirty="0" smtClean="0">
                <a:solidFill>
                  <a:srgbClr val="FF9900"/>
                </a:solidFill>
              </a:rPr>
              <a:t>these </a:t>
            </a:r>
          </a:p>
          <a:p>
            <a:pPr lvl="0"/>
            <a:r>
              <a:rPr lang="en-GB" dirty="0" smtClean="0"/>
              <a:t>Design processes</a:t>
            </a:r>
            <a:r>
              <a:rPr lang="en-GB" dirty="0"/>
              <a:t>, technologies and related policy and institutional frameworks </a:t>
            </a:r>
            <a:r>
              <a:rPr lang="en-GB" dirty="0" smtClean="0"/>
              <a:t>to </a:t>
            </a:r>
            <a:r>
              <a:rPr lang="en-GB" dirty="0"/>
              <a:t>reduce gender disparities in critical vulnerabilities </a:t>
            </a:r>
            <a:r>
              <a:rPr lang="en-GB" dirty="0" smtClean="0"/>
              <a:t>(for example, to </a:t>
            </a:r>
            <a:r>
              <a:rPr lang="en-GB" dirty="0"/>
              <a:t>reduce female drudgery and improve </a:t>
            </a:r>
            <a:r>
              <a:rPr lang="en-GB" dirty="0" smtClean="0"/>
              <a:t>resilience) </a:t>
            </a:r>
          </a:p>
          <a:p>
            <a:pPr lvl="0"/>
            <a:r>
              <a:rPr lang="en-GB" dirty="0" smtClean="0">
                <a:solidFill>
                  <a:srgbClr val="FF9900"/>
                </a:solidFill>
              </a:rPr>
              <a:t>Integrate </a:t>
            </a:r>
            <a:r>
              <a:rPr lang="en-GB" dirty="0">
                <a:solidFill>
                  <a:srgbClr val="FF9900"/>
                </a:solidFill>
              </a:rPr>
              <a:t>gender differences </a:t>
            </a:r>
            <a:r>
              <a:rPr lang="en-GB" dirty="0" smtClean="0">
                <a:solidFill>
                  <a:srgbClr val="FF9900"/>
                </a:solidFill>
              </a:rPr>
              <a:t>into development/testing technologies </a:t>
            </a:r>
            <a:r>
              <a:rPr lang="en-GB" dirty="0">
                <a:solidFill>
                  <a:srgbClr val="FF9900"/>
                </a:solidFill>
              </a:rPr>
              <a:t>to intensify </a:t>
            </a:r>
            <a:r>
              <a:rPr lang="en-GB" dirty="0" smtClean="0">
                <a:solidFill>
                  <a:srgbClr val="FF9900"/>
                </a:solidFill>
              </a:rPr>
              <a:t>production/increase </a:t>
            </a:r>
            <a:r>
              <a:rPr lang="en-GB" dirty="0">
                <a:solidFill>
                  <a:srgbClr val="FF9900"/>
                </a:solidFill>
              </a:rPr>
              <a:t>value addition along selected DS crop &amp;</a:t>
            </a:r>
            <a:r>
              <a:rPr lang="en-GB" dirty="0" smtClean="0">
                <a:solidFill>
                  <a:srgbClr val="FF9900"/>
                </a:solidFill>
              </a:rPr>
              <a:t> </a:t>
            </a:r>
            <a:r>
              <a:rPr lang="en-GB" dirty="0">
                <a:solidFill>
                  <a:srgbClr val="FF9900"/>
                </a:solidFill>
              </a:rPr>
              <a:t>livestock value chains, with a focus on entrepreneurial </a:t>
            </a:r>
            <a:r>
              <a:rPr lang="en-GB" dirty="0" smtClean="0">
                <a:solidFill>
                  <a:srgbClr val="FF9900"/>
                </a:solidFill>
              </a:rPr>
              <a:t>women/men to increase wealth &amp; wellbeing</a:t>
            </a:r>
          </a:p>
          <a:p>
            <a:endParaRPr lang="en-GB" dirty="0" smtClean="0"/>
          </a:p>
          <a:p>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37156688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8840739" cy="1320800"/>
          </a:xfrm>
          <a:solidFill>
            <a:srgbClr val="669900"/>
          </a:solidFill>
        </p:spPr>
        <p:txBody>
          <a:bodyPr>
            <a:normAutofit/>
          </a:bodyPr>
          <a:lstStyle/>
          <a:p>
            <a:r>
              <a:rPr lang="en-GB" b="1" dirty="0">
                <a:solidFill>
                  <a:srgbClr val="FF9900"/>
                </a:solidFill>
              </a:rPr>
              <a:t>S</a:t>
            </a:r>
            <a:r>
              <a:rPr lang="en-GB" b="1" dirty="0" smtClean="0">
                <a:solidFill>
                  <a:srgbClr val="FF9900"/>
                </a:solidFill>
              </a:rPr>
              <a:t>trategic gender research topics 2014-6</a:t>
            </a:r>
            <a:endParaRPr lang="en-GB" b="1" dirty="0">
              <a:solidFill>
                <a:srgbClr val="FF9900"/>
              </a:solidFill>
            </a:endParaRPr>
          </a:p>
        </p:txBody>
      </p:sp>
      <p:sp>
        <p:nvSpPr>
          <p:cNvPr id="3" name="Content Placeholder 2"/>
          <p:cNvSpPr>
            <a:spLocks noGrp="1"/>
          </p:cNvSpPr>
          <p:nvPr>
            <p:ph idx="1"/>
          </p:nvPr>
        </p:nvSpPr>
        <p:spPr>
          <a:xfrm>
            <a:off x="1044402" y="2215964"/>
            <a:ext cx="8229600" cy="4525963"/>
          </a:xfrm>
        </p:spPr>
        <p:txBody>
          <a:bodyPr>
            <a:normAutofit fontScale="55000" lnSpcReduction="20000"/>
          </a:bodyPr>
          <a:lstStyle/>
          <a:p>
            <a:pPr marL="0" indent="0">
              <a:buNone/>
            </a:pPr>
            <a:r>
              <a:rPr lang="en-US" sz="4200" b="1" dirty="0"/>
              <a:t>1. Gender equity in decision-making &amp; access to/control over </a:t>
            </a:r>
            <a:r>
              <a:rPr lang="en-US" sz="4200" b="1" dirty="0" err="1"/>
              <a:t>agr</a:t>
            </a:r>
            <a:r>
              <a:rPr lang="en-US" sz="4200" b="1" dirty="0"/>
              <a:t>. labor:</a:t>
            </a:r>
          </a:p>
          <a:p>
            <a:r>
              <a:rPr lang="en-CA" sz="3800" dirty="0" err="1"/>
              <a:t>Kafr</a:t>
            </a:r>
            <a:r>
              <a:rPr lang="en-CA" sz="3800" dirty="0"/>
              <a:t> El Sheikh, </a:t>
            </a:r>
            <a:r>
              <a:rPr lang="en-CA" sz="3800" dirty="0" err="1"/>
              <a:t>Noubariya</a:t>
            </a:r>
            <a:r>
              <a:rPr lang="en-CA" sz="3800" dirty="0"/>
              <a:t> (Egypt); </a:t>
            </a:r>
            <a:r>
              <a:rPr lang="en-CA" sz="3800" dirty="0" err="1"/>
              <a:t>Chinyanja</a:t>
            </a:r>
            <a:r>
              <a:rPr lang="en-CA" sz="3800" dirty="0"/>
              <a:t> Triangle (Malawi, Mozambique, Zambia)</a:t>
            </a:r>
          </a:p>
          <a:p>
            <a:r>
              <a:rPr lang="en-GB" sz="3800" dirty="0" err="1"/>
              <a:t>Bioversity</a:t>
            </a:r>
            <a:r>
              <a:rPr lang="en-GB" sz="3800" dirty="0"/>
              <a:t> International, IWMI, ICARDA, FAO</a:t>
            </a:r>
          </a:p>
          <a:p>
            <a:pPr marL="0" indent="0">
              <a:buNone/>
            </a:pPr>
            <a:endParaRPr lang="en-GB" sz="4200" dirty="0"/>
          </a:p>
          <a:p>
            <a:pPr marL="0" indent="0">
              <a:buNone/>
            </a:pPr>
            <a:r>
              <a:rPr lang="en-US" sz="4200" b="1" dirty="0"/>
              <a:t>3. Gender-responsive extension/veterinary services: </a:t>
            </a:r>
            <a:endParaRPr lang="en-GB" sz="4200" b="1" dirty="0"/>
          </a:p>
          <a:p>
            <a:r>
              <a:rPr lang="en-GB" sz="4200" dirty="0"/>
              <a:t>All Flagships </a:t>
            </a:r>
          </a:p>
          <a:p>
            <a:r>
              <a:rPr lang="en-GB" sz="4200" dirty="0"/>
              <a:t>ICRISAT, ICRAF, ICARDA-CAC, ICARDA-WANA</a:t>
            </a:r>
          </a:p>
          <a:p>
            <a:pPr marL="0" indent="0">
              <a:buNone/>
            </a:pPr>
            <a:endParaRPr lang="en-GB" dirty="0" smtClean="0"/>
          </a:p>
          <a:p>
            <a:pPr marL="0" indent="0">
              <a:buNone/>
            </a:pPr>
            <a:r>
              <a:rPr lang="en-GB" sz="4200" b="1" dirty="0"/>
              <a:t>NB: ICARDA contributing to strategic Cross-CRP Study on Gender Norms &amp; Agency with studies in </a:t>
            </a:r>
            <a:r>
              <a:rPr lang="en-GB" sz="4200" b="1" dirty="0" smtClean="0"/>
              <a:t>Morocco, Uzbekistan &amp; India</a:t>
            </a:r>
            <a:endParaRPr lang="en-GB" sz="4200" b="1" dirty="0"/>
          </a:p>
          <a:p>
            <a:endParaRPr lang="en-GB" dirty="0" smtClean="0"/>
          </a:p>
          <a:p>
            <a:endParaRPr lang="en-GB" dirty="0" smtClean="0"/>
          </a:p>
          <a:p>
            <a:endParaRPr lang="en-GB" dirty="0"/>
          </a:p>
        </p:txBody>
      </p:sp>
    </p:spTree>
    <p:extLst>
      <p:ext uri="{BB962C8B-B14F-4D97-AF65-F5344CB8AC3E}">
        <p14:creationId xmlns:p14="http://schemas.microsoft.com/office/powerpoint/2010/main" val="16435355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669900"/>
          </a:solidFill>
        </p:spPr>
        <p:txBody>
          <a:bodyPr>
            <a:normAutofit/>
          </a:bodyPr>
          <a:lstStyle/>
          <a:p>
            <a:r>
              <a:rPr lang="en-GB" b="1" dirty="0">
                <a:solidFill>
                  <a:srgbClr val="FF9900"/>
                </a:solidFill>
              </a:rPr>
              <a:t>T</a:t>
            </a:r>
            <a:r>
              <a:rPr lang="en-GB" b="1" dirty="0" smtClean="0">
                <a:solidFill>
                  <a:srgbClr val="FF9900"/>
                </a:solidFill>
              </a:rPr>
              <a:t>echnology innovation areas for gender mainstreaming 2014-6</a:t>
            </a:r>
            <a:endParaRPr lang="en-GB" b="1" dirty="0">
              <a:solidFill>
                <a:srgbClr val="FF9900"/>
              </a:solidFill>
            </a:endParaRPr>
          </a:p>
        </p:txBody>
      </p:sp>
      <p:sp>
        <p:nvSpPr>
          <p:cNvPr id="3" name="Content Placeholder 2"/>
          <p:cNvSpPr>
            <a:spLocks noGrp="1"/>
          </p:cNvSpPr>
          <p:nvPr>
            <p:ph idx="1"/>
          </p:nvPr>
        </p:nvSpPr>
        <p:spPr/>
        <p:txBody>
          <a:bodyPr>
            <a:normAutofit/>
          </a:bodyPr>
          <a:lstStyle/>
          <a:p>
            <a:pPr marL="0" indent="0">
              <a:buNone/>
            </a:pPr>
            <a:r>
              <a:rPr lang="en-GB" dirty="0" smtClean="0">
                <a:solidFill>
                  <a:srgbClr val="FF9900"/>
                </a:solidFill>
              </a:rPr>
              <a:t>1. </a:t>
            </a:r>
            <a:r>
              <a:rPr lang="en-CA" dirty="0" smtClean="0">
                <a:solidFill>
                  <a:srgbClr val="FF9900"/>
                </a:solidFill>
              </a:rPr>
              <a:t>Livestock: improved livelihoods for women in crop–livestock systems</a:t>
            </a:r>
          </a:p>
          <a:p>
            <a:r>
              <a:rPr lang="en-CA" dirty="0"/>
              <a:t>India (Rajasthan), Jordan (</a:t>
            </a:r>
            <a:r>
              <a:rPr lang="en-CA" dirty="0" err="1"/>
              <a:t>Karak</a:t>
            </a:r>
            <a:r>
              <a:rPr lang="en-CA" dirty="0"/>
              <a:t>) </a:t>
            </a:r>
          </a:p>
          <a:p>
            <a:r>
              <a:rPr lang="en-CA" dirty="0"/>
              <a:t>ICARDA, </a:t>
            </a:r>
            <a:r>
              <a:rPr lang="en-CA" dirty="0" smtClean="0"/>
              <a:t>ICRISAT</a:t>
            </a:r>
            <a:endParaRPr lang="en-GB" dirty="0"/>
          </a:p>
          <a:p>
            <a:pPr marL="0" indent="0">
              <a:buNone/>
            </a:pPr>
            <a:r>
              <a:rPr lang="en-CA" dirty="0" smtClean="0">
                <a:solidFill>
                  <a:srgbClr val="FF9900"/>
                </a:solidFill>
              </a:rPr>
              <a:t>2. Seed systems: mainstreaming gender into research and action on seed systems </a:t>
            </a:r>
            <a:r>
              <a:rPr lang="en-CA" dirty="0" smtClean="0"/>
              <a:t>Egypt</a:t>
            </a:r>
            <a:r>
              <a:rPr lang="en-CA" dirty="0"/>
              <a:t>, Morocco; Mali, Ghana; India; Rasht Valley, Fergana Valley </a:t>
            </a:r>
          </a:p>
          <a:p>
            <a:r>
              <a:rPr lang="en-CA" dirty="0"/>
              <a:t>Bioversity International, FAO, Agricultural Research Center (Egypt</a:t>
            </a:r>
            <a:r>
              <a:rPr lang="en-CA" dirty="0" smtClean="0"/>
              <a:t>)</a:t>
            </a:r>
          </a:p>
          <a:p>
            <a:pPr marL="0" indent="0">
              <a:buNone/>
            </a:pPr>
            <a:r>
              <a:rPr lang="en-CA" dirty="0">
                <a:solidFill>
                  <a:srgbClr val="FF9900"/>
                </a:solidFill>
              </a:rPr>
              <a:t>3. Agricultural water management </a:t>
            </a:r>
            <a:endParaRPr lang="en-CA" dirty="0" smtClean="0">
              <a:solidFill>
                <a:srgbClr val="FF9900"/>
              </a:solidFill>
            </a:endParaRPr>
          </a:p>
          <a:p>
            <a:pPr marL="0" indent="0">
              <a:buNone/>
            </a:pPr>
            <a:r>
              <a:rPr lang="en-CA" dirty="0" err="1" smtClean="0"/>
              <a:t>Chinyanja</a:t>
            </a:r>
            <a:r>
              <a:rPr lang="en-CA" dirty="0" smtClean="0"/>
              <a:t> </a:t>
            </a:r>
            <a:r>
              <a:rPr lang="en-CA" dirty="0"/>
              <a:t>Triangle (Malawi, Mozambique, Zambia</a:t>
            </a:r>
            <a:r>
              <a:rPr lang="en-CA" dirty="0" smtClean="0"/>
              <a:t>)</a:t>
            </a:r>
            <a:endParaRPr lang="en-CA" dirty="0"/>
          </a:p>
          <a:p>
            <a:r>
              <a:rPr lang="en-CA" dirty="0"/>
              <a:t>IWMI, CIAT, ICARDA</a:t>
            </a:r>
            <a:endParaRPr lang="en-GB" dirty="0"/>
          </a:p>
          <a:p>
            <a:pPr marL="0" indent="0">
              <a:buNone/>
            </a:pPr>
            <a:endParaRPr lang="en-CA" dirty="0"/>
          </a:p>
          <a:p>
            <a:pPr marL="0" indent="0">
              <a:buNone/>
            </a:pPr>
            <a:endParaRPr lang="en-CA"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14293012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Challenges for Gender and Agricultural Research in the MENA Region </a:t>
            </a:r>
            <a:endParaRPr lang="en-US" b="1" dirty="0"/>
          </a:p>
        </p:txBody>
      </p:sp>
      <p:sp>
        <p:nvSpPr>
          <p:cNvPr id="3" name="Content Placeholder 2"/>
          <p:cNvSpPr>
            <a:spLocks noGrp="1"/>
          </p:cNvSpPr>
          <p:nvPr>
            <p:ph idx="1"/>
          </p:nvPr>
        </p:nvSpPr>
        <p:spPr/>
        <p:txBody>
          <a:bodyPr>
            <a:normAutofit/>
          </a:bodyPr>
          <a:lstStyle/>
          <a:p>
            <a:r>
              <a:rPr lang="en-US" dirty="0" smtClean="0"/>
              <a:t>Information gaps</a:t>
            </a:r>
          </a:p>
          <a:p>
            <a:pPr lvl="1"/>
            <a:r>
              <a:rPr lang="en-US" dirty="0" smtClean="0"/>
              <a:t>Data centered on women heads of households</a:t>
            </a:r>
          </a:p>
          <a:p>
            <a:pPr lvl="1"/>
            <a:r>
              <a:rPr lang="en-US" dirty="0" smtClean="0"/>
              <a:t>Unchallenged stereotypes  </a:t>
            </a:r>
          </a:p>
          <a:p>
            <a:r>
              <a:rPr lang="en-US" dirty="0" smtClean="0"/>
              <a:t>Not just policy change but also focus on facilitating conditions</a:t>
            </a:r>
          </a:p>
          <a:p>
            <a:pPr lvl="1"/>
            <a:r>
              <a:rPr lang="en-US" dirty="0" smtClean="0"/>
              <a:t>Policies there but not implemented </a:t>
            </a:r>
          </a:p>
          <a:p>
            <a:pPr lvl="1"/>
            <a:r>
              <a:rPr lang="en-US" dirty="0"/>
              <a:t>Political </a:t>
            </a:r>
            <a:r>
              <a:rPr lang="en-US" dirty="0" smtClean="0"/>
              <a:t>upheaval</a:t>
            </a:r>
          </a:p>
          <a:p>
            <a:r>
              <a:rPr lang="en-US" dirty="0" smtClean="0"/>
              <a:t>Gender integration in research stage (timing) </a:t>
            </a:r>
          </a:p>
          <a:p>
            <a:r>
              <a:rPr lang="en-US" dirty="0" smtClean="0"/>
              <a:t>How can we move from doing women to doing gender? </a:t>
            </a:r>
            <a:endParaRPr lang="en-US" dirty="0"/>
          </a:p>
          <a:p>
            <a:r>
              <a:rPr lang="en-US" dirty="0" smtClean="0"/>
              <a:t>Technologies very important (they change roles, </a:t>
            </a:r>
            <a:r>
              <a:rPr lang="en-US" dirty="0" err="1" smtClean="0"/>
              <a:t>labour</a:t>
            </a:r>
            <a:r>
              <a:rPr lang="en-US" dirty="0" smtClean="0"/>
              <a:t> relations and can reduce drudgery) and the challenges of interdisciplinary research </a:t>
            </a:r>
          </a:p>
        </p:txBody>
      </p:sp>
    </p:spTree>
    <p:extLst>
      <p:ext uri="{BB962C8B-B14F-4D97-AF65-F5344CB8AC3E}">
        <p14:creationId xmlns:p14="http://schemas.microsoft.com/office/powerpoint/2010/main" val="6422113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4934" y="221673"/>
            <a:ext cx="8596668" cy="1320800"/>
          </a:xfrm>
        </p:spPr>
        <p:txBody>
          <a:bodyPr>
            <a:noAutofit/>
          </a:bodyPr>
          <a:lstStyle/>
          <a:p>
            <a:pPr algn="ctr"/>
            <a:r>
              <a:rPr lang="en-US" sz="3000" b="1" i="1" dirty="0"/>
              <a:t>Gender Norms, Agency and Innovation in Agriculture and Natural Resource Management</a:t>
            </a:r>
            <a:r>
              <a:rPr lang="en-US" sz="3000" b="1" dirty="0"/>
              <a:t/>
            </a:r>
            <a:br>
              <a:rPr lang="en-US" sz="3000" b="1" dirty="0"/>
            </a:br>
            <a:r>
              <a:rPr lang="en-US" sz="3000" b="1" dirty="0"/>
              <a:t>CGIAR global comparative research initiative</a:t>
            </a:r>
            <a:br>
              <a:rPr lang="en-US" sz="3000" b="1" dirty="0"/>
            </a:br>
            <a:endParaRPr lang="en-US" sz="3000" dirty="0"/>
          </a:p>
        </p:txBody>
      </p:sp>
      <p:sp>
        <p:nvSpPr>
          <p:cNvPr id="3" name="Content Placeholder 2"/>
          <p:cNvSpPr>
            <a:spLocks noGrp="1"/>
          </p:cNvSpPr>
          <p:nvPr>
            <p:ph idx="1"/>
          </p:nvPr>
        </p:nvSpPr>
        <p:spPr>
          <a:xfrm>
            <a:off x="150862" y="1814945"/>
            <a:ext cx="10669538" cy="5043055"/>
          </a:xfrm>
        </p:spPr>
        <p:txBody>
          <a:bodyPr>
            <a:normAutofit/>
          </a:bodyPr>
          <a:lstStyle/>
          <a:p>
            <a:pPr lvl="0"/>
            <a:r>
              <a:rPr lang="en-US" b="1" dirty="0"/>
              <a:t>Rationale of the study </a:t>
            </a:r>
            <a:endParaRPr lang="en-US" b="1" dirty="0" smtClean="0"/>
          </a:p>
          <a:p>
            <a:pPr lvl="1"/>
            <a:r>
              <a:rPr lang="en-US" dirty="0" smtClean="0"/>
              <a:t>Explores the interplay of gender norms, agency and agricultural innovations across diverse social, cultural, and farming systems.  </a:t>
            </a:r>
          </a:p>
          <a:p>
            <a:pPr lvl="2"/>
            <a:r>
              <a:rPr lang="en-US" sz="1800" dirty="0"/>
              <a:t>Innovation in agriculture and natural resource management (NRM) is vital to reducing rural poverty. But innovation processes that ignore gender inequality are limited in their impact and risk worsening the poverty, workload, and wellbeing of poor rural women and their families.   </a:t>
            </a:r>
            <a:endParaRPr lang="en-US" sz="1800" dirty="0" smtClean="0"/>
          </a:p>
          <a:p>
            <a:pPr lvl="2"/>
            <a:r>
              <a:rPr lang="en-US" sz="1800" dirty="0" smtClean="0"/>
              <a:t>Due </a:t>
            </a:r>
            <a:r>
              <a:rPr lang="en-US" sz="1800" dirty="0"/>
              <a:t>to deep-seated gender norms </a:t>
            </a:r>
            <a:r>
              <a:rPr lang="en-US" sz="1800" dirty="0">
                <a:sym typeface="Symbol" panose="05050102010706020507" pitchFamily="18" charset="2"/>
              </a:rPr>
              <a:t></a:t>
            </a:r>
            <a:r>
              <a:rPr lang="en-US" sz="1800" dirty="0"/>
              <a:t>i.e. the rules of social life that prescribe differences in how men and women should interact and go about their daily </a:t>
            </a:r>
            <a:r>
              <a:rPr lang="en-US" sz="1800" dirty="0" err="1"/>
              <a:t>lives</a:t>
            </a:r>
            <a:r>
              <a:rPr lang="en-US" sz="1800" dirty="0" err="1">
                <a:sym typeface="Symbol" panose="05050102010706020507" pitchFamily="18" charset="2"/>
              </a:rPr>
              <a:t></a:t>
            </a:r>
            <a:r>
              <a:rPr lang="en-US" sz="1800" dirty="0" err="1"/>
              <a:t>there</a:t>
            </a:r>
            <a:r>
              <a:rPr lang="en-US" sz="1800" dirty="0"/>
              <a:t> are significant inequalities in the capacities of men and women to contribute to, benefit from, and manage risks stemming from agricultural </a:t>
            </a:r>
            <a:r>
              <a:rPr lang="en-US" sz="1800" dirty="0" smtClean="0"/>
              <a:t>innovation</a:t>
            </a:r>
          </a:p>
          <a:p>
            <a:pPr lvl="2"/>
            <a:r>
              <a:rPr lang="en-US" sz="1800" dirty="0" smtClean="0"/>
              <a:t> </a:t>
            </a:r>
            <a:r>
              <a:rPr lang="en-US" sz="1800" dirty="0"/>
              <a:t>This knowledge gap limits our ability to design and scale out agricultural and NRM innovations that reduce gender inequality on the ground, and contribute more effectively to poverty reduction and improved food security, nutrition and environmentally sustainable livelihoods</a:t>
            </a:r>
            <a:r>
              <a:rPr lang="en-US" sz="1800" dirty="0" smtClean="0"/>
              <a:t>.</a:t>
            </a:r>
          </a:p>
          <a:p>
            <a:pPr marL="457200" lvl="1" indent="0">
              <a:buNone/>
            </a:pPr>
            <a:endParaRPr lang="en-US" dirty="0" smtClean="0">
              <a:solidFill>
                <a:schemeClr val="accent4">
                  <a:lumMod val="75000"/>
                </a:schemeClr>
              </a:solidFill>
            </a:endParaRPr>
          </a:p>
          <a:p>
            <a:pPr lvl="1"/>
            <a:endParaRPr lang="en-US" dirty="0">
              <a:solidFill>
                <a:schemeClr val="accent4">
                  <a:lumMod val="75000"/>
                </a:schemeClr>
              </a:solidFill>
            </a:endParaRPr>
          </a:p>
          <a:p>
            <a:pPr lvl="1"/>
            <a:endParaRPr lang="en-US" dirty="0" smtClean="0"/>
          </a:p>
          <a:p>
            <a:pPr marL="0" lvl="0" indent="0">
              <a:buNone/>
            </a:pPr>
            <a:endParaRPr lang="en-US" dirty="0" smtClean="0"/>
          </a:p>
          <a:p>
            <a:pPr marL="0" indent="0">
              <a:buNone/>
            </a:pPr>
            <a:endParaRPr lang="en-US" dirty="0"/>
          </a:p>
        </p:txBody>
      </p:sp>
    </p:spTree>
    <p:extLst>
      <p:ext uri="{BB962C8B-B14F-4D97-AF65-F5344CB8AC3E}">
        <p14:creationId xmlns:p14="http://schemas.microsoft.com/office/powerpoint/2010/main" val="29563919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Objectives and Coverage of </a:t>
            </a:r>
            <a:r>
              <a:rPr lang="en-US" b="1" dirty="0" err="1" smtClean="0"/>
              <a:t>Gennovate</a:t>
            </a:r>
            <a:r>
              <a:rPr lang="en-US" b="1" dirty="0" smtClean="0"/>
              <a:t> </a:t>
            </a:r>
            <a:endParaRPr lang="en-US" b="1" dirty="0"/>
          </a:p>
        </p:txBody>
      </p:sp>
      <p:sp>
        <p:nvSpPr>
          <p:cNvPr id="3" name="Content Placeholder 2"/>
          <p:cNvSpPr>
            <a:spLocks noGrp="1"/>
          </p:cNvSpPr>
          <p:nvPr>
            <p:ph idx="1"/>
          </p:nvPr>
        </p:nvSpPr>
        <p:spPr>
          <a:xfrm>
            <a:off x="677334" y="1413165"/>
            <a:ext cx="8596668" cy="4628198"/>
          </a:xfrm>
        </p:spPr>
        <p:txBody>
          <a:bodyPr/>
          <a:lstStyle/>
          <a:p>
            <a:endParaRPr lang="en-US" dirty="0"/>
          </a:p>
          <a:p>
            <a:r>
              <a:rPr lang="en-US" dirty="0" smtClean="0"/>
              <a:t>Providing </a:t>
            </a:r>
            <a:r>
              <a:rPr lang="en-US" dirty="0"/>
              <a:t>robust empirical evidence on the relationships between gender norms, capacities for agricultural innovation, and other key constraining and enabling elements of local opportunity structures that affect the achievement of the CGIAR’s development objectives; and’ </a:t>
            </a:r>
          </a:p>
          <a:p>
            <a:r>
              <a:rPr lang="en-US" dirty="0" smtClean="0"/>
              <a:t>Informing </a:t>
            </a:r>
            <a:r>
              <a:rPr lang="en-US" dirty="0"/>
              <a:t>the CRPs’ theories of change and related research portfolios through identifying the gender-based constraints that need to be overcome in different contexts in order to achieve lasting and equitable improvements in agricultural outcomes. </a:t>
            </a:r>
            <a:endParaRPr lang="en-US" dirty="0" smtClean="0"/>
          </a:p>
          <a:p>
            <a:pPr marL="342900" lvl="2" indent="-342900"/>
            <a:r>
              <a:rPr lang="en-US" sz="1800" dirty="0"/>
              <a:t>The study will reach women and men from approximately 130 villages in 25 countries across the </a:t>
            </a:r>
            <a:r>
              <a:rPr lang="en-US" sz="1800" dirty="0" smtClean="0"/>
              <a:t>world</a:t>
            </a:r>
            <a:r>
              <a:rPr lang="en-US" sz="1800" dirty="0"/>
              <a:t> </a:t>
            </a:r>
            <a:r>
              <a:rPr lang="en-US" sz="1800" dirty="0" smtClean="0"/>
              <a:t>(e.g., Bangladesh</a:t>
            </a:r>
            <a:r>
              <a:rPr lang="en-US" sz="1800" dirty="0"/>
              <a:t>, Mexico, </a:t>
            </a:r>
            <a:r>
              <a:rPr lang="en-US" sz="1800" dirty="0" smtClean="0"/>
              <a:t>Philippines, Zimbabwe, India, Morocco and Uzbekistan) </a:t>
            </a:r>
            <a:endParaRPr lang="en-US" sz="1800" dirty="0"/>
          </a:p>
          <a:p>
            <a:pPr marL="0" indent="0">
              <a:buNone/>
            </a:pPr>
            <a:endParaRPr lang="en-US" dirty="0"/>
          </a:p>
          <a:p>
            <a:endParaRPr lang="en-US" dirty="0"/>
          </a:p>
        </p:txBody>
      </p:sp>
    </p:spTree>
    <p:extLst>
      <p:ext uri="{BB962C8B-B14F-4D97-AF65-F5344CB8AC3E}">
        <p14:creationId xmlns:p14="http://schemas.microsoft.com/office/powerpoint/2010/main" val="2704680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87969931"/>
              </p:ext>
            </p:extLst>
          </p:nvPr>
        </p:nvGraphicFramePr>
        <p:xfrm>
          <a:off x="152400" y="0"/>
          <a:ext cx="11887200" cy="6769962"/>
        </p:xfrm>
        <a:graphic>
          <a:graphicData uri="http://schemas.openxmlformats.org/drawingml/2006/table">
            <a:tbl>
              <a:tblPr firstRow="1" firstCol="1" bandRow="1">
                <a:tableStyleId>{5C22544A-7EE6-4342-B048-85BDC9FD1C3A}</a:tableStyleId>
              </a:tblPr>
              <a:tblGrid>
                <a:gridCol w="1932101"/>
                <a:gridCol w="8187484"/>
                <a:gridCol w="1767615"/>
              </a:tblGrid>
              <a:tr h="106214">
                <a:tc>
                  <a:txBody>
                    <a:bodyPr/>
                    <a:lstStyle/>
                    <a:p>
                      <a:pPr marL="0" marR="0">
                        <a:lnSpc>
                          <a:spcPct val="107000"/>
                        </a:lnSpc>
                        <a:spcBef>
                          <a:spcPts val="0"/>
                        </a:spcBef>
                        <a:spcAft>
                          <a:spcPts val="0"/>
                        </a:spcAft>
                      </a:pPr>
                      <a:r>
                        <a:rPr lang="en-US" sz="1200" dirty="0">
                          <a:effectLst/>
                        </a:rPr>
                        <a:t>Tool</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c>
                  <a:txBody>
                    <a:bodyPr/>
                    <a:lstStyle/>
                    <a:p>
                      <a:pPr marL="0" marR="0">
                        <a:lnSpc>
                          <a:spcPct val="107000"/>
                        </a:lnSpc>
                        <a:spcBef>
                          <a:spcPts val="0"/>
                        </a:spcBef>
                        <a:spcAft>
                          <a:spcPts val="0"/>
                        </a:spcAft>
                      </a:pPr>
                      <a:r>
                        <a:rPr lang="en-US" sz="1200">
                          <a:effectLst/>
                        </a:rPr>
                        <a:t>Purpose</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c>
                  <a:txBody>
                    <a:bodyPr/>
                    <a:lstStyle/>
                    <a:p>
                      <a:pPr marL="0" marR="0">
                        <a:lnSpc>
                          <a:spcPct val="107000"/>
                        </a:lnSpc>
                        <a:spcBef>
                          <a:spcPts val="0"/>
                        </a:spcBef>
                        <a:spcAft>
                          <a:spcPts val="0"/>
                        </a:spcAft>
                      </a:pPr>
                      <a:r>
                        <a:rPr lang="en-US" sz="1200">
                          <a:effectLst/>
                        </a:rPr>
                        <a:t>Respondents</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r>
              <a:tr h="948409">
                <a:tc>
                  <a:txBody>
                    <a:bodyPr/>
                    <a:lstStyle/>
                    <a:p>
                      <a:pPr marL="0" marR="0">
                        <a:lnSpc>
                          <a:spcPct val="107000"/>
                        </a:lnSpc>
                        <a:spcBef>
                          <a:spcPts val="0"/>
                        </a:spcBef>
                        <a:spcAft>
                          <a:spcPts val="0"/>
                        </a:spcAft>
                      </a:pPr>
                      <a:r>
                        <a:rPr lang="en-US" sz="1200" dirty="0">
                          <a:effectLst/>
                        </a:rPr>
                        <a:t>Activity A. Literature review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c>
                  <a:txBody>
                    <a:bodyPr/>
                    <a:lstStyle/>
                    <a:p>
                      <a:pPr marL="342900" marR="0" lvl="0" indent="-342900" rtl="0">
                        <a:lnSpc>
                          <a:spcPct val="115000"/>
                        </a:lnSpc>
                        <a:spcBef>
                          <a:spcPts val="0"/>
                        </a:spcBef>
                        <a:spcAft>
                          <a:spcPts val="0"/>
                        </a:spcAft>
                        <a:buFont typeface="Symbol" panose="05050102010706020507" pitchFamily="18" charset="2"/>
                        <a:buChar char=""/>
                      </a:pPr>
                      <a:r>
                        <a:rPr lang="en-US" sz="1200" dirty="0">
                          <a:effectLst/>
                        </a:rPr>
                        <a:t>To situate the case in a wider context by providing general background information about the case study area and relevant findings from recent studies, particularly about the innovations of interest and their gender dimensions.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28688" marR="28688" marT="0" marB="0"/>
                </a:tc>
                <a:tc>
                  <a:txBody>
                    <a:bodyPr/>
                    <a:lstStyle/>
                    <a:p>
                      <a:pPr marL="0" marR="0">
                        <a:lnSpc>
                          <a:spcPct val="107000"/>
                        </a:lnSpc>
                        <a:spcBef>
                          <a:spcPts val="0"/>
                        </a:spcBef>
                        <a:spcAft>
                          <a:spcPts val="0"/>
                        </a:spcAft>
                      </a:pPr>
                      <a:r>
                        <a:rPr lang="en-US" sz="1200" dirty="0">
                          <a:effectLst/>
                        </a:rPr>
                        <a:t> </a:t>
                      </a:r>
                    </a:p>
                    <a:p>
                      <a:pPr marL="0" marR="0">
                        <a:lnSpc>
                          <a:spcPct val="107000"/>
                        </a:lnSpc>
                        <a:spcBef>
                          <a:spcPts val="0"/>
                        </a:spcBef>
                        <a:spcAft>
                          <a:spcPts val="0"/>
                        </a:spcAft>
                      </a:pPr>
                      <a:r>
                        <a:rPr lang="en-US" sz="1200" dirty="0">
                          <a:effectLst/>
                        </a:rPr>
                        <a:t>Principal investigator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r>
              <a:tr h="507527">
                <a:tc>
                  <a:txBody>
                    <a:bodyPr/>
                    <a:lstStyle/>
                    <a:p>
                      <a:pPr marL="0" marR="0">
                        <a:lnSpc>
                          <a:spcPct val="107000"/>
                        </a:lnSpc>
                        <a:spcBef>
                          <a:spcPts val="0"/>
                        </a:spcBef>
                        <a:spcAft>
                          <a:spcPts val="0"/>
                        </a:spcAft>
                      </a:pPr>
                      <a:r>
                        <a:rPr lang="en-US" sz="1200">
                          <a:effectLst/>
                        </a:rPr>
                        <a:t>Activity B. Community profile</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c>
                  <a:txBody>
                    <a:bodyPr/>
                    <a:lstStyle/>
                    <a:p>
                      <a:pPr marL="342900" marR="0" lvl="0" indent="-342900" rtl="0">
                        <a:lnSpc>
                          <a:spcPct val="115000"/>
                        </a:lnSpc>
                        <a:spcBef>
                          <a:spcPts val="0"/>
                        </a:spcBef>
                        <a:spcAft>
                          <a:spcPts val="0"/>
                        </a:spcAft>
                        <a:buFont typeface="Symbol" panose="05050102010706020507" pitchFamily="18" charset="2"/>
                        <a:buChar char=""/>
                      </a:pPr>
                      <a:r>
                        <a:rPr lang="en-US" sz="1200">
                          <a:effectLst/>
                        </a:rPr>
                        <a:t>To provide social, economic, agricultural, and political background information about the community</a:t>
                      </a:r>
                    </a:p>
                    <a:p>
                      <a:pPr marL="21590" marR="0">
                        <a:lnSpc>
                          <a:spcPct val="107000"/>
                        </a:lnSpc>
                        <a:spcBef>
                          <a:spcPts val="0"/>
                        </a:spcBef>
                        <a:spcAft>
                          <a:spcPts val="0"/>
                        </a:spcAft>
                      </a:pPr>
                      <a:r>
                        <a:rPr lang="en-US" sz="12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c>
                  <a:txBody>
                    <a:bodyPr/>
                    <a:lstStyle/>
                    <a:p>
                      <a:pPr marL="342900" marR="0" lvl="0" indent="-342900" rtl="0">
                        <a:lnSpc>
                          <a:spcPct val="115000"/>
                        </a:lnSpc>
                        <a:spcBef>
                          <a:spcPts val="0"/>
                        </a:spcBef>
                        <a:spcAft>
                          <a:spcPts val="0"/>
                        </a:spcAft>
                        <a:buFont typeface="Symbol" panose="05050102010706020507" pitchFamily="18" charset="2"/>
                        <a:buChar char=""/>
                      </a:pPr>
                      <a:r>
                        <a:rPr lang="en-US" sz="1200">
                          <a:effectLst/>
                        </a:rPr>
                        <a:t>1 or 2 male key informants</a:t>
                      </a:r>
                    </a:p>
                    <a:p>
                      <a:pPr marL="342900" marR="0" lvl="0" indent="-342900">
                        <a:lnSpc>
                          <a:spcPct val="115000"/>
                        </a:lnSpc>
                        <a:spcBef>
                          <a:spcPts val="0"/>
                        </a:spcBef>
                        <a:spcAft>
                          <a:spcPts val="0"/>
                        </a:spcAft>
                        <a:buFont typeface="Symbol" panose="05050102010706020507" pitchFamily="18" charset="2"/>
                        <a:buChar char=""/>
                      </a:pPr>
                      <a:r>
                        <a:rPr lang="en-US" sz="1200">
                          <a:effectLst/>
                        </a:rPr>
                        <a:t>1 or 2 female key informants</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28688" marR="28688" marT="0" marB="0"/>
                </a:tc>
              </a:tr>
              <a:tr h="910540">
                <a:tc>
                  <a:txBody>
                    <a:bodyPr/>
                    <a:lstStyle/>
                    <a:p>
                      <a:pPr marL="0" marR="0">
                        <a:lnSpc>
                          <a:spcPct val="107000"/>
                        </a:lnSpc>
                        <a:spcBef>
                          <a:spcPts val="0"/>
                        </a:spcBef>
                        <a:spcAft>
                          <a:spcPts val="0"/>
                        </a:spcAft>
                      </a:pPr>
                      <a:r>
                        <a:rPr lang="en-US" sz="1200">
                          <a:effectLst/>
                        </a:rPr>
                        <a:t>Activity C.  Focus group:  Ladder of Life </a:t>
                      </a:r>
                    </a:p>
                    <a:p>
                      <a:pPr marL="0" marR="0">
                        <a:lnSpc>
                          <a:spcPct val="107000"/>
                        </a:lnSpc>
                        <a:spcBef>
                          <a:spcPts val="0"/>
                        </a:spcBef>
                        <a:spcAft>
                          <a:spcPts val="0"/>
                        </a:spcAft>
                      </a:pPr>
                      <a:r>
                        <a:rPr lang="en-US" sz="1200">
                          <a:effectLst/>
                        </a:rPr>
                        <a:t> </a:t>
                      </a:r>
                    </a:p>
                    <a:p>
                      <a:pPr marL="0" marR="0">
                        <a:lnSpc>
                          <a:spcPct val="107000"/>
                        </a:lnSpc>
                        <a:spcBef>
                          <a:spcPts val="0"/>
                        </a:spcBef>
                        <a:spcAft>
                          <a:spcPts val="0"/>
                        </a:spcAft>
                      </a:pPr>
                      <a:r>
                        <a:rPr lang="en-US" sz="1200">
                          <a:effectLst/>
                        </a:rPr>
                        <a:t>(with poor adults)</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c>
                  <a:txBody>
                    <a:bodyPr/>
                    <a:lstStyle/>
                    <a:p>
                      <a:pPr marL="342900" lvl="0" indent="-342900" rtl="0">
                        <a:lnSpc>
                          <a:spcPct val="107000"/>
                        </a:lnSpc>
                        <a:buFont typeface="Symbol" panose="05050102010706020507" pitchFamily="18" charset="2"/>
                        <a:buChar char=""/>
                      </a:pPr>
                      <a:r>
                        <a:rPr lang="en-US" sz="1200" dirty="0">
                          <a:effectLst/>
                        </a:rPr>
                        <a:t>Gender norms and household and agricultural roles</a:t>
                      </a:r>
                    </a:p>
                    <a:p>
                      <a:pPr marL="342900" lvl="0" indent="-342900">
                        <a:lnSpc>
                          <a:spcPct val="107000"/>
                        </a:lnSpc>
                        <a:buFont typeface="Symbol" panose="05050102010706020507" pitchFamily="18" charset="2"/>
                        <a:buChar char=""/>
                      </a:pPr>
                      <a:r>
                        <a:rPr lang="en-US" sz="1200" dirty="0">
                          <a:effectLst/>
                        </a:rPr>
                        <a:t>Labor market trends and gender dimensions</a:t>
                      </a:r>
                    </a:p>
                    <a:p>
                      <a:pPr marL="342900" lvl="0" indent="-342900">
                        <a:lnSpc>
                          <a:spcPct val="107000"/>
                        </a:lnSpc>
                        <a:buFont typeface="Symbol" panose="05050102010706020507" pitchFamily="18" charset="2"/>
                        <a:buChar char=""/>
                      </a:pPr>
                      <a:r>
                        <a:rPr lang="en-US" sz="1200" dirty="0">
                          <a:effectLst/>
                        </a:rPr>
                        <a:t>Enabling and constraining factors for innovation, and their gender dimensions</a:t>
                      </a:r>
                    </a:p>
                    <a:p>
                      <a:pPr marL="342900" lvl="0" indent="-342900">
                        <a:lnSpc>
                          <a:spcPct val="107000"/>
                        </a:lnSpc>
                        <a:buFont typeface="Symbol" panose="05050102010706020507" pitchFamily="18" charset="2"/>
                        <a:buChar char=""/>
                      </a:pPr>
                      <a:r>
                        <a:rPr lang="en-US" sz="1200" dirty="0">
                          <a:effectLst/>
                        </a:rPr>
                        <a:t>The culture of inequality in the village, factors shaping socio-economic mobility, poverty trends—and their gender dimensions</a:t>
                      </a:r>
                    </a:p>
                    <a:p>
                      <a:pPr marL="342900" lvl="0" indent="-342900">
                        <a:lnSpc>
                          <a:spcPct val="107000"/>
                        </a:lnSpc>
                        <a:buFont typeface="Symbol" panose="05050102010706020507" pitchFamily="18" charset="2"/>
                        <a:buChar char=""/>
                      </a:pPr>
                      <a:r>
                        <a:rPr lang="en-US" sz="1200" dirty="0">
                          <a:effectLst/>
                        </a:rPr>
                        <a:t>Intimate partner violence</a:t>
                      </a:r>
                      <a:endParaRPr lang="en-US" sz="1200" dirty="0">
                        <a:effectLst/>
                        <a:latin typeface="Calibri" panose="020F0502020204030204" pitchFamily="34" charset="0"/>
                      </a:endParaRPr>
                    </a:p>
                  </a:txBody>
                  <a:tcPr marL="28688" marR="28688" marT="0" marB="0"/>
                </a:tc>
                <a:tc>
                  <a:txBody>
                    <a:bodyPr/>
                    <a:lstStyle/>
                    <a:p>
                      <a:pPr marL="342900" marR="0" lvl="0" indent="-342900" rtl="0">
                        <a:lnSpc>
                          <a:spcPct val="107000"/>
                        </a:lnSpc>
                        <a:spcBef>
                          <a:spcPts val="0"/>
                        </a:spcBef>
                        <a:spcAft>
                          <a:spcPts val="0"/>
                        </a:spcAft>
                        <a:buFont typeface="Symbol" panose="05050102010706020507" pitchFamily="18" charset="2"/>
                        <a:buChar char=""/>
                      </a:pPr>
                      <a:r>
                        <a:rPr lang="en-US" sz="1200">
                          <a:effectLst/>
                        </a:rPr>
                        <a:t>1 FGD of 8 to 10 adult females, ages 30 to 55 </a:t>
                      </a:r>
                    </a:p>
                    <a:p>
                      <a:pPr marL="342900" marR="0" lvl="0" indent="-342900">
                        <a:lnSpc>
                          <a:spcPct val="107000"/>
                        </a:lnSpc>
                        <a:spcBef>
                          <a:spcPts val="0"/>
                        </a:spcBef>
                        <a:spcAft>
                          <a:spcPts val="0"/>
                        </a:spcAft>
                        <a:buFont typeface="Symbol" panose="05050102010706020507" pitchFamily="18" charset="2"/>
                        <a:buChar char=""/>
                      </a:pPr>
                      <a:r>
                        <a:rPr lang="en-US" sz="1200">
                          <a:effectLst/>
                        </a:rPr>
                        <a:t>1 FGD of 8 to 10 adult males, ages 30 to 55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r>
              <a:tr h="955918">
                <a:tc>
                  <a:txBody>
                    <a:bodyPr/>
                    <a:lstStyle/>
                    <a:p>
                      <a:pPr marL="0" marR="0">
                        <a:lnSpc>
                          <a:spcPct val="107000"/>
                        </a:lnSpc>
                        <a:spcBef>
                          <a:spcPts val="0"/>
                        </a:spcBef>
                        <a:spcAft>
                          <a:spcPts val="0"/>
                        </a:spcAft>
                      </a:pPr>
                      <a:r>
                        <a:rPr lang="en-US" sz="1200">
                          <a:effectLst/>
                        </a:rPr>
                        <a:t>Activity  D. Focus group:  Capacities for innovation</a:t>
                      </a:r>
                    </a:p>
                    <a:p>
                      <a:pPr marL="0" marR="0">
                        <a:lnSpc>
                          <a:spcPct val="107000"/>
                        </a:lnSpc>
                        <a:spcBef>
                          <a:spcPts val="0"/>
                        </a:spcBef>
                        <a:spcAft>
                          <a:spcPts val="0"/>
                        </a:spcAft>
                      </a:pPr>
                      <a:r>
                        <a:rPr lang="en-US" sz="1200">
                          <a:effectLst/>
                        </a:rPr>
                        <a:t> </a:t>
                      </a:r>
                    </a:p>
                    <a:p>
                      <a:pPr marL="0" marR="0">
                        <a:lnSpc>
                          <a:spcPct val="107000"/>
                        </a:lnSpc>
                        <a:spcBef>
                          <a:spcPts val="0"/>
                        </a:spcBef>
                        <a:spcAft>
                          <a:spcPts val="0"/>
                        </a:spcAft>
                      </a:pPr>
                      <a:r>
                        <a:rPr lang="en-US" sz="1200">
                          <a:effectLst/>
                        </a:rPr>
                        <a:t>(with middle class adults)</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c>
                  <a:txBody>
                    <a:bodyPr/>
                    <a:lstStyle/>
                    <a:p>
                      <a:pPr marL="342900" lvl="0" indent="-342900" rtl="0">
                        <a:lnSpc>
                          <a:spcPct val="107000"/>
                        </a:lnSpc>
                        <a:buFont typeface="Symbol" panose="05050102010706020507" pitchFamily="18" charset="2"/>
                        <a:buChar char=""/>
                      </a:pPr>
                      <a:r>
                        <a:rPr lang="en-US" sz="1200">
                          <a:effectLst/>
                        </a:rPr>
                        <a:t>Agency</a:t>
                      </a:r>
                    </a:p>
                    <a:p>
                      <a:pPr marL="342900" lvl="0" indent="-342900">
                        <a:lnSpc>
                          <a:spcPct val="107000"/>
                        </a:lnSpc>
                        <a:buFont typeface="Symbol" panose="05050102010706020507" pitchFamily="18" charset="2"/>
                        <a:buChar char=""/>
                      </a:pPr>
                      <a:r>
                        <a:rPr lang="en-US" sz="1200">
                          <a:effectLst/>
                        </a:rPr>
                        <a:t>Community trends</a:t>
                      </a:r>
                    </a:p>
                    <a:p>
                      <a:pPr marL="342900" lvl="0" indent="-342900">
                        <a:lnSpc>
                          <a:spcPct val="107000"/>
                        </a:lnSpc>
                        <a:buFont typeface="Symbol" panose="05050102010706020507" pitchFamily="18" charset="2"/>
                        <a:buChar char=""/>
                      </a:pPr>
                      <a:r>
                        <a:rPr lang="en-US" sz="1200">
                          <a:effectLst/>
                        </a:rPr>
                        <a:t>Enabling and constraining factors for innovation, and their gender dimensions</a:t>
                      </a:r>
                    </a:p>
                    <a:p>
                      <a:pPr marL="342900" lvl="0" indent="-342900">
                        <a:lnSpc>
                          <a:spcPct val="107000"/>
                        </a:lnSpc>
                        <a:buFont typeface="Symbol" panose="05050102010706020507" pitchFamily="18" charset="2"/>
                        <a:buChar char=""/>
                      </a:pPr>
                      <a:r>
                        <a:rPr lang="en-US" sz="1200">
                          <a:effectLst/>
                        </a:rPr>
                        <a:t>Gender norms surrounding household bargaining over livelihoods and assets </a:t>
                      </a:r>
                    </a:p>
                    <a:p>
                      <a:pPr marL="342900" lvl="0" indent="-342900">
                        <a:lnSpc>
                          <a:spcPct val="107000"/>
                        </a:lnSpc>
                        <a:buFont typeface="Symbol" panose="05050102010706020507" pitchFamily="18" charset="2"/>
                        <a:buChar char=""/>
                      </a:pPr>
                      <a:r>
                        <a:rPr lang="en-US" sz="1200">
                          <a:effectLst/>
                        </a:rPr>
                        <a:t>The local climate for agriculture and entrepreneurship, and their gender dimensions</a:t>
                      </a:r>
                    </a:p>
                    <a:p>
                      <a:pPr marL="342900" lvl="0" indent="-342900">
                        <a:lnSpc>
                          <a:spcPct val="107000"/>
                        </a:lnSpc>
                        <a:buFont typeface="Symbol" panose="05050102010706020507" pitchFamily="18" charset="2"/>
                        <a:buChar char=""/>
                      </a:pPr>
                      <a:r>
                        <a:rPr lang="en-US" sz="1200">
                          <a:effectLst/>
                        </a:rPr>
                        <a:t>Social cohesion and social capital</a:t>
                      </a:r>
                      <a:endParaRPr lang="en-US" sz="1200">
                        <a:effectLst/>
                        <a:latin typeface="Calibri" panose="020F0502020204030204" pitchFamily="34" charset="0"/>
                      </a:endParaRPr>
                    </a:p>
                  </a:txBody>
                  <a:tcPr marL="28688" marR="28688" marT="0" marB="0"/>
                </a:tc>
                <a:tc>
                  <a:txBody>
                    <a:bodyPr/>
                    <a:lstStyle/>
                    <a:p>
                      <a:pPr marL="342900" marR="0" lvl="0" indent="-342900" rtl="0">
                        <a:lnSpc>
                          <a:spcPct val="107000"/>
                        </a:lnSpc>
                        <a:spcBef>
                          <a:spcPts val="0"/>
                        </a:spcBef>
                        <a:spcAft>
                          <a:spcPts val="0"/>
                        </a:spcAft>
                        <a:buFont typeface="Symbol" panose="05050102010706020507" pitchFamily="18" charset="2"/>
                        <a:buChar char=""/>
                      </a:pPr>
                      <a:r>
                        <a:rPr lang="en-US" sz="1200">
                          <a:effectLst/>
                        </a:rPr>
                        <a:t>1 FGD of 8 to 10 adult females, ages 25 to 55 </a:t>
                      </a:r>
                    </a:p>
                    <a:p>
                      <a:pPr marL="342900" marR="0" lvl="0" indent="-342900">
                        <a:lnSpc>
                          <a:spcPct val="107000"/>
                        </a:lnSpc>
                        <a:spcBef>
                          <a:spcPts val="0"/>
                        </a:spcBef>
                        <a:spcAft>
                          <a:spcPts val="0"/>
                        </a:spcAft>
                        <a:buFont typeface="Symbol" panose="05050102010706020507" pitchFamily="18" charset="2"/>
                        <a:buChar char=""/>
                      </a:pPr>
                      <a:r>
                        <a:rPr lang="en-US" sz="1200">
                          <a:effectLst/>
                        </a:rPr>
                        <a:t>1 FGD of 8 to 10 adult males, ages 25 to 55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r>
              <a:tr h="849703">
                <a:tc>
                  <a:txBody>
                    <a:bodyPr/>
                    <a:lstStyle/>
                    <a:p>
                      <a:pPr marL="0" marR="0">
                        <a:lnSpc>
                          <a:spcPct val="107000"/>
                        </a:lnSpc>
                        <a:spcBef>
                          <a:spcPts val="0"/>
                        </a:spcBef>
                        <a:spcAft>
                          <a:spcPts val="0"/>
                        </a:spcAft>
                      </a:pPr>
                      <a:r>
                        <a:rPr lang="en-US" sz="1200">
                          <a:effectLst/>
                        </a:rPr>
                        <a:t>Activity E.  Focus group: Aspirations of youth</a:t>
                      </a:r>
                    </a:p>
                    <a:p>
                      <a:pPr marL="0" marR="0">
                        <a:lnSpc>
                          <a:spcPct val="107000"/>
                        </a:lnSpc>
                        <a:spcBef>
                          <a:spcPts val="0"/>
                        </a:spcBef>
                        <a:spcAft>
                          <a:spcPts val="0"/>
                        </a:spcAft>
                      </a:pPr>
                      <a:r>
                        <a:rPr lang="en-US" sz="1200">
                          <a:effectLst/>
                        </a:rPr>
                        <a:t> </a:t>
                      </a:r>
                    </a:p>
                    <a:p>
                      <a:pPr marL="0" marR="0">
                        <a:lnSpc>
                          <a:spcPct val="107000"/>
                        </a:lnSpc>
                        <a:spcBef>
                          <a:spcPts val="0"/>
                        </a:spcBef>
                        <a:spcAft>
                          <a:spcPts val="0"/>
                        </a:spcAft>
                      </a:pPr>
                      <a:r>
                        <a:rPr lang="en-US" sz="1200">
                          <a:effectLst/>
                        </a:rPr>
                        <a:t>(with older adolescents and young adults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c>
                  <a:txBody>
                    <a:bodyPr/>
                    <a:lstStyle/>
                    <a:p>
                      <a:pPr marL="342900" lvl="0" indent="-342900" rtl="0">
                        <a:lnSpc>
                          <a:spcPct val="107000"/>
                        </a:lnSpc>
                        <a:buFont typeface="Symbol" panose="05050102010706020507" pitchFamily="18" charset="2"/>
                        <a:buChar char=""/>
                      </a:pPr>
                      <a:r>
                        <a:rPr lang="en-US" sz="1200">
                          <a:effectLst/>
                        </a:rPr>
                        <a:t>Gender norms, practices, and aspirations surrounding education</a:t>
                      </a:r>
                    </a:p>
                    <a:p>
                      <a:pPr marL="342900" lvl="0" indent="-342900">
                        <a:lnSpc>
                          <a:spcPct val="107000"/>
                        </a:lnSpc>
                        <a:buFont typeface="Symbol" panose="05050102010706020507" pitchFamily="18" charset="2"/>
                        <a:buChar char=""/>
                      </a:pPr>
                      <a:r>
                        <a:rPr lang="en-US" sz="1200">
                          <a:effectLst/>
                        </a:rPr>
                        <a:t>enabling and constraining factors for innovation, and their gender dimensions</a:t>
                      </a:r>
                    </a:p>
                    <a:p>
                      <a:pPr marL="342900" lvl="0" indent="-342900">
                        <a:lnSpc>
                          <a:spcPct val="107000"/>
                        </a:lnSpc>
                        <a:buFont typeface="Symbol" panose="05050102010706020507" pitchFamily="18" charset="2"/>
                        <a:buChar char=""/>
                      </a:pPr>
                      <a:r>
                        <a:rPr lang="en-US" sz="1200">
                          <a:effectLst/>
                        </a:rPr>
                        <a:t>Women’s physical mobility and gender norms shaping access to economic opportunities and household bargaining</a:t>
                      </a:r>
                    </a:p>
                    <a:p>
                      <a:pPr marL="342900" lvl="0" indent="-342900">
                        <a:lnSpc>
                          <a:spcPct val="107000"/>
                        </a:lnSpc>
                        <a:buFont typeface="Symbol" panose="05050102010706020507" pitchFamily="18" charset="2"/>
                        <a:buChar char=""/>
                      </a:pPr>
                      <a:r>
                        <a:rPr lang="en-US" sz="1200">
                          <a:effectLst/>
                        </a:rPr>
                        <a:t>Family formation norms and practices</a:t>
                      </a:r>
                      <a:endParaRPr lang="en-US" sz="1200">
                        <a:effectLst/>
                        <a:latin typeface="Calibri" panose="020F0502020204030204" pitchFamily="34" charset="0"/>
                      </a:endParaRPr>
                    </a:p>
                  </a:txBody>
                  <a:tcPr marL="28688" marR="28688" marT="0" marB="0"/>
                </a:tc>
                <a:tc>
                  <a:txBody>
                    <a:bodyPr/>
                    <a:lstStyle/>
                    <a:p>
                      <a:pPr marL="342900" marR="0" lvl="0" indent="-342900" rtl="0">
                        <a:lnSpc>
                          <a:spcPct val="115000"/>
                        </a:lnSpc>
                        <a:spcBef>
                          <a:spcPts val="0"/>
                        </a:spcBef>
                        <a:spcAft>
                          <a:spcPts val="0"/>
                        </a:spcAft>
                        <a:buFont typeface="Symbol" panose="05050102010706020507" pitchFamily="18" charset="2"/>
                        <a:buChar char=""/>
                      </a:pPr>
                      <a:r>
                        <a:rPr lang="en-US" sz="1200">
                          <a:effectLst/>
                        </a:rPr>
                        <a:t>1 FGD of 8 to 12 female youth, ages 16 to 24</a:t>
                      </a:r>
                    </a:p>
                    <a:p>
                      <a:pPr marL="342900" marR="0" lvl="0" indent="-342900">
                        <a:lnSpc>
                          <a:spcPct val="115000"/>
                        </a:lnSpc>
                        <a:spcBef>
                          <a:spcPts val="0"/>
                        </a:spcBef>
                        <a:spcAft>
                          <a:spcPts val="0"/>
                        </a:spcAft>
                        <a:buFont typeface="Symbol" panose="05050102010706020507" pitchFamily="18" charset="2"/>
                        <a:buChar char=""/>
                      </a:pPr>
                      <a:r>
                        <a:rPr lang="en-US" sz="1200">
                          <a:effectLst/>
                        </a:rPr>
                        <a:t>1 FGD of 8 to 12 male youth, ages 16 to 24</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28688" marR="28688" marT="0" marB="0"/>
                </a:tc>
              </a:tr>
              <a:tr h="424851">
                <a:tc>
                  <a:txBody>
                    <a:bodyPr/>
                    <a:lstStyle/>
                    <a:p>
                      <a:pPr marL="0" marR="0">
                        <a:lnSpc>
                          <a:spcPct val="107000"/>
                        </a:lnSpc>
                        <a:spcBef>
                          <a:spcPts val="0"/>
                        </a:spcBef>
                        <a:spcAft>
                          <a:spcPts val="0"/>
                        </a:spcAft>
                      </a:pPr>
                      <a:r>
                        <a:rPr lang="en-US" sz="1200">
                          <a:effectLst/>
                        </a:rPr>
                        <a:t>Activity F. Semi-structured interview: Innovation pathways</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c>
                  <a:txBody>
                    <a:bodyPr/>
                    <a:lstStyle/>
                    <a:p>
                      <a:pPr marL="342900" lvl="0" indent="-342900" rtl="0">
                        <a:lnSpc>
                          <a:spcPct val="107000"/>
                        </a:lnSpc>
                        <a:buFont typeface="Symbol" panose="05050102010706020507" pitchFamily="18" charset="2"/>
                        <a:buChar char=""/>
                      </a:pPr>
                      <a:r>
                        <a:rPr lang="en-US" sz="1200">
                          <a:effectLst/>
                        </a:rPr>
                        <a:t>To explore in-depth the trajectory of individual experiences with new agricultural and NRM practices, and the role of gender norms and capacities for innovation in these processes.</a:t>
                      </a:r>
                      <a:endParaRPr lang="en-US" sz="1200">
                        <a:effectLst/>
                        <a:latin typeface="Calibri" panose="020F0502020204030204" pitchFamily="34" charset="0"/>
                      </a:endParaRPr>
                    </a:p>
                  </a:txBody>
                  <a:tcPr marL="28688" marR="28688" marT="0" marB="0"/>
                </a:tc>
                <a:tc>
                  <a:txBody>
                    <a:bodyPr/>
                    <a:lstStyle/>
                    <a:p>
                      <a:pPr marL="342900" marR="0" lvl="0" indent="-342900" rtl="0">
                        <a:lnSpc>
                          <a:spcPct val="115000"/>
                        </a:lnSpc>
                        <a:spcBef>
                          <a:spcPts val="0"/>
                        </a:spcBef>
                        <a:spcAft>
                          <a:spcPts val="0"/>
                        </a:spcAft>
                        <a:buFont typeface="Symbol" panose="05050102010706020507" pitchFamily="18" charset="2"/>
                        <a:buChar char=""/>
                      </a:pPr>
                      <a:r>
                        <a:rPr lang="en-US" sz="1200">
                          <a:effectLst/>
                        </a:rPr>
                        <a:t>2 male innovators</a:t>
                      </a:r>
                    </a:p>
                    <a:p>
                      <a:pPr marL="342900" marR="0" lvl="0" indent="-342900">
                        <a:lnSpc>
                          <a:spcPct val="115000"/>
                        </a:lnSpc>
                        <a:spcBef>
                          <a:spcPts val="0"/>
                        </a:spcBef>
                        <a:spcAft>
                          <a:spcPts val="0"/>
                        </a:spcAft>
                        <a:buFont typeface="Symbol" panose="05050102010706020507" pitchFamily="18" charset="2"/>
                        <a:buChar char=""/>
                      </a:pPr>
                      <a:r>
                        <a:rPr lang="en-US" sz="1200">
                          <a:effectLst/>
                        </a:rPr>
                        <a:t>2 female innovators</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28688" marR="28688" marT="0" marB="0"/>
                </a:tc>
              </a:tr>
              <a:tr h="225659">
                <a:tc>
                  <a:txBody>
                    <a:bodyPr/>
                    <a:lstStyle/>
                    <a:p>
                      <a:pPr marL="0" marR="0">
                        <a:lnSpc>
                          <a:spcPct val="107000"/>
                        </a:lnSpc>
                        <a:spcBef>
                          <a:spcPts val="0"/>
                        </a:spcBef>
                        <a:spcAft>
                          <a:spcPts val="0"/>
                        </a:spcAft>
                      </a:pPr>
                      <a:r>
                        <a:rPr lang="en-US" sz="1200">
                          <a:effectLst/>
                        </a:rPr>
                        <a:t>Activity G. Semi-structured interview: Individual Life Stories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8688" marR="28688" marT="0" marB="0"/>
                </a:tc>
                <a:tc>
                  <a:txBody>
                    <a:bodyPr/>
                    <a:lstStyle/>
                    <a:p>
                      <a:pPr marL="342900" lvl="0" indent="-342900" rtl="0">
                        <a:lnSpc>
                          <a:spcPct val="107000"/>
                        </a:lnSpc>
                        <a:buFont typeface="Symbol" panose="05050102010706020507" pitchFamily="18" charset="2"/>
                        <a:buChar char=""/>
                      </a:pPr>
                      <a:r>
                        <a:rPr lang="en-US" sz="1200">
                          <a:effectLst/>
                        </a:rPr>
                        <a:t>To understand the life stories of different men and women in the community who have moved out of poverty, fallen into deeper poverty, or remained trapped in poverty, and how gender norms, assets and capacities for innovation in agriculture/NRM, and other assets and capacities shaped these different poverty dynamics.</a:t>
                      </a:r>
                      <a:endParaRPr lang="en-US" sz="1200">
                        <a:effectLst/>
                        <a:latin typeface="Calibri" panose="020F0502020204030204" pitchFamily="34" charset="0"/>
                      </a:endParaRPr>
                    </a:p>
                  </a:txBody>
                  <a:tcPr marL="28688" marR="28688" marT="0" marB="0"/>
                </a:tc>
                <a:tc>
                  <a:txBody>
                    <a:bodyPr/>
                    <a:lstStyle/>
                    <a:p>
                      <a:pPr marL="342900" marR="0" lvl="0" indent="-342900" rtl="0">
                        <a:lnSpc>
                          <a:spcPct val="115000"/>
                        </a:lnSpc>
                        <a:spcBef>
                          <a:spcPts val="0"/>
                        </a:spcBef>
                        <a:spcAft>
                          <a:spcPts val="0"/>
                        </a:spcAft>
                        <a:buFont typeface="Symbol" panose="05050102010706020507" pitchFamily="18" charset="2"/>
                        <a:buChar char=""/>
                      </a:pPr>
                      <a:r>
                        <a:rPr lang="en-US" sz="1200" dirty="0">
                          <a:effectLst/>
                        </a:rPr>
                        <a:t>2 males</a:t>
                      </a:r>
                    </a:p>
                    <a:p>
                      <a:pPr marL="342900" marR="0" lvl="0" indent="-342900">
                        <a:lnSpc>
                          <a:spcPct val="115000"/>
                        </a:lnSpc>
                        <a:spcBef>
                          <a:spcPts val="0"/>
                        </a:spcBef>
                        <a:spcAft>
                          <a:spcPts val="0"/>
                        </a:spcAft>
                        <a:buFont typeface="Symbol" panose="05050102010706020507" pitchFamily="18" charset="2"/>
                        <a:buChar char=""/>
                      </a:pPr>
                      <a:r>
                        <a:rPr lang="en-US" sz="1200" dirty="0">
                          <a:effectLst/>
                        </a:rPr>
                        <a:t>2 females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28688" marR="28688" marT="0" marB="0"/>
                </a:tc>
              </a:tr>
            </a:tbl>
          </a:graphicData>
        </a:graphic>
      </p:graphicFrame>
    </p:spTree>
    <p:extLst>
      <p:ext uri="{BB962C8B-B14F-4D97-AF65-F5344CB8AC3E}">
        <p14:creationId xmlns:p14="http://schemas.microsoft.com/office/powerpoint/2010/main" val="5597965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533" y="471509"/>
            <a:ext cx="4389120" cy="1737360"/>
          </a:xfrm>
        </p:spPr>
        <p:txBody>
          <a:bodyPr/>
          <a:lstStyle/>
          <a:p>
            <a:r>
              <a:rPr lang="en-US" dirty="0" smtClean="0"/>
              <a:t>GENNOVATE Coding Tree</a:t>
            </a:r>
            <a:endParaRPr lang="en-US" dirty="0"/>
          </a:p>
        </p:txBody>
      </p:sp>
      <p:graphicFrame>
        <p:nvGraphicFramePr>
          <p:cNvPr id="5" name="Content Placeholder 4"/>
          <p:cNvGraphicFramePr>
            <a:graphicFrameLocks noGrp="1"/>
          </p:cNvGraphicFramePr>
          <p:nvPr>
            <p:ph idx="1"/>
            <p:extLst/>
          </p:nvPr>
        </p:nvGraphicFramePr>
        <p:xfrm>
          <a:off x="5869858" y="339216"/>
          <a:ext cx="5943599" cy="6154720"/>
        </p:xfrm>
        <a:graphic>
          <a:graphicData uri="http://schemas.openxmlformats.org/drawingml/2006/table">
            <a:tbl>
              <a:tblPr firstRow="1" firstCol="1" bandRow="1">
                <a:tableStyleId>{5FD0F851-EC5A-4D38-B0AD-8093EC10F338}</a:tableStyleId>
              </a:tblPr>
              <a:tblGrid>
                <a:gridCol w="5943599"/>
              </a:tblGrid>
              <a:tr h="387287">
                <a:tc>
                  <a:txBody>
                    <a:bodyPr/>
                    <a:lstStyle/>
                    <a:p>
                      <a:pPr marL="0" marR="0">
                        <a:lnSpc>
                          <a:spcPct val="107000"/>
                        </a:lnSpc>
                        <a:spcBef>
                          <a:spcPts val="0"/>
                        </a:spcBef>
                        <a:spcAft>
                          <a:spcPts val="0"/>
                        </a:spcAft>
                      </a:pPr>
                      <a:r>
                        <a:rPr lang="en-US" sz="2000" b="0" dirty="0" smtClean="0">
                          <a:effectLst/>
                          <a:latin typeface="Arial" panose="020B0604020202020204" pitchFamily="34" charset="0"/>
                          <a:cs typeface="Arial" panose="020B0604020202020204" pitchFamily="34" charset="0"/>
                        </a:rPr>
                        <a:t>Parent Nodes</a:t>
                      </a:r>
                      <a:endParaRPr lang="en-US" sz="2000" b="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193644">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US" sz="2000" b="0" dirty="0" smtClean="0">
                          <a:effectLst/>
                          <a:latin typeface="Arial" panose="020B0604020202020204" pitchFamily="34" charset="0"/>
                          <a:cs typeface="Arial" panose="020B0604020202020204" pitchFamily="34" charset="0"/>
                        </a:rPr>
                        <a:t>1a_Top 2 innovations+</a:t>
                      </a:r>
                      <a:endParaRPr lang="en-US" sz="2000" b="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193644">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US" sz="2000" b="0" dirty="0" smtClean="0">
                          <a:effectLst/>
                          <a:latin typeface="Arial" panose="020B0604020202020204" pitchFamily="34" charset="0"/>
                          <a:cs typeface="Arial" panose="020B0604020202020204" pitchFamily="34" charset="0"/>
                        </a:rPr>
                        <a:t>1b_Focal CRP innovation+</a:t>
                      </a:r>
                      <a:endParaRPr lang="en-US" sz="2000" b="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361535">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1c_Assessments of </a:t>
                      </a:r>
                      <a:r>
                        <a:rPr lang="en-US" sz="2000" b="0" dirty="0" err="1">
                          <a:effectLst/>
                          <a:latin typeface="Arial" panose="020B0604020202020204" pitchFamily="34" charset="0"/>
                          <a:cs typeface="Arial" panose="020B0604020202020204" pitchFamily="34" charset="0"/>
                        </a:rPr>
                        <a:t>innovs</a:t>
                      </a:r>
                      <a:r>
                        <a:rPr lang="en-US" sz="2000" b="0" dirty="0">
                          <a:effectLst/>
                          <a:latin typeface="Arial" panose="020B0604020202020204" pitchFamily="34" charset="0"/>
                          <a:cs typeface="Arial" panose="020B0604020202020204" pitchFamily="34" charset="0"/>
                        </a:rPr>
                        <a:t>._ </a:t>
                      </a:r>
                      <a:r>
                        <a:rPr lang="en-US" sz="2000" b="0" dirty="0" err="1">
                          <a:effectLst/>
                          <a:latin typeface="Arial" panose="020B0604020202020204" pitchFamily="34" charset="0"/>
                          <a:cs typeface="Arial" panose="020B0604020202020204" pitchFamily="34" charset="0"/>
                        </a:rPr>
                        <a:t>instns</a:t>
                      </a:r>
                      <a:r>
                        <a:rPr lang="en-US" sz="2000" b="0" dirty="0">
                          <a:effectLst/>
                          <a:latin typeface="Arial" panose="020B0604020202020204" pitchFamily="34" charset="0"/>
                          <a:cs typeface="Arial" panose="020B0604020202020204" pitchFamily="34" charset="0"/>
                        </a:rPr>
                        <a:t>.</a:t>
                      </a:r>
                      <a:endParaRPr lang="en-US" sz="2000" b="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328209">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1d_Agri-nrm roles_ </a:t>
                      </a:r>
                      <a:r>
                        <a:rPr lang="en-US" sz="2000" b="0" dirty="0" err="1">
                          <a:effectLst/>
                          <a:latin typeface="Arial" panose="020B0604020202020204" pitchFamily="34" charset="0"/>
                          <a:cs typeface="Arial" panose="020B0604020202020204" pitchFamily="34" charset="0"/>
                        </a:rPr>
                        <a:t>instns</a:t>
                      </a:r>
                      <a:r>
                        <a:rPr lang="en-US" sz="2000" b="0" dirty="0">
                          <a:effectLst/>
                          <a:latin typeface="Arial" panose="020B0604020202020204" pitchFamily="34" charset="0"/>
                          <a:cs typeface="Arial" panose="020B0604020202020204" pitchFamily="34" charset="0"/>
                        </a:rPr>
                        <a:t> _ resources</a:t>
                      </a:r>
                      <a:endParaRPr lang="en-US" sz="2000" b="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387287">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2a_Social identities+</a:t>
                      </a:r>
                      <a:endParaRPr lang="en-US" sz="2000" b="0" dirty="0">
                        <a:solidFill>
                          <a:schemeClr val="accent1">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387287">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2b_Decision making role _agency</a:t>
                      </a:r>
                      <a:endParaRPr lang="en-US" sz="2000" b="0" dirty="0">
                        <a:solidFill>
                          <a:schemeClr val="accent1">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387287">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2c_Economic agency_ provider role</a:t>
                      </a:r>
                      <a:endParaRPr lang="en-US" sz="2000" b="0" dirty="0">
                        <a:solidFill>
                          <a:schemeClr val="accent1">
                            <a:lumMod val="7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430394">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3a_Household roles_ relations_ authority</a:t>
                      </a:r>
                      <a:endParaRPr lang="en-US" sz="20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387287">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3b_Emotions_behaviors_attitudes</a:t>
                      </a:r>
                      <a:endParaRPr lang="en-US" sz="20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387287">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4a_Other individual roles_ capacities</a:t>
                      </a:r>
                      <a:endParaRPr lang="en-US" sz="20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439527">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4b_Other community institutions_ resources</a:t>
                      </a:r>
                      <a:endParaRPr lang="en-US" sz="20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457200">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4c_Livelihood types_ labor mkt conditions</a:t>
                      </a:r>
                      <a:endParaRPr lang="en-US" sz="20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387287">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4d_Ladder of Life_ Life story</a:t>
                      </a:r>
                      <a:endParaRPr lang="en-US" sz="20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387287">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5a_Gender norms</a:t>
                      </a:r>
                      <a:endParaRPr lang="en-US" sz="20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387287">
                <a:tc>
                  <a:txBody>
                    <a:bodyPr/>
                    <a:lstStyle/>
                    <a:p>
                      <a:pPr marL="0" marR="0">
                        <a:lnSpc>
                          <a:spcPct val="107000"/>
                        </a:lnSpc>
                        <a:spcBef>
                          <a:spcPts val="0"/>
                        </a:spcBef>
                        <a:spcAft>
                          <a:spcPts val="0"/>
                        </a:spcAft>
                      </a:pPr>
                      <a:r>
                        <a:rPr lang="en-US" sz="2000" b="0" dirty="0">
                          <a:effectLst/>
                          <a:latin typeface="Arial" panose="020B0604020202020204" pitchFamily="34" charset="0"/>
                          <a:cs typeface="Arial" panose="020B0604020202020204" pitchFamily="34" charset="0"/>
                        </a:rPr>
                        <a:t>5b_Analysis nodes+</a:t>
                      </a:r>
                      <a:endParaRPr lang="en-US" sz="20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bl>
          </a:graphicData>
        </a:graphic>
      </p:graphicFrame>
      <p:sp>
        <p:nvSpPr>
          <p:cNvPr id="4" name="Text Placeholder 3"/>
          <p:cNvSpPr>
            <a:spLocks noGrp="1"/>
          </p:cNvSpPr>
          <p:nvPr>
            <p:ph type="body" sz="half" idx="2"/>
          </p:nvPr>
        </p:nvSpPr>
        <p:spPr>
          <a:xfrm>
            <a:off x="1024128" y="2208869"/>
            <a:ext cx="3561319" cy="2873188"/>
          </a:xfrm>
        </p:spPr>
        <p:txBody>
          <a:bodyPr anchor="ctr">
            <a:normAutofit/>
          </a:bodyPr>
          <a:lstStyle/>
          <a:p>
            <a:r>
              <a:rPr lang="en-US" sz="2800" i="1" dirty="0" smtClean="0"/>
              <a:t>Five waves of coding for each source document.</a:t>
            </a:r>
            <a:endParaRPr lang="en-US" sz="2800" i="1" dirty="0"/>
          </a:p>
        </p:txBody>
      </p:sp>
    </p:spTree>
    <p:extLst>
      <p:ext uri="{BB962C8B-B14F-4D97-AF65-F5344CB8AC3E}">
        <p14:creationId xmlns:p14="http://schemas.microsoft.com/office/powerpoint/2010/main" val="40473470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Mixed Methods Approach to </a:t>
            </a:r>
            <a:r>
              <a:rPr lang="en-US" b="1" dirty="0"/>
              <a:t>G</a:t>
            </a:r>
            <a:r>
              <a:rPr lang="en-US" b="1" dirty="0" smtClean="0"/>
              <a:t>ender Analysis  </a:t>
            </a:r>
            <a:endParaRPr lang="en-US" b="1" dirty="0"/>
          </a:p>
        </p:txBody>
      </p:sp>
      <p:sp>
        <p:nvSpPr>
          <p:cNvPr id="3" name="Content Placeholder 2"/>
          <p:cNvSpPr>
            <a:spLocks noGrp="1"/>
          </p:cNvSpPr>
          <p:nvPr>
            <p:ph idx="1"/>
          </p:nvPr>
        </p:nvSpPr>
        <p:spPr>
          <a:xfrm>
            <a:off x="677334" y="2340894"/>
            <a:ext cx="8596668" cy="3880773"/>
          </a:xfrm>
        </p:spPr>
        <p:txBody>
          <a:bodyPr>
            <a:normAutofit fontScale="70000" lnSpcReduction="20000"/>
          </a:bodyPr>
          <a:lstStyle/>
          <a:p>
            <a:pPr lvl="1">
              <a:spcBef>
                <a:spcPts val="600"/>
              </a:spcBef>
              <a:spcAft>
                <a:spcPts val="600"/>
              </a:spcAft>
            </a:pPr>
            <a:r>
              <a:rPr lang="en-GB" sz="3000" dirty="0" smtClean="0"/>
              <a:t>Using quantitative analysis to</a:t>
            </a:r>
          </a:p>
          <a:p>
            <a:pPr lvl="2">
              <a:spcBef>
                <a:spcPts val="600"/>
              </a:spcBef>
              <a:spcAft>
                <a:spcPts val="600"/>
              </a:spcAft>
            </a:pPr>
            <a:r>
              <a:rPr lang="en-GB" sz="2200" dirty="0" smtClean="0"/>
              <a:t>produce generalizable results to the population </a:t>
            </a:r>
          </a:p>
          <a:p>
            <a:pPr lvl="2">
              <a:spcBef>
                <a:spcPts val="600"/>
              </a:spcBef>
              <a:spcAft>
                <a:spcPts val="600"/>
              </a:spcAft>
            </a:pPr>
            <a:r>
              <a:rPr lang="en-GB" sz="2200" dirty="0"/>
              <a:t>g</a:t>
            </a:r>
            <a:r>
              <a:rPr lang="en-GB" sz="2200" dirty="0" smtClean="0"/>
              <a:t>enerate numbers and stats that are respected in the policy community </a:t>
            </a:r>
          </a:p>
          <a:p>
            <a:pPr lvl="1">
              <a:spcBef>
                <a:spcPts val="600"/>
              </a:spcBef>
              <a:spcAft>
                <a:spcPts val="600"/>
              </a:spcAft>
            </a:pPr>
            <a:r>
              <a:rPr lang="en-GB" sz="3000" dirty="0" smtClean="0"/>
              <a:t>Using qualitative analysis to</a:t>
            </a:r>
          </a:p>
          <a:p>
            <a:pPr lvl="2">
              <a:spcBef>
                <a:spcPts val="600"/>
              </a:spcBef>
              <a:spcAft>
                <a:spcPts val="600"/>
              </a:spcAft>
              <a:buFont typeface="Arial" charset="0"/>
              <a:buChar char="•"/>
            </a:pPr>
            <a:r>
              <a:rPr lang="en-GB" sz="2200" dirty="0"/>
              <a:t>d</a:t>
            </a:r>
            <a:r>
              <a:rPr lang="en-GB" sz="2200" dirty="0" smtClean="0"/>
              <a:t>esign qualitative surveys</a:t>
            </a:r>
          </a:p>
          <a:p>
            <a:pPr lvl="2">
              <a:spcBef>
                <a:spcPts val="600"/>
              </a:spcBef>
              <a:spcAft>
                <a:spcPts val="600"/>
              </a:spcAft>
              <a:buFont typeface="Arial" charset="0"/>
              <a:buChar char="•"/>
            </a:pPr>
            <a:r>
              <a:rPr lang="en-GB" sz="2200" dirty="0" smtClean="0"/>
              <a:t>explain trends/ patterns emerging from a survey</a:t>
            </a:r>
          </a:p>
          <a:p>
            <a:pPr lvl="2">
              <a:spcBef>
                <a:spcPts val="600"/>
              </a:spcBef>
              <a:spcAft>
                <a:spcPts val="600"/>
              </a:spcAft>
              <a:buFont typeface="Arial" charset="0"/>
              <a:buChar char="•"/>
            </a:pPr>
            <a:r>
              <a:rPr lang="en-GB" sz="2200" dirty="0" smtClean="0"/>
              <a:t>verify or refute survey results and interpret puzzling ones </a:t>
            </a:r>
          </a:p>
          <a:p>
            <a:pPr lvl="2">
              <a:spcBef>
                <a:spcPts val="600"/>
              </a:spcBef>
              <a:spcAft>
                <a:spcPts val="600"/>
              </a:spcAft>
              <a:buFont typeface="Arial" charset="0"/>
              <a:buChar char="•"/>
            </a:pPr>
            <a:r>
              <a:rPr lang="en-GB" sz="2200" dirty="0" smtClean="0"/>
              <a:t>assess how important the ‘the average is at the local level’ </a:t>
            </a:r>
          </a:p>
          <a:p>
            <a:pPr lvl="2">
              <a:spcBef>
                <a:spcPts val="600"/>
              </a:spcBef>
              <a:spcAft>
                <a:spcPts val="600"/>
              </a:spcAft>
              <a:buFont typeface="Arial" charset="0"/>
              <a:buChar char="•"/>
            </a:pPr>
            <a:r>
              <a:rPr lang="en-GB" sz="2200" dirty="0" smtClean="0"/>
              <a:t>identify structures and processes behind community, group or individual level differences</a:t>
            </a:r>
          </a:p>
          <a:p>
            <a:pPr lvl="2">
              <a:spcBef>
                <a:spcPts val="600"/>
              </a:spcBef>
              <a:spcAft>
                <a:spcPts val="600"/>
              </a:spcAft>
              <a:buFont typeface="Arial" charset="0"/>
              <a:buChar char="•"/>
            </a:pPr>
            <a:r>
              <a:rPr lang="en-GB" sz="2200" dirty="0" smtClean="0"/>
              <a:t>strengthen narrative for policymakers with qualitative examples</a:t>
            </a:r>
          </a:p>
          <a:p>
            <a:pPr lvl="1">
              <a:spcBef>
                <a:spcPts val="600"/>
              </a:spcBef>
              <a:spcAft>
                <a:spcPts val="600"/>
              </a:spcAft>
              <a:buFont typeface="Arial" charset="0"/>
              <a:buChar char="•"/>
            </a:pPr>
            <a:endParaRPr lang="en-GB" sz="2600" dirty="0" smtClean="0"/>
          </a:p>
          <a:p>
            <a:endParaRPr lang="en-US" dirty="0"/>
          </a:p>
        </p:txBody>
      </p:sp>
    </p:spTree>
    <p:extLst>
      <p:ext uri="{BB962C8B-B14F-4D97-AF65-F5344CB8AC3E}">
        <p14:creationId xmlns:p14="http://schemas.microsoft.com/office/powerpoint/2010/main" val="14412973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Future Work </a:t>
            </a:r>
            <a:endParaRPr lang="en-US" b="1" dirty="0"/>
          </a:p>
        </p:txBody>
      </p:sp>
      <p:sp>
        <p:nvSpPr>
          <p:cNvPr id="3" name="Content Placeholder 2"/>
          <p:cNvSpPr>
            <a:spLocks noGrp="1"/>
          </p:cNvSpPr>
          <p:nvPr>
            <p:ph idx="1"/>
          </p:nvPr>
        </p:nvSpPr>
        <p:spPr/>
        <p:txBody>
          <a:bodyPr/>
          <a:lstStyle/>
          <a:p>
            <a:r>
              <a:rPr lang="en-US" dirty="0" smtClean="0"/>
              <a:t>FAO and policy dialogue on decent work </a:t>
            </a:r>
          </a:p>
          <a:p>
            <a:r>
              <a:rPr lang="en-US" dirty="0" smtClean="0"/>
              <a:t>Typologies of women farmers </a:t>
            </a:r>
          </a:p>
          <a:p>
            <a:r>
              <a:rPr lang="en-US" dirty="0"/>
              <a:t>E</a:t>
            </a:r>
            <a:r>
              <a:rPr lang="en-US" dirty="0" smtClean="0"/>
              <a:t>mpowerment in Egypt (using feminist political </a:t>
            </a:r>
            <a:r>
              <a:rPr lang="en-US" dirty="0" smtClean="0"/>
              <a:t>ecology framework) </a:t>
            </a:r>
            <a:endParaRPr lang="en-US" dirty="0" smtClean="0"/>
          </a:p>
          <a:p>
            <a:r>
              <a:rPr lang="en-US" dirty="0" smtClean="0"/>
              <a:t>Tunisia “Mind the Gap” gender sensitive extension (testing of different models) </a:t>
            </a:r>
          </a:p>
          <a:p>
            <a:endParaRPr lang="en-US" dirty="0" smtClean="0"/>
          </a:p>
        </p:txBody>
      </p:sp>
    </p:spTree>
    <p:extLst>
      <p:ext uri="{BB962C8B-B14F-4D97-AF65-F5344CB8AC3E}">
        <p14:creationId xmlns:p14="http://schemas.microsoft.com/office/powerpoint/2010/main" val="27837759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3600" dirty="0" smtClean="0"/>
              <a:t>Thank You! Questions? </a:t>
            </a:r>
            <a:endParaRPr lang="en-US" sz="3600" dirty="0"/>
          </a:p>
        </p:txBody>
      </p:sp>
    </p:spTree>
    <p:extLst>
      <p:ext uri="{BB962C8B-B14F-4D97-AF65-F5344CB8AC3E}">
        <p14:creationId xmlns:p14="http://schemas.microsoft.com/office/powerpoint/2010/main" val="596191092"/>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4356</TotalTime>
  <Words>1779</Words>
  <Application>Microsoft Office PowerPoint</Application>
  <PresentationFormat>Widescreen</PresentationFormat>
  <Paragraphs>193</Paragraphs>
  <Slides>17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Symbol</vt:lpstr>
      <vt:lpstr>Times New Roman</vt:lpstr>
      <vt:lpstr>Trebuchet MS</vt:lpstr>
      <vt:lpstr>Wingdings 3</vt:lpstr>
      <vt:lpstr>Facet</vt:lpstr>
      <vt:lpstr>Gender Research in Rural Middle East and North Africa: Experiences and Reflections  </vt:lpstr>
      <vt:lpstr>Outline </vt:lpstr>
      <vt:lpstr>International Center for Agricultural Research in the Dry Areas </vt:lpstr>
      <vt:lpstr>Dryland Systems CRP (ICARDA-led) Gender Strategy http://drylandsystems.cgiar.org/sites/default/files/GenderStrategy.pdf </vt:lpstr>
      <vt:lpstr>Gender Strategy: Target Beneficiaries</vt:lpstr>
      <vt:lpstr>Gender Strategy: Gaps in Knowledge &amp; Practice in Dryland Systems</vt:lpstr>
      <vt:lpstr>Gender Strategy Objectives</vt:lpstr>
      <vt:lpstr>Strategic gender research topics 2014-6</vt:lpstr>
      <vt:lpstr>Technology innovation areas for gender mainstreaming 2014-6</vt:lpstr>
      <vt:lpstr>Challenges for Gender and Agricultural Research in the MENA Region </vt:lpstr>
      <vt:lpstr>Gender Norms, Agency and Innovation in Agriculture and Natural Resource Management CGIAR global comparative research initiative </vt:lpstr>
      <vt:lpstr>Objectives and Coverage of Gennovate </vt:lpstr>
      <vt:lpstr>PowerPoint Presentation</vt:lpstr>
      <vt:lpstr>GENNOVATE Coding Tree</vt:lpstr>
      <vt:lpstr>Mixed Methods Approach to Gender Analysis  </vt:lpstr>
      <vt:lpstr>Future Work </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DNajjar</dc:creator>
  <cp:lastModifiedBy>DNajjar</cp:lastModifiedBy>
  <cp:revision>82</cp:revision>
  <dcterms:created xsi:type="dcterms:W3CDTF">2015-12-14T08:26:48Z</dcterms:created>
  <dcterms:modified xsi:type="dcterms:W3CDTF">2016-01-21T06:43:47Z</dcterms:modified>
</cp:coreProperties>
</file>