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6" r:id="rId2"/>
    <p:sldId id="457" r:id="rId3"/>
    <p:sldId id="385" r:id="rId4"/>
    <p:sldId id="425" r:id="rId5"/>
    <p:sldId id="426" r:id="rId6"/>
    <p:sldId id="455" r:id="rId7"/>
    <p:sldId id="440" r:id="rId8"/>
    <p:sldId id="434" r:id="rId9"/>
    <p:sldId id="402" r:id="rId10"/>
    <p:sldId id="444" r:id="rId11"/>
    <p:sldId id="456" r:id="rId12"/>
    <p:sldId id="445" r:id="rId13"/>
    <p:sldId id="446" r:id="rId14"/>
    <p:sldId id="448" r:id="rId15"/>
    <p:sldId id="450" r:id="rId16"/>
    <p:sldId id="454" r:id="rId17"/>
    <p:sldId id="452" r:id="rId18"/>
    <p:sldId id="423" r:id="rId19"/>
  </p:sldIdLst>
  <p:sldSz cx="9144000" cy="6858000" type="screen4x3"/>
  <p:notesSz cx="6761163" cy="99425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ohamed Annabi" initials="" lastIdx="6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  <a:srgbClr val="3366FF"/>
    <a:srgbClr val="009900"/>
    <a:srgbClr val="CC6600"/>
    <a:srgbClr val="FFCC00"/>
    <a:srgbClr val="FFFF99"/>
    <a:srgbClr val="FFFFCC"/>
    <a:srgbClr val="FFFFFF"/>
    <a:srgbClr val="66CCFF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608" autoAdjust="0"/>
    <p:restoredTop sz="72832" autoAdjust="0"/>
  </p:normalViewPr>
  <p:slideViewPr>
    <p:cSldViewPr>
      <p:cViewPr varScale="1">
        <p:scale>
          <a:sx n="66" d="100"/>
          <a:sy n="66" d="100"/>
        </p:scale>
        <p:origin x="-19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user\Desktop\Crp11%20meeting%20%20lecture\New%20Microsoft%20Office%20Excel%20Worksheet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Avarage Thymus length /cm</c:v>
                </c:pt>
              </c:strCache>
            </c:strRef>
          </c:tx>
          <c:invertIfNegative val="0"/>
          <c:val>
            <c:numRef>
              <c:f>Sheet1!$B$2:$B$6</c:f>
              <c:numCache>
                <c:formatCode>General</c:formatCode>
                <c:ptCount val="5"/>
                <c:pt idx="0">
                  <c:v>37</c:v>
                </c:pt>
                <c:pt idx="1">
                  <c:v>43</c:v>
                </c:pt>
                <c:pt idx="2">
                  <c:v>20</c:v>
                </c:pt>
                <c:pt idx="3">
                  <c:v>31</c:v>
                </c:pt>
                <c:pt idx="4">
                  <c:v>27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Avarage Sage length/cm </c:v>
                </c:pt>
              </c:strCache>
            </c:strRef>
          </c:tx>
          <c:invertIfNegative val="0"/>
          <c:val>
            <c:numRef>
              <c:f>Sheet1!$C$2:$C$6</c:f>
              <c:numCache>
                <c:formatCode>General</c:formatCode>
                <c:ptCount val="5"/>
                <c:pt idx="0">
                  <c:v>31</c:v>
                </c:pt>
                <c:pt idx="1">
                  <c:v>34</c:v>
                </c:pt>
                <c:pt idx="2">
                  <c:v>25</c:v>
                </c:pt>
                <c:pt idx="3">
                  <c:v>35</c:v>
                </c:pt>
                <c:pt idx="4">
                  <c:v>45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86408960"/>
        <c:axId val="41803072"/>
        <c:axId val="0"/>
      </c:bar3DChart>
      <c:catAx>
        <c:axId val="186408960"/>
        <c:scaling>
          <c:orientation val="minMax"/>
        </c:scaling>
        <c:delete val="0"/>
        <c:axPos val="b"/>
        <c:majorTickMark val="out"/>
        <c:minorTickMark val="none"/>
        <c:tickLblPos val="nextTo"/>
        <c:crossAx val="41803072"/>
        <c:crosses val="autoZero"/>
        <c:auto val="1"/>
        <c:lblAlgn val="ctr"/>
        <c:lblOffset val="100"/>
        <c:noMultiLvlLbl val="0"/>
      </c:catAx>
      <c:valAx>
        <c:axId val="4180307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86408960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29761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A02F9A-CCB6-4967-87B0-7300DF19EE7C}" type="datetimeFigureOut">
              <a:rPr lang="en-US" smtClean="0"/>
              <a:t>9/22/2014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29761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2B0C69-A11F-4C0A-95F9-8B79185504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5724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29761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953E38-22BF-4422-8212-79EDAD55AAF0}" type="datetimeFigureOut">
              <a:rPr lang="en-US" smtClean="0"/>
              <a:t>9/22/2014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6117" y="4722694"/>
            <a:ext cx="5408930" cy="447413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29761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E1C9D-1480-4F33-ACDD-4741708752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757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BE1C9D-1480-4F33-ACDD-47417087529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3665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BE1C9D-1480-4F33-ACDD-47417087529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7675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Extensive </a:t>
            </a:r>
            <a:r>
              <a:rPr lang="fr-FR" dirty="0" err="1" smtClean="0"/>
              <a:t>ecogeographic</a:t>
            </a:r>
            <a:r>
              <a:rPr lang="fr-FR" dirty="0" smtClean="0"/>
              <a:t>/</a:t>
            </a:r>
            <a:r>
              <a:rPr lang="fr-FR" dirty="0" err="1" smtClean="0"/>
              <a:t>botanical</a:t>
            </a:r>
            <a:r>
              <a:rPr lang="fr-FR" dirty="0" smtClean="0"/>
              <a:t> </a:t>
            </a:r>
            <a:r>
              <a:rPr lang="fr-FR" dirty="0" err="1" smtClean="0"/>
              <a:t>surveying</a:t>
            </a:r>
            <a:r>
              <a:rPr lang="fr-FR" dirty="0" smtClean="0"/>
              <a:t> for CRP-DS, </a:t>
            </a:r>
            <a:r>
              <a:rPr lang="fr-FR" dirty="0" err="1" smtClean="0"/>
              <a:t>necessary</a:t>
            </a:r>
            <a:r>
              <a:rPr lang="fr-FR" dirty="0" smtClean="0"/>
              <a:t> to </a:t>
            </a:r>
            <a:r>
              <a:rPr lang="fr-FR" dirty="0" err="1" smtClean="0"/>
              <a:t>advise</a:t>
            </a:r>
            <a:r>
              <a:rPr lang="fr-FR" dirty="0" smtClean="0"/>
              <a:t> on conservation </a:t>
            </a:r>
            <a:r>
              <a:rPr lang="fr-FR" dirty="0" err="1" smtClean="0"/>
              <a:t>approaches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difficult</a:t>
            </a:r>
            <a:r>
              <a:rPr lang="fr-FR" dirty="0" smtClean="0"/>
              <a:t> and </a:t>
            </a:r>
            <a:r>
              <a:rPr lang="fr-FR" dirty="0" err="1" smtClean="0"/>
              <a:t>costly</a:t>
            </a:r>
            <a:r>
              <a:rPr lang="fr-FR" dirty="0" smtClean="0"/>
              <a:t>, </a:t>
            </a:r>
            <a:r>
              <a:rPr lang="fr-FR" dirty="0" err="1" smtClean="0"/>
              <a:t>particularly</a:t>
            </a:r>
            <a:r>
              <a:rPr lang="fr-FR" dirty="0" smtClean="0"/>
              <a:t> </a:t>
            </a:r>
            <a:r>
              <a:rPr lang="fr-FR" dirty="0" err="1" smtClean="0"/>
              <a:t>because</a:t>
            </a:r>
            <a:r>
              <a:rPr lang="fr-FR" dirty="0" smtClean="0"/>
              <a:t> </a:t>
            </a:r>
            <a:r>
              <a:rPr lang="fr-FR" dirty="0" err="1" smtClean="0"/>
              <a:t>resources</a:t>
            </a:r>
            <a:r>
              <a:rPr lang="fr-FR" dirty="0" smtClean="0"/>
              <a:t> for </a:t>
            </a:r>
            <a:r>
              <a:rPr lang="fr-FR" dirty="0" err="1" smtClean="0"/>
              <a:t>agrobiodiversity</a:t>
            </a:r>
            <a:r>
              <a:rPr lang="fr-FR" dirty="0" smtClean="0"/>
              <a:t> conservation are </a:t>
            </a:r>
            <a:r>
              <a:rPr lang="fr-FR" dirty="0" err="1" smtClean="0"/>
              <a:t>limited</a:t>
            </a:r>
            <a:r>
              <a:rPr lang="fr-FR" dirty="0" smtClean="0"/>
              <a:t> and CRP-DS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being</a:t>
            </a:r>
            <a:r>
              <a:rPr lang="fr-FR" dirty="0" smtClean="0"/>
              <a:t> </a:t>
            </a:r>
            <a:r>
              <a:rPr lang="fr-FR" dirty="0" err="1" smtClean="0"/>
              <a:t>conducted</a:t>
            </a:r>
            <a:r>
              <a:rPr lang="fr-FR" dirty="0" smtClean="0"/>
              <a:t> on a large </a:t>
            </a:r>
            <a:r>
              <a:rPr lang="fr-FR" dirty="0" err="1" smtClean="0"/>
              <a:t>geographic</a:t>
            </a:r>
            <a:r>
              <a:rPr lang="fr-FR" dirty="0" smtClean="0"/>
              <a:t> </a:t>
            </a:r>
            <a:r>
              <a:rPr lang="fr-FR" dirty="0" err="1" smtClean="0"/>
              <a:t>scale</a:t>
            </a:r>
            <a:r>
              <a:rPr lang="fr-FR" dirty="0" smtClean="0"/>
              <a:t>.  </a:t>
            </a:r>
            <a:endParaRPr lang="en-US" dirty="0" smtClean="0"/>
          </a:p>
          <a:p>
            <a:r>
              <a:rPr lang="fr-FR" dirty="0" smtClean="0"/>
              <a:t>2. The </a:t>
            </a:r>
            <a:r>
              <a:rPr lang="fr-FR" dirty="0" err="1" smtClean="0"/>
              <a:t>very</a:t>
            </a:r>
            <a:r>
              <a:rPr lang="fr-FR" dirty="0" smtClean="0"/>
              <a:t> </a:t>
            </a:r>
            <a:r>
              <a:rPr lang="fr-FR" dirty="0" err="1" smtClean="0"/>
              <a:t>valuable</a:t>
            </a:r>
            <a:r>
              <a:rPr lang="fr-FR" dirty="0" smtClean="0"/>
              <a:t> and </a:t>
            </a:r>
            <a:r>
              <a:rPr lang="fr-FR" dirty="0" err="1" smtClean="0"/>
              <a:t>thorough</a:t>
            </a:r>
            <a:r>
              <a:rPr lang="fr-FR" dirty="0" smtClean="0"/>
              <a:t> data </a:t>
            </a:r>
            <a:r>
              <a:rPr lang="fr-FR" dirty="0" err="1" smtClean="0"/>
              <a:t>collected</a:t>
            </a:r>
            <a:r>
              <a:rPr lang="fr-FR" dirty="0" smtClean="0"/>
              <a:t> </a:t>
            </a:r>
            <a:r>
              <a:rPr lang="fr-FR" dirty="0" err="1" smtClean="0"/>
              <a:t>during</a:t>
            </a:r>
            <a:r>
              <a:rPr lang="fr-FR" dirty="0" smtClean="0"/>
              <a:t> the </a:t>
            </a:r>
            <a:r>
              <a:rPr lang="fr-FR" dirty="0" err="1" smtClean="0"/>
              <a:t>Agrobiodiversity</a:t>
            </a:r>
            <a:r>
              <a:rPr lang="fr-FR" dirty="0" smtClean="0"/>
              <a:t> </a:t>
            </a:r>
            <a:r>
              <a:rPr lang="fr-FR" dirty="0" err="1" smtClean="0"/>
              <a:t>project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accessible to </a:t>
            </a:r>
            <a:r>
              <a:rPr lang="fr-FR" dirty="0" err="1" smtClean="0"/>
              <a:t>very</a:t>
            </a:r>
            <a:r>
              <a:rPr lang="fr-FR" dirty="0" smtClean="0"/>
              <a:t> few </a:t>
            </a:r>
            <a:r>
              <a:rPr lang="fr-FR" dirty="0" err="1" smtClean="0"/>
              <a:t>researchers</a:t>
            </a:r>
            <a:r>
              <a:rPr lang="fr-FR" dirty="0" smtClean="0"/>
              <a:t>.  </a:t>
            </a:r>
            <a:r>
              <a:rPr lang="fr-FR" dirty="0" err="1" smtClean="0"/>
              <a:t>Moreover</a:t>
            </a:r>
            <a:r>
              <a:rPr lang="fr-FR" dirty="0" smtClean="0"/>
              <a:t>, the data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stored</a:t>
            </a:r>
            <a:r>
              <a:rPr lang="fr-FR" dirty="0" smtClean="0"/>
              <a:t> in the </a:t>
            </a:r>
            <a:r>
              <a:rPr lang="fr-FR" dirty="0" err="1" smtClean="0"/>
              <a:t>form</a:t>
            </a:r>
            <a:r>
              <a:rPr lang="fr-FR" dirty="0" smtClean="0"/>
              <a:t> of an </a:t>
            </a:r>
            <a:r>
              <a:rPr lang="fr-FR" dirty="0" err="1" smtClean="0"/>
              <a:t>outdated</a:t>
            </a:r>
            <a:r>
              <a:rPr lang="fr-FR" dirty="0" smtClean="0"/>
              <a:t>, non-user </a:t>
            </a:r>
            <a:r>
              <a:rPr lang="fr-FR" dirty="0" err="1" smtClean="0"/>
              <a:t>friendly</a:t>
            </a:r>
            <a:r>
              <a:rPr lang="fr-FR" dirty="0" smtClean="0"/>
              <a:t> </a:t>
            </a:r>
            <a:r>
              <a:rPr lang="fr-FR" dirty="0" err="1" smtClean="0"/>
              <a:t>database</a:t>
            </a:r>
            <a:r>
              <a:rPr lang="fr-FR" dirty="0" smtClean="0"/>
              <a:t>. This </a:t>
            </a:r>
            <a:r>
              <a:rPr lang="fr-FR" dirty="0" err="1" smtClean="0"/>
              <a:t>limits</a:t>
            </a:r>
            <a:r>
              <a:rPr lang="fr-FR" dirty="0" smtClean="0"/>
              <a:t> the </a:t>
            </a:r>
            <a:r>
              <a:rPr lang="fr-FR" dirty="0" err="1" smtClean="0"/>
              <a:t>data’s</a:t>
            </a:r>
            <a:r>
              <a:rPr lang="fr-FR" dirty="0" smtClean="0"/>
              <a:t> utility and </a:t>
            </a:r>
            <a:r>
              <a:rPr lang="fr-FR" dirty="0" err="1" smtClean="0"/>
              <a:t>broader</a:t>
            </a:r>
            <a:r>
              <a:rPr lang="fr-FR" dirty="0" smtClean="0"/>
              <a:t> impact on </a:t>
            </a:r>
            <a:r>
              <a:rPr lang="fr-FR" dirty="0" err="1" smtClean="0"/>
              <a:t>related</a:t>
            </a:r>
            <a:r>
              <a:rPr lang="fr-FR" dirty="0" smtClean="0"/>
              <a:t> </a:t>
            </a:r>
            <a:r>
              <a:rPr lang="fr-FR" dirty="0" err="1" smtClean="0"/>
              <a:t>research</a:t>
            </a:r>
            <a:r>
              <a:rPr lang="fr-FR" dirty="0" smtClean="0"/>
              <a:t>.  </a:t>
            </a:r>
            <a:endParaRPr lang="en-US" dirty="0" smtClean="0"/>
          </a:p>
          <a:p>
            <a:r>
              <a:rPr lang="fr-FR" dirty="0" err="1" smtClean="0"/>
              <a:t>We</a:t>
            </a:r>
            <a:r>
              <a:rPr lang="fr-FR" dirty="0" smtClean="0"/>
              <a:t> </a:t>
            </a:r>
            <a:r>
              <a:rPr lang="fr-FR" dirty="0" err="1" smtClean="0"/>
              <a:t>therefore</a:t>
            </a:r>
            <a:r>
              <a:rPr lang="fr-FR" dirty="0" smtClean="0"/>
              <a:t> </a:t>
            </a:r>
            <a:r>
              <a:rPr lang="fr-FR" dirty="0" err="1" smtClean="0"/>
              <a:t>aim</a:t>
            </a:r>
            <a:r>
              <a:rPr lang="fr-FR" dirty="0" smtClean="0"/>
              <a:t> to </a:t>
            </a:r>
            <a:r>
              <a:rPr lang="fr-FR" dirty="0" err="1" smtClean="0"/>
              <a:t>consider</a:t>
            </a:r>
            <a:r>
              <a:rPr lang="fr-FR" dirty="0" smtClean="0"/>
              <a:t> the </a:t>
            </a:r>
            <a:r>
              <a:rPr lang="fr-FR" dirty="0" err="1" smtClean="0"/>
              <a:t>Agrobiodiversity</a:t>
            </a:r>
            <a:r>
              <a:rPr lang="fr-FR" dirty="0" smtClean="0"/>
              <a:t> </a:t>
            </a:r>
            <a:r>
              <a:rPr lang="fr-FR" dirty="0" err="1" smtClean="0"/>
              <a:t>project</a:t>
            </a:r>
            <a:r>
              <a:rPr lang="fr-FR" dirty="0" smtClean="0"/>
              <a:t> a pilot </a:t>
            </a:r>
            <a:r>
              <a:rPr lang="fr-FR" dirty="0" err="1" smtClean="0"/>
              <a:t>study</a:t>
            </a:r>
            <a:r>
              <a:rPr lang="fr-FR" dirty="0" smtClean="0"/>
              <a:t> for CRP-DS and use the </a:t>
            </a:r>
            <a:r>
              <a:rPr lang="fr-FR" dirty="0" err="1" smtClean="0"/>
              <a:t>substantial</a:t>
            </a:r>
            <a:r>
              <a:rPr lang="fr-FR" dirty="0" smtClean="0"/>
              <a:t> distribution/</a:t>
            </a:r>
            <a:r>
              <a:rPr lang="fr-FR" dirty="0" err="1" smtClean="0"/>
              <a:t>environmental</a:t>
            </a:r>
            <a:r>
              <a:rPr lang="fr-FR" dirty="0" smtClean="0"/>
              <a:t> data </a:t>
            </a:r>
            <a:r>
              <a:rPr lang="fr-FR" dirty="0" err="1" smtClean="0"/>
              <a:t>available</a:t>
            </a:r>
            <a:r>
              <a:rPr lang="fr-FR" dirty="0" smtClean="0"/>
              <a:t> </a:t>
            </a:r>
            <a:r>
              <a:rPr lang="fr-FR" dirty="0" err="1" smtClean="0"/>
              <a:t>through</a:t>
            </a:r>
            <a:r>
              <a:rPr lang="fr-FR" dirty="0" smtClean="0"/>
              <a:t> </a:t>
            </a:r>
            <a:r>
              <a:rPr lang="fr-FR" dirty="0" err="1" smtClean="0"/>
              <a:t>that</a:t>
            </a:r>
            <a:r>
              <a:rPr lang="fr-FR" dirty="0" smtClean="0"/>
              <a:t> </a:t>
            </a:r>
            <a:r>
              <a:rPr lang="fr-FR" dirty="0" err="1" smtClean="0"/>
              <a:t>project</a:t>
            </a:r>
            <a:r>
              <a:rPr lang="fr-FR" dirty="0" smtClean="0"/>
              <a:t> to model the distribution of </a:t>
            </a:r>
            <a:r>
              <a:rPr lang="fr-FR" dirty="0" err="1" smtClean="0"/>
              <a:t>agrobiodiversity</a:t>
            </a:r>
            <a:r>
              <a:rPr lang="fr-FR" dirty="0" smtClean="0"/>
              <a:t> in the CRP-DS area of </a:t>
            </a:r>
            <a:r>
              <a:rPr lang="fr-FR" dirty="0" err="1" smtClean="0"/>
              <a:t>study</a:t>
            </a:r>
            <a:r>
              <a:rPr lang="fr-FR" dirty="0" smtClean="0"/>
              <a:t>.  </a:t>
            </a:r>
            <a:r>
              <a:rPr lang="fr-FR" dirty="0" err="1" smtClean="0"/>
              <a:t>We</a:t>
            </a:r>
            <a:r>
              <a:rPr lang="fr-FR" dirty="0" smtClean="0"/>
              <a:t> </a:t>
            </a:r>
            <a:r>
              <a:rPr lang="fr-FR" dirty="0" err="1" smtClean="0"/>
              <a:t>also</a:t>
            </a:r>
            <a:r>
              <a:rPr lang="fr-FR" dirty="0" smtClean="0"/>
              <a:t> </a:t>
            </a:r>
            <a:r>
              <a:rPr lang="fr-FR" dirty="0" err="1" smtClean="0"/>
              <a:t>aim</a:t>
            </a:r>
            <a:r>
              <a:rPr lang="fr-FR" dirty="0" smtClean="0"/>
              <a:t> at </a:t>
            </a:r>
            <a:r>
              <a:rPr lang="fr-FR" dirty="0" err="1" smtClean="0"/>
              <a:t>making</a:t>
            </a:r>
            <a:r>
              <a:rPr lang="fr-FR" dirty="0" smtClean="0"/>
              <a:t> </a:t>
            </a:r>
            <a:r>
              <a:rPr lang="fr-FR" dirty="0" err="1" smtClean="0"/>
              <a:t>this</a:t>
            </a:r>
            <a:r>
              <a:rPr lang="fr-FR" dirty="0" smtClean="0"/>
              <a:t> in addition to </a:t>
            </a:r>
            <a:r>
              <a:rPr lang="fr-FR" dirty="0" err="1" smtClean="0"/>
              <a:t>any</a:t>
            </a:r>
            <a:r>
              <a:rPr lang="fr-FR" dirty="0" smtClean="0"/>
              <a:t> </a:t>
            </a:r>
            <a:r>
              <a:rPr lang="fr-FR" dirty="0" err="1" smtClean="0"/>
              <a:t>newly</a:t>
            </a:r>
            <a:r>
              <a:rPr lang="fr-FR" dirty="0" smtClean="0"/>
              <a:t> </a:t>
            </a:r>
            <a:r>
              <a:rPr lang="fr-FR" dirty="0" err="1" smtClean="0"/>
              <a:t>collected</a:t>
            </a:r>
            <a:r>
              <a:rPr lang="fr-FR" dirty="0" smtClean="0"/>
              <a:t> data accessible </a:t>
            </a:r>
            <a:r>
              <a:rPr lang="fr-FR" dirty="0" err="1" smtClean="0"/>
              <a:t>through</a:t>
            </a:r>
            <a:r>
              <a:rPr lang="fr-FR" dirty="0" smtClean="0"/>
              <a:t> a user-</a:t>
            </a:r>
            <a:r>
              <a:rPr lang="fr-FR" dirty="0" err="1" smtClean="0"/>
              <a:t>friendly</a:t>
            </a:r>
            <a:r>
              <a:rPr lang="fr-FR" dirty="0" smtClean="0"/>
              <a:t> open-</a:t>
            </a:r>
            <a:r>
              <a:rPr lang="fr-FR" dirty="0" err="1" smtClean="0"/>
              <a:t>access</a:t>
            </a:r>
            <a:r>
              <a:rPr lang="fr-FR" dirty="0" smtClean="0"/>
              <a:t> </a:t>
            </a:r>
            <a:r>
              <a:rPr lang="fr-FR" dirty="0" err="1" smtClean="0"/>
              <a:t>database</a:t>
            </a:r>
            <a:r>
              <a:rPr lang="fr-FR" dirty="0" smtClean="0"/>
              <a:t>.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BE1C9D-1480-4F33-ACDD-47417087529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641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BE1C9D-1480-4F33-ACDD-474170875296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800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6680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87" t="14589" r="606" b="66995"/>
          <a:stretch/>
        </p:blipFill>
        <p:spPr bwMode="auto">
          <a:xfrm>
            <a:off x="0" y="-7257"/>
            <a:ext cx="9144000" cy="971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72" b="58888"/>
          <a:stretch/>
        </p:blipFill>
        <p:spPr>
          <a:xfrm>
            <a:off x="0" y="6001657"/>
            <a:ext cx="9144000" cy="856343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86800" y="6248400"/>
            <a:ext cx="381000" cy="365125"/>
          </a:xfrm>
        </p:spPr>
        <p:txBody>
          <a:bodyPr/>
          <a:lstStyle/>
          <a:p>
            <a:fld id="{DED37CF9-E3DB-4575-88B6-05549807F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3281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352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1063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096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656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946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020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060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067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834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506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37CF9-E3DB-4575-88B6-05549807F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306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2.gif"/><Relationship Id="rId5" Type="http://schemas.openxmlformats.org/officeDocument/2006/relationships/image" Target="../media/image21.png"/><Relationship Id="rId4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362200"/>
            <a:ext cx="7772400" cy="1600200"/>
          </a:xfrm>
        </p:spPr>
        <p:txBody>
          <a:bodyPr>
            <a:normAutofit fontScale="90000"/>
          </a:bodyPr>
          <a:lstStyle/>
          <a:p>
            <a:r>
              <a:rPr lang="en-GB" sz="2800" b="1" dirty="0" smtClean="0">
                <a:solidFill>
                  <a:srgbClr val="CC9900"/>
                </a:solidFill>
              </a:rPr>
              <a:t>Monitoring </a:t>
            </a:r>
            <a:r>
              <a:rPr lang="en-GB" sz="2800" b="1" dirty="0" err="1">
                <a:solidFill>
                  <a:srgbClr val="CC9900"/>
                </a:solidFill>
              </a:rPr>
              <a:t>dryland</a:t>
            </a:r>
            <a:r>
              <a:rPr lang="en-GB" sz="2800" b="1" dirty="0">
                <a:solidFill>
                  <a:srgbClr val="CC9900"/>
                </a:solidFill>
              </a:rPr>
              <a:t> </a:t>
            </a:r>
            <a:r>
              <a:rPr lang="en-GB" sz="2800" b="1" dirty="0" err="1">
                <a:solidFill>
                  <a:srgbClr val="CC9900"/>
                </a:solidFill>
              </a:rPr>
              <a:t>agrobiodiversity</a:t>
            </a:r>
            <a:r>
              <a:rPr lang="en-GB" sz="2800" b="1" dirty="0">
                <a:solidFill>
                  <a:srgbClr val="CC9900"/>
                </a:solidFill>
              </a:rPr>
              <a:t> and promoting its in situ/on-farm conservation and sustainable use </a:t>
            </a:r>
            <a:br>
              <a:rPr lang="en-GB" sz="2800" b="1" dirty="0">
                <a:solidFill>
                  <a:srgbClr val="CC9900"/>
                </a:solidFill>
              </a:rPr>
            </a:br>
            <a:r>
              <a:rPr lang="en-GB" sz="2800" b="1" dirty="0" smtClean="0">
                <a:solidFill>
                  <a:srgbClr val="CC9900"/>
                </a:solidFill>
              </a:rPr>
              <a:t/>
            </a:r>
            <a:br>
              <a:rPr lang="en-GB" sz="2800" b="1" dirty="0" smtClean="0">
                <a:solidFill>
                  <a:srgbClr val="CC9900"/>
                </a:solidFill>
              </a:rPr>
            </a:br>
            <a:r>
              <a:rPr lang="en-US" sz="2400" b="1" dirty="0" smtClean="0">
                <a:solidFill>
                  <a:srgbClr val="CC9900"/>
                </a:solidFill>
              </a:rPr>
              <a:t>Promoting </a:t>
            </a:r>
            <a:r>
              <a:rPr lang="en-US" sz="2400" b="1" dirty="0">
                <a:solidFill>
                  <a:srgbClr val="CC9900"/>
                </a:solidFill>
              </a:rPr>
              <a:t>medicinal plants cultivation to increase income and alleviate pressure on </a:t>
            </a:r>
            <a:r>
              <a:rPr lang="en-US" sz="2400" b="1" dirty="0" err="1" smtClean="0">
                <a:solidFill>
                  <a:srgbClr val="CC9900"/>
                </a:solidFill>
              </a:rPr>
              <a:t>agrobiodiversity</a:t>
            </a:r>
            <a:r>
              <a:rPr lang="en-US" sz="2400" b="1" dirty="0">
                <a:solidFill>
                  <a:srgbClr val="CC9900"/>
                </a:solidFill>
              </a:rPr>
              <a:t/>
            </a:r>
            <a:br>
              <a:rPr lang="en-US" sz="2400" b="1" dirty="0">
                <a:solidFill>
                  <a:srgbClr val="CC9900"/>
                </a:solidFill>
              </a:rPr>
            </a:br>
            <a:r>
              <a:rPr lang="en-US" sz="2800" b="1" dirty="0" smtClean="0">
                <a:solidFill>
                  <a:srgbClr val="CC9900"/>
                </a:solidFill>
              </a:rPr>
              <a:t/>
            </a:r>
            <a:br>
              <a:rPr lang="en-US" sz="2800" b="1" dirty="0" smtClean="0">
                <a:solidFill>
                  <a:srgbClr val="CC9900"/>
                </a:solidFill>
              </a:rPr>
            </a:br>
            <a:r>
              <a:rPr lang="en-US" sz="2800" b="1" dirty="0" err="1" smtClean="0">
                <a:solidFill>
                  <a:srgbClr val="CC9900"/>
                </a:solidFill>
              </a:rPr>
              <a:t>Maha</a:t>
            </a:r>
            <a:r>
              <a:rPr lang="en-US" sz="2800" b="1" dirty="0" smtClean="0">
                <a:solidFill>
                  <a:srgbClr val="CC9900"/>
                </a:solidFill>
              </a:rPr>
              <a:t> SYOUF, </a:t>
            </a:r>
            <a:r>
              <a:rPr lang="en-US" sz="2800" b="1" dirty="0" err="1" smtClean="0">
                <a:solidFill>
                  <a:srgbClr val="CC9900"/>
                </a:solidFill>
              </a:rPr>
              <a:t>Iyad</a:t>
            </a:r>
            <a:r>
              <a:rPr lang="en-US" sz="2800" b="1" dirty="0" smtClean="0">
                <a:solidFill>
                  <a:srgbClr val="CC9900"/>
                </a:solidFill>
              </a:rPr>
              <a:t> MUSALLEM, Mariana YAZBEK</a:t>
            </a:r>
            <a:r>
              <a:rPr lang="en-US" sz="2800" dirty="0">
                <a:solidFill>
                  <a:srgbClr val="CC9900"/>
                </a:solidFill>
              </a:rPr>
              <a:t/>
            </a:r>
            <a:br>
              <a:rPr lang="en-US" sz="2800" dirty="0">
                <a:solidFill>
                  <a:srgbClr val="CC9900"/>
                </a:solidFill>
              </a:rPr>
            </a:br>
            <a:endParaRPr lang="en-US" sz="2800" dirty="0">
              <a:solidFill>
                <a:srgbClr val="CC99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495800"/>
            <a:ext cx="6400800" cy="1752600"/>
          </a:xfrm>
        </p:spPr>
        <p:txBody>
          <a:bodyPr>
            <a:normAutofit/>
          </a:bodyPr>
          <a:lstStyle/>
          <a:p>
            <a:r>
              <a:rPr lang="en-US" sz="1800" b="1" dirty="0"/>
              <a:t>Consortium Research Program on </a:t>
            </a:r>
            <a:r>
              <a:rPr lang="en-US" sz="1800" b="1" dirty="0" err="1"/>
              <a:t>Dryland</a:t>
            </a:r>
            <a:r>
              <a:rPr lang="en-US" sz="1800" b="1" dirty="0"/>
              <a:t> Systems (CRP DS)</a:t>
            </a:r>
            <a:br>
              <a:rPr lang="en-US" sz="1800" b="1" dirty="0"/>
            </a:br>
            <a:r>
              <a:rPr lang="en-US" sz="1800" b="1" dirty="0"/>
              <a:t>ICARDA – NCARE Technical Meeting for </a:t>
            </a:r>
            <a:r>
              <a:rPr lang="en-US" sz="1800" b="1" dirty="0" err="1"/>
              <a:t>Tafilah-Salamieh</a:t>
            </a:r>
            <a:r>
              <a:rPr lang="en-US" sz="1800" b="1" dirty="0"/>
              <a:t> Action Site (Jordan sites) </a:t>
            </a:r>
            <a:br>
              <a:rPr lang="en-US" sz="1800" b="1" dirty="0"/>
            </a:br>
            <a:r>
              <a:rPr lang="en-US" sz="1800" b="1" dirty="0" smtClean="0"/>
              <a:t>September </a:t>
            </a:r>
            <a:r>
              <a:rPr lang="en-US" sz="1800" b="1" dirty="0"/>
              <a:t>21-22, 2014</a:t>
            </a:r>
            <a:r>
              <a:rPr lang="en-US" sz="1800" b="1" dirty="0">
                <a:solidFill>
                  <a:srgbClr val="CC9900"/>
                </a:solidFill>
              </a:rPr>
              <a:t/>
            </a:r>
            <a:br>
              <a:rPr lang="en-US" sz="1800" b="1" dirty="0">
                <a:solidFill>
                  <a:srgbClr val="CC9900"/>
                </a:solidFill>
              </a:rPr>
            </a:br>
            <a:r>
              <a:rPr lang="en-US" sz="1800" dirty="0" err="1"/>
              <a:t>Ayass</a:t>
            </a:r>
            <a:r>
              <a:rPr lang="en-US" sz="1800" dirty="0"/>
              <a:t> Hotel, </a:t>
            </a:r>
            <a:r>
              <a:rPr lang="en-US" sz="1800" dirty="0" smtClean="0"/>
              <a:t>Amman</a:t>
            </a:r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925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Fertile Crescent harbors the major centers of diversity for wheat, barley, </a:t>
            </a:r>
            <a:r>
              <a:rPr lang="en-US" dirty="0" smtClean="0"/>
              <a:t>lentil</a:t>
            </a:r>
            <a:r>
              <a:rPr lang="en-US" dirty="0"/>
              <a:t>, chickpea, </a:t>
            </a:r>
            <a:r>
              <a:rPr lang="en-US" dirty="0" smtClean="0"/>
              <a:t>several </a:t>
            </a:r>
            <a:r>
              <a:rPr lang="en-US" dirty="0"/>
              <a:t>forage species and </a:t>
            </a:r>
            <a:r>
              <a:rPr lang="en-US" dirty="0" err="1"/>
              <a:t>dryland</a:t>
            </a:r>
            <a:r>
              <a:rPr lang="en-US" dirty="0"/>
              <a:t> fruit trees. </a:t>
            </a:r>
          </a:p>
          <a:p>
            <a:r>
              <a:rPr lang="en-US" dirty="0"/>
              <a:t>The GEF-</a:t>
            </a:r>
            <a:r>
              <a:rPr lang="en-US" dirty="0" err="1"/>
              <a:t>Dryland</a:t>
            </a:r>
            <a:r>
              <a:rPr lang="en-US" dirty="0"/>
              <a:t> </a:t>
            </a:r>
            <a:r>
              <a:rPr lang="en-US" dirty="0" err="1"/>
              <a:t>Agrobiodiversity</a:t>
            </a:r>
            <a:r>
              <a:rPr lang="en-US" dirty="0"/>
              <a:t> project implemented in Jordan, Lebanon, Palestine and Syria during the period 1999-2005 has allowed to assess the diversity of these crops and the major factors of their </a:t>
            </a:r>
            <a:r>
              <a:rPr lang="en-US" dirty="0" smtClean="0"/>
              <a:t>degradation.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600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dirty="0" smtClean="0">
                <a:solidFill>
                  <a:srgbClr val="00B050"/>
                </a:solidFill>
              </a:rPr>
              <a:t>Objectives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000" dirty="0"/>
              <a:t>Assess and monitor </a:t>
            </a:r>
            <a:r>
              <a:rPr lang="en-US" sz="2000" dirty="0" err="1"/>
              <a:t>Agrobiodiversity</a:t>
            </a:r>
            <a:r>
              <a:rPr lang="en-US" sz="2000" dirty="0"/>
              <a:t> and its trends using </a:t>
            </a:r>
            <a:r>
              <a:rPr lang="en-US" sz="2000" dirty="0" err="1"/>
              <a:t>ecogeographic</a:t>
            </a:r>
            <a:r>
              <a:rPr lang="en-US" sz="2000" dirty="0"/>
              <a:t>/botanical surveys (Transects and quadrats methods for natural habitats) and farming system </a:t>
            </a:r>
            <a:r>
              <a:rPr lang="en-US" sz="2000" dirty="0" smtClean="0"/>
              <a:t>surveys </a:t>
            </a:r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Use of GIS/remote sensing tools to assess the changes in </a:t>
            </a:r>
            <a:r>
              <a:rPr lang="en-US" sz="2000" dirty="0" err="1"/>
              <a:t>landuse</a:t>
            </a:r>
            <a:r>
              <a:rPr lang="en-US" sz="2000" dirty="0"/>
              <a:t>/</a:t>
            </a:r>
            <a:r>
              <a:rPr lang="en-US" sz="2000" dirty="0" err="1"/>
              <a:t>landcover</a:t>
            </a:r>
            <a:r>
              <a:rPr lang="en-US" sz="2000" dirty="0"/>
              <a:t> and to link it to results to the </a:t>
            </a:r>
            <a:r>
              <a:rPr lang="en-US" sz="2000" dirty="0" err="1"/>
              <a:t>ecogeographic</a:t>
            </a:r>
            <a:r>
              <a:rPr lang="en-US" sz="2000" dirty="0"/>
              <a:t> surveys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GB" sz="2000" dirty="0"/>
              <a:t>Develop and recommend  management plans to promote in-situ conservation of </a:t>
            </a:r>
            <a:r>
              <a:rPr lang="en-GB" sz="2000" dirty="0" err="1"/>
              <a:t>dryland</a:t>
            </a:r>
            <a:r>
              <a:rPr lang="en-GB" sz="2000" dirty="0"/>
              <a:t> </a:t>
            </a:r>
            <a:r>
              <a:rPr lang="en-GB" sz="2000" dirty="0" err="1"/>
              <a:t>Agrobiodiversity</a:t>
            </a:r>
            <a:r>
              <a:rPr lang="en-GB" sz="2000" dirty="0"/>
              <a:t> in the selected </a:t>
            </a:r>
            <a:r>
              <a:rPr lang="en-GB" sz="2000" dirty="0" smtClean="0"/>
              <a:t>areas; 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 smtClean="0"/>
              <a:t>Evaluate </a:t>
            </a:r>
            <a:r>
              <a:rPr lang="en-US" sz="2000" dirty="0"/>
              <a:t>the effects of management options </a:t>
            </a:r>
            <a:r>
              <a:rPr lang="en-US" sz="2000" dirty="0" smtClean="0"/>
              <a:t>on </a:t>
            </a:r>
            <a:r>
              <a:rPr lang="en-US" sz="2000" dirty="0" err="1"/>
              <a:t>dryland</a:t>
            </a:r>
            <a:r>
              <a:rPr lang="en-US" sz="2000" dirty="0"/>
              <a:t> </a:t>
            </a:r>
            <a:r>
              <a:rPr lang="en-US" sz="2000" dirty="0" err="1"/>
              <a:t>agrobiodiversity</a:t>
            </a:r>
            <a:r>
              <a:rPr lang="en-US" sz="2000" dirty="0"/>
              <a:t>. </a:t>
            </a:r>
          </a:p>
          <a:p>
            <a:pPr lvl="0"/>
            <a:endParaRPr lang="en-US" sz="2000" dirty="0" smtClean="0"/>
          </a:p>
          <a:p>
            <a:pPr lvl="0"/>
            <a:r>
              <a:rPr lang="en-US" sz="2000" dirty="0" smtClean="0"/>
              <a:t>Promote cultivation </a:t>
            </a:r>
            <a:r>
              <a:rPr lang="en-US" sz="2000" dirty="0"/>
              <a:t>of  local and exotic medicinal and aromatic/herbal plants as a source of income to support the in situ conservation and sustainable use of </a:t>
            </a:r>
            <a:r>
              <a:rPr lang="en-US" sz="2000" dirty="0" err="1"/>
              <a:t>Dryland</a:t>
            </a:r>
            <a:r>
              <a:rPr lang="en-US" sz="2000" dirty="0"/>
              <a:t> </a:t>
            </a:r>
            <a:r>
              <a:rPr lang="en-US" sz="2000" dirty="0" err="1" smtClean="0"/>
              <a:t>Agrobiodiversity</a:t>
            </a:r>
            <a:endParaRPr lang="en-US" sz="2000" dirty="0" smtClean="0"/>
          </a:p>
          <a:p>
            <a:pPr marL="0" indent="0">
              <a:buNone/>
            </a:pPr>
            <a:r>
              <a:rPr lang="en-US" sz="2000" dirty="0"/>
              <a:t> </a:t>
            </a:r>
          </a:p>
          <a:p>
            <a:pPr lvl="0"/>
            <a:r>
              <a:rPr lang="en-US" sz="2000" dirty="0" smtClean="0"/>
              <a:t>Development of regional </a:t>
            </a:r>
            <a:r>
              <a:rPr lang="en-US" sz="2000" dirty="0"/>
              <a:t>strategy for the conservation of indigenous medicinal and aromatic/herbal plants (MAPs) of dry areas. </a:t>
            </a:r>
          </a:p>
        </p:txBody>
      </p:sp>
    </p:spTree>
    <p:extLst>
      <p:ext uri="{BB962C8B-B14F-4D97-AF65-F5344CB8AC3E}">
        <p14:creationId xmlns:p14="http://schemas.microsoft.com/office/powerpoint/2010/main" val="42032288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1143000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rgbClr val="00B050"/>
                </a:solidFill>
              </a:rPr>
              <a:t>Sites/monitoring area selection</a:t>
            </a:r>
            <a:endParaRPr lang="en-US" sz="3200" dirty="0">
              <a:solidFill>
                <a:srgbClr val="00B05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503181"/>
              </p:ext>
            </p:extLst>
          </p:nvPr>
        </p:nvGraphicFramePr>
        <p:xfrm>
          <a:off x="228601" y="1371600"/>
          <a:ext cx="8000999" cy="51465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58717"/>
                <a:gridCol w="3970482"/>
                <a:gridCol w="2971800"/>
              </a:tblGrid>
              <a:tr h="38100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Sites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72" marR="55172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Monitoring areas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72" marR="5517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Activity by other teams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72" marR="55172" marT="0" marB="0"/>
                </a:tc>
              </a:tr>
              <a:tr h="44684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Karak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72" marR="55172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Erak</a:t>
                      </a:r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GB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Hleile</a:t>
                      </a:r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72" marR="55172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Water harvesting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72" marR="55172" marT="0" marB="0"/>
                </a:tc>
              </a:tr>
              <a:tr h="30738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Karak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72" marR="55172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Khreisha</a:t>
                      </a:r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GB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Majra</a:t>
                      </a:r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72" marR="55172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activity (at the time of survey)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72" marR="55172" marT="0" marB="0"/>
                </a:tc>
              </a:tr>
              <a:tr h="61477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Mwaqqar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72" marR="55172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Majidiyye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72" marR="55172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water harvesting and contour planted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72" marR="55172" marT="0" marB="0"/>
                </a:tc>
              </a:tr>
              <a:tr h="61477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Mwaqqar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72" marR="55172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Mahareb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72" marR="55172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water harvesting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72" marR="55172" marT="0" marB="0"/>
                </a:tc>
              </a:tr>
              <a:tr h="61477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Mwaqqar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72" marR="55172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University of Jordan (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UoJ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72" marR="55172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Protected / Fenced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72" marR="55172" marT="0" marB="0"/>
                </a:tc>
              </a:tr>
              <a:tr h="44425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Irbid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72" marR="55172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(JUST) Former 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GEF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dryland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agrobiodiversity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site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72" marR="55172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Protected / Fenced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72" marR="55172" marT="0" marB="0"/>
                </a:tc>
              </a:tr>
              <a:tr h="44684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Mwaqqar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/Irbid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72" marR="5517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Maghayer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el Hana,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Samta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Baoun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Wahadneh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Former GEF </a:t>
                      </a:r>
                      <a:r>
                        <a:rPr lang="en-GB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dryland</a:t>
                      </a:r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agrobiodiversity</a:t>
                      </a:r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sites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72" marR="55172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 current activity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172" marR="5517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5177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ICARDA\Desktop\CRP-DS Science and implementation\Jordan\DSC_026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10097"/>
            <a:ext cx="5638800" cy="317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919869"/>
            <a:ext cx="5257800" cy="3943350"/>
          </a:xfrm>
        </p:spPr>
      </p:pic>
      <p:sp>
        <p:nvSpPr>
          <p:cNvPr id="4" name="TextBox 3"/>
          <p:cNvSpPr txBox="1"/>
          <p:nvPr/>
        </p:nvSpPr>
        <p:spPr>
          <a:xfrm>
            <a:off x="3733800" y="43805"/>
            <a:ext cx="259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Erak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1688572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81" y="4441412"/>
            <a:ext cx="4038600" cy="2271712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562" y="4441412"/>
            <a:ext cx="4038600" cy="2271712"/>
          </a:xfr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/>
              <a:t>6</a:t>
            </a:fld>
            <a:endParaRPr lang="en-US"/>
          </a:p>
        </p:txBody>
      </p:sp>
      <p:pic>
        <p:nvPicPr>
          <p:cNvPr id="9" name="Picture 2" descr="C:\Users\ICARDA\Desktop\CRP-DS Science and implementation\Jordan\DSC_022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95756"/>
            <a:ext cx="4012523" cy="2257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ICARDA\Desktop\CRP-DS Science and implementation\Jordan\DSC_022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213" y="1064036"/>
            <a:ext cx="4020208" cy="2261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30795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solidFill>
                  <a:srgbClr val="00B050"/>
                </a:solidFill>
              </a:rPr>
              <a:t>Ecogeographic / botanic survey </a:t>
            </a:r>
            <a:r>
              <a:rPr lang="en-US" sz="3200" dirty="0" smtClean="0">
                <a:solidFill>
                  <a:srgbClr val="00B050"/>
                </a:solidFill>
              </a:rPr>
              <a:t>conducted</a:t>
            </a:r>
            <a:endParaRPr lang="en-US" sz="3200" dirty="0">
              <a:solidFill>
                <a:srgbClr val="0070C0"/>
              </a:solidFill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744691873"/>
              </p:ext>
            </p:extLst>
          </p:nvPr>
        </p:nvGraphicFramePr>
        <p:xfrm>
          <a:off x="5486398" y="1219169"/>
          <a:ext cx="2514603" cy="525783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0025"/>
                <a:gridCol w="270025"/>
                <a:gridCol w="455665"/>
                <a:gridCol w="275650"/>
                <a:gridCol w="703188"/>
                <a:gridCol w="270025"/>
                <a:gridCol w="270025"/>
              </a:tblGrid>
              <a:tr h="119886"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spobs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country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survey_id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surveydate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species_id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cover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density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HLE_T1Q1_1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Centaurea (iberica)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25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HLE_T1Q1_1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Bifora testiculata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HLE_T1Q1_1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Hypocrepis uniceliquosa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2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HLE_T1Q1_1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Crepis sp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HLE_T1Q1_1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Carduous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HLE_T1Q1_1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Poaceae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10%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HLE_T1Q1_1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Coronilla scorpioides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HLE_T1Q1_1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Astragalus (asterias)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HLE_T1Q1_1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Trigonella (halophillus)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HLE_T1Q1_1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Matthiola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HLE_T1Q1_1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Anthemis sp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6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HLE_T1Q1_1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Trifolium tomentosum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2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HLE_T1Q2_1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Teucrium pulium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5%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2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HLE_T1Q2_1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Centaurea (iberica)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8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HLE_T1Q2_1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Carduous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6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HLE_T1Q2_1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Poaceae (Bromus)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9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HLE_T1Q3_1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Onobrychis crista-galli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2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HLE_T1Q3_1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Hymenocarpus cercinatus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HLE_T1Q3_1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Trifolium sp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HLE_T1Q3_1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Caryophyllaceae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HLE_T1Q3_1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Trigonella (halophillus)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HLE_T1Q3_1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Ornithopus compressus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2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HLE_T1Q3_1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Centaurea (iberica)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HLE_T1Q3_1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Hypocrepis uniceliquosa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2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HLE_T1Q3_1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Fumaria parviflora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HLE_T1Q3_1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Lathyrus pseudocicera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HLE_T1Q4_1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Bellevalia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HLE_T1Q4_1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Erodium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20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HLE_T1Q4_1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Senecio vernalis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HLE_T1Q4_1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Vicia sativa ssp amphicarpa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HLE_T1Q4_1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Crepis sp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HLE_T1Q5_1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Pisum vulvum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2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HLE_T1Q5_1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Centaurea (iberica?)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HLE_T1Q5_1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Erodium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8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HLE_T1Q5_1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Calendula 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2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HLE_T1Q5_1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Bellevalia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HLE_T1Q5_1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Urginea maritima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2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HLE_T1Q5_1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Senecio vernalis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2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HLE_T1Q5_1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Crepis sp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2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HLE_T1Q5_1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Poaceae (Bromus?)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15%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HLE_T1Q5_1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Carduous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2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HLE_T1Q5_1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Hypecoum (pendulum)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HLE_T1Q5_1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Trifolium tomentosum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HLE_T2Q1_1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Centaurea (iberica?)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13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HLE_T2Q1_1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Anthemis sp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HLE_T2Q1_1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Urginea maritima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HLE_T2Q1_1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Scorzonera papposa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HLE_T2Q1_1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Carduous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HLE_T2Q1_1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Poaceae (Bromus?)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5%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22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HLE_T2Q1_1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Bellevalia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HLE_T2Q2_1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Hypocrepis uniceliquosa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2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HLE_T2Q2_1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Carduous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10%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HLE_T2Q2_1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Bromus tectorum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9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HLE_T2Q2_1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Anagallis arvensis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HLE_T2Q2_1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Anthemis sp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3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HLE_T2Q2_1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Calendula 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HLE_T2Q2_1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Erodium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6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HLE_T2Q2_1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Astragalus (asterias)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HLE_T2Q2_1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Iphylago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2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HLE_T2Q3_1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Vicia sativa ssp amphicarpa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HLE_T2Q3_1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Carduous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5%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5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HLE_T2Q3_1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Bromus tectorum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HLE_T2Q3_1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Colchicum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3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HLE_T2Q3_1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Consolida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HLE_T2Q3_1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Onobrychis crista-galli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HLE_T2Q3_1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Euphorbia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2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HLE_T2Q3_1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Centaurea (iberica?)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3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HLE_T2Q3_1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Ornithogallum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HLE_T2Q3_1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Iris sysirinchium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HLE_T2Q3_1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Erodium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HLE_T2Q4_1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Carduous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10%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HLE_T2Q4_1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Bellevalia desertorum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HLE_T2Q4_1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Erodium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HLE_T2Q4_1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Centaurea (iberica?)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8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HLE_T2Q4_1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Hypecoum (pendulum)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HLE_T2Q4_1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Allium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HLE_T2Q4_1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Ornithogallum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2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HLE_T2Q4_1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Bromus tectorum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HLE_T2Q4_1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Lathyrus pseudocicera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HLE_T2Q4_1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Astragalus (asterias)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HLE_T2Q5_1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Urginea maritima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40%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6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HLE_T2Q5_1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Ballota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10%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HLE_T2Q5_1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Carduous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2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  <a:tr h="61166"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JOR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HLE_T2Q5_1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>
                          <a:effectLst/>
                        </a:rPr>
                        <a:t>10/3/2014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00" u="none" strike="noStrike">
                          <a:effectLst/>
                        </a:rPr>
                        <a:t>Ajuga chia</a:t>
                      </a:r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00" u="none" strike="noStrike" dirty="0">
                          <a:effectLst/>
                        </a:rPr>
                        <a:t>1</a:t>
                      </a:r>
                      <a:endParaRPr lang="en-US" sz="3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106" marR="2106" marT="2106" marB="0" anchor="b"/>
                </a:tc>
              </a:tr>
            </a:tbl>
          </a:graphicData>
        </a:graphic>
      </p:graphicFrame>
      <p:graphicFrame>
        <p:nvGraphicFramePr>
          <p:cNvPr id="6" name="Content Placeholder 5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271591042"/>
              </p:ext>
            </p:extLst>
          </p:nvPr>
        </p:nvGraphicFramePr>
        <p:xfrm>
          <a:off x="914396" y="1417640"/>
          <a:ext cx="2631624" cy="49831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28953"/>
                <a:gridCol w="328953"/>
                <a:gridCol w="328953"/>
                <a:gridCol w="328953"/>
                <a:gridCol w="328953"/>
                <a:gridCol w="328953"/>
                <a:gridCol w="328953"/>
                <a:gridCol w="328953"/>
              </a:tblGrid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marea_id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transect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quadrat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lat_dd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lon_dd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altitude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slope_dire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rocks_per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HLE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31.1052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35.64298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1053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SW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HLE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31.105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35.64316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1055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SW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60%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HLE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31.10489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35.64327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1053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SW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40%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HLE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31.10462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35.64336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1054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SW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25%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HLE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31.10443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35.64351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1058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SW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HLE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31.10549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35.64291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1063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SW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60%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HLE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31.10577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35.64283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1076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SW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HLE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31.10594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35.64279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1079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SW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60%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HLE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31.10619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35.64266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1083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SW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40%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HLE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31.10636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35.64261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1087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SW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60%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MAJ1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31.02606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35.67821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1217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25%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MAJ1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31.02644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35.67811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1215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60%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MAJ1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31.02641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35.67787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1227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80%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MAJ1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31.02655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35.67775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1237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40%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MAJ1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31.02675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35.67758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1240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25%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MAJ2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31.73179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36.12219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819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25%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MAJ2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31.7319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36.12204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816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MAJ2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31.73199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36.12187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815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MAJ2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31.73216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36.12165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814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MAJ2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31.73226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36.12156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814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MAJ2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31.73345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36.12333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825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15%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MAJ2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31.73359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36.1232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822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MAJ2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31.73374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36.1231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821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40%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MAJ2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31.73391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36.12296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816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MAJ2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31.73403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36.12284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811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MAH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31.68332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36.23141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850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SW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MAH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31.6832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36.23118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853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SW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15%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MAH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31.68316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36.23105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848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SW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15%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MAH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31.6831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36.23084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854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SW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MAH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31.68301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36.23064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853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SW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MAH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31.68346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36.22997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854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SW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25%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MAH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31.68341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36.22977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855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SW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40%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MAH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31.68337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36.22956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857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SW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25%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MAH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31.68333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36.22936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861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SW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MAH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31.68057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36.23484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857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SE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MAH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31.6807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36.235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857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25%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MAH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31.68079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36.23436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858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15%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MAH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31.6809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36.23536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858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15%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MAH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31.68098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36.23554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859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JUST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32.50466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35.99942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584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JUST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32.50473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35.99951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580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JUST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32.50476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35.99954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582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JUST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32.50384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35.99865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558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JUST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32.50392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35.99879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562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JUST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32.50411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35.99894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560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UOJ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31.77892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36.21967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761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UOJ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31.77876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36.21982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761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UOJ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31.77859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36.21993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761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UOJ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31.77844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36.22002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761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UOJ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31.77828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36.22013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760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UOJ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31.7759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36.21264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770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S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UOJ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31.77582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36.21281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768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S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UOJ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31.77574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36.21301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767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S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UOJ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31.7756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36.21321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765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S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UOJ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31.77552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36.21339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763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S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BAO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32.3865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35.70568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567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N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BAO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32.38649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35.70553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565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N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BAO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32.38651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35.70526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561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N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BAO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32.3864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35.70498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560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BAO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32.38634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35.70447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562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BAO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32.38471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35.70421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568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BAO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32.38452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35.70434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569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70%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BAO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32.38433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35.70452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570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5%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  <a:tr h="76664">
                <a:tc>
                  <a:txBody>
                    <a:bodyPr/>
                    <a:lstStyle/>
                    <a:p>
                      <a:pPr algn="l" fontAlgn="b"/>
                      <a:r>
                        <a:rPr lang="en-US" sz="400" u="none" strike="noStrike">
                          <a:effectLst/>
                        </a:rPr>
                        <a:t>BAO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2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4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32.3841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35.7047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>
                          <a:effectLst/>
                        </a:rPr>
                        <a:t>563</a:t>
                      </a:r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" u="none" strike="noStrike" dirty="0">
                          <a:effectLst/>
                        </a:rPr>
                        <a:t>20%</a:t>
                      </a:r>
                      <a:endParaRPr lang="en-US" sz="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785" marR="2785" marT="278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5690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00B050"/>
                </a:solidFill>
              </a:rPr>
              <a:t>Next steps</a:t>
            </a:r>
            <a:endParaRPr lang="en-US" sz="3200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181600"/>
          </a:xfrm>
        </p:spPr>
        <p:txBody>
          <a:bodyPr>
            <a:noAutofit/>
          </a:bodyPr>
          <a:lstStyle/>
          <a:p>
            <a:pPr>
              <a:lnSpc>
                <a:spcPts val="3500"/>
              </a:lnSpc>
              <a:spcBef>
                <a:spcPts val="300"/>
              </a:spcBef>
              <a:spcAft>
                <a:spcPts val="300"/>
              </a:spcAft>
            </a:pPr>
            <a:r>
              <a:rPr lang="en-GB" sz="2400" dirty="0" smtClean="0"/>
              <a:t>Develop </a:t>
            </a:r>
            <a:r>
              <a:rPr lang="en-GB" sz="2400" dirty="0"/>
              <a:t>management </a:t>
            </a:r>
            <a:r>
              <a:rPr lang="en-GB" sz="2400" dirty="0" smtClean="0"/>
              <a:t>plans and assessing their </a:t>
            </a:r>
            <a:r>
              <a:rPr lang="en-GB" sz="2400" dirty="0"/>
              <a:t>effects of </a:t>
            </a:r>
            <a:r>
              <a:rPr lang="en-GB" sz="2400" dirty="0" smtClean="0"/>
              <a:t>on </a:t>
            </a:r>
            <a:r>
              <a:rPr lang="en-GB" sz="2400" dirty="0" err="1"/>
              <a:t>dryland</a:t>
            </a:r>
            <a:r>
              <a:rPr lang="en-GB" sz="2400" dirty="0"/>
              <a:t> </a:t>
            </a:r>
            <a:r>
              <a:rPr lang="en-GB" sz="2400" dirty="0" err="1"/>
              <a:t>agrobiodiversity</a:t>
            </a:r>
            <a:r>
              <a:rPr lang="en-GB" sz="2400" dirty="0"/>
              <a:t>. </a:t>
            </a:r>
            <a:endParaRPr lang="en-US" sz="2400" dirty="0"/>
          </a:p>
          <a:p>
            <a:pPr>
              <a:lnSpc>
                <a:spcPts val="3500"/>
              </a:lnSpc>
              <a:spcBef>
                <a:spcPts val="300"/>
              </a:spcBef>
              <a:spcAft>
                <a:spcPts val="300"/>
              </a:spcAft>
            </a:pPr>
            <a:r>
              <a:rPr lang="fr-FR" sz="2400" dirty="0" err="1" smtClean="0"/>
              <a:t>Construct</a:t>
            </a:r>
            <a:r>
              <a:rPr lang="fr-FR" sz="2400" dirty="0" smtClean="0"/>
              <a:t> </a:t>
            </a:r>
            <a:r>
              <a:rPr lang="fr-FR" sz="2400" dirty="0" err="1"/>
              <a:t>species</a:t>
            </a:r>
            <a:r>
              <a:rPr lang="fr-FR" sz="2400" dirty="0"/>
              <a:t> distribution </a:t>
            </a:r>
            <a:r>
              <a:rPr lang="fr-FR" sz="2400" dirty="0" err="1"/>
              <a:t>models</a:t>
            </a:r>
            <a:r>
              <a:rPr lang="fr-FR" sz="2400" dirty="0"/>
              <a:t> </a:t>
            </a:r>
            <a:r>
              <a:rPr lang="fr-FR" sz="2400" dirty="0" smtClean="0"/>
              <a:t>to </a:t>
            </a:r>
            <a:r>
              <a:rPr lang="fr-FR" sz="2400" dirty="0" err="1" smtClean="0"/>
              <a:t>predict</a:t>
            </a:r>
            <a:r>
              <a:rPr lang="fr-FR" sz="2400" dirty="0" smtClean="0"/>
              <a:t> distributions </a:t>
            </a:r>
            <a:r>
              <a:rPr lang="fr-FR" sz="2400" dirty="0"/>
              <a:t>of </a:t>
            </a:r>
            <a:r>
              <a:rPr lang="fr-FR" sz="2400" dirty="0" err="1"/>
              <a:t>wild</a:t>
            </a:r>
            <a:r>
              <a:rPr lang="fr-FR" sz="2400" dirty="0"/>
              <a:t> relatives of </a:t>
            </a:r>
            <a:r>
              <a:rPr lang="fr-FR" sz="2400" dirty="0" err="1"/>
              <a:t>crops</a:t>
            </a:r>
            <a:r>
              <a:rPr lang="fr-FR" sz="2400" dirty="0"/>
              <a:t> </a:t>
            </a:r>
            <a:r>
              <a:rPr lang="fr-FR" sz="2400" dirty="0" err="1"/>
              <a:t>outside</a:t>
            </a:r>
            <a:r>
              <a:rPr lang="fr-FR" sz="2400" dirty="0"/>
              <a:t> the </a:t>
            </a:r>
            <a:r>
              <a:rPr lang="fr-FR" sz="2400" dirty="0" err="1" smtClean="0"/>
              <a:t>surveyed</a:t>
            </a:r>
            <a:r>
              <a:rPr lang="fr-FR" sz="2400" dirty="0" smtClean="0"/>
              <a:t> sites </a:t>
            </a:r>
          </a:p>
          <a:p>
            <a:pPr>
              <a:lnSpc>
                <a:spcPts val="3500"/>
              </a:lnSpc>
              <a:spcBef>
                <a:spcPts val="300"/>
              </a:spcBef>
              <a:spcAft>
                <a:spcPts val="300"/>
              </a:spcAft>
            </a:pPr>
            <a:r>
              <a:rPr lang="fr-FR" sz="2400" dirty="0" smtClean="0"/>
              <a:t>Use </a:t>
            </a:r>
            <a:r>
              <a:rPr lang="fr-FR" sz="2400" dirty="0" err="1"/>
              <a:t>generated</a:t>
            </a:r>
            <a:r>
              <a:rPr lang="fr-FR" sz="2400" dirty="0"/>
              <a:t> </a:t>
            </a:r>
            <a:r>
              <a:rPr lang="fr-FR" sz="2400" dirty="0" err="1"/>
              <a:t>species</a:t>
            </a:r>
            <a:r>
              <a:rPr lang="fr-FR" sz="2400" dirty="0"/>
              <a:t> distribution </a:t>
            </a:r>
            <a:r>
              <a:rPr lang="fr-FR" sz="2400" dirty="0" err="1" smtClean="0"/>
              <a:t>models</a:t>
            </a:r>
            <a:r>
              <a:rPr lang="fr-FR" sz="2400" dirty="0" smtClean="0"/>
              <a:t> in addition to </a:t>
            </a:r>
            <a:r>
              <a:rPr lang="en-GB" sz="2400" dirty="0"/>
              <a:t>GIS/remote sensing </a:t>
            </a:r>
            <a:r>
              <a:rPr lang="en-GB" sz="2400" dirty="0" smtClean="0"/>
              <a:t>tools to </a:t>
            </a:r>
            <a:r>
              <a:rPr lang="fr-FR" sz="2400" dirty="0" err="1" smtClean="0"/>
              <a:t>predict</a:t>
            </a:r>
            <a:r>
              <a:rPr lang="fr-FR" sz="2400" dirty="0" smtClean="0"/>
              <a:t> </a:t>
            </a:r>
            <a:r>
              <a:rPr lang="fr-FR" sz="2400" dirty="0"/>
              <a:t>the </a:t>
            </a:r>
            <a:r>
              <a:rPr lang="fr-FR" sz="2400" dirty="0" smtClean="0"/>
              <a:t>impacts </a:t>
            </a:r>
            <a:r>
              <a:rPr lang="fr-FR" sz="2400" dirty="0"/>
              <a:t>of </a:t>
            </a:r>
            <a:r>
              <a:rPr lang="fr-FR" sz="2400" dirty="0" err="1" smtClean="0"/>
              <a:t>climate</a:t>
            </a:r>
            <a:r>
              <a:rPr lang="fr-FR" sz="2400" dirty="0" smtClean="0"/>
              <a:t> </a:t>
            </a:r>
            <a:r>
              <a:rPr lang="fr-FR" sz="2400" dirty="0"/>
              <a:t>change on </a:t>
            </a:r>
            <a:r>
              <a:rPr lang="fr-FR" sz="2400" dirty="0" err="1"/>
              <a:t>Agrobiodiversity</a:t>
            </a:r>
            <a:r>
              <a:rPr lang="fr-FR" sz="2400" dirty="0"/>
              <a:t> distributions in </a:t>
            </a:r>
            <a:r>
              <a:rPr lang="fr-FR" sz="2400" dirty="0" err="1"/>
              <a:t>dryland</a:t>
            </a:r>
            <a:r>
              <a:rPr lang="fr-FR" sz="2400" dirty="0"/>
              <a:t> </a:t>
            </a:r>
            <a:r>
              <a:rPr lang="fr-FR" sz="2400" dirty="0" err="1" smtClean="0"/>
              <a:t>systems</a:t>
            </a:r>
            <a:endParaRPr lang="fr-FR" sz="2400" dirty="0" smtClean="0"/>
          </a:p>
          <a:p>
            <a:pPr>
              <a:lnSpc>
                <a:spcPts val="3500"/>
              </a:lnSpc>
              <a:spcBef>
                <a:spcPts val="300"/>
              </a:spcBef>
              <a:spcAft>
                <a:spcPts val="300"/>
              </a:spcAft>
            </a:pPr>
            <a:r>
              <a:rPr lang="fr-FR" sz="2400" dirty="0" smtClean="0"/>
              <a:t>Select </a:t>
            </a:r>
            <a:r>
              <a:rPr lang="fr-FR" sz="2400" dirty="0" err="1"/>
              <a:t>biodiversity</a:t>
            </a:r>
            <a:r>
              <a:rPr lang="fr-FR" sz="2400" dirty="0"/>
              <a:t> </a:t>
            </a:r>
            <a:r>
              <a:rPr lang="fr-FR" sz="2400" dirty="0" err="1"/>
              <a:t>hotspots</a:t>
            </a:r>
            <a:r>
              <a:rPr lang="fr-FR" sz="2400" dirty="0"/>
              <a:t> for </a:t>
            </a:r>
            <a:r>
              <a:rPr lang="fr-FR" sz="2400" dirty="0" err="1"/>
              <a:t>crop</a:t>
            </a:r>
            <a:r>
              <a:rPr lang="fr-FR" sz="2400" dirty="0"/>
              <a:t> </a:t>
            </a:r>
            <a:r>
              <a:rPr lang="fr-FR" sz="2400" dirty="0" err="1"/>
              <a:t>wild</a:t>
            </a:r>
            <a:r>
              <a:rPr lang="fr-FR" sz="2400" dirty="0"/>
              <a:t> relatives to </a:t>
            </a:r>
            <a:r>
              <a:rPr lang="fr-FR" sz="2400" dirty="0" err="1"/>
              <a:t>be</a:t>
            </a:r>
            <a:r>
              <a:rPr lang="fr-FR" sz="2400" dirty="0"/>
              <a:t> </a:t>
            </a:r>
            <a:r>
              <a:rPr lang="fr-FR" sz="2400" dirty="0" err="1"/>
              <a:t>recommended</a:t>
            </a:r>
            <a:r>
              <a:rPr lang="fr-FR" sz="2400" dirty="0"/>
              <a:t> for establishment of </a:t>
            </a:r>
            <a:r>
              <a:rPr lang="fr-FR" sz="2400" dirty="0" err="1"/>
              <a:t>protected</a:t>
            </a:r>
            <a:r>
              <a:rPr lang="fr-FR" sz="2400" dirty="0"/>
              <a:t> </a:t>
            </a:r>
            <a:r>
              <a:rPr lang="fr-FR" sz="2400" dirty="0" smtClean="0"/>
              <a:t>areas</a:t>
            </a:r>
          </a:p>
          <a:p>
            <a:pPr>
              <a:lnSpc>
                <a:spcPts val="3500"/>
              </a:lnSpc>
              <a:spcBef>
                <a:spcPts val="300"/>
              </a:spcBef>
              <a:spcAft>
                <a:spcPts val="300"/>
              </a:spcAft>
            </a:pPr>
            <a:r>
              <a:rPr lang="fr-FR" sz="2400" dirty="0"/>
              <a:t>Update the </a:t>
            </a:r>
            <a:r>
              <a:rPr lang="fr-FR" sz="2400" dirty="0" err="1"/>
              <a:t>Agrobiodiversity</a:t>
            </a:r>
            <a:r>
              <a:rPr lang="fr-FR" sz="2400" dirty="0"/>
              <a:t> </a:t>
            </a:r>
            <a:r>
              <a:rPr lang="fr-FR" sz="2400" dirty="0" err="1"/>
              <a:t>database</a:t>
            </a:r>
            <a:r>
              <a:rPr lang="fr-FR" sz="2400" dirty="0"/>
              <a:t> and </a:t>
            </a:r>
            <a:r>
              <a:rPr lang="fr-FR" sz="2400" dirty="0" err="1"/>
              <a:t>make</a:t>
            </a:r>
            <a:r>
              <a:rPr lang="fr-FR" sz="2400" dirty="0"/>
              <a:t> </a:t>
            </a:r>
            <a:r>
              <a:rPr lang="fr-FR" sz="2400" dirty="0" err="1"/>
              <a:t>it</a:t>
            </a:r>
            <a:r>
              <a:rPr lang="fr-FR" sz="2400" dirty="0"/>
              <a:t> open-</a:t>
            </a:r>
            <a:r>
              <a:rPr lang="fr-FR" sz="2400" dirty="0" err="1"/>
              <a:t>access</a:t>
            </a:r>
            <a:r>
              <a:rPr lang="fr-FR" sz="2400" dirty="0"/>
              <a:t> and user-</a:t>
            </a:r>
            <a:r>
              <a:rPr lang="fr-FR" sz="2400" dirty="0" err="1"/>
              <a:t>friendly</a:t>
            </a:r>
            <a:endParaRPr lang="en-GB" sz="2400" dirty="0" smtClean="0"/>
          </a:p>
          <a:p>
            <a:pPr>
              <a:lnSpc>
                <a:spcPts val="3500"/>
              </a:lnSpc>
              <a:spcBef>
                <a:spcPts val="300"/>
              </a:spcBef>
              <a:spcAft>
                <a:spcPts val="300"/>
              </a:spcAft>
            </a:pPr>
            <a:endParaRPr lang="en-GB" sz="2400" dirty="0" smtClean="0"/>
          </a:p>
          <a:p>
            <a:pPr>
              <a:lnSpc>
                <a:spcPts val="3500"/>
              </a:lnSpc>
              <a:spcBef>
                <a:spcPts val="300"/>
              </a:spcBef>
              <a:spcAft>
                <a:spcPts val="300"/>
              </a:spcAft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02086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4638"/>
            <a:ext cx="8458200" cy="1143000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200" dirty="0" smtClean="0">
                <a:solidFill>
                  <a:srgbClr val="00B050"/>
                </a:solidFill>
              </a:rPr>
              <a:t>Promoting medicinal plants cultivation to increase income and alleviate pressure on </a:t>
            </a:r>
            <a:r>
              <a:rPr lang="en-US" sz="3200" dirty="0" err="1" smtClean="0">
                <a:solidFill>
                  <a:srgbClr val="00B050"/>
                </a:solidFill>
              </a:rPr>
              <a:t>agrobiodiversity</a:t>
            </a:r>
            <a:endParaRPr lang="en-US" sz="3200" dirty="0">
              <a:solidFill>
                <a:srgbClr val="00B05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457200" y="1951037"/>
            <a:ext cx="4038600" cy="4525963"/>
          </a:xfr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Relief pressure on wild vegetation of Medicinal plants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Provide a source of income to support the </a:t>
            </a:r>
            <a:r>
              <a:rPr lang="en-US" i="1" dirty="0"/>
              <a:t>in situ </a:t>
            </a:r>
            <a:r>
              <a:rPr lang="en-US" dirty="0"/>
              <a:t>conservation and sustainable use of Dry land Agro biodiversity</a:t>
            </a:r>
          </a:p>
          <a:p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 descr="C:\Documents and Settings\Administrator\Desktop\New Folder\صورة٠٩١٧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8200" y="2743200"/>
            <a:ext cx="4038600" cy="3352800"/>
          </a:xfrm>
          <a:prstGeom prst="rect">
            <a:avLst/>
          </a:prstGeom>
          <a:ln w="38100" cap="sq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944600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ChangeArrowheads="1"/>
          </p:cNvSpPr>
          <p:nvPr/>
        </p:nvSpPr>
        <p:spPr bwMode="auto">
          <a:xfrm>
            <a:off x="152400" y="304800"/>
            <a:ext cx="88392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US" altLang="en-US" sz="3200" dirty="0">
                <a:solidFill>
                  <a:srgbClr val="00B050"/>
                </a:solidFill>
              </a:rPr>
              <a:t>Cultivation of medicinal and aromatic/herbal plants (MAPs) in </a:t>
            </a:r>
            <a:r>
              <a:rPr lang="en-US" altLang="en-US" sz="3200" dirty="0" err="1">
                <a:solidFill>
                  <a:srgbClr val="00B050"/>
                </a:solidFill>
              </a:rPr>
              <a:t>Erak</a:t>
            </a:r>
            <a:endParaRPr lang="en-US" altLang="en-US" sz="3200" dirty="0">
              <a:solidFill>
                <a:srgbClr val="00B050"/>
              </a:solidFill>
            </a:endParaRPr>
          </a:p>
        </p:txBody>
      </p:sp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533400" y="1676400"/>
            <a:ext cx="7696200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US" altLang="en-US" sz="2400" dirty="0"/>
              <a:t>Five farmers at  </a:t>
            </a:r>
            <a:r>
              <a:rPr lang="en-US" altLang="en-US" sz="2400" dirty="0" smtClean="0"/>
              <a:t>ERAK </a:t>
            </a:r>
            <a:r>
              <a:rPr lang="en-US" altLang="en-US" sz="2400" dirty="0"/>
              <a:t>site were </a:t>
            </a:r>
            <a:r>
              <a:rPr lang="en-US" altLang="en-US" sz="2400" dirty="0" smtClean="0"/>
              <a:t>selected</a:t>
            </a:r>
          </a:p>
          <a:p>
            <a:endParaRPr lang="en-US" altLang="en-US" sz="2400" dirty="0"/>
          </a:p>
          <a:p>
            <a:r>
              <a:rPr lang="en-US" sz="2400" dirty="0" smtClean="0"/>
              <a:t>women </a:t>
            </a:r>
            <a:r>
              <a:rPr lang="en-US" sz="2400" dirty="0"/>
              <a:t>and </a:t>
            </a:r>
            <a:r>
              <a:rPr lang="en-US" sz="2400" dirty="0" smtClean="0"/>
              <a:t>men</a:t>
            </a:r>
          </a:p>
          <a:p>
            <a:endParaRPr lang="en-US" sz="2400" dirty="0" smtClean="0"/>
          </a:p>
          <a:p>
            <a:r>
              <a:rPr lang="en-US" sz="2400" dirty="0" smtClean="0"/>
              <a:t>Crocus </a:t>
            </a:r>
            <a:r>
              <a:rPr lang="en-US" sz="2400" dirty="0" err="1"/>
              <a:t>sativus</a:t>
            </a:r>
            <a:r>
              <a:rPr lang="en-US" sz="2400" dirty="0"/>
              <a:t>, Thymus </a:t>
            </a:r>
            <a:r>
              <a:rPr lang="en-US" sz="2400" dirty="0" err="1"/>
              <a:t>spp</a:t>
            </a:r>
            <a:r>
              <a:rPr lang="en-US" sz="2400" dirty="0"/>
              <a:t>, Salvia </a:t>
            </a:r>
            <a:r>
              <a:rPr lang="en-US" sz="2400" dirty="0" err="1"/>
              <a:t>spp</a:t>
            </a:r>
            <a:r>
              <a:rPr lang="en-US" sz="2400" dirty="0"/>
              <a:t>,  cut herbs (Rocca, Basil, Thyme, etc..)]</a:t>
            </a:r>
          </a:p>
          <a:p>
            <a:endParaRPr lang="en-US" altLang="en-US" sz="2400" dirty="0"/>
          </a:p>
        </p:txBody>
      </p:sp>
      <p:pic>
        <p:nvPicPr>
          <p:cNvPr id="4" name="Picture 3" descr="C:\Documents and Settings\Administrator\Desktop\New Folder\صورة٠٩١٢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3600" y="3962400"/>
            <a:ext cx="3048000" cy="2895600"/>
          </a:xfrm>
          <a:prstGeom prst="ellipse">
            <a:avLst/>
          </a:prstGeom>
          <a:ln>
            <a:solidFill>
              <a:schemeClr val="bg2">
                <a:lumMod val="50000"/>
              </a:schemeClr>
            </a:solidFill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234642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C:\Documents and Settings\user\Desktop\Crp11 meeting  lecture\soil analysis karak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15" b="32692"/>
          <a:stretch>
            <a:fillRect/>
          </a:stretch>
        </p:blipFill>
        <p:spPr>
          <a:xfrm>
            <a:off x="112713" y="0"/>
            <a:ext cx="9069387" cy="6858000"/>
          </a:xfrm>
        </p:spPr>
      </p:pic>
      <p:pic>
        <p:nvPicPr>
          <p:cNvPr id="17411" name="Picture 2" descr="C:\Documents and Settings\user\Desktop\Crp11 meeting  lecture\صورة٠٩٣٩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7975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C:\Documents and Settings\Administrator\Desktop\New Folder\صورة٠٩٠٧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152400"/>
            <a:ext cx="3200400" cy="3200400"/>
          </a:xfrm>
          <a:prstGeom prst="rect">
            <a:avLst/>
          </a:prstGeom>
          <a:noFill/>
          <a:ln w="38100" cap="sq">
            <a:solidFill>
              <a:srgbClr val="948A54"/>
            </a:solidFill>
            <a:miter lim="800000"/>
            <a:headEnd/>
            <a:tailEnd/>
          </a:ln>
          <a:effectLst>
            <a:outerShdw dist="38100" dir="2700000" algn="tl" rotWithShape="0">
              <a:srgbClr val="000000">
                <a:alpha val="42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8397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2895600" cy="2133600"/>
          </a:xfrm>
        </p:spPr>
        <p:txBody>
          <a:bodyPr/>
          <a:lstStyle/>
          <a:p>
            <a:r>
              <a:rPr lang="en-US" altLang="en-US" sz="2800" smtClean="0"/>
              <a:t>Farmers were provided with water tank and irrigation system </a:t>
            </a:r>
          </a:p>
        </p:txBody>
      </p:sp>
      <p:pic>
        <p:nvPicPr>
          <p:cNvPr id="4" name="Picture 3" descr="C:\Documents and Settings\Administrator\Desktop\New Folder\صورة٠٩٠٤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0"/>
            <a:ext cx="6248400" cy="6858000"/>
          </a:xfrm>
          <a:prstGeom prst="rect">
            <a:avLst/>
          </a:prstGeom>
          <a:noFill/>
          <a:ln w="38100" cap="sq">
            <a:solidFill>
              <a:srgbClr val="948A54"/>
            </a:solidFill>
            <a:miter lim="800000"/>
            <a:headEnd/>
            <a:tailEnd/>
          </a:ln>
          <a:effectLst>
            <a:outerShdw dist="38100" dir="2700000" algn="tl" rotWithShape="0">
              <a:srgbClr val="000000">
                <a:alpha val="42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Documents and Settings\Administrator\Desktop\New Folder\صورة٠٩١٠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743200"/>
            <a:ext cx="2819400" cy="4114800"/>
          </a:xfrm>
          <a:prstGeom prst="rect">
            <a:avLst/>
          </a:prstGeom>
          <a:ln w="38100" cap="sq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321005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4114800" cy="6858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2400" i="1" dirty="0" smtClean="0">
                <a:solidFill>
                  <a:srgbClr val="00B050"/>
                </a:solidFill>
              </a:rPr>
              <a:t>Salvia</a:t>
            </a:r>
            <a:r>
              <a:rPr lang="en-US" sz="2400" dirty="0" smtClean="0">
                <a:solidFill>
                  <a:srgbClr val="00B050"/>
                </a:solidFill>
              </a:rPr>
              <a:t> at </a:t>
            </a:r>
            <a:r>
              <a:rPr lang="en-US" sz="2400" dirty="0" err="1" smtClean="0">
                <a:solidFill>
                  <a:srgbClr val="00B050"/>
                </a:solidFill>
              </a:rPr>
              <a:t>Eraq</a:t>
            </a:r>
            <a:r>
              <a:rPr lang="en-US" sz="2400" dirty="0" smtClean="0">
                <a:solidFill>
                  <a:srgbClr val="00B050"/>
                </a:solidFill>
              </a:rPr>
              <a:t> Site </a:t>
            </a:r>
            <a:endParaRPr lang="en-US" sz="2400" dirty="0">
              <a:solidFill>
                <a:srgbClr val="00B050"/>
              </a:solidFill>
            </a:endParaRPr>
          </a:p>
        </p:txBody>
      </p:sp>
      <p:pic>
        <p:nvPicPr>
          <p:cNvPr id="14339" name="Picture 2" descr="C:\Documents and Settings\user\Desktop\Crp11 meeting  lecture\صورة٠٩٤٤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52889" y="4295237"/>
            <a:ext cx="3009900" cy="2580508"/>
          </a:xfrm>
        </p:spPr>
      </p:pic>
      <p:pic>
        <p:nvPicPr>
          <p:cNvPr id="4" name="Picture 2" descr="C:\Documents and Settings\user\Desktop\Crp11 meeting  lecture\صورة٠٩٣٨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833" y="2032000"/>
            <a:ext cx="3619500" cy="4826000"/>
          </a:xfrm>
          <a:prstGeom prst="rect">
            <a:avLst/>
          </a:prstGeom>
        </p:spPr>
      </p:pic>
      <p:pic>
        <p:nvPicPr>
          <p:cNvPr id="5" name="Picture 3" descr="C:\Documents and Settings\user\Desktop\Crp11 meeting  lecture\صورة٠٩٤٣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2889" y="0"/>
            <a:ext cx="3007812" cy="4011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99314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2400" i="1" dirty="0" smtClean="0">
                <a:solidFill>
                  <a:srgbClr val="00B050"/>
                </a:solidFill>
              </a:rPr>
              <a:t>Thymus</a:t>
            </a:r>
            <a:r>
              <a:rPr lang="en-US" altLang="en-US" sz="2400" dirty="0" smtClean="0">
                <a:solidFill>
                  <a:srgbClr val="00B050"/>
                </a:solidFill>
              </a:rPr>
              <a:t> at </a:t>
            </a:r>
            <a:r>
              <a:rPr lang="en-US" altLang="en-US" sz="2400" dirty="0" err="1" smtClean="0">
                <a:solidFill>
                  <a:srgbClr val="00B050"/>
                </a:solidFill>
              </a:rPr>
              <a:t>Eraq</a:t>
            </a:r>
            <a:r>
              <a:rPr lang="en-US" altLang="en-US" sz="2400" dirty="0" smtClean="0">
                <a:solidFill>
                  <a:srgbClr val="00B050"/>
                </a:solidFill>
              </a:rPr>
              <a:t> site</a:t>
            </a:r>
          </a:p>
        </p:txBody>
      </p:sp>
      <p:pic>
        <p:nvPicPr>
          <p:cNvPr id="16387" name="Picture 2" descr="C:\Documents and Settings\user\Desktop\Crp11 meeting  lecture\صورة٠٩٤٠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0" y="1600200"/>
            <a:ext cx="4953000" cy="4803775"/>
          </a:xfrm>
        </p:spPr>
      </p:pic>
    </p:spTree>
    <p:extLst>
      <p:ext uri="{BB962C8B-B14F-4D97-AF65-F5344CB8AC3E}">
        <p14:creationId xmlns:p14="http://schemas.microsoft.com/office/powerpoint/2010/main" val="16251821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1417638"/>
          </a:xfrm>
        </p:spPr>
        <p:txBody>
          <a:bodyPr/>
          <a:lstStyle/>
          <a:p>
            <a:r>
              <a:rPr lang="en-US" altLang="en-US" sz="2000" smtClean="0"/>
              <a:t>Average </a:t>
            </a:r>
            <a:r>
              <a:rPr lang="en-US" altLang="en-US" sz="2000" i="1" smtClean="0"/>
              <a:t>Thymus</a:t>
            </a:r>
            <a:r>
              <a:rPr lang="en-US" altLang="en-US" sz="2000" smtClean="0"/>
              <a:t> and </a:t>
            </a:r>
            <a:r>
              <a:rPr lang="en-US" altLang="en-US" sz="2000" i="1" smtClean="0"/>
              <a:t>Salvia</a:t>
            </a:r>
            <a:r>
              <a:rPr lang="en-US" altLang="en-US" sz="2000" smtClean="0"/>
              <a:t> plant height at first cutting stage in April 2014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28600" y="1066800"/>
          <a:ext cx="8763000" cy="510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228600" y="6019800"/>
            <a:ext cx="8763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US" altLang="en-US" dirty="0"/>
              <a:t>Production of both species either  consumed locally  or were  </a:t>
            </a:r>
            <a:r>
              <a:rPr lang="en-US" altLang="en-US" dirty="0" smtClean="0"/>
              <a:t>sold </a:t>
            </a:r>
            <a:r>
              <a:rPr lang="en-US" altLang="en-US" dirty="0"/>
              <a:t>to neighboring  farmers </a:t>
            </a:r>
          </a:p>
        </p:txBody>
      </p:sp>
    </p:spTree>
    <p:extLst>
      <p:ext uri="{BB962C8B-B14F-4D97-AF65-F5344CB8AC3E}">
        <p14:creationId xmlns:p14="http://schemas.microsoft.com/office/powerpoint/2010/main" val="39469520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6858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200" dirty="0" smtClean="0">
                <a:solidFill>
                  <a:srgbClr val="00B050"/>
                </a:solidFill>
              </a:rPr>
              <a:t>Ongoing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381000" y="914400"/>
            <a:ext cx="8305800" cy="54102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ar-SA" b="1" dirty="0" smtClean="0">
                <a:ea typeface="Majalla UI"/>
              </a:rPr>
              <a:t> </a:t>
            </a:r>
            <a:endParaRPr lang="en-US" dirty="0" smtClean="0"/>
          </a:p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Development of Cultivation and handling protocols of medicinal species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Identification of necessary training for farmers to add value for their products at the various stages</a:t>
            </a:r>
          </a:p>
        </p:txBody>
      </p:sp>
    </p:spTree>
    <p:extLst>
      <p:ext uri="{BB962C8B-B14F-4D97-AF65-F5344CB8AC3E}">
        <p14:creationId xmlns:p14="http://schemas.microsoft.com/office/powerpoint/2010/main" val="14504773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sz="3200" dirty="0" smtClean="0">
                <a:solidFill>
                  <a:srgbClr val="00B050"/>
                </a:solidFill>
              </a:rPr>
              <a:t>Promote Medicinal and Aromatic plants – in collaboration with AARINENA</a:t>
            </a:r>
            <a:endParaRPr lang="en-US" sz="3200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" y="1905000"/>
            <a:ext cx="4343400" cy="5105400"/>
          </a:xfrm>
        </p:spPr>
        <p:txBody>
          <a:bodyPr>
            <a:normAutofit fontScale="92500" lnSpcReduction="20000"/>
          </a:bodyPr>
          <a:lstStyle/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B050"/>
                </a:solidFill>
              </a:rPr>
              <a:t>Establishment </a:t>
            </a:r>
            <a:r>
              <a:rPr lang="en-US" dirty="0" smtClean="0">
                <a:solidFill>
                  <a:srgbClr val="00B050"/>
                </a:solidFill>
              </a:rPr>
              <a:t> of Regional </a:t>
            </a:r>
            <a:r>
              <a:rPr lang="en-US" dirty="0">
                <a:solidFill>
                  <a:srgbClr val="00B050"/>
                </a:solidFill>
              </a:rPr>
              <a:t>network for promoting the conservation and sustainable use of MHAP in NENA </a:t>
            </a:r>
            <a:r>
              <a:rPr lang="en-US" dirty="0" smtClean="0">
                <a:solidFill>
                  <a:srgbClr val="00B050"/>
                </a:solidFill>
              </a:rPr>
              <a:t>region</a:t>
            </a:r>
            <a:endParaRPr lang="en-US" sz="2800" dirty="0" smtClean="0">
              <a:solidFill>
                <a:srgbClr val="00B050"/>
              </a:solidFill>
            </a:endParaRPr>
          </a:p>
          <a:p>
            <a:pPr lvl="1"/>
            <a:r>
              <a:rPr lang="en-US" dirty="0" smtClean="0"/>
              <a:t>Development </a:t>
            </a:r>
            <a:r>
              <a:rPr lang="en-US" dirty="0"/>
              <a:t>of concept note of the regional strategy for conservation and use of MHAP. </a:t>
            </a:r>
          </a:p>
          <a:p>
            <a:pPr lvl="1"/>
            <a:r>
              <a:rPr lang="en-US" dirty="0"/>
              <a:t>Draft ideas to implement sub-regional projects on establishing value chain on MHAPs</a:t>
            </a:r>
          </a:p>
          <a:p>
            <a:pPr lvl="1"/>
            <a:r>
              <a:rPr lang="en-US" dirty="0"/>
              <a:t>Develop a </a:t>
            </a:r>
            <a:r>
              <a:rPr lang="en-US" dirty="0" smtClean="0"/>
              <a:t>mechanism </a:t>
            </a:r>
            <a:r>
              <a:rPr lang="en-US" dirty="0"/>
              <a:t>for collaboration </a:t>
            </a:r>
            <a:r>
              <a:rPr lang="en-US" dirty="0" smtClean="0"/>
              <a:t>in </a:t>
            </a:r>
            <a:r>
              <a:rPr lang="en-US" dirty="0"/>
              <a:t>research for utilization of MHAP genetic resources at NENA </a:t>
            </a:r>
            <a:r>
              <a:rPr lang="en-US" dirty="0" smtClean="0"/>
              <a:t>region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3" descr="20131222_122934[1]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4321968"/>
            <a:ext cx="4508500" cy="2536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78767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200" dirty="0" smtClean="0">
                <a:solidFill>
                  <a:srgbClr val="00B050"/>
                </a:solidFill>
              </a:rPr>
              <a:t>Working team </a:t>
            </a:r>
            <a:endParaRPr lang="en-US" sz="3200" dirty="0">
              <a:solidFill>
                <a:srgbClr val="00B050"/>
              </a:solidFill>
            </a:endParaRPr>
          </a:p>
        </p:txBody>
      </p:sp>
      <p:sp>
        <p:nvSpPr>
          <p:cNvPr id="23555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en-US" sz="2400" b="1" dirty="0" smtClean="0"/>
              <a:t>NCARE: </a:t>
            </a:r>
            <a:r>
              <a:rPr lang="en-US" altLang="en-US" sz="2400" dirty="0" err="1" smtClean="0"/>
              <a:t>Maha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Syouf</a:t>
            </a:r>
            <a:r>
              <a:rPr lang="en-US" altLang="en-US" sz="2400" dirty="0" smtClean="0"/>
              <a:t>, </a:t>
            </a:r>
            <a:r>
              <a:rPr lang="en-US" altLang="en-US" sz="2400" dirty="0" err="1" smtClean="0"/>
              <a:t>Iyad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Musalam</a:t>
            </a:r>
            <a:r>
              <a:rPr lang="en-US" altLang="en-US" sz="2400" dirty="0" smtClean="0"/>
              <a:t>, Ahmed </a:t>
            </a:r>
            <a:r>
              <a:rPr lang="en-US" altLang="en-US" sz="2400" dirty="0" err="1" smtClean="0"/>
              <a:t>Sharydeh</a:t>
            </a:r>
            <a:r>
              <a:rPr lang="en-US" altLang="en-US" sz="2400" dirty="0" smtClean="0"/>
              <a:t>,  </a:t>
            </a:r>
            <a:r>
              <a:rPr lang="en-US" altLang="en-US" sz="2400" dirty="0" err="1" smtClean="0"/>
              <a:t>Ala</a:t>
            </a:r>
            <a:r>
              <a:rPr lang="en-US" altLang="en-US" sz="2400" dirty="0" smtClean="0"/>
              <a:t> Quran, </a:t>
            </a:r>
            <a:r>
              <a:rPr lang="en-US" altLang="en-US" sz="2400" dirty="0" err="1" smtClean="0"/>
              <a:t>Majeda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Thnaibat</a:t>
            </a:r>
            <a:endParaRPr lang="en-US" altLang="en-US" sz="2400" dirty="0" smtClean="0"/>
          </a:p>
          <a:p>
            <a:pPr>
              <a:lnSpc>
                <a:spcPct val="150000"/>
              </a:lnSpc>
            </a:pPr>
            <a:r>
              <a:rPr lang="en-US" altLang="en-US" sz="2400" b="1" dirty="0" smtClean="0"/>
              <a:t>AARINENA</a:t>
            </a:r>
            <a:r>
              <a:rPr lang="en-US" altLang="en-US" sz="2400" dirty="0" smtClean="0"/>
              <a:t>: Mohammad </a:t>
            </a:r>
            <a:r>
              <a:rPr lang="en-US" altLang="en-US" sz="2400" dirty="0" err="1" smtClean="0"/>
              <a:t>Ajlouni</a:t>
            </a:r>
            <a:endParaRPr lang="en-US" altLang="en-US" sz="2400" dirty="0"/>
          </a:p>
          <a:p>
            <a:pPr>
              <a:lnSpc>
                <a:spcPct val="150000"/>
              </a:lnSpc>
            </a:pPr>
            <a:r>
              <a:rPr lang="en-US" altLang="en-US" sz="2400" b="1" dirty="0" smtClean="0"/>
              <a:t>ICARDA: </a:t>
            </a:r>
            <a:r>
              <a:rPr lang="en-US" altLang="en-US" sz="2400" dirty="0" smtClean="0"/>
              <a:t>Ahmed </a:t>
            </a:r>
            <a:r>
              <a:rPr lang="en-US" altLang="en-US" sz="2400" dirty="0" err="1" smtClean="0"/>
              <a:t>Amri</a:t>
            </a:r>
            <a:r>
              <a:rPr lang="en-US" altLang="en-US" sz="2400" dirty="0" smtClean="0"/>
              <a:t>, Ali </a:t>
            </a:r>
            <a:r>
              <a:rPr lang="en-US" altLang="en-US" sz="2400" dirty="0" err="1" smtClean="0"/>
              <a:t>Shehadeh</a:t>
            </a:r>
            <a:r>
              <a:rPr lang="en-US" altLang="en-US" sz="2400" dirty="0" smtClean="0"/>
              <a:t>, Mariana Yazbek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5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3017324"/>
              </p:ext>
            </p:extLst>
          </p:nvPr>
        </p:nvGraphicFramePr>
        <p:xfrm>
          <a:off x="7372350" y="1428750"/>
          <a:ext cx="1771650" cy="1771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Photo Editor Photo" r:id="rId4" imgW="4552381" imgH="4390476" progId="">
                  <p:embed/>
                </p:oleObj>
              </mc:Choice>
              <mc:Fallback>
                <p:oleObj name="Photo Editor Photo" r:id="rId4" imgW="4552381" imgH="4390476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13043" r="8696" b="7988"/>
                      <a:stretch>
                        <a:fillRect/>
                      </a:stretch>
                    </p:blipFill>
                    <p:spPr bwMode="auto">
                      <a:xfrm>
                        <a:off x="7372350" y="1428750"/>
                        <a:ext cx="1771650" cy="1771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AutoShape 2" descr="data:image/jpeg;base64,/9j/4AAQSkZJRgABAQAAAQABAAD/2wCEAAkGBhMQEBUTEhQWExQTGRcZFhgUGBgWGRghFxceHhkdGhwXHCYqHBskGxgcHy8gLygpODgsFR8xNTAqNSYrLCkBCQoKDgwOGg8PGikkHCQsLDQ1KioqNCwvLy8qLDQsLTQsLC0sLC8rLCosLC0sLywuKi8sLykqLCwsNCwsKSkvLP/AABEIAGwAiAMBIgACEQEDEQH/xAAbAAEAAwEBAQEAAAAAAAAAAAAABAUGAwIHAf/EADoQAAIBAgUCBAUCBAMJAAAAAAECAwARBAUSITFBUQYTImEUMnGBkaGxQmLB4QdT0RUjUnKCkrLw8f/EABkBAAIDAQAAAAAAAAAAAAAAAAADAQIEBf/EACsRAAICAQMDAwMEAwAAAAAAAAECABEDBBIhMUFhUYGREyLBFKGx8FJx4f/aAAwDAQACEQMRAD8A+40pSiEUpX4DRCftKqfEebyYWFpViEiqLsdVrb24tvzVbLm2IOG+IWWL5BJp8ogW06rai5N+nHPas2TUoh2m7/vrNWPSu6huKJr39rr3mopVVk2ZfF4ZHYGMyKCQCQRfsencexrN5AztPikkklfy3Maf7xxZTfsfm9/baq5NUq7SOQZZNISH3GivUe9Tc0rA4DNcRhLyu7zwa5FcN6mjCSFQ6k8iw3FX+fZkxwyzYaWxZowhsGVvMYKL37XvUJrEdSa5HaXyaF1cKCCCavtfn0l/Ss5m+fSYPDCVisug2e40Frna2nYW+hqXH4hKreaF4wBcspEijbe5XcW91q41WMmriTpcm3cORZHx46/tLilccNi0lUMjBlYAgjqDwa7VoBvpM5BBoxSlKmRFKUohFKqfFLsuEkZGZSoBJXm2oarf9N6zMHiibAyeVO3xMQ31qLyIOhcdvqd+h6Vly6pcThW+ZtwaN86bkIv078ft3mzzK/kyaedD2+uk2rAYPNzgHVkkM0DqjSxi7NESoJbbgXPW3b3raS51DLA7RsJLoxCx+pztbZRve5A461WZHgWbCrG0fkME06bKdwttRA2JPJB771l1Vs6nGef7/M06VhixsMq8XRB4/wC8eJbzNHi8M2lgUlQjV03HP2/pWC8MYeLFweS0rmRLgqshsoB9JC8Eb+9abJvCyYbUg1OrghhIxZTfn0fL07VbQZWEPpAUdlAA/ApWRH1BVivI4Mlc6adXTGSQSCD0qvn8ShyXHYiCUwzxPKP4ZkC2I/nBIsf/AH3qLlnnx4ueRsO4WZg6+qO+wOx9WxO34rZyYYGvPwa0w6TJtCg8Axf6xfuO0fcKPX/frKHw8jlGSaIxnW53KsG1sW2sfe29Vk+Ty4bERxxi+FeTzCP8sqCbD+Umx+o/O0XDAG9epIg3NX/Rkp5HeUGtIcsBwe35HkTEeK8Ukz4fCq41NJqkCndQq339/wC1SzhsSDGqvriZrSl1XUFsb8bEN8vHWr7McmjmWzorW41KDb6E8VAbw9p0lHkXTuF1syXttdSbkA72uKy5NO4ezNCarGcaoOKvqL5Pf+PiVOf4JpGSPDny3hiZwybFRxElxwCQ23YVf+G87+KgVzs1rMOzLsw/NQMnw0yyS+foYyMpDpsCAtguki66bdz85qsnxRy/FzIov8QA8C9C7elh9L+o+w96nG5xN9Tt3l2QZl+iKLAWD6/5c+9+AJrcBm0U9/LYErsynZlPZlO4qZWfyfJVh0lQpex1yaRrcsbuS3O56VPmz+BJViaQa2OkDmxPAJHBPaujhz2t5OPzOdlwguRhsiWNKUrVMsj5hErROrkBWVgxOwAINz9hWY8LwrNhVCq0V1sSRYsSN3F73ud7n9q1xF64phrNeseowfUZT2mrFn2YynkH48SnyXw6mFuIlAv8zcs31P8ASrqOAA3rrSmYtOuPpF5Mz5DuY8xalKVoiZivGv8AiKuEY4fDjzcSen8Md+rdz/KKq8h8YY7DIDj0aWNt9YADrfuBsR7bVIw8ETZjiHIVm8w2Ox4RRz36far9lBFmtbrfj73rnZtWUegJdcdi7nLOf8Q8JBhhMriUvcRop9THsQflA6k1jct8XZnG5xEw1RSHaIjSoHZDyDbvzVllWRYdmDMi61aS1xuPVt+nFaXyxaxAI6g8VXJrSDQEBjLC7k7IfEcWMTVGdxbUjCzKT3/1q0r554cPl4qML6Q/mX6X0sLfvX0OugjbluLBsTx5QveoeYZUkrpIVBePUFPbVbV+wqfSofGrqVI6xiuymwZl5FxMjPCx+HQDZ4vWZL34Y20gWFxa+/IqixKk4vCwGNU8jXIdHyNtYNvvckdbm/U19BeAE71kxkUkWOaQsZY3jCqzEakswOk/8QPf2371yNVgdF46TraXUqd10ODQ81X5PX2mpwZJUXpXSFbKK/K6+MUgE5DGyZ0pSlMlYpQmuLYtA4jLDWwJA6kDmiE7V8v8T+I8djpnwuEUwRKzo8l7M+k2bcfKv03/AGr6hWHwOGMU8qkAnzHfbkhybEA80jUOyJayQLMr8o8KyYOO0ThyfnRx6W+nvUuSaeRU8tQoe/zNq06eeRt+tXAxI6eo9hz978feoGXyghbWby2fXpINtRNrd+a429jyesYVHQGRGySaMao5NbcsrcN+efvXnDZlNKCqxgsCF9TelTvckdeOpNXfxK9PUegXc/2+9U2WAxzOpsWLarKwOxB292F+KlWLA7usqy7SNp4jF5bilKzRyq8ydHHp+g9vxVz4Z8ZDFMYpYzDMvIvdDY2Ok9/Y/rQYpeh1Hsu5/HT71nZ4Ph51Lugd5AyoGu9id9u2/PFa9JmYnaZDrtqp9IpXmNrgH2rzJiFUqpYAubKDybC+32rqSs6V5ZAa9UqCL6wgClKVMIpSlEJzxD6UJsWsCbDk26Cs0+Ijxs0EsD6ZImGtW2bTffbrbf8ANamsp4iwEEUgleKRQx3lhNip/mHS/elv0lG6Sw8PZmZBKWO3nOqfToBUjN8mE1mU6JF+Vhz/APPas/gcRG0mGhw7FkjLyyFhY7X+b33rS5PmoxEQkG1ywt/ym39/vUI1ijBWmQjiM50u52dhIqgKCV9+bbVYtlUdgEHllflZNiP9foagKqw4mVZJBGXkZ477A6u5OxPtUzH5iII2eZgioQNQ3Lki4Ean+I/euTmxuH2rNC7asyHg1km+aTSGZw+gaS2iw56XqVPkMLqAF0EcMvI+veqbJcdOAZJIikLMzIV9TJq51j+MG177VoYpy4JBVVFiXuCtrXuL8D3NRlx5MZkKFI5mYGIxkkiwQOFLLd5LXcWYgAE8fXnetJkHgGKBvMkJklO5ZjqJPuTzUPws8UmNkaBtcaqqhul99VjbcXPNazN8xGHheQ76RsO5Ow/WutjUKt1UV0HMieJsaYsLIYzZgAPpqNr1AxCg4iLFSuEgRFMdzuSw3sPv+lRMVil+IfW6+Ti4AQXOwIG369PeueW4CHESqhmkxBjUWsumNQNgCe233qpazFE2ZrsHjFlXUl9J4JBF/cX6V3r8VbCwr9rRHRSlKIRSlKIRXOeLUpU2N+4uPwea6UohMfNl+Ij1qsGHGtWUSIfLNmHYmvMKvDLgoF20gs9iCCT817cgD960uaZRFiV0yre3B4I+hrPLlpwkoMODLno/m352O1tqQy0YorUssMIcej60DaHZT9jsfuKgD/D6HzFYsxRCSqEkqt+bA8VN8O5c+FjbWty7FvR6tNwNj3t7VPmz2BG0vIEbswK/uKYp4+6XB45kpcMoXTYae1ZrNfAccxsGZYy2pkBOknuRV3/t7D/50f8A3CukebRN8rh+noBb/wAQbVaxJsSpxPk5ZANCgFiFH9T9AN6iYgvNicVAwLB4gUt00i6/S5NTvEeXNio0CJco4PrOi46jfvVVisO00uqTCTBjZSUk2sON9hSXJvxKNZM/MJgcQUiifCRsEFg0jXAubk7GtZgsAkK2RFS/OkWuaj5VkseHB0Xu1rljc7dB2FWFMRakqtRSlKvLxSlKIRSlKIRSlKIRSlKITxKCVOkgN0JFwPtVThPDa6vMxB8+U9WHpA6ALwBVzSoIB6yCAZy+FS2nStu1hb8VVT+H9BL4V/Je9yu5jb6r/UVdUoKgwIBnODVpGu2q2+m9r+166UpUyYpSlEIpSlEIpSlEJ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8" name="Picture 4" descr="http://www.aarinena.org/images/common/ARM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550" y="3514724"/>
            <a:ext cx="1619250" cy="1285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81606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5704</TotalTime>
  <Words>1802</Words>
  <Application>Microsoft Office PowerPoint</Application>
  <PresentationFormat>On-screen Show (4:3)</PresentationFormat>
  <Paragraphs>1011</Paragraphs>
  <Slides>18</Slides>
  <Notes>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0" baseType="lpstr">
      <vt:lpstr>Office Theme</vt:lpstr>
      <vt:lpstr>Photo Editor Photo</vt:lpstr>
      <vt:lpstr>Monitoring dryland agrobiodiversity and promoting its in situ/on-farm conservation and sustainable use   Promoting medicinal plants cultivation to increase income and alleviate pressure on agrobiodiversity  Maha SYOUF, Iyad MUSALLEM, Mariana YAZBEK </vt:lpstr>
      <vt:lpstr>PowerPoint Presentation</vt:lpstr>
      <vt:lpstr>Objectives </vt:lpstr>
      <vt:lpstr>Sites/monitoring area selection</vt:lpstr>
      <vt:lpstr>PowerPoint Presentation</vt:lpstr>
      <vt:lpstr>PowerPoint Presentation</vt:lpstr>
      <vt:lpstr>Ecogeographic / botanic survey conducted</vt:lpstr>
      <vt:lpstr>Next steps</vt:lpstr>
      <vt:lpstr>Promoting medicinal plants cultivation to increase income and alleviate pressure on agrobiodiversity</vt:lpstr>
      <vt:lpstr>PowerPoint Presentation</vt:lpstr>
      <vt:lpstr>PowerPoint Presentation</vt:lpstr>
      <vt:lpstr>Farmers were provided with water tank and irrigation system </vt:lpstr>
      <vt:lpstr>Salvia at Eraq Site </vt:lpstr>
      <vt:lpstr>Thymus at Eraq site</vt:lpstr>
      <vt:lpstr>Average Thymus and Salvia plant height at first cutting stage in April 2014</vt:lpstr>
      <vt:lpstr>Ongoing</vt:lpstr>
      <vt:lpstr>Promote Medicinal and Aromatic plants – in collaboration with AARINENA</vt:lpstr>
      <vt:lpstr>Working team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ICARDA</dc:creator>
  <cp:lastModifiedBy>dell</cp:lastModifiedBy>
  <cp:revision>433</cp:revision>
  <cp:lastPrinted>2014-06-26T11:08:46Z</cp:lastPrinted>
  <dcterms:created xsi:type="dcterms:W3CDTF">2014-03-24T21:14:37Z</dcterms:created>
  <dcterms:modified xsi:type="dcterms:W3CDTF">2014-09-22T12:43:58Z</dcterms:modified>
</cp:coreProperties>
</file>