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7" r:id="rId2"/>
    <p:sldId id="281" r:id="rId3"/>
    <p:sldId id="283" r:id="rId4"/>
    <p:sldId id="285" r:id="rId5"/>
    <p:sldId id="269" r:id="rId6"/>
    <p:sldId id="294" r:id="rId7"/>
    <p:sldId id="286" r:id="rId8"/>
    <p:sldId id="295" r:id="rId9"/>
    <p:sldId id="272" r:id="rId10"/>
    <p:sldId id="284" r:id="rId11"/>
    <p:sldId id="262" r:id="rId12"/>
    <p:sldId id="296" r:id="rId13"/>
    <p:sldId id="277" r:id="rId14"/>
    <p:sldId id="274" r:id="rId15"/>
    <p:sldId id="282" r:id="rId16"/>
    <p:sldId id="297" r:id="rId17"/>
    <p:sldId id="25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94718" autoAdjust="0"/>
  </p:normalViewPr>
  <p:slideViewPr>
    <p:cSldViewPr snapToGrid="0" snapToObjects="1">
      <p:cViewPr>
        <p:scale>
          <a:sx n="75" d="100"/>
          <a:sy n="75" d="100"/>
        </p:scale>
        <p:origin x="-1096" y="-200"/>
      </p:cViewPr>
      <p:guideLst>
        <p:guide orient="horz" pos="2729"/>
        <p:guide pos="4852"/>
      </p:guideLst>
    </p:cSldViewPr>
  </p:slideViewPr>
  <p:outlineViewPr>
    <p:cViewPr>
      <p:scale>
        <a:sx n="33" d="100"/>
        <a:sy n="33" d="100"/>
      </p:scale>
      <p:origin x="0" y="45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0726486718343086"/>
          <c:y val="0.040625"/>
          <c:w val="0.56336820981035"/>
          <c:h val="0.752069881889764"/>
        </c:manualLayout>
      </c:layout>
      <c:barChart>
        <c:barDir val="col"/>
        <c:grouping val="stacked"/>
        <c:varyColors val="0"/>
        <c:ser>
          <c:idx val="0"/>
          <c:order val="0"/>
          <c:tx>
            <c:strRef>
              <c:f>Sheet1!$A$2</c:f>
              <c:strCache>
                <c:ptCount val="1"/>
                <c:pt idx="0">
                  <c:v>Journal primary data</c:v>
                </c:pt>
              </c:strCache>
            </c:strRef>
          </c:tx>
          <c:spPr>
            <a:pattFill prst="wdUpDiag">
              <a:fgClr>
                <a:srgbClr val="FF0000"/>
              </a:fgClr>
              <a:bgClr>
                <a:prstClr val="white"/>
              </a:bgClr>
            </a:pattFill>
          </c:spPr>
          <c:invertIfNegative val="0"/>
          <c:cat>
            <c:numRef>
              <c:f>Sheet1!$B$1:$L$1</c:f>
              <c:numCache>
                <c:formatCode>General</c:formatCode>
                <c:ptCount val="11"/>
                <c:pt idx="0">
                  <c:v>2003.0</c:v>
                </c:pt>
                <c:pt idx="1">
                  <c:v>2004.0</c:v>
                </c:pt>
                <c:pt idx="2">
                  <c:v>2005.0</c:v>
                </c:pt>
                <c:pt idx="3">
                  <c:v>2006.0</c:v>
                </c:pt>
                <c:pt idx="4">
                  <c:v>2007.0</c:v>
                </c:pt>
                <c:pt idx="5">
                  <c:v>2008.0</c:v>
                </c:pt>
                <c:pt idx="6">
                  <c:v>2009.0</c:v>
                </c:pt>
                <c:pt idx="7">
                  <c:v>2010.0</c:v>
                </c:pt>
                <c:pt idx="8">
                  <c:v>2011.0</c:v>
                </c:pt>
                <c:pt idx="9">
                  <c:v>2012.0</c:v>
                </c:pt>
                <c:pt idx="10">
                  <c:v>2013.0</c:v>
                </c:pt>
              </c:numCache>
            </c:numRef>
          </c:cat>
          <c:val>
            <c:numRef>
              <c:f>Sheet1!$B$2:$L$2</c:f>
              <c:numCache>
                <c:formatCode>General</c:formatCode>
                <c:ptCount val="11"/>
                <c:pt idx="0">
                  <c:v>27.0</c:v>
                </c:pt>
                <c:pt idx="1">
                  <c:v>14.0</c:v>
                </c:pt>
                <c:pt idx="2">
                  <c:v>31.0</c:v>
                </c:pt>
                <c:pt idx="3">
                  <c:v>56.0</c:v>
                </c:pt>
                <c:pt idx="4">
                  <c:v>47.0</c:v>
                </c:pt>
                <c:pt idx="5">
                  <c:v>43.0</c:v>
                </c:pt>
                <c:pt idx="6">
                  <c:v>46.0</c:v>
                </c:pt>
                <c:pt idx="7">
                  <c:v>53.0</c:v>
                </c:pt>
                <c:pt idx="8">
                  <c:v>61.0</c:v>
                </c:pt>
                <c:pt idx="9">
                  <c:v>50.0</c:v>
                </c:pt>
                <c:pt idx="10">
                  <c:v>69.0</c:v>
                </c:pt>
              </c:numCache>
            </c:numRef>
          </c:val>
        </c:ser>
        <c:ser>
          <c:idx val="1"/>
          <c:order val="1"/>
          <c:tx>
            <c:strRef>
              <c:f>Sheet1!$A$3</c:f>
              <c:strCache>
                <c:ptCount val="1"/>
                <c:pt idx="0">
                  <c:v>Journal secondary data</c:v>
                </c:pt>
              </c:strCache>
            </c:strRef>
          </c:tx>
          <c:spPr>
            <a:solidFill>
              <a:srgbClr val="FF0000"/>
            </a:solidFill>
            <a:ln>
              <a:solidFill>
                <a:srgbClr val="4F81BD"/>
              </a:solidFill>
            </a:ln>
          </c:spPr>
          <c:invertIfNegative val="0"/>
          <c:cat>
            <c:numRef>
              <c:f>Sheet1!$B$1:$L$1</c:f>
              <c:numCache>
                <c:formatCode>General</c:formatCode>
                <c:ptCount val="11"/>
                <c:pt idx="0">
                  <c:v>2003.0</c:v>
                </c:pt>
                <c:pt idx="1">
                  <c:v>2004.0</c:v>
                </c:pt>
                <c:pt idx="2">
                  <c:v>2005.0</c:v>
                </c:pt>
                <c:pt idx="3">
                  <c:v>2006.0</c:v>
                </c:pt>
                <c:pt idx="4">
                  <c:v>2007.0</c:v>
                </c:pt>
                <c:pt idx="5">
                  <c:v>2008.0</c:v>
                </c:pt>
                <c:pt idx="6">
                  <c:v>2009.0</c:v>
                </c:pt>
                <c:pt idx="7">
                  <c:v>2010.0</c:v>
                </c:pt>
                <c:pt idx="8">
                  <c:v>2011.0</c:v>
                </c:pt>
                <c:pt idx="9">
                  <c:v>2012.0</c:v>
                </c:pt>
                <c:pt idx="10">
                  <c:v>2013.0</c:v>
                </c:pt>
              </c:numCache>
            </c:numRef>
          </c:cat>
          <c:val>
            <c:numRef>
              <c:f>Sheet1!$B$3:$L$3</c:f>
              <c:numCache>
                <c:formatCode>General</c:formatCode>
                <c:ptCount val="11"/>
                <c:pt idx="0">
                  <c:v>8.0</c:v>
                </c:pt>
                <c:pt idx="1">
                  <c:v>23.0</c:v>
                </c:pt>
                <c:pt idx="2">
                  <c:v>11.0</c:v>
                </c:pt>
                <c:pt idx="3">
                  <c:v>27.0</c:v>
                </c:pt>
                <c:pt idx="4">
                  <c:v>32.0</c:v>
                </c:pt>
                <c:pt idx="5">
                  <c:v>35.0</c:v>
                </c:pt>
                <c:pt idx="6">
                  <c:v>28.0</c:v>
                </c:pt>
                <c:pt idx="7">
                  <c:v>57.0</c:v>
                </c:pt>
                <c:pt idx="8">
                  <c:v>41.0</c:v>
                </c:pt>
                <c:pt idx="9">
                  <c:v>46.0</c:v>
                </c:pt>
                <c:pt idx="10">
                  <c:v>51.0</c:v>
                </c:pt>
              </c:numCache>
            </c:numRef>
          </c:val>
        </c:ser>
        <c:ser>
          <c:idx val="2"/>
          <c:order val="2"/>
          <c:tx>
            <c:strRef>
              <c:f>Sheet1!$A$4</c:f>
              <c:strCache>
                <c:ptCount val="1"/>
                <c:pt idx="0">
                  <c:v>Other publications </c:v>
                </c:pt>
              </c:strCache>
            </c:strRef>
          </c:tx>
          <c:spPr>
            <a:solidFill>
              <a:schemeClr val="accent3">
                <a:lumMod val="60000"/>
                <a:lumOff val="40000"/>
              </a:schemeClr>
            </a:solidFill>
          </c:spPr>
          <c:invertIfNegative val="0"/>
          <c:cat>
            <c:numRef>
              <c:f>Sheet1!$B$1:$L$1</c:f>
              <c:numCache>
                <c:formatCode>General</c:formatCode>
                <c:ptCount val="11"/>
                <c:pt idx="0">
                  <c:v>2003.0</c:v>
                </c:pt>
                <c:pt idx="1">
                  <c:v>2004.0</c:v>
                </c:pt>
                <c:pt idx="2">
                  <c:v>2005.0</c:v>
                </c:pt>
                <c:pt idx="3">
                  <c:v>2006.0</c:v>
                </c:pt>
                <c:pt idx="4">
                  <c:v>2007.0</c:v>
                </c:pt>
                <c:pt idx="5">
                  <c:v>2008.0</c:v>
                </c:pt>
                <c:pt idx="6">
                  <c:v>2009.0</c:v>
                </c:pt>
                <c:pt idx="7">
                  <c:v>2010.0</c:v>
                </c:pt>
                <c:pt idx="8">
                  <c:v>2011.0</c:v>
                </c:pt>
                <c:pt idx="9">
                  <c:v>2012.0</c:v>
                </c:pt>
                <c:pt idx="10">
                  <c:v>2013.0</c:v>
                </c:pt>
              </c:numCache>
            </c:numRef>
          </c:cat>
          <c:val>
            <c:numRef>
              <c:f>Sheet1!$B$4:$L$4</c:f>
              <c:numCache>
                <c:formatCode>General</c:formatCode>
                <c:ptCount val="11"/>
                <c:pt idx="0">
                  <c:v>403.0</c:v>
                </c:pt>
                <c:pt idx="1">
                  <c:v>263.0</c:v>
                </c:pt>
                <c:pt idx="2">
                  <c:v>236.0</c:v>
                </c:pt>
                <c:pt idx="3">
                  <c:v>378.0</c:v>
                </c:pt>
                <c:pt idx="4">
                  <c:v>327.0</c:v>
                </c:pt>
                <c:pt idx="5">
                  <c:v>342.0</c:v>
                </c:pt>
                <c:pt idx="6">
                  <c:v>269.0</c:v>
                </c:pt>
                <c:pt idx="7">
                  <c:v>265.0</c:v>
                </c:pt>
                <c:pt idx="8">
                  <c:v>271.0</c:v>
                </c:pt>
                <c:pt idx="9">
                  <c:v>257.0</c:v>
                </c:pt>
                <c:pt idx="10">
                  <c:v>173.0</c:v>
                </c:pt>
              </c:numCache>
            </c:numRef>
          </c:val>
        </c:ser>
        <c:dLbls>
          <c:showLegendKey val="0"/>
          <c:showVal val="0"/>
          <c:showCatName val="0"/>
          <c:showSerName val="0"/>
          <c:showPercent val="0"/>
          <c:showBubbleSize val="0"/>
        </c:dLbls>
        <c:gapWidth val="150"/>
        <c:overlap val="100"/>
        <c:axId val="-2143959720"/>
        <c:axId val="-2143931672"/>
      </c:barChart>
      <c:catAx>
        <c:axId val="-2143959720"/>
        <c:scaling>
          <c:orientation val="minMax"/>
        </c:scaling>
        <c:delete val="0"/>
        <c:axPos val="b"/>
        <c:numFmt formatCode="General" sourceLinked="1"/>
        <c:majorTickMark val="out"/>
        <c:minorTickMark val="none"/>
        <c:tickLblPos val="nextTo"/>
        <c:txPr>
          <a:bodyPr rot="5400000" vert="horz"/>
          <a:lstStyle/>
          <a:p>
            <a:pPr>
              <a:defRPr/>
            </a:pPr>
            <a:endParaRPr lang="en-US"/>
          </a:p>
        </c:txPr>
        <c:crossAx val="-2143931672"/>
        <c:crosses val="autoZero"/>
        <c:auto val="1"/>
        <c:lblAlgn val="ctr"/>
        <c:lblOffset val="100"/>
        <c:noMultiLvlLbl val="0"/>
      </c:catAx>
      <c:valAx>
        <c:axId val="-2143931672"/>
        <c:scaling>
          <c:orientation val="minMax"/>
        </c:scaling>
        <c:delete val="0"/>
        <c:axPos val="l"/>
        <c:majorGridlines/>
        <c:numFmt formatCode="General" sourceLinked="1"/>
        <c:majorTickMark val="out"/>
        <c:minorTickMark val="none"/>
        <c:tickLblPos val="nextTo"/>
        <c:crossAx val="-2143959720"/>
        <c:crosses val="autoZero"/>
        <c:crossBetween val="between"/>
      </c:valAx>
      <c:spPr>
        <a:ln>
          <a:solidFill>
            <a:schemeClr val="tx1">
              <a:alpha val="98000"/>
            </a:schemeClr>
          </a:solidFill>
        </a:ln>
      </c:spPr>
    </c:plotArea>
    <c:legend>
      <c:legendPos val="r"/>
      <c:layout/>
      <c:overlay val="0"/>
    </c:legend>
    <c:plotVisOnly val="1"/>
    <c:dispBlanksAs val="gap"/>
    <c:showDLblsOverMax val="0"/>
  </c:chart>
  <c:txPr>
    <a:bodyPr/>
    <a:lstStyle/>
    <a:p>
      <a:pPr>
        <a:defRPr sz="1400" b="1">
          <a:latin typeface="Arial"/>
          <a:cs typeface="Aria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3988C8-1585-A647-84A1-1535EE128EC2}" type="datetimeFigureOut">
              <a:rPr lang="en-US" smtClean="0"/>
              <a:t>9/30/14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4B8C4D-6288-1B43-9C69-75A97F5DB17D}" type="slidenum">
              <a:rPr lang="en-US" smtClean="0"/>
              <a:t>‹#›</a:t>
            </a:fld>
            <a:endParaRPr lang="en-US"/>
          </a:p>
        </p:txBody>
      </p:sp>
    </p:spTree>
    <p:extLst>
      <p:ext uri="{BB962C8B-B14F-4D97-AF65-F5344CB8AC3E}">
        <p14:creationId xmlns:p14="http://schemas.microsoft.com/office/powerpoint/2010/main" val="2626756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623351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685800" y="3886200"/>
            <a:ext cx="623351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4AA16D9C-839F-0543-B312-A3DC2400AE06}" type="datetimeFigureOut">
              <a:rPr lang="en-US" smtClean="0"/>
              <a:t>9/30/14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3023143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A16D9C-839F-0543-B312-A3DC2400AE06}" type="datetimeFigureOut">
              <a:rPr lang="en-US" smtClean="0"/>
              <a:t>9/30/14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2370758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A16D9C-839F-0543-B312-A3DC2400AE06}" type="datetimeFigureOut">
              <a:rPr lang="en-US" smtClean="0"/>
              <a:t>9/30/14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2105076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AA16D9C-839F-0543-B312-A3DC2400AE06}" type="datetimeFigureOut">
              <a:rPr lang="en-US" smtClean="0"/>
              <a:t>9/30/14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54232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AA16D9C-839F-0543-B312-A3DC2400AE06}" type="datetimeFigureOut">
              <a:rPr lang="en-US" smtClean="0"/>
              <a:t>9/30/14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2119838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AA16D9C-839F-0543-B312-A3DC2400AE06}" type="datetimeFigureOut">
              <a:rPr lang="en-US" smtClean="0"/>
              <a:t>9/30/14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3050498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A16D9C-839F-0543-B312-A3DC2400AE06}" type="datetimeFigureOut">
              <a:rPr lang="en-US" smtClean="0"/>
              <a:t>9/30/14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1814172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A16D9C-839F-0543-B312-A3DC2400AE06}" type="datetimeFigureOut">
              <a:rPr lang="en-US" smtClean="0"/>
              <a:t>9/30/14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1764015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A16D9C-839F-0543-B312-A3DC2400AE06}" type="datetimeFigureOut">
              <a:rPr lang="en-US" smtClean="0"/>
              <a:t>9/30/14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2764974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A16D9C-839F-0543-B312-A3DC2400AE06}" type="datetimeFigureOut">
              <a:rPr lang="en-US" smtClean="0"/>
              <a:t>9/30/14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168409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A16D9C-839F-0543-B312-A3DC2400AE06}" type="datetimeFigureOut">
              <a:rPr lang="en-US" smtClean="0"/>
              <a:t>9/30/14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486C6-B5B9-5942-A94D-E2B073871EEC}" type="slidenum">
              <a:rPr lang="en-US" smtClean="0"/>
              <a:t>‹#›</a:t>
            </a:fld>
            <a:endParaRPr lang="en-US"/>
          </a:p>
        </p:txBody>
      </p:sp>
    </p:spTree>
    <p:extLst>
      <p:ext uri="{BB962C8B-B14F-4D97-AF65-F5344CB8AC3E}">
        <p14:creationId xmlns:p14="http://schemas.microsoft.com/office/powerpoint/2010/main" val="7487056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16D9C-839F-0543-B312-A3DC2400AE06}" type="datetimeFigureOut">
              <a:rPr lang="en-US" smtClean="0"/>
              <a:t>9/30/14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9486C6-B5B9-5942-A94D-E2B073871EEC}" type="slidenum">
              <a:rPr lang="en-US" smtClean="0"/>
              <a:t>‹#›</a:t>
            </a:fld>
            <a:endParaRPr lang="en-US"/>
          </a:p>
        </p:txBody>
      </p:sp>
    </p:spTree>
    <p:extLst>
      <p:ext uri="{BB962C8B-B14F-4D97-AF65-F5344CB8AC3E}">
        <p14:creationId xmlns:p14="http://schemas.microsoft.com/office/powerpoint/2010/main" val="47491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4"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jpg"/><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76030"/>
            <a:ext cx="8229600" cy="714352"/>
          </a:xfrm>
        </p:spPr>
        <p:txBody>
          <a:bodyPr>
            <a:normAutofit fontScale="90000"/>
          </a:bodyPr>
          <a:lstStyle/>
          <a:p>
            <a:r>
              <a:rPr lang="en-US" b="1" dirty="0"/>
              <a:t>Open access as a means to produce high quality data</a:t>
            </a:r>
            <a:r>
              <a:rPr lang="en-US" b="1" dirty="0" smtClean="0"/>
              <a:t/>
            </a:r>
            <a:br>
              <a:rPr lang="en-US" b="1" dirty="0" smtClean="0"/>
            </a:br>
            <a:r>
              <a:rPr lang="en-US" b="1" dirty="0"/>
              <a:t/>
            </a:r>
            <a:br>
              <a:rPr lang="en-US" b="1" dirty="0"/>
            </a:br>
            <a:r>
              <a:rPr lang="en-US" sz="3600" b="1" i="1" smtClean="0"/>
              <a:t>Anja </a:t>
            </a:r>
            <a:r>
              <a:rPr lang="en-US" sz="3600" b="1" i="1" smtClean="0"/>
              <a:t>Gassner </a:t>
            </a:r>
            <a:r>
              <a:rPr lang="en-US" sz="3600" b="1" i="1" dirty="0" smtClean="0"/>
              <a:t/>
            </a:r>
            <a:br>
              <a:rPr lang="en-US" sz="3600" b="1" i="1" dirty="0" smtClean="0"/>
            </a:br>
            <a:r>
              <a:rPr lang="en-US" sz="2700" b="1" i="1" dirty="0" smtClean="0"/>
              <a:t>Head Research Method Group</a:t>
            </a:r>
            <a:br>
              <a:rPr lang="en-US" sz="2700" b="1" i="1" dirty="0" smtClean="0"/>
            </a:br>
            <a:r>
              <a:rPr lang="en-US" sz="2700" b="1" i="1" dirty="0" smtClean="0"/>
              <a:t>Sentinel Landscape Coordinator FTA</a:t>
            </a:r>
            <a:br>
              <a:rPr lang="en-US" sz="2700" b="1" i="1" dirty="0" smtClean="0"/>
            </a:br>
            <a:r>
              <a:rPr lang="en-US" sz="2700" b="1" i="1" dirty="0" smtClean="0"/>
              <a:t>World Agroforestry Centre (ICRAF)</a:t>
            </a:r>
            <a:r>
              <a:rPr lang="en-US" sz="2700" b="1" dirty="0"/>
              <a:t/>
            </a:r>
            <a:br>
              <a:rPr lang="en-US" sz="2700" b="1" dirty="0"/>
            </a:br>
            <a:endParaRPr lang="en-US" sz="2700" dirty="0"/>
          </a:p>
        </p:txBody>
      </p:sp>
    </p:spTree>
    <p:extLst>
      <p:ext uri="{BB962C8B-B14F-4D97-AF65-F5344CB8AC3E}">
        <p14:creationId xmlns:p14="http://schemas.microsoft.com/office/powerpoint/2010/main" val="283394023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14-07-03 at 7.41.20 PM.png"/>
          <p:cNvPicPr>
            <a:picLocks noGrp="1" noChangeAspect="1"/>
          </p:cNvPicPr>
          <p:nvPr>
            <p:ph idx="1"/>
          </p:nvPr>
        </p:nvPicPr>
        <p:blipFill rotWithShape="1">
          <a:blip r:embed="rId2">
            <a:extLst>
              <a:ext uri="{28A0092B-C50C-407E-A947-70E740481C1C}">
                <a14:useLocalDpi xmlns:a14="http://schemas.microsoft.com/office/drawing/2010/main" val="0"/>
              </a:ext>
            </a:extLst>
          </a:blip>
          <a:srcRect t="57904" b="-5225"/>
          <a:stretch/>
        </p:blipFill>
        <p:spPr>
          <a:xfrm>
            <a:off x="1269999" y="274638"/>
            <a:ext cx="6562353" cy="1546259"/>
          </a:xfrm>
        </p:spPr>
      </p:pic>
      <p:sp>
        <p:nvSpPr>
          <p:cNvPr id="5" name="TextBox 4"/>
          <p:cNvSpPr txBox="1"/>
          <p:nvPr/>
        </p:nvSpPr>
        <p:spPr>
          <a:xfrm>
            <a:off x="457200" y="1792356"/>
            <a:ext cx="8685213" cy="2031325"/>
          </a:xfrm>
          <a:prstGeom prst="rect">
            <a:avLst/>
          </a:prstGeom>
          <a:noFill/>
        </p:spPr>
        <p:txBody>
          <a:bodyPr wrap="square" rtlCol="0">
            <a:spAutoFit/>
          </a:bodyPr>
          <a:lstStyle/>
          <a:p>
            <a:r>
              <a:rPr lang="en-US" dirty="0"/>
              <a:t>The policy is applicable both to new data as well as retrospectively to legacy data:</a:t>
            </a:r>
          </a:p>
          <a:p>
            <a:endParaRPr lang="en-US" dirty="0"/>
          </a:p>
          <a:p>
            <a:pPr marL="342900" indent="-342900">
              <a:buFont typeface="+mj-lt"/>
              <a:buAutoNum type="arabicPeriod"/>
            </a:pPr>
            <a:r>
              <a:rPr lang="en-US" dirty="0" smtClean="0"/>
              <a:t>Data </a:t>
            </a:r>
            <a:r>
              <a:rPr lang="en-US" dirty="0"/>
              <a:t>shall be made open access as soon as possible and in any event </a:t>
            </a:r>
            <a:r>
              <a:rPr lang="en-US" dirty="0" smtClean="0"/>
              <a:t>within 12 </a:t>
            </a:r>
            <a:r>
              <a:rPr lang="en-US" dirty="0"/>
              <a:t>month of completion of the data collection or appropriate project milestone</a:t>
            </a:r>
          </a:p>
          <a:p>
            <a:pPr marL="342900" indent="-342900">
              <a:buFont typeface="+mj-lt"/>
              <a:buAutoNum type="arabicPeriod"/>
            </a:pPr>
            <a:r>
              <a:rPr lang="en-US" dirty="0" smtClean="0"/>
              <a:t>Existing </a:t>
            </a:r>
            <a:r>
              <a:rPr lang="en-US" dirty="0"/>
              <a:t>and future databases shall be made Open access</a:t>
            </a:r>
          </a:p>
          <a:p>
            <a:pPr marL="342900" indent="-342900">
              <a:buFont typeface="+mj-lt"/>
              <a:buAutoNum type="arabicPeriod"/>
            </a:pPr>
            <a:r>
              <a:rPr lang="en-US" dirty="0" smtClean="0"/>
              <a:t>Datasets shall be made open access after the publication </a:t>
            </a:r>
            <a:r>
              <a:rPr lang="en-US" dirty="0"/>
              <a:t>the data replicates is published.</a:t>
            </a:r>
          </a:p>
        </p:txBody>
      </p:sp>
      <p:sp>
        <p:nvSpPr>
          <p:cNvPr id="6" name="TextBox 5"/>
          <p:cNvSpPr txBox="1"/>
          <p:nvPr/>
        </p:nvSpPr>
        <p:spPr>
          <a:xfrm>
            <a:off x="457200" y="3823681"/>
            <a:ext cx="8229600" cy="3139321"/>
          </a:xfrm>
          <a:prstGeom prst="rect">
            <a:avLst/>
          </a:prstGeom>
          <a:noFill/>
        </p:spPr>
        <p:txBody>
          <a:bodyPr wrap="square" rtlCol="0">
            <a:spAutoFit/>
          </a:bodyPr>
          <a:lstStyle/>
          <a:p>
            <a:r>
              <a:rPr lang="en-US" dirty="0"/>
              <a:t>The consortium policy provides two options that allow centers to decide when and what kind of research data should be made open access</a:t>
            </a:r>
          </a:p>
          <a:p>
            <a:pPr marL="342900" lvl="0" indent="-342900">
              <a:buFont typeface="+mj-lt"/>
              <a:buAutoNum type="arabicPeriod"/>
            </a:pPr>
            <a:r>
              <a:rPr lang="en-US" dirty="0"/>
              <a:t>data sets that are regarded as not of value to others (draft, poor quality or incomplete) are excepted from this policy (Section 4.1.1. Openness). This option is important if data collection is done by partners and is not in our full control.</a:t>
            </a:r>
          </a:p>
          <a:p>
            <a:pPr marL="342900" lvl="0" indent="-342900">
              <a:buFont typeface="+mj-lt"/>
              <a:buAutoNum type="arabicPeriod"/>
            </a:pPr>
            <a:r>
              <a:rPr lang="en-US" dirty="0"/>
              <a:t>Completion of data collection is a relative term and independent of funding (unless stated otherwise in the grant contract) and project closure. Thus it is up to the center to define this on a case by case basis and allows control over the actual release date.</a:t>
            </a:r>
          </a:p>
          <a:p>
            <a:r>
              <a:rPr lang="en-US" dirty="0"/>
              <a:t> </a:t>
            </a:r>
          </a:p>
          <a:p>
            <a:endParaRPr lang="en-US" dirty="0"/>
          </a:p>
        </p:txBody>
      </p:sp>
      <p:sp>
        <p:nvSpPr>
          <p:cNvPr id="7" name="TextBox 6"/>
          <p:cNvSpPr txBox="1"/>
          <p:nvPr/>
        </p:nvSpPr>
        <p:spPr>
          <a:xfrm rot="1919954">
            <a:off x="6756400" y="745067"/>
            <a:ext cx="2048933" cy="923330"/>
          </a:xfrm>
          <a:prstGeom prst="rect">
            <a:avLst/>
          </a:prstGeom>
          <a:noFill/>
        </p:spPr>
        <p:txBody>
          <a:bodyPr wrap="square" rtlCol="0">
            <a:spAutoFit/>
          </a:bodyPr>
          <a:lstStyle/>
          <a:p>
            <a:r>
              <a:rPr lang="en-US" b="1" dirty="0" smtClean="0">
                <a:solidFill>
                  <a:srgbClr val="FF0000"/>
                </a:solidFill>
              </a:rPr>
              <a:t>Approved </a:t>
            </a:r>
            <a:r>
              <a:rPr lang="en-US" b="1" dirty="0">
                <a:solidFill>
                  <a:srgbClr val="FF0000"/>
                </a:solidFill>
              </a:rPr>
              <a:t>by CGIAR Consortium Board October 2, 2013</a:t>
            </a:r>
          </a:p>
        </p:txBody>
      </p:sp>
    </p:spTree>
    <p:extLst>
      <p:ext uri="{BB962C8B-B14F-4D97-AF65-F5344CB8AC3E}">
        <p14:creationId xmlns:p14="http://schemas.microsoft.com/office/powerpoint/2010/main" val="849016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Misconceptions</a:t>
            </a:r>
            <a:endParaRPr lang="en-US" dirty="0"/>
          </a:p>
        </p:txBody>
      </p:sp>
      <p:sp>
        <p:nvSpPr>
          <p:cNvPr id="3" name="Content Placeholder 2"/>
          <p:cNvSpPr>
            <a:spLocks noGrp="1"/>
          </p:cNvSpPr>
          <p:nvPr>
            <p:ph idx="1"/>
          </p:nvPr>
        </p:nvSpPr>
        <p:spPr/>
        <p:txBody>
          <a:bodyPr/>
          <a:lstStyle/>
          <a:p>
            <a:r>
              <a:rPr lang="en-US" dirty="0" smtClean="0"/>
              <a:t>Open Access means that I share all my data</a:t>
            </a:r>
          </a:p>
          <a:p>
            <a:r>
              <a:rPr lang="en-US" dirty="0" smtClean="0"/>
              <a:t>Open Access means that I do not have time to use the data for publications</a:t>
            </a:r>
          </a:p>
          <a:p>
            <a:r>
              <a:rPr lang="en-US" dirty="0" smtClean="0"/>
              <a:t>Open Access means that I will not be recognized for my work</a:t>
            </a:r>
          </a:p>
          <a:p>
            <a:r>
              <a:rPr lang="en-US" dirty="0" smtClean="0"/>
              <a:t>Sharing data means I share all my data </a:t>
            </a:r>
            <a:endParaRPr lang="en-US" dirty="0"/>
          </a:p>
        </p:txBody>
      </p:sp>
    </p:spTree>
    <p:extLst>
      <p:ext uri="{BB962C8B-B14F-4D97-AF65-F5344CB8AC3E}">
        <p14:creationId xmlns:p14="http://schemas.microsoft.com/office/powerpoint/2010/main" val="826541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mtClean="0"/>
              <a:t>The “selfish” scientist?</a:t>
            </a:r>
            <a:endParaRPr lang="en-US" dirty="0"/>
          </a:p>
        </p:txBody>
      </p:sp>
      <p:sp>
        <p:nvSpPr>
          <p:cNvPr id="5" name="Content Placeholder 2"/>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mtClean="0"/>
              <a:t>“Like too many publicly funded ARIs, some Centre and System-wide programs seem to treat data as proprietary” </a:t>
            </a:r>
          </a:p>
          <a:p>
            <a:pPr marL="0" indent="0">
              <a:buFont typeface="Arial"/>
              <a:buNone/>
            </a:pPr>
            <a:r>
              <a:rPr lang="en-US" sz="1800" b="1" i="1" smtClean="0"/>
              <a:t>The CGIAR at 31: An Independent Meta-evaluation of the CGIAR (2004)</a:t>
            </a:r>
          </a:p>
          <a:p>
            <a:pPr marL="0" indent="0">
              <a:buFont typeface="Arial"/>
              <a:buNone/>
            </a:pPr>
            <a:endParaRPr lang="en-US" smtClean="0"/>
          </a:p>
          <a:p>
            <a:pPr marL="0" indent="0">
              <a:buFont typeface="Arial"/>
              <a:buNone/>
            </a:pPr>
            <a:endParaRPr lang="en-US" dirty="0"/>
          </a:p>
        </p:txBody>
      </p:sp>
    </p:spTree>
    <p:extLst>
      <p:ext uri="{BB962C8B-B14F-4D97-AF65-F5344CB8AC3E}">
        <p14:creationId xmlns:p14="http://schemas.microsoft.com/office/powerpoint/2010/main" val="1140590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Institutional culture!</a:t>
            </a:r>
            <a:endParaRPr lang="en-US" dirty="0"/>
          </a:p>
        </p:txBody>
      </p:sp>
      <p:pic>
        <p:nvPicPr>
          <p:cNvPr id="4" name="Content Placeholder 3" descr="Screen Shot 2013-10-10 at 12.11.41 AM.png"/>
          <p:cNvPicPr>
            <a:picLocks noGrp="1" noChangeAspect="1"/>
          </p:cNvPicPr>
          <p:nvPr>
            <p:ph idx="1"/>
          </p:nvPr>
        </p:nvPicPr>
        <p:blipFill rotWithShape="1">
          <a:blip r:embed="rId2">
            <a:extLst>
              <a:ext uri="{28A0092B-C50C-407E-A947-70E740481C1C}">
                <a14:useLocalDpi xmlns:a14="http://schemas.microsoft.com/office/drawing/2010/main" val="0"/>
              </a:ext>
            </a:extLst>
          </a:blip>
          <a:srcRect l="4930" t="21886" r="3273" b="12792"/>
          <a:stretch/>
        </p:blipFill>
        <p:spPr>
          <a:xfrm>
            <a:off x="862910" y="1417638"/>
            <a:ext cx="7554536" cy="5257800"/>
          </a:xfrm>
        </p:spPr>
      </p:pic>
    </p:spTree>
    <p:extLst>
      <p:ext uri="{BB962C8B-B14F-4D97-AF65-F5344CB8AC3E}">
        <p14:creationId xmlns:p14="http://schemas.microsoft.com/office/powerpoint/2010/main" val="273535279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14-09-29 at 7.44.24 AM.png"/>
          <p:cNvPicPr>
            <a:picLocks noGrp="1" noChangeAspect="1"/>
          </p:cNvPicPr>
          <p:nvPr>
            <p:ph idx="1"/>
          </p:nvPr>
        </p:nvPicPr>
        <p:blipFill rotWithShape="1">
          <a:blip r:embed="rId2">
            <a:extLst>
              <a:ext uri="{28A0092B-C50C-407E-A947-70E740481C1C}">
                <a14:useLocalDpi xmlns:a14="http://schemas.microsoft.com/office/drawing/2010/main" val="0"/>
              </a:ext>
            </a:extLst>
          </a:blip>
          <a:srcRect l="-3491" r="234"/>
          <a:stretch/>
        </p:blipFill>
        <p:spPr>
          <a:xfrm rot="20774835">
            <a:off x="457199" y="687067"/>
            <a:ext cx="3879690" cy="3399896"/>
          </a:xfrm>
        </p:spPr>
      </p:pic>
      <p:pic>
        <p:nvPicPr>
          <p:cNvPr id="5" name="Picture 4" descr="Screen Shot 2014-09-29 at 7.46.03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7610" y="274638"/>
            <a:ext cx="4549189" cy="3038693"/>
          </a:xfrm>
          <a:prstGeom prst="rect">
            <a:avLst/>
          </a:prstGeom>
        </p:spPr>
      </p:pic>
      <p:pic>
        <p:nvPicPr>
          <p:cNvPr id="6" name="Picture 5" descr="Screen Shot 2014-09-29 at 7.45.37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7610" y="3476843"/>
            <a:ext cx="4549189" cy="3068472"/>
          </a:xfrm>
          <a:prstGeom prst="rect">
            <a:avLst/>
          </a:prstGeom>
        </p:spPr>
      </p:pic>
    </p:spTree>
    <p:extLst>
      <p:ext uri="{BB962C8B-B14F-4D97-AF65-F5344CB8AC3E}">
        <p14:creationId xmlns:p14="http://schemas.microsoft.com/office/powerpoint/2010/main" val="2909068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 Quality</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When evaluating research a clear distinction should be made between research ‘quality’ (i.e. the </a:t>
            </a:r>
            <a:r>
              <a:rPr lang="en-US" dirty="0">
                <a:solidFill>
                  <a:srgbClr val="FF0000"/>
                </a:solidFill>
              </a:rPr>
              <a:t>relative excellence of academic outputs </a:t>
            </a:r>
            <a:r>
              <a:rPr lang="en-US" dirty="0"/>
              <a:t>intended for academic consumption, e.g. journal papers and books) and </a:t>
            </a:r>
            <a:r>
              <a:rPr lang="en-US" dirty="0">
                <a:solidFill>
                  <a:srgbClr val="FF0000"/>
                </a:solidFill>
              </a:rPr>
              <a:t>research ‘impact</a:t>
            </a:r>
            <a:r>
              <a:rPr lang="en-US" dirty="0"/>
              <a:t>’ (i.e. the benefits that research outcomes produce for wider society</a:t>
            </a:r>
            <a:r>
              <a:rPr lang="en-US" dirty="0" smtClean="0"/>
              <a:t>)</a:t>
            </a:r>
            <a:endParaRPr lang="en-US" dirty="0"/>
          </a:p>
          <a:p>
            <a:pPr marL="0" indent="0">
              <a:buNone/>
            </a:pPr>
            <a:r>
              <a:rPr lang="en-US" dirty="0" smtClean="0"/>
              <a:t>Unfortunately </a:t>
            </a:r>
            <a:r>
              <a:rPr lang="en-US" dirty="0"/>
              <a:t>this division is often confused, a prime example being when journal citation (‘quality’) metrics are incorrectly presented as measures of ‘impact’ (Donovan, 2011).</a:t>
            </a:r>
          </a:p>
        </p:txBody>
      </p:sp>
    </p:spTree>
    <p:extLst>
      <p:ext uri="{BB962C8B-B14F-4D97-AF65-F5344CB8AC3E}">
        <p14:creationId xmlns:p14="http://schemas.microsoft.com/office/powerpoint/2010/main" val="1005161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58800"/>
            <a:ext cx="8229600" cy="5567363"/>
          </a:xfrm>
        </p:spPr>
        <p:txBody>
          <a:bodyPr>
            <a:normAutofit fontScale="85000" lnSpcReduction="10000"/>
          </a:bodyPr>
          <a:lstStyle/>
          <a:p>
            <a:r>
              <a:rPr lang="en-US" dirty="0"/>
              <a:t>Publications are seldom evaluated based on the technical rigor of the data collection procedures, the completeness of the data and its description, and alignment with existing community standards. </a:t>
            </a:r>
            <a:endParaRPr lang="en-US" dirty="0" smtClean="0"/>
          </a:p>
          <a:p>
            <a:r>
              <a:rPr lang="en-US" dirty="0" smtClean="0"/>
              <a:t>To </a:t>
            </a:r>
            <a:r>
              <a:rPr lang="en-US" dirty="0"/>
              <a:t>translate conceptual frameworks into empirical sampling designs takes significant research experience. </a:t>
            </a:r>
            <a:endParaRPr lang="en-US" dirty="0" smtClean="0"/>
          </a:p>
          <a:p>
            <a:r>
              <a:rPr lang="en-US" dirty="0" smtClean="0"/>
              <a:t>Thus </a:t>
            </a:r>
            <a:r>
              <a:rPr lang="en-US" dirty="0"/>
              <a:t>producing a high value data set that forms the basis of a high quality scientific publication requires a high level of scientific sophistication, </a:t>
            </a:r>
            <a:endParaRPr lang="en-US" dirty="0" smtClean="0"/>
          </a:p>
          <a:p>
            <a:r>
              <a:rPr lang="en-US" dirty="0"/>
              <a:t>W</a:t>
            </a:r>
            <a:r>
              <a:rPr lang="en-US" dirty="0" smtClean="0"/>
              <a:t>riting </a:t>
            </a:r>
            <a:r>
              <a:rPr lang="en-US" dirty="0"/>
              <a:t>the paper itself requires a good grasp of language, some understanding of the science you're writing about, and an ability to "translate" technical information into plain English and write about it compellingly (</a:t>
            </a:r>
            <a:r>
              <a:rPr lang="en-US" dirty="0" err="1"/>
              <a:t>Costandi</a:t>
            </a:r>
            <a:r>
              <a:rPr lang="en-US" dirty="0"/>
              <a:t>, 2013). </a:t>
            </a:r>
          </a:p>
        </p:txBody>
      </p:sp>
    </p:spTree>
    <p:extLst>
      <p:ext uri="{BB962C8B-B14F-4D97-AF65-F5344CB8AC3E}">
        <p14:creationId xmlns:p14="http://schemas.microsoft.com/office/powerpoint/2010/main" val="3470544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13-10-10 at 9.27.55 AM.png"/>
          <p:cNvPicPr>
            <a:picLocks noGrp="1" noChangeAspect="1"/>
          </p:cNvPicPr>
          <p:nvPr>
            <p:ph idx="1"/>
          </p:nvPr>
        </p:nvPicPr>
        <p:blipFill rotWithShape="1">
          <a:blip r:embed="rId2">
            <a:extLst>
              <a:ext uri="{28A0092B-C50C-407E-A947-70E740481C1C}">
                <a14:useLocalDpi xmlns:a14="http://schemas.microsoft.com/office/drawing/2010/main" val="0"/>
              </a:ext>
            </a:extLst>
          </a:blip>
          <a:srcRect l="4451" r="6737"/>
          <a:stretch/>
        </p:blipFill>
        <p:spPr>
          <a:xfrm rot="20219411">
            <a:off x="504960" y="1381013"/>
            <a:ext cx="3245683" cy="5238847"/>
          </a:xfrm>
        </p:spPr>
      </p:pic>
      <p:pic>
        <p:nvPicPr>
          <p:cNvPr id="5" name="Picture 4" descr="Screen Shot 2013-10-10 at 9.29.29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7802" y="274638"/>
            <a:ext cx="6705600" cy="2616200"/>
          </a:xfrm>
          <a:prstGeom prst="rect">
            <a:avLst/>
          </a:prstGeom>
        </p:spPr>
      </p:pic>
    </p:spTree>
    <p:extLst>
      <p:ext uri="{BB962C8B-B14F-4D97-AF65-F5344CB8AC3E}">
        <p14:creationId xmlns:p14="http://schemas.microsoft.com/office/powerpoint/2010/main" val="1429615228"/>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951" y="-71757"/>
            <a:ext cx="8229600" cy="1143000"/>
          </a:xfrm>
        </p:spPr>
        <p:txBody>
          <a:bodyPr/>
          <a:lstStyle/>
          <a:p>
            <a:pPr algn="l"/>
            <a:r>
              <a:rPr lang="en-US" dirty="0" smtClean="0"/>
              <a:t>Data publishing!</a:t>
            </a:r>
            <a:endParaRPr lang="en-US" dirty="0"/>
          </a:p>
        </p:txBody>
      </p:sp>
      <p:pic>
        <p:nvPicPr>
          <p:cNvPr id="5" name="Picture 4" descr="Screen Shot 2013-09-08 at 12.18.16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113" y="899789"/>
            <a:ext cx="7023100" cy="3187700"/>
          </a:xfrm>
          <a:prstGeom prst="rect">
            <a:avLst/>
          </a:prstGeom>
        </p:spPr>
      </p:pic>
      <p:pic>
        <p:nvPicPr>
          <p:cNvPr id="6" name="Picture 5" descr="Abhijit.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6606" y="965780"/>
            <a:ext cx="1854945" cy="1854945"/>
          </a:xfrm>
          <a:prstGeom prst="rect">
            <a:avLst/>
          </a:prstGeom>
        </p:spPr>
      </p:pic>
      <p:sp>
        <p:nvSpPr>
          <p:cNvPr id="8" name="Oval 7"/>
          <p:cNvSpPr/>
          <p:nvPr/>
        </p:nvSpPr>
        <p:spPr>
          <a:xfrm>
            <a:off x="3814124" y="1863990"/>
            <a:ext cx="1859898" cy="531797"/>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Screen Shot 2013-10-10 at 9.45.25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 y="3008884"/>
            <a:ext cx="8902700" cy="3149600"/>
          </a:xfrm>
          <a:prstGeom prst="rect">
            <a:avLst/>
          </a:prstGeom>
        </p:spPr>
      </p:pic>
      <p:sp>
        <p:nvSpPr>
          <p:cNvPr id="10" name="Oval 9"/>
          <p:cNvSpPr/>
          <p:nvPr/>
        </p:nvSpPr>
        <p:spPr>
          <a:xfrm>
            <a:off x="6275719" y="4490713"/>
            <a:ext cx="1859898" cy="531797"/>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624618" y="5137978"/>
            <a:ext cx="7344580" cy="1200329"/>
          </a:xfrm>
          <a:prstGeom prst="rect">
            <a:avLst/>
          </a:prstGeom>
          <a:solidFill>
            <a:schemeClr val="bg1"/>
          </a:solidFill>
        </p:spPr>
        <p:txBody>
          <a:bodyPr wrap="square" rtlCol="0">
            <a:spAutoFit/>
          </a:bodyPr>
          <a:lstStyle/>
          <a:p>
            <a:r>
              <a:rPr lang="en-US" dirty="0" err="1"/>
              <a:t>Quisumbing</a:t>
            </a:r>
            <a:r>
              <a:rPr lang="en-US" dirty="0"/>
              <a:t> A, </a:t>
            </a:r>
            <a:r>
              <a:rPr lang="en-US" dirty="0" err="1"/>
              <a:t>Baulch</a:t>
            </a:r>
            <a:r>
              <a:rPr lang="en-US" dirty="0"/>
              <a:t> B (2010) Chronic Poverty and Long Term Impact Study in Bangladesh &lt;http://</a:t>
            </a:r>
            <a:r>
              <a:rPr lang="en-US" dirty="0" err="1"/>
              <a:t>hdl.handle.net</a:t>
            </a:r>
            <a:r>
              <a:rPr lang="en-US" dirty="0"/>
              <a:t>/1902.1/17045 UNF:5:8MUn92HhwQhRKF69wSTwaA== International Food Policy Research Institute [Distributor] V5 [Version]&gt;</a:t>
            </a:r>
          </a:p>
        </p:txBody>
      </p:sp>
    </p:spTree>
    <p:extLst>
      <p:ext uri="{BB962C8B-B14F-4D97-AF65-F5344CB8AC3E}">
        <p14:creationId xmlns:p14="http://schemas.microsoft.com/office/powerpoint/2010/main" val="426212669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Content Placeholder 6" descr="Screen Shot 2013-09-08 at 12.15.09 AM.png"/>
          <p:cNvPicPr>
            <a:picLocks noChangeAspect="1"/>
          </p:cNvPicPr>
          <p:nvPr/>
        </p:nvPicPr>
        <p:blipFill rotWithShape="1">
          <a:blip r:embed="rId2">
            <a:extLst>
              <a:ext uri="{28A0092B-C50C-407E-A947-70E740481C1C}">
                <a14:useLocalDpi xmlns:a14="http://schemas.microsoft.com/office/drawing/2010/main" val="0"/>
              </a:ext>
            </a:extLst>
          </a:blip>
          <a:srcRect l="4666" t="2137" r="3611" b="4547"/>
          <a:stretch/>
        </p:blipFill>
        <p:spPr>
          <a:xfrm>
            <a:off x="649203" y="624766"/>
            <a:ext cx="7548439" cy="2804234"/>
          </a:xfrm>
          <a:prstGeom prst="rect">
            <a:avLst/>
          </a:prstGeom>
        </p:spPr>
      </p:pic>
      <p:pic>
        <p:nvPicPr>
          <p:cNvPr id="5" name="Picture 4" descr="Screen Shot 2013-09-08 at 12.18.16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113" y="3621545"/>
            <a:ext cx="7023100" cy="3187700"/>
          </a:xfrm>
          <a:prstGeom prst="rect">
            <a:avLst/>
          </a:prstGeom>
        </p:spPr>
      </p:pic>
      <p:pic>
        <p:nvPicPr>
          <p:cNvPr id="6" name="Picture 5" descr="Abhijit.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6606" y="3687536"/>
            <a:ext cx="1854945" cy="1854945"/>
          </a:xfrm>
          <a:prstGeom prst="rect">
            <a:avLst/>
          </a:prstGeom>
        </p:spPr>
      </p:pic>
      <p:sp>
        <p:nvSpPr>
          <p:cNvPr id="7" name="Oval 6"/>
          <p:cNvSpPr/>
          <p:nvPr/>
        </p:nvSpPr>
        <p:spPr>
          <a:xfrm>
            <a:off x="2870000" y="1781513"/>
            <a:ext cx="2276206" cy="659820"/>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3286308" y="4618736"/>
            <a:ext cx="1859898" cy="531797"/>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709534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1143000"/>
          </a:xfrm>
        </p:spPr>
        <p:txBody>
          <a:bodyPr/>
          <a:lstStyle/>
          <a:p>
            <a:r>
              <a:rPr lang="en-US" dirty="0" smtClean="0"/>
              <a:t>Open Access – a means to an end</a:t>
            </a:r>
            <a:endParaRPr lang="en-US" dirty="0"/>
          </a:p>
        </p:txBody>
      </p:sp>
      <p:pic>
        <p:nvPicPr>
          <p:cNvPr id="4" name="Picture 3" descr="Screen Shot 2014-09-29 at 7.56.07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341" y="1676404"/>
            <a:ext cx="2601899" cy="4673600"/>
          </a:xfrm>
          <a:prstGeom prst="rect">
            <a:avLst/>
          </a:prstGeom>
        </p:spPr>
      </p:pic>
      <p:sp>
        <p:nvSpPr>
          <p:cNvPr id="5" name="TextBox 4"/>
          <p:cNvSpPr txBox="1"/>
          <p:nvPr/>
        </p:nvSpPr>
        <p:spPr>
          <a:xfrm>
            <a:off x="203206" y="1286156"/>
            <a:ext cx="3285067" cy="369332"/>
          </a:xfrm>
          <a:prstGeom prst="rect">
            <a:avLst/>
          </a:prstGeom>
          <a:noFill/>
        </p:spPr>
        <p:txBody>
          <a:bodyPr wrap="square" rtlCol="0">
            <a:spAutoFit/>
          </a:bodyPr>
          <a:lstStyle/>
          <a:p>
            <a:r>
              <a:rPr lang="en-US" dirty="0" smtClean="0"/>
              <a:t>Research Data Infrastructure</a:t>
            </a:r>
            <a:endParaRPr lang="en-US" dirty="0"/>
          </a:p>
        </p:txBody>
      </p:sp>
      <p:sp>
        <p:nvSpPr>
          <p:cNvPr id="6" name="TextBox 5"/>
          <p:cNvSpPr txBox="1"/>
          <p:nvPr/>
        </p:nvSpPr>
        <p:spPr>
          <a:xfrm>
            <a:off x="4809065" y="1286156"/>
            <a:ext cx="3285067" cy="369332"/>
          </a:xfrm>
          <a:prstGeom prst="rect">
            <a:avLst/>
          </a:prstGeom>
          <a:noFill/>
        </p:spPr>
        <p:txBody>
          <a:bodyPr wrap="square" rtlCol="0">
            <a:spAutoFit/>
          </a:bodyPr>
          <a:lstStyle/>
          <a:p>
            <a:r>
              <a:rPr lang="en-US" dirty="0" smtClean="0"/>
              <a:t>Impact of the Data</a:t>
            </a:r>
            <a:endParaRPr lang="en-US" dirty="0"/>
          </a:p>
        </p:txBody>
      </p:sp>
      <p:sp>
        <p:nvSpPr>
          <p:cNvPr id="7" name="TextBox 6"/>
          <p:cNvSpPr txBox="1"/>
          <p:nvPr/>
        </p:nvSpPr>
        <p:spPr>
          <a:xfrm>
            <a:off x="0" y="6246967"/>
            <a:ext cx="5266267" cy="369332"/>
          </a:xfrm>
          <a:prstGeom prst="rect">
            <a:avLst/>
          </a:prstGeom>
          <a:noFill/>
        </p:spPr>
        <p:txBody>
          <a:bodyPr wrap="square" rtlCol="0">
            <a:spAutoFit/>
          </a:bodyPr>
          <a:lstStyle/>
          <a:p>
            <a:r>
              <a:rPr lang="en-US" dirty="0"/>
              <a:t>http://</a:t>
            </a:r>
            <a:r>
              <a:rPr lang="en-US" dirty="0" err="1"/>
              <a:t>ccafs.cgiar.org</a:t>
            </a:r>
            <a:r>
              <a:rPr lang="en-US" dirty="0"/>
              <a:t>/data-management-support-pack</a:t>
            </a:r>
          </a:p>
        </p:txBody>
      </p:sp>
      <p:pic>
        <p:nvPicPr>
          <p:cNvPr id="8" name="Picture 7" descr="Screen Shot 2014-09-29 at 8.01.46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6456" y="2082800"/>
            <a:ext cx="5897544" cy="1576514"/>
          </a:xfrm>
          <a:prstGeom prst="rect">
            <a:avLst/>
          </a:prstGeom>
        </p:spPr>
      </p:pic>
    </p:spTree>
    <p:extLst>
      <p:ext uri="{BB962C8B-B14F-4D97-AF65-F5344CB8AC3E}">
        <p14:creationId xmlns:p14="http://schemas.microsoft.com/office/powerpoint/2010/main" val="3410340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3-04-24 at 10.06.49 AM.png"/>
          <p:cNvPicPr>
            <a:picLocks noChangeAspect="1"/>
          </p:cNvPicPr>
          <p:nvPr/>
        </p:nvPicPr>
        <p:blipFill>
          <a:blip r:embed="rId2">
            <a:extLst>
              <a:ext uri="{28A0092B-C50C-407E-A947-70E740481C1C}">
                <a14:useLocalDpi xmlns:a14="http://schemas.microsoft.com/office/drawing/2010/main" val="0"/>
              </a:ext>
            </a:extLst>
          </a:blip>
          <a:srcRect t="1977" b="1977"/>
          <a:stretch>
            <a:fillRect/>
          </a:stretch>
        </p:blipFill>
        <p:spPr>
          <a:xfrm>
            <a:off x="228600" y="3505200"/>
            <a:ext cx="4724400" cy="2598238"/>
          </a:xfrm>
          <a:prstGeom prst="rect">
            <a:avLst/>
          </a:prstGeom>
        </p:spPr>
      </p:pic>
      <p:sp>
        <p:nvSpPr>
          <p:cNvPr id="5" name="Title 1"/>
          <p:cNvSpPr txBox="1">
            <a:spLocks/>
          </p:cNvSpPr>
          <p:nvPr/>
        </p:nvSpPr>
        <p:spPr>
          <a:xfrm>
            <a:off x="304800" y="139109"/>
            <a:ext cx="8229600" cy="1143000"/>
          </a:xfrm>
          <a:prstGeom prst="rect">
            <a:avLst/>
          </a:prstGeom>
        </p:spPr>
        <p:txBody>
          <a:bodyPr vert="horz" lIns="91440" tIns="45720" rIns="91440" bIns="45720" rtlCol="0" anchor="ctr">
            <a:normAutofit fontScale="9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mtClean="0"/>
              <a:t>ICRAF’s Research Data </a:t>
            </a:r>
            <a:br>
              <a:rPr lang="en-US" smtClean="0"/>
            </a:br>
            <a:r>
              <a:rPr lang="en-US" smtClean="0"/>
              <a:t>Management Policy</a:t>
            </a:r>
            <a:endParaRPr lang="en-US" dirty="0"/>
          </a:p>
        </p:txBody>
      </p:sp>
      <p:sp>
        <p:nvSpPr>
          <p:cNvPr id="6" name="Oval 5"/>
          <p:cNvSpPr/>
          <p:nvPr/>
        </p:nvSpPr>
        <p:spPr>
          <a:xfrm>
            <a:off x="457200" y="4038600"/>
            <a:ext cx="4114800" cy="457200"/>
          </a:xfrm>
          <a:prstGeom prst="ellipse">
            <a:avLst/>
          </a:prstGeom>
          <a:noFill/>
          <a:ln w="3810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4648200" y="1405305"/>
            <a:ext cx="3962400" cy="4893646"/>
          </a:xfrm>
          <a:prstGeom prst="rect">
            <a:avLst/>
          </a:prstGeom>
          <a:noFill/>
        </p:spPr>
        <p:txBody>
          <a:bodyPr wrap="square" rtlCol="0">
            <a:spAutoFit/>
          </a:bodyPr>
          <a:lstStyle/>
          <a:p>
            <a:pPr marL="342900" indent="-342900">
              <a:buFont typeface="+mj-lt"/>
              <a:buAutoNum type="arabicPeriod"/>
            </a:pPr>
            <a:r>
              <a:rPr lang="en-US" sz="1200" b="1" dirty="0">
                <a:solidFill>
                  <a:srgbClr val="FF0000"/>
                </a:solidFill>
              </a:rPr>
              <a:t>Projects are </a:t>
            </a:r>
            <a:r>
              <a:rPr lang="en-US" sz="1200" b="1" dirty="0" smtClean="0">
                <a:solidFill>
                  <a:srgbClr val="FF0000"/>
                </a:solidFill>
              </a:rPr>
              <a:t>responsible for ensuring that </a:t>
            </a:r>
            <a:r>
              <a:rPr lang="en-US" sz="1200" b="1" dirty="0">
                <a:solidFill>
                  <a:srgbClr val="FF0000"/>
                </a:solidFill>
              </a:rPr>
              <a:t>research data </a:t>
            </a:r>
            <a:r>
              <a:rPr lang="en-US" sz="1200" b="1" dirty="0" smtClean="0">
                <a:solidFill>
                  <a:srgbClr val="FF0000"/>
                </a:solidFill>
              </a:rPr>
              <a:t>is described by appropriated </a:t>
            </a:r>
            <a:r>
              <a:rPr lang="en-US" sz="1200" b="1" dirty="0">
                <a:solidFill>
                  <a:srgbClr val="FF0000"/>
                </a:solidFill>
              </a:rPr>
              <a:t>Metadata throughout their lifecycle</a:t>
            </a:r>
            <a:r>
              <a:rPr lang="en-US" sz="1200" dirty="0"/>
              <a:t>. Metadata should be </a:t>
            </a:r>
            <a:r>
              <a:rPr lang="en-US" sz="1200" dirty="0" smtClean="0"/>
              <a:t>incompliance </a:t>
            </a:r>
            <a:r>
              <a:rPr lang="en-US" sz="1200" dirty="0"/>
              <a:t>with the </a:t>
            </a:r>
            <a:r>
              <a:rPr lang="en-US" sz="1200" dirty="0" smtClean="0"/>
              <a:t>Simple </a:t>
            </a:r>
            <a:r>
              <a:rPr lang="en-US" sz="1200" dirty="0"/>
              <a:t>Dublin Core </a:t>
            </a:r>
            <a:r>
              <a:rPr lang="en-US" sz="1200" dirty="0" smtClean="0"/>
              <a:t>requirements, or </a:t>
            </a:r>
            <a:r>
              <a:rPr lang="en-US" sz="1200" dirty="0"/>
              <a:t>globally </a:t>
            </a:r>
            <a:r>
              <a:rPr lang="en-US" sz="1200" dirty="0" smtClean="0"/>
              <a:t>accepted metadata </a:t>
            </a:r>
            <a:r>
              <a:rPr lang="en-US" sz="1200" dirty="0"/>
              <a:t>standards for specific data </a:t>
            </a:r>
            <a:r>
              <a:rPr lang="en-US" sz="1200" dirty="0" smtClean="0"/>
              <a:t>types</a:t>
            </a:r>
          </a:p>
          <a:p>
            <a:pPr marL="342900" indent="-342900">
              <a:buFont typeface="+mj-lt"/>
              <a:buAutoNum type="arabicPeriod"/>
            </a:pPr>
            <a:endParaRPr lang="en-US" sz="1200" dirty="0" smtClean="0"/>
          </a:p>
          <a:p>
            <a:pPr marL="342900" indent="-342900">
              <a:buFont typeface="+mj-lt"/>
              <a:buAutoNum type="arabicPeriod"/>
            </a:pPr>
            <a:r>
              <a:rPr lang="en-US" sz="1200" b="1" dirty="0" smtClean="0">
                <a:solidFill>
                  <a:srgbClr val="FF0000"/>
                </a:solidFill>
              </a:rPr>
              <a:t>Every </a:t>
            </a:r>
            <a:r>
              <a:rPr lang="en-US" sz="1200" b="1" dirty="0">
                <a:solidFill>
                  <a:srgbClr val="FF0000"/>
                </a:solidFill>
              </a:rPr>
              <a:t>project shall upon closure provide a list of all data sets </a:t>
            </a:r>
            <a:r>
              <a:rPr lang="en-US" sz="1200" dirty="0"/>
              <a:t>produced by the project to the regional coordinator and the GRP leaders, who will make recommendation regarding the identification of high value data sets, both to the Centre and our partners. These </a:t>
            </a:r>
            <a:r>
              <a:rPr lang="en-US" sz="1200" b="1" dirty="0">
                <a:solidFill>
                  <a:srgbClr val="FF0000"/>
                </a:solidFill>
              </a:rPr>
              <a:t>high value data sets shall be submitted to the institute repository</a:t>
            </a:r>
            <a:r>
              <a:rPr lang="en-US" sz="1200" dirty="0"/>
              <a:t>. </a:t>
            </a:r>
            <a:endParaRPr lang="en-US" sz="1200" dirty="0" smtClean="0"/>
          </a:p>
          <a:p>
            <a:pPr marL="342900" indent="-342900">
              <a:buFont typeface="+mj-lt"/>
              <a:buAutoNum type="arabicPeriod"/>
            </a:pPr>
            <a:endParaRPr lang="en-US" sz="1200" dirty="0"/>
          </a:p>
          <a:p>
            <a:pPr marL="342900" indent="-342900">
              <a:buFont typeface="+mj-lt"/>
              <a:buAutoNum type="arabicPeriod"/>
            </a:pPr>
            <a:r>
              <a:rPr lang="en-US" sz="1200" dirty="0" smtClean="0"/>
              <a:t>To </a:t>
            </a:r>
            <a:r>
              <a:rPr lang="en-US" sz="1200" dirty="0"/>
              <a:t>improve scientific publications, consensus with scientific peers and public trust in the quality of our research outputs the Centre will provide institutional support to ensure that all necessary raw data will be made public to reproduce or replicate every scientific publication that is based on research data. </a:t>
            </a:r>
            <a:r>
              <a:rPr lang="en-US" sz="1200" b="1" dirty="0">
                <a:solidFill>
                  <a:srgbClr val="FF0000"/>
                </a:solidFill>
              </a:rPr>
              <a:t>Scientists are required to submit necessary raw, verified data for every scientific publication in standard file formats. </a:t>
            </a:r>
          </a:p>
          <a:p>
            <a:pPr marL="342900" indent="-342900">
              <a:buFont typeface="+mj-lt"/>
              <a:buAutoNum type="arabicPeriod"/>
            </a:pPr>
            <a:endParaRPr lang="en-US" sz="1200" dirty="0"/>
          </a:p>
          <a:p>
            <a:endParaRPr lang="en-US" sz="1200" dirty="0"/>
          </a:p>
        </p:txBody>
      </p:sp>
    </p:spTree>
    <p:extLst>
      <p:ext uri="{BB962C8B-B14F-4D97-AF65-F5344CB8AC3E}">
        <p14:creationId xmlns:p14="http://schemas.microsoft.com/office/powerpoint/2010/main" val="2399759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 Access?</a:t>
            </a:r>
            <a:endParaRPr lang="en-US" dirty="0"/>
          </a:p>
        </p:txBody>
      </p:sp>
      <p:sp>
        <p:nvSpPr>
          <p:cNvPr id="3" name="Content Placeholder 2"/>
          <p:cNvSpPr>
            <a:spLocks noGrp="1"/>
          </p:cNvSpPr>
          <p:nvPr>
            <p:ph idx="1"/>
          </p:nvPr>
        </p:nvSpPr>
        <p:spPr>
          <a:xfrm>
            <a:off x="457200" y="1699173"/>
            <a:ext cx="8229600" cy="4525963"/>
          </a:xfrm>
        </p:spPr>
        <p:txBody>
          <a:bodyPr>
            <a:normAutofit lnSpcReduction="10000"/>
          </a:bodyPr>
          <a:lstStyle/>
          <a:p>
            <a:pPr marL="0" indent="0">
              <a:buNone/>
            </a:pPr>
            <a:r>
              <a:rPr lang="en-US" dirty="0" smtClean="0"/>
              <a:t>Open Access is a means to an end</a:t>
            </a:r>
          </a:p>
          <a:p>
            <a:pPr marL="0" indent="0">
              <a:buNone/>
            </a:pPr>
            <a:endParaRPr lang="en-US" dirty="0" smtClean="0"/>
          </a:p>
          <a:p>
            <a:r>
              <a:rPr lang="en-US" dirty="0" smtClean="0"/>
              <a:t>Better quality data</a:t>
            </a:r>
          </a:p>
          <a:p>
            <a:r>
              <a:rPr lang="en-US" dirty="0" smtClean="0"/>
              <a:t>Better quality publications</a:t>
            </a:r>
          </a:p>
          <a:p>
            <a:r>
              <a:rPr lang="en-US" dirty="0" smtClean="0"/>
              <a:t>Higher usage of data (internal &amp; external)</a:t>
            </a:r>
          </a:p>
          <a:p>
            <a:r>
              <a:rPr lang="en-US" dirty="0" smtClean="0"/>
              <a:t>Higher Recognition for “</a:t>
            </a:r>
            <a:r>
              <a:rPr lang="en-US" dirty="0" err="1" smtClean="0"/>
              <a:t>Techis</a:t>
            </a:r>
            <a:r>
              <a:rPr lang="en-US" dirty="0" smtClean="0"/>
              <a:t>”</a:t>
            </a:r>
            <a:endParaRPr lang="en-US" dirty="0"/>
          </a:p>
          <a:p>
            <a:r>
              <a:rPr lang="en-US" dirty="0" smtClean="0"/>
              <a:t>More transparency</a:t>
            </a:r>
          </a:p>
          <a:p>
            <a:r>
              <a:rPr lang="en-US" dirty="0" smtClean="0"/>
              <a:t>Better Impact</a:t>
            </a:r>
          </a:p>
        </p:txBody>
      </p:sp>
    </p:spTree>
    <p:extLst>
      <p:ext uri="{BB962C8B-B14F-4D97-AF65-F5344CB8AC3E}">
        <p14:creationId xmlns:p14="http://schemas.microsoft.com/office/powerpoint/2010/main" val="196742259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 of data</a:t>
            </a:r>
            <a:endParaRPr lang="en-US" dirty="0"/>
          </a:p>
        </p:txBody>
      </p:sp>
      <p:graphicFrame>
        <p:nvGraphicFramePr>
          <p:cNvPr id="6" name="Chart 5"/>
          <p:cNvGraphicFramePr>
            <a:graphicFrameLocks/>
          </p:cNvGraphicFramePr>
          <p:nvPr>
            <p:extLst>
              <p:ext uri="{D42A27DB-BD31-4B8C-83A1-F6EECF244321}">
                <p14:modId xmlns:p14="http://schemas.microsoft.com/office/powerpoint/2010/main" val="2638784497"/>
              </p:ext>
            </p:extLst>
          </p:nvPr>
        </p:nvGraphicFramePr>
        <p:xfrm>
          <a:off x="694267" y="1396999"/>
          <a:ext cx="7141633" cy="48175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28216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14-09-29 at 8.21.53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1" y="1832487"/>
            <a:ext cx="3809999" cy="3537076"/>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759200" y="1600200"/>
            <a:ext cx="4927600" cy="4525963"/>
          </a:xfrm>
        </p:spPr>
        <p:txBody>
          <a:bodyPr>
            <a:normAutofit fontScale="62500" lnSpcReduction="20000"/>
          </a:bodyPr>
          <a:lstStyle/>
          <a:p>
            <a:pPr marL="0" indent="0">
              <a:buNone/>
            </a:pPr>
            <a:r>
              <a:rPr lang="en-US" dirty="0" smtClean="0">
                <a:solidFill>
                  <a:srgbClr val="FF0000"/>
                </a:solidFill>
              </a:rPr>
              <a:t>Big </a:t>
            </a:r>
            <a:r>
              <a:rPr lang="en-US" dirty="0">
                <a:solidFill>
                  <a:srgbClr val="FF0000"/>
                </a:solidFill>
              </a:rPr>
              <a:t>data and informatics: </a:t>
            </a:r>
            <a:r>
              <a:rPr lang="en-US" dirty="0"/>
              <a:t>Enormous amounts of data are being rapidly generated in </a:t>
            </a:r>
            <a:r>
              <a:rPr lang="en-US" dirty="0" err="1"/>
              <a:t>agri</a:t>
            </a:r>
            <a:r>
              <a:rPr lang="en-US" dirty="0"/>
              <a:t>-food systems, from the lab to the field to the retailer, generating opportunities to drive innovation at various points in the value chain. Using high throughput methodologies and systems-based approaches these data can be expertly pooled, structured and mined to tackle complex research questions and identify new areas for research, development and innovation. Better models and data are crucial for developing solutions that will help increase productivity, enhance nutrition, increase resilience to the effects of climate change, and preserve/enhance natural capital.</a:t>
            </a:r>
          </a:p>
        </p:txBody>
      </p:sp>
    </p:spTree>
    <p:extLst>
      <p:ext uri="{BB962C8B-B14F-4D97-AF65-F5344CB8AC3E}">
        <p14:creationId xmlns:p14="http://schemas.microsoft.com/office/powerpoint/2010/main" val="2725759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Thanks</a:t>
            </a:r>
            <a:endParaRPr lang="en-US" dirty="0"/>
          </a:p>
        </p:txBody>
      </p:sp>
      <p:sp>
        <p:nvSpPr>
          <p:cNvPr id="3" name="Content Placeholder 2"/>
          <p:cNvSpPr>
            <a:spLocks noGrp="1"/>
          </p:cNvSpPr>
          <p:nvPr>
            <p:ph idx="1"/>
          </p:nvPr>
        </p:nvSpPr>
        <p:spPr/>
        <p:txBody>
          <a:bodyPr/>
          <a:lstStyle/>
          <a:p>
            <a:pPr marL="0" indent="0">
              <a:buNone/>
            </a:pPr>
            <a:endParaRPr lang="en-US" dirty="0"/>
          </a:p>
        </p:txBody>
      </p:sp>
    </p:spTree>
    <p:extLst>
      <p:ext uri="{BB962C8B-B14F-4D97-AF65-F5344CB8AC3E}">
        <p14:creationId xmlns:p14="http://schemas.microsoft.com/office/powerpoint/2010/main" val="315121030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1520</TotalTime>
  <Words>820</Words>
  <Application>Microsoft Macintosh PowerPoint</Application>
  <PresentationFormat>On-screen Show (4:3)</PresentationFormat>
  <Paragraphs>51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Open access as a means to produce high quality data  Anja Gassner  Head Research Method Group Sentinel Landscape Coordinator FTA World Agroforestry Centre (ICRAF) </vt:lpstr>
      <vt:lpstr>PowerPoint Presentation</vt:lpstr>
      <vt:lpstr>Common Misconceptions</vt:lpstr>
      <vt:lpstr>PowerPoint Presentation</vt:lpstr>
      <vt:lpstr>Institutional culture!</vt:lpstr>
      <vt:lpstr>PowerPoint Presentation</vt:lpstr>
      <vt:lpstr>Research Quality</vt:lpstr>
      <vt:lpstr>PowerPoint Presentation</vt:lpstr>
      <vt:lpstr>PowerPoint Presentation</vt:lpstr>
      <vt:lpstr>Data publishing!</vt:lpstr>
      <vt:lpstr>PowerPoint Presentation</vt:lpstr>
      <vt:lpstr>Open Access – a means to an end</vt:lpstr>
      <vt:lpstr>PowerPoint Presentation</vt:lpstr>
      <vt:lpstr>Open Access?</vt:lpstr>
      <vt:lpstr>Use of data</vt:lpstr>
      <vt:lpstr>PowerPoint Presentation</vt:lpstr>
      <vt:lpstr>Thanks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2004 Test Drive User</dc:creator>
  <cp:lastModifiedBy>Anja Gassner</cp:lastModifiedBy>
  <cp:revision>49</cp:revision>
  <dcterms:created xsi:type="dcterms:W3CDTF">2012-04-13T11:42:46Z</dcterms:created>
  <dcterms:modified xsi:type="dcterms:W3CDTF">2014-09-30T12:54:49Z</dcterms:modified>
</cp:coreProperties>
</file>