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6" r:id="rId2"/>
    <p:sldId id="257" r:id="rId3"/>
    <p:sldId id="274" r:id="rId4"/>
    <p:sldId id="258" r:id="rId5"/>
    <p:sldId id="259" r:id="rId6"/>
    <p:sldId id="275" r:id="rId7"/>
    <p:sldId id="260" r:id="rId8"/>
    <p:sldId id="261" r:id="rId9"/>
    <p:sldId id="262" r:id="rId10"/>
    <p:sldId id="263" r:id="rId11"/>
    <p:sldId id="265" r:id="rId12"/>
    <p:sldId id="270" r:id="rId13"/>
    <p:sldId id="266" r:id="rId14"/>
    <p:sldId id="267" r:id="rId15"/>
    <p:sldId id="268" r:id="rId16"/>
    <p:sldId id="271" r:id="rId17"/>
  </p:sldIdLst>
  <p:sldSz cx="9144000" cy="6858000" type="screen4x3"/>
  <p:notesSz cx="6761163" cy="99425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ohamed Annabi" initials="" lastIdx="6" clrIdx="0"/>
  <p:cmAuthor id="1" name="Girma T. Kassie" initials="GTK" lastIdx="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a:srgbClr val="3366FF"/>
    <a:srgbClr val="009900"/>
    <a:srgbClr val="CC6600"/>
    <a:srgbClr val="FFCC00"/>
    <a:srgbClr val="FFFF99"/>
    <a:srgbClr val="FFFFCC"/>
    <a:srgbClr val="FFFFFF"/>
    <a:srgbClr val="66CCFF"/>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844" autoAdjust="0"/>
  </p:normalViewPr>
  <p:slideViewPr>
    <p:cSldViewPr>
      <p:cViewPr>
        <p:scale>
          <a:sx n="60" d="100"/>
          <a:sy n="60" d="100"/>
        </p:scale>
        <p:origin x="-2244" y="-63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29837" cy="49712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29761" y="0"/>
            <a:ext cx="2929837" cy="497126"/>
          </a:xfrm>
          <a:prstGeom prst="rect">
            <a:avLst/>
          </a:prstGeom>
        </p:spPr>
        <p:txBody>
          <a:bodyPr vert="horz" lIns="91440" tIns="45720" rIns="91440" bIns="45720" rtlCol="0"/>
          <a:lstStyle>
            <a:lvl1pPr algn="r">
              <a:defRPr sz="1200"/>
            </a:lvl1pPr>
          </a:lstStyle>
          <a:p>
            <a:fld id="{1FA02F9A-CCB6-4967-87B0-7300DF19EE7C}" type="datetimeFigureOut">
              <a:rPr lang="en-US" smtClean="0"/>
              <a:t>9/22/2014</a:t>
            </a:fld>
            <a:endParaRPr lang="en-US"/>
          </a:p>
        </p:txBody>
      </p:sp>
      <p:sp>
        <p:nvSpPr>
          <p:cNvPr id="4" name="Footer Placeholder 3"/>
          <p:cNvSpPr>
            <a:spLocks noGrp="1"/>
          </p:cNvSpPr>
          <p:nvPr>
            <p:ph type="ftr" sz="quarter" idx="2"/>
          </p:nvPr>
        </p:nvSpPr>
        <p:spPr>
          <a:xfrm>
            <a:off x="0" y="9443662"/>
            <a:ext cx="2929837" cy="497126"/>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29761" y="9443662"/>
            <a:ext cx="2929837" cy="497126"/>
          </a:xfrm>
          <a:prstGeom prst="rect">
            <a:avLst/>
          </a:prstGeom>
        </p:spPr>
        <p:txBody>
          <a:bodyPr vert="horz" lIns="91440" tIns="45720" rIns="91440" bIns="45720" rtlCol="0" anchor="b"/>
          <a:lstStyle>
            <a:lvl1pPr algn="r">
              <a:defRPr sz="1200"/>
            </a:lvl1pPr>
          </a:lstStyle>
          <a:p>
            <a:fld id="{852B0C69-A11F-4C0A-95F9-8B791855049C}" type="slidenum">
              <a:rPr lang="en-US" smtClean="0"/>
              <a:t>‹#›</a:t>
            </a:fld>
            <a:endParaRPr lang="en-US"/>
          </a:p>
        </p:txBody>
      </p:sp>
    </p:spTree>
    <p:extLst>
      <p:ext uri="{BB962C8B-B14F-4D97-AF65-F5344CB8AC3E}">
        <p14:creationId xmlns:p14="http://schemas.microsoft.com/office/powerpoint/2010/main" val="10385724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29837" cy="49712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29761" y="0"/>
            <a:ext cx="2929837" cy="497126"/>
          </a:xfrm>
          <a:prstGeom prst="rect">
            <a:avLst/>
          </a:prstGeom>
        </p:spPr>
        <p:txBody>
          <a:bodyPr vert="horz" lIns="91440" tIns="45720" rIns="91440" bIns="45720" rtlCol="0"/>
          <a:lstStyle>
            <a:lvl1pPr algn="r">
              <a:defRPr sz="1200"/>
            </a:lvl1pPr>
          </a:lstStyle>
          <a:p>
            <a:fld id="{D1953E38-22BF-4422-8212-79EDAD55AAF0}" type="datetimeFigureOut">
              <a:rPr lang="en-US" smtClean="0"/>
              <a:t>9/22/2014</a:t>
            </a:fld>
            <a:endParaRPr lang="en-US"/>
          </a:p>
        </p:txBody>
      </p:sp>
      <p:sp>
        <p:nvSpPr>
          <p:cNvPr id="4" name="Slide Image Placeholder 3"/>
          <p:cNvSpPr>
            <a:spLocks noGrp="1" noRot="1" noChangeAspect="1"/>
          </p:cNvSpPr>
          <p:nvPr>
            <p:ph type="sldImg" idx="2"/>
          </p:nvPr>
        </p:nvSpPr>
        <p:spPr>
          <a:xfrm>
            <a:off x="896938" y="746125"/>
            <a:ext cx="4967287" cy="37274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6117" y="4722694"/>
            <a:ext cx="5408930" cy="447413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43662"/>
            <a:ext cx="2929837" cy="497126"/>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29761" y="9443662"/>
            <a:ext cx="2929837" cy="497126"/>
          </a:xfrm>
          <a:prstGeom prst="rect">
            <a:avLst/>
          </a:prstGeom>
        </p:spPr>
        <p:txBody>
          <a:bodyPr vert="horz" lIns="91440" tIns="45720" rIns="91440" bIns="45720" rtlCol="0" anchor="b"/>
          <a:lstStyle>
            <a:lvl1pPr algn="r">
              <a:defRPr sz="1200"/>
            </a:lvl1pPr>
          </a:lstStyle>
          <a:p>
            <a:fld id="{C7BE1C9D-1480-4F33-ACDD-474170875296}" type="slidenum">
              <a:rPr lang="en-US" smtClean="0"/>
              <a:t>‹#›</a:t>
            </a:fld>
            <a:endParaRPr lang="en-US"/>
          </a:p>
        </p:txBody>
      </p:sp>
    </p:spTree>
    <p:extLst>
      <p:ext uri="{BB962C8B-B14F-4D97-AF65-F5344CB8AC3E}">
        <p14:creationId xmlns:p14="http://schemas.microsoft.com/office/powerpoint/2010/main" val="29407571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0"/>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pic>
        <p:nvPicPr>
          <p:cNvPr id="1026" name="Picture 2"/>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50587" t="14589" r="606" b="66995"/>
          <a:stretch/>
        </p:blipFill>
        <p:spPr bwMode="auto">
          <a:xfrm>
            <a:off x="0" y="-7257"/>
            <a:ext cx="9144000" cy="9719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p:cNvPicPr>
          <p:nvPr userDrawn="1"/>
        </p:nvPicPr>
        <p:blipFill rotWithShape="1">
          <a:blip r:embed="rId3">
            <a:extLst>
              <a:ext uri="{28A0092B-C50C-407E-A947-70E740481C1C}">
                <a14:useLocalDpi xmlns:a14="http://schemas.microsoft.com/office/drawing/2010/main" val="0"/>
              </a:ext>
            </a:extLst>
          </a:blip>
          <a:srcRect t="13872" b="58888"/>
          <a:stretch/>
        </p:blipFill>
        <p:spPr>
          <a:xfrm>
            <a:off x="0" y="6001657"/>
            <a:ext cx="9144000" cy="856343"/>
          </a:xfrm>
          <a:prstGeom prst="rect">
            <a:avLst/>
          </a:prstGeom>
        </p:spPr>
      </p:pic>
      <p:sp>
        <p:nvSpPr>
          <p:cNvPr id="6" name="Slide Number Placeholder 5"/>
          <p:cNvSpPr>
            <a:spLocks noGrp="1"/>
          </p:cNvSpPr>
          <p:nvPr>
            <p:ph type="sldNum" sz="quarter" idx="12"/>
          </p:nvPr>
        </p:nvSpPr>
        <p:spPr>
          <a:xfrm>
            <a:off x="8686800" y="6248400"/>
            <a:ext cx="381000" cy="365125"/>
          </a:xfrm>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66032818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8543521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297410639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12780966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2673656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42759468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3984020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3845060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1742067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3627834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521506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D37CF9-E3DB-4575-88B6-05549807FEBA}" type="slidenum">
              <a:rPr lang="en-US" smtClean="0"/>
              <a:t>‹#›</a:t>
            </a:fld>
            <a:endParaRPr lang="en-US"/>
          </a:p>
        </p:txBody>
      </p:sp>
    </p:spTree>
    <p:extLst>
      <p:ext uri="{BB962C8B-B14F-4D97-AF65-F5344CB8AC3E}">
        <p14:creationId xmlns:p14="http://schemas.microsoft.com/office/powerpoint/2010/main" val="845306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b.dhehibi@cgiar.org" TargetMode="External"/><Relationship Id="rId2" Type="http://schemas.openxmlformats.org/officeDocument/2006/relationships/hyperlink" Target="mailto:masnath@yahoo.com" TargetMode="External"/><Relationship Id="rId1" Type="http://schemas.openxmlformats.org/officeDocument/2006/relationships/slideLayout" Target="../slideLayouts/slideLayout1.xml"/><Relationship Id="rId5" Type="http://schemas.openxmlformats.org/officeDocument/2006/relationships/hyperlink" Target="mailto:g.tesfahun@cgiar.org" TargetMode="External"/><Relationship Id="rId4" Type="http://schemas.openxmlformats.org/officeDocument/2006/relationships/hyperlink" Target="mailto:S.Kassam@cgiar.org"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t>1</a:t>
            </a:fld>
            <a:endParaRPr lang="en-US"/>
          </a:p>
        </p:txBody>
      </p:sp>
      <p:sp>
        <p:nvSpPr>
          <p:cNvPr id="7" name="TextBox 6"/>
          <p:cNvSpPr txBox="1"/>
          <p:nvPr/>
        </p:nvSpPr>
        <p:spPr>
          <a:xfrm>
            <a:off x="304800" y="1066800"/>
            <a:ext cx="8610600" cy="2616101"/>
          </a:xfrm>
          <a:prstGeom prst="rect">
            <a:avLst/>
          </a:prstGeom>
          <a:noFill/>
        </p:spPr>
        <p:txBody>
          <a:bodyPr wrap="square" rtlCol="0">
            <a:spAutoFit/>
          </a:bodyPr>
          <a:lstStyle/>
          <a:p>
            <a:pPr algn="ctr"/>
            <a:r>
              <a:rPr lang="en-US" sz="2800" b="1" dirty="0" smtClean="0"/>
              <a:t>Market Research</a:t>
            </a:r>
          </a:p>
          <a:p>
            <a:pPr algn="ctr"/>
            <a:r>
              <a:rPr lang="en-US" sz="2800" b="1" dirty="0" smtClean="0"/>
              <a:t>High Value Chain Cluster, Post-Harvest &amp; Market Access Activities</a:t>
            </a:r>
          </a:p>
          <a:p>
            <a:pPr algn="ctr"/>
            <a:endParaRPr lang="en-US" sz="2800" b="1" dirty="0" smtClean="0"/>
          </a:p>
          <a:p>
            <a:pPr algn="ctr"/>
            <a:r>
              <a:rPr lang="en-US" sz="2800" b="1" dirty="0" smtClean="0"/>
              <a:t>CRP-DLS-Jordan Meeting</a:t>
            </a:r>
          </a:p>
          <a:p>
            <a:pPr algn="ctr"/>
            <a:r>
              <a:rPr lang="en-US" sz="2400" b="1" dirty="0" smtClean="0"/>
              <a:t>21-22 September 2014 – Amman - Jordan</a:t>
            </a:r>
            <a:endParaRPr lang="en-US" sz="2400" b="1" dirty="0"/>
          </a:p>
        </p:txBody>
      </p:sp>
      <p:sp>
        <p:nvSpPr>
          <p:cNvPr id="8" name="TextBox 7"/>
          <p:cNvSpPr txBox="1"/>
          <p:nvPr/>
        </p:nvSpPr>
        <p:spPr>
          <a:xfrm>
            <a:off x="290236" y="3663097"/>
            <a:ext cx="8625164" cy="2031325"/>
          </a:xfrm>
          <a:prstGeom prst="rect">
            <a:avLst/>
          </a:prstGeom>
          <a:noFill/>
        </p:spPr>
        <p:txBody>
          <a:bodyPr wrap="square" rtlCol="0">
            <a:spAutoFit/>
          </a:bodyPr>
          <a:lstStyle/>
          <a:p>
            <a:pPr algn="just"/>
            <a:r>
              <a:rPr lang="en-US" b="1" dirty="0" smtClean="0"/>
              <a:t>Team</a:t>
            </a:r>
          </a:p>
          <a:p>
            <a:pPr algn="just"/>
            <a:endParaRPr lang="en-US" dirty="0" smtClean="0"/>
          </a:p>
          <a:p>
            <a:pPr algn="just"/>
            <a:r>
              <a:rPr lang="en-US" dirty="0" smtClean="0"/>
              <a:t>NCARE: 	</a:t>
            </a:r>
            <a:r>
              <a:rPr lang="en-US" dirty="0" err="1" smtClean="0"/>
              <a:t>Masnat</a:t>
            </a:r>
            <a:r>
              <a:rPr lang="en-US" dirty="0" smtClean="0"/>
              <a:t> El </a:t>
            </a:r>
            <a:r>
              <a:rPr lang="en-US" dirty="0" err="1" smtClean="0"/>
              <a:t>Hiary</a:t>
            </a:r>
            <a:r>
              <a:rPr lang="en-US" dirty="0" smtClean="0"/>
              <a:t> </a:t>
            </a:r>
            <a:r>
              <a:rPr lang="en-US" dirty="0"/>
              <a:t>(NCARE-Jordan: </a:t>
            </a:r>
            <a:r>
              <a:rPr lang="en-US" dirty="0" smtClean="0">
                <a:hlinkClick r:id="rId2"/>
              </a:rPr>
              <a:t>masnath@yahoo.com</a:t>
            </a:r>
            <a:r>
              <a:rPr lang="en-US" dirty="0" smtClean="0"/>
              <a:t> )</a:t>
            </a:r>
          </a:p>
          <a:p>
            <a:pPr algn="just"/>
            <a:endParaRPr lang="en-US" dirty="0" smtClean="0"/>
          </a:p>
          <a:p>
            <a:pPr algn="just"/>
            <a:r>
              <a:rPr lang="en-US" dirty="0" smtClean="0"/>
              <a:t>ICARDA:	Boubaker </a:t>
            </a:r>
            <a:r>
              <a:rPr lang="en-US" dirty="0" err="1" smtClean="0"/>
              <a:t>Dhehibi</a:t>
            </a:r>
            <a:r>
              <a:rPr lang="en-US" dirty="0" smtClean="0"/>
              <a:t>  		(SEPRP – ICARDA: </a:t>
            </a:r>
            <a:r>
              <a:rPr lang="en-US" dirty="0" smtClean="0">
                <a:hlinkClick r:id="rId3"/>
              </a:rPr>
              <a:t>b.dhehibi@cgiar.org</a:t>
            </a:r>
            <a:r>
              <a:rPr lang="en-US" dirty="0" smtClean="0"/>
              <a:t>)</a:t>
            </a:r>
          </a:p>
          <a:p>
            <a:pPr algn="just"/>
            <a:r>
              <a:rPr lang="en-US" dirty="0"/>
              <a:t>	</a:t>
            </a:r>
            <a:r>
              <a:rPr lang="en-US" dirty="0" smtClean="0"/>
              <a:t>Shinan Kassam 		(SEPRP- ICARDA: </a:t>
            </a:r>
            <a:r>
              <a:rPr lang="en-US" dirty="0" smtClean="0">
                <a:hlinkClick r:id="rId4"/>
              </a:rPr>
              <a:t>S.Kassam@cgiar.org</a:t>
            </a:r>
            <a:r>
              <a:rPr lang="en-US" dirty="0" smtClean="0"/>
              <a:t> )</a:t>
            </a:r>
          </a:p>
          <a:p>
            <a:pPr algn="just"/>
            <a:r>
              <a:rPr lang="en-US" dirty="0"/>
              <a:t>	</a:t>
            </a:r>
            <a:r>
              <a:rPr lang="en-US" dirty="0" smtClean="0"/>
              <a:t>Girma Tesfahun Kassie 	(SEPRP-ICARDA: </a:t>
            </a:r>
            <a:r>
              <a:rPr lang="en-US" dirty="0" smtClean="0">
                <a:hlinkClick r:id="rId5"/>
              </a:rPr>
              <a:t>g.tesfahun@cgiar.org</a:t>
            </a:r>
            <a:r>
              <a:rPr lang="en-US" dirty="0" smtClean="0"/>
              <a:t> )</a:t>
            </a:r>
            <a:endParaRPr lang="en-US" dirty="0"/>
          </a:p>
        </p:txBody>
      </p:sp>
    </p:spTree>
    <p:extLst>
      <p:ext uri="{BB962C8B-B14F-4D97-AF65-F5344CB8AC3E}">
        <p14:creationId xmlns:p14="http://schemas.microsoft.com/office/powerpoint/2010/main" val="17999252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559281" y="152400"/>
            <a:ext cx="8229600" cy="1143000"/>
          </a:xfrm>
          <a:solidFill>
            <a:srgbClr val="0033CC"/>
          </a:solidFill>
        </p:spPr>
        <p:txBody>
          <a:bodyPr>
            <a:noAutofit/>
          </a:bodyPr>
          <a:lstStyle/>
          <a:p>
            <a:pPr algn="ctr"/>
            <a:r>
              <a:rPr lang="en-US" sz="2200" b="1" dirty="0" smtClean="0">
                <a:solidFill>
                  <a:schemeClr val="bg1"/>
                </a:solidFill>
              </a:rPr>
              <a:t>High Value Chain Cluster – Post Harvest and Market Access</a:t>
            </a:r>
            <a:br>
              <a:rPr lang="en-US" sz="2200" b="1" dirty="0" smtClean="0">
                <a:solidFill>
                  <a:schemeClr val="bg1"/>
                </a:solidFill>
              </a:rPr>
            </a:br>
            <a:r>
              <a:rPr lang="en-US" sz="2200" b="1" dirty="0" smtClean="0">
                <a:solidFill>
                  <a:schemeClr val="bg1"/>
                </a:solidFill>
              </a:rPr>
              <a:t>The Integration Process</a:t>
            </a:r>
            <a:endParaRPr lang="en-US" sz="2200" b="1" dirty="0">
              <a:solidFill>
                <a:schemeClr val="bg1"/>
              </a:solidFill>
            </a:endParaRPr>
          </a:p>
        </p:txBody>
      </p:sp>
      <p:sp>
        <p:nvSpPr>
          <p:cNvPr id="4" name="Content Placeholder 2"/>
          <p:cNvSpPr>
            <a:spLocks noGrp="1"/>
          </p:cNvSpPr>
          <p:nvPr>
            <p:ph idx="1"/>
          </p:nvPr>
        </p:nvSpPr>
        <p:spPr>
          <a:xfrm>
            <a:off x="0" y="1376362"/>
            <a:ext cx="9144000" cy="5405438"/>
          </a:xfrm>
        </p:spPr>
        <p:txBody>
          <a:bodyPr>
            <a:noAutofit/>
          </a:bodyPr>
          <a:lstStyle/>
          <a:p>
            <a:pPr marL="0" indent="0" algn="just">
              <a:lnSpc>
                <a:spcPct val="90000"/>
              </a:lnSpc>
              <a:spcBef>
                <a:spcPts val="200"/>
              </a:spcBef>
              <a:spcAft>
                <a:spcPts val="200"/>
              </a:spcAft>
              <a:buNone/>
            </a:pPr>
            <a:r>
              <a:rPr lang="en-US" sz="2400" dirty="0" smtClean="0"/>
              <a:t>Learning Alliance in Al </a:t>
            </a:r>
            <a:r>
              <a:rPr lang="en-US" sz="2400" dirty="0" err="1" smtClean="0"/>
              <a:t>Erak</a:t>
            </a:r>
            <a:r>
              <a:rPr lang="en-US" sz="2400" dirty="0" smtClean="0"/>
              <a:t> village jointly identified olives as the key commodity for household livelihoods and challenges associated with productivity and profitability;</a:t>
            </a:r>
          </a:p>
          <a:p>
            <a:pPr marL="0" indent="0" algn="just">
              <a:lnSpc>
                <a:spcPct val="90000"/>
              </a:lnSpc>
              <a:spcBef>
                <a:spcPts val="200"/>
              </a:spcBef>
              <a:spcAft>
                <a:spcPts val="200"/>
              </a:spcAft>
              <a:buNone/>
            </a:pPr>
            <a:endParaRPr lang="en-US" sz="2400" dirty="0" smtClean="0"/>
          </a:p>
          <a:p>
            <a:pPr marL="0" indent="0" algn="just">
              <a:lnSpc>
                <a:spcPct val="90000"/>
              </a:lnSpc>
              <a:spcBef>
                <a:spcPts val="200"/>
              </a:spcBef>
              <a:spcAft>
                <a:spcPts val="200"/>
              </a:spcAft>
              <a:buNone/>
            </a:pPr>
            <a:endParaRPr lang="en-US" sz="2400" dirty="0"/>
          </a:p>
          <a:p>
            <a:pPr marL="0" indent="0" algn="just">
              <a:lnSpc>
                <a:spcPct val="90000"/>
              </a:lnSpc>
              <a:spcBef>
                <a:spcPts val="200"/>
              </a:spcBef>
              <a:spcAft>
                <a:spcPts val="200"/>
              </a:spcAft>
              <a:buNone/>
            </a:pPr>
            <a:r>
              <a:rPr lang="en-US" sz="2400" dirty="0" smtClean="0"/>
              <a:t>Post-harvest and Market Access (PHMA) initiative engages in a value chain analysis and market study for olives within the </a:t>
            </a:r>
            <a:r>
              <a:rPr lang="en-US" sz="2400" dirty="0" err="1" smtClean="0"/>
              <a:t>Karak</a:t>
            </a:r>
            <a:r>
              <a:rPr lang="en-US" sz="2400" dirty="0" smtClean="0"/>
              <a:t> governorate, and linked to national and international markets and concerns;</a:t>
            </a:r>
          </a:p>
          <a:p>
            <a:pPr marL="0" indent="0" algn="just">
              <a:lnSpc>
                <a:spcPct val="90000"/>
              </a:lnSpc>
              <a:spcBef>
                <a:spcPts val="200"/>
              </a:spcBef>
              <a:spcAft>
                <a:spcPts val="200"/>
              </a:spcAft>
              <a:buNone/>
            </a:pPr>
            <a:endParaRPr lang="en-US" sz="2400" dirty="0" smtClean="0"/>
          </a:p>
          <a:p>
            <a:pPr marL="0" indent="0" algn="just">
              <a:lnSpc>
                <a:spcPct val="90000"/>
              </a:lnSpc>
              <a:spcBef>
                <a:spcPts val="200"/>
              </a:spcBef>
              <a:spcAft>
                <a:spcPts val="200"/>
              </a:spcAft>
              <a:buNone/>
            </a:pPr>
            <a:endParaRPr lang="en-US" sz="2400" dirty="0"/>
          </a:p>
          <a:p>
            <a:pPr marL="0" indent="0" algn="just">
              <a:lnSpc>
                <a:spcPct val="90000"/>
              </a:lnSpc>
              <a:spcBef>
                <a:spcPts val="200"/>
              </a:spcBef>
              <a:spcAft>
                <a:spcPts val="200"/>
              </a:spcAft>
              <a:buNone/>
            </a:pPr>
            <a:r>
              <a:rPr lang="en-US" sz="2400" dirty="0" smtClean="0"/>
              <a:t>Knowledge gained from the PHMA study will feed into an innovation platform process, of which one aim is to uncover avenues for addressing challenges and barriers to productivity and profitability of olives through effective partnerships.</a:t>
            </a:r>
          </a:p>
          <a:p>
            <a:pPr algn="just">
              <a:lnSpc>
                <a:spcPct val="90000"/>
              </a:lnSpc>
              <a:spcBef>
                <a:spcPts val="200"/>
              </a:spcBef>
              <a:spcAft>
                <a:spcPts val="200"/>
              </a:spcAft>
              <a:buFont typeface="Wingdings" panose="05000000000000000000" pitchFamily="2" charset="2"/>
              <a:buChar char="§"/>
            </a:pPr>
            <a:endParaRPr lang="en-US" sz="2400" dirty="0"/>
          </a:p>
        </p:txBody>
      </p:sp>
      <p:cxnSp>
        <p:nvCxnSpPr>
          <p:cNvPr id="5" name="Straight Arrow Connector 4"/>
          <p:cNvCxnSpPr/>
          <p:nvPr/>
        </p:nvCxnSpPr>
        <p:spPr>
          <a:xfrm>
            <a:off x="4572000" y="2286000"/>
            <a:ext cx="0" cy="762000"/>
          </a:xfrm>
          <a:prstGeom prst="straightConnector1">
            <a:avLst/>
          </a:prstGeom>
          <a:ln w="60325">
            <a:solidFill>
              <a:srgbClr val="0099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572000" y="4267200"/>
            <a:ext cx="0" cy="762000"/>
          </a:xfrm>
          <a:prstGeom prst="straightConnector1">
            <a:avLst/>
          </a:prstGeom>
          <a:ln w="60325">
            <a:solidFill>
              <a:srgbClr val="0099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177445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422400"/>
            <a:ext cx="9144000" cy="5283200"/>
          </a:xfrm>
        </p:spPr>
        <p:txBody>
          <a:bodyPr>
            <a:noAutofit/>
          </a:bodyPr>
          <a:lstStyle/>
          <a:p>
            <a:pPr marL="0" indent="0" algn="just">
              <a:lnSpc>
                <a:spcPct val="90000"/>
              </a:lnSpc>
              <a:spcBef>
                <a:spcPts val="200"/>
              </a:spcBef>
              <a:spcAft>
                <a:spcPts val="200"/>
              </a:spcAft>
              <a:buNone/>
            </a:pPr>
            <a:r>
              <a:rPr lang="en-US" sz="2400" dirty="0" smtClean="0"/>
              <a:t>Olives contribute only 10% to total household income (learning alliance participants)…..so why the importance?</a:t>
            </a:r>
          </a:p>
          <a:p>
            <a:pPr marL="0" indent="0" algn="just">
              <a:lnSpc>
                <a:spcPct val="90000"/>
              </a:lnSpc>
              <a:spcBef>
                <a:spcPts val="200"/>
              </a:spcBef>
              <a:spcAft>
                <a:spcPts val="200"/>
              </a:spcAft>
              <a:buNone/>
            </a:pPr>
            <a:endParaRPr lang="en-US" sz="2400" dirty="0" smtClean="0"/>
          </a:p>
          <a:p>
            <a:pPr marL="914400" lvl="3" algn="just">
              <a:lnSpc>
                <a:spcPct val="90000"/>
              </a:lnSpc>
              <a:spcBef>
                <a:spcPts val="200"/>
              </a:spcBef>
              <a:spcAft>
                <a:spcPts val="200"/>
              </a:spcAft>
              <a:buFont typeface="Wingdings" panose="05000000000000000000" pitchFamily="2" charset="2"/>
              <a:buChar char="§"/>
            </a:pPr>
            <a:r>
              <a:rPr lang="en-US" sz="2400" dirty="0"/>
              <a:t>Pension income and civil </a:t>
            </a:r>
            <a:r>
              <a:rPr lang="en-US" sz="2400" dirty="0" smtClean="0"/>
              <a:t>service employment contribute over 50% to household income;</a:t>
            </a:r>
          </a:p>
          <a:p>
            <a:pPr marL="914400" lvl="3" algn="just">
              <a:lnSpc>
                <a:spcPct val="90000"/>
              </a:lnSpc>
              <a:spcBef>
                <a:spcPts val="200"/>
              </a:spcBef>
              <a:spcAft>
                <a:spcPts val="200"/>
              </a:spcAft>
              <a:buFont typeface="Wingdings" panose="05000000000000000000" pitchFamily="2" charset="2"/>
              <a:buChar char="§"/>
            </a:pPr>
            <a:r>
              <a:rPr lang="en-US" sz="2400" dirty="0" smtClean="0"/>
              <a:t>Low productivity of olives (disease management concerns, ‘poor’ production practices, limited access to irrigation) lead to low marketable volumes;</a:t>
            </a:r>
          </a:p>
          <a:p>
            <a:pPr marL="914400" lvl="3" algn="just">
              <a:lnSpc>
                <a:spcPct val="90000"/>
              </a:lnSpc>
              <a:spcBef>
                <a:spcPts val="200"/>
              </a:spcBef>
              <a:spcAft>
                <a:spcPts val="200"/>
              </a:spcAft>
              <a:buFont typeface="Wingdings" panose="05000000000000000000" pitchFamily="2" charset="2"/>
              <a:buChar char="§"/>
            </a:pPr>
            <a:r>
              <a:rPr lang="en-US" sz="2400" dirty="0" smtClean="0"/>
              <a:t>Poor quality and limited bargaining power lead to lower than expected prices for fresh olives and olive oil</a:t>
            </a:r>
          </a:p>
          <a:p>
            <a:pPr marL="685800" lvl="3" indent="0" algn="just">
              <a:lnSpc>
                <a:spcPct val="90000"/>
              </a:lnSpc>
              <a:spcBef>
                <a:spcPts val="200"/>
              </a:spcBef>
              <a:spcAft>
                <a:spcPts val="200"/>
              </a:spcAft>
              <a:buNone/>
            </a:pPr>
            <a:endParaRPr lang="en-US" sz="2400" dirty="0" smtClean="0"/>
          </a:p>
          <a:p>
            <a:pPr marL="0" lvl="3" indent="0" algn="just">
              <a:lnSpc>
                <a:spcPct val="90000"/>
              </a:lnSpc>
              <a:spcBef>
                <a:spcPts val="200"/>
              </a:spcBef>
              <a:spcAft>
                <a:spcPts val="200"/>
              </a:spcAft>
              <a:buNone/>
            </a:pPr>
            <a:r>
              <a:rPr lang="en-US" sz="2400" dirty="0" smtClean="0"/>
              <a:t>Improving productivity, market access, and thereby profitability can enhance household incomes in an area with limited opportunities for agricultural production</a:t>
            </a:r>
            <a:endParaRPr lang="en-US" sz="2400" dirty="0"/>
          </a:p>
          <a:p>
            <a:pPr algn="just">
              <a:lnSpc>
                <a:spcPct val="90000"/>
              </a:lnSpc>
              <a:spcBef>
                <a:spcPts val="200"/>
              </a:spcBef>
              <a:spcAft>
                <a:spcPts val="200"/>
              </a:spcAft>
              <a:buFont typeface="Wingdings" panose="05000000000000000000" pitchFamily="2" charset="2"/>
              <a:buChar char="§"/>
            </a:pPr>
            <a:endParaRPr lang="en-US" sz="2400" dirty="0"/>
          </a:p>
          <a:p>
            <a:pPr marL="0" indent="0" algn="just">
              <a:lnSpc>
                <a:spcPct val="90000"/>
              </a:lnSpc>
              <a:spcBef>
                <a:spcPts val="200"/>
              </a:spcBef>
              <a:spcAft>
                <a:spcPts val="200"/>
              </a:spcAft>
              <a:buNone/>
            </a:pPr>
            <a:endParaRPr lang="en-US" sz="2400" dirty="0"/>
          </a:p>
        </p:txBody>
      </p:sp>
      <p:sp>
        <p:nvSpPr>
          <p:cNvPr id="7" name="Title 1"/>
          <p:cNvSpPr>
            <a:spLocks noGrp="1"/>
          </p:cNvSpPr>
          <p:nvPr>
            <p:ph type="title"/>
          </p:nvPr>
        </p:nvSpPr>
        <p:spPr>
          <a:xfrm>
            <a:off x="559281" y="76200"/>
            <a:ext cx="8229600" cy="1143000"/>
          </a:xfrm>
          <a:solidFill>
            <a:srgbClr val="0033CC"/>
          </a:solidFill>
        </p:spPr>
        <p:txBody>
          <a:bodyPr>
            <a:noAutofit/>
          </a:bodyPr>
          <a:lstStyle/>
          <a:p>
            <a:pPr algn="ctr"/>
            <a:r>
              <a:rPr lang="en-US" sz="2200" b="1" dirty="0" smtClean="0">
                <a:solidFill>
                  <a:schemeClr val="bg1"/>
                </a:solidFill>
              </a:rPr>
              <a:t>High Value Chain Cluster – Post Harvest and Market Access</a:t>
            </a:r>
            <a:br>
              <a:rPr lang="en-US" sz="2200" b="1" dirty="0" smtClean="0">
                <a:solidFill>
                  <a:schemeClr val="bg1"/>
                </a:solidFill>
              </a:rPr>
            </a:br>
            <a:r>
              <a:rPr lang="en-US" sz="2200" b="1" dirty="0" smtClean="0">
                <a:solidFill>
                  <a:schemeClr val="bg1"/>
                </a:solidFill>
              </a:rPr>
              <a:t>Olives and Livelihoods</a:t>
            </a:r>
            <a:endParaRPr lang="en-US" sz="2200" b="1" dirty="0">
              <a:solidFill>
                <a:schemeClr val="bg1"/>
              </a:solidFill>
            </a:endParaRPr>
          </a:p>
        </p:txBody>
      </p:sp>
    </p:spTree>
    <p:extLst>
      <p:ext uri="{BB962C8B-B14F-4D97-AF65-F5344CB8AC3E}">
        <p14:creationId xmlns:p14="http://schemas.microsoft.com/office/powerpoint/2010/main" val="8044750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533400" y="914400"/>
            <a:ext cx="8382000" cy="5636641"/>
          </a:xfrm>
          <a:prstGeom prst="rect">
            <a:avLst/>
          </a:prstGeom>
        </p:spPr>
        <p:txBody>
          <a:bodyPr lIns="91433" tIns="45716" rIns="91433" bIns="45716">
            <a:noAutofit/>
          </a:bodyPr>
          <a:lstStyle/>
          <a:p>
            <a:pPr marL="0" indent="0">
              <a:buNone/>
            </a:pPr>
            <a:r>
              <a:rPr lang="en-US" sz="1800" b="1" dirty="0">
                <a:solidFill>
                  <a:srgbClr val="FF0000"/>
                </a:solidFill>
              </a:rPr>
              <a:t>	</a:t>
            </a:r>
            <a:endParaRPr lang="en-US" sz="900" b="1" dirty="0"/>
          </a:p>
          <a:p>
            <a:pPr marL="0" indent="0">
              <a:buNone/>
            </a:pPr>
            <a:r>
              <a:rPr lang="en-US" sz="2000" b="1" dirty="0">
                <a:solidFill>
                  <a:srgbClr val="002060"/>
                </a:solidFill>
              </a:rPr>
              <a:t>Title of the Activity: </a:t>
            </a:r>
            <a:r>
              <a:rPr lang="en-US" sz="1800" dirty="0"/>
              <a:t>Value chains of cash crops for enhancing market access to small holder farmers and improved harvest and post-harvest technologies</a:t>
            </a:r>
            <a:endParaRPr lang="en-US" sz="1800" dirty="0">
              <a:solidFill>
                <a:srgbClr val="FF0000"/>
              </a:solidFill>
            </a:endParaRPr>
          </a:p>
          <a:p>
            <a:pPr marL="0" indent="0">
              <a:buNone/>
            </a:pPr>
            <a:endParaRPr lang="en-US" sz="900" b="1" dirty="0">
              <a:solidFill>
                <a:srgbClr val="FF0000"/>
              </a:solidFill>
            </a:endParaRPr>
          </a:p>
          <a:p>
            <a:pPr marL="0" indent="0">
              <a:buNone/>
            </a:pPr>
            <a:r>
              <a:rPr lang="en-US" sz="1800" b="1" dirty="0">
                <a:solidFill>
                  <a:srgbClr val="002060"/>
                </a:solidFill>
              </a:rPr>
              <a:t> </a:t>
            </a:r>
            <a:r>
              <a:rPr lang="en-US" sz="2000" b="1" dirty="0">
                <a:solidFill>
                  <a:srgbClr val="002060"/>
                </a:solidFill>
              </a:rPr>
              <a:t>Duration: </a:t>
            </a:r>
            <a:r>
              <a:rPr lang="en-US" sz="1800" dirty="0"/>
              <a:t>2013 </a:t>
            </a:r>
            <a:r>
              <a:rPr lang="en-US" sz="1800" dirty="0" smtClean="0"/>
              <a:t>– 2014 - 2015</a:t>
            </a:r>
            <a:endParaRPr lang="en-US" sz="1800" dirty="0"/>
          </a:p>
          <a:p>
            <a:pPr marL="0" indent="0">
              <a:buNone/>
            </a:pPr>
            <a:endParaRPr lang="en-US" sz="900" b="1" dirty="0">
              <a:solidFill>
                <a:srgbClr val="FF0000"/>
              </a:solidFill>
            </a:endParaRPr>
          </a:p>
          <a:p>
            <a:pPr marL="0" indent="0" algn="just">
              <a:buNone/>
            </a:pPr>
            <a:r>
              <a:rPr lang="en-US" sz="2000" b="1" dirty="0" smtClean="0">
                <a:solidFill>
                  <a:srgbClr val="002060"/>
                </a:solidFill>
              </a:rPr>
              <a:t>Objectives:</a:t>
            </a:r>
          </a:p>
          <a:p>
            <a:pPr marL="0" indent="0">
              <a:buNone/>
            </a:pPr>
            <a:r>
              <a:rPr lang="en-US" sz="2000" dirty="0" smtClean="0"/>
              <a:t>1.</a:t>
            </a:r>
            <a:r>
              <a:rPr lang="en-US" sz="2400" b="1" dirty="0" smtClean="0">
                <a:solidFill>
                  <a:srgbClr val="002060"/>
                </a:solidFill>
              </a:rPr>
              <a:t> </a:t>
            </a:r>
            <a:r>
              <a:rPr lang="en-US" sz="2000" dirty="0" smtClean="0"/>
              <a:t>Assessment </a:t>
            </a:r>
            <a:r>
              <a:rPr lang="en-US" sz="2000" dirty="0"/>
              <a:t>of the magnitude of post-harvest losses along the value </a:t>
            </a:r>
            <a:r>
              <a:rPr lang="en-US" sz="2000" dirty="0" smtClean="0"/>
              <a:t>chain;</a:t>
            </a:r>
          </a:p>
          <a:p>
            <a:pPr algn="just">
              <a:buAutoNum type="arabicPeriod"/>
            </a:pPr>
            <a:endParaRPr lang="en-US" sz="2000" dirty="0"/>
          </a:p>
          <a:p>
            <a:pPr marL="0" indent="0" algn="just">
              <a:buNone/>
            </a:pPr>
            <a:r>
              <a:rPr lang="en-US" sz="2000" dirty="0"/>
              <a:t>2. Improving the locally appropriate postharvest handling and processing options</a:t>
            </a:r>
            <a:r>
              <a:rPr lang="en-US" sz="2000" dirty="0" smtClean="0"/>
              <a:t>;</a:t>
            </a:r>
          </a:p>
          <a:p>
            <a:pPr marL="0" indent="0" algn="just">
              <a:buNone/>
            </a:pPr>
            <a:endParaRPr lang="en-US" sz="2000" dirty="0"/>
          </a:p>
          <a:p>
            <a:pPr marL="0" indent="0" algn="just">
              <a:buNone/>
            </a:pPr>
            <a:r>
              <a:rPr lang="en-US" sz="2000" dirty="0"/>
              <a:t>3. Facilitate the development of stakeholder-driven strategies for improving the marketing efficiency, postharvest management and value addition for the selected </a:t>
            </a:r>
            <a:r>
              <a:rPr lang="en-US" sz="2000" dirty="0" smtClean="0"/>
              <a:t>crops/products;</a:t>
            </a:r>
          </a:p>
          <a:p>
            <a:pPr marL="0" indent="0" algn="just">
              <a:buNone/>
            </a:pPr>
            <a:endParaRPr lang="en-US" sz="2000" dirty="0"/>
          </a:p>
          <a:p>
            <a:pPr marL="0" indent="0" algn="just">
              <a:buNone/>
            </a:pPr>
            <a:r>
              <a:rPr lang="en-US" sz="2000" dirty="0"/>
              <a:t>4. Assist stakeholders </a:t>
            </a:r>
            <a:r>
              <a:rPr lang="en-US" sz="2000" b="1" dirty="0"/>
              <a:t>(men, women and youth)</a:t>
            </a:r>
            <a:r>
              <a:rPr lang="en-US" sz="2000" dirty="0"/>
              <a:t> in implementing the strategies identified in objective </a:t>
            </a:r>
            <a:r>
              <a:rPr lang="en-US" sz="2000" dirty="0" smtClean="0"/>
              <a:t>3.</a:t>
            </a:r>
            <a:endParaRPr lang="en-US" sz="2000" dirty="0"/>
          </a:p>
        </p:txBody>
      </p:sp>
      <p:sp>
        <p:nvSpPr>
          <p:cNvPr id="6" name="Title 1"/>
          <p:cNvSpPr>
            <a:spLocks noGrp="1"/>
          </p:cNvSpPr>
          <p:nvPr>
            <p:ph type="title"/>
          </p:nvPr>
        </p:nvSpPr>
        <p:spPr>
          <a:xfrm>
            <a:off x="685800" y="76200"/>
            <a:ext cx="8229600" cy="1143000"/>
          </a:xfrm>
          <a:solidFill>
            <a:srgbClr val="0033CC"/>
          </a:solidFill>
        </p:spPr>
        <p:txBody>
          <a:bodyPr>
            <a:noAutofit/>
          </a:bodyPr>
          <a:lstStyle/>
          <a:p>
            <a:pPr algn="ctr"/>
            <a:r>
              <a:rPr lang="en-US" sz="2200" b="1" dirty="0">
                <a:solidFill>
                  <a:schemeClr val="bg1"/>
                </a:solidFill>
              </a:rPr>
              <a:t>Post-Harvest and Market Access Activity</a:t>
            </a:r>
            <a:br>
              <a:rPr lang="en-US" sz="2200" b="1" dirty="0">
                <a:solidFill>
                  <a:schemeClr val="bg1"/>
                </a:solidFill>
              </a:rPr>
            </a:br>
            <a:r>
              <a:rPr lang="en-US" sz="2200" b="1" dirty="0" smtClean="0">
                <a:solidFill>
                  <a:schemeClr val="bg1"/>
                </a:solidFill>
              </a:rPr>
              <a:t>An Overview</a:t>
            </a:r>
            <a:endParaRPr lang="en-US" sz="2200" b="1" dirty="0">
              <a:solidFill>
                <a:schemeClr val="bg1"/>
              </a:solidFill>
            </a:endParaRPr>
          </a:p>
        </p:txBody>
      </p:sp>
    </p:spTree>
    <p:extLst>
      <p:ext uri="{BB962C8B-B14F-4D97-AF65-F5344CB8AC3E}">
        <p14:creationId xmlns:p14="http://schemas.microsoft.com/office/powerpoint/2010/main" val="33480243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59281" y="152400"/>
            <a:ext cx="8229600" cy="1143000"/>
          </a:xfrm>
          <a:solidFill>
            <a:srgbClr val="0033CC"/>
          </a:solidFill>
        </p:spPr>
        <p:txBody>
          <a:bodyPr>
            <a:noAutofit/>
          </a:bodyPr>
          <a:lstStyle/>
          <a:p>
            <a:pPr algn="ctr"/>
            <a:r>
              <a:rPr lang="en-US" sz="2200" b="1" dirty="0">
                <a:solidFill>
                  <a:schemeClr val="bg1"/>
                </a:solidFill>
              </a:rPr>
              <a:t>Post-Harvest and Market Access Activity</a:t>
            </a:r>
            <a:br>
              <a:rPr lang="en-US" sz="2200" b="1" dirty="0">
                <a:solidFill>
                  <a:schemeClr val="bg1"/>
                </a:solidFill>
              </a:rPr>
            </a:br>
            <a:r>
              <a:rPr lang="en-US" sz="2200" b="1" dirty="0">
                <a:solidFill>
                  <a:schemeClr val="bg1"/>
                </a:solidFill>
              </a:rPr>
              <a:t>Expected Outcomes</a:t>
            </a:r>
          </a:p>
        </p:txBody>
      </p:sp>
      <p:sp>
        <p:nvSpPr>
          <p:cNvPr id="5" name="Rectangle 4"/>
          <p:cNvSpPr/>
          <p:nvPr/>
        </p:nvSpPr>
        <p:spPr>
          <a:xfrm>
            <a:off x="533400" y="1477585"/>
            <a:ext cx="8305800" cy="4832084"/>
          </a:xfrm>
          <a:prstGeom prst="rect">
            <a:avLst/>
          </a:prstGeom>
        </p:spPr>
        <p:txBody>
          <a:bodyPr wrap="square" lIns="91433" tIns="45716" rIns="91433" bIns="45716">
            <a:spAutoFit/>
          </a:bodyPr>
          <a:lstStyle/>
          <a:p>
            <a:pPr marL="403096" indent="-403096" algn="just">
              <a:buAutoNum type="arabicPeriod"/>
            </a:pPr>
            <a:r>
              <a:rPr lang="en-US" sz="2200" dirty="0"/>
              <a:t>Coordination stakeholders/value chain actors in target production areas established;</a:t>
            </a:r>
          </a:p>
          <a:p>
            <a:pPr marL="403096" indent="-403096" algn="just">
              <a:buAutoNum type="arabicPeriod"/>
            </a:pPr>
            <a:endParaRPr lang="en-US" sz="2200" dirty="0"/>
          </a:p>
          <a:p>
            <a:pPr marL="403096" indent="-403096" algn="just">
              <a:buFontTx/>
              <a:buAutoNum type="arabicPeriod"/>
            </a:pPr>
            <a:r>
              <a:rPr lang="en-US" sz="2200" dirty="0"/>
              <a:t>Partnerships between developmental organizations, research </a:t>
            </a:r>
            <a:r>
              <a:rPr lang="en-US" sz="2200" dirty="0" err="1"/>
              <a:t>centres</a:t>
            </a:r>
            <a:r>
              <a:rPr lang="en-US" sz="2200" dirty="0"/>
              <a:t>, local welfare societies, producer cooperatives, local government organs and social service providers catalyzed;</a:t>
            </a:r>
          </a:p>
          <a:p>
            <a:pPr marL="403096" indent="-403096" algn="just">
              <a:buAutoNum type="arabicPeriod"/>
            </a:pPr>
            <a:endParaRPr lang="en-US" sz="2200" dirty="0"/>
          </a:p>
          <a:p>
            <a:pPr marL="403096" indent="-403096" algn="just">
              <a:buAutoNum type="arabicPeriod"/>
            </a:pPr>
            <a:r>
              <a:rPr lang="en-US" sz="2200" dirty="0"/>
              <a:t>Skills of value chain actors (through awareness training programs) enhanced</a:t>
            </a:r>
            <a:r>
              <a:rPr lang="en-US" sz="2200" dirty="0" smtClean="0"/>
              <a:t>.</a:t>
            </a:r>
          </a:p>
          <a:p>
            <a:pPr marL="403096" indent="-403096" algn="just">
              <a:buAutoNum type="arabicPeriod"/>
            </a:pPr>
            <a:endParaRPr lang="en-US" sz="2200" dirty="0"/>
          </a:p>
          <a:p>
            <a:pPr marL="403096" indent="-403096" algn="just">
              <a:buAutoNum type="arabicPeriod"/>
            </a:pPr>
            <a:r>
              <a:rPr lang="en-US" sz="2200" dirty="0" smtClean="0"/>
              <a:t>Losses on olives an olive oil chain value assessed.</a:t>
            </a:r>
            <a:endParaRPr lang="en-US" sz="2200" dirty="0"/>
          </a:p>
          <a:p>
            <a:pPr marL="403096" indent="-403096" algn="just">
              <a:buAutoNum type="arabicPeriod"/>
            </a:pPr>
            <a:endParaRPr lang="en-US" sz="2200" dirty="0"/>
          </a:p>
          <a:p>
            <a:pPr marL="403096" indent="-403096" algn="just">
              <a:buAutoNum type="arabicPeriod"/>
            </a:pPr>
            <a:r>
              <a:rPr lang="en-US" sz="2200" dirty="0"/>
              <a:t>A women cooperative established in </a:t>
            </a:r>
            <a:r>
              <a:rPr lang="en-US" sz="2200" dirty="0" err="1"/>
              <a:t>Wadi</a:t>
            </a:r>
            <a:r>
              <a:rPr lang="en-US" sz="2200" dirty="0"/>
              <a:t> Al </a:t>
            </a:r>
            <a:r>
              <a:rPr lang="en-US" sz="2200" dirty="0" err="1" smtClean="0"/>
              <a:t>Karak</a:t>
            </a:r>
            <a:r>
              <a:rPr lang="en-US" sz="2200" dirty="0" smtClean="0"/>
              <a:t> (2014-2015).</a:t>
            </a:r>
            <a:endParaRPr lang="en-US" sz="2200" dirty="0"/>
          </a:p>
          <a:p>
            <a:pPr lvl="0" algn="just"/>
            <a:endParaRPr lang="en-US" sz="2200" dirty="0"/>
          </a:p>
        </p:txBody>
      </p:sp>
    </p:spTree>
    <p:extLst>
      <p:ext uri="{BB962C8B-B14F-4D97-AF65-F5344CB8AC3E}">
        <p14:creationId xmlns:p14="http://schemas.microsoft.com/office/powerpoint/2010/main" val="20615027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896452315"/>
              </p:ext>
            </p:extLst>
          </p:nvPr>
        </p:nvGraphicFramePr>
        <p:xfrm>
          <a:off x="152401" y="975360"/>
          <a:ext cx="8839199" cy="5735081"/>
        </p:xfrm>
        <a:graphic>
          <a:graphicData uri="http://schemas.openxmlformats.org/drawingml/2006/table">
            <a:tbl>
              <a:tblPr firstRow="1" firstCol="1" bandRow="1">
                <a:tableStyleId>{5C22544A-7EE6-4342-B048-85BDC9FD1C3A}</a:tableStyleId>
              </a:tblPr>
              <a:tblGrid>
                <a:gridCol w="609599"/>
                <a:gridCol w="762000"/>
                <a:gridCol w="3280612"/>
                <a:gridCol w="1108320"/>
                <a:gridCol w="936523"/>
                <a:gridCol w="1115923"/>
                <a:gridCol w="1026222"/>
              </a:tblGrid>
              <a:tr h="470647">
                <a:tc>
                  <a:txBody>
                    <a:bodyPr/>
                    <a:lstStyle/>
                    <a:p>
                      <a:pPr marL="0" marR="0" algn="ctr">
                        <a:lnSpc>
                          <a:spcPct val="115000"/>
                        </a:lnSpc>
                        <a:spcBef>
                          <a:spcPts val="0"/>
                        </a:spcBef>
                        <a:spcAft>
                          <a:spcPts val="0"/>
                        </a:spcAft>
                      </a:pPr>
                      <a:r>
                        <a:rPr lang="en-US" sz="1400" dirty="0">
                          <a:effectLst/>
                        </a:rPr>
                        <a:t>IDOs</a:t>
                      </a:r>
                      <a:endParaRPr lang="en-US" sz="1400" dirty="0">
                        <a:effectLst/>
                        <a:latin typeface="Calibri"/>
                        <a:ea typeface="Calibri"/>
                        <a:cs typeface="Arial"/>
                      </a:endParaRPr>
                    </a:p>
                  </a:txBody>
                  <a:tcPr marL="49195" marR="49195" marT="0" marB="0"/>
                </a:tc>
                <a:tc>
                  <a:txBody>
                    <a:bodyPr/>
                    <a:lstStyle/>
                    <a:p>
                      <a:pPr marL="0" marR="0" algn="ctr">
                        <a:lnSpc>
                          <a:spcPct val="115000"/>
                        </a:lnSpc>
                        <a:spcBef>
                          <a:spcPts val="0"/>
                        </a:spcBef>
                        <a:spcAft>
                          <a:spcPts val="0"/>
                        </a:spcAft>
                      </a:pPr>
                      <a:r>
                        <a:rPr lang="en-US" sz="1400" dirty="0">
                          <a:effectLst/>
                        </a:rPr>
                        <a:t>Country</a:t>
                      </a:r>
                      <a:endParaRPr lang="en-US" sz="1400" dirty="0">
                        <a:effectLst/>
                        <a:latin typeface="Calibri"/>
                        <a:ea typeface="Calibri"/>
                        <a:cs typeface="Arial"/>
                      </a:endParaRPr>
                    </a:p>
                  </a:txBody>
                  <a:tcPr marL="49195" marR="49195" marT="0" marB="0"/>
                </a:tc>
                <a:tc>
                  <a:txBody>
                    <a:bodyPr/>
                    <a:lstStyle/>
                    <a:p>
                      <a:pPr marL="0" marR="0" algn="ctr">
                        <a:lnSpc>
                          <a:spcPct val="115000"/>
                        </a:lnSpc>
                        <a:spcBef>
                          <a:spcPts val="0"/>
                        </a:spcBef>
                        <a:spcAft>
                          <a:spcPts val="0"/>
                        </a:spcAft>
                      </a:pPr>
                      <a:r>
                        <a:rPr lang="en-US" sz="1400" dirty="0">
                          <a:effectLst/>
                        </a:rPr>
                        <a:t>Sub activity</a:t>
                      </a:r>
                      <a:endParaRPr lang="en-US" sz="1400" dirty="0">
                        <a:effectLst/>
                        <a:latin typeface="Calibri"/>
                        <a:ea typeface="Calibri"/>
                        <a:cs typeface="Arial"/>
                      </a:endParaRPr>
                    </a:p>
                  </a:txBody>
                  <a:tcPr marL="49195" marR="49195" marT="0" marB="0"/>
                </a:tc>
                <a:tc>
                  <a:txBody>
                    <a:bodyPr/>
                    <a:lstStyle/>
                    <a:p>
                      <a:pPr marL="0" marR="0" algn="ctr">
                        <a:lnSpc>
                          <a:spcPct val="115000"/>
                        </a:lnSpc>
                        <a:spcBef>
                          <a:spcPts val="0"/>
                        </a:spcBef>
                        <a:spcAft>
                          <a:spcPts val="0"/>
                        </a:spcAft>
                      </a:pPr>
                      <a:r>
                        <a:rPr lang="en-US" sz="1400" dirty="0">
                          <a:effectLst/>
                        </a:rPr>
                        <a:t>Livelihood system</a:t>
                      </a:r>
                      <a:endParaRPr lang="en-US" sz="1400" dirty="0">
                        <a:effectLst/>
                        <a:latin typeface="Calibri"/>
                        <a:ea typeface="Calibri"/>
                        <a:cs typeface="Arial"/>
                      </a:endParaRPr>
                    </a:p>
                  </a:txBody>
                  <a:tcPr marL="49195" marR="49195" marT="0" marB="0"/>
                </a:tc>
                <a:tc>
                  <a:txBody>
                    <a:bodyPr/>
                    <a:lstStyle/>
                    <a:p>
                      <a:pPr marL="0" marR="0" algn="ctr">
                        <a:lnSpc>
                          <a:spcPct val="115000"/>
                        </a:lnSpc>
                        <a:spcBef>
                          <a:spcPts val="0"/>
                        </a:spcBef>
                        <a:spcAft>
                          <a:spcPts val="0"/>
                        </a:spcAft>
                      </a:pPr>
                      <a:r>
                        <a:rPr lang="en-US" sz="1400" dirty="0">
                          <a:effectLst/>
                        </a:rPr>
                        <a:t>Indicators</a:t>
                      </a:r>
                      <a:endParaRPr lang="en-US" sz="1400" dirty="0">
                        <a:effectLst/>
                        <a:latin typeface="Calibri"/>
                        <a:ea typeface="Calibri"/>
                        <a:cs typeface="Arial"/>
                      </a:endParaRPr>
                    </a:p>
                  </a:txBody>
                  <a:tcPr marL="49195" marR="49195" marT="0" marB="0"/>
                </a:tc>
                <a:tc>
                  <a:txBody>
                    <a:bodyPr/>
                    <a:lstStyle/>
                    <a:p>
                      <a:pPr marL="0" marR="0" algn="ctr">
                        <a:lnSpc>
                          <a:spcPct val="115000"/>
                        </a:lnSpc>
                        <a:spcBef>
                          <a:spcPts val="0"/>
                        </a:spcBef>
                        <a:spcAft>
                          <a:spcPts val="0"/>
                        </a:spcAft>
                      </a:pPr>
                      <a:r>
                        <a:rPr lang="en-US" sz="1400" dirty="0">
                          <a:effectLst/>
                        </a:rPr>
                        <a:t>Status</a:t>
                      </a:r>
                      <a:endParaRPr lang="en-US" sz="1400" dirty="0">
                        <a:effectLst/>
                        <a:latin typeface="Calibri"/>
                        <a:ea typeface="Calibri"/>
                        <a:cs typeface="Arial"/>
                      </a:endParaRPr>
                    </a:p>
                  </a:txBody>
                  <a:tcPr marL="49195" marR="49195" marT="0" marB="0"/>
                </a:tc>
                <a:tc>
                  <a:txBody>
                    <a:bodyPr/>
                    <a:lstStyle/>
                    <a:p>
                      <a:pPr marL="0" marR="0" algn="ctr">
                        <a:lnSpc>
                          <a:spcPct val="115000"/>
                        </a:lnSpc>
                        <a:spcBef>
                          <a:spcPts val="0"/>
                        </a:spcBef>
                        <a:spcAft>
                          <a:spcPts val="0"/>
                        </a:spcAft>
                      </a:pPr>
                      <a:r>
                        <a:rPr lang="en-US" sz="1400" dirty="0">
                          <a:effectLst/>
                        </a:rPr>
                        <a:t>Partners</a:t>
                      </a:r>
                      <a:endParaRPr lang="en-US" sz="1400" dirty="0">
                        <a:effectLst/>
                        <a:latin typeface="Calibri"/>
                        <a:ea typeface="Calibri"/>
                        <a:cs typeface="Arial"/>
                      </a:endParaRPr>
                    </a:p>
                  </a:txBody>
                  <a:tcPr marL="49195" marR="49195" marT="0" marB="0"/>
                </a:tc>
              </a:tr>
              <a:tr h="5244353">
                <a:tc>
                  <a:txBody>
                    <a:bodyPr/>
                    <a:lstStyle/>
                    <a:p>
                      <a:pPr marL="0" marR="0">
                        <a:lnSpc>
                          <a:spcPct val="115000"/>
                        </a:lnSpc>
                        <a:spcBef>
                          <a:spcPts val="0"/>
                        </a:spcBef>
                        <a:spcAft>
                          <a:spcPts val="0"/>
                        </a:spcAft>
                      </a:pPr>
                      <a:r>
                        <a:rPr lang="en-US" sz="1400" dirty="0">
                          <a:effectLst/>
                        </a:rPr>
                        <a:t>4</a:t>
                      </a:r>
                      <a:endParaRPr lang="en-US" sz="1400" dirty="0">
                        <a:effectLst/>
                        <a:latin typeface="Calibri"/>
                        <a:ea typeface="Calibri"/>
                        <a:cs typeface="Arial"/>
                      </a:endParaRPr>
                    </a:p>
                  </a:txBody>
                  <a:tcPr marL="49195" marR="49195" marT="0" marB="0"/>
                </a:tc>
                <a:tc>
                  <a:txBody>
                    <a:bodyPr/>
                    <a:lstStyle/>
                    <a:p>
                      <a:pPr marL="0" marR="0">
                        <a:lnSpc>
                          <a:spcPct val="115000"/>
                        </a:lnSpc>
                        <a:spcBef>
                          <a:spcPts val="0"/>
                        </a:spcBef>
                        <a:spcAft>
                          <a:spcPts val="0"/>
                        </a:spcAft>
                      </a:pPr>
                      <a:r>
                        <a:rPr lang="en-US" sz="1400" b="1" kern="1200" dirty="0">
                          <a:effectLst/>
                        </a:rPr>
                        <a:t>Jordan</a:t>
                      </a:r>
                      <a:endParaRPr lang="en-US" sz="1400" b="1" dirty="0">
                        <a:effectLst/>
                        <a:latin typeface="Calibri"/>
                        <a:ea typeface="Calibri"/>
                        <a:cs typeface="Arial"/>
                      </a:endParaRPr>
                    </a:p>
                  </a:txBody>
                  <a:tcPr marL="49195" marR="49195" marT="0" marB="0"/>
                </a:tc>
                <a:tc>
                  <a:txBody>
                    <a:bodyPr/>
                    <a:lstStyle/>
                    <a:p>
                      <a:pPr marL="0" marR="0" algn="l">
                        <a:lnSpc>
                          <a:spcPct val="115000"/>
                        </a:lnSpc>
                        <a:spcBef>
                          <a:spcPts val="0"/>
                        </a:spcBef>
                        <a:spcAft>
                          <a:spcPts val="0"/>
                        </a:spcAft>
                      </a:pPr>
                      <a:r>
                        <a:rPr lang="en-US" sz="1300" b="1" dirty="0">
                          <a:solidFill>
                            <a:srgbClr val="002060"/>
                          </a:solidFill>
                          <a:effectLst/>
                        </a:rPr>
                        <a:t>2013</a:t>
                      </a:r>
                    </a:p>
                    <a:p>
                      <a:pPr marL="0" marR="0" algn="l">
                        <a:lnSpc>
                          <a:spcPct val="115000"/>
                        </a:lnSpc>
                        <a:spcBef>
                          <a:spcPts val="0"/>
                        </a:spcBef>
                        <a:spcAft>
                          <a:spcPts val="0"/>
                        </a:spcAft>
                      </a:pPr>
                      <a:r>
                        <a:rPr lang="en-US" sz="1300" dirty="0">
                          <a:effectLst/>
                        </a:rPr>
                        <a:t> </a:t>
                      </a:r>
                    </a:p>
                    <a:p>
                      <a:pPr marL="0" marR="0" algn="l">
                        <a:lnSpc>
                          <a:spcPct val="115000"/>
                        </a:lnSpc>
                        <a:spcBef>
                          <a:spcPts val="0"/>
                        </a:spcBef>
                        <a:spcAft>
                          <a:spcPts val="0"/>
                        </a:spcAft>
                      </a:pPr>
                      <a:r>
                        <a:rPr lang="en-US" sz="1300" dirty="0">
                          <a:effectLst/>
                        </a:rPr>
                        <a:t>Value chain focus group meeting on olive and olive oil stakeholders  (Al </a:t>
                      </a:r>
                      <a:r>
                        <a:rPr lang="en-US" sz="1300" dirty="0" err="1">
                          <a:effectLst/>
                        </a:rPr>
                        <a:t>Rabeh</a:t>
                      </a:r>
                      <a:r>
                        <a:rPr lang="en-US" sz="1300" dirty="0">
                          <a:effectLst/>
                        </a:rPr>
                        <a:t>/AL </a:t>
                      </a:r>
                      <a:r>
                        <a:rPr lang="en-US" sz="1300" dirty="0" err="1">
                          <a:effectLst/>
                        </a:rPr>
                        <a:t>Karak</a:t>
                      </a:r>
                      <a:r>
                        <a:rPr lang="en-US" sz="1300" dirty="0">
                          <a:effectLst/>
                        </a:rPr>
                        <a:t> on 30 December, 2013)</a:t>
                      </a:r>
                    </a:p>
                    <a:p>
                      <a:pPr marL="0" marR="0" algn="l">
                        <a:lnSpc>
                          <a:spcPct val="115000"/>
                        </a:lnSpc>
                        <a:spcBef>
                          <a:spcPts val="0"/>
                        </a:spcBef>
                        <a:spcAft>
                          <a:spcPts val="0"/>
                        </a:spcAft>
                      </a:pPr>
                      <a:r>
                        <a:rPr lang="en-US" sz="1300" dirty="0">
                          <a:effectLst/>
                        </a:rPr>
                        <a:t> </a:t>
                      </a:r>
                    </a:p>
                    <a:p>
                      <a:pPr marL="0" marR="0" algn="l">
                        <a:lnSpc>
                          <a:spcPct val="115000"/>
                        </a:lnSpc>
                        <a:spcBef>
                          <a:spcPts val="0"/>
                        </a:spcBef>
                        <a:spcAft>
                          <a:spcPts val="0"/>
                        </a:spcAft>
                      </a:pPr>
                      <a:r>
                        <a:rPr lang="en-US" sz="1300" b="1" dirty="0">
                          <a:solidFill>
                            <a:srgbClr val="002060"/>
                          </a:solidFill>
                          <a:effectLst/>
                        </a:rPr>
                        <a:t>2014</a:t>
                      </a:r>
                    </a:p>
                    <a:p>
                      <a:pPr marL="0" marR="0" lvl="0" indent="0" algn="l">
                        <a:lnSpc>
                          <a:spcPct val="115000"/>
                        </a:lnSpc>
                        <a:spcBef>
                          <a:spcPts val="0"/>
                        </a:spcBef>
                        <a:spcAft>
                          <a:spcPts val="0"/>
                        </a:spcAft>
                        <a:buFont typeface="Symbol"/>
                        <a:buNone/>
                      </a:pPr>
                      <a:r>
                        <a:rPr lang="en-US" sz="1300" dirty="0" smtClean="0">
                          <a:effectLst/>
                        </a:rPr>
                        <a:t>Mapping </a:t>
                      </a:r>
                      <a:r>
                        <a:rPr lang="en-US" sz="1300" dirty="0">
                          <a:effectLst/>
                        </a:rPr>
                        <a:t>the challenges for smallholder market access: Review of literature on institutional arrangements in collective marketing.</a:t>
                      </a:r>
                    </a:p>
                    <a:p>
                      <a:pPr marL="0" marR="0" lvl="0" indent="0" algn="l">
                        <a:lnSpc>
                          <a:spcPct val="115000"/>
                        </a:lnSpc>
                        <a:spcBef>
                          <a:spcPts val="0"/>
                        </a:spcBef>
                        <a:spcAft>
                          <a:spcPts val="0"/>
                        </a:spcAft>
                        <a:buFont typeface="Symbol"/>
                        <a:buNone/>
                      </a:pPr>
                      <a:endParaRPr lang="en-US" sz="1300" dirty="0" smtClean="0">
                        <a:effectLst/>
                      </a:endParaRPr>
                    </a:p>
                    <a:p>
                      <a:pPr marL="0" marR="0" lvl="0" indent="0" algn="l">
                        <a:lnSpc>
                          <a:spcPct val="115000"/>
                        </a:lnSpc>
                        <a:spcBef>
                          <a:spcPts val="0"/>
                        </a:spcBef>
                        <a:spcAft>
                          <a:spcPts val="0"/>
                        </a:spcAft>
                        <a:buFont typeface="Symbol"/>
                        <a:buNone/>
                      </a:pPr>
                      <a:r>
                        <a:rPr lang="en-US" sz="1300" dirty="0" smtClean="0">
                          <a:effectLst/>
                        </a:rPr>
                        <a:t>Marketing </a:t>
                      </a:r>
                      <a:r>
                        <a:rPr lang="en-US" sz="1300" dirty="0">
                          <a:effectLst/>
                        </a:rPr>
                        <a:t>survey, supply chain mapping and post-harvest management</a:t>
                      </a:r>
                    </a:p>
                    <a:p>
                      <a:pPr marL="0" marR="0" algn="l">
                        <a:lnSpc>
                          <a:spcPct val="115000"/>
                        </a:lnSpc>
                        <a:spcBef>
                          <a:spcPts val="0"/>
                        </a:spcBef>
                        <a:spcAft>
                          <a:spcPts val="0"/>
                        </a:spcAft>
                      </a:pPr>
                      <a:endParaRPr lang="en-US" sz="1300" dirty="0" smtClean="0">
                        <a:effectLst/>
                      </a:endParaRPr>
                    </a:p>
                    <a:p>
                      <a:pPr marL="0" marR="0" algn="l">
                        <a:lnSpc>
                          <a:spcPct val="115000"/>
                        </a:lnSpc>
                        <a:spcBef>
                          <a:spcPts val="0"/>
                        </a:spcBef>
                        <a:spcAft>
                          <a:spcPts val="0"/>
                        </a:spcAft>
                      </a:pPr>
                      <a:endParaRPr lang="en-US" sz="1300" b="1" dirty="0" smtClean="0">
                        <a:solidFill>
                          <a:srgbClr val="FF0000"/>
                        </a:solidFill>
                        <a:effectLst/>
                      </a:endParaRPr>
                    </a:p>
                    <a:p>
                      <a:pPr marL="0" marR="0" algn="l">
                        <a:lnSpc>
                          <a:spcPct val="115000"/>
                        </a:lnSpc>
                        <a:spcBef>
                          <a:spcPts val="0"/>
                        </a:spcBef>
                        <a:spcAft>
                          <a:spcPts val="0"/>
                        </a:spcAft>
                      </a:pPr>
                      <a:endParaRPr lang="en-US" sz="1300" b="1" dirty="0" smtClean="0">
                        <a:solidFill>
                          <a:srgbClr val="FF0000"/>
                        </a:solidFill>
                        <a:effectLst/>
                      </a:endParaRPr>
                    </a:p>
                    <a:p>
                      <a:pPr marL="0" marR="0" algn="l">
                        <a:lnSpc>
                          <a:spcPct val="115000"/>
                        </a:lnSpc>
                        <a:spcBef>
                          <a:spcPts val="0"/>
                        </a:spcBef>
                        <a:spcAft>
                          <a:spcPts val="0"/>
                        </a:spcAft>
                      </a:pPr>
                      <a:r>
                        <a:rPr lang="en-US" sz="1300" b="1" dirty="0" smtClean="0">
                          <a:solidFill>
                            <a:srgbClr val="FF0000"/>
                          </a:solidFill>
                          <a:effectLst/>
                        </a:rPr>
                        <a:t>Awareness training programs on olives</a:t>
                      </a:r>
                      <a:r>
                        <a:rPr lang="en-US" sz="1300" b="1" dirty="0">
                          <a:solidFill>
                            <a:srgbClr val="FF0000"/>
                          </a:solidFill>
                          <a:effectLst/>
                        </a:rPr>
                        <a:t> </a:t>
                      </a:r>
                      <a:endParaRPr lang="en-US" sz="1300" b="1" dirty="0">
                        <a:solidFill>
                          <a:srgbClr val="FF0000"/>
                        </a:solidFill>
                        <a:effectLst/>
                        <a:latin typeface="Calibri"/>
                        <a:ea typeface="Calibri"/>
                        <a:cs typeface="Arial"/>
                      </a:endParaRPr>
                    </a:p>
                  </a:txBody>
                  <a:tcPr marL="49195" marR="49195" marT="0" marB="0"/>
                </a:tc>
                <a:tc>
                  <a:txBody>
                    <a:bodyPr/>
                    <a:lstStyle/>
                    <a:p>
                      <a:pPr marL="0" marR="0" algn="l">
                        <a:lnSpc>
                          <a:spcPct val="115000"/>
                        </a:lnSpc>
                        <a:spcBef>
                          <a:spcPts val="0"/>
                        </a:spcBef>
                        <a:spcAft>
                          <a:spcPts val="0"/>
                        </a:spcAft>
                      </a:pPr>
                      <a:r>
                        <a:rPr lang="en-US" sz="1300" dirty="0">
                          <a:effectLst/>
                        </a:rPr>
                        <a:t>Agro-pastoral system</a:t>
                      </a:r>
                    </a:p>
                    <a:p>
                      <a:pPr marL="0" marR="0" algn="l">
                        <a:lnSpc>
                          <a:spcPct val="115000"/>
                        </a:lnSpc>
                        <a:spcBef>
                          <a:spcPts val="0"/>
                        </a:spcBef>
                        <a:spcAft>
                          <a:spcPts val="0"/>
                        </a:spcAft>
                      </a:pPr>
                      <a:r>
                        <a:rPr lang="en-US" sz="1300" dirty="0">
                          <a:effectLst/>
                        </a:rPr>
                        <a:t> </a:t>
                      </a:r>
                    </a:p>
                    <a:p>
                      <a:pPr marL="0" marR="0" algn="l">
                        <a:lnSpc>
                          <a:spcPct val="115000"/>
                        </a:lnSpc>
                        <a:spcBef>
                          <a:spcPts val="0"/>
                        </a:spcBef>
                        <a:spcAft>
                          <a:spcPts val="0"/>
                        </a:spcAft>
                      </a:pPr>
                      <a:r>
                        <a:rPr lang="en-US" sz="1300" dirty="0">
                          <a:effectLst/>
                        </a:rPr>
                        <a:t>Intensive </a:t>
                      </a:r>
                      <a:r>
                        <a:rPr lang="en-US" sz="1300" dirty="0" err="1">
                          <a:effectLst/>
                        </a:rPr>
                        <a:t>rainfed</a:t>
                      </a:r>
                      <a:r>
                        <a:rPr lang="en-US" sz="1300" dirty="0">
                          <a:effectLst/>
                        </a:rPr>
                        <a:t> System</a:t>
                      </a:r>
                      <a:endParaRPr lang="en-US" sz="1300" dirty="0">
                        <a:effectLst/>
                        <a:latin typeface="Calibri"/>
                        <a:ea typeface="Calibri"/>
                        <a:cs typeface="Arial"/>
                      </a:endParaRPr>
                    </a:p>
                  </a:txBody>
                  <a:tcPr marL="49195" marR="49195" marT="0" marB="0"/>
                </a:tc>
                <a:tc>
                  <a:txBody>
                    <a:bodyPr/>
                    <a:lstStyle/>
                    <a:p>
                      <a:pPr marL="0" marR="0" algn="l">
                        <a:lnSpc>
                          <a:spcPct val="115000"/>
                        </a:lnSpc>
                        <a:spcBef>
                          <a:spcPts val="0"/>
                        </a:spcBef>
                        <a:spcAft>
                          <a:spcPts val="0"/>
                        </a:spcAft>
                      </a:pPr>
                      <a:r>
                        <a:rPr lang="en-US" sz="1300" dirty="0">
                          <a:effectLst/>
                        </a:rPr>
                        <a:t>Reports (1)</a:t>
                      </a:r>
                    </a:p>
                    <a:p>
                      <a:pPr marL="0" marR="0" algn="l">
                        <a:lnSpc>
                          <a:spcPct val="115000"/>
                        </a:lnSpc>
                        <a:spcBef>
                          <a:spcPts val="0"/>
                        </a:spcBef>
                        <a:spcAft>
                          <a:spcPts val="0"/>
                        </a:spcAft>
                      </a:pPr>
                      <a:r>
                        <a:rPr lang="en-US" sz="1300" dirty="0">
                          <a:effectLst/>
                        </a:rPr>
                        <a:t> </a:t>
                      </a:r>
                    </a:p>
                    <a:p>
                      <a:pPr marL="0" marR="0" algn="l">
                        <a:lnSpc>
                          <a:spcPct val="115000"/>
                        </a:lnSpc>
                        <a:spcBef>
                          <a:spcPts val="0"/>
                        </a:spcBef>
                        <a:spcAft>
                          <a:spcPts val="0"/>
                        </a:spcAft>
                      </a:pPr>
                      <a:r>
                        <a:rPr lang="en-US" sz="1300" dirty="0">
                          <a:effectLst/>
                        </a:rPr>
                        <a:t> </a:t>
                      </a:r>
                    </a:p>
                    <a:p>
                      <a:pPr marL="0" marR="0" algn="l">
                        <a:lnSpc>
                          <a:spcPct val="115000"/>
                        </a:lnSpc>
                        <a:spcBef>
                          <a:spcPts val="0"/>
                        </a:spcBef>
                        <a:spcAft>
                          <a:spcPts val="0"/>
                        </a:spcAft>
                      </a:pPr>
                      <a:r>
                        <a:rPr lang="en-US" sz="1300" dirty="0">
                          <a:effectLst/>
                        </a:rPr>
                        <a:t> </a:t>
                      </a:r>
                    </a:p>
                    <a:p>
                      <a:pPr marL="0" marR="0" algn="l">
                        <a:lnSpc>
                          <a:spcPct val="115000"/>
                        </a:lnSpc>
                        <a:spcBef>
                          <a:spcPts val="0"/>
                        </a:spcBef>
                        <a:spcAft>
                          <a:spcPts val="0"/>
                        </a:spcAft>
                      </a:pPr>
                      <a:r>
                        <a:rPr lang="en-US" sz="1300" dirty="0">
                          <a:effectLst/>
                        </a:rPr>
                        <a:t> </a:t>
                      </a:r>
                    </a:p>
                    <a:p>
                      <a:pPr marL="0" marR="0" algn="l">
                        <a:lnSpc>
                          <a:spcPct val="115000"/>
                        </a:lnSpc>
                        <a:spcBef>
                          <a:spcPts val="0"/>
                        </a:spcBef>
                        <a:spcAft>
                          <a:spcPts val="0"/>
                        </a:spcAft>
                      </a:pPr>
                      <a:r>
                        <a:rPr lang="en-US" sz="1300" dirty="0">
                          <a:effectLst/>
                        </a:rPr>
                        <a:t> </a:t>
                      </a:r>
                    </a:p>
                    <a:p>
                      <a:pPr marL="0" marR="0" algn="l">
                        <a:lnSpc>
                          <a:spcPct val="115000"/>
                        </a:lnSpc>
                        <a:spcBef>
                          <a:spcPts val="0"/>
                        </a:spcBef>
                        <a:spcAft>
                          <a:spcPts val="0"/>
                        </a:spcAft>
                      </a:pPr>
                      <a:endParaRPr lang="en-US" sz="1300" dirty="0" smtClean="0">
                        <a:effectLst/>
                      </a:endParaRPr>
                    </a:p>
                    <a:p>
                      <a:pPr marL="0" marR="0" algn="l">
                        <a:lnSpc>
                          <a:spcPct val="115000"/>
                        </a:lnSpc>
                        <a:spcBef>
                          <a:spcPts val="0"/>
                        </a:spcBef>
                        <a:spcAft>
                          <a:spcPts val="0"/>
                        </a:spcAft>
                      </a:pPr>
                      <a:r>
                        <a:rPr lang="en-US" sz="1300" dirty="0" smtClean="0">
                          <a:effectLst/>
                        </a:rPr>
                        <a:t>Reports (1)</a:t>
                      </a:r>
                      <a:endParaRPr lang="en-US" sz="1300" dirty="0">
                        <a:effectLst/>
                      </a:endParaRPr>
                    </a:p>
                    <a:p>
                      <a:pPr marL="0" marR="0" algn="l">
                        <a:lnSpc>
                          <a:spcPct val="115000"/>
                        </a:lnSpc>
                        <a:spcBef>
                          <a:spcPts val="0"/>
                        </a:spcBef>
                        <a:spcAft>
                          <a:spcPts val="0"/>
                        </a:spcAft>
                      </a:pPr>
                      <a:r>
                        <a:rPr lang="en-US" sz="1300" dirty="0">
                          <a:effectLst/>
                        </a:rPr>
                        <a:t> </a:t>
                      </a:r>
                    </a:p>
                    <a:p>
                      <a:pPr marL="0" marR="0" algn="l">
                        <a:lnSpc>
                          <a:spcPct val="115000"/>
                        </a:lnSpc>
                        <a:spcBef>
                          <a:spcPts val="0"/>
                        </a:spcBef>
                        <a:spcAft>
                          <a:spcPts val="0"/>
                        </a:spcAft>
                      </a:pPr>
                      <a:r>
                        <a:rPr lang="en-US" sz="1300" dirty="0">
                          <a:effectLst/>
                        </a:rPr>
                        <a:t> </a:t>
                      </a:r>
                    </a:p>
                    <a:p>
                      <a:pPr marL="0" marR="0" algn="l">
                        <a:lnSpc>
                          <a:spcPct val="115000"/>
                        </a:lnSpc>
                        <a:spcBef>
                          <a:spcPts val="0"/>
                        </a:spcBef>
                        <a:spcAft>
                          <a:spcPts val="0"/>
                        </a:spcAft>
                      </a:pPr>
                      <a:r>
                        <a:rPr lang="en-US" sz="1300" dirty="0">
                          <a:effectLst/>
                        </a:rPr>
                        <a:t> </a:t>
                      </a:r>
                    </a:p>
                    <a:p>
                      <a:pPr marL="0" marR="0" algn="l">
                        <a:lnSpc>
                          <a:spcPct val="115000"/>
                        </a:lnSpc>
                        <a:spcBef>
                          <a:spcPts val="0"/>
                        </a:spcBef>
                        <a:spcAft>
                          <a:spcPts val="0"/>
                        </a:spcAft>
                      </a:pPr>
                      <a:r>
                        <a:rPr lang="en-US" sz="1300" dirty="0">
                          <a:effectLst/>
                        </a:rPr>
                        <a:t> </a:t>
                      </a:r>
                      <a:r>
                        <a:rPr lang="en-US" sz="1300" dirty="0" smtClean="0">
                          <a:effectLst/>
                        </a:rPr>
                        <a:t>Database</a:t>
                      </a:r>
                    </a:p>
                    <a:p>
                      <a:pPr marL="0" marR="0" algn="l">
                        <a:lnSpc>
                          <a:spcPct val="115000"/>
                        </a:lnSpc>
                        <a:spcBef>
                          <a:spcPts val="0"/>
                        </a:spcBef>
                        <a:spcAft>
                          <a:spcPts val="0"/>
                        </a:spcAft>
                      </a:pPr>
                      <a:r>
                        <a:rPr lang="en-US" sz="1300" dirty="0" smtClean="0">
                          <a:effectLst/>
                        </a:rPr>
                        <a:t>(1 - 150) / Reports (1)</a:t>
                      </a:r>
                    </a:p>
                    <a:p>
                      <a:pPr marL="0" marR="0" algn="l">
                        <a:lnSpc>
                          <a:spcPct val="115000"/>
                        </a:lnSpc>
                        <a:spcBef>
                          <a:spcPts val="0"/>
                        </a:spcBef>
                        <a:spcAft>
                          <a:spcPts val="0"/>
                        </a:spcAft>
                      </a:pPr>
                      <a:endParaRPr lang="en-US" sz="1300" dirty="0" smtClean="0">
                        <a:effectLst/>
                        <a:latin typeface="Calibri"/>
                        <a:ea typeface="Calibri"/>
                        <a:cs typeface="Arial"/>
                      </a:endParaRPr>
                    </a:p>
                    <a:p>
                      <a:pPr marL="0" marR="0" algn="l">
                        <a:lnSpc>
                          <a:spcPct val="115000"/>
                        </a:lnSpc>
                        <a:spcBef>
                          <a:spcPts val="0"/>
                        </a:spcBef>
                        <a:spcAft>
                          <a:spcPts val="0"/>
                        </a:spcAft>
                      </a:pPr>
                      <a:r>
                        <a:rPr lang="en-US" sz="1300" dirty="0" smtClean="0">
                          <a:effectLst/>
                          <a:latin typeface="Calibri"/>
                          <a:ea typeface="Calibri"/>
                          <a:cs typeface="Arial"/>
                        </a:rPr>
                        <a:t>Training   programs</a:t>
                      </a:r>
                      <a:endParaRPr lang="en-US" sz="1300" dirty="0">
                        <a:effectLst/>
                        <a:latin typeface="Calibri"/>
                        <a:ea typeface="Calibri"/>
                        <a:cs typeface="Arial"/>
                      </a:endParaRPr>
                    </a:p>
                  </a:txBody>
                  <a:tcPr marL="49195" marR="49195" marT="0" marB="0"/>
                </a:tc>
                <a:tc>
                  <a:txBody>
                    <a:bodyPr/>
                    <a:lstStyle/>
                    <a:p>
                      <a:pPr marL="0" marR="0" algn="l">
                        <a:lnSpc>
                          <a:spcPct val="115000"/>
                        </a:lnSpc>
                        <a:spcBef>
                          <a:spcPts val="0"/>
                        </a:spcBef>
                        <a:spcAft>
                          <a:spcPts val="0"/>
                        </a:spcAft>
                      </a:pPr>
                      <a:r>
                        <a:rPr lang="en-US" sz="1300" b="1" dirty="0">
                          <a:solidFill>
                            <a:srgbClr val="00B050"/>
                          </a:solidFill>
                          <a:effectLst/>
                        </a:rPr>
                        <a:t>Completed</a:t>
                      </a:r>
                    </a:p>
                    <a:p>
                      <a:pPr marL="0" marR="0" algn="l">
                        <a:lnSpc>
                          <a:spcPct val="115000"/>
                        </a:lnSpc>
                        <a:spcBef>
                          <a:spcPts val="0"/>
                        </a:spcBef>
                        <a:spcAft>
                          <a:spcPts val="0"/>
                        </a:spcAft>
                      </a:pPr>
                      <a:r>
                        <a:rPr lang="en-US" sz="1300" dirty="0">
                          <a:effectLst/>
                        </a:rPr>
                        <a:t> </a:t>
                      </a:r>
                    </a:p>
                    <a:p>
                      <a:pPr marL="0" marR="0" algn="l">
                        <a:lnSpc>
                          <a:spcPct val="115000"/>
                        </a:lnSpc>
                        <a:spcBef>
                          <a:spcPts val="0"/>
                        </a:spcBef>
                        <a:spcAft>
                          <a:spcPts val="0"/>
                        </a:spcAft>
                      </a:pPr>
                      <a:r>
                        <a:rPr lang="en-US" sz="1300" dirty="0">
                          <a:effectLst/>
                        </a:rPr>
                        <a:t> </a:t>
                      </a:r>
                    </a:p>
                    <a:p>
                      <a:pPr marL="0" marR="0" algn="l">
                        <a:lnSpc>
                          <a:spcPct val="115000"/>
                        </a:lnSpc>
                        <a:spcBef>
                          <a:spcPts val="0"/>
                        </a:spcBef>
                        <a:spcAft>
                          <a:spcPts val="0"/>
                        </a:spcAft>
                      </a:pPr>
                      <a:r>
                        <a:rPr lang="en-US" sz="1300" dirty="0">
                          <a:effectLst/>
                        </a:rPr>
                        <a:t> </a:t>
                      </a:r>
                    </a:p>
                    <a:p>
                      <a:pPr marL="0" marR="0" algn="l">
                        <a:lnSpc>
                          <a:spcPct val="115000"/>
                        </a:lnSpc>
                        <a:spcBef>
                          <a:spcPts val="0"/>
                        </a:spcBef>
                        <a:spcAft>
                          <a:spcPts val="0"/>
                        </a:spcAft>
                      </a:pPr>
                      <a:r>
                        <a:rPr lang="en-US" sz="1300" dirty="0">
                          <a:effectLst/>
                        </a:rPr>
                        <a:t> </a:t>
                      </a:r>
                    </a:p>
                    <a:p>
                      <a:pPr marL="0" marR="0" algn="l">
                        <a:lnSpc>
                          <a:spcPct val="115000"/>
                        </a:lnSpc>
                        <a:spcBef>
                          <a:spcPts val="0"/>
                        </a:spcBef>
                        <a:spcAft>
                          <a:spcPts val="0"/>
                        </a:spcAft>
                      </a:pPr>
                      <a:r>
                        <a:rPr lang="en-US" sz="1300" dirty="0">
                          <a:effectLst/>
                        </a:rPr>
                        <a:t> </a:t>
                      </a:r>
                    </a:p>
                    <a:p>
                      <a:pPr marL="0" marR="0" algn="l">
                        <a:lnSpc>
                          <a:spcPct val="115000"/>
                        </a:lnSpc>
                        <a:spcBef>
                          <a:spcPts val="0"/>
                        </a:spcBef>
                        <a:spcAft>
                          <a:spcPts val="0"/>
                        </a:spcAft>
                      </a:pPr>
                      <a:endParaRPr lang="en-US" sz="1300" dirty="0" smtClean="0">
                        <a:effectLst/>
                      </a:endParaRPr>
                    </a:p>
                    <a:p>
                      <a:pPr marL="0" marR="0" algn="l">
                        <a:lnSpc>
                          <a:spcPct val="115000"/>
                        </a:lnSpc>
                        <a:spcBef>
                          <a:spcPts val="0"/>
                        </a:spcBef>
                        <a:spcAft>
                          <a:spcPts val="0"/>
                        </a:spcAft>
                      </a:pPr>
                      <a:r>
                        <a:rPr lang="en-US" sz="1300" dirty="0" smtClean="0">
                          <a:effectLst/>
                        </a:rPr>
                        <a:t>Ongoing</a:t>
                      </a:r>
                      <a:endParaRPr lang="en-US" sz="1300" dirty="0">
                        <a:effectLst/>
                      </a:endParaRPr>
                    </a:p>
                    <a:p>
                      <a:pPr marL="0" marR="0" algn="l">
                        <a:lnSpc>
                          <a:spcPct val="115000"/>
                        </a:lnSpc>
                        <a:spcBef>
                          <a:spcPts val="0"/>
                        </a:spcBef>
                        <a:spcAft>
                          <a:spcPts val="0"/>
                        </a:spcAft>
                      </a:pPr>
                      <a:r>
                        <a:rPr lang="en-US" sz="1300" dirty="0">
                          <a:effectLst/>
                        </a:rPr>
                        <a:t> </a:t>
                      </a:r>
                    </a:p>
                    <a:p>
                      <a:pPr marL="0" marR="0" algn="l">
                        <a:lnSpc>
                          <a:spcPct val="115000"/>
                        </a:lnSpc>
                        <a:spcBef>
                          <a:spcPts val="0"/>
                        </a:spcBef>
                        <a:spcAft>
                          <a:spcPts val="0"/>
                        </a:spcAft>
                      </a:pPr>
                      <a:r>
                        <a:rPr lang="en-US" sz="1300" dirty="0">
                          <a:effectLst/>
                        </a:rPr>
                        <a:t> </a:t>
                      </a:r>
                    </a:p>
                    <a:p>
                      <a:pPr marL="0" marR="0" algn="l">
                        <a:lnSpc>
                          <a:spcPct val="115000"/>
                        </a:lnSpc>
                        <a:spcBef>
                          <a:spcPts val="0"/>
                        </a:spcBef>
                        <a:spcAft>
                          <a:spcPts val="0"/>
                        </a:spcAft>
                      </a:pPr>
                      <a:r>
                        <a:rPr lang="en-US" sz="1300" dirty="0">
                          <a:effectLst/>
                        </a:rPr>
                        <a:t> </a:t>
                      </a:r>
                    </a:p>
                    <a:p>
                      <a:pPr marL="0" marR="0" algn="l">
                        <a:lnSpc>
                          <a:spcPct val="115000"/>
                        </a:lnSpc>
                        <a:spcBef>
                          <a:spcPts val="0"/>
                        </a:spcBef>
                        <a:spcAft>
                          <a:spcPts val="0"/>
                        </a:spcAft>
                      </a:pPr>
                      <a:r>
                        <a:rPr lang="en-US" sz="1300" dirty="0">
                          <a:effectLst/>
                        </a:rPr>
                        <a:t> </a:t>
                      </a:r>
                      <a:r>
                        <a:rPr lang="en-US" sz="1300" dirty="0" smtClean="0">
                          <a:effectLst/>
                        </a:rPr>
                        <a:t>Ongoing</a:t>
                      </a:r>
                      <a:endParaRPr lang="en-US" sz="1300" dirty="0">
                        <a:effectLst/>
                      </a:endParaRPr>
                    </a:p>
                    <a:p>
                      <a:pPr marL="0" marR="0" algn="l">
                        <a:lnSpc>
                          <a:spcPct val="115000"/>
                        </a:lnSpc>
                        <a:spcBef>
                          <a:spcPts val="0"/>
                        </a:spcBef>
                        <a:spcAft>
                          <a:spcPts val="0"/>
                        </a:spcAft>
                      </a:pPr>
                      <a:endParaRPr lang="en-US" sz="1300" dirty="0" smtClean="0">
                        <a:effectLst/>
                        <a:latin typeface="Calibri"/>
                        <a:ea typeface="Calibri"/>
                        <a:cs typeface="Arial"/>
                      </a:endParaRPr>
                    </a:p>
                    <a:p>
                      <a:pPr marL="0" marR="0" algn="l">
                        <a:lnSpc>
                          <a:spcPct val="115000"/>
                        </a:lnSpc>
                        <a:spcBef>
                          <a:spcPts val="0"/>
                        </a:spcBef>
                        <a:spcAft>
                          <a:spcPts val="0"/>
                        </a:spcAft>
                      </a:pPr>
                      <a:endParaRPr lang="en-US" sz="1300" dirty="0" smtClean="0">
                        <a:effectLst/>
                        <a:latin typeface="Calibri"/>
                        <a:ea typeface="Calibri"/>
                        <a:cs typeface="Arial"/>
                      </a:endParaRPr>
                    </a:p>
                    <a:p>
                      <a:pPr marL="0" marR="0" algn="l">
                        <a:lnSpc>
                          <a:spcPct val="115000"/>
                        </a:lnSpc>
                        <a:spcBef>
                          <a:spcPts val="0"/>
                        </a:spcBef>
                        <a:spcAft>
                          <a:spcPts val="0"/>
                        </a:spcAft>
                      </a:pPr>
                      <a:r>
                        <a:rPr lang="en-US" sz="1300" dirty="0" smtClean="0">
                          <a:effectLst/>
                          <a:latin typeface="Calibri"/>
                          <a:ea typeface="Calibri"/>
                          <a:cs typeface="Arial"/>
                        </a:rPr>
                        <a:t> </a:t>
                      </a:r>
                    </a:p>
                    <a:p>
                      <a:pPr marL="0" marR="0" algn="l">
                        <a:lnSpc>
                          <a:spcPct val="115000"/>
                        </a:lnSpc>
                        <a:spcBef>
                          <a:spcPts val="0"/>
                        </a:spcBef>
                        <a:spcAft>
                          <a:spcPts val="0"/>
                        </a:spcAft>
                      </a:pPr>
                      <a:r>
                        <a:rPr lang="en-US" sz="1300" dirty="0" smtClean="0">
                          <a:effectLst/>
                          <a:latin typeface="Calibri"/>
                          <a:ea typeface="Calibri"/>
                          <a:cs typeface="Arial"/>
                        </a:rPr>
                        <a:t>Ongoing (</a:t>
                      </a:r>
                      <a:r>
                        <a:rPr lang="en-US" sz="1300" dirty="0" smtClean="0">
                          <a:solidFill>
                            <a:srgbClr val="00B050"/>
                          </a:solidFill>
                          <a:effectLst/>
                          <a:latin typeface="Calibri"/>
                          <a:ea typeface="Calibri"/>
                          <a:cs typeface="Arial"/>
                        </a:rPr>
                        <a:t>2</a:t>
                      </a:r>
                      <a:r>
                        <a:rPr lang="en-US" sz="1300" dirty="0" smtClean="0">
                          <a:solidFill>
                            <a:schemeClr val="tx1"/>
                          </a:solidFill>
                          <a:effectLst/>
                          <a:latin typeface="Calibri"/>
                          <a:ea typeface="Calibri"/>
                          <a:cs typeface="Arial"/>
                        </a:rPr>
                        <a:t>)</a:t>
                      </a:r>
                      <a:endParaRPr lang="en-US" sz="1300" dirty="0">
                        <a:solidFill>
                          <a:schemeClr val="tx1"/>
                        </a:solidFill>
                        <a:effectLst/>
                        <a:latin typeface="Calibri"/>
                        <a:ea typeface="Calibri"/>
                        <a:cs typeface="Arial"/>
                      </a:endParaRPr>
                    </a:p>
                  </a:txBody>
                  <a:tcPr marL="49195" marR="49195" marT="0" marB="0"/>
                </a:tc>
                <a:tc>
                  <a:txBody>
                    <a:bodyPr/>
                    <a:lstStyle/>
                    <a:p>
                      <a:pPr marL="0" marR="0" algn="l">
                        <a:lnSpc>
                          <a:spcPct val="115000"/>
                        </a:lnSpc>
                        <a:spcBef>
                          <a:spcPts val="0"/>
                        </a:spcBef>
                        <a:spcAft>
                          <a:spcPts val="0"/>
                        </a:spcAft>
                      </a:pPr>
                      <a:r>
                        <a:rPr lang="en-US" sz="1300" dirty="0">
                          <a:effectLst/>
                        </a:rPr>
                        <a:t>NCARE-Jordan</a:t>
                      </a:r>
                      <a:endParaRPr lang="en-US" sz="1300" dirty="0">
                        <a:effectLst/>
                        <a:latin typeface="Calibri"/>
                        <a:ea typeface="Calibri"/>
                        <a:cs typeface="Arial"/>
                      </a:endParaRPr>
                    </a:p>
                  </a:txBody>
                  <a:tcPr marL="49195" marR="49195" marT="0" marB="0"/>
                </a:tc>
              </a:tr>
            </a:tbl>
          </a:graphicData>
        </a:graphic>
      </p:graphicFrame>
      <p:sp>
        <p:nvSpPr>
          <p:cNvPr id="6" name="Title 1"/>
          <p:cNvSpPr>
            <a:spLocks noGrp="1"/>
          </p:cNvSpPr>
          <p:nvPr>
            <p:ph type="title"/>
          </p:nvPr>
        </p:nvSpPr>
        <p:spPr>
          <a:xfrm>
            <a:off x="559281" y="180474"/>
            <a:ext cx="8229600" cy="733926"/>
          </a:xfrm>
          <a:solidFill>
            <a:srgbClr val="0033CC"/>
          </a:solidFill>
        </p:spPr>
        <p:txBody>
          <a:bodyPr>
            <a:noAutofit/>
          </a:bodyPr>
          <a:lstStyle/>
          <a:p>
            <a:pPr algn="ctr"/>
            <a:r>
              <a:rPr lang="en-US" sz="2200" b="1" dirty="0">
                <a:solidFill>
                  <a:schemeClr val="bg1"/>
                </a:solidFill>
              </a:rPr>
              <a:t>Post-Harvest and Market Access Activity</a:t>
            </a:r>
            <a:br>
              <a:rPr lang="en-US" sz="2200" b="1" dirty="0">
                <a:solidFill>
                  <a:schemeClr val="bg1"/>
                </a:solidFill>
              </a:rPr>
            </a:br>
            <a:r>
              <a:rPr lang="en-US" sz="2200" b="1" dirty="0" smtClean="0">
                <a:solidFill>
                  <a:schemeClr val="bg1"/>
                </a:solidFill>
              </a:rPr>
              <a:t>A Synthesis</a:t>
            </a:r>
            <a:endParaRPr lang="en-US" sz="2200" b="1" dirty="0">
              <a:solidFill>
                <a:schemeClr val="bg1"/>
              </a:solidFill>
            </a:endParaRPr>
          </a:p>
        </p:txBody>
      </p:sp>
    </p:spTree>
    <p:extLst>
      <p:ext uri="{BB962C8B-B14F-4D97-AF65-F5344CB8AC3E}">
        <p14:creationId xmlns:p14="http://schemas.microsoft.com/office/powerpoint/2010/main" val="28505746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18674" y="180474"/>
            <a:ext cx="8229600" cy="1143000"/>
          </a:xfrm>
          <a:solidFill>
            <a:srgbClr val="0033CC"/>
          </a:solidFill>
        </p:spPr>
        <p:txBody>
          <a:bodyPr>
            <a:noAutofit/>
          </a:bodyPr>
          <a:lstStyle/>
          <a:p>
            <a:pPr algn="ctr"/>
            <a:r>
              <a:rPr lang="en-US" sz="2200" b="1" dirty="0">
                <a:solidFill>
                  <a:schemeClr val="bg1"/>
                </a:solidFill>
              </a:rPr>
              <a:t>Post-Harvest and Market Access Activity</a:t>
            </a:r>
            <a:br>
              <a:rPr lang="en-US" sz="2200" b="1" dirty="0">
                <a:solidFill>
                  <a:schemeClr val="bg1"/>
                </a:solidFill>
              </a:rPr>
            </a:br>
            <a:r>
              <a:rPr lang="en-US" sz="2200" b="1" dirty="0">
                <a:solidFill>
                  <a:schemeClr val="bg1"/>
                </a:solidFill>
              </a:rPr>
              <a:t>Planned Activities for 2014</a:t>
            </a:r>
          </a:p>
        </p:txBody>
      </p:sp>
      <p:sp>
        <p:nvSpPr>
          <p:cNvPr id="3" name="Rectangle 2"/>
          <p:cNvSpPr/>
          <p:nvPr/>
        </p:nvSpPr>
        <p:spPr>
          <a:xfrm>
            <a:off x="304800" y="1383632"/>
            <a:ext cx="8731696" cy="5355304"/>
          </a:xfrm>
          <a:prstGeom prst="rect">
            <a:avLst/>
          </a:prstGeom>
        </p:spPr>
        <p:txBody>
          <a:bodyPr wrap="square" lIns="91433" tIns="45716" rIns="91433" bIns="45716">
            <a:spAutoFit/>
          </a:bodyPr>
          <a:lstStyle/>
          <a:p>
            <a:pPr algn="just"/>
            <a:r>
              <a:rPr lang="en-US" b="1" dirty="0" smtClean="0"/>
              <a:t>Data </a:t>
            </a:r>
            <a:r>
              <a:rPr lang="en-US" b="1" dirty="0"/>
              <a:t>collection for </a:t>
            </a:r>
            <a:r>
              <a:rPr lang="en-US" b="1" u="sng" dirty="0"/>
              <a:t>Supply chain mapping</a:t>
            </a:r>
            <a:r>
              <a:rPr lang="en-US" b="1" dirty="0"/>
              <a:t>:</a:t>
            </a:r>
          </a:p>
          <a:p>
            <a:pPr lvl="0" algn="just"/>
            <a:r>
              <a:rPr lang="en-US" dirty="0"/>
              <a:t>Focus groups of farmers (RRA and PRA</a:t>
            </a:r>
            <a:r>
              <a:rPr lang="en-US" dirty="0" smtClean="0"/>
              <a:t>) and Households </a:t>
            </a:r>
            <a:r>
              <a:rPr lang="en-US" dirty="0"/>
              <a:t>survey </a:t>
            </a:r>
            <a:r>
              <a:rPr lang="en-US" dirty="0" smtClean="0"/>
              <a:t>(150</a:t>
            </a:r>
            <a:r>
              <a:rPr lang="en-US" dirty="0"/>
              <a:t>) in </a:t>
            </a:r>
            <a:r>
              <a:rPr lang="en-US" dirty="0" smtClean="0"/>
              <a:t>Al </a:t>
            </a:r>
            <a:r>
              <a:rPr lang="en-US" dirty="0" err="1" smtClean="0"/>
              <a:t>Erak</a:t>
            </a:r>
            <a:r>
              <a:rPr lang="en-US" dirty="0" smtClean="0"/>
              <a:t> site </a:t>
            </a:r>
            <a:endParaRPr lang="en-US" dirty="0"/>
          </a:p>
          <a:p>
            <a:pPr lvl="0" algn="just"/>
            <a:r>
              <a:rPr lang="en-US" dirty="0"/>
              <a:t>Personal interviews with </a:t>
            </a:r>
            <a:r>
              <a:rPr lang="en-US" dirty="0" smtClean="0"/>
              <a:t>wholesalers; road </a:t>
            </a:r>
            <a:r>
              <a:rPr lang="en-US" dirty="0"/>
              <a:t>transporters, local traders</a:t>
            </a:r>
            <a:r>
              <a:rPr lang="en-US" dirty="0" smtClean="0"/>
              <a:t>, shipping companies and institutional </a:t>
            </a:r>
            <a:r>
              <a:rPr lang="en-US" dirty="0"/>
              <a:t>buyers</a:t>
            </a:r>
          </a:p>
          <a:p>
            <a:pPr lvl="0" algn="just"/>
            <a:r>
              <a:rPr lang="en-US" dirty="0"/>
              <a:t>Focus groups of women stakeholders</a:t>
            </a:r>
          </a:p>
          <a:p>
            <a:pPr algn="just"/>
            <a:r>
              <a:rPr lang="en-US" dirty="0"/>
              <a:t>Focus groups with youth (labor issues and their involvement in the agriculture </a:t>
            </a:r>
            <a:r>
              <a:rPr lang="en-US" dirty="0" smtClean="0"/>
              <a:t>sector)</a:t>
            </a:r>
          </a:p>
          <a:p>
            <a:pPr algn="just"/>
            <a:endParaRPr lang="en-US" b="1" dirty="0"/>
          </a:p>
          <a:p>
            <a:pPr algn="just"/>
            <a:r>
              <a:rPr lang="en-US" b="1" dirty="0" smtClean="0"/>
              <a:t>Data </a:t>
            </a:r>
            <a:r>
              <a:rPr lang="en-US" b="1" dirty="0"/>
              <a:t>collection for </a:t>
            </a:r>
            <a:r>
              <a:rPr lang="en-US" b="1" u="sng" dirty="0"/>
              <a:t>Market Analysis</a:t>
            </a:r>
            <a:r>
              <a:rPr lang="en-US" b="1" dirty="0"/>
              <a:t>:</a:t>
            </a:r>
          </a:p>
          <a:p>
            <a:pPr lvl="0" algn="just"/>
            <a:r>
              <a:rPr lang="en-US" dirty="0"/>
              <a:t>Price </a:t>
            </a:r>
            <a:r>
              <a:rPr lang="en-US" dirty="0" smtClean="0"/>
              <a:t>Analysis; Marketing </a:t>
            </a:r>
            <a:r>
              <a:rPr lang="en-US" dirty="0"/>
              <a:t>cost </a:t>
            </a:r>
            <a:r>
              <a:rPr lang="en-US" dirty="0" smtClean="0"/>
              <a:t>analysis and Volume </a:t>
            </a:r>
            <a:r>
              <a:rPr lang="en-US" dirty="0"/>
              <a:t>assessment</a:t>
            </a:r>
          </a:p>
          <a:p>
            <a:pPr lvl="0" algn="just"/>
            <a:r>
              <a:rPr lang="en-US" dirty="0"/>
              <a:t>Marketing workshops for farmers and buyers (Separate workshops)</a:t>
            </a:r>
          </a:p>
          <a:p>
            <a:pPr lvl="0" algn="just"/>
            <a:r>
              <a:rPr lang="en-US" dirty="0"/>
              <a:t>Literature review on collective action, microfinance and financial institutions</a:t>
            </a:r>
          </a:p>
          <a:p>
            <a:pPr lvl="0" algn="just"/>
            <a:r>
              <a:rPr lang="en-US" dirty="0"/>
              <a:t>Final workshop with stakeholders, one for each </a:t>
            </a:r>
            <a:r>
              <a:rPr lang="en-US" dirty="0" smtClean="0"/>
              <a:t>crop</a:t>
            </a:r>
            <a:endParaRPr lang="en-US" dirty="0"/>
          </a:p>
          <a:p>
            <a:pPr algn="just"/>
            <a:r>
              <a:rPr lang="en-US" dirty="0"/>
              <a:t> </a:t>
            </a:r>
            <a:endParaRPr lang="en-US" dirty="0" smtClean="0"/>
          </a:p>
          <a:p>
            <a:pPr algn="just"/>
            <a:r>
              <a:rPr lang="en-US" b="1" dirty="0" smtClean="0"/>
              <a:t>Data </a:t>
            </a:r>
            <a:r>
              <a:rPr lang="en-US" b="1" dirty="0"/>
              <a:t>collection for </a:t>
            </a:r>
            <a:r>
              <a:rPr lang="en-US" b="1" u="sng" dirty="0"/>
              <a:t>Post-Harvest Status</a:t>
            </a:r>
            <a:r>
              <a:rPr lang="en-US" b="1" dirty="0"/>
              <a:t>:</a:t>
            </a:r>
          </a:p>
          <a:p>
            <a:pPr lvl="0" algn="just"/>
            <a:r>
              <a:rPr lang="en-US" dirty="0"/>
              <a:t>Data collection on post-harvest losses</a:t>
            </a:r>
          </a:p>
          <a:p>
            <a:pPr lvl="0" algn="just"/>
            <a:r>
              <a:rPr lang="en-US" dirty="0"/>
              <a:t>Data on post-harvest infrastructure</a:t>
            </a:r>
          </a:p>
          <a:p>
            <a:pPr algn="just"/>
            <a:r>
              <a:rPr lang="en-US" dirty="0"/>
              <a:t>Data on processing practices and </a:t>
            </a:r>
            <a:r>
              <a:rPr lang="en-US" dirty="0" smtClean="0"/>
              <a:t>operations</a:t>
            </a:r>
          </a:p>
          <a:p>
            <a:pPr algn="just"/>
            <a:endParaRPr lang="en-US" dirty="0"/>
          </a:p>
          <a:p>
            <a:pPr lvl="0" algn="just"/>
            <a:r>
              <a:rPr lang="en-US" b="1" dirty="0" smtClean="0">
                <a:solidFill>
                  <a:srgbClr val="002060"/>
                </a:solidFill>
              </a:rPr>
              <a:t>Awareness training programs on olive production and marketing</a:t>
            </a:r>
            <a:endParaRPr lang="en-US" b="1" dirty="0">
              <a:solidFill>
                <a:srgbClr val="002060"/>
              </a:solidFill>
            </a:endParaRPr>
          </a:p>
        </p:txBody>
      </p:sp>
    </p:spTree>
    <p:extLst>
      <p:ext uri="{BB962C8B-B14F-4D97-AF65-F5344CB8AC3E}">
        <p14:creationId xmlns:p14="http://schemas.microsoft.com/office/powerpoint/2010/main" val="8471599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18674" y="180474"/>
            <a:ext cx="8229600" cy="1143000"/>
          </a:xfrm>
          <a:solidFill>
            <a:srgbClr val="0033CC"/>
          </a:solidFill>
        </p:spPr>
        <p:txBody>
          <a:bodyPr>
            <a:noAutofit/>
          </a:bodyPr>
          <a:lstStyle/>
          <a:p>
            <a:pPr algn="ctr"/>
            <a:r>
              <a:rPr lang="en-US" sz="2200" b="1" dirty="0">
                <a:solidFill>
                  <a:schemeClr val="bg1"/>
                </a:solidFill>
              </a:rPr>
              <a:t>Post-Harvest and Market Access Activity</a:t>
            </a:r>
            <a:br>
              <a:rPr lang="en-US" sz="2200" b="1" dirty="0">
                <a:solidFill>
                  <a:schemeClr val="bg1"/>
                </a:solidFill>
              </a:rPr>
            </a:br>
            <a:r>
              <a:rPr lang="en-US" sz="2200" b="1" dirty="0">
                <a:solidFill>
                  <a:schemeClr val="bg1"/>
                </a:solidFill>
              </a:rPr>
              <a:t>Ongoing Activities for 2014</a:t>
            </a:r>
          </a:p>
        </p:txBody>
      </p:sp>
      <p:sp>
        <p:nvSpPr>
          <p:cNvPr id="3" name="Rectangle 2"/>
          <p:cNvSpPr/>
          <p:nvPr/>
        </p:nvSpPr>
        <p:spPr>
          <a:xfrm>
            <a:off x="304800" y="1443790"/>
            <a:ext cx="8781045" cy="4832084"/>
          </a:xfrm>
          <a:prstGeom prst="rect">
            <a:avLst/>
          </a:prstGeom>
        </p:spPr>
        <p:txBody>
          <a:bodyPr wrap="square" lIns="91433" tIns="45716" rIns="91433" bIns="45716">
            <a:spAutoFit/>
          </a:bodyPr>
          <a:lstStyle/>
          <a:p>
            <a:pPr lvl="0" algn="just"/>
            <a:r>
              <a:rPr lang="en-US" sz="2200" b="1" dirty="0">
                <a:solidFill>
                  <a:srgbClr val="002060"/>
                </a:solidFill>
              </a:rPr>
              <a:t>Jan-Aug 2014:</a:t>
            </a:r>
          </a:p>
          <a:p>
            <a:pPr lvl="0" algn="just"/>
            <a:r>
              <a:rPr lang="en-US" sz="2200" dirty="0"/>
              <a:t>1. Development of questionnaire (Marketing System for Olives and Olive Oil in </a:t>
            </a:r>
            <a:r>
              <a:rPr lang="en-US" sz="2200" dirty="0" err="1"/>
              <a:t>Eraq</a:t>
            </a:r>
            <a:r>
              <a:rPr lang="en-US" sz="2200" dirty="0"/>
              <a:t> -</a:t>
            </a:r>
            <a:r>
              <a:rPr lang="en-US" sz="2200" dirty="0" err="1"/>
              <a:t>Karak</a:t>
            </a:r>
            <a:r>
              <a:rPr lang="en-US" sz="2200" dirty="0"/>
              <a:t>) in Arabic and translating it to English</a:t>
            </a:r>
          </a:p>
          <a:p>
            <a:pPr lvl="0" algn="just"/>
            <a:r>
              <a:rPr lang="en-US" sz="2200" dirty="0"/>
              <a:t>2. Pre-testing of the questionnaire</a:t>
            </a:r>
          </a:p>
          <a:p>
            <a:pPr algn="just"/>
            <a:r>
              <a:rPr lang="en-US" sz="2200" dirty="0"/>
              <a:t>3. Implementation of the survey for the first commodity – Olive (150).</a:t>
            </a:r>
            <a:endParaRPr lang="en-US" sz="2200" b="1" dirty="0">
              <a:solidFill>
                <a:srgbClr val="002060"/>
              </a:solidFill>
            </a:endParaRPr>
          </a:p>
          <a:p>
            <a:pPr lvl="0" algn="just"/>
            <a:endParaRPr lang="en-US" sz="2200" b="1" dirty="0">
              <a:solidFill>
                <a:srgbClr val="002060"/>
              </a:solidFill>
            </a:endParaRPr>
          </a:p>
          <a:p>
            <a:pPr lvl="0" algn="just"/>
            <a:r>
              <a:rPr lang="en-US" sz="2200" b="1" dirty="0">
                <a:solidFill>
                  <a:srgbClr val="002060"/>
                </a:solidFill>
              </a:rPr>
              <a:t>Sep-Dec 2014: </a:t>
            </a:r>
          </a:p>
          <a:p>
            <a:pPr marL="403096" indent="-403096" algn="just">
              <a:buAutoNum type="arabicPeriod"/>
            </a:pPr>
            <a:r>
              <a:rPr lang="en-US" sz="2200" dirty="0"/>
              <a:t>Finalizing the survey for the olive marketing questionnaire, </a:t>
            </a:r>
          </a:p>
          <a:p>
            <a:pPr marL="403096" indent="-403096" algn="just">
              <a:buAutoNum type="arabicPeriod"/>
            </a:pPr>
            <a:r>
              <a:rPr lang="en-US" sz="2200" dirty="0"/>
              <a:t>Data management, analysis, and reporting.</a:t>
            </a:r>
          </a:p>
          <a:p>
            <a:pPr lvl="0" algn="just"/>
            <a:r>
              <a:rPr lang="en-US" sz="2200" dirty="0"/>
              <a:t>2. Focus group meeting workshop for livestock holders and milk processors at Al </a:t>
            </a:r>
            <a:r>
              <a:rPr lang="en-US" sz="2200" dirty="0" err="1"/>
              <a:t>kresha</a:t>
            </a:r>
            <a:r>
              <a:rPr lang="en-US" sz="2200" dirty="0"/>
              <a:t> villages.</a:t>
            </a:r>
          </a:p>
          <a:p>
            <a:pPr lvl="0" algn="just"/>
            <a:r>
              <a:rPr lang="en-US" sz="2200" dirty="0"/>
              <a:t>3. Initiating a cooperative for women producers and processors.</a:t>
            </a:r>
          </a:p>
          <a:p>
            <a:pPr lvl="0" algn="just"/>
            <a:r>
              <a:rPr lang="en-US" sz="2200" dirty="0"/>
              <a:t>4.Providing farmers with harvesting machine through </a:t>
            </a:r>
            <a:r>
              <a:rPr lang="en-US" sz="2200" dirty="0" err="1"/>
              <a:t>Eraq</a:t>
            </a:r>
            <a:r>
              <a:rPr lang="en-US" sz="2200" dirty="0"/>
              <a:t> cooperative.</a:t>
            </a:r>
          </a:p>
          <a:p>
            <a:pPr lvl="0" algn="just"/>
            <a:r>
              <a:rPr lang="en-US" sz="2200" dirty="0"/>
              <a:t>5. Continue the implementation for the awareness training program.</a:t>
            </a:r>
          </a:p>
        </p:txBody>
      </p:sp>
    </p:spTree>
    <p:extLst>
      <p:ext uri="{BB962C8B-B14F-4D97-AF65-F5344CB8AC3E}">
        <p14:creationId xmlns:p14="http://schemas.microsoft.com/office/powerpoint/2010/main" val="29784606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59281" y="180474"/>
            <a:ext cx="8229600" cy="1143000"/>
          </a:xfrm>
          <a:solidFill>
            <a:srgbClr val="0033CC"/>
          </a:solidFill>
        </p:spPr>
        <p:txBody>
          <a:bodyPr>
            <a:noAutofit/>
          </a:bodyPr>
          <a:lstStyle/>
          <a:p>
            <a:pPr algn="ctr"/>
            <a:r>
              <a:rPr lang="en-US" sz="2200" b="1" dirty="0">
                <a:solidFill>
                  <a:schemeClr val="bg1"/>
                </a:solidFill>
              </a:rPr>
              <a:t>Post-Harvest and Market Access Activity</a:t>
            </a:r>
            <a:br>
              <a:rPr lang="en-US" sz="2200" b="1" dirty="0">
                <a:solidFill>
                  <a:schemeClr val="bg1"/>
                </a:solidFill>
              </a:rPr>
            </a:br>
            <a:r>
              <a:rPr lang="en-US" sz="2200" b="1" dirty="0">
                <a:solidFill>
                  <a:schemeClr val="bg1"/>
                </a:solidFill>
              </a:rPr>
              <a:t>Expected Outputs for 2014</a:t>
            </a:r>
          </a:p>
        </p:txBody>
      </p:sp>
      <p:sp>
        <p:nvSpPr>
          <p:cNvPr id="5" name="Rectangle 4"/>
          <p:cNvSpPr/>
          <p:nvPr/>
        </p:nvSpPr>
        <p:spPr>
          <a:xfrm>
            <a:off x="304800" y="1443790"/>
            <a:ext cx="8602867" cy="4324253"/>
          </a:xfrm>
          <a:prstGeom prst="rect">
            <a:avLst/>
          </a:prstGeom>
        </p:spPr>
        <p:txBody>
          <a:bodyPr wrap="square" lIns="91433" tIns="45716" rIns="91433" bIns="45716">
            <a:spAutoFit/>
          </a:bodyPr>
          <a:lstStyle/>
          <a:p>
            <a:pPr algn="just"/>
            <a:r>
              <a:rPr lang="en-US" sz="2500" dirty="0"/>
              <a:t>1. Baseline database (on production, consumption, prices, traders, wholesalers, processing sector, and marketable surpluses in the three producing areas and markets) established;</a:t>
            </a:r>
          </a:p>
          <a:p>
            <a:pPr lvl="0" algn="just"/>
            <a:endParaRPr lang="en-US" sz="2500" dirty="0"/>
          </a:p>
          <a:p>
            <a:pPr lvl="0" algn="just"/>
            <a:r>
              <a:rPr lang="en-US" sz="2500" dirty="0"/>
              <a:t>2. Reports detailing survey results with special emphasis on factors causing losses along the supply chain written;</a:t>
            </a:r>
          </a:p>
          <a:p>
            <a:pPr lvl="0" algn="just"/>
            <a:endParaRPr lang="en-US" sz="2500" dirty="0"/>
          </a:p>
          <a:p>
            <a:pPr lvl="0" algn="just"/>
            <a:r>
              <a:rPr lang="en-US" sz="2500" dirty="0"/>
              <a:t>3. First stakeholders workshops (minutes of the workshops);</a:t>
            </a:r>
          </a:p>
          <a:p>
            <a:pPr lvl="0" algn="just"/>
            <a:endParaRPr lang="en-US" sz="2500" dirty="0"/>
          </a:p>
          <a:p>
            <a:pPr lvl="0" algn="just"/>
            <a:r>
              <a:rPr lang="en-US" sz="2500" dirty="0"/>
              <a:t>4. Awareness training program implemented on olive production and marketing.</a:t>
            </a:r>
          </a:p>
        </p:txBody>
      </p:sp>
    </p:spTree>
    <p:extLst>
      <p:ext uri="{BB962C8B-B14F-4D97-AF65-F5344CB8AC3E}">
        <p14:creationId xmlns:p14="http://schemas.microsoft.com/office/powerpoint/2010/main" val="32034913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74638"/>
            <a:ext cx="8229600" cy="1143000"/>
          </a:xfrm>
          <a:solidFill>
            <a:srgbClr val="0033CC"/>
          </a:solidFill>
        </p:spPr>
        <p:txBody>
          <a:bodyPr>
            <a:noAutofit/>
          </a:bodyPr>
          <a:lstStyle/>
          <a:p>
            <a:pPr algn="ctr"/>
            <a:r>
              <a:rPr lang="en-US" sz="2200" b="1" dirty="0">
                <a:solidFill>
                  <a:schemeClr val="bg1"/>
                </a:solidFill>
              </a:rPr>
              <a:t>Capacity Building </a:t>
            </a:r>
            <a:endParaRPr lang="en-US" sz="2200" b="1" dirty="0">
              <a:solidFill>
                <a:srgbClr val="FF0000"/>
              </a:solidFill>
            </a:endParaRPr>
          </a:p>
        </p:txBody>
      </p:sp>
      <p:sp>
        <p:nvSpPr>
          <p:cNvPr id="2" name="Rectangle 1"/>
          <p:cNvSpPr/>
          <p:nvPr/>
        </p:nvSpPr>
        <p:spPr>
          <a:xfrm>
            <a:off x="977504" y="1383632"/>
            <a:ext cx="7424087" cy="441694"/>
          </a:xfrm>
          <a:prstGeom prst="rect">
            <a:avLst/>
          </a:prstGeom>
        </p:spPr>
        <p:txBody>
          <a:bodyPr wrap="square" lIns="71662" tIns="35831" rIns="71662" bIns="35831">
            <a:spAutoFit/>
          </a:bodyPr>
          <a:lstStyle/>
          <a:p>
            <a:pPr algn="ctr"/>
            <a:r>
              <a:rPr lang="en-US" sz="2400" b="1" dirty="0"/>
              <a:t>Short term </a:t>
            </a:r>
            <a:r>
              <a:rPr lang="en-US" sz="2400" b="1" dirty="0" smtClean="0"/>
              <a:t>Awareness Trainings</a:t>
            </a:r>
            <a:r>
              <a:rPr lang="en-US" sz="2400" b="1" dirty="0"/>
              <a:t> </a:t>
            </a:r>
            <a:r>
              <a:rPr lang="en-US" sz="2400" b="1" dirty="0" smtClean="0"/>
              <a:t>Program</a:t>
            </a:r>
            <a:endParaRPr lang="en-US" sz="2400" b="1" dirty="0">
              <a:solidFill>
                <a:srgbClr val="FF0000"/>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386491994"/>
              </p:ext>
            </p:extLst>
          </p:nvPr>
        </p:nvGraphicFramePr>
        <p:xfrm>
          <a:off x="228600" y="1825326"/>
          <a:ext cx="8762999" cy="4539775"/>
        </p:xfrm>
        <a:graphic>
          <a:graphicData uri="http://schemas.openxmlformats.org/drawingml/2006/table">
            <a:tbl>
              <a:tblPr rtl="1" firstRow="1" firstCol="1" bandRow="1">
                <a:tableStyleId>{5C22544A-7EE6-4342-B048-85BDC9FD1C3A}</a:tableStyleId>
              </a:tblPr>
              <a:tblGrid>
                <a:gridCol w="1841675"/>
                <a:gridCol w="5296317"/>
                <a:gridCol w="1625007"/>
              </a:tblGrid>
              <a:tr h="331265">
                <a:tc>
                  <a:txBody>
                    <a:bodyPr/>
                    <a:lstStyle/>
                    <a:p>
                      <a:pPr marL="0" marR="0" algn="ctr" rtl="1">
                        <a:lnSpc>
                          <a:spcPct val="115000"/>
                        </a:lnSpc>
                        <a:spcBef>
                          <a:spcPts val="0"/>
                        </a:spcBef>
                        <a:spcAft>
                          <a:spcPts val="0"/>
                        </a:spcAft>
                      </a:pPr>
                      <a:r>
                        <a:rPr lang="en-US" sz="1300" dirty="0" smtClean="0">
                          <a:effectLst/>
                          <a:latin typeface="Calibri"/>
                          <a:ea typeface="Times New Roman"/>
                          <a:cs typeface="Arial"/>
                        </a:rPr>
                        <a:t>N (Females)</a:t>
                      </a:r>
                      <a:endParaRPr lang="en-US" sz="1300" dirty="0">
                        <a:effectLst/>
                        <a:latin typeface="Calibri"/>
                        <a:ea typeface="Times New Roman"/>
                        <a:cs typeface="Arial"/>
                      </a:endParaRPr>
                    </a:p>
                  </a:txBody>
                  <a:tcPr marL="53453" marR="53453" marT="0" marB="0"/>
                </a:tc>
                <a:tc>
                  <a:txBody>
                    <a:bodyPr/>
                    <a:lstStyle/>
                    <a:p>
                      <a:pPr marL="0" marR="0" algn="ctr" rtl="1">
                        <a:lnSpc>
                          <a:spcPct val="115000"/>
                        </a:lnSpc>
                        <a:spcBef>
                          <a:spcPts val="0"/>
                        </a:spcBef>
                        <a:spcAft>
                          <a:spcPts val="0"/>
                        </a:spcAft>
                      </a:pPr>
                      <a:r>
                        <a:rPr lang="af-ZA" sz="1300" dirty="0">
                          <a:effectLst/>
                        </a:rPr>
                        <a:t>Activity</a:t>
                      </a:r>
                      <a:endParaRPr lang="en-US" sz="1300" dirty="0">
                        <a:effectLst/>
                        <a:latin typeface="Calibri"/>
                        <a:ea typeface="Times New Roman"/>
                        <a:cs typeface="Arial"/>
                      </a:endParaRPr>
                    </a:p>
                  </a:txBody>
                  <a:tcPr marL="53453" marR="53453" marT="0" marB="0"/>
                </a:tc>
                <a:tc>
                  <a:txBody>
                    <a:bodyPr/>
                    <a:lstStyle/>
                    <a:p>
                      <a:pPr marL="0" marR="0" algn="ctr" rtl="1">
                        <a:lnSpc>
                          <a:spcPct val="115000"/>
                        </a:lnSpc>
                        <a:spcBef>
                          <a:spcPts val="0"/>
                        </a:spcBef>
                        <a:spcAft>
                          <a:spcPts val="0"/>
                        </a:spcAft>
                      </a:pPr>
                      <a:r>
                        <a:rPr lang="af-ZA" sz="1300" dirty="0">
                          <a:effectLst/>
                        </a:rPr>
                        <a:t>Month</a:t>
                      </a:r>
                      <a:endParaRPr lang="en-US" sz="1300" dirty="0">
                        <a:effectLst/>
                        <a:latin typeface="Calibri"/>
                        <a:ea typeface="Times New Roman"/>
                        <a:cs typeface="Arial"/>
                      </a:endParaRPr>
                    </a:p>
                  </a:txBody>
                  <a:tcPr marL="53453" marR="53453" marT="0" marB="0"/>
                </a:tc>
              </a:tr>
              <a:tr h="529744">
                <a:tc>
                  <a:txBody>
                    <a:bodyPr/>
                    <a:lstStyle/>
                    <a:p>
                      <a:pPr marL="0" marR="0" algn="ctr" rtl="1">
                        <a:lnSpc>
                          <a:spcPct val="115000"/>
                        </a:lnSpc>
                        <a:spcBef>
                          <a:spcPts val="0"/>
                        </a:spcBef>
                        <a:spcAft>
                          <a:spcPts val="0"/>
                        </a:spcAft>
                      </a:pPr>
                      <a:r>
                        <a:rPr lang="en-US" sz="1300" dirty="0" smtClean="0">
                          <a:solidFill>
                            <a:srgbClr val="92D050"/>
                          </a:solidFill>
                          <a:effectLst/>
                          <a:latin typeface="Calibri"/>
                          <a:ea typeface="Times New Roman"/>
                          <a:cs typeface="Arial"/>
                        </a:rPr>
                        <a:t>29 (4)</a:t>
                      </a:r>
                      <a:endParaRPr lang="en-US" sz="1300" dirty="0">
                        <a:solidFill>
                          <a:srgbClr val="92D050"/>
                        </a:solidFill>
                        <a:effectLst/>
                        <a:latin typeface="Calibri"/>
                        <a:ea typeface="Times New Roman"/>
                        <a:cs typeface="Arial"/>
                      </a:endParaRPr>
                    </a:p>
                  </a:txBody>
                  <a:tcPr marL="53453" marR="53453" marT="0" marB="0"/>
                </a:tc>
                <a:tc>
                  <a:txBody>
                    <a:bodyPr/>
                    <a:lstStyle/>
                    <a:p>
                      <a:pPr marL="0" marR="0" indent="0" algn="l" defTabSz="914400" rtl="1" eaLnBrk="1" fontAlgn="auto" latinLnBrk="0" hangingPunct="1">
                        <a:lnSpc>
                          <a:spcPct val="115000"/>
                        </a:lnSpc>
                        <a:spcBef>
                          <a:spcPts val="0"/>
                        </a:spcBef>
                        <a:spcAft>
                          <a:spcPts val="0"/>
                        </a:spcAft>
                        <a:buClrTx/>
                        <a:buSzTx/>
                        <a:buFontTx/>
                        <a:buNone/>
                        <a:tabLst/>
                        <a:defRPr/>
                      </a:pPr>
                      <a:r>
                        <a:rPr lang="af-ZA" sz="1300" dirty="0">
                          <a:effectLst/>
                        </a:rPr>
                        <a:t>Activity </a:t>
                      </a:r>
                      <a:r>
                        <a:rPr lang="af-ZA" sz="1300" dirty="0" smtClean="0">
                          <a:effectLst/>
                        </a:rPr>
                        <a:t>1 </a:t>
                      </a:r>
                      <a:r>
                        <a:rPr lang="af-ZA" sz="1300" dirty="0">
                          <a:effectLst/>
                        </a:rPr>
                        <a:t>: </a:t>
                      </a:r>
                      <a:r>
                        <a:rPr lang="en-US" sz="1300" dirty="0" smtClean="0">
                          <a:effectLst/>
                        </a:rPr>
                        <a:t>Pest And Disease Resistance (Integrated Pest Management). </a:t>
                      </a:r>
                      <a:endParaRPr lang="en-US" sz="1300" dirty="0" smtClean="0">
                        <a:effectLst/>
                        <a:latin typeface="+mn-lt"/>
                        <a:ea typeface="Times New Roman"/>
                        <a:cs typeface="Arial"/>
                      </a:endParaRPr>
                    </a:p>
                    <a:p>
                      <a:pPr marL="0" marR="0" algn="l" rtl="1">
                        <a:lnSpc>
                          <a:spcPct val="115000"/>
                        </a:lnSpc>
                        <a:spcBef>
                          <a:spcPts val="0"/>
                        </a:spcBef>
                        <a:spcAft>
                          <a:spcPts val="0"/>
                        </a:spcAft>
                      </a:pPr>
                      <a:endParaRPr lang="en-US" sz="1300" dirty="0">
                        <a:effectLst/>
                        <a:latin typeface="Calibri"/>
                        <a:ea typeface="Times New Roman"/>
                        <a:cs typeface="Arial"/>
                      </a:endParaRPr>
                    </a:p>
                  </a:txBody>
                  <a:tcPr marL="53453" marR="53453" marT="0" marB="0"/>
                </a:tc>
                <a:tc>
                  <a:txBody>
                    <a:bodyPr/>
                    <a:lstStyle/>
                    <a:p>
                      <a:pPr marL="0" marR="0" algn="l" rtl="1">
                        <a:lnSpc>
                          <a:spcPct val="115000"/>
                        </a:lnSpc>
                        <a:spcBef>
                          <a:spcPts val="0"/>
                        </a:spcBef>
                        <a:spcAft>
                          <a:spcPts val="0"/>
                        </a:spcAft>
                      </a:pPr>
                      <a:r>
                        <a:rPr lang="en-US" sz="1300" b="1" dirty="0" smtClean="0">
                          <a:effectLst/>
                        </a:rPr>
                        <a:t>August</a:t>
                      </a:r>
                      <a:endParaRPr lang="en-US" sz="1300" b="1" dirty="0">
                        <a:effectLst/>
                        <a:latin typeface="Calibri"/>
                        <a:ea typeface="Times New Roman"/>
                        <a:cs typeface="Arial"/>
                      </a:endParaRPr>
                    </a:p>
                  </a:txBody>
                  <a:tcPr marL="53453" marR="53453" marT="0" marB="0"/>
                </a:tc>
              </a:tr>
              <a:tr h="547706">
                <a:tc rowSpan="2">
                  <a:txBody>
                    <a:bodyPr/>
                    <a:lstStyle/>
                    <a:p>
                      <a:pPr marL="0" marR="0" algn="ctr" rtl="1">
                        <a:lnSpc>
                          <a:spcPct val="115000"/>
                        </a:lnSpc>
                        <a:spcBef>
                          <a:spcPts val="0"/>
                        </a:spcBef>
                        <a:spcAft>
                          <a:spcPts val="0"/>
                        </a:spcAft>
                      </a:pPr>
                      <a:r>
                        <a:rPr lang="en-US" sz="1300" dirty="0" smtClean="0">
                          <a:solidFill>
                            <a:srgbClr val="92D050"/>
                          </a:solidFill>
                          <a:effectLst/>
                          <a:latin typeface="Calibri"/>
                          <a:ea typeface="Times New Roman"/>
                          <a:cs typeface="Arial"/>
                        </a:rPr>
                        <a:t>19 (0)</a:t>
                      </a:r>
                      <a:endParaRPr lang="en-US" sz="1300" dirty="0">
                        <a:solidFill>
                          <a:srgbClr val="92D050"/>
                        </a:solidFill>
                        <a:effectLst/>
                        <a:latin typeface="Calibri"/>
                        <a:ea typeface="Times New Roman"/>
                        <a:cs typeface="Arial"/>
                      </a:endParaRPr>
                    </a:p>
                  </a:txBody>
                  <a:tcPr marL="53453" marR="53453" marT="0" marB="0"/>
                </a:tc>
                <a:tc>
                  <a:txBody>
                    <a:bodyPr/>
                    <a:lstStyle/>
                    <a:p>
                      <a:pPr marL="0" marR="0" algn="l" rtl="1">
                        <a:lnSpc>
                          <a:spcPct val="115000"/>
                        </a:lnSpc>
                        <a:spcBef>
                          <a:spcPts val="0"/>
                        </a:spcBef>
                        <a:spcAft>
                          <a:spcPts val="0"/>
                        </a:spcAft>
                      </a:pPr>
                      <a:r>
                        <a:rPr lang="en-US" sz="1300" dirty="0">
                          <a:effectLst/>
                        </a:rPr>
                        <a:t>Activity1: Irrigation Methods (Quality Of Irrigation Water, Predicting Irrigation Requirements). </a:t>
                      </a:r>
                      <a:endParaRPr lang="en-US" sz="1300" dirty="0">
                        <a:effectLst/>
                        <a:latin typeface="Calibri"/>
                        <a:ea typeface="Times New Roman"/>
                        <a:cs typeface="Arial"/>
                      </a:endParaRPr>
                    </a:p>
                  </a:txBody>
                  <a:tcPr marL="53453" marR="53453" marT="0" marB="0"/>
                </a:tc>
                <a:tc rowSpan="2">
                  <a:txBody>
                    <a:bodyPr/>
                    <a:lstStyle/>
                    <a:p>
                      <a:pPr marL="0" marR="0" algn="l" rtl="1">
                        <a:lnSpc>
                          <a:spcPct val="115000"/>
                        </a:lnSpc>
                        <a:spcBef>
                          <a:spcPts val="0"/>
                        </a:spcBef>
                        <a:spcAft>
                          <a:spcPts val="0"/>
                        </a:spcAft>
                      </a:pPr>
                      <a:r>
                        <a:rPr lang="af-ZA" sz="1300" b="1" dirty="0" smtClean="0">
                          <a:effectLst/>
                        </a:rPr>
                        <a:t>September</a:t>
                      </a:r>
                      <a:endParaRPr lang="en-US" sz="1300" b="1" dirty="0">
                        <a:effectLst/>
                        <a:latin typeface="Calibri"/>
                        <a:ea typeface="Times New Roman"/>
                        <a:cs typeface="Arial"/>
                      </a:endParaRPr>
                    </a:p>
                  </a:txBody>
                  <a:tcPr marL="53453" marR="53453" marT="0" marB="0"/>
                </a:tc>
              </a:tr>
              <a:tr h="547706">
                <a:tc vMerge="1">
                  <a:txBody>
                    <a:bodyPr/>
                    <a:lstStyle/>
                    <a:p>
                      <a:pPr marL="0" marR="0" algn="ctr" rtl="1">
                        <a:lnSpc>
                          <a:spcPct val="115000"/>
                        </a:lnSpc>
                        <a:spcBef>
                          <a:spcPts val="0"/>
                        </a:spcBef>
                        <a:spcAft>
                          <a:spcPts val="0"/>
                        </a:spcAft>
                      </a:pPr>
                      <a:endParaRPr lang="en-US" sz="1300" dirty="0">
                        <a:effectLst/>
                        <a:latin typeface="Calibri"/>
                        <a:ea typeface="Times New Roman"/>
                        <a:cs typeface="Arial"/>
                      </a:endParaRPr>
                    </a:p>
                  </a:txBody>
                  <a:tcPr marL="53453" marR="53453" marT="0" marB="0"/>
                </a:tc>
                <a:tc>
                  <a:txBody>
                    <a:bodyPr/>
                    <a:lstStyle/>
                    <a:p>
                      <a:pPr marL="0" marR="0" algn="l" rtl="1">
                        <a:lnSpc>
                          <a:spcPct val="115000"/>
                        </a:lnSpc>
                        <a:spcBef>
                          <a:spcPts val="0"/>
                        </a:spcBef>
                        <a:spcAft>
                          <a:spcPts val="0"/>
                        </a:spcAft>
                      </a:pPr>
                      <a:r>
                        <a:rPr lang="en-US" sz="1300" dirty="0" smtClean="0">
                          <a:effectLst/>
                        </a:rPr>
                        <a:t>Activity  2:  </a:t>
                      </a:r>
                      <a:r>
                        <a:rPr lang="en-US" sz="1300" dirty="0" err="1" smtClean="0">
                          <a:effectLst/>
                        </a:rPr>
                        <a:t>Fertigation</a:t>
                      </a:r>
                      <a:r>
                        <a:rPr lang="en-US" sz="1300" dirty="0" smtClean="0">
                          <a:effectLst/>
                        </a:rPr>
                        <a:t> (Fertilizers Use, Type Of Fertilizer, Quantity, Nutrient Requirement, Application Machinery).</a:t>
                      </a:r>
                      <a:endParaRPr lang="en-US" sz="1300" dirty="0">
                        <a:effectLst/>
                        <a:latin typeface="Calibri"/>
                        <a:ea typeface="Times New Roman"/>
                        <a:cs typeface="Arial"/>
                      </a:endParaRPr>
                    </a:p>
                  </a:txBody>
                  <a:tcPr marL="53453" marR="53453" marT="0" marB="0"/>
                </a:tc>
                <a:tc vMerge="1">
                  <a:txBody>
                    <a:bodyPr/>
                    <a:lstStyle/>
                    <a:p>
                      <a:pPr marL="0" marR="0" algn="l" rtl="1">
                        <a:lnSpc>
                          <a:spcPct val="115000"/>
                        </a:lnSpc>
                        <a:spcBef>
                          <a:spcPts val="0"/>
                        </a:spcBef>
                        <a:spcAft>
                          <a:spcPts val="0"/>
                        </a:spcAft>
                      </a:pPr>
                      <a:endParaRPr lang="en-US" sz="1300" b="1" dirty="0">
                        <a:effectLst/>
                        <a:latin typeface="Calibri"/>
                        <a:ea typeface="Times New Roman"/>
                        <a:cs typeface="Arial"/>
                      </a:endParaRPr>
                    </a:p>
                  </a:txBody>
                  <a:tcPr marL="53453" marR="53453" marT="0" marB="0"/>
                </a:tc>
              </a:tr>
              <a:tr h="376802">
                <a:tc>
                  <a:txBody>
                    <a:bodyPr/>
                    <a:lstStyle/>
                    <a:p>
                      <a:pPr marL="0" marR="0" algn="ctr" rtl="1">
                        <a:lnSpc>
                          <a:spcPct val="115000"/>
                        </a:lnSpc>
                        <a:spcBef>
                          <a:spcPts val="0"/>
                        </a:spcBef>
                        <a:spcAft>
                          <a:spcPts val="0"/>
                        </a:spcAft>
                      </a:pPr>
                      <a:r>
                        <a:rPr lang="en-US" sz="1400" dirty="0" smtClean="0">
                          <a:solidFill>
                            <a:srgbClr val="FF0000"/>
                          </a:solidFill>
                          <a:effectLst/>
                          <a:latin typeface="Calibri"/>
                          <a:ea typeface="Times New Roman"/>
                          <a:cs typeface="Arial"/>
                        </a:rPr>
                        <a:t>TBC</a:t>
                      </a:r>
                      <a:endParaRPr lang="en-US" sz="1400" dirty="0">
                        <a:solidFill>
                          <a:srgbClr val="FF0000"/>
                        </a:solidFill>
                        <a:effectLst/>
                        <a:latin typeface="Calibri"/>
                        <a:ea typeface="Times New Roman"/>
                        <a:cs typeface="Arial"/>
                      </a:endParaRPr>
                    </a:p>
                  </a:txBody>
                  <a:tcPr marL="53453" marR="53453" marT="0" marB="0"/>
                </a:tc>
                <a:tc>
                  <a:txBody>
                    <a:bodyPr/>
                    <a:lstStyle/>
                    <a:p>
                      <a:pPr marL="0" marR="0" algn="l" rtl="1">
                        <a:lnSpc>
                          <a:spcPct val="115000"/>
                        </a:lnSpc>
                        <a:spcBef>
                          <a:spcPts val="0"/>
                        </a:spcBef>
                        <a:spcAft>
                          <a:spcPts val="0"/>
                        </a:spcAft>
                      </a:pPr>
                      <a:r>
                        <a:rPr lang="af-ZA" sz="1300" dirty="0">
                          <a:effectLst/>
                        </a:rPr>
                        <a:t>Activity </a:t>
                      </a:r>
                      <a:r>
                        <a:rPr lang="en-US" sz="1300" dirty="0">
                          <a:effectLst/>
                        </a:rPr>
                        <a:t>1: Harvesting Methods </a:t>
                      </a:r>
                      <a:endParaRPr lang="en-US" sz="1300" dirty="0">
                        <a:effectLst/>
                        <a:latin typeface="Calibri"/>
                        <a:ea typeface="Times New Roman"/>
                        <a:cs typeface="Arial"/>
                      </a:endParaRPr>
                    </a:p>
                  </a:txBody>
                  <a:tcPr marL="53453" marR="53453" marT="0" marB="0"/>
                </a:tc>
                <a:tc rowSpan="5">
                  <a:txBody>
                    <a:bodyPr/>
                    <a:lstStyle/>
                    <a:p>
                      <a:pPr marL="0" marR="0" algn="l" rtl="1">
                        <a:lnSpc>
                          <a:spcPct val="115000"/>
                        </a:lnSpc>
                        <a:spcBef>
                          <a:spcPts val="0"/>
                        </a:spcBef>
                        <a:spcAft>
                          <a:spcPts val="0"/>
                        </a:spcAft>
                      </a:pPr>
                      <a:r>
                        <a:rPr lang="en-US" sz="1300" b="1" dirty="0">
                          <a:effectLst/>
                        </a:rPr>
                        <a:t>October- December</a:t>
                      </a:r>
                      <a:endParaRPr lang="en-US" sz="1300" b="1" dirty="0">
                        <a:effectLst/>
                        <a:latin typeface="Calibri"/>
                        <a:ea typeface="Times New Roman"/>
                        <a:cs typeface="Arial"/>
                      </a:endParaRPr>
                    </a:p>
                  </a:txBody>
                  <a:tcPr marL="53453" marR="53453" marT="0" marB="0"/>
                </a:tc>
              </a:tr>
              <a:tr h="569667">
                <a:tc>
                  <a:txBody>
                    <a:bodyPr/>
                    <a:lstStyle/>
                    <a:p>
                      <a:pPr marL="0" marR="0" indent="0" algn="ctr" defTabSz="914400" rtl="1" eaLnBrk="1" fontAlgn="auto" latinLnBrk="0" hangingPunct="1">
                        <a:lnSpc>
                          <a:spcPct val="115000"/>
                        </a:lnSpc>
                        <a:spcBef>
                          <a:spcPts val="0"/>
                        </a:spcBef>
                        <a:spcAft>
                          <a:spcPts val="0"/>
                        </a:spcAft>
                        <a:buClrTx/>
                        <a:buSzTx/>
                        <a:buFontTx/>
                        <a:buNone/>
                        <a:tabLst/>
                        <a:defRPr/>
                      </a:pPr>
                      <a:r>
                        <a:rPr lang="en-US" sz="1400" dirty="0" smtClean="0">
                          <a:solidFill>
                            <a:srgbClr val="FF0000"/>
                          </a:solidFill>
                          <a:effectLst/>
                          <a:latin typeface="+mn-lt"/>
                          <a:ea typeface="Times New Roman"/>
                          <a:cs typeface="Arial"/>
                        </a:rPr>
                        <a:t>TBC</a:t>
                      </a:r>
                    </a:p>
                    <a:p>
                      <a:pPr marL="0" marR="0" algn="ctr" rtl="1">
                        <a:lnSpc>
                          <a:spcPct val="115000"/>
                        </a:lnSpc>
                        <a:spcBef>
                          <a:spcPts val="0"/>
                        </a:spcBef>
                        <a:spcAft>
                          <a:spcPts val="0"/>
                        </a:spcAft>
                      </a:pPr>
                      <a:endParaRPr lang="en-US" sz="1400" dirty="0">
                        <a:solidFill>
                          <a:srgbClr val="FF0000"/>
                        </a:solidFill>
                        <a:effectLst/>
                        <a:latin typeface="Calibri"/>
                        <a:ea typeface="Times New Roman"/>
                        <a:cs typeface="Arial"/>
                      </a:endParaRPr>
                    </a:p>
                  </a:txBody>
                  <a:tcPr marL="53453" marR="53453" marT="0" marB="0"/>
                </a:tc>
                <a:tc>
                  <a:txBody>
                    <a:bodyPr/>
                    <a:lstStyle/>
                    <a:p>
                      <a:pPr marL="0" marR="0" algn="l" rtl="1">
                        <a:lnSpc>
                          <a:spcPct val="115000"/>
                        </a:lnSpc>
                        <a:spcBef>
                          <a:spcPts val="0"/>
                        </a:spcBef>
                        <a:spcAft>
                          <a:spcPts val="0"/>
                        </a:spcAft>
                      </a:pPr>
                      <a:r>
                        <a:rPr lang="af-ZA" sz="1300" dirty="0">
                          <a:effectLst/>
                        </a:rPr>
                        <a:t>Activity 2 : Packing And Storage Area </a:t>
                      </a:r>
                      <a:endParaRPr lang="en-US" sz="1300" dirty="0">
                        <a:effectLst/>
                        <a:latin typeface="Calibri"/>
                        <a:ea typeface="Times New Roman"/>
                        <a:cs typeface="Arial"/>
                      </a:endParaRPr>
                    </a:p>
                  </a:txBody>
                  <a:tcPr marL="53453" marR="53453" marT="0" marB="0"/>
                </a:tc>
                <a:tc vMerge="1">
                  <a:txBody>
                    <a:bodyPr/>
                    <a:lstStyle/>
                    <a:p>
                      <a:endParaRPr lang="en-US"/>
                    </a:p>
                  </a:txBody>
                  <a:tcPr/>
                </a:tc>
              </a:tr>
              <a:tr h="542166">
                <a:tc>
                  <a:txBody>
                    <a:bodyPr/>
                    <a:lstStyle/>
                    <a:p>
                      <a:pPr marL="0" marR="0" indent="0" algn="ctr" defTabSz="914400" rtl="1" eaLnBrk="1" fontAlgn="auto" latinLnBrk="0" hangingPunct="1">
                        <a:lnSpc>
                          <a:spcPct val="115000"/>
                        </a:lnSpc>
                        <a:spcBef>
                          <a:spcPts val="0"/>
                        </a:spcBef>
                        <a:spcAft>
                          <a:spcPts val="0"/>
                        </a:spcAft>
                        <a:buClrTx/>
                        <a:buSzTx/>
                        <a:buFontTx/>
                        <a:buNone/>
                        <a:tabLst/>
                        <a:defRPr/>
                      </a:pPr>
                      <a:r>
                        <a:rPr lang="en-US" sz="1400" dirty="0" smtClean="0">
                          <a:solidFill>
                            <a:srgbClr val="FF0000"/>
                          </a:solidFill>
                          <a:effectLst/>
                          <a:latin typeface="+mn-lt"/>
                          <a:ea typeface="Times New Roman"/>
                          <a:cs typeface="Arial"/>
                        </a:rPr>
                        <a:t>TBC</a:t>
                      </a:r>
                    </a:p>
                    <a:p>
                      <a:pPr marL="0" marR="0" algn="ctr" rtl="1">
                        <a:lnSpc>
                          <a:spcPct val="115000"/>
                        </a:lnSpc>
                        <a:spcBef>
                          <a:spcPts val="0"/>
                        </a:spcBef>
                        <a:spcAft>
                          <a:spcPts val="0"/>
                        </a:spcAft>
                      </a:pPr>
                      <a:endParaRPr lang="en-US" sz="1400" dirty="0">
                        <a:solidFill>
                          <a:srgbClr val="FF0000"/>
                        </a:solidFill>
                        <a:effectLst/>
                        <a:latin typeface="Calibri"/>
                        <a:ea typeface="Times New Roman"/>
                        <a:cs typeface="Arial"/>
                      </a:endParaRPr>
                    </a:p>
                  </a:txBody>
                  <a:tcPr marL="53453" marR="53453" marT="0" marB="0"/>
                </a:tc>
                <a:tc>
                  <a:txBody>
                    <a:bodyPr/>
                    <a:lstStyle/>
                    <a:p>
                      <a:pPr marL="0" marR="0" algn="l" rtl="1">
                        <a:lnSpc>
                          <a:spcPct val="115000"/>
                        </a:lnSpc>
                        <a:spcBef>
                          <a:spcPts val="0"/>
                        </a:spcBef>
                        <a:spcAft>
                          <a:spcPts val="0"/>
                        </a:spcAft>
                      </a:pPr>
                      <a:r>
                        <a:rPr lang="af-ZA" sz="1300" dirty="0">
                          <a:effectLst/>
                        </a:rPr>
                        <a:t>Activity 3: Pruninning Methods And Machineray Used</a:t>
                      </a:r>
                      <a:endParaRPr lang="en-US" sz="1300" dirty="0">
                        <a:effectLst/>
                        <a:latin typeface="Calibri"/>
                        <a:ea typeface="Times New Roman"/>
                        <a:cs typeface="Arial"/>
                      </a:endParaRPr>
                    </a:p>
                  </a:txBody>
                  <a:tcPr marL="53453" marR="53453" marT="0" marB="0"/>
                </a:tc>
                <a:tc vMerge="1">
                  <a:txBody>
                    <a:bodyPr/>
                    <a:lstStyle/>
                    <a:p>
                      <a:endParaRPr lang="en-US"/>
                    </a:p>
                  </a:txBody>
                  <a:tcPr/>
                </a:tc>
              </a:tr>
              <a:tr h="798276">
                <a:tc>
                  <a:txBody>
                    <a:bodyPr/>
                    <a:lstStyle/>
                    <a:p>
                      <a:pPr marL="0" marR="0" indent="0" algn="ctr" defTabSz="914400" rtl="1" eaLnBrk="1" fontAlgn="auto" latinLnBrk="0" hangingPunct="1">
                        <a:lnSpc>
                          <a:spcPct val="115000"/>
                        </a:lnSpc>
                        <a:spcBef>
                          <a:spcPts val="0"/>
                        </a:spcBef>
                        <a:spcAft>
                          <a:spcPts val="0"/>
                        </a:spcAft>
                        <a:buClrTx/>
                        <a:buSzTx/>
                        <a:buFontTx/>
                        <a:buNone/>
                        <a:tabLst/>
                        <a:defRPr/>
                      </a:pPr>
                      <a:r>
                        <a:rPr lang="en-US" sz="1200" dirty="0" smtClean="0">
                          <a:solidFill>
                            <a:srgbClr val="FF0000"/>
                          </a:solidFill>
                          <a:effectLst/>
                          <a:latin typeface="+mn-lt"/>
                          <a:ea typeface="Times New Roman"/>
                          <a:cs typeface="Arial"/>
                        </a:rPr>
                        <a:t>TBC</a:t>
                      </a:r>
                    </a:p>
                  </a:txBody>
                  <a:tcPr marL="53453" marR="53453" marT="0" marB="0"/>
                </a:tc>
                <a:tc>
                  <a:txBody>
                    <a:bodyPr/>
                    <a:lstStyle/>
                    <a:p>
                      <a:pPr marL="0" marR="0" algn="l" rtl="1">
                        <a:lnSpc>
                          <a:spcPct val="115000"/>
                        </a:lnSpc>
                        <a:spcBef>
                          <a:spcPts val="0"/>
                        </a:spcBef>
                        <a:spcAft>
                          <a:spcPts val="0"/>
                        </a:spcAft>
                      </a:pPr>
                      <a:r>
                        <a:rPr lang="af-ZA" sz="1300" dirty="0">
                          <a:effectLst/>
                        </a:rPr>
                        <a:t>Activity 4 : Evaluation Of  Olive Oil Quality ( How To Detect Adulteration Of Olive Oil, How To Save Oil Quality, Best Oil Container, Olive Oil Test </a:t>
                      </a:r>
                      <a:r>
                        <a:rPr lang="af-ZA" sz="1300" dirty="0" smtClean="0">
                          <a:effectLst/>
                        </a:rPr>
                        <a:t>, etc.) </a:t>
                      </a:r>
                      <a:endParaRPr lang="en-US" sz="1300" dirty="0">
                        <a:effectLst/>
                        <a:latin typeface="Calibri"/>
                        <a:ea typeface="Times New Roman"/>
                        <a:cs typeface="Arial"/>
                      </a:endParaRPr>
                    </a:p>
                  </a:txBody>
                  <a:tcPr marL="53453" marR="53453" marT="0" marB="0"/>
                </a:tc>
                <a:tc vMerge="1">
                  <a:txBody>
                    <a:bodyPr/>
                    <a:lstStyle/>
                    <a:p>
                      <a:endParaRPr lang="en-US"/>
                    </a:p>
                  </a:txBody>
                  <a:tcPr/>
                </a:tc>
              </a:tr>
              <a:tr h="296443">
                <a:tc>
                  <a:txBody>
                    <a:bodyPr/>
                    <a:lstStyle/>
                    <a:p>
                      <a:pPr marL="0" marR="0" indent="0" algn="ctr" defTabSz="914400" rtl="1" eaLnBrk="1" fontAlgn="auto" latinLnBrk="0" hangingPunct="1">
                        <a:lnSpc>
                          <a:spcPct val="115000"/>
                        </a:lnSpc>
                        <a:spcBef>
                          <a:spcPts val="0"/>
                        </a:spcBef>
                        <a:spcAft>
                          <a:spcPts val="0"/>
                        </a:spcAft>
                        <a:buClrTx/>
                        <a:buSzTx/>
                        <a:buFontTx/>
                        <a:buNone/>
                        <a:tabLst/>
                        <a:defRPr/>
                      </a:pPr>
                      <a:r>
                        <a:rPr lang="en-US" sz="1400" dirty="0" smtClean="0">
                          <a:solidFill>
                            <a:srgbClr val="FF0000"/>
                          </a:solidFill>
                          <a:effectLst/>
                          <a:latin typeface="+mn-lt"/>
                          <a:ea typeface="Times New Roman"/>
                          <a:cs typeface="Arial"/>
                        </a:rPr>
                        <a:t>TBC</a:t>
                      </a:r>
                    </a:p>
                  </a:txBody>
                  <a:tcPr marL="53453" marR="53453" marT="0" marB="0"/>
                </a:tc>
                <a:tc>
                  <a:txBody>
                    <a:bodyPr/>
                    <a:lstStyle/>
                    <a:p>
                      <a:pPr marL="0" marR="0" algn="l" rtl="1">
                        <a:lnSpc>
                          <a:spcPct val="115000"/>
                        </a:lnSpc>
                        <a:spcBef>
                          <a:spcPts val="0"/>
                        </a:spcBef>
                        <a:spcAft>
                          <a:spcPts val="0"/>
                        </a:spcAft>
                      </a:pPr>
                      <a:r>
                        <a:rPr lang="af-ZA" sz="1300" dirty="0">
                          <a:effectLst/>
                        </a:rPr>
                        <a:t>Activity 5:  Re Use Of Waste  </a:t>
                      </a:r>
                      <a:endParaRPr lang="en-US" sz="1300" dirty="0">
                        <a:effectLst/>
                        <a:latin typeface="Calibri"/>
                        <a:ea typeface="Times New Roman"/>
                        <a:cs typeface="Arial"/>
                      </a:endParaRPr>
                    </a:p>
                  </a:txBody>
                  <a:tcPr marL="53453" marR="53453" marT="0" marB="0"/>
                </a:tc>
                <a:tc vMerge="1">
                  <a:txBody>
                    <a:bodyPr/>
                    <a:lstStyle/>
                    <a:p>
                      <a:endParaRPr lang="en-US"/>
                    </a:p>
                  </a:txBody>
                  <a:tcPr/>
                </a:tc>
              </a:tr>
            </a:tbl>
          </a:graphicData>
        </a:graphic>
      </p:graphicFrame>
    </p:spTree>
    <p:extLst>
      <p:ext uri="{BB962C8B-B14F-4D97-AF65-F5344CB8AC3E}">
        <p14:creationId xmlns:p14="http://schemas.microsoft.com/office/powerpoint/2010/main" val="13403883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59281" y="180474"/>
            <a:ext cx="8229600" cy="1143000"/>
          </a:xfrm>
          <a:solidFill>
            <a:srgbClr val="0033CC"/>
          </a:solidFill>
        </p:spPr>
        <p:txBody>
          <a:bodyPr>
            <a:noAutofit/>
          </a:bodyPr>
          <a:lstStyle/>
          <a:p>
            <a:pPr algn="ctr"/>
            <a:r>
              <a:rPr lang="en-US" sz="2200" b="1" dirty="0">
                <a:solidFill>
                  <a:schemeClr val="bg1"/>
                </a:solidFill>
              </a:rPr>
              <a:t>Post-Harvest and Market Access Activity</a:t>
            </a:r>
            <a:br>
              <a:rPr lang="en-US" sz="2200" b="1" dirty="0">
                <a:solidFill>
                  <a:schemeClr val="bg1"/>
                </a:solidFill>
              </a:rPr>
            </a:br>
            <a:r>
              <a:rPr lang="en-US" sz="2200" b="1" dirty="0" smtClean="0">
                <a:solidFill>
                  <a:schemeClr val="bg1"/>
                </a:solidFill>
              </a:rPr>
              <a:t>Challenges </a:t>
            </a:r>
            <a:r>
              <a:rPr lang="en-US" sz="2200" b="1" i="1" dirty="0" err="1" smtClean="0">
                <a:solidFill>
                  <a:schemeClr val="bg1"/>
                </a:solidFill>
              </a:rPr>
              <a:t>vs</a:t>
            </a:r>
            <a:r>
              <a:rPr lang="en-US" sz="2200" b="1" dirty="0" smtClean="0">
                <a:solidFill>
                  <a:schemeClr val="bg1"/>
                </a:solidFill>
              </a:rPr>
              <a:t> Opportunities </a:t>
            </a:r>
            <a:endParaRPr lang="en-US" sz="2200" b="1" dirty="0">
              <a:solidFill>
                <a:schemeClr val="bg1"/>
              </a:solidFill>
            </a:endParaRPr>
          </a:p>
        </p:txBody>
      </p:sp>
      <p:sp>
        <p:nvSpPr>
          <p:cNvPr id="2" name="Rectangle 1"/>
          <p:cNvSpPr/>
          <p:nvPr/>
        </p:nvSpPr>
        <p:spPr>
          <a:xfrm>
            <a:off x="-76200" y="1347714"/>
            <a:ext cx="6477000" cy="5489229"/>
          </a:xfrm>
          <a:prstGeom prst="rect">
            <a:avLst/>
          </a:prstGeom>
        </p:spPr>
        <p:txBody>
          <a:bodyPr wrap="square" lIns="71662" tIns="35831" rIns="71662" bIns="35831">
            <a:spAutoFit/>
          </a:bodyPr>
          <a:lstStyle/>
          <a:p>
            <a:pPr lvl="1" algn="just"/>
            <a:r>
              <a:rPr lang="en-US" sz="1600" b="1" dirty="0" smtClean="0">
                <a:solidFill>
                  <a:srgbClr val="FF0000"/>
                </a:solidFill>
              </a:rPr>
              <a:t>Challenges / Constraints</a:t>
            </a:r>
          </a:p>
          <a:p>
            <a:pPr lvl="1" algn="just"/>
            <a:endParaRPr lang="en-US" sz="1600" dirty="0"/>
          </a:p>
          <a:p>
            <a:pPr marL="914400" lvl="1" indent="-457200" algn="just">
              <a:buAutoNum type="arabicPeriod"/>
            </a:pPr>
            <a:r>
              <a:rPr lang="en-US" sz="1600" b="1" dirty="0" smtClean="0">
                <a:solidFill>
                  <a:srgbClr val="3333FF"/>
                </a:solidFill>
              </a:rPr>
              <a:t>Technical </a:t>
            </a:r>
            <a:r>
              <a:rPr lang="en-US" sz="1600" b="1" dirty="0">
                <a:solidFill>
                  <a:srgbClr val="3333FF"/>
                </a:solidFill>
              </a:rPr>
              <a:t>constraints associated with the production of olives</a:t>
            </a:r>
            <a:r>
              <a:rPr lang="en-US" sz="1600" b="1" dirty="0" smtClean="0">
                <a:solidFill>
                  <a:srgbClr val="3333FF"/>
                </a:solidFill>
              </a:rPr>
              <a:t>:</a:t>
            </a:r>
          </a:p>
          <a:p>
            <a:pPr marL="742950" lvl="1" indent="-285750" algn="just">
              <a:buFont typeface="Arial" charset="0"/>
              <a:buChar char="•"/>
            </a:pPr>
            <a:r>
              <a:rPr lang="en-US" sz="1600" dirty="0" smtClean="0"/>
              <a:t>Lack </a:t>
            </a:r>
            <a:r>
              <a:rPr lang="en-US" sz="1600" dirty="0"/>
              <a:t>of awareness of farmers on choosing the appropriate land for planting olive, </a:t>
            </a:r>
            <a:r>
              <a:rPr lang="en-US" sz="1600" dirty="0" smtClean="0"/>
              <a:t>choose of the </a:t>
            </a:r>
            <a:r>
              <a:rPr lang="en-US" sz="1600" dirty="0"/>
              <a:t>best variety which is suitable for the area and the </a:t>
            </a:r>
            <a:r>
              <a:rPr lang="en-US" sz="1600" dirty="0" smtClean="0"/>
              <a:t>weather;</a:t>
            </a:r>
            <a:endParaRPr lang="en-US" sz="1600" dirty="0"/>
          </a:p>
          <a:p>
            <a:pPr marL="742950" lvl="1" indent="-285750" algn="just">
              <a:buFont typeface="Arial" charset="0"/>
              <a:buChar char="•"/>
            </a:pPr>
            <a:r>
              <a:rPr lang="en-US" sz="1600" dirty="0" smtClean="0"/>
              <a:t>Lack </a:t>
            </a:r>
            <a:r>
              <a:rPr lang="en-US" sz="1600" dirty="0"/>
              <a:t>of awareness of farmers on determining the best time for picking </a:t>
            </a:r>
            <a:r>
              <a:rPr lang="en-US" sz="1600" dirty="0" smtClean="0"/>
              <a:t>olive;</a:t>
            </a:r>
            <a:endParaRPr lang="en-US" sz="1600" dirty="0"/>
          </a:p>
          <a:p>
            <a:pPr marL="742950" lvl="1" indent="-285750" algn="just">
              <a:buFont typeface="Arial" charset="0"/>
              <a:buChar char="•"/>
            </a:pPr>
            <a:r>
              <a:rPr lang="en-US" sz="1600" dirty="0" smtClean="0"/>
              <a:t>Lack </a:t>
            </a:r>
            <a:r>
              <a:rPr lang="en-US" sz="1600" dirty="0"/>
              <a:t>of awareness of farmers on the treatment of olive crop and spraying for diseases, in addition to the problem of unavailability of spraying tanks in </a:t>
            </a:r>
            <a:r>
              <a:rPr lang="en-US" sz="1600" dirty="0" err="1"/>
              <a:t>MoA</a:t>
            </a:r>
            <a:r>
              <a:rPr lang="en-US" sz="1600" b="1" u="sng" dirty="0"/>
              <a:t>.</a:t>
            </a:r>
            <a:endParaRPr lang="en-US" sz="1600" dirty="0"/>
          </a:p>
          <a:p>
            <a:pPr lvl="1" algn="just"/>
            <a:endParaRPr lang="en-US" sz="1600" dirty="0"/>
          </a:p>
          <a:p>
            <a:pPr lvl="1" algn="just"/>
            <a:r>
              <a:rPr lang="en-US" sz="1600" b="1" dirty="0" smtClean="0">
                <a:solidFill>
                  <a:srgbClr val="3333FF"/>
                </a:solidFill>
              </a:rPr>
              <a:t>2</a:t>
            </a:r>
            <a:r>
              <a:rPr lang="en-US" sz="1600" b="1" dirty="0">
                <a:solidFill>
                  <a:srgbClr val="3333FF"/>
                </a:solidFill>
              </a:rPr>
              <a:t>.</a:t>
            </a:r>
            <a:r>
              <a:rPr lang="en-US" sz="1600" dirty="0"/>
              <a:t> </a:t>
            </a:r>
            <a:r>
              <a:rPr lang="en-US" sz="1600" b="1" dirty="0">
                <a:solidFill>
                  <a:srgbClr val="3333FF"/>
                </a:solidFill>
              </a:rPr>
              <a:t>Constraints related to the valuation of the olive </a:t>
            </a:r>
            <a:r>
              <a:rPr lang="en-US" sz="1600" b="1" dirty="0" smtClean="0">
                <a:solidFill>
                  <a:srgbClr val="3333FF"/>
                </a:solidFill>
              </a:rPr>
              <a:t>products:</a:t>
            </a:r>
          </a:p>
          <a:p>
            <a:pPr marL="800100" lvl="1" indent="-342900" algn="just">
              <a:buFont typeface="Arial" charset="0"/>
              <a:buChar char="•"/>
            </a:pPr>
            <a:r>
              <a:rPr lang="en-US" sz="1600" dirty="0" smtClean="0"/>
              <a:t>No contracts </a:t>
            </a:r>
            <a:r>
              <a:rPr lang="en-US" sz="1600" dirty="0"/>
              <a:t>with traders and some markets to market their </a:t>
            </a:r>
            <a:r>
              <a:rPr lang="en-US" sz="1600" dirty="0" smtClean="0"/>
              <a:t>products;</a:t>
            </a:r>
          </a:p>
          <a:p>
            <a:pPr marL="800100" lvl="1" indent="-342900" algn="just">
              <a:buFont typeface="Arial" charset="0"/>
              <a:buChar char="•"/>
            </a:pPr>
            <a:r>
              <a:rPr lang="en-US" sz="1600" dirty="0" smtClean="0"/>
              <a:t>Unstable prices from year to year. </a:t>
            </a:r>
            <a:endParaRPr lang="en-US" sz="1600" dirty="0"/>
          </a:p>
          <a:p>
            <a:pPr lvl="1" algn="just"/>
            <a:endParaRPr lang="en-US" sz="1600" dirty="0"/>
          </a:p>
          <a:p>
            <a:pPr lvl="1" algn="just"/>
            <a:r>
              <a:rPr lang="en-US" sz="1600" b="1" dirty="0">
                <a:solidFill>
                  <a:srgbClr val="3333FF"/>
                </a:solidFill>
              </a:rPr>
              <a:t>3. C</a:t>
            </a:r>
            <a:r>
              <a:rPr lang="en-US" sz="1600" b="1" dirty="0" smtClean="0">
                <a:solidFill>
                  <a:srgbClr val="3333FF"/>
                </a:solidFill>
              </a:rPr>
              <a:t>onstraints </a:t>
            </a:r>
            <a:r>
              <a:rPr lang="en-US" sz="1600" b="1" dirty="0">
                <a:solidFill>
                  <a:srgbClr val="3333FF"/>
                </a:solidFill>
              </a:rPr>
              <a:t>related to the professional organization of producers:</a:t>
            </a:r>
          </a:p>
          <a:p>
            <a:pPr marL="800100" lvl="1" indent="-342900" algn="just">
              <a:buFont typeface="Arial" charset="0"/>
              <a:buChar char="•"/>
            </a:pPr>
            <a:r>
              <a:rPr lang="en-US" sz="1600" dirty="0" smtClean="0"/>
              <a:t>No effective cooperative group in the region;</a:t>
            </a:r>
          </a:p>
          <a:p>
            <a:pPr marL="800100" lvl="1" indent="-342900" algn="just">
              <a:buFont typeface="Arial" charset="0"/>
              <a:buChar char="•"/>
            </a:pPr>
            <a:r>
              <a:rPr lang="en-US" sz="1600" dirty="0"/>
              <a:t>Jordanian Exporters Association for Olive Oil Products (JOPEA), and Farmers Union role is absent in their </a:t>
            </a:r>
            <a:r>
              <a:rPr lang="en-US" sz="1600" dirty="0" smtClean="0"/>
              <a:t>region.</a:t>
            </a:r>
            <a:endParaRPr lang="en-US" sz="1600" dirty="0"/>
          </a:p>
          <a:p>
            <a:pPr lvl="1"/>
            <a:endParaRPr lang="en-US" sz="1600" dirty="0"/>
          </a:p>
        </p:txBody>
      </p:sp>
      <p:pic>
        <p:nvPicPr>
          <p:cNvPr id="1026" name="Picture 2" descr="C:\Users\BDhehibi\Desktop\Urgent-Issues-September2014\20070923_0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1905000"/>
            <a:ext cx="2667000" cy="43005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27984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59281" y="76200"/>
            <a:ext cx="8229600" cy="1143000"/>
          </a:xfrm>
          <a:solidFill>
            <a:srgbClr val="0033CC"/>
          </a:solidFill>
        </p:spPr>
        <p:txBody>
          <a:bodyPr>
            <a:noAutofit/>
          </a:bodyPr>
          <a:lstStyle/>
          <a:p>
            <a:pPr algn="ctr"/>
            <a:r>
              <a:rPr lang="en-US" sz="2200" b="1" dirty="0">
                <a:solidFill>
                  <a:schemeClr val="bg1"/>
                </a:solidFill>
              </a:rPr>
              <a:t>Post-Harvest and Market Access Activity</a:t>
            </a:r>
            <a:br>
              <a:rPr lang="en-US" sz="2200" b="1" dirty="0">
                <a:solidFill>
                  <a:schemeClr val="bg1"/>
                </a:solidFill>
              </a:rPr>
            </a:br>
            <a:r>
              <a:rPr lang="en-US" sz="2200" b="1" dirty="0" smtClean="0">
                <a:solidFill>
                  <a:schemeClr val="bg1"/>
                </a:solidFill>
              </a:rPr>
              <a:t>Challenges </a:t>
            </a:r>
            <a:r>
              <a:rPr lang="en-US" sz="2200" b="1" i="1" dirty="0" err="1" smtClean="0">
                <a:solidFill>
                  <a:schemeClr val="bg1"/>
                </a:solidFill>
              </a:rPr>
              <a:t>vs</a:t>
            </a:r>
            <a:r>
              <a:rPr lang="en-US" sz="2200" b="1" dirty="0" smtClean="0">
                <a:solidFill>
                  <a:schemeClr val="bg1"/>
                </a:solidFill>
              </a:rPr>
              <a:t> Opportunities </a:t>
            </a:r>
            <a:endParaRPr lang="en-US" sz="2200" b="1" dirty="0">
              <a:solidFill>
                <a:schemeClr val="bg1"/>
              </a:solidFill>
            </a:endParaRPr>
          </a:p>
        </p:txBody>
      </p:sp>
      <p:sp>
        <p:nvSpPr>
          <p:cNvPr id="2" name="Rectangle 1"/>
          <p:cNvSpPr/>
          <p:nvPr/>
        </p:nvSpPr>
        <p:spPr>
          <a:xfrm>
            <a:off x="76200" y="1295400"/>
            <a:ext cx="5867400" cy="5504618"/>
          </a:xfrm>
          <a:prstGeom prst="rect">
            <a:avLst/>
          </a:prstGeom>
        </p:spPr>
        <p:txBody>
          <a:bodyPr wrap="square" lIns="71662" tIns="35831" rIns="71662" bIns="35831">
            <a:spAutoFit/>
          </a:bodyPr>
          <a:lstStyle/>
          <a:p>
            <a:pPr lvl="1"/>
            <a:r>
              <a:rPr lang="en-US" sz="1700" b="1" dirty="0" smtClean="0">
                <a:solidFill>
                  <a:srgbClr val="FF0000"/>
                </a:solidFill>
              </a:rPr>
              <a:t>Opportunities</a:t>
            </a:r>
          </a:p>
          <a:p>
            <a:pPr lvl="1"/>
            <a:endParaRPr lang="en-US" sz="1700" b="1" dirty="0">
              <a:solidFill>
                <a:srgbClr val="FF0000"/>
              </a:solidFill>
            </a:endParaRPr>
          </a:p>
          <a:p>
            <a:pPr marL="800100" lvl="1" indent="-342900" algn="just">
              <a:buFont typeface="Arial" charset="0"/>
              <a:buChar char="•"/>
            </a:pPr>
            <a:r>
              <a:rPr lang="en-US" sz="1700" dirty="0"/>
              <a:t>More efficient production is more income and more business and livelihood </a:t>
            </a:r>
            <a:r>
              <a:rPr lang="en-US" sz="1700" dirty="0" smtClean="0"/>
              <a:t>opportunities;</a:t>
            </a:r>
          </a:p>
          <a:p>
            <a:pPr marL="800100" lvl="1" indent="-342900" algn="just">
              <a:buFont typeface="Arial" charset="0"/>
              <a:buChar char="•"/>
            </a:pPr>
            <a:endParaRPr lang="en-US" sz="1000" dirty="0"/>
          </a:p>
          <a:p>
            <a:pPr marL="800100" lvl="1" indent="-342900" algn="just">
              <a:buFont typeface="Arial" charset="0"/>
              <a:buChar char="•"/>
            </a:pPr>
            <a:r>
              <a:rPr lang="en-US" sz="1700" dirty="0" smtClean="0"/>
              <a:t>Growth of national and international olive oil demand market;</a:t>
            </a:r>
          </a:p>
          <a:p>
            <a:pPr marL="800100" lvl="1" indent="-342900" algn="just">
              <a:buFont typeface="Arial" charset="0"/>
              <a:buChar char="•"/>
            </a:pPr>
            <a:endParaRPr lang="en-US" sz="1700" dirty="0" smtClean="0"/>
          </a:p>
          <a:p>
            <a:pPr marL="800100" lvl="1" indent="-342900" algn="just">
              <a:buFont typeface="Arial" charset="0"/>
              <a:buChar char="•"/>
            </a:pPr>
            <a:r>
              <a:rPr lang="en-US" sz="1700" dirty="0"/>
              <a:t>Changes in consumer preferences and increasing demand for olive </a:t>
            </a:r>
            <a:r>
              <a:rPr lang="en-US" sz="1700" dirty="0" smtClean="0"/>
              <a:t>oil in Jordan;</a:t>
            </a:r>
          </a:p>
          <a:p>
            <a:pPr marL="800100" lvl="1" indent="-342900" algn="just">
              <a:buFont typeface="Arial" charset="0"/>
              <a:buChar char="•"/>
            </a:pPr>
            <a:endParaRPr lang="en-US" sz="1000" dirty="0" smtClean="0"/>
          </a:p>
          <a:p>
            <a:pPr marL="800100" lvl="1" indent="-342900" algn="just">
              <a:buFont typeface="Arial" charset="0"/>
              <a:buChar char="•"/>
            </a:pPr>
            <a:r>
              <a:rPr lang="en-US" sz="1700" dirty="0"/>
              <a:t>Potentialities opened up by new information </a:t>
            </a:r>
            <a:r>
              <a:rPr lang="en-US" sz="1700" dirty="0" smtClean="0"/>
              <a:t>technologies.</a:t>
            </a:r>
          </a:p>
          <a:p>
            <a:pPr marL="800100" lvl="1" indent="-342900" algn="just">
              <a:buFont typeface="Arial" charset="0"/>
              <a:buChar char="•"/>
            </a:pPr>
            <a:endParaRPr lang="en-US" sz="1700" dirty="0"/>
          </a:p>
          <a:p>
            <a:pPr marL="800100" lvl="1" indent="-342900" algn="just">
              <a:buFont typeface="Arial" charset="0"/>
              <a:buChar char="•"/>
            </a:pPr>
            <a:r>
              <a:rPr lang="en-US" sz="1700" dirty="0"/>
              <a:t>Olives provide seasonal work, giving potential for increasing the household </a:t>
            </a:r>
            <a:r>
              <a:rPr lang="en-US" sz="1700" dirty="0" smtClean="0"/>
              <a:t>income;</a:t>
            </a:r>
          </a:p>
          <a:p>
            <a:pPr marL="800100" lvl="1" indent="-342900" algn="just">
              <a:buFont typeface="Arial" charset="0"/>
              <a:buChar char="•"/>
            </a:pPr>
            <a:endParaRPr lang="en-US" sz="1000" dirty="0" smtClean="0"/>
          </a:p>
          <a:p>
            <a:pPr marL="800100" lvl="1" indent="-342900" algn="just">
              <a:buFont typeface="Arial" charset="0"/>
              <a:buChar char="•"/>
            </a:pPr>
            <a:r>
              <a:rPr lang="en-US" sz="1700" dirty="0" smtClean="0"/>
              <a:t>Olives </a:t>
            </a:r>
            <a:r>
              <a:rPr lang="en-US" sz="1700" dirty="0"/>
              <a:t>can be grown traditionally and without any advanced </a:t>
            </a:r>
            <a:r>
              <a:rPr lang="en-US" sz="1700" dirty="0" smtClean="0"/>
              <a:t>technology;</a:t>
            </a:r>
          </a:p>
          <a:p>
            <a:pPr marL="800100" lvl="1" indent="-342900" algn="just">
              <a:buFont typeface="Arial" charset="0"/>
              <a:buChar char="•"/>
            </a:pPr>
            <a:endParaRPr lang="en-US" sz="1700" dirty="0"/>
          </a:p>
          <a:p>
            <a:pPr marL="800100" lvl="1" indent="-342900" algn="just">
              <a:buFont typeface="Arial" charset="0"/>
              <a:buChar char="•"/>
            </a:pPr>
            <a:r>
              <a:rPr lang="en-US" sz="1700" dirty="0" smtClean="0"/>
              <a:t>There </a:t>
            </a:r>
            <a:r>
              <a:rPr lang="en-US" sz="1700" dirty="0"/>
              <a:t>are large areas of suitable agricultural lands in </a:t>
            </a:r>
            <a:r>
              <a:rPr lang="en-US" sz="1700" dirty="0" err="1" smtClean="0"/>
              <a:t>Wadi</a:t>
            </a:r>
            <a:r>
              <a:rPr lang="en-US" sz="1700" dirty="0" smtClean="0"/>
              <a:t> Al </a:t>
            </a:r>
            <a:r>
              <a:rPr lang="en-US" sz="1700" dirty="0" err="1" smtClean="0"/>
              <a:t>Karak</a:t>
            </a:r>
            <a:endParaRPr lang="en-US" sz="1700" dirty="0" smtClean="0"/>
          </a:p>
        </p:txBody>
      </p:sp>
      <p:pic>
        <p:nvPicPr>
          <p:cNvPr id="2050" name="Picture 2" descr="C:\Users\BDhehibi\Desktop\Urgent-Issues-September2014\the-health-benefits-of-olive-oil-ga-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3048000"/>
            <a:ext cx="2568575" cy="200660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BDhehibi\Desktop\Urgent-Issues-September2014\image0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9400" y="5257800"/>
            <a:ext cx="2209800" cy="138981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BDhehibi\Desktop\Urgent-Issues-September2014\image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3200" y="1219200"/>
            <a:ext cx="2543175" cy="1790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06758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59281" y="152400"/>
            <a:ext cx="8229600" cy="914400"/>
          </a:xfrm>
          <a:solidFill>
            <a:srgbClr val="0033CC"/>
          </a:solidFill>
        </p:spPr>
        <p:txBody>
          <a:bodyPr>
            <a:noAutofit/>
          </a:bodyPr>
          <a:lstStyle/>
          <a:p>
            <a:pPr algn="ctr"/>
            <a:r>
              <a:rPr lang="en-US" sz="2200" b="1" dirty="0">
                <a:solidFill>
                  <a:schemeClr val="bg1"/>
                </a:solidFill>
              </a:rPr>
              <a:t>Post-Harvest and Market Access Activity</a:t>
            </a:r>
            <a:br>
              <a:rPr lang="en-US" sz="2200" b="1" dirty="0">
                <a:solidFill>
                  <a:schemeClr val="bg1"/>
                </a:solidFill>
              </a:rPr>
            </a:br>
            <a:r>
              <a:rPr lang="en-US" sz="2200" b="1" dirty="0">
                <a:solidFill>
                  <a:schemeClr val="bg1"/>
                </a:solidFill>
              </a:rPr>
              <a:t>Preliminary Recommendations</a:t>
            </a:r>
          </a:p>
        </p:txBody>
      </p:sp>
      <p:sp>
        <p:nvSpPr>
          <p:cNvPr id="5" name="Rectangle 4"/>
          <p:cNvSpPr/>
          <p:nvPr/>
        </p:nvSpPr>
        <p:spPr>
          <a:xfrm>
            <a:off x="381001" y="1383632"/>
            <a:ext cx="6019800" cy="5262971"/>
          </a:xfrm>
          <a:prstGeom prst="rect">
            <a:avLst/>
          </a:prstGeom>
        </p:spPr>
        <p:txBody>
          <a:bodyPr wrap="square" lIns="91433" tIns="45716" rIns="91433" bIns="45716">
            <a:spAutoFit/>
          </a:bodyPr>
          <a:lstStyle/>
          <a:p>
            <a:pPr marL="403096" indent="-403096" algn="just">
              <a:buAutoNum type="arabicPeriod"/>
            </a:pPr>
            <a:r>
              <a:rPr lang="en-US" sz="2400" dirty="0"/>
              <a:t>Extension strategies to build local capacity;</a:t>
            </a:r>
          </a:p>
          <a:p>
            <a:pPr marL="403096" indent="-403096" algn="just">
              <a:buAutoNum type="arabicPeriod"/>
            </a:pPr>
            <a:endParaRPr lang="en-US" sz="2400" dirty="0"/>
          </a:p>
          <a:p>
            <a:pPr marL="403096" indent="-403096" algn="just">
              <a:buAutoNum type="arabicPeriod"/>
            </a:pPr>
            <a:r>
              <a:rPr lang="en-US" sz="2400" dirty="0"/>
              <a:t>Improving the productivity and the quality of the olive products;</a:t>
            </a:r>
          </a:p>
          <a:p>
            <a:pPr marL="403096" indent="-403096" algn="just">
              <a:buAutoNum type="arabicPeriod"/>
            </a:pPr>
            <a:endParaRPr lang="en-US" sz="2400" dirty="0"/>
          </a:p>
          <a:p>
            <a:pPr marL="403096" indent="-403096" algn="just">
              <a:buAutoNum type="arabicPeriod"/>
            </a:pPr>
            <a:r>
              <a:rPr lang="en-US" sz="2400" dirty="0" smtClean="0"/>
              <a:t>Strengthen </a:t>
            </a:r>
            <a:r>
              <a:rPr lang="en-US" sz="2400" dirty="0"/>
              <a:t>the capacity of small producers' professional organization ;</a:t>
            </a:r>
          </a:p>
          <a:p>
            <a:pPr marL="403096" indent="-403096" algn="just">
              <a:buAutoNum type="arabicPeriod"/>
            </a:pPr>
            <a:endParaRPr lang="en-US" sz="2400" dirty="0"/>
          </a:p>
          <a:p>
            <a:pPr marL="403096" indent="-403096" algn="just">
              <a:buFontTx/>
              <a:buAutoNum type="arabicPeriod"/>
            </a:pPr>
            <a:r>
              <a:rPr lang="en-US" sz="2400" dirty="0"/>
              <a:t>Upgrading recovery operations and marketing;</a:t>
            </a:r>
          </a:p>
          <a:p>
            <a:pPr marL="403096" indent="-403096" algn="just">
              <a:buAutoNum type="arabicPeriod"/>
            </a:pPr>
            <a:endParaRPr lang="en-US" sz="2400" dirty="0" smtClean="0"/>
          </a:p>
          <a:p>
            <a:pPr marL="403096" indent="-403096" algn="just">
              <a:buAutoNum type="arabicPeriod"/>
            </a:pPr>
            <a:r>
              <a:rPr lang="en-US" sz="2400" dirty="0" smtClean="0"/>
              <a:t>Promote </a:t>
            </a:r>
            <a:r>
              <a:rPr lang="en-US" sz="2400" dirty="0"/>
              <a:t>the formation of production and marketing cooperatives.</a:t>
            </a:r>
          </a:p>
          <a:p>
            <a:pPr lvl="0" algn="just"/>
            <a:endParaRPr lang="en-US" sz="2400" dirty="0"/>
          </a:p>
        </p:txBody>
      </p:sp>
      <p:pic>
        <p:nvPicPr>
          <p:cNvPr id="6" name="Picture 3" descr="C:\Users\BDhehibi\Desktop\Urgent-Issues-September2014\image0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05600" y="990600"/>
            <a:ext cx="2209800" cy="2222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C:\Users\BDhehibi\Desktop\Urgent-Issues-September2014\images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2425" y="3091192"/>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Users\BDhehibi\Desktop\Urgent-Issues-September2014\images (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53250" y="5029200"/>
            <a:ext cx="1714500"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07913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59281" y="180474"/>
            <a:ext cx="8229600" cy="1143000"/>
          </a:xfrm>
          <a:solidFill>
            <a:srgbClr val="0033CC"/>
          </a:solidFill>
        </p:spPr>
        <p:txBody>
          <a:bodyPr>
            <a:noAutofit/>
          </a:bodyPr>
          <a:lstStyle/>
          <a:p>
            <a:pPr algn="ctr"/>
            <a:r>
              <a:rPr lang="en-US" sz="2200" b="1" dirty="0">
                <a:solidFill>
                  <a:schemeClr val="bg1"/>
                </a:solidFill>
              </a:rPr>
              <a:t>Post-Harvest and Market Access Activity</a:t>
            </a:r>
            <a:br>
              <a:rPr lang="en-US" sz="2200" b="1" dirty="0">
                <a:solidFill>
                  <a:schemeClr val="bg1"/>
                </a:solidFill>
              </a:rPr>
            </a:br>
            <a:r>
              <a:rPr lang="en-US" sz="2200" b="1" dirty="0">
                <a:solidFill>
                  <a:schemeClr val="bg1"/>
                </a:solidFill>
              </a:rPr>
              <a:t>Expected Outputs for 2015</a:t>
            </a:r>
          </a:p>
        </p:txBody>
      </p:sp>
      <p:sp>
        <p:nvSpPr>
          <p:cNvPr id="5" name="Rectangle 4"/>
          <p:cNvSpPr/>
          <p:nvPr/>
        </p:nvSpPr>
        <p:spPr>
          <a:xfrm>
            <a:off x="152400" y="1383632"/>
            <a:ext cx="8839200" cy="4801306"/>
          </a:xfrm>
          <a:prstGeom prst="rect">
            <a:avLst/>
          </a:prstGeom>
        </p:spPr>
        <p:txBody>
          <a:bodyPr wrap="square" lIns="91433" tIns="45716" rIns="91433" bIns="45716">
            <a:spAutoFit/>
          </a:bodyPr>
          <a:lstStyle/>
          <a:p>
            <a:r>
              <a:rPr lang="en-US" dirty="0"/>
              <a:t>1. Draft action plans developed and second stakeholders workshops.</a:t>
            </a:r>
          </a:p>
          <a:p>
            <a:pPr lvl="0" algn="just"/>
            <a:endParaRPr lang="en-US" dirty="0"/>
          </a:p>
          <a:p>
            <a:pPr lvl="0" algn="just"/>
            <a:r>
              <a:rPr lang="en-US" dirty="0"/>
              <a:t>2. Working group formed for the implementation of the strategies.</a:t>
            </a:r>
          </a:p>
          <a:p>
            <a:pPr lvl="0" algn="just"/>
            <a:endParaRPr lang="en-US" dirty="0"/>
          </a:p>
          <a:p>
            <a:pPr lvl="0" algn="just"/>
            <a:r>
              <a:rPr lang="en-US" dirty="0"/>
              <a:t>3. Networks established in the two production areas and Minutes of meetings and action to be taken recorded and followed up by the research team.</a:t>
            </a:r>
          </a:p>
          <a:p>
            <a:pPr lvl="0" algn="just"/>
            <a:endParaRPr lang="en-US" dirty="0"/>
          </a:p>
          <a:p>
            <a:pPr lvl="0" algn="just"/>
            <a:r>
              <a:rPr lang="en-US" dirty="0"/>
              <a:t>4. Recommendation on best-bet postharvest handling practices and bet low-tech processing options.</a:t>
            </a:r>
          </a:p>
          <a:p>
            <a:pPr lvl="0" algn="just"/>
            <a:endParaRPr lang="en-US" dirty="0"/>
          </a:p>
          <a:p>
            <a:pPr lvl="0" algn="just"/>
            <a:r>
              <a:rPr lang="en-US" dirty="0"/>
              <a:t>5. Financial and economic impacts assessed.</a:t>
            </a:r>
          </a:p>
          <a:p>
            <a:pPr lvl="0" algn="just"/>
            <a:endParaRPr lang="en-US" dirty="0"/>
          </a:p>
          <a:p>
            <a:pPr lvl="0" algn="just"/>
            <a:r>
              <a:rPr lang="en-US" dirty="0"/>
              <a:t>6. Recommendation to policymakers on best bet practices for the selected two commodities.</a:t>
            </a:r>
          </a:p>
          <a:p>
            <a:pPr lvl="0" algn="just"/>
            <a:endParaRPr lang="en-US" dirty="0"/>
          </a:p>
          <a:p>
            <a:pPr lvl="0" algn="just"/>
            <a:r>
              <a:rPr lang="en-US" dirty="0"/>
              <a:t>7. Women’s contributions, attitudes, and sense of empowerment assessed</a:t>
            </a:r>
          </a:p>
          <a:p>
            <a:pPr algn="just"/>
            <a:endParaRPr lang="en-US" dirty="0"/>
          </a:p>
          <a:p>
            <a:pPr algn="just"/>
            <a:r>
              <a:rPr lang="en-US" dirty="0"/>
              <a:t>8. Youth’s attitudes to agriculture sector employment</a:t>
            </a:r>
          </a:p>
        </p:txBody>
      </p:sp>
    </p:spTree>
    <p:extLst>
      <p:ext uri="{BB962C8B-B14F-4D97-AF65-F5344CB8AC3E}">
        <p14:creationId xmlns:p14="http://schemas.microsoft.com/office/powerpoint/2010/main" val="27903236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descr="DSCF600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6622" y="980728"/>
            <a:ext cx="2779194" cy="2082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DSCF600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52381" y="1052736"/>
            <a:ext cx="3143645" cy="1944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3"/>
          <p:cNvSpPr>
            <a:spLocks noChangeArrowheads="1"/>
          </p:cNvSpPr>
          <p:nvPr/>
        </p:nvSpPr>
        <p:spPr bwMode="auto">
          <a:xfrm>
            <a:off x="0" y="-184662"/>
            <a:ext cx="184716" cy="369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33" tIns="45716" rIns="91433" bIns="45716" numCol="1" anchor="ctr" anchorCtr="0" compatLnSpc="1">
            <a:prstTxWarp prst="textNoShape">
              <a:avLst/>
            </a:prstTxWarp>
            <a:spAutoFit/>
          </a:bodyPr>
          <a:lstStyle/>
          <a:p>
            <a:endParaRPr lang="en-US"/>
          </a:p>
        </p:txBody>
      </p:sp>
      <p:pic>
        <p:nvPicPr>
          <p:cNvPr id="1026" name="Picture 2" descr="C:\Users\boubaker\Desktop\Urgent-Issues-September2014\CRP-DLS-Jordan-ICARDA.Meeting21_22 Sep2014\PHMA-Jordan-Outputs 2013-2014\Media-News-PHMA-Jordan\Learning Alliance - Al Kreisha - 20-21 may 2014 - PETRA News Agency.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46575" y="965689"/>
            <a:ext cx="2784646" cy="2346158"/>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DSC0471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59854" y="4391526"/>
            <a:ext cx="2955286" cy="2466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descr="C:\Users\boubaker\Desktop\Urgent-Issues-September2014\CRP-DLS-Jordan-ICARDA.Meeting21_22 Sep2014\Photos-Eraq LA Meeting\ورشة العراق-3-9.JPG6.JPG15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459" y="4421605"/>
            <a:ext cx="3834233" cy="2406316"/>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1" descr="Description: C:\Users\boubaker\Desktop\Boubaker-ICARDA -Jordan\Boubaker-ICARDA-Projects\CRP7-Mounir\Photos\DSCN0335.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347145" y="2829755"/>
            <a:ext cx="2769065" cy="1922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le 1"/>
          <p:cNvSpPr>
            <a:spLocks noGrp="1"/>
          </p:cNvSpPr>
          <p:nvPr>
            <p:ph type="title"/>
          </p:nvPr>
        </p:nvSpPr>
        <p:spPr>
          <a:xfrm>
            <a:off x="559281" y="76200"/>
            <a:ext cx="8229600" cy="838200"/>
          </a:xfrm>
          <a:solidFill>
            <a:srgbClr val="0033CC"/>
          </a:solidFill>
        </p:spPr>
        <p:txBody>
          <a:bodyPr>
            <a:noAutofit/>
          </a:bodyPr>
          <a:lstStyle/>
          <a:p>
            <a:pPr algn="ctr"/>
            <a:r>
              <a:rPr lang="en-US" sz="2200" b="1" dirty="0">
                <a:solidFill>
                  <a:schemeClr val="bg1"/>
                </a:solidFill>
              </a:rPr>
              <a:t>Post-Harvest and Market Access Activity</a:t>
            </a:r>
            <a:br>
              <a:rPr lang="en-US" sz="2200" b="1" dirty="0">
                <a:solidFill>
                  <a:schemeClr val="bg1"/>
                </a:solidFill>
              </a:rPr>
            </a:br>
            <a:r>
              <a:rPr lang="en-US" sz="2200" b="1" dirty="0" smtClean="0">
                <a:solidFill>
                  <a:schemeClr val="bg1"/>
                </a:solidFill>
              </a:rPr>
              <a:t>Workshops / Media</a:t>
            </a:r>
            <a:endParaRPr lang="en-US" sz="2200" b="1" dirty="0">
              <a:solidFill>
                <a:schemeClr val="bg1"/>
              </a:solidFill>
            </a:endParaRPr>
          </a:p>
        </p:txBody>
      </p:sp>
    </p:spTree>
    <p:extLst>
      <p:ext uri="{BB962C8B-B14F-4D97-AF65-F5344CB8AC3E}">
        <p14:creationId xmlns:p14="http://schemas.microsoft.com/office/powerpoint/2010/main" val="36187631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514736" y="152400"/>
            <a:ext cx="8229600" cy="990600"/>
          </a:xfrm>
          <a:solidFill>
            <a:srgbClr val="0033CC"/>
          </a:solidFill>
        </p:spPr>
        <p:txBody>
          <a:bodyPr>
            <a:noAutofit/>
          </a:bodyPr>
          <a:lstStyle/>
          <a:p>
            <a:pPr algn="ctr"/>
            <a:r>
              <a:rPr lang="en-US" sz="2200" b="1" dirty="0">
                <a:solidFill>
                  <a:schemeClr val="bg1"/>
                </a:solidFill>
              </a:rPr>
              <a:t>Post-Harvest and Market Access Activity</a:t>
            </a:r>
            <a:br>
              <a:rPr lang="en-US" sz="2200" b="1" dirty="0">
                <a:solidFill>
                  <a:schemeClr val="bg1"/>
                </a:solidFill>
              </a:rPr>
            </a:br>
            <a:r>
              <a:rPr lang="en-US" sz="2200" b="1" dirty="0" smtClean="0">
                <a:solidFill>
                  <a:schemeClr val="bg1"/>
                </a:solidFill>
              </a:rPr>
              <a:t>Main Message</a:t>
            </a:r>
            <a:endParaRPr lang="en-US" sz="2200" b="1" dirty="0">
              <a:solidFill>
                <a:schemeClr val="bg1"/>
              </a:solidFill>
            </a:endParaRPr>
          </a:p>
        </p:txBody>
      </p:sp>
      <p:pic>
        <p:nvPicPr>
          <p:cNvPr id="1027" name="Picture 3" descr="C:\Users\BDhehibi\Desktop\Boubaker-ICARDA-Jordan\Boubaker-Private-Personel\Photos-Divers\Olivier-Tunisi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2227094"/>
            <a:ext cx="6858000" cy="4630906"/>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457200" y="1134188"/>
            <a:ext cx="8458200" cy="1734355"/>
          </a:xfrm>
          <a:prstGeom prst="rect">
            <a:avLst/>
          </a:prstGeom>
        </p:spPr>
        <p:txBody>
          <a:bodyPr wrap="square" lIns="71662" tIns="35831" rIns="71662" bIns="35831">
            <a:spAutoFit/>
          </a:bodyPr>
          <a:lstStyle/>
          <a:p>
            <a:pPr algn="ctr"/>
            <a:r>
              <a:rPr lang="en-US" dirty="0" smtClean="0"/>
              <a:t>There exists </a:t>
            </a:r>
            <a:r>
              <a:rPr lang="en-US" dirty="0"/>
              <a:t>great </a:t>
            </a:r>
            <a:r>
              <a:rPr lang="en-US" dirty="0" smtClean="0"/>
              <a:t>opportunity for </a:t>
            </a:r>
            <a:r>
              <a:rPr lang="en-US" dirty="0"/>
              <a:t>expanding the olive sector and use it as a vehicle for </a:t>
            </a:r>
            <a:r>
              <a:rPr lang="en-US" dirty="0" smtClean="0"/>
              <a:t>creating </a:t>
            </a:r>
            <a:r>
              <a:rPr lang="en-US" dirty="0"/>
              <a:t>income, business and livelihood opportunities. A number of issues will however need to be </a:t>
            </a:r>
            <a:r>
              <a:rPr lang="en-US" dirty="0" smtClean="0"/>
              <a:t>tackled </a:t>
            </a:r>
            <a:r>
              <a:rPr lang="en-US" dirty="0"/>
              <a:t>and it will take effort, initiative and cooperation from all stakeholders in and around the </a:t>
            </a:r>
            <a:r>
              <a:rPr lang="en-US" dirty="0" smtClean="0"/>
              <a:t> value </a:t>
            </a:r>
            <a:r>
              <a:rPr lang="en-US" dirty="0"/>
              <a:t>chain to succeed in addressing the constraints and taking advantage of </a:t>
            </a:r>
            <a:r>
              <a:rPr lang="en-US" dirty="0" smtClean="0"/>
              <a:t>the </a:t>
            </a:r>
            <a:r>
              <a:rPr lang="en-US" smtClean="0"/>
              <a:t>opportunities offered </a:t>
            </a:r>
            <a:r>
              <a:rPr lang="en-US" dirty="0" smtClean="0"/>
              <a:t>(</a:t>
            </a:r>
            <a:r>
              <a:rPr lang="en-US" dirty="0"/>
              <a:t>Knowledge gained from the PHMA study will feed into an innovation platform process </a:t>
            </a:r>
            <a:r>
              <a:rPr lang="en-US" dirty="0" smtClean="0"/>
              <a:t>IP).</a:t>
            </a:r>
            <a:endParaRPr lang="en-US" dirty="0"/>
          </a:p>
        </p:txBody>
      </p:sp>
    </p:spTree>
    <p:extLst>
      <p:ext uri="{BB962C8B-B14F-4D97-AF65-F5344CB8AC3E}">
        <p14:creationId xmlns:p14="http://schemas.microsoft.com/office/powerpoint/2010/main" val="15540535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5647</TotalTime>
  <Words>1286</Words>
  <Application>Microsoft Office PowerPoint</Application>
  <PresentationFormat>On-screen Show (4:3)</PresentationFormat>
  <Paragraphs>233</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PowerPoint Presentation</vt:lpstr>
      <vt:lpstr>High Value Chain Cluster – Post Harvest and Market Access The Integration Process</vt:lpstr>
      <vt:lpstr>High Value Chain Cluster – Post Harvest and Market Access Olives and Livelihoods</vt:lpstr>
      <vt:lpstr>Post-Harvest and Market Access Activity An Overview</vt:lpstr>
      <vt:lpstr>Post-Harvest and Market Access Activity Expected Outcomes</vt:lpstr>
      <vt:lpstr>Post-Harvest and Market Access Activity A Synthesis</vt:lpstr>
      <vt:lpstr>Post-Harvest and Market Access Activity Planned Activities for 2014</vt:lpstr>
      <vt:lpstr>Post-Harvest and Market Access Activity Ongoing Activities for 2014</vt:lpstr>
      <vt:lpstr>Post-Harvest and Market Access Activity Expected Outputs for 2014</vt:lpstr>
      <vt:lpstr>Capacity Building </vt:lpstr>
      <vt:lpstr>Post-Harvest and Market Access Activity Challenges vs Opportunities </vt:lpstr>
      <vt:lpstr>Post-Harvest and Market Access Activity Challenges vs Opportunities </vt:lpstr>
      <vt:lpstr>Post-Harvest and Market Access Activity Preliminary Recommendations</vt:lpstr>
      <vt:lpstr>Post-Harvest and Market Access Activity Expected Outputs for 2015</vt:lpstr>
      <vt:lpstr>Post-Harvest and Market Access Activity Workshops / Media</vt:lpstr>
      <vt:lpstr>Post-Harvest and Market Access Activity Main Message</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ICARDA</dc:creator>
  <cp:lastModifiedBy>dell</cp:lastModifiedBy>
  <cp:revision>422</cp:revision>
  <cp:lastPrinted>2014-06-26T11:08:46Z</cp:lastPrinted>
  <dcterms:created xsi:type="dcterms:W3CDTF">2014-03-24T21:14:37Z</dcterms:created>
  <dcterms:modified xsi:type="dcterms:W3CDTF">2014-09-22T07:57:05Z</dcterms:modified>
</cp:coreProperties>
</file>