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11.xml" ContentType="application/vnd.openxmlformats-officedocument.presentationml.notesSlide+xml"/>
  <Override PartName="/ppt/charts/chart2.xml" ContentType="application/vnd.openxmlformats-officedocument.drawingml.chart+xml"/>
  <Override PartName="/ppt/drawings/drawing2.xml" ContentType="application/vnd.openxmlformats-officedocument.drawingml.chartshape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notesSlides/notesSlide2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charts/chart4.xml" ContentType="application/vnd.openxmlformats-officedocument.drawingml.chart+xml"/>
  <Override PartName="/ppt/notesSlides/notesSlide23.xml" ContentType="application/vnd.openxmlformats-officedocument.presentationml.notesSlide+xml"/>
  <Override PartName="/ppt/charts/chart5.xml" ContentType="application/vnd.openxmlformats-officedocument.drawingml.chart+xml"/>
  <Override PartName="/ppt/notesSlides/notesSlide2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rts/chart6.xml" ContentType="application/vnd.openxmlformats-officedocument.drawingml.chart+xml"/>
  <Override PartName="/ppt/notesSlides/notesSlide29.xml" ContentType="application/vnd.openxmlformats-officedocument.presentationml.notesSlide+xml"/>
  <Override PartName="/ppt/charts/chart7.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rts/chart8.xml" ContentType="application/vnd.openxmlformats-officedocument.drawingml.chart+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4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9.xml" ContentType="application/vnd.openxmlformats-officedocument.drawingml.chart+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4"/>
  </p:notesMasterIdLst>
  <p:sldIdLst>
    <p:sldId id="759" r:id="rId2"/>
    <p:sldId id="574" r:id="rId3"/>
    <p:sldId id="578" r:id="rId4"/>
    <p:sldId id="745" r:id="rId5"/>
    <p:sldId id="815" r:id="rId6"/>
    <p:sldId id="750" r:id="rId7"/>
    <p:sldId id="605" r:id="rId8"/>
    <p:sldId id="607" r:id="rId9"/>
    <p:sldId id="628" r:id="rId10"/>
    <p:sldId id="804" r:id="rId11"/>
    <p:sldId id="805" r:id="rId12"/>
    <p:sldId id="870" r:id="rId13"/>
    <p:sldId id="683" r:id="rId14"/>
    <p:sldId id="777" r:id="rId15"/>
    <p:sldId id="775" r:id="rId16"/>
    <p:sldId id="778" r:id="rId17"/>
    <p:sldId id="774" r:id="rId18"/>
    <p:sldId id="776" r:id="rId19"/>
    <p:sldId id="821" r:id="rId20"/>
    <p:sldId id="645" r:id="rId21"/>
    <p:sldId id="869" r:id="rId22"/>
    <p:sldId id="780" r:id="rId23"/>
    <p:sldId id="871" r:id="rId24"/>
    <p:sldId id="779" r:id="rId25"/>
    <p:sldId id="751" r:id="rId26"/>
    <p:sldId id="613" r:id="rId27"/>
    <p:sldId id="806" r:id="rId28"/>
    <p:sldId id="807" r:id="rId29"/>
    <p:sldId id="632" r:id="rId30"/>
    <p:sldId id="783" r:id="rId31"/>
    <p:sldId id="784" r:id="rId32"/>
    <p:sldId id="785" r:id="rId33"/>
    <p:sldId id="796" r:id="rId34"/>
    <p:sldId id="791" r:id="rId35"/>
    <p:sldId id="873" r:id="rId36"/>
    <p:sldId id="797" r:id="rId37"/>
    <p:sldId id="877" r:id="rId38"/>
    <p:sldId id="878" r:id="rId39"/>
    <p:sldId id="874" r:id="rId40"/>
    <p:sldId id="876" r:id="rId41"/>
    <p:sldId id="798" r:id="rId42"/>
    <p:sldId id="851" r:id="rId43"/>
    <p:sldId id="852" r:id="rId44"/>
    <p:sldId id="853" r:id="rId45"/>
    <p:sldId id="854" r:id="rId46"/>
    <p:sldId id="640" r:id="rId47"/>
    <p:sldId id="767" r:id="rId48"/>
    <p:sldId id="766" r:id="rId49"/>
    <p:sldId id="718" r:id="rId50"/>
    <p:sldId id="765" r:id="rId51"/>
    <p:sldId id="824" r:id="rId52"/>
    <p:sldId id="825" r:id="rId53"/>
    <p:sldId id="646" r:id="rId54"/>
    <p:sldId id="740" r:id="rId55"/>
    <p:sldId id="739" r:id="rId56"/>
    <p:sldId id="879" r:id="rId57"/>
    <p:sldId id="712" r:id="rId58"/>
    <p:sldId id="709" r:id="rId59"/>
    <p:sldId id="734" r:id="rId60"/>
    <p:sldId id="711" r:id="rId61"/>
    <p:sldId id="867" r:id="rId62"/>
    <p:sldId id="866" r:id="rId63"/>
    <p:sldId id="770" r:id="rId64"/>
    <p:sldId id="653" r:id="rId65"/>
    <p:sldId id="715" r:id="rId66"/>
    <p:sldId id="880" r:id="rId67"/>
    <p:sldId id="771" r:id="rId68"/>
    <p:sldId id="716" r:id="rId69"/>
    <p:sldId id="826" r:id="rId70"/>
    <p:sldId id="659" r:id="rId71"/>
    <p:sldId id="660" r:id="rId72"/>
    <p:sldId id="762" r:id="rId73"/>
    <p:sldId id="764" r:id="rId74"/>
    <p:sldId id="763" r:id="rId75"/>
    <p:sldId id="827" r:id="rId76"/>
    <p:sldId id="666" r:id="rId77"/>
    <p:sldId id="737" r:id="rId78"/>
    <p:sldId id="868" r:id="rId79"/>
    <p:sldId id="667" r:id="rId80"/>
    <p:sldId id="808" r:id="rId81"/>
    <p:sldId id="835" r:id="rId82"/>
    <p:sldId id="837" r:id="rId83"/>
    <p:sldId id="836" r:id="rId84"/>
    <p:sldId id="838" r:id="rId85"/>
    <p:sldId id="865" r:id="rId86"/>
    <p:sldId id="809" r:id="rId87"/>
    <p:sldId id="813" r:id="rId88"/>
    <p:sldId id="812" r:id="rId89"/>
    <p:sldId id="884" r:id="rId90"/>
    <p:sldId id="885" r:id="rId91"/>
    <p:sldId id="886" r:id="rId92"/>
    <p:sldId id="887" r:id="rId93"/>
    <p:sldId id="888" r:id="rId94"/>
    <p:sldId id="889" r:id="rId95"/>
    <p:sldId id="890" r:id="rId96"/>
    <p:sldId id="891" r:id="rId97"/>
    <p:sldId id="892" r:id="rId98"/>
    <p:sldId id="840" r:id="rId99"/>
    <p:sldId id="841" r:id="rId100"/>
    <p:sldId id="842" r:id="rId101"/>
    <p:sldId id="843" r:id="rId102"/>
    <p:sldId id="844" r:id="rId103"/>
    <p:sldId id="864" r:id="rId104"/>
    <p:sldId id="846" r:id="rId105"/>
    <p:sldId id="847" r:id="rId106"/>
    <p:sldId id="848" r:id="rId107"/>
    <p:sldId id="849" r:id="rId108"/>
    <p:sldId id="863" r:id="rId109"/>
    <p:sldId id="850" r:id="rId110"/>
    <p:sldId id="731" r:id="rId111"/>
    <p:sldId id="691" r:id="rId112"/>
    <p:sldId id="693" r:id="rId113"/>
    <p:sldId id="680" r:id="rId114"/>
    <p:sldId id="799" r:id="rId115"/>
    <p:sldId id="695" r:id="rId116"/>
    <p:sldId id="696" r:id="rId117"/>
    <p:sldId id="882" r:id="rId118"/>
    <p:sldId id="883" r:id="rId119"/>
    <p:sldId id="678" r:id="rId120"/>
    <p:sldId id="881" r:id="rId121"/>
    <p:sldId id="720" r:id="rId122"/>
    <p:sldId id="570" r:id="rId123"/>
  </p:sldIdLst>
  <p:sldSz cx="9144000" cy="6858000" type="screen4x3"/>
  <p:notesSz cx="6946900" cy="9283700"/>
  <p:defaultTextStyle>
    <a:defPPr>
      <a:defRPr lang="en-GB"/>
    </a:defPPr>
    <a:lvl1pPr algn="l" rtl="0" fontAlgn="base">
      <a:spcBef>
        <a:spcPct val="0"/>
      </a:spcBef>
      <a:spcAft>
        <a:spcPct val="0"/>
      </a:spcAft>
      <a:defRPr kumimoji="1" sz="2400"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umimoji="1" sz="2400"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umimoji="1" sz="2400"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umimoji="1" sz="2400"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umimoji="1" sz="2400" kern="1200">
        <a:solidFill>
          <a:schemeClr val="tx1"/>
        </a:solidFill>
        <a:latin typeface="Tahoma" pitchFamily="34" charset="0"/>
        <a:ea typeface="+mn-ea"/>
        <a:cs typeface="Arial" pitchFamily="34" charset="0"/>
      </a:defRPr>
    </a:lvl5pPr>
    <a:lvl6pPr marL="2286000" algn="l" defTabSz="914400" rtl="0" eaLnBrk="1" latinLnBrk="0" hangingPunct="1">
      <a:defRPr kumimoji="1" sz="2400" kern="1200">
        <a:solidFill>
          <a:schemeClr val="tx1"/>
        </a:solidFill>
        <a:latin typeface="Tahoma" pitchFamily="34" charset="0"/>
        <a:ea typeface="+mn-ea"/>
        <a:cs typeface="Arial" pitchFamily="34" charset="0"/>
      </a:defRPr>
    </a:lvl6pPr>
    <a:lvl7pPr marL="2743200" algn="l" defTabSz="914400" rtl="0" eaLnBrk="1" latinLnBrk="0" hangingPunct="1">
      <a:defRPr kumimoji="1" sz="2400" kern="1200">
        <a:solidFill>
          <a:schemeClr val="tx1"/>
        </a:solidFill>
        <a:latin typeface="Tahoma" pitchFamily="34" charset="0"/>
        <a:ea typeface="+mn-ea"/>
        <a:cs typeface="Arial" pitchFamily="34" charset="0"/>
      </a:defRPr>
    </a:lvl7pPr>
    <a:lvl8pPr marL="3200400" algn="l" defTabSz="914400" rtl="0" eaLnBrk="1" latinLnBrk="0" hangingPunct="1">
      <a:defRPr kumimoji="1" sz="2400" kern="1200">
        <a:solidFill>
          <a:schemeClr val="tx1"/>
        </a:solidFill>
        <a:latin typeface="Tahoma" pitchFamily="34" charset="0"/>
        <a:ea typeface="+mn-ea"/>
        <a:cs typeface="Arial" pitchFamily="34" charset="0"/>
      </a:defRPr>
    </a:lvl8pPr>
    <a:lvl9pPr marL="3657600" algn="l" defTabSz="914400" rtl="0" eaLnBrk="1" latinLnBrk="0" hangingPunct="1">
      <a:defRPr kumimoji="1" sz="2400" kern="1200">
        <a:solidFill>
          <a:schemeClr val="tx1"/>
        </a:solidFill>
        <a:latin typeface="Tahoma"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user" initials="F" lastIdx="1" clrIdx="0"/>
  <p:cmAuthor id="1" name="faiza" initials="F"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008000"/>
    <a:srgbClr val="FF0066"/>
    <a:srgbClr val="993366"/>
    <a:srgbClr val="9999FF"/>
    <a:srgbClr val="FFFFCC"/>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C4B1156A-380E-4F78-BDF5-A606A8083BF9}" styleName="Style moyen 4 - Accentuation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505E3EF-67EA-436B-97B2-0124C06EBD24}" styleName="Style moyen 4 - Accentuation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D5ABB26-0587-4C30-8999-92F81FD0307C}" styleName="Aucun style, aucune grille">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929F9F4-4A8F-4326-A1B4-22849713DDAB}" styleName="Style foncé 1 - Accentuation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7AC3CCA-C797-4891-BE02-D94E43425B78}" styleName="Style moyen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ED083AE6-46FA-4A59-8FB0-9F97EB10719F}" styleName="Style léger 3 - Accentuation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Style à thème 1 - Accentuation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3C2FFA5D-87B4-456A-9821-1D502468CF0F}" styleName="Style à thème 1 - Accentuation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F1AB2-1976-4502-BF36-3FF5EA218861}" styleName="Style moyen 4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6D9F66E-5EB9-4882-86FB-DCBF35E3C3E4}" styleName="Style moyen 4 - Accentuation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E25E649-3F16-4E02-A733-19D2CDBF48F0}" styleName="Style moyen 3 - Accentuation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79" autoAdjust="0"/>
    <p:restoredTop sz="89247" autoAdjust="0"/>
  </p:normalViewPr>
  <p:slideViewPr>
    <p:cSldViewPr>
      <p:cViewPr>
        <p:scale>
          <a:sx n="50" d="100"/>
          <a:sy n="50" d="100"/>
        </p:scale>
        <p:origin x="-1254" y="-3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77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theme" Target="theme/theme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notesMaster" Target="notesMasters/notesMaster1.xml"/><Relationship Id="rId129" Type="http://schemas.openxmlformats.org/officeDocument/2006/relationships/tableStyles" Target="tableStyle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I:\Nouveau%20dossier%20(2)\data%20clca%2013-14%20ET%2014-15.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G:\Classeur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G:\CLCA\pluviom&#233;trie%20CLCA%202014-2015%20final.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D:\projet\Projet%20CLCA\2014-2015\clca2014-2015\resultat\pluviom&#233;trie%20CLCA%202014-2015%20final.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G:\MH%20essai%20weed%20management%20finalclca.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G:\MH%20essai%20weed%20management%20finalclca.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Users\faiza\Downloads\Notations%20effectu&#195;&#169;es.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Users\faiza\Desktop\data%20clca%2013-14%20ET%2014-15.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a:lstStyle/>
          <a:p>
            <a:pPr>
              <a:defRPr>
                <a:solidFill>
                  <a:srgbClr val="000000"/>
                </a:solidFill>
              </a:defRPr>
            </a:pPr>
            <a:r>
              <a:rPr lang="en-US">
                <a:solidFill>
                  <a:srgbClr val="000000"/>
                </a:solidFill>
              </a:rPr>
              <a:t>Yield of barley crop</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Feuil1!$B$13</c:f>
              <c:strCache>
                <c:ptCount val="1"/>
                <c:pt idx="0">
                  <c:v> No grazing</c:v>
                </c:pt>
              </c:strCache>
            </c:strRef>
          </c:tx>
          <c:invertIfNegative val="0"/>
          <c:cat>
            <c:strRef>
              <c:f>Feuil1!$C$12:$E$12</c:f>
              <c:strCache>
                <c:ptCount val="3"/>
                <c:pt idx="0">
                  <c:v>Grain yield (kg/ha)</c:v>
                </c:pt>
                <c:pt idx="2">
                  <c:v>Straw yield (kg/ha)</c:v>
                </c:pt>
              </c:strCache>
            </c:strRef>
          </c:cat>
          <c:val>
            <c:numRef>
              <c:f>Feuil1!$C$13:$E$13</c:f>
              <c:numCache>
                <c:formatCode>General</c:formatCode>
                <c:ptCount val="3"/>
                <c:pt idx="0">
                  <c:v>4012</c:v>
                </c:pt>
                <c:pt idx="2">
                  <c:v>4511</c:v>
                </c:pt>
              </c:numCache>
            </c:numRef>
          </c:val>
        </c:ser>
        <c:ser>
          <c:idx val="1"/>
          <c:order val="1"/>
          <c:tx>
            <c:strRef>
              <c:f>Feuil1!$B$14</c:f>
              <c:strCache>
                <c:ptCount val="1"/>
                <c:pt idx="0">
                  <c:v>Grazing at 50% of the initial crop residue</c:v>
                </c:pt>
              </c:strCache>
            </c:strRef>
          </c:tx>
          <c:invertIfNegative val="0"/>
          <c:cat>
            <c:strRef>
              <c:f>Feuil1!$C$12:$E$12</c:f>
              <c:strCache>
                <c:ptCount val="3"/>
                <c:pt idx="0">
                  <c:v>Grain yield (kg/ha)</c:v>
                </c:pt>
                <c:pt idx="2">
                  <c:v>Straw yield (kg/ha)</c:v>
                </c:pt>
              </c:strCache>
            </c:strRef>
          </c:cat>
          <c:val>
            <c:numRef>
              <c:f>Feuil1!$C$14:$E$14</c:f>
              <c:numCache>
                <c:formatCode>General</c:formatCode>
                <c:ptCount val="3"/>
                <c:pt idx="0">
                  <c:v>3471</c:v>
                </c:pt>
                <c:pt idx="2">
                  <c:v>4066</c:v>
                </c:pt>
              </c:numCache>
            </c:numRef>
          </c:val>
        </c:ser>
        <c:ser>
          <c:idx val="2"/>
          <c:order val="2"/>
          <c:tx>
            <c:strRef>
              <c:f>Feuil1!$B$15</c:f>
              <c:strCache>
                <c:ptCount val="1"/>
                <c:pt idx="0">
                  <c:v>Grazing at 10% of the initial crop residue</c:v>
                </c:pt>
              </c:strCache>
            </c:strRef>
          </c:tx>
          <c:invertIfNegative val="0"/>
          <c:cat>
            <c:strRef>
              <c:f>Feuil1!$C$12:$E$12</c:f>
              <c:strCache>
                <c:ptCount val="3"/>
                <c:pt idx="0">
                  <c:v>Grain yield (kg/ha)</c:v>
                </c:pt>
                <c:pt idx="2">
                  <c:v>Straw yield (kg/ha)</c:v>
                </c:pt>
              </c:strCache>
            </c:strRef>
          </c:cat>
          <c:val>
            <c:numRef>
              <c:f>Feuil1!$C$15:$E$15</c:f>
              <c:numCache>
                <c:formatCode>General</c:formatCode>
                <c:ptCount val="3"/>
                <c:pt idx="0">
                  <c:v>1721</c:v>
                </c:pt>
                <c:pt idx="2">
                  <c:v>3361</c:v>
                </c:pt>
              </c:numCache>
            </c:numRef>
          </c:val>
        </c:ser>
        <c:dLbls>
          <c:showLegendKey val="0"/>
          <c:showVal val="0"/>
          <c:showCatName val="0"/>
          <c:showSerName val="0"/>
          <c:showPercent val="0"/>
          <c:showBubbleSize val="0"/>
        </c:dLbls>
        <c:gapWidth val="150"/>
        <c:shape val="box"/>
        <c:axId val="151578624"/>
        <c:axId val="94930048"/>
        <c:axId val="0"/>
      </c:bar3DChart>
      <c:catAx>
        <c:axId val="151578624"/>
        <c:scaling>
          <c:orientation val="minMax"/>
        </c:scaling>
        <c:delete val="0"/>
        <c:axPos val="b"/>
        <c:majorTickMark val="none"/>
        <c:minorTickMark val="none"/>
        <c:tickLblPos val="nextTo"/>
        <c:txPr>
          <a:bodyPr/>
          <a:lstStyle/>
          <a:p>
            <a:pPr>
              <a:defRPr>
                <a:solidFill>
                  <a:srgbClr val="000000"/>
                </a:solidFill>
              </a:defRPr>
            </a:pPr>
            <a:endParaRPr lang="fr-FR"/>
          </a:p>
        </c:txPr>
        <c:crossAx val="94930048"/>
        <c:crosses val="autoZero"/>
        <c:auto val="1"/>
        <c:lblAlgn val="ctr"/>
        <c:lblOffset val="100"/>
        <c:noMultiLvlLbl val="0"/>
      </c:catAx>
      <c:valAx>
        <c:axId val="94930048"/>
        <c:scaling>
          <c:orientation val="minMax"/>
        </c:scaling>
        <c:delete val="0"/>
        <c:axPos val="l"/>
        <c:majorGridlines/>
        <c:numFmt formatCode="General" sourceLinked="1"/>
        <c:majorTickMark val="out"/>
        <c:minorTickMark val="none"/>
        <c:tickLblPos val="nextTo"/>
        <c:crossAx val="151578624"/>
        <c:crosses val="autoZero"/>
        <c:crossBetween val="between"/>
      </c:valAx>
    </c:plotArea>
    <c:legend>
      <c:legendPos val="r"/>
      <c:layout/>
      <c:overlay val="0"/>
      <c:txPr>
        <a:bodyPr/>
        <a:lstStyle/>
        <a:p>
          <a:pPr>
            <a:defRPr>
              <a:solidFill>
                <a:srgbClr val="000000"/>
              </a:solidFill>
            </a:defRPr>
          </a:pPr>
          <a:endParaRPr lang="fr-FR"/>
        </a:p>
      </c:txPr>
    </c:legend>
    <c:plotVisOnly val="1"/>
    <c:dispBlanksAs val="gap"/>
    <c:showDLblsOverMax val="0"/>
  </c:chart>
  <c:spPr>
    <a:solidFill>
      <a:schemeClr val="lt1"/>
    </a:solidFill>
    <a:ln w="15875" cap="flat" cmpd="sng" algn="ctr">
      <a:solidFill>
        <a:schemeClr val="accent3"/>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fr-FR"/>
              <a:t>Biomass of barley</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Feuil6!$B$3</c:f>
              <c:strCache>
                <c:ptCount val="1"/>
                <c:pt idx="0">
                  <c:v>T0</c:v>
                </c:pt>
              </c:strCache>
            </c:strRef>
          </c:tx>
          <c:invertIfNegative val="0"/>
          <c:cat>
            <c:strRef>
              <c:f>Feuil6!$C$2:$D$2</c:f>
              <c:strCache>
                <c:ptCount val="2"/>
                <c:pt idx="0">
                  <c:v>Flowering stage</c:v>
                </c:pt>
                <c:pt idx="1">
                  <c:v>Maturity stage </c:v>
                </c:pt>
              </c:strCache>
            </c:strRef>
          </c:cat>
          <c:val>
            <c:numRef>
              <c:f>Feuil6!$C$3:$D$3</c:f>
              <c:numCache>
                <c:formatCode>General</c:formatCode>
                <c:ptCount val="2"/>
                <c:pt idx="0">
                  <c:v>895.77000000000055</c:v>
                </c:pt>
                <c:pt idx="1">
                  <c:v>807.66</c:v>
                </c:pt>
              </c:numCache>
            </c:numRef>
          </c:val>
        </c:ser>
        <c:ser>
          <c:idx val="1"/>
          <c:order val="1"/>
          <c:tx>
            <c:strRef>
              <c:f>Feuil6!$B$4</c:f>
              <c:strCache>
                <c:ptCount val="1"/>
                <c:pt idx="0">
                  <c:v>T1</c:v>
                </c:pt>
              </c:strCache>
            </c:strRef>
          </c:tx>
          <c:invertIfNegative val="0"/>
          <c:cat>
            <c:strRef>
              <c:f>Feuil6!$C$2:$D$2</c:f>
              <c:strCache>
                <c:ptCount val="2"/>
                <c:pt idx="0">
                  <c:v>Flowering stage</c:v>
                </c:pt>
                <c:pt idx="1">
                  <c:v>Maturity stage </c:v>
                </c:pt>
              </c:strCache>
            </c:strRef>
          </c:cat>
          <c:val>
            <c:numRef>
              <c:f>Feuil6!$C$4:$D$4</c:f>
              <c:numCache>
                <c:formatCode>General</c:formatCode>
                <c:ptCount val="2"/>
                <c:pt idx="0">
                  <c:v>536.93999999999949</c:v>
                </c:pt>
                <c:pt idx="1">
                  <c:v>706.66</c:v>
                </c:pt>
              </c:numCache>
            </c:numRef>
          </c:val>
        </c:ser>
        <c:ser>
          <c:idx val="2"/>
          <c:order val="2"/>
          <c:tx>
            <c:strRef>
              <c:f>Feuil6!$B$5</c:f>
              <c:strCache>
                <c:ptCount val="1"/>
                <c:pt idx="0">
                  <c:v>T2</c:v>
                </c:pt>
              </c:strCache>
            </c:strRef>
          </c:tx>
          <c:invertIfNegative val="0"/>
          <c:cat>
            <c:strRef>
              <c:f>Feuil6!$C$2:$D$2</c:f>
              <c:strCache>
                <c:ptCount val="2"/>
                <c:pt idx="0">
                  <c:v>Flowering stage</c:v>
                </c:pt>
                <c:pt idx="1">
                  <c:v>Maturity stage </c:v>
                </c:pt>
              </c:strCache>
            </c:strRef>
          </c:cat>
          <c:val>
            <c:numRef>
              <c:f>Feuil6!$C$5:$D$5</c:f>
              <c:numCache>
                <c:formatCode>General</c:formatCode>
                <c:ptCount val="2"/>
                <c:pt idx="0">
                  <c:v>679.95999999999947</c:v>
                </c:pt>
                <c:pt idx="1">
                  <c:v>789.66</c:v>
                </c:pt>
              </c:numCache>
            </c:numRef>
          </c:val>
        </c:ser>
        <c:dLbls>
          <c:showLegendKey val="0"/>
          <c:showVal val="0"/>
          <c:showCatName val="0"/>
          <c:showSerName val="0"/>
          <c:showPercent val="0"/>
          <c:showBubbleSize val="0"/>
        </c:dLbls>
        <c:gapWidth val="150"/>
        <c:shape val="cylinder"/>
        <c:axId val="94669312"/>
        <c:axId val="41775616"/>
        <c:axId val="0"/>
      </c:bar3DChart>
      <c:catAx>
        <c:axId val="94669312"/>
        <c:scaling>
          <c:orientation val="minMax"/>
        </c:scaling>
        <c:delete val="0"/>
        <c:axPos val="b"/>
        <c:majorTickMark val="none"/>
        <c:minorTickMark val="none"/>
        <c:tickLblPos val="nextTo"/>
        <c:crossAx val="41775616"/>
        <c:crosses val="autoZero"/>
        <c:auto val="1"/>
        <c:lblAlgn val="ctr"/>
        <c:lblOffset val="100"/>
        <c:noMultiLvlLbl val="0"/>
      </c:catAx>
      <c:valAx>
        <c:axId val="41775616"/>
        <c:scaling>
          <c:orientation val="minMax"/>
        </c:scaling>
        <c:delete val="0"/>
        <c:axPos val="l"/>
        <c:majorGridlines/>
        <c:title>
          <c:tx>
            <c:rich>
              <a:bodyPr/>
              <a:lstStyle/>
              <a:p>
                <a:pPr>
                  <a:defRPr/>
                </a:pPr>
                <a:r>
                  <a:rPr lang="en-US"/>
                  <a:t>biomass (g/m2)</a:t>
                </a:r>
              </a:p>
            </c:rich>
          </c:tx>
          <c:layout/>
          <c:overlay val="0"/>
        </c:title>
        <c:numFmt formatCode="General" sourceLinked="1"/>
        <c:majorTickMark val="out"/>
        <c:minorTickMark val="none"/>
        <c:tickLblPos val="nextTo"/>
        <c:crossAx val="94669312"/>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Stubble biomass  (kg/ha)</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Feuil1!$J$11</c:f>
              <c:strCache>
                <c:ptCount val="1"/>
                <c:pt idx="0">
                  <c:v>Before grazing</c:v>
                </c:pt>
              </c:strCache>
            </c:strRef>
          </c:tx>
          <c:invertIfNegative val="0"/>
          <c:cat>
            <c:strRef>
              <c:f>Feuil1!$K$10</c:f>
              <c:strCache>
                <c:ptCount val="1"/>
                <c:pt idx="0">
                  <c:v>Stubble biomass (kg/ha)</c:v>
                </c:pt>
              </c:strCache>
            </c:strRef>
          </c:cat>
          <c:val>
            <c:numRef>
              <c:f>Feuil1!$K$11</c:f>
              <c:numCache>
                <c:formatCode>General</c:formatCode>
                <c:ptCount val="1"/>
                <c:pt idx="0">
                  <c:v>1302.5999999999999</c:v>
                </c:pt>
              </c:numCache>
            </c:numRef>
          </c:val>
        </c:ser>
        <c:ser>
          <c:idx val="1"/>
          <c:order val="1"/>
          <c:tx>
            <c:strRef>
              <c:f>Feuil1!$J$12</c:f>
              <c:strCache>
                <c:ptCount val="1"/>
                <c:pt idx="0">
                  <c:v>After grazing</c:v>
                </c:pt>
              </c:strCache>
            </c:strRef>
          </c:tx>
          <c:invertIfNegative val="0"/>
          <c:cat>
            <c:strRef>
              <c:f>Feuil1!$K$10</c:f>
              <c:strCache>
                <c:ptCount val="1"/>
                <c:pt idx="0">
                  <c:v>Stubble biomass (kg/ha)</c:v>
                </c:pt>
              </c:strCache>
            </c:strRef>
          </c:cat>
          <c:val>
            <c:numRef>
              <c:f>Feuil1!$K$12</c:f>
              <c:numCache>
                <c:formatCode>General</c:formatCode>
                <c:ptCount val="1"/>
                <c:pt idx="0">
                  <c:v>540.5</c:v>
                </c:pt>
              </c:numCache>
            </c:numRef>
          </c:val>
        </c:ser>
        <c:dLbls>
          <c:showLegendKey val="0"/>
          <c:showVal val="0"/>
          <c:showCatName val="0"/>
          <c:showSerName val="0"/>
          <c:showPercent val="0"/>
          <c:showBubbleSize val="0"/>
        </c:dLbls>
        <c:gapWidth val="150"/>
        <c:shape val="cylinder"/>
        <c:axId val="98927616"/>
        <c:axId val="41778496"/>
        <c:axId val="0"/>
      </c:bar3DChart>
      <c:catAx>
        <c:axId val="98927616"/>
        <c:scaling>
          <c:orientation val="minMax"/>
        </c:scaling>
        <c:delete val="0"/>
        <c:axPos val="b"/>
        <c:numFmt formatCode="General" sourceLinked="0"/>
        <c:majorTickMark val="none"/>
        <c:minorTickMark val="none"/>
        <c:tickLblPos val="nextTo"/>
        <c:crossAx val="41778496"/>
        <c:crosses val="autoZero"/>
        <c:auto val="1"/>
        <c:lblAlgn val="ctr"/>
        <c:lblOffset val="100"/>
        <c:noMultiLvlLbl val="0"/>
      </c:catAx>
      <c:valAx>
        <c:axId val="41778496"/>
        <c:scaling>
          <c:orientation val="minMax"/>
        </c:scaling>
        <c:delete val="0"/>
        <c:axPos val="l"/>
        <c:majorGridlines/>
        <c:numFmt formatCode="General" sourceLinked="1"/>
        <c:majorTickMark val="none"/>
        <c:minorTickMark val="none"/>
        <c:tickLblPos val="nextTo"/>
        <c:crossAx val="98927616"/>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a:pPr>
            <a:r>
              <a:rPr lang="en-US"/>
              <a:t>Monthly rainfall in M'sila – season crop 2014/2015</a:t>
            </a:r>
            <a:endParaRPr lang="fr-FR"/>
          </a:p>
        </c:rich>
      </c:tx>
      <c:layout/>
      <c:overlay val="0"/>
    </c:title>
    <c:autoTitleDeleted val="0"/>
    <c:view3D>
      <c:rotX val="15"/>
      <c:rotY val="20"/>
      <c:rAngAx val="1"/>
    </c:view3D>
    <c:floor>
      <c:thickness val="0"/>
    </c:floor>
    <c:sideWall>
      <c:thickness val="0"/>
      <c:spPr>
        <a:solidFill>
          <a:schemeClr val="lt1"/>
        </a:solidFill>
        <a:ln w="15875" cap="flat" cmpd="sng" algn="ctr">
          <a:solidFill>
            <a:schemeClr val="dk1"/>
          </a:solidFill>
          <a:prstDash val="solid"/>
        </a:ln>
        <a:effectLst/>
      </c:spPr>
    </c:sideWall>
    <c:backWall>
      <c:thickness val="0"/>
      <c:spPr>
        <a:solidFill>
          <a:schemeClr val="lt1"/>
        </a:solidFill>
        <a:ln w="15875" cap="flat" cmpd="sng" algn="ctr">
          <a:solidFill>
            <a:schemeClr val="dk1"/>
          </a:solidFill>
          <a:prstDash val="solid"/>
        </a:ln>
        <a:effectLst/>
      </c:spPr>
    </c:backWall>
    <c:plotArea>
      <c:layout/>
      <c:bar3DChart>
        <c:barDir val="col"/>
        <c:grouping val="clustered"/>
        <c:varyColors val="0"/>
        <c:ser>
          <c:idx val="0"/>
          <c:order val="0"/>
          <c:tx>
            <c:strRef>
              <c:f>'graphe p m''sila'!$B$9</c:f>
              <c:strCache>
                <c:ptCount val="1"/>
                <c:pt idx="0">
                  <c:v>Rainfall (mm)</c:v>
                </c:pt>
              </c:strCache>
            </c:strRef>
          </c:tx>
          <c:invertIfNegative val="0"/>
          <c:cat>
            <c:strRef>
              <c:f>'graphe p m''sila'!$A$10:$A$19</c:f>
              <c:strCache>
                <c:ptCount val="10"/>
                <c:pt idx="0">
                  <c:v>Sept</c:v>
                </c:pt>
                <c:pt idx="1">
                  <c:v>Oct</c:v>
                </c:pt>
                <c:pt idx="2">
                  <c:v>Nov</c:v>
                </c:pt>
                <c:pt idx="3">
                  <c:v>Dec</c:v>
                </c:pt>
                <c:pt idx="4">
                  <c:v>Jan</c:v>
                </c:pt>
                <c:pt idx="5">
                  <c:v>Feb</c:v>
                </c:pt>
                <c:pt idx="6">
                  <c:v>Mar</c:v>
                </c:pt>
                <c:pt idx="7">
                  <c:v>Apr</c:v>
                </c:pt>
                <c:pt idx="8">
                  <c:v>May</c:v>
                </c:pt>
                <c:pt idx="9">
                  <c:v>June</c:v>
                </c:pt>
              </c:strCache>
            </c:strRef>
          </c:cat>
          <c:val>
            <c:numRef>
              <c:f>'graphe p m''sila'!$B$10:$B$19</c:f>
              <c:numCache>
                <c:formatCode>General</c:formatCode>
                <c:ptCount val="10"/>
                <c:pt idx="0">
                  <c:v>12</c:v>
                </c:pt>
                <c:pt idx="1">
                  <c:v>2</c:v>
                </c:pt>
                <c:pt idx="2">
                  <c:v>26</c:v>
                </c:pt>
                <c:pt idx="3">
                  <c:v>13</c:v>
                </c:pt>
                <c:pt idx="4">
                  <c:v>12</c:v>
                </c:pt>
                <c:pt idx="5">
                  <c:v>25</c:v>
                </c:pt>
                <c:pt idx="6">
                  <c:v>13</c:v>
                </c:pt>
                <c:pt idx="7">
                  <c:v>6</c:v>
                </c:pt>
                <c:pt idx="8">
                  <c:v>8</c:v>
                </c:pt>
                <c:pt idx="9">
                  <c:v>3</c:v>
                </c:pt>
              </c:numCache>
            </c:numRef>
          </c:val>
        </c:ser>
        <c:ser>
          <c:idx val="1"/>
          <c:order val="1"/>
          <c:tx>
            <c:strRef>
              <c:f>'graphe p m''sila'!$C$9</c:f>
              <c:strCache>
                <c:ptCount val="1"/>
                <c:pt idx="0">
                  <c:v>Normal (ONM)</c:v>
                </c:pt>
              </c:strCache>
            </c:strRef>
          </c:tx>
          <c:invertIfNegative val="0"/>
          <c:cat>
            <c:strRef>
              <c:f>'graphe p m''sila'!$A$10:$A$19</c:f>
              <c:strCache>
                <c:ptCount val="10"/>
                <c:pt idx="0">
                  <c:v>Sept</c:v>
                </c:pt>
                <c:pt idx="1">
                  <c:v>Oct</c:v>
                </c:pt>
                <c:pt idx="2">
                  <c:v>Nov</c:v>
                </c:pt>
                <c:pt idx="3">
                  <c:v>Dec</c:v>
                </c:pt>
                <c:pt idx="4">
                  <c:v>Jan</c:v>
                </c:pt>
                <c:pt idx="5">
                  <c:v>Feb</c:v>
                </c:pt>
                <c:pt idx="6">
                  <c:v>Mar</c:v>
                </c:pt>
                <c:pt idx="7">
                  <c:v>Apr</c:v>
                </c:pt>
                <c:pt idx="8">
                  <c:v>May</c:v>
                </c:pt>
                <c:pt idx="9">
                  <c:v>June</c:v>
                </c:pt>
              </c:strCache>
            </c:strRef>
          </c:cat>
          <c:val>
            <c:numRef>
              <c:f>'graphe p m''sila'!$C$10:$C$19</c:f>
              <c:numCache>
                <c:formatCode>General</c:formatCode>
                <c:ptCount val="10"/>
                <c:pt idx="0">
                  <c:v>20</c:v>
                </c:pt>
                <c:pt idx="1">
                  <c:v>22</c:v>
                </c:pt>
                <c:pt idx="2">
                  <c:v>23</c:v>
                </c:pt>
                <c:pt idx="3">
                  <c:v>19</c:v>
                </c:pt>
                <c:pt idx="4">
                  <c:v>21</c:v>
                </c:pt>
                <c:pt idx="5">
                  <c:v>12</c:v>
                </c:pt>
                <c:pt idx="6">
                  <c:v>16</c:v>
                </c:pt>
                <c:pt idx="7">
                  <c:v>18</c:v>
                </c:pt>
                <c:pt idx="8">
                  <c:v>24</c:v>
                </c:pt>
                <c:pt idx="9">
                  <c:v>8</c:v>
                </c:pt>
              </c:numCache>
            </c:numRef>
          </c:val>
        </c:ser>
        <c:dLbls>
          <c:showLegendKey val="0"/>
          <c:showVal val="0"/>
          <c:showCatName val="0"/>
          <c:showSerName val="0"/>
          <c:showPercent val="0"/>
          <c:showBubbleSize val="0"/>
        </c:dLbls>
        <c:gapWidth val="150"/>
        <c:shape val="cylinder"/>
        <c:axId val="94870016"/>
        <c:axId val="57136192"/>
        <c:axId val="0"/>
      </c:bar3DChart>
      <c:catAx>
        <c:axId val="94870016"/>
        <c:scaling>
          <c:orientation val="minMax"/>
        </c:scaling>
        <c:delete val="0"/>
        <c:axPos val="b"/>
        <c:title>
          <c:layout/>
          <c:overlay val="0"/>
        </c:title>
        <c:majorTickMark val="none"/>
        <c:minorTickMark val="none"/>
        <c:tickLblPos val="nextTo"/>
        <c:crossAx val="57136192"/>
        <c:crosses val="autoZero"/>
        <c:auto val="1"/>
        <c:lblAlgn val="ctr"/>
        <c:lblOffset val="100"/>
        <c:noMultiLvlLbl val="0"/>
      </c:catAx>
      <c:valAx>
        <c:axId val="57136192"/>
        <c:scaling>
          <c:orientation val="minMax"/>
        </c:scaling>
        <c:delete val="0"/>
        <c:axPos val="l"/>
        <c:majorGridlines/>
        <c:title>
          <c:tx>
            <c:rich>
              <a:bodyPr/>
              <a:lstStyle/>
              <a:p>
                <a:pPr>
                  <a:defRPr/>
                </a:pPr>
                <a:r>
                  <a:rPr lang="en-US"/>
                  <a:t>Rainfalls (mm)</a:t>
                </a:r>
              </a:p>
            </c:rich>
          </c:tx>
          <c:layout/>
          <c:overlay val="0"/>
        </c:title>
        <c:numFmt formatCode="General" sourceLinked="1"/>
        <c:majorTickMark val="out"/>
        <c:minorTickMark val="none"/>
        <c:tickLblPos val="nextTo"/>
        <c:crossAx val="94870016"/>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a:pPr>
            <a:r>
              <a:rPr lang="en-US"/>
              <a:t>Monthly temperature in M’sila </a:t>
            </a:r>
            <a:endParaRPr lang="fr-FR"/>
          </a:p>
          <a:p>
            <a:pPr algn="ctr">
              <a:defRPr/>
            </a:pPr>
            <a:r>
              <a:rPr lang="en-US"/>
              <a:t> campaign 2014/2015</a:t>
            </a:r>
            <a:endParaRPr lang="fr-FR"/>
          </a:p>
        </c:rich>
      </c:tx>
      <c:layout/>
      <c:overlay val="0"/>
    </c:title>
    <c:autoTitleDeleted val="0"/>
    <c:plotArea>
      <c:layout/>
      <c:lineChart>
        <c:grouping val="standard"/>
        <c:varyColors val="0"/>
        <c:ser>
          <c:idx val="0"/>
          <c:order val="0"/>
          <c:tx>
            <c:strRef>
              <c:f>'Température M''Sila'!$B$12</c:f>
              <c:strCache>
                <c:ptCount val="1"/>
                <c:pt idx="0">
                  <c:v>Tmax</c:v>
                </c:pt>
              </c:strCache>
            </c:strRef>
          </c:tx>
          <c:cat>
            <c:strRef>
              <c:f>'Température M''Sila'!$A$13:$A$22</c:f>
              <c:strCache>
                <c:ptCount val="10"/>
                <c:pt idx="0">
                  <c:v>Sept</c:v>
                </c:pt>
                <c:pt idx="1">
                  <c:v>Oct</c:v>
                </c:pt>
                <c:pt idx="2">
                  <c:v>Nov</c:v>
                </c:pt>
                <c:pt idx="3">
                  <c:v>Dec</c:v>
                </c:pt>
                <c:pt idx="4">
                  <c:v>Jan</c:v>
                </c:pt>
                <c:pt idx="5">
                  <c:v>Feb</c:v>
                </c:pt>
                <c:pt idx="6">
                  <c:v>March</c:v>
                </c:pt>
                <c:pt idx="7">
                  <c:v>April</c:v>
                </c:pt>
                <c:pt idx="8">
                  <c:v>May</c:v>
                </c:pt>
                <c:pt idx="9">
                  <c:v>June</c:v>
                </c:pt>
              </c:strCache>
            </c:strRef>
          </c:cat>
          <c:val>
            <c:numRef>
              <c:f>'Température M''Sila'!$B$13:$B$22</c:f>
              <c:numCache>
                <c:formatCode>General</c:formatCode>
                <c:ptCount val="10"/>
                <c:pt idx="0">
                  <c:v>35</c:v>
                </c:pt>
                <c:pt idx="1">
                  <c:v>28.9</c:v>
                </c:pt>
                <c:pt idx="2">
                  <c:v>21.2</c:v>
                </c:pt>
                <c:pt idx="3">
                  <c:v>14.1</c:v>
                </c:pt>
                <c:pt idx="4">
                  <c:v>14</c:v>
                </c:pt>
                <c:pt idx="5">
                  <c:v>14.9</c:v>
                </c:pt>
                <c:pt idx="6">
                  <c:v>19.7</c:v>
                </c:pt>
                <c:pt idx="7">
                  <c:v>27.4</c:v>
                </c:pt>
                <c:pt idx="8">
                  <c:v>31.7</c:v>
                </c:pt>
                <c:pt idx="9">
                  <c:v>34.9</c:v>
                </c:pt>
              </c:numCache>
            </c:numRef>
          </c:val>
          <c:smooth val="0"/>
        </c:ser>
        <c:ser>
          <c:idx val="1"/>
          <c:order val="1"/>
          <c:tx>
            <c:strRef>
              <c:f>'Température M''Sila'!$C$12</c:f>
              <c:strCache>
                <c:ptCount val="1"/>
                <c:pt idx="0">
                  <c:v>Tmin</c:v>
                </c:pt>
              </c:strCache>
            </c:strRef>
          </c:tx>
          <c:cat>
            <c:strRef>
              <c:f>'Température M''Sila'!$A$13:$A$22</c:f>
              <c:strCache>
                <c:ptCount val="10"/>
                <c:pt idx="0">
                  <c:v>Sept</c:v>
                </c:pt>
                <c:pt idx="1">
                  <c:v>Oct</c:v>
                </c:pt>
                <c:pt idx="2">
                  <c:v>Nov</c:v>
                </c:pt>
                <c:pt idx="3">
                  <c:v>Dec</c:v>
                </c:pt>
                <c:pt idx="4">
                  <c:v>Jan</c:v>
                </c:pt>
                <c:pt idx="5">
                  <c:v>Feb</c:v>
                </c:pt>
                <c:pt idx="6">
                  <c:v>March</c:v>
                </c:pt>
                <c:pt idx="7">
                  <c:v>April</c:v>
                </c:pt>
                <c:pt idx="8">
                  <c:v>May</c:v>
                </c:pt>
                <c:pt idx="9">
                  <c:v>June</c:v>
                </c:pt>
              </c:strCache>
            </c:strRef>
          </c:cat>
          <c:val>
            <c:numRef>
              <c:f>'Température M''Sila'!$C$13:$C$22</c:f>
              <c:numCache>
                <c:formatCode>General</c:formatCode>
                <c:ptCount val="10"/>
                <c:pt idx="0">
                  <c:v>21.1</c:v>
                </c:pt>
                <c:pt idx="1">
                  <c:v>15</c:v>
                </c:pt>
                <c:pt idx="2">
                  <c:v>10</c:v>
                </c:pt>
                <c:pt idx="3">
                  <c:v>4</c:v>
                </c:pt>
                <c:pt idx="4">
                  <c:v>2.8</c:v>
                </c:pt>
                <c:pt idx="5">
                  <c:v>3.9</c:v>
                </c:pt>
                <c:pt idx="6">
                  <c:v>6.6</c:v>
                </c:pt>
                <c:pt idx="7">
                  <c:v>13.1</c:v>
                </c:pt>
                <c:pt idx="8">
                  <c:v>17.3</c:v>
                </c:pt>
                <c:pt idx="9">
                  <c:v>20.3</c:v>
                </c:pt>
              </c:numCache>
            </c:numRef>
          </c:val>
          <c:smooth val="0"/>
        </c:ser>
        <c:ser>
          <c:idx val="2"/>
          <c:order val="2"/>
          <c:tx>
            <c:strRef>
              <c:f>'Température M''Sila'!$D$12</c:f>
              <c:strCache>
                <c:ptCount val="1"/>
                <c:pt idx="0">
                  <c:v>Taverage</c:v>
                </c:pt>
              </c:strCache>
            </c:strRef>
          </c:tx>
          <c:cat>
            <c:strRef>
              <c:f>'Température M''Sila'!$A$13:$A$22</c:f>
              <c:strCache>
                <c:ptCount val="10"/>
                <c:pt idx="0">
                  <c:v>Sept</c:v>
                </c:pt>
                <c:pt idx="1">
                  <c:v>Oct</c:v>
                </c:pt>
                <c:pt idx="2">
                  <c:v>Nov</c:v>
                </c:pt>
                <c:pt idx="3">
                  <c:v>Dec</c:v>
                </c:pt>
                <c:pt idx="4">
                  <c:v>Jan</c:v>
                </c:pt>
                <c:pt idx="5">
                  <c:v>Feb</c:v>
                </c:pt>
                <c:pt idx="6">
                  <c:v>March</c:v>
                </c:pt>
                <c:pt idx="7">
                  <c:v>April</c:v>
                </c:pt>
                <c:pt idx="8">
                  <c:v>May</c:v>
                </c:pt>
                <c:pt idx="9">
                  <c:v>June</c:v>
                </c:pt>
              </c:strCache>
            </c:strRef>
          </c:cat>
          <c:val>
            <c:numRef>
              <c:f>'Température M''Sila'!$D$13:$D$22</c:f>
              <c:numCache>
                <c:formatCode>General</c:formatCode>
                <c:ptCount val="10"/>
                <c:pt idx="0">
                  <c:v>28.1</c:v>
                </c:pt>
                <c:pt idx="1">
                  <c:v>22.1</c:v>
                </c:pt>
                <c:pt idx="2">
                  <c:v>15.4</c:v>
                </c:pt>
                <c:pt idx="3">
                  <c:v>9.1</c:v>
                </c:pt>
                <c:pt idx="4">
                  <c:v>8.2000000000000011</c:v>
                </c:pt>
                <c:pt idx="5">
                  <c:v>8.5</c:v>
                </c:pt>
                <c:pt idx="6">
                  <c:v>13.9</c:v>
                </c:pt>
                <c:pt idx="7">
                  <c:v>20.3</c:v>
                </c:pt>
                <c:pt idx="8">
                  <c:v>25.2</c:v>
                </c:pt>
                <c:pt idx="9">
                  <c:v>27.9</c:v>
                </c:pt>
              </c:numCache>
            </c:numRef>
          </c:val>
          <c:smooth val="0"/>
        </c:ser>
        <c:dLbls>
          <c:showLegendKey val="0"/>
          <c:showVal val="0"/>
          <c:showCatName val="0"/>
          <c:showSerName val="0"/>
          <c:showPercent val="0"/>
          <c:showBubbleSize val="0"/>
        </c:dLbls>
        <c:marker val="1"/>
        <c:smooth val="0"/>
        <c:axId val="101721600"/>
        <c:axId val="94617600"/>
      </c:lineChart>
      <c:catAx>
        <c:axId val="101721600"/>
        <c:scaling>
          <c:orientation val="minMax"/>
        </c:scaling>
        <c:delete val="0"/>
        <c:axPos val="b"/>
        <c:majorTickMark val="none"/>
        <c:minorTickMark val="none"/>
        <c:tickLblPos val="nextTo"/>
        <c:crossAx val="94617600"/>
        <c:crosses val="autoZero"/>
        <c:auto val="1"/>
        <c:lblAlgn val="ctr"/>
        <c:lblOffset val="100"/>
        <c:noMultiLvlLbl val="0"/>
      </c:catAx>
      <c:valAx>
        <c:axId val="94617600"/>
        <c:scaling>
          <c:orientation val="minMax"/>
        </c:scaling>
        <c:delete val="0"/>
        <c:axPos val="l"/>
        <c:majorGridlines/>
        <c:title>
          <c:tx>
            <c:rich>
              <a:bodyPr/>
              <a:lstStyle/>
              <a:p>
                <a:pPr>
                  <a:defRPr/>
                </a:pPr>
                <a:r>
                  <a:rPr lang="en-US"/>
                  <a:t>Température (C°)</a:t>
                </a:r>
              </a:p>
            </c:rich>
          </c:tx>
          <c:layout/>
          <c:overlay val="0"/>
        </c:title>
        <c:numFmt formatCode="General" sourceLinked="1"/>
        <c:majorTickMark val="none"/>
        <c:minorTickMark val="none"/>
        <c:tickLblPos val="nextTo"/>
        <c:crossAx val="101721600"/>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accent2"/>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a:lstStyle/>
          <a:p>
            <a:pPr>
              <a:defRPr/>
            </a:pPr>
            <a:r>
              <a:rPr lang="fr-FR"/>
              <a:t>Wheat crop</a:t>
            </a:r>
          </a:p>
        </c:rich>
      </c:tx>
      <c:layout/>
      <c:overlay val="0"/>
    </c:title>
    <c:autoTitleDeleted val="0"/>
    <c:view3D>
      <c:rotX val="15"/>
      <c:rotY val="20"/>
      <c:rAngAx val="1"/>
    </c:view3D>
    <c:floor>
      <c:thickness val="0"/>
    </c:floor>
    <c:sideWall>
      <c:thickness val="0"/>
      <c:spPr>
        <a:ln>
          <a:solidFill>
            <a:schemeClr val="tx1"/>
          </a:solidFill>
        </a:ln>
      </c:spPr>
    </c:sideWall>
    <c:backWall>
      <c:thickness val="0"/>
      <c:spPr>
        <a:ln>
          <a:solidFill>
            <a:schemeClr val="tx1"/>
          </a:solidFill>
        </a:ln>
      </c:spPr>
    </c:backWall>
    <c:plotArea>
      <c:layout>
        <c:manualLayout>
          <c:layoutTarget val="inner"/>
          <c:xMode val="edge"/>
          <c:yMode val="edge"/>
          <c:x val="0.11838956953485481"/>
          <c:y val="0.16976431879725837"/>
          <c:w val="0.59317397825271756"/>
          <c:h val="0.58533164033293716"/>
        </c:manualLayout>
      </c:layout>
      <c:bar3DChart>
        <c:barDir val="col"/>
        <c:grouping val="clustered"/>
        <c:varyColors val="0"/>
        <c:ser>
          <c:idx val="0"/>
          <c:order val="0"/>
          <c:tx>
            <c:strRef>
              <c:f>'Blé graph'!$D$86</c:f>
              <c:strCache>
                <c:ptCount val="1"/>
                <c:pt idx="0">
                  <c:v>Before post emergent herbicide</c:v>
                </c:pt>
              </c:strCache>
            </c:strRef>
          </c:tx>
          <c:invertIfNegative val="0"/>
          <c:cat>
            <c:multiLvlStrRef>
              <c:f>'Blé graph'!$B$87:$C$98</c:f>
              <c:multiLvlStrCache>
                <c:ptCount val="12"/>
                <c:lvl>
                  <c:pt idx="0">
                    <c:v>T0</c:v>
                  </c:pt>
                  <c:pt idx="1">
                    <c:v>T1</c:v>
                  </c:pt>
                  <c:pt idx="2">
                    <c:v>T2</c:v>
                  </c:pt>
                  <c:pt idx="3">
                    <c:v>T0</c:v>
                  </c:pt>
                  <c:pt idx="4">
                    <c:v>T1</c:v>
                  </c:pt>
                  <c:pt idx="5">
                    <c:v>T2</c:v>
                  </c:pt>
                  <c:pt idx="6">
                    <c:v>T0</c:v>
                  </c:pt>
                  <c:pt idx="7">
                    <c:v>T1</c:v>
                  </c:pt>
                  <c:pt idx="8">
                    <c:v>T2</c:v>
                  </c:pt>
                  <c:pt idx="9">
                    <c:v>T0</c:v>
                  </c:pt>
                  <c:pt idx="10">
                    <c:v>T1</c:v>
                  </c:pt>
                  <c:pt idx="11">
                    <c:v>T2</c:v>
                  </c:pt>
                </c:lvl>
                <c:lvl>
                  <c:pt idx="0">
                    <c:v>Charik</c:v>
                  </c:pt>
                  <c:pt idx="3">
                    <c:v>Benyettou Abdelkader</c:v>
                  </c:pt>
                  <c:pt idx="6">
                    <c:v>Bouguerra </c:v>
                  </c:pt>
                  <c:pt idx="9">
                    <c:v>Ramli</c:v>
                  </c:pt>
                </c:lvl>
              </c:multiLvlStrCache>
            </c:multiLvlStrRef>
          </c:cat>
          <c:val>
            <c:numRef>
              <c:f>'Blé graph'!$D$87:$D$98</c:f>
              <c:numCache>
                <c:formatCode>General</c:formatCode>
                <c:ptCount val="12"/>
                <c:pt idx="0">
                  <c:v>157</c:v>
                </c:pt>
                <c:pt idx="1">
                  <c:v>109</c:v>
                </c:pt>
                <c:pt idx="2">
                  <c:v>101</c:v>
                </c:pt>
                <c:pt idx="3">
                  <c:v>161</c:v>
                </c:pt>
                <c:pt idx="4">
                  <c:v>101</c:v>
                </c:pt>
                <c:pt idx="5">
                  <c:v>69</c:v>
                </c:pt>
                <c:pt idx="6">
                  <c:v>173</c:v>
                </c:pt>
                <c:pt idx="7">
                  <c:v>95</c:v>
                </c:pt>
                <c:pt idx="8">
                  <c:v>102</c:v>
                </c:pt>
                <c:pt idx="9">
                  <c:v>182</c:v>
                </c:pt>
                <c:pt idx="10">
                  <c:v>130</c:v>
                </c:pt>
                <c:pt idx="11">
                  <c:v>115</c:v>
                </c:pt>
              </c:numCache>
            </c:numRef>
          </c:val>
        </c:ser>
        <c:ser>
          <c:idx val="1"/>
          <c:order val="1"/>
          <c:tx>
            <c:strRef>
              <c:f>'Blé graph'!$E$86</c:f>
              <c:strCache>
                <c:ptCount val="1"/>
                <c:pt idx="0">
                  <c:v>After post-emergent herbicide</c:v>
                </c:pt>
              </c:strCache>
            </c:strRef>
          </c:tx>
          <c:invertIfNegative val="0"/>
          <c:cat>
            <c:multiLvlStrRef>
              <c:f>'Blé graph'!$B$87:$C$98</c:f>
              <c:multiLvlStrCache>
                <c:ptCount val="12"/>
                <c:lvl>
                  <c:pt idx="0">
                    <c:v>T0</c:v>
                  </c:pt>
                  <c:pt idx="1">
                    <c:v>T1</c:v>
                  </c:pt>
                  <c:pt idx="2">
                    <c:v>T2</c:v>
                  </c:pt>
                  <c:pt idx="3">
                    <c:v>T0</c:v>
                  </c:pt>
                  <c:pt idx="4">
                    <c:v>T1</c:v>
                  </c:pt>
                  <c:pt idx="5">
                    <c:v>T2</c:v>
                  </c:pt>
                  <c:pt idx="6">
                    <c:v>T0</c:v>
                  </c:pt>
                  <c:pt idx="7">
                    <c:v>T1</c:v>
                  </c:pt>
                  <c:pt idx="8">
                    <c:v>T2</c:v>
                  </c:pt>
                  <c:pt idx="9">
                    <c:v>T0</c:v>
                  </c:pt>
                  <c:pt idx="10">
                    <c:v>T1</c:v>
                  </c:pt>
                  <c:pt idx="11">
                    <c:v>T2</c:v>
                  </c:pt>
                </c:lvl>
                <c:lvl>
                  <c:pt idx="0">
                    <c:v>Charik</c:v>
                  </c:pt>
                  <c:pt idx="3">
                    <c:v>Benyettou Abdelkader</c:v>
                  </c:pt>
                  <c:pt idx="6">
                    <c:v>Bouguerra </c:v>
                  </c:pt>
                  <c:pt idx="9">
                    <c:v>Ramli</c:v>
                  </c:pt>
                </c:lvl>
              </c:multiLvlStrCache>
            </c:multiLvlStrRef>
          </c:cat>
          <c:val>
            <c:numRef>
              <c:f>'Blé graph'!$E$87:$E$98</c:f>
              <c:numCache>
                <c:formatCode>General</c:formatCode>
                <c:ptCount val="12"/>
                <c:pt idx="0">
                  <c:v>233</c:v>
                </c:pt>
                <c:pt idx="1">
                  <c:v>172</c:v>
                </c:pt>
                <c:pt idx="2">
                  <c:v>27</c:v>
                </c:pt>
                <c:pt idx="3">
                  <c:v>261</c:v>
                </c:pt>
                <c:pt idx="4">
                  <c:v>124</c:v>
                </c:pt>
                <c:pt idx="5">
                  <c:v>17</c:v>
                </c:pt>
                <c:pt idx="6">
                  <c:v>202</c:v>
                </c:pt>
                <c:pt idx="7">
                  <c:v>84</c:v>
                </c:pt>
                <c:pt idx="8">
                  <c:v>25</c:v>
                </c:pt>
                <c:pt idx="9">
                  <c:v>175</c:v>
                </c:pt>
                <c:pt idx="10">
                  <c:v>119</c:v>
                </c:pt>
                <c:pt idx="11">
                  <c:v>20</c:v>
                </c:pt>
              </c:numCache>
            </c:numRef>
          </c:val>
        </c:ser>
        <c:dLbls>
          <c:showLegendKey val="0"/>
          <c:showVal val="0"/>
          <c:showCatName val="0"/>
          <c:showSerName val="0"/>
          <c:showPercent val="0"/>
          <c:showBubbleSize val="0"/>
        </c:dLbls>
        <c:gapWidth val="150"/>
        <c:shape val="cylinder"/>
        <c:axId val="295696384"/>
        <c:axId val="273467648"/>
        <c:axId val="0"/>
      </c:bar3DChart>
      <c:catAx>
        <c:axId val="295696384"/>
        <c:scaling>
          <c:orientation val="minMax"/>
        </c:scaling>
        <c:delete val="0"/>
        <c:axPos val="b"/>
        <c:numFmt formatCode="General" sourceLinked="0"/>
        <c:majorTickMark val="none"/>
        <c:minorTickMark val="none"/>
        <c:tickLblPos val="nextTo"/>
        <c:crossAx val="273467648"/>
        <c:crosses val="autoZero"/>
        <c:auto val="1"/>
        <c:lblAlgn val="ctr"/>
        <c:lblOffset val="100"/>
        <c:noMultiLvlLbl val="0"/>
      </c:catAx>
      <c:valAx>
        <c:axId val="273467648"/>
        <c:scaling>
          <c:orientation val="minMax"/>
        </c:scaling>
        <c:delete val="0"/>
        <c:axPos val="l"/>
        <c:majorGridlines/>
        <c:title>
          <c:tx>
            <c:rich>
              <a:bodyPr/>
              <a:lstStyle/>
              <a:p>
                <a:pPr>
                  <a:defRPr/>
                </a:pPr>
                <a:r>
                  <a:rPr lang="en-US"/>
                  <a:t>Weeds/m2</a:t>
                </a:r>
              </a:p>
            </c:rich>
          </c:tx>
          <c:layout/>
          <c:overlay val="0"/>
        </c:title>
        <c:numFmt formatCode="General" sourceLinked="1"/>
        <c:majorTickMark val="out"/>
        <c:minorTickMark val="none"/>
        <c:tickLblPos val="nextTo"/>
        <c:crossAx val="295696384"/>
        <c:crosses val="autoZero"/>
        <c:crossBetween val="between"/>
      </c:valAx>
    </c:plotArea>
    <c:legend>
      <c:legendPos val="r"/>
      <c:layout>
        <c:manualLayout>
          <c:xMode val="edge"/>
          <c:yMode val="edge"/>
          <c:x val="0.69740015350066797"/>
          <c:y val="0.42896143419286692"/>
          <c:w val="0.30259984649933203"/>
          <c:h val="0.29198616841035085"/>
        </c:manualLayout>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5"/>
    </mc:Choice>
    <mc:Fallback>
      <c:style val="5"/>
    </mc:Fallback>
  </mc:AlternateContent>
  <c:chart>
    <c:title>
      <c:tx>
        <c:rich>
          <a:bodyPr/>
          <a:lstStyle/>
          <a:p>
            <a:pPr>
              <a:defRPr/>
            </a:pPr>
            <a:r>
              <a:rPr lang="fr-FR"/>
              <a:t>Barley crop</a:t>
            </a:r>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ORGE!$G$3</c:f>
              <c:strCache>
                <c:ptCount val="1"/>
                <c:pt idx="0">
                  <c:v>before  post-emergent herbicide control</c:v>
                </c:pt>
              </c:strCache>
            </c:strRef>
          </c:tx>
          <c:invertIfNegative val="0"/>
          <c:cat>
            <c:multiLvlStrRef>
              <c:f>ORGE!$B$4:$C$21</c:f>
              <c:multiLvlStrCache>
                <c:ptCount val="17"/>
                <c:lvl>
                  <c:pt idx="0">
                    <c:v>T0</c:v>
                  </c:pt>
                  <c:pt idx="2">
                    <c:v>T1</c:v>
                  </c:pt>
                  <c:pt idx="4">
                    <c:v>T2</c:v>
                  </c:pt>
                  <c:pt idx="6">
                    <c:v>T0</c:v>
                  </c:pt>
                  <c:pt idx="8">
                    <c:v>T1</c:v>
                  </c:pt>
                  <c:pt idx="10">
                    <c:v>T2</c:v>
                  </c:pt>
                  <c:pt idx="12">
                    <c:v>T0</c:v>
                  </c:pt>
                  <c:pt idx="14">
                    <c:v>T1</c:v>
                  </c:pt>
                  <c:pt idx="16">
                    <c:v>T2</c:v>
                  </c:pt>
                </c:lvl>
                <c:lvl>
                  <c:pt idx="0">
                    <c:v>Charik</c:v>
                  </c:pt>
                  <c:pt idx="6">
                    <c:v>Benyettou Abdelkader</c:v>
                  </c:pt>
                  <c:pt idx="12">
                    <c:v>Bouguerra </c:v>
                  </c:pt>
                </c:lvl>
              </c:multiLvlStrCache>
            </c:multiLvlStrRef>
          </c:cat>
          <c:val>
            <c:numRef>
              <c:f>ORGE!$G$4:$G$21</c:f>
              <c:numCache>
                <c:formatCode>General</c:formatCode>
                <c:ptCount val="18"/>
                <c:pt idx="0">
                  <c:v>176</c:v>
                </c:pt>
                <c:pt idx="2">
                  <c:v>119</c:v>
                </c:pt>
                <c:pt idx="4">
                  <c:v>113</c:v>
                </c:pt>
                <c:pt idx="6">
                  <c:v>156</c:v>
                </c:pt>
                <c:pt idx="8">
                  <c:v>85</c:v>
                </c:pt>
                <c:pt idx="10">
                  <c:v>67</c:v>
                </c:pt>
                <c:pt idx="12">
                  <c:v>169</c:v>
                </c:pt>
                <c:pt idx="14">
                  <c:v>138</c:v>
                </c:pt>
                <c:pt idx="16">
                  <c:v>110</c:v>
                </c:pt>
              </c:numCache>
            </c:numRef>
          </c:val>
        </c:ser>
        <c:ser>
          <c:idx val="1"/>
          <c:order val="1"/>
          <c:tx>
            <c:strRef>
              <c:f>ORGE!$H$3</c:f>
              <c:strCache>
                <c:ptCount val="1"/>
                <c:pt idx="0">
                  <c:v> after post-emergent herbicide control</c:v>
                </c:pt>
              </c:strCache>
            </c:strRef>
          </c:tx>
          <c:invertIfNegative val="0"/>
          <c:cat>
            <c:multiLvlStrRef>
              <c:f>ORGE!$B$4:$C$21</c:f>
              <c:multiLvlStrCache>
                <c:ptCount val="17"/>
                <c:lvl>
                  <c:pt idx="0">
                    <c:v>T0</c:v>
                  </c:pt>
                  <c:pt idx="2">
                    <c:v>T1</c:v>
                  </c:pt>
                  <c:pt idx="4">
                    <c:v>T2</c:v>
                  </c:pt>
                  <c:pt idx="6">
                    <c:v>T0</c:v>
                  </c:pt>
                  <c:pt idx="8">
                    <c:v>T1</c:v>
                  </c:pt>
                  <c:pt idx="10">
                    <c:v>T2</c:v>
                  </c:pt>
                  <c:pt idx="12">
                    <c:v>T0</c:v>
                  </c:pt>
                  <c:pt idx="14">
                    <c:v>T1</c:v>
                  </c:pt>
                  <c:pt idx="16">
                    <c:v>T2</c:v>
                  </c:pt>
                </c:lvl>
                <c:lvl>
                  <c:pt idx="0">
                    <c:v>Charik</c:v>
                  </c:pt>
                  <c:pt idx="6">
                    <c:v>Benyettou Abdelkader</c:v>
                  </c:pt>
                  <c:pt idx="12">
                    <c:v>Bouguerra </c:v>
                  </c:pt>
                </c:lvl>
              </c:multiLvlStrCache>
            </c:multiLvlStrRef>
          </c:cat>
          <c:val>
            <c:numRef>
              <c:f>ORGE!$H$4:$H$21</c:f>
              <c:numCache>
                <c:formatCode>General</c:formatCode>
                <c:ptCount val="18"/>
                <c:pt idx="0">
                  <c:v>212</c:v>
                </c:pt>
                <c:pt idx="2">
                  <c:v>137</c:v>
                </c:pt>
                <c:pt idx="4">
                  <c:v>29</c:v>
                </c:pt>
                <c:pt idx="6">
                  <c:v>192</c:v>
                </c:pt>
                <c:pt idx="8">
                  <c:v>83</c:v>
                </c:pt>
                <c:pt idx="10">
                  <c:v>24</c:v>
                </c:pt>
                <c:pt idx="12">
                  <c:v>263</c:v>
                </c:pt>
                <c:pt idx="14">
                  <c:v>152</c:v>
                </c:pt>
                <c:pt idx="16">
                  <c:v>23</c:v>
                </c:pt>
              </c:numCache>
            </c:numRef>
          </c:val>
        </c:ser>
        <c:dLbls>
          <c:showLegendKey val="0"/>
          <c:showVal val="0"/>
          <c:showCatName val="0"/>
          <c:showSerName val="0"/>
          <c:showPercent val="0"/>
          <c:showBubbleSize val="0"/>
        </c:dLbls>
        <c:gapWidth val="150"/>
        <c:shape val="cylinder"/>
        <c:axId val="170092032"/>
        <c:axId val="170017344"/>
        <c:axId val="0"/>
      </c:bar3DChart>
      <c:catAx>
        <c:axId val="170092032"/>
        <c:scaling>
          <c:orientation val="minMax"/>
        </c:scaling>
        <c:delete val="0"/>
        <c:axPos val="b"/>
        <c:numFmt formatCode="General" sourceLinked="0"/>
        <c:majorTickMark val="none"/>
        <c:minorTickMark val="none"/>
        <c:tickLblPos val="nextTo"/>
        <c:crossAx val="170017344"/>
        <c:crosses val="autoZero"/>
        <c:auto val="1"/>
        <c:lblAlgn val="ctr"/>
        <c:lblOffset val="100"/>
        <c:noMultiLvlLbl val="0"/>
      </c:catAx>
      <c:valAx>
        <c:axId val="170017344"/>
        <c:scaling>
          <c:orientation val="minMax"/>
        </c:scaling>
        <c:delete val="0"/>
        <c:axPos val="l"/>
        <c:majorGridlines/>
        <c:title>
          <c:tx>
            <c:rich>
              <a:bodyPr/>
              <a:lstStyle/>
              <a:p>
                <a:pPr>
                  <a:defRPr/>
                </a:pPr>
                <a:r>
                  <a:rPr lang="en-US"/>
                  <a:t>plant/m2</a:t>
                </a:r>
              </a:p>
            </c:rich>
          </c:tx>
          <c:layout/>
          <c:overlay val="0"/>
        </c:title>
        <c:numFmt formatCode="General" sourceLinked="1"/>
        <c:majorTickMark val="out"/>
        <c:minorTickMark val="none"/>
        <c:tickLblPos val="nextTo"/>
        <c:crossAx val="170092032"/>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3"/>
    </mc:Choice>
    <mc:Fallback>
      <c:style val="3"/>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Feuil3!$C$13</c:f>
              <c:strCache>
                <c:ptCount val="1"/>
                <c:pt idx="0">
                  <c:v>Before weeding</c:v>
                </c:pt>
              </c:strCache>
            </c:strRef>
          </c:tx>
          <c:invertIfNegative val="0"/>
          <c:cat>
            <c:strRef>
              <c:f>Feuil3!$B$14:$B$15</c:f>
              <c:strCache>
                <c:ptCount val="2"/>
                <c:pt idx="0">
                  <c:v>Barley</c:v>
                </c:pt>
                <c:pt idx="1">
                  <c:v>Wheat</c:v>
                </c:pt>
              </c:strCache>
            </c:strRef>
          </c:cat>
          <c:val>
            <c:numRef>
              <c:f>Feuil3!$C$14:$C$15</c:f>
              <c:numCache>
                <c:formatCode>0.00</c:formatCode>
                <c:ptCount val="2"/>
                <c:pt idx="0">
                  <c:v>351.99999999999875</c:v>
                </c:pt>
                <c:pt idx="1">
                  <c:v>257.33333333333331</c:v>
                </c:pt>
              </c:numCache>
            </c:numRef>
          </c:val>
        </c:ser>
        <c:ser>
          <c:idx val="1"/>
          <c:order val="1"/>
          <c:tx>
            <c:strRef>
              <c:f>Feuil3!$D$13</c:f>
              <c:strCache>
                <c:ptCount val="1"/>
                <c:pt idx="0">
                  <c:v>After weeding</c:v>
                </c:pt>
              </c:strCache>
            </c:strRef>
          </c:tx>
          <c:invertIfNegative val="0"/>
          <c:cat>
            <c:strRef>
              <c:f>Feuil3!$B$14:$B$15</c:f>
              <c:strCache>
                <c:ptCount val="2"/>
                <c:pt idx="0">
                  <c:v>Barley</c:v>
                </c:pt>
                <c:pt idx="1">
                  <c:v>Wheat</c:v>
                </c:pt>
              </c:strCache>
            </c:strRef>
          </c:cat>
          <c:val>
            <c:numRef>
              <c:f>Feuil3!$D$14:$D$15</c:f>
              <c:numCache>
                <c:formatCode>0.00</c:formatCode>
                <c:ptCount val="2"/>
                <c:pt idx="0">
                  <c:v>117.33333333333307</c:v>
                </c:pt>
                <c:pt idx="1">
                  <c:v>89.333333333333258</c:v>
                </c:pt>
              </c:numCache>
            </c:numRef>
          </c:val>
        </c:ser>
        <c:dLbls>
          <c:showLegendKey val="0"/>
          <c:showVal val="0"/>
          <c:showCatName val="0"/>
          <c:showSerName val="0"/>
          <c:showPercent val="0"/>
          <c:showBubbleSize val="0"/>
        </c:dLbls>
        <c:gapWidth val="150"/>
        <c:shape val="cylinder"/>
        <c:axId val="97315840"/>
        <c:axId val="94623936"/>
        <c:axId val="0"/>
      </c:bar3DChart>
      <c:catAx>
        <c:axId val="97315840"/>
        <c:scaling>
          <c:orientation val="minMax"/>
        </c:scaling>
        <c:delete val="0"/>
        <c:axPos val="b"/>
        <c:numFmt formatCode="General" sourceLinked="0"/>
        <c:majorTickMark val="none"/>
        <c:minorTickMark val="none"/>
        <c:tickLblPos val="nextTo"/>
        <c:crossAx val="94623936"/>
        <c:crosses val="autoZero"/>
        <c:auto val="1"/>
        <c:lblAlgn val="ctr"/>
        <c:lblOffset val="100"/>
        <c:noMultiLvlLbl val="0"/>
      </c:catAx>
      <c:valAx>
        <c:axId val="94623936"/>
        <c:scaling>
          <c:orientation val="minMax"/>
        </c:scaling>
        <c:delete val="0"/>
        <c:axPos val="l"/>
        <c:majorGridlines/>
        <c:numFmt formatCode="0.00" sourceLinked="1"/>
        <c:majorTickMark val="none"/>
        <c:minorTickMark val="none"/>
        <c:tickLblPos val="nextTo"/>
        <c:crossAx val="97315840"/>
        <c:crosses val="autoZero"/>
        <c:crossBetween val="between"/>
      </c:valAx>
    </c:plotArea>
    <c:legend>
      <c:legendPos val="r"/>
      <c:layout/>
      <c:overlay val="0"/>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fr-FR"/>
  <c:roundedCorners val="0"/>
  <mc:AlternateContent xmlns:mc="http://schemas.openxmlformats.org/markup-compatibility/2006">
    <mc:Choice xmlns:c14="http://schemas.microsoft.com/office/drawing/2007/8/2/chart" Requires="c14">
      <c14:style val="106"/>
    </mc:Choice>
    <mc:Fallback>
      <c:style val="6"/>
    </mc:Fallback>
  </mc:AlternateContent>
  <c:chart>
    <c:title>
      <c:tx>
        <c:rich>
          <a:bodyPr/>
          <a:lstStyle/>
          <a:p>
            <a:pPr>
              <a:defRPr/>
            </a:pPr>
            <a:r>
              <a:rPr lang="fr-FR"/>
              <a:t>Grain yield of wheat</a:t>
            </a:r>
          </a:p>
        </c:rich>
      </c:tx>
      <c:layout/>
      <c:overlay val="0"/>
      <c:spPr>
        <a:solidFill>
          <a:schemeClr val="lt1"/>
        </a:solidFill>
        <a:ln w="15875" cap="flat" cmpd="sng" algn="ctr">
          <a:solidFill>
            <a:schemeClr val="dk1"/>
          </a:solidFill>
          <a:prstDash val="solid"/>
        </a:ln>
        <a:effectLst/>
      </c:spPr>
    </c:title>
    <c:autoTitleDeleted val="0"/>
    <c:view3D>
      <c:rotX val="15"/>
      <c:rotY val="20"/>
      <c:rAngAx val="1"/>
    </c:view3D>
    <c:floor>
      <c:thickness val="0"/>
    </c:floor>
    <c:sideWall>
      <c:thickness val="0"/>
    </c:sideWall>
    <c:backWall>
      <c:thickness val="0"/>
    </c:backWall>
    <c:plotArea>
      <c:layout>
        <c:manualLayout>
          <c:layoutTarget val="inner"/>
          <c:xMode val="edge"/>
          <c:yMode val="edge"/>
          <c:x val="0.14038236492241601"/>
          <c:y val="0.2660290160996609"/>
          <c:w val="0.60533811058030584"/>
          <c:h val="0.59139262304188422"/>
        </c:manualLayout>
      </c:layout>
      <c:bar3DChart>
        <c:barDir val="col"/>
        <c:grouping val="clustered"/>
        <c:varyColors val="0"/>
        <c:ser>
          <c:idx val="0"/>
          <c:order val="0"/>
          <c:tx>
            <c:strRef>
              <c:f>'date de semis'!$B$9</c:f>
              <c:strCache>
                <c:ptCount val="1"/>
                <c:pt idx="0">
                  <c:v>sowing at november</c:v>
                </c:pt>
              </c:strCache>
            </c:strRef>
          </c:tx>
          <c:invertIfNegative val="0"/>
          <c:cat>
            <c:strRef>
              <c:f>'date de semis'!$A$10:$A$11</c:f>
              <c:strCache>
                <c:ptCount val="2"/>
                <c:pt idx="0">
                  <c:v>Kerfa Rabah</c:v>
                </c:pt>
                <c:pt idx="1">
                  <c:v>BelbeyAissa</c:v>
                </c:pt>
              </c:strCache>
            </c:strRef>
          </c:cat>
          <c:val>
            <c:numRef>
              <c:f>'date de semis'!$B$10:$B$11</c:f>
              <c:numCache>
                <c:formatCode>General</c:formatCode>
                <c:ptCount val="2"/>
                <c:pt idx="0">
                  <c:v>4700</c:v>
                </c:pt>
                <c:pt idx="1">
                  <c:v>4964</c:v>
                </c:pt>
              </c:numCache>
            </c:numRef>
          </c:val>
        </c:ser>
        <c:ser>
          <c:idx val="1"/>
          <c:order val="1"/>
          <c:tx>
            <c:strRef>
              <c:f>'date de semis'!$C$9</c:f>
              <c:strCache>
                <c:ptCount val="1"/>
                <c:pt idx="0">
                  <c:v>sowing at december</c:v>
                </c:pt>
              </c:strCache>
            </c:strRef>
          </c:tx>
          <c:invertIfNegative val="0"/>
          <c:cat>
            <c:strRef>
              <c:f>'date de semis'!$A$10:$A$11</c:f>
              <c:strCache>
                <c:ptCount val="2"/>
                <c:pt idx="0">
                  <c:v>Kerfa Rabah</c:v>
                </c:pt>
                <c:pt idx="1">
                  <c:v>BelbeyAissa</c:v>
                </c:pt>
              </c:strCache>
            </c:strRef>
          </c:cat>
          <c:val>
            <c:numRef>
              <c:f>'date de semis'!$C$10:$C$11</c:f>
              <c:numCache>
                <c:formatCode>General</c:formatCode>
                <c:ptCount val="2"/>
                <c:pt idx="0">
                  <c:v>3473</c:v>
                </c:pt>
                <c:pt idx="1">
                  <c:v>3941</c:v>
                </c:pt>
              </c:numCache>
            </c:numRef>
          </c:val>
        </c:ser>
        <c:dLbls>
          <c:showLegendKey val="0"/>
          <c:showVal val="0"/>
          <c:showCatName val="0"/>
          <c:showSerName val="0"/>
          <c:showPercent val="0"/>
          <c:showBubbleSize val="0"/>
        </c:dLbls>
        <c:gapWidth val="150"/>
        <c:shape val="cylinder"/>
        <c:axId val="102465536"/>
        <c:axId val="94938240"/>
        <c:axId val="0"/>
      </c:bar3DChart>
      <c:catAx>
        <c:axId val="102465536"/>
        <c:scaling>
          <c:orientation val="minMax"/>
        </c:scaling>
        <c:delete val="0"/>
        <c:axPos val="b"/>
        <c:majorTickMark val="none"/>
        <c:minorTickMark val="none"/>
        <c:tickLblPos val="nextTo"/>
        <c:crossAx val="94938240"/>
        <c:crosses val="autoZero"/>
        <c:auto val="1"/>
        <c:lblAlgn val="ctr"/>
        <c:lblOffset val="100"/>
        <c:noMultiLvlLbl val="0"/>
      </c:catAx>
      <c:valAx>
        <c:axId val="94938240"/>
        <c:scaling>
          <c:orientation val="minMax"/>
        </c:scaling>
        <c:delete val="0"/>
        <c:axPos val="l"/>
        <c:majorGridlines/>
        <c:title>
          <c:tx>
            <c:rich>
              <a:bodyPr/>
              <a:lstStyle/>
              <a:p>
                <a:pPr>
                  <a:defRPr sz="1200" b="1"/>
                </a:pPr>
                <a:r>
                  <a:rPr lang="en-US" sz="1200" b="1"/>
                  <a:t>Yield (kg/ha)</a:t>
                </a:r>
              </a:p>
            </c:rich>
          </c:tx>
          <c:layout>
            <c:manualLayout>
              <c:xMode val="edge"/>
              <c:yMode val="edge"/>
              <c:x val="2.6621671666111228E-2"/>
              <c:y val="0.47764952444897429"/>
            </c:manualLayout>
          </c:layout>
          <c:overlay val="0"/>
        </c:title>
        <c:numFmt formatCode="General" sourceLinked="1"/>
        <c:majorTickMark val="out"/>
        <c:minorTickMark val="none"/>
        <c:tickLblPos val="nextTo"/>
        <c:crossAx val="102465536"/>
        <c:crosses val="autoZero"/>
        <c:crossBetween val="between"/>
      </c:valAx>
    </c:plotArea>
    <c:legend>
      <c:legendPos val="r"/>
      <c:layout>
        <c:manualLayout>
          <c:xMode val="edge"/>
          <c:yMode val="edge"/>
          <c:x val="0.78585175721216161"/>
          <c:y val="0.48076783739004902"/>
          <c:w val="0.20003869940376995"/>
          <c:h val="0.3029222598455249"/>
        </c:manualLayout>
      </c:layout>
      <c:overlay val="0"/>
      <c:txPr>
        <a:bodyPr/>
        <a:lstStyle/>
        <a:p>
          <a:pPr>
            <a:defRPr sz="1200" b="1"/>
          </a:pPr>
          <a:endParaRPr lang="fr-FR"/>
        </a:p>
      </c:txPr>
    </c:legend>
    <c:plotVisOnly val="1"/>
    <c:dispBlanksAs val="gap"/>
    <c:showDLblsOverMax val="0"/>
  </c:chart>
  <c:spPr>
    <a:solidFill>
      <a:schemeClr val="lt1"/>
    </a:solidFill>
    <a:ln w="15875" cap="flat" cmpd="sng" algn="ctr">
      <a:solidFill>
        <a:schemeClr val="dk1"/>
      </a:solidFill>
      <a:prstDash val="solid"/>
    </a:ln>
    <a:effectLst/>
  </c:spPr>
  <c:txPr>
    <a:bodyPr/>
    <a:lstStyle/>
    <a:p>
      <a:pPr>
        <a:defRPr>
          <a:solidFill>
            <a:schemeClr val="dk1"/>
          </a:solidFill>
          <a:latin typeface="+mn-lt"/>
          <a:ea typeface="+mn-ea"/>
          <a:cs typeface="+mn-cs"/>
        </a:defRPr>
      </a:pPr>
      <a:endParaRPr lang="fr-FR"/>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762EB5-F07D-4C1B-B044-6F6B607717EA}"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C5B27F88-0064-4888-B721-FFF7B5F17093}">
      <dgm:prSet custT="1"/>
      <dgm:spPr/>
      <dgm:t>
        <a:bodyPr/>
        <a:lstStyle/>
        <a:p>
          <a:pPr algn="ctr" rtl="0"/>
          <a:r>
            <a:rPr lang="en-US" sz="2400" b="1" dirty="0" smtClean="0"/>
            <a:t>Component 1:	Understanding and responding to the trade-offs, constraints and opportunities for the adoption of the crop-livestock CA systems in project areas of CWANA.</a:t>
          </a:r>
          <a:endParaRPr lang="fr-FR" sz="2400" dirty="0">
            <a:latin typeface="Arial" panose="020B0604020202020204" pitchFamily="34" charset="0"/>
            <a:cs typeface="Arial" panose="020B0604020202020204" pitchFamily="34" charset="0"/>
          </a:endParaRPr>
        </a:p>
      </dgm:t>
    </dgm:pt>
    <dgm:pt modelId="{C24E80FE-A2B8-49BD-8D47-23718731EC7E}" type="parTrans" cxnId="{E7E7BF6E-887A-4874-9503-863BFFB884E9}">
      <dgm:prSet/>
      <dgm:spPr/>
      <dgm:t>
        <a:bodyPr/>
        <a:lstStyle/>
        <a:p>
          <a:endParaRPr lang="fr-FR"/>
        </a:p>
      </dgm:t>
    </dgm:pt>
    <dgm:pt modelId="{B823E091-FC4F-4741-A9F2-E9C6CD5AB556}" type="sibTrans" cxnId="{E7E7BF6E-887A-4874-9503-863BFFB884E9}">
      <dgm:prSet/>
      <dgm:spPr/>
      <dgm:t>
        <a:bodyPr/>
        <a:lstStyle/>
        <a:p>
          <a:endParaRPr lang="fr-FR"/>
        </a:p>
      </dgm:t>
    </dgm:pt>
    <dgm:pt modelId="{DA3C06D4-F861-4689-8382-6F0984FCF105}" type="pres">
      <dgm:prSet presAssocID="{8A762EB5-F07D-4C1B-B044-6F6B607717EA}" presName="linear" presStyleCnt="0">
        <dgm:presLayoutVars>
          <dgm:animLvl val="lvl"/>
          <dgm:resizeHandles val="exact"/>
        </dgm:presLayoutVars>
      </dgm:prSet>
      <dgm:spPr/>
      <dgm:t>
        <a:bodyPr/>
        <a:lstStyle/>
        <a:p>
          <a:endParaRPr lang="fr-FR"/>
        </a:p>
      </dgm:t>
    </dgm:pt>
    <dgm:pt modelId="{8C87723F-2235-47DF-93A4-8BDED450A645}" type="pres">
      <dgm:prSet presAssocID="{C5B27F88-0064-4888-B721-FFF7B5F17093}" presName="parentText" presStyleLbl="node1" presStyleIdx="0" presStyleCnt="1">
        <dgm:presLayoutVars>
          <dgm:chMax val="0"/>
          <dgm:bulletEnabled val="1"/>
        </dgm:presLayoutVars>
      </dgm:prSet>
      <dgm:spPr/>
      <dgm:t>
        <a:bodyPr/>
        <a:lstStyle/>
        <a:p>
          <a:endParaRPr lang="fr-FR"/>
        </a:p>
      </dgm:t>
    </dgm:pt>
  </dgm:ptLst>
  <dgm:cxnLst>
    <dgm:cxn modelId="{1935F94A-9DA5-414C-91AA-E069928A5839}" type="presOf" srcId="{C5B27F88-0064-4888-B721-FFF7B5F17093}" destId="{8C87723F-2235-47DF-93A4-8BDED450A645}" srcOrd="0" destOrd="0" presId="urn:microsoft.com/office/officeart/2005/8/layout/vList2"/>
    <dgm:cxn modelId="{215C684E-442F-458D-97D9-6192DEEA5B64}" type="presOf" srcId="{8A762EB5-F07D-4C1B-B044-6F6B607717EA}" destId="{DA3C06D4-F861-4689-8382-6F0984FCF105}" srcOrd="0" destOrd="0" presId="urn:microsoft.com/office/officeart/2005/8/layout/vList2"/>
    <dgm:cxn modelId="{E7E7BF6E-887A-4874-9503-863BFFB884E9}" srcId="{8A762EB5-F07D-4C1B-B044-6F6B607717EA}" destId="{C5B27F88-0064-4888-B721-FFF7B5F17093}" srcOrd="0" destOrd="0" parTransId="{C24E80FE-A2B8-49BD-8D47-23718731EC7E}" sibTransId="{B823E091-FC4F-4741-A9F2-E9C6CD5AB556}"/>
    <dgm:cxn modelId="{F8AF676C-080A-4C99-A2EE-7E93DA16837E}" type="presParOf" srcId="{DA3C06D4-F861-4689-8382-6F0984FCF105}" destId="{8C87723F-2235-47DF-93A4-8BDED450A64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D06094-3E04-4839-AC88-8E15B93C8C2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0DE4297E-FD2C-4B1D-A3E5-C0421BE3DBDD}">
      <dgm:prSet custT="1"/>
      <dgm:spPr/>
      <dgm:t>
        <a:bodyPr/>
        <a:lstStyle/>
        <a:p>
          <a:pPr algn="ctr" rtl="0"/>
          <a:r>
            <a:rPr lang="en-US" sz="2400" b="1" dirty="0" smtClean="0"/>
            <a:t>Activity 1.2.: Enhanced crop-livestock integration in CA through optimized stubble grazing strategies and increased fodder availability from forages or fodder shrubs</a:t>
          </a:r>
          <a:endParaRPr lang="fr-FR" sz="2400" dirty="0">
            <a:latin typeface="Arial" panose="020B0604020202020204" pitchFamily="34" charset="0"/>
            <a:cs typeface="Arial" panose="020B0604020202020204" pitchFamily="34" charset="0"/>
          </a:endParaRPr>
        </a:p>
      </dgm:t>
    </dgm:pt>
    <dgm:pt modelId="{38C3DA80-185A-4EE1-8A90-04D29937FFBF}" type="parTrans" cxnId="{BEB736A1-32E1-41D5-820A-E7B2614F2B61}">
      <dgm:prSet/>
      <dgm:spPr/>
      <dgm:t>
        <a:bodyPr/>
        <a:lstStyle/>
        <a:p>
          <a:endParaRPr lang="fr-FR"/>
        </a:p>
      </dgm:t>
    </dgm:pt>
    <dgm:pt modelId="{B7A659E7-3F5E-4C91-B2EA-14874E891976}" type="sibTrans" cxnId="{BEB736A1-32E1-41D5-820A-E7B2614F2B61}">
      <dgm:prSet/>
      <dgm:spPr/>
      <dgm:t>
        <a:bodyPr/>
        <a:lstStyle/>
        <a:p>
          <a:endParaRPr lang="fr-FR"/>
        </a:p>
      </dgm:t>
    </dgm:pt>
    <dgm:pt modelId="{883F6279-95B2-4641-831D-3A7404FF4F44}" type="pres">
      <dgm:prSet presAssocID="{39D06094-3E04-4839-AC88-8E15B93C8C2B}" presName="linear" presStyleCnt="0">
        <dgm:presLayoutVars>
          <dgm:animLvl val="lvl"/>
          <dgm:resizeHandles val="exact"/>
        </dgm:presLayoutVars>
      </dgm:prSet>
      <dgm:spPr/>
      <dgm:t>
        <a:bodyPr/>
        <a:lstStyle/>
        <a:p>
          <a:endParaRPr lang="fr-FR"/>
        </a:p>
      </dgm:t>
    </dgm:pt>
    <dgm:pt modelId="{958FAC02-D5AB-4F93-8EF7-D2F3025B59E2}" type="pres">
      <dgm:prSet presAssocID="{0DE4297E-FD2C-4B1D-A3E5-C0421BE3DBDD}" presName="parentText" presStyleLbl="node1" presStyleIdx="0" presStyleCnt="1" custScaleY="440866">
        <dgm:presLayoutVars>
          <dgm:chMax val="0"/>
          <dgm:bulletEnabled val="1"/>
        </dgm:presLayoutVars>
      </dgm:prSet>
      <dgm:spPr/>
      <dgm:t>
        <a:bodyPr/>
        <a:lstStyle/>
        <a:p>
          <a:endParaRPr lang="fr-FR"/>
        </a:p>
      </dgm:t>
    </dgm:pt>
  </dgm:ptLst>
  <dgm:cxnLst>
    <dgm:cxn modelId="{244DF1EF-035A-402E-A30A-B27768515A8D}" type="presOf" srcId="{39D06094-3E04-4839-AC88-8E15B93C8C2B}" destId="{883F6279-95B2-4641-831D-3A7404FF4F44}" srcOrd="0" destOrd="0" presId="urn:microsoft.com/office/officeart/2005/8/layout/vList2"/>
    <dgm:cxn modelId="{BEB736A1-32E1-41D5-820A-E7B2614F2B61}" srcId="{39D06094-3E04-4839-AC88-8E15B93C8C2B}" destId="{0DE4297E-FD2C-4B1D-A3E5-C0421BE3DBDD}" srcOrd="0" destOrd="0" parTransId="{38C3DA80-185A-4EE1-8A90-04D29937FFBF}" sibTransId="{B7A659E7-3F5E-4C91-B2EA-14874E891976}"/>
    <dgm:cxn modelId="{E33A5869-97C1-4038-8416-1A7C906F9BFD}" type="presOf" srcId="{0DE4297E-FD2C-4B1D-A3E5-C0421BE3DBDD}" destId="{958FAC02-D5AB-4F93-8EF7-D2F3025B59E2}" srcOrd="0" destOrd="0" presId="urn:microsoft.com/office/officeart/2005/8/layout/vList2"/>
    <dgm:cxn modelId="{94CFD8AF-83E8-4A4E-9D63-B0551C9E290A}" type="presParOf" srcId="{883F6279-95B2-4641-831D-3A7404FF4F44}" destId="{958FAC02-D5AB-4F93-8EF7-D2F3025B59E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AAF6B8-C4A7-43C3-AEA4-72183E6497E4}"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98F80D15-A949-4E3D-8F29-E57C842E6160}">
      <dgm:prSet custT="1"/>
      <dgm:spPr/>
      <dgm:t>
        <a:bodyPr/>
        <a:lstStyle/>
        <a:p>
          <a:pPr algn="ctr" rtl="0"/>
          <a:r>
            <a:rPr lang="en-US" sz="2400" b="1" dirty="0" smtClean="0"/>
            <a:t>Experiment 1: Assessment of livestock performances in integration with barley stubbles under conservation agriculture</a:t>
          </a:r>
          <a:endParaRPr lang="fr-FR" sz="2400" b="1" u="none" dirty="0">
            <a:solidFill>
              <a:schemeClr val="bg2">
                <a:lumMod val="10000"/>
              </a:schemeClr>
            </a:solidFill>
            <a:latin typeface="Arial" panose="020B0604020202020204" pitchFamily="34" charset="0"/>
            <a:cs typeface="Arial" panose="020B0604020202020204" pitchFamily="34" charset="0"/>
          </a:endParaRPr>
        </a:p>
      </dgm:t>
    </dgm:pt>
    <dgm:pt modelId="{7E2C2A38-4A3F-4253-ABBF-B884F6E3D5BD}" type="sibTrans" cxnId="{C0602AC1-5FD6-40C9-AEB7-E4108BE50F34}">
      <dgm:prSet/>
      <dgm:spPr/>
      <dgm:t>
        <a:bodyPr/>
        <a:lstStyle/>
        <a:p>
          <a:endParaRPr lang="fr-FR"/>
        </a:p>
      </dgm:t>
    </dgm:pt>
    <dgm:pt modelId="{5AF236F8-7557-4E3F-AF18-A44314E9FC4C}" type="parTrans" cxnId="{C0602AC1-5FD6-40C9-AEB7-E4108BE50F34}">
      <dgm:prSet/>
      <dgm:spPr/>
      <dgm:t>
        <a:bodyPr/>
        <a:lstStyle/>
        <a:p>
          <a:endParaRPr lang="fr-FR"/>
        </a:p>
      </dgm:t>
    </dgm:pt>
    <dgm:pt modelId="{55B2854E-93BB-49C1-B429-D3E8F7D86A1E}" type="pres">
      <dgm:prSet presAssocID="{71AAF6B8-C4A7-43C3-AEA4-72183E6497E4}" presName="linear" presStyleCnt="0">
        <dgm:presLayoutVars>
          <dgm:animLvl val="lvl"/>
          <dgm:resizeHandles val="exact"/>
        </dgm:presLayoutVars>
      </dgm:prSet>
      <dgm:spPr/>
      <dgm:t>
        <a:bodyPr/>
        <a:lstStyle/>
        <a:p>
          <a:endParaRPr lang="fr-FR"/>
        </a:p>
      </dgm:t>
    </dgm:pt>
    <dgm:pt modelId="{B3E262A0-280E-430D-96E2-F1104540E013}" type="pres">
      <dgm:prSet presAssocID="{98F80D15-A949-4E3D-8F29-E57C842E6160}" presName="parentText" presStyleLbl="node1" presStyleIdx="0" presStyleCnt="1">
        <dgm:presLayoutVars>
          <dgm:chMax val="0"/>
          <dgm:bulletEnabled val="1"/>
        </dgm:presLayoutVars>
      </dgm:prSet>
      <dgm:spPr/>
      <dgm:t>
        <a:bodyPr/>
        <a:lstStyle/>
        <a:p>
          <a:endParaRPr lang="fr-FR"/>
        </a:p>
      </dgm:t>
    </dgm:pt>
  </dgm:ptLst>
  <dgm:cxnLst>
    <dgm:cxn modelId="{18E64A7B-7D8D-4EEA-B2C9-E2A2AD93D606}" type="presOf" srcId="{98F80D15-A949-4E3D-8F29-E57C842E6160}" destId="{B3E262A0-280E-430D-96E2-F1104540E013}" srcOrd="0" destOrd="0" presId="urn:microsoft.com/office/officeart/2005/8/layout/vList2"/>
    <dgm:cxn modelId="{C0602AC1-5FD6-40C9-AEB7-E4108BE50F34}" srcId="{71AAF6B8-C4A7-43C3-AEA4-72183E6497E4}" destId="{98F80D15-A949-4E3D-8F29-E57C842E6160}" srcOrd="0" destOrd="0" parTransId="{5AF236F8-7557-4E3F-AF18-A44314E9FC4C}" sibTransId="{7E2C2A38-4A3F-4253-ABBF-B884F6E3D5BD}"/>
    <dgm:cxn modelId="{9000FF66-1C1D-49D2-83F6-767B583FE80B}" type="presOf" srcId="{71AAF6B8-C4A7-43C3-AEA4-72183E6497E4}" destId="{55B2854E-93BB-49C1-B429-D3E8F7D86A1E}" srcOrd="0" destOrd="0" presId="urn:microsoft.com/office/officeart/2005/8/layout/vList2"/>
    <dgm:cxn modelId="{4079D9A0-6279-47D4-8809-534B6B231158}" type="presParOf" srcId="{55B2854E-93BB-49C1-B429-D3E8F7D86A1E}" destId="{B3E262A0-280E-430D-96E2-F1104540E01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0909CB2-A20D-41CE-902D-B965DDCE362E}"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fr-FR"/>
        </a:p>
      </dgm:t>
    </dgm:pt>
    <dgm:pt modelId="{783D4E2C-DE6A-4788-AC54-D408172E080E}">
      <dgm:prSet custT="1"/>
      <dgm:spPr/>
      <dgm:t>
        <a:bodyPr/>
        <a:lstStyle/>
        <a:p>
          <a:pPr rtl="0"/>
          <a:r>
            <a:rPr lang="fr-FR" sz="2400" b="1"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Treatments</a:t>
          </a:r>
          <a:r>
            <a:rPr lang="fr-FR" sz="3000" b="1"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r>
            <a:rPr lang="fr-FR" sz="3000" dirty="0" smtClean="0">
              <a:latin typeface="Tahoma" panose="020B0604030504040204" pitchFamily="34" charset="0"/>
              <a:ea typeface="Tahoma" panose="020B0604030504040204" pitchFamily="34" charset="0"/>
              <a:cs typeface="Tahoma" panose="020B0604030504040204" pitchFamily="34" charset="0"/>
            </a:rPr>
            <a:t> </a:t>
          </a:r>
          <a:endParaRPr lang="fr-FR" sz="3000" dirty="0">
            <a:latin typeface="Tahoma" panose="020B0604030504040204" pitchFamily="34" charset="0"/>
            <a:ea typeface="Tahoma" panose="020B0604030504040204" pitchFamily="34" charset="0"/>
            <a:cs typeface="Tahoma" panose="020B0604030504040204" pitchFamily="34" charset="0"/>
          </a:endParaRPr>
        </a:p>
      </dgm:t>
    </dgm:pt>
    <dgm:pt modelId="{A82A4C13-7F6D-4DAC-A194-24CC8A73D463}" type="parTrans" cxnId="{6DA73D12-1028-45E3-AE89-A7C32089838C}">
      <dgm:prSet/>
      <dgm:spPr/>
      <dgm:t>
        <a:bodyPr/>
        <a:lstStyle/>
        <a:p>
          <a:endParaRPr lang="fr-FR"/>
        </a:p>
      </dgm:t>
    </dgm:pt>
    <dgm:pt modelId="{8B497490-798F-4FB7-992A-5480613E5899}" type="sibTrans" cxnId="{6DA73D12-1028-45E3-AE89-A7C32089838C}">
      <dgm:prSet/>
      <dgm:spPr/>
      <dgm:t>
        <a:bodyPr/>
        <a:lstStyle/>
        <a:p>
          <a:endParaRPr lang="fr-FR"/>
        </a:p>
      </dgm:t>
    </dgm:pt>
    <dgm:pt modelId="{3FE9E007-2C9C-4C90-AC2B-2FAC13D85AA6}">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T1 : </a:t>
          </a:r>
          <a:r>
            <a:rPr lang="fr-FR" sz="18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Stubble</a:t>
          </a:r>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and tillage</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62462888-4018-48A4-A028-0104376E415D}" type="parTrans" cxnId="{83F4F963-C8EB-4BAA-BCBA-455DC7601DF8}">
      <dgm:prSet/>
      <dgm:spPr/>
      <dgm:t>
        <a:bodyPr/>
        <a:lstStyle/>
        <a:p>
          <a:endParaRPr lang="fr-FR"/>
        </a:p>
      </dgm:t>
    </dgm:pt>
    <dgm:pt modelId="{358F7800-FAA9-402C-B713-8E8F89EAA794}" type="sibTrans" cxnId="{83F4F963-C8EB-4BAA-BCBA-455DC7601DF8}">
      <dgm:prSet/>
      <dgm:spPr/>
      <dgm:t>
        <a:bodyPr/>
        <a:lstStyle/>
        <a:p>
          <a:endParaRPr lang="fr-FR"/>
        </a:p>
      </dgm:t>
    </dgm:pt>
    <dgm:pt modelId="{504C9E8E-4FA8-4C3F-A08C-540786A785B3}">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T2 : </a:t>
          </a:r>
          <a:r>
            <a:rPr lang="fr-FR" sz="1800" dirty="0" err="1" smtClean="0">
              <a:latin typeface="Tahoma" panose="020B0604030504040204" pitchFamily="34" charset="0"/>
              <a:ea typeface="Tahoma" panose="020B0604030504040204" pitchFamily="34" charset="0"/>
              <a:cs typeface="Tahoma" panose="020B0604030504040204" pitchFamily="34" charset="0"/>
            </a:rPr>
            <a:t>Stubble</a:t>
          </a:r>
          <a:r>
            <a:rPr lang="fr-FR" sz="1800" dirty="0" smtClean="0">
              <a:latin typeface="Tahoma" panose="020B0604030504040204" pitchFamily="34" charset="0"/>
              <a:ea typeface="Tahoma" panose="020B0604030504040204" pitchFamily="34" charset="0"/>
              <a:cs typeface="Tahoma" panose="020B0604030504040204" pitchFamily="34" charset="0"/>
            </a:rPr>
            <a:t> </a:t>
          </a:r>
          <a:r>
            <a:rPr lang="fr-FR" sz="1800" dirty="0" err="1" smtClean="0">
              <a:latin typeface="Tahoma" panose="020B0604030504040204" pitchFamily="34" charset="0"/>
              <a:ea typeface="Tahoma" panose="020B0604030504040204" pitchFamily="34" charset="0"/>
              <a:cs typeface="Tahoma" panose="020B0604030504040204" pitchFamily="34" charset="0"/>
            </a:rPr>
            <a:t>grazing</a:t>
          </a:r>
          <a:r>
            <a:rPr lang="fr-FR" sz="1800" dirty="0" smtClean="0">
              <a:latin typeface="Tahoma" panose="020B0604030504040204" pitchFamily="34" charset="0"/>
              <a:ea typeface="Tahoma" panose="020B0604030504040204" pitchFamily="34" charset="0"/>
              <a:cs typeface="Tahoma" panose="020B0604030504040204" pitchFamily="34" charset="0"/>
            </a:rPr>
            <a:t> and tillage</a:t>
          </a:r>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39C300DA-07E1-468B-8C96-8D46332F9834}" type="parTrans" cxnId="{4E15A519-73A9-499E-86EB-0EF652E9DEF7}">
      <dgm:prSet/>
      <dgm:spPr/>
      <dgm:t>
        <a:bodyPr/>
        <a:lstStyle/>
        <a:p>
          <a:endParaRPr lang="fr-FR"/>
        </a:p>
      </dgm:t>
    </dgm:pt>
    <dgm:pt modelId="{293D5405-4B1B-40F6-9659-A9F349B45EBF}" type="sibTrans" cxnId="{4E15A519-73A9-499E-86EB-0EF652E9DEF7}">
      <dgm:prSet/>
      <dgm:spPr/>
      <dgm:t>
        <a:bodyPr/>
        <a:lstStyle/>
        <a:p>
          <a:endParaRPr lang="fr-FR"/>
        </a:p>
      </dgm:t>
    </dgm:pt>
    <dgm:pt modelId="{4A0B27DC-045E-44F5-9101-021B5FFC2537}">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T3 : </a:t>
          </a:r>
          <a:r>
            <a:rPr lang="fr-FR" sz="1800" dirty="0" err="1" smtClean="0">
              <a:latin typeface="Tahoma" panose="020B0604030504040204" pitchFamily="34" charset="0"/>
              <a:ea typeface="Tahoma" panose="020B0604030504040204" pitchFamily="34" charset="0"/>
              <a:cs typeface="Tahoma" panose="020B0604030504040204" pitchFamily="34" charset="0"/>
            </a:rPr>
            <a:t>Stubble</a:t>
          </a:r>
          <a:r>
            <a:rPr lang="fr-FR" sz="1800" dirty="0" smtClean="0">
              <a:latin typeface="Tahoma" panose="020B0604030504040204" pitchFamily="34" charset="0"/>
              <a:ea typeface="Tahoma" panose="020B0604030504040204" pitchFamily="34" charset="0"/>
              <a:cs typeface="Tahoma" panose="020B0604030504040204" pitchFamily="34" charset="0"/>
            </a:rPr>
            <a:t> </a:t>
          </a:r>
          <a:r>
            <a:rPr lang="fr-FR" sz="1800" dirty="0" err="1" smtClean="0">
              <a:latin typeface="Tahoma" panose="020B0604030504040204" pitchFamily="34" charset="0"/>
              <a:ea typeface="Tahoma" panose="020B0604030504040204" pitchFamily="34" charset="0"/>
              <a:cs typeface="Tahoma" panose="020B0604030504040204" pitchFamily="34" charset="0"/>
            </a:rPr>
            <a:t>grazing</a:t>
          </a:r>
          <a:r>
            <a:rPr lang="fr-FR" sz="18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dirty="0" err="1" smtClean="0">
              <a:latin typeface="Tahoma" panose="020B0604030504040204" pitchFamily="34" charset="0"/>
              <a:ea typeface="Tahoma" panose="020B0604030504040204" pitchFamily="34" charset="0"/>
              <a:cs typeface="Tahoma" panose="020B0604030504040204" pitchFamily="34" charset="0"/>
            </a:rPr>
            <a:t>with</a:t>
          </a:r>
          <a:r>
            <a:rPr lang="fr-FR" sz="1800" dirty="0" smtClean="0">
              <a:latin typeface="Tahoma" panose="020B0604030504040204" pitchFamily="34" charset="0"/>
              <a:ea typeface="Tahoma" panose="020B0604030504040204" pitchFamily="34" charset="0"/>
              <a:cs typeface="Tahoma" panose="020B0604030504040204" pitchFamily="34" charset="0"/>
            </a:rPr>
            <a:t> disc </a:t>
          </a:r>
          <a:r>
            <a:rPr lang="fr-FR" sz="18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BFB85D5F-465F-43E6-BB11-CCF0B6C0E50E}" type="parTrans" cxnId="{96A210AC-B5E9-4E07-AC66-DE53A3C97BBC}">
      <dgm:prSet/>
      <dgm:spPr/>
      <dgm:t>
        <a:bodyPr/>
        <a:lstStyle/>
        <a:p>
          <a:endParaRPr lang="fr-FR"/>
        </a:p>
      </dgm:t>
    </dgm:pt>
    <dgm:pt modelId="{0B265EBE-167B-49B4-8787-D2815DA9E421}" type="sibTrans" cxnId="{96A210AC-B5E9-4E07-AC66-DE53A3C97BBC}">
      <dgm:prSet/>
      <dgm:spPr/>
      <dgm:t>
        <a:bodyPr/>
        <a:lstStyle/>
        <a:p>
          <a:endParaRPr lang="fr-FR"/>
        </a:p>
      </dgm:t>
    </dgm:pt>
    <dgm:pt modelId="{F6517A9A-E858-419D-B777-3842FAB93164}">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T4 : </a:t>
          </a:r>
          <a:r>
            <a:rPr lang="fr-FR" sz="1800" dirty="0" err="1" smtClean="0">
              <a:latin typeface="Tahoma" panose="020B0604030504040204" pitchFamily="34" charset="0"/>
              <a:ea typeface="Tahoma" panose="020B0604030504040204" pitchFamily="34" charset="0"/>
              <a:cs typeface="Tahoma" panose="020B0604030504040204" pitchFamily="34" charset="0"/>
            </a:rPr>
            <a:t>Stubble</a:t>
          </a:r>
          <a:r>
            <a:rPr lang="fr-FR" sz="1800" dirty="0" smtClean="0">
              <a:latin typeface="Tahoma" panose="020B0604030504040204" pitchFamily="34" charset="0"/>
              <a:ea typeface="Tahoma" panose="020B0604030504040204" pitchFamily="34" charset="0"/>
              <a:cs typeface="Tahoma" panose="020B0604030504040204" pitchFamily="34" charset="0"/>
            </a:rPr>
            <a:t> </a:t>
          </a:r>
          <a:r>
            <a:rPr lang="fr-FR" sz="1800" dirty="0" err="1" smtClean="0">
              <a:latin typeface="Tahoma" panose="020B0604030504040204" pitchFamily="34" charset="0"/>
              <a:ea typeface="Tahoma" panose="020B0604030504040204" pitchFamily="34" charset="0"/>
              <a:cs typeface="Tahoma" panose="020B0604030504040204" pitchFamily="34" charset="0"/>
            </a:rPr>
            <a:t>grazing</a:t>
          </a:r>
          <a:r>
            <a:rPr lang="fr-FR" sz="18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dirty="0" err="1" smtClean="0">
              <a:latin typeface="Tahoma" panose="020B0604030504040204" pitchFamily="34" charset="0"/>
              <a:ea typeface="Tahoma" panose="020B0604030504040204" pitchFamily="34" charset="0"/>
              <a:cs typeface="Tahoma" panose="020B0604030504040204" pitchFamily="34" charset="0"/>
            </a:rPr>
            <a:t>with</a:t>
          </a:r>
          <a:r>
            <a:rPr lang="fr-FR" sz="1800" dirty="0" smtClean="0">
              <a:latin typeface="Tahoma" panose="020B0604030504040204" pitchFamily="34" charset="0"/>
              <a:ea typeface="Tahoma" panose="020B0604030504040204" pitchFamily="34" charset="0"/>
              <a:cs typeface="Tahoma" panose="020B0604030504040204" pitchFamily="34" charset="0"/>
            </a:rPr>
            <a:t> tine </a:t>
          </a:r>
          <a:r>
            <a:rPr lang="fr-FR" sz="18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B7B803C6-E16C-4417-888F-07026F7B6E47}" type="parTrans" cxnId="{4DE06122-E606-4E35-B15C-1D35CF7991C1}">
      <dgm:prSet/>
      <dgm:spPr/>
      <dgm:t>
        <a:bodyPr/>
        <a:lstStyle/>
        <a:p>
          <a:endParaRPr lang="fr-FR"/>
        </a:p>
      </dgm:t>
    </dgm:pt>
    <dgm:pt modelId="{097FF041-E913-49BB-B422-142EABCBE199}" type="sibTrans" cxnId="{4DE06122-E606-4E35-B15C-1D35CF7991C1}">
      <dgm:prSet/>
      <dgm:spPr/>
      <dgm:t>
        <a:bodyPr/>
        <a:lstStyle/>
        <a:p>
          <a:endParaRPr lang="fr-FR"/>
        </a:p>
      </dgm:t>
    </dgm:pt>
    <dgm:pt modelId="{E2CABAC9-DD1A-4C4E-82E2-7DFA84DCE52D}">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T6 : </a:t>
          </a:r>
          <a:r>
            <a:rPr lang="fr-FR" sz="1800" dirty="0" err="1" smtClean="0">
              <a:latin typeface="Tahoma" panose="020B0604030504040204" pitchFamily="34" charset="0"/>
              <a:ea typeface="Tahoma" panose="020B0604030504040204" pitchFamily="34" charset="0"/>
              <a:cs typeface="Tahoma" panose="020B0604030504040204" pitchFamily="34" charset="0"/>
            </a:rPr>
            <a:t>Stubble</a:t>
          </a:r>
          <a:r>
            <a:rPr lang="fr-FR" sz="18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dirty="0" err="1" smtClean="0">
              <a:latin typeface="Tahoma" panose="020B0604030504040204" pitchFamily="34" charset="0"/>
              <a:ea typeface="Tahoma" panose="020B0604030504040204" pitchFamily="34" charset="0"/>
              <a:cs typeface="Tahoma" panose="020B0604030504040204" pitchFamily="34" charset="0"/>
            </a:rPr>
            <a:t>with</a:t>
          </a:r>
          <a:r>
            <a:rPr lang="fr-FR" sz="1800" dirty="0" smtClean="0">
              <a:latin typeface="Tahoma" panose="020B0604030504040204" pitchFamily="34" charset="0"/>
              <a:ea typeface="Tahoma" panose="020B0604030504040204" pitchFamily="34" charset="0"/>
              <a:cs typeface="Tahoma" panose="020B0604030504040204" pitchFamily="34" charset="0"/>
            </a:rPr>
            <a:t> tine </a:t>
          </a:r>
          <a:r>
            <a:rPr lang="fr-FR" sz="18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FAB6ED6E-8F53-481B-B033-44689A4BC3FF}" type="parTrans" cxnId="{79E84B47-AE0A-4A4F-A645-FF10B6BF7521}">
      <dgm:prSet/>
      <dgm:spPr/>
      <dgm:t>
        <a:bodyPr/>
        <a:lstStyle/>
        <a:p>
          <a:endParaRPr lang="fr-FR"/>
        </a:p>
      </dgm:t>
    </dgm:pt>
    <dgm:pt modelId="{E84355BD-E936-4479-A66A-C612E5B2F7D8}" type="sibTrans" cxnId="{79E84B47-AE0A-4A4F-A645-FF10B6BF7521}">
      <dgm:prSet/>
      <dgm:spPr/>
      <dgm:t>
        <a:bodyPr/>
        <a:lstStyle/>
        <a:p>
          <a:endParaRPr lang="fr-FR"/>
        </a:p>
      </dgm:t>
    </dgm:pt>
    <dgm:pt modelId="{0E6E18CC-D001-4074-BE78-2807DC62897B}">
      <dgm:prSet custT="1"/>
      <dgm:spPr/>
      <dgm:t>
        <a:bodyPr/>
        <a:lstStyle/>
        <a:p>
          <a:pPr rtl="0"/>
          <a:r>
            <a:rPr lang="fr-FR" sz="2400" b="1"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Implementation</a:t>
          </a:r>
          <a:r>
            <a:rPr lang="fr-FR" sz="2400" b="1"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site</a:t>
          </a:r>
          <a:endParaRPr lang="fr-FR" sz="20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0BF57A9E-869F-4BA9-AFD2-BACBEAB1734A}" type="parTrans" cxnId="{502C5462-88E4-4480-A2ED-74710BC395E7}">
      <dgm:prSet/>
      <dgm:spPr/>
      <dgm:t>
        <a:bodyPr/>
        <a:lstStyle/>
        <a:p>
          <a:endParaRPr lang="fr-FR"/>
        </a:p>
      </dgm:t>
    </dgm:pt>
    <dgm:pt modelId="{05370ABC-6AA7-4751-8B37-F353544AA934}" type="sibTrans" cxnId="{502C5462-88E4-4480-A2ED-74710BC395E7}">
      <dgm:prSet/>
      <dgm:spPr/>
      <dgm:t>
        <a:bodyPr/>
        <a:lstStyle/>
        <a:p>
          <a:endParaRPr lang="fr-FR"/>
        </a:p>
      </dgm:t>
    </dgm:pt>
    <dgm:pt modelId="{58247122-5992-4144-B06F-5CB2B92C9FDC}">
      <dgm:prSet custT="1"/>
      <dgm:spPr/>
      <dgm:t>
        <a:bodyPr/>
        <a:lstStyle/>
        <a:p>
          <a:pPr rtl="0"/>
          <a:r>
            <a:rPr lang="fr-FR" sz="1300" b="1" dirty="0" smtClean="0"/>
            <a:t> </a:t>
          </a:r>
          <a:r>
            <a:rPr lang="fr-FR" sz="20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FP  </a:t>
          </a:r>
          <a:r>
            <a:rPr lang="fr-FR" sz="20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Khebaba</a:t>
          </a:r>
          <a:r>
            <a:rPr lang="fr-FR" sz="20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à Sétif (for the second </a:t>
          </a:r>
          <a:r>
            <a:rPr lang="fr-FR" sz="20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consecutive</a:t>
          </a:r>
          <a:r>
            <a:rPr lang="fr-FR" sz="20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r>
            <a:rPr lang="fr-FR" sz="20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year</a:t>
          </a:r>
          <a:r>
            <a:rPr lang="fr-FR" sz="20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a:t>
          </a:r>
          <a:endParaRPr lang="fr-FR" sz="20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66722D89-255E-4826-BC76-6D4CE3F4580A}" type="parTrans" cxnId="{560E2321-1060-425B-B76D-DA85F7880209}">
      <dgm:prSet/>
      <dgm:spPr/>
      <dgm:t>
        <a:bodyPr/>
        <a:lstStyle/>
        <a:p>
          <a:endParaRPr lang="fr-FR"/>
        </a:p>
      </dgm:t>
    </dgm:pt>
    <dgm:pt modelId="{399E2284-7F58-4391-ABFE-0BDED8A79E32}" type="sibTrans" cxnId="{560E2321-1060-425B-B76D-DA85F7880209}">
      <dgm:prSet/>
      <dgm:spPr/>
      <dgm:t>
        <a:bodyPr/>
        <a:lstStyle/>
        <a:p>
          <a:endParaRPr lang="fr-FR"/>
        </a:p>
      </dgm:t>
    </dgm:pt>
    <dgm:pt modelId="{19D79455-3B45-4F97-BCCE-C68A338CB264}">
      <dgm:prSet custT="1"/>
      <dgm:spPr/>
      <dgm:t>
        <a:bodyPr/>
        <a:lstStyle/>
        <a:p>
          <a:pPr rtl="0"/>
          <a:endParaRPr lang="fr-FR" sz="20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75314579-0536-4FE5-8EA3-A86DAF1CF34D}" type="parTrans" cxnId="{AD36B856-8353-4859-ABE8-7E0CAAEEA4AE}">
      <dgm:prSet/>
      <dgm:spPr/>
      <dgm:t>
        <a:bodyPr/>
        <a:lstStyle/>
        <a:p>
          <a:endParaRPr lang="fr-FR"/>
        </a:p>
      </dgm:t>
    </dgm:pt>
    <dgm:pt modelId="{015915D6-172E-4EE0-ACE1-29B6B2DB38FA}" type="sibTrans" cxnId="{AD36B856-8353-4859-ABE8-7E0CAAEEA4AE}">
      <dgm:prSet/>
      <dgm:spPr/>
      <dgm:t>
        <a:bodyPr/>
        <a:lstStyle/>
        <a:p>
          <a:endParaRPr lang="fr-FR"/>
        </a:p>
      </dgm:t>
    </dgm:pt>
    <dgm:pt modelId="{7A0501CD-E454-44F8-80AC-632045C08CE0}">
      <dgm:prSet custT="1"/>
      <dgm:spPr/>
      <dgm:t>
        <a:bodyPr/>
        <a:lstStyle/>
        <a:p>
          <a:pPr rtl="0"/>
          <a:r>
            <a:rPr lang="fr-FR" sz="18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T5 : </a:t>
          </a:r>
          <a:r>
            <a:rPr lang="fr-FR" sz="1800" dirty="0" err="1" smtClean="0">
              <a:latin typeface="Tahoma" panose="020B0604030504040204" pitchFamily="34" charset="0"/>
              <a:ea typeface="Tahoma" panose="020B0604030504040204" pitchFamily="34" charset="0"/>
              <a:cs typeface="Tahoma" panose="020B0604030504040204" pitchFamily="34" charset="0"/>
            </a:rPr>
            <a:t>Stubble</a:t>
          </a:r>
          <a:r>
            <a:rPr lang="fr-FR" sz="18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dirty="0" err="1" smtClean="0">
              <a:latin typeface="Tahoma" panose="020B0604030504040204" pitchFamily="34" charset="0"/>
              <a:ea typeface="Tahoma" panose="020B0604030504040204" pitchFamily="34" charset="0"/>
              <a:cs typeface="Tahoma" panose="020B0604030504040204" pitchFamily="34" charset="0"/>
            </a:rPr>
            <a:t>with</a:t>
          </a:r>
          <a:r>
            <a:rPr lang="fr-FR" sz="1800" dirty="0" smtClean="0">
              <a:latin typeface="Tahoma" panose="020B0604030504040204" pitchFamily="34" charset="0"/>
              <a:ea typeface="Tahoma" panose="020B0604030504040204" pitchFamily="34" charset="0"/>
              <a:cs typeface="Tahoma" panose="020B0604030504040204" pitchFamily="34" charset="0"/>
            </a:rPr>
            <a:t> disc </a:t>
          </a:r>
          <a:r>
            <a:rPr lang="fr-FR" sz="18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gm:t>
    </dgm:pt>
    <dgm:pt modelId="{23843D58-8171-49D2-A32F-0BF602BCEF67}" type="parTrans" cxnId="{7646DBCD-B70A-4D85-9C68-3B73E1DA2453}">
      <dgm:prSet/>
      <dgm:spPr/>
      <dgm:t>
        <a:bodyPr/>
        <a:lstStyle/>
        <a:p>
          <a:endParaRPr lang="fr-FR"/>
        </a:p>
      </dgm:t>
    </dgm:pt>
    <dgm:pt modelId="{2AB2A5ED-68C4-4542-8A8D-752C41425DD5}" type="sibTrans" cxnId="{7646DBCD-B70A-4D85-9C68-3B73E1DA2453}">
      <dgm:prSet/>
      <dgm:spPr/>
      <dgm:t>
        <a:bodyPr/>
        <a:lstStyle/>
        <a:p>
          <a:endParaRPr lang="fr-FR"/>
        </a:p>
      </dgm:t>
    </dgm:pt>
    <dgm:pt modelId="{AACACAE9-407E-49F9-A564-02380C30AA6F}" type="pres">
      <dgm:prSet presAssocID="{C0909CB2-A20D-41CE-902D-B965DDCE362E}" presName="Name0" presStyleCnt="0">
        <dgm:presLayoutVars>
          <dgm:dir/>
          <dgm:animLvl val="lvl"/>
          <dgm:resizeHandles val="exact"/>
        </dgm:presLayoutVars>
      </dgm:prSet>
      <dgm:spPr/>
      <dgm:t>
        <a:bodyPr/>
        <a:lstStyle/>
        <a:p>
          <a:endParaRPr lang="fr-FR"/>
        </a:p>
      </dgm:t>
    </dgm:pt>
    <dgm:pt modelId="{535255F1-F072-4BC1-9668-CBAB1AFCEB19}" type="pres">
      <dgm:prSet presAssocID="{0E6E18CC-D001-4074-BE78-2807DC62897B}" presName="linNode" presStyleCnt="0"/>
      <dgm:spPr/>
    </dgm:pt>
    <dgm:pt modelId="{CEC4787D-460A-4F3A-A30A-6966A3154D45}" type="pres">
      <dgm:prSet presAssocID="{0E6E18CC-D001-4074-BE78-2807DC62897B}" presName="parentText" presStyleLbl="node1" presStyleIdx="0" presStyleCnt="2" custScaleY="61507">
        <dgm:presLayoutVars>
          <dgm:chMax val="1"/>
          <dgm:bulletEnabled val="1"/>
        </dgm:presLayoutVars>
      </dgm:prSet>
      <dgm:spPr/>
      <dgm:t>
        <a:bodyPr/>
        <a:lstStyle/>
        <a:p>
          <a:endParaRPr lang="fr-FR"/>
        </a:p>
      </dgm:t>
    </dgm:pt>
    <dgm:pt modelId="{7395E09A-320A-4BDB-8C7E-77A45490C8D7}" type="pres">
      <dgm:prSet presAssocID="{0E6E18CC-D001-4074-BE78-2807DC62897B}" presName="descendantText" presStyleLbl="alignAccFollowNode1" presStyleIdx="0" presStyleCnt="2" custScaleY="62391">
        <dgm:presLayoutVars>
          <dgm:bulletEnabled val="1"/>
        </dgm:presLayoutVars>
      </dgm:prSet>
      <dgm:spPr/>
      <dgm:t>
        <a:bodyPr/>
        <a:lstStyle/>
        <a:p>
          <a:endParaRPr lang="fr-FR"/>
        </a:p>
      </dgm:t>
    </dgm:pt>
    <dgm:pt modelId="{C0228624-E2A5-4D01-A476-767DE24D4A83}" type="pres">
      <dgm:prSet presAssocID="{05370ABC-6AA7-4751-8B37-F353544AA934}" presName="sp" presStyleCnt="0"/>
      <dgm:spPr/>
    </dgm:pt>
    <dgm:pt modelId="{0B16D7DD-83BD-4A7A-BDCE-FEBB8262C37F}" type="pres">
      <dgm:prSet presAssocID="{783D4E2C-DE6A-4788-AC54-D408172E080E}" presName="linNode" presStyleCnt="0"/>
      <dgm:spPr/>
    </dgm:pt>
    <dgm:pt modelId="{7B66BD3D-2F43-47F2-8ACA-55DF1C568CE4}" type="pres">
      <dgm:prSet presAssocID="{783D4E2C-DE6A-4788-AC54-D408172E080E}" presName="parentText" presStyleLbl="node1" presStyleIdx="1" presStyleCnt="2" custScaleY="75571" custLinFactNeighborY="-8895">
        <dgm:presLayoutVars>
          <dgm:chMax val="1"/>
          <dgm:bulletEnabled val="1"/>
        </dgm:presLayoutVars>
      </dgm:prSet>
      <dgm:spPr/>
      <dgm:t>
        <a:bodyPr/>
        <a:lstStyle/>
        <a:p>
          <a:endParaRPr lang="fr-FR"/>
        </a:p>
      </dgm:t>
    </dgm:pt>
    <dgm:pt modelId="{686F65D4-EEF4-47D0-A926-653997330604}" type="pres">
      <dgm:prSet presAssocID="{783D4E2C-DE6A-4788-AC54-D408172E080E}" presName="descendantText" presStyleLbl="alignAccFollowNode1" presStyleIdx="1" presStyleCnt="2" custScaleX="96865" custScaleY="111222" custLinFactNeighborX="2603" custLinFactNeighborY="-11488">
        <dgm:presLayoutVars>
          <dgm:bulletEnabled val="1"/>
        </dgm:presLayoutVars>
      </dgm:prSet>
      <dgm:spPr/>
      <dgm:t>
        <a:bodyPr/>
        <a:lstStyle/>
        <a:p>
          <a:endParaRPr lang="fr-FR"/>
        </a:p>
      </dgm:t>
    </dgm:pt>
  </dgm:ptLst>
  <dgm:cxnLst>
    <dgm:cxn modelId="{83F4F963-C8EB-4BAA-BCBA-455DC7601DF8}" srcId="{783D4E2C-DE6A-4788-AC54-D408172E080E}" destId="{3FE9E007-2C9C-4C90-AC2B-2FAC13D85AA6}" srcOrd="0" destOrd="0" parTransId="{62462888-4018-48A4-A028-0104376E415D}" sibTransId="{358F7800-FAA9-402C-B713-8E8F89EAA794}"/>
    <dgm:cxn modelId="{53F64C06-1E68-46E8-800B-B2546241A22A}" type="presOf" srcId="{4A0B27DC-045E-44F5-9101-021B5FFC2537}" destId="{686F65D4-EEF4-47D0-A926-653997330604}" srcOrd="0" destOrd="2" presId="urn:microsoft.com/office/officeart/2005/8/layout/vList5"/>
    <dgm:cxn modelId="{D045E27C-AD8F-4B76-96BC-CE822230A6B6}" type="presOf" srcId="{7A0501CD-E454-44F8-80AC-632045C08CE0}" destId="{686F65D4-EEF4-47D0-A926-653997330604}" srcOrd="0" destOrd="4" presId="urn:microsoft.com/office/officeart/2005/8/layout/vList5"/>
    <dgm:cxn modelId="{91E5699D-524C-4FDA-89EC-B5DE30E5665B}" type="presOf" srcId="{58247122-5992-4144-B06F-5CB2B92C9FDC}" destId="{7395E09A-320A-4BDB-8C7E-77A45490C8D7}" srcOrd="0" destOrd="0" presId="urn:microsoft.com/office/officeart/2005/8/layout/vList5"/>
    <dgm:cxn modelId="{78F21629-BE7C-4D77-BF77-F65B68FB62E0}" type="presOf" srcId="{C0909CB2-A20D-41CE-902D-B965DDCE362E}" destId="{AACACAE9-407E-49F9-A564-02380C30AA6F}" srcOrd="0" destOrd="0" presId="urn:microsoft.com/office/officeart/2005/8/layout/vList5"/>
    <dgm:cxn modelId="{7646DBCD-B70A-4D85-9C68-3B73E1DA2453}" srcId="{783D4E2C-DE6A-4788-AC54-D408172E080E}" destId="{7A0501CD-E454-44F8-80AC-632045C08CE0}" srcOrd="4" destOrd="0" parTransId="{23843D58-8171-49D2-A32F-0BF602BCEF67}" sibTransId="{2AB2A5ED-68C4-4542-8A8D-752C41425DD5}"/>
    <dgm:cxn modelId="{C49F57FC-4D04-48AB-A511-5F3930A9451D}" type="presOf" srcId="{504C9E8E-4FA8-4C3F-A08C-540786A785B3}" destId="{686F65D4-EEF4-47D0-A926-653997330604}" srcOrd="0" destOrd="1" presId="urn:microsoft.com/office/officeart/2005/8/layout/vList5"/>
    <dgm:cxn modelId="{79E84B47-AE0A-4A4F-A645-FF10B6BF7521}" srcId="{783D4E2C-DE6A-4788-AC54-D408172E080E}" destId="{E2CABAC9-DD1A-4C4E-82E2-7DFA84DCE52D}" srcOrd="5" destOrd="0" parTransId="{FAB6ED6E-8F53-481B-B033-44689A4BC3FF}" sibTransId="{E84355BD-E936-4479-A66A-C612E5B2F7D8}"/>
    <dgm:cxn modelId="{041E5EF0-35E0-4E9E-BDCD-8D040FD267A4}" type="presOf" srcId="{E2CABAC9-DD1A-4C4E-82E2-7DFA84DCE52D}" destId="{686F65D4-EEF4-47D0-A926-653997330604}" srcOrd="0" destOrd="5" presId="urn:microsoft.com/office/officeart/2005/8/layout/vList5"/>
    <dgm:cxn modelId="{AD36B856-8353-4859-ABE8-7E0CAAEEA4AE}" srcId="{0E6E18CC-D001-4074-BE78-2807DC62897B}" destId="{19D79455-3B45-4F97-BCCE-C68A338CB264}" srcOrd="1" destOrd="0" parTransId="{75314579-0536-4FE5-8EA3-A86DAF1CF34D}" sibTransId="{015915D6-172E-4EE0-ACE1-29B6B2DB38FA}"/>
    <dgm:cxn modelId="{4E15A519-73A9-499E-86EB-0EF652E9DEF7}" srcId="{783D4E2C-DE6A-4788-AC54-D408172E080E}" destId="{504C9E8E-4FA8-4C3F-A08C-540786A785B3}" srcOrd="1" destOrd="0" parTransId="{39C300DA-07E1-468B-8C96-8D46332F9834}" sibTransId="{293D5405-4B1B-40F6-9659-A9F349B45EBF}"/>
    <dgm:cxn modelId="{0C5962A6-49C7-498C-920E-753E7D28DB2D}" type="presOf" srcId="{F6517A9A-E858-419D-B777-3842FAB93164}" destId="{686F65D4-EEF4-47D0-A926-653997330604}" srcOrd="0" destOrd="3" presId="urn:microsoft.com/office/officeart/2005/8/layout/vList5"/>
    <dgm:cxn modelId="{96A210AC-B5E9-4E07-AC66-DE53A3C97BBC}" srcId="{783D4E2C-DE6A-4788-AC54-D408172E080E}" destId="{4A0B27DC-045E-44F5-9101-021B5FFC2537}" srcOrd="2" destOrd="0" parTransId="{BFB85D5F-465F-43E6-BB11-CCF0B6C0E50E}" sibTransId="{0B265EBE-167B-49B4-8787-D2815DA9E421}"/>
    <dgm:cxn modelId="{560E2321-1060-425B-B76D-DA85F7880209}" srcId="{0E6E18CC-D001-4074-BE78-2807DC62897B}" destId="{58247122-5992-4144-B06F-5CB2B92C9FDC}" srcOrd="0" destOrd="0" parTransId="{66722D89-255E-4826-BC76-6D4CE3F4580A}" sibTransId="{399E2284-7F58-4391-ABFE-0BDED8A79E32}"/>
    <dgm:cxn modelId="{6D0F426B-011A-417C-804C-CAF22F71C428}" type="presOf" srcId="{0E6E18CC-D001-4074-BE78-2807DC62897B}" destId="{CEC4787D-460A-4F3A-A30A-6966A3154D45}" srcOrd="0" destOrd="0" presId="urn:microsoft.com/office/officeart/2005/8/layout/vList5"/>
    <dgm:cxn modelId="{502C5462-88E4-4480-A2ED-74710BC395E7}" srcId="{C0909CB2-A20D-41CE-902D-B965DDCE362E}" destId="{0E6E18CC-D001-4074-BE78-2807DC62897B}" srcOrd="0" destOrd="0" parTransId="{0BF57A9E-869F-4BA9-AFD2-BACBEAB1734A}" sibTransId="{05370ABC-6AA7-4751-8B37-F353544AA934}"/>
    <dgm:cxn modelId="{FD3C5E6E-9A6C-4FF3-8EEC-4618C3F956C4}" type="presOf" srcId="{3FE9E007-2C9C-4C90-AC2B-2FAC13D85AA6}" destId="{686F65D4-EEF4-47D0-A926-653997330604}" srcOrd="0" destOrd="0" presId="urn:microsoft.com/office/officeart/2005/8/layout/vList5"/>
    <dgm:cxn modelId="{5505EF8B-FA5D-4F09-AE05-2659D4656C75}" type="presOf" srcId="{783D4E2C-DE6A-4788-AC54-D408172E080E}" destId="{7B66BD3D-2F43-47F2-8ACA-55DF1C568CE4}" srcOrd="0" destOrd="0" presId="urn:microsoft.com/office/officeart/2005/8/layout/vList5"/>
    <dgm:cxn modelId="{4DE06122-E606-4E35-B15C-1D35CF7991C1}" srcId="{783D4E2C-DE6A-4788-AC54-D408172E080E}" destId="{F6517A9A-E858-419D-B777-3842FAB93164}" srcOrd="3" destOrd="0" parTransId="{B7B803C6-E16C-4417-888F-07026F7B6E47}" sibTransId="{097FF041-E913-49BB-B422-142EABCBE199}"/>
    <dgm:cxn modelId="{6DA73D12-1028-45E3-AE89-A7C32089838C}" srcId="{C0909CB2-A20D-41CE-902D-B965DDCE362E}" destId="{783D4E2C-DE6A-4788-AC54-D408172E080E}" srcOrd="1" destOrd="0" parTransId="{A82A4C13-7F6D-4DAC-A194-24CC8A73D463}" sibTransId="{8B497490-798F-4FB7-992A-5480613E5899}"/>
    <dgm:cxn modelId="{3B2478AF-28F9-42AA-B275-B60A24F1C3A3}" type="presOf" srcId="{19D79455-3B45-4F97-BCCE-C68A338CB264}" destId="{7395E09A-320A-4BDB-8C7E-77A45490C8D7}" srcOrd="0" destOrd="1" presId="urn:microsoft.com/office/officeart/2005/8/layout/vList5"/>
    <dgm:cxn modelId="{3BEB34FF-5A58-4D0D-910D-95DED382461A}" type="presParOf" srcId="{AACACAE9-407E-49F9-A564-02380C30AA6F}" destId="{535255F1-F072-4BC1-9668-CBAB1AFCEB19}" srcOrd="0" destOrd="0" presId="urn:microsoft.com/office/officeart/2005/8/layout/vList5"/>
    <dgm:cxn modelId="{D6D6DAD1-E978-4591-BDDF-FB011A3213B5}" type="presParOf" srcId="{535255F1-F072-4BC1-9668-CBAB1AFCEB19}" destId="{CEC4787D-460A-4F3A-A30A-6966A3154D45}" srcOrd="0" destOrd="0" presId="urn:microsoft.com/office/officeart/2005/8/layout/vList5"/>
    <dgm:cxn modelId="{950FC386-4172-4A9F-A202-69E4AAB46E20}" type="presParOf" srcId="{535255F1-F072-4BC1-9668-CBAB1AFCEB19}" destId="{7395E09A-320A-4BDB-8C7E-77A45490C8D7}" srcOrd="1" destOrd="0" presId="urn:microsoft.com/office/officeart/2005/8/layout/vList5"/>
    <dgm:cxn modelId="{6BC1859D-7E2F-41EA-B6D1-025ADCD7D6FF}" type="presParOf" srcId="{AACACAE9-407E-49F9-A564-02380C30AA6F}" destId="{C0228624-E2A5-4D01-A476-767DE24D4A83}" srcOrd="1" destOrd="0" presId="urn:microsoft.com/office/officeart/2005/8/layout/vList5"/>
    <dgm:cxn modelId="{A07E0249-4CD2-4DE9-B7C4-5A488E738D5F}" type="presParOf" srcId="{AACACAE9-407E-49F9-A564-02380C30AA6F}" destId="{0B16D7DD-83BD-4A7A-BDCE-FEBB8262C37F}" srcOrd="2" destOrd="0" presId="urn:microsoft.com/office/officeart/2005/8/layout/vList5"/>
    <dgm:cxn modelId="{12397128-6D6C-42E6-96B8-B3DF3F5BD6EB}" type="presParOf" srcId="{0B16D7DD-83BD-4A7A-BDCE-FEBB8262C37F}" destId="{7B66BD3D-2F43-47F2-8ACA-55DF1C568CE4}" srcOrd="0" destOrd="0" presId="urn:microsoft.com/office/officeart/2005/8/layout/vList5"/>
    <dgm:cxn modelId="{FC0F23CA-2C05-467C-81DA-098F157021D8}" type="presParOf" srcId="{0B16D7DD-83BD-4A7A-BDCE-FEBB8262C37F}" destId="{686F65D4-EEF4-47D0-A926-65399733060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BC2903E-FCFF-499A-80A8-B199B52FA95A}"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356105DA-6454-4C2B-B36D-48FDFC1C8708}">
      <dgm:prSet custT="1"/>
      <dgm:spPr/>
      <dgm:t>
        <a:bodyPr/>
        <a:lstStyle/>
        <a:p>
          <a:pPr algn="ctr" rtl="0"/>
          <a:r>
            <a:rPr lang="fr-FR" sz="2400" b="1" dirty="0" err="1" smtClean="0"/>
            <a:t>Experiment</a:t>
          </a:r>
          <a:r>
            <a:rPr lang="fr-FR" sz="2400" b="1" dirty="0" smtClean="0"/>
            <a:t> 2</a:t>
          </a:r>
          <a:r>
            <a:rPr lang="en-US" sz="2400" b="1" dirty="0" smtClean="0"/>
            <a:t> : Effects of various stubble management options of pea/barley forage on soil quality and crop productivity (On </a:t>
          </a:r>
          <a:r>
            <a:rPr lang="en-US" sz="2400" b="1" dirty="0" err="1" smtClean="0"/>
            <a:t>Khababa</a:t>
          </a:r>
          <a:r>
            <a:rPr lang="en-US" sz="2400" b="1" dirty="0" smtClean="0"/>
            <a:t> Farm)</a:t>
          </a:r>
          <a:endParaRPr lang="fr-FR" sz="2400" b="0" dirty="0">
            <a:solidFill>
              <a:schemeClr val="bg2">
                <a:lumMod val="10000"/>
              </a:schemeClr>
            </a:solidFill>
            <a:latin typeface="Arial" panose="020B0604020202020204" pitchFamily="34" charset="0"/>
            <a:cs typeface="Arial" panose="020B0604020202020204" pitchFamily="34" charset="0"/>
          </a:endParaRPr>
        </a:p>
      </dgm:t>
    </dgm:pt>
    <dgm:pt modelId="{E4A6029D-CAE8-4E47-A9B6-94FDD8EE3D1B}" type="parTrans" cxnId="{16E6B641-D11D-46E8-9C2D-8FAB4CC671B7}">
      <dgm:prSet/>
      <dgm:spPr/>
      <dgm:t>
        <a:bodyPr/>
        <a:lstStyle/>
        <a:p>
          <a:endParaRPr lang="fr-FR"/>
        </a:p>
      </dgm:t>
    </dgm:pt>
    <dgm:pt modelId="{7529A34F-C433-41C8-8224-DE23F9006650}" type="sibTrans" cxnId="{16E6B641-D11D-46E8-9C2D-8FAB4CC671B7}">
      <dgm:prSet/>
      <dgm:spPr/>
      <dgm:t>
        <a:bodyPr/>
        <a:lstStyle/>
        <a:p>
          <a:endParaRPr lang="fr-FR"/>
        </a:p>
      </dgm:t>
    </dgm:pt>
    <dgm:pt modelId="{C0089DAA-E647-4EED-BD7D-F84BD253CA7C}" type="pres">
      <dgm:prSet presAssocID="{8BC2903E-FCFF-499A-80A8-B199B52FA95A}" presName="linear" presStyleCnt="0">
        <dgm:presLayoutVars>
          <dgm:animLvl val="lvl"/>
          <dgm:resizeHandles val="exact"/>
        </dgm:presLayoutVars>
      </dgm:prSet>
      <dgm:spPr/>
      <dgm:t>
        <a:bodyPr/>
        <a:lstStyle/>
        <a:p>
          <a:endParaRPr lang="fr-FR"/>
        </a:p>
      </dgm:t>
    </dgm:pt>
    <dgm:pt modelId="{8405D572-A7F2-4130-94FB-6860479288C4}" type="pres">
      <dgm:prSet presAssocID="{356105DA-6454-4C2B-B36D-48FDFC1C8708}" presName="parentText" presStyleLbl="node1" presStyleIdx="0" presStyleCnt="1" custScaleY="386435" custLinFactNeighborY="-15868">
        <dgm:presLayoutVars>
          <dgm:chMax val="0"/>
          <dgm:bulletEnabled val="1"/>
        </dgm:presLayoutVars>
      </dgm:prSet>
      <dgm:spPr/>
      <dgm:t>
        <a:bodyPr/>
        <a:lstStyle/>
        <a:p>
          <a:endParaRPr lang="fr-FR"/>
        </a:p>
      </dgm:t>
    </dgm:pt>
  </dgm:ptLst>
  <dgm:cxnLst>
    <dgm:cxn modelId="{EFFAD051-5127-4623-8217-01300FDE777F}" type="presOf" srcId="{8BC2903E-FCFF-499A-80A8-B199B52FA95A}" destId="{C0089DAA-E647-4EED-BD7D-F84BD253CA7C}" srcOrd="0" destOrd="0" presId="urn:microsoft.com/office/officeart/2005/8/layout/vList2"/>
    <dgm:cxn modelId="{16E6B641-D11D-46E8-9C2D-8FAB4CC671B7}" srcId="{8BC2903E-FCFF-499A-80A8-B199B52FA95A}" destId="{356105DA-6454-4C2B-B36D-48FDFC1C8708}" srcOrd="0" destOrd="0" parTransId="{E4A6029D-CAE8-4E47-A9B6-94FDD8EE3D1B}" sibTransId="{7529A34F-C433-41C8-8224-DE23F9006650}"/>
    <dgm:cxn modelId="{DD4693E5-891B-4B36-ACAD-F9DED78AFB79}" type="presOf" srcId="{356105DA-6454-4C2B-B36D-48FDFC1C8708}" destId="{8405D572-A7F2-4130-94FB-6860479288C4}" srcOrd="0" destOrd="0" presId="urn:microsoft.com/office/officeart/2005/8/layout/vList2"/>
    <dgm:cxn modelId="{23712D3F-E498-4AC1-9D65-47648D054C13}" type="presParOf" srcId="{C0089DAA-E647-4EED-BD7D-F84BD253CA7C}" destId="{8405D572-A7F2-4130-94FB-6860479288C4}"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3097249-CFC9-4C6B-BE8C-8295FD42E1DB}"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F7E4D8D6-2EB9-40EA-A802-5D3362583A50}">
      <dgm:prSet custT="1"/>
      <dgm:spPr/>
      <dgm:t>
        <a:bodyPr/>
        <a:lstStyle/>
        <a:p>
          <a:pPr algn="ctr" rtl="0"/>
          <a:r>
            <a:rPr lang="en-US" sz="2800" b="1" dirty="0" smtClean="0">
              <a:solidFill>
                <a:schemeClr val="tx1"/>
              </a:solidFill>
              <a:latin typeface="+mn-lt"/>
              <a:cs typeface="Arial" panose="020B0604020202020204" pitchFamily="34" charset="0"/>
            </a:rPr>
            <a:t>Site-specific conservation agriculture technology packages fine-tuned and disseminated for enhanced farm productivity, resource use efficiency and profitability</a:t>
          </a:r>
          <a:r>
            <a:rPr lang="fr-FR" sz="2800" b="1" dirty="0" smtClean="0">
              <a:solidFill>
                <a:schemeClr val="tx1"/>
              </a:solidFill>
              <a:latin typeface="+mn-lt"/>
              <a:cs typeface="Arial" panose="020B0604020202020204" pitchFamily="34" charset="0"/>
            </a:rPr>
            <a:t>.</a:t>
          </a:r>
          <a:endParaRPr lang="fr-FR" sz="2800" b="1" dirty="0">
            <a:solidFill>
              <a:schemeClr val="tx1"/>
            </a:solidFill>
            <a:latin typeface="+mn-lt"/>
            <a:cs typeface="Arial" panose="020B0604020202020204" pitchFamily="34" charset="0"/>
          </a:endParaRPr>
        </a:p>
      </dgm:t>
    </dgm:pt>
    <dgm:pt modelId="{4A9F56D0-598E-4EC9-B8AE-166EDC20A1E2}" type="parTrans" cxnId="{8290F8DD-F8F6-49C7-B1D8-DECD1DD5CC8C}">
      <dgm:prSet/>
      <dgm:spPr/>
      <dgm:t>
        <a:bodyPr/>
        <a:lstStyle/>
        <a:p>
          <a:endParaRPr lang="fr-FR"/>
        </a:p>
      </dgm:t>
    </dgm:pt>
    <dgm:pt modelId="{A99828B3-0011-43BC-BBDB-A474C204476C}" type="sibTrans" cxnId="{8290F8DD-F8F6-49C7-B1D8-DECD1DD5CC8C}">
      <dgm:prSet/>
      <dgm:spPr/>
      <dgm:t>
        <a:bodyPr/>
        <a:lstStyle/>
        <a:p>
          <a:endParaRPr lang="fr-FR"/>
        </a:p>
      </dgm:t>
    </dgm:pt>
    <dgm:pt modelId="{9FC92348-C1B8-4206-96B7-1B55EE897983}" type="pres">
      <dgm:prSet presAssocID="{33097249-CFC9-4C6B-BE8C-8295FD42E1DB}" presName="linear" presStyleCnt="0">
        <dgm:presLayoutVars>
          <dgm:animLvl val="lvl"/>
          <dgm:resizeHandles val="exact"/>
        </dgm:presLayoutVars>
      </dgm:prSet>
      <dgm:spPr/>
      <dgm:t>
        <a:bodyPr/>
        <a:lstStyle/>
        <a:p>
          <a:endParaRPr lang="fr-FR"/>
        </a:p>
      </dgm:t>
    </dgm:pt>
    <dgm:pt modelId="{A501A074-7184-459B-87F5-292B055975E5}" type="pres">
      <dgm:prSet presAssocID="{F7E4D8D6-2EB9-40EA-A802-5D3362583A50}" presName="parentText" presStyleLbl="node1" presStyleIdx="0" presStyleCnt="1">
        <dgm:presLayoutVars>
          <dgm:chMax val="0"/>
          <dgm:bulletEnabled val="1"/>
        </dgm:presLayoutVars>
      </dgm:prSet>
      <dgm:spPr/>
      <dgm:t>
        <a:bodyPr/>
        <a:lstStyle/>
        <a:p>
          <a:endParaRPr lang="fr-FR"/>
        </a:p>
      </dgm:t>
    </dgm:pt>
  </dgm:ptLst>
  <dgm:cxnLst>
    <dgm:cxn modelId="{8290F8DD-F8F6-49C7-B1D8-DECD1DD5CC8C}" srcId="{33097249-CFC9-4C6B-BE8C-8295FD42E1DB}" destId="{F7E4D8D6-2EB9-40EA-A802-5D3362583A50}" srcOrd="0" destOrd="0" parTransId="{4A9F56D0-598E-4EC9-B8AE-166EDC20A1E2}" sibTransId="{A99828B3-0011-43BC-BBDB-A474C204476C}"/>
    <dgm:cxn modelId="{DCB93551-A925-4912-B99C-73E48E5608B6}" type="presOf" srcId="{33097249-CFC9-4C6B-BE8C-8295FD42E1DB}" destId="{9FC92348-C1B8-4206-96B7-1B55EE897983}" srcOrd="0" destOrd="0" presId="urn:microsoft.com/office/officeart/2005/8/layout/vList2"/>
    <dgm:cxn modelId="{D69685AF-D424-4232-BE7A-F031F37858F2}" type="presOf" srcId="{F7E4D8D6-2EB9-40EA-A802-5D3362583A50}" destId="{A501A074-7184-459B-87F5-292B055975E5}" srcOrd="0" destOrd="0" presId="urn:microsoft.com/office/officeart/2005/8/layout/vList2"/>
    <dgm:cxn modelId="{ADAA225C-5B31-4FCC-882C-EFBD7DD50ADC}" type="presParOf" srcId="{9FC92348-C1B8-4206-96B7-1B55EE897983}" destId="{A501A074-7184-459B-87F5-292B055975E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BD7568D-B9A4-4EFC-83AE-A49E45A9B948}" type="doc">
      <dgm:prSet loTypeId="urn:microsoft.com/office/officeart/2005/8/layout/process1" loCatId="process" qsTypeId="urn:microsoft.com/office/officeart/2005/8/quickstyle/simple3" qsCatId="simple" csTypeId="urn:microsoft.com/office/officeart/2005/8/colors/accent1_2" csCatId="accent1" phldr="1"/>
      <dgm:spPr/>
      <dgm:t>
        <a:bodyPr/>
        <a:lstStyle/>
        <a:p>
          <a:endParaRPr lang="fr-FR"/>
        </a:p>
      </dgm:t>
    </dgm:pt>
    <dgm:pt modelId="{BF97B954-BC41-4C32-9DFC-BE44F84C7A11}">
      <dgm:prSet custT="1"/>
      <dgm:spPr/>
      <dgm:t>
        <a:bodyPr/>
        <a:lstStyle/>
        <a:p>
          <a:pPr algn="l" rtl="0"/>
          <a:r>
            <a:rPr lang="en-US" sz="2000" dirty="0" smtClean="0">
              <a:latin typeface="+mn-lt"/>
              <a:cs typeface="Arial" panose="020B0604020202020204" pitchFamily="34" charset="0"/>
            </a:rPr>
            <a:t>Awareness and adoption of conservation agriculture , improved crop management among farmers </a:t>
          </a:r>
        </a:p>
        <a:p>
          <a:pPr algn="l" rtl="0"/>
          <a:r>
            <a:rPr lang="en-US" sz="2000" dirty="0" smtClean="0">
              <a:latin typeface="+mn-lt"/>
              <a:cs typeface="Arial" panose="020B0604020202020204" pitchFamily="34" charset="0"/>
            </a:rPr>
            <a:t>Demonstration of ZT seeders on farm.</a:t>
          </a:r>
          <a:endParaRPr lang="fr-FR" sz="2000" dirty="0" smtClean="0">
            <a:latin typeface="+mn-lt"/>
            <a:cs typeface="Arial" panose="020B0604020202020204" pitchFamily="34" charset="0"/>
          </a:endParaRPr>
        </a:p>
        <a:p>
          <a:pPr algn="l"/>
          <a:endParaRPr lang="fr-FR" sz="1800" b="1" i="0" baseline="0" dirty="0">
            <a:latin typeface="Arial" panose="020B0604020202020204" pitchFamily="34" charset="0"/>
            <a:cs typeface="Arial" panose="020B0604020202020204" pitchFamily="34" charset="0"/>
          </a:endParaRPr>
        </a:p>
      </dgm:t>
    </dgm:pt>
    <dgm:pt modelId="{255E19EF-2550-4FC6-941E-6597F9E1521E}" type="parTrans" cxnId="{09C1328B-7C67-4F30-8BD1-F052DB599513}">
      <dgm:prSet/>
      <dgm:spPr/>
      <dgm:t>
        <a:bodyPr/>
        <a:lstStyle/>
        <a:p>
          <a:pPr algn="l"/>
          <a:endParaRPr lang="fr-FR"/>
        </a:p>
      </dgm:t>
    </dgm:pt>
    <dgm:pt modelId="{B1480A13-EE03-4740-969F-28003ACFC853}" type="sibTrans" cxnId="{09C1328B-7C67-4F30-8BD1-F052DB599513}">
      <dgm:prSet/>
      <dgm:spPr/>
      <dgm:t>
        <a:bodyPr/>
        <a:lstStyle/>
        <a:p>
          <a:pPr algn="l"/>
          <a:endParaRPr lang="fr-FR"/>
        </a:p>
      </dgm:t>
    </dgm:pt>
    <dgm:pt modelId="{76A1F66F-EA20-461E-ABF2-EAE659B6F958}">
      <dgm:prSet custT="1"/>
      <dgm:spPr/>
      <dgm:t>
        <a:bodyPr/>
        <a:lstStyle/>
        <a:p>
          <a:pPr algn="l"/>
          <a:r>
            <a:rPr lang="en-US" sz="2000" dirty="0" smtClean="0">
              <a:latin typeface="+mn-lt"/>
              <a:cs typeface="Arial" panose="020B0604020202020204" pitchFamily="34" charset="0"/>
            </a:rPr>
            <a:t>Investigate issues such as weed management and crop rotation through on-farm trials in conservation agriculture systems.  </a:t>
          </a:r>
          <a:endParaRPr lang="fr-FR" sz="2000" dirty="0">
            <a:latin typeface="+mn-lt"/>
            <a:cs typeface="Arial" panose="020B0604020202020204" pitchFamily="34" charset="0"/>
          </a:endParaRPr>
        </a:p>
      </dgm:t>
    </dgm:pt>
    <dgm:pt modelId="{F23539E8-51EB-45EC-9C71-7171EE029F53}" type="sibTrans" cxnId="{CD327D61-75D9-483E-8E92-13FBD272F1EE}">
      <dgm:prSet/>
      <dgm:spPr/>
      <dgm:t>
        <a:bodyPr/>
        <a:lstStyle/>
        <a:p>
          <a:pPr algn="l"/>
          <a:endParaRPr lang="fr-FR"/>
        </a:p>
      </dgm:t>
    </dgm:pt>
    <dgm:pt modelId="{9B49DDBB-6B4D-4DDE-8429-8C2696BA02F6}" type="parTrans" cxnId="{CD327D61-75D9-483E-8E92-13FBD272F1EE}">
      <dgm:prSet/>
      <dgm:spPr/>
      <dgm:t>
        <a:bodyPr/>
        <a:lstStyle/>
        <a:p>
          <a:pPr algn="l"/>
          <a:endParaRPr lang="fr-FR"/>
        </a:p>
      </dgm:t>
    </dgm:pt>
    <dgm:pt modelId="{EE58076F-F92B-4F39-A451-0F6690D0D936}" type="pres">
      <dgm:prSet presAssocID="{CBD7568D-B9A4-4EFC-83AE-A49E45A9B948}" presName="Name0" presStyleCnt="0">
        <dgm:presLayoutVars>
          <dgm:dir/>
          <dgm:resizeHandles val="exact"/>
        </dgm:presLayoutVars>
      </dgm:prSet>
      <dgm:spPr/>
      <dgm:t>
        <a:bodyPr/>
        <a:lstStyle/>
        <a:p>
          <a:endParaRPr lang="fr-FR"/>
        </a:p>
      </dgm:t>
    </dgm:pt>
    <dgm:pt modelId="{BE117976-8EE9-4612-A9BD-B8DA858E56E1}" type="pres">
      <dgm:prSet presAssocID="{BF97B954-BC41-4C32-9DFC-BE44F84C7A11}" presName="node" presStyleLbl="node1" presStyleIdx="0" presStyleCnt="2" custScaleX="134389">
        <dgm:presLayoutVars>
          <dgm:bulletEnabled val="1"/>
        </dgm:presLayoutVars>
      </dgm:prSet>
      <dgm:spPr/>
      <dgm:t>
        <a:bodyPr/>
        <a:lstStyle/>
        <a:p>
          <a:endParaRPr lang="fr-FR"/>
        </a:p>
      </dgm:t>
    </dgm:pt>
    <dgm:pt modelId="{4331BE99-6310-4F9D-AF0B-D9B9A2593D7A}" type="pres">
      <dgm:prSet presAssocID="{B1480A13-EE03-4740-969F-28003ACFC853}" presName="sibTrans" presStyleLbl="sibTrans2D1" presStyleIdx="0" presStyleCnt="1" custAng="16200000" custFlipVert="1" custFlipHor="0" custScaleX="53574" custScaleY="98338" custLinFactY="-50208" custLinFactNeighborX="-13201" custLinFactNeighborY="-100000"/>
      <dgm:spPr/>
      <dgm:t>
        <a:bodyPr/>
        <a:lstStyle/>
        <a:p>
          <a:endParaRPr lang="fr-FR"/>
        </a:p>
      </dgm:t>
    </dgm:pt>
    <dgm:pt modelId="{FA450870-1775-4F3E-9AFF-34408871287C}" type="pres">
      <dgm:prSet presAssocID="{B1480A13-EE03-4740-969F-28003ACFC853}" presName="connectorText" presStyleLbl="sibTrans2D1" presStyleIdx="0" presStyleCnt="1"/>
      <dgm:spPr/>
      <dgm:t>
        <a:bodyPr/>
        <a:lstStyle/>
        <a:p>
          <a:endParaRPr lang="fr-FR"/>
        </a:p>
      </dgm:t>
    </dgm:pt>
    <dgm:pt modelId="{51A1FA52-A735-49F1-B514-E0C888056BAF}" type="pres">
      <dgm:prSet presAssocID="{76A1F66F-EA20-461E-ABF2-EAE659B6F958}" presName="node" presStyleLbl="node1" presStyleIdx="1" presStyleCnt="2">
        <dgm:presLayoutVars>
          <dgm:bulletEnabled val="1"/>
        </dgm:presLayoutVars>
      </dgm:prSet>
      <dgm:spPr/>
      <dgm:t>
        <a:bodyPr/>
        <a:lstStyle/>
        <a:p>
          <a:endParaRPr lang="fr-FR"/>
        </a:p>
      </dgm:t>
    </dgm:pt>
  </dgm:ptLst>
  <dgm:cxnLst>
    <dgm:cxn modelId="{116D39CB-D764-4302-A61D-D73C49C64439}" type="presOf" srcId="{B1480A13-EE03-4740-969F-28003ACFC853}" destId="{FA450870-1775-4F3E-9AFF-34408871287C}" srcOrd="1" destOrd="0" presId="urn:microsoft.com/office/officeart/2005/8/layout/process1"/>
    <dgm:cxn modelId="{9E183A84-F27D-40EF-B320-2651C46040E3}" type="presOf" srcId="{B1480A13-EE03-4740-969F-28003ACFC853}" destId="{4331BE99-6310-4F9D-AF0B-D9B9A2593D7A}" srcOrd="0" destOrd="0" presId="urn:microsoft.com/office/officeart/2005/8/layout/process1"/>
    <dgm:cxn modelId="{8208DF41-728A-4401-9F67-5334F33E8E14}" type="presOf" srcId="{CBD7568D-B9A4-4EFC-83AE-A49E45A9B948}" destId="{EE58076F-F92B-4F39-A451-0F6690D0D936}" srcOrd="0" destOrd="0" presId="urn:microsoft.com/office/officeart/2005/8/layout/process1"/>
    <dgm:cxn modelId="{E18CBF34-52EF-4F22-A3AA-9753A9DAE923}" type="presOf" srcId="{76A1F66F-EA20-461E-ABF2-EAE659B6F958}" destId="{51A1FA52-A735-49F1-B514-E0C888056BAF}" srcOrd="0" destOrd="0" presId="urn:microsoft.com/office/officeart/2005/8/layout/process1"/>
    <dgm:cxn modelId="{BDF1BF37-EE55-4C34-986C-A0E45DFD1A49}" type="presOf" srcId="{BF97B954-BC41-4C32-9DFC-BE44F84C7A11}" destId="{BE117976-8EE9-4612-A9BD-B8DA858E56E1}" srcOrd="0" destOrd="0" presId="urn:microsoft.com/office/officeart/2005/8/layout/process1"/>
    <dgm:cxn modelId="{CD327D61-75D9-483E-8E92-13FBD272F1EE}" srcId="{CBD7568D-B9A4-4EFC-83AE-A49E45A9B948}" destId="{76A1F66F-EA20-461E-ABF2-EAE659B6F958}" srcOrd="1" destOrd="0" parTransId="{9B49DDBB-6B4D-4DDE-8429-8C2696BA02F6}" sibTransId="{F23539E8-51EB-45EC-9C71-7171EE029F53}"/>
    <dgm:cxn modelId="{09C1328B-7C67-4F30-8BD1-F052DB599513}" srcId="{CBD7568D-B9A4-4EFC-83AE-A49E45A9B948}" destId="{BF97B954-BC41-4C32-9DFC-BE44F84C7A11}" srcOrd="0" destOrd="0" parTransId="{255E19EF-2550-4FC6-941E-6597F9E1521E}" sibTransId="{B1480A13-EE03-4740-969F-28003ACFC853}"/>
    <dgm:cxn modelId="{F89019C1-12E6-4308-9B56-E713362D5F42}" type="presParOf" srcId="{EE58076F-F92B-4F39-A451-0F6690D0D936}" destId="{BE117976-8EE9-4612-A9BD-B8DA858E56E1}" srcOrd="0" destOrd="0" presId="urn:microsoft.com/office/officeart/2005/8/layout/process1"/>
    <dgm:cxn modelId="{AE4BB0CE-96F9-4F1D-8A97-33F727A562F1}" type="presParOf" srcId="{EE58076F-F92B-4F39-A451-0F6690D0D936}" destId="{4331BE99-6310-4F9D-AF0B-D9B9A2593D7A}" srcOrd="1" destOrd="0" presId="urn:microsoft.com/office/officeart/2005/8/layout/process1"/>
    <dgm:cxn modelId="{6494801B-A52D-48CF-BA04-EDC935D839D6}" type="presParOf" srcId="{4331BE99-6310-4F9D-AF0B-D9B9A2593D7A}" destId="{FA450870-1775-4F3E-9AFF-34408871287C}" srcOrd="0" destOrd="0" presId="urn:microsoft.com/office/officeart/2005/8/layout/process1"/>
    <dgm:cxn modelId="{7035E2D0-F4AA-455E-9F14-3CEC7F8F6237}" type="presParOf" srcId="{EE58076F-F92B-4F39-A451-0F6690D0D936}" destId="{51A1FA52-A735-49F1-B514-E0C888056BAF}" srcOrd="2" destOrd="0" presId="urn:microsoft.com/office/officeart/2005/8/layout/process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0D74B8B-B84F-4D45-8DBD-2EA06DBAC74F}" type="doc">
      <dgm:prSet loTypeId="urn:microsoft.com/office/officeart/2005/8/layout/vList5" loCatId="list" qsTypeId="urn:microsoft.com/office/officeart/2005/8/quickstyle/simple3" qsCatId="simple" csTypeId="urn:microsoft.com/office/officeart/2005/8/colors/accent1_2" csCatId="accent1" phldr="1"/>
      <dgm:spPr/>
      <dgm:t>
        <a:bodyPr/>
        <a:lstStyle/>
        <a:p>
          <a:endParaRPr lang="fr-FR"/>
        </a:p>
      </dgm:t>
    </dgm:pt>
    <dgm:pt modelId="{FC171DDF-933F-46EB-887A-07C158FE9E44}">
      <dgm:prSet/>
      <dgm:spPr/>
      <dgm:t>
        <a:bodyPr/>
        <a:lstStyle/>
        <a:p>
          <a:pPr rtl="0"/>
          <a:r>
            <a:rPr kumimoji="1" lang="en-US" b="1" dirty="0" smtClean="0"/>
            <a:t>1 . Weeds </a:t>
          </a:r>
          <a:r>
            <a:rPr kumimoji="1" lang="en-US" b="1" dirty="0" smtClean="0"/>
            <a:t>management</a:t>
          </a:r>
          <a:endParaRPr kumimoji="1" lang="en-US" b="1" dirty="0"/>
        </a:p>
      </dgm:t>
    </dgm:pt>
    <dgm:pt modelId="{370EB00B-B089-4721-991C-79D5D758C37A}" type="parTrans" cxnId="{512BE93B-858A-4D5F-A749-E4A3B79995C2}">
      <dgm:prSet/>
      <dgm:spPr/>
      <dgm:t>
        <a:bodyPr/>
        <a:lstStyle/>
        <a:p>
          <a:endParaRPr lang="fr-FR"/>
        </a:p>
      </dgm:t>
    </dgm:pt>
    <dgm:pt modelId="{4C8B3F55-5D1A-49EF-80FF-FAEB92315E6C}" type="sibTrans" cxnId="{512BE93B-858A-4D5F-A749-E4A3B79995C2}">
      <dgm:prSet/>
      <dgm:spPr/>
      <dgm:t>
        <a:bodyPr/>
        <a:lstStyle/>
        <a:p>
          <a:endParaRPr lang="fr-FR"/>
        </a:p>
      </dgm:t>
    </dgm:pt>
    <dgm:pt modelId="{AFF49372-F24A-47AB-967F-1CDCA4AAB1F3}">
      <dgm:prSet/>
      <dgm:spPr/>
      <dgm:t>
        <a:bodyPr/>
        <a:lstStyle/>
        <a:p>
          <a:pPr rtl="0"/>
          <a:r>
            <a:rPr kumimoji="1" lang="en-US" b="1" dirty="0" smtClean="0"/>
            <a:t>2. Rotation</a:t>
          </a:r>
          <a:endParaRPr lang="fr-FR" dirty="0"/>
        </a:p>
      </dgm:t>
    </dgm:pt>
    <dgm:pt modelId="{CBE783F7-9A79-403B-AED8-9738ED302277}" type="parTrans" cxnId="{EB01FE36-2788-4A3C-BE52-131BDDD8F51E}">
      <dgm:prSet/>
      <dgm:spPr/>
      <dgm:t>
        <a:bodyPr/>
        <a:lstStyle/>
        <a:p>
          <a:endParaRPr lang="fr-FR"/>
        </a:p>
      </dgm:t>
    </dgm:pt>
    <dgm:pt modelId="{8F845D20-BE4F-4C6D-AD3B-82958EC95218}" type="sibTrans" cxnId="{EB01FE36-2788-4A3C-BE52-131BDDD8F51E}">
      <dgm:prSet/>
      <dgm:spPr/>
      <dgm:t>
        <a:bodyPr/>
        <a:lstStyle/>
        <a:p>
          <a:endParaRPr lang="fr-FR"/>
        </a:p>
      </dgm:t>
    </dgm:pt>
    <dgm:pt modelId="{8A82A746-AB00-435A-8629-74A9BE783BA9}">
      <dgm:prSet/>
      <dgm:spPr/>
      <dgm:t>
        <a:bodyPr/>
        <a:lstStyle/>
        <a:p>
          <a:pPr rtl="0"/>
          <a:r>
            <a:rPr kumimoji="1" lang="en-US" b="1" dirty="0" smtClean="0"/>
            <a:t>3. Alley cropping </a:t>
          </a:r>
          <a:endParaRPr kumimoji="1" lang="en-US" b="1" dirty="0"/>
        </a:p>
      </dgm:t>
    </dgm:pt>
    <dgm:pt modelId="{EDCF7358-2C74-47F9-9622-2CDBA4A96809}" type="parTrans" cxnId="{B52648FC-6825-4D00-A16E-892AA16524C5}">
      <dgm:prSet/>
      <dgm:spPr/>
      <dgm:t>
        <a:bodyPr/>
        <a:lstStyle/>
        <a:p>
          <a:endParaRPr lang="fr-FR"/>
        </a:p>
      </dgm:t>
    </dgm:pt>
    <dgm:pt modelId="{1CDC21BE-080D-4208-BF12-8C27661A88FF}" type="sibTrans" cxnId="{B52648FC-6825-4D00-A16E-892AA16524C5}">
      <dgm:prSet/>
      <dgm:spPr/>
      <dgm:t>
        <a:bodyPr/>
        <a:lstStyle/>
        <a:p>
          <a:endParaRPr lang="fr-FR"/>
        </a:p>
      </dgm:t>
    </dgm:pt>
    <dgm:pt modelId="{0D4F031B-6103-4B96-B65F-56BAB1F4AF7B}">
      <dgm:prSet/>
      <dgm:spPr/>
      <dgm:t>
        <a:bodyPr/>
        <a:lstStyle/>
        <a:p>
          <a:pPr rtl="0"/>
          <a:r>
            <a:rPr kumimoji="1" lang="en-US" b="1" dirty="0" smtClean="0"/>
            <a:t>4. Sowing date</a:t>
          </a:r>
          <a:endParaRPr kumimoji="1" lang="en-US" b="1" dirty="0"/>
        </a:p>
      </dgm:t>
    </dgm:pt>
    <dgm:pt modelId="{12538E34-A03E-4268-9160-6C040B0E45A3}" type="parTrans" cxnId="{37491806-19E6-4507-A89E-DFFF030A39AB}">
      <dgm:prSet/>
      <dgm:spPr/>
      <dgm:t>
        <a:bodyPr/>
        <a:lstStyle/>
        <a:p>
          <a:endParaRPr lang="fr-FR"/>
        </a:p>
      </dgm:t>
    </dgm:pt>
    <dgm:pt modelId="{F5F5D7C9-3CDC-46A5-AC5B-A04ABC0CD888}" type="sibTrans" cxnId="{37491806-19E6-4507-A89E-DFFF030A39AB}">
      <dgm:prSet/>
      <dgm:spPr/>
      <dgm:t>
        <a:bodyPr/>
        <a:lstStyle/>
        <a:p>
          <a:endParaRPr lang="fr-FR"/>
        </a:p>
      </dgm:t>
    </dgm:pt>
    <dgm:pt modelId="{875F983A-5058-4EE5-B273-B9E8036CB45F}">
      <dgm:prSet/>
      <dgm:spPr/>
      <dgm:t>
        <a:bodyPr/>
        <a:lstStyle/>
        <a:p>
          <a:pPr rtl="0"/>
          <a:r>
            <a:rPr kumimoji="1" lang="en-US" b="1" dirty="0" smtClean="0"/>
            <a:t>5. Demonstration trials</a:t>
          </a:r>
          <a:endParaRPr kumimoji="1" lang="en-US" b="1" dirty="0"/>
        </a:p>
      </dgm:t>
    </dgm:pt>
    <dgm:pt modelId="{CCF7EA38-42FA-487F-A26A-854AEE576BD6}" type="parTrans" cxnId="{C46630B6-FC3D-42E3-B330-6E8D38F01726}">
      <dgm:prSet/>
      <dgm:spPr/>
      <dgm:t>
        <a:bodyPr/>
        <a:lstStyle/>
        <a:p>
          <a:endParaRPr lang="fr-FR"/>
        </a:p>
      </dgm:t>
    </dgm:pt>
    <dgm:pt modelId="{D0CD0F5A-05A7-49C3-A2C7-2B923EA3B119}" type="sibTrans" cxnId="{C46630B6-FC3D-42E3-B330-6E8D38F01726}">
      <dgm:prSet/>
      <dgm:spPr/>
      <dgm:t>
        <a:bodyPr/>
        <a:lstStyle/>
        <a:p>
          <a:endParaRPr lang="fr-FR"/>
        </a:p>
      </dgm:t>
    </dgm:pt>
    <dgm:pt modelId="{3E54BAF3-666D-4CCE-8BBB-37520F8D734A}" type="pres">
      <dgm:prSet presAssocID="{80D74B8B-B84F-4D45-8DBD-2EA06DBAC74F}" presName="Name0" presStyleCnt="0">
        <dgm:presLayoutVars>
          <dgm:dir/>
          <dgm:animLvl val="lvl"/>
          <dgm:resizeHandles val="exact"/>
        </dgm:presLayoutVars>
      </dgm:prSet>
      <dgm:spPr/>
      <dgm:t>
        <a:bodyPr/>
        <a:lstStyle/>
        <a:p>
          <a:endParaRPr lang="fr-FR"/>
        </a:p>
      </dgm:t>
    </dgm:pt>
    <dgm:pt modelId="{CF1F5072-C7D5-43DB-AD5C-90ECABCC1E70}" type="pres">
      <dgm:prSet presAssocID="{FC171DDF-933F-46EB-887A-07C158FE9E44}" presName="linNode" presStyleCnt="0"/>
      <dgm:spPr/>
      <dgm:t>
        <a:bodyPr/>
        <a:lstStyle/>
        <a:p>
          <a:endParaRPr lang="fr-FR"/>
        </a:p>
      </dgm:t>
    </dgm:pt>
    <dgm:pt modelId="{4B15842D-69A2-42C6-9723-7913088F1904}" type="pres">
      <dgm:prSet presAssocID="{FC171DDF-933F-46EB-887A-07C158FE9E44}" presName="parentText" presStyleLbl="node1" presStyleIdx="0" presStyleCnt="5" custScaleX="95118" custScaleY="69398" custLinFactNeighborX="-99051" custLinFactNeighborY="-151">
        <dgm:presLayoutVars>
          <dgm:chMax val="1"/>
          <dgm:bulletEnabled val="1"/>
        </dgm:presLayoutVars>
      </dgm:prSet>
      <dgm:spPr/>
      <dgm:t>
        <a:bodyPr/>
        <a:lstStyle/>
        <a:p>
          <a:endParaRPr lang="fr-FR"/>
        </a:p>
      </dgm:t>
    </dgm:pt>
    <dgm:pt modelId="{318DC085-603B-4757-9A05-769643B6E2B2}" type="pres">
      <dgm:prSet presAssocID="{4C8B3F55-5D1A-49EF-80FF-FAEB92315E6C}" presName="sp" presStyleCnt="0"/>
      <dgm:spPr/>
      <dgm:t>
        <a:bodyPr/>
        <a:lstStyle/>
        <a:p>
          <a:endParaRPr lang="fr-FR"/>
        </a:p>
      </dgm:t>
    </dgm:pt>
    <dgm:pt modelId="{22EFC32A-1646-4BB4-9F12-ED45D78ADCDF}" type="pres">
      <dgm:prSet presAssocID="{AFF49372-F24A-47AB-967F-1CDCA4AAB1F3}" presName="linNode" presStyleCnt="0"/>
      <dgm:spPr/>
      <dgm:t>
        <a:bodyPr/>
        <a:lstStyle/>
        <a:p>
          <a:endParaRPr lang="fr-FR"/>
        </a:p>
      </dgm:t>
    </dgm:pt>
    <dgm:pt modelId="{8C45D93C-1920-4581-A219-4A859957927F}" type="pres">
      <dgm:prSet presAssocID="{AFF49372-F24A-47AB-967F-1CDCA4AAB1F3}" presName="parentText" presStyleLbl="node1" presStyleIdx="1" presStyleCnt="5" custScaleX="97903" custScaleY="81634" custLinFactNeighborX="25699" custLinFactNeighborY="-1578">
        <dgm:presLayoutVars>
          <dgm:chMax val="1"/>
          <dgm:bulletEnabled val="1"/>
        </dgm:presLayoutVars>
      </dgm:prSet>
      <dgm:spPr/>
      <dgm:t>
        <a:bodyPr/>
        <a:lstStyle/>
        <a:p>
          <a:endParaRPr lang="fr-FR"/>
        </a:p>
      </dgm:t>
    </dgm:pt>
    <dgm:pt modelId="{D75107D4-0A44-4D28-B634-D76AE76CBFAC}" type="pres">
      <dgm:prSet presAssocID="{8F845D20-BE4F-4C6D-AD3B-82958EC95218}" presName="sp" presStyleCnt="0"/>
      <dgm:spPr/>
      <dgm:t>
        <a:bodyPr/>
        <a:lstStyle/>
        <a:p>
          <a:endParaRPr lang="fr-FR"/>
        </a:p>
      </dgm:t>
    </dgm:pt>
    <dgm:pt modelId="{8865846E-D414-4BA0-8EC5-801AABC379A2}" type="pres">
      <dgm:prSet presAssocID="{8A82A746-AB00-435A-8629-74A9BE783BA9}" presName="linNode" presStyleCnt="0"/>
      <dgm:spPr/>
      <dgm:t>
        <a:bodyPr/>
        <a:lstStyle/>
        <a:p>
          <a:endParaRPr lang="fr-FR"/>
        </a:p>
      </dgm:t>
    </dgm:pt>
    <dgm:pt modelId="{674697D9-DF22-445B-B25C-57F87D149FEB}" type="pres">
      <dgm:prSet presAssocID="{8A82A746-AB00-435A-8629-74A9BE783BA9}" presName="parentText" presStyleLbl="node1" presStyleIdx="2" presStyleCnt="5" custScaleX="104129" custScaleY="93287" custLinFactNeighborX="-62363" custLinFactNeighborY="6505">
        <dgm:presLayoutVars>
          <dgm:chMax val="1"/>
          <dgm:bulletEnabled val="1"/>
        </dgm:presLayoutVars>
      </dgm:prSet>
      <dgm:spPr/>
      <dgm:t>
        <a:bodyPr/>
        <a:lstStyle/>
        <a:p>
          <a:endParaRPr lang="fr-FR"/>
        </a:p>
      </dgm:t>
    </dgm:pt>
    <dgm:pt modelId="{2487AD47-EBE8-47E8-8338-D26A407FF7E9}" type="pres">
      <dgm:prSet presAssocID="{1CDC21BE-080D-4208-BF12-8C27661A88FF}" presName="sp" presStyleCnt="0"/>
      <dgm:spPr/>
    </dgm:pt>
    <dgm:pt modelId="{20206DF4-B7D0-40DE-B425-BE7FFC24851E}" type="pres">
      <dgm:prSet presAssocID="{0D4F031B-6103-4B96-B65F-56BAB1F4AF7B}" presName="linNode" presStyleCnt="0"/>
      <dgm:spPr/>
    </dgm:pt>
    <dgm:pt modelId="{44A6D916-ECAB-4DE2-9899-C408F68A3625}" type="pres">
      <dgm:prSet presAssocID="{0D4F031B-6103-4B96-B65F-56BAB1F4AF7B}" presName="parentText" presStyleLbl="node1" presStyleIdx="3" presStyleCnt="5" custLinFactNeighborX="57499" custLinFactNeighborY="-11636">
        <dgm:presLayoutVars>
          <dgm:chMax val="1"/>
          <dgm:bulletEnabled val="1"/>
        </dgm:presLayoutVars>
      </dgm:prSet>
      <dgm:spPr/>
      <dgm:t>
        <a:bodyPr/>
        <a:lstStyle/>
        <a:p>
          <a:endParaRPr lang="fr-FR"/>
        </a:p>
      </dgm:t>
    </dgm:pt>
    <dgm:pt modelId="{E57E0655-0EFA-4D5E-9FA7-B94B12E5B287}" type="pres">
      <dgm:prSet presAssocID="{F5F5D7C9-3CDC-46A5-AC5B-A04ABC0CD888}" presName="sp" presStyleCnt="0"/>
      <dgm:spPr/>
    </dgm:pt>
    <dgm:pt modelId="{C1C22C78-D32C-41E4-AE2C-D885BBDF2779}" type="pres">
      <dgm:prSet presAssocID="{875F983A-5058-4EE5-B273-B9E8036CB45F}" presName="linNode" presStyleCnt="0"/>
      <dgm:spPr/>
    </dgm:pt>
    <dgm:pt modelId="{56B4AD69-5DFE-4890-BC8D-0C75018FC508}" type="pres">
      <dgm:prSet presAssocID="{875F983A-5058-4EE5-B273-B9E8036CB45F}" presName="parentText" presStyleLbl="node1" presStyleIdx="4" presStyleCnt="5" custLinFactNeighborX="-35455" custLinFactNeighborY="-7346">
        <dgm:presLayoutVars>
          <dgm:chMax val="1"/>
          <dgm:bulletEnabled val="1"/>
        </dgm:presLayoutVars>
      </dgm:prSet>
      <dgm:spPr/>
      <dgm:t>
        <a:bodyPr/>
        <a:lstStyle/>
        <a:p>
          <a:endParaRPr lang="fr-FR"/>
        </a:p>
      </dgm:t>
    </dgm:pt>
  </dgm:ptLst>
  <dgm:cxnLst>
    <dgm:cxn modelId="{C46630B6-FC3D-42E3-B330-6E8D38F01726}" srcId="{80D74B8B-B84F-4D45-8DBD-2EA06DBAC74F}" destId="{875F983A-5058-4EE5-B273-B9E8036CB45F}" srcOrd="4" destOrd="0" parTransId="{CCF7EA38-42FA-487F-A26A-854AEE576BD6}" sibTransId="{D0CD0F5A-05A7-49C3-A2C7-2B923EA3B119}"/>
    <dgm:cxn modelId="{2407AD60-0DC6-45D1-A327-F37D9E33E5D3}" type="presOf" srcId="{875F983A-5058-4EE5-B273-B9E8036CB45F}" destId="{56B4AD69-5DFE-4890-BC8D-0C75018FC508}" srcOrd="0" destOrd="0" presId="urn:microsoft.com/office/officeart/2005/8/layout/vList5"/>
    <dgm:cxn modelId="{7C823E00-D44B-4E96-821A-B17FA921F3DA}" type="presOf" srcId="{8A82A746-AB00-435A-8629-74A9BE783BA9}" destId="{674697D9-DF22-445B-B25C-57F87D149FEB}" srcOrd="0" destOrd="0" presId="urn:microsoft.com/office/officeart/2005/8/layout/vList5"/>
    <dgm:cxn modelId="{058D1FE8-B14D-4B86-A5C7-DC7203682864}" type="presOf" srcId="{AFF49372-F24A-47AB-967F-1CDCA4AAB1F3}" destId="{8C45D93C-1920-4581-A219-4A859957927F}" srcOrd="0" destOrd="0" presId="urn:microsoft.com/office/officeart/2005/8/layout/vList5"/>
    <dgm:cxn modelId="{B52648FC-6825-4D00-A16E-892AA16524C5}" srcId="{80D74B8B-B84F-4D45-8DBD-2EA06DBAC74F}" destId="{8A82A746-AB00-435A-8629-74A9BE783BA9}" srcOrd="2" destOrd="0" parTransId="{EDCF7358-2C74-47F9-9622-2CDBA4A96809}" sibTransId="{1CDC21BE-080D-4208-BF12-8C27661A88FF}"/>
    <dgm:cxn modelId="{512BE93B-858A-4D5F-A749-E4A3B79995C2}" srcId="{80D74B8B-B84F-4D45-8DBD-2EA06DBAC74F}" destId="{FC171DDF-933F-46EB-887A-07C158FE9E44}" srcOrd="0" destOrd="0" parTransId="{370EB00B-B089-4721-991C-79D5D758C37A}" sibTransId="{4C8B3F55-5D1A-49EF-80FF-FAEB92315E6C}"/>
    <dgm:cxn modelId="{37491806-19E6-4507-A89E-DFFF030A39AB}" srcId="{80D74B8B-B84F-4D45-8DBD-2EA06DBAC74F}" destId="{0D4F031B-6103-4B96-B65F-56BAB1F4AF7B}" srcOrd="3" destOrd="0" parTransId="{12538E34-A03E-4268-9160-6C040B0E45A3}" sibTransId="{F5F5D7C9-3CDC-46A5-AC5B-A04ABC0CD888}"/>
    <dgm:cxn modelId="{04808317-2E6A-4A93-97FF-C8F38B8C3AA7}" type="presOf" srcId="{FC171DDF-933F-46EB-887A-07C158FE9E44}" destId="{4B15842D-69A2-42C6-9723-7913088F1904}" srcOrd="0" destOrd="0" presId="urn:microsoft.com/office/officeart/2005/8/layout/vList5"/>
    <dgm:cxn modelId="{EB01FE36-2788-4A3C-BE52-131BDDD8F51E}" srcId="{80D74B8B-B84F-4D45-8DBD-2EA06DBAC74F}" destId="{AFF49372-F24A-47AB-967F-1CDCA4AAB1F3}" srcOrd="1" destOrd="0" parTransId="{CBE783F7-9A79-403B-AED8-9738ED302277}" sibTransId="{8F845D20-BE4F-4C6D-AD3B-82958EC95218}"/>
    <dgm:cxn modelId="{FABE9AA7-050D-4BE6-9B5B-B9C396F6D9E1}" type="presOf" srcId="{0D4F031B-6103-4B96-B65F-56BAB1F4AF7B}" destId="{44A6D916-ECAB-4DE2-9899-C408F68A3625}" srcOrd="0" destOrd="0" presId="urn:microsoft.com/office/officeart/2005/8/layout/vList5"/>
    <dgm:cxn modelId="{6466F493-E1F0-4B66-9796-DA8F31373022}" type="presOf" srcId="{80D74B8B-B84F-4D45-8DBD-2EA06DBAC74F}" destId="{3E54BAF3-666D-4CCE-8BBB-37520F8D734A}" srcOrd="0" destOrd="0" presId="urn:microsoft.com/office/officeart/2005/8/layout/vList5"/>
    <dgm:cxn modelId="{B9A69038-2E61-4C4C-81FD-09D0B9B2FE1F}" type="presParOf" srcId="{3E54BAF3-666D-4CCE-8BBB-37520F8D734A}" destId="{CF1F5072-C7D5-43DB-AD5C-90ECABCC1E70}" srcOrd="0" destOrd="0" presId="urn:microsoft.com/office/officeart/2005/8/layout/vList5"/>
    <dgm:cxn modelId="{C914233E-EB01-4AC5-B308-302A69FFFE73}" type="presParOf" srcId="{CF1F5072-C7D5-43DB-AD5C-90ECABCC1E70}" destId="{4B15842D-69A2-42C6-9723-7913088F1904}" srcOrd="0" destOrd="0" presId="urn:microsoft.com/office/officeart/2005/8/layout/vList5"/>
    <dgm:cxn modelId="{DD3196F8-BC69-4095-BB31-2DE99A23F8A3}" type="presParOf" srcId="{3E54BAF3-666D-4CCE-8BBB-37520F8D734A}" destId="{318DC085-603B-4757-9A05-769643B6E2B2}" srcOrd="1" destOrd="0" presId="urn:microsoft.com/office/officeart/2005/8/layout/vList5"/>
    <dgm:cxn modelId="{88B22918-988D-423C-BE02-4C1A34185D6B}" type="presParOf" srcId="{3E54BAF3-666D-4CCE-8BBB-37520F8D734A}" destId="{22EFC32A-1646-4BB4-9F12-ED45D78ADCDF}" srcOrd="2" destOrd="0" presId="urn:microsoft.com/office/officeart/2005/8/layout/vList5"/>
    <dgm:cxn modelId="{DA51DAA1-1028-46C9-A61B-057B93679E3F}" type="presParOf" srcId="{22EFC32A-1646-4BB4-9F12-ED45D78ADCDF}" destId="{8C45D93C-1920-4581-A219-4A859957927F}" srcOrd="0" destOrd="0" presId="urn:microsoft.com/office/officeart/2005/8/layout/vList5"/>
    <dgm:cxn modelId="{51BDC39C-6BE1-4208-B528-EBD9A889C691}" type="presParOf" srcId="{3E54BAF3-666D-4CCE-8BBB-37520F8D734A}" destId="{D75107D4-0A44-4D28-B634-D76AE76CBFAC}" srcOrd="3" destOrd="0" presId="urn:microsoft.com/office/officeart/2005/8/layout/vList5"/>
    <dgm:cxn modelId="{ADFC3FAE-9469-4123-8D30-3868AD7C4355}" type="presParOf" srcId="{3E54BAF3-666D-4CCE-8BBB-37520F8D734A}" destId="{8865846E-D414-4BA0-8EC5-801AABC379A2}" srcOrd="4" destOrd="0" presId="urn:microsoft.com/office/officeart/2005/8/layout/vList5"/>
    <dgm:cxn modelId="{520F894F-DADC-42F5-B352-C28F02999708}" type="presParOf" srcId="{8865846E-D414-4BA0-8EC5-801AABC379A2}" destId="{674697D9-DF22-445B-B25C-57F87D149FEB}" srcOrd="0" destOrd="0" presId="urn:microsoft.com/office/officeart/2005/8/layout/vList5"/>
    <dgm:cxn modelId="{3DD9BAD4-4D96-4790-B18B-9647E2AB9585}" type="presParOf" srcId="{3E54BAF3-666D-4CCE-8BBB-37520F8D734A}" destId="{2487AD47-EBE8-47E8-8338-D26A407FF7E9}" srcOrd="5" destOrd="0" presId="urn:microsoft.com/office/officeart/2005/8/layout/vList5"/>
    <dgm:cxn modelId="{63C5AB4C-AE82-4B96-AE0F-D2BF709B9E18}" type="presParOf" srcId="{3E54BAF3-666D-4CCE-8BBB-37520F8D734A}" destId="{20206DF4-B7D0-40DE-B425-BE7FFC24851E}" srcOrd="6" destOrd="0" presId="urn:microsoft.com/office/officeart/2005/8/layout/vList5"/>
    <dgm:cxn modelId="{2CC227D5-787D-41E1-92B4-D88D76AA4C41}" type="presParOf" srcId="{20206DF4-B7D0-40DE-B425-BE7FFC24851E}" destId="{44A6D916-ECAB-4DE2-9899-C408F68A3625}" srcOrd="0" destOrd="0" presId="urn:microsoft.com/office/officeart/2005/8/layout/vList5"/>
    <dgm:cxn modelId="{9C20BDA3-556A-4D35-A067-B4A305261953}" type="presParOf" srcId="{3E54BAF3-666D-4CCE-8BBB-37520F8D734A}" destId="{E57E0655-0EFA-4D5E-9FA7-B94B12E5B287}" srcOrd="7" destOrd="0" presId="urn:microsoft.com/office/officeart/2005/8/layout/vList5"/>
    <dgm:cxn modelId="{28F704E1-5FAC-4FD6-982F-CA78ACD52BBA}" type="presParOf" srcId="{3E54BAF3-666D-4CCE-8BBB-37520F8D734A}" destId="{C1C22C78-D32C-41E4-AE2C-D885BBDF2779}" srcOrd="8" destOrd="0" presId="urn:microsoft.com/office/officeart/2005/8/layout/vList5"/>
    <dgm:cxn modelId="{AA771FF6-B7C2-4E63-A4AA-1B9F400D13CB}" type="presParOf" srcId="{C1C22C78-D32C-41E4-AE2C-D885BBDF2779}" destId="{56B4AD69-5DFE-4890-BC8D-0C75018FC508}" srcOrd="0" destOrd="0" presId="urn:microsoft.com/office/officeart/2005/8/layout/vList5"/>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69533AB-0B66-4F88-919C-6FE972FA8835}"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8355A00A-3B88-4C5E-A4E6-08651BE52807}">
      <dgm:prSet custT="1"/>
      <dgm:spPr/>
      <dgm:t>
        <a:bodyPr/>
        <a:lstStyle/>
        <a:p>
          <a:pPr algn="ctr" rtl="0"/>
          <a:r>
            <a:rPr kumimoji="1" lang="en-US" sz="2400" b="1" dirty="0" smtClean="0">
              <a:latin typeface="Arial" panose="020B0604020202020204" pitchFamily="34" charset="0"/>
              <a:cs typeface="Arial" panose="020B0604020202020204" pitchFamily="34" charset="0"/>
            </a:rPr>
            <a:t>1.  Weed </a:t>
          </a:r>
          <a:r>
            <a:rPr kumimoji="1" lang="en-US" sz="2400" b="1" dirty="0" err="1" smtClean="0">
              <a:latin typeface="Arial" panose="020B0604020202020204" pitchFamily="34" charset="0"/>
              <a:cs typeface="Arial" panose="020B0604020202020204" pitchFamily="34" charset="0"/>
            </a:rPr>
            <a:t>managment</a:t>
          </a:r>
          <a:endParaRPr lang="fr-FR" sz="2400" dirty="0">
            <a:latin typeface="Arial" panose="020B0604020202020204" pitchFamily="34" charset="0"/>
            <a:cs typeface="Arial" panose="020B0604020202020204" pitchFamily="34" charset="0"/>
          </a:endParaRPr>
        </a:p>
      </dgm:t>
    </dgm:pt>
    <dgm:pt modelId="{8B9577B9-FAA9-41B0-AAEC-08B16D3500AB}" type="parTrans" cxnId="{7172F09D-9E40-4AE6-AF9B-49659CB63C2B}">
      <dgm:prSet/>
      <dgm:spPr/>
      <dgm:t>
        <a:bodyPr/>
        <a:lstStyle/>
        <a:p>
          <a:endParaRPr lang="fr-FR"/>
        </a:p>
      </dgm:t>
    </dgm:pt>
    <dgm:pt modelId="{2566898D-6B5C-4DA5-AB2F-3E8DBCC7B84B}" type="sibTrans" cxnId="{7172F09D-9E40-4AE6-AF9B-49659CB63C2B}">
      <dgm:prSet/>
      <dgm:spPr/>
      <dgm:t>
        <a:bodyPr/>
        <a:lstStyle/>
        <a:p>
          <a:endParaRPr lang="fr-FR"/>
        </a:p>
      </dgm:t>
    </dgm:pt>
    <dgm:pt modelId="{6F9033F4-6107-41F8-913C-35038D1E3652}">
      <dgm:prSet custT="1"/>
      <dgm:spPr/>
      <dgm:t>
        <a:bodyPr/>
        <a:lstStyle/>
        <a:p>
          <a:pPr rtl="0"/>
          <a:r>
            <a:rPr lang="en-US" sz="2200" b="1" i="1" dirty="0" smtClean="0"/>
            <a:t>Experiment 1: Effect of chemical weeding on weed control in barley and wheat conduct under conservation agriculture</a:t>
          </a:r>
          <a:endParaRPr lang="fr-FR" sz="2200" dirty="0">
            <a:latin typeface="Arial" panose="020B0604020202020204" pitchFamily="34" charset="0"/>
            <a:cs typeface="Arial" panose="020B0604020202020204" pitchFamily="34" charset="0"/>
          </a:endParaRPr>
        </a:p>
      </dgm:t>
    </dgm:pt>
    <dgm:pt modelId="{3D9F44E5-AE79-4BF1-8066-E08690AD0E7A}" type="parTrans" cxnId="{A8644164-6168-4CB5-9AA0-0B6827C73ECD}">
      <dgm:prSet/>
      <dgm:spPr/>
      <dgm:t>
        <a:bodyPr/>
        <a:lstStyle/>
        <a:p>
          <a:endParaRPr lang="fr-FR"/>
        </a:p>
      </dgm:t>
    </dgm:pt>
    <dgm:pt modelId="{1B7F15FD-7ED7-458F-91F2-D93FC0659870}" type="sibTrans" cxnId="{A8644164-6168-4CB5-9AA0-0B6827C73ECD}">
      <dgm:prSet/>
      <dgm:spPr/>
      <dgm:t>
        <a:bodyPr/>
        <a:lstStyle/>
        <a:p>
          <a:endParaRPr lang="fr-FR"/>
        </a:p>
      </dgm:t>
    </dgm:pt>
    <dgm:pt modelId="{1444905B-764C-4002-BCFF-8D6CCEF09474}" type="pres">
      <dgm:prSet presAssocID="{C69533AB-0B66-4F88-919C-6FE972FA8835}" presName="linear" presStyleCnt="0">
        <dgm:presLayoutVars>
          <dgm:animLvl val="lvl"/>
          <dgm:resizeHandles val="exact"/>
        </dgm:presLayoutVars>
      </dgm:prSet>
      <dgm:spPr/>
      <dgm:t>
        <a:bodyPr/>
        <a:lstStyle/>
        <a:p>
          <a:endParaRPr lang="fr-FR"/>
        </a:p>
      </dgm:t>
    </dgm:pt>
    <dgm:pt modelId="{7E67D722-90FC-40ED-89B2-95EE252C77F5}" type="pres">
      <dgm:prSet presAssocID="{8355A00A-3B88-4C5E-A4E6-08651BE52807}" presName="parentText" presStyleLbl="node1" presStyleIdx="0" presStyleCnt="2">
        <dgm:presLayoutVars>
          <dgm:chMax val="0"/>
          <dgm:bulletEnabled val="1"/>
        </dgm:presLayoutVars>
      </dgm:prSet>
      <dgm:spPr/>
      <dgm:t>
        <a:bodyPr/>
        <a:lstStyle/>
        <a:p>
          <a:endParaRPr lang="fr-FR"/>
        </a:p>
      </dgm:t>
    </dgm:pt>
    <dgm:pt modelId="{609B9823-58F4-403C-8890-7DF3AF069CEE}" type="pres">
      <dgm:prSet presAssocID="{2566898D-6B5C-4DA5-AB2F-3E8DBCC7B84B}" presName="spacer" presStyleCnt="0"/>
      <dgm:spPr/>
    </dgm:pt>
    <dgm:pt modelId="{9DE7B7C0-799D-4E76-9443-A227F7A78E00}" type="pres">
      <dgm:prSet presAssocID="{6F9033F4-6107-41F8-913C-35038D1E3652}" presName="parentText" presStyleLbl="node1" presStyleIdx="1" presStyleCnt="2">
        <dgm:presLayoutVars>
          <dgm:chMax val="0"/>
          <dgm:bulletEnabled val="1"/>
        </dgm:presLayoutVars>
      </dgm:prSet>
      <dgm:spPr/>
      <dgm:t>
        <a:bodyPr/>
        <a:lstStyle/>
        <a:p>
          <a:endParaRPr lang="fr-FR"/>
        </a:p>
      </dgm:t>
    </dgm:pt>
  </dgm:ptLst>
  <dgm:cxnLst>
    <dgm:cxn modelId="{A8644164-6168-4CB5-9AA0-0B6827C73ECD}" srcId="{C69533AB-0B66-4F88-919C-6FE972FA8835}" destId="{6F9033F4-6107-41F8-913C-35038D1E3652}" srcOrd="1" destOrd="0" parTransId="{3D9F44E5-AE79-4BF1-8066-E08690AD0E7A}" sibTransId="{1B7F15FD-7ED7-458F-91F2-D93FC0659870}"/>
    <dgm:cxn modelId="{5AF23F4D-9098-4E4E-9C8D-A1721DA9C010}" type="presOf" srcId="{6F9033F4-6107-41F8-913C-35038D1E3652}" destId="{9DE7B7C0-799D-4E76-9443-A227F7A78E00}" srcOrd="0" destOrd="0" presId="urn:microsoft.com/office/officeart/2005/8/layout/vList2"/>
    <dgm:cxn modelId="{7172F09D-9E40-4AE6-AF9B-49659CB63C2B}" srcId="{C69533AB-0B66-4F88-919C-6FE972FA8835}" destId="{8355A00A-3B88-4C5E-A4E6-08651BE52807}" srcOrd="0" destOrd="0" parTransId="{8B9577B9-FAA9-41B0-AAEC-08B16D3500AB}" sibTransId="{2566898D-6B5C-4DA5-AB2F-3E8DBCC7B84B}"/>
    <dgm:cxn modelId="{03469500-4BED-46D9-91B0-ADB4CD602BF4}" type="presOf" srcId="{8355A00A-3B88-4C5E-A4E6-08651BE52807}" destId="{7E67D722-90FC-40ED-89B2-95EE252C77F5}" srcOrd="0" destOrd="0" presId="urn:microsoft.com/office/officeart/2005/8/layout/vList2"/>
    <dgm:cxn modelId="{FF9E30FB-6607-4CC9-A762-2D2CECE53364}" type="presOf" srcId="{C69533AB-0B66-4F88-919C-6FE972FA8835}" destId="{1444905B-764C-4002-BCFF-8D6CCEF09474}" srcOrd="0" destOrd="0" presId="urn:microsoft.com/office/officeart/2005/8/layout/vList2"/>
    <dgm:cxn modelId="{0CDC245C-84FD-47D6-BF0F-2AD56ED2DB6E}" type="presParOf" srcId="{1444905B-764C-4002-BCFF-8D6CCEF09474}" destId="{7E67D722-90FC-40ED-89B2-95EE252C77F5}" srcOrd="0" destOrd="0" presId="urn:microsoft.com/office/officeart/2005/8/layout/vList2"/>
    <dgm:cxn modelId="{EB5BB35B-DC51-4394-B834-634C59ED8D66}" type="presParOf" srcId="{1444905B-764C-4002-BCFF-8D6CCEF09474}" destId="{609B9823-58F4-403C-8890-7DF3AF069CEE}" srcOrd="1" destOrd="0" presId="urn:microsoft.com/office/officeart/2005/8/layout/vList2"/>
    <dgm:cxn modelId="{26460814-BB16-41BE-8973-635088177583}" type="presParOf" srcId="{1444905B-764C-4002-BCFF-8D6CCEF09474}" destId="{9DE7B7C0-799D-4E76-9443-A227F7A78E0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559F65E-5692-4602-AB3E-7B785B83D1DE}"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CF4C125E-6996-4590-9EE9-99D266C26AB4}">
      <dgm:prSet custT="1"/>
      <dgm:spPr/>
      <dgm:t>
        <a:bodyPr/>
        <a:lstStyle/>
        <a:p>
          <a:pPr algn="ctr" rtl="0"/>
          <a:r>
            <a:rPr kumimoji="1" lang="en-US" sz="2400" b="1" dirty="0" smtClean="0">
              <a:latin typeface="Arial" panose="020B0604020202020204" pitchFamily="34" charset="0"/>
              <a:cs typeface="Arial" panose="020B0604020202020204" pitchFamily="34" charset="0"/>
            </a:rPr>
            <a:t>2.  Rotation</a:t>
          </a:r>
          <a:endParaRPr lang="fr-FR" sz="2400" dirty="0">
            <a:latin typeface="Arial" panose="020B0604020202020204" pitchFamily="34" charset="0"/>
            <a:cs typeface="Arial" panose="020B0604020202020204" pitchFamily="34" charset="0"/>
          </a:endParaRPr>
        </a:p>
      </dgm:t>
    </dgm:pt>
    <dgm:pt modelId="{DB9C6311-33BC-46B8-BED6-F74F734C2CDD}" type="parTrans" cxnId="{D2B0EC75-BC7D-4233-958F-C6CF54B46E47}">
      <dgm:prSet/>
      <dgm:spPr/>
      <dgm:t>
        <a:bodyPr/>
        <a:lstStyle/>
        <a:p>
          <a:endParaRPr lang="fr-FR"/>
        </a:p>
      </dgm:t>
    </dgm:pt>
    <dgm:pt modelId="{B2D7D92E-0DB6-4A46-BA57-2D2CBA617D46}" type="sibTrans" cxnId="{D2B0EC75-BC7D-4233-958F-C6CF54B46E47}">
      <dgm:prSet/>
      <dgm:spPr/>
      <dgm:t>
        <a:bodyPr/>
        <a:lstStyle/>
        <a:p>
          <a:endParaRPr lang="fr-FR"/>
        </a:p>
      </dgm:t>
    </dgm:pt>
    <dgm:pt modelId="{FBBCA956-9548-44C9-96F1-84E467D2A549}">
      <dgm:prSet custT="1"/>
      <dgm:spPr/>
      <dgm:t>
        <a:bodyPr/>
        <a:lstStyle/>
        <a:p>
          <a:pPr rtl="0"/>
          <a:r>
            <a:rPr kumimoji="1" lang="fr-FR" sz="2200" b="1" u="sng" dirty="0" smtClean="0">
              <a:latin typeface="Arial" panose="020B0604020202020204" pitchFamily="34" charset="0"/>
              <a:cs typeface="Arial" panose="020B0604020202020204" pitchFamily="34" charset="0"/>
            </a:rPr>
            <a:t>Thème : </a:t>
          </a:r>
          <a:r>
            <a:rPr lang="en-US" sz="2200" b="1" dirty="0" smtClean="0"/>
            <a:t>Effect of different types of rotation on improving crop yields of wheat and barley conducted under conservation agriculture.</a:t>
          </a:r>
          <a:endParaRPr lang="fr-FR" sz="2200" b="1" dirty="0">
            <a:latin typeface="Arial" panose="020B0604020202020204" pitchFamily="34" charset="0"/>
            <a:cs typeface="Arial" panose="020B0604020202020204" pitchFamily="34" charset="0"/>
          </a:endParaRPr>
        </a:p>
      </dgm:t>
    </dgm:pt>
    <dgm:pt modelId="{D93CB068-8D82-40D7-97B6-2C07209124B6}" type="parTrans" cxnId="{A67658AD-19AE-4ABD-B206-6DC3905BDA95}">
      <dgm:prSet/>
      <dgm:spPr/>
      <dgm:t>
        <a:bodyPr/>
        <a:lstStyle/>
        <a:p>
          <a:endParaRPr lang="fr-FR"/>
        </a:p>
      </dgm:t>
    </dgm:pt>
    <dgm:pt modelId="{29A55DB4-5A79-4516-A9B6-2409075C2EEF}" type="sibTrans" cxnId="{A67658AD-19AE-4ABD-B206-6DC3905BDA95}">
      <dgm:prSet/>
      <dgm:spPr/>
      <dgm:t>
        <a:bodyPr/>
        <a:lstStyle/>
        <a:p>
          <a:endParaRPr lang="fr-FR"/>
        </a:p>
      </dgm:t>
    </dgm:pt>
    <dgm:pt modelId="{43FD7375-754E-4238-9BF7-54AB52FA7B34}">
      <dgm:prSet custT="1"/>
      <dgm:spPr/>
      <dgm:t>
        <a:bodyPr/>
        <a:lstStyle/>
        <a:p>
          <a:pPr rtl="0"/>
          <a:r>
            <a:rPr lang="en-US" sz="2200" b="1" dirty="0" smtClean="0">
              <a:solidFill>
                <a:srgbClr val="000000"/>
              </a:solidFill>
              <a:latin typeface="+mn-lt"/>
              <a:ea typeface="Tahoma" panose="020B0604030504040204" pitchFamily="34" charset="0"/>
              <a:cs typeface="Tahoma" panose="020B0604030504040204" pitchFamily="34" charset="0"/>
            </a:rPr>
            <a:t>Objective</a:t>
          </a:r>
        </a:p>
        <a:p>
          <a:pPr rtl="0"/>
          <a:r>
            <a:rPr lang="en-US" sz="2200" b="1" dirty="0" smtClean="0">
              <a:solidFill>
                <a:srgbClr val="000000"/>
              </a:solidFill>
              <a:latin typeface="+mn-lt"/>
              <a:ea typeface="Tahoma" panose="020B0604030504040204" pitchFamily="34" charset="0"/>
              <a:cs typeface="Tahoma" panose="020B0604030504040204" pitchFamily="34" charset="0"/>
            </a:rPr>
            <a:t> Adapted crop species introduced and tested in rotation with dominant cereal crops</a:t>
          </a:r>
          <a:endParaRPr lang="fr-FR" sz="2200" b="1" dirty="0">
            <a:solidFill>
              <a:srgbClr val="000000"/>
            </a:solidFill>
            <a:latin typeface="+mn-lt"/>
            <a:ea typeface="Tahoma" panose="020B0604030504040204" pitchFamily="34" charset="0"/>
            <a:cs typeface="Tahoma" panose="020B0604030504040204" pitchFamily="34" charset="0"/>
          </a:endParaRPr>
        </a:p>
      </dgm:t>
    </dgm:pt>
    <dgm:pt modelId="{3E337AB8-1FF0-45F4-8B85-457601907173}" type="parTrans" cxnId="{201CA17A-2E96-4D87-B890-4BF0529692F8}">
      <dgm:prSet/>
      <dgm:spPr/>
      <dgm:t>
        <a:bodyPr/>
        <a:lstStyle/>
        <a:p>
          <a:endParaRPr lang="fr-FR"/>
        </a:p>
      </dgm:t>
    </dgm:pt>
    <dgm:pt modelId="{B4BE221C-4CC5-4AF9-8F31-44F9D56C417C}" type="sibTrans" cxnId="{201CA17A-2E96-4D87-B890-4BF0529692F8}">
      <dgm:prSet/>
      <dgm:spPr/>
      <dgm:t>
        <a:bodyPr/>
        <a:lstStyle/>
        <a:p>
          <a:endParaRPr lang="fr-FR"/>
        </a:p>
      </dgm:t>
    </dgm:pt>
    <dgm:pt modelId="{F0533562-B46D-4639-812D-422B8BC603D2}" type="pres">
      <dgm:prSet presAssocID="{2559F65E-5692-4602-AB3E-7B785B83D1DE}" presName="linear" presStyleCnt="0">
        <dgm:presLayoutVars>
          <dgm:animLvl val="lvl"/>
          <dgm:resizeHandles val="exact"/>
        </dgm:presLayoutVars>
      </dgm:prSet>
      <dgm:spPr/>
      <dgm:t>
        <a:bodyPr/>
        <a:lstStyle/>
        <a:p>
          <a:endParaRPr lang="fr-FR"/>
        </a:p>
      </dgm:t>
    </dgm:pt>
    <dgm:pt modelId="{3261F0D5-1833-4C00-AD19-01F41896E083}" type="pres">
      <dgm:prSet presAssocID="{CF4C125E-6996-4590-9EE9-99D266C26AB4}" presName="parentText" presStyleLbl="node1" presStyleIdx="0" presStyleCnt="3" custScaleY="79903">
        <dgm:presLayoutVars>
          <dgm:chMax val="0"/>
          <dgm:bulletEnabled val="1"/>
        </dgm:presLayoutVars>
      </dgm:prSet>
      <dgm:spPr/>
      <dgm:t>
        <a:bodyPr/>
        <a:lstStyle/>
        <a:p>
          <a:endParaRPr lang="fr-FR"/>
        </a:p>
      </dgm:t>
    </dgm:pt>
    <dgm:pt modelId="{194B6451-1C3B-47BD-8E6E-41E8B49B4CC9}" type="pres">
      <dgm:prSet presAssocID="{B2D7D92E-0DB6-4A46-BA57-2D2CBA617D46}" presName="spacer" presStyleCnt="0"/>
      <dgm:spPr/>
    </dgm:pt>
    <dgm:pt modelId="{3DA5A75E-D7EB-4D27-A9A4-3B9B8AA6DB20}" type="pres">
      <dgm:prSet presAssocID="{FBBCA956-9548-44C9-96F1-84E467D2A549}" presName="parentText" presStyleLbl="node1" presStyleIdx="1" presStyleCnt="3">
        <dgm:presLayoutVars>
          <dgm:chMax val="0"/>
          <dgm:bulletEnabled val="1"/>
        </dgm:presLayoutVars>
      </dgm:prSet>
      <dgm:spPr/>
      <dgm:t>
        <a:bodyPr/>
        <a:lstStyle/>
        <a:p>
          <a:endParaRPr lang="fr-FR"/>
        </a:p>
      </dgm:t>
    </dgm:pt>
    <dgm:pt modelId="{B1E16D26-68F7-4B27-A76D-AAE5045B100A}" type="pres">
      <dgm:prSet presAssocID="{29A55DB4-5A79-4516-A9B6-2409075C2EEF}" presName="spacer" presStyleCnt="0"/>
      <dgm:spPr/>
    </dgm:pt>
    <dgm:pt modelId="{D5A6E8CB-E09A-4466-8554-D11F99B88463}" type="pres">
      <dgm:prSet presAssocID="{43FD7375-754E-4238-9BF7-54AB52FA7B34}" presName="parentText" presStyleLbl="node1" presStyleIdx="2" presStyleCnt="3">
        <dgm:presLayoutVars>
          <dgm:chMax val="0"/>
          <dgm:bulletEnabled val="1"/>
        </dgm:presLayoutVars>
      </dgm:prSet>
      <dgm:spPr/>
      <dgm:t>
        <a:bodyPr/>
        <a:lstStyle/>
        <a:p>
          <a:endParaRPr lang="fr-FR"/>
        </a:p>
      </dgm:t>
    </dgm:pt>
  </dgm:ptLst>
  <dgm:cxnLst>
    <dgm:cxn modelId="{A67658AD-19AE-4ABD-B206-6DC3905BDA95}" srcId="{2559F65E-5692-4602-AB3E-7B785B83D1DE}" destId="{FBBCA956-9548-44C9-96F1-84E467D2A549}" srcOrd="1" destOrd="0" parTransId="{D93CB068-8D82-40D7-97B6-2C07209124B6}" sibTransId="{29A55DB4-5A79-4516-A9B6-2409075C2EEF}"/>
    <dgm:cxn modelId="{791F52B6-5435-4D61-B91F-DF695626493C}" type="presOf" srcId="{43FD7375-754E-4238-9BF7-54AB52FA7B34}" destId="{D5A6E8CB-E09A-4466-8554-D11F99B88463}" srcOrd="0" destOrd="0" presId="urn:microsoft.com/office/officeart/2005/8/layout/vList2"/>
    <dgm:cxn modelId="{AE8F3BBC-C245-42DC-BE38-9D42450692C6}" type="presOf" srcId="{CF4C125E-6996-4590-9EE9-99D266C26AB4}" destId="{3261F0D5-1833-4C00-AD19-01F41896E083}" srcOrd="0" destOrd="0" presId="urn:microsoft.com/office/officeart/2005/8/layout/vList2"/>
    <dgm:cxn modelId="{8E951657-AF22-44AD-AC64-6795B2C196D7}" type="presOf" srcId="{2559F65E-5692-4602-AB3E-7B785B83D1DE}" destId="{F0533562-B46D-4639-812D-422B8BC603D2}" srcOrd="0" destOrd="0" presId="urn:microsoft.com/office/officeart/2005/8/layout/vList2"/>
    <dgm:cxn modelId="{201CA17A-2E96-4D87-B890-4BF0529692F8}" srcId="{2559F65E-5692-4602-AB3E-7B785B83D1DE}" destId="{43FD7375-754E-4238-9BF7-54AB52FA7B34}" srcOrd="2" destOrd="0" parTransId="{3E337AB8-1FF0-45F4-8B85-457601907173}" sibTransId="{B4BE221C-4CC5-4AF9-8F31-44F9D56C417C}"/>
    <dgm:cxn modelId="{F7AB23CC-F1A2-481D-86AD-AD025BF718DF}" type="presOf" srcId="{FBBCA956-9548-44C9-96F1-84E467D2A549}" destId="{3DA5A75E-D7EB-4D27-A9A4-3B9B8AA6DB20}" srcOrd="0" destOrd="0" presId="urn:microsoft.com/office/officeart/2005/8/layout/vList2"/>
    <dgm:cxn modelId="{D2B0EC75-BC7D-4233-958F-C6CF54B46E47}" srcId="{2559F65E-5692-4602-AB3E-7B785B83D1DE}" destId="{CF4C125E-6996-4590-9EE9-99D266C26AB4}" srcOrd="0" destOrd="0" parTransId="{DB9C6311-33BC-46B8-BED6-F74F734C2CDD}" sibTransId="{B2D7D92E-0DB6-4A46-BA57-2D2CBA617D46}"/>
    <dgm:cxn modelId="{F31B750C-597C-44A1-9764-C9993DB94182}" type="presParOf" srcId="{F0533562-B46D-4639-812D-422B8BC603D2}" destId="{3261F0D5-1833-4C00-AD19-01F41896E083}" srcOrd="0" destOrd="0" presId="urn:microsoft.com/office/officeart/2005/8/layout/vList2"/>
    <dgm:cxn modelId="{AA98B16D-02DC-4CFA-A0E3-2CEE069033E6}" type="presParOf" srcId="{F0533562-B46D-4639-812D-422B8BC603D2}" destId="{194B6451-1C3B-47BD-8E6E-41E8B49B4CC9}" srcOrd="1" destOrd="0" presId="urn:microsoft.com/office/officeart/2005/8/layout/vList2"/>
    <dgm:cxn modelId="{8DD6789B-C3F2-4EB0-9E6A-742D9A7AE155}" type="presParOf" srcId="{F0533562-B46D-4639-812D-422B8BC603D2}" destId="{3DA5A75E-D7EB-4D27-A9A4-3B9B8AA6DB20}" srcOrd="2" destOrd="0" presId="urn:microsoft.com/office/officeart/2005/8/layout/vList2"/>
    <dgm:cxn modelId="{EBF5F5E5-46D3-4A41-A571-15044D48A8E9}" type="presParOf" srcId="{F0533562-B46D-4639-812D-422B8BC603D2}" destId="{B1E16D26-68F7-4B27-A76D-AAE5045B100A}" srcOrd="3" destOrd="0" presId="urn:microsoft.com/office/officeart/2005/8/layout/vList2"/>
    <dgm:cxn modelId="{91A750A5-B24F-4C55-9F74-53A279939B42}" type="presParOf" srcId="{F0533562-B46D-4639-812D-422B8BC603D2}" destId="{D5A6E8CB-E09A-4466-8554-D11F99B8846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559F65E-5692-4602-AB3E-7B785B83D1DE}"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CF4C125E-6996-4590-9EE9-99D266C26AB4}">
      <dgm:prSet custT="1"/>
      <dgm:spPr/>
      <dgm:t>
        <a:bodyPr/>
        <a:lstStyle/>
        <a:p>
          <a:pPr algn="ctr" rtl="0"/>
          <a:r>
            <a:rPr kumimoji="1" lang="en-US" sz="2400" b="1" dirty="0" smtClean="0">
              <a:latin typeface="Arial" panose="020B0604020202020204" pitchFamily="34" charset="0"/>
              <a:cs typeface="Arial" panose="020B0604020202020204" pitchFamily="34" charset="0"/>
            </a:rPr>
            <a:t>Experiment 3: Alley cropping</a:t>
          </a:r>
          <a:endParaRPr lang="fr-FR" sz="2400" dirty="0">
            <a:latin typeface="Arial" panose="020B0604020202020204" pitchFamily="34" charset="0"/>
            <a:cs typeface="Arial" panose="020B0604020202020204" pitchFamily="34" charset="0"/>
          </a:endParaRPr>
        </a:p>
      </dgm:t>
    </dgm:pt>
    <dgm:pt modelId="{DB9C6311-33BC-46B8-BED6-F74F734C2CDD}" type="parTrans" cxnId="{D2B0EC75-BC7D-4233-958F-C6CF54B46E47}">
      <dgm:prSet/>
      <dgm:spPr/>
      <dgm:t>
        <a:bodyPr/>
        <a:lstStyle/>
        <a:p>
          <a:endParaRPr lang="fr-FR"/>
        </a:p>
      </dgm:t>
    </dgm:pt>
    <dgm:pt modelId="{B2D7D92E-0DB6-4A46-BA57-2D2CBA617D46}" type="sibTrans" cxnId="{D2B0EC75-BC7D-4233-958F-C6CF54B46E47}">
      <dgm:prSet/>
      <dgm:spPr/>
      <dgm:t>
        <a:bodyPr/>
        <a:lstStyle/>
        <a:p>
          <a:endParaRPr lang="fr-FR"/>
        </a:p>
      </dgm:t>
    </dgm:pt>
    <dgm:pt modelId="{F0533562-B46D-4639-812D-422B8BC603D2}" type="pres">
      <dgm:prSet presAssocID="{2559F65E-5692-4602-AB3E-7B785B83D1DE}" presName="linear" presStyleCnt="0">
        <dgm:presLayoutVars>
          <dgm:animLvl val="lvl"/>
          <dgm:resizeHandles val="exact"/>
        </dgm:presLayoutVars>
      </dgm:prSet>
      <dgm:spPr/>
      <dgm:t>
        <a:bodyPr/>
        <a:lstStyle/>
        <a:p>
          <a:endParaRPr lang="fr-FR"/>
        </a:p>
      </dgm:t>
    </dgm:pt>
    <dgm:pt modelId="{3261F0D5-1833-4C00-AD19-01F41896E083}" type="pres">
      <dgm:prSet presAssocID="{CF4C125E-6996-4590-9EE9-99D266C26AB4}" presName="parentText" presStyleLbl="node1" presStyleIdx="0" presStyleCnt="1" custLinFactY="-40475" custLinFactNeighborX="2019" custLinFactNeighborY="-100000">
        <dgm:presLayoutVars>
          <dgm:chMax val="0"/>
          <dgm:bulletEnabled val="1"/>
        </dgm:presLayoutVars>
      </dgm:prSet>
      <dgm:spPr/>
      <dgm:t>
        <a:bodyPr/>
        <a:lstStyle/>
        <a:p>
          <a:endParaRPr lang="fr-FR"/>
        </a:p>
      </dgm:t>
    </dgm:pt>
  </dgm:ptLst>
  <dgm:cxnLst>
    <dgm:cxn modelId="{DBB6CD3C-D741-4EE4-B744-11726EC71B4B}" type="presOf" srcId="{2559F65E-5692-4602-AB3E-7B785B83D1DE}" destId="{F0533562-B46D-4639-812D-422B8BC603D2}" srcOrd="0" destOrd="0" presId="urn:microsoft.com/office/officeart/2005/8/layout/vList2"/>
    <dgm:cxn modelId="{1C17A7D3-D62C-46CA-B9D6-0B98DC5AE020}" type="presOf" srcId="{CF4C125E-6996-4590-9EE9-99D266C26AB4}" destId="{3261F0D5-1833-4C00-AD19-01F41896E083}" srcOrd="0" destOrd="0" presId="urn:microsoft.com/office/officeart/2005/8/layout/vList2"/>
    <dgm:cxn modelId="{D2B0EC75-BC7D-4233-958F-C6CF54B46E47}" srcId="{2559F65E-5692-4602-AB3E-7B785B83D1DE}" destId="{CF4C125E-6996-4590-9EE9-99D266C26AB4}" srcOrd="0" destOrd="0" parTransId="{DB9C6311-33BC-46B8-BED6-F74F734C2CDD}" sibTransId="{B2D7D92E-0DB6-4A46-BA57-2D2CBA617D46}"/>
    <dgm:cxn modelId="{765EB87B-0DA9-49F8-A646-6E32B5F96697}" type="presParOf" srcId="{F0533562-B46D-4639-812D-422B8BC603D2}" destId="{3261F0D5-1833-4C00-AD19-01F41896E083}"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559F65E-5692-4602-AB3E-7B785B83D1DE}"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FBBCA956-9548-44C9-96F1-84E467D2A549}">
      <dgm:prSet custT="1"/>
      <dgm:spPr/>
      <dgm:t>
        <a:bodyPr/>
        <a:lstStyle/>
        <a:p>
          <a:pPr rtl="0"/>
          <a:r>
            <a:rPr lang="en-US" sz="2200" b="1" dirty="0" smtClean="0">
              <a:latin typeface="Tahoma" panose="020B0604030504040204" pitchFamily="34" charset="0"/>
              <a:ea typeface="Tahoma" panose="020B0604030504040204" pitchFamily="34" charset="0"/>
              <a:cs typeface="Tahoma" panose="020B0604030504040204" pitchFamily="34" charset="0"/>
            </a:rPr>
            <a:t>Theme : Productivity of pea-triticale and barley-pea mixtures and fodder shrubs introduced to replace fallow</a:t>
          </a:r>
          <a:endParaRPr lang="fr-FR" sz="2200" b="1" dirty="0">
            <a:latin typeface="Tahoma" panose="020B0604030504040204" pitchFamily="34" charset="0"/>
            <a:ea typeface="Tahoma" panose="020B0604030504040204" pitchFamily="34" charset="0"/>
            <a:cs typeface="Tahoma" panose="020B0604030504040204" pitchFamily="34" charset="0"/>
          </a:endParaRPr>
        </a:p>
      </dgm:t>
    </dgm:pt>
    <dgm:pt modelId="{D93CB068-8D82-40D7-97B6-2C07209124B6}" type="parTrans" cxnId="{A67658AD-19AE-4ABD-B206-6DC3905BDA95}">
      <dgm:prSet/>
      <dgm:spPr/>
      <dgm:t>
        <a:bodyPr/>
        <a:lstStyle/>
        <a:p>
          <a:endParaRPr lang="fr-FR"/>
        </a:p>
      </dgm:t>
    </dgm:pt>
    <dgm:pt modelId="{29A55DB4-5A79-4516-A9B6-2409075C2EEF}" type="sibTrans" cxnId="{A67658AD-19AE-4ABD-B206-6DC3905BDA95}">
      <dgm:prSet/>
      <dgm:spPr/>
      <dgm:t>
        <a:bodyPr/>
        <a:lstStyle/>
        <a:p>
          <a:endParaRPr lang="fr-FR"/>
        </a:p>
      </dgm:t>
    </dgm:pt>
    <dgm:pt modelId="{9075E5F1-D5B0-48EB-AA48-7CF7CC68E77E}">
      <dgm:prSet custT="1"/>
      <dgm:spPr>
        <a:noFill/>
      </dgm:spPr>
      <dgm:t>
        <a:bodyPr/>
        <a:lstStyle/>
        <a:p>
          <a:pPr rtl="0"/>
          <a:r>
            <a:rPr kumimoji="1" lang="fr-FR" sz="2400" b="1" dirty="0" smtClean="0">
              <a:latin typeface="Tahoma" panose="020B0604030504040204" pitchFamily="34" charset="0"/>
              <a:ea typeface="Tahoma" panose="020B0604030504040204" pitchFamily="34" charset="0"/>
              <a:cs typeface="Tahoma" panose="020B0604030504040204" pitchFamily="34" charset="0"/>
            </a:rPr>
            <a:t>Objective</a:t>
          </a:r>
          <a:endParaRPr lang="fr-FR" sz="2400" dirty="0">
            <a:latin typeface="Tahoma" panose="020B0604030504040204" pitchFamily="34" charset="0"/>
            <a:ea typeface="Tahoma" panose="020B0604030504040204" pitchFamily="34" charset="0"/>
            <a:cs typeface="Tahoma" panose="020B0604030504040204" pitchFamily="34" charset="0"/>
          </a:endParaRPr>
        </a:p>
      </dgm:t>
    </dgm:pt>
    <dgm:pt modelId="{65F9127F-BD10-4211-97A2-ACDA1C19F31F}" type="parTrans" cxnId="{7DF2508E-04FF-4AA1-A511-B5D808D23CA6}">
      <dgm:prSet/>
      <dgm:spPr/>
      <dgm:t>
        <a:bodyPr/>
        <a:lstStyle/>
        <a:p>
          <a:endParaRPr lang="fr-FR"/>
        </a:p>
      </dgm:t>
    </dgm:pt>
    <dgm:pt modelId="{386C03A4-63E6-43EE-BA0D-3CE41CABD45D}" type="sibTrans" cxnId="{7DF2508E-04FF-4AA1-A511-B5D808D23CA6}">
      <dgm:prSet/>
      <dgm:spPr/>
      <dgm:t>
        <a:bodyPr/>
        <a:lstStyle/>
        <a:p>
          <a:endParaRPr lang="fr-FR"/>
        </a:p>
      </dgm:t>
    </dgm:pt>
    <dgm:pt modelId="{6AF97B2B-4EC0-43A4-A938-979ED6D6B2F7}">
      <dgm:prSet custT="1">
        <dgm:style>
          <a:lnRef idx="1">
            <a:schemeClr val="accent1"/>
          </a:lnRef>
          <a:fillRef idx="2">
            <a:schemeClr val="accent1"/>
          </a:fillRef>
          <a:effectRef idx="1">
            <a:schemeClr val="accent1"/>
          </a:effectRef>
          <a:fontRef idx="minor">
            <a:schemeClr val="dk1"/>
          </a:fontRef>
        </dgm:style>
      </dgm:prSet>
      <dgm:spPr>
        <a:ln/>
      </dgm:spPr>
      <dgm:t>
        <a:bodyPr/>
        <a:lstStyle/>
        <a:p>
          <a:pPr marL="174625" indent="0" rtl="0"/>
          <a:r>
            <a:rPr lang="en-US" sz="2000" b="1" dirty="0" smtClean="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rPr>
            <a:t>Development and testing of alternative integrated feed options and low cost (forage, forage associations) to improve the quantity and quality of food supply in the farms and thus help them to adapt the livestock management in CA.</a:t>
          </a:r>
          <a:endParaRPr lang="fr-FR" sz="2000" b="1" dirty="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endParaRPr>
        </a:p>
      </dgm:t>
    </dgm:pt>
    <dgm:pt modelId="{D5F176E2-6492-45D7-9792-7F657573D76C}" type="parTrans" cxnId="{69B6D3FF-4C39-445F-B0E1-9C969EB38AED}">
      <dgm:prSet/>
      <dgm:spPr/>
      <dgm:t>
        <a:bodyPr/>
        <a:lstStyle/>
        <a:p>
          <a:endParaRPr lang="fr-FR"/>
        </a:p>
      </dgm:t>
    </dgm:pt>
    <dgm:pt modelId="{E6CC917A-F06E-42D6-83CF-5268BC230312}" type="sibTrans" cxnId="{69B6D3FF-4C39-445F-B0E1-9C969EB38AED}">
      <dgm:prSet/>
      <dgm:spPr/>
      <dgm:t>
        <a:bodyPr/>
        <a:lstStyle/>
        <a:p>
          <a:endParaRPr lang="fr-FR"/>
        </a:p>
      </dgm:t>
    </dgm:pt>
    <dgm:pt modelId="{F0A86D86-3BAB-4CE8-A5C6-75A33F0AED79}">
      <dgm:prSet custT="1">
        <dgm:style>
          <a:lnRef idx="1">
            <a:schemeClr val="accent1"/>
          </a:lnRef>
          <a:fillRef idx="2">
            <a:schemeClr val="accent1"/>
          </a:fillRef>
          <a:effectRef idx="1">
            <a:schemeClr val="accent1"/>
          </a:effectRef>
          <a:fontRef idx="minor">
            <a:schemeClr val="dk1"/>
          </a:fontRef>
        </dgm:style>
      </dgm:prSet>
      <dgm:spPr>
        <a:ln/>
      </dgm:spPr>
      <dgm:t>
        <a:bodyPr/>
        <a:lstStyle/>
        <a:p>
          <a:pPr marL="228600" indent="0"/>
          <a:r>
            <a:rPr lang="en-US" sz="2000" b="1" dirty="0" smtClean="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rPr>
            <a:t>Replace the fallow by alternative forage and test the behavior and productivity of forage under CA.</a:t>
          </a:r>
          <a:endParaRPr lang="fr-FR" sz="2000" b="1" dirty="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endParaRPr>
        </a:p>
      </dgm:t>
    </dgm:pt>
    <dgm:pt modelId="{AD71604D-2D8A-4386-B4F7-BC0189823852}" type="parTrans" cxnId="{8F989B1A-1443-4A11-AD67-34021B9D06B7}">
      <dgm:prSet/>
      <dgm:spPr/>
      <dgm:t>
        <a:bodyPr/>
        <a:lstStyle/>
        <a:p>
          <a:endParaRPr lang="fr-FR"/>
        </a:p>
      </dgm:t>
    </dgm:pt>
    <dgm:pt modelId="{4C5639D3-FC26-4468-AFF2-42A0BBC8671C}" type="sibTrans" cxnId="{8F989B1A-1443-4A11-AD67-34021B9D06B7}">
      <dgm:prSet/>
      <dgm:spPr/>
      <dgm:t>
        <a:bodyPr/>
        <a:lstStyle/>
        <a:p>
          <a:endParaRPr lang="fr-FR"/>
        </a:p>
      </dgm:t>
    </dgm:pt>
    <dgm:pt modelId="{F0533562-B46D-4639-812D-422B8BC603D2}" type="pres">
      <dgm:prSet presAssocID="{2559F65E-5692-4602-AB3E-7B785B83D1DE}" presName="linear" presStyleCnt="0">
        <dgm:presLayoutVars>
          <dgm:animLvl val="lvl"/>
          <dgm:resizeHandles val="exact"/>
        </dgm:presLayoutVars>
      </dgm:prSet>
      <dgm:spPr/>
      <dgm:t>
        <a:bodyPr/>
        <a:lstStyle/>
        <a:p>
          <a:endParaRPr lang="fr-FR"/>
        </a:p>
      </dgm:t>
    </dgm:pt>
    <dgm:pt modelId="{3DA5A75E-D7EB-4D27-A9A4-3B9B8AA6DB20}" type="pres">
      <dgm:prSet presAssocID="{FBBCA956-9548-44C9-96F1-84E467D2A549}" presName="parentText" presStyleLbl="node1" presStyleIdx="0" presStyleCnt="2">
        <dgm:presLayoutVars>
          <dgm:chMax val="0"/>
          <dgm:bulletEnabled val="1"/>
        </dgm:presLayoutVars>
      </dgm:prSet>
      <dgm:spPr/>
      <dgm:t>
        <a:bodyPr/>
        <a:lstStyle/>
        <a:p>
          <a:endParaRPr lang="fr-FR"/>
        </a:p>
      </dgm:t>
    </dgm:pt>
    <dgm:pt modelId="{C7F18DF9-2E90-4CAB-BEC1-156E4B6DE61E}" type="pres">
      <dgm:prSet presAssocID="{29A55DB4-5A79-4516-A9B6-2409075C2EEF}" presName="spacer" presStyleCnt="0"/>
      <dgm:spPr/>
    </dgm:pt>
    <dgm:pt modelId="{E9E300F8-53CC-4C6B-9D52-DC707D5F0AAD}" type="pres">
      <dgm:prSet presAssocID="{9075E5F1-D5B0-48EB-AA48-7CF7CC68E77E}" presName="parentText" presStyleLbl="node1" presStyleIdx="1" presStyleCnt="2" custScaleY="66771">
        <dgm:presLayoutVars>
          <dgm:chMax val="0"/>
          <dgm:bulletEnabled val="1"/>
        </dgm:presLayoutVars>
      </dgm:prSet>
      <dgm:spPr/>
      <dgm:t>
        <a:bodyPr/>
        <a:lstStyle/>
        <a:p>
          <a:endParaRPr lang="fr-FR"/>
        </a:p>
      </dgm:t>
    </dgm:pt>
    <dgm:pt modelId="{9B6A12B1-E23E-4B70-A079-DA1BAF470DFA}" type="pres">
      <dgm:prSet presAssocID="{9075E5F1-D5B0-48EB-AA48-7CF7CC68E77E}" presName="childText" presStyleLbl="revTx" presStyleIdx="0" presStyleCnt="1">
        <dgm:presLayoutVars>
          <dgm:bulletEnabled val="1"/>
        </dgm:presLayoutVars>
      </dgm:prSet>
      <dgm:spPr/>
      <dgm:t>
        <a:bodyPr/>
        <a:lstStyle/>
        <a:p>
          <a:endParaRPr lang="fr-FR"/>
        </a:p>
      </dgm:t>
    </dgm:pt>
  </dgm:ptLst>
  <dgm:cxnLst>
    <dgm:cxn modelId="{A67658AD-19AE-4ABD-B206-6DC3905BDA95}" srcId="{2559F65E-5692-4602-AB3E-7B785B83D1DE}" destId="{FBBCA956-9548-44C9-96F1-84E467D2A549}" srcOrd="0" destOrd="0" parTransId="{D93CB068-8D82-40D7-97B6-2C07209124B6}" sibTransId="{29A55DB4-5A79-4516-A9B6-2409075C2EEF}"/>
    <dgm:cxn modelId="{4CC70A54-8941-4874-9010-7E5105704481}" type="presOf" srcId="{9075E5F1-D5B0-48EB-AA48-7CF7CC68E77E}" destId="{E9E300F8-53CC-4C6B-9D52-DC707D5F0AAD}" srcOrd="0" destOrd="0" presId="urn:microsoft.com/office/officeart/2005/8/layout/vList2"/>
    <dgm:cxn modelId="{953EF786-3C42-4FFF-8B93-39B3FF553496}" type="presOf" srcId="{FBBCA956-9548-44C9-96F1-84E467D2A549}" destId="{3DA5A75E-D7EB-4D27-A9A4-3B9B8AA6DB20}" srcOrd="0" destOrd="0" presId="urn:microsoft.com/office/officeart/2005/8/layout/vList2"/>
    <dgm:cxn modelId="{B2C255CD-F65A-4789-9C09-4A5F8F7CD977}" type="presOf" srcId="{F0A86D86-3BAB-4CE8-A5C6-75A33F0AED79}" destId="{9B6A12B1-E23E-4B70-A079-DA1BAF470DFA}" srcOrd="0" destOrd="1" presId="urn:microsoft.com/office/officeart/2005/8/layout/vList2"/>
    <dgm:cxn modelId="{56876937-74C4-446B-9B09-052CFD053BD1}" type="presOf" srcId="{2559F65E-5692-4602-AB3E-7B785B83D1DE}" destId="{F0533562-B46D-4639-812D-422B8BC603D2}" srcOrd="0" destOrd="0" presId="urn:microsoft.com/office/officeart/2005/8/layout/vList2"/>
    <dgm:cxn modelId="{69B6D3FF-4C39-445F-B0E1-9C969EB38AED}" srcId="{9075E5F1-D5B0-48EB-AA48-7CF7CC68E77E}" destId="{6AF97B2B-4EC0-43A4-A938-979ED6D6B2F7}" srcOrd="0" destOrd="0" parTransId="{D5F176E2-6492-45D7-9792-7F657573D76C}" sibTransId="{E6CC917A-F06E-42D6-83CF-5268BC230312}"/>
    <dgm:cxn modelId="{8F989B1A-1443-4A11-AD67-34021B9D06B7}" srcId="{9075E5F1-D5B0-48EB-AA48-7CF7CC68E77E}" destId="{F0A86D86-3BAB-4CE8-A5C6-75A33F0AED79}" srcOrd="1" destOrd="0" parTransId="{AD71604D-2D8A-4386-B4F7-BC0189823852}" sibTransId="{4C5639D3-FC26-4468-AFF2-42A0BBC8671C}"/>
    <dgm:cxn modelId="{7DF2508E-04FF-4AA1-A511-B5D808D23CA6}" srcId="{2559F65E-5692-4602-AB3E-7B785B83D1DE}" destId="{9075E5F1-D5B0-48EB-AA48-7CF7CC68E77E}" srcOrd="1" destOrd="0" parTransId="{65F9127F-BD10-4211-97A2-ACDA1C19F31F}" sibTransId="{386C03A4-63E6-43EE-BA0D-3CE41CABD45D}"/>
    <dgm:cxn modelId="{2F612233-51B7-448A-9DEF-FC07AED33F91}" type="presOf" srcId="{6AF97B2B-4EC0-43A4-A938-979ED6D6B2F7}" destId="{9B6A12B1-E23E-4B70-A079-DA1BAF470DFA}" srcOrd="0" destOrd="0" presId="urn:microsoft.com/office/officeart/2005/8/layout/vList2"/>
    <dgm:cxn modelId="{05DCFCDA-C3AC-450E-B2F6-861C0286331E}" type="presParOf" srcId="{F0533562-B46D-4639-812D-422B8BC603D2}" destId="{3DA5A75E-D7EB-4D27-A9A4-3B9B8AA6DB20}" srcOrd="0" destOrd="0" presId="urn:microsoft.com/office/officeart/2005/8/layout/vList2"/>
    <dgm:cxn modelId="{A3081F91-8579-4209-A911-37CD89C380B1}" type="presParOf" srcId="{F0533562-B46D-4639-812D-422B8BC603D2}" destId="{C7F18DF9-2E90-4CAB-BEC1-156E4B6DE61E}" srcOrd="1" destOrd="0" presId="urn:microsoft.com/office/officeart/2005/8/layout/vList2"/>
    <dgm:cxn modelId="{2348132C-0A8B-42AD-B725-DDF8A69924E3}" type="presParOf" srcId="{F0533562-B46D-4639-812D-422B8BC603D2}" destId="{E9E300F8-53CC-4C6B-9D52-DC707D5F0AAD}" srcOrd="2" destOrd="0" presId="urn:microsoft.com/office/officeart/2005/8/layout/vList2"/>
    <dgm:cxn modelId="{ED23E39E-1D25-4D04-8846-26389649CA9E}" type="presParOf" srcId="{F0533562-B46D-4639-812D-422B8BC603D2}" destId="{9B6A12B1-E23E-4B70-A079-DA1BAF470DFA}"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C69533AB-0B66-4F88-919C-6FE972FA8835}"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8355A00A-3B88-4C5E-A4E6-08651BE52807}">
      <dgm:prSet custT="1"/>
      <dgm:spPr/>
      <dgm:t>
        <a:bodyPr/>
        <a:lstStyle/>
        <a:p>
          <a:pPr algn="ctr" rtl="0"/>
          <a:r>
            <a:rPr kumimoji="1" lang="en-US" sz="2400" b="0" dirty="0" smtClean="0">
              <a:latin typeface="Ariel"/>
              <a:cs typeface="Arial" panose="020B0604020202020204" pitchFamily="34" charset="0"/>
            </a:rPr>
            <a:t>Experiment 4:  </a:t>
          </a:r>
          <a:r>
            <a:rPr lang="fr-FR" sz="2400" b="0" dirty="0" err="1" smtClean="0">
              <a:latin typeface="Ariel"/>
            </a:rPr>
            <a:t>Seeding</a:t>
          </a:r>
          <a:r>
            <a:rPr lang="fr-FR" sz="2400" b="0" dirty="0" smtClean="0">
              <a:latin typeface="Ariel"/>
            </a:rPr>
            <a:t> date trial </a:t>
          </a:r>
          <a:r>
            <a:rPr lang="fr-FR" sz="2400" b="0" dirty="0" err="1" smtClean="0">
              <a:latin typeface="Ariel"/>
            </a:rPr>
            <a:t>under</a:t>
          </a:r>
          <a:r>
            <a:rPr lang="fr-FR" sz="2400" b="0" dirty="0" smtClean="0">
              <a:latin typeface="Ariel"/>
            </a:rPr>
            <a:t> CA</a:t>
          </a:r>
          <a:endParaRPr lang="fr-FR" sz="2400" b="0" dirty="0">
            <a:latin typeface="Ariel"/>
            <a:cs typeface="Arial" panose="020B0604020202020204" pitchFamily="34" charset="0"/>
          </a:endParaRPr>
        </a:p>
      </dgm:t>
    </dgm:pt>
    <dgm:pt modelId="{8B9577B9-FAA9-41B0-AAEC-08B16D3500AB}" type="parTrans" cxnId="{7172F09D-9E40-4AE6-AF9B-49659CB63C2B}">
      <dgm:prSet/>
      <dgm:spPr/>
      <dgm:t>
        <a:bodyPr/>
        <a:lstStyle/>
        <a:p>
          <a:endParaRPr lang="fr-FR"/>
        </a:p>
      </dgm:t>
    </dgm:pt>
    <dgm:pt modelId="{2566898D-6B5C-4DA5-AB2F-3E8DBCC7B84B}" type="sibTrans" cxnId="{7172F09D-9E40-4AE6-AF9B-49659CB63C2B}">
      <dgm:prSet/>
      <dgm:spPr/>
      <dgm:t>
        <a:bodyPr/>
        <a:lstStyle/>
        <a:p>
          <a:endParaRPr lang="fr-FR"/>
        </a:p>
      </dgm:t>
    </dgm:pt>
    <dgm:pt modelId="{6F9033F4-6107-41F8-913C-35038D1E3652}">
      <dgm:prSet custT="1"/>
      <dgm:spPr/>
      <dgm:t>
        <a:bodyPr/>
        <a:lstStyle/>
        <a:p>
          <a:pPr rtl="0"/>
          <a:r>
            <a:rPr lang="en-US" sz="2200" dirty="0" smtClean="0">
              <a:latin typeface="Tahoma" panose="020B0604030504040204" pitchFamily="34" charset="0"/>
              <a:ea typeface="Tahoma" panose="020B0604030504040204" pitchFamily="34" charset="0"/>
              <a:cs typeface="Tahoma" panose="020B0604030504040204" pitchFamily="34" charset="0"/>
            </a:rPr>
            <a:t>Objective : The effect of planting date on improving the performance of wheat under CA </a:t>
          </a:r>
          <a:endParaRPr lang="fr-FR" sz="2200" b="1" dirty="0">
            <a:latin typeface="Tahoma" panose="020B0604030504040204" pitchFamily="34" charset="0"/>
            <a:ea typeface="Tahoma" panose="020B0604030504040204" pitchFamily="34" charset="0"/>
            <a:cs typeface="Tahoma" panose="020B0604030504040204" pitchFamily="34" charset="0"/>
          </a:endParaRPr>
        </a:p>
      </dgm:t>
    </dgm:pt>
    <dgm:pt modelId="{3D9F44E5-AE79-4BF1-8066-E08690AD0E7A}" type="parTrans" cxnId="{A8644164-6168-4CB5-9AA0-0B6827C73ECD}">
      <dgm:prSet/>
      <dgm:spPr/>
      <dgm:t>
        <a:bodyPr/>
        <a:lstStyle/>
        <a:p>
          <a:endParaRPr lang="fr-FR"/>
        </a:p>
      </dgm:t>
    </dgm:pt>
    <dgm:pt modelId="{1B7F15FD-7ED7-458F-91F2-D93FC0659870}" type="sibTrans" cxnId="{A8644164-6168-4CB5-9AA0-0B6827C73ECD}">
      <dgm:prSet/>
      <dgm:spPr/>
      <dgm:t>
        <a:bodyPr/>
        <a:lstStyle/>
        <a:p>
          <a:endParaRPr lang="fr-FR"/>
        </a:p>
      </dgm:t>
    </dgm:pt>
    <dgm:pt modelId="{1444905B-764C-4002-BCFF-8D6CCEF09474}" type="pres">
      <dgm:prSet presAssocID="{C69533AB-0B66-4F88-919C-6FE972FA8835}" presName="linear" presStyleCnt="0">
        <dgm:presLayoutVars>
          <dgm:animLvl val="lvl"/>
          <dgm:resizeHandles val="exact"/>
        </dgm:presLayoutVars>
      </dgm:prSet>
      <dgm:spPr/>
      <dgm:t>
        <a:bodyPr/>
        <a:lstStyle/>
        <a:p>
          <a:endParaRPr lang="fr-FR"/>
        </a:p>
      </dgm:t>
    </dgm:pt>
    <dgm:pt modelId="{7E67D722-90FC-40ED-89B2-95EE252C77F5}" type="pres">
      <dgm:prSet presAssocID="{8355A00A-3B88-4C5E-A4E6-08651BE52807}" presName="parentText" presStyleLbl="node1" presStyleIdx="0" presStyleCnt="2">
        <dgm:presLayoutVars>
          <dgm:chMax val="0"/>
          <dgm:bulletEnabled val="1"/>
        </dgm:presLayoutVars>
      </dgm:prSet>
      <dgm:spPr/>
      <dgm:t>
        <a:bodyPr/>
        <a:lstStyle/>
        <a:p>
          <a:endParaRPr lang="fr-FR"/>
        </a:p>
      </dgm:t>
    </dgm:pt>
    <dgm:pt modelId="{609B9823-58F4-403C-8890-7DF3AF069CEE}" type="pres">
      <dgm:prSet presAssocID="{2566898D-6B5C-4DA5-AB2F-3E8DBCC7B84B}" presName="spacer" presStyleCnt="0"/>
      <dgm:spPr/>
    </dgm:pt>
    <dgm:pt modelId="{9DE7B7C0-799D-4E76-9443-A227F7A78E00}" type="pres">
      <dgm:prSet presAssocID="{6F9033F4-6107-41F8-913C-35038D1E3652}" presName="parentText" presStyleLbl="node1" presStyleIdx="1" presStyleCnt="2">
        <dgm:presLayoutVars>
          <dgm:chMax val="0"/>
          <dgm:bulletEnabled val="1"/>
        </dgm:presLayoutVars>
      </dgm:prSet>
      <dgm:spPr/>
      <dgm:t>
        <a:bodyPr/>
        <a:lstStyle/>
        <a:p>
          <a:endParaRPr lang="fr-FR"/>
        </a:p>
      </dgm:t>
    </dgm:pt>
  </dgm:ptLst>
  <dgm:cxnLst>
    <dgm:cxn modelId="{A8644164-6168-4CB5-9AA0-0B6827C73ECD}" srcId="{C69533AB-0B66-4F88-919C-6FE972FA8835}" destId="{6F9033F4-6107-41F8-913C-35038D1E3652}" srcOrd="1" destOrd="0" parTransId="{3D9F44E5-AE79-4BF1-8066-E08690AD0E7A}" sibTransId="{1B7F15FD-7ED7-458F-91F2-D93FC0659870}"/>
    <dgm:cxn modelId="{AEB10FE1-928F-49DF-B0DA-443F6C1971E4}" type="presOf" srcId="{6F9033F4-6107-41F8-913C-35038D1E3652}" destId="{9DE7B7C0-799D-4E76-9443-A227F7A78E00}" srcOrd="0" destOrd="0" presId="urn:microsoft.com/office/officeart/2005/8/layout/vList2"/>
    <dgm:cxn modelId="{7172F09D-9E40-4AE6-AF9B-49659CB63C2B}" srcId="{C69533AB-0B66-4F88-919C-6FE972FA8835}" destId="{8355A00A-3B88-4C5E-A4E6-08651BE52807}" srcOrd="0" destOrd="0" parTransId="{8B9577B9-FAA9-41B0-AAEC-08B16D3500AB}" sibTransId="{2566898D-6B5C-4DA5-AB2F-3E8DBCC7B84B}"/>
    <dgm:cxn modelId="{53D67E0A-867C-4950-8341-653FB958C7ED}" type="presOf" srcId="{8355A00A-3B88-4C5E-A4E6-08651BE52807}" destId="{7E67D722-90FC-40ED-89B2-95EE252C77F5}" srcOrd="0" destOrd="0" presId="urn:microsoft.com/office/officeart/2005/8/layout/vList2"/>
    <dgm:cxn modelId="{063777A0-0E8F-4273-AC84-A8B694AE7802}" type="presOf" srcId="{C69533AB-0B66-4F88-919C-6FE972FA8835}" destId="{1444905B-764C-4002-BCFF-8D6CCEF09474}" srcOrd="0" destOrd="0" presId="urn:microsoft.com/office/officeart/2005/8/layout/vList2"/>
    <dgm:cxn modelId="{0325F478-1EC7-4C83-9FAA-842C710D7717}" type="presParOf" srcId="{1444905B-764C-4002-BCFF-8D6CCEF09474}" destId="{7E67D722-90FC-40ED-89B2-95EE252C77F5}" srcOrd="0" destOrd="0" presId="urn:microsoft.com/office/officeart/2005/8/layout/vList2"/>
    <dgm:cxn modelId="{D08432D1-61E8-4891-ACA1-0A43F003598B}" type="presParOf" srcId="{1444905B-764C-4002-BCFF-8D6CCEF09474}" destId="{609B9823-58F4-403C-8890-7DF3AF069CEE}" srcOrd="1" destOrd="0" presId="urn:microsoft.com/office/officeart/2005/8/layout/vList2"/>
    <dgm:cxn modelId="{1FD17101-241D-4463-AAEB-0D552BAA5BFE}" type="presParOf" srcId="{1444905B-764C-4002-BCFF-8D6CCEF09474}" destId="{9DE7B7C0-799D-4E76-9443-A227F7A78E0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C69533AB-0B66-4F88-919C-6FE972FA8835}"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8355A00A-3B88-4C5E-A4E6-08651BE52807}">
      <dgm:prSet custT="1"/>
      <dgm:spPr/>
      <dgm:t>
        <a:bodyPr/>
        <a:lstStyle/>
        <a:p>
          <a:pPr algn="ctr" rtl="0"/>
          <a:r>
            <a:rPr lang="en-US" sz="2400" b="1" dirty="0" smtClean="0">
              <a:latin typeface="Tahoma" panose="020B0604030504040204" pitchFamily="34" charset="0"/>
              <a:ea typeface="Tahoma" panose="020B0604030504040204" pitchFamily="34" charset="0"/>
              <a:cs typeface="Tahoma" panose="020B0604030504040204" pitchFamily="34" charset="0"/>
            </a:rPr>
            <a:t>Demonstration of CA package of wheat and barley </a:t>
          </a:r>
          <a:endParaRPr lang="fr-FR" sz="2400" dirty="0">
            <a:latin typeface="Tahoma" panose="020B0604030504040204" pitchFamily="34" charset="0"/>
            <a:ea typeface="Tahoma" panose="020B0604030504040204" pitchFamily="34" charset="0"/>
            <a:cs typeface="Tahoma" panose="020B0604030504040204" pitchFamily="34" charset="0"/>
          </a:endParaRPr>
        </a:p>
      </dgm:t>
    </dgm:pt>
    <dgm:pt modelId="{8B9577B9-FAA9-41B0-AAEC-08B16D3500AB}" type="parTrans" cxnId="{7172F09D-9E40-4AE6-AF9B-49659CB63C2B}">
      <dgm:prSet/>
      <dgm:spPr/>
      <dgm:t>
        <a:bodyPr/>
        <a:lstStyle/>
        <a:p>
          <a:endParaRPr lang="fr-FR"/>
        </a:p>
      </dgm:t>
    </dgm:pt>
    <dgm:pt modelId="{2566898D-6B5C-4DA5-AB2F-3E8DBCC7B84B}" type="sibTrans" cxnId="{7172F09D-9E40-4AE6-AF9B-49659CB63C2B}">
      <dgm:prSet/>
      <dgm:spPr/>
      <dgm:t>
        <a:bodyPr/>
        <a:lstStyle/>
        <a:p>
          <a:endParaRPr lang="fr-FR"/>
        </a:p>
      </dgm:t>
    </dgm:pt>
    <dgm:pt modelId="{6F9033F4-6107-41F8-913C-35038D1E3652}">
      <dgm:prSet custT="1"/>
      <dgm:spPr/>
      <dgm:t>
        <a:bodyPr/>
        <a:lstStyle/>
        <a:p>
          <a:pPr rtl="0"/>
          <a:r>
            <a:rPr lang="en-US"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Objective : To increase the awareness of farmers to CA</a:t>
          </a:r>
          <a:endParaRPr lang="fr-FR" sz="2200" b="1" dirty="0">
            <a:solidFill>
              <a:schemeClr val="tx1"/>
            </a:solidFill>
            <a:latin typeface="Tahoma" panose="020B0604030504040204" pitchFamily="34" charset="0"/>
            <a:ea typeface="Tahoma" panose="020B0604030504040204" pitchFamily="34" charset="0"/>
            <a:cs typeface="Tahoma" panose="020B0604030504040204" pitchFamily="34" charset="0"/>
          </a:endParaRPr>
        </a:p>
      </dgm:t>
    </dgm:pt>
    <dgm:pt modelId="{3D9F44E5-AE79-4BF1-8066-E08690AD0E7A}" type="parTrans" cxnId="{A8644164-6168-4CB5-9AA0-0B6827C73ECD}">
      <dgm:prSet/>
      <dgm:spPr/>
      <dgm:t>
        <a:bodyPr/>
        <a:lstStyle/>
        <a:p>
          <a:endParaRPr lang="fr-FR"/>
        </a:p>
      </dgm:t>
    </dgm:pt>
    <dgm:pt modelId="{1B7F15FD-7ED7-458F-91F2-D93FC0659870}" type="sibTrans" cxnId="{A8644164-6168-4CB5-9AA0-0B6827C73ECD}">
      <dgm:prSet/>
      <dgm:spPr/>
      <dgm:t>
        <a:bodyPr/>
        <a:lstStyle/>
        <a:p>
          <a:endParaRPr lang="fr-FR"/>
        </a:p>
      </dgm:t>
    </dgm:pt>
    <dgm:pt modelId="{1444905B-764C-4002-BCFF-8D6CCEF09474}" type="pres">
      <dgm:prSet presAssocID="{C69533AB-0B66-4F88-919C-6FE972FA8835}" presName="linear" presStyleCnt="0">
        <dgm:presLayoutVars>
          <dgm:animLvl val="lvl"/>
          <dgm:resizeHandles val="exact"/>
        </dgm:presLayoutVars>
      </dgm:prSet>
      <dgm:spPr/>
      <dgm:t>
        <a:bodyPr/>
        <a:lstStyle/>
        <a:p>
          <a:endParaRPr lang="fr-FR"/>
        </a:p>
      </dgm:t>
    </dgm:pt>
    <dgm:pt modelId="{7E67D722-90FC-40ED-89B2-95EE252C77F5}" type="pres">
      <dgm:prSet presAssocID="{8355A00A-3B88-4C5E-A4E6-08651BE52807}" presName="parentText" presStyleLbl="node1" presStyleIdx="0" presStyleCnt="2">
        <dgm:presLayoutVars>
          <dgm:chMax val="0"/>
          <dgm:bulletEnabled val="1"/>
        </dgm:presLayoutVars>
      </dgm:prSet>
      <dgm:spPr/>
      <dgm:t>
        <a:bodyPr/>
        <a:lstStyle/>
        <a:p>
          <a:endParaRPr lang="fr-FR"/>
        </a:p>
      </dgm:t>
    </dgm:pt>
    <dgm:pt modelId="{609B9823-58F4-403C-8890-7DF3AF069CEE}" type="pres">
      <dgm:prSet presAssocID="{2566898D-6B5C-4DA5-AB2F-3E8DBCC7B84B}" presName="spacer" presStyleCnt="0"/>
      <dgm:spPr/>
    </dgm:pt>
    <dgm:pt modelId="{9DE7B7C0-799D-4E76-9443-A227F7A78E00}" type="pres">
      <dgm:prSet presAssocID="{6F9033F4-6107-41F8-913C-35038D1E3652}" presName="parentText" presStyleLbl="node1" presStyleIdx="1" presStyleCnt="2">
        <dgm:presLayoutVars>
          <dgm:chMax val="0"/>
          <dgm:bulletEnabled val="1"/>
        </dgm:presLayoutVars>
      </dgm:prSet>
      <dgm:spPr/>
      <dgm:t>
        <a:bodyPr/>
        <a:lstStyle/>
        <a:p>
          <a:endParaRPr lang="fr-FR"/>
        </a:p>
      </dgm:t>
    </dgm:pt>
  </dgm:ptLst>
  <dgm:cxnLst>
    <dgm:cxn modelId="{A8644164-6168-4CB5-9AA0-0B6827C73ECD}" srcId="{C69533AB-0B66-4F88-919C-6FE972FA8835}" destId="{6F9033F4-6107-41F8-913C-35038D1E3652}" srcOrd="1" destOrd="0" parTransId="{3D9F44E5-AE79-4BF1-8066-E08690AD0E7A}" sibTransId="{1B7F15FD-7ED7-458F-91F2-D93FC0659870}"/>
    <dgm:cxn modelId="{A95358ED-3245-4415-AE1F-DE668E782F6C}" type="presOf" srcId="{6F9033F4-6107-41F8-913C-35038D1E3652}" destId="{9DE7B7C0-799D-4E76-9443-A227F7A78E00}" srcOrd="0" destOrd="0" presId="urn:microsoft.com/office/officeart/2005/8/layout/vList2"/>
    <dgm:cxn modelId="{7172F09D-9E40-4AE6-AF9B-49659CB63C2B}" srcId="{C69533AB-0B66-4F88-919C-6FE972FA8835}" destId="{8355A00A-3B88-4C5E-A4E6-08651BE52807}" srcOrd="0" destOrd="0" parTransId="{8B9577B9-FAA9-41B0-AAEC-08B16D3500AB}" sibTransId="{2566898D-6B5C-4DA5-AB2F-3E8DBCC7B84B}"/>
    <dgm:cxn modelId="{ECF4DB67-BCF0-4524-BF96-253F4818947A}" type="presOf" srcId="{C69533AB-0B66-4F88-919C-6FE972FA8835}" destId="{1444905B-764C-4002-BCFF-8D6CCEF09474}" srcOrd="0" destOrd="0" presId="urn:microsoft.com/office/officeart/2005/8/layout/vList2"/>
    <dgm:cxn modelId="{3932C1FD-350D-47A9-961D-CB5614CAEB90}" type="presOf" srcId="{8355A00A-3B88-4C5E-A4E6-08651BE52807}" destId="{7E67D722-90FC-40ED-89B2-95EE252C77F5}" srcOrd="0" destOrd="0" presId="urn:microsoft.com/office/officeart/2005/8/layout/vList2"/>
    <dgm:cxn modelId="{F860B004-0266-40CD-A4F7-0CBDAC66741F}" type="presParOf" srcId="{1444905B-764C-4002-BCFF-8D6CCEF09474}" destId="{7E67D722-90FC-40ED-89B2-95EE252C77F5}" srcOrd="0" destOrd="0" presId="urn:microsoft.com/office/officeart/2005/8/layout/vList2"/>
    <dgm:cxn modelId="{C4A3011C-75A8-46B6-9E17-DB75E7E9A74E}" type="presParOf" srcId="{1444905B-764C-4002-BCFF-8D6CCEF09474}" destId="{609B9823-58F4-403C-8890-7DF3AF069CEE}" srcOrd="1" destOrd="0" presId="urn:microsoft.com/office/officeart/2005/8/layout/vList2"/>
    <dgm:cxn modelId="{8E0EB1A0-88C2-458B-BF8D-1A5690D2C07E}" type="presParOf" srcId="{1444905B-764C-4002-BCFF-8D6CCEF09474}" destId="{9DE7B7C0-799D-4E76-9443-A227F7A78E00}"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2DBABC04-46B2-4C6B-A5C6-7AEC14E8402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400A326D-B32E-44F7-8E32-C4A8AA33848E}">
      <dgm:prSet custT="1"/>
      <dgm:spPr/>
      <dgm:t>
        <a:bodyPr/>
        <a:lstStyle/>
        <a:p>
          <a:pPr algn="ctr" rtl="0"/>
          <a:r>
            <a:rPr lang="en-US" sz="3200" dirty="0" smtClean="0">
              <a:solidFill>
                <a:schemeClr val="tx1"/>
              </a:solidFill>
              <a:latin typeface="Arial" panose="020B0604020202020204" pitchFamily="34" charset="0"/>
              <a:cs typeface="Arial" pitchFamily="34" charset="0"/>
            </a:rPr>
            <a:t>Integration crop- livestock under CA</a:t>
          </a:r>
          <a:endParaRPr lang="fr-FR" sz="3200" dirty="0">
            <a:solidFill>
              <a:schemeClr val="tx1"/>
            </a:solidFill>
            <a:latin typeface="Arial" panose="020B0604020202020204" pitchFamily="34" charset="0"/>
            <a:cs typeface="Arial" pitchFamily="34" charset="0"/>
          </a:endParaRPr>
        </a:p>
      </dgm:t>
    </dgm:pt>
    <dgm:pt modelId="{535A99D4-D19B-4378-9C37-DB8D3CB90BC6}" type="parTrans" cxnId="{52528ED5-3C35-46ED-9636-CEDCE5B6C9DD}">
      <dgm:prSet/>
      <dgm:spPr/>
      <dgm:t>
        <a:bodyPr/>
        <a:lstStyle/>
        <a:p>
          <a:endParaRPr lang="fr-FR"/>
        </a:p>
      </dgm:t>
    </dgm:pt>
    <dgm:pt modelId="{ED19FF6D-31BD-441E-9550-5A957E02FF35}" type="sibTrans" cxnId="{52528ED5-3C35-46ED-9636-CEDCE5B6C9DD}">
      <dgm:prSet/>
      <dgm:spPr/>
      <dgm:t>
        <a:bodyPr/>
        <a:lstStyle/>
        <a:p>
          <a:endParaRPr lang="fr-FR"/>
        </a:p>
      </dgm:t>
    </dgm:pt>
    <dgm:pt modelId="{CB1D75AC-4CB6-43C9-8728-89121DF4BFA8}" type="pres">
      <dgm:prSet presAssocID="{2DBABC04-46B2-4C6B-A5C6-7AEC14E84020}" presName="linear" presStyleCnt="0">
        <dgm:presLayoutVars>
          <dgm:animLvl val="lvl"/>
          <dgm:resizeHandles val="exact"/>
        </dgm:presLayoutVars>
      </dgm:prSet>
      <dgm:spPr/>
      <dgm:t>
        <a:bodyPr/>
        <a:lstStyle/>
        <a:p>
          <a:endParaRPr lang="fr-FR"/>
        </a:p>
      </dgm:t>
    </dgm:pt>
    <dgm:pt modelId="{F579BB73-DCC9-4FD0-8211-870FE0D1F852}" type="pres">
      <dgm:prSet presAssocID="{400A326D-B32E-44F7-8E32-C4A8AA33848E}" presName="parentText" presStyleLbl="node1" presStyleIdx="0" presStyleCnt="1">
        <dgm:presLayoutVars>
          <dgm:chMax val="0"/>
          <dgm:bulletEnabled val="1"/>
        </dgm:presLayoutVars>
      </dgm:prSet>
      <dgm:spPr/>
      <dgm:t>
        <a:bodyPr/>
        <a:lstStyle/>
        <a:p>
          <a:endParaRPr lang="fr-FR"/>
        </a:p>
      </dgm:t>
    </dgm:pt>
  </dgm:ptLst>
  <dgm:cxnLst>
    <dgm:cxn modelId="{AC404402-9E63-4CE1-BFC6-C009EED8A7D0}" type="presOf" srcId="{400A326D-B32E-44F7-8E32-C4A8AA33848E}" destId="{F579BB73-DCC9-4FD0-8211-870FE0D1F852}" srcOrd="0" destOrd="0" presId="urn:microsoft.com/office/officeart/2005/8/layout/vList2"/>
    <dgm:cxn modelId="{1869C3F6-3363-4A29-AAD7-188C7DFF36F7}" type="presOf" srcId="{2DBABC04-46B2-4C6B-A5C6-7AEC14E84020}" destId="{CB1D75AC-4CB6-43C9-8728-89121DF4BFA8}" srcOrd="0" destOrd="0" presId="urn:microsoft.com/office/officeart/2005/8/layout/vList2"/>
    <dgm:cxn modelId="{52528ED5-3C35-46ED-9636-CEDCE5B6C9DD}" srcId="{2DBABC04-46B2-4C6B-A5C6-7AEC14E84020}" destId="{400A326D-B32E-44F7-8E32-C4A8AA33848E}" srcOrd="0" destOrd="0" parTransId="{535A99D4-D19B-4378-9C37-DB8D3CB90BC6}" sibTransId="{ED19FF6D-31BD-441E-9550-5A957E02FF35}"/>
    <dgm:cxn modelId="{FDA02A17-37E0-4F79-9737-3CE8FEA3A84F}" type="presParOf" srcId="{CB1D75AC-4CB6-43C9-8728-89121DF4BFA8}" destId="{F579BB73-DCC9-4FD0-8211-870FE0D1F85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DBABC04-46B2-4C6B-A5C6-7AEC14E8402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400A326D-B32E-44F7-8E32-C4A8AA33848E}">
      <dgm:prSet/>
      <dgm:spPr/>
      <dgm:t>
        <a:bodyPr/>
        <a:lstStyle/>
        <a:p>
          <a:pPr algn="ctr" rtl="0"/>
          <a:r>
            <a:rPr kumimoji="1" lang="fr-FR" b="1" u="sng" dirty="0" smtClean="0">
              <a:latin typeface="Arial" panose="020B0604020202020204" pitchFamily="34" charset="0"/>
              <a:cs typeface="Arial" panose="020B0604020202020204" pitchFamily="34" charset="0"/>
            </a:rPr>
            <a:t>Component 2</a:t>
          </a:r>
          <a:r>
            <a:rPr kumimoji="1" lang="fr-FR" b="1" dirty="0" smtClean="0">
              <a:latin typeface="Arial" panose="020B0604020202020204" pitchFamily="34" charset="0"/>
              <a:cs typeface="Arial" panose="020B0604020202020204" pitchFamily="34" charset="0"/>
            </a:rPr>
            <a:t> </a:t>
          </a:r>
        </a:p>
        <a:p>
          <a:pPr algn="ctr" rtl="0"/>
          <a:r>
            <a:rPr kumimoji="1" lang="fr-FR" b="1" dirty="0" smtClean="0">
              <a:latin typeface="Arial" panose="020B0604020202020204" pitchFamily="34" charset="0"/>
              <a:cs typeface="Arial" panose="020B0604020202020204" pitchFamily="34" charset="0"/>
            </a:rPr>
            <a:t> </a:t>
          </a:r>
          <a:r>
            <a:rPr lang="en-US" b="1" dirty="0" smtClean="0"/>
            <a:t>Knowledge management and dissemination of the CLCA in WANA region.</a:t>
          </a:r>
          <a:endParaRPr lang="fr-FR" dirty="0">
            <a:latin typeface="Arial" panose="020B0604020202020204" pitchFamily="34" charset="0"/>
            <a:cs typeface="Arial" panose="020B0604020202020204" pitchFamily="34" charset="0"/>
          </a:endParaRPr>
        </a:p>
      </dgm:t>
    </dgm:pt>
    <dgm:pt modelId="{535A99D4-D19B-4378-9C37-DB8D3CB90BC6}" type="parTrans" cxnId="{52528ED5-3C35-46ED-9636-CEDCE5B6C9DD}">
      <dgm:prSet/>
      <dgm:spPr/>
      <dgm:t>
        <a:bodyPr/>
        <a:lstStyle/>
        <a:p>
          <a:endParaRPr lang="fr-FR"/>
        </a:p>
      </dgm:t>
    </dgm:pt>
    <dgm:pt modelId="{ED19FF6D-31BD-441E-9550-5A957E02FF35}" type="sibTrans" cxnId="{52528ED5-3C35-46ED-9636-CEDCE5B6C9DD}">
      <dgm:prSet/>
      <dgm:spPr/>
      <dgm:t>
        <a:bodyPr/>
        <a:lstStyle/>
        <a:p>
          <a:endParaRPr lang="fr-FR"/>
        </a:p>
      </dgm:t>
    </dgm:pt>
    <dgm:pt modelId="{CB1D75AC-4CB6-43C9-8728-89121DF4BFA8}" type="pres">
      <dgm:prSet presAssocID="{2DBABC04-46B2-4C6B-A5C6-7AEC14E84020}" presName="linear" presStyleCnt="0">
        <dgm:presLayoutVars>
          <dgm:animLvl val="lvl"/>
          <dgm:resizeHandles val="exact"/>
        </dgm:presLayoutVars>
      </dgm:prSet>
      <dgm:spPr/>
      <dgm:t>
        <a:bodyPr/>
        <a:lstStyle/>
        <a:p>
          <a:endParaRPr lang="fr-FR"/>
        </a:p>
      </dgm:t>
    </dgm:pt>
    <dgm:pt modelId="{F579BB73-DCC9-4FD0-8211-870FE0D1F852}" type="pres">
      <dgm:prSet presAssocID="{400A326D-B32E-44F7-8E32-C4A8AA33848E}" presName="parentText" presStyleLbl="node1" presStyleIdx="0" presStyleCnt="1" custLinFactNeighborY="-28944">
        <dgm:presLayoutVars>
          <dgm:chMax val="0"/>
          <dgm:bulletEnabled val="1"/>
        </dgm:presLayoutVars>
      </dgm:prSet>
      <dgm:spPr/>
      <dgm:t>
        <a:bodyPr/>
        <a:lstStyle/>
        <a:p>
          <a:endParaRPr lang="fr-FR"/>
        </a:p>
      </dgm:t>
    </dgm:pt>
  </dgm:ptLst>
  <dgm:cxnLst>
    <dgm:cxn modelId="{0B3E3EDF-0812-4588-8DF7-8AC5552F7893}" type="presOf" srcId="{400A326D-B32E-44F7-8E32-C4A8AA33848E}" destId="{F579BB73-DCC9-4FD0-8211-870FE0D1F852}" srcOrd="0" destOrd="0" presId="urn:microsoft.com/office/officeart/2005/8/layout/vList2"/>
    <dgm:cxn modelId="{52528ED5-3C35-46ED-9636-CEDCE5B6C9DD}" srcId="{2DBABC04-46B2-4C6B-A5C6-7AEC14E84020}" destId="{400A326D-B32E-44F7-8E32-C4A8AA33848E}" srcOrd="0" destOrd="0" parTransId="{535A99D4-D19B-4378-9C37-DB8D3CB90BC6}" sibTransId="{ED19FF6D-31BD-441E-9550-5A957E02FF35}"/>
    <dgm:cxn modelId="{B0074D5F-F819-495A-B841-4D16C610F6C5}" type="presOf" srcId="{2DBABC04-46B2-4C6B-A5C6-7AEC14E84020}" destId="{CB1D75AC-4CB6-43C9-8728-89121DF4BFA8}" srcOrd="0" destOrd="0" presId="urn:microsoft.com/office/officeart/2005/8/layout/vList2"/>
    <dgm:cxn modelId="{1DBBC68E-E74D-4684-A859-14476F1AABA4}" type="presParOf" srcId="{CB1D75AC-4CB6-43C9-8728-89121DF4BFA8}" destId="{F579BB73-DCC9-4FD0-8211-870FE0D1F85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2DBABC04-46B2-4C6B-A5C6-7AEC14E8402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85127890-8155-4725-B513-74909BA71254}">
      <dgm:prSet custT="1"/>
      <dgm:spPr/>
      <dgm:t>
        <a:bodyPr/>
        <a:lstStyle/>
        <a:p>
          <a:pPr algn="ctr"/>
          <a:r>
            <a:rPr lang="en-US" sz="2800" dirty="0" smtClean="0">
              <a:latin typeface="Tahoma" panose="020B0604030504040204" pitchFamily="34" charset="0"/>
              <a:ea typeface="Tahoma" panose="020B0604030504040204" pitchFamily="34" charset="0"/>
              <a:cs typeface="Tahoma" panose="020B0604030504040204" pitchFamily="34" charset="0"/>
            </a:rPr>
            <a:t>Adoption </a:t>
          </a:r>
          <a:r>
            <a:rPr lang="en-US" sz="2800" dirty="0" smtClean="0">
              <a:latin typeface="Tahoma" panose="020B0604030504040204" pitchFamily="34" charset="0"/>
              <a:ea typeface="Tahoma" panose="020B0604030504040204" pitchFamily="34" charset="0"/>
              <a:cs typeface="Tahoma" panose="020B0604030504040204" pitchFamily="34" charset="0"/>
            </a:rPr>
            <a:t>constraints of conservation agriculture under crop-livestock farming systems</a:t>
          </a:r>
          <a:endParaRPr lang="fr-FR" sz="2800" dirty="0">
            <a:latin typeface="Tahoma" panose="020B0604030504040204" pitchFamily="34" charset="0"/>
            <a:ea typeface="Tahoma" panose="020B0604030504040204" pitchFamily="34" charset="0"/>
            <a:cs typeface="Tahoma" panose="020B0604030504040204" pitchFamily="34" charset="0"/>
          </a:endParaRPr>
        </a:p>
      </dgm:t>
    </dgm:pt>
    <dgm:pt modelId="{02DDCF83-C746-4167-AEA7-5592BDC43C18}" type="parTrans" cxnId="{6FA26FE6-00A2-4BEF-982A-02789CD87578}">
      <dgm:prSet/>
      <dgm:spPr/>
      <dgm:t>
        <a:bodyPr/>
        <a:lstStyle/>
        <a:p>
          <a:endParaRPr lang="fr-FR"/>
        </a:p>
      </dgm:t>
    </dgm:pt>
    <dgm:pt modelId="{C3DE277A-7808-45C0-9C75-0CE31ECCA4ED}" type="sibTrans" cxnId="{6FA26FE6-00A2-4BEF-982A-02789CD87578}">
      <dgm:prSet/>
      <dgm:spPr/>
      <dgm:t>
        <a:bodyPr/>
        <a:lstStyle/>
        <a:p>
          <a:endParaRPr lang="fr-FR"/>
        </a:p>
      </dgm:t>
    </dgm:pt>
    <dgm:pt modelId="{CB1D75AC-4CB6-43C9-8728-89121DF4BFA8}" type="pres">
      <dgm:prSet presAssocID="{2DBABC04-46B2-4C6B-A5C6-7AEC14E84020}" presName="linear" presStyleCnt="0">
        <dgm:presLayoutVars>
          <dgm:animLvl val="lvl"/>
          <dgm:resizeHandles val="exact"/>
        </dgm:presLayoutVars>
      </dgm:prSet>
      <dgm:spPr/>
      <dgm:t>
        <a:bodyPr/>
        <a:lstStyle/>
        <a:p>
          <a:endParaRPr lang="fr-FR"/>
        </a:p>
      </dgm:t>
    </dgm:pt>
    <dgm:pt modelId="{78D8A5D8-8CAA-42CC-AB41-A72D79F0469B}" type="pres">
      <dgm:prSet presAssocID="{85127890-8155-4725-B513-74909BA71254}" presName="parentText" presStyleLbl="node1" presStyleIdx="0" presStyleCnt="1">
        <dgm:presLayoutVars>
          <dgm:chMax val="0"/>
          <dgm:bulletEnabled val="1"/>
        </dgm:presLayoutVars>
      </dgm:prSet>
      <dgm:spPr/>
      <dgm:t>
        <a:bodyPr/>
        <a:lstStyle/>
        <a:p>
          <a:endParaRPr lang="fr-FR"/>
        </a:p>
      </dgm:t>
    </dgm:pt>
  </dgm:ptLst>
  <dgm:cxnLst>
    <dgm:cxn modelId="{9F31C092-A9F8-4627-B506-B862313204AA}" type="presOf" srcId="{85127890-8155-4725-B513-74909BA71254}" destId="{78D8A5D8-8CAA-42CC-AB41-A72D79F0469B}" srcOrd="0" destOrd="0" presId="urn:microsoft.com/office/officeart/2005/8/layout/vList2"/>
    <dgm:cxn modelId="{6FA26FE6-00A2-4BEF-982A-02789CD87578}" srcId="{2DBABC04-46B2-4C6B-A5C6-7AEC14E84020}" destId="{85127890-8155-4725-B513-74909BA71254}" srcOrd="0" destOrd="0" parTransId="{02DDCF83-C746-4167-AEA7-5592BDC43C18}" sibTransId="{C3DE277A-7808-45C0-9C75-0CE31ECCA4ED}"/>
    <dgm:cxn modelId="{16ED3D52-5A79-4943-80A2-732FE4F287B2}" type="presOf" srcId="{2DBABC04-46B2-4C6B-A5C6-7AEC14E84020}" destId="{CB1D75AC-4CB6-43C9-8728-89121DF4BFA8}" srcOrd="0" destOrd="0" presId="urn:microsoft.com/office/officeart/2005/8/layout/vList2"/>
    <dgm:cxn modelId="{5AAC8280-967D-4923-9711-6D58AB9803E3}" type="presParOf" srcId="{CB1D75AC-4CB6-43C9-8728-89121DF4BFA8}" destId="{78D8A5D8-8CAA-42CC-AB41-A72D79F0469B}"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DBABC04-46B2-4C6B-A5C6-7AEC14E8402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400A326D-B32E-44F7-8E32-C4A8AA33848E}">
      <dgm:prSet/>
      <dgm:spPr/>
      <dgm:t>
        <a:bodyPr/>
        <a:lstStyle/>
        <a:p>
          <a:pPr algn="ctr" rtl="0"/>
          <a:r>
            <a:rPr kumimoji="1" lang="fr-FR" b="1" u="sng" dirty="0" err="1" smtClean="0">
              <a:latin typeface="Arial" panose="020B0604020202020204" pitchFamily="34" charset="0"/>
              <a:cs typeface="Arial" panose="020B0604020202020204" pitchFamily="34" charset="0"/>
            </a:rPr>
            <a:t>Cropping</a:t>
          </a:r>
          <a:r>
            <a:rPr kumimoji="1" lang="fr-FR" b="1" u="sng" dirty="0" smtClean="0">
              <a:latin typeface="Arial" panose="020B0604020202020204" pitchFamily="34" charset="0"/>
              <a:cs typeface="Arial" panose="020B0604020202020204" pitchFamily="34" charset="0"/>
            </a:rPr>
            <a:t> </a:t>
          </a:r>
          <a:r>
            <a:rPr kumimoji="1" lang="fr-FR" b="1" u="sng" dirty="0" err="1" smtClean="0">
              <a:latin typeface="Arial" panose="020B0604020202020204" pitchFamily="34" charset="0"/>
              <a:cs typeface="Arial" panose="020B0604020202020204" pitchFamily="34" charset="0"/>
            </a:rPr>
            <a:t>season</a:t>
          </a:r>
          <a:r>
            <a:rPr kumimoji="1" lang="fr-FR" b="1" u="sng" dirty="0" smtClean="0">
              <a:latin typeface="Arial" panose="020B0604020202020204" pitchFamily="34" charset="0"/>
              <a:cs typeface="Arial" panose="020B0604020202020204" pitchFamily="34" charset="0"/>
            </a:rPr>
            <a:t> 2015/2016</a:t>
          </a:r>
          <a:endParaRPr kumimoji="1" lang="fr-FR" b="1" dirty="0" smtClean="0">
            <a:latin typeface="Arial" panose="020B0604020202020204" pitchFamily="34" charset="0"/>
            <a:cs typeface="Arial" panose="020B0604020202020204" pitchFamily="34" charset="0"/>
          </a:endParaRPr>
        </a:p>
        <a:p>
          <a:pPr algn="ctr" rtl="0"/>
          <a:r>
            <a:rPr kumimoji="1" lang="fr-FR" b="1" dirty="0" smtClean="0">
              <a:latin typeface="Arial" panose="020B0604020202020204" pitchFamily="34" charset="0"/>
              <a:cs typeface="Arial" panose="020B0604020202020204" pitchFamily="34" charset="0"/>
            </a:rPr>
            <a:t> </a:t>
          </a:r>
          <a:endParaRPr lang="fr-FR" dirty="0">
            <a:latin typeface="Arial" panose="020B0604020202020204" pitchFamily="34" charset="0"/>
            <a:cs typeface="Arial" panose="020B0604020202020204" pitchFamily="34" charset="0"/>
          </a:endParaRPr>
        </a:p>
      </dgm:t>
    </dgm:pt>
    <dgm:pt modelId="{535A99D4-D19B-4378-9C37-DB8D3CB90BC6}" type="parTrans" cxnId="{52528ED5-3C35-46ED-9636-CEDCE5B6C9DD}">
      <dgm:prSet/>
      <dgm:spPr/>
      <dgm:t>
        <a:bodyPr/>
        <a:lstStyle/>
        <a:p>
          <a:endParaRPr lang="fr-FR"/>
        </a:p>
      </dgm:t>
    </dgm:pt>
    <dgm:pt modelId="{ED19FF6D-31BD-441E-9550-5A957E02FF35}" type="sibTrans" cxnId="{52528ED5-3C35-46ED-9636-CEDCE5B6C9DD}">
      <dgm:prSet/>
      <dgm:spPr/>
      <dgm:t>
        <a:bodyPr/>
        <a:lstStyle/>
        <a:p>
          <a:endParaRPr lang="fr-FR"/>
        </a:p>
      </dgm:t>
    </dgm:pt>
    <dgm:pt modelId="{CB1D75AC-4CB6-43C9-8728-89121DF4BFA8}" type="pres">
      <dgm:prSet presAssocID="{2DBABC04-46B2-4C6B-A5C6-7AEC14E84020}" presName="linear" presStyleCnt="0">
        <dgm:presLayoutVars>
          <dgm:animLvl val="lvl"/>
          <dgm:resizeHandles val="exact"/>
        </dgm:presLayoutVars>
      </dgm:prSet>
      <dgm:spPr/>
      <dgm:t>
        <a:bodyPr/>
        <a:lstStyle/>
        <a:p>
          <a:endParaRPr lang="fr-FR"/>
        </a:p>
      </dgm:t>
    </dgm:pt>
    <dgm:pt modelId="{F579BB73-DCC9-4FD0-8211-870FE0D1F852}" type="pres">
      <dgm:prSet presAssocID="{400A326D-B32E-44F7-8E32-C4A8AA33848E}" presName="parentText" presStyleLbl="node1" presStyleIdx="0" presStyleCnt="1">
        <dgm:presLayoutVars>
          <dgm:chMax val="0"/>
          <dgm:bulletEnabled val="1"/>
        </dgm:presLayoutVars>
      </dgm:prSet>
      <dgm:spPr/>
      <dgm:t>
        <a:bodyPr/>
        <a:lstStyle/>
        <a:p>
          <a:endParaRPr lang="fr-FR"/>
        </a:p>
      </dgm:t>
    </dgm:pt>
  </dgm:ptLst>
  <dgm:cxnLst>
    <dgm:cxn modelId="{634DA0BB-B689-4B3F-B6F9-A5BBE04CFAF0}" type="presOf" srcId="{400A326D-B32E-44F7-8E32-C4A8AA33848E}" destId="{F579BB73-DCC9-4FD0-8211-870FE0D1F852}" srcOrd="0" destOrd="0" presId="urn:microsoft.com/office/officeart/2005/8/layout/vList2"/>
    <dgm:cxn modelId="{315AD18F-81BE-43F0-A410-AB75B687E463}" type="presOf" srcId="{2DBABC04-46B2-4C6B-A5C6-7AEC14E84020}" destId="{CB1D75AC-4CB6-43C9-8728-89121DF4BFA8}" srcOrd="0" destOrd="0" presId="urn:microsoft.com/office/officeart/2005/8/layout/vList2"/>
    <dgm:cxn modelId="{52528ED5-3C35-46ED-9636-CEDCE5B6C9DD}" srcId="{2DBABC04-46B2-4C6B-A5C6-7AEC14E84020}" destId="{400A326D-B32E-44F7-8E32-C4A8AA33848E}" srcOrd="0" destOrd="0" parTransId="{535A99D4-D19B-4378-9C37-DB8D3CB90BC6}" sibTransId="{ED19FF6D-31BD-441E-9550-5A957E02FF35}"/>
    <dgm:cxn modelId="{1E0CEBB4-2EF2-41BD-AA27-03E65C6A4AA2}" type="presParOf" srcId="{CB1D75AC-4CB6-43C9-8728-89121DF4BFA8}" destId="{F579BB73-DCC9-4FD0-8211-870FE0D1F85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DBABC04-46B2-4C6B-A5C6-7AEC14E84020}" type="doc">
      <dgm:prSet loTypeId="urn:microsoft.com/office/officeart/2005/8/layout/vList2" loCatId="list" qsTypeId="urn:microsoft.com/office/officeart/2005/8/quickstyle/simple3" qsCatId="simple" csTypeId="urn:microsoft.com/office/officeart/2005/8/colors/accent1_2" csCatId="accent1" phldr="1"/>
      <dgm:spPr/>
      <dgm:t>
        <a:bodyPr/>
        <a:lstStyle/>
        <a:p>
          <a:endParaRPr lang="fr-FR"/>
        </a:p>
      </dgm:t>
    </dgm:pt>
    <dgm:pt modelId="{400A326D-B32E-44F7-8E32-C4A8AA33848E}">
      <dgm:prSet/>
      <dgm:spPr/>
      <dgm:t>
        <a:bodyPr/>
        <a:lstStyle/>
        <a:p>
          <a:pPr algn="ctr" rtl="0"/>
          <a:r>
            <a:rPr kumimoji="1" lang="fr-FR" b="1" u="sng" dirty="0" smtClean="0">
              <a:latin typeface="Arial" panose="020B0604020202020204" pitchFamily="34" charset="0"/>
              <a:cs typeface="Arial" panose="020B0604020202020204" pitchFamily="34" charset="0"/>
            </a:rPr>
            <a:t>Component 2</a:t>
          </a:r>
          <a:r>
            <a:rPr kumimoji="1" lang="fr-FR" b="1" dirty="0" smtClean="0">
              <a:latin typeface="Arial" panose="020B0604020202020204" pitchFamily="34" charset="0"/>
              <a:cs typeface="Arial" panose="020B0604020202020204" pitchFamily="34" charset="0"/>
            </a:rPr>
            <a:t> </a:t>
          </a:r>
        </a:p>
        <a:p>
          <a:pPr algn="ctr" rtl="0"/>
          <a:r>
            <a:rPr kumimoji="1" lang="fr-FR" b="1" dirty="0" smtClean="0">
              <a:latin typeface="Arial" panose="020B0604020202020204" pitchFamily="34" charset="0"/>
              <a:cs typeface="Arial" panose="020B0604020202020204" pitchFamily="34" charset="0"/>
            </a:rPr>
            <a:t> </a:t>
          </a:r>
          <a:r>
            <a:rPr lang="en-US" b="1" dirty="0" smtClean="0"/>
            <a:t>Knowledge management and dissemination of the CLCA in WANA region.</a:t>
          </a:r>
          <a:endParaRPr lang="fr-FR" dirty="0">
            <a:latin typeface="Arial" panose="020B0604020202020204" pitchFamily="34" charset="0"/>
            <a:cs typeface="Arial" panose="020B0604020202020204" pitchFamily="34" charset="0"/>
          </a:endParaRPr>
        </a:p>
      </dgm:t>
    </dgm:pt>
    <dgm:pt modelId="{535A99D4-D19B-4378-9C37-DB8D3CB90BC6}" type="parTrans" cxnId="{52528ED5-3C35-46ED-9636-CEDCE5B6C9DD}">
      <dgm:prSet/>
      <dgm:spPr/>
      <dgm:t>
        <a:bodyPr/>
        <a:lstStyle/>
        <a:p>
          <a:endParaRPr lang="fr-FR"/>
        </a:p>
      </dgm:t>
    </dgm:pt>
    <dgm:pt modelId="{ED19FF6D-31BD-441E-9550-5A957E02FF35}" type="sibTrans" cxnId="{52528ED5-3C35-46ED-9636-CEDCE5B6C9DD}">
      <dgm:prSet/>
      <dgm:spPr/>
      <dgm:t>
        <a:bodyPr/>
        <a:lstStyle/>
        <a:p>
          <a:endParaRPr lang="fr-FR"/>
        </a:p>
      </dgm:t>
    </dgm:pt>
    <dgm:pt modelId="{CB1D75AC-4CB6-43C9-8728-89121DF4BFA8}" type="pres">
      <dgm:prSet presAssocID="{2DBABC04-46B2-4C6B-A5C6-7AEC14E84020}" presName="linear" presStyleCnt="0">
        <dgm:presLayoutVars>
          <dgm:animLvl val="lvl"/>
          <dgm:resizeHandles val="exact"/>
        </dgm:presLayoutVars>
      </dgm:prSet>
      <dgm:spPr/>
      <dgm:t>
        <a:bodyPr/>
        <a:lstStyle/>
        <a:p>
          <a:endParaRPr lang="fr-FR"/>
        </a:p>
      </dgm:t>
    </dgm:pt>
    <dgm:pt modelId="{F579BB73-DCC9-4FD0-8211-870FE0D1F852}" type="pres">
      <dgm:prSet presAssocID="{400A326D-B32E-44F7-8E32-C4A8AA33848E}" presName="parentText" presStyleLbl="node1" presStyleIdx="0" presStyleCnt="1" custLinFactNeighborY="-28944">
        <dgm:presLayoutVars>
          <dgm:chMax val="0"/>
          <dgm:bulletEnabled val="1"/>
        </dgm:presLayoutVars>
      </dgm:prSet>
      <dgm:spPr/>
      <dgm:t>
        <a:bodyPr/>
        <a:lstStyle/>
        <a:p>
          <a:endParaRPr lang="fr-FR"/>
        </a:p>
      </dgm:t>
    </dgm:pt>
  </dgm:ptLst>
  <dgm:cxnLst>
    <dgm:cxn modelId="{812DDE4C-572A-42EB-9C54-783CDBEB44C2}" type="presOf" srcId="{400A326D-B32E-44F7-8E32-C4A8AA33848E}" destId="{F579BB73-DCC9-4FD0-8211-870FE0D1F852}" srcOrd="0" destOrd="0" presId="urn:microsoft.com/office/officeart/2005/8/layout/vList2"/>
    <dgm:cxn modelId="{2684B40F-AD14-456A-9D4D-CDDFEF16F820}" type="presOf" srcId="{2DBABC04-46B2-4C6B-A5C6-7AEC14E84020}" destId="{CB1D75AC-4CB6-43C9-8728-89121DF4BFA8}" srcOrd="0" destOrd="0" presId="urn:microsoft.com/office/officeart/2005/8/layout/vList2"/>
    <dgm:cxn modelId="{52528ED5-3C35-46ED-9636-CEDCE5B6C9DD}" srcId="{2DBABC04-46B2-4C6B-A5C6-7AEC14E84020}" destId="{400A326D-B32E-44F7-8E32-C4A8AA33848E}" srcOrd="0" destOrd="0" parTransId="{535A99D4-D19B-4378-9C37-DB8D3CB90BC6}" sibTransId="{ED19FF6D-31BD-441E-9550-5A957E02FF35}"/>
    <dgm:cxn modelId="{0A282597-7D2B-492E-9757-55A7550C2FD9}" type="presParOf" srcId="{CB1D75AC-4CB6-43C9-8728-89121DF4BFA8}" destId="{F579BB73-DCC9-4FD0-8211-870FE0D1F852}"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7723F-2235-47DF-93A4-8BDED450A645}">
      <dsp:nvSpPr>
        <dsp:cNvPr id="0" name=""/>
        <dsp:cNvSpPr/>
      </dsp:nvSpPr>
      <dsp:spPr>
        <a:xfrm>
          <a:off x="0" y="1354237"/>
          <a:ext cx="7467600" cy="1711125"/>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t>Component 1:	Understanding and responding to the trade-offs, constraints and opportunities for the adoption of the crop-livestock CA systems in project areas of CWANA.</a:t>
          </a:r>
          <a:endParaRPr lang="fr-FR" sz="2400" kern="1200" dirty="0">
            <a:latin typeface="Arial" panose="020B0604020202020204" pitchFamily="34" charset="0"/>
            <a:cs typeface="Arial" panose="020B0604020202020204" pitchFamily="34" charset="0"/>
          </a:endParaRPr>
        </a:p>
      </dsp:txBody>
      <dsp:txXfrm>
        <a:off x="83530" y="1437767"/>
        <a:ext cx="7300540" cy="154406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FAC02-D5AB-4F93-8EF7-D2F3025B59E2}">
      <dsp:nvSpPr>
        <dsp:cNvPr id="0" name=""/>
        <dsp:cNvSpPr/>
      </dsp:nvSpPr>
      <dsp:spPr>
        <a:xfrm>
          <a:off x="0" y="259561"/>
          <a:ext cx="8855968" cy="1236742"/>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t>Activity 1.2.: Enhanced crop-livestock integration in CA through optimized stubble grazing strategies and increased fodder availability from forages or fodder shrubs</a:t>
          </a:r>
          <a:endParaRPr lang="fr-FR" sz="2400" kern="1200" dirty="0">
            <a:latin typeface="Arial" panose="020B0604020202020204" pitchFamily="34" charset="0"/>
            <a:cs typeface="Arial" panose="020B0604020202020204" pitchFamily="34" charset="0"/>
          </a:endParaRPr>
        </a:p>
      </dsp:txBody>
      <dsp:txXfrm>
        <a:off x="60373" y="319934"/>
        <a:ext cx="8735222" cy="11159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262A0-280E-430D-96E2-F1104540E013}">
      <dsp:nvSpPr>
        <dsp:cNvPr id="0" name=""/>
        <dsp:cNvSpPr/>
      </dsp:nvSpPr>
      <dsp:spPr>
        <a:xfrm>
          <a:off x="0" y="2183"/>
          <a:ext cx="8855968" cy="119808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t>Experiment 1: Assessment of livestock performances in integration with barley stubbles under conservation agriculture</a:t>
          </a:r>
          <a:endParaRPr lang="fr-FR" sz="2400" b="1" u="none" kern="1200" dirty="0">
            <a:solidFill>
              <a:schemeClr val="bg2">
                <a:lumMod val="10000"/>
              </a:schemeClr>
            </a:solidFill>
            <a:latin typeface="Arial" panose="020B0604020202020204" pitchFamily="34" charset="0"/>
            <a:cs typeface="Arial" panose="020B0604020202020204" pitchFamily="34" charset="0"/>
          </a:endParaRPr>
        </a:p>
      </dsp:txBody>
      <dsp:txXfrm>
        <a:off x="58485" y="60668"/>
        <a:ext cx="8738998" cy="10811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95E09A-320A-4BDB-8C7E-77A45490C8D7}">
      <dsp:nvSpPr>
        <dsp:cNvPr id="0" name=""/>
        <dsp:cNvSpPr/>
      </dsp:nvSpPr>
      <dsp:spPr>
        <a:xfrm rot="5400000">
          <a:off x="4683591" y="-1629484"/>
          <a:ext cx="1503144" cy="5115448"/>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rtl="0">
            <a:lnSpc>
              <a:spcPct val="90000"/>
            </a:lnSpc>
            <a:spcBef>
              <a:spcPct val="0"/>
            </a:spcBef>
            <a:spcAft>
              <a:spcPct val="15000"/>
            </a:spcAft>
            <a:buChar char="••"/>
          </a:pPr>
          <a:r>
            <a:rPr lang="fr-FR" sz="1300" b="1" kern="1200" dirty="0" smtClean="0"/>
            <a:t> </a:t>
          </a:r>
          <a:r>
            <a:rPr lang="fr-FR" sz="20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FP  </a:t>
          </a:r>
          <a:r>
            <a:rPr lang="fr-FR" sz="2000"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Khebaba</a:t>
          </a:r>
          <a:r>
            <a:rPr lang="fr-FR" sz="20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à Sétif (for the second </a:t>
          </a:r>
          <a:r>
            <a:rPr lang="fr-FR" sz="2000"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consecutive</a:t>
          </a:r>
          <a:r>
            <a:rPr lang="fr-FR" sz="20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r>
            <a:rPr lang="fr-FR" sz="2000"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year</a:t>
          </a:r>
          <a:r>
            <a:rPr lang="fr-FR" sz="20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a:t>
          </a:r>
          <a:endParaRPr lang="fr-FR" sz="20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228600" lvl="1" indent="-228600" algn="l" defTabSz="889000" rtl="0">
            <a:lnSpc>
              <a:spcPct val="90000"/>
            </a:lnSpc>
            <a:spcBef>
              <a:spcPct val="0"/>
            </a:spcBef>
            <a:spcAft>
              <a:spcPct val="15000"/>
            </a:spcAft>
            <a:buChar char="••"/>
          </a:pPr>
          <a:endParaRPr lang="fr-FR" sz="20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sp:txBody>
      <dsp:txXfrm rot="-5400000">
        <a:off x="2877440" y="250044"/>
        <a:ext cx="5042071" cy="1356390"/>
      </dsp:txXfrm>
    </dsp:sp>
    <dsp:sp modelId="{CEC4787D-460A-4F3A-A30A-6966A3154D45}">
      <dsp:nvSpPr>
        <dsp:cNvPr id="0" name=""/>
        <dsp:cNvSpPr/>
      </dsp:nvSpPr>
      <dsp:spPr>
        <a:xfrm>
          <a:off x="0" y="2085"/>
          <a:ext cx="2877439" cy="1852308"/>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fr-FR" sz="2400" b="1"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Implementation</a:t>
          </a:r>
          <a:r>
            <a:rPr lang="fr-FR" sz="2400" b="1"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site</a:t>
          </a:r>
          <a:endParaRPr lang="fr-FR" sz="20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sp:txBody>
      <dsp:txXfrm>
        <a:off x="90422" y="92507"/>
        <a:ext cx="2696595" cy="1671464"/>
      </dsp:txXfrm>
    </dsp:sp>
    <dsp:sp modelId="{686F65D4-EEF4-47D0-A926-653997330604}">
      <dsp:nvSpPr>
        <dsp:cNvPr id="0" name=""/>
        <dsp:cNvSpPr/>
      </dsp:nvSpPr>
      <dsp:spPr>
        <a:xfrm rot="5400000">
          <a:off x="4090080" y="590457"/>
          <a:ext cx="2679597" cy="4955079"/>
        </a:xfrm>
        <a:prstGeom prst="round2SameRect">
          <a:avLst/>
        </a:prstGeom>
        <a:solidFill>
          <a:schemeClr val="accent1">
            <a:alpha val="90000"/>
            <a:tint val="40000"/>
            <a:hueOff val="0"/>
            <a:satOff val="0"/>
            <a:lumOff val="0"/>
            <a:alphaOff val="0"/>
          </a:schemeClr>
        </a:solidFill>
        <a:ln w="9525" cap="flat" cmpd="sng" algn="ctr">
          <a:solidFill>
            <a:schemeClr val="accent1">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T1 : </a:t>
          </a:r>
          <a:r>
            <a:rPr lang="fr-FR" sz="1800"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and tillage</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T2 :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latin typeface="Tahoma" panose="020B0604030504040204" pitchFamily="34" charset="0"/>
              <a:ea typeface="Tahoma" panose="020B0604030504040204" pitchFamily="34" charset="0"/>
              <a:cs typeface="Tahoma" panose="020B0604030504040204" pitchFamily="34" charset="0"/>
            </a:rPr>
            <a:t> </a:t>
          </a:r>
          <a:r>
            <a:rPr lang="fr-FR" sz="1800" kern="1200" dirty="0" err="1" smtClean="0">
              <a:latin typeface="Tahoma" panose="020B0604030504040204" pitchFamily="34" charset="0"/>
              <a:ea typeface="Tahoma" panose="020B0604030504040204" pitchFamily="34" charset="0"/>
              <a:cs typeface="Tahoma" panose="020B0604030504040204" pitchFamily="34" charset="0"/>
            </a:rPr>
            <a:t>grazing</a:t>
          </a:r>
          <a:r>
            <a:rPr lang="fr-FR" sz="1800" kern="1200" dirty="0" smtClean="0">
              <a:latin typeface="Tahoma" panose="020B0604030504040204" pitchFamily="34" charset="0"/>
              <a:ea typeface="Tahoma" panose="020B0604030504040204" pitchFamily="34" charset="0"/>
              <a:cs typeface="Tahoma" panose="020B0604030504040204" pitchFamily="34" charset="0"/>
            </a:rPr>
            <a:t> and tillage</a:t>
          </a: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T3 :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latin typeface="Tahoma" panose="020B0604030504040204" pitchFamily="34" charset="0"/>
              <a:ea typeface="Tahoma" panose="020B0604030504040204" pitchFamily="34" charset="0"/>
              <a:cs typeface="Tahoma" panose="020B0604030504040204" pitchFamily="34" charset="0"/>
            </a:rPr>
            <a:t> </a:t>
          </a:r>
          <a:r>
            <a:rPr lang="fr-FR" sz="1800" kern="1200" dirty="0" err="1" smtClean="0">
              <a:latin typeface="Tahoma" panose="020B0604030504040204" pitchFamily="34" charset="0"/>
              <a:ea typeface="Tahoma" panose="020B0604030504040204" pitchFamily="34" charset="0"/>
              <a:cs typeface="Tahoma" panose="020B0604030504040204" pitchFamily="34" charset="0"/>
            </a:rPr>
            <a:t>grazing</a:t>
          </a:r>
          <a:r>
            <a:rPr lang="fr-FR" sz="1800" kern="12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kern="1200" dirty="0" err="1" smtClean="0">
              <a:latin typeface="Tahoma" panose="020B0604030504040204" pitchFamily="34" charset="0"/>
              <a:ea typeface="Tahoma" panose="020B0604030504040204" pitchFamily="34" charset="0"/>
              <a:cs typeface="Tahoma" panose="020B0604030504040204" pitchFamily="34" charset="0"/>
            </a:rPr>
            <a:t>with</a:t>
          </a:r>
          <a:r>
            <a:rPr lang="fr-FR" sz="1800" kern="1200" dirty="0" smtClean="0">
              <a:latin typeface="Tahoma" panose="020B0604030504040204" pitchFamily="34" charset="0"/>
              <a:ea typeface="Tahoma" panose="020B0604030504040204" pitchFamily="34" charset="0"/>
              <a:cs typeface="Tahoma" panose="020B0604030504040204" pitchFamily="34" charset="0"/>
            </a:rPr>
            <a:t> disc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T4 :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latin typeface="Tahoma" panose="020B0604030504040204" pitchFamily="34" charset="0"/>
              <a:ea typeface="Tahoma" panose="020B0604030504040204" pitchFamily="34" charset="0"/>
              <a:cs typeface="Tahoma" panose="020B0604030504040204" pitchFamily="34" charset="0"/>
            </a:rPr>
            <a:t> </a:t>
          </a:r>
          <a:r>
            <a:rPr lang="fr-FR" sz="1800" kern="1200" dirty="0" err="1" smtClean="0">
              <a:latin typeface="Tahoma" panose="020B0604030504040204" pitchFamily="34" charset="0"/>
              <a:ea typeface="Tahoma" panose="020B0604030504040204" pitchFamily="34" charset="0"/>
              <a:cs typeface="Tahoma" panose="020B0604030504040204" pitchFamily="34" charset="0"/>
            </a:rPr>
            <a:t>grazing</a:t>
          </a:r>
          <a:r>
            <a:rPr lang="fr-FR" sz="1800" kern="12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kern="1200" dirty="0" err="1" smtClean="0">
              <a:latin typeface="Tahoma" panose="020B0604030504040204" pitchFamily="34" charset="0"/>
              <a:ea typeface="Tahoma" panose="020B0604030504040204" pitchFamily="34" charset="0"/>
              <a:cs typeface="Tahoma" panose="020B0604030504040204" pitchFamily="34" charset="0"/>
            </a:rPr>
            <a:t>with</a:t>
          </a:r>
          <a:r>
            <a:rPr lang="fr-FR" sz="1800" kern="1200" dirty="0" smtClean="0">
              <a:latin typeface="Tahoma" panose="020B0604030504040204" pitchFamily="34" charset="0"/>
              <a:ea typeface="Tahoma" panose="020B0604030504040204" pitchFamily="34" charset="0"/>
              <a:cs typeface="Tahoma" panose="020B0604030504040204" pitchFamily="34" charset="0"/>
            </a:rPr>
            <a:t> tine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T5 :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kern="1200" dirty="0" err="1" smtClean="0">
              <a:latin typeface="Tahoma" panose="020B0604030504040204" pitchFamily="34" charset="0"/>
              <a:ea typeface="Tahoma" panose="020B0604030504040204" pitchFamily="34" charset="0"/>
              <a:cs typeface="Tahoma" panose="020B0604030504040204" pitchFamily="34" charset="0"/>
            </a:rPr>
            <a:t>with</a:t>
          </a:r>
          <a:r>
            <a:rPr lang="fr-FR" sz="1800" kern="1200" dirty="0" smtClean="0">
              <a:latin typeface="Tahoma" panose="020B0604030504040204" pitchFamily="34" charset="0"/>
              <a:ea typeface="Tahoma" panose="020B0604030504040204" pitchFamily="34" charset="0"/>
              <a:cs typeface="Tahoma" panose="020B0604030504040204" pitchFamily="34" charset="0"/>
            </a:rPr>
            <a:t> disc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a:p>
          <a:pPr marL="171450" lvl="1" indent="-171450" algn="l" defTabSz="800100" rtl="0">
            <a:lnSpc>
              <a:spcPct val="90000"/>
            </a:lnSpc>
            <a:spcBef>
              <a:spcPct val="0"/>
            </a:spcBef>
            <a:spcAft>
              <a:spcPct val="15000"/>
            </a:spcAft>
            <a:buChar char="••"/>
          </a:pPr>
          <a:r>
            <a:rPr lang="fr-FR" sz="1800"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T6 :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Stubble</a:t>
          </a:r>
          <a:r>
            <a:rPr lang="fr-FR" sz="1800" kern="1200" dirty="0" smtClean="0">
              <a:latin typeface="Tahoma" panose="020B0604030504040204" pitchFamily="34" charset="0"/>
              <a:ea typeface="Tahoma" panose="020B0604030504040204" pitchFamily="34" charset="0"/>
              <a:cs typeface="Tahoma" panose="020B0604030504040204" pitchFamily="34" charset="0"/>
            </a:rPr>
            <a:t>  and no -till  </a:t>
          </a:r>
          <a:r>
            <a:rPr lang="fr-FR" sz="1800" kern="1200" dirty="0" err="1" smtClean="0">
              <a:latin typeface="Tahoma" panose="020B0604030504040204" pitchFamily="34" charset="0"/>
              <a:ea typeface="Tahoma" panose="020B0604030504040204" pitchFamily="34" charset="0"/>
              <a:cs typeface="Tahoma" panose="020B0604030504040204" pitchFamily="34" charset="0"/>
            </a:rPr>
            <a:t>with</a:t>
          </a:r>
          <a:r>
            <a:rPr lang="fr-FR" sz="1800" kern="1200" dirty="0" smtClean="0">
              <a:latin typeface="Tahoma" panose="020B0604030504040204" pitchFamily="34" charset="0"/>
              <a:ea typeface="Tahoma" panose="020B0604030504040204" pitchFamily="34" charset="0"/>
              <a:cs typeface="Tahoma" panose="020B0604030504040204" pitchFamily="34" charset="0"/>
            </a:rPr>
            <a:t> tine </a:t>
          </a:r>
          <a:r>
            <a:rPr lang="fr-FR" sz="1800" kern="1200" dirty="0" err="1" smtClean="0">
              <a:latin typeface="Tahoma" panose="020B0604030504040204" pitchFamily="34" charset="0"/>
              <a:ea typeface="Tahoma" panose="020B0604030504040204" pitchFamily="34" charset="0"/>
              <a:cs typeface="Tahoma" panose="020B0604030504040204" pitchFamily="34" charset="0"/>
            </a:rPr>
            <a:t>seeder</a:t>
          </a:r>
          <a:endParaRPr lang="fr-FR" sz="1800" kern="1200" dirty="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endParaRPr>
        </a:p>
      </dsp:txBody>
      <dsp:txXfrm rot="-5400000">
        <a:off x="2952340" y="1859005"/>
        <a:ext cx="4824272" cy="2417983"/>
      </dsp:txXfrm>
    </dsp:sp>
    <dsp:sp modelId="{7B66BD3D-2F43-47F2-8ACA-55DF1C568CE4}">
      <dsp:nvSpPr>
        <dsp:cNvPr id="0" name=""/>
        <dsp:cNvSpPr/>
      </dsp:nvSpPr>
      <dsp:spPr>
        <a:xfrm>
          <a:off x="0" y="1938967"/>
          <a:ext cx="2877439" cy="2275851"/>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45720" rIns="91440" bIns="45720" numCol="1" spcCol="1270" anchor="ctr" anchorCtr="0">
          <a:noAutofit/>
        </a:bodyPr>
        <a:lstStyle/>
        <a:p>
          <a:pPr lvl="0" algn="ctr" defTabSz="1066800" rtl="0">
            <a:lnSpc>
              <a:spcPct val="90000"/>
            </a:lnSpc>
            <a:spcBef>
              <a:spcPct val="0"/>
            </a:spcBef>
            <a:spcAft>
              <a:spcPct val="35000"/>
            </a:spcAft>
          </a:pPr>
          <a:r>
            <a:rPr lang="fr-FR" sz="2400" b="1" kern="1200" dirty="0" err="1"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Treatments</a:t>
          </a:r>
          <a:r>
            <a:rPr lang="fr-FR" sz="3000" b="1" kern="1200" dirty="0" smtClean="0">
              <a:solidFill>
                <a:schemeClr val="bg2">
                  <a:lumMod val="10000"/>
                </a:schemeClr>
              </a:solidFill>
              <a:latin typeface="Tahoma" panose="020B0604030504040204" pitchFamily="34" charset="0"/>
              <a:ea typeface="Tahoma" panose="020B0604030504040204" pitchFamily="34" charset="0"/>
              <a:cs typeface="Tahoma" panose="020B0604030504040204" pitchFamily="34" charset="0"/>
            </a:rPr>
            <a:t> </a:t>
          </a:r>
          <a:r>
            <a:rPr lang="fr-FR" sz="3000" kern="1200" dirty="0" smtClean="0">
              <a:latin typeface="Tahoma" panose="020B0604030504040204" pitchFamily="34" charset="0"/>
              <a:ea typeface="Tahoma" panose="020B0604030504040204" pitchFamily="34" charset="0"/>
              <a:cs typeface="Tahoma" panose="020B0604030504040204" pitchFamily="34" charset="0"/>
            </a:rPr>
            <a:t> </a:t>
          </a:r>
          <a:endParaRPr lang="fr-FR" sz="3000" kern="1200" dirty="0">
            <a:latin typeface="Tahoma" panose="020B0604030504040204" pitchFamily="34" charset="0"/>
            <a:ea typeface="Tahoma" panose="020B0604030504040204" pitchFamily="34" charset="0"/>
            <a:cs typeface="Tahoma" panose="020B0604030504040204" pitchFamily="34" charset="0"/>
          </a:endParaRPr>
        </a:p>
      </dsp:txBody>
      <dsp:txXfrm>
        <a:off x="111098" y="2050065"/>
        <a:ext cx="2655243" cy="20536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05D572-A7F2-4130-94FB-6860479288C4}">
      <dsp:nvSpPr>
        <dsp:cNvPr id="0" name=""/>
        <dsp:cNvSpPr/>
      </dsp:nvSpPr>
      <dsp:spPr>
        <a:xfrm>
          <a:off x="0" y="169545"/>
          <a:ext cx="8280920" cy="108404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fr-FR" sz="2400" b="1" kern="1200" dirty="0" err="1" smtClean="0"/>
            <a:t>Experiment</a:t>
          </a:r>
          <a:r>
            <a:rPr lang="fr-FR" sz="2400" b="1" kern="1200" dirty="0" smtClean="0"/>
            <a:t> 2</a:t>
          </a:r>
          <a:r>
            <a:rPr lang="en-US" sz="2400" b="1" kern="1200" dirty="0" smtClean="0"/>
            <a:t> : Effects of various stubble management options of pea/barley forage on soil quality and crop productivity (On </a:t>
          </a:r>
          <a:r>
            <a:rPr lang="en-US" sz="2400" b="1" kern="1200" dirty="0" err="1" smtClean="0"/>
            <a:t>Khababa</a:t>
          </a:r>
          <a:r>
            <a:rPr lang="en-US" sz="2400" b="1" kern="1200" dirty="0" smtClean="0"/>
            <a:t> Farm)</a:t>
          </a:r>
          <a:endParaRPr lang="fr-FR" sz="2400" b="0" kern="1200" dirty="0">
            <a:solidFill>
              <a:schemeClr val="bg2">
                <a:lumMod val="10000"/>
              </a:schemeClr>
            </a:solidFill>
            <a:latin typeface="Arial" panose="020B0604020202020204" pitchFamily="34" charset="0"/>
            <a:cs typeface="Arial" panose="020B0604020202020204" pitchFamily="34" charset="0"/>
          </a:endParaRPr>
        </a:p>
      </dsp:txBody>
      <dsp:txXfrm>
        <a:off x="52919" y="222464"/>
        <a:ext cx="8175082" cy="97821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1A074-7184-459B-87F5-292B055975E5}">
      <dsp:nvSpPr>
        <dsp:cNvPr id="0" name=""/>
        <dsp:cNvSpPr/>
      </dsp:nvSpPr>
      <dsp:spPr>
        <a:xfrm>
          <a:off x="0" y="98"/>
          <a:ext cx="8496176" cy="1583978"/>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rtl="0">
            <a:lnSpc>
              <a:spcPct val="90000"/>
            </a:lnSpc>
            <a:spcBef>
              <a:spcPct val="0"/>
            </a:spcBef>
            <a:spcAft>
              <a:spcPct val="35000"/>
            </a:spcAft>
          </a:pPr>
          <a:r>
            <a:rPr lang="en-US" sz="2800" b="1" kern="1200" dirty="0" smtClean="0">
              <a:solidFill>
                <a:schemeClr val="tx1"/>
              </a:solidFill>
              <a:latin typeface="+mn-lt"/>
              <a:cs typeface="Arial" panose="020B0604020202020204" pitchFamily="34" charset="0"/>
            </a:rPr>
            <a:t>Site-specific conservation agriculture technology packages fine-tuned and disseminated for enhanced farm productivity, resource use efficiency and profitability</a:t>
          </a:r>
          <a:r>
            <a:rPr lang="fr-FR" sz="2800" b="1" kern="1200" dirty="0" smtClean="0">
              <a:solidFill>
                <a:schemeClr val="tx1"/>
              </a:solidFill>
              <a:latin typeface="+mn-lt"/>
              <a:cs typeface="Arial" panose="020B0604020202020204" pitchFamily="34" charset="0"/>
            </a:rPr>
            <a:t>.</a:t>
          </a:r>
          <a:endParaRPr lang="fr-FR" sz="2800" b="1" kern="1200" dirty="0">
            <a:solidFill>
              <a:schemeClr val="tx1"/>
            </a:solidFill>
            <a:latin typeface="+mn-lt"/>
            <a:cs typeface="Arial" panose="020B0604020202020204" pitchFamily="34" charset="0"/>
          </a:endParaRPr>
        </a:p>
      </dsp:txBody>
      <dsp:txXfrm>
        <a:off x="77323" y="77421"/>
        <a:ext cx="8341530" cy="14293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117976-8EE9-4612-A9BD-B8DA858E56E1}">
      <dsp:nvSpPr>
        <dsp:cNvPr id="0" name=""/>
        <dsp:cNvSpPr/>
      </dsp:nvSpPr>
      <dsp:spPr>
        <a:xfrm>
          <a:off x="5573" y="193334"/>
          <a:ext cx="3651987" cy="2426720"/>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en-US" sz="2000" kern="1200" dirty="0" smtClean="0">
              <a:latin typeface="+mn-lt"/>
              <a:cs typeface="Arial" panose="020B0604020202020204" pitchFamily="34" charset="0"/>
            </a:rPr>
            <a:t>Awareness and adoption of conservation agriculture , improved crop management among farmers </a:t>
          </a:r>
        </a:p>
        <a:p>
          <a:pPr lvl="0" algn="l" defTabSz="889000" rtl="0">
            <a:lnSpc>
              <a:spcPct val="90000"/>
            </a:lnSpc>
            <a:spcBef>
              <a:spcPct val="0"/>
            </a:spcBef>
            <a:spcAft>
              <a:spcPct val="35000"/>
            </a:spcAft>
          </a:pPr>
          <a:r>
            <a:rPr lang="en-US" sz="2000" kern="1200" dirty="0" smtClean="0">
              <a:latin typeface="+mn-lt"/>
              <a:cs typeface="Arial" panose="020B0604020202020204" pitchFamily="34" charset="0"/>
            </a:rPr>
            <a:t>Demonstration of ZT seeders on farm.</a:t>
          </a:r>
          <a:endParaRPr lang="fr-FR" sz="2000" kern="1200" dirty="0" smtClean="0">
            <a:latin typeface="+mn-lt"/>
            <a:cs typeface="Arial" panose="020B0604020202020204" pitchFamily="34" charset="0"/>
          </a:endParaRPr>
        </a:p>
        <a:p>
          <a:pPr lvl="0" algn="l" defTabSz="889000">
            <a:lnSpc>
              <a:spcPct val="90000"/>
            </a:lnSpc>
            <a:spcBef>
              <a:spcPct val="0"/>
            </a:spcBef>
            <a:spcAft>
              <a:spcPct val="35000"/>
            </a:spcAft>
          </a:pPr>
          <a:endParaRPr lang="fr-FR" sz="1800" b="1" i="0" kern="1200" baseline="0" dirty="0">
            <a:latin typeface="Arial" panose="020B0604020202020204" pitchFamily="34" charset="0"/>
            <a:cs typeface="Arial" panose="020B0604020202020204" pitchFamily="34" charset="0"/>
          </a:endParaRPr>
        </a:p>
      </dsp:txBody>
      <dsp:txXfrm>
        <a:off x="76649" y="264410"/>
        <a:ext cx="3509835" cy="2284568"/>
      </dsp:txXfrm>
    </dsp:sp>
    <dsp:sp modelId="{4331BE99-6310-4F9D-AF0B-D9B9A2593D7A}">
      <dsp:nvSpPr>
        <dsp:cNvPr id="0" name=""/>
        <dsp:cNvSpPr/>
      </dsp:nvSpPr>
      <dsp:spPr>
        <a:xfrm rot="5400000" flipV="1">
          <a:off x="3986988" y="63025"/>
          <a:ext cx="308642" cy="662733"/>
        </a:xfrm>
        <a:prstGeom prst="rightArrow">
          <a:avLst>
            <a:gd name="adj1" fmla="val 60000"/>
            <a:gd name="adj2" fmla="val 50000"/>
          </a:avLst>
        </a:prstGeom>
        <a:gradFill rotWithShape="0">
          <a:gsLst>
            <a:gs pos="0">
              <a:schemeClr val="accent1">
                <a:tint val="60000"/>
                <a:hueOff val="0"/>
                <a:satOff val="0"/>
                <a:lumOff val="0"/>
                <a:alphaOff val="0"/>
                <a:tint val="50000"/>
                <a:satMod val="300000"/>
              </a:schemeClr>
            </a:gs>
            <a:gs pos="35000">
              <a:schemeClr val="accent1">
                <a:tint val="60000"/>
                <a:hueOff val="0"/>
                <a:satOff val="0"/>
                <a:lumOff val="0"/>
                <a:alphaOff val="0"/>
                <a:tint val="37000"/>
                <a:satMod val="300000"/>
              </a:schemeClr>
            </a:gs>
            <a:gs pos="100000">
              <a:schemeClr val="accent1">
                <a:tint val="60000"/>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l" defTabSz="1244600">
            <a:lnSpc>
              <a:spcPct val="90000"/>
            </a:lnSpc>
            <a:spcBef>
              <a:spcPct val="0"/>
            </a:spcBef>
            <a:spcAft>
              <a:spcPct val="35000"/>
            </a:spcAft>
          </a:pPr>
          <a:endParaRPr lang="fr-FR" sz="2800" kern="1200"/>
        </a:p>
      </dsp:txBody>
      <dsp:txXfrm rot="10800000">
        <a:off x="4033285" y="149276"/>
        <a:ext cx="216049" cy="397639"/>
      </dsp:txXfrm>
    </dsp:sp>
    <dsp:sp modelId="{51A1FA52-A735-49F1-B514-E0C888056BAF}">
      <dsp:nvSpPr>
        <dsp:cNvPr id="0" name=""/>
        <dsp:cNvSpPr/>
      </dsp:nvSpPr>
      <dsp:spPr>
        <a:xfrm>
          <a:off x="4744551" y="193334"/>
          <a:ext cx="2717475" cy="2426720"/>
        </a:xfrm>
        <a:prstGeom prst="roundRect">
          <a:avLst>
            <a:gd name="adj" fmla="val 10000"/>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kern="1200" dirty="0" smtClean="0">
              <a:latin typeface="+mn-lt"/>
              <a:cs typeface="Arial" panose="020B0604020202020204" pitchFamily="34" charset="0"/>
            </a:rPr>
            <a:t>Investigate issues such as weed management and crop rotation through on-farm trials in conservation agriculture systems.  </a:t>
          </a:r>
          <a:endParaRPr lang="fr-FR" sz="2000" kern="1200" dirty="0">
            <a:latin typeface="+mn-lt"/>
            <a:cs typeface="Arial" panose="020B0604020202020204" pitchFamily="34" charset="0"/>
          </a:endParaRPr>
        </a:p>
      </dsp:txBody>
      <dsp:txXfrm>
        <a:off x="4815627" y="264410"/>
        <a:ext cx="2575323" cy="228456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15842D-69A2-42C6-9723-7913088F1904}">
      <dsp:nvSpPr>
        <dsp:cNvPr id="0" name=""/>
        <dsp:cNvSpPr/>
      </dsp:nvSpPr>
      <dsp:spPr>
        <a:xfrm>
          <a:off x="0" y="0"/>
          <a:ext cx="2800004" cy="685867"/>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kumimoji="1" lang="en-US" sz="2000" b="1" kern="1200" dirty="0" smtClean="0"/>
            <a:t>1 . Weeds </a:t>
          </a:r>
          <a:r>
            <a:rPr kumimoji="1" lang="en-US" sz="2000" b="1" kern="1200" dirty="0" smtClean="0"/>
            <a:t>management</a:t>
          </a:r>
          <a:endParaRPr kumimoji="1" lang="en-US" sz="2000" b="1" kern="1200" dirty="0"/>
        </a:p>
      </dsp:txBody>
      <dsp:txXfrm>
        <a:off x="33481" y="33481"/>
        <a:ext cx="2733042" cy="618905"/>
      </dsp:txXfrm>
    </dsp:sp>
    <dsp:sp modelId="{8C45D93C-1920-4581-A219-4A859957927F}">
      <dsp:nvSpPr>
        <dsp:cNvPr id="0" name=""/>
        <dsp:cNvSpPr/>
      </dsp:nvSpPr>
      <dsp:spPr>
        <a:xfrm>
          <a:off x="3312369" y="720083"/>
          <a:ext cx="2881987" cy="806796"/>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kumimoji="1" lang="en-US" sz="2000" b="1" kern="1200" dirty="0" smtClean="0"/>
            <a:t>2. Rotation</a:t>
          </a:r>
          <a:endParaRPr lang="fr-FR" sz="2000" kern="1200" dirty="0"/>
        </a:p>
      </dsp:txBody>
      <dsp:txXfrm>
        <a:off x="3351754" y="759468"/>
        <a:ext cx="2803217" cy="728026"/>
      </dsp:txXfrm>
    </dsp:sp>
    <dsp:sp modelId="{674697D9-DF22-445B-B25C-57F87D149FEB}">
      <dsp:nvSpPr>
        <dsp:cNvPr id="0" name=""/>
        <dsp:cNvSpPr/>
      </dsp:nvSpPr>
      <dsp:spPr>
        <a:xfrm>
          <a:off x="720074" y="1656180"/>
          <a:ext cx="3065262" cy="921964"/>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kumimoji="1" lang="en-US" sz="2000" b="1" kern="1200" dirty="0" smtClean="0"/>
            <a:t>3. Alley cropping </a:t>
          </a:r>
          <a:endParaRPr kumimoji="1" lang="en-US" sz="2000" b="1" kern="1200" dirty="0"/>
        </a:p>
      </dsp:txBody>
      <dsp:txXfrm>
        <a:off x="765081" y="1701187"/>
        <a:ext cx="2975248" cy="831950"/>
      </dsp:txXfrm>
    </dsp:sp>
    <dsp:sp modelId="{44A6D916-ECAB-4DE2-9899-C408F68A3625}">
      <dsp:nvSpPr>
        <dsp:cNvPr id="0" name=""/>
        <dsp:cNvSpPr/>
      </dsp:nvSpPr>
      <dsp:spPr>
        <a:xfrm>
          <a:off x="4248471" y="2448271"/>
          <a:ext cx="2943716" cy="98830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kumimoji="1" lang="en-US" sz="2000" b="1" kern="1200" dirty="0" smtClean="0"/>
            <a:t>4. Sowing date</a:t>
          </a:r>
          <a:endParaRPr kumimoji="1" lang="en-US" sz="2000" b="1" kern="1200" dirty="0"/>
        </a:p>
      </dsp:txBody>
      <dsp:txXfrm>
        <a:off x="4296716" y="2496516"/>
        <a:ext cx="2847226" cy="891819"/>
      </dsp:txXfrm>
    </dsp:sp>
    <dsp:sp modelId="{56B4AD69-5DFE-4890-BC8D-0C75018FC508}">
      <dsp:nvSpPr>
        <dsp:cNvPr id="0" name=""/>
        <dsp:cNvSpPr/>
      </dsp:nvSpPr>
      <dsp:spPr>
        <a:xfrm>
          <a:off x="1512169" y="3528395"/>
          <a:ext cx="2943716" cy="988309"/>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38100" rIns="76200" bIns="38100" numCol="1" spcCol="1270" anchor="ctr" anchorCtr="0">
          <a:noAutofit/>
        </a:bodyPr>
        <a:lstStyle/>
        <a:p>
          <a:pPr lvl="0" algn="ctr" defTabSz="889000" rtl="0">
            <a:lnSpc>
              <a:spcPct val="90000"/>
            </a:lnSpc>
            <a:spcBef>
              <a:spcPct val="0"/>
            </a:spcBef>
            <a:spcAft>
              <a:spcPct val="35000"/>
            </a:spcAft>
          </a:pPr>
          <a:r>
            <a:rPr kumimoji="1" lang="en-US" sz="2000" b="1" kern="1200" dirty="0" smtClean="0"/>
            <a:t>5. Demonstration trials</a:t>
          </a:r>
          <a:endParaRPr kumimoji="1" lang="en-US" sz="2000" b="1" kern="1200" dirty="0"/>
        </a:p>
      </dsp:txBody>
      <dsp:txXfrm>
        <a:off x="1560414" y="3576640"/>
        <a:ext cx="2847226" cy="89181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67D722-90FC-40ED-89B2-95EE252C77F5}">
      <dsp:nvSpPr>
        <dsp:cNvPr id="0" name=""/>
        <dsp:cNvSpPr/>
      </dsp:nvSpPr>
      <dsp:spPr>
        <a:xfrm>
          <a:off x="0" y="13085"/>
          <a:ext cx="8315325" cy="86697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en-US" sz="2400" b="1" kern="1200" dirty="0" smtClean="0">
              <a:latin typeface="Arial" panose="020B0604020202020204" pitchFamily="34" charset="0"/>
              <a:cs typeface="Arial" panose="020B0604020202020204" pitchFamily="34" charset="0"/>
            </a:rPr>
            <a:t>1.  Weed </a:t>
          </a:r>
          <a:r>
            <a:rPr kumimoji="1" lang="en-US" sz="2400" b="1" kern="1200" dirty="0" err="1" smtClean="0">
              <a:latin typeface="Arial" panose="020B0604020202020204" pitchFamily="34" charset="0"/>
              <a:cs typeface="Arial" panose="020B0604020202020204" pitchFamily="34" charset="0"/>
            </a:rPr>
            <a:t>managment</a:t>
          </a:r>
          <a:endParaRPr lang="fr-FR" sz="2400" kern="1200" dirty="0">
            <a:latin typeface="Arial" panose="020B0604020202020204" pitchFamily="34" charset="0"/>
            <a:cs typeface="Arial" panose="020B0604020202020204" pitchFamily="34" charset="0"/>
          </a:endParaRPr>
        </a:p>
      </dsp:txBody>
      <dsp:txXfrm>
        <a:off x="42322" y="55407"/>
        <a:ext cx="8230681" cy="782326"/>
      </dsp:txXfrm>
    </dsp:sp>
    <dsp:sp modelId="{9DE7B7C0-799D-4E76-9443-A227F7A78E00}">
      <dsp:nvSpPr>
        <dsp:cNvPr id="0" name=""/>
        <dsp:cNvSpPr/>
      </dsp:nvSpPr>
      <dsp:spPr>
        <a:xfrm>
          <a:off x="0" y="992375"/>
          <a:ext cx="8315325" cy="86697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i="1" kern="1200" dirty="0" smtClean="0"/>
            <a:t>Experiment 1: Effect of chemical weeding on weed control in barley and wheat conduct under conservation agriculture</a:t>
          </a:r>
          <a:endParaRPr lang="fr-FR" sz="2200" kern="1200" dirty="0">
            <a:latin typeface="Arial" panose="020B0604020202020204" pitchFamily="34" charset="0"/>
            <a:cs typeface="Arial" panose="020B0604020202020204" pitchFamily="34" charset="0"/>
          </a:endParaRPr>
        </a:p>
      </dsp:txBody>
      <dsp:txXfrm>
        <a:off x="42322" y="1034697"/>
        <a:ext cx="8230681" cy="78232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1F0D5-1833-4C00-AD19-01F41896E083}">
      <dsp:nvSpPr>
        <dsp:cNvPr id="0" name=""/>
        <dsp:cNvSpPr/>
      </dsp:nvSpPr>
      <dsp:spPr>
        <a:xfrm>
          <a:off x="0" y="1654"/>
          <a:ext cx="8315325" cy="75385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en-US" sz="2400" b="1" kern="1200" dirty="0" smtClean="0">
              <a:latin typeface="Arial" panose="020B0604020202020204" pitchFamily="34" charset="0"/>
              <a:cs typeface="Arial" panose="020B0604020202020204" pitchFamily="34" charset="0"/>
            </a:rPr>
            <a:t>2.  Rotation</a:t>
          </a:r>
          <a:endParaRPr lang="fr-FR" sz="2400" kern="1200" dirty="0">
            <a:latin typeface="Arial" panose="020B0604020202020204" pitchFamily="34" charset="0"/>
            <a:cs typeface="Arial" panose="020B0604020202020204" pitchFamily="34" charset="0"/>
          </a:endParaRPr>
        </a:p>
      </dsp:txBody>
      <dsp:txXfrm>
        <a:off x="36800" y="38454"/>
        <a:ext cx="8241725" cy="680250"/>
      </dsp:txXfrm>
    </dsp:sp>
    <dsp:sp modelId="{3DA5A75E-D7EB-4D27-A9A4-3B9B8AA6DB20}">
      <dsp:nvSpPr>
        <dsp:cNvPr id="0" name=""/>
        <dsp:cNvSpPr/>
      </dsp:nvSpPr>
      <dsp:spPr>
        <a:xfrm>
          <a:off x="0" y="765615"/>
          <a:ext cx="8315325" cy="943457"/>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kumimoji="1" lang="fr-FR" sz="2200" b="1" u="sng" kern="1200" dirty="0" smtClean="0">
              <a:latin typeface="Arial" panose="020B0604020202020204" pitchFamily="34" charset="0"/>
              <a:cs typeface="Arial" panose="020B0604020202020204" pitchFamily="34" charset="0"/>
            </a:rPr>
            <a:t>Thème : </a:t>
          </a:r>
          <a:r>
            <a:rPr lang="en-US" sz="2200" b="1" kern="1200" dirty="0" smtClean="0"/>
            <a:t>Effect of different types of rotation on improving crop yields of wheat and barley conducted under conservation agriculture.</a:t>
          </a:r>
          <a:endParaRPr lang="fr-FR" sz="2200" b="1" kern="1200" dirty="0">
            <a:latin typeface="Arial" panose="020B0604020202020204" pitchFamily="34" charset="0"/>
            <a:cs typeface="Arial" panose="020B0604020202020204" pitchFamily="34" charset="0"/>
          </a:endParaRPr>
        </a:p>
      </dsp:txBody>
      <dsp:txXfrm>
        <a:off x="46056" y="811671"/>
        <a:ext cx="8223213" cy="851345"/>
      </dsp:txXfrm>
    </dsp:sp>
    <dsp:sp modelId="{D5A6E8CB-E09A-4466-8554-D11F99B88463}">
      <dsp:nvSpPr>
        <dsp:cNvPr id="0" name=""/>
        <dsp:cNvSpPr/>
      </dsp:nvSpPr>
      <dsp:spPr>
        <a:xfrm>
          <a:off x="0" y="1719183"/>
          <a:ext cx="8315325" cy="943457"/>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dirty="0" smtClean="0">
              <a:solidFill>
                <a:srgbClr val="000000"/>
              </a:solidFill>
              <a:latin typeface="+mn-lt"/>
              <a:ea typeface="Tahoma" panose="020B0604030504040204" pitchFamily="34" charset="0"/>
              <a:cs typeface="Tahoma" panose="020B0604030504040204" pitchFamily="34" charset="0"/>
            </a:rPr>
            <a:t>Objective</a:t>
          </a:r>
        </a:p>
        <a:p>
          <a:pPr lvl="0" algn="l" defTabSz="977900" rtl="0">
            <a:lnSpc>
              <a:spcPct val="90000"/>
            </a:lnSpc>
            <a:spcBef>
              <a:spcPct val="0"/>
            </a:spcBef>
            <a:spcAft>
              <a:spcPct val="35000"/>
            </a:spcAft>
          </a:pPr>
          <a:r>
            <a:rPr lang="en-US" sz="2200" b="1" kern="1200" dirty="0" smtClean="0">
              <a:solidFill>
                <a:srgbClr val="000000"/>
              </a:solidFill>
              <a:latin typeface="+mn-lt"/>
              <a:ea typeface="Tahoma" panose="020B0604030504040204" pitchFamily="34" charset="0"/>
              <a:cs typeface="Tahoma" panose="020B0604030504040204" pitchFamily="34" charset="0"/>
            </a:rPr>
            <a:t> Adapted crop species introduced and tested in rotation with dominant cereal crops</a:t>
          </a:r>
          <a:endParaRPr lang="fr-FR" sz="2200" b="1" kern="1200" dirty="0">
            <a:solidFill>
              <a:srgbClr val="000000"/>
            </a:solidFill>
            <a:latin typeface="+mn-lt"/>
            <a:ea typeface="Tahoma" panose="020B0604030504040204" pitchFamily="34" charset="0"/>
            <a:cs typeface="Tahoma" panose="020B0604030504040204" pitchFamily="34" charset="0"/>
          </a:endParaRPr>
        </a:p>
      </dsp:txBody>
      <dsp:txXfrm>
        <a:off x="46056" y="1765239"/>
        <a:ext cx="8223213" cy="85134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1F0D5-1833-4C00-AD19-01F41896E083}">
      <dsp:nvSpPr>
        <dsp:cNvPr id="0" name=""/>
        <dsp:cNvSpPr/>
      </dsp:nvSpPr>
      <dsp:spPr>
        <a:xfrm>
          <a:off x="0" y="0"/>
          <a:ext cx="8315325" cy="12168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en-US" sz="2400" b="1" kern="1200" dirty="0" smtClean="0">
              <a:latin typeface="Arial" panose="020B0604020202020204" pitchFamily="34" charset="0"/>
              <a:cs typeface="Arial" panose="020B0604020202020204" pitchFamily="34" charset="0"/>
            </a:rPr>
            <a:t>Experiment 3: Alley cropping</a:t>
          </a:r>
          <a:endParaRPr lang="fr-FR" sz="2400" kern="1200" dirty="0">
            <a:latin typeface="Arial" panose="020B0604020202020204" pitchFamily="34" charset="0"/>
            <a:cs typeface="Arial" panose="020B0604020202020204" pitchFamily="34" charset="0"/>
          </a:endParaRPr>
        </a:p>
      </dsp:txBody>
      <dsp:txXfrm>
        <a:off x="59399" y="59399"/>
        <a:ext cx="8196527" cy="109800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A5A75E-D7EB-4D27-A9A4-3B9B8AA6DB20}">
      <dsp:nvSpPr>
        <dsp:cNvPr id="0" name=""/>
        <dsp:cNvSpPr/>
      </dsp:nvSpPr>
      <dsp:spPr>
        <a:xfrm>
          <a:off x="0" y="327539"/>
          <a:ext cx="8315325" cy="12168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b="1" kern="1200" dirty="0" smtClean="0">
              <a:latin typeface="Tahoma" panose="020B0604030504040204" pitchFamily="34" charset="0"/>
              <a:ea typeface="Tahoma" panose="020B0604030504040204" pitchFamily="34" charset="0"/>
              <a:cs typeface="Tahoma" panose="020B0604030504040204" pitchFamily="34" charset="0"/>
            </a:rPr>
            <a:t>Theme : Productivity of pea-triticale and barley-pea mixtures and fodder shrubs introduced to replace fallow</a:t>
          </a:r>
          <a:endParaRPr lang="fr-FR" sz="2200" b="1" kern="1200" dirty="0">
            <a:latin typeface="Tahoma" panose="020B0604030504040204" pitchFamily="34" charset="0"/>
            <a:ea typeface="Tahoma" panose="020B0604030504040204" pitchFamily="34" charset="0"/>
            <a:cs typeface="Tahoma" panose="020B0604030504040204" pitchFamily="34" charset="0"/>
          </a:endParaRPr>
        </a:p>
      </dsp:txBody>
      <dsp:txXfrm>
        <a:off x="59399" y="386938"/>
        <a:ext cx="8196527" cy="1098002"/>
      </dsp:txXfrm>
    </dsp:sp>
    <dsp:sp modelId="{E9E300F8-53CC-4C6B-9D52-DC707D5F0AAD}">
      <dsp:nvSpPr>
        <dsp:cNvPr id="0" name=""/>
        <dsp:cNvSpPr/>
      </dsp:nvSpPr>
      <dsp:spPr>
        <a:xfrm>
          <a:off x="0" y="1731539"/>
          <a:ext cx="8315325" cy="812469"/>
        </a:xfrm>
        <a:prstGeom prst="roundRect">
          <a:avLst/>
        </a:prstGeom>
        <a:no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kumimoji="1" lang="fr-FR" sz="2400" b="1" kern="1200" dirty="0" smtClean="0">
              <a:latin typeface="Tahoma" panose="020B0604030504040204" pitchFamily="34" charset="0"/>
              <a:ea typeface="Tahoma" panose="020B0604030504040204" pitchFamily="34" charset="0"/>
              <a:cs typeface="Tahoma" panose="020B0604030504040204" pitchFamily="34" charset="0"/>
            </a:rPr>
            <a:t>Objective</a:t>
          </a:r>
          <a:endParaRPr lang="fr-FR" sz="2400" kern="1200" dirty="0">
            <a:latin typeface="Tahoma" panose="020B0604030504040204" pitchFamily="34" charset="0"/>
            <a:ea typeface="Tahoma" panose="020B0604030504040204" pitchFamily="34" charset="0"/>
            <a:cs typeface="Tahoma" panose="020B0604030504040204" pitchFamily="34" charset="0"/>
          </a:endParaRPr>
        </a:p>
      </dsp:txBody>
      <dsp:txXfrm>
        <a:off x="39661" y="1771200"/>
        <a:ext cx="8236003" cy="733147"/>
      </dsp:txXfrm>
    </dsp:sp>
    <dsp:sp modelId="{9B6A12B1-E23E-4B70-A079-DA1BAF470DFA}">
      <dsp:nvSpPr>
        <dsp:cNvPr id="0" name=""/>
        <dsp:cNvSpPr/>
      </dsp:nvSpPr>
      <dsp:spPr>
        <a:xfrm>
          <a:off x="0" y="2544009"/>
          <a:ext cx="8315325" cy="2051887"/>
        </a:xfrm>
        <a:prstGeom prst="rect">
          <a:avLst/>
        </a:prstGeom>
        <a:gradFill rotWithShape="1">
          <a:gsLst>
            <a:gs pos="0">
              <a:schemeClr val="accent1">
                <a:tint val="50000"/>
                <a:satMod val="300000"/>
              </a:schemeClr>
            </a:gs>
            <a:gs pos="35000">
              <a:schemeClr val="accent1">
                <a:tint val="37000"/>
                <a:satMod val="300000"/>
              </a:schemeClr>
            </a:gs>
            <a:gs pos="100000">
              <a:schemeClr val="accent1">
                <a:tint val="15000"/>
                <a:satMod val="350000"/>
              </a:schemeClr>
            </a:gs>
          </a:gsLst>
          <a:lin ang="16200000" scaled="1"/>
        </a:gradFill>
        <a:ln w="9525" cap="flat" cmpd="sng" algn="ctr">
          <a:solidFill>
            <a:schemeClr val="accent1">
              <a:shade val="95000"/>
              <a:satMod val="105000"/>
            </a:scheme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264012" tIns="25400" rIns="142240" bIns="25400" numCol="1" spcCol="1270" anchor="t" anchorCtr="0">
          <a:noAutofit/>
        </a:bodyPr>
        <a:lstStyle/>
        <a:p>
          <a:pPr marL="174625" lvl="1" indent="0" algn="l" defTabSz="889000" rtl="0">
            <a:lnSpc>
              <a:spcPct val="90000"/>
            </a:lnSpc>
            <a:spcBef>
              <a:spcPct val="0"/>
            </a:spcBef>
            <a:spcAft>
              <a:spcPct val="20000"/>
            </a:spcAft>
            <a:buChar char="••"/>
          </a:pPr>
          <a:r>
            <a:rPr lang="en-US" sz="2000" b="1" kern="1200" dirty="0" smtClean="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rPr>
            <a:t>Development and testing of alternative integrated feed options and low cost (forage, forage associations) to improve the quantity and quality of food supply in the farms and thus help them to adapt the livestock management in CA.</a:t>
          </a:r>
          <a:endParaRPr lang="fr-FR" sz="2000" b="1" kern="1200" dirty="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endParaRPr>
        </a:p>
        <a:p>
          <a:pPr marL="228600" lvl="1" indent="0" algn="l" defTabSz="889000">
            <a:lnSpc>
              <a:spcPct val="90000"/>
            </a:lnSpc>
            <a:spcBef>
              <a:spcPct val="0"/>
            </a:spcBef>
            <a:spcAft>
              <a:spcPct val="20000"/>
            </a:spcAft>
            <a:buChar char="••"/>
          </a:pPr>
          <a:r>
            <a:rPr lang="en-US" sz="2000" b="1" kern="1200" dirty="0" smtClean="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rPr>
            <a:t>Replace the fallow by alternative forage and test the behavior and productivity of forage under CA.</a:t>
          </a:r>
          <a:endParaRPr lang="fr-FR" sz="2000" b="1" kern="1200" dirty="0">
            <a:solidFill>
              <a:schemeClr val="tx1">
                <a:lumMod val="50000"/>
              </a:schemeClr>
            </a:solidFill>
            <a:latin typeface="Tahoma" panose="020B0604030504040204" pitchFamily="34" charset="0"/>
            <a:ea typeface="Tahoma" panose="020B0604030504040204" pitchFamily="34" charset="0"/>
            <a:cs typeface="Tahoma" panose="020B0604030504040204" pitchFamily="34" charset="0"/>
          </a:endParaRPr>
        </a:p>
      </dsp:txBody>
      <dsp:txXfrm>
        <a:off x="0" y="2544009"/>
        <a:ext cx="8315325" cy="205188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67D722-90FC-40ED-89B2-95EE252C77F5}">
      <dsp:nvSpPr>
        <dsp:cNvPr id="0" name=""/>
        <dsp:cNvSpPr/>
      </dsp:nvSpPr>
      <dsp:spPr>
        <a:xfrm>
          <a:off x="0" y="15785"/>
          <a:ext cx="8315325" cy="85995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kumimoji="1" lang="en-US" sz="2400" b="0" kern="1200" dirty="0" smtClean="0">
              <a:latin typeface="Ariel"/>
              <a:cs typeface="Arial" panose="020B0604020202020204" pitchFamily="34" charset="0"/>
            </a:rPr>
            <a:t>Experiment 4:  </a:t>
          </a:r>
          <a:r>
            <a:rPr lang="fr-FR" sz="2400" b="0" kern="1200" dirty="0" err="1" smtClean="0">
              <a:latin typeface="Ariel"/>
            </a:rPr>
            <a:t>Seeding</a:t>
          </a:r>
          <a:r>
            <a:rPr lang="fr-FR" sz="2400" b="0" kern="1200" dirty="0" smtClean="0">
              <a:latin typeface="Ariel"/>
            </a:rPr>
            <a:t> date trial </a:t>
          </a:r>
          <a:r>
            <a:rPr lang="fr-FR" sz="2400" b="0" kern="1200" dirty="0" err="1" smtClean="0">
              <a:latin typeface="Ariel"/>
            </a:rPr>
            <a:t>under</a:t>
          </a:r>
          <a:r>
            <a:rPr lang="fr-FR" sz="2400" b="0" kern="1200" dirty="0" smtClean="0">
              <a:latin typeface="Ariel"/>
            </a:rPr>
            <a:t> CA</a:t>
          </a:r>
          <a:endParaRPr lang="fr-FR" sz="2400" b="0" kern="1200" dirty="0">
            <a:latin typeface="Ariel"/>
            <a:cs typeface="Arial" panose="020B0604020202020204" pitchFamily="34" charset="0"/>
          </a:endParaRPr>
        </a:p>
      </dsp:txBody>
      <dsp:txXfrm>
        <a:off x="41979" y="57764"/>
        <a:ext cx="8231367" cy="775992"/>
      </dsp:txXfrm>
    </dsp:sp>
    <dsp:sp modelId="{9DE7B7C0-799D-4E76-9443-A227F7A78E00}">
      <dsp:nvSpPr>
        <dsp:cNvPr id="0" name=""/>
        <dsp:cNvSpPr/>
      </dsp:nvSpPr>
      <dsp:spPr>
        <a:xfrm>
          <a:off x="0" y="996695"/>
          <a:ext cx="8315325" cy="85995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latin typeface="Tahoma" panose="020B0604030504040204" pitchFamily="34" charset="0"/>
              <a:ea typeface="Tahoma" panose="020B0604030504040204" pitchFamily="34" charset="0"/>
              <a:cs typeface="Tahoma" panose="020B0604030504040204" pitchFamily="34" charset="0"/>
            </a:rPr>
            <a:t>Objective : The effect of planting date on improving the performance of wheat under CA </a:t>
          </a:r>
          <a:endParaRPr lang="fr-FR" sz="2200" b="1" kern="1200" dirty="0">
            <a:latin typeface="Tahoma" panose="020B0604030504040204" pitchFamily="34" charset="0"/>
            <a:ea typeface="Tahoma" panose="020B0604030504040204" pitchFamily="34" charset="0"/>
            <a:cs typeface="Tahoma" panose="020B0604030504040204" pitchFamily="34" charset="0"/>
          </a:endParaRPr>
        </a:p>
      </dsp:txBody>
      <dsp:txXfrm>
        <a:off x="41979" y="1038674"/>
        <a:ext cx="8231367" cy="77599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67D722-90FC-40ED-89B2-95EE252C77F5}">
      <dsp:nvSpPr>
        <dsp:cNvPr id="0" name=""/>
        <dsp:cNvSpPr/>
      </dsp:nvSpPr>
      <dsp:spPr>
        <a:xfrm>
          <a:off x="0" y="8855"/>
          <a:ext cx="8315325" cy="86112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en-US" sz="2400" b="1" kern="1200" dirty="0" smtClean="0">
              <a:latin typeface="Tahoma" panose="020B0604030504040204" pitchFamily="34" charset="0"/>
              <a:ea typeface="Tahoma" panose="020B0604030504040204" pitchFamily="34" charset="0"/>
              <a:cs typeface="Tahoma" panose="020B0604030504040204" pitchFamily="34" charset="0"/>
            </a:rPr>
            <a:t>Demonstration of CA package of wheat and barley </a:t>
          </a:r>
          <a:endParaRPr lang="fr-FR" sz="2400" kern="1200" dirty="0">
            <a:latin typeface="Tahoma" panose="020B0604030504040204" pitchFamily="34" charset="0"/>
            <a:ea typeface="Tahoma" panose="020B0604030504040204" pitchFamily="34" charset="0"/>
            <a:cs typeface="Tahoma" panose="020B0604030504040204" pitchFamily="34" charset="0"/>
          </a:endParaRPr>
        </a:p>
      </dsp:txBody>
      <dsp:txXfrm>
        <a:off x="42036" y="50891"/>
        <a:ext cx="8231253" cy="777048"/>
      </dsp:txXfrm>
    </dsp:sp>
    <dsp:sp modelId="{9DE7B7C0-799D-4E76-9443-A227F7A78E00}">
      <dsp:nvSpPr>
        <dsp:cNvPr id="0" name=""/>
        <dsp:cNvSpPr/>
      </dsp:nvSpPr>
      <dsp:spPr>
        <a:xfrm>
          <a:off x="0" y="1002455"/>
          <a:ext cx="8315325" cy="86112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l" defTabSz="977900" rtl="0">
            <a:lnSpc>
              <a:spcPct val="90000"/>
            </a:lnSpc>
            <a:spcBef>
              <a:spcPct val="0"/>
            </a:spcBef>
            <a:spcAft>
              <a:spcPct val="35000"/>
            </a:spcAft>
          </a:pPr>
          <a:r>
            <a:rPr lang="en-US" sz="2200" kern="1200" dirty="0" smtClean="0">
              <a:solidFill>
                <a:schemeClr val="tx1"/>
              </a:solidFill>
              <a:latin typeface="Tahoma" panose="020B0604030504040204" pitchFamily="34" charset="0"/>
              <a:ea typeface="Tahoma" panose="020B0604030504040204" pitchFamily="34" charset="0"/>
              <a:cs typeface="Tahoma" panose="020B0604030504040204" pitchFamily="34" charset="0"/>
            </a:rPr>
            <a:t>Objective : To increase the awareness of farmers to CA</a:t>
          </a:r>
          <a:endParaRPr lang="fr-FR" sz="2200" b="1" kern="1200" dirty="0">
            <a:solidFill>
              <a:schemeClr val="tx1"/>
            </a:solidFill>
            <a:latin typeface="Tahoma" panose="020B0604030504040204" pitchFamily="34" charset="0"/>
            <a:ea typeface="Tahoma" panose="020B0604030504040204" pitchFamily="34" charset="0"/>
            <a:cs typeface="Tahoma" panose="020B0604030504040204" pitchFamily="34" charset="0"/>
          </a:endParaRPr>
        </a:p>
      </dsp:txBody>
      <dsp:txXfrm>
        <a:off x="42036" y="1044491"/>
        <a:ext cx="8231253" cy="77704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9BB73-DCC9-4FD0-8211-870FE0D1F852}">
      <dsp:nvSpPr>
        <dsp:cNvPr id="0" name=""/>
        <dsp:cNvSpPr/>
      </dsp:nvSpPr>
      <dsp:spPr>
        <a:xfrm>
          <a:off x="0" y="544125"/>
          <a:ext cx="7467600" cy="12168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1920" tIns="121920" rIns="121920" bIns="121920" numCol="1" spcCol="1270" anchor="ctr" anchorCtr="0">
          <a:noAutofit/>
        </a:bodyPr>
        <a:lstStyle/>
        <a:p>
          <a:pPr lvl="0" algn="ctr" defTabSz="1422400" rtl="0">
            <a:lnSpc>
              <a:spcPct val="90000"/>
            </a:lnSpc>
            <a:spcBef>
              <a:spcPct val="0"/>
            </a:spcBef>
            <a:spcAft>
              <a:spcPct val="35000"/>
            </a:spcAft>
          </a:pPr>
          <a:r>
            <a:rPr lang="en-US" sz="3200" kern="1200" dirty="0" smtClean="0">
              <a:solidFill>
                <a:schemeClr val="tx1"/>
              </a:solidFill>
              <a:latin typeface="Arial" panose="020B0604020202020204" pitchFamily="34" charset="0"/>
              <a:cs typeface="Arial" pitchFamily="34" charset="0"/>
            </a:rPr>
            <a:t>Integration crop- livestock under CA</a:t>
          </a:r>
          <a:endParaRPr lang="fr-FR" sz="3200" kern="1200" dirty="0">
            <a:solidFill>
              <a:schemeClr val="tx1"/>
            </a:solidFill>
            <a:latin typeface="Arial" panose="020B0604020202020204" pitchFamily="34" charset="0"/>
            <a:cs typeface="Arial" pitchFamily="34" charset="0"/>
          </a:endParaRPr>
        </a:p>
      </dsp:txBody>
      <dsp:txXfrm>
        <a:off x="59399" y="603524"/>
        <a:ext cx="7348802" cy="1098002"/>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9BB73-DCC9-4FD0-8211-870FE0D1F852}">
      <dsp:nvSpPr>
        <dsp:cNvPr id="0" name=""/>
        <dsp:cNvSpPr/>
      </dsp:nvSpPr>
      <dsp:spPr>
        <a:xfrm>
          <a:off x="0" y="0"/>
          <a:ext cx="7467600" cy="17901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fr-FR" sz="3000" b="1" u="sng" kern="1200" dirty="0" smtClean="0">
              <a:latin typeface="Arial" panose="020B0604020202020204" pitchFamily="34" charset="0"/>
              <a:cs typeface="Arial" panose="020B0604020202020204" pitchFamily="34" charset="0"/>
            </a:rPr>
            <a:t>Component 2</a:t>
          </a:r>
          <a:r>
            <a:rPr kumimoji="1" lang="fr-FR" sz="3000" b="1" kern="1200" dirty="0" smtClean="0">
              <a:latin typeface="Arial" panose="020B0604020202020204" pitchFamily="34" charset="0"/>
              <a:cs typeface="Arial" panose="020B0604020202020204" pitchFamily="34" charset="0"/>
            </a:rPr>
            <a:t> </a:t>
          </a:r>
        </a:p>
        <a:p>
          <a:pPr lvl="0" algn="ctr" defTabSz="1333500" rtl="0">
            <a:lnSpc>
              <a:spcPct val="90000"/>
            </a:lnSpc>
            <a:spcBef>
              <a:spcPct val="0"/>
            </a:spcBef>
            <a:spcAft>
              <a:spcPct val="35000"/>
            </a:spcAft>
          </a:pPr>
          <a:r>
            <a:rPr kumimoji="1" lang="fr-FR" sz="3000" b="1" kern="1200" dirty="0" smtClean="0">
              <a:latin typeface="Arial" panose="020B0604020202020204" pitchFamily="34" charset="0"/>
              <a:cs typeface="Arial" panose="020B0604020202020204" pitchFamily="34" charset="0"/>
            </a:rPr>
            <a:t> </a:t>
          </a:r>
          <a:r>
            <a:rPr lang="en-US" sz="3000" b="1" kern="1200" dirty="0" smtClean="0"/>
            <a:t>Knowledge management and dissemination of the CLCA in WANA region.</a:t>
          </a:r>
          <a:endParaRPr lang="fr-FR" sz="3000" kern="1200" dirty="0">
            <a:latin typeface="Arial" panose="020B0604020202020204" pitchFamily="34" charset="0"/>
            <a:cs typeface="Arial" panose="020B0604020202020204" pitchFamily="34" charset="0"/>
          </a:endParaRPr>
        </a:p>
      </dsp:txBody>
      <dsp:txXfrm>
        <a:off x="87385" y="87385"/>
        <a:ext cx="7292830" cy="16153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D8A5D8-8CAA-42CC-AB41-A72D79F0469B}">
      <dsp:nvSpPr>
        <dsp:cNvPr id="0" name=""/>
        <dsp:cNvSpPr/>
      </dsp:nvSpPr>
      <dsp:spPr>
        <a:xfrm>
          <a:off x="0" y="392025"/>
          <a:ext cx="7467600" cy="15210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smtClean="0">
              <a:latin typeface="Tahoma" panose="020B0604030504040204" pitchFamily="34" charset="0"/>
              <a:ea typeface="Tahoma" panose="020B0604030504040204" pitchFamily="34" charset="0"/>
              <a:cs typeface="Tahoma" panose="020B0604030504040204" pitchFamily="34" charset="0"/>
            </a:rPr>
            <a:t>Adoption </a:t>
          </a:r>
          <a:r>
            <a:rPr lang="en-US" sz="2800" kern="1200" dirty="0" smtClean="0">
              <a:latin typeface="Tahoma" panose="020B0604030504040204" pitchFamily="34" charset="0"/>
              <a:ea typeface="Tahoma" panose="020B0604030504040204" pitchFamily="34" charset="0"/>
              <a:cs typeface="Tahoma" panose="020B0604030504040204" pitchFamily="34" charset="0"/>
            </a:rPr>
            <a:t>constraints of conservation agriculture under crop-livestock farming systems</a:t>
          </a:r>
          <a:endParaRPr lang="fr-FR" sz="2800" kern="1200" dirty="0">
            <a:latin typeface="Tahoma" panose="020B0604030504040204" pitchFamily="34" charset="0"/>
            <a:ea typeface="Tahoma" panose="020B0604030504040204" pitchFamily="34" charset="0"/>
            <a:cs typeface="Tahoma" panose="020B0604030504040204" pitchFamily="34" charset="0"/>
          </a:endParaRPr>
        </a:p>
      </dsp:txBody>
      <dsp:txXfrm>
        <a:off x="74249" y="466274"/>
        <a:ext cx="7319102" cy="1372502"/>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9BB73-DCC9-4FD0-8211-870FE0D1F852}">
      <dsp:nvSpPr>
        <dsp:cNvPr id="0" name=""/>
        <dsp:cNvSpPr/>
      </dsp:nvSpPr>
      <dsp:spPr>
        <a:xfrm>
          <a:off x="0" y="265080"/>
          <a:ext cx="7467600" cy="177489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56210" tIns="156210" rIns="156210" bIns="156210" numCol="1" spcCol="1270" anchor="ctr" anchorCtr="0">
          <a:noAutofit/>
        </a:bodyPr>
        <a:lstStyle/>
        <a:p>
          <a:pPr lvl="0" algn="ctr" defTabSz="1822450" rtl="0">
            <a:lnSpc>
              <a:spcPct val="90000"/>
            </a:lnSpc>
            <a:spcBef>
              <a:spcPct val="0"/>
            </a:spcBef>
            <a:spcAft>
              <a:spcPct val="35000"/>
            </a:spcAft>
          </a:pPr>
          <a:r>
            <a:rPr kumimoji="1" lang="fr-FR" sz="4100" b="1" u="sng" kern="1200" dirty="0" err="1" smtClean="0">
              <a:latin typeface="Arial" panose="020B0604020202020204" pitchFamily="34" charset="0"/>
              <a:cs typeface="Arial" panose="020B0604020202020204" pitchFamily="34" charset="0"/>
            </a:rPr>
            <a:t>Cropping</a:t>
          </a:r>
          <a:r>
            <a:rPr kumimoji="1" lang="fr-FR" sz="4100" b="1" u="sng" kern="1200" dirty="0" smtClean="0">
              <a:latin typeface="Arial" panose="020B0604020202020204" pitchFamily="34" charset="0"/>
              <a:cs typeface="Arial" panose="020B0604020202020204" pitchFamily="34" charset="0"/>
            </a:rPr>
            <a:t> </a:t>
          </a:r>
          <a:r>
            <a:rPr kumimoji="1" lang="fr-FR" sz="4100" b="1" u="sng" kern="1200" dirty="0" err="1" smtClean="0">
              <a:latin typeface="Arial" panose="020B0604020202020204" pitchFamily="34" charset="0"/>
              <a:cs typeface="Arial" panose="020B0604020202020204" pitchFamily="34" charset="0"/>
            </a:rPr>
            <a:t>season</a:t>
          </a:r>
          <a:r>
            <a:rPr kumimoji="1" lang="fr-FR" sz="4100" b="1" u="sng" kern="1200" dirty="0" smtClean="0">
              <a:latin typeface="Arial" panose="020B0604020202020204" pitchFamily="34" charset="0"/>
              <a:cs typeface="Arial" panose="020B0604020202020204" pitchFamily="34" charset="0"/>
            </a:rPr>
            <a:t> 2015/2016</a:t>
          </a:r>
          <a:endParaRPr kumimoji="1" lang="fr-FR" sz="4100" b="1" kern="1200" dirty="0" smtClean="0">
            <a:latin typeface="Arial" panose="020B0604020202020204" pitchFamily="34" charset="0"/>
            <a:cs typeface="Arial" panose="020B0604020202020204" pitchFamily="34" charset="0"/>
          </a:endParaRPr>
        </a:p>
        <a:p>
          <a:pPr lvl="0" algn="ctr" defTabSz="1822450" rtl="0">
            <a:lnSpc>
              <a:spcPct val="90000"/>
            </a:lnSpc>
            <a:spcBef>
              <a:spcPct val="0"/>
            </a:spcBef>
            <a:spcAft>
              <a:spcPct val="35000"/>
            </a:spcAft>
          </a:pPr>
          <a:r>
            <a:rPr kumimoji="1" lang="fr-FR" sz="4100" b="1" kern="1200" dirty="0" smtClean="0">
              <a:latin typeface="Arial" panose="020B0604020202020204" pitchFamily="34" charset="0"/>
              <a:cs typeface="Arial" panose="020B0604020202020204" pitchFamily="34" charset="0"/>
            </a:rPr>
            <a:t> </a:t>
          </a:r>
          <a:endParaRPr lang="fr-FR" sz="4100" kern="1200" dirty="0">
            <a:latin typeface="Arial" panose="020B0604020202020204" pitchFamily="34" charset="0"/>
            <a:cs typeface="Arial" panose="020B0604020202020204" pitchFamily="34" charset="0"/>
          </a:endParaRPr>
        </a:p>
      </dsp:txBody>
      <dsp:txXfrm>
        <a:off x="86643" y="351723"/>
        <a:ext cx="7294314" cy="160160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79BB73-DCC9-4FD0-8211-870FE0D1F852}">
      <dsp:nvSpPr>
        <dsp:cNvPr id="0" name=""/>
        <dsp:cNvSpPr/>
      </dsp:nvSpPr>
      <dsp:spPr>
        <a:xfrm>
          <a:off x="0" y="0"/>
          <a:ext cx="7467600" cy="1790100"/>
        </a:xfrm>
        <a:prstGeom prst="round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14300" tIns="114300" rIns="114300" bIns="114300" numCol="1" spcCol="1270" anchor="ctr" anchorCtr="0">
          <a:noAutofit/>
        </a:bodyPr>
        <a:lstStyle/>
        <a:p>
          <a:pPr lvl="0" algn="ctr" defTabSz="1333500" rtl="0">
            <a:lnSpc>
              <a:spcPct val="90000"/>
            </a:lnSpc>
            <a:spcBef>
              <a:spcPct val="0"/>
            </a:spcBef>
            <a:spcAft>
              <a:spcPct val="35000"/>
            </a:spcAft>
          </a:pPr>
          <a:r>
            <a:rPr kumimoji="1" lang="fr-FR" sz="3000" b="1" u="sng" kern="1200" dirty="0" smtClean="0">
              <a:latin typeface="Arial" panose="020B0604020202020204" pitchFamily="34" charset="0"/>
              <a:cs typeface="Arial" panose="020B0604020202020204" pitchFamily="34" charset="0"/>
            </a:rPr>
            <a:t>Component 2</a:t>
          </a:r>
          <a:r>
            <a:rPr kumimoji="1" lang="fr-FR" sz="3000" b="1" kern="1200" dirty="0" smtClean="0">
              <a:latin typeface="Arial" panose="020B0604020202020204" pitchFamily="34" charset="0"/>
              <a:cs typeface="Arial" panose="020B0604020202020204" pitchFamily="34" charset="0"/>
            </a:rPr>
            <a:t> </a:t>
          </a:r>
        </a:p>
        <a:p>
          <a:pPr lvl="0" algn="ctr" defTabSz="1333500" rtl="0">
            <a:lnSpc>
              <a:spcPct val="90000"/>
            </a:lnSpc>
            <a:spcBef>
              <a:spcPct val="0"/>
            </a:spcBef>
            <a:spcAft>
              <a:spcPct val="35000"/>
            </a:spcAft>
          </a:pPr>
          <a:r>
            <a:rPr kumimoji="1" lang="fr-FR" sz="3000" b="1" kern="1200" dirty="0" smtClean="0">
              <a:latin typeface="Arial" panose="020B0604020202020204" pitchFamily="34" charset="0"/>
              <a:cs typeface="Arial" panose="020B0604020202020204" pitchFamily="34" charset="0"/>
            </a:rPr>
            <a:t> </a:t>
          </a:r>
          <a:r>
            <a:rPr lang="en-US" sz="3000" b="1" kern="1200" dirty="0" smtClean="0"/>
            <a:t>Knowledge management and dissemination of the CLCA in WANA region.</a:t>
          </a:r>
          <a:endParaRPr lang="fr-FR" sz="3000" kern="1200" dirty="0">
            <a:latin typeface="Arial" panose="020B0604020202020204" pitchFamily="34" charset="0"/>
            <a:cs typeface="Arial" panose="020B0604020202020204" pitchFamily="34" charset="0"/>
          </a:endParaRPr>
        </a:p>
      </dsp:txBody>
      <dsp:txXfrm>
        <a:off x="87385" y="87385"/>
        <a:ext cx="7292830" cy="161533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0.12213</cdr:x>
      <cdr:y>0.36671</cdr:y>
    </cdr:from>
    <cdr:to>
      <cdr:x>0.1818</cdr:x>
      <cdr:y>0.43336</cdr:y>
    </cdr:to>
    <cdr:sp macro="" textlink="">
      <cdr:nvSpPr>
        <cdr:cNvPr id="2" name="ZoneTexte 1"/>
        <cdr:cNvSpPr txBox="1"/>
      </cdr:nvSpPr>
      <cdr:spPr>
        <a:xfrm xmlns:a="http://schemas.openxmlformats.org/drawingml/2006/main">
          <a:off x="589520" y="1161880"/>
          <a:ext cx="288032" cy="21115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fr-FR" sz="1400" b="1" dirty="0"/>
            <a:t>a</a:t>
          </a:r>
        </a:p>
      </cdr:txBody>
    </cdr:sp>
  </cdr:relSizeAnchor>
  <cdr:relSizeAnchor xmlns:cdr="http://schemas.openxmlformats.org/drawingml/2006/chartDrawing">
    <cdr:from>
      <cdr:x>0.15568</cdr:x>
      <cdr:y>0.41575</cdr:y>
    </cdr:from>
    <cdr:to>
      <cdr:x>0.21535</cdr:x>
      <cdr:y>0.4824</cdr:y>
    </cdr:to>
    <cdr:sp macro="" textlink="">
      <cdr:nvSpPr>
        <cdr:cNvPr id="3" name="ZoneTexte 2"/>
        <cdr:cNvSpPr txBox="1"/>
      </cdr:nvSpPr>
      <cdr:spPr>
        <a:xfrm xmlns:a="http://schemas.openxmlformats.org/drawingml/2006/main">
          <a:off x="751481" y="1317258"/>
          <a:ext cx="288032" cy="21115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fr-FR" sz="1400" b="1" dirty="0"/>
            <a:t>a</a:t>
          </a:r>
        </a:p>
      </cdr:txBody>
    </cdr:sp>
  </cdr:relSizeAnchor>
  <cdr:relSizeAnchor xmlns:cdr="http://schemas.openxmlformats.org/drawingml/2006/chartDrawing">
    <cdr:from>
      <cdr:x>0.12733</cdr:x>
      <cdr:y>0.25748</cdr:y>
    </cdr:from>
    <cdr:to>
      <cdr:x>0.187</cdr:x>
      <cdr:y>0.32412</cdr:y>
    </cdr:to>
    <cdr:sp macro="" textlink="">
      <cdr:nvSpPr>
        <cdr:cNvPr id="4" name="ZoneTexte 1"/>
        <cdr:cNvSpPr txBox="1"/>
      </cdr:nvSpPr>
      <cdr:spPr>
        <a:xfrm xmlns:a="http://schemas.openxmlformats.org/drawingml/2006/main">
          <a:off x="614610" y="815779"/>
          <a:ext cx="288032" cy="211151"/>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fr-FR" sz="1400" b="1" dirty="0"/>
            <a:t>*</a:t>
          </a:r>
        </a:p>
      </cdr:txBody>
    </cdr:sp>
  </cdr:relSizeAnchor>
</c:userShapes>
</file>

<file path=ppt/drawings/drawing2.xml><?xml version="1.0" encoding="utf-8"?>
<c:userShapes xmlns:c="http://schemas.openxmlformats.org/drawingml/2006/chart">
  <cdr:relSizeAnchor xmlns:cdr="http://schemas.openxmlformats.org/drawingml/2006/chartDrawing">
    <cdr:from>
      <cdr:x>0.36224</cdr:x>
      <cdr:y>0.2451</cdr:y>
    </cdr:from>
    <cdr:to>
      <cdr:x>0.53549</cdr:x>
      <cdr:y>0.36851</cdr:y>
    </cdr:to>
    <cdr:sp macro="" textlink="">
      <cdr:nvSpPr>
        <cdr:cNvPr id="2" name="ZoneTexte 2"/>
        <cdr:cNvSpPr txBox="1"/>
      </cdr:nvSpPr>
      <cdr:spPr>
        <a:xfrm xmlns:a="http://schemas.openxmlformats.org/drawingml/2006/main">
          <a:off x="1656184" y="672349"/>
          <a:ext cx="792088" cy="338554"/>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GB"/>
          </a:defPPr>
          <a:lvl1pPr algn="l" rtl="0" fontAlgn="base">
            <a:spcBef>
              <a:spcPct val="0"/>
            </a:spcBef>
            <a:spcAft>
              <a:spcPct val="0"/>
            </a:spcAft>
            <a:defRPr kumimoji="1" sz="2400"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umimoji="1" sz="2400"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umimoji="1" sz="2400"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umimoji="1" sz="2400"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umimoji="1" sz="2400" kern="1200">
              <a:solidFill>
                <a:schemeClr val="tx1"/>
              </a:solidFill>
              <a:latin typeface="Tahoma" pitchFamily="34" charset="0"/>
              <a:ea typeface="+mn-ea"/>
              <a:cs typeface="Arial" pitchFamily="34" charset="0"/>
            </a:defRPr>
          </a:lvl5pPr>
          <a:lvl6pPr marL="2286000" algn="l" defTabSz="914400" rtl="0" eaLnBrk="1" latinLnBrk="0" hangingPunct="1">
            <a:defRPr kumimoji="1" sz="2400" kern="1200">
              <a:solidFill>
                <a:schemeClr val="tx1"/>
              </a:solidFill>
              <a:latin typeface="Tahoma" pitchFamily="34" charset="0"/>
              <a:ea typeface="+mn-ea"/>
              <a:cs typeface="Arial" pitchFamily="34" charset="0"/>
            </a:defRPr>
          </a:lvl6pPr>
          <a:lvl7pPr marL="2743200" algn="l" defTabSz="914400" rtl="0" eaLnBrk="1" latinLnBrk="0" hangingPunct="1">
            <a:defRPr kumimoji="1" sz="2400" kern="1200">
              <a:solidFill>
                <a:schemeClr val="tx1"/>
              </a:solidFill>
              <a:latin typeface="Tahoma" pitchFamily="34" charset="0"/>
              <a:ea typeface="+mn-ea"/>
              <a:cs typeface="Arial" pitchFamily="34" charset="0"/>
            </a:defRPr>
          </a:lvl7pPr>
          <a:lvl8pPr marL="3200400" algn="l" defTabSz="914400" rtl="0" eaLnBrk="1" latinLnBrk="0" hangingPunct="1">
            <a:defRPr kumimoji="1" sz="2400" kern="1200">
              <a:solidFill>
                <a:schemeClr val="tx1"/>
              </a:solidFill>
              <a:latin typeface="Tahoma" pitchFamily="34" charset="0"/>
              <a:ea typeface="+mn-ea"/>
              <a:cs typeface="Arial" pitchFamily="34" charset="0"/>
            </a:defRPr>
          </a:lvl8pPr>
          <a:lvl9pPr marL="3657600" algn="l" defTabSz="914400" rtl="0" eaLnBrk="1" latinLnBrk="0" hangingPunct="1">
            <a:defRPr kumimoji="1" sz="2400" kern="1200">
              <a:solidFill>
                <a:schemeClr val="tx1"/>
              </a:solidFill>
              <a:latin typeface="Tahoma" pitchFamily="34" charset="0"/>
              <a:ea typeface="+mn-ea"/>
              <a:cs typeface="Arial" pitchFamily="34" charset="0"/>
            </a:defRPr>
          </a:lvl9pPr>
        </a:lstStyle>
        <a:p xmlns:a="http://schemas.openxmlformats.org/drawingml/2006/main">
          <a:r>
            <a:rPr lang="fr-FR" sz="1600" dirty="0" smtClean="0">
              <a:solidFill>
                <a:srgbClr val="000000"/>
              </a:solidFill>
            </a:rPr>
            <a:t>24%</a:t>
          </a:r>
          <a:endParaRPr lang="fr-FR" sz="1600" dirty="0">
            <a:solidFill>
              <a:srgbClr val="000000"/>
            </a:solidFill>
          </a:endParaRPr>
        </a:p>
      </cdr:txBody>
    </cdr:sp>
  </cdr:relSizeAnchor>
  <cdr:relSizeAnchor xmlns:cdr="http://schemas.openxmlformats.org/drawingml/2006/chartDrawing">
    <cdr:from>
      <cdr:x>0.27869</cdr:x>
      <cdr:y>0.3501</cdr:y>
    </cdr:from>
    <cdr:to>
      <cdr:x>0.41861</cdr:x>
      <cdr:y>0.47351</cdr:y>
    </cdr:to>
    <cdr:sp macro="" textlink="">
      <cdr:nvSpPr>
        <cdr:cNvPr id="3" name="ZoneTexte 7"/>
        <cdr:cNvSpPr txBox="1"/>
      </cdr:nvSpPr>
      <cdr:spPr>
        <a:xfrm xmlns:a="http://schemas.openxmlformats.org/drawingml/2006/main">
          <a:off x="1274181" y="960381"/>
          <a:ext cx="639688" cy="338554"/>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GB"/>
          </a:defPPr>
          <a:lvl1pPr algn="l" rtl="0" fontAlgn="base">
            <a:spcBef>
              <a:spcPct val="0"/>
            </a:spcBef>
            <a:spcAft>
              <a:spcPct val="0"/>
            </a:spcAft>
            <a:defRPr kumimoji="1" sz="2400"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umimoji="1" sz="2400"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umimoji="1" sz="2400"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umimoji="1" sz="2400"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umimoji="1" sz="2400" kern="1200">
              <a:solidFill>
                <a:schemeClr val="tx1"/>
              </a:solidFill>
              <a:latin typeface="Tahoma" pitchFamily="34" charset="0"/>
              <a:ea typeface="+mn-ea"/>
              <a:cs typeface="Arial" pitchFamily="34" charset="0"/>
            </a:defRPr>
          </a:lvl5pPr>
          <a:lvl6pPr marL="2286000" algn="l" defTabSz="914400" rtl="0" eaLnBrk="1" latinLnBrk="0" hangingPunct="1">
            <a:defRPr kumimoji="1" sz="2400" kern="1200">
              <a:solidFill>
                <a:schemeClr val="tx1"/>
              </a:solidFill>
              <a:latin typeface="Tahoma" pitchFamily="34" charset="0"/>
              <a:ea typeface="+mn-ea"/>
              <a:cs typeface="Arial" pitchFamily="34" charset="0"/>
            </a:defRPr>
          </a:lvl6pPr>
          <a:lvl7pPr marL="2743200" algn="l" defTabSz="914400" rtl="0" eaLnBrk="1" latinLnBrk="0" hangingPunct="1">
            <a:defRPr kumimoji="1" sz="2400" kern="1200">
              <a:solidFill>
                <a:schemeClr val="tx1"/>
              </a:solidFill>
              <a:latin typeface="Tahoma" pitchFamily="34" charset="0"/>
              <a:ea typeface="+mn-ea"/>
              <a:cs typeface="Arial" pitchFamily="34" charset="0"/>
            </a:defRPr>
          </a:lvl7pPr>
          <a:lvl8pPr marL="3200400" algn="l" defTabSz="914400" rtl="0" eaLnBrk="1" latinLnBrk="0" hangingPunct="1">
            <a:defRPr kumimoji="1" sz="2400" kern="1200">
              <a:solidFill>
                <a:schemeClr val="tx1"/>
              </a:solidFill>
              <a:latin typeface="Tahoma" pitchFamily="34" charset="0"/>
              <a:ea typeface="+mn-ea"/>
              <a:cs typeface="Arial" pitchFamily="34" charset="0"/>
            </a:defRPr>
          </a:lvl8pPr>
          <a:lvl9pPr marL="3657600" algn="l" defTabSz="914400" rtl="0" eaLnBrk="1" latinLnBrk="0" hangingPunct="1">
            <a:defRPr kumimoji="1" sz="2400" kern="1200">
              <a:solidFill>
                <a:schemeClr val="tx1"/>
              </a:solidFill>
              <a:latin typeface="Tahoma" pitchFamily="34" charset="0"/>
              <a:ea typeface="+mn-ea"/>
              <a:cs typeface="Arial" pitchFamily="34" charset="0"/>
            </a:defRPr>
          </a:lvl9pPr>
        </a:lstStyle>
        <a:p xmlns:a="http://schemas.openxmlformats.org/drawingml/2006/main">
          <a:r>
            <a:rPr lang="fr-FR" sz="1600" dirty="0" smtClean="0">
              <a:solidFill>
                <a:srgbClr val="000000"/>
              </a:solidFill>
            </a:rPr>
            <a:t>40%</a:t>
          </a:r>
          <a:endParaRPr lang="fr-FR" sz="1600" dirty="0">
            <a:solidFill>
              <a:srgbClr val="000000"/>
            </a:solidFill>
          </a:endParaRPr>
        </a:p>
      </cdr:txBody>
    </cdr:sp>
  </cdr:relSizeAnchor>
  <cdr:relSizeAnchor xmlns:cdr="http://schemas.openxmlformats.org/drawingml/2006/chartDrawing">
    <cdr:from>
      <cdr:x>0.59849</cdr:x>
      <cdr:y>0.2451</cdr:y>
    </cdr:from>
    <cdr:to>
      <cdr:x>0.77174</cdr:x>
      <cdr:y>0.36851</cdr:y>
    </cdr:to>
    <cdr:sp macro="" textlink="">
      <cdr:nvSpPr>
        <cdr:cNvPr id="4" name="ZoneTexte 8"/>
        <cdr:cNvSpPr txBox="1"/>
      </cdr:nvSpPr>
      <cdr:spPr>
        <a:xfrm xmlns:a="http://schemas.openxmlformats.org/drawingml/2006/main">
          <a:off x="2736304" y="672349"/>
          <a:ext cx="792088" cy="338554"/>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GB"/>
          </a:defPPr>
          <a:lvl1pPr algn="l" rtl="0" fontAlgn="base">
            <a:spcBef>
              <a:spcPct val="0"/>
            </a:spcBef>
            <a:spcAft>
              <a:spcPct val="0"/>
            </a:spcAft>
            <a:defRPr kumimoji="1" sz="2400" kern="1200">
              <a:solidFill>
                <a:schemeClr val="tx1"/>
              </a:solidFill>
              <a:latin typeface="Tahoma" pitchFamily="34" charset="0"/>
              <a:ea typeface="+mn-ea"/>
              <a:cs typeface="Arial" pitchFamily="34" charset="0"/>
            </a:defRPr>
          </a:lvl1pPr>
          <a:lvl2pPr marL="457200" algn="l" rtl="0" fontAlgn="base">
            <a:spcBef>
              <a:spcPct val="0"/>
            </a:spcBef>
            <a:spcAft>
              <a:spcPct val="0"/>
            </a:spcAft>
            <a:defRPr kumimoji="1" sz="2400" kern="1200">
              <a:solidFill>
                <a:schemeClr val="tx1"/>
              </a:solidFill>
              <a:latin typeface="Tahoma" pitchFamily="34" charset="0"/>
              <a:ea typeface="+mn-ea"/>
              <a:cs typeface="Arial" pitchFamily="34" charset="0"/>
            </a:defRPr>
          </a:lvl2pPr>
          <a:lvl3pPr marL="914400" algn="l" rtl="0" fontAlgn="base">
            <a:spcBef>
              <a:spcPct val="0"/>
            </a:spcBef>
            <a:spcAft>
              <a:spcPct val="0"/>
            </a:spcAft>
            <a:defRPr kumimoji="1" sz="2400" kern="1200">
              <a:solidFill>
                <a:schemeClr val="tx1"/>
              </a:solidFill>
              <a:latin typeface="Tahoma" pitchFamily="34" charset="0"/>
              <a:ea typeface="+mn-ea"/>
              <a:cs typeface="Arial" pitchFamily="34" charset="0"/>
            </a:defRPr>
          </a:lvl3pPr>
          <a:lvl4pPr marL="1371600" algn="l" rtl="0" fontAlgn="base">
            <a:spcBef>
              <a:spcPct val="0"/>
            </a:spcBef>
            <a:spcAft>
              <a:spcPct val="0"/>
            </a:spcAft>
            <a:defRPr kumimoji="1" sz="2400" kern="1200">
              <a:solidFill>
                <a:schemeClr val="tx1"/>
              </a:solidFill>
              <a:latin typeface="Tahoma" pitchFamily="34" charset="0"/>
              <a:ea typeface="+mn-ea"/>
              <a:cs typeface="Arial" pitchFamily="34" charset="0"/>
            </a:defRPr>
          </a:lvl4pPr>
          <a:lvl5pPr marL="1828800" algn="l" rtl="0" fontAlgn="base">
            <a:spcBef>
              <a:spcPct val="0"/>
            </a:spcBef>
            <a:spcAft>
              <a:spcPct val="0"/>
            </a:spcAft>
            <a:defRPr kumimoji="1" sz="2400" kern="1200">
              <a:solidFill>
                <a:schemeClr val="tx1"/>
              </a:solidFill>
              <a:latin typeface="Tahoma" pitchFamily="34" charset="0"/>
              <a:ea typeface="+mn-ea"/>
              <a:cs typeface="Arial" pitchFamily="34" charset="0"/>
            </a:defRPr>
          </a:lvl5pPr>
          <a:lvl6pPr marL="2286000" algn="l" defTabSz="914400" rtl="0" eaLnBrk="1" latinLnBrk="0" hangingPunct="1">
            <a:defRPr kumimoji="1" sz="2400" kern="1200">
              <a:solidFill>
                <a:schemeClr val="tx1"/>
              </a:solidFill>
              <a:latin typeface="Tahoma" pitchFamily="34" charset="0"/>
              <a:ea typeface="+mn-ea"/>
              <a:cs typeface="Arial" pitchFamily="34" charset="0"/>
            </a:defRPr>
          </a:lvl6pPr>
          <a:lvl7pPr marL="2743200" algn="l" defTabSz="914400" rtl="0" eaLnBrk="1" latinLnBrk="0" hangingPunct="1">
            <a:defRPr kumimoji="1" sz="2400" kern="1200">
              <a:solidFill>
                <a:schemeClr val="tx1"/>
              </a:solidFill>
              <a:latin typeface="Tahoma" pitchFamily="34" charset="0"/>
              <a:ea typeface="+mn-ea"/>
              <a:cs typeface="Arial" pitchFamily="34" charset="0"/>
            </a:defRPr>
          </a:lvl7pPr>
          <a:lvl8pPr marL="3200400" algn="l" defTabSz="914400" rtl="0" eaLnBrk="1" latinLnBrk="0" hangingPunct="1">
            <a:defRPr kumimoji="1" sz="2400" kern="1200">
              <a:solidFill>
                <a:schemeClr val="tx1"/>
              </a:solidFill>
              <a:latin typeface="Tahoma" pitchFamily="34" charset="0"/>
              <a:ea typeface="+mn-ea"/>
              <a:cs typeface="Arial" pitchFamily="34" charset="0"/>
            </a:defRPr>
          </a:lvl8pPr>
          <a:lvl9pPr marL="3657600" algn="l" defTabSz="914400" rtl="0" eaLnBrk="1" latinLnBrk="0" hangingPunct="1">
            <a:defRPr kumimoji="1" sz="2400" kern="1200">
              <a:solidFill>
                <a:schemeClr val="tx1"/>
              </a:solidFill>
              <a:latin typeface="Tahoma" pitchFamily="34" charset="0"/>
              <a:ea typeface="+mn-ea"/>
              <a:cs typeface="Arial" pitchFamily="34" charset="0"/>
            </a:defRPr>
          </a:lvl9pPr>
        </a:lstStyle>
        <a:p xmlns:a="http://schemas.openxmlformats.org/drawingml/2006/main">
          <a:r>
            <a:rPr lang="fr-FR" sz="1600" dirty="0" smtClean="0">
              <a:solidFill>
                <a:srgbClr val="000000"/>
              </a:solidFill>
            </a:rPr>
            <a:t>13%</a:t>
          </a:r>
          <a:endParaRPr lang="fr-FR" sz="1600" dirty="0">
            <a:solidFill>
              <a:srgbClr val="000000"/>
            </a:solidFill>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3009900" cy="463550"/>
          </a:xfrm>
          <a:prstGeom prst="rect">
            <a:avLst/>
          </a:prstGeom>
          <a:noFill/>
          <a:ln w="12700" cap="sq">
            <a:noFill/>
            <a:miter lim="800000"/>
            <a:headEnd type="none" w="sm" len="sm"/>
            <a:tailEnd type="none" w="sm" len="sm"/>
          </a:ln>
          <a:effectLst/>
        </p:spPr>
        <p:txBody>
          <a:bodyPr vert="horz" wrap="square" lIns="92738" tIns="46368" rIns="92738" bIns="46368" numCol="1" anchor="t" anchorCtr="0" compatLnSpc="1">
            <a:prstTxWarp prst="textNoShape">
              <a:avLst/>
            </a:prstTxWarp>
          </a:bodyPr>
          <a:lstStyle>
            <a:lvl1pPr defTabSz="925513" eaLnBrk="0" hangingPunct="0">
              <a:defRPr kumimoji="0" sz="1200">
                <a:latin typeface="Times New Roman" pitchFamily="18" charset="0"/>
                <a:cs typeface="+mn-cs"/>
              </a:defRPr>
            </a:lvl1pPr>
          </a:lstStyle>
          <a:p>
            <a:pPr>
              <a:defRPr/>
            </a:pPr>
            <a:endParaRPr lang="en-GB"/>
          </a:p>
        </p:txBody>
      </p:sp>
      <p:sp>
        <p:nvSpPr>
          <p:cNvPr id="23555" name="Rectangle 3"/>
          <p:cNvSpPr>
            <a:spLocks noGrp="1" noChangeArrowheads="1"/>
          </p:cNvSpPr>
          <p:nvPr>
            <p:ph type="dt" idx="1"/>
          </p:nvPr>
        </p:nvSpPr>
        <p:spPr bwMode="auto">
          <a:xfrm>
            <a:off x="3937000" y="0"/>
            <a:ext cx="3009900" cy="463550"/>
          </a:xfrm>
          <a:prstGeom prst="rect">
            <a:avLst/>
          </a:prstGeom>
          <a:noFill/>
          <a:ln w="12700" cap="sq">
            <a:noFill/>
            <a:miter lim="800000"/>
            <a:headEnd type="none" w="sm" len="sm"/>
            <a:tailEnd type="none" w="sm" len="sm"/>
          </a:ln>
          <a:effectLst/>
        </p:spPr>
        <p:txBody>
          <a:bodyPr vert="horz" wrap="square" lIns="92738" tIns="46368" rIns="92738" bIns="46368" numCol="1" anchor="t" anchorCtr="0" compatLnSpc="1">
            <a:prstTxWarp prst="textNoShape">
              <a:avLst/>
            </a:prstTxWarp>
          </a:bodyPr>
          <a:lstStyle>
            <a:lvl1pPr algn="r" defTabSz="925513" eaLnBrk="0" hangingPunct="0">
              <a:defRPr kumimoji="0" sz="1200">
                <a:latin typeface="Times New Roman" pitchFamily="18" charset="0"/>
                <a:cs typeface="+mn-cs"/>
              </a:defRPr>
            </a:lvl1pPr>
          </a:lstStyle>
          <a:p>
            <a:pPr>
              <a:defRPr/>
            </a:pPr>
            <a:endParaRPr lang="en-GB"/>
          </a:p>
        </p:txBody>
      </p:sp>
      <p:sp>
        <p:nvSpPr>
          <p:cNvPr id="38916" name="Rectangle 4"/>
          <p:cNvSpPr>
            <a:spLocks noGrp="1" noRot="1" noChangeAspect="1" noChangeArrowheads="1" noTextEdit="1"/>
          </p:cNvSpPr>
          <p:nvPr>
            <p:ph type="sldImg" idx="2"/>
          </p:nvPr>
        </p:nvSpPr>
        <p:spPr bwMode="auto">
          <a:xfrm>
            <a:off x="1152525" y="696913"/>
            <a:ext cx="4641850" cy="34813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7" name="Rectangle 5"/>
          <p:cNvSpPr>
            <a:spLocks noGrp="1" noChangeArrowheads="1"/>
          </p:cNvSpPr>
          <p:nvPr>
            <p:ph type="body" sz="quarter" idx="3"/>
          </p:nvPr>
        </p:nvSpPr>
        <p:spPr bwMode="auto">
          <a:xfrm>
            <a:off x="925513" y="4410075"/>
            <a:ext cx="5095875" cy="4176713"/>
          </a:xfrm>
          <a:prstGeom prst="rect">
            <a:avLst/>
          </a:prstGeom>
          <a:noFill/>
          <a:ln w="12700" cap="sq">
            <a:noFill/>
            <a:miter lim="800000"/>
            <a:headEnd type="none" w="sm" len="sm"/>
            <a:tailEnd type="none" w="sm" len="sm"/>
          </a:ln>
          <a:effectLst/>
        </p:spPr>
        <p:txBody>
          <a:bodyPr vert="horz" wrap="square" lIns="92738" tIns="46368" rIns="92738" bIns="46368" numCol="1" anchor="t" anchorCtr="0" compatLnSpc="1">
            <a:prstTxWarp prst="textNoShape">
              <a:avLst/>
            </a:prstTxWarp>
          </a:bodyPr>
          <a:lstStyle/>
          <a:p>
            <a:pPr lvl="0"/>
            <a:r>
              <a:rPr lang="en-GB" noProof="0" smtClean="0"/>
              <a:t>Cliquer pour modifier les styles du texte du masque</a:t>
            </a:r>
          </a:p>
          <a:p>
            <a:pPr lvl="1"/>
            <a:r>
              <a:rPr lang="en-GB" noProof="0" smtClean="0"/>
              <a:t>Deuxième niveau</a:t>
            </a:r>
          </a:p>
          <a:p>
            <a:pPr lvl="2"/>
            <a:r>
              <a:rPr lang="en-GB" noProof="0" smtClean="0"/>
              <a:t>Troisième niveau</a:t>
            </a:r>
          </a:p>
          <a:p>
            <a:pPr lvl="3"/>
            <a:r>
              <a:rPr lang="en-GB" noProof="0" smtClean="0"/>
              <a:t>Quatrième niveau</a:t>
            </a:r>
          </a:p>
          <a:p>
            <a:pPr lvl="4"/>
            <a:r>
              <a:rPr lang="en-GB" noProof="0" smtClean="0"/>
              <a:t>Cinquième niveau</a:t>
            </a:r>
          </a:p>
        </p:txBody>
      </p:sp>
      <p:sp>
        <p:nvSpPr>
          <p:cNvPr id="23558" name="Rectangle 6"/>
          <p:cNvSpPr>
            <a:spLocks noGrp="1" noChangeArrowheads="1"/>
          </p:cNvSpPr>
          <p:nvPr>
            <p:ph type="ftr" sz="quarter" idx="4"/>
          </p:nvPr>
        </p:nvSpPr>
        <p:spPr bwMode="auto">
          <a:xfrm>
            <a:off x="0" y="8820150"/>
            <a:ext cx="3009900" cy="463550"/>
          </a:xfrm>
          <a:prstGeom prst="rect">
            <a:avLst/>
          </a:prstGeom>
          <a:noFill/>
          <a:ln w="12700" cap="sq">
            <a:noFill/>
            <a:miter lim="800000"/>
            <a:headEnd type="none" w="sm" len="sm"/>
            <a:tailEnd type="none" w="sm" len="sm"/>
          </a:ln>
          <a:effectLst/>
        </p:spPr>
        <p:txBody>
          <a:bodyPr vert="horz" wrap="square" lIns="92738" tIns="46368" rIns="92738" bIns="46368" numCol="1" anchor="b" anchorCtr="0" compatLnSpc="1">
            <a:prstTxWarp prst="textNoShape">
              <a:avLst/>
            </a:prstTxWarp>
          </a:bodyPr>
          <a:lstStyle>
            <a:lvl1pPr defTabSz="925513" eaLnBrk="0" hangingPunct="0">
              <a:defRPr kumimoji="0" sz="1200">
                <a:latin typeface="Times New Roman" pitchFamily="18" charset="0"/>
                <a:cs typeface="+mn-cs"/>
              </a:defRPr>
            </a:lvl1pPr>
          </a:lstStyle>
          <a:p>
            <a:pPr>
              <a:defRPr/>
            </a:pPr>
            <a:endParaRPr lang="en-GB"/>
          </a:p>
        </p:txBody>
      </p:sp>
      <p:sp>
        <p:nvSpPr>
          <p:cNvPr id="23559" name="Rectangle 7"/>
          <p:cNvSpPr>
            <a:spLocks noGrp="1" noChangeArrowheads="1"/>
          </p:cNvSpPr>
          <p:nvPr>
            <p:ph type="sldNum" sz="quarter" idx="5"/>
          </p:nvPr>
        </p:nvSpPr>
        <p:spPr bwMode="auto">
          <a:xfrm>
            <a:off x="3937000" y="8820150"/>
            <a:ext cx="3009900" cy="463550"/>
          </a:xfrm>
          <a:prstGeom prst="rect">
            <a:avLst/>
          </a:prstGeom>
          <a:noFill/>
          <a:ln w="12700" cap="sq">
            <a:noFill/>
            <a:miter lim="800000"/>
            <a:headEnd type="none" w="sm" len="sm"/>
            <a:tailEnd type="none" w="sm" len="sm"/>
          </a:ln>
          <a:effectLst/>
        </p:spPr>
        <p:txBody>
          <a:bodyPr vert="horz" wrap="square" lIns="92738" tIns="46368" rIns="92738" bIns="46368" numCol="1" anchor="b" anchorCtr="0" compatLnSpc="1">
            <a:prstTxWarp prst="textNoShape">
              <a:avLst/>
            </a:prstTxWarp>
          </a:bodyPr>
          <a:lstStyle>
            <a:lvl1pPr algn="r" defTabSz="925513" eaLnBrk="0" hangingPunct="0">
              <a:defRPr kumimoji="0" sz="1200">
                <a:latin typeface="Times New Roman" pitchFamily="18" charset="0"/>
                <a:cs typeface="+mn-cs"/>
              </a:defRPr>
            </a:lvl1pPr>
          </a:lstStyle>
          <a:p>
            <a:pPr>
              <a:defRPr/>
            </a:pPr>
            <a:fld id="{43F24B3D-0BC2-4A44-B375-B2B1A7A98509}" type="slidenum">
              <a:rPr lang="en-GB"/>
              <a:pPr>
                <a:defRPr/>
              </a:pPr>
              <a:t>‹N°›</a:t>
            </a:fld>
            <a:endParaRPr lang="en-GB"/>
          </a:p>
        </p:txBody>
      </p:sp>
    </p:spTree>
    <p:extLst>
      <p:ext uri="{BB962C8B-B14F-4D97-AF65-F5344CB8AC3E}">
        <p14:creationId xmlns:p14="http://schemas.microsoft.com/office/powerpoint/2010/main" val="18431337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ce réservé de l'image des diapositives 1"/>
          <p:cNvSpPr>
            <a:spLocks noGrp="1" noRot="1" noChangeAspect="1" noTextEdit="1"/>
          </p:cNvSpPr>
          <p:nvPr>
            <p:ph type="sldImg"/>
          </p:nvPr>
        </p:nvSpPr>
        <p:spPr>
          <a:ln/>
        </p:spPr>
      </p:sp>
      <p:sp>
        <p:nvSpPr>
          <p:cNvPr id="3993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4096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374996EE-0EC7-4DA5-A889-31942D81FF7B}" type="slidenum">
              <a:rPr kumimoji="0" lang="ar-SA" altLang="fr-FR" sz="1200" smtClean="0">
                <a:latin typeface="Times New Roman" pitchFamily="18" charset="0"/>
                <a:cs typeface="Times New Roman" pitchFamily="18" charset="0"/>
              </a:rPr>
              <a:pPr>
                <a:defRPr/>
              </a:pPr>
              <a:t>1</a:t>
            </a:fld>
            <a:endParaRPr kumimoji="0" lang="en-GB" altLang="fr-FR" sz="1200" smtClean="0">
              <a:latin typeface="Times New Roman" pitchFamily="18"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Espace réservé de l'image des diapositives 1"/>
          <p:cNvSpPr>
            <a:spLocks noGrp="1" noRot="1" noChangeAspect="1" noTextEdit="1"/>
          </p:cNvSpPr>
          <p:nvPr>
            <p:ph type="sldImg"/>
          </p:nvPr>
        </p:nvSpPr>
        <p:spPr>
          <a:ln/>
        </p:spPr>
      </p:sp>
      <p:sp>
        <p:nvSpPr>
          <p:cNvPr id="40963"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p>
            <a:endParaRPr lang="fr-FR" altLang="fr-FR" smtClean="0"/>
          </a:p>
        </p:txBody>
      </p:sp>
      <p:sp>
        <p:nvSpPr>
          <p:cNvPr id="4198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2D0FE5AB-E2BE-4CF9-AAF5-5DDB453A935F}" type="slidenum">
              <a:rPr kumimoji="0" lang="en-GB" altLang="fr-FR" sz="1200" smtClean="0">
                <a:latin typeface="Times New Roman" pitchFamily="18" charset="0"/>
              </a:rPr>
              <a:pPr>
                <a:defRPr/>
              </a:pPr>
              <a:t>2</a:t>
            </a:fld>
            <a:endParaRPr kumimoji="0" lang="en-GB" altLang="fr-FR" sz="1200" smtClean="0">
              <a:latin typeface="Times New Roman" pitchFamily="18"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Espace réservé de l'image des diapositives 1"/>
          <p:cNvSpPr>
            <a:spLocks noGrp="1" noRot="1" noChangeAspect="1" noTextEdit="1"/>
          </p:cNvSpPr>
          <p:nvPr>
            <p:ph type="sldImg"/>
          </p:nvPr>
        </p:nvSpPr>
        <p:spPr>
          <a:ln/>
        </p:spPr>
      </p:sp>
      <p:sp>
        <p:nvSpPr>
          <p:cNvPr id="56323"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4301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F42A610A-2733-4A1B-8CD7-78AAA33158ED}" type="slidenum">
              <a:rPr kumimoji="0" lang="ar-SA" altLang="fr-FR" sz="1200" smtClean="0">
                <a:latin typeface="Times New Roman" pitchFamily="18" charset="0"/>
                <a:cs typeface="Times New Roman" pitchFamily="18" charset="0"/>
              </a:rPr>
              <a:pPr>
                <a:defRPr/>
              </a:pPr>
              <a:t>4</a:t>
            </a:fld>
            <a:endParaRPr kumimoji="0" lang="en-GB" altLang="fr-FR" sz="1200" smtClean="0">
              <a:latin typeface="Times New Roman" pitchFamily="18"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the choice of sites was done with the advice of the local agriculture responsible and according the willing of the farmers and the adoption of CLCA project.</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6E771CBB-D42C-44AD-826F-D9C3AD4DB36E}" type="slidenum">
              <a:rPr lang="en-GB" smtClean="0"/>
              <a:pPr>
                <a:defRPr/>
              </a:pPr>
              <a:t>5</a:t>
            </a:fld>
            <a:endParaRPr lang="en-GB"/>
          </a:p>
        </p:txBody>
      </p:sp>
    </p:spTree>
    <p:extLst>
      <p:ext uri="{BB962C8B-B14F-4D97-AF65-F5344CB8AC3E}">
        <p14:creationId xmlns:p14="http://schemas.microsoft.com/office/powerpoint/2010/main" val="3816350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the choice of sites was done with the advice of the local agriculture responsible and according the willing of the farmers and the adoption of CLCA project.</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6E771CBB-D42C-44AD-826F-D9C3AD4DB36E}" type="slidenum">
              <a:rPr lang="en-GB" smtClean="0"/>
              <a:pPr>
                <a:defRPr/>
              </a:pPr>
              <a:t>6</a:t>
            </a:fld>
            <a:endParaRPr lang="en-GB"/>
          </a:p>
        </p:txBody>
      </p:sp>
    </p:spTree>
    <p:extLst>
      <p:ext uri="{BB962C8B-B14F-4D97-AF65-F5344CB8AC3E}">
        <p14:creationId xmlns:p14="http://schemas.microsoft.com/office/powerpoint/2010/main" val="3816350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Espace réservé de l'image des diapositives 1"/>
          <p:cNvSpPr>
            <a:spLocks noGrp="1" noRot="1" noChangeAspect="1" noTextEdit="1"/>
          </p:cNvSpPr>
          <p:nvPr>
            <p:ph type="sldImg"/>
          </p:nvPr>
        </p:nvSpPr>
        <p:spPr>
          <a:ln/>
        </p:spPr>
      </p:sp>
      <p:sp>
        <p:nvSpPr>
          <p:cNvPr id="41987"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4813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4F105B6D-20CC-4202-8E70-2622C7CE0626}" type="slidenum">
              <a:rPr kumimoji="0" lang="ar-SA" altLang="fr-FR" sz="1200" smtClean="0">
                <a:latin typeface="Times New Roman" pitchFamily="18" charset="0"/>
                <a:cs typeface="Times New Roman" pitchFamily="18" charset="0"/>
              </a:rPr>
              <a:pPr>
                <a:defRPr/>
              </a:pPr>
              <a:t>7</a:t>
            </a:fld>
            <a:endParaRPr kumimoji="0" lang="en-GB" altLang="fr-FR" sz="1200" smtClean="0">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Espace réservé de l'image des diapositives 1"/>
          <p:cNvSpPr>
            <a:spLocks noGrp="1" noRot="1" noChangeAspect="1" noTextEdit="1"/>
          </p:cNvSpPr>
          <p:nvPr>
            <p:ph type="sldImg"/>
          </p:nvPr>
        </p:nvSpPr>
        <p:spPr>
          <a:ln/>
        </p:spPr>
      </p:sp>
      <p:sp>
        <p:nvSpPr>
          <p:cNvPr id="4403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0180"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49A6A5F-2DF5-4382-926B-1C29B6715820}" type="slidenum">
              <a:rPr kumimoji="0" lang="ar-SA" altLang="fr-FR" sz="1200" smtClean="0">
                <a:latin typeface="Times New Roman" pitchFamily="18" charset="0"/>
                <a:cs typeface="Times New Roman" pitchFamily="18" charset="0"/>
              </a:rPr>
              <a:pPr>
                <a:defRPr/>
              </a:pPr>
              <a:t>8</a:t>
            </a:fld>
            <a:endParaRPr kumimoji="0" lang="en-GB" altLang="fr-FR" sz="1200" smtClean="0">
              <a:latin typeface="Times New Roman" pitchFamily="18"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Espace réservé de l'image des diapositives 1"/>
          <p:cNvSpPr>
            <a:spLocks noGrp="1" noRot="1" noChangeAspect="1" noTextEdit="1"/>
          </p:cNvSpPr>
          <p:nvPr>
            <p:ph type="sldImg"/>
          </p:nvPr>
        </p:nvSpPr>
        <p:spPr>
          <a:ln/>
        </p:spPr>
      </p:sp>
      <p:sp>
        <p:nvSpPr>
          <p:cNvPr id="4505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0180"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D4429AD3-78BD-4FD8-9261-2A436043A248}" type="slidenum">
              <a:rPr kumimoji="0" lang="ar-SA" altLang="fr-FR" sz="1200" smtClean="0">
                <a:latin typeface="Times New Roman" pitchFamily="18" charset="0"/>
                <a:cs typeface="Times New Roman" pitchFamily="18" charset="0"/>
              </a:rPr>
              <a:pPr>
                <a:defRPr/>
              </a:pPr>
              <a:t>9</a:t>
            </a:fld>
            <a:endParaRPr kumimoji="0" lang="en-GB" altLang="fr-FR" sz="1200" smtClean="0">
              <a:latin typeface="Times New Roman" pitchFamily="18"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12</a:t>
            </a:fld>
            <a:endParaRPr kumimoji="0" lang="en-GB" altLang="fr-FR" sz="1200" smtClean="0">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13</a:t>
            </a:fld>
            <a:endParaRPr kumimoji="0" lang="en-GB" altLang="fr-FR" sz="1200" smtClean="0">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14</a:t>
            </a:fld>
            <a:endParaRPr kumimoji="0" lang="en-GB" altLang="fr-FR" sz="1200" smtClean="0">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15</a:t>
            </a:fld>
            <a:endParaRPr kumimoji="0" lang="en-GB" altLang="fr-FR" sz="1200" smtClean="0">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16</a:t>
            </a:fld>
            <a:endParaRPr kumimoji="0" lang="en-GB" altLang="fr-FR" sz="1200" smtClean="0">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lang="en-US" dirty="0" smtClean="0"/>
              <a:t>The stubble biomass was measured before and after grazing</a:t>
            </a:r>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17</a:t>
            </a:fld>
            <a:endParaRPr kumimoji="0" lang="en-GB" altLang="fr-FR" sz="1200" smtClean="0">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18</a:t>
            </a:fld>
            <a:endParaRPr kumimoji="0" lang="en-GB" altLang="fr-FR" sz="1200" smtClean="0">
              <a:latin typeface="Times New Roman" pitchFamily="18"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Espace réservé de l'image des diapositives 1"/>
          <p:cNvSpPr>
            <a:spLocks noGrp="1" noRot="1" noChangeAspect="1" noTextEdit="1"/>
          </p:cNvSpPr>
          <p:nvPr>
            <p:ph type="sldImg"/>
          </p:nvPr>
        </p:nvSpPr>
        <p:spPr>
          <a:ln/>
        </p:spPr>
      </p:sp>
      <p:sp>
        <p:nvSpPr>
          <p:cNvPr id="4915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kumimoji="1" lang="en-US" sz="1200" kern="1200" dirty="0" smtClean="0">
                <a:solidFill>
                  <a:schemeClr val="tx1"/>
                </a:solidFill>
                <a:effectLst/>
                <a:latin typeface="Times New Roman" pitchFamily="18" charset="0"/>
                <a:ea typeface="+mn-ea"/>
                <a:cs typeface="+mn-cs"/>
              </a:rPr>
              <a:t>The objective of this trial was to investigate the effect of stubble grazing and tillage on soil quality, crop productivity and no-till seeder compatibility</a:t>
            </a:r>
            <a:endParaRPr lang="fr-FR" altLang="fr-FR" dirty="0" smtClean="0"/>
          </a:p>
        </p:txBody>
      </p:sp>
      <p:sp>
        <p:nvSpPr>
          <p:cNvPr id="5222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600A67BB-F484-4D82-89D5-DBC78524EFEE}" type="slidenum">
              <a:rPr kumimoji="0" lang="ar-SA" altLang="fr-FR" sz="1200" smtClean="0">
                <a:latin typeface="Times New Roman" pitchFamily="18" charset="0"/>
                <a:cs typeface="Times New Roman" pitchFamily="18" charset="0"/>
              </a:rPr>
              <a:pPr>
                <a:defRPr/>
              </a:pPr>
              <a:t>20</a:t>
            </a:fld>
            <a:endParaRPr kumimoji="0" lang="en-GB" altLang="fr-FR" sz="1200" smtClean="0">
              <a:latin typeface="Times New Roman" pitchFamily="18"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solidFill>
                  <a:prstClr val="black"/>
                </a:solidFill>
                <a:latin typeface="Times New Roman" pitchFamily="18" charset="0"/>
                <a:cs typeface="Times New Roman" pitchFamily="18" charset="0"/>
              </a:rPr>
              <a:pPr>
                <a:defRPr/>
              </a:pPr>
              <a:t>21</a:t>
            </a:fld>
            <a:endParaRPr kumimoji="0" lang="en-GB" altLang="fr-FR" sz="1200" smtClean="0">
              <a:solidFill>
                <a:prstClr val="black"/>
              </a:solidFill>
              <a:latin typeface="Times New Roman" pitchFamily="18"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kumimoji="1" lang="en-US" sz="1200" kern="1200" dirty="0" err="1" smtClean="0">
                <a:solidFill>
                  <a:schemeClr val="tx1"/>
                </a:solidFill>
                <a:effectLst/>
                <a:latin typeface="Times New Roman" pitchFamily="18" charset="0"/>
                <a:ea typeface="+mn-ea"/>
                <a:cs typeface="+mn-cs"/>
              </a:rPr>
              <a:t>Rajouter</a:t>
            </a:r>
            <a:r>
              <a:rPr kumimoji="1" lang="en-US" sz="1200" kern="1200" dirty="0" smtClean="0">
                <a:solidFill>
                  <a:schemeClr val="tx1"/>
                </a:solidFill>
                <a:effectLst/>
                <a:latin typeface="Times New Roman" pitchFamily="18" charset="0"/>
                <a:ea typeface="+mn-ea"/>
                <a:cs typeface="+mn-cs"/>
              </a:rPr>
              <a:t> les </a:t>
            </a:r>
            <a:r>
              <a:rPr kumimoji="1" lang="en-US" sz="1200" kern="1200" dirty="0" err="1" smtClean="0">
                <a:solidFill>
                  <a:schemeClr val="tx1"/>
                </a:solidFill>
                <a:effectLst/>
                <a:latin typeface="Times New Roman" pitchFamily="18" charset="0"/>
                <a:ea typeface="+mn-ea"/>
                <a:cs typeface="+mn-cs"/>
              </a:rPr>
              <a:t>chiffres</a:t>
            </a:r>
            <a:endParaRPr kumimoji="1" lang="en-US" sz="1200" kern="1200" dirty="0" smtClean="0">
              <a:solidFill>
                <a:schemeClr val="tx1"/>
              </a:solidFill>
              <a:effectLst/>
              <a:latin typeface="Times New Roman" pitchFamily="18" charset="0"/>
              <a:ea typeface="+mn-ea"/>
              <a:cs typeface="+mn-cs"/>
            </a:endParaRPr>
          </a:p>
          <a:p>
            <a:endParaRPr kumimoji="1" lang="en-US" sz="1200" kern="1200" dirty="0" smtClean="0">
              <a:solidFill>
                <a:schemeClr val="tx1"/>
              </a:solidFill>
              <a:effectLst/>
              <a:latin typeface="Times New Roman" pitchFamily="18" charset="0"/>
              <a:ea typeface="+mn-ea"/>
              <a:cs typeface="+mn-cs"/>
            </a:endParaRPr>
          </a:p>
          <a:p>
            <a:r>
              <a:rPr kumimoji="1" lang="en-US" sz="1200" kern="1200" dirty="0" smtClean="0">
                <a:solidFill>
                  <a:schemeClr val="tx1"/>
                </a:solidFill>
                <a:effectLst/>
                <a:latin typeface="Times New Roman" pitchFamily="18" charset="0"/>
                <a:ea typeface="+mn-ea"/>
                <a:cs typeface="+mn-cs"/>
              </a:rPr>
              <a:t>Main plots were stubble management (grazing versus no grazing) and the sub plots were tillage (tilled versus no-till) and seeder type (disk versus tine seeders). </a:t>
            </a:r>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22</a:t>
            </a:fld>
            <a:endParaRPr kumimoji="0" lang="en-GB" altLang="fr-FR" sz="1200" smtClean="0">
              <a:latin typeface="Times New Roman" pitchFamily="18"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kumimoji="1" lang="en-US" sz="1200" kern="1200" smtClean="0">
                <a:solidFill>
                  <a:schemeClr val="tx1"/>
                </a:solidFill>
                <a:effectLst/>
                <a:latin typeface="Times New Roman" pitchFamily="18" charset="0"/>
                <a:ea typeface="+mn-ea"/>
                <a:cs typeface="+mn-cs"/>
              </a:rPr>
              <a:t>Main plots were stubble management (grazing versus no grazing) and the sub plots were tillage (tilled versus no-till) and seeder type (disk versus tine seeders). </a:t>
            </a:r>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23</a:t>
            </a:fld>
            <a:endParaRPr kumimoji="0" lang="en-GB" altLang="fr-FR" sz="1200" smtClean="0">
              <a:latin typeface="Times New Roman" pitchFamily="18"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lang="en-US" dirty="0" smtClean="0"/>
              <a:t>The stubble biomass was measured before and after grazing</a:t>
            </a:r>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24</a:t>
            </a:fld>
            <a:endParaRPr kumimoji="0" lang="en-GB" altLang="fr-FR" sz="1200" smtClean="0">
              <a:latin typeface="Times New Roman" pitchFamily="18"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Espace réservé de l'image des diapositives 1"/>
          <p:cNvSpPr>
            <a:spLocks noGrp="1" noRot="1" noChangeAspect="1" noTextEdit="1"/>
          </p:cNvSpPr>
          <p:nvPr>
            <p:ph type="sldImg"/>
          </p:nvPr>
        </p:nvSpPr>
        <p:spPr>
          <a:ln/>
        </p:spPr>
      </p:sp>
      <p:sp>
        <p:nvSpPr>
          <p:cNvPr id="72707"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5300"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01AF4E2D-79DD-4C4C-B2CB-0F9550E92E84}" type="slidenum">
              <a:rPr kumimoji="0" lang="ar-SA" altLang="fr-FR" sz="1200" smtClean="0">
                <a:latin typeface="Times New Roman" pitchFamily="18" charset="0"/>
                <a:cs typeface="Times New Roman" pitchFamily="18" charset="0"/>
              </a:rPr>
              <a:pPr>
                <a:defRPr/>
              </a:pPr>
              <a:t>25</a:t>
            </a:fld>
            <a:endParaRPr kumimoji="0" lang="en-GB" altLang="fr-FR" sz="1200" smtClean="0">
              <a:latin typeface="Times New Roman" pitchFamily="18"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ce réservé de l'image des diapositives 1"/>
          <p:cNvSpPr>
            <a:spLocks noGrp="1" noRot="1" noChangeAspect="1" noTextEdit="1"/>
          </p:cNvSpPr>
          <p:nvPr>
            <p:ph type="sldImg"/>
          </p:nvPr>
        </p:nvSpPr>
        <p:spPr>
          <a:ln/>
        </p:spPr>
      </p:sp>
      <p:sp>
        <p:nvSpPr>
          <p:cNvPr id="5837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21F162B5-C71B-4694-A0A1-4581CCA1F526}" type="slidenum">
              <a:rPr kumimoji="0" lang="ar-SA" altLang="fr-FR" sz="1200" smtClean="0">
                <a:latin typeface="Times New Roman" pitchFamily="18" charset="0"/>
                <a:cs typeface="Times New Roman" pitchFamily="18" charset="0"/>
              </a:rPr>
              <a:pPr>
                <a:defRPr/>
              </a:pPr>
              <a:t>26</a:t>
            </a:fld>
            <a:endParaRPr kumimoji="0" lang="en-GB" altLang="fr-FR" sz="1200" smtClean="0">
              <a:latin typeface="Times New Roman" pitchFamily="18"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28</a:t>
            </a:fld>
            <a:endParaRPr lang="en-GB"/>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Espace réservé de l'image des diapositives 1"/>
          <p:cNvSpPr>
            <a:spLocks noGrp="1" noRot="1" noChangeAspect="1" noTextEdit="1"/>
          </p:cNvSpPr>
          <p:nvPr>
            <p:ph type="sldImg"/>
          </p:nvPr>
        </p:nvSpPr>
        <p:spPr>
          <a:ln/>
        </p:spPr>
      </p:sp>
      <p:sp>
        <p:nvSpPr>
          <p:cNvPr id="593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DFB7854-F62B-49E7-9341-A6BB89B2AB3A}" type="slidenum">
              <a:rPr kumimoji="0" lang="ar-SA" altLang="fr-FR" sz="1200" smtClean="0">
                <a:latin typeface="Times New Roman" pitchFamily="18" charset="0"/>
                <a:cs typeface="Times New Roman" pitchFamily="18" charset="0"/>
              </a:rPr>
              <a:pPr>
                <a:defRPr/>
              </a:pPr>
              <a:t>29</a:t>
            </a:fld>
            <a:endParaRPr kumimoji="0" lang="en-GB" altLang="fr-FR" sz="1200" smtClean="0">
              <a:latin typeface="Times New Roman" pitchFamily="18"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33</a:t>
            </a:fld>
            <a:endParaRPr kumimoji="0" lang="en-GB" altLang="fr-FR" sz="1200" smtClean="0">
              <a:latin typeface="Times New Roman" pitchFamily="18"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35</a:t>
            </a:fld>
            <a:endParaRPr kumimoji="0" lang="en-GB" altLang="fr-FR" sz="1200" smtClean="0">
              <a:latin typeface="Times New Roman" pitchFamily="18"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36</a:t>
            </a:fld>
            <a:endParaRPr kumimoji="0" lang="en-GB" altLang="fr-FR" sz="1200" smtClean="0">
              <a:latin typeface="Times New Roman" pitchFamily="18"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37</a:t>
            </a:fld>
            <a:endParaRPr kumimoji="0" lang="en-GB" altLang="fr-FR" sz="1200" smtClean="0">
              <a:latin typeface="Times New Roman" pitchFamily="18"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38</a:t>
            </a:fld>
            <a:endParaRPr kumimoji="0" lang="en-GB" altLang="fr-FR" sz="1200" smtClean="0">
              <a:latin typeface="Times New Roman" pitchFamily="18"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39</a:t>
            </a:fld>
            <a:endParaRPr kumimoji="0" lang="en-GB" altLang="fr-FR" sz="1200" smtClean="0">
              <a:latin typeface="Times New Roman" pitchFamily="18"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kumimoji="1" lang="en-US" sz="1200" kern="1200" dirty="0" smtClean="0">
                <a:solidFill>
                  <a:schemeClr val="tx1"/>
                </a:solidFill>
                <a:latin typeface="Times New Roman" pitchFamily="18" charset="0"/>
                <a:ea typeface="+mn-ea"/>
                <a:cs typeface="+mn-cs"/>
              </a:rPr>
              <a:t>In Ain khadra, the wheat net income obtained with the use of two herbicides is 215141.24 DZD whether a gain of 108817.8 DZD DA compared to none weeded wheat and 43073.9 DZD compared to the use of one weed application control (Table 3).</a:t>
            </a:r>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42</a:t>
            </a:fld>
            <a:endParaRPr lang="en-GB"/>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kumimoji="1" lang="en-US" sz="1200" kern="1200" dirty="0" smtClean="0">
                <a:solidFill>
                  <a:schemeClr val="tx1"/>
                </a:solidFill>
                <a:latin typeface="Times New Roman" pitchFamily="18" charset="0"/>
                <a:ea typeface="+mn-ea"/>
                <a:cs typeface="+mn-cs"/>
              </a:rPr>
              <a:t> </a:t>
            </a:r>
            <a:endParaRPr kumimoji="1" lang="fr-FR" sz="1200" kern="1200" dirty="0" smtClean="0">
              <a:solidFill>
                <a:schemeClr val="tx1"/>
              </a:solidFill>
              <a:latin typeface="Times New Roman" pitchFamily="18" charset="0"/>
              <a:ea typeface="+mn-ea"/>
              <a:cs typeface="+mn-cs"/>
            </a:endParaRPr>
          </a:p>
          <a:p>
            <a:r>
              <a:rPr kumimoji="1" lang="en-US" sz="1200" kern="1200" dirty="0" smtClean="0">
                <a:solidFill>
                  <a:schemeClr val="tx1"/>
                </a:solidFill>
                <a:latin typeface="Times New Roman" pitchFamily="18" charset="0"/>
                <a:ea typeface="+mn-ea"/>
                <a:cs typeface="+mn-cs"/>
              </a:rPr>
              <a:t>In Ouled Mansour, the net income of durum wheat obtained with the use of two herbicides is 292 863.88 DZD .  A financial gain of 203 947.8 DZD is obtained compared to non-weeded wheat and 112 878.9 DZD over the use of a single weed control. The BCR is much higher WHITH</a:t>
            </a:r>
            <a:r>
              <a:rPr kumimoji="1" lang="en-US" sz="1200" kern="1200" baseline="0" dirty="0" smtClean="0">
                <a:solidFill>
                  <a:schemeClr val="tx1"/>
                </a:solidFill>
                <a:latin typeface="Times New Roman" pitchFamily="18" charset="0"/>
                <a:ea typeface="+mn-ea"/>
                <a:cs typeface="+mn-cs"/>
              </a:rPr>
              <a:t> THE APPLICATION of two times weed  </a:t>
            </a:r>
            <a:r>
              <a:rPr kumimoji="1" lang="en-US" sz="1200" kern="1200" baseline="0" dirty="0" err="1" smtClean="0">
                <a:solidFill>
                  <a:schemeClr val="tx1"/>
                </a:solidFill>
                <a:latin typeface="Times New Roman" pitchFamily="18" charset="0"/>
                <a:ea typeface="+mn-ea"/>
                <a:cs typeface="+mn-cs"/>
              </a:rPr>
              <a:t>againt</a:t>
            </a:r>
            <a:r>
              <a:rPr kumimoji="1" lang="en-US" sz="1200" kern="1200" baseline="0" dirty="0" smtClean="0">
                <a:solidFill>
                  <a:schemeClr val="tx1"/>
                </a:solidFill>
                <a:latin typeface="Times New Roman" pitchFamily="18" charset="0"/>
                <a:ea typeface="+mn-ea"/>
                <a:cs typeface="+mn-cs"/>
              </a:rPr>
              <a:t> 4.6 for one application and 3 when there is an absence of weed.</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43</a:t>
            </a:fld>
            <a:endParaRPr lang="en-GB"/>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The barley Net income got with the use of two herbicides is 127.224.24 DZD, it represents a gain of 48165.8 DZD compared to non-weeded wheat and 18240.9 DZD compared to the use of a single application of weed control (Table 5).It is noteworthy that the net income obtained in using two applications of weed control in Ouled Mansour is more important than in Ain khadra(a financial up gain of 36% and 51% respectively for wheat and barley.)</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44</a:t>
            </a:fld>
            <a:endParaRPr lang="en-GB"/>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The barley net income achieved with the use of two herbicides is 192 122.88 DZD (Table 6), it represents a financial gain of 118197.8 DZD compared to the non-weeded barley and 5554.9 DA compared to the use of a single application of weed.</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45</a:t>
            </a:fld>
            <a:endParaRPr lang="en-GB"/>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a:ln/>
        </p:spPr>
      </p:sp>
      <p:sp>
        <p:nvSpPr>
          <p:cNvPr id="61443"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B8736AFB-0CE8-4558-B973-9F115622AE4E}" type="slidenum">
              <a:rPr kumimoji="0" lang="ar-SA" altLang="fr-FR" sz="1200" smtClean="0">
                <a:latin typeface="Times New Roman" pitchFamily="18" charset="0"/>
                <a:cs typeface="Times New Roman" pitchFamily="18" charset="0"/>
              </a:rPr>
              <a:pPr>
                <a:defRPr/>
              </a:pPr>
              <a:t>46</a:t>
            </a:fld>
            <a:endParaRPr kumimoji="0" lang="en-GB" altLang="fr-FR" sz="1200" smtClean="0">
              <a:latin typeface="Times New Roman" pitchFamily="18"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47</a:t>
            </a:fld>
            <a:endParaRPr kumimoji="0" lang="en-GB" altLang="fr-FR" sz="1200" smtClean="0">
              <a:latin typeface="Times New Roman" pitchFamily="18"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48</a:t>
            </a:fld>
            <a:endParaRPr kumimoji="0" lang="en-GB" altLang="fr-FR" sz="1200" smtClean="0">
              <a:latin typeface="Times New Roman" pitchFamily="18"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50</a:t>
            </a:fld>
            <a:endParaRPr kumimoji="0" lang="en-GB" altLang="fr-FR" sz="1200" smtClean="0">
              <a:latin typeface="Times New Roman" pitchFamily="18"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 the benefit cost ratio shows that the rotation  Barley/Pea-Triticale is more profitable than  the rotation (barley-barley) /(barley-pea Association  barley).</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51</a:t>
            </a:fld>
            <a:endParaRPr lang="en-GB"/>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 the benefit cost ratio shows that the rotation (barley-barley ) is more profitable than  the rotation) /(barley-Association pea /barley).</a:t>
            </a:r>
            <a:endParaRPr kumimoji="1" lang="fr-FR" sz="1200" kern="1200" dirty="0" smtClean="0">
              <a:solidFill>
                <a:schemeClr val="tx1"/>
              </a:solidFill>
              <a:latin typeface="Times New Roman" pitchFamily="18" charset="0"/>
              <a:ea typeface="+mn-ea"/>
              <a:cs typeface="+mn-cs"/>
            </a:endParaRPr>
          </a:p>
          <a:p>
            <a:r>
              <a:rPr kumimoji="1" lang="en-US" sz="1200" kern="1200" dirty="0" smtClean="0">
                <a:solidFill>
                  <a:schemeClr val="tx1"/>
                </a:solidFill>
                <a:latin typeface="Times New Roman" pitchFamily="18" charset="0"/>
                <a:ea typeface="+mn-ea"/>
                <a:cs typeface="+mn-cs"/>
              </a:rPr>
              <a:t>Barley/Pea-Triticale</a:t>
            </a:r>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52</a:t>
            </a:fld>
            <a:endParaRPr lang="en-GB"/>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a:ln/>
        </p:spPr>
      </p:sp>
      <p:sp>
        <p:nvSpPr>
          <p:cNvPr id="6349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341FA346-E733-470E-AD80-01C681279829}" type="slidenum">
              <a:rPr kumimoji="0" lang="ar-SA" altLang="fr-FR" sz="1200" smtClean="0">
                <a:latin typeface="Times New Roman" pitchFamily="18" charset="0"/>
                <a:cs typeface="Times New Roman" pitchFamily="18" charset="0"/>
              </a:rPr>
              <a:pPr>
                <a:defRPr/>
              </a:pPr>
              <a:t>53</a:t>
            </a:fld>
            <a:endParaRPr kumimoji="0" lang="en-GB" altLang="fr-FR" sz="1200" smtClean="0">
              <a:latin typeface="Times New Roman" pitchFamily="18"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Espace réservé de l'image des diapositives 1"/>
          <p:cNvSpPr>
            <a:spLocks noGrp="1" noRot="1" noChangeAspect="1" noTextEdit="1"/>
          </p:cNvSpPr>
          <p:nvPr>
            <p:ph type="sldImg"/>
          </p:nvPr>
        </p:nvSpPr>
        <p:spPr>
          <a:ln/>
        </p:spPr>
      </p:sp>
      <p:sp>
        <p:nvSpPr>
          <p:cNvPr id="6349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341FA346-E733-470E-AD80-01C681279829}" type="slidenum">
              <a:rPr kumimoji="0" lang="ar-SA" altLang="fr-FR" sz="1200" smtClean="0">
                <a:latin typeface="Times New Roman" pitchFamily="18" charset="0"/>
                <a:cs typeface="Times New Roman" pitchFamily="18" charset="0"/>
              </a:rPr>
              <a:pPr>
                <a:defRPr/>
              </a:pPr>
              <a:t>54</a:t>
            </a:fld>
            <a:endParaRPr kumimoji="0" lang="en-GB" altLang="fr-FR" sz="1200" smtClean="0">
              <a:latin typeface="Times New Roman" pitchFamily="18"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a:ln/>
        </p:spPr>
      </p:sp>
      <p:sp>
        <p:nvSpPr>
          <p:cNvPr id="6451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lang="fr-FR" altLang="fr-FR" dirty="0" smtClean="0"/>
              <a:t>Pour les</a:t>
            </a:r>
            <a:r>
              <a:rPr lang="fr-FR" altLang="fr-FR" baseline="0" dirty="0" smtClean="0"/>
              <a:t> autres :</a:t>
            </a:r>
            <a:r>
              <a:rPr lang="fr-FR" altLang="fr-FR" dirty="0" smtClean="0"/>
              <a:t>1site </a:t>
            </a:r>
            <a:r>
              <a:rPr lang="fr-FR" altLang="fr-FR" dirty="0" err="1" smtClean="0"/>
              <a:t>was</a:t>
            </a:r>
            <a:r>
              <a:rPr lang="fr-FR" altLang="fr-FR" dirty="0" smtClean="0"/>
              <a:t> </a:t>
            </a:r>
            <a:r>
              <a:rPr lang="fr-FR" altLang="fr-FR" dirty="0" err="1" smtClean="0"/>
              <a:t>grazed</a:t>
            </a:r>
            <a:r>
              <a:rPr lang="fr-FR" altLang="fr-FR" dirty="0" smtClean="0"/>
              <a:t> </a:t>
            </a:r>
            <a:r>
              <a:rPr lang="fr-FR" altLang="fr-FR" dirty="0" err="1" smtClean="0"/>
              <a:t>after</a:t>
            </a:r>
            <a:r>
              <a:rPr lang="fr-FR" altLang="fr-FR" dirty="0" smtClean="0"/>
              <a:t> </a:t>
            </a:r>
            <a:r>
              <a:rPr lang="fr-FR" altLang="fr-FR" dirty="0" err="1" smtClean="0"/>
              <a:t>harvest</a:t>
            </a:r>
            <a:r>
              <a:rPr lang="fr-FR" altLang="fr-FR" dirty="0" smtClean="0"/>
              <a:t> alors</a:t>
            </a:r>
            <a:r>
              <a:rPr lang="fr-FR" altLang="fr-FR" baseline="0" dirty="0" smtClean="0"/>
              <a:t> que the </a:t>
            </a:r>
            <a:r>
              <a:rPr lang="fr-FR" altLang="fr-FR" baseline="0" dirty="0" err="1" smtClean="0"/>
              <a:t>shrubs</a:t>
            </a:r>
            <a:r>
              <a:rPr lang="fr-FR" altLang="fr-FR" baseline="0" dirty="0" smtClean="0"/>
              <a:t> </a:t>
            </a:r>
            <a:r>
              <a:rPr lang="fr-FR" altLang="fr-FR" baseline="0" dirty="0" err="1" smtClean="0"/>
              <a:t>were</a:t>
            </a:r>
            <a:r>
              <a:rPr lang="fr-FR" altLang="fr-FR" baseline="0" dirty="0" smtClean="0"/>
              <a:t> </a:t>
            </a:r>
            <a:r>
              <a:rPr lang="fr-FR" altLang="fr-FR" baseline="0" dirty="0" err="1" smtClean="0"/>
              <a:t>very</a:t>
            </a:r>
            <a:r>
              <a:rPr lang="fr-FR" altLang="fr-FR" baseline="0" dirty="0" smtClean="0"/>
              <a:t> </a:t>
            </a:r>
            <a:r>
              <a:rPr lang="fr-FR" altLang="fr-FR" baseline="0" dirty="0" err="1" smtClean="0"/>
              <a:t>small</a:t>
            </a:r>
            <a:endParaRPr lang="fr-FR" altLang="fr-FR" baseline="0" dirty="0" smtClean="0"/>
          </a:p>
          <a:p>
            <a:r>
              <a:rPr lang="en-US" altLang="fr-FR" baseline="0" dirty="0" smtClean="0"/>
              <a:t>The second site did not irrigated after shrubs planting due to the unavailability of water</a:t>
            </a:r>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22033D82-1DAA-4118-BD0F-018055FBE75E}" type="slidenum">
              <a:rPr kumimoji="0" lang="ar-SA" altLang="fr-FR" sz="1200" smtClean="0">
                <a:latin typeface="Times New Roman" pitchFamily="18" charset="0"/>
                <a:cs typeface="Times New Roman" pitchFamily="18" charset="0"/>
              </a:rPr>
              <a:pPr>
                <a:defRPr/>
              </a:pPr>
              <a:t>55</a:t>
            </a:fld>
            <a:endParaRPr kumimoji="0" lang="en-GB" altLang="fr-FR" sz="1200" smtClean="0">
              <a:latin typeface="Times New Roman" pitchFamily="18"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Espace réservé de l'image des diapositives 1"/>
          <p:cNvSpPr>
            <a:spLocks noGrp="1" noRot="1" noChangeAspect="1" noTextEdit="1"/>
          </p:cNvSpPr>
          <p:nvPr>
            <p:ph type="sldImg"/>
          </p:nvPr>
        </p:nvSpPr>
        <p:spPr>
          <a:ln/>
        </p:spPr>
      </p:sp>
      <p:sp>
        <p:nvSpPr>
          <p:cNvPr id="6451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22033D82-1DAA-4118-BD0F-018055FBE75E}" type="slidenum">
              <a:rPr kumimoji="0" lang="ar-SA" altLang="fr-FR" sz="1200" smtClean="0">
                <a:latin typeface="Times New Roman" pitchFamily="18" charset="0"/>
                <a:cs typeface="Times New Roman" pitchFamily="18" charset="0"/>
              </a:rPr>
              <a:pPr>
                <a:defRPr/>
              </a:pPr>
              <a:t>56</a:t>
            </a:fld>
            <a:endParaRPr kumimoji="0" lang="en-GB" altLang="fr-FR" sz="1200" smtClean="0">
              <a:latin typeface="Times New Roman" pitchFamily="18"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solidFill>
                  <a:prstClr val="black"/>
                </a:solidFill>
                <a:latin typeface="Times New Roman" pitchFamily="18" charset="0"/>
                <a:cs typeface="Times New Roman" pitchFamily="18" charset="0"/>
              </a:rPr>
              <a:pPr>
                <a:defRPr/>
              </a:pPr>
              <a:t>58</a:t>
            </a:fld>
            <a:endParaRPr kumimoji="0" lang="en-GB" altLang="fr-FR" sz="1200" smtClean="0">
              <a:solidFill>
                <a:prstClr val="black"/>
              </a:solidFill>
              <a:latin typeface="Times New Roman" pitchFamily="18"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solidFill>
                  <a:prstClr val="black"/>
                </a:solidFill>
                <a:latin typeface="Times New Roman" pitchFamily="18" charset="0"/>
                <a:cs typeface="Times New Roman" pitchFamily="18" charset="0"/>
              </a:rPr>
              <a:pPr>
                <a:defRPr/>
              </a:pPr>
              <a:t>59</a:t>
            </a:fld>
            <a:endParaRPr kumimoji="0" lang="en-GB" altLang="fr-FR" sz="1200" smtClean="0">
              <a:solidFill>
                <a:prstClr val="black"/>
              </a:solidFill>
              <a:latin typeface="Times New Roman" pitchFamily="18"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solidFill>
                  <a:prstClr val="black"/>
                </a:solidFill>
                <a:latin typeface="Times New Roman" pitchFamily="18" charset="0"/>
                <a:cs typeface="Times New Roman" pitchFamily="18" charset="0"/>
              </a:rPr>
              <a:pPr>
                <a:defRPr/>
              </a:pPr>
              <a:t>61</a:t>
            </a:fld>
            <a:endParaRPr kumimoji="0" lang="en-GB" altLang="fr-FR" sz="1200" smtClean="0">
              <a:solidFill>
                <a:prstClr val="black"/>
              </a:solidFill>
              <a:latin typeface="Times New Roman" pitchFamily="18"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solidFill>
                  <a:prstClr val="black"/>
                </a:solidFill>
                <a:latin typeface="Times New Roman" pitchFamily="18" charset="0"/>
                <a:cs typeface="Times New Roman" pitchFamily="18" charset="0"/>
              </a:rPr>
              <a:pPr>
                <a:defRPr/>
              </a:pPr>
              <a:t>62</a:t>
            </a:fld>
            <a:endParaRPr kumimoji="0" lang="en-GB" altLang="fr-FR" sz="1200" smtClean="0">
              <a:solidFill>
                <a:prstClr val="black"/>
              </a:solidFill>
              <a:latin typeface="Times New Roman" pitchFamily="18"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63</a:t>
            </a:fld>
            <a:endParaRPr kumimoji="0" lang="en-GB" altLang="fr-FR" sz="1200" smtClean="0">
              <a:latin typeface="Times New Roman" pitchFamily="18"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Espace réservé de l'image des diapositives 1"/>
          <p:cNvSpPr>
            <a:spLocks noGrp="1" noRot="1" noChangeAspect="1" noTextEdit="1"/>
          </p:cNvSpPr>
          <p:nvPr>
            <p:ph type="sldImg"/>
          </p:nvPr>
        </p:nvSpPr>
        <p:spPr>
          <a:ln/>
        </p:spPr>
      </p:sp>
      <p:sp>
        <p:nvSpPr>
          <p:cNvPr id="66563"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5C5D3115-7051-43DC-9FAD-606E3905E676}" type="slidenum">
              <a:rPr kumimoji="0" lang="ar-SA" altLang="fr-FR" sz="1200" smtClean="0">
                <a:latin typeface="Times New Roman" pitchFamily="18" charset="0"/>
                <a:cs typeface="Times New Roman" pitchFamily="18" charset="0"/>
              </a:rPr>
              <a:pPr>
                <a:defRPr/>
              </a:pPr>
              <a:t>64</a:t>
            </a:fld>
            <a:endParaRPr kumimoji="0" lang="en-GB" altLang="fr-FR" sz="1200" smtClean="0">
              <a:latin typeface="Times New Roman" pitchFamily="18"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65</a:t>
            </a:fld>
            <a:endParaRPr kumimoji="0" lang="en-GB" altLang="fr-FR" sz="1200" smtClean="0">
              <a:latin typeface="Times New Roman" pitchFamily="18"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66</a:t>
            </a:fld>
            <a:endParaRPr kumimoji="0" lang="en-GB" altLang="fr-FR" sz="1200" smtClean="0">
              <a:latin typeface="Times New Roman" pitchFamily="18"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Espace réservé de l'image des diapositives 1"/>
          <p:cNvSpPr>
            <a:spLocks noGrp="1" noRot="1" noChangeAspect="1" noTextEdit="1"/>
          </p:cNvSpPr>
          <p:nvPr>
            <p:ph type="sldImg"/>
          </p:nvPr>
        </p:nvSpPr>
        <p:spPr>
          <a:ln/>
        </p:spPr>
      </p:sp>
      <p:sp>
        <p:nvSpPr>
          <p:cNvPr id="61443"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B8736AFB-0CE8-4558-B973-9F115622AE4E}" type="slidenum">
              <a:rPr kumimoji="0" lang="ar-SA" altLang="fr-FR" sz="1200" smtClean="0">
                <a:latin typeface="Times New Roman" pitchFamily="18" charset="0"/>
                <a:cs typeface="Times New Roman" pitchFamily="18" charset="0"/>
              </a:rPr>
              <a:pPr>
                <a:defRPr/>
              </a:pPr>
              <a:t>67</a:t>
            </a:fld>
            <a:endParaRPr kumimoji="0" lang="en-GB" altLang="fr-FR" sz="1200" smtClean="0">
              <a:latin typeface="Times New Roman" pitchFamily="18"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For Sowing date: The Analysis of the trial results on the economic effects of different sowing dates  shows that sowing in November is more profitable than  December with a net income of 309600 DZD / ha  (a gain up to 61 185 DZD / ha) .  And the</a:t>
            </a:r>
            <a:r>
              <a:rPr kumimoji="1" lang="en-US" sz="1200" kern="1200" baseline="0" dirty="0" smtClean="0">
                <a:solidFill>
                  <a:schemeClr val="tx1"/>
                </a:solidFill>
                <a:latin typeface="Times New Roman" pitchFamily="18" charset="0"/>
                <a:ea typeface="+mn-ea"/>
                <a:cs typeface="+mn-cs"/>
              </a:rPr>
              <a:t> benefit –cost ratio represents for a November sowing and for the </a:t>
            </a:r>
            <a:r>
              <a:rPr kumimoji="1" lang="en-US" sz="1200" kern="1200" baseline="0" dirty="0" err="1" smtClean="0">
                <a:solidFill>
                  <a:schemeClr val="tx1"/>
                </a:solidFill>
                <a:latin typeface="Times New Roman" pitchFamily="18" charset="0"/>
                <a:ea typeface="+mn-ea"/>
                <a:cs typeface="+mn-cs"/>
              </a:rPr>
              <a:t>december</a:t>
            </a:r>
            <a:r>
              <a:rPr kumimoji="1" lang="en-US" sz="1200" kern="1200" baseline="0" dirty="0" smtClean="0">
                <a:solidFill>
                  <a:schemeClr val="tx1"/>
                </a:solidFill>
                <a:latin typeface="Times New Roman" pitchFamily="18" charset="0"/>
                <a:ea typeface="+mn-ea"/>
                <a:cs typeface="+mn-cs"/>
              </a:rPr>
              <a:t>  </a:t>
            </a:r>
            <a:endParaRPr kumimoji="1" lang="fr-FR" sz="1200" kern="1200" dirty="0" smtClean="0">
              <a:solidFill>
                <a:schemeClr val="tx1"/>
              </a:solidFill>
              <a:latin typeface="Times New Roman" pitchFamily="18" charset="0"/>
              <a:ea typeface="+mn-ea"/>
              <a:cs typeface="+mn-cs"/>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69</a:t>
            </a:fld>
            <a:endParaRPr lang="en-GB"/>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ce réservé de l'image des diapositives 1"/>
          <p:cNvSpPr>
            <a:spLocks noGrp="1" noRot="1" noChangeAspect="1" noTextEdit="1"/>
          </p:cNvSpPr>
          <p:nvPr>
            <p:ph type="sldImg"/>
          </p:nvPr>
        </p:nvSpPr>
        <p:spPr>
          <a:ln/>
        </p:spPr>
      </p:sp>
      <p:sp>
        <p:nvSpPr>
          <p:cNvPr id="6963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14183965-D1AB-41ED-82DC-C72C775E39B7}" type="slidenum">
              <a:rPr kumimoji="0" lang="ar-SA" altLang="fr-FR" sz="1200" smtClean="0">
                <a:latin typeface="Times New Roman" pitchFamily="18" charset="0"/>
                <a:cs typeface="Times New Roman" pitchFamily="18" charset="0"/>
              </a:rPr>
              <a:pPr>
                <a:defRPr/>
              </a:pPr>
              <a:t>70</a:t>
            </a:fld>
            <a:endParaRPr kumimoji="0" lang="en-GB" altLang="fr-FR" sz="1200" smtClean="0">
              <a:latin typeface="Times New Roman" pitchFamily="18"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87B647EB-0A34-4884-8409-E22D50A7AC8D}" type="slidenum">
              <a:rPr kumimoji="0" lang="ar-SA" altLang="fr-FR" sz="1200" smtClean="0">
                <a:latin typeface="Times New Roman" pitchFamily="18" charset="0"/>
                <a:cs typeface="Times New Roman" pitchFamily="18" charset="0"/>
              </a:rPr>
              <a:pPr>
                <a:defRPr/>
              </a:pPr>
              <a:t>71</a:t>
            </a:fld>
            <a:endParaRPr kumimoji="0" lang="en-GB" altLang="fr-FR" sz="1200" smtClean="0">
              <a:latin typeface="Times New Roman" pitchFamily="18"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72</a:t>
            </a:fld>
            <a:endParaRPr kumimoji="0" lang="en-GB" altLang="fr-FR" sz="1200" smtClean="0">
              <a:latin typeface="Times New Roman" pitchFamily="18"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73</a:t>
            </a:fld>
            <a:endParaRPr kumimoji="0" lang="en-GB" altLang="fr-FR" sz="1200" smtClean="0">
              <a:latin typeface="Times New Roman" pitchFamily="18"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74</a:t>
            </a:fld>
            <a:endParaRPr kumimoji="0" lang="en-GB" altLang="fr-FR" sz="1200" smtClean="0">
              <a:latin typeface="Times New Roman" pitchFamily="18"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kumimoji="1" lang="en-US" sz="1200" kern="1200" dirty="0" smtClean="0">
                <a:solidFill>
                  <a:schemeClr val="tx1"/>
                </a:solidFill>
                <a:latin typeface="Times New Roman" pitchFamily="18" charset="0"/>
                <a:ea typeface="+mn-ea"/>
                <a:cs typeface="+mn-cs"/>
              </a:rPr>
              <a:t>-</a:t>
            </a:r>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75</a:t>
            </a:fld>
            <a:endParaRPr lang="en-GB"/>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734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479E4A49-80C0-4010-B622-87BCB13E702C}" type="slidenum">
              <a:rPr kumimoji="0" lang="ar-SA" altLang="fr-FR" sz="1200" smtClean="0">
                <a:latin typeface="Times New Roman" pitchFamily="18" charset="0"/>
                <a:cs typeface="Times New Roman" pitchFamily="18" charset="0"/>
              </a:rPr>
              <a:pPr>
                <a:defRPr/>
              </a:pPr>
              <a:t>76</a:t>
            </a:fld>
            <a:endParaRPr kumimoji="0" lang="en-GB" altLang="fr-FR" sz="1200" smtClean="0">
              <a:latin typeface="Times New Roman" pitchFamily="18"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Espace réservé de l'image des diapositives 1"/>
          <p:cNvSpPr>
            <a:spLocks noGrp="1" noRot="1" noChangeAspect="1" noTextEdit="1"/>
          </p:cNvSpPr>
          <p:nvPr>
            <p:ph type="sldImg"/>
          </p:nvPr>
        </p:nvSpPr>
        <p:spPr>
          <a:ln/>
        </p:spPr>
      </p:sp>
      <p:sp>
        <p:nvSpPr>
          <p:cNvPr id="4813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120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73AE2C75-7A1F-4216-8D25-4D952DFD0A61}" type="slidenum">
              <a:rPr kumimoji="0" lang="ar-SA" altLang="fr-FR" sz="1200" smtClean="0">
                <a:latin typeface="Times New Roman" pitchFamily="18" charset="0"/>
                <a:cs typeface="Times New Roman" pitchFamily="18" charset="0"/>
              </a:rPr>
              <a:pPr>
                <a:defRPr/>
              </a:pPr>
              <a:t>77</a:t>
            </a:fld>
            <a:endParaRPr kumimoji="0" lang="en-GB" altLang="fr-FR" sz="1200" smtClean="0">
              <a:latin typeface="Times New Roman" pitchFamily="18"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734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479E4A49-80C0-4010-B622-87BCB13E702C}" type="slidenum">
              <a:rPr kumimoji="0" lang="ar-SA" altLang="fr-FR" sz="1200">
                <a:latin typeface="Times New Roman" pitchFamily="18" charset="0"/>
                <a:cs typeface="Times New Roman" pitchFamily="18" charset="0"/>
              </a:rPr>
              <a:pPr>
                <a:defRPr/>
              </a:pPr>
              <a:t>78</a:t>
            </a:fld>
            <a:endParaRPr kumimoji="0" lang="en-GB" altLang="fr-FR" sz="1200">
              <a:latin typeface="Times New Roman" pitchFamily="18"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79</a:t>
            </a:fld>
            <a:endParaRPr kumimoji="0" lang="en-GB" altLang="fr-FR" sz="1200" smtClean="0">
              <a:latin typeface="Times New Roman" pitchFamily="18" charset="0"/>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80</a:t>
            </a:fld>
            <a:endParaRPr kumimoji="0" lang="en-GB" altLang="fr-FR" sz="1200" smtClean="0">
              <a:latin typeface="Times New Roman" pitchFamily="18" charset="0"/>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AU" dirty="0" smtClean="0">
                <a:latin typeface="Times New Roman"/>
                <a:ea typeface="MS Mincho"/>
                <a:cs typeface="Times New Roman"/>
              </a:rPr>
              <a:t>The training focused on weed management and adjustment of sprayer.</a:t>
            </a:r>
            <a:endParaRPr lang="fr-FR" sz="900" dirty="0" smtClean="0">
              <a:effectLst/>
              <a:latin typeface="Arial"/>
              <a:ea typeface="Times New Roman"/>
              <a:cs typeface="Times New Roman"/>
            </a:endParaRPr>
          </a:p>
          <a:p>
            <a:endParaRPr lang="fr-FR" altLang="fr-FR" dirty="0"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81</a:t>
            </a:fld>
            <a:endParaRPr kumimoji="0" lang="en-GB" altLang="fr-FR" sz="1200" smtClean="0">
              <a:latin typeface="Times New Roman" pitchFamily="18" charset="0"/>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lang="en-US" sz="1200" dirty="0" smtClean="0"/>
              <a:t>The project team presented CLCA project (aims and activities) and expanded on conservation agriculture.</a:t>
            </a:r>
            <a:endParaRPr lang="fr-FR" sz="1200" dirty="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82</a:t>
            </a:fld>
            <a:endParaRPr kumimoji="0" lang="en-GB" altLang="fr-FR" sz="1200" smtClean="0">
              <a:latin typeface="Times New Roman" pitchFamily="18" charset="0"/>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r>
              <a:rPr lang="en-US" sz="1200" dirty="0" smtClean="0"/>
              <a:t>The project team presented CLCA project (aims and activities) and expanded on conservation agriculture.</a:t>
            </a:r>
            <a:endParaRPr lang="fr-FR" sz="1200" dirty="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83</a:t>
            </a:fld>
            <a:endParaRPr kumimoji="0" lang="en-GB" altLang="fr-FR" sz="1200" smtClean="0">
              <a:latin typeface="Times New Roman" pitchFamily="18" charset="0"/>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lvl="0" rtl="0"/>
            <a:endParaRPr kumimoji="1" lang="fr-FR" sz="1200" kern="1200" dirty="0">
              <a:solidFill>
                <a:schemeClr val="tx1"/>
              </a:solidFill>
              <a:effectLst/>
              <a:latin typeface="Times New Roman" pitchFamily="18" charset="0"/>
              <a:ea typeface="+mn-ea"/>
              <a:cs typeface="+mn-cs"/>
            </a:endParaRPr>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84</a:t>
            </a:fld>
            <a:endParaRPr kumimoji="0" lang="en-GB" altLang="fr-FR" sz="1200" smtClean="0">
              <a:latin typeface="Times New Roman" pitchFamily="18" charset="0"/>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lvl="0" rtl="0"/>
            <a:endParaRPr kumimoji="1" lang="fr-FR" sz="1200" kern="1200" dirty="0">
              <a:solidFill>
                <a:schemeClr val="tx1"/>
              </a:solidFill>
              <a:effectLst/>
              <a:latin typeface="Times New Roman" pitchFamily="18" charset="0"/>
              <a:ea typeface="+mn-ea"/>
              <a:cs typeface="+mn-cs"/>
            </a:endParaRPr>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85</a:t>
            </a:fld>
            <a:endParaRPr kumimoji="0" lang="en-GB" altLang="fr-FR" sz="1200" smtClean="0">
              <a:latin typeface="Times New Roman" pitchFamily="18" charset="0"/>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86</a:t>
            </a:fld>
            <a:endParaRPr kumimoji="0" lang="en-GB" altLang="fr-FR" sz="1200" smtClean="0">
              <a:latin typeface="Times New Roman" pitchFamily="18" charset="0"/>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87</a:t>
            </a:fld>
            <a:endParaRPr kumimoji="0" lang="en-GB" altLang="fr-FR" sz="1200" smtClean="0">
              <a:latin typeface="Times New Roman" pitchFamily="18" charset="0"/>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88</a:t>
            </a:fld>
            <a:endParaRPr kumimoji="0" lang="en-GB" altLang="fr-FR" sz="1200" smtClean="0">
              <a:latin typeface="Times New Roman" pitchFamily="18" charset="0"/>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734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479E4A49-80C0-4010-B622-87BCB13E702C}" type="slidenum">
              <a:rPr kumimoji="0" lang="ar-SA" altLang="fr-FR" sz="1200" smtClean="0">
                <a:latin typeface="Times New Roman" pitchFamily="18" charset="0"/>
                <a:cs typeface="Times New Roman" pitchFamily="18" charset="0"/>
              </a:rPr>
              <a:pPr>
                <a:defRPr/>
              </a:pPr>
              <a:t>89</a:t>
            </a:fld>
            <a:endParaRPr kumimoji="0" lang="en-GB" altLang="fr-FR" sz="1200" smtClean="0">
              <a:latin typeface="Times New Roman" pitchFamily="18" charset="0"/>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dirty="0"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a:solidFill>
                  <a:prstClr val="black"/>
                </a:solidFill>
                <a:latin typeface="Times New Roman" pitchFamily="18" charset="0"/>
                <a:cs typeface="Times New Roman" pitchFamily="18" charset="0"/>
              </a:rPr>
              <a:pPr>
                <a:defRPr/>
              </a:pPr>
              <a:t>90</a:t>
            </a:fld>
            <a:endParaRPr kumimoji="0" lang="en-GB" altLang="fr-FR" sz="1200">
              <a:solidFill>
                <a:prstClr val="black"/>
              </a:solidFill>
              <a:latin typeface="Times New Roman" pitchFamily="18" charset="0"/>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In Algeria, rural women play a significant role in economic and social development.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However, the diverse work done by these rural women is not quantified or valued. Very often they work in the invisible</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endParaRPr lang="fr-FR" dirty="0"/>
          </a:p>
        </p:txBody>
      </p:sp>
      <p:sp>
        <p:nvSpPr>
          <p:cNvPr id="4" name="Espace réservé du numéro de diapositive 3"/>
          <p:cNvSpPr>
            <a:spLocks noGrp="1"/>
          </p:cNvSpPr>
          <p:nvPr>
            <p:ph type="sldNum" sz="quarter" idx="10"/>
          </p:nvPr>
        </p:nvSpPr>
        <p:spPr/>
        <p:txBody>
          <a:bodyPr/>
          <a:lstStyle/>
          <a:p>
            <a:pPr>
              <a:defRPr/>
            </a:pPr>
            <a:fld id="{43F24B3D-0BC2-4A44-B375-B2B1A7A98509}" type="slidenum">
              <a:rPr lang="en-GB" smtClean="0"/>
              <a:pPr>
                <a:defRPr/>
              </a:pPr>
              <a:t>95</a:t>
            </a:fld>
            <a:endParaRPr lang="en-GB"/>
          </a:p>
        </p:txBody>
      </p:sp>
    </p:spTree>
    <p:extLst>
      <p:ext uri="{BB962C8B-B14F-4D97-AF65-F5344CB8AC3E}">
        <p14:creationId xmlns:p14="http://schemas.microsoft.com/office/powerpoint/2010/main" val="161168103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734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479E4A49-80C0-4010-B622-87BCB13E702C}" type="slidenum">
              <a:rPr kumimoji="0" lang="ar-SA" altLang="fr-FR" sz="1200">
                <a:solidFill>
                  <a:prstClr val="black"/>
                </a:solidFill>
                <a:latin typeface="Times New Roman" pitchFamily="18" charset="0"/>
                <a:cs typeface="Times New Roman" pitchFamily="18" charset="0"/>
              </a:rPr>
              <a:pPr>
                <a:defRPr/>
              </a:pPr>
              <a:t>97</a:t>
            </a:fld>
            <a:endParaRPr kumimoji="0" lang="en-GB" altLang="fr-FR" sz="1200">
              <a:solidFill>
                <a:prstClr val="black"/>
              </a:solidFill>
              <a:latin typeface="Times New Roman" pitchFamily="18" charset="0"/>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defTabSz="914308">
              <a:defRPr/>
            </a:pPr>
            <a:r>
              <a:rPr kumimoji="1" lang="en-US" dirty="0">
                <a:latin typeface="Times New Roman" pitchFamily="18" charset="0"/>
              </a:rPr>
              <a:t>the choice of sites was done with the advice of the local agriculture responsible and according the willing of the farmers and the adoption of CLCA project.</a:t>
            </a:r>
            <a:endParaRPr kumimoji="1" lang="fr-FR" dirty="0">
              <a:latin typeface="Times New Roman" pitchFamily="18" charset="0"/>
            </a:endParaRPr>
          </a:p>
          <a:p>
            <a:endParaRPr lang="fr-FR" dirty="0"/>
          </a:p>
        </p:txBody>
      </p:sp>
      <p:sp>
        <p:nvSpPr>
          <p:cNvPr id="4" name="Espace réservé du numéro de diapositive 3"/>
          <p:cNvSpPr>
            <a:spLocks noGrp="1"/>
          </p:cNvSpPr>
          <p:nvPr>
            <p:ph type="sldNum" sz="quarter" idx="10"/>
          </p:nvPr>
        </p:nvSpPr>
        <p:spPr/>
        <p:txBody>
          <a:bodyPr/>
          <a:lstStyle/>
          <a:p>
            <a:pPr>
              <a:defRPr/>
            </a:pPr>
            <a:fld id="{6E771CBB-D42C-44AD-826F-D9C3AD4DB36E}" type="slidenum">
              <a:rPr lang="en-GB" smtClean="0">
                <a:solidFill>
                  <a:prstClr val="black"/>
                </a:solidFill>
              </a:rPr>
              <a:pPr>
                <a:defRPr/>
              </a:pPr>
              <a:t>98</a:t>
            </a:fld>
            <a:endParaRPr lang="en-GB">
              <a:solidFill>
                <a:prstClr val="black"/>
              </a:solidFill>
            </a:endParaRPr>
          </a:p>
        </p:txBody>
      </p:sp>
    </p:spTree>
    <p:extLst>
      <p:ext uri="{BB962C8B-B14F-4D97-AF65-F5344CB8AC3E}">
        <p14:creationId xmlns:p14="http://schemas.microsoft.com/office/powerpoint/2010/main" val="3816350105"/>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87B647EB-0A34-4884-8409-E22D50A7AC8D}" type="slidenum">
              <a:rPr kumimoji="0" lang="ar-SA" altLang="fr-FR" sz="1200">
                <a:solidFill>
                  <a:prstClr val="black"/>
                </a:solidFill>
                <a:latin typeface="Times New Roman" pitchFamily="18" charset="0"/>
                <a:cs typeface="Times New Roman" pitchFamily="18" charset="0"/>
              </a:rPr>
              <a:pPr>
                <a:defRPr/>
              </a:pPr>
              <a:t>99</a:t>
            </a:fld>
            <a:endParaRPr kumimoji="0" lang="en-GB" altLang="fr-FR" sz="1200">
              <a:solidFill>
                <a:prstClr val="black"/>
              </a:solidFill>
              <a:latin typeface="Times New Roman" pitchFamily="18" charset="0"/>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defTabSz="914308">
              <a:defRPr/>
            </a:pPr>
            <a:r>
              <a:rPr kumimoji="1" lang="fr-FR" dirty="0" err="1">
                <a:latin typeface="Times New Roman" pitchFamily="18" charset="0"/>
              </a:rPr>
              <a:t>Divided</a:t>
            </a:r>
            <a:r>
              <a:rPr kumimoji="1" lang="fr-FR" dirty="0">
                <a:latin typeface="Times New Roman" pitchFamily="18" charset="0"/>
              </a:rPr>
              <a:t> on four </a:t>
            </a:r>
            <a:r>
              <a:rPr kumimoji="1" lang="fr-FR" dirty="0" err="1">
                <a:latin typeface="Times New Roman" pitchFamily="18" charset="0"/>
              </a:rPr>
              <a:t>activities</a:t>
            </a:r>
            <a:endParaRPr kumimoji="1" lang="fr-FR" dirty="0">
              <a:latin typeface="Times New Roman" pitchFamily="18" charset="0"/>
            </a:endParaRPr>
          </a:p>
          <a:p>
            <a:endParaRPr lang="fr-FR" dirty="0"/>
          </a:p>
        </p:txBody>
      </p:sp>
      <p:sp>
        <p:nvSpPr>
          <p:cNvPr id="4" name="Espace réservé du numéro de diapositive 3"/>
          <p:cNvSpPr>
            <a:spLocks noGrp="1"/>
          </p:cNvSpPr>
          <p:nvPr>
            <p:ph type="sldNum" sz="quarter" idx="10"/>
          </p:nvPr>
        </p:nvSpPr>
        <p:spPr/>
        <p:txBody>
          <a:bodyPr/>
          <a:lstStyle/>
          <a:p>
            <a:pPr>
              <a:defRPr/>
            </a:pPr>
            <a:fld id="{6E771CBB-D42C-44AD-826F-D9C3AD4DB36E}" type="slidenum">
              <a:rPr lang="en-GB" smtClean="0">
                <a:solidFill>
                  <a:prstClr val="black"/>
                </a:solidFill>
              </a:rPr>
              <a:pPr>
                <a:defRPr/>
              </a:pPr>
              <a:t>100</a:t>
            </a:fld>
            <a:endParaRPr lang="en-GB">
              <a:solidFill>
                <a:prstClr val="black"/>
              </a:solidFill>
            </a:endParaRPr>
          </a:p>
        </p:txBody>
      </p:sp>
    </p:spTree>
    <p:extLst>
      <p:ext uri="{BB962C8B-B14F-4D97-AF65-F5344CB8AC3E}">
        <p14:creationId xmlns:p14="http://schemas.microsoft.com/office/powerpoint/2010/main" val="3816350105"/>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87B647EB-0A34-4884-8409-E22D50A7AC8D}" type="slidenum">
              <a:rPr kumimoji="0" lang="ar-SA" altLang="fr-FR" sz="1200">
                <a:solidFill>
                  <a:prstClr val="black"/>
                </a:solidFill>
                <a:latin typeface="Times New Roman" pitchFamily="18" charset="0"/>
                <a:cs typeface="Times New Roman" pitchFamily="18" charset="0"/>
              </a:rPr>
              <a:pPr>
                <a:defRPr/>
              </a:pPr>
              <a:t>101</a:t>
            </a:fld>
            <a:endParaRPr kumimoji="0" lang="en-GB" altLang="fr-FR" sz="1200">
              <a:solidFill>
                <a:prstClr val="black"/>
              </a:solidFill>
              <a:latin typeface="Times New Roman" pitchFamily="18" charset="0"/>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Espace réservé de l'image des diapositives 1"/>
          <p:cNvSpPr>
            <a:spLocks noGrp="1" noRot="1" noChangeAspect="1" noTextEdit="1"/>
          </p:cNvSpPr>
          <p:nvPr>
            <p:ph type="sldImg"/>
          </p:nvPr>
        </p:nvSpPr>
        <p:spPr>
          <a:ln/>
        </p:spPr>
      </p:sp>
      <p:sp>
        <p:nvSpPr>
          <p:cNvPr id="7065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632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87B647EB-0A34-4884-8409-E22D50A7AC8D}" type="slidenum">
              <a:rPr kumimoji="0" lang="ar-SA" altLang="fr-FR" sz="1200">
                <a:solidFill>
                  <a:prstClr val="black"/>
                </a:solidFill>
                <a:latin typeface="Times New Roman" pitchFamily="18" charset="0"/>
                <a:cs typeface="Times New Roman" pitchFamily="18" charset="0"/>
              </a:rPr>
              <a:pPr>
                <a:defRPr/>
              </a:pPr>
              <a:t>102</a:t>
            </a:fld>
            <a:endParaRPr kumimoji="0" lang="en-GB" altLang="fr-FR" sz="1200">
              <a:solidFill>
                <a:prstClr val="black"/>
              </a:solidFill>
              <a:latin typeface="Times New Roman" pitchFamily="18" charset="0"/>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Espace réservé de l'image des diapositives 1"/>
          <p:cNvSpPr>
            <a:spLocks noGrp="1" noRot="1" noChangeAspect="1" noTextEdit="1"/>
          </p:cNvSpPr>
          <p:nvPr>
            <p:ph type="sldImg"/>
          </p:nvPr>
        </p:nvSpPr>
        <p:spPr>
          <a:ln/>
        </p:spPr>
      </p:sp>
      <p:sp>
        <p:nvSpPr>
          <p:cNvPr id="84995"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7348"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479E4A49-80C0-4010-B622-87BCB13E702C}" type="slidenum">
              <a:rPr kumimoji="0" lang="ar-SA" altLang="fr-FR" sz="1200">
                <a:latin typeface="Times New Roman" pitchFamily="18" charset="0"/>
                <a:cs typeface="Times New Roman" pitchFamily="18" charset="0"/>
              </a:rPr>
              <a:pPr>
                <a:defRPr/>
              </a:pPr>
              <a:t>103</a:t>
            </a:fld>
            <a:endParaRPr kumimoji="0" lang="en-GB" altLang="fr-FR" sz="1200">
              <a:latin typeface="Times New Roman" pitchFamily="18" charset="0"/>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defTabSz="914308">
              <a:defRPr/>
            </a:pPr>
            <a:r>
              <a:rPr lang="en-AU" dirty="0" smtClean="0">
                <a:latin typeface="Times New Roman"/>
                <a:ea typeface="MS Mincho"/>
                <a:cs typeface="Times New Roman"/>
              </a:rPr>
              <a:t>The training focused on weed management and adjustment of sprayer.</a:t>
            </a:r>
            <a:endParaRPr lang="fr-FR" sz="900" dirty="0">
              <a:latin typeface="Arial"/>
              <a:ea typeface="Times New Roman"/>
              <a:cs typeface="Times New Roman"/>
            </a:endParaRPr>
          </a:p>
          <a:p>
            <a:endParaRPr lang="fr-FR" altLang="fr-FR" dirty="0"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a:latin typeface="Times New Roman" pitchFamily="18" charset="0"/>
                <a:cs typeface="Times New Roman" pitchFamily="18" charset="0"/>
              </a:rPr>
              <a:pPr>
                <a:defRPr/>
              </a:pPr>
              <a:t>104</a:t>
            </a:fld>
            <a:endParaRPr kumimoji="0" lang="en-GB" altLang="fr-FR" sz="1200">
              <a:latin typeface="Times New Roman" pitchFamily="18" charset="0"/>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a:latin typeface="Times New Roman" pitchFamily="18" charset="0"/>
                <a:cs typeface="Times New Roman" pitchFamily="18" charset="0"/>
              </a:rPr>
              <a:pPr>
                <a:defRPr/>
              </a:pPr>
              <a:t>105</a:t>
            </a:fld>
            <a:endParaRPr kumimoji="0" lang="en-GB" altLang="fr-FR" sz="1200">
              <a:latin typeface="Times New Roman" pitchFamily="18" charset="0"/>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defTabSz="914308">
              <a:defRPr/>
            </a:pPr>
            <a:r>
              <a:rPr lang="en-AU" dirty="0" smtClean="0">
                <a:latin typeface="Times New Roman"/>
                <a:ea typeface="MS Mincho"/>
                <a:cs typeface="Times New Roman"/>
              </a:rPr>
              <a:t>The training focused on weed management and adjustment of sprayer.</a:t>
            </a:r>
            <a:endParaRPr lang="fr-FR" sz="900" dirty="0">
              <a:latin typeface="Arial"/>
              <a:ea typeface="Times New Roman"/>
              <a:cs typeface="Times New Roman"/>
            </a:endParaRPr>
          </a:p>
          <a:p>
            <a:endParaRPr lang="fr-FR" altLang="fr-FR" dirty="0"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a:latin typeface="Times New Roman" pitchFamily="18" charset="0"/>
                <a:cs typeface="Times New Roman" pitchFamily="18" charset="0"/>
              </a:rPr>
              <a:pPr>
                <a:defRPr/>
              </a:pPr>
              <a:t>106</a:t>
            </a:fld>
            <a:endParaRPr kumimoji="0" lang="en-GB" altLang="fr-FR" sz="1200">
              <a:latin typeface="Times New Roman" pitchFamily="18" charset="0"/>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420" eaLnBrk="0" hangingPunct="0">
              <a:defRPr kumimoji="1" sz="2400">
                <a:solidFill>
                  <a:schemeClr val="tx1"/>
                </a:solidFill>
                <a:latin typeface="Tahoma" pitchFamily="34" charset="0"/>
              </a:defRPr>
            </a:lvl1pPr>
            <a:lvl2pPr marL="742875" indent="-285721" defTabSz="925420" eaLnBrk="0" hangingPunct="0">
              <a:defRPr kumimoji="1" sz="2400">
                <a:solidFill>
                  <a:schemeClr val="tx1"/>
                </a:solidFill>
                <a:latin typeface="Tahoma" pitchFamily="34" charset="0"/>
              </a:defRPr>
            </a:lvl2pPr>
            <a:lvl3pPr marL="1142886" indent="-228577" defTabSz="925420" eaLnBrk="0" hangingPunct="0">
              <a:defRPr kumimoji="1" sz="2400">
                <a:solidFill>
                  <a:schemeClr val="tx1"/>
                </a:solidFill>
                <a:latin typeface="Tahoma" pitchFamily="34" charset="0"/>
              </a:defRPr>
            </a:lvl3pPr>
            <a:lvl4pPr marL="1600039" indent="-228577" defTabSz="925420" eaLnBrk="0" hangingPunct="0">
              <a:defRPr kumimoji="1" sz="2400">
                <a:solidFill>
                  <a:schemeClr val="tx1"/>
                </a:solidFill>
                <a:latin typeface="Tahoma" pitchFamily="34" charset="0"/>
              </a:defRPr>
            </a:lvl4pPr>
            <a:lvl5pPr marL="2057194" indent="-228577" defTabSz="925420" eaLnBrk="0" hangingPunct="0">
              <a:defRPr kumimoji="1" sz="2400">
                <a:solidFill>
                  <a:schemeClr val="tx1"/>
                </a:solidFill>
                <a:latin typeface="Tahoma" pitchFamily="34" charset="0"/>
              </a:defRPr>
            </a:lvl5pPr>
            <a:lvl6pPr marL="2514348" indent="-228577" defTabSz="925420" eaLnBrk="0" fontAlgn="base" hangingPunct="0">
              <a:spcBef>
                <a:spcPct val="0"/>
              </a:spcBef>
              <a:spcAft>
                <a:spcPct val="0"/>
              </a:spcAft>
              <a:defRPr kumimoji="1" sz="2400">
                <a:solidFill>
                  <a:schemeClr val="tx1"/>
                </a:solidFill>
                <a:latin typeface="Tahoma" pitchFamily="34" charset="0"/>
              </a:defRPr>
            </a:lvl6pPr>
            <a:lvl7pPr marL="2971503" indent="-228577" defTabSz="925420" eaLnBrk="0" fontAlgn="base" hangingPunct="0">
              <a:spcBef>
                <a:spcPct val="0"/>
              </a:spcBef>
              <a:spcAft>
                <a:spcPct val="0"/>
              </a:spcAft>
              <a:defRPr kumimoji="1" sz="2400">
                <a:solidFill>
                  <a:schemeClr val="tx1"/>
                </a:solidFill>
                <a:latin typeface="Tahoma" pitchFamily="34" charset="0"/>
              </a:defRPr>
            </a:lvl7pPr>
            <a:lvl8pPr marL="3428656" indent="-228577" defTabSz="925420" eaLnBrk="0" fontAlgn="base" hangingPunct="0">
              <a:spcBef>
                <a:spcPct val="0"/>
              </a:spcBef>
              <a:spcAft>
                <a:spcPct val="0"/>
              </a:spcAft>
              <a:defRPr kumimoji="1" sz="2400">
                <a:solidFill>
                  <a:schemeClr val="tx1"/>
                </a:solidFill>
                <a:latin typeface="Tahoma" pitchFamily="34" charset="0"/>
              </a:defRPr>
            </a:lvl8pPr>
            <a:lvl9pPr marL="3885811" indent="-228577" defTabSz="925420"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a:latin typeface="Times New Roman" pitchFamily="18" charset="0"/>
                <a:cs typeface="Times New Roman" pitchFamily="18" charset="0"/>
              </a:rPr>
              <a:pPr>
                <a:defRPr/>
              </a:pPr>
              <a:t>107</a:t>
            </a:fld>
            <a:endParaRPr kumimoji="0" lang="en-GB" altLang="fr-FR" sz="1200">
              <a:latin typeface="Times New Roman" pitchFamily="18" charset="0"/>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Espace réservé de l'image des diapositives 1"/>
          <p:cNvSpPr>
            <a:spLocks noGrp="1" noRot="1" noChangeAspect="1" noTextEdit="1"/>
          </p:cNvSpPr>
          <p:nvPr>
            <p:ph type="sldImg"/>
          </p:nvPr>
        </p:nvSpPr>
        <p:spPr>
          <a:ln/>
        </p:spPr>
      </p:sp>
      <p:sp>
        <p:nvSpPr>
          <p:cNvPr id="86019"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58372"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AE2876C7-0842-4A9E-A2E5-0EF689B9F72B}" type="slidenum">
              <a:rPr kumimoji="0" lang="ar-SA" altLang="fr-FR" sz="1200" smtClean="0">
                <a:latin typeface="Times New Roman" pitchFamily="18" charset="0"/>
                <a:cs typeface="Times New Roman" pitchFamily="18" charset="0"/>
              </a:rPr>
              <a:pPr>
                <a:defRPr/>
              </a:pPr>
              <a:t>108</a:t>
            </a:fld>
            <a:endParaRPr kumimoji="0" lang="en-GB" altLang="fr-FR" sz="1200" smtClean="0">
              <a:latin typeface="Times New Roman" pitchFamily="18" charset="0"/>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noTextEdit="1"/>
          </p:cNvSpPr>
          <p:nvPr>
            <p:ph type="sldImg"/>
          </p:nvPr>
        </p:nvSpPr>
        <p:spPr>
          <a:ln/>
        </p:spPr>
      </p:sp>
      <p:sp>
        <p:nvSpPr>
          <p:cNvPr id="8909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6144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5D286037-A2CD-4C64-A1A0-1206A091744B}" type="slidenum">
              <a:rPr kumimoji="0" lang="ar-SA" altLang="fr-FR" sz="1200" smtClean="0">
                <a:latin typeface="Times New Roman" pitchFamily="18" charset="0"/>
                <a:cs typeface="Times New Roman" pitchFamily="18" charset="0"/>
              </a:rPr>
              <a:pPr>
                <a:defRPr/>
              </a:pPr>
              <a:t>109</a:t>
            </a:fld>
            <a:endParaRPr kumimoji="0" lang="en-GB" altLang="fr-FR" sz="1200" smtClean="0">
              <a:latin typeface="Times New Roman" pitchFamily="18" charset="0"/>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Espace réservé de l'image des diapositives 1"/>
          <p:cNvSpPr>
            <a:spLocks noGrp="1" noRot="1" noChangeAspect="1" noTextEdit="1"/>
          </p:cNvSpPr>
          <p:nvPr>
            <p:ph type="sldImg"/>
          </p:nvPr>
        </p:nvSpPr>
        <p:spPr>
          <a:ln/>
        </p:spPr>
      </p:sp>
      <p:sp>
        <p:nvSpPr>
          <p:cNvPr id="89091" name="Espace réservé des commentaires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endParaRPr lang="fr-FR" altLang="fr-FR" smtClean="0"/>
          </a:p>
        </p:txBody>
      </p:sp>
      <p:sp>
        <p:nvSpPr>
          <p:cNvPr id="61444" name="Espace réservé du numéro de diapositive 3"/>
          <p:cNvSpPr>
            <a:spLocks noGrp="1"/>
          </p:cNvSpPr>
          <p:nvPr>
            <p:ph type="sldNum" sz="quarter" idx="5"/>
          </p:nvPr>
        </p:nvSpPr>
        <p:spPr>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defTabSz="925513" eaLnBrk="0" hangingPunct="0">
              <a:defRPr kumimoji="1" sz="2400">
                <a:solidFill>
                  <a:schemeClr val="tx1"/>
                </a:solidFill>
                <a:latin typeface="Tahoma" pitchFamily="34" charset="0"/>
              </a:defRPr>
            </a:lvl1pPr>
            <a:lvl2pPr marL="742950" indent="-285750" defTabSz="925513" eaLnBrk="0" hangingPunct="0">
              <a:defRPr kumimoji="1" sz="2400">
                <a:solidFill>
                  <a:schemeClr val="tx1"/>
                </a:solidFill>
                <a:latin typeface="Tahoma" pitchFamily="34" charset="0"/>
              </a:defRPr>
            </a:lvl2pPr>
            <a:lvl3pPr marL="1143000" indent="-228600" defTabSz="925513" eaLnBrk="0" hangingPunct="0">
              <a:defRPr kumimoji="1" sz="2400">
                <a:solidFill>
                  <a:schemeClr val="tx1"/>
                </a:solidFill>
                <a:latin typeface="Tahoma" pitchFamily="34" charset="0"/>
              </a:defRPr>
            </a:lvl3pPr>
            <a:lvl4pPr marL="1600200" indent="-228600" defTabSz="925513" eaLnBrk="0" hangingPunct="0">
              <a:defRPr kumimoji="1" sz="2400">
                <a:solidFill>
                  <a:schemeClr val="tx1"/>
                </a:solidFill>
                <a:latin typeface="Tahoma" pitchFamily="34" charset="0"/>
              </a:defRPr>
            </a:lvl4pPr>
            <a:lvl5pPr marL="2057400" indent="-228600" defTabSz="925513" eaLnBrk="0" hangingPunct="0">
              <a:defRPr kumimoji="1" sz="2400">
                <a:solidFill>
                  <a:schemeClr val="tx1"/>
                </a:solidFill>
                <a:latin typeface="Tahoma" pitchFamily="34" charset="0"/>
              </a:defRPr>
            </a:lvl5pPr>
            <a:lvl6pPr marL="2514600" indent="-228600" defTabSz="925513" eaLnBrk="0" fontAlgn="base" hangingPunct="0">
              <a:spcBef>
                <a:spcPct val="0"/>
              </a:spcBef>
              <a:spcAft>
                <a:spcPct val="0"/>
              </a:spcAft>
              <a:defRPr kumimoji="1" sz="2400">
                <a:solidFill>
                  <a:schemeClr val="tx1"/>
                </a:solidFill>
                <a:latin typeface="Tahoma" pitchFamily="34" charset="0"/>
              </a:defRPr>
            </a:lvl6pPr>
            <a:lvl7pPr marL="2971800" indent="-228600" defTabSz="925513" eaLnBrk="0" fontAlgn="base" hangingPunct="0">
              <a:spcBef>
                <a:spcPct val="0"/>
              </a:spcBef>
              <a:spcAft>
                <a:spcPct val="0"/>
              </a:spcAft>
              <a:defRPr kumimoji="1" sz="2400">
                <a:solidFill>
                  <a:schemeClr val="tx1"/>
                </a:solidFill>
                <a:latin typeface="Tahoma" pitchFamily="34" charset="0"/>
              </a:defRPr>
            </a:lvl7pPr>
            <a:lvl8pPr marL="3429000" indent="-228600" defTabSz="925513" eaLnBrk="0" fontAlgn="base" hangingPunct="0">
              <a:spcBef>
                <a:spcPct val="0"/>
              </a:spcBef>
              <a:spcAft>
                <a:spcPct val="0"/>
              </a:spcAft>
              <a:defRPr kumimoji="1" sz="2400">
                <a:solidFill>
                  <a:schemeClr val="tx1"/>
                </a:solidFill>
                <a:latin typeface="Tahoma" pitchFamily="34" charset="0"/>
              </a:defRPr>
            </a:lvl8pPr>
            <a:lvl9pPr marL="3886200" indent="-228600" defTabSz="925513" eaLnBrk="0" fontAlgn="base" hangingPunct="0">
              <a:spcBef>
                <a:spcPct val="0"/>
              </a:spcBef>
              <a:spcAft>
                <a:spcPct val="0"/>
              </a:spcAft>
              <a:defRPr kumimoji="1" sz="2400">
                <a:solidFill>
                  <a:schemeClr val="tx1"/>
                </a:solidFill>
                <a:latin typeface="Tahoma" pitchFamily="34" charset="0"/>
              </a:defRPr>
            </a:lvl9pPr>
          </a:lstStyle>
          <a:p>
            <a:pPr>
              <a:defRPr/>
            </a:pPr>
            <a:fld id="{5D286037-A2CD-4C64-A1A0-1206A091744B}" type="slidenum">
              <a:rPr kumimoji="0" lang="ar-SA" altLang="fr-FR" sz="1200" smtClean="0">
                <a:latin typeface="Times New Roman" pitchFamily="18" charset="0"/>
                <a:cs typeface="Times New Roman" pitchFamily="18" charset="0"/>
              </a:rPr>
              <a:pPr>
                <a:defRPr/>
              </a:pPr>
              <a:t>110</a:t>
            </a:fld>
            <a:endParaRPr kumimoji="0" lang="en-GB" altLang="fr-FR" sz="1200" smtClean="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Rectangle 3"/>
          <p:cNvSpPr/>
          <p:nvPr/>
        </p:nvSpPr>
        <p:spPr>
          <a:xfrm>
            <a:off x="0" y="0"/>
            <a:ext cx="752475"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sp>
        <p:nvSpPr>
          <p:cNvPr id="2" name="Title 1"/>
          <p:cNvSpPr>
            <a:spLocks noGrp="1"/>
          </p:cNvSpPr>
          <p:nvPr>
            <p:ph type="ctrTitle"/>
          </p:nvPr>
        </p:nvSpPr>
        <p:spPr>
          <a:xfrm>
            <a:off x="1216152" y="1267485"/>
            <a:ext cx="7235981" cy="5133316"/>
          </a:xfrm>
        </p:spPr>
        <p:txBody>
          <a:bodyPr/>
          <a:lstStyle>
            <a:lvl1pPr>
              <a:defRPr sz="11500"/>
            </a:lvl1pPr>
          </a:lstStyle>
          <a:p>
            <a:r>
              <a:rPr lang="fr-FR" smtClean="0"/>
              <a:t>Modifiez le style du titre</a:t>
            </a:r>
            <a:endParaRPr lang="en-US" dirty="0"/>
          </a:p>
        </p:txBody>
      </p:sp>
      <p:sp>
        <p:nvSpPr>
          <p:cNvPr id="3" name="Subtitle 2"/>
          <p:cNvSpPr>
            <a:spLocks noGrp="1"/>
          </p:cNvSpPr>
          <p:nvPr>
            <p:ph type="subTitle" idx="1"/>
          </p:nvPr>
        </p:nvSpPr>
        <p:spPr>
          <a:xfrm>
            <a:off x="1216151" y="201702"/>
            <a:ext cx="6189583" cy="949569"/>
          </a:xfrm>
        </p:spPr>
        <p:txBody>
          <a:bodyPr>
            <a:normAutofit/>
          </a:bodyPr>
          <a:lstStyle>
            <a:lvl1pPr marL="0" indent="0" algn="r">
              <a:buNone/>
              <a:defRPr sz="2400">
                <a:solidFill>
                  <a:schemeClr val="tx2">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a:xfrm>
            <a:off x="8150225" y="236538"/>
            <a:ext cx="785813" cy="365125"/>
          </a:xfrm>
        </p:spPr>
        <p:txBody>
          <a:bodyPr/>
          <a:lstStyle>
            <a:lvl1pPr>
              <a:defRPr sz="1400"/>
            </a:lvl1pPr>
          </a:lstStyle>
          <a:p>
            <a:pPr>
              <a:defRPr/>
            </a:pPr>
            <a:fld id="{B83EB7E4-CEF1-45E7-89BC-98F51E5CA161}" type="slidenum">
              <a:rPr lang="en-GB"/>
              <a:pPr>
                <a:defRPr/>
              </a:pPr>
              <a:t>‹N°›</a:t>
            </a:fld>
            <a:endParaRPr lang="en-GB"/>
          </a:p>
        </p:txBody>
      </p:sp>
    </p:spTree>
    <p:extLst>
      <p:ext uri="{BB962C8B-B14F-4D97-AF65-F5344CB8AC3E}">
        <p14:creationId xmlns:p14="http://schemas.microsoft.com/office/powerpoint/2010/main" val="2836389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4" name="Rectangle 3"/>
          <p:cNvSpPr/>
          <p:nvPr/>
        </p:nvSpPr>
        <p:spPr>
          <a:xfrm>
            <a:off x="250825" y="0"/>
            <a:ext cx="8893175" cy="908050"/>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en-US"/>
          </a:p>
        </p:txBody>
      </p:sp>
      <p:sp>
        <p:nvSpPr>
          <p:cNvPr id="2" name="Title 1"/>
          <p:cNvSpPr>
            <a:spLocks noGrp="1"/>
          </p:cNvSpPr>
          <p:nvPr>
            <p:ph type="title"/>
          </p:nvPr>
        </p:nvSpPr>
        <p:spPr>
          <a:xfrm>
            <a:off x="251520" y="0"/>
            <a:ext cx="8175104" cy="908720"/>
          </a:xfrm>
          <a:ln w="25400">
            <a:noFill/>
          </a:ln>
        </p:spPr>
        <p:txBody>
          <a:bodyPr/>
          <a:lstStyle>
            <a:lvl1pPr algn="l">
              <a:defRPr sz="7200" baseline="0">
                <a:ln w="12700">
                  <a:solidFill>
                    <a:schemeClr val="tx2"/>
                  </a:solidFill>
                </a:ln>
              </a:defRPr>
            </a:lvl1pPr>
          </a:lstStyle>
          <a:p>
            <a:r>
              <a:rPr lang="fr-FR" smtClean="0"/>
              <a:t>Modifiez le style du titre</a:t>
            </a:r>
            <a:endParaRPr lang="en-US" dirty="0"/>
          </a:p>
        </p:txBody>
      </p:sp>
      <p:sp>
        <p:nvSpPr>
          <p:cNvPr id="3" name="Content Placeholder 2"/>
          <p:cNvSpPr>
            <a:spLocks noGrp="1"/>
          </p:cNvSpPr>
          <p:nvPr>
            <p:ph idx="1"/>
          </p:nvPr>
        </p:nvSpPr>
        <p:spPr>
          <a:xfrm>
            <a:off x="1187624" y="1844824"/>
            <a:ext cx="7467600" cy="4419600"/>
          </a:xfrm>
        </p:spPr>
        <p:txBody>
          <a:bodyPr>
            <a:normAutofit/>
          </a:bodyPr>
          <a:lstStyle>
            <a:lvl1pPr>
              <a:defRPr sz="2800"/>
            </a:lvl1pPr>
            <a:lvl2pPr>
              <a:defRPr sz="1800">
                <a:solidFill>
                  <a:schemeClr val="tx1"/>
                </a:solidFill>
              </a:defRPr>
            </a:lvl2pPr>
            <a:lvl3pPr>
              <a:defRPr sz="1800">
                <a:solidFill>
                  <a:schemeClr val="tx1"/>
                </a:solidFill>
              </a:defRPr>
            </a:lvl3pPr>
            <a:lvl4pPr>
              <a:defRPr sz="1800">
                <a:solidFill>
                  <a:schemeClr val="tx1"/>
                </a:solidFill>
              </a:defRPr>
            </a:lvl4pPr>
            <a:lvl5pPr>
              <a:defRPr sz="1800">
                <a:solidFill>
                  <a:schemeClr val="tx1"/>
                </a:solidFill>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Tree>
    <p:extLst>
      <p:ext uri="{BB962C8B-B14F-4D97-AF65-F5344CB8AC3E}">
        <p14:creationId xmlns:p14="http://schemas.microsoft.com/office/powerpoint/2010/main" val="1604630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19199" y="4484080"/>
            <a:ext cx="7239001" cy="762000"/>
          </a:xfrm>
        </p:spPr>
        <p:txBody>
          <a:bodyPr bIns="0"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13" name="Title 1"/>
          <p:cNvSpPr>
            <a:spLocks noGrp="1"/>
          </p:cNvSpPr>
          <p:nvPr>
            <p:ph type="title"/>
          </p:nvPr>
        </p:nvSpPr>
        <p:spPr>
          <a:xfrm>
            <a:off x="1219200" y="5257800"/>
            <a:ext cx="7239000" cy="1143000"/>
          </a:xfrm>
        </p:spPr>
        <p:txBody>
          <a:bodyPr/>
          <a:lstStyle>
            <a:lvl1pPr algn="l">
              <a:defRPr sz="7200" baseline="0">
                <a:ln w="12700">
                  <a:solidFill>
                    <a:schemeClr val="tx2"/>
                  </a:solidFill>
                </a:ln>
              </a:defRPr>
            </a:lvl1pPr>
          </a:lstStyle>
          <a:p>
            <a:r>
              <a:rPr lang="fr-FR" smtClean="0"/>
              <a:t>Modifiez le style du titre</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pPr>
              <a:defRPr/>
            </a:pPr>
            <a:fld id="{B6A7DB59-B2E0-4FDA-86AC-BBF06365C5B0}" type="slidenum">
              <a:rPr lang="en-GB"/>
              <a:pPr>
                <a:defRPr/>
              </a:pPr>
              <a:t>‹N°›</a:t>
            </a:fld>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433517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9" name="Content Placeholder 8"/>
          <p:cNvSpPr>
            <a:spLocks noGrp="1"/>
          </p:cNvSpPr>
          <p:nvPr>
            <p:ph sz="quarter" idx="13"/>
          </p:nvPr>
        </p:nvSpPr>
        <p:spPr>
          <a:xfrm>
            <a:off x="1216152" y="841248"/>
            <a:ext cx="3730752" cy="438912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1" name="Content Placeholder 10"/>
          <p:cNvSpPr>
            <a:spLocks noGrp="1"/>
          </p:cNvSpPr>
          <p:nvPr>
            <p:ph sz="quarter" idx="14"/>
          </p:nvPr>
        </p:nvSpPr>
        <p:spPr>
          <a:xfrm>
            <a:off x="5102352" y="841248"/>
            <a:ext cx="3730752" cy="438912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GB"/>
          </a:p>
        </p:txBody>
      </p:sp>
      <p:sp>
        <p:nvSpPr>
          <p:cNvPr id="6" name="Slide Number Placeholder 5"/>
          <p:cNvSpPr>
            <a:spLocks noGrp="1"/>
          </p:cNvSpPr>
          <p:nvPr>
            <p:ph type="sldNum" sz="quarter" idx="16"/>
          </p:nvPr>
        </p:nvSpPr>
        <p:spPr/>
        <p:txBody>
          <a:bodyPr/>
          <a:lstStyle>
            <a:lvl1pPr>
              <a:defRPr/>
            </a:lvl1pPr>
          </a:lstStyle>
          <a:p>
            <a:pPr>
              <a:defRPr/>
            </a:pPr>
            <a:fld id="{9A75EB54-C8B0-4ADB-8C16-65101181B914}" type="slidenum">
              <a:rPr lang="en-GB"/>
              <a:pPr>
                <a:defRPr/>
              </a:pPr>
              <a:t>‹N°›</a:t>
            </a:fld>
            <a:endParaRPr lang="en-GB"/>
          </a:p>
        </p:txBody>
      </p:sp>
      <p:sp>
        <p:nvSpPr>
          <p:cNvPr id="7" name="Date Placeholder 3"/>
          <p:cNvSpPr>
            <a:spLocks noGrp="1"/>
          </p:cNvSpPr>
          <p:nvPr>
            <p:ph type="dt" sz="half" idx="17"/>
          </p:nvPr>
        </p:nvSpPr>
        <p:spPr/>
        <p:txBody>
          <a:bodyPr/>
          <a:lstStyle>
            <a:lvl1pPr>
              <a:defRPr/>
            </a:lvl1pPr>
          </a:lstStyle>
          <a:p>
            <a:pPr>
              <a:defRPr/>
            </a:pPr>
            <a:endParaRPr lang="en-GB"/>
          </a:p>
        </p:txBody>
      </p:sp>
    </p:spTree>
    <p:extLst>
      <p:ext uri="{BB962C8B-B14F-4D97-AF65-F5344CB8AC3E}">
        <p14:creationId xmlns:p14="http://schemas.microsoft.com/office/powerpoint/2010/main" val="513844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1219200" y="841248"/>
            <a:ext cx="3733800"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5" name="Text Placeholder 4"/>
          <p:cNvSpPr>
            <a:spLocks noGrp="1"/>
          </p:cNvSpPr>
          <p:nvPr>
            <p:ph type="body" sz="quarter" idx="3"/>
          </p:nvPr>
        </p:nvSpPr>
        <p:spPr>
          <a:xfrm>
            <a:off x="5105400" y="841248"/>
            <a:ext cx="3735267" cy="533400"/>
          </a:xfrm>
        </p:spPr>
        <p:txBody>
          <a:bodyPr>
            <a:normAutofit/>
          </a:bodyPr>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11" name="Content Placeholder 10"/>
          <p:cNvSpPr>
            <a:spLocks noGrp="1"/>
          </p:cNvSpPr>
          <p:nvPr>
            <p:ph sz="quarter" idx="13"/>
          </p:nvPr>
        </p:nvSpPr>
        <p:spPr>
          <a:xfrm>
            <a:off x="1216152" y="1380744"/>
            <a:ext cx="3730752" cy="384048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13" name="Content Placeholder 12"/>
          <p:cNvSpPr>
            <a:spLocks noGrp="1"/>
          </p:cNvSpPr>
          <p:nvPr>
            <p:ph sz="quarter" idx="14"/>
          </p:nvPr>
        </p:nvSpPr>
        <p:spPr>
          <a:xfrm>
            <a:off x="5102352" y="1380743"/>
            <a:ext cx="3730752" cy="384048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Footer Placeholder 4"/>
          <p:cNvSpPr>
            <a:spLocks noGrp="1"/>
          </p:cNvSpPr>
          <p:nvPr>
            <p:ph type="ftr" sz="quarter" idx="15"/>
          </p:nvPr>
        </p:nvSpPr>
        <p:spPr/>
        <p:txBody>
          <a:bodyPr/>
          <a:lstStyle>
            <a:lvl1pPr>
              <a:defRPr/>
            </a:lvl1pPr>
          </a:lstStyle>
          <a:p>
            <a:pPr>
              <a:defRPr/>
            </a:pPr>
            <a:endParaRPr lang="en-GB"/>
          </a:p>
        </p:txBody>
      </p:sp>
      <p:sp>
        <p:nvSpPr>
          <p:cNvPr id="8" name="Slide Number Placeholder 5"/>
          <p:cNvSpPr>
            <a:spLocks noGrp="1"/>
          </p:cNvSpPr>
          <p:nvPr>
            <p:ph type="sldNum" sz="quarter" idx="16"/>
          </p:nvPr>
        </p:nvSpPr>
        <p:spPr/>
        <p:txBody>
          <a:bodyPr/>
          <a:lstStyle>
            <a:lvl1pPr>
              <a:defRPr/>
            </a:lvl1pPr>
          </a:lstStyle>
          <a:p>
            <a:pPr>
              <a:defRPr/>
            </a:pPr>
            <a:fld id="{B9A70F68-A2DB-4215-BF82-B3EA62CAEBE2}" type="slidenum">
              <a:rPr lang="en-GB"/>
              <a:pPr>
                <a:defRPr/>
              </a:pPr>
              <a:t>‹N°›</a:t>
            </a:fld>
            <a:endParaRPr lang="en-GB"/>
          </a:p>
        </p:txBody>
      </p:sp>
      <p:sp>
        <p:nvSpPr>
          <p:cNvPr id="9" name="Date Placeholder 3"/>
          <p:cNvSpPr>
            <a:spLocks noGrp="1"/>
          </p:cNvSpPr>
          <p:nvPr>
            <p:ph type="dt" sz="half" idx="17"/>
          </p:nvPr>
        </p:nvSpPr>
        <p:spPr/>
        <p:txBody>
          <a:bodyPr/>
          <a:lstStyle>
            <a:lvl1pPr>
              <a:defRPr/>
            </a:lvl1pPr>
          </a:lstStyle>
          <a:p>
            <a:pPr>
              <a:defRPr/>
            </a:pPr>
            <a:endParaRPr lang="en-GB"/>
          </a:p>
        </p:txBody>
      </p:sp>
    </p:spTree>
    <p:extLst>
      <p:ext uri="{BB962C8B-B14F-4D97-AF65-F5344CB8AC3E}">
        <p14:creationId xmlns:p14="http://schemas.microsoft.com/office/powerpoint/2010/main" val="22727523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Footer Placeholder 4"/>
          <p:cNvSpPr>
            <a:spLocks noGrp="1"/>
          </p:cNvSpPr>
          <p:nvPr>
            <p:ph type="ftr" sz="quarter" idx="10"/>
          </p:nvPr>
        </p:nvSpPr>
        <p:spPr/>
        <p:txBody>
          <a:bodyPr/>
          <a:lstStyle>
            <a:lvl1pPr>
              <a:defRPr/>
            </a:lvl1pPr>
          </a:lstStyle>
          <a:p>
            <a:pPr>
              <a:defRPr/>
            </a:pPr>
            <a:endParaRPr lang="en-GB"/>
          </a:p>
        </p:txBody>
      </p:sp>
      <p:sp>
        <p:nvSpPr>
          <p:cNvPr id="4" name="Slide Number Placeholder 5"/>
          <p:cNvSpPr>
            <a:spLocks noGrp="1"/>
          </p:cNvSpPr>
          <p:nvPr>
            <p:ph type="sldNum" sz="quarter" idx="11"/>
          </p:nvPr>
        </p:nvSpPr>
        <p:spPr/>
        <p:txBody>
          <a:bodyPr/>
          <a:lstStyle>
            <a:lvl1pPr>
              <a:defRPr/>
            </a:lvl1pPr>
          </a:lstStyle>
          <a:p>
            <a:pPr>
              <a:defRPr/>
            </a:pPr>
            <a:fld id="{3D22434F-8F9F-4CF5-94A7-B32AC840E007}" type="slidenum">
              <a:rPr lang="en-GB"/>
              <a:pPr>
                <a:defRPr/>
              </a:pPr>
              <a:t>‹N°›</a:t>
            </a:fld>
            <a:endParaRPr lang="en-GB"/>
          </a:p>
        </p:txBody>
      </p:sp>
      <p:sp>
        <p:nvSpPr>
          <p:cNvPr id="5"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2079862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p:txBody>
          <a:bodyPr/>
          <a:lstStyle>
            <a:lvl1pPr>
              <a:defRPr/>
            </a:lvl1pPr>
          </a:lstStyle>
          <a:p>
            <a:pPr>
              <a:defRPr/>
            </a:pPr>
            <a:endParaRPr lang="en-GB"/>
          </a:p>
        </p:txBody>
      </p:sp>
      <p:sp>
        <p:nvSpPr>
          <p:cNvPr id="3" name="Slide Number Placeholder 5"/>
          <p:cNvSpPr>
            <a:spLocks noGrp="1"/>
          </p:cNvSpPr>
          <p:nvPr>
            <p:ph type="sldNum" sz="quarter" idx="11"/>
          </p:nvPr>
        </p:nvSpPr>
        <p:spPr/>
        <p:txBody>
          <a:bodyPr/>
          <a:lstStyle>
            <a:lvl1pPr>
              <a:defRPr/>
            </a:lvl1pPr>
          </a:lstStyle>
          <a:p>
            <a:pPr>
              <a:defRPr/>
            </a:pPr>
            <a:fld id="{44F7129E-E6EE-4E67-9CA2-98188CE24DFE}" type="slidenum">
              <a:rPr lang="en-GB"/>
              <a:pPr>
                <a:defRPr/>
              </a:pPr>
              <a:t>‹N°›</a:t>
            </a:fld>
            <a:endParaRPr lang="en-GB"/>
          </a:p>
        </p:txBody>
      </p:sp>
      <p:sp>
        <p:nvSpPr>
          <p:cNvPr id="4"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551417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5715000" y="395287"/>
            <a:ext cx="3008313" cy="1162050"/>
          </a:xfrm>
        </p:spPr>
        <p:txBody>
          <a:bodyPr/>
          <a:lstStyle>
            <a:lvl1pPr algn="l">
              <a:defRPr sz="2000" b="1">
                <a:ln>
                  <a:noFill/>
                </a:ln>
                <a:solidFill>
                  <a:srgbClr val="FF7605"/>
                </a:solidFill>
                <a:effectLst/>
              </a:defRPr>
            </a:lvl1pPr>
          </a:lstStyle>
          <a:p>
            <a:r>
              <a:rPr lang="fr-FR" smtClean="0"/>
              <a:t>Modifiez le style du titre</a:t>
            </a:r>
            <a:endParaRPr lang="en-US" dirty="0"/>
          </a:p>
        </p:txBody>
      </p:sp>
      <p:sp>
        <p:nvSpPr>
          <p:cNvPr id="4" name="Text Placeholder 3"/>
          <p:cNvSpPr>
            <a:spLocks noGrp="1"/>
          </p:cNvSpPr>
          <p:nvPr>
            <p:ph type="body" sz="half" idx="2"/>
          </p:nvPr>
        </p:nvSpPr>
        <p:spPr>
          <a:xfrm>
            <a:off x="5715000" y="1557337"/>
            <a:ext cx="3008313" cy="4386263"/>
          </a:xfrm>
        </p:spPr>
        <p:txBody>
          <a:bodyPr/>
          <a:lstStyle>
            <a:lvl1pPr marL="0" indent="0">
              <a:buNone/>
              <a:defRPr sz="1400">
                <a:solidFill>
                  <a:schemeClr val="tx1">
                    <a:lumMod val="50000"/>
                    <a:lumOff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14" name="Content Placeholder 13"/>
          <p:cNvSpPr>
            <a:spLocks noGrp="1"/>
          </p:cNvSpPr>
          <p:nvPr>
            <p:ph sz="quarter" idx="13"/>
          </p:nvPr>
        </p:nvSpPr>
        <p:spPr>
          <a:xfrm>
            <a:off x="914400" y="381000"/>
            <a:ext cx="4800600" cy="59436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Footer Placeholder 4"/>
          <p:cNvSpPr>
            <a:spLocks noGrp="1"/>
          </p:cNvSpPr>
          <p:nvPr>
            <p:ph type="ftr" sz="quarter" idx="14"/>
          </p:nvPr>
        </p:nvSpPr>
        <p:spPr/>
        <p:txBody>
          <a:bodyPr/>
          <a:lstStyle>
            <a:lvl1pPr>
              <a:defRPr/>
            </a:lvl1pPr>
          </a:lstStyle>
          <a:p>
            <a:pPr>
              <a:defRPr/>
            </a:pPr>
            <a:endParaRPr lang="en-GB"/>
          </a:p>
        </p:txBody>
      </p:sp>
      <p:sp>
        <p:nvSpPr>
          <p:cNvPr id="6" name="Slide Number Placeholder 5"/>
          <p:cNvSpPr>
            <a:spLocks noGrp="1"/>
          </p:cNvSpPr>
          <p:nvPr>
            <p:ph type="sldNum" sz="quarter" idx="15"/>
          </p:nvPr>
        </p:nvSpPr>
        <p:spPr/>
        <p:txBody>
          <a:bodyPr/>
          <a:lstStyle>
            <a:lvl1pPr>
              <a:defRPr/>
            </a:lvl1pPr>
          </a:lstStyle>
          <a:p>
            <a:pPr>
              <a:defRPr/>
            </a:pPr>
            <a:fld id="{AE024BDD-E66D-4A7F-8C0E-BBA399B3779D}" type="slidenum">
              <a:rPr lang="en-GB"/>
              <a:pPr>
                <a:defRPr/>
              </a:pPr>
              <a:t>‹N°›</a:t>
            </a:fld>
            <a:endParaRPr lang="en-GB"/>
          </a:p>
        </p:txBody>
      </p:sp>
      <p:sp>
        <p:nvSpPr>
          <p:cNvPr id="7" name="Date Placeholder 3"/>
          <p:cNvSpPr>
            <a:spLocks noGrp="1"/>
          </p:cNvSpPr>
          <p:nvPr>
            <p:ph type="dt" sz="half" idx="16"/>
          </p:nvPr>
        </p:nvSpPr>
        <p:spPr/>
        <p:txBody>
          <a:bodyPr/>
          <a:lstStyle>
            <a:lvl1pPr>
              <a:defRPr/>
            </a:lvl1pPr>
          </a:lstStyle>
          <a:p>
            <a:pPr>
              <a:defRPr/>
            </a:pPr>
            <a:endParaRPr lang="en-GB"/>
          </a:p>
        </p:txBody>
      </p:sp>
    </p:spTree>
    <p:extLst>
      <p:ext uri="{BB962C8B-B14F-4D97-AF65-F5344CB8AC3E}">
        <p14:creationId xmlns:p14="http://schemas.microsoft.com/office/powerpoint/2010/main" val="13885572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219200" y="4624754"/>
            <a:ext cx="5486400" cy="404446"/>
          </a:xfrm>
        </p:spPr>
        <p:txBody>
          <a:bodyPr bIns="0"/>
          <a:lstStyle>
            <a:lvl1pPr algn="l">
              <a:defRPr sz="2000" b="1">
                <a:ln w="12700">
                  <a:noFill/>
                </a:ln>
                <a:solidFill>
                  <a:schemeClr val="tx1"/>
                </a:solidFill>
                <a:effectLst/>
              </a:defRPr>
            </a:lvl1pPr>
          </a:lstStyle>
          <a:p>
            <a:r>
              <a:rPr lang="fr-FR" smtClean="0"/>
              <a:t>Modifiez le style du titre</a:t>
            </a:r>
            <a:endParaRPr lang="en-US" dirty="0"/>
          </a:p>
        </p:txBody>
      </p:sp>
      <p:sp>
        <p:nvSpPr>
          <p:cNvPr id="3" name="Picture Placeholder 2"/>
          <p:cNvSpPr>
            <a:spLocks noGrp="1"/>
          </p:cNvSpPr>
          <p:nvPr>
            <p:ph type="pic" idx="1"/>
          </p:nvPr>
        </p:nvSpPr>
        <p:spPr>
          <a:xfrm>
            <a:off x="1323975" y="381000"/>
            <a:ext cx="5867400" cy="408146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fr-FR" noProof="0" smtClean="0"/>
              <a:t>Cliquez sur l'icône pour ajouter une image</a:t>
            </a:r>
            <a:endParaRPr lang="en-US" noProof="0"/>
          </a:p>
        </p:txBody>
      </p:sp>
      <p:sp>
        <p:nvSpPr>
          <p:cNvPr id="4" name="Text Placeholder 3"/>
          <p:cNvSpPr>
            <a:spLocks noGrp="1"/>
          </p:cNvSpPr>
          <p:nvPr>
            <p:ph type="body" sz="half" idx="2"/>
          </p:nvPr>
        </p:nvSpPr>
        <p:spPr>
          <a:xfrm>
            <a:off x="1219200" y="5029200"/>
            <a:ext cx="4038600" cy="1371600"/>
          </a:xfrm>
        </p:spPr>
        <p:txBody>
          <a:bodyPr/>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Footer Placeholder 4"/>
          <p:cNvSpPr>
            <a:spLocks noGrp="1"/>
          </p:cNvSpPr>
          <p:nvPr>
            <p:ph type="ftr" sz="quarter" idx="10"/>
          </p:nvPr>
        </p:nvSpPr>
        <p:spPr/>
        <p:txBody>
          <a:bodyPr/>
          <a:lstStyle>
            <a:lvl1pPr>
              <a:defRPr/>
            </a:lvl1pPr>
          </a:lstStyle>
          <a:p>
            <a:pPr>
              <a:defRPr/>
            </a:pPr>
            <a:endParaRPr lang="en-GB"/>
          </a:p>
        </p:txBody>
      </p:sp>
      <p:sp>
        <p:nvSpPr>
          <p:cNvPr id="6" name="Slide Number Placeholder 5"/>
          <p:cNvSpPr>
            <a:spLocks noGrp="1"/>
          </p:cNvSpPr>
          <p:nvPr>
            <p:ph type="sldNum" sz="quarter" idx="11"/>
          </p:nvPr>
        </p:nvSpPr>
        <p:spPr/>
        <p:txBody>
          <a:bodyPr/>
          <a:lstStyle>
            <a:lvl1pPr>
              <a:defRPr/>
            </a:lvl1pPr>
          </a:lstStyle>
          <a:p>
            <a:pPr>
              <a:defRPr/>
            </a:pPr>
            <a:fld id="{351AD613-0B37-4B2A-8B03-88DCA3AD43DB}" type="slidenum">
              <a:rPr lang="en-GB"/>
              <a:pPr>
                <a:defRPr/>
              </a:pPr>
              <a:t>‹N°›</a:t>
            </a:fld>
            <a:endParaRPr lang="en-GB"/>
          </a:p>
        </p:txBody>
      </p:sp>
      <p:sp>
        <p:nvSpPr>
          <p:cNvPr id="7"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1599935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pPr>
              <a:defRPr/>
            </a:pPr>
            <a:fld id="{654C03C6-0525-4181-B630-045A01F176AE}" type="slidenum">
              <a:rPr lang="en-GB"/>
              <a:pPr>
                <a:defRPr/>
              </a:pPr>
              <a:t>‹N°›</a:t>
            </a:fld>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2478233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fr-FR" smtClean="0"/>
              <a:t>Modifiez le style du titre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Footer Placeholder 4"/>
          <p:cNvSpPr>
            <a:spLocks noGrp="1"/>
          </p:cNvSpPr>
          <p:nvPr>
            <p:ph type="ftr" sz="quarter" idx="10"/>
          </p:nvPr>
        </p:nvSpPr>
        <p:spPr/>
        <p:txBody>
          <a:bodyPr/>
          <a:lstStyle>
            <a:lvl1pPr>
              <a:defRPr/>
            </a:lvl1pPr>
          </a:lstStyle>
          <a:p>
            <a:pPr>
              <a:defRPr/>
            </a:pPr>
            <a:endParaRPr lang="en-GB"/>
          </a:p>
        </p:txBody>
      </p:sp>
      <p:sp>
        <p:nvSpPr>
          <p:cNvPr id="5" name="Slide Number Placeholder 5"/>
          <p:cNvSpPr>
            <a:spLocks noGrp="1"/>
          </p:cNvSpPr>
          <p:nvPr>
            <p:ph type="sldNum" sz="quarter" idx="11"/>
          </p:nvPr>
        </p:nvSpPr>
        <p:spPr/>
        <p:txBody>
          <a:bodyPr/>
          <a:lstStyle>
            <a:lvl1pPr>
              <a:defRPr/>
            </a:lvl1pPr>
          </a:lstStyle>
          <a:p>
            <a:pPr>
              <a:defRPr/>
            </a:pPr>
            <a:fld id="{6C42EC49-BFCB-47AE-976F-5408CD78BBE7}" type="slidenum">
              <a:rPr lang="en-GB"/>
              <a:pPr>
                <a:defRPr/>
              </a:pPr>
              <a:t>‹N°›</a:t>
            </a:fld>
            <a:endParaRPr lang="en-GB"/>
          </a:p>
        </p:txBody>
      </p:sp>
      <p:sp>
        <p:nvSpPr>
          <p:cNvPr id="6" name="Date Placeholder 3"/>
          <p:cNvSpPr>
            <a:spLocks noGrp="1"/>
          </p:cNvSpPr>
          <p:nvPr>
            <p:ph type="dt" sz="half" idx="12"/>
          </p:nvPr>
        </p:nvSpPr>
        <p:spPr/>
        <p:txBody>
          <a:bodyPr/>
          <a:lstStyle>
            <a:lvl1pPr>
              <a:defRPr/>
            </a:lvl1pPr>
          </a:lstStyle>
          <a:p>
            <a:pPr>
              <a:defRPr/>
            </a:pPr>
            <a:endParaRPr lang="en-GB"/>
          </a:p>
        </p:txBody>
      </p:sp>
    </p:spTree>
    <p:extLst>
      <p:ext uri="{BB962C8B-B14F-4D97-AF65-F5344CB8AC3E}">
        <p14:creationId xmlns:p14="http://schemas.microsoft.com/office/powerpoint/2010/main" val="35772479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2" name="Rectangle 11"/>
          <p:cNvSpPr/>
          <p:nvPr/>
        </p:nvSpPr>
        <p:spPr>
          <a:xfrm>
            <a:off x="0" y="0"/>
            <a:ext cx="228600" cy="6858000"/>
          </a:xfrm>
          <a:prstGeom prst="rect">
            <a:avLst/>
          </a:prstGeom>
          <a:gradFill>
            <a:gsLst>
              <a:gs pos="0">
                <a:schemeClr val="accent1"/>
              </a:gs>
              <a:gs pos="52000">
                <a:schemeClr val="accent6">
                  <a:lumMod val="75000"/>
                </a:schemeClr>
              </a:gs>
              <a:gs pos="100000">
                <a:schemeClr val="accent6">
                  <a:lumMod val="50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sp>
        <p:nvSpPr>
          <p:cNvPr id="13" name="Rectangle 12"/>
          <p:cNvSpPr/>
          <p:nvPr/>
        </p:nvSpPr>
        <p:spPr>
          <a:xfrm>
            <a:off x="0" y="0"/>
            <a:ext cx="228600" cy="6858000"/>
          </a:xfrm>
          <a:prstGeom prst="rect">
            <a:avLst/>
          </a:prstGeom>
          <a:gradFill>
            <a:gsLst>
              <a:gs pos="0">
                <a:schemeClr val="accent1">
                  <a:lumMod val="60000"/>
                  <a:lumOff val="40000"/>
                </a:schemeClr>
              </a:gs>
              <a:gs pos="50000">
                <a:schemeClr val="accent1"/>
              </a:gs>
              <a:gs pos="100000">
                <a:schemeClr val="accent6">
                  <a:lumMod val="75000"/>
                </a:schemeClr>
              </a:gs>
            </a:gsLst>
            <a:lin ang="5400000" scaled="0"/>
          </a:gradFill>
          <a:ln>
            <a:noFill/>
          </a:ln>
          <a:effectLst>
            <a:innerShdw blurRad="190500" dist="25400">
              <a:prstClr val="black">
                <a:alpha val="6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effectLst>
                <a:innerShdw blurRad="63500" dist="50800" dir="18900000">
                  <a:prstClr val="black">
                    <a:alpha val="50000"/>
                  </a:prstClr>
                </a:innerShdw>
              </a:effectLst>
            </a:endParaRPr>
          </a:p>
        </p:txBody>
      </p:sp>
      <p:sp>
        <p:nvSpPr>
          <p:cNvPr id="2" name="Title Placeholder 1"/>
          <p:cNvSpPr>
            <a:spLocks noGrp="1"/>
          </p:cNvSpPr>
          <p:nvPr>
            <p:ph type="title"/>
          </p:nvPr>
        </p:nvSpPr>
        <p:spPr>
          <a:xfrm>
            <a:off x="1219200" y="5257800"/>
            <a:ext cx="7239000" cy="1143000"/>
          </a:xfrm>
          <a:prstGeom prst="rect">
            <a:avLst/>
          </a:prstGeom>
        </p:spPr>
        <p:txBody>
          <a:bodyPr vert="horz" lIns="91440" tIns="45720" rIns="91440" bIns="45720" rtlCol="0" anchor="b">
            <a:noAutofit/>
          </a:bodyPr>
          <a:lstStyle/>
          <a:p>
            <a:endParaRPr lang="en-US" dirty="0"/>
          </a:p>
        </p:txBody>
      </p:sp>
      <p:sp>
        <p:nvSpPr>
          <p:cNvPr id="1033" name="Text Placeholder 2"/>
          <p:cNvSpPr>
            <a:spLocks noGrp="1"/>
          </p:cNvSpPr>
          <p:nvPr>
            <p:ph type="body" idx="1"/>
          </p:nvPr>
        </p:nvSpPr>
        <p:spPr bwMode="auto">
          <a:xfrm>
            <a:off x="1219200" y="838200"/>
            <a:ext cx="7467600"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Modifiez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endParaRPr lang="en-US" altLang="fr-FR" smtClean="0"/>
          </a:p>
        </p:txBody>
      </p:sp>
      <p:sp>
        <p:nvSpPr>
          <p:cNvPr id="5" name="Footer Placeholder 4"/>
          <p:cNvSpPr>
            <a:spLocks noGrp="1"/>
          </p:cNvSpPr>
          <p:nvPr>
            <p:ph type="ftr" sz="quarter" idx="3"/>
          </p:nvPr>
        </p:nvSpPr>
        <p:spPr>
          <a:xfrm>
            <a:off x="1258888" y="6553200"/>
            <a:ext cx="7162800" cy="228600"/>
          </a:xfrm>
          <a:prstGeom prst="rect">
            <a:avLst/>
          </a:prstGeom>
        </p:spPr>
        <p:txBody>
          <a:bodyPr vert="horz" lIns="91440" tIns="45720" rIns="91440" bIns="45720" rtlCol="0" anchor="ctr"/>
          <a:lstStyle>
            <a:lvl1pPr algn="l">
              <a:defRPr sz="1200">
                <a:solidFill>
                  <a:schemeClr val="tx1">
                    <a:lumMod val="60000"/>
                    <a:lumOff val="40000"/>
                  </a:schemeClr>
                </a:solidFill>
                <a:cs typeface="+mn-cs"/>
              </a:defRPr>
            </a:lvl1pPr>
          </a:lstStyle>
          <a:p>
            <a:pPr>
              <a:defRPr/>
            </a:pPr>
            <a:endParaRPr lang="en-GB"/>
          </a:p>
        </p:txBody>
      </p:sp>
      <p:sp>
        <p:nvSpPr>
          <p:cNvPr id="6" name="Slide Number Placeholder 5"/>
          <p:cNvSpPr>
            <a:spLocks noGrp="1"/>
          </p:cNvSpPr>
          <p:nvPr>
            <p:ph type="sldNum" sz="quarter" idx="4"/>
          </p:nvPr>
        </p:nvSpPr>
        <p:spPr>
          <a:xfrm>
            <a:off x="8686800" y="5740400"/>
            <a:ext cx="381000" cy="365125"/>
          </a:xfrm>
          <a:prstGeom prst="rect">
            <a:avLst/>
          </a:prstGeom>
        </p:spPr>
        <p:txBody>
          <a:bodyPr vert="horz" lIns="91440" tIns="45720" rIns="91440" bIns="45720" rtlCol="0" anchor="ctr"/>
          <a:lstStyle>
            <a:lvl1pPr algn="l">
              <a:defRPr sz="1200" b="0">
                <a:solidFill>
                  <a:schemeClr val="tx2">
                    <a:lumMod val="60000"/>
                    <a:lumOff val="40000"/>
                  </a:schemeClr>
                </a:solidFill>
                <a:cs typeface="+mn-cs"/>
              </a:defRPr>
            </a:lvl1pPr>
          </a:lstStyle>
          <a:p>
            <a:pPr>
              <a:defRPr/>
            </a:pPr>
            <a:fld id="{70A01950-0C54-4DD1-9C46-24B661C476DF}" type="slidenum">
              <a:rPr lang="en-GB"/>
              <a:pPr>
                <a:defRPr/>
              </a:pPr>
              <a:t>‹N°›</a:t>
            </a:fld>
            <a:endParaRPr lang="en-GB"/>
          </a:p>
        </p:txBody>
      </p:sp>
      <p:sp>
        <p:nvSpPr>
          <p:cNvPr id="16" name="Freeform 5"/>
          <p:cNvSpPr>
            <a:spLocks/>
          </p:cNvSpPr>
          <p:nvPr/>
        </p:nvSpPr>
        <p:spPr bwMode="auto">
          <a:xfrm>
            <a:off x="8453438" y="5715000"/>
            <a:ext cx="242887" cy="431800"/>
          </a:xfrm>
          <a:custGeom>
            <a:avLst/>
            <a:gdLst/>
            <a:ahLst/>
            <a:cxnLst>
              <a:cxn ang="0">
                <a:pos x="62" y="0"/>
              </a:cxn>
              <a:cxn ang="0">
                <a:pos x="0" y="0"/>
              </a:cxn>
              <a:cxn ang="0">
                <a:pos x="89" y="136"/>
              </a:cxn>
              <a:cxn ang="0">
                <a:pos x="89" y="136"/>
              </a:cxn>
              <a:cxn ang="0">
                <a:pos x="0" y="272"/>
              </a:cxn>
              <a:cxn ang="0">
                <a:pos x="62" y="272"/>
              </a:cxn>
              <a:cxn ang="0">
                <a:pos x="153" y="136"/>
              </a:cxn>
              <a:cxn ang="0">
                <a:pos x="62" y="0"/>
              </a:cxn>
            </a:cxnLst>
            <a:rect l="0" t="0" r="r" b="b"/>
            <a:pathLst>
              <a:path w="153" h="272">
                <a:moveTo>
                  <a:pt x="62" y="0"/>
                </a:moveTo>
                <a:lnTo>
                  <a:pt x="0" y="0"/>
                </a:lnTo>
                <a:lnTo>
                  <a:pt x="89" y="136"/>
                </a:lnTo>
                <a:lnTo>
                  <a:pt x="89" y="136"/>
                </a:lnTo>
                <a:lnTo>
                  <a:pt x="0" y="272"/>
                </a:lnTo>
                <a:lnTo>
                  <a:pt x="62" y="272"/>
                </a:lnTo>
                <a:lnTo>
                  <a:pt x="153" y="136"/>
                </a:lnTo>
                <a:lnTo>
                  <a:pt x="62" y="0"/>
                </a:lnTo>
                <a:close/>
              </a:path>
            </a:pathLst>
          </a:custGeom>
          <a:solidFill>
            <a:schemeClr val="tx2">
              <a:lumMod val="60000"/>
              <a:lumOff val="40000"/>
            </a:schemeClr>
          </a:solidFill>
          <a:ln w="9525">
            <a:noFill/>
            <a:round/>
            <a:headEnd/>
            <a:tailEnd/>
          </a:ln>
        </p:spPr>
        <p:txBody>
          <a:bodyPr/>
          <a:lstStyle/>
          <a:p>
            <a:pPr>
              <a:defRPr/>
            </a:pPr>
            <a:endParaRPr lang="en-US">
              <a:cs typeface="+mn-cs"/>
            </a:endParaRPr>
          </a:p>
        </p:txBody>
      </p:sp>
      <p:sp>
        <p:nvSpPr>
          <p:cNvPr id="4" name="Date Placeholder 3"/>
          <p:cNvSpPr>
            <a:spLocks noGrp="1"/>
          </p:cNvSpPr>
          <p:nvPr>
            <p:ph type="dt" sz="half" idx="2"/>
          </p:nvPr>
        </p:nvSpPr>
        <p:spPr>
          <a:xfrm rot="16200000">
            <a:off x="-1198563" y="4821238"/>
            <a:ext cx="2625725" cy="228600"/>
          </a:xfrm>
          <a:prstGeom prst="rect">
            <a:avLst/>
          </a:prstGeom>
        </p:spPr>
        <p:txBody>
          <a:bodyPr vert="horz" lIns="91440" tIns="45720" rIns="91440" bIns="45720" rtlCol="0" anchor="ctr"/>
          <a:lstStyle>
            <a:lvl1pPr algn="l">
              <a:defRPr sz="1200">
                <a:solidFill>
                  <a:srgbClr val="FFFFFF"/>
                </a:solidFill>
                <a:cs typeface="+mn-cs"/>
              </a:defRPr>
            </a:lvl1pPr>
          </a:lstStyle>
          <a:p>
            <a:pPr>
              <a:defRPr/>
            </a:pPr>
            <a:endParaRPr lang="en-GB"/>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iming>
    <p:tnLst>
      <p:par>
        <p:cTn id="1" dur="indefinite" restart="never" nodeType="tmRoot"/>
      </p:par>
    </p:tnLst>
  </p:timing>
  <p:txStyles>
    <p:titleStyle>
      <a:lvl1pPr algn="l" rtl="0" eaLnBrk="0" fontAlgn="base" hangingPunct="0">
        <a:spcBef>
          <a:spcPct val="0"/>
        </a:spcBef>
        <a:spcAft>
          <a:spcPct val="0"/>
        </a:spcAft>
        <a:defRPr sz="7200" b="1" kern="1200">
          <a:ln w="12700">
            <a:solidFill>
              <a:schemeClr val="tx2"/>
            </a:solidFill>
          </a:ln>
          <a:solidFill>
            <a:schemeClr val="bg1"/>
          </a:solidFill>
          <a:effectLst>
            <a:outerShdw blurRad="50800" dist="38100" dir="8100000" algn="tr" rotWithShape="0">
              <a:prstClr val="black">
                <a:alpha val="40000"/>
              </a:prstClr>
            </a:outerShdw>
          </a:effectLst>
          <a:latin typeface="+mj-lt"/>
          <a:ea typeface="+mj-ea"/>
          <a:cs typeface="+mj-cs"/>
        </a:defRPr>
      </a:lvl1pPr>
      <a:lvl2pPr algn="l" rtl="0" eaLnBrk="0" fontAlgn="base" hangingPunct="0">
        <a:spcBef>
          <a:spcPct val="0"/>
        </a:spcBef>
        <a:spcAft>
          <a:spcPct val="0"/>
        </a:spcAft>
        <a:defRPr sz="7200" b="1">
          <a:solidFill>
            <a:schemeClr val="bg1"/>
          </a:solidFill>
          <a:latin typeface="Calibri" pitchFamily="34" charset="0"/>
        </a:defRPr>
      </a:lvl2pPr>
      <a:lvl3pPr algn="l" rtl="0" eaLnBrk="0" fontAlgn="base" hangingPunct="0">
        <a:spcBef>
          <a:spcPct val="0"/>
        </a:spcBef>
        <a:spcAft>
          <a:spcPct val="0"/>
        </a:spcAft>
        <a:defRPr sz="7200" b="1">
          <a:solidFill>
            <a:schemeClr val="bg1"/>
          </a:solidFill>
          <a:latin typeface="Calibri" pitchFamily="34" charset="0"/>
        </a:defRPr>
      </a:lvl3pPr>
      <a:lvl4pPr algn="l" rtl="0" eaLnBrk="0" fontAlgn="base" hangingPunct="0">
        <a:spcBef>
          <a:spcPct val="0"/>
        </a:spcBef>
        <a:spcAft>
          <a:spcPct val="0"/>
        </a:spcAft>
        <a:defRPr sz="7200" b="1">
          <a:solidFill>
            <a:schemeClr val="bg1"/>
          </a:solidFill>
          <a:latin typeface="Calibri" pitchFamily="34" charset="0"/>
        </a:defRPr>
      </a:lvl4pPr>
      <a:lvl5pPr algn="l" rtl="0" eaLnBrk="0" fontAlgn="base" hangingPunct="0">
        <a:spcBef>
          <a:spcPct val="0"/>
        </a:spcBef>
        <a:spcAft>
          <a:spcPct val="0"/>
        </a:spcAft>
        <a:defRPr sz="7200" b="1">
          <a:solidFill>
            <a:schemeClr val="bg1"/>
          </a:solidFill>
          <a:latin typeface="Calibri" pitchFamily="34" charset="0"/>
        </a:defRPr>
      </a:lvl5pPr>
      <a:lvl6pPr marL="457200" algn="l" rtl="0" fontAlgn="base">
        <a:spcBef>
          <a:spcPct val="0"/>
        </a:spcBef>
        <a:spcAft>
          <a:spcPct val="0"/>
        </a:spcAft>
        <a:defRPr sz="7200" b="1">
          <a:solidFill>
            <a:schemeClr val="bg1"/>
          </a:solidFill>
          <a:latin typeface="Calibri" pitchFamily="34" charset="0"/>
        </a:defRPr>
      </a:lvl6pPr>
      <a:lvl7pPr marL="914400" algn="l" rtl="0" fontAlgn="base">
        <a:spcBef>
          <a:spcPct val="0"/>
        </a:spcBef>
        <a:spcAft>
          <a:spcPct val="0"/>
        </a:spcAft>
        <a:defRPr sz="7200" b="1">
          <a:solidFill>
            <a:schemeClr val="bg1"/>
          </a:solidFill>
          <a:latin typeface="Calibri" pitchFamily="34" charset="0"/>
        </a:defRPr>
      </a:lvl7pPr>
      <a:lvl8pPr marL="1371600" algn="l" rtl="0" fontAlgn="base">
        <a:spcBef>
          <a:spcPct val="0"/>
        </a:spcBef>
        <a:spcAft>
          <a:spcPct val="0"/>
        </a:spcAft>
        <a:defRPr sz="7200" b="1">
          <a:solidFill>
            <a:schemeClr val="bg1"/>
          </a:solidFill>
          <a:latin typeface="Calibri" pitchFamily="34" charset="0"/>
        </a:defRPr>
      </a:lvl8pPr>
      <a:lvl9pPr marL="1828800" algn="l" rtl="0" fontAlgn="base">
        <a:spcBef>
          <a:spcPct val="0"/>
        </a:spcBef>
        <a:spcAft>
          <a:spcPct val="0"/>
        </a:spcAft>
        <a:defRPr sz="7200" b="1">
          <a:solidFill>
            <a:schemeClr val="bg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2800" kern="1200">
          <a:solidFill>
            <a:schemeClr val="tx2"/>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Calibri" pitchFamily="34" charset="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Clr>
          <a:schemeClr val="tx1"/>
        </a:buClr>
        <a:buFont typeface="Calibri" pitchFamily="34" charset="0"/>
        <a:buChar char="&gt;"/>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Calibri"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Clr>
          <a:schemeClr val="tx1"/>
        </a:buClr>
        <a:buFont typeface="Calibri"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diagramData" Target="../diagrams/data7.xml"/><Relationship Id="rId3" Type="http://schemas.openxmlformats.org/officeDocument/2006/relationships/diagramData" Target="../diagrams/data6.xml"/><Relationship Id="rId7" Type="http://schemas.microsoft.com/office/2007/relationships/diagramDrawing" Target="../diagrams/drawing6.xml"/><Relationship Id="rId12" Type="http://schemas.microsoft.com/office/2007/relationships/diagramDrawing" Target="../diagrams/drawing7.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Colors" Target="../diagrams/colors6.xml"/><Relationship Id="rId11" Type="http://schemas.openxmlformats.org/officeDocument/2006/relationships/diagramColors" Target="../diagrams/colors7.xml"/><Relationship Id="rId5" Type="http://schemas.openxmlformats.org/officeDocument/2006/relationships/diagramQuickStyle" Target="../diagrams/quickStyle6.xml"/><Relationship Id="rId10" Type="http://schemas.openxmlformats.org/officeDocument/2006/relationships/diagramQuickStyle" Target="../diagrams/quickStyle7.xml"/><Relationship Id="rId4" Type="http://schemas.openxmlformats.org/officeDocument/2006/relationships/diagramLayout" Target="../diagrams/layout6.xml"/><Relationship Id="rId9"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10" Type="http://schemas.openxmlformats.org/officeDocument/2006/relationships/image" Target="../media/image23.png"/><Relationship Id="rId4" Type="http://schemas.openxmlformats.org/officeDocument/2006/relationships/diagramLayout" Target="../diagrams/layout9.xml"/><Relationship Id="rId9" Type="http://schemas.openxmlformats.org/officeDocument/2006/relationships/image" Target="../media/image2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32.jpeg"/><Relationship Id="rId4" Type="http://schemas.openxmlformats.org/officeDocument/2006/relationships/image" Target="../media/image31.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4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48.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40.gif"/></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61.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7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52.jpeg"/><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diagramColors" Target="../diagrams/colors16.xml"/><Relationship Id="rId11" Type="http://schemas.openxmlformats.org/officeDocument/2006/relationships/image" Target="../media/image51.jpeg"/><Relationship Id="rId5" Type="http://schemas.openxmlformats.org/officeDocument/2006/relationships/diagramQuickStyle" Target="../diagrams/quickStyle16.xml"/><Relationship Id="rId10" Type="http://schemas.openxmlformats.org/officeDocument/2006/relationships/image" Target="../media/image50.jpeg"/><Relationship Id="rId4" Type="http://schemas.openxmlformats.org/officeDocument/2006/relationships/diagramLayout" Target="../diagrams/layout16.xml"/><Relationship Id="rId9" Type="http://schemas.openxmlformats.org/officeDocument/2006/relationships/image" Target="../media/image49.jpeg"/></Relationships>
</file>

<file path=ppt/slides/_rels/slide79.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64.xml"/><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4.jpeg"/></Relationships>
</file>

<file path=ppt/slides/_rels/slide8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65.xml"/><Relationship Id="rId1" Type="http://schemas.openxmlformats.org/officeDocument/2006/relationships/slideLayout" Target="../slideLayouts/slideLayout2.xml"/><Relationship Id="rId6" Type="http://schemas.openxmlformats.org/officeDocument/2006/relationships/image" Target="../media/image53.gif"/><Relationship Id="rId5" Type="http://schemas.openxmlformats.org/officeDocument/2006/relationships/image" Target="../media/image52.jpeg"/><Relationship Id="rId4" Type="http://schemas.openxmlformats.org/officeDocument/2006/relationships/image" Target="../media/image49.jpeg"/></Relationships>
</file>

<file path=ppt/slides/_rels/slide8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67.xml"/><Relationship Id="rId1" Type="http://schemas.openxmlformats.org/officeDocument/2006/relationships/slideLayout" Target="../slideLayouts/slideLayout2.xml"/><Relationship Id="rId5" Type="http://schemas.openxmlformats.org/officeDocument/2006/relationships/image" Target="../media/image59.jpeg"/><Relationship Id="rId4" Type="http://schemas.openxmlformats.org/officeDocument/2006/relationships/image" Target="../media/image58.jpeg"/></Relationships>
</file>

<file path=ppt/slides/_rels/slide83.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68.xml"/><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jpeg"/></Relationships>
</file>

<file path=ppt/slides/_rels/slide8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69.xml"/><Relationship Id="rId1" Type="http://schemas.openxmlformats.org/officeDocument/2006/relationships/slideLayout" Target="../slideLayouts/slideLayout2.xml"/><Relationship Id="rId6" Type="http://schemas.openxmlformats.org/officeDocument/2006/relationships/image" Target="../media/image64.jpeg"/><Relationship Id="rId5" Type="http://schemas.openxmlformats.org/officeDocument/2006/relationships/image" Target="../media/image63.jpeg"/><Relationship Id="rId4" Type="http://schemas.openxmlformats.org/officeDocument/2006/relationships/image" Target="../media/image53.gif"/></Relationships>
</file>

<file path=ppt/slides/_rels/slide85.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65.png"/><Relationship Id="rId7" Type="http://schemas.openxmlformats.org/officeDocument/2006/relationships/image" Target="../media/image68.png"/><Relationship Id="rId2" Type="http://schemas.openxmlformats.org/officeDocument/2006/relationships/notesSlide" Target="../notesSlides/notesSlide71.xml"/><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53.gif"/></Relationships>
</file>

<file path=ppt/slides/_rels/slide87.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72.xml"/><Relationship Id="rId1" Type="http://schemas.openxmlformats.org/officeDocument/2006/relationships/slideLayout" Target="../slideLayouts/slideLayout2.xml"/><Relationship Id="rId5" Type="http://schemas.openxmlformats.org/officeDocument/2006/relationships/image" Target="../media/image70.png"/><Relationship Id="rId4" Type="http://schemas.openxmlformats.org/officeDocument/2006/relationships/image" Target="../media/image69.png"/></Relationships>
</file>

<file path=ppt/slides/_rels/slide8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73.xml"/><Relationship Id="rId1" Type="http://schemas.openxmlformats.org/officeDocument/2006/relationships/slideLayout" Target="../slideLayouts/slideLayout2.xml"/><Relationship Id="rId5" Type="http://schemas.openxmlformats.org/officeDocument/2006/relationships/image" Target="../media/image71.png"/><Relationship Id="rId4" Type="http://schemas.openxmlformats.org/officeDocument/2006/relationships/hyperlink" Target="https://www.youtube.com/channel/UCb41PP-xdrPoWDhvUsJ-RYw" TargetMode="External"/></Relationships>
</file>

<file path=ppt/slides/_rels/slide89.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74.xml"/><Relationship Id="rId1" Type="http://schemas.openxmlformats.org/officeDocument/2006/relationships/slideLayout" Target="../slideLayouts/slideLayout2.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90.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75.xml"/><Relationship Id="rId1" Type="http://schemas.openxmlformats.org/officeDocument/2006/relationships/slideLayout" Target="../slideLayouts/slideLayout2.xml"/><Relationship Id="rId5" Type="http://schemas.openxmlformats.org/officeDocument/2006/relationships/image" Target="../media/image53.gif"/><Relationship Id="rId4" Type="http://schemas.openxmlformats.org/officeDocument/2006/relationships/image" Target="../media/image73.jpeg"/></Relationships>
</file>

<file path=ppt/slides/_rels/slide91.x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75.wmf"/><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76.wmf"/><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77.emf"/><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77.xml"/><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9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8" Type="http://schemas.openxmlformats.org/officeDocument/2006/relationships/image" Target="../media/image79.jpeg"/><Relationship Id="rId3" Type="http://schemas.openxmlformats.org/officeDocument/2006/relationships/diagramData" Target="../diagrams/data19.xml"/><Relationship Id="rId7" Type="http://schemas.microsoft.com/office/2007/relationships/diagramDrawing" Target="../diagrams/drawing19.xml"/><Relationship Id="rId2" Type="http://schemas.openxmlformats.org/officeDocument/2006/relationships/notesSlide" Target="../notesSlides/notesSlide83.xml"/><Relationship Id="rId1" Type="http://schemas.openxmlformats.org/officeDocument/2006/relationships/slideLayout" Target="../slideLayouts/slideLayout2.xml"/><Relationship Id="rId6" Type="http://schemas.openxmlformats.org/officeDocument/2006/relationships/diagramColors" Target="../diagrams/colors19.xml"/><Relationship Id="rId5" Type="http://schemas.openxmlformats.org/officeDocument/2006/relationships/diagramQuickStyle" Target="../diagrams/quickStyle19.xml"/><Relationship Id="rId10" Type="http://schemas.openxmlformats.org/officeDocument/2006/relationships/image" Target="../media/image81.jpeg"/><Relationship Id="rId4" Type="http://schemas.openxmlformats.org/officeDocument/2006/relationships/diagramLayout" Target="../diagrams/layout19.xml"/><Relationship Id="rId9" Type="http://schemas.openxmlformats.org/officeDocument/2006/relationships/image" Target="../media/image80.jpeg"/></Relationships>
</file>

<file path=ppt/slides/_rels/slide10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notesSlide" Target="../notesSlides/notesSlide84.xml"/><Relationship Id="rId1" Type="http://schemas.openxmlformats.org/officeDocument/2006/relationships/slideLayout" Target="../slideLayouts/slideLayout2.xml"/><Relationship Id="rId4" Type="http://schemas.openxmlformats.org/officeDocument/2006/relationships/image" Target="../media/image83.jpeg"/></Relationships>
</file>

<file path=ppt/slides/_rels/slide105.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85.xml"/><Relationship Id="rId1" Type="http://schemas.openxmlformats.org/officeDocument/2006/relationships/slideLayout" Target="../slideLayouts/slideLayout2.xml"/><Relationship Id="rId5" Type="http://schemas.openxmlformats.org/officeDocument/2006/relationships/image" Target="../media/image81.jpeg"/><Relationship Id="rId4" Type="http://schemas.openxmlformats.org/officeDocument/2006/relationships/image" Target="../media/image79.jpeg"/></Relationships>
</file>

<file path=ppt/slides/_rels/slide10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86.xml"/><Relationship Id="rId1" Type="http://schemas.openxmlformats.org/officeDocument/2006/relationships/slideLayout" Target="../slideLayouts/slideLayout2.xml"/><Relationship Id="rId4" Type="http://schemas.openxmlformats.org/officeDocument/2006/relationships/image" Target="../media/image85.jpeg"/></Relationships>
</file>

<file path=ppt/slides/_rels/slide107.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87.xml"/><Relationship Id="rId1" Type="http://schemas.openxmlformats.org/officeDocument/2006/relationships/slideLayout" Target="../slideLayouts/slideLayout2.xml"/><Relationship Id="rId4" Type="http://schemas.openxmlformats.org/officeDocument/2006/relationships/image" Target="../media/image86.jpeg"/></Relationships>
</file>

<file path=ppt/slides/_rels/slide108.xml.rels><?xml version="1.0" encoding="UTF-8" standalone="yes"?>
<Relationships xmlns="http://schemas.openxmlformats.org/package/2006/relationships"><Relationship Id="rId3" Type="http://schemas.openxmlformats.org/officeDocument/2006/relationships/image" Target="../media/image53.gif"/><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96" y="1183791"/>
            <a:ext cx="9260432" cy="6498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50" name="Rectangle 2"/>
          <p:cNvSpPr>
            <a:spLocks noChangeArrowheads="1"/>
          </p:cNvSpPr>
          <p:nvPr/>
        </p:nvSpPr>
        <p:spPr bwMode="auto">
          <a:xfrm>
            <a:off x="1070050" y="3068960"/>
            <a:ext cx="7377112" cy="1969770"/>
          </a:xfrm>
          <a:prstGeom prst="rect">
            <a:avLst/>
          </a:prstGeom>
          <a:noFill/>
          <a:ln w="28575">
            <a:noFill/>
            <a:miter lim="800000"/>
            <a:headEnd/>
            <a:tailEnd/>
          </a:ln>
          <a:effectLst/>
        </p:spPr>
        <p:txBody>
          <a:bodyPr>
            <a:spAutoFit/>
          </a:bodyPr>
          <a:lstStyle/>
          <a:p>
            <a:pPr algn="ctr">
              <a:spcBef>
                <a:spcPts val="600"/>
              </a:spcBef>
              <a:spcAft>
                <a:spcPts val="600"/>
              </a:spcAft>
              <a:defRPr/>
            </a:pPr>
            <a:r>
              <a:rPr lang="fr-FR" sz="2800" b="1" dirty="0" smtClean="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Project </a:t>
            </a:r>
          </a:p>
          <a:p>
            <a:pPr algn="ctr">
              <a:spcBef>
                <a:spcPts val="600"/>
              </a:spcBef>
              <a:spcAft>
                <a:spcPts val="600"/>
              </a:spcAft>
              <a:defRPr/>
            </a:pPr>
            <a:r>
              <a:rPr lang="fr-FR" sz="2800" b="1" dirty="0" err="1" smtClean="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Integration</a:t>
            </a:r>
            <a:r>
              <a:rPr lang="fr-FR" sz="2800" b="1" dirty="0" smtClean="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a:t>
            </a:r>
            <a:r>
              <a:rPr lang="fr-FR" sz="2800" b="1" dirty="0" err="1">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Crop</a:t>
            </a:r>
            <a:r>
              <a:rPr lang="fr-FR" sz="2800" b="1" dirty="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 </a:t>
            </a:r>
            <a:r>
              <a:rPr lang="fr-FR" sz="2800" b="1" dirty="0" err="1">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Livestock</a:t>
            </a:r>
            <a:r>
              <a:rPr lang="fr-FR" sz="2800" b="1" dirty="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Conservation Agriculture for </a:t>
            </a:r>
            <a:r>
              <a:rPr lang="fr-FR" sz="2800" b="1" dirty="0" err="1">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sustainable</a:t>
            </a:r>
            <a:r>
              <a:rPr lang="fr-FR" sz="2800" b="1" dirty="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intensification of </a:t>
            </a:r>
            <a:r>
              <a:rPr lang="fr-FR" sz="2800" b="1" dirty="0" err="1">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cereal-based</a:t>
            </a:r>
            <a:r>
              <a:rPr lang="fr-FR" sz="2800" b="1" dirty="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a:t>
            </a:r>
            <a:r>
              <a:rPr lang="fr-FR" sz="2800" b="1" dirty="0" err="1">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systems</a:t>
            </a:r>
            <a:r>
              <a:rPr lang="fr-FR" sz="2800" b="1" dirty="0">
                <a:ln w="12700">
                  <a:solidFill>
                    <a:schemeClr val="tx2"/>
                  </a:solidFill>
                </a:ln>
                <a:solidFill>
                  <a:schemeClr val="bg1"/>
                </a:solidFill>
                <a:effectLst>
                  <a:outerShdw blurRad="50800" dist="38100" dir="8100000" algn="tr" rotWithShape="0">
                    <a:prstClr val="black">
                      <a:alpha val="40000"/>
                    </a:prstClr>
                  </a:outerShdw>
                </a:effectLst>
                <a:latin typeface="Arial" pitchFamily="34" charset="0"/>
              </a:rPr>
              <a:t> in CWANA</a:t>
            </a:r>
          </a:p>
        </p:txBody>
      </p:sp>
      <p:pic>
        <p:nvPicPr>
          <p:cNvPr id="4099" name="Picture 2" descr="Logo officiel ITG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959643"/>
            <a:ext cx="2163762"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ZoneTexte 6"/>
          <p:cNvSpPr txBox="1">
            <a:spLocks noChangeArrowheads="1"/>
          </p:cNvSpPr>
          <p:nvPr/>
        </p:nvSpPr>
        <p:spPr bwMode="auto">
          <a:xfrm>
            <a:off x="2555776" y="6369049"/>
            <a:ext cx="4000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2800">
                <a:solidFill>
                  <a:schemeClr val="tx2"/>
                </a:solidFill>
                <a:latin typeface="Calibri" pitchFamily="34" charset="0"/>
              </a:defRPr>
            </a:lvl1pPr>
            <a:lvl2pPr marL="742950" indent="-285750" eaLnBrk="0" hangingPunct="0">
              <a:spcBef>
                <a:spcPct val="20000"/>
              </a:spcBef>
              <a:buFont typeface="Arial" pitchFamily="34" charset="0"/>
              <a:buChar char="˃"/>
              <a:defRPr>
                <a:solidFill>
                  <a:schemeClr val="tx1"/>
                </a:solidFill>
                <a:latin typeface="Calibri" pitchFamily="34" charset="0"/>
              </a:defRPr>
            </a:lvl2pPr>
            <a:lvl3pPr marL="1143000" indent="-228600" eaLnBrk="0" hangingPunct="0">
              <a:spcBef>
                <a:spcPct val="20000"/>
              </a:spcBef>
              <a:buFont typeface="Calibri" pitchFamily="34" charset="0"/>
              <a:buChar char="+"/>
              <a:defRPr>
                <a:solidFill>
                  <a:schemeClr val="tx1"/>
                </a:solidFill>
                <a:latin typeface="Calibri" pitchFamily="34" charset="0"/>
              </a:defRPr>
            </a:lvl3pPr>
            <a:lvl4pPr marL="1600200" indent="-228600" eaLnBrk="0" hangingPunct="0">
              <a:spcBef>
                <a:spcPct val="20000"/>
              </a:spcBef>
              <a:buFont typeface="Arial" pitchFamily="34" charset="0"/>
              <a:buChar char="–"/>
              <a:defRPr>
                <a:solidFill>
                  <a:schemeClr val="tx1"/>
                </a:solidFill>
                <a:latin typeface="Calibri" pitchFamily="34" charset="0"/>
              </a:defRPr>
            </a:lvl4pPr>
            <a:lvl5pPr marL="2057400" indent="-228600" eaLnBrk="0" hangingPunct="0">
              <a:spcBef>
                <a:spcPct val="20000"/>
              </a:spcBef>
              <a:buFont typeface="Arial" pitchFamily="34"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a:solidFill>
                  <a:schemeClr val="tx1"/>
                </a:solidFill>
                <a:latin typeface="Calibri" pitchFamily="34" charset="0"/>
              </a:defRPr>
            </a:lvl9pPr>
          </a:lstStyle>
          <a:p>
            <a:pPr algn="ctr" eaLnBrk="1" hangingPunct="1">
              <a:spcBef>
                <a:spcPct val="0"/>
              </a:spcBef>
              <a:buFontTx/>
              <a:buNone/>
            </a:pPr>
            <a:r>
              <a:rPr lang="fr-FR" altLang="fr-FR" sz="1400" b="1" dirty="0">
                <a:solidFill>
                  <a:srgbClr val="FFFFFF"/>
                </a:solidFill>
                <a:latin typeface="Tahoma" pitchFamily="34" charset="0"/>
              </a:rPr>
              <a:t>Melle </a:t>
            </a:r>
            <a:r>
              <a:rPr lang="fr-FR" altLang="fr-FR" sz="1400" b="1" dirty="0" err="1">
                <a:solidFill>
                  <a:srgbClr val="FFFFFF"/>
                </a:solidFill>
                <a:latin typeface="Tahoma" pitchFamily="34" charset="0"/>
              </a:rPr>
              <a:t>Faiza</a:t>
            </a:r>
            <a:r>
              <a:rPr lang="fr-FR" altLang="fr-FR" sz="1400" b="1" dirty="0">
                <a:solidFill>
                  <a:srgbClr val="FFFFFF"/>
                </a:solidFill>
                <a:latin typeface="Tahoma" pitchFamily="34" charset="0"/>
              </a:rPr>
              <a:t> </a:t>
            </a:r>
            <a:r>
              <a:rPr lang="fr-FR" altLang="fr-FR" sz="1400" b="1" dirty="0" err="1">
                <a:solidFill>
                  <a:srgbClr val="FFFFFF"/>
                </a:solidFill>
                <a:latin typeface="Tahoma" pitchFamily="34" charset="0"/>
              </a:rPr>
              <a:t>Djellakh</a:t>
            </a:r>
            <a:endParaRPr lang="fr-FR" altLang="fr-FR" sz="1400" b="1" dirty="0">
              <a:solidFill>
                <a:srgbClr val="FFFFFF"/>
              </a:solidFill>
              <a:latin typeface="Tahoma" pitchFamily="34" charset="0"/>
            </a:endParaRPr>
          </a:p>
          <a:p>
            <a:pPr algn="ctr" eaLnBrk="1" hangingPunct="1">
              <a:spcBef>
                <a:spcPct val="0"/>
              </a:spcBef>
              <a:buFontTx/>
              <a:buNone/>
            </a:pPr>
            <a:r>
              <a:rPr lang="fr-FR" altLang="fr-FR" sz="1400" b="1" dirty="0" err="1" smtClean="0">
                <a:solidFill>
                  <a:srgbClr val="FFFFFF"/>
                </a:solidFill>
                <a:latin typeface="Tahoma" pitchFamily="34" charset="0"/>
              </a:rPr>
              <a:t>coordinator</a:t>
            </a:r>
            <a:endParaRPr lang="fr-FR" altLang="fr-FR" sz="1400" b="1" dirty="0">
              <a:solidFill>
                <a:srgbClr val="FFFFFF"/>
              </a:solidFill>
              <a:latin typeface="Tahoma" pitchFamily="34" charset="0"/>
            </a:endParaRPr>
          </a:p>
        </p:txBody>
      </p:sp>
      <p:sp>
        <p:nvSpPr>
          <p:cNvPr id="4104" name="Rectangle 7"/>
          <p:cNvSpPr>
            <a:spLocks noChangeArrowheads="1"/>
          </p:cNvSpPr>
          <p:nvPr/>
        </p:nvSpPr>
        <p:spPr bwMode="auto">
          <a:xfrm>
            <a:off x="323528" y="15875"/>
            <a:ext cx="8633147"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itchFamily="34" charset="0"/>
              <a:buChar char="»"/>
              <a:defRPr sz="2800">
                <a:solidFill>
                  <a:schemeClr val="tx2"/>
                </a:solidFill>
                <a:latin typeface="Calibri" pitchFamily="34" charset="0"/>
              </a:defRPr>
            </a:lvl1pPr>
            <a:lvl2pPr marL="742950" indent="-285750" eaLnBrk="0" hangingPunct="0">
              <a:spcBef>
                <a:spcPct val="20000"/>
              </a:spcBef>
              <a:buFont typeface="Arial" pitchFamily="34" charset="0"/>
              <a:buChar char="˃"/>
              <a:defRPr>
                <a:solidFill>
                  <a:schemeClr val="tx1"/>
                </a:solidFill>
                <a:latin typeface="Calibri" pitchFamily="34" charset="0"/>
              </a:defRPr>
            </a:lvl2pPr>
            <a:lvl3pPr marL="1143000" indent="-228600" eaLnBrk="0" hangingPunct="0">
              <a:spcBef>
                <a:spcPct val="20000"/>
              </a:spcBef>
              <a:buFont typeface="Calibri" pitchFamily="34" charset="0"/>
              <a:buChar char="+"/>
              <a:defRPr>
                <a:solidFill>
                  <a:schemeClr val="tx1"/>
                </a:solidFill>
                <a:latin typeface="Calibri" pitchFamily="34" charset="0"/>
              </a:defRPr>
            </a:lvl3pPr>
            <a:lvl4pPr marL="1600200" indent="-228600" eaLnBrk="0" hangingPunct="0">
              <a:spcBef>
                <a:spcPct val="20000"/>
              </a:spcBef>
              <a:buFont typeface="Arial" pitchFamily="34" charset="0"/>
              <a:buChar char="–"/>
              <a:defRPr>
                <a:solidFill>
                  <a:schemeClr val="tx1"/>
                </a:solidFill>
                <a:latin typeface="Calibri" pitchFamily="34" charset="0"/>
              </a:defRPr>
            </a:lvl4pPr>
            <a:lvl5pPr marL="2057400" indent="-228600" eaLnBrk="0" hangingPunct="0">
              <a:spcBef>
                <a:spcPct val="20000"/>
              </a:spcBef>
              <a:buFont typeface="Arial" pitchFamily="34"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a:solidFill>
                  <a:schemeClr val="tx1"/>
                </a:solidFill>
                <a:latin typeface="Calibri" pitchFamily="34" charset="0"/>
              </a:defRPr>
            </a:lvl9pPr>
          </a:lstStyle>
          <a:p>
            <a:pPr algn="ctr">
              <a:buNone/>
            </a:pPr>
            <a:r>
              <a:rPr lang="fr-FR" sz="1500" b="1" dirty="0">
                <a:solidFill>
                  <a:srgbClr val="000000"/>
                </a:solidFill>
                <a:latin typeface="Tahoma" panose="020B0604030504040204" pitchFamily="34" charset="0"/>
                <a:ea typeface="Tahoma" panose="020B0604030504040204" pitchFamily="34" charset="0"/>
                <a:cs typeface="Tahoma" panose="020B0604030504040204" pitchFamily="34" charset="0"/>
              </a:rPr>
              <a:t>RÉPUBLIQUE ALGÉRIENNE DÉMOCRATIQUE ET POPULAIRE</a:t>
            </a:r>
          </a:p>
          <a:p>
            <a:pPr algn="ctr">
              <a:buNone/>
            </a:pPr>
            <a:r>
              <a:rPr lang="fr-FR" sz="1500" b="1" dirty="0">
                <a:solidFill>
                  <a:srgbClr val="000000"/>
                </a:solidFill>
                <a:latin typeface="Tahoma" panose="020B0604030504040204" pitchFamily="34" charset="0"/>
                <a:ea typeface="Tahoma" panose="020B0604030504040204" pitchFamily="34" charset="0"/>
                <a:cs typeface="Tahoma" panose="020B0604030504040204" pitchFamily="34" charset="0"/>
              </a:rPr>
              <a:t>MINISTÈRE DE L’AGRICULTURE, DU DÉVELOPPEMENT RURAL ET DE LA PECHE</a:t>
            </a:r>
          </a:p>
          <a:p>
            <a:pPr algn="ctr" eaLnBrk="1" hangingPunct="1">
              <a:spcBef>
                <a:spcPct val="0"/>
              </a:spcBef>
              <a:buNone/>
            </a:pPr>
            <a:r>
              <a:rPr lang="en-US" sz="1600" b="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Institut</a:t>
            </a:r>
            <a:r>
              <a:rPr lang="en-US"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1600" b="1" dirty="0">
                <a:solidFill>
                  <a:srgbClr val="000000"/>
                </a:solidFill>
                <a:latin typeface="Tahoma" panose="020B0604030504040204" pitchFamily="34" charset="0"/>
                <a:ea typeface="Tahoma" panose="020B0604030504040204" pitchFamily="34" charset="0"/>
                <a:cs typeface="Tahoma" panose="020B0604030504040204" pitchFamily="34" charset="0"/>
              </a:rPr>
              <a:t>Technique des </a:t>
            </a:r>
            <a:r>
              <a:rPr lang="en-US" sz="1600" b="1" dirty="0" err="1">
                <a:solidFill>
                  <a:srgbClr val="000000"/>
                </a:solidFill>
                <a:latin typeface="Tahoma" panose="020B0604030504040204" pitchFamily="34" charset="0"/>
                <a:ea typeface="Tahoma" panose="020B0604030504040204" pitchFamily="34" charset="0"/>
                <a:cs typeface="Tahoma" panose="020B0604030504040204" pitchFamily="34" charset="0"/>
              </a:rPr>
              <a:t>Grandes</a:t>
            </a:r>
            <a:r>
              <a:rPr lang="en-US" sz="1600" b="1"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en-US" sz="1600" b="1" dirty="0" smtClean="0">
                <a:solidFill>
                  <a:srgbClr val="000000"/>
                </a:solidFill>
                <a:latin typeface="Tahoma" panose="020B0604030504040204" pitchFamily="34" charset="0"/>
                <a:ea typeface="Tahoma" panose="020B0604030504040204" pitchFamily="34" charset="0"/>
                <a:cs typeface="Tahoma" panose="020B0604030504040204" pitchFamily="34" charset="0"/>
              </a:rPr>
              <a:t>Cultures</a:t>
            </a:r>
            <a:endParaRPr lang="fr-FR" altLang="fr-FR" sz="1600" dirty="0">
              <a:solidFill>
                <a:schemeClr val="tx1"/>
              </a:solidFill>
              <a:latin typeface="Tahoma" pitchFamily="34" charset="0"/>
            </a:endParaRPr>
          </a:p>
        </p:txBody>
      </p:sp>
      <p:pic>
        <p:nvPicPr>
          <p:cNvPr id="14" name="Image 13"/>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96150" y="995521"/>
            <a:ext cx="1660525" cy="563245"/>
          </a:xfrm>
          <a:prstGeom prst="rect">
            <a:avLst/>
          </a:prstGeom>
          <a:noFill/>
        </p:spPr>
      </p:pic>
      <p:pic>
        <p:nvPicPr>
          <p:cNvPr id="15" name="Image 14" descr="D:\Projet CLCA\eu-ifad logo\IFAD 2014.png"/>
          <p:cNvPicPr/>
          <p:nvPr/>
        </p:nvPicPr>
        <p:blipFill>
          <a:blip r:embed="rId6"/>
          <a:srcRect/>
          <a:stretch>
            <a:fillRect/>
          </a:stretch>
        </p:blipFill>
        <p:spPr bwMode="auto">
          <a:xfrm>
            <a:off x="539105" y="782160"/>
            <a:ext cx="1177925" cy="839470"/>
          </a:xfrm>
          <a:prstGeom prst="rect">
            <a:avLst/>
          </a:prstGeom>
          <a:noFill/>
          <a:ln w="9525">
            <a:noFill/>
            <a:miter lim="800000"/>
            <a:headEnd/>
            <a:tailEnd/>
          </a:ln>
        </p:spPr>
      </p:pic>
    </p:spTree>
    <p:extLst>
      <p:ext uri="{BB962C8B-B14F-4D97-AF65-F5344CB8AC3E}">
        <p14:creationId xmlns:p14="http://schemas.microsoft.com/office/powerpoint/2010/main" val="95667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102"/>
                                        </p:tgtEl>
                                        <p:attrNameLst>
                                          <p:attrName>style.visibility</p:attrName>
                                        </p:attrNameLst>
                                      </p:cBhvr>
                                      <p:to>
                                        <p:strVal val="visible"/>
                                      </p:to>
                                    </p:set>
                                    <p:anim calcmode="lin" valueType="num">
                                      <p:cBhvr additive="base">
                                        <p:cTn id="13" dur="500" fill="hold"/>
                                        <p:tgtEl>
                                          <p:spTgt spid="4102"/>
                                        </p:tgtEl>
                                        <p:attrNameLst>
                                          <p:attrName>ppt_x</p:attrName>
                                        </p:attrNameLst>
                                      </p:cBhvr>
                                      <p:tavLst>
                                        <p:tav tm="0">
                                          <p:val>
                                            <p:strVal val="#ppt_x"/>
                                          </p:val>
                                        </p:tav>
                                        <p:tav tm="100000">
                                          <p:val>
                                            <p:strVal val="#ppt_x"/>
                                          </p:val>
                                        </p:tav>
                                      </p:tavLst>
                                    </p:anim>
                                    <p:anim calcmode="lin" valueType="num">
                                      <p:cBhvr additive="base">
                                        <p:cTn id="14" dur="500" fill="hold"/>
                                        <p:tgtEl>
                                          <p:spTgt spid="41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410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itchFamily="34" charset="0"/>
                <a:cs typeface="Arial" pitchFamily="34" charset="0"/>
              </a:rPr>
              <a:t>Algerian team</a:t>
            </a:r>
            <a:endParaRPr lang="fr-FR" sz="2800" dirty="0">
              <a:solidFill>
                <a:schemeClr val="accent1"/>
              </a:solidFill>
              <a:latin typeface="Arial" pitchFamily="34" charset="0"/>
              <a:cs typeface="Arial" pitchFamily="34" charset="0"/>
            </a:endParaRPr>
          </a:p>
        </p:txBody>
      </p:sp>
      <p:graphicFrame>
        <p:nvGraphicFramePr>
          <p:cNvPr id="7" name="Espace réservé du contenu 6"/>
          <p:cNvGraphicFramePr>
            <a:graphicFrameLocks noGrp="1"/>
          </p:cNvGraphicFramePr>
          <p:nvPr>
            <p:ph idx="1"/>
            <p:extLst>
              <p:ext uri="{D42A27DB-BD31-4B8C-83A1-F6EECF244321}">
                <p14:modId xmlns:p14="http://schemas.microsoft.com/office/powerpoint/2010/main" val="710178861"/>
              </p:ext>
            </p:extLst>
          </p:nvPr>
        </p:nvGraphicFramePr>
        <p:xfrm>
          <a:off x="467543" y="1118842"/>
          <a:ext cx="8352930" cy="5549559"/>
        </p:xfrm>
        <a:graphic>
          <a:graphicData uri="http://schemas.openxmlformats.org/drawingml/2006/table">
            <a:tbl>
              <a:tblPr firstRow="1" firstCol="1" bandRow="1">
                <a:tableStyleId>{5940675A-B579-460E-94D1-54222C63F5DA}</a:tableStyleId>
              </a:tblPr>
              <a:tblGrid>
                <a:gridCol w="1847194"/>
                <a:gridCol w="3252868"/>
                <a:gridCol w="3252868"/>
              </a:tblGrid>
              <a:tr h="209988">
                <a:tc>
                  <a:txBody>
                    <a:bodyPr/>
                    <a:lstStyle/>
                    <a:p>
                      <a:pPr algn="ctr">
                        <a:lnSpc>
                          <a:spcPts val="1690"/>
                        </a:lnSpc>
                        <a:spcAft>
                          <a:spcPts val="0"/>
                        </a:spcAft>
                      </a:pPr>
                      <a:r>
                        <a:rPr lang="en-US" sz="1200" b="1" kern="1200" dirty="0">
                          <a:solidFill>
                            <a:srgbClr val="000000"/>
                          </a:solidFill>
                          <a:effectLst/>
                          <a:latin typeface="+mn-lt"/>
                        </a:rPr>
                        <a:t>Institution </a:t>
                      </a:r>
                      <a:endParaRPr lang="fr-FR" sz="1200" b="1" dirty="0">
                        <a:solidFill>
                          <a:srgbClr val="000000"/>
                        </a:solidFill>
                        <a:effectLst/>
                        <a:latin typeface="+mn-lt"/>
                        <a:ea typeface="Times New Roman"/>
                        <a:cs typeface="Arial"/>
                      </a:endParaRPr>
                    </a:p>
                  </a:txBody>
                  <a:tcPr marL="7083" marR="7083" marT="7083" marB="0">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tc>
                  <a:txBody>
                    <a:bodyPr/>
                    <a:lstStyle/>
                    <a:p>
                      <a:pPr algn="ctr">
                        <a:lnSpc>
                          <a:spcPts val="1690"/>
                        </a:lnSpc>
                        <a:spcAft>
                          <a:spcPts val="0"/>
                        </a:spcAft>
                      </a:pPr>
                      <a:r>
                        <a:rPr lang="en-US" sz="1200" b="1" kern="1200">
                          <a:solidFill>
                            <a:srgbClr val="000000"/>
                          </a:solidFill>
                          <a:effectLst/>
                          <a:latin typeface="+mn-lt"/>
                        </a:rPr>
                        <a:t>Name</a:t>
                      </a:r>
                      <a:endParaRPr lang="fr-FR" sz="1200" b="1">
                        <a:solidFill>
                          <a:srgbClr val="000000"/>
                        </a:solidFill>
                        <a:effectLst/>
                        <a:latin typeface="+mn-lt"/>
                        <a:ea typeface="Times New Roman"/>
                        <a:cs typeface="Arial"/>
                      </a:endParaRPr>
                    </a:p>
                  </a:txBody>
                  <a:tcPr marL="35413" marR="35413" marT="5000" marB="0">
                    <a:lnL w="12700" cap="flat" cmpd="sng" algn="ctr">
                      <a:solidFill>
                        <a:srgbClr val="000000"/>
                      </a:solidFill>
                      <a:prstDash val="solid"/>
                      <a:round/>
                      <a:headEnd type="none" w="med" len="med"/>
                      <a:tailEnd type="none" w="med" len="med"/>
                    </a:lnL>
                  </a:tcPr>
                </a:tc>
                <a:tc>
                  <a:txBody>
                    <a:bodyPr/>
                    <a:lstStyle/>
                    <a:p>
                      <a:pPr algn="ctr">
                        <a:lnSpc>
                          <a:spcPts val="1690"/>
                        </a:lnSpc>
                        <a:spcAft>
                          <a:spcPts val="0"/>
                        </a:spcAft>
                      </a:pPr>
                      <a:r>
                        <a:rPr lang="en-US" sz="1200" b="1" kern="1200">
                          <a:solidFill>
                            <a:srgbClr val="000000"/>
                          </a:solidFill>
                          <a:effectLst/>
                          <a:latin typeface="+mn-lt"/>
                        </a:rPr>
                        <a:t>Spécialité </a:t>
                      </a:r>
                      <a:endParaRPr lang="fr-FR" sz="1200" b="1">
                        <a:solidFill>
                          <a:srgbClr val="000000"/>
                        </a:solidFill>
                        <a:effectLst/>
                        <a:latin typeface="+mn-lt"/>
                        <a:ea typeface="Times New Roman"/>
                        <a:cs typeface="Arial"/>
                      </a:endParaRPr>
                    </a:p>
                  </a:txBody>
                  <a:tcPr marL="7083" marR="7083" marT="5000" marB="0"/>
                </a:tc>
              </a:tr>
              <a:tr h="209988">
                <a:tc rowSpan="13">
                  <a:txBody>
                    <a:bodyPr/>
                    <a:lstStyle/>
                    <a:p>
                      <a:pPr>
                        <a:lnSpc>
                          <a:spcPts val="1690"/>
                        </a:lnSpc>
                        <a:spcAft>
                          <a:spcPts val="0"/>
                        </a:spcAft>
                      </a:pPr>
                      <a:r>
                        <a:rPr lang="en-US" sz="1200" b="1" kern="1200" dirty="0" smtClean="0">
                          <a:solidFill>
                            <a:srgbClr val="000000"/>
                          </a:solidFill>
                          <a:effectLst/>
                          <a:latin typeface="+mn-lt"/>
                        </a:rPr>
                        <a:t>ITGC</a:t>
                      </a:r>
                      <a:endParaRPr lang="fr-FR" sz="1200" b="1" dirty="0">
                        <a:solidFill>
                          <a:srgbClr val="000000"/>
                        </a:solidFill>
                        <a:effectLst/>
                        <a:latin typeface="+mn-lt"/>
                        <a:ea typeface="Times New Roman"/>
                        <a:cs typeface="Arial"/>
                      </a:endParaRPr>
                    </a:p>
                  </a:txBody>
                  <a:tcPr marL="7083" marR="7083" marT="7083" marB="0" anchor="ctr">
                    <a:lnT w="12700" cap="flat" cmpd="sng" algn="ctr">
                      <a:solidFill>
                        <a:srgbClr val="000000"/>
                      </a:solidFill>
                      <a:prstDash val="solid"/>
                      <a:round/>
                      <a:headEnd type="none" w="med" len="med"/>
                      <a:tailEnd type="none" w="med" len="med"/>
                    </a:lnT>
                  </a:tcPr>
                </a:tc>
                <a:tc>
                  <a:txBody>
                    <a:bodyPr/>
                    <a:lstStyle/>
                    <a:p>
                      <a:pPr>
                        <a:lnSpc>
                          <a:spcPts val="1690"/>
                        </a:lnSpc>
                        <a:spcAft>
                          <a:spcPts val="0"/>
                        </a:spcAft>
                      </a:pPr>
                      <a:r>
                        <a:rPr lang="en-US" sz="1200" b="1" kern="1200">
                          <a:solidFill>
                            <a:srgbClr val="000000"/>
                          </a:solidFill>
                          <a:effectLst/>
                          <a:latin typeface="+mn-lt"/>
                        </a:rPr>
                        <a:t>Faiza Djellakh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Coordinator – agronomist </a:t>
                      </a:r>
                      <a:endParaRPr lang="fr-FR" sz="1200" b="1">
                        <a:solidFill>
                          <a:srgbClr val="000000"/>
                        </a:solidFill>
                        <a:effectLst/>
                        <a:latin typeface="+mn-lt"/>
                        <a:ea typeface="Times New Roman"/>
                        <a:cs typeface="Arial"/>
                      </a:endParaRPr>
                    </a:p>
                  </a:txBody>
                  <a:tcPr marL="7083" marR="7083" marT="7083" marB="0" anchor="ctr"/>
                </a:tc>
              </a:tr>
              <a:tr h="208026">
                <a:tc vMerge="1">
                  <a:txBody>
                    <a:bodyPr/>
                    <a:lstStyle/>
                    <a:p>
                      <a:endParaRPr lang="fr-FR"/>
                    </a:p>
                  </a:txBody>
                  <a:tcPr/>
                </a:tc>
                <a:tc>
                  <a:txBody>
                    <a:bodyPr/>
                    <a:lstStyle/>
                    <a:p>
                      <a:pPr>
                        <a:lnSpc>
                          <a:spcPts val="1690"/>
                        </a:lnSpc>
                        <a:spcAft>
                          <a:spcPts val="0"/>
                        </a:spcAft>
                      </a:pPr>
                      <a:r>
                        <a:rPr lang="en-US" sz="1200" b="1" kern="1200">
                          <a:solidFill>
                            <a:srgbClr val="000000"/>
                          </a:solidFill>
                          <a:effectLst/>
                          <a:latin typeface="+mn-lt"/>
                        </a:rPr>
                        <a:t>Zahra Ghalem-Djender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dirty="0" smtClean="0">
                          <a:solidFill>
                            <a:srgbClr val="000000"/>
                          </a:solidFill>
                          <a:effectLst/>
                          <a:latin typeface="+mn-lt"/>
                        </a:rPr>
                        <a:t>Agro-economist- </a:t>
                      </a:r>
                      <a:r>
                        <a:rPr lang="en-US" sz="1200" b="1" kern="1200" dirty="0">
                          <a:solidFill>
                            <a:srgbClr val="000000"/>
                          </a:solidFill>
                          <a:effectLst/>
                          <a:latin typeface="+mn-lt"/>
                        </a:rPr>
                        <a:t>ITGC </a:t>
                      </a:r>
                      <a:r>
                        <a:rPr lang="en-US" sz="1200" b="1" kern="1200" dirty="0" err="1">
                          <a:solidFill>
                            <a:srgbClr val="000000"/>
                          </a:solidFill>
                          <a:effectLst/>
                          <a:latin typeface="+mn-lt"/>
                        </a:rPr>
                        <a:t>Algier</a:t>
                      </a:r>
                      <a:r>
                        <a:rPr lang="fr-FR" sz="1200" b="1" kern="1200" dirty="0">
                          <a:solidFill>
                            <a:srgbClr val="000000"/>
                          </a:solidFill>
                          <a:effectLst/>
                          <a:latin typeface="+mn-lt"/>
                        </a:rPr>
                        <a:t>s</a:t>
                      </a:r>
                      <a:endParaRPr lang="fr-FR" sz="1200" b="1" dirty="0">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fr-FR" sz="1200" b="1" kern="1200">
                          <a:solidFill>
                            <a:srgbClr val="000000"/>
                          </a:solidFill>
                          <a:effectLst/>
                          <a:latin typeface="+mn-lt"/>
                        </a:rPr>
                        <a:t>Souici Malika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Agronomist - ITGC Algier</a:t>
                      </a:r>
                      <a:r>
                        <a:rPr lang="fr-FR" sz="1200" b="1" kern="1200">
                          <a:solidFill>
                            <a:srgbClr val="000000"/>
                          </a:solidFill>
                          <a:effectLst/>
                          <a:latin typeface="+mn-lt"/>
                        </a:rPr>
                        <a:t>s</a:t>
                      </a:r>
                      <a:endParaRPr lang="fr-FR" sz="1200" b="1">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a:solidFill>
                            <a:srgbClr val="000000"/>
                          </a:solidFill>
                          <a:effectLst/>
                          <a:latin typeface="+mn-lt"/>
                        </a:rPr>
                        <a:t>Boukhobza Nawel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dirty="0" smtClean="0">
                          <a:solidFill>
                            <a:srgbClr val="000000"/>
                          </a:solidFill>
                          <a:effectLst/>
                          <a:latin typeface="+mn-lt"/>
                        </a:rPr>
                        <a:t>Agro-economist- </a:t>
                      </a:r>
                      <a:r>
                        <a:rPr lang="en-US" sz="1200" b="1" kern="1200" dirty="0">
                          <a:solidFill>
                            <a:srgbClr val="000000"/>
                          </a:solidFill>
                          <a:effectLst/>
                          <a:latin typeface="+mn-lt"/>
                        </a:rPr>
                        <a:t>ITGC </a:t>
                      </a:r>
                      <a:r>
                        <a:rPr lang="en-US" sz="1200" b="1" kern="1200" dirty="0" err="1">
                          <a:solidFill>
                            <a:srgbClr val="000000"/>
                          </a:solidFill>
                          <a:effectLst/>
                          <a:latin typeface="+mn-lt"/>
                        </a:rPr>
                        <a:t>Algier</a:t>
                      </a:r>
                      <a:r>
                        <a:rPr lang="fr-FR" sz="1200" b="1" kern="1200" dirty="0">
                          <a:solidFill>
                            <a:srgbClr val="000000"/>
                          </a:solidFill>
                          <a:effectLst/>
                          <a:latin typeface="+mn-lt"/>
                        </a:rPr>
                        <a:t>s</a:t>
                      </a:r>
                      <a:endParaRPr lang="fr-FR" sz="1200" b="1" dirty="0">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dirty="0" err="1">
                          <a:solidFill>
                            <a:srgbClr val="000000"/>
                          </a:solidFill>
                          <a:effectLst/>
                          <a:latin typeface="+mn-lt"/>
                        </a:rPr>
                        <a:t>Chaou</a:t>
                      </a:r>
                      <a:r>
                        <a:rPr lang="en-US" sz="1200" b="1" kern="1200" dirty="0">
                          <a:solidFill>
                            <a:srgbClr val="000000"/>
                          </a:solidFill>
                          <a:effectLst/>
                          <a:latin typeface="+mn-lt"/>
                        </a:rPr>
                        <a:t> </a:t>
                      </a:r>
                      <a:r>
                        <a:rPr lang="en-US" sz="1200" b="1" kern="1200" dirty="0" err="1">
                          <a:solidFill>
                            <a:srgbClr val="000000"/>
                          </a:solidFill>
                          <a:effectLst/>
                          <a:latin typeface="+mn-lt"/>
                        </a:rPr>
                        <a:t>lydia</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Agronomist - ITGC Algier</a:t>
                      </a:r>
                      <a:r>
                        <a:rPr lang="fr-FR" sz="1200" b="1" kern="1200">
                          <a:solidFill>
                            <a:srgbClr val="000000"/>
                          </a:solidFill>
                          <a:effectLst/>
                          <a:latin typeface="+mn-lt"/>
                        </a:rPr>
                        <a:t>s</a:t>
                      </a:r>
                      <a:endParaRPr lang="fr-FR" sz="1200" b="1">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dirty="0" err="1">
                          <a:solidFill>
                            <a:srgbClr val="000000"/>
                          </a:solidFill>
                          <a:effectLst/>
                          <a:latin typeface="+mn-lt"/>
                        </a:rPr>
                        <a:t>Benlakhel</a:t>
                      </a:r>
                      <a:r>
                        <a:rPr lang="en-US" sz="1200" b="1" kern="1200" dirty="0">
                          <a:solidFill>
                            <a:srgbClr val="000000"/>
                          </a:solidFill>
                          <a:effectLst/>
                          <a:latin typeface="+mn-lt"/>
                        </a:rPr>
                        <a:t> </a:t>
                      </a:r>
                      <a:r>
                        <a:rPr lang="en-US" sz="1200" b="1" kern="1200" dirty="0" err="1">
                          <a:solidFill>
                            <a:srgbClr val="000000"/>
                          </a:solidFill>
                          <a:effectLst/>
                          <a:latin typeface="+mn-lt"/>
                        </a:rPr>
                        <a:t>Zohra</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dirty="0">
                          <a:solidFill>
                            <a:srgbClr val="000000"/>
                          </a:solidFill>
                          <a:effectLst/>
                          <a:latin typeface="+mn-lt"/>
                        </a:rPr>
                        <a:t>Agroforest - ITGC </a:t>
                      </a:r>
                      <a:r>
                        <a:rPr lang="en-US" sz="1200" b="1" kern="1200" dirty="0" err="1">
                          <a:solidFill>
                            <a:srgbClr val="000000"/>
                          </a:solidFill>
                          <a:effectLst/>
                          <a:latin typeface="+mn-lt"/>
                        </a:rPr>
                        <a:t>Algier</a:t>
                      </a:r>
                      <a:r>
                        <a:rPr lang="fr-FR" sz="1200" b="1" kern="1200" dirty="0">
                          <a:solidFill>
                            <a:srgbClr val="000000"/>
                          </a:solidFill>
                          <a:effectLst/>
                          <a:latin typeface="+mn-lt"/>
                        </a:rPr>
                        <a:t>s</a:t>
                      </a:r>
                      <a:endParaRPr lang="fr-FR" sz="1200" b="1" dirty="0">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dirty="0" err="1">
                          <a:solidFill>
                            <a:srgbClr val="000000"/>
                          </a:solidFill>
                          <a:effectLst/>
                          <a:latin typeface="+mn-lt"/>
                        </a:rPr>
                        <a:t>Djamila</a:t>
                      </a:r>
                      <a:r>
                        <a:rPr lang="en-US" sz="1200" b="1" kern="1200" dirty="0">
                          <a:solidFill>
                            <a:srgbClr val="000000"/>
                          </a:solidFill>
                          <a:effectLst/>
                          <a:latin typeface="+mn-lt"/>
                        </a:rPr>
                        <a:t> </a:t>
                      </a:r>
                      <a:r>
                        <a:rPr lang="en-US" sz="1200" b="1" kern="1200" dirty="0" err="1">
                          <a:solidFill>
                            <a:srgbClr val="000000"/>
                          </a:solidFill>
                          <a:effectLst/>
                          <a:latin typeface="+mn-lt"/>
                        </a:rPr>
                        <a:t>Siad</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dirty="0" smtClean="0">
                          <a:solidFill>
                            <a:srgbClr val="000000"/>
                          </a:solidFill>
                          <a:effectLst/>
                          <a:latin typeface="+mn-lt"/>
                        </a:rPr>
                        <a:t>Soil scientist  </a:t>
                      </a:r>
                      <a:r>
                        <a:rPr lang="en-US" sz="1200" b="1" kern="1200" dirty="0">
                          <a:solidFill>
                            <a:srgbClr val="000000"/>
                          </a:solidFill>
                          <a:effectLst/>
                          <a:latin typeface="+mn-lt"/>
                        </a:rPr>
                        <a:t>– ITGC </a:t>
                      </a:r>
                      <a:r>
                        <a:rPr lang="en-US" sz="1200" b="1" kern="1200" dirty="0" err="1">
                          <a:solidFill>
                            <a:srgbClr val="000000"/>
                          </a:solidFill>
                          <a:effectLst/>
                          <a:latin typeface="+mn-lt"/>
                        </a:rPr>
                        <a:t>Algier</a:t>
                      </a:r>
                      <a:r>
                        <a:rPr lang="fr-FR" sz="1200" b="1" kern="1200" dirty="0">
                          <a:solidFill>
                            <a:srgbClr val="000000"/>
                          </a:solidFill>
                          <a:effectLst/>
                          <a:latin typeface="+mn-lt"/>
                        </a:rPr>
                        <a:t>s</a:t>
                      </a:r>
                      <a:endParaRPr lang="fr-FR" sz="1200" b="1" dirty="0">
                        <a:solidFill>
                          <a:srgbClr val="000000"/>
                        </a:solidFill>
                        <a:effectLst/>
                        <a:latin typeface="+mn-lt"/>
                        <a:ea typeface="Times New Roman"/>
                        <a:cs typeface="Arial"/>
                      </a:endParaRPr>
                    </a:p>
                  </a:txBody>
                  <a:tcPr marL="5000" marR="5000" marT="5000" marB="0" anchor="ctr"/>
                </a:tc>
              </a:tr>
              <a:tr h="137970">
                <a:tc vMerge="1">
                  <a:txBody>
                    <a:bodyPr/>
                    <a:lstStyle/>
                    <a:p>
                      <a:endParaRPr lang="fr-FR"/>
                    </a:p>
                  </a:txBody>
                  <a:tcPr/>
                </a:tc>
                <a:tc>
                  <a:txBody>
                    <a:bodyPr/>
                    <a:lstStyle/>
                    <a:p>
                      <a:pPr>
                        <a:lnSpc>
                          <a:spcPts val="1690"/>
                        </a:lnSpc>
                        <a:spcAft>
                          <a:spcPts val="0"/>
                        </a:spcAft>
                      </a:pPr>
                      <a:r>
                        <a:rPr lang="en-US" sz="1200" b="1" kern="1200" dirty="0">
                          <a:solidFill>
                            <a:srgbClr val="000000"/>
                          </a:solidFill>
                          <a:effectLst/>
                          <a:latin typeface="+mn-lt"/>
                        </a:rPr>
                        <a:t>Mustapha </a:t>
                      </a:r>
                      <a:r>
                        <a:rPr lang="en-US" sz="1200" b="1" kern="1200" dirty="0" err="1">
                          <a:solidFill>
                            <a:srgbClr val="000000"/>
                          </a:solidFill>
                          <a:effectLst/>
                          <a:latin typeface="+mn-lt"/>
                        </a:rPr>
                        <a:t>Bouhaouchine</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a:solidFill>
                            <a:srgbClr val="000000"/>
                          </a:solidFill>
                          <a:effectLst/>
                          <a:latin typeface="+mn-lt"/>
                        </a:rPr>
                        <a:t>Livestock</a:t>
                      </a:r>
                      <a:r>
                        <a:rPr lang="fr-FR" sz="1200" b="1" kern="1200" dirty="0">
                          <a:solidFill>
                            <a:srgbClr val="000000"/>
                          </a:solidFill>
                          <a:effectLst/>
                          <a:latin typeface="+mn-lt"/>
                        </a:rPr>
                        <a:t> - Directeur ITGC/ station </a:t>
                      </a:r>
                      <a:r>
                        <a:rPr lang="fr-FR" sz="1200" b="1" kern="1200" dirty="0" err="1">
                          <a:solidFill>
                            <a:srgbClr val="000000"/>
                          </a:solidFill>
                          <a:effectLst/>
                          <a:latin typeface="+mn-lt"/>
                        </a:rPr>
                        <a:t>Algiers</a:t>
                      </a:r>
                      <a:r>
                        <a:rPr lang="fr-FR"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fr-FR" sz="1200" b="1" kern="1200" dirty="0" err="1">
                          <a:solidFill>
                            <a:srgbClr val="000000"/>
                          </a:solidFill>
                          <a:effectLst/>
                          <a:latin typeface="+mn-lt"/>
                        </a:rPr>
                        <a:t>Tissekrat</a:t>
                      </a:r>
                      <a:r>
                        <a:rPr lang="fr-FR" sz="1200" b="1" kern="1200" dirty="0">
                          <a:solidFill>
                            <a:srgbClr val="000000"/>
                          </a:solidFill>
                          <a:effectLst/>
                          <a:latin typeface="+mn-lt"/>
                        </a:rPr>
                        <a:t> </a:t>
                      </a:r>
                      <a:r>
                        <a:rPr lang="fr-FR" sz="1200" b="1" kern="1200" dirty="0" err="1">
                          <a:solidFill>
                            <a:srgbClr val="000000"/>
                          </a:solidFill>
                          <a:effectLst/>
                          <a:latin typeface="+mn-lt"/>
                        </a:rPr>
                        <a:t>Hassina</a:t>
                      </a:r>
                      <a:r>
                        <a:rPr lang="fr-FR"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smtClean="0">
                          <a:solidFill>
                            <a:srgbClr val="000000"/>
                          </a:solidFill>
                          <a:effectLst/>
                          <a:latin typeface="+mn-lt"/>
                        </a:rPr>
                        <a:t>Agronomist</a:t>
                      </a:r>
                      <a:r>
                        <a:rPr lang="fr-FR" sz="1200" b="1" kern="1200" dirty="0" smtClean="0">
                          <a:solidFill>
                            <a:srgbClr val="000000"/>
                          </a:solidFill>
                          <a:effectLst/>
                          <a:latin typeface="+mn-lt"/>
                        </a:rPr>
                        <a:t>  </a:t>
                      </a:r>
                      <a:r>
                        <a:rPr lang="fr-FR" sz="1200" b="1" kern="1200" dirty="0">
                          <a:solidFill>
                            <a:srgbClr val="000000"/>
                          </a:solidFill>
                          <a:effectLst/>
                          <a:latin typeface="+mn-lt"/>
                        </a:rPr>
                        <a:t>– ITGC Alger</a:t>
                      </a:r>
                      <a:endParaRPr lang="fr-FR" sz="1200" b="1" dirty="0">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dirty="0" err="1">
                          <a:solidFill>
                            <a:srgbClr val="000000"/>
                          </a:solidFill>
                          <a:effectLst/>
                          <a:latin typeface="+mn-lt"/>
                        </a:rPr>
                        <a:t>Djamel</a:t>
                      </a:r>
                      <a:r>
                        <a:rPr lang="en-US" sz="1200" b="1" kern="1200" dirty="0">
                          <a:solidFill>
                            <a:srgbClr val="000000"/>
                          </a:solidFill>
                          <a:effectLst/>
                          <a:latin typeface="+mn-lt"/>
                        </a:rPr>
                        <a:t> </a:t>
                      </a:r>
                      <a:r>
                        <a:rPr lang="en-US" sz="1200" b="1" kern="1200" dirty="0" err="1">
                          <a:solidFill>
                            <a:srgbClr val="000000"/>
                          </a:solidFill>
                          <a:effectLst/>
                          <a:latin typeface="+mn-lt"/>
                        </a:rPr>
                        <a:t>Sersoub</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Directeur ITGC / station Sétif </a:t>
                      </a:r>
                      <a:endParaRPr lang="fr-FR" sz="1200" b="1">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en-US" sz="1200" b="1" kern="1200" dirty="0" err="1">
                          <a:solidFill>
                            <a:srgbClr val="000000"/>
                          </a:solidFill>
                          <a:effectLst/>
                          <a:latin typeface="+mn-lt"/>
                        </a:rPr>
                        <a:t>Hocine</a:t>
                      </a:r>
                      <a:r>
                        <a:rPr lang="en-US" sz="1200" b="1" kern="1200" dirty="0">
                          <a:solidFill>
                            <a:srgbClr val="000000"/>
                          </a:solidFill>
                          <a:effectLst/>
                          <a:latin typeface="+mn-lt"/>
                        </a:rPr>
                        <a:t> </a:t>
                      </a:r>
                      <a:r>
                        <a:rPr lang="en-US" sz="1200" b="1" kern="1200" dirty="0" err="1">
                          <a:solidFill>
                            <a:srgbClr val="000000"/>
                          </a:solidFill>
                          <a:effectLst/>
                          <a:latin typeface="+mn-lt"/>
                        </a:rPr>
                        <a:t>Bendada</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Agronomist - ITGC Sétif </a:t>
                      </a:r>
                      <a:endParaRPr lang="fr-FR" sz="1200" b="1">
                        <a:solidFill>
                          <a:srgbClr val="000000"/>
                        </a:solidFill>
                        <a:effectLst/>
                        <a:latin typeface="+mn-lt"/>
                        <a:ea typeface="Times New Roman"/>
                        <a:cs typeface="Arial"/>
                      </a:endParaRPr>
                    </a:p>
                  </a:txBody>
                  <a:tcPr marL="5000" marR="5000" marT="5000" marB="0" anchor="ctr"/>
                </a:tc>
              </a:tr>
              <a:tr h="175855">
                <a:tc vMerge="1">
                  <a:txBody>
                    <a:bodyPr/>
                    <a:lstStyle/>
                    <a:p>
                      <a:endParaRPr lang="fr-FR"/>
                    </a:p>
                  </a:txBody>
                  <a:tcPr/>
                </a:tc>
                <a:tc>
                  <a:txBody>
                    <a:bodyPr/>
                    <a:lstStyle/>
                    <a:p>
                      <a:pPr>
                        <a:lnSpc>
                          <a:spcPct val="115000"/>
                        </a:lnSpc>
                        <a:spcAft>
                          <a:spcPts val="0"/>
                        </a:spcAft>
                      </a:pPr>
                      <a:r>
                        <a:rPr lang="fr-FR" sz="1200" b="1" kern="1200" dirty="0" err="1">
                          <a:solidFill>
                            <a:srgbClr val="000000"/>
                          </a:solidFill>
                          <a:effectLst/>
                          <a:latin typeface="+mn-lt"/>
                        </a:rPr>
                        <a:t>Belguet</a:t>
                      </a:r>
                      <a:r>
                        <a:rPr lang="fr-FR" sz="1200" b="1" kern="1200" dirty="0">
                          <a:solidFill>
                            <a:srgbClr val="000000"/>
                          </a:solidFill>
                          <a:effectLst/>
                          <a:latin typeface="+mn-lt"/>
                        </a:rPr>
                        <a:t> Haroun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ct val="115000"/>
                        </a:lnSpc>
                        <a:spcAft>
                          <a:spcPts val="0"/>
                        </a:spcAft>
                      </a:pPr>
                      <a:r>
                        <a:rPr lang="en-US" sz="1200" b="1" kern="1200">
                          <a:solidFill>
                            <a:srgbClr val="000000"/>
                          </a:solidFill>
                          <a:effectLst/>
                          <a:latin typeface="+mn-lt"/>
                        </a:rPr>
                        <a:t>Agronomist - ITGC Sétif </a:t>
                      </a:r>
                      <a:endParaRPr lang="fr-FR" sz="1200" b="1">
                        <a:solidFill>
                          <a:srgbClr val="000000"/>
                        </a:solidFill>
                        <a:effectLst/>
                        <a:latin typeface="+mn-lt"/>
                        <a:ea typeface="Times New Roman"/>
                        <a:cs typeface="Arial"/>
                      </a:endParaRPr>
                    </a:p>
                  </a:txBody>
                  <a:tcPr marL="5000" marR="5000" marT="5000" marB="0" anchor="ctr"/>
                </a:tc>
              </a:tr>
              <a:tr h="208026">
                <a:tc vMerge="1">
                  <a:txBody>
                    <a:bodyPr/>
                    <a:lstStyle/>
                    <a:p>
                      <a:endParaRPr lang="fr-FR"/>
                    </a:p>
                  </a:txBody>
                  <a:tcPr/>
                </a:tc>
                <a:tc>
                  <a:txBody>
                    <a:bodyPr/>
                    <a:lstStyle/>
                    <a:p>
                      <a:pPr>
                        <a:lnSpc>
                          <a:spcPts val="1690"/>
                        </a:lnSpc>
                        <a:spcAft>
                          <a:spcPts val="0"/>
                        </a:spcAft>
                      </a:pPr>
                      <a:r>
                        <a:rPr lang="fr-FR" sz="1200" b="1" kern="1200" dirty="0" err="1">
                          <a:solidFill>
                            <a:srgbClr val="000000"/>
                          </a:solidFill>
                          <a:effectLst/>
                          <a:latin typeface="+mn-lt"/>
                        </a:rPr>
                        <a:t>Louahdi</a:t>
                      </a:r>
                      <a:r>
                        <a:rPr lang="fr-FR" sz="1200" b="1" kern="1200" dirty="0">
                          <a:solidFill>
                            <a:srgbClr val="000000"/>
                          </a:solidFill>
                          <a:effectLst/>
                          <a:latin typeface="+mn-lt"/>
                        </a:rPr>
                        <a:t> </a:t>
                      </a:r>
                      <a:r>
                        <a:rPr lang="fr-FR" sz="1200" b="1" kern="1200" dirty="0" err="1">
                          <a:solidFill>
                            <a:srgbClr val="000000"/>
                          </a:solidFill>
                          <a:effectLst/>
                          <a:latin typeface="+mn-lt"/>
                        </a:rPr>
                        <a:t>Nassereddine</a:t>
                      </a:r>
                      <a:r>
                        <a:rPr lang="fr-FR"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Machinist- ITGC Sétif </a:t>
                      </a:r>
                      <a:endParaRPr lang="fr-FR" sz="1200" b="1">
                        <a:solidFill>
                          <a:srgbClr val="000000"/>
                        </a:solidFill>
                        <a:effectLst/>
                        <a:latin typeface="+mn-lt"/>
                        <a:ea typeface="Times New Roman"/>
                        <a:cs typeface="Arial"/>
                      </a:endParaRPr>
                    </a:p>
                  </a:txBody>
                  <a:tcPr marL="5000" marR="5000" marT="5000" marB="0" anchor="ctr"/>
                </a:tc>
              </a:tr>
              <a:tr h="406680">
                <a:tc rowSpan="2">
                  <a:txBody>
                    <a:bodyPr/>
                    <a:lstStyle/>
                    <a:p>
                      <a:pPr>
                        <a:lnSpc>
                          <a:spcPct val="115000"/>
                        </a:lnSpc>
                        <a:spcAft>
                          <a:spcPts val="0"/>
                        </a:spcAft>
                      </a:pPr>
                      <a:r>
                        <a:rPr lang="en-US" sz="1200" b="1" kern="1200">
                          <a:solidFill>
                            <a:srgbClr val="000000"/>
                          </a:solidFill>
                          <a:effectLst/>
                          <a:latin typeface="+mn-lt"/>
                        </a:rPr>
                        <a:t>HCDS </a:t>
                      </a:r>
                      <a:endParaRPr lang="fr-FR" sz="1200" b="1">
                        <a:solidFill>
                          <a:srgbClr val="000000"/>
                        </a:solidFill>
                        <a:effectLst/>
                        <a:latin typeface="+mn-lt"/>
                        <a:ea typeface="Times New Roman"/>
                        <a:cs typeface="Arial"/>
                      </a:endParaRPr>
                    </a:p>
                  </a:txBody>
                  <a:tcPr marL="7083" marR="7083" marT="7083" marB="0" anchor="ctr"/>
                </a:tc>
                <a:tc>
                  <a:txBody>
                    <a:bodyPr/>
                    <a:lstStyle/>
                    <a:p>
                      <a:pPr>
                        <a:lnSpc>
                          <a:spcPct val="115000"/>
                        </a:lnSpc>
                        <a:spcAft>
                          <a:spcPts val="0"/>
                        </a:spcAft>
                      </a:pPr>
                      <a:r>
                        <a:rPr lang="en-US" sz="1200" b="1" kern="1200" dirty="0" err="1">
                          <a:solidFill>
                            <a:srgbClr val="000000"/>
                          </a:solidFill>
                          <a:effectLst/>
                          <a:latin typeface="+mn-lt"/>
                        </a:rPr>
                        <a:t>Aissa</a:t>
                      </a:r>
                      <a:r>
                        <a:rPr lang="en-US" sz="1200" b="1" kern="1200" dirty="0">
                          <a:solidFill>
                            <a:srgbClr val="000000"/>
                          </a:solidFill>
                          <a:effectLst/>
                          <a:latin typeface="+mn-lt"/>
                        </a:rPr>
                        <a:t> </a:t>
                      </a:r>
                      <a:r>
                        <a:rPr lang="en-US" sz="1200" b="1" kern="1200" dirty="0" err="1">
                          <a:solidFill>
                            <a:srgbClr val="000000"/>
                          </a:solidFill>
                          <a:effectLst/>
                          <a:latin typeface="+mn-lt"/>
                        </a:rPr>
                        <a:t>Sahraoui</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ct val="115000"/>
                        </a:lnSpc>
                        <a:spcAft>
                          <a:spcPts val="0"/>
                        </a:spcAft>
                      </a:pPr>
                      <a:r>
                        <a:rPr lang="fr-FR" sz="1200" b="1" kern="1200" dirty="0" smtClean="0">
                          <a:solidFill>
                            <a:srgbClr val="000000"/>
                          </a:solidFill>
                          <a:effectLst/>
                          <a:latin typeface="+mn-lt"/>
                        </a:rPr>
                        <a:t>Commissaire </a:t>
                      </a:r>
                      <a:r>
                        <a:rPr lang="fr-FR" sz="1200" b="1" kern="1200" dirty="0" err="1" smtClean="0">
                          <a:solidFill>
                            <a:srgbClr val="000000"/>
                          </a:solidFill>
                          <a:effectLst/>
                          <a:latin typeface="+mn-lt"/>
                        </a:rPr>
                        <a:t>Regional</a:t>
                      </a:r>
                      <a:r>
                        <a:rPr lang="fr-FR" sz="1200" b="1" kern="1200" dirty="0" smtClean="0">
                          <a:solidFill>
                            <a:srgbClr val="000000"/>
                          </a:solidFill>
                          <a:effectLst/>
                          <a:latin typeface="+mn-lt"/>
                        </a:rPr>
                        <a:t> – </a:t>
                      </a:r>
                      <a:r>
                        <a:rPr lang="fr-FR" sz="1200" b="1" kern="1200" dirty="0" err="1" smtClean="0">
                          <a:solidFill>
                            <a:srgbClr val="000000"/>
                          </a:solidFill>
                          <a:effectLst/>
                          <a:latin typeface="+mn-lt"/>
                        </a:rPr>
                        <a:t>Rangland</a:t>
                      </a:r>
                      <a:r>
                        <a:rPr lang="fr-FR" sz="1200" b="1" kern="1200" baseline="0" dirty="0" smtClean="0">
                          <a:solidFill>
                            <a:srgbClr val="000000"/>
                          </a:solidFill>
                          <a:effectLst/>
                          <a:latin typeface="+mn-lt"/>
                        </a:rPr>
                        <a:t> institut « </a:t>
                      </a:r>
                      <a:r>
                        <a:rPr lang="fr-FR" sz="1200" b="1" kern="1200" dirty="0" smtClean="0">
                          <a:solidFill>
                            <a:srgbClr val="000000"/>
                          </a:solidFill>
                          <a:effectLst/>
                          <a:latin typeface="+mn-lt"/>
                        </a:rPr>
                        <a:t>Haut </a:t>
                      </a:r>
                      <a:r>
                        <a:rPr lang="fr-FR" sz="1200" b="1" kern="1200" dirty="0">
                          <a:solidFill>
                            <a:srgbClr val="000000"/>
                          </a:solidFill>
                          <a:effectLst/>
                          <a:latin typeface="+mn-lt"/>
                        </a:rPr>
                        <a:t>Commissariat au Développement de la Steppe </a:t>
                      </a:r>
                      <a:r>
                        <a:rPr lang="fr-FR" sz="1200" b="1" kern="1200" dirty="0" smtClean="0">
                          <a:solidFill>
                            <a:srgbClr val="000000"/>
                          </a:solidFill>
                          <a:effectLst/>
                          <a:latin typeface="+mn-lt"/>
                        </a:rPr>
                        <a:t>« M’</a:t>
                      </a:r>
                      <a:r>
                        <a:rPr lang="fr-FR" sz="1200" b="1" kern="1200" dirty="0" err="1" smtClean="0">
                          <a:solidFill>
                            <a:srgbClr val="000000"/>
                          </a:solidFill>
                          <a:effectLst/>
                          <a:latin typeface="+mn-lt"/>
                        </a:rPr>
                        <a:t>sila</a:t>
                      </a:r>
                      <a:r>
                        <a:rPr lang="fr-FR" sz="1200" b="1" kern="1200" dirty="0" smtClean="0">
                          <a:solidFill>
                            <a:srgbClr val="000000"/>
                          </a:solidFill>
                          <a:effectLst/>
                          <a:latin typeface="+mn-lt"/>
                        </a:rPr>
                        <a:t> </a:t>
                      </a:r>
                      <a:endParaRPr lang="fr-FR" sz="1200" b="1" dirty="0">
                        <a:solidFill>
                          <a:srgbClr val="000000"/>
                        </a:solidFill>
                        <a:effectLst/>
                        <a:latin typeface="+mn-lt"/>
                        <a:ea typeface="Times New Roman"/>
                        <a:cs typeface="Arial"/>
                      </a:endParaRPr>
                    </a:p>
                  </a:txBody>
                  <a:tcPr marL="7083" marR="7083" marT="7083" marB="0" anchor="ctr"/>
                </a:tc>
              </a:tr>
              <a:tr h="208026">
                <a:tc vMerge="1">
                  <a:txBody>
                    <a:bodyPr/>
                    <a:lstStyle/>
                    <a:p>
                      <a:endParaRPr lang="fr-FR"/>
                    </a:p>
                  </a:txBody>
                  <a:tcPr/>
                </a:tc>
                <a:tc>
                  <a:txBody>
                    <a:bodyPr/>
                    <a:lstStyle/>
                    <a:p>
                      <a:pPr>
                        <a:lnSpc>
                          <a:spcPts val="1690"/>
                        </a:lnSpc>
                        <a:spcAft>
                          <a:spcPts val="0"/>
                        </a:spcAft>
                      </a:pPr>
                      <a:r>
                        <a:rPr lang="en-US" sz="1200" b="1" kern="1200">
                          <a:solidFill>
                            <a:srgbClr val="000000"/>
                          </a:solidFill>
                          <a:effectLst/>
                          <a:latin typeface="+mn-lt"/>
                        </a:rPr>
                        <a:t>Abdewahab Taibi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smtClean="0">
                          <a:solidFill>
                            <a:srgbClr val="000000"/>
                          </a:solidFill>
                          <a:effectLst/>
                          <a:latin typeface="+mn-lt"/>
                        </a:rPr>
                        <a:t>Technician</a:t>
                      </a:r>
                      <a:r>
                        <a:rPr lang="fr-FR" sz="1200" b="1" kern="1200" dirty="0" smtClean="0">
                          <a:solidFill>
                            <a:srgbClr val="000000"/>
                          </a:solidFill>
                          <a:effectLst/>
                          <a:latin typeface="+mn-lt"/>
                        </a:rPr>
                        <a:t> (</a:t>
                      </a:r>
                      <a:r>
                        <a:rPr lang="fr-FR" sz="1200" b="1" kern="1200" dirty="0" err="1" smtClean="0">
                          <a:solidFill>
                            <a:srgbClr val="000000"/>
                          </a:solidFill>
                          <a:effectLst/>
                          <a:latin typeface="+mn-lt"/>
                        </a:rPr>
                        <a:t>agronomist</a:t>
                      </a:r>
                      <a:r>
                        <a:rPr lang="fr-FR" sz="1200" b="1" kern="1200" dirty="0" smtClean="0">
                          <a:solidFill>
                            <a:srgbClr val="000000"/>
                          </a:solidFill>
                          <a:effectLst/>
                          <a:latin typeface="+mn-lt"/>
                        </a:rPr>
                        <a:t>)</a:t>
                      </a:r>
                      <a:endParaRPr lang="fr-FR" sz="1200" b="1" dirty="0">
                        <a:solidFill>
                          <a:srgbClr val="000000"/>
                        </a:solidFill>
                        <a:effectLst/>
                        <a:latin typeface="+mn-lt"/>
                        <a:ea typeface="Times New Roman"/>
                        <a:cs typeface="Arial"/>
                      </a:endParaRPr>
                    </a:p>
                  </a:txBody>
                  <a:tcPr marL="5000" marR="5000" marT="5000" marB="0" anchor="ctr"/>
                </a:tc>
              </a:tr>
              <a:tr h="209988">
                <a:tc>
                  <a:txBody>
                    <a:bodyPr/>
                    <a:lstStyle/>
                    <a:p>
                      <a:pPr>
                        <a:lnSpc>
                          <a:spcPts val="1690"/>
                        </a:lnSpc>
                        <a:spcAft>
                          <a:spcPts val="0"/>
                        </a:spcAft>
                      </a:pPr>
                      <a:r>
                        <a:rPr lang="en-US" sz="1200" b="1" kern="1200">
                          <a:solidFill>
                            <a:srgbClr val="000000"/>
                          </a:solidFill>
                          <a:effectLst/>
                          <a:latin typeface="+mn-lt"/>
                        </a:rPr>
                        <a:t>ITLEV </a:t>
                      </a:r>
                      <a:endParaRPr lang="fr-FR" sz="1200" b="1">
                        <a:solidFill>
                          <a:srgbClr val="000000"/>
                        </a:solidFill>
                        <a:effectLst/>
                        <a:latin typeface="+mn-lt"/>
                        <a:ea typeface="Times New Roman"/>
                        <a:cs typeface="Arial"/>
                      </a:endParaRPr>
                    </a:p>
                  </a:txBody>
                  <a:tcPr marL="7083" marR="7083" marT="7083" marB="0" anchor="ctr"/>
                </a:tc>
                <a:tc>
                  <a:txBody>
                    <a:bodyPr/>
                    <a:lstStyle/>
                    <a:p>
                      <a:pPr>
                        <a:lnSpc>
                          <a:spcPts val="1690"/>
                        </a:lnSpc>
                        <a:spcAft>
                          <a:spcPts val="0"/>
                        </a:spcAft>
                      </a:pPr>
                      <a:r>
                        <a:rPr lang="en-US" sz="1200" b="1" kern="1200">
                          <a:solidFill>
                            <a:srgbClr val="000000"/>
                          </a:solidFill>
                          <a:effectLst/>
                          <a:latin typeface="+mn-lt"/>
                        </a:rPr>
                        <a:t>Hamza Benmakhlouf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en-US" sz="1200" b="1" kern="1200">
                          <a:solidFill>
                            <a:srgbClr val="000000"/>
                          </a:solidFill>
                          <a:effectLst/>
                          <a:latin typeface="+mn-lt"/>
                        </a:rPr>
                        <a:t>Livestock ITELV / Station Ain M'Sila </a:t>
                      </a:r>
                      <a:endParaRPr lang="fr-FR" sz="1200" b="1">
                        <a:solidFill>
                          <a:srgbClr val="000000"/>
                        </a:solidFill>
                        <a:effectLst/>
                        <a:latin typeface="+mn-lt"/>
                        <a:ea typeface="Times New Roman"/>
                        <a:cs typeface="Arial"/>
                      </a:endParaRPr>
                    </a:p>
                  </a:txBody>
                  <a:tcPr marL="7083" marR="7083" marT="7083" marB="0" anchor="ctr"/>
                </a:tc>
              </a:tr>
              <a:tr h="222527">
                <a:tc rowSpan="3">
                  <a:txBody>
                    <a:bodyPr/>
                    <a:lstStyle/>
                    <a:p>
                      <a:pPr>
                        <a:lnSpc>
                          <a:spcPts val="1690"/>
                        </a:lnSpc>
                        <a:spcAft>
                          <a:spcPts val="0"/>
                        </a:spcAft>
                      </a:pPr>
                      <a:r>
                        <a:rPr lang="en-US" sz="1200" b="1" kern="1200" dirty="0">
                          <a:solidFill>
                            <a:srgbClr val="000000"/>
                          </a:solidFill>
                          <a:effectLst/>
                          <a:latin typeface="+mn-lt"/>
                        </a:rPr>
                        <a:t>DSA </a:t>
                      </a:r>
                      <a:endParaRPr lang="fr-FR" sz="1200" b="1" dirty="0">
                        <a:solidFill>
                          <a:srgbClr val="000000"/>
                        </a:solidFill>
                        <a:effectLst/>
                        <a:latin typeface="+mn-lt"/>
                        <a:ea typeface="Times New Roman"/>
                        <a:cs typeface="Arial"/>
                      </a:endParaRPr>
                    </a:p>
                  </a:txBody>
                  <a:tcPr marL="7083" marR="7083" marT="7083" marB="0" anchor="ctr"/>
                </a:tc>
                <a:tc>
                  <a:txBody>
                    <a:bodyPr/>
                    <a:lstStyle/>
                    <a:p>
                      <a:pPr>
                        <a:lnSpc>
                          <a:spcPts val="1690"/>
                        </a:lnSpc>
                        <a:spcAft>
                          <a:spcPts val="0"/>
                        </a:spcAft>
                      </a:pPr>
                      <a:r>
                        <a:rPr lang="en-US" sz="1200" b="1" kern="1200">
                          <a:solidFill>
                            <a:srgbClr val="000000"/>
                          </a:solidFill>
                          <a:effectLst/>
                          <a:latin typeface="+mn-lt"/>
                        </a:rPr>
                        <a:t>Ali Chikouche-Hamina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a:solidFill>
                            <a:srgbClr val="000000"/>
                          </a:solidFill>
                          <a:effectLst/>
                          <a:latin typeface="+mn-lt"/>
                        </a:rPr>
                        <a:t>Direction des Services Agricoles de M'sila </a:t>
                      </a:r>
                      <a:endParaRPr lang="fr-FR" sz="1200" b="1">
                        <a:solidFill>
                          <a:srgbClr val="000000"/>
                        </a:solidFill>
                        <a:effectLst/>
                        <a:latin typeface="+mn-lt"/>
                        <a:ea typeface="Times New Roman"/>
                        <a:cs typeface="Arial"/>
                      </a:endParaRPr>
                    </a:p>
                  </a:txBody>
                  <a:tcPr marL="7083" marR="7083" marT="7083" marB="0" anchor="ctr"/>
                </a:tc>
              </a:tr>
              <a:tr h="184847">
                <a:tc vMerge="1">
                  <a:txBody>
                    <a:bodyPr/>
                    <a:lstStyle/>
                    <a:p>
                      <a:endParaRPr lang="fr-FR"/>
                    </a:p>
                  </a:txBody>
                  <a:tcPr/>
                </a:tc>
                <a:tc>
                  <a:txBody>
                    <a:bodyPr/>
                    <a:lstStyle/>
                    <a:p>
                      <a:pPr>
                        <a:lnSpc>
                          <a:spcPts val="1690"/>
                        </a:lnSpc>
                        <a:spcAft>
                          <a:spcPts val="0"/>
                        </a:spcAft>
                      </a:pPr>
                      <a:r>
                        <a:rPr lang="fr-FR" sz="1200" b="1" kern="1200">
                          <a:solidFill>
                            <a:srgbClr val="000000"/>
                          </a:solidFill>
                          <a:effectLst/>
                          <a:latin typeface="+mn-lt"/>
                        </a:rPr>
                        <a:t>Zeghlache Ahamed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smtClean="0">
                          <a:solidFill>
                            <a:srgbClr val="000000"/>
                          </a:solidFill>
                          <a:effectLst/>
                          <a:latin typeface="+mn-lt"/>
                        </a:rPr>
                        <a:t>Technician</a:t>
                      </a:r>
                      <a:r>
                        <a:rPr lang="fr-FR" sz="1200" b="1" kern="1200" dirty="0" smtClean="0">
                          <a:solidFill>
                            <a:srgbClr val="000000"/>
                          </a:solidFill>
                          <a:effectLst/>
                          <a:latin typeface="+mn-lt"/>
                        </a:rPr>
                        <a:t> </a:t>
                      </a:r>
                      <a:r>
                        <a:rPr lang="fr-FR" sz="1200" b="1" kern="1200" dirty="0">
                          <a:solidFill>
                            <a:srgbClr val="000000"/>
                          </a:solidFill>
                          <a:effectLst/>
                          <a:latin typeface="+mn-lt"/>
                        </a:rPr>
                        <a:t>/ at Subdivision de </a:t>
                      </a:r>
                      <a:r>
                        <a:rPr lang="fr-FR" sz="1200" b="1" kern="1200" dirty="0" err="1">
                          <a:solidFill>
                            <a:srgbClr val="000000"/>
                          </a:solidFill>
                          <a:effectLst/>
                          <a:latin typeface="+mn-lt"/>
                        </a:rPr>
                        <a:t>Ouled</a:t>
                      </a:r>
                      <a:r>
                        <a:rPr lang="fr-FR" sz="1200" b="1" kern="1200" dirty="0">
                          <a:solidFill>
                            <a:srgbClr val="000000"/>
                          </a:solidFill>
                          <a:effectLst/>
                          <a:latin typeface="+mn-lt"/>
                        </a:rPr>
                        <a:t> Mansour </a:t>
                      </a:r>
                      <a:endParaRPr lang="fr-FR" sz="1200" b="1" dirty="0">
                        <a:solidFill>
                          <a:srgbClr val="000000"/>
                        </a:solidFill>
                        <a:effectLst/>
                        <a:latin typeface="+mn-lt"/>
                        <a:ea typeface="Times New Roman"/>
                        <a:cs typeface="Arial"/>
                      </a:endParaRPr>
                    </a:p>
                  </a:txBody>
                  <a:tcPr marL="5000" marR="5000" marT="5000" marB="0" anchor="ctr"/>
                </a:tc>
              </a:tr>
              <a:tr h="149179">
                <a:tc vMerge="1">
                  <a:txBody>
                    <a:bodyPr/>
                    <a:lstStyle/>
                    <a:p>
                      <a:endParaRPr lang="fr-FR"/>
                    </a:p>
                  </a:txBody>
                  <a:tcPr/>
                </a:tc>
                <a:tc>
                  <a:txBody>
                    <a:bodyPr/>
                    <a:lstStyle/>
                    <a:p>
                      <a:pPr>
                        <a:lnSpc>
                          <a:spcPts val="1690"/>
                        </a:lnSpc>
                        <a:spcAft>
                          <a:spcPts val="0"/>
                        </a:spcAft>
                      </a:pPr>
                      <a:r>
                        <a:rPr lang="fr-FR" sz="1200" b="1" kern="1200">
                          <a:solidFill>
                            <a:srgbClr val="000000"/>
                          </a:solidFill>
                          <a:effectLst/>
                          <a:latin typeface="+mn-lt"/>
                        </a:rPr>
                        <a:t>Chaaraoui Abdelkrim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smtClean="0">
                          <a:solidFill>
                            <a:srgbClr val="000000"/>
                          </a:solidFill>
                          <a:effectLst/>
                          <a:latin typeface="+mn-lt"/>
                        </a:rPr>
                        <a:t>Technician</a:t>
                      </a:r>
                      <a:r>
                        <a:rPr lang="fr-FR" sz="1200" b="1" kern="1200" dirty="0" smtClean="0">
                          <a:solidFill>
                            <a:srgbClr val="000000"/>
                          </a:solidFill>
                          <a:effectLst/>
                          <a:latin typeface="+mn-lt"/>
                        </a:rPr>
                        <a:t> </a:t>
                      </a:r>
                      <a:r>
                        <a:rPr lang="fr-FR" sz="1200" b="1" kern="1200" dirty="0">
                          <a:solidFill>
                            <a:srgbClr val="000000"/>
                          </a:solidFill>
                          <a:effectLst/>
                          <a:latin typeface="+mn-lt"/>
                        </a:rPr>
                        <a:t>/ </a:t>
                      </a:r>
                      <a:r>
                        <a:rPr lang="fr-FR" sz="1200" b="1" kern="1200" dirty="0" err="1">
                          <a:solidFill>
                            <a:srgbClr val="000000"/>
                          </a:solidFill>
                          <a:effectLst/>
                          <a:latin typeface="+mn-lt"/>
                        </a:rPr>
                        <a:t>atSubdivision</a:t>
                      </a:r>
                      <a:r>
                        <a:rPr lang="fr-FR" sz="1200" b="1" kern="1200" dirty="0">
                          <a:solidFill>
                            <a:srgbClr val="000000"/>
                          </a:solidFill>
                          <a:effectLst/>
                          <a:latin typeface="+mn-lt"/>
                        </a:rPr>
                        <a:t> d’Ain El </a:t>
                      </a:r>
                      <a:r>
                        <a:rPr lang="fr-FR" sz="1200" b="1" kern="1200" dirty="0" err="1">
                          <a:solidFill>
                            <a:srgbClr val="000000"/>
                          </a:solidFill>
                          <a:effectLst/>
                          <a:latin typeface="+mn-lt"/>
                        </a:rPr>
                        <a:t>Khadra</a:t>
                      </a:r>
                      <a:r>
                        <a:rPr lang="fr-FR"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r>
              <a:tr h="166197">
                <a:tc rowSpan="2">
                  <a:txBody>
                    <a:bodyPr/>
                    <a:lstStyle/>
                    <a:p>
                      <a:pPr>
                        <a:lnSpc>
                          <a:spcPct val="115000"/>
                        </a:lnSpc>
                        <a:spcAft>
                          <a:spcPts val="0"/>
                        </a:spcAft>
                      </a:pPr>
                      <a:r>
                        <a:rPr lang="en-US" sz="1200" b="1" kern="1200">
                          <a:solidFill>
                            <a:srgbClr val="000000"/>
                          </a:solidFill>
                          <a:effectLst/>
                          <a:latin typeface="+mn-lt"/>
                        </a:rPr>
                        <a:t>DGF/UGP M’sila </a:t>
                      </a:r>
                      <a:endParaRPr lang="fr-FR" sz="1200" b="1">
                        <a:solidFill>
                          <a:srgbClr val="000000"/>
                        </a:solidFill>
                        <a:effectLst/>
                        <a:latin typeface="+mn-lt"/>
                        <a:ea typeface="Times New Roman"/>
                        <a:cs typeface="Arial"/>
                      </a:endParaRPr>
                    </a:p>
                  </a:txBody>
                  <a:tcPr marL="7083" marR="7083" marT="7083" marB="0" anchor="ctr"/>
                </a:tc>
                <a:tc>
                  <a:txBody>
                    <a:bodyPr/>
                    <a:lstStyle/>
                    <a:p>
                      <a:pPr>
                        <a:lnSpc>
                          <a:spcPct val="115000"/>
                        </a:lnSpc>
                        <a:spcAft>
                          <a:spcPts val="0"/>
                        </a:spcAft>
                      </a:pPr>
                      <a:r>
                        <a:rPr lang="en-US" sz="1200" b="1" kern="1200">
                          <a:solidFill>
                            <a:srgbClr val="000000"/>
                          </a:solidFill>
                          <a:effectLst/>
                          <a:latin typeface="+mn-lt"/>
                        </a:rPr>
                        <a:t>Ammar Zahaf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ct val="115000"/>
                        </a:lnSpc>
                        <a:spcAft>
                          <a:spcPts val="0"/>
                        </a:spcAft>
                      </a:pPr>
                      <a:r>
                        <a:rPr lang="en-US" sz="1200" b="1" kern="1200">
                          <a:solidFill>
                            <a:srgbClr val="000000"/>
                          </a:solidFill>
                          <a:effectLst/>
                          <a:latin typeface="+mn-lt"/>
                        </a:rPr>
                        <a:t>Director UGP M’sila </a:t>
                      </a:r>
                      <a:endParaRPr lang="fr-FR" sz="1200" b="1">
                        <a:solidFill>
                          <a:srgbClr val="000000"/>
                        </a:solidFill>
                        <a:effectLst/>
                        <a:latin typeface="+mn-lt"/>
                        <a:ea typeface="Times New Roman"/>
                        <a:cs typeface="Arial"/>
                      </a:endParaRPr>
                    </a:p>
                  </a:txBody>
                  <a:tcPr marL="7083" marR="7083" marT="7083" marB="0" anchor="ctr"/>
                </a:tc>
              </a:tr>
              <a:tr h="208026">
                <a:tc vMerge="1">
                  <a:txBody>
                    <a:bodyPr/>
                    <a:lstStyle/>
                    <a:p>
                      <a:endParaRPr lang="fr-FR"/>
                    </a:p>
                  </a:txBody>
                  <a:tcPr/>
                </a:tc>
                <a:tc>
                  <a:txBody>
                    <a:bodyPr/>
                    <a:lstStyle/>
                    <a:p>
                      <a:pPr>
                        <a:lnSpc>
                          <a:spcPts val="1690"/>
                        </a:lnSpc>
                        <a:spcAft>
                          <a:spcPts val="0"/>
                        </a:spcAft>
                      </a:pPr>
                      <a:r>
                        <a:rPr lang="en-US" sz="1200" b="1" kern="1200">
                          <a:solidFill>
                            <a:srgbClr val="000000"/>
                          </a:solidFill>
                          <a:effectLst/>
                          <a:latin typeface="+mn-lt"/>
                        </a:rPr>
                        <a:t>Abderazek Khechna </a:t>
                      </a:r>
                      <a:endParaRPr lang="fr-FR" sz="1200" b="1">
                        <a:solidFill>
                          <a:srgbClr val="000000"/>
                        </a:solidFill>
                        <a:effectLst/>
                        <a:latin typeface="+mn-lt"/>
                        <a:ea typeface="Times New Roman"/>
                        <a:cs typeface="Arial"/>
                      </a:endParaRPr>
                    </a:p>
                  </a:txBody>
                  <a:tcPr marL="5000" marR="5000" marT="5000" marB="0" anchor="ctr"/>
                </a:tc>
                <a:tc>
                  <a:txBody>
                    <a:bodyPr/>
                    <a:lstStyle/>
                    <a:p>
                      <a:pPr>
                        <a:lnSpc>
                          <a:spcPts val="1690"/>
                        </a:lnSpc>
                        <a:spcAft>
                          <a:spcPts val="0"/>
                        </a:spcAft>
                      </a:pPr>
                      <a:r>
                        <a:rPr lang="fr-FR" sz="1200" b="1" kern="1200" dirty="0" err="1" smtClean="0">
                          <a:solidFill>
                            <a:srgbClr val="000000"/>
                          </a:solidFill>
                          <a:effectLst/>
                          <a:latin typeface="+mn-lt"/>
                        </a:rPr>
                        <a:t>Technician</a:t>
                      </a:r>
                      <a:r>
                        <a:rPr lang="fr-FR" sz="1200" b="1" kern="1200" dirty="0" smtClean="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r>
              <a:tr h="273401">
                <a:tc>
                  <a:txBody>
                    <a:bodyPr/>
                    <a:lstStyle/>
                    <a:p>
                      <a:pPr>
                        <a:lnSpc>
                          <a:spcPct val="115000"/>
                        </a:lnSpc>
                        <a:spcAft>
                          <a:spcPts val="0"/>
                        </a:spcAft>
                      </a:pPr>
                      <a:r>
                        <a:rPr lang="en-US" sz="1200" b="1" kern="1200" dirty="0" err="1">
                          <a:solidFill>
                            <a:srgbClr val="000000"/>
                          </a:solidFill>
                          <a:effectLst/>
                          <a:latin typeface="+mn-lt"/>
                        </a:rPr>
                        <a:t>Université</a:t>
                      </a:r>
                      <a:r>
                        <a:rPr lang="en-US" sz="1200" b="1" kern="1200" dirty="0">
                          <a:solidFill>
                            <a:srgbClr val="000000"/>
                          </a:solidFill>
                          <a:effectLst/>
                          <a:latin typeface="+mn-lt"/>
                        </a:rPr>
                        <a:t> de </a:t>
                      </a:r>
                      <a:r>
                        <a:rPr lang="en-US" sz="1200" b="1" kern="1200" dirty="0" err="1">
                          <a:solidFill>
                            <a:srgbClr val="000000"/>
                          </a:solidFill>
                          <a:effectLst/>
                          <a:latin typeface="+mn-lt"/>
                        </a:rPr>
                        <a:t>M’sila</a:t>
                      </a:r>
                      <a:r>
                        <a:rPr lang="en-US"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7083" marR="7083" marT="7083" marB="0" anchor="ctr"/>
                </a:tc>
                <a:tc>
                  <a:txBody>
                    <a:bodyPr/>
                    <a:lstStyle/>
                    <a:p>
                      <a:pPr>
                        <a:lnSpc>
                          <a:spcPct val="115000"/>
                        </a:lnSpc>
                        <a:spcAft>
                          <a:spcPts val="0"/>
                        </a:spcAft>
                      </a:pPr>
                      <a:r>
                        <a:rPr lang="fr-FR" sz="1200" b="1" kern="1200" dirty="0">
                          <a:solidFill>
                            <a:srgbClr val="000000"/>
                          </a:solidFill>
                          <a:effectLst/>
                          <a:latin typeface="+mn-lt"/>
                        </a:rPr>
                        <a:t>Dr. </a:t>
                      </a:r>
                      <a:r>
                        <a:rPr lang="fr-FR" sz="1200" b="1" kern="1200" dirty="0" err="1">
                          <a:solidFill>
                            <a:srgbClr val="000000"/>
                          </a:solidFill>
                          <a:effectLst/>
                          <a:latin typeface="+mn-lt"/>
                        </a:rPr>
                        <a:t>Ramdane</a:t>
                      </a:r>
                      <a:r>
                        <a:rPr lang="fr-FR" sz="1200" b="1" kern="1200" dirty="0">
                          <a:solidFill>
                            <a:srgbClr val="000000"/>
                          </a:solidFill>
                          <a:effectLst/>
                          <a:latin typeface="+mn-lt"/>
                        </a:rPr>
                        <a:t> </a:t>
                      </a:r>
                      <a:r>
                        <a:rPr lang="fr-FR" sz="1200" b="1" kern="1200" dirty="0" err="1">
                          <a:solidFill>
                            <a:srgbClr val="000000"/>
                          </a:solidFill>
                          <a:effectLst/>
                          <a:latin typeface="+mn-lt"/>
                        </a:rPr>
                        <a:t>Benniou</a:t>
                      </a:r>
                      <a:r>
                        <a:rPr lang="fr-FR" sz="1200" b="1" kern="1200" dirty="0">
                          <a:solidFill>
                            <a:srgbClr val="000000"/>
                          </a:solidFill>
                          <a:effectLst/>
                          <a:latin typeface="+mn-lt"/>
                        </a:rPr>
                        <a:t> </a:t>
                      </a:r>
                      <a:endParaRPr lang="fr-FR" sz="1200" b="1" dirty="0">
                        <a:solidFill>
                          <a:srgbClr val="000000"/>
                        </a:solidFill>
                        <a:effectLst/>
                        <a:latin typeface="+mn-lt"/>
                        <a:ea typeface="Times New Roman"/>
                        <a:cs typeface="Arial"/>
                      </a:endParaRPr>
                    </a:p>
                  </a:txBody>
                  <a:tcPr marL="5000" marR="5000" marT="5000" marB="0" anchor="ctr"/>
                </a:tc>
                <a:tc>
                  <a:txBody>
                    <a:bodyPr/>
                    <a:lstStyle/>
                    <a:p>
                      <a:pPr>
                        <a:lnSpc>
                          <a:spcPct val="115000"/>
                        </a:lnSpc>
                        <a:spcAft>
                          <a:spcPts val="0"/>
                        </a:spcAft>
                      </a:pPr>
                      <a:r>
                        <a:rPr lang="fr-FR" sz="1200" b="1" kern="1200" dirty="0" err="1" smtClean="0">
                          <a:solidFill>
                            <a:srgbClr val="000000"/>
                          </a:solidFill>
                          <a:effectLst/>
                          <a:latin typeface="+mn-lt"/>
                        </a:rPr>
                        <a:t>Profesor</a:t>
                      </a:r>
                      <a:r>
                        <a:rPr lang="fr-FR" sz="1200" b="1" kern="1200" baseline="0" dirty="0" smtClean="0">
                          <a:solidFill>
                            <a:srgbClr val="000000"/>
                          </a:solidFill>
                          <a:effectLst/>
                          <a:latin typeface="+mn-lt"/>
                        </a:rPr>
                        <a:t> </a:t>
                      </a:r>
                      <a:endParaRPr lang="fr-FR" sz="1200" b="1" dirty="0">
                        <a:solidFill>
                          <a:srgbClr val="000000"/>
                        </a:solidFill>
                        <a:effectLst/>
                        <a:latin typeface="+mn-lt"/>
                        <a:ea typeface="Times New Roman"/>
                        <a:cs typeface="Arial"/>
                      </a:endParaRPr>
                    </a:p>
                  </a:txBody>
                  <a:tcPr marL="7083" marR="7083" marT="7083" marB="0" anchor="ctr"/>
                </a:tc>
              </a:tr>
            </a:tbl>
          </a:graphicData>
        </a:graphic>
      </p:graphicFrame>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itchFamily="34" charset="0"/>
                <a:cs typeface="Arial" pitchFamily="34" charset="0"/>
              </a:rPr>
              <a:t>OVERALL GOAL</a:t>
            </a:r>
            <a:endParaRPr lang="fr-FR" sz="2800" dirty="0">
              <a:solidFill>
                <a:schemeClr val="accent1"/>
              </a:solidFill>
              <a:latin typeface="Arial" pitchFamily="34" charset="0"/>
              <a:cs typeface="Arial" pitchFamily="34" charset="0"/>
            </a:endParaRPr>
          </a:p>
        </p:txBody>
      </p:sp>
      <p:sp>
        <p:nvSpPr>
          <p:cNvPr id="3" name="Espace réservé du contenu 2"/>
          <p:cNvSpPr>
            <a:spLocks noGrp="1"/>
          </p:cNvSpPr>
          <p:nvPr>
            <p:ph idx="1"/>
          </p:nvPr>
        </p:nvSpPr>
        <p:spPr>
          <a:xfrm>
            <a:off x="251520" y="1268760"/>
            <a:ext cx="8640960" cy="5112568"/>
          </a:xfrm>
          <a:extLst/>
        </p:spPr>
        <p:txBody>
          <a:bodyPr rtlCol="0">
            <a:normAutofit/>
          </a:bodyPr>
          <a:lstStyle/>
          <a:p>
            <a:pPr algn="just" eaLnBrk="1" fontAlgn="auto" hangingPunct="1">
              <a:spcBef>
                <a:spcPts val="1200"/>
              </a:spcBef>
              <a:spcAft>
                <a:spcPts val="0"/>
              </a:spcAft>
              <a:buSzPts val="1200"/>
              <a:buFont typeface="Wingdings 2"/>
              <a:buChar char=""/>
              <a:defRPr/>
            </a:pPr>
            <a:r>
              <a:rPr lang="en-US" sz="2200" dirty="0">
                <a:solidFill>
                  <a:srgbClr val="000000"/>
                </a:solidFill>
                <a:latin typeface="Arial" panose="020B0604020202020204" pitchFamily="34" charset="0"/>
                <a:ea typeface="Times New Roman"/>
                <a:cs typeface="Arial" panose="020B0604020202020204" pitchFamily="34" charset="0"/>
              </a:rPr>
              <a:t>The </a:t>
            </a:r>
            <a:r>
              <a:rPr lang="en-US" sz="2200" dirty="0" smtClean="0">
                <a:solidFill>
                  <a:srgbClr val="000000"/>
                </a:solidFill>
                <a:latin typeface="Arial" panose="020B0604020202020204" pitchFamily="34" charset="0"/>
                <a:ea typeface="Times New Roman"/>
                <a:cs typeface="Arial" panose="020B0604020202020204" pitchFamily="34" charset="0"/>
              </a:rPr>
              <a:t>Enhanced </a:t>
            </a:r>
            <a:r>
              <a:rPr lang="en-US" sz="2200" dirty="0">
                <a:solidFill>
                  <a:srgbClr val="000000"/>
                </a:solidFill>
                <a:latin typeface="Arial" panose="020B0604020202020204" pitchFamily="34" charset="0"/>
                <a:ea typeface="Times New Roman"/>
                <a:cs typeface="Arial" panose="020B0604020202020204" pitchFamily="34" charset="0"/>
              </a:rPr>
              <a:t>sustainability of natural resource use, increased farm profitability through greater efficiencies, and improved livelihoods of resource-poor farmers through large scale adoption of CA technologies in crop-livestock production systems capitalizing on the system synergies of crops, livestock and soils.</a:t>
            </a:r>
            <a:endParaRPr lang="fr-FR" sz="2200" dirty="0">
              <a:solidFill>
                <a:srgbClr val="000000"/>
              </a:solidFill>
              <a:latin typeface="Arial" panose="020B0604020202020204" pitchFamily="34" charset="0"/>
              <a:ea typeface="Times New Roman"/>
              <a:cs typeface="Arial" panose="020B0604020202020204" pitchFamily="34" charset="0"/>
            </a:endParaRPr>
          </a:p>
          <a:p>
            <a:pPr algn="just" eaLnBrk="1" fontAlgn="auto" hangingPunct="1">
              <a:spcAft>
                <a:spcPts val="0"/>
              </a:spcAft>
              <a:buSzPts val="1200"/>
              <a:buFont typeface="Wingdings 2"/>
              <a:buChar char=""/>
              <a:defRPr/>
            </a:pPr>
            <a:endParaRPr lang="fr-FR" sz="2200" dirty="0" smtClean="0">
              <a:solidFill>
                <a:srgbClr val="000000"/>
              </a:solidFill>
              <a:latin typeface="Arial" panose="020B0604020202020204" pitchFamily="34" charset="0"/>
              <a:ea typeface="Times New Roman"/>
              <a:cs typeface="Arial" panose="020B0604020202020204" pitchFamily="34" charset="0"/>
            </a:endParaRPr>
          </a:p>
          <a:p>
            <a:pPr marL="0" indent="0" eaLnBrk="1" fontAlgn="auto" hangingPunct="1">
              <a:spcBef>
                <a:spcPct val="0"/>
              </a:spcBef>
              <a:spcAft>
                <a:spcPts val="0"/>
              </a:spcAft>
              <a:buNone/>
              <a:defRPr/>
            </a:pPr>
            <a:r>
              <a:rPr lang="fr-FR" sz="2600" b="1" dirty="0" err="1" smtClean="0">
                <a:ln w="12700">
                  <a:solidFill>
                    <a:schemeClr val="tx2"/>
                  </a:solidFill>
                </a:ln>
                <a:solidFill>
                  <a:schemeClr val="accent1"/>
                </a:solidFill>
                <a:effectLst>
                  <a:outerShdw blurRad="50800" dist="38100" dir="8100000" algn="tr" rotWithShape="0">
                    <a:prstClr val="black">
                      <a:alpha val="40000"/>
                    </a:prstClr>
                  </a:outerShdw>
                </a:effectLst>
                <a:latin typeface="Arial" pitchFamily="34" charset="0"/>
                <a:ea typeface="+mj-ea"/>
                <a:cs typeface="Arial" pitchFamily="34" charset="0"/>
              </a:rPr>
              <a:t>SPECIFIC</a:t>
            </a:r>
            <a:r>
              <a:rPr lang="fr-FR" sz="2600" b="1" dirty="0">
                <a:ln w="12700">
                  <a:solidFill>
                    <a:schemeClr val="tx2"/>
                  </a:solidFill>
                </a:ln>
                <a:solidFill>
                  <a:schemeClr val="accent1"/>
                </a:solidFill>
                <a:effectLst>
                  <a:outerShdw blurRad="50800" dist="38100" dir="8100000" algn="tr" rotWithShape="0">
                    <a:prstClr val="black">
                      <a:alpha val="40000"/>
                    </a:prstClr>
                  </a:outerShdw>
                </a:effectLst>
                <a:latin typeface="Arial" pitchFamily="34" charset="0"/>
                <a:ea typeface="+mj-ea"/>
                <a:cs typeface="Arial" pitchFamily="34" charset="0"/>
              </a:rPr>
              <a:t> </a:t>
            </a:r>
            <a:r>
              <a:rPr lang="fr-FR" sz="2600" b="1" dirty="0" smtClean="0">
                <a:ln w="12700">
                  <a:solidFill>
                    <a:schemeClr val="tx2"/>
                  </a:solidFill>
                </a:ln>
                <a:solidFill>
                  <a:schemeClr val="accent1"/>
                </a:solidFill>
                <a:effectLst>
                  <a:outerShdw blurRad="50800" dist="38100" dir="8100000" algn="tr" rotWithShape="0">
                    <a:prstClr val="black">
                      <a:alpha val="40000"/>
                    </a:prstClr>
                  </a:outerShdw>
                </a:effectLst>
                <a:latin typeface="Arial" pitchFamily="34" charset="0"/>
                <a:ea typeface="+mj-ea"/>
                <a:cs typeface="Arial" pitchFamily="34" charset="0"/>
              </a:rPr>
              <a:t>OBJECTIVE</a:t>
            </a:r>
            <a:endParaRPr lang="fr-FR" sz="2600" b="1" dirty="0">
              <a:ln w="12700">
                <a:solidFill>
                  <a:schemeClr val="tx2"/>
                </a:solidFill>
              </a:ln>
              <a:solidFill>
                <a:schemeClr val="accent1"/>
              </a:solidFill>
              <a:effectLst>
                <a:outerShdw blurRad="50800" dist="38100" dir="8100000" algn="tr" rotWithShape="0">
                  <a:prstClr val="black">
                    <a:alpha val="40000"/>
                  </a:prstClr>
                </a:outerShdw>
              </a:effectLst>
              <a:latin typeface="Arial" pitchFamily="34" charset="0"/>
              <a:ea typeface="+mj-ea"/>
              <a:cs typeface="Arial" pitchFamily="34" charset="0"/>
            </a:endParaRPr>
          </a:p>
          <a:p>
            <a:pPr lvl="0" algn="just" eaLnBrk="1" fontAlgn="auto" hangingPunct="1">
              <a:spcBef>
                <a:spcPts val="1800"/>
              </a:spcBef>
              <a:spcAft>
                <a:spcPts val="0"/>
              </a:spcAft>
              <a:buSzPts val="1200"/>
              <a:buFont typeface="Wingdings 2"/>
              <a:buChar char=""/>
              <a:defRPr/>
            </a:pPr>
            <a:r>
              <a:rPr lang="en-US" sz="2300" dirty="0">
                <a:solidFill>
                  <a:srgbClr val="000000"/>
                </a:solidFill>
                <a:latin typeface="Arial" panose="020B0604020202020204" pitchFamily="34" charset="0"/>
                <a:ea typeface="Times New Roman"/>
                <a:cs typeface="Arial" panose="020B0604020202020204" pitchFamily="34" charset="0"/>
              </a:rPr>
              <a:t>Understanding and responding to the trade-offs, constraints and opportunities for the adoption of the crop-livestock CA systems in project areas of CWANA,</a:t>
            </a:r>
            <a:endParaRPr lang="fr-FR" sz="2300" dirty="0">
              <a:solidFill>
                <a:srgbClr val="000000"/>
              </a:solidFill>
              <a:latin typeface="Arial" panose="020B0604020202020204" pitchFamily="34" charset="0"/>
              <a:ea typeface="Times New Roman"/>
              <a:cs typeface="Arial" panose="020B0604020202020204" pitchFamily="34" charset="0"/>
            </a:endParaRPr>
          </a:p>
          <a:p>
            <a:pPr lvl="0" algn="just" eaLnBrk="1" fontAlgn="auto" hangingPunct="1">
              <a:spcAft>
                <a:spcPts val="0"/>
              </a:spcAft>
              <a:buSzPts val="1200"/>
              <a:buFont typeface="Wingdings 2"/>
              <a:buChar char=""/>
              <a:defRPr/>
            </a:pPr>
            <a:r>
              <a:rPr lang="en-US" sz="2300" dirty="0">
                <a:solidFill>
                  <a:srgbClr val="000000"/>
                </a:solidFill>
                <a:latin typeface="Arial" panose="020B0604020202020204" pitchFamily="34" charset="0"/>
                <a:ea typeface="Times New Roman"/>
                <a:cs typeface="Arial" panose="020B0604020202020204" pitchFamily="34" charset="0"/>
              </a:rPr>
              <a:t>Knowledge management and dissemination of the CLCA in CWANA region.</a:t>
            </a:r>
            <a:endParaRPr lang="fr-FR" sz="2300" dirty="0">
              <a:solidFill>
                <a:srgbClr val="000000"/>
              </a:solidFill>
              <a:latin typeface="Arial" panose="020B0604020202020204" pitchFamily="34" charset="0"/>
              <a:ea typeface="Times New Roman"/>
              <a:cs typeface="Arial" panose="020B0604020202020204" pitchFamily="34" charset="0"/>
            </a:endParaRPr>
          </a:p>
          <a:p>
            <a:pPr eaLnBrk="1" fontAlgn="auto" hangingPunct="1">
              <a:spcAft>
                <a:spcPts val="0"/>
              </a:spcAft>
              <a:defRPr/>
            </a:pPr>
            <a:endParaRPr lang="fr-FR" dirty="0"/>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ZoneTexte 2"/>
          <p:cNvSpPr txBox="1">
            <a:spLocks noChangeArrowheads="1"/>
          </p:cNvSpPr>
          <p:nvPr/>
        </p:nvSpPr>
        <p:spPr bwMode="auto">
          <a:xfrm>
            <a:off x="395288" y="981075"/>
            <a:ext cx="78486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2800">
                <a:solidFill>
                  <a:schemeClr val="tx2"/>
                </a:solidFill>
                <a:latin typeface="Calibri" pitchFamily="34" charset="0"/>
              </a:defRPr>
            </a:lvl1pPr>
            <a:lvl2pPr marL="742950" indent="-285750" eaLnBrk="0" hangingPunct="0">
              <a:spcBef>
                <a:spcPct val="20000"/>
              </a:spcBef>
              <a:buFont typeface="Arial" charset="0"/>
              <a:buChar char="˃"/>
              <a:defRPr>
                <a:solidFill>
                  <a:schemeClr val="tx1"/>
                </a:solidFill>
                <a:latin typeface="Calibri" pitchFamily="34" charset="0"/>
              </a:defRPr>
            </a:lvl2pPr>
            <a:lvl3pPr marL="1143000" indent="-228600" eaLnBrk="0" hangingPunct="0">
              <a:spcBef>
                <a:spcPct val="20000"/>
              </a:spcBef>
              <a:buFont typeface="Calibri" pitchFamily="34" charset="0"/>
              <a:buChar char="+"/>
              <a:defRPr>
                <a:solidFill>
                  <a:schemeClr val="tx1"/>
                </a:solidFill>
                <a:latin typeface="Calibri" pitchFamily="34" charset="0"/>
              </a:defRPr>
            </a:lvl3pPr>
            <a:lvl4pPr marL="1600200" indent="-228600" eaLnBrk="0" hangingPunct="0">
              <a:spcBef>
                <a:spcPct val="20000"/>
              </a:spcBef>
              <a:buFont typeface="Arial" charset="0"/>
              <a:buChar char="–"/>
              <a:defRPr>
                <a:solidFill>
                  <a:schemeClr val="tx1"/>
                </a:solidFill>
                <a:latin typeface="Calibri" pitchFamily="34" charset="0"/>
              </a:defRPr>
            </a:lvl4pPr>
            <a:lvl5pPr marL="2057400" indent="-228600" eaLnBrk="0" hangingPunct="0">
              <a:spcBef>
                <a:spcPct val="20000"/>
              </a:spcBef>
              <a:buFont typeface="Arial"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a:solidFill>
                  <a:schemeClr val="tx1"/>
                </a:solidFill>
                <a:latin typeface="Calibri" pitchFamily="34" charset="0"/>
              </a:defRPr>
            </a:lvl9pPr>
          </a:lstStyle>
          <a:p>
            <a:pPr eaLnBrk="1" hangingPunct="1">
              <a:spcBef>
                <a:spcPct val="0"/>
              </a:spcBef>
              <a:buFontTx/>
              <a:buNone/>
            </a:pPr>
            <a:r>
              <a:rPr lang="en-US" sz="2000" dirty="0" smtClean="0">
                <a:solidFill>
                  <a:schemeClr val="tx1"/>
                </a:solidFill>
              </a:rPr>
              <a:t>The project is implemented in  </a:t>
            </a:r>
            <a:r>
              <a:rPr lang="en-US" sz="2000" dirty="0" err="1" smtClean="0">
                <a:solidFill>
                  <a:schemeClr val="tx1"/>
                </a:solidFill>
              </a:rPr>
              <a:t>Sétif</a:t>
            </a:r>
            <a:r>
              <a:rPr lang="en-US" sz="2000" dirty="0" smtClean="0">
                <a:solidFill>
                  <a:schemeClr val="tx1"/>
                </a:solidFill>
              </a:rPr>
              <a:t> and </a:t>
            </a:r>
            <a:r>
              <a:rPr lang="en-US" sz="2000" dirty="0" err="1" smtClean="0">
                <a:solidFill>
                  <a:schemeClr val="tx1"/>
                </a:solidFill>
              </a:rPr>
              <a:t>M'sila</a:t>
            </a:r>
            <a:r>
              <a:rPr lang="en-US" sz="2000" dirty="0" smtClean="0">
                <a:solidFill>
                  <a:schemeClr val="tx1"/>
                </a:solidFill>
              </a:rPr>
              <a:t> which are  </a:t>
            </a:r>
            <a:r>
              <a:rPr lang="en-US" sz="2000" dirty="0">
                <a:solidFill>
                  <a:schemeClr val="tx1"/>
                </a:solidFill>
              </a:rPr>
              <a:t>located in the high </a:t>
            </a:r>
            <a:r>
              <a:rPr lang="en-US" sz="2000" dirty="0" smtClean="0">
                <a:solidFill>
                  <a:schemeClr val="tx1"/>
                </a:solidFill>
              </a:rPr>
              <a:t>plateau </a:t>
            </a:r>
            <a:r>
              <a:rPr lang="en-US" sz="2000" dirty="0">
                <a:solidFill>
                  <a:schemeClr val="tx1"/>
                </a:solidFill>
              </a:rPr>
              <a:t>and in the center east of Algeria. </a:t>
            </a:r>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3600" dirty="0" err="1" smtClean="0">
                <a:solidFill>
                  <a:srgbClr val="92D050"/>
                </a:solidFill>
                <a:effectLst/>
                <a:latin typeface="+mn-lt"/>
                <a:cs typeface="Arial" pitchFamily="34" charset="0"/>
              </a:rPr>
              <a:t>Localization</a:t>
            </a:r>
            <a:r>
              <a:rPr lang="fr-FR" sz="3600" dirty="0" smtClean="0">
                <a:solidFill>
                  <a:srgbClr val="92D050"/>
                </a:solidFill>
                <a:effectLst/>
                <a:latin typeface="+mn-lt"/>
                <a:cs typeface="Arial" pitchFamily="34" charset="0"/>
              </a:rPr>
              <a:t> of the </a:t>
            </a:r>
            <a:r>
              <a:rPr lang="fr-FR" sz="3600" dirty="0" err="1" smtClean="0">
                <a:solidFill>
                  <a:srgbClr val="92D050"/>
                </a:solidFill>
                <a:effectLst/>
                <a:latin typeface="+mn-lt"/>
                <a:cs typeface="Arial" pitchFamily="34" charset="0"/>
              </a:rPr>
              <a:t>project</a:t>
            </a:r>
            <a:endParaRPr lang="fr-FR" sz="3600" dirty="0">
              <a:solidFill>
                <a:srgbClr val="92D050"/>
              </a:solidFill>
              <a:effectLst/>
              <a:latin typeface="+mn-lt"/>
              <a:cs typeface="Arial" pitchFamily="34" charset="0"/>
            </a:endParaRPr>
          </a:p>
        </p:txBody>
      </p:sp>
      <p:pic>
        <p:nvPicPr>
          <p:cNvPr id="6" name="Image 5" descr="F:\Mise en place\carte\wil etude.jpg"/>
          <p:cNvPicPr/>
          <p:nvPr/>
        </p:nvPicPr>
        <p:blipFill>
          <a:blip r:embed="rId3"/>
          <a:srcRect/>
          <a:stretch>
            <a:fillRect/>
          </a:stretch>
        </p:blipFill>
        <p:spPr bwMode="auto">
          <a:xfrm>
            <a:off x="1403648" y="1688961"/>
            <a:ext cx="6570980" cy="4032885"/>
          </a:xfrm>
          <a:prstGeom prst="rect">
            <a:avLst/>
          </a:prstGeom>
          <a:noFill/>
          <a:ln w="9525">
            <a:solidFill>
              <a:schemeClr val="tx1"/>
            </a:solidFill>
            <a:miter lim="800000"/>
            <a:headEnd/>
            <a:tailEnd/>
          </a:ln>
        </p:spPr>
      </p:pic>
    </p:spTree>
    <p:extLst>
      <p:ext uri="{BB962C8B-B14F-4D97-AF65-F5344CB8AC3E}">
        <p14:creationId xmlns:p14="http://schemas.microsoft.com/office/powerpoint/2010/main" val="15922178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pPr eaLnBrk="1" fontAlgn="auto" hangingPunct="1">
              <a:spcAft>
                <a:spcPts val="0"/>
              </a:spcAft>
              <a:defRPr/>
            </a:pPr>
            <a:r>
              <a:rPr lang="fr-FR" sz="3600" dirty="0" err="1" smtClean="0">
                <a:solidFill>
                  <a:srgbClr val="92D050"/>
                </a:solidFill>
                <a:effectLst/>
                <a:latin typeface="+mn-lt"/>
                <a:cs typeface="Arial" pitchFamily="34" charset="0"/>
              </a:rPr>
              <a:t>Localization</a:t>
            </a:r>
            <a:r>
              <a:rPr lang="fr-FR" sz="3600" dirty="0" smtClean="0">
                <a:solidFill>
                  <a:srgbClr val="92D050"/>
                </a:solidFill>
                <a:effectLst/>
                <a:latin typeface="+mn-lt"/>
                <a:cs typeface="Arial" pitchFamily="34" charset="0"/>
              </a:rPr>
              <a:t> of the </a:t>
            </a:r>
            <a:r>
              <a:rPr lang="fr-FR" sz="3600" dirty="0" err="1" smtClean="0">
                <a:solidFill>
                  <a:srgbClr val="92D050"/>
                </a:solidFill>
                <a:effectLst/>
                <a:latin typeface="+mn-lt"/>
                <a:cs typeface="Arial" pitchFamily="34" charset="0"/>
              </a:rPr>
              <a:t>project</a:t>
            </a:r>
            <a:endParaRPr lang="fr-FR" sz="3600" dirty="0">
              <a:solidFill>
                <a:srgbClr val="92D050"/>
              </a:solidFill>
              <a:effectLst/>
              <a:latin typeface="+mn-lt"/>
              <a:cs typeface="Arial" pitchFamily="34" charset="0"/>
            </a:endParaRPr>
          </a:p>
        </p:txBody>
      </p:sp>
      <p:sp>
        <p:nvSpPr>
          <p:cNvPr id="2" name="ZoneTexte 1"/>
          <p:cNvSpPr txBox="1"/>
          <p:nvPr/>
        </p:nvSpPr>
        <p:spPr>
          <a:xfrm>
            <a:off x="593720" y="1047905"/>
            <a:ext cx="8082735" cy="461665"/>
          </a:xfrm>
          <a:prstGeom prst="rect">
            <a:avLst/>
          </a:prstGeom>
          <a:noFill/>
        </p:spPr>
        <p:txBody>
          <a:bodyPr wrap="square" rtlCol="0">
            <a:spAutoFit/>
          </a:bodyPr>
          <a:lstStyle/>
          <a:p>
            <a:r>
              <a:rPr lang="fr-FR" dirty="0" smtClean="0">
                <a:latin typeface="+mn-lt"/>
              </a:rPr>
              <a:t>3 </a:t>
            </a:r>
            <a:r>
              <a:rPr lang="fr-FR" dirty="0" err="1" smtClean="0">
                <a:latin typeface="+mn-lt"/>
              </a:rPr>
              <a:t>experiment</a:t>
            </a:r>
            <a:r>
              <a:rPr lang="fr-FR" dirty="0" smtClean="0">
                <a:latin typeface="+mn-lt"/>
              </a:rPr>
              <a:t> trials </a:t>
            </a:r>
            <a:r>
              <a:rPr lang="fr-FR" dirty="0" err="1" smtClean="0">
                <a:latin typeface="+mn-lt"/>
              </a:rPr>
              <a:t>were</a:t>
            </a:r>
            <a:r>
              <a:rPr lang="fr-FR" dirty="0" smtClean="0">
                <a:latin typeface="+mn-lt"/>
              </a:rPr>
              <a:t> </a:t>
            </a:r>
            <a:r>
              <a:rPr lang="fr-FR" dirty="0" err="1" smtClean="0">
                <a:latin typeface="+mn-lt"/>
              </a:rPr>
              <a:t>implemented</a:t>
            </a:r>
            <a:r>
              <a:rPr lang="fr-FR" dirty="0" smtClean="0">
                <a:latin typeface="+mn-lt"/>
              </a:rPr>
              <a:t> in Sétif</a:t>
            </a:r>
            <a:endParaRPr lang="fr-FR" dirty="0">
              <a:latin typeface="+mn-lt"/>
            </a:endParaRPr>
          </a:p>
        </p:txBody>
      </p:sp>
      <p:pic>
        <p:nvPicPr>
          <p:cNvPr id="5" name="Image 4" descr="F:\Mise en place\carte\setif.jpg"/>
          <p:cNvPicPr/>
          <p:nvPr/>
        </p:nvPicPr>
        <p:blipFill>
          <a:blip r:embed="rId3"/>
          <a:srcRect/>
          <a:stretch>
            <a:fillRect/>
          </a:stretch>
        </p:blipFill>
        <p:spPr bwMode="auto">
          <a:xfrm>
            <a:off x="1285852" y="1785926"/>
            <a:ext cx="7245930" cy="4482807"/>
          </a:xfrm>
          <a:prstGeom prst="rect">
            <a:avLst/>
          </a:prstGeom>
          <a:noFill/>
          <a:ln w="9525">
            <a:solidFill>
              <a:schemeClr val="tx1"/>
            </a:solidFill>
            <a:miter lim="800000"/>
            <a:headEnd/>
            <a:tailEnd/>
          </a:ln>
        </p:spPr>
      </p:pic>
      <p:sp>
        <p:nvSpPr>
          <p:cNvPr id="6" name="Triangle isocèle 5"/>
          <p:cNvSpPr/>
          <p:nvPr/>
        </p:nvSpPr>
        <p:spPr>
          <a:xfrm>
            <a:off x="3428992" y="4689122"/>
            <a:ext cx="90000" cy="972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660034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pPr eaLnBrk="1" fontAlgn="auto" hangingPunct="1">
              <a:spcAft>
                <a:spcPts val="0"/>
              </a:spcAft>
              <a:defRPr/>
            </a:pPr>
            <a:r>
              <a:rPr lang="fr-FR" sz="3600" dirty="0" err="1" smtClean="0">
                <a:solidFill>
                  <a:srgbClr val="92D050"/>
                </a:solidFill>
                <a:effectLst/>
                <a:latin typeface="+mn-lt"/>
                <a:cs typeface="Arial" pitchFamily="34" charset="0"/>
              </a:rPr>
              <a:t>Localization</a:t>
            </a:r>
            <a:r>
              <a:rPr lang="fr-FR" sz="3600" dirty="0" smtClean="0">
                <a:solidFill>
                  <a:srgbClr val="92D050"/>
                </a:solidFill>
                <a:effectLst/>
                <a:latin typeface="+mn-lt"/>
                <a:cs typeface="Arial" pitchFamily="34" charset="0"/>
              </a:rPr>
              <a:t> of the </a:t>
            </a:r>
            <a:r>
              <a:rPr lang="fr-FR" sz="3600" dirty="0" err="1" smtClean="0">
                <a:solidFill>
                  <a:srgbClr val="92D050"/>
                </a:solidFill>
                <a:effectLst/>
                <a:latin typeface="+mn-lt"/>
                <a:cs typeface="Arial" pitchFamily="34" charset="0"/>
              </a:rPr>
              <a:t>project</a:t>
            </a:r>
            <a:r>
              <a:rPr lang="fr-FR" sz="3600" dirty="0" smtClean="0">
                <a:solidFill>
                  <a:srgbClr val="92D050"/>
                </a:solidFill>
                <a:effectLst/>
                <a:latin typeface="+mn-lt"/>
                <a:cs typeface="Arial" pitchFamily="34" charset="0"/>
              </a:rPr>
              <a:t> area</a:t>
            </a:r>
            <a:endParaRPr lang="fr-FR" sz="3600" dirty="0">
              <a:solidFill>
                <a:srgbClr val="92D050"/>
              </a:solidFill>
              <a:effectLst/>
              <a:latin typeface="+mn-lt"/>
              <a:cs typeface="Arial" pitchFamily="34" charset="0"/>
            </a:endParaRPr>
          </a:p>
        </p:txBody>
      </p:sp>
      <p:sp>
        <p:nvSpPr>
          <p:cNvPr id="2" name="ZoneTexte 1"/>
          <p:cNvSpPr txBox="1"/>
          <p:nvPr/>
        </p:nvSpPr>
        <p:spPr>
          <a:xfrm>
            <a:off x="593720" y="1047905"/>
            <a:ext cx="8082735" cy="830997"/>
          </a:xfrm>
          <a:prstGeom prst="rect">
            <a:avLst/>
          </a:prstGeom>
          <a:noFill/>
        </p:spPr>
        <p:txBody>
          <a:bodyPr wrap="square" rtlCol="0">
            <a:spAutoFit/>
          </a:bodyPr>
          <a:lstStyle/>
          <a:p>
            <a:r>
              <a:rPr lang="fr-FR" dirty="0" smtClean="0">
                <a:latin typeface="+mn-lt"/>
              </a:rPr>
              <a:t>A total of 29 sites </a:t>
            </a:r>
            <a:r>
              <a:rPr lang="fr-FR" dirty="0" err="1" smtClean="0">
                <a:latin typeface="+mn-lt"/>
              </a:rPr>
              <a:t>were</a:t>
            </a:r>
            <a:r>
              <a:rPr lang="fr-FR" dirty="0" smtClean="0">
                <a:latin typeface="+mn-lt"/>
              </a:rPr>
              <a:t> </a:t>
            </a:r>
            <a:r>
              <a:rPr lang="fr-FR" dirty="0" err="1" smtClean="0">
                <a:latin typeface="+mn-lt"/>
              </a:rPr>
              <a:t>established</a:t>
            </a:r>
            <a:r>
              <a:rPr lang="fr-FR" dirty="0" smtClean="0">
                <a:latin typeface="+mn-lt"/>
              </a:rPr>
              <a:t>  in M’sila at Ain el khadra and Ouled Mansour </a:t>
            </a:r>
            <a:r>
              <a:rPr lang="fr-FR" dirty="0" err="1" smtClean="0">
                <a:latin typeface="+mn-lt"/>
              </a:rPr>
              <a:t>during</a:t>
            </a:r>
            <a:r>
              <a:rPr lang="fr-FR" dirty="0" smtClean="0">
                <a:latin typeface="+mn-lt"/>
              </a:rPr>
              <a:t> </a:t>
            </a:r>
            <a:r>
              <a:rPr lang="fr-FR" dirty="0" err="1" smtClean="0">
                <a:latin typeface="+mn-lt"/>
              </a:rPr>
              <a:t>cropping</a:t>
            </a:r>
            <a:r>
              <a:rPr lang="fr-FR" dirty="0" smtClean="0">
                <a:latin typeface="+mn-lt"/>
              </a:rPr>
              <a:t> </a:t>
            </a:r>
            <a:r>
              <a:rPr lang="fr-FR" dirty="0" err="1" smtClean="0">
                <a:latin typeface="+mn-lt"/>
              </a:rPr>
              <a:t>season</a:t>
            </a:r>
            <a:r>
              <a:rPr lang="fr-FR" dirty="0" smtClean="0">
                <a:latin typeface="+mn-lt"/>
              </a:rPr>
              <a:t> 2014- 2015</a:t>
            </a:r>
            <a:endParaRPr lang="fr-FR" dirty="0">
              <a:latin typeface="+mn-lt"/>
            </a:endParaRPr>
          </a:p>
        </p:txBody>
      </p:sp>
      <p:pic>
        <p:nvPicPr>
          <p:cNvPr id="8" name="Image 7" descr="G:\CLCA\sites.jpg"/>
          <p:cNvPicPr/>
          <p:nvPr/>
        </p:nvPicPr>
        <p:blipFill>
          <a:blip r:embed="rId3"/>
          <a:srcRect/>
          <a:stretch>
            <a:fillRect/>
          </a:stretch>
        </p:blipFill>
        <p:spPr bwMode="auto">
          <a:xfrm>
            <a:off x="827585" y="2132856"/>
            <a:ext cx="7848870" cy="4320479"/>
          </a:xfrm>
          <a:prstGeom prst="rect">
            <a:avLst/>
          </a:prstGeom>
          <a:noFill/>
          <a:ln w="9525">
            <a:solidFill>
              <a:schemeClr val="tx2"/>
            </a:solidFill>
            <a:miter lim="800000"/>
            <a:headEnd/>
            <a:tailEnd/>
          </a:ln>
        </p:spPr>
      </p:pic>
    </p:spTree>
    <p:extLst>
      <p:ext uri="{BB962C8B-B14F-4D97-AF65-F5344CB8AC3E}">
        <p14:creationId xmlns:p14="http://schemas.microsoft.com/office/powerpoint/2010/main" val="40592277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4001159841"/>
              </p:ext>
            </p:extLst>
          </p:nvPr>
        </p:nvGraphicFramePr>
        <p:xfrm>
          <a:off x="684213" y="1484313"/>
          <a:ext cx="7467600" cy="4419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1.2</a:t>
            </a:r>
            <a:endParaRPr lang="fr-FR" sz="2800" dirty="0">
              <a:solidFill>
                <a:schemeClr val="accent1"/>
              </a:solidFill>
              <a:latin typeface="Arial" pitchFamily="34" charset="0"/>
              <a:cs typeface="Arial" pitchFamily="34" charset="0"/>
            </a:endParaRPr>
          </a:p>
        </p:txBody>
      </p:sp>
      <p:graphicFrame>
        <p:nvGraphicFramePr>
          <p:cNvPr id="2" name="Diagramme 1"/>
          <p:cNvGraphicFramePr/>
          <p:nvPr>
            <p:extLst>
              <p:ext uri="{D42A27DB-BD31-4B8C-83A1-F6EECF244321}">
                <p14:modId xmlns:p14="http://schemas.microsoft.com/office/powerpoint/2010/main" val="2191514705"/>
              </p:ext>
            </p:extLst>
          </p:nvPr>
        </p:nvGraphicFramePr>
        <p:xfrm>
          <a:off x="288032" y="1052736"/>
          <a:ext cx="8855968" cy="17558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p:cNvSpPr/>
          <p:nvPr/>
        </p:nvSpPr>
        <p:spPr>
          <a:xfrm>
            <a:off x="641485" y="2924944"/>
            <a:ext cx="8136904" cy="3416320"/>
          </a:xfrm>
          <a:prstGeom prst="rect">
            <a:avLst/>
          </a:prstGeom>
        </p:spPr>
        <p:txBody>
          <a:bodyPr wrap="square">
            <a:spAutoFit/>
          </a:bodyPr>
          <a:lstStyle/>
          <a:p>
            <a:pPr marL="342900" lvl="0" indent="-342900">
              <a:buFont typeface="Wingdings" panose="05000000000000000000" pitchFamily="2" charset="2"/>
              <a:buChar char="§"/>
            </a:pPr>
            <a:r>
              <a:rPr lang="en-US" dirty="0">
                <a:latin typeface="+mj-lt"/>
              </a:rPr>
              <a:t>The activities are to involve stubble grazing management, forage grazing, lamb growth and characterization of current feeding system (FEAST).</a:t>
            </a:r>
            <a:endParaRPr lang="fr-FR" dirty="0">
              <a:latin typeface="+mj-lt"/>
            </a:endParaRPr>
          </a:p>
          <a:p>
            <a:pPr marL="342900" lvl="0" indent="-342900">
              <a:buFont typeface="Wingdings" panose="05000000000000000000" pitchFamily="2" charset="2"/>
              <a:buChar char="§"/>
            </a:pPr>
            <a:r>
              <a:rPr lang="en-US" dirty="0" smtClean="0">
                <a:latin typeface="+mj-lt"/>
              </a:rPr>
              <a:t>Evaluate an appropriate </a:t>
            </a:r>
            <a:r>
              <a:rPr lang="en-US" dirty="0">
                <a:latin typeface="+mj-lt"/>
              </a:rPr>
              <a:t>stubble grazing management for effective crop livestock farming under CA system </a:t>
            </a:r>
            <a:endParaRPr lang="en-US" dirty="0" smtClean="0">
              <a:latin typeface="+mj-lt"/>
            </a:endParaRPr>
          </a:p>
          <a:p>
            <a:pPr marL="342900" lvl="0" indent="-342900">
              <a:buFont typeface="Wingdings" panose="05000000000000000000" pitchFamily="2" charset="2"/>
              <a:buChar char="§"/>
            </a:pPr>
            <a:r>
              <a:rPr lang="en-US" dirty="0" smtClean="0">
                <a:latin typeface="+mj-lt"/>
              </a:rPr>
              <a:t>Investigate </a:t>
            </a:r>
            <a:r>
              <a:rPr lang="en-US" dirty="0">
                <a:latin typeface="+mj-lt"/>
              </a:rPr>
              <a:t>the potential use of several fodder shrubs and trees in an alley cropping system with annual cereal and forage crops- based rotations and under CA for maximizing crop-livestock integration.</a:t>
            </a:r>
            <a:endParaRPr lang="fr-FR" dirty="0">
              <a:latin typeface="+mj-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Activité 1.2.1</a:t>
            </a:r>
            <a:endParaRPr lang="fr-FR" sz="2800" dirty="0">
              <a:solidFill>
                <a:schemeClr val="accent1"/>
              </a:solidFill>
              <a:latin typeface="Arial" pitchFamily="34" charset="0"/>
              <a:cs typeface="Arial" pitchFamily="34" charset="0"/>
            </a:endParaRPr>
          </a:p>
        </p:txBody>
      </p:sp>
      <p:graphicFrame>
        <p:nvGraphicFramePr>
          <p:cNvPr id="2" name="Diagramme 1"/>
          <p:cNvGraphicFramePr/>
          <p:nvPr>
            <p:extLst>
              <p:ext uri="{D42A27DB-BD31-4B8C-83A1-F6EECF244321}">
                <p14:modId xmlns:p14="http://schemas.microsoft.com/office/powerpoint/2010/main" val="1526228902"/>
              </p:ext>
            </p:extLst>
          </p:nvPr>
        </p:nvGraphicFramePr>
        <p:xfrm>
          <a:off x="294511" y="1052737"/>
          <a:ext cx="8855968" cy="12024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p:cNvSpPr/>
          <p:nvPr/>
        </p:nvSpPr>
        <p:spPr>
          <a:xfrm>
            <a:off x="465452" y="2428868"/>
            <a:ext cx="4177986" cy="2308324"/>
          </a:xfrm>
          <a:prstGeom prst="rect">
            <a:avLst/>
          </a:prstGeom>
        </p:spPr>
        <p:txBody>
          <a:bodyPr wrap="square">
            <a:spAutoFit/>
          </a:bodyPr>
          <a:lstStyle/>
          <a:p>
            <a:r>
              <a:rPr lang="en-US" b="1" dirty="0">
                <a:solidFill>
                  <a:schemeClr val="bg2">
                    <a:lumMod val="10000"/>
                  </a:schemeClr>
                </a:solidFill>
                <a:latin typeface="+mn-lt"/>
              </a:rPr>
              <a:t>Implementation </a:t>
            </a:r>
            <a:r>
              <a:rPr lang="en-US" b="1" dirty="0" smtClean="0">
                <a:solidFill>
                  <a:schemeClr val="bg2">
                    <a:lumMod val="10000"/>
                  </a:schemeClr>
                </a:solidFill>
                <a:latin typeface="+mn-lt"/>
              </a:rPr>
              <a:t>site</a:t>
            </a:r>
          </a:p>
          <a:p>
            <a:endParaRPr lang="en-US" b="1" dirty="0" smtClean="0">
              <a:solidFill>
                <a:schemeClr val="bg2">
                  <a:lumMod val="10000"/>
                </a:schemeClr>
              </a:solidFill>
              <a:latin typeface="+mn-lt"/>
            </a:endParaRPr>
          </a:p>
          <a:p>
            <a:r>
              <a:rPr lang="en-US" b="1" dirty="0" smtClean="0">
                <a:latin typeface="+mn-lt"/>
              </a:rPr>
              <a:t> </a:t>
            </a:r>
            <a:r>
              <a:rPr lang="en-US" dirty="0">
                <a:latin typeface="+mn-lt"/>
              </a:rPr>
              <a:t>FP </a:t>
            </a:r>
            <a:r>
              <a:rPr lang="en-US" dirty="0" err="1">
                <a:latin typeface="+mn-lt"/>
              </a:rPr>
              <a:t>Khebaba</a:t>
            </a:r>
            <a:r>
              <a:rPr lang="en-US" dirty="0">
                <a:latin typeface="+mn-lt"/>
              </a:rPr>
              <a:t> in </a:t>
            </a:r>
            <a:r>
              <a:rPr lang="en-US" dirty="0" err="1">
                <a:latin typeface="+mn-lt"/>
              </a:rPr>
              <a:t>Sétif</a:t>
            </a:r>
            <a:r>
              <a:rPr lang="en-US" dirty="0">
                <a:latin typeface="+mn-lt"/>
              </a:rPr>
              <a:t>, </a:t>
            </a:r>
            <a:endParaRPr lang="en-US" dirty="0" smtClean="0">
              <a:latin typeface="+mn-lt"/>
            </a:endParaRPr>
          </a:p>
          <a:p>
            <a:r>
              <a:rPr lang="en-US" dirty="0" smtClean="0">
                <a:latin typeface="+mn-lt"/>
              </a:rPr>
              <a:t>for </a:t>
            </a:r>
            <a:r>
              <a:rPr lang="en-US" dirty="0">
                <a:latin typeface="+mn-lt"/>
              </a:rPr>
              <a:t>the second consecutive cropping </a:t>
            </a:r>
            <a:r>
              <a:rPr lang="en-US" dirty="0" smtClean="0">
                <a:latin typeface="+mn-lt"/>
              </a:rPr>
              <a:t>season</a:t>
            </a:r>
            <a:endParaRPr lang="en-US" dirty="0">
              <a:latin typeface="+mn-lt"/>
            </a:endParaRPr>
          </a:p>
          <a:p>
            <a:pPr lvl="0"/>
            <a:endParaRPr lang="en-US" dirty="0">
              <a:solidFill>
                <a:schemeClr val="bg2">
                  <a:lumMod val="10000"/>
                </a:schemeClr>
              </a:solidFill>
              <a:latin typeface="+mn-lt"/>
            </a:endParaRPr>
          </a:p>
        </p:txBody>
      </p:sp>
      <p:pic>
        <p:nvPicPr>
          <p:cNvPr id="6" name="Picture 2" descr="C:\documents\projet CLCA\clca2014-2015\resultat\khebaba\khebaba\DSCN6098.JPG"/>
          <p:cNvPicPr>
            <a:picLocks noChangeAspect="1" noChangeArrowheads="1"/>
          </p:cNvPicPr>
          <p:nvPr/>
        </p:nvPicPr>
        <p:blipFill>
          <a:blip r:embed="rId8" cstate="print">
            <a:extLst>
              <a:ext uri="{28A0092B-C50C-407E-A947-70E740481C1C}">
                <a14:useLocalDpi xmlns:a14="http://schemas.microsoft.com/office/drawing/2010/main" val="0"/>
              </a:ext>
            </a:extLst>
          </a:blip>
          <a:srcRect l="12983"/>
          <a:stretch>
            <a:fillRect/>
          </a:stretch>
        </p:blipFill>
        <p:spPr bwMode="auto">
          <a:xfrm>
            <a:off x="4714875" y="2285992"/>
            <a:ext cx="4429125" cy="339119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571472" y="4714884"/>
            <a:ext cx="8072494" cy="1938992"/>
          </a:xfrm>
          <a:prstGeom prst="rect">
            <a:avLst/>
          </a:prstGeom>
        </p:spPr>
        <p:txBody>
          <a:bodyPr wrap="square">
            <a:spAutoFit/>
          </a:bodyPr>
          <a:lstStyle/>
          <a:p>
            <a:r>
              <a:rPr lang="en-US" b="1" dirty="0" smtClean="0">
                <a:solidFill>
                  <a:schemeClr val="bg2">
                    <a:lumMod val="10000"/>
                  </a:schemeClr>
                </a:solidFill>
                <a:latin typeface="+mn-lt"/>
              </a:rPr>
              <a:t>Treatments</a:t>
            </a:r>
          </a:p>
          <a:p>
            <a:endParaRPr lang="en-US" b="1" dirty="0" smtClean="0">
              <a:solidFill>
                <a:schemeClr val="bg2">
                  <a:lumMod val="10000"/>
                </a:schemeClr>
              </a:solidFill>
              <a:latin typeface="+mn-lt"/>
            </a:endParaRPr>
          </a:p>
          <a:p>
            <a:pPr marL="533400" lvl="0" indent="-342900">
              <a:buFont typeface="Wingdings" panose="05000000000000000000" pitchFamily="2" charset="2"/>
              <a:buChar char="§"/>
            </a:pPr>
            <a:r>
              <a:rPr lang="fr-FR" dirty="0">
                <a:latin typeface="+mn-lt"/>
              </a:rPr>
              <a:t>T0 : no </a:t>
            </a:r>
            <a:r>
              <a:rPr lang="fr-FR" dirty="0" err="1">
                <a:latin typeface="+mn-lt"/>
              </a:rPr>
              <a:t>grazing</a:t>
            </a:r>
            <a:endParaRPr lang="fr-FR" dirty="0">
              <a:latin typeface="+mn-lt"/>
            </a:endParaRPr>
          </a:p>
          <a:p>
            <a:pPr marL="533400" lvl="0" indent="-342900">
              <a:buFont typeface="Wingdings" panose="05000000000000000000" pitchFamily="2" charset="2"/>
              <a:buChar char="§"/>
            </a:pPr>
            <a:r>
              <a:rPr lang="fr-FR" dirty="0">
                <a:latin typeface="+mn-lt"/>
              </a:rPr>
              <a:t>T1 : </a:t>
            </a:r>
            <a:r>
              <a:rPr lang="en-US" dirty="0">
                <a:latin typeface="+mn-lt"/>
              </a:rPr>
              <a:t>Grazing at 10% of the initial crop residue;</a:t>
            </a:r>
            <a:endParaRPr lang="fr-FR" dirty="0">
              <a:latin typeface="+mn-lt"/>
            </a:endParaRPr>
          </a:p>
          <a:p>
            <a:pPr marL="533400" lvl="0" indent="-342900">
              <a:buFont typeface="Wingdings" panose="05000000000000000000" pitchFamily="2" charset="2"/>
              <a:buChar char="§"/>
            </a:pPr>
            <a:r>
              <a:rPr lang="fr-FR" dirty="0">
                <a:latin typeface="+mn-lt"/>
              </a:rPr>
              <a:t>T2 : </a:t>
            </a:r>
            <a:r>
              <a:rPr lang="en-US" dirty="0">
                <a:latin typeface="+mn-lt"/>
              </a:rPr>
              <a:t>Grazing at 50% of the initial crop residue</a:t>
            </a:r>
            <a:r>
              <a:rPr lang="en-US" dirty="0" smtClean="0">
                <a:latin typeface="+mn-lt"/>
              </a:rPr>
              <a:t>;</a:t>
            </a:r>
            <a:endParaRPr lang="en-US" dirty="0">
              <a:latin typeface="+mn-lt"/>
            </a:endParaRP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p:cNvPicPr>
            <a:picLocks noGrp="1"/>
          </p:cNvPicPr>
          <p:nvPr>
            <p:ph idx="1"/>
          </p:nvPr>
        </p:nvPicPr>
        <p:blipFill>
          <a:blip r:embed="rId2"/>
          <a:srcRect/>
          <a:stretch>
            <a:fillRect/>
          </a:stretch>
        </p:blipFill>
        <p:spPr bwMode="auto">
          <a:xfrm>
            <a:off x="571472" y="928670"/>
            <a:ext cx="5929354" cy="3587761"/>
          </a:xfrm>
          <a:prstGeom prst="rect">
            <a:avLst/>
          </a:prstGeom>
          <a:noFill/>
        </p:spPr>
      </p:pic>
      <p:sp>
        <p:nvSpPr>
          <p:cNvPr id="2049" name="Rectangle 1"/>
          <p:cNvSpPr>
            <a:spLocks noChangeArrowheads="1"/>
          </p:cNvSpPr>
          <p:nvPr/>
        </p:nvSpPr>
        <p:spPr bwMode="auto">
          <a:xfrm>
            <a:off x="571472" y="4714885"/>
            <a:ext cx="8358247"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 typeface="Wingdings" pitchFamily="2" charset="2"/>
              <a:buChar char="§"/>
              <a:tabLst/>
            </a:pPr>
            <a:r>
              <a:rPr kumimoji="0" lang="en-US"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the beginning of this cropping season, the weather conditions were characterized by a dry autumn with only 7 mm of rain recorded in September, 6 in October and 21 mm in November. This has caused a delay in setting up the cereal.</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0" eaLnBrk="0" fontAlgn="base" latinLnBrk="0" hangingPunct="0">
              <a:lnSpc>
                <a:spcPct val="100000"/>
              </a:lnSpc>
              <a:spcBef>
                <a:spcPct val="0"/>
              </a:spcBef>
              <a:spcAft>
                <a:spcPct val="0"/>
              </a:spcAft>
              <a:buClrTx/>
              <a:buSzTx/>
              <a:buFont typeface="Wingdings" pitchFamily="2" charset="2"/>
              <a:buChar char="§"/>
              <a:tabLst/>
            </a:pPr>
            <a:r>
              <a:rPr kumimoji="0" lang="en-US"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Also the month of April was very dry with 5 mm of rain, which has affected the yield of cereals.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itre 1"/>
          <p:cNvSpPr>
            <a:spLocks noGrp="1"/>
          </p:cNvSpPr>
          <p:nvPr>
            <p:ph type="title"/>
          </p:nvPr>
        </p:nvSpPr>
        <p:spPr>
          <a:xfrm>
            <a:off x="251520" y="0"/>
            <a:ext cx="8892480" cy="908720"/>
          </a:xfrm>
        </p:spPr>
        <p:txBody>
          <a:bodyPr/>
          <a:lstStyle/>
          <a:p>
            <a:pPr eaLnBrk="1" fontAlgn="auto" hangingPunct="1">
              <a:spcAft>
                <a:spcPts val="0"/>
              </a:spcAft>
              <a:defRPr/>
            </a:pPr>
            <a:r>
              <a:rPr lang="fr-FR" sz="3200" dirty="0" err="1" smtClean="0">
                <a:solidFill>
                  <a:srgbClr val="92D050"/>
                </a:solidFill>
                <a:effectLst/>
                <a:latin typeface="+mn-lt"/>
                <a:cs typeface="Arial" pitchFamily="34" charset="0"/>
              </a:rPr>
              <a:t>Climate</a:t>
            </a:r>
            <a:r>
              <a:rPr lang="fr-FR" sz="3200" dirty="0" smtClean="0">
                <a:solidFill>
                  <a:srgbClr val="92D050"/>
                </a:solidFill>
                <a:effectLst/>
                <a:latin typeface="+mn-lt"/>
                <a:cs typeface="Arial" pitchFamily="34" charset="0"/>
              </a:rPr>
              <a:t>  </a:t>
            </a:r>
            <a:r>
              <a:rPr lang="fr-FR" sz="3200" dirty="0" smtClean="0">
                <a:solidFill>
                  <a:srgbClr val="92D050"/>
                </a:solidFill>
                <a:effectLst/>
                <a:latin typeface="+mn-lt"/>
                <a:cs typeface="Arial" pitchFamily="34" charset="0"/>
              </a:rPr>
              <a:t>conditions at Sétif</a:t>
            </a:r>
            <a:endParaRPr lang="fr-FR" sz="3200" dirty="0">
              <a:solidFill>
                <a:srgbClr val="92D050"/>
              </a:solidFill>
              <a:effectLst/>
              <a:latin typeface="+mn-lt"/>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p:nvPr/>
        </p:nvPicPr>
        <p:blipFill>
          <a:blip r:embed="rId2"/>
          <a:srcRect/>
          <a:stretch>
            <a:fillRect/>
          </a:stretch>
        </p:blipFill>
        <p:spPr bwMode="auto">
          <a:xfrm>
            <a:off x="1500166" y="1214422"/>
            <a:ext cx="5694068" cy="3286148"/>
          </a:xfrm>
          <a:prstGeom prst="rect">
            <a:avLst/>
          </a:prstGeom>
          <a:noFill/>
        </p:spPr>
      </p:pic>
      <p:sp>
        <p:nvSpPr>
          <p:cNvPr id="5" name="Rectangle 1"/>
          <p:cNvSpPr>
            <a:spLocks noChangeArrowheads="1"/>
          </p:cNvSpPr>
          <p:nvPr/>
        </p:nvSpPr>
        <p:spPr bwMode="auto">
          <a:xfrm>
            <a:off x="571473" y="4714884"/>
            <a:ext cx="7715304" cy="98488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 typeface="Wingdings" pitchFamily="2" charset="2"/>
              <a:buChar char="§"/>
              <a:tabLst/>
            </a:pPr>
            <a:r>
              <a:rPr kumimoji="0" lang="en-US" sz="20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frozen days (52 days) and snow days (48 days) which marked the month of January, February and March , delayed the growth of  the crops.</a:t>
            </a:r>
            <a:endParaRPr kumimoji="0" lang="fr-F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Low" defTabSz="914400" rtl="0" eaLnBrk="0" fontAlgn="base" latinLnBrk="0" hangingPunct="0">
              <a:lnSpc>
                <a:spcPct val="100000"/>
              </a:lnSpc>
              <a:spcBef>
                <a:spcPct val="0"/>
              </a:spcBef>
              <a:spcAft>
                <a:spcPct val="0"/>
              </a:spcAft>
              <a:buClrTx/>
              <a:buSzTx/>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Titre 1"/>
          <p:cNvSpPr>
            <a:spLocks noGrp="1"/>
          </p:cNvSpPr>
          <p:nvPr>
            <p:ph type="title"/>
          </p:nvPr>
        </p:nvSpPr>
        <p:spPr>
          <a:xfrm>
            <a:off x="251520" y="0"/>
            <a:ext cx="8892480" cy="908720"/>
          </a:xfrm>
        </p:spPr>
        <p:txBody>
          <a:bodyPr/>
          <a:lstStyle/>
          <a:p>
            <a:pPr eaLnBrk="1" fontAlgn="auto" hangingPunct="1">
              <a:spcAft>
                <a:spcPts val="0"/>
              </a:spcAft>
              <a:defRPr/>
            </a:pPr>
            <a:r>
              <a:rPr lang="fr-FR" sz="3200" dirty="0" err="1" smtClean="0">
                <a:solidFill>
                  <a:srgbClr val="92D050"/>
                </a:solidFill>
                <a:effectLst/>
                <a:latin typeface="+mn-lt"/>
                <a:cs typeface="Arial" pitchFamily="34" charset="0"/>
              </a:rPr>
              <a:t>Climate</a:t>
            </a:r>
            <a:r>
              <a:rPr lang="fr-FR" sz="3200" dirty="0" smtClean="0">
                <a:solidFill>
                  <a:srgbClr val="92D050"/>
                </a:solidFill>
                <a:effectLst/>
                <a:latin typeface="+mn-lt"/>
                <a:cs typeface="Arial" pitchFamily="34" charset="0"/>
              </a:rPr>
              <a:t>  </a:t>
            </a:r>
            <a:r>
              <a:rPr lang="fr-FR" sz="3200" dirty="0" smtClean="0">
                <a:solidFill>
                  <a:srgbClr val="92D050"/>
                </a:solidFill>
                <a:effectLst/>
                <a:latin typeface="+mn-lt"/>
                <a:cs typeface="Arial" pitchFamily="34" charset="0"/>
              </a:rPr>
              <a:t>conditions at Sétif </a:t>
            </a:r>
            <a:endParaRPr lang="fr-FR" sz="3200" dirty="0">
              <a:solidFill>
                <a:srgbClr val="92D050"/>
              </a:solidFill>
              <a:effectLst/>
              <a:latin typeface="+mn-lt"/>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projet CLCA\clca2014-2015\resultat\khebaba\khebaba\DSCN609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275" y="-16968"/>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20420" y="34113"/>
            <a:ext cx="3671887" cy="461962"/>
          </a:xfrm>
          <a:prstGeom prst="rect">
            <a:avLst/>
          </a:prstGeom>
          <a:noFill/>
        </p:spPr>
        <p:txBody>
          <a:bodyPr>
            <a:spAutoFit/>
          </a:bodyPr>
          <a:lstStyle/>
          <a:p>
            <a:pPr algn="ctr">
              <a:defRPr/>
            </a:pPr>
            <a:r>
              <a:rPr lang="fr-FR" b="1" dirty="0" smtClean="0">
                <a:solidFill>
                  <a:schemeClr val="bg2">
                    <a:lumMod val="10000"/>
                  </a:schemeClr>
                </a:solidFill>
                <a:latin typeface="Arial" panose="020B0604020202020204" pitchFamily="34" charset="0"/>
              </a:rPr>
              <a:t>Site </a:t>
            </a:r>
            <a:r>
              <a:rPr lang="fr-FR" b="1" dirty="0" err="1" smtClean="0">
                <a:solidFill>
                  <a:schemeClr val="bg2">
                    <a:lumMod val="10000"/>
                  </a:schemeClr>
                </a:solidFill>
                <a:latin typeface="Arial" panose="020B0604020202020204" pitchFamily="34" charset="0"/>
              </a:rPr>
              <a:t>Khebaba</a:t>
            </a:r>
            <a:r>
              <a:rPr lang="fr-FR" b="1" dirty="0" smtClean="0">
                <a:solidFill>
                  <a:schemeClr val="bg2">
                    <a:lumMod val="10000"/>
                  </a:schemeClr>
                </a:solidFill>
                <a:latin typeface="Arial" panose="020B0604020202020204" pitchFamily="34" charset="0"/>
              </a:rPr>
              <a:t> </a:t>
            </a:r>
            <a:r>
              <a:rPr lang="fr-FR" b="1" dirty="0" err="1" smtClean="0">
                <a:solidFill>
                  <a:schemeClr val="bg2">
                    <a:lumMod val="10000"/>
                  </a:schemeClr>
                </a:solidFill>
                <a:latin typeface="Arial" panose="020B0604020202020204" pitchFamily="34" charset="0"/>
              </a:rPr>
              <a:t>farm</a:t>
            </a:r>
            <a:endParaRPr lang="fr-FR" b="1" dirty="0">
              <a:solidFill>
                <a:schemeClr val="bg2">
                  <a:lumMod val="10000"/>
                </a:schemeClr>
              </a:solidFill>
              <a:latin typeface="Arial" panose="020B0604020202020204" pitchFamily="34" charset="0"/>
            </a:endParaRPr>
          </a:p>
        </p:txBody>
      </p:sp>
      <p:sp>
        <p:nvSpPr>
          <p:cNvPr id="2" name="Rectangle 1"/>
          <p:cNvSpPr/>
          <p:nvPr/>
        </p:nvSpPr>
        <p:spPr>
          <a:xfrm>
            <a:off x="4599275" y="892011"/>
            <a:ext cx="4564607" cy="1200329"/>
          </a:xfrm>
          <a:prstGeom prst="rect">
            <a:avLst/>
          </a:prstGeom>
        </p:spPr>
        <p:txBody>
          <a:bodyPr wrap="square">
            <a:spAutoFit/>
          </a:bodyPr>
          <a:lstStyle/>
          <a:p>
            <a:pPr eaLnBrk="1" hangingPunct="1">
              <a:buFont typeface="Arial" panose="020B0604020202020204" pitchFamily="34" charset="0"/>
              <a:buChar char="•"/>
            </a:pPr>
            <a:r>
              <a:rPr lang="fr-FR" altLang="fr-FR" dirty="0" err="1" smtClean="0">
                <a:solidFill>
                  <a:srgbClr val="000000"/>
                </a:solidFill>
              </a:rPr>
              <a:t>Crop</a:t>
            </a:r>
            <a:r>
              <a:rPr lang="fr-FR" altLang="fr-FR" dirty="0" smtClean="0">
                <a:solidFill>
                  <a:srgbClr val="000000"/>
                </a:solidFill>
              </a:rPr>
              <a:t> : </a:t>
            </a:r>
            <a:r>
              <a:rPr lang="fr-FR" altLang="fr-FR" dirty="0" err="1" smtClean="0">
                <a:solidFill>
                  <a:srgbClr val="000000"/>
                </a:solidFill>
              </a:rPr>
              <a:t>Barley</a:t>
            </a:r>
            <a:endParaRPr lang="fr-FR" altLang="fr-FR" dirty="0">
              <a:solidFill>
                <a:srgbClr val="000000"/>
              </a:solidFill>
            </a:endParaRPr>
          </a:p>
          <a:p>
            <a:pPr eaLnBrk="1" hangingPunct="1">
              <a:buFont typeface="Arial" panose="020B0604020202020204" pitchFamily="34" charset="0"/>
              <a:buChar char="•"/>
            </a:pPr>
            <a:r>
              <a:rPr lang="fr-FR" altLang="fr-FR" dirty="0" err="1" smtClean="0">
                <a:solidFill>
                  <a:srgbClr val="000000"/>
                </a:solidFill>
              </a:rPr>
              <a:t>Variety</a:t>
            </a:r>
            <a:r>
              <a:rPr lang="fr-FR" altLang="fr-FR" dirty="0" smtClean="0">
                <a:solidFill>
                  <a:srgbClr val="000000"/>
                </a:solidFill>
              </a:rPr>
              <a:t>: </a:t>
            </a:r>
            <a:r>
              <a:rPr lang="fr-FR" altLang="fr-FR" dirty="0">
                <a:solidFill>
                  <a:srgbClr val="000000"/>
                </a:solidFill>
              </a:rPr>
              <a:t>El </a:t>
            </a:r>
            <a:r>
              <a:rPr lang="fr-FR" altLang="fr-FR" dirty="0" err="1">
                <a:solidFill>
                  <a:srgbClr val="000000"/>
                </a:solidFill>
              </a:rPr>
              <a:t>Fouara</a:t>
            </a:r>
            <a:endParaRPr lang="fr-FR" altLang="fr-FR" dirty="0">
              <a:solidFill>
                <a:srgbClr val="000000"/>
              </a:solidFill>
            </a:endParaRPr>
          </a:p>
          <a:p>
            <a:pPr eaLnBrk="1" hangingPunct="1">
              <a:buFont typeface="Arial" panose="020B0604020202020204" pitchFamily="34" charset="0"/>
              <a:buChar char="•"/>
            </a:pPr>
            <a:r>
              <a:rPr lang="fr-FR" altLang="fr-FR" dirty="0">
                <a:solidFill>
                  <a:srgbClr val="000000"/>
                </a:solidFill>
              </a:rPr>
              <a:t>Date </a:t>
            </a:r>
            <a:r>
              <a:rPr lang="fr-FR" altLang="fr-FR" dirty="0" smtClean="0">
                <a:solidFill>
                  <a:srgbClr val="000000"/>
                </a:solidFill>
              </a:rPr>
              <a:t>of </a:t>
            </a:r>
            <a:r>
              <a:rPr lang="fr-FR" altLang="fr-FR" dirty="0" err="1" smtClean="0">
                <a:solidFill>
                  <a:srgbClr val="000000"/>
                </a:solidFill>
              </a:rPr>
              <a:t>sowing</a:t>
            </a:r>
            <a:r>
              <a:rPr lang="fr-FR" altLang="fr-FR" dirty="0" smtClean="0">
                <a:solidFill>
                  <a:srgbClr val="000000"/>
                </a:solidFill>
              </a:rPr>
              <a:t>: </a:t>
            </a:r>
            <a:r>
              <a:rPr lang="fr-FR" altLang="fr-FR" dirty="0">
                <a:solidFill>
                  <a:srgbClr val="000000"/>
                </a:solidFill>
              </a:rPr>
              <a:t>25/12/2014</a:t>
            </a:r>
          </a:p>
        </p:txBody>
      </p:sp>
    </p:spTree>
    <p:extLst>
      <p:ext uri="{BB962C8B-B14F-4D97-AF65-F5344CB8AC3E}">
        <p14:creationId xmlns:p14="http://schemas.microsoft.com/office/powerpoint/2010/main" val="34747711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Graphique 8"/>
          <p:cNvGraphicFramePr>
            <a:graphicFrameLocks/>
          </p:cNvGraphicFramePr>
          <p:nvPr>
            <p:extLst>
              <p:ext uri="{D42A27DB-BD31-4B8C-83A1-F6EECF244321}">
                <p14:modId xmlns:p14="http://schemas.microsoft.com/office/powerpoint/2010/main" val="3923167366"/>
              </p:ext>
            </p:extLst>
          </p:nvPr>
        </p:nvGraphicFramePr>
        <p:xfrm>
          <a:off x="3791411" y="1177934"/>
          <a:ext cx="4827078" cy="3168354"/>
        </p:xfrm>
        <a:graphic>
          <a:graphicData uri="http://schemas.openxmlformats.org/drawingml/2006/chart">
            <c:chart xmlns:c="http://schemas.openxmlformats.org/drawingml/2006/chart" xmlns:r="http://schemas.openxmlformats.org/officeDocument/2006/relationships" r:id="rId3"/>
          </a:graphicData>
        </a:graphic>
      </p:graphicFrame>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4" name="ZoneTexte 13"/>
          <p:cNvSpPr txBox="1"/>
          <p:nvPr/>
        </p:nvSpPr>
        <p:spPr>
          <a:xfrm>
            <a:off x="4940106" y="1685936"/>
            <a:ext cx="720080" cy="307777"/>
          </a:xfrm>
          <a:prstGeom prst="rect">
            <a:avLst/>
          </a:prstGeom>
          <a:noFill/>
        </p:spPr>
        <p:txBody>
          <a:bodyPr wrap="square" rtlCol="0">
            <a:spAutoFit/>
          </a:bodyPr>
          <a:lstStyle/>
          <a:p>
            <a:r>
              <a:rPr lang="fr-FR" sz="1400" b="1" dirty="0" smtClean="0">
                <a:solidFill>
                  <a:srgbClr val="000000"/>
                </a:solidFill>
              </a:rPr>
              <a:t>13%</a:t>
            </a:r>
            <a:endParaRPr lang="fr-FR" sz="1400" b="1" dirty="0">
              <a:solidFill>
                <a:srgbClr val="000000"/>
              </a:solidFill>
            </a:endParaRPr>
          </a:p>
        </p:txBody>
      </p:sp>
      <p:sp>
        <p:nvSpPr>
          <p:cNvPr id="16" name="ZoneTexte 15"/>
          <p:cNvSpPr txBox="1"/>
          <p:nvPr/>
        </p:nvSpPr>
        <p:spPr>
          <a:xfrm>
            <a:off x="5173288" y="2454334"/>
            <a:ext cx="720080" cy="307777"/>
          </a:xfrm>
          <a:prstGeom prst="rect">
            <a:avLst/>
          </a:prstGeom>
          <a:noFill/>
        </p:spPr>
        <p:txBody>
          <a:bodyPr wrap="square" rtlCol="0">
            <a:spAutoFit/>
          </a:bodyPr>
          <a:lstStyle/>
          <a:p>
            <a:r>
              <a:rPr lang="fr-FR" sz="1400" b="1" dirty="0" smtClean="0">
                <a:solidFill>
                  <a:srgbClr val="000000"/>
                </a:solidFill>
              </a:rPr>
              <a:t>57%</a:t>
            </a:r>
            <a:endParaRPr lang="fr-FR" sz="1400" b="1" dirty="0">
              <a:solidFill>
                <a:srgbClr val="000000"/>
              </a:solidFill>
            </a:endParaRPr>
          </a:p>
        </p:txBody>
      </p:sp>
      <p:cxnSp>
        <p:nvCxnSpPr>
          <p:cNvPr id="6" name="Connecteur droit avec flèche 5"/>
          <p:cNvCxnSpPr/>
          <p:nvPr/>
        </p:nvCxnSpPr>
        <p:spPr>
          <a:xfrm>
            <a:off x="4832094" y="1895428"/>
            <a:ext cx="216024" cy="422302"/>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2" name="Connecteur droit avec flèche 11"/>
          <p:cNvCxnSpPr/>
          <p:nvPr/>
        </p:nvCxnSpPr>
        <p:spPr>
          <a:xfrm>
            <a:off x="4788024" y="2106579"/>
            <a:ext cx="432048" cy="777468"/>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sp>
        <p:nvSpPr>
          <p:cNvPr id="10" name="Rectangle 9"/>
          <p:cNvSpPr/>
          <p:nvPr/>
        </p:nvSpPr>
        <p:spPr>
          <a:xfrm>
            <a:off x="193553" y="4221088"/>
            <a:ext cx="8424936" cy="2246769"/>
          </a:xfrm>
          <a:prstGeom prst="rect">
            <a:avLst/>
          </a:prstGeom>
        </p:spPr>
        <p:txBody>
          <a:bodyPr wrap="square">
            <a:spAutoFit/>
          </a:bodyPr>
          <a:lstStyle/>
          <a:p>
            <a:pPr marL="342900" indent="-342900">
              <a:buFont typeface="Wingdings" panose="05000000000000000000" pitchFamily="2" charset="2"/>
              <a:buChar char="ü"/>
            </a:pPr>
            <a:r>
              <a:rPr lang="en-US" sz="2000" dirty="0" smtClean="0">
                <a:solidFill>
                  <a:srgbClr val="000000"/>
                </a:solidFill>
                <a:ea typeface="Tahoma" panose="020B0604030504040204" pitchFamily="34" charset="0"/>
                <a:cs typeface="Tahoma" panose="020B0604030504040204" pitchFamily="34" charset="0"/>
              </a:rPr>
              <a:t>There is a significant </a:t>
            </a:r>
            <a:r>
              <a:rPr lang="en-US" sz="2000" dirty="0">
                <a:solidFill>
                  <a:srgbClr val="000000"/>
                </a:solidFill>
                <a:ea typeface="Tahoma" panose="020B0604030504040204" pitchFamily="34" charset="0"/>
                <a:cs typeface="Tahoma" panose="020B0604030504040204" pitchFamily="34" charset="0"/>
              </a:rPr>
              <a:t>differences between the treatments for parameters "number of ear/m</a:t>
            </a:r>
            <a:r>
              <a:rPr lang="en-US" sz="2000" baseline="30000" dirty="0">
                <a:solidFill>
                  <a:srgbClr val="000000"/>
                </a:solidFill>
                <a:ea typeface="Tahoma" panose="020B0604030504040204" pitchFamily="34" charset="0"/>
                <a:cs typeface="Tahoma" panose="020B0604030504040204" pitchFamily="34" charset="0"/>
              </a:rPr>
              <a:t>2</a:t>
            </a:r>
            <a:r>
              <a:rPr lang="en-US" sz="2000" dirty="0">
                <a:solidFill>
                  <a:srgbClr val="000000"/>
                </a:solidFill>
                <a:ea typeface="Tahoma" panose="020B0604030504040204" pitchFamily="34" charset="0"/>
                <a:cs typeface="Tahoma" panose="020B0604030504040204" pitchFamily="34" charset="0"/>
              </a:rPr>
              <a:t>" and  grain yield.  </a:t>
            </a:r>
            <a:endParaRPr lang="fr-FR" sz="2000" b="1" dirty="0">
              <a:solidFill>
                <a:srgbClr val="000000"/>
              </a:solidFill>
              <a:ea typeface="Tahoma" panose="020B0604030504040204" pitchFamily="34" charset="0"/>
              <a:cs typeface="Tahoma" panose="020B0604030504040204" pitchFamily="34" charset="0"/>
            </a:endParaRPr>
          </a:p>
          <a:p>
            <a:pPr marL="342900" indent="-342900">
              <a:buFont typeface="Wingdings" panose="05000000000000000000" pitchFamily="2" charset="2"/>
              <a:buChar char="ü"/>
            </a:pPr>
            <a:r>
              <a:rPr lang="en-US" sz="2000" dirty="0">
                <a:solidFill>
                  <a:srgbClr val="000000"/>
                </a:solidFill>
                <a:ea typeface="Tahoma" panose="020B0604030504040204" pitchFamily="34" charset="0"/>
                <a:cs typeface="Tahoma" panose="020B0604030504040204" pitchFamily="34" charset="0"/>
              </a:rPr>
              <a:t>The </a:t>
            </a:r>
            <a:r>
              <a:rPr lang="en-US" sz="2000" dirty="0" smtClean="0">
                <a:solidFill>
                  <a:srgbClr val="000000"/>
                </a:solidFill>
                <a:ea typeface="Tahoma" panose="020B0604030504040204" pitchFamily="34" charset="0"/>
                <a:cs typeface="Tahoma" panose="020B0604030504040204" pitchFamily="34" charset="0"/>
              </a:rPr>
              <a:t>highest yield  (grain and straw) is </a:t>
            </a:r>
            <a:r>
              <a:rPr lang="en-US" sz="2000" dirty="0">
                <a:solidFill>
                  <a:srgbClr val="000000"/>
                </a:solidFill>
                <a:ea typeface="Tahoma" panose="020B0604030504040204" pitchFamily="34" charset="0"/>
                <a:cs typeface="Tahoma" panose="020B0604030504040204" pitchFamily="34" charset="0"/>
              </a:rPr>
              <a:t>obtained in T0 </a:t>
            </a:r>
            <a:r>
              <a:rPr lang="en-US" sz="2000" dirty="0" smtClean="0">
                <a:solidFill>
                  <a:srgbClr val="000000"/>
                </a:solidFill>
                <a:ea typeface="Tahoma" panose="020B0604030504040204" pitchFamily="34" charset="0"/>
                <a:cs typeface="Tahoma" panose="020B0604030504040204" pitchFamily="34" charset="0"/>
              </a:rPr>
              <a:t>( plot no grazed) compared to T1 </a:t>
            </a:r>
            <a:r>
              <a:rPr lang="en-US" sz="2000" dirty="0">
                <a:solidFill>
                  <a:srgbClr val="000000"/>
                </a:solidFill>
                <a:ea typeface="Tahoma" panose="020B0604030504040204" pitchFamily="34" charset="0"/>
                <a:cs typeface="Tahoma" panose="020B0604030504040204" pitchFamily="34" charset="0"/>
              </a:rPr>
              <a:t>and </a:t>
            </a:r>
            <a:r>
              <a:rPr lang="en-US" sz="2000" dirty="0" smtClean="0">
                <a:solidFill>
                  <a:srgbClr val="000000"/>
                </a:solidFill>
                <a:ea typeface="Tahoma" panose="020B0604030504040204" pitchFamily="34" charset="0"/>
                <a:cs typeface="Tahoma" panose="020B0604030504040204" pitchFamily="34" charset="0"/>
              </a:rPr>
              <a:t>T2 </a:t>
            </a:r>
            <a:r>
              <a:rPr lang="en-US" sz="2000" dirty="0">
                <a:solidFill>
                  <a:srgbClr val="000000"/>
                </a:solidFill>
                <a:ea typeface="Tahoma" panose="020B0604030504040204" pitchFamily="34" charset="0"/>
                <a:cs typeface="Tahoma" panose="020B0604030504040204" pitchFamily="34" charset="0"/>
              </a:rPr>
              <a:t>where grazing took place. </a:t>
            </a:r>
            <a:endParaRPr lang="fr-FR" sz="2000" b="1" dirty="0">
              <a:solidFill>
                <a:srgbClr val="000000"/>
              </a:solidFill>
              <a:ea typeface="Tahoma" panose="020B0604030504040204" pitchFamily="34" charset="0"/>
              <a:cs typeface="Tahoma" panose="020B0604030504040204" pitchFamily="34" charset="0"/>
            </a:endParaRPr>
          </a:p>
          <a:p>
            <a:pPr marL="342900" indent="-342900">
              <a:buFont typeface="Wingdings" panose="05000000000000000000" pitchFamily="2" charset="2"/>
              <a:buChar char="ü"/>
            </a:pPr>
            <a:r>
              <a:rPr lang="en-US" sz="2000" dirty="0">
                <a:solidFill>
                  <a:srgbClr val="000000"/>
                </a:solidFill>
                <a:ea typeface="Tahoma" panose="020B0604030504040204" pitchFamily="34" charset="0"/>
                <a:cs typeface="Tahoma" panose="020B0604030504040204" pitchFamily="34" charset="0"/>
              </a:rPr>
              <a:t>The mean gain of yield obtained is 2300 </a:t>
            </a:r>
            <a:r>
              <a:rPr lang="en-US" sz="2000" dirty="0" smtClean="0">
                <a:solidFill>
                  <a:srgbClr val="000000"/>
                </a:solidFill>
                <a:ea typeface="Tahoma" panose="020B0604030504040204" pitchFamily="34" charset="0"/>
                <a:cs typeface="Tahoma" panose="020B0604030504040204" pitchFamily="34" charset="0"/>
              </a:rPr>
              <a:t>kg/ha and </a:t>
            </a:r>
            <a:r>
              <a:rPr lang="en-US" sz="2000" dirty="0">
                <a:solidFill>
                  <a:srgbClr val="000000"/>
                </a:solidFill>
                <a:ea typeface="Tahoma" panose="020B0604030504040204" pitchFamily="34" charset="0"/>
                <a:cs typeface="Tahoma" panose="020B0604030504040204" pitchFamily="34" charset="0"/>
              </a:rPr>
              <a:t>600 kg/ha </a:t>
            </a:r>
            <a:r>
              <a:rPr lang="en-US" sz="2000" dirty="0" smtClean="0">
                <a:solidFill>
                  <a:srgbClr val="000000"/>
                </a:solidFill>
                <a:ea typeface="Tahoma" panose="020B0604030504040204" pitchFamily="34" charset="0"/>
                <a:cs typeface="Tahoma" panose="020B0604030504040204" pitchFamily="34" charset="0"/>
              </a:rPr>
              <a:t>compared </a:t>
            </a:r>
            <a:r>
              <a:rPr lang="en-US" sz="2000" dirty="0">
                <a:solidFill>
                  <a:srgbClr val="000000"/>
                </a:solidFill>
                <a:ea typeface="Tahoma" panose="020B0604030504040204" pitchFamily="34" charset="0"/>
                <a:cs typeface="Tahoma" panose="020B0604030504040204" pitchFamily="34" charset="0"/>
              </a:rPr>
              <a:t>treatments T1 and T2 respectively to T0 without grazing.</a:t>
            </a:r>
            <a:endParaRPr lang="fr-FR" sz="2000" b="1" dirty="0">
              <a:solidFill>
                <a:srgbClr val="000000"/>
              </a:solidFill>
              <a:ea typeface="Tahoma" panose="020B0604030504040204" pitchFamily="34" charset="0"/>
              <a:cs typeface="Tahoma" panose="020B0604030504040204" pitchFamily="34" charset="0"/>
            </a:endParaRPr>
          </a:p>
          <a:p>
            <a:endParaRPr lang="fr-FR" altLang="fr-FR" sz="2000" dirty="0">
              <a:ea typeface="Tahoma" panose="020B0604030504040204" pitchFamily="34" charset="0"/>
              <a:cs typeface="Tahoma" panose="020B0604030504040204" pitchFamily="34" charset="0"/>
            </a:endParaRPr>
          </a:p>
        </p:txBody>
      </p:sp>
      <p:sp>
        <p:nvSpPr>
          <p:cNvPr id="11" name="ZoneTexte 10"/>
          <p:cNvSpPr txBox="1"/>
          <p:nvPr/>
        </p:nvSpPr>
        <p:spPr>
          <a:xfrm rot="5400000">
            <a:off x="788268" y="515988"/>
            <a:ext cx="553998" cy="1483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dirty="0" smtClean="0">
                <a:solidFill>
                  <a:schemeClr val="bg1"/>
                </a:solidFill>
              </a:rPr>
              <a:t>CROPS</a:t>
            </a:r>
            <a:endParaRPr lang="fr-FR" dirty="0">
              <a:solidFill>
                <a:schemeClr val="bg1"/>
              </a:solidFill>
            </a:endParaRPr>
          </a:p>
        </p:txBody>
      </p:sp>
      <p:sp>
        <p:nvSpPr>
          <p:cNvPr id="13" name="ZoneTexte 1"/>
          <p:cNvSpPr txBox="1"/>
          <p:nvPr/>
        </p:nvSpPr>
        <p:spPr>
          <a:xfrm>
            <a:off x="4760086" y="3295933"/>
            <a:ext cx="288032" cy="211151"/>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fr-FR" sz="1400" b="1" dirty="0"/>
              <a:t>b</a:t>
            </a:r>
            <a:endParaRPr lang="fr-FR" sz="1400" b="1" dirty="0"/>
          </a:p>
        </p:txBody>
      </p:sp>
      <p:sp>
        <p:nvSpPr>
          <p:cNvPr id="15" name="ZoneTexte 1"/>
          <p:cNvSpPr txBox="1"/>
          <p:nvPr/>
        </p:nvSpPr>
        <p:spPr>
          <a:xfrm>
            <a:off x="4616070" y="2243183"/>
            <a:ext cx="288032" cy="211151"/>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fr-FR" sz="1400" b="1" dirty="0"/>
              <a:t>*</a:t>
            </a:r>
          </a:p>
        </p:txBody>
      </p:sp>
      <p:sp>
        <p:nvSpPr>
          <p:cNvPr id="17" name="ZoneTexte 1"/>
          <p:cNvSpPr txBox="1"/>
          <p:nvPr/>
        </p:nvSpPr>
        <p:spPr>
          <a:xfrm>
            <a:off x="4773734" y="2938648"/>
            <a:ext cx="288032" cy="211151"/>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r>
              <a:rPr lang="fr-FR" sz="1400" b="1" dirty="0"/>
              <a:t>*</a:t>
            </a:r>
          </a:p>
        </p:txBody>
      </p:sp>
    </p:spTree>
    <p:extLst>
      <p:ext uri="{BB962C8B-B14F-4D97-AF65-F5344CB8AC3E}">
        <p14:creationId xmlns:p14="http://schemas.microsoft.com/office/powerpoint/2010/main" val="10444382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193553" y="4221088"/>
            <a:ext cx="8424936" cy="1708160"/>
          </a:xfrm>
          <a:prstGeom prst="rect">
            <a:avLst/>
          </a:prstGeom>
        </p:spPr>
        <p:txBody>
          <a:bodyPr wrap="square">
            <a:spAutoFit/>
          </a:bodyPr>
          <a:lstStyle/>
          <a:p>
            <a:pPr marL="342900" indent="-342900">
              <a:spcAft>
                <a:spcPts val="600"/>
              </a:spcAft>
              <a:buFont typeface="Wingdings" panose="05000000000000000000" pitchFamily="2" charset="2"/>
              <a:buChar char="ü"/>
            </a:pPr>
            <a:r>
              <a:rPr lang="en-US" sz="2000" dirty="0" smtClean="0"/>
              <a:t>The </a:t>
            </a:r>
            <a:r>
              <a:rPr lang="en-US" sz="2000" dirty="0"/>
              <a:t>dry matter biomass of barley was higher in plot T0 (no grazed) when compared to the biomass in the two grazed plots (T1 and T2) at both the flowering and the maturity stages. </a:t>
            </a:r>
            <a:endParaRPr lang="en-US" sz="2000" dirty="0" smtClean="0"/>
          </a:p>
          <a:p>
            <a:pPr marL="342900" indent="-342900">
              <a:spcAft>
                <a:spcPts val="600"/>
              </a:spcAft>
              <a:buFont typeface="Wingdings" panose="05000000000000000000" pitchFamily="2" charset="2"/>
              <a:buChar char="ü"/>
            </a:pPr>
            <a:r>
              <a:rPr lang="en-US" sz="2000" dirty="0" smtClean="0"/>
              <a:t>However</a:t>
            </a:r>
            <a:r>
              <a:rPr lang="en-US" sz="2000" dirty="0"/>
              <a:t>, statistical significance was only reached at the flowering stage. </a:t>
            </a:r>
            <a:endParaRPr lang="fr-FR" sz="2000" dirty="0"/>
          </a:p>
        </p:txBody>
      </p:sp>
      <p:sp>
        <p:nvSpPr>
          <p:cNvPr id="11" name="ZoneTexte 10"/>
          <p:cNvSpPr txBox="1"/>
          <p:nvPr/>
        </p:nvSpPr>
        <p:spPr>
          <a:xfrm rot="5400000">
            <a:off x="788268" y="515988"/>
            <a:ext cx="553998" cy="1483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dirty="0" smtClean="0">
                <a:solidFill>
                  <a:schemeClr val="bg1"/>
                </a:solidFill>
              </a:rPr>
              <a:t>CROPS</a:t>
            </a:r>
            <a:endParaRPr lang="fr-FR" dirty="0">
              <a:solidFill>
                <a:schemeClr val="bg1"/>
              </a:solidFill>
            </a:endParaRPr>
          </a:p>
        </p:txBody>
      </p:sp>
      <p:graphicFrame>
        <p:nvGraphicFramePr>
          <p:cNvPr id="13" name="Graphique 12"/>
          <p:cNvGraphicFramePr>
            <a:graphicFrameLocks/>
          </p:cNvGraphicFramePr>
          <p:nvPr>
            <p:extLst>
              <p:ext uri="{D42A27DB-BD31-4B8C-83A1-F6EECF244321}">
                <p14:modId xmlns:p14="http://schemas.microsoft.com/office/powerpoint/2010/main" val="493162989"/>
              </p:ext>
            </p:extLst>
          </p:nvPr>
        </p:nvGraphicFramePr>
        <p:xfrm>
          <a:off x="3131840" y="1460507"/>
          <a:ext cx="4572000" cy="2743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9146689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1" name="ZoneTexte 10"/>
          <p:cNvSpPr txBox="1"/>
          <p:nvPr/>
        </p:nvSpPr>
        <p:spPr>
          <a:xfrm rot="5400000">
            <a:off x="865296" y="213614"/>
            <a:ext cx="615553" cy="20882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sz="2800" b="1" dirty="0" smtClean="0">
                <a:solidFill>
                  <a:schemeClr val="bg1"/>
                </a:solidFill>
              </a:rPr>
              <a:t>  </a:t>
            </a:r>
            <a:r>
              <a:rPr lang="fr-FR" sz="2800" b="1" dirty="0" err="1" smtClean="0">
                <a:solidFill>
                  <a:schemeClr val="bg1"/>
                </a:solidFill>
              </a:rPr>
              <a:t>Weeds</a:t>
            </a:r>
            <a:endParaRPr lang="fr-FR" sz="2800" b="1" dirty="0">
              <a:solidFill>
                <a:schemeClr val="bg1"/>
              </a:solidFill>
            </a:endParaRPr>
          </a:p>
        </p:txBody>
      </p:sp>
      <p:sp>
        <p:nvSpPr>
          <p:cNvPr id="2" name="Rectangle 1"/>
          <p:cNvSpPr/>
          <p:nvPr/>
        </p:nvSpPr>
        <p:spPr>
          <a:xfrm>
            <a:off x="4647966" y="4174007"/>
            <a:ext cx="4250170" cy="2246769"/>
          </a:xfrm>
          <a:prstGeom prst="rect">
            <a:avLst/>
          </a:prstGeom>
        </p:spPr>
        <p:txBody>
          <a:bodyPr wrap="square">
            <a:spAutoFit/>
          </a:bodyPr>
          <a:lstStyle/>
          <a:p>
            <a:pPr lvl="0"/>
            <a:r>
              <a:rPr lang="en-US" sz="2000" b="1" dirty="0"/>
              <a:t>Density of </a:t>
            </a:r>
            <a:r>
              <a:rPr lang="en-US" sz="2000" b="1" dirty="0" smtClean="0"/>
              <a:t>weeds </a:t>
            </a:r>
            <a:endParaRPr lang="fr-FR" sz="2000" dirty="0"/>
          </a:p>
          <a:p>
            <a:pPr marL="342900" indent="-342900">
              <a:buFont typeface="Wingdings" panose="05000000000000000000" pitchFamily="2" charset="2"/>
              <a:buChar char="ü"/>
            </a:pPr>
            <a:r>
              <a:rPr lang="en-US" sz="2000" dirty="0" smtClean="0"/>
              <a:t>We </a:t>
            </a:r>
            <a:r>
              <a:rPr lang="en-US" sz="2000" dirty="0"/>
              <a:t>have observed the dominance of grass weeds in all the plots. </a:t>
            </a:r>
            <a:endParaRPr lang="en-US" sz="2000" dirty="0" smtClean="0"/>
          </a:p>
          <a:p>
            <a:pPr marL="342900" indent="-342900">
              <a:buFont typeface="Wingdings" panose="05000000000000000000" pitchFamily="2" charset="2"/>
              <a:buChar char="ü"/>
            </a:pPr>
            <a:r>
              <a:rPr lang="en-US" sz="2000" dirty="0" smtClean="0"/>
              <a:t>Density </a:t>
            </a:r>
            <a:r>
              <a:rPr lang="en-US" sz="2000" dirty="0"/>
              <a:t>of grass weeds was higher than </a:t>
            </a:r>
            <a:r>
              <a:rPr lang="en-US" sz="2000" dirty="0" smtClean="0"/>
              <a:t>the </a:t>
            </a:r>
            <a:r>
              <a:rPr lang="en-US" sz="2000" dirty="0"/>
              <a:t>broadleaf in the three treatments </a:t>
            </a:r>
            <a:endParaRPr lang="fr-FR" sz="2000" dirty="0"/>
          </a:p>
        </p:txBody>
      </p:sp>
      <p:pic>
        <p:nvPicPr>
          <p:cNvPr id="1945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1124744"/>
            <a:ext cx="4902200"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51520" y="1772816"/>
            <a:ext cx="3744416" cy="1938992"/>
          </a:xfrm>
          <a:prstGeom prst="rect">
            <a:avLst/>
          </a:prstGeom>
        </p:spPr>
        <p:txBody>
          <a:bodyPr wrap="square">
            <a:spAutoFit/>
          </a:bodyPr>
          <a:lstStyle/>
          <a:p>
            <a:pPr marL="342900" indent="-342900">
              <a:buFont typeface="Wingdings" panose="05000000000000000000" pitchFamily="2" charset="2"/>
              <a:buChar char="ü"/>
            </a:pPr>
            <a:r>
              <a:rPr lang="en-US" sz="2000" dirty="0"/>
              <a:t>For grass weeds, we noted a high level of </a:t>
            </a:r>
            <a:r>
              <a:rPr lang="en-US" sz="2000" dirty="0" err="1" smtClean="0"/>
              <a:t>Bromus</a:t>
            </a:r>
            <a:r>
              <a:rPr lang="en-US" sz="2000" dirty="0" smtClean="0"/>
              <a:t> sp </a:t>
            </a:r>
            <a:r>
              <a:rPr lang="en-US" sz="2000" dirty="0"/>
              <a:t>and </a:t>
            </a:r>
            <a:r>
              <a:rPr lang="en-US" sz="2000" dirty="0" err="1" smtClean="0"/>
              <a:t>Hordium</a:t>
            </a:r>
            <a:r>
              <a:rPr lang="en-US" sz="2000" dirty="0" smtClean="0"/>
              <a:t> </a:t>
            </a:r>
            <a:r>
              <a:rPr lang="en-US" sz="2000" dirty="0" err="1" smtClean="0"/>
              <a:t>murinum</a:t>
            </a:r>
            <a:endParaRPr lang="en-US" sz="2000" dirty="0" smtClean="0"/>
          </a:p>
          <a:p>
            <a:pPr marL="342900" indent="-342900">
              <a:buFont typeface="Wingdings" panose="05000000000000000000" pitchFamily="2" charset="2"/>
              <a:buChar char="ü"/>
            </a:pPr>
            <a:r>
              <a:rPr lang="en-US" sz="2000" dirty="0" smtClean="0"/>
              <a:t> </a:t>
            </a:r>
            <a:r>
              <a:rPr lang="en-US" sz="2000" dirty="0"/>
              <a:t>for broadleaf, we found </a:t>
            </a:r>
            <a:r>
              <a:rPr lang="en-US" sz="2000" dirty="0" err="1"/>
              <a:t>Fumaria</a:t>
            </a:r>
            <a:r>
              <a:rPr lang="en-US" sz="2000" dirty="0"/>
              <a:t>, Convolvulus and  </a:t>
            </a:r>
            <a:r>
              <a:rPr lang="en-US" sz="2000" dirty="0" err="1"/>
              <a:t>Melilotus</a:t>
            </a:r>
            <a:r>
              <a:rPr lang="en-US" sz="2000" dirty="0"/>
              <a:t> </a:t>
            </a:r>
            <a:endParaRPr lang="fr-FR" sz="2000" dirty="0"/>
          </a:p>
        </p:txBody>
      </p:sp>
      <p:pic>
        <p:nvPicPr>
          <p:cNvPr id="1945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19" y="3680622"/>
            <a:ext cx="4103687" cy="29257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84547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323528" y="2198791"/>
            <a:ext cx="8424936" cy="400110"/>
          </a:xfrm>
          <a:prstGeom prst="rect">
            <a:avLst/>
          </a:prstGeom>
        </p:spPr>
        <p:txBody>
          <a:bodyPr wrap="square">
            <a:spAutoFit/>
          </a:bodyPr>
          <a:lstStyle/>
          <a:p>
            <a:r>
              <a:rPr lang="en-US" sz="2000" dirty="0"/>
              <a:t> </a:t>
            </a:r>
            <a:endParaRPr lang="fr-FR" sz="2000" dirty="0"/>
          </a:p>
        </p:txBody>
      </p:sp>
      <p:sp>
        <p:nvSpPr>
          <p:cNvPr id="11" name="ZoneTexte 10"/>
          <p:cNvSpPr txBox="1"/>
          <p:nvPr/>
        </p:nvSpPr>
        <p:spPr>
          <a:xfrm rot="5400000">
            <a:off x="1644746" y="-464288"/>
            <a:ext cx="553998" cy="3456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b="1" dirty="0" smtClean="0">
                <a:solidFill>
                  <a:schemeClr val="bg1"/>
                </a:solidFill>
              </a:rPr>
              <a:t>Animal data</a:t>
            </a:r>
            <a:endParaRPr lang="fr-FR" b="1" dirty="0">
              <a:solidFill>
                <a:schemeClr val="bg1"/>
              </a:solidFill>
            </a:endParaRPr>
          </a:p>
        </p:txBody>
      </p:sp>
      <p:pic>
        <p:nvPicPr>
          <p:cNvPr id="6" name="Picture 2" descr="C:\documents\DCIM\faiza\P5260061.JPG"/>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1974850" y="1048124"/>
            <a:ext cx="6954868" cy="5216151"/>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467544" y="4509120"/>
            <a:ext cx="8424936" cy="2246769"/>
          </a:xfrm>
          <a:prstGeom prst="rect">
            <a:avLst/>
          </a:prstGeom>
          <a:noFill/>
        </p:spPr>
        <p:txBody>
          <a:bodyPr wrap="square" rtlCol="0">
            <a:spAutoFit/>
          </a:bodyPr>
          <a:lstStyle/>
          <a:p>
            <a:r>
              <a:rPr lang="en-US" sz="2000" b="1" dirty="0"/>
              <a:t>The grazing of the experimental plots(after harvest) according to the designed experimental protocol </a:t>
            </a:r>
            <a:r>
              <a:rPr lang="en-US" sz="2000" b="1" dirty="0" smtClean="0"/>
              <a:t>didn’t take place, because the animals </a:t>
            </a:r>
            <a:r>
              <a:rPr lang="en-US" sz="2000" b="1" dirty="0"/>
              <a:t>were in a cachectic </a:t>
            </a:r>
            <a:r>
              <a:rPr lang="en-US" sz="2000" b="1" dirty="0" smtClean="0"/>
              <a:t>stat </a:t>
            </a:r>
            <a:r>
              <a:rPr lang="en-US" sz="2000" b="1" dirty="0"/>
              <a:t>and unfit to be included in an experimental </a:t>
            </a:r>
            <a:r>
              <a:rPr lang="en-US" sz="2000" b="1" dirty="0" smtClean="0"/>
              <a:t>protocol,</a:t>
            </a:r>
          </a:p>
          <a:p>
            <a:r>
              <a:rPr lang="en-US" sz="2000" b="1" dirty="0" smtClean="0"/>
              <a:t>then there are no measurement on live weight of </a:t>
            </a:r>
            <a:r>
              <a:rPr lang="en-US" sz="2000" b="1" dirty="0" err="1" smtClean="0"/>
              <a:t>sheeps</a:t>
            </a:r>
            <a:r>
              <a:rPr lang="en-US" sz="2000" b="1" dirty="0" smtClean="0"/>
              <a:t>,</a:t>
            </a:r>
          </a:p>
          <a:p>
            <a:r>
              <a:rPr lang="en-US" sz="2000" b="1" dirty="0" smtClean="0"/>
              <a:t> all the plots (T0, T1, T2) were grazed with 164 heads during 23 days.</a:t>
            </a:r>
            <a:endParaRPr lang="fr-FR" sz="2000" b="1" dirty="0"/>
          </a:p>
        </p:txBody>
      </p:sp>
    </p:spTree>
    <p:extLst>
      <p:ext uri="{BB962C8B-B14F-4D97-AF65-F5344CB8AC3E}">
        <p14:creationId xmlns:p14="http://schemas.microsoft.com/office/powerpoint/2010/main" val="24376123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323528" y="2198791"/>
            <a:ext cx="8424936" cy="400110"/>
          </a:xfrm>
          <a:prstGeom prst="rect">
            <a:avLst/>
          </a:prstGeom>
        </p:spPr>
        <p:txBody>
          <a:bodyPr wrap="square">
            <a:spAutoFit/>
          </a:bodyPr>
          <a:lstStyle/>
          <a:p>
            <a:r>
              <a:rPr lang="en-US" sz="2000" dirty="0"/>
              <a:t> </a:t>
            </a:r>
            <a:endParaRPr lang="fr-FR" sz="2000" dirty="0"/>
          </a:p>
        </p:txBody>
      </p:sp>
      <p:sp>
        <p:nvSpPr>
          <p:cNvPr id="11" name="ZoneTexte 10"/>
          <p:cNvSpPr txBox="1"/>
          <p:nvPr/>
        </p:nvSpPr>
        <p:spPr>
          <a:xfrm rot="5400000">
            <a:off x="1644746" y="-464288"/>
            <a:ext cx="553998" cy="3456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b="1" dirty="0" err="1" smtClean="0">
                <a:solidFill>
                  <a:schemeClr val="bg1"/>
                </a:solidFill>
              </a:rPr>
              <a:t>Stubble</a:t>
            </a:r>
            <a:r>
              <a:rPr lang="fr-FR" b="1" dirty="0" smtClean="0">
                <a:solidFill>
                  <a:schemeClr val="bg1"/>
                </a:solidFill>
              </a:rPr>
              <a:t> </a:t>
            </a:r>
            <a:r>
              <a:rPr lang="fr-FR" b="1" dirty="0" err="1" smtClean="0">
                <a:solidFill>
                  <a:schemeClr val="bg1"/>
                </a:solidFill>
              </a:rPr>
              <a:t>biomass</a:t>
            </a:r>
            <a:endParaRPr lang="fr-FR" b="1" dirty="0">
              <a:solidFill>
                <a:schemeClr val="bg1"/>
              </a:solidFill>
            </a:endParaRPr>
          </a:p>
        </p:txBody>
      </p:sp>
      <p:sp>
        <p:nvSpPr>
          <p:cNvPr id="2" name="Rectangle 1"/>
          <p:cNvSpPr/>
          <p:nvPr/>
        </p:nvSpPr>
        <p:spPr>
          <a:xfrm>
            <a:off x="323528" y="1700808"/>
            <a:ext cx="8280920" cy="2831544"/>
          </a:xfrm>
          <a:prstGeom prst="rect">
            <a:avLst/>
          </a:prstGeom>
        </p:spPr>
        <p:txBody>
          <a:bodyPr wrap="square">
            <a:spAutoFit/>
          </a:bodyPr>
          <a:lstStyle/>
          <a:p>
            <a:pPr>
              <a:spcAft>
                <a:spcPts val="600"/>
              </a:spcAft>
            </a:pPr>
            <a:endParaRPr lang="en-US" dirty="0" smtClean="0"/>
          </a:p>
          <a:p>
            <a:pPr marL="342900" indent="-342900">
              <a:spcAft>
                <a:spcPts val="600"/>
              </a:spcAft>
              <a:buFont typeface="Wingdings" panose="05000000000000000000" pitchFamily="2" charset="2"/>
              <a:buChar char="ü"/>
            </a:pPr>
            <a:r>
              <a:rPr lang="en-US" dirty="0" smtClean="0"/>
              <a:t>In Summer 2015, all the plot were grazed during 23days and because </a:t>
            </a:r>
            <a:r>
              <a:rPr lang="en-US" dirty="0"/>
              <a:t>of unavailability of animals in good condition to carry out properly the grazing part of the trial </a:t>
            </a:r>
            <a:r>
              <a:rPr lang="en-US" dirty="0" smtClean="0"/>
              <a:t>and </a:t>
            </a:r>
            <a:r>
              <a:rPr lang="en-US" dirty="0"/>
              <a:t>the difficulties in preventing grazing of the T0 plots</a:t>
            </a:r>
            <a:r>
              <a:rPr lang="en-US" dirty="0" smtClean="0"/>
              <a:t>, all </a:t>
            </a:r>
            <a:r>
              <a:rPr lang="en-US" dirty="0"/>
              <a:t>the plots were </a:t>
            </a:r>
            <a:r>
              <a:rPr lang="en-US" dirty="0" smtClean="0"/>
              <a:t>grazed</a:t>
            </a:r>
          </a:p>
          <a:p>
            <a:pPr marL="342900" indent="-342900">
              <a:spcAft>
                <a:spcPts val="600"/>
              </a:spcAft>
              <a:buFont typeface="Wingdings" panose="05000000000000000000" pitchFamily="2" charset="2"/>
              <a:buChar char="ü"/>
            </a:pPr>
            <a:r>
              <a:rPr lang="en-US" dirty="0" smtClean="0"/>
              <a:t>The </a:t>
            </a:r>
            <a:r>
              <a:rPr lang="en-US" dirty="0"/>
              <a:t>rate of </a:t>
            </a:r>
            <a:r>
              <a:rPr lang="en-US" dirty="0" smtClean="0"/>
              <a:t>stubble after grazing is </a:t>
            </a:r>
            <a:r>
              <a:rPr lang="en-US" dirty="0"/>
              <a:t>40</a:t>
            </a:r>
            <a:r>
              <a:rPr lang="en-US" dirty="0" smtClean="0"/>
              <a:t>%</a:t>
            </a:r>
            <a:endParaRPr lang="fr-FR" dirty="0"/>
          </a:p>
        </p:txBody>
      </p:sp>
    </p:spTree>
    <p:extLst>
      <p:ext uri="{BB962C8B-B14F-4D97-AF65-F5344CB8AC3E}">
        <p14:creationId xmlns:p14="http://schemas.microsoft.com/office/powerpoint/2010/main" val="14366108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323528" y="2198791"/>
            <a:ext cx="8424936" cy="3354765"/>
          </a:xfrm>
          <a:prstGeom prst="rect">
            <a:avLst/>
          </a:prstGeom>
        </p:spPr>
        <p:txBody>
          <a:bodyPr wrap="square">
            <a:spAutoFit/>
          </a:bodyPr>
          <a:lstStyle/>
          <a:p>
            <a:r>
              <a:rPr lang="en-US" sz="2000" dirty="0"/>
              <a:t> </a:t>
            </a:r>
            <a:endParaRPr lang="fr-FR" sz="2000" dirty="0"/>
          </a:p>
          <a:p>
            <a:pPr marL="342900" indent="-342900">
              <a:buFont typeface="Wingdings" panose="05000000000000000000" pitchFamily="2" charset="2"/>
              <a:buChar char="ü"/>
            </a:pPr>
            <a:r>
              <a:rPr lang="en-US" dirty="0"/>
              <a:t>The results of soil analysis after gazing (during summer 2014) shows that the organic matter was at good levels, which ranged from 2.00 to 2.55%. </a:t>
            </a:r>
            <a:endParaRPr lang="en-US" dirty="0" smtClean="0"/>
          </a:p>
          <a:p>
            <a:pPr marL="342900" indent="-342900">
              <a:buFont typeface="Wingdings" panose="05000000000000000000" pitchFamily="2" charset="2"/>
              <a:buChar char="ü"/>
            </a:pPr>
            <a:endParaRPr lang="fr-FR" dirty="0"/>
          </a:p>
          <a:p>
            <a:pPr marL="342900" indent="-342900">
              <a:buFont typeface="Wingdings" panose="05000000000000000000" pitchFamily="2" charset="2"/>
              <a:buChar char="ü"/>
            </a:pPr>
            <a:r>
              <a:rPr lang="en-US" dirty="0"/>
              <a:t> the rate of </a:t>
            </a:r>
            <a:r>
              <a:rPr lang="en-US" dirty="0" smtClean="0"/>
              <a:t>OM </a:t>
            </a:r>
            <a:r>
              <a:rPr lang="en-US" dirty="0"/>
              <a:t>was higher in grazed plots (for treatments T1 and T2) compared to the control without grazing. This is due to the presence of sheep in grazed plots that have enriched soil in OM with their excrement.</a:t>
            </a:r>
            <a:endParaRPr lang="fr-FR" dirty="0">
              <a:effectLst/>
            </a:endParaRPr>
          </a:p>
        </p:txBody>
      </p:sp>
      <p:sp>
        <p:nvSpPr>
          <p:cNvPr id="11" name="ZoneTexte 10"/>
          <p:cNvSpPr txBox="1"/>
          <p:nvPr/>
        </p:nvSpPr>
        <p:spPr>
          <a:xfrm rot="5400000">
            <a:off x="1644746" y="-464288"/>
            <a:ext cx="553998" cy="3456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b="1" dirty="0" smtClean="0">
                <a:solidFill>
                  <a:schemeClr val="bg1"/>
                </a:solidFill>
              </a:rPr>
              <a:t>Chemical </a:t>
            </a:r>
            <a:r>
              <a:rPr lang="fr-FR" b="1" dirty="0" err="1" smtClean="0">
                <a:solidFill>
                  <a:schemeClr val="bg1"/>
                </a:solidFill>
              </a:rPr>
              <a:t>soil</a:t>
            </a:r>
            <a:r>
              <a:rPr lang="fr-FR" b="1" dirty="0" smtClean="0">
                <a:solidFill>
                  <a:schemeClr val="bg1"/>
                </a:solidFill>
              </a:rPr>
              <a:t> </a:t>
            </a:r>
            <a:r>
              <a:rPr lang="fr-FR" b="1" dirty="0" err="1" smtClean="0">
                <a:solidFill>
                  <a:schemeClr val="bg1"/>
                </a:solidFill>
              </a:rPr>
              <a:t>analysis</a:t>
            </a:r>
            <a:endParaRPr lang="fr-FR" b="1" dirty="0">
              <a:solidFill>
                <a:schemeClr val="bg1"/>
              </a:solidFill>
            </a:endParaRPr>
          </a:p>
        </p:txBody>
      </p:sp>
    </p:spTree>
    <p:extLst>
      <p:ext uri="{BB962C8B-B14F-4D97-AF65-F5344CB8AC3E}">
        <p14:creationId xmlns:p14="http://schemas.microsoft.com/office/powerpoint/2010/main" val="18404388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138847245"/>
              </p:ext>
            </p:extLst>
          </p:nvPr>
        </p:nvGraphicFramePr>
        <p:xfrm>
          <a:off x="214282" y="571481"/>
          <a:ext cx="8715436" cy="5917418"/>
        </p:xfrm>
        <a:graphic>
          <a:graphicData uri="http://schemas.openxmlformats.org/drawingml/2006/table">
            <a:tbl>
              <a:tblPr/>
              <a:tblGrid>
                <a:gridCol w="1876274"/>
                <a:gridCol w="1236518"/>
                <a:gridCol w="792815"/>
                <a:gridCol w="1097218"/>
                <a:gridCol w="1681942"/>
                <a:gridCol w="794536"/>
                <a:gridCol w="1236133"/>
              </a:tblGrid>
              <a:tr h="303585">
                <a:tc>
                  <a:txBody>
                    <a:bodyPr/>
                    <a:lstStyle/>
                    <a:p>
                      <a:pPr>
                        <a:lnSpc>
                          <a:spcPct val="115000"/>
                        </a:lnSpc>
                      </a:pPr>
                      <a:endParaRPr lang="fr-FR" sz="1800" dirty="0">
                        <a:latin typeface="Calibri"/>
                      </a:endParaRPr>
                    </a:p>
                  </a:txBody>
                  <a:tcPr marL="44451" marR="44451"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en-US" sz="1400" b="1">
                          <a:solidFill>
                            <a:srgbClr val="000000"/>
                          </a:solidFill>
                          <a:latin typeface="Arial"/>
                          <a:ea typeface="Times New Roman"/>
                          <a:cs typeface="Arial"/>
                        </a:rPr>
                        <a:t>Grazing (10%)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en-US" sz="1400" b="1">
                          <a:solidFill>
                            <a:srgbClr val="000000"/>
                          </a:solidFill>
                          <a:latin typeface="Arial"/>
                          <a:ea typeface="Times New Roman"/>
                          <a:cs typeface="Arial"/>
                        </a:rPr>
                        <a:t>Grazing (50%)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184597">
                <a:tc>
                  <a:txBody>
                    <a:bodyPr/>
                    <a:lstStyle/>
                    <a:p>
                      <a:pPr algn="ctr">
                        <a:lnSpc>
                          <a:spcPct val="115000"/>
                        </a:lnSpc>
                        <a:spcAft>
                          <a:spcPts val="0"/>
                        </a:spcAft>
                      </a:pPr>
                      <a:r>
                        <a:rPr lang="en-US" sz="1400" b="1">
                          <a:solidFill>
                            <a:srgbClr val="000000"/>
                          </a:solidFill>
                          <a:latin typeface="Arial"/>
                          <a:ea typeface="Times New Roman"/>
                          <a:cs typeface="Arial"/>
                        </a:rPr>
                        <a:t>Charges</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Supply</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Labor</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Operation costs (DZD)</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Supply</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Labor</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baseline="30000">
                          <a:solidFill>
                            <a:srgbClr val="000000"/>
                          </a:solidFill>
                          <a:latin typeface="Arial"/>
                          <a:ea typeface="Times New Roman"/>
                          <a:cs typeface="Arial"/>
                        </a:rPr>
                        <a:t>operation costs (DZD)</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0137">
                <a:tc>
                  <a:txBody>
                    <a:bodyPr/>
                    <a:lstStyle/>
                    <a:p>
                      <a:pPr>
                        <a:lnSpc>
                          <a:spcPct val="115000"/>
                        </a:lnSpc>
                        <a:spcAft>
                          <a:spcPts val="0"/>
                        </a:spcAft>
                      </a:pPr>
                      <a:r>
                        <a:rPr lang="en-US" sz="1400">
                          <a:solidFill>
                            <a:srgbClr val="000000"/>
                          </a:solidFill>
                          <a:latin typeface="Arial"/>
                          <a:ea typeface="Times New Roman"/>
                          <a:cs typeface="Arial"/>
                        </a:rPr>
                        <a:t>Sowing</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Arial"/>
                          <a:ea typeface="Times New Roman"/>
                          <a:cs typeface="Arial"/>
                        </a:rPr>
                        <a:t>2923,3</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a:solidFill>
                            <a:srgbClr val="000000"/>
                          </a:solidFill>
                          <a:latin typeface="Arial"/>
                          <a:ea typeface="Times New Roman"/>
                          <a:cs typeface="Arial"/>
                        </a:rPr>
                        <a:t>2000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4923,3</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2923,3</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2000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4923,3</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nSpc>
                          <a:spcPct val="115000"/>
                        </a:lnSpc>
                        <a:spcAft>
                          <a:spcPts val="0"/>
                        </a:spcAft>
                      </a:pPr>
                      <a:r>
                        <a:rPr lang="fr-FR" sz="1400">
                          <a:solidFill>
                            <a:srgbClr val="000000"/>
                          </a:solidFill>
                          <a:latin typeface="Arial"/>
                          <a:ea typeface="Times New Roman"/>
                          <a:cs typeface="Arial"/>
                        </a:rPr>
                        <a:t>Weed control</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4694,4</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1200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5894,4</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4694,4</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1200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5894,4</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513">
                <a:tc>
                  <a:txBody>
                    <a:bodyPr/>
                    <a:lstStyle/>
                    <a:p>
                      <a:pPr>
                        <a:lnSpc>
                          <a:spcPct val="115000"/>
                        </a:lnSpc>
                        <a:spcAft>
                          <a:spcPts val="0"/>
                        </a:spcAft>
                      </a:pPr>
                      <a:r>
                        <a:rPr lang="fr-FR" sz="1400">
                          <a:solidFill>
                            <a:srgbClr val="000000"/>
                          </a:solidFill>
                          <a:latin typeface="Arial"/>
                          <a:ea typeface="Times New Roman"/>
                          <a:cs typeface="Arial"/>
                        </a:rPr>
                        <a:t>Fertilisation</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10041,1</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600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10641,1</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10041,1</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600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10641,1</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nSpc>
                          <a:spcPct val="115000"/>
                        </a:lnSpc>
                        <a:spcAft>
                          <a:spcPts val="0"/>
                        </a:spcAft>
                      </a:pPr>
                      <a:r>
                        <a:rPr lang="fr-FR" sz="1400">
                          <a:solidFill>
                            <a:srgbClr val="000000"/>
                          </a:solidFill>
                          <a:latin typeface="Arial"/>
                          <a:ea typeface="Times New Roman"/>
                          <a:cs typeface="Arial"/>
                        </a:rPr>
                        <a:t>harvest</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219,2</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9800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10019,2</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219,2</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latin typeface="Arial"/>
                          <a:ea typeface="Times New Roman"/>
                          <a:cs typeface="Arial"/>
                        </a:rPr>
                        <a:t>9800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8819,2</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0339">
                <a:tc>
                  <a:txBody>
                    <a:bodyPr/>
                    <a:lstStyle/>
                    <a:p>
                      <a:pPr>
                        <a:lnSpc>
                          <a:spcPct val="115000"/>
                        </a:lnSpc>
                        <a:spcAft>
                          <a:spcPts val="0"/>
                        </a:spcAft>
                      </a:pPr>
                      <a:r>
                        <a:rPr lang="fr-FR" sz="1400">
                          <a:solidFill>
                            <a:srgbClr val="000000"/>
                          </a:solidFill>
                          <a:latin typeface="Arial"/>
                          <a:ea typeface="Times New Roman"/>
                          <a:cs typeface="Arial"/>
                        </a:rPr>
                        <a:t>Transport</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191,8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800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991,8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191,8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a:solidFill>
                            <a:srgbClr val="000000"/>
                          </a:solidFill>
                          <a:latin typeface="Arial"/>
                          <a:ea typeface="Times New Roman"/>
                          <a:cs typeface="Arial"/>
                        </a:rPr>
                        <a:t>800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991,8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9463">
                <a:tc>
                  <a:txBody>
                    <a:bodyPr/>
                    <a:lstStyle/>
                    <a:p>
                      <a:pPr>
                        <a:lnSpc>
                          <a:spcPct val="115000"/>
                        </a:lnSpc>
                        <a:spcAft>
                          <a:spcPts val="0"/>
                        </a:spcAft>
                      </a:pPr>
                      <a:r>
                        <a:rPr lang="fr-FR" sz="1400" b="1">
                          <a:solidFill>
                            <a:srgbClr val="000000"/>
                          </a:solidFill>
                          <a:latin typeface="Arial"/>
                          <a:ea typeface="Times New Roman"/>
                          <a:cs typeface="Arial"/>
                        </a:rPr>
                        <a:t>Total Costs (CT)</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a:solidFill>
                            <a:srgbClr val="000000"/>
                          </a:solidFill>
                          <a:latin typeface="Arial"/>
                          <a:ea typeface="Times New Roman"/>
                          <a:cs typeface="Arial"/>
                        </a:rPr>
                        <a:t>18069,8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a:solidFill>
                            <a:srgbClr val="000000"/>
                          </a:solidFill>
                          <a:latin typeface="Arial"/>
                          <a:ea typeface="Times New Roman"/>
                          <a:cs typeface="Arial"/>
                        </a:rPr>
                        <a:t>14400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a:solidFill>
                            <a:srgbClr val="000000"/>
                          </a:solidFill>
                          <a:latin typeface="Arial"/>
                          <a:ea typeface="Times New Roman"/>
                          <a:cs typeface="Arial"/>
                        </a:rPr>
                        <a:t>32469,8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a:solidFill>
                            <a:srgbClr val="000000"/>
                          </a:solidFill>
                          <a:latin typeface="Arial"/>
                          <a:ea typeface="Times New Roman"/>
                          <a:cs typeface="Arial"/>
                        </a:rPr>
                        <a:t>18069,8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dirty="0" smtClean="0">
                          <a:solidFill>
                            <a:srgbClr val="000000"/>
                          </a:solidFill>
                          <a:latin typeface="Arial"/>
                          <a:ea typeface="Times New Roman"/>
                          <a:cs typeface="Arial"/>
                        </a:rPr>
                        <a:t>14400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a:solidFill>
                            <a:srgbClr val="000000"/>
                          </a:solidFill>
                          <a:latin typeface="Arial"/>
                          <a:ea typeface="Times New Roman"/>
                          <a:cs typeface="Arial"/>
                        </a:rPr>
                        <a:t>31269,8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r>
              <a:tr h="280209">
                <a:tc>
                  <a:txBody>
                    <a:bodyPr/>
                    <a:lstStyle/>
                    <a:p>
                      <a:pPr algn="ctr">
                        <a:lnSpc>
                          <a:spcPct val="115000"/>
                        </a:lnSpc>
                        <a:spcAft>
                          <a:spcPts val="0"/>
                        </a:spcAft>
                      </a:pPr>
                      <a:r>
                        <a:rPr lang="fr-FR" sz="1400" b="1">
                          <a:solidFill>
                            <a:srgbClr val="000000"/>
                          </a:solidFill>
                          <a:latin typeface="Arial"/>
                          <a:ea typeface="Times New Roman"/>
                          <a:cs typeface="Arial"/>
                        </a:rPr>
                        <a:t>Revenue</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a:solidFill>
                            <a:srgbClr val="000000"/>
                          </a:solidFill>
                          <a:latin typeface="Arial"/>
                          <a:ea typeface="Times New Roman"/>
                          <a:cs typeface="Arial"/>
                        </a:rPr>
                        <a:t>Quantity</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a:solidFill>
                            <a:srgbClr val="000000"/>
                          </a:solidFill>
                          <a:latin typeface="Arial"/>
                          <a:ea typeface="Times New Roman"/>
                          <a:cs typeface="Arial"/>
                        </a:rPr>
                        <a:t>Price unit</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a:solidFill>
                            <a:srgbClr val="000000"/>
                          </a:solidFill>
                          <a:latin typeface="Arial"/>
                          <a:ea typeface="Times New Roman"/>
                          <a:cs typeface="Arial"/>
                        </a:rPr>
                        <a:t>Total</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a:solidFill>
                            <a:srgbClr val="000000"/>
                          </a:solidFill>
                          <a:latin typeface="Arial"/>
                          <a:ea typeface="Times New Roman"/>
                          <a:cs typeface="Arial"/>
                        </a:rPr>
                        <a:t>Quantity</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dirty="0">
                          <a:solidFill>
                            <a:srgbClr val="000000"/>
                          </a:solidFill>
                          <a:latin typeface="Arial"/>
                          <a:ea typeface="Times New Roman"/>
                          <a:cs typeface="Arial"/>
                        </a:rPr>
                        <a:t>Price unit</a:t>
                      </a:r>
                      <a:endParaRPr lang="fr-FR" sz="1800" dirty="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baseline="30000">
                          <a:solidFill>
                            <a:srgbClr val="000000"/>
                          </a:solidFill>
                          <a:latin typeface="Arial"/>
                          <a:ea typeface="Times New Roman"/>
                          <a:cs typeface="Arial"/>
                        </a:rPr>
                        <a:t>Total</a:t>
                      </a:r>
                      <a:endParaRPr lang="fr-FR" sz="1800">
                        <a:latin typeface="Calibri"/>
                        <a:ea typeface="Times New Roman"/>
                        <a:cs typeface="Arial"/>
                      </a:endParaRPr>
                    </a:p>
                  </a:txBody>
                  <a:tcPr marL="44451" marR="4445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5752">
                <a:tc>
                  <a:txBody>
                    <a:bodyPr/>
                    <a:lstStyle/>
                    <a:p>
                      <a:pPr>
                        <a:lnSpc>
                          <a:spcPct val="115000"/>
                        </a:lnSpc>
                        <a:spcAft>
                          <a:spcPts val="0"/>
                        </a:spcAft>
                      </a:pPr>
                      <a:r>
                        <a:rPr lang="fr-FR" sz="1400">
                          <a:solidFill>
                            <a:srgbClr val="000000"/>
                          </a:solidFill>
                          <a:latin typeface="Arial"/>
                          <a:ea typeface="Times New Roman"/>
                          <a:cs typeface="Arial"/>
                        </a:rPr>
                        <a:t>Grain (q/ha)</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17,21</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2800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48188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34,7</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a:solidFill>
                            <a:srgbClr val="000000"/>
                          </a:solidFill>
                          <a:latin typeface="Arial"/>
                          <a:ea typeface="Times New Roman"/>
                          <a:cs typeface="Arial"/>
                        </a:rPr>
                        <a:t>2800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97160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5752">
                <a:tc>
                  <a:txBody>
                    <a:bodyPr/>
                    <a:lstStyle/>
                    <a:p>
                      <a:pPr>
                        <a:lnSpc>
                          <a:spcPct val="115000"/>
                        </a:lnSpc>
                        <a:spcAft>
                          <a:spcPts val="0"/>
                        </a:spcAft>
                      </a:pPr>
                      <a:r>
                        <a:rPr lang="fr-FR" sz="1400">
                          <a:solidFill>
                            <a:srgbClr val="000000"/>
                          </a:solidFill>
                          <a:latin typeface="Arial"/>
                          <a:ea typeface="Times New Roman"/>
                          <a:cs typeface="Arial"/>
                        </a:rPr>
                        <a:t>Number of strawball</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112</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450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50400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136</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a:solidFill>
                            <a:srgbClr val="000000"/>
                          </a:solidFill>
                          <a:latin typeface="Arial"/>
                          <a:ea typeface="Times New Roman"/>
                          <a:cs typeface="Arial"/>
                        </a:rPr>
                        <a:t>450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61200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876">
                <a:tc>
                  <a:txBody>
                    <a:bodyPr/>
                    <a:lstStyle/>
                    <a:p>
                      <a:pPr>
                        <a:lnSpc>
                          <a:spcPct val="115000"/>
                        </a:lnSpc>
                        <a:spcAft>
                          <a:spcPts val="0"/>
                        </a:spcAft>
                      </a:pPr>
                      <a:r>
                        <a:rPr lang="fr-FR" sz="1400">
                          <a:solidFill>
                            <a:srgbClr val="000000"/>
                          </a:solidFill>
                          <a:latin typeface="Arial"/>
                          <a:ea typeface="Times New Roman"/>
                          <a:cs typeface="Arial"/>
                        </a:rPr>
                        <a:t>crops revenue</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18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18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98588</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18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1800" dirty="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158360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598">
                <a:tc>
                  <a:txBody>
                    <a:bodyPr/>
                    <a:lstStyle/>
                    <a:p>
                      <a:pPr>
                        <a:lnSpc>
                          <a:spcPct val="115000"/>
                        </a:lnSpc>
                        <a:spcAft>
                          <a:spcPts val="0"/>
                        </a:spcAft>
                      </a:pPr>
                      <a:r>
                        <a:rPr lang="fr-FR" sz="1400">
                          <a:solidFill>
                            <a:srgbClr val="000000"/>
                          </a:solidFill>
                          <a:latin typeface="Arial"/>
                          <a:ea typeface="Times New Roman"/>
                          <a:cs typeface="Arial"/>
                        </a:rPr>
                        <a:t>Livestock revenue</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latin typeface="Arial"/>
                          <a:ea typeface="Times New Roman"/>
                          <a:cs typeface="Arial"/>
                        </a:rPr>
                        <a:t>8</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40000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latin typeface="Arial"/>
                          <a:ea typeface="Times New Roman"/>
                          <a:cs typeface="Arial"/>
                        </a:rPr>
                        <a:t>320000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a:solidFill>
                            <a:srgbClr val="000000"/>
                          </a:solidFill>
                          <a:latin typeface="Arial"/>
                          <a:ea typeface="Times New Roman"/>
                          <a:cs typeface="Arial"/>
                        </a:rPr>
                        <a:t>8</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latin typeface="Arial"/>
                          <a:ea typeface="Times New Roman"/>
                          <a:cs typeface="Arial"/>
                        </a:rPr>
                        <a:t>40000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smtClean="0">
                          <a:solidFill>
                            <a:srgbClr val="000000"/>
                          </a:solidFill>
                          <a:latin typeface="Arial"/>
                          <a:ea typeface="Times New Roman"/>
                          <a:cs typeface="Arial"/>
                        </a:rPr>
                        <a:t>320000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80677">
                <a:tc>
                  <a:txBody>
                    <a:bodyPr/>
                    <a:lstStyle/>
                    <a:p>
                      <a:pPr>
                        <a:lnSpc>
                          <a:spcPct val="115000"/>
                        </a:lnSpc>
                        <a:spcAft>
                          <a:spcPts val="0"/>
                        </a:spcAft>
                      </a:pPr>
                      <a:r>
                        <a:rPr lang="fr-FR" sz="1400" b="1" dirty="0">
                          <a:solidFill>
                            <a:srgbClr val="000000"/>
                          </a:solidFill>
                          <a:latin typeface="Arial"/>
                          <a:ea typeface="Times New Roman"/>
                          <a:cs typeface="Arial"/>
                        </a:rPr>
                        <a:t>Total </a:t>
                      </a:r>
                      <a:r>
                        <a:rPr lang="fr-FR" sz="1400" b="1" dirty="0" smtClean="0">
                          <a:solidFill>
                            <a:srgbClr val="000000"/>
                          </a:solidFill>
                          <a:latin typeface="Arial"/>
                          <a:ea typeface="Times New Roman"/>
                          <a:cs typeface="Arial"/>
                        </a:rPr>
                        <a:t>revenue </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gridSpan="3">
                  <a:txBody>
                    <a:bodyPr/>
                    <a:lstStyle/>
                    <a:p>
                      <a:pPr algn="ctr">
                        <a:lnSpc>
                          <a:spcPct val="115000"/>
                        </a:lnSpc>
                        <a:spcAft>
                          <a:spcPts val="0"/>
                        </a:spcAft>
                      </a:pPr>
                      <a:r>
                        <a:rPr lang="fr-FR" sz="1400" b="1" dirty="0" smtClean="0">
                          <a:solidFill>
                            <a:srgbClr val="000000"/>
                          </a:solidFill>
                          <a:latin typeface="Arial"/>
                          <a:ea typeface="Times New Roman"/>
                          <a:cs typeface="Arial"/>
                        </a:rPr>
                        <a:t>418 588</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400" b="1" dirty="0" smtClean="0">
                          <a:solidFill>
                            <a:srgbClr val="000000"/>
                          </a:solidFill>
                          <a:latin typeface="Arial"/>
                          <a:ea typeface="Times New Roman"/>
                          <a:cs typeface="Arial"/>
                        </a:rPr>
                        <a:t>478 360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r>
              <a:tr h="260186">
                <a:tc>
                  <a:txBody>
                    <a:bodyPr/>
                    <a:lstStyle/>
                    <a:p>
                      <a:pPr>
                        <a:lnSpc>
                          <a:spcPct val="115000"/>
                        </a:lnSpc>
                        <a:spcAft>
                          <a:spcPts val="0"/>
                        </a:spcAft>
                      </a:pPr>
                      <a:r>
                        <a:rPr lang="fr-FR" sz="1400">
                          <a:solidFill>
                            <a:srgbClr val="000000"/>
                          </a:solidFill>
                          <a:latin typeface="Arial"/>
                          <a:ea typeface="Times New Roman"/>
                          <a:cs typeface="Arial"/>
                        </a:rPr>
                        <a:t>Net return (RN)</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algn="ctr">
                        <a:lnSpc>
                          <a:spcPct val="115000"/>
                        </a:lnSpc>
                        <a:spcAft>
                          <a:spcPts val="0"/>
                        </a:spcAft>
                      </a:pPr>
                      <a:r>
                        <a:rPr lang="fr-FR" sz="1400" b="1" dirty="0" smtClean="0">
                          <a:solidFill>
                            <a:srgbClr val="000000"/>
                          </a:solidFill>
                          <a:latin typeface="Arial"/>
                          <a:ea typeface="Times New Roman"/>
                          <a:cs typeface="Arial"/>
                        </a:rPr>
                        <a:t>386 118.2</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400" b="1" dirty="0" smtClean="0">
                          <a:solidFill>
                            <a:srgbClr val="000000"/>
                          </a:solidFill>
                          <a:latin typeface="Arial"/>
                          <a:ea typeface="Times New Roman"/>
                          <a:cs typeface="Arial"/>
                        </a:rPr>
                        <a:t>447 090.2</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285752">
                <a:tc>
                  <a:txBody>
                    <a:bodyPr/>
                    <a:lstStyle/>
                    <a:p>
                      <a:pPr>
                        <a:lnSpc>
                          <a:spcPct val="115000"/>
                        </a:lnSpc>
                        <a:spcAft>
                          <a:spcPts val="0"/>
                        </a:spcAft>
                      </a:pPr>
                      <a:r>
                        <a:rPr lang="fr-FR" sz="1400">
                          <a:solidFill>
                            <a:srgbClr val="000000"/>
                          </a:solidFill>
                          <a:latin typeface="Arial"/>
                          <a:ea typeface="Times New Roman"/>
                          <a:cs typeface="Arial"/>
                        </a:rPr>
                        <a:t>% change (RN)</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a:lnSpc>
                          <a:spcPct val="115000"/>
                        </a:lnSpc>
                        <a:spcAft>
                          <a:spcPts val="0"/>
                        </a:spcAft>
                      </a:pPr>
                      <a:r>
                        <a:rPr lang="fr-FR" sz="1400" dirty="0" smtClean="0">
                          <a:solidFill>
                            <a:srgbClr val="000000"/>
                          </a:solidFill>
                          <a:latin typeface="Arial"/>
                          <a:ea typeface="Times New Roman"/>
                          <a:cs typeface="Arial"/>
                        </a:rPr>
                        <a:t>16%</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14314">
                <a:tc>
                  <a:txBody>
                    <a:bodyPr/>
                    <a:lstStyle/>
                    <a:p>
                      <a:pPr>
                        <a:lnSpc>
                          <a:spcPct val="115000"/>
                        </a:lnSpc>
                        <a:spcAft>
                          <a:spcPts val="0"/>
                        </a:spcAft>
                      </a:pPr>
                      <a:r>
                        <a:rPr lang="fr-FR" sz="1400">
                          <a:solidFill>
                            <a:srgbClr val="000000"/>
                          </a:solidFill>
                          <a:latin typeface="Arial"/>
                          <a:ea typeface="Times New Roman"/>
                          <a:cs typeface="Arial"/>
                        </a:rPr>
                        <a:t>% change (CT)</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a:lnSpc>
                          <a:spcPct val="115000"/>
                        </a:lnSpc>
                        <a:spcAft>
                          <a:spcPts val="0"/>
                        </a:spcAft>
                      </a:pPr>
                      <a:r>
                        <a:rPr lang="fr-FR" sz="1400">
                          <a:solidFill>
                            <a:srgbClr val="000000"/>
                          </a:solidFill>
                          <a:latin typeface="Arial"/>
                          <a:ea typeface="Times New Roman"/>
                          <a:cs typeface="Arial"/>
                        </a:rPr>
                        <a:t>-4%</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40339">
                <a:tc>
                  <a:txBody>
                    <a:bodyPr/>
                    <a:lstStyle/>
                    <a:p>
                      <a:pPr>
                        <a:lnSpc>
                          <a:spcPct val="115000"/>
                        </a:lnSpc>
                        <a:spcAft>
                          <a:spcPts val="0"/>
                        </a:spcAft>
                      </a:pPr>
                      <a:r>
                        <a:rPr lang="fr-FR" sz="1400">
                          <a:solidFill>
                            <a:srgbClr val="000000"/>
                          </a:solidFill>
                          <a:latin typeface="Arial"/>
                          <a:ea typeface="Times New Roman"/>
                          <a:cs typeface="Arial"/>
                        </a:rPr>
                        <a:t>IRR</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6">
                  <a:txBody>
                    <a:bodyPr/>
                    <a:lstStyle/>
                    <a:p>
                      <a:pPr algn="ctr">
                        <a:lnSpc>
                          <a:spcPct val="115000"/>
                        </a:lnSpc>
                        <a:spcAft>
                          <a:spcPts val="0"/>
                        </a:spcAft>
                      </a:pPr>
                      <a:r>
                        <a:rPr lang="fr-FR" sz="1400" b="1">
                          <a:solidFill>
                            <a:srgbClr val="000000"/>
                          </a:solidFill>
                          <a:latin typeface="Arial"/>
                          <a:ea typeface="Times New Roman"/>
                          <a:cs typeface="Arial"/>
                        </a:rPr>
                        <a:t>5.5</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721016">
                <a:tc>
                  <a:txBody>
                    <a:bodyPr/>
                    <a:lstStyle/>
                    <a:p>
                      <a:pPr>
                        <a:lnSpc>
                          <a:spcPct val="115000"/>
                        </a:lnSpc>
                        <a:spcAft>
                          <a:spcPts val="0"/>
                        </a:spcAft>
                      </a:pPr>
                      <a:r>
                        <a:rPr lang="en-US" sz="1400" b="1" dirty="0">
                          <a:solidFill>
                            <a:srgbClr val="000000"/>
                          </a:solidFill>
                          <a:latin typeface="Arial"/>
                          <a:ea typeface="Times New Roman"/>
                          <a:cs typeface="Arial"/>
                        </a:rPr>
                        <a:t>Benefit Cost Ratio-BCR</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gridSpan="3">
                  <a:txBody>
                    <a:bodyPr/>
                    <a:lstStyle/>
                    <a:p>
                      <a:pPr algn="ctr">
                        <a:lnSpc>
                          <a:spcPct val="115000"/>
                        </a:lnSpc>
                        <a:spcAft>
                          <a:spcPts val="0"/>
                        </a:spcAft>
                      </a:pPr>
                      <a:r>
                        <a:rPr lang="fr-FR" sz="1400" b="1" dirty="0">
                          <a:solidFill>
                            <a:srgbClr val="000000"/>
                          </a:solidFill>
                          <a:latin typeface="Arial"/>
                          <a:ea typeface="Times New Roman"/>
                          <a:cs typeface="Arial"/>
                        </a:rPr>
                        <a:t>8,0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400" b="1" dirty="0">
                          <a:solidFill>
                            <a:srgbClr val="000000"/>
                          </a:solidFill>
                          <a:latin typeface="Arial"/>
                          <a:ea typeface="Times New Roman"/>
                          <a:cs typeface="Arial"/>
                        </a:rPr>
                        <a:t>9,8</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59393" name="Rectangle 1"/>
          <p:cNvSpPr>
            <a:spLocks noChangeArrowheads="1"/>
          </p:cNvSpPr>
          <p:nvPr/>
        </p:nvSpPr>
        <p:spPr bwMode="auto">
          <a:xfrm>
            <a:off x="2" y="-48399"/>
            <a:ext cx="8207696"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r>
              <a:rPr kumimoji="0" lang="en-US" b="1" dirty="0" smtClean="0">
                <a:solidFill>
                  <a:prstClr val="black"/>
                </a:solidFill>
                <a:latin typeface="Calibri" pitchFamily="34" charset="0"/>
                <a:ea typeface="Times New Roman" pitchFamily="18" charset="0"/>
              </a:rPr>
              <a:t> Economic evaluation of grazing under conservation agriculture</a:t>
            </a:r>
            <a:endParaRPr kumimoji="0" lang="fr-FR" sz="1400" dirty="0" smtClean="0">
              <a:solidFill>
                <a:prstClr val="black"/>
              </a:solidFill>
              <a:latin typeface="Arial" pitchFamily="34" charset="0"/>
            </a:endParaRPr>
          </a:p>
        </p:txBody>
      </p:sp>
      <p:sp>
        <p:nvSpPr>
          <p:cNvPr id="5" name="Rectangle 4"/>
          <p:cNvSpPr/>
          <p:nvPr/>
        </p:nvSpPr>
        <p:spPr>
          <a:xfrm>
            <a:off x="142844" y="6488692"/>
            <a:ext cx="4572000" cy="369332"/>
          </a:xfrm>
          <a:prstGeom prst="rect">
            <a:avLst/>
          </a:prstGeom>
        </p:spPr>
        <p:txBody>
          <a:bodyPr>
            <a:spAutoFit/>
          </a:bodyPr>
          <a:lstStyle/>
          <a:p>
            <a:pPr eaLnBrk="0" hangingPunct="0"/>
            <a:r>
              <a:rPr lang="en-US" sz="1800" i="1" dirty="0" smtClean="0">
                <a:solidFill>
                  <a:prstClr val="black"/>
                </a:solidFill>
                <a:latin typeface="Calibri" pitchFamily="34" charset="0"/>
                <a:ea typeface="Times New Roman" pitchFamily="18" charset="0"/>
              </a:rPr>
              <a:t>Note: Sheep of 55kg cost around 40 000 DZD.</a:t>
            </a:r>
            <a:endParaRPr lang="en-US" sz="4000" dirty="0" smtClean="0">
              <a:solidFill>
                <a:prstClr val="black"/>
              </a:solidFill>
              <a:latin typeface="Arial" pitchFamily="34" charset="0"/>
            </a:endParaRPr>
          </a:p>
        </p:txBody>
      </p:sp>
    </p:spTree>
    <p:extLst>
      <p:ext uri="{BB962C8B-B14F-4D97-AF65-F5344CB8AC3E}">
        <p14:creationId xmlns:p14="http://schemas.microsoft.com/office/powerpoint/2010/main" val="25927925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Tahoma" panose="020B0604030504040204" pitchFamily="34" charset="0"/>
                <a:ea typeface="Tahoma" panose="020B0604030504040204" pitchFamily="34" charset="0"/>
                <a:cs typeface="Tahoma" panose="020B0604030504040204" pitchFamily="34" charset="0"/>
              </a:rPr>
              <a:t>Activity 1.2.2</a:t>
            </a:r>
            <a:endParaRPr lang="fr-FR" sz="2800" dirty="0">
              <a:solidFill>
                <a:schemeClr val="accent1"/>
              </a:solidFill>
              <a:latin typeface="Tahoma" panose="020B0604030504040204" pitchFamily="34" charset="0"/>
              <a:ea typeface="Tahoma" panose="020B0604030504040204" pitchFamily="34" charset="0"/>
              <a:cs typeface="Tahoma" panose="020B0604030504040204" pitchFamily="34" charset="0"/>
            </a:endParaRPr>
          </a:p>
        </p:txBody>
      </p:sp>
      <p:graphicFrame>
        <p:nvGraphicFramePr>
          <p:cNvPr id="2" name="Espace réservé du contenu 1"/>
          <p:cNvGraphicFramePr>
            <a:graphicFrameLocks noGrp="1"/>
          </p:cNvGraphicFramePr>
          <p:nvPr>
            <p:ph idx="1"/>
            <p:extLst>
              <p:ext uri="{D42A27DB-BD31-4B8C-83A1-F6EECF244321}">
                <p14:modId xmlns:p14="http://schemas.microsoft.com/office/powerpoint/2010/main" val="2681850584"/>
              </p:ext>
            </p:extLst>
          </p:nvPr>
        </p:nvGraphicFramePr>
        <p:xfrm>
          <a:off x="683568" y="2348880"/>
          <a:ext cx="7992888" cy="468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0" name="Diagramme 9"/>
          <p:cNvGraphicFramePr/>
          <p:nvPr>
            <p:extLst>
              <p:ext uri="{D42A27DB-BD31-4B8C-83A1-F6EECF244321}">
                <p14:modId xmlns:p14="http://schemas.microsoft.com/office/powerpoint/2010/main" val="3575932169"/>
              </p:ext>
            </p:extLst>
          </p:nvPr>
        </p:nvGraphicFramePr>
        <p:xfrm>
          <a:off x="539552" y="980728"/>
          <a:ext cx="8280920" cy="151216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3315" name="Espace réservé du contenu 5"/>
          <p:cNvSpPr>
            <a:spLocks noGrp="1"/>
          </p:cNvSpPr>
          <p:nvPr>
            <p:ph idx="1"/>
          </p:nvPr>
        </p:nvSpPr>
        <p:spPr>
          <a:xfrm>
            <a:off x="353395" y="1115656"/>
            <a:ext cx="7940675" cy="5049838"/>
          </a:xfrm>
        </p:spPr>
        <p:txBody>
          <a:bodyPr/>
          <a:lstStyle/>
          <a:p>
            <a:pPr eaLnBrk="1" hangingPunct="1">
              <a:buFont typeface="Arial" panose="020B0604020202020204" pitchFamily="34" charset="0"/>
              <a:buChar char="•"/>
            </a:pP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Forage </a:t>
            </a: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mixture:  </a:t>
            </a:r>
            <a:r>
              <a:rPr lang="fr-FR" alt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Pea</a:t>
            </a: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alt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Barley</a:t>
            </a:r>
            <a:endPar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eaLnBrk="1" hangingPunct="1">
              <a:buFont typeface="Arial" panose="020B0604020202020204" pitchFamily="34" charset="0"/>
              <a:buChar char="•"/>
            </a:pP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Date of </a:t>
            </a:r>
            <a:r>
              <a:rPr lang="fr-FR" alt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sowing</a:t>
            </a: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 </a:t>
            </a:r>
            <a:r>
              <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12/01/2015</a:t>
            </a:r>
          </a:p>
          <a:p>
            <a:pPr eaLnBrk="1" hangingPunct="1">
              <a:buFont typeface="Arial" panose="020B0604020202020204" pitchFamily="34" charset="0"/>
              <a:buChar char="•"/>
            </a:pPr>
            <a:endParaRPr lang="fr-FR" alt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lvl="0">
              <a:buFont typeface="Arial" panose="020B0604020202020204" pitchFamily="34" charset="0"/>
              <a:buChar char="•"/>
            </a:pP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Seeders</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used</a:t>
            </a:r>
            <a:r>
              <a:rPr lang="fr-FR" sz="2400" dirty="0">
                <a:solidFill>
                  <a:srgbClr val="000000"/>
                </a:solidFill>
                <a:latin typeface="Tahoma" panose="020B0604030504040204" pitchFamily="34" charset="0"/>
                <a:ea typeface="Tahoma" panose="020B0604030504040204" pitchFamily="34" charset="0"/>
                <a:cs typeface="Tahoma" panose="020B0604030504040204" pitchFamily="34" charset="0"/>
              </a:rPr>
              <a:t> :</a:t>
            </a:r>
          </a:p>
          <a:p>
            <a:pPr marL="895350" lvl="0">
              <a:buFont typeface="Wingdings" panose="05000000000000000000" pitchFamily="2" charset="2"/>
              <a:buChar char="Ø"/>
            </a:pPr>
            <a:r>
              <a:rPr lang="fr-FR" sz="2400" dirty="0">
                <a:solidFill>
                  <a:srgbClr val="000000"/>
                </a:solidFill>
                <a:latin typeface="Tahoma" panose="020B0604030504040204" pitchFamily="34" charset="0"/>
                <a:ea typeface="Tahoma" panose="020B0604030504040204" pitchFamily="34" charset="0"/>
                <a:cs typeface="Tahoma" panose="020B0604030504040204" pitchFamily="34" charset="0"/>
              </a:rPr>
              <a:t>NT Tine : John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Shearer</a:t>
            </a:r>
            <a:endPar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895350" lvl="0">
              <a:buFont typeface="Wingdings" panose="05000000000000000000" pitchFamily="2" charset="2"/>
              <a:buChar char="Ø"/>
            </a:pP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NT </a:t>
            </a:r>
            <a:r>
              <a:rPr lang="fr-FR" sz="2400" dirty="0">
                <a:solidFill>
                  <a:srgbClr val="000000"/>
                </a:solidFill>
                <a:latin typeface="Tahoma" panose="020B0604030504040204" pitchFamily="34" charset="0"/>
                <a:ea typeface="Tahoma" panose="020B0604030504040204" pitchFamily="34" charset="0"/>
                <a:cs typeface="Tahoma" panose="020B0604030504040204" pitchFamily="34" charset="0"/>
              </a:rPr>
              <a:t>Disc :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Semeato</a:t>
            </a:r>
            <a:endPar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895350" lvl="0">
              <a:buFont typeface="Wingdings" panose="05000000000000000000" pitchFamily="2" charset="2"/>
              <a:buChar char="Ø"/>
            </a:pP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Conventional</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seeder</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a:solidFill>
                  <a:srgbClr val="000000"/>
                </a:solidFill>
                <a:latin typeface="Tahoma" panose="020B0604030504040204" pitchFamily="34" charset="0"/>
                <a:ea typeface="Tahoma" panose="020B0604030504040204" pitchFamily="34" charset="0"/>
                <a:cs typeface="Tahoma" panose="020B0604030504040204" pitchFamily="34" charset="0"/>
              </a:rPr>
              <a:t>Sola </a:t>
            </a:r>
          </a:p>
          <a:p>
            <a:pPr eaLnBrk="1" hangingPunct="1">
              <a:buFont typeface="Arial" panose="020B0604020202020204" pitchFamily="34" charset="0"/>
              <a:buChar char="•"/>
            </a:pPr>
            <a:endParaRPr lang="fr-FR" altLang="fr-FR" sz="2400" dirty="0" smtClean="0">
              <a:solidFill>
                <a:srgbClr val="00000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0103" y="4476394"/>
            <a:ext cx="2830892" cy="19114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4476394"/>
            <a:ext cx="2286000" cy="168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l="34179" t="10721" r="37910" b="53160"/>
          <a:stretch/>
        </p:blipFill>
        <p:spPr bwMode="auto">
          <a:xfrm>
            <a:off x="5724128" y="4531771"/>
            <a:ext cx="2552132" cy="1856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15377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226350" y="4581128"/>
            <a:ext cx="8424936" cy="2185214"/>
          </a:xfrm>
          <a:prstGeom prst="rect">
            <a:avLst/>
          </a:prstGeom>
        </p:spPr>
        <p:txBody>
          <a:bodyPr wrap="square">
            <a:spAutoFit/>
          </a:bodyPr>
          <a:lstStyle/>
          <a:p>
            <a:pPr marL="342900" indent="-342900">
              <a:spcAft>
                <a:spcPts val="600"/>
              </a:spcAft>
              <a:buFont typeface="Wingdings" panose="05000000000000000000" pitchFamily="2" charset="2"/>
              <a:buChar char="ü"/>
            </a:pPr>
            <a:r>
              <a:rPr lang="en-US" sz="1800" dirty="0"/>
              <a:t>Grazing, tillage and seeder type had no effect on total forage dry matter production. However, there were significant differences for dry matter botanical composition. </a:t>
            </a:r>
          </a:p>
          <a:p>
            <a:pPr marL="342900" indent="-342900">
              <a:spcAft>
                <a:spcPts val="600"/>
              </a:spcAft>
              <a:buFont typeface="Wingdings" panose="05000000000000000000" pitchFamily="2" charset="2"/>
              <a:buChar char="ü"/>
            </a:pPr>
            <a:r>
              <a:rPr lang="en-US" sz="1800" dirty="0" smtClean="0"/>
              <a:t>Barley </a:t>
            </a:r>
            <a:r>
              <a:rPr lang="en-US" sz="1800" dirty="0"/>
              <a:t>produced more dry matter in </a:t>
            </a:r>
            <a:r>
              <a:rPr lang="en-US" sz="1800" dirty="0" err="1"/>
              <a:t>ungrazed</a:t>
            </a:r>
            <a:r>
              <a:rPr lang="en-US" sz="1800" dirty="0"/>
              <a:t> plots than grazed plots, and also under tillage) than no-till </a:t>
            </a:r>
            <a:r>
              <a:rPr lang="en-US" sz="1800" dirty="0" smtClean="0"/>
              <a:t>;</a:t>
            </a:r>
          </a:p>
          <a:p>
            <a:pPr marL="342900" indent="-342900">
              <a:spcAft>
                <a:spcPts val="600"/>
              </a:spcAft>
              <a:buFont typeface="Wingdings" panose="05000000000000000000" pitchFamily="2" charset="2"/>
              <a:buChar char="ü"/>
            </a:pPr>
            <a:r>
              <a:rPr lang="en-US" sz="1800" dirty="0" smtClean="0"/>
              <a:t>Pea </a:t>
            </a:r>
            <a:r>
              <a:rPr lang="en-US" sz="1800" dirty="0"/>
              <a:t>dry matter was lowest under no-till when seeded with disk seeder and highest in tine and tilled treatments. </a:t>
            </a:r>
            <a:endParaRPr lang="en-US" sz="1800" dirty="0" smtClean="0"/>
          </a:p>
        </p:txBody>
      </p:sp>
      <p:sp>
        <p:nvSpPr>
          <p:cNvPr id="11" name="ZoneTexte 10"/>
          <p:cNvSpPr txBox="1"/>
          <p:nvPr/>
        </p:nvSpPr>
        <p:spPr>
          <a:xfrm rot="5400000">
            <a:off x="788268" y="515988"/>
            <a:ext cx="553998" cy="1483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dirty="0" smtClean="0">
                <a:solidFill>
                  <a:schemeClr val="bg1"/>
                </a:solidFill>
              </a:rPr>
              <a:t>CROPS</a:t>
            </a:r>
            <a:endParaRPr lang="fr-FR" dirty="0">
              <a:solidFill>
                <a:schemeClr val="bg1"/>
              </a:solidFill>
            </a:endParaRPr>
          </a:p>
        </p:txBody>
      </p:sp>
      <p:pic>
        <p:nvPicPr>
          <p:cNvPr id="6" name="Picture 22"/>
          <p:cNvPicPr/>
          <p:nvPr/>
        </p:nvPicPr>
        <p:blipFill>
          <a:blip r:embed="rId3">
            <a:extLst>
              <a:ext uri="{28A0092B-C50C-407E-A947-70E740481C1C}">
                <a14:useLocalDpi xmlns:a14="http://schemas.microsoft.com/office/drawing/2010/main" val="0"/>
              </a:ext>
            </a:extLst>
          </a:blip>
          <a:srcRect/>
          <a:stretch>
            <a:fillRect/>
          </a:stretch>
        </p:blipFill>
        <p:spPr bwMode="auto">
          <a:xfrm>
            <a:off x="2683286" y="1551543"/>
            <a:ext cx="4983480" cy="3029585"/>
          </a:xfrm>
          <a:prstGeom prst="rect">
            <a:avLst/>
          </a:prstGeom>
          <a:noFill/>
        </p:spPr>
      </p:pic>
      <p:sp>
        <p:nvSpPr>
          <p:cNvPr id="2" name="Rectangle 1"/>
          <p:cNvSpPr/>
          <p:nvPr/>
        </p:nvSpPr>
        <p:spPr>
          <a:xfrm>
            <a:off x="1807006" y="888396"/>
            <a:ext cx="6531069" cy="646331"/>
          </a:xfrm>
          <a:prstGeom prst="rect">
            <a:avLst/>
          </a:prstGeom>
        </p:spPr>
        <p:txBody>
          <a:bodyPr wrap="square">
            <a:spAutoFit/>
          </a:bodyPr>
          <a:lstStyle/>
          <a:p>
            <a:pPr algn="ctr"/>
            <a:r>
              <a:rPr lang="en-US" sz="1800" b="1" dirty="0"/>
              <a:t>Dry matter (kg ha</a:t>
            </a:r>
            <a:r>
              <a:rPr lang="en-US" sz="1800" b="1" baseline="30000" dirty="0"/>
              <a:t>-1</a:t>
            </a:r>
            <a:r>
              <a:rPr lang="en-US" sz="1800" b="1" dirty="0"/>
              <a:t>) production of barley, pea and weeds under various treatments</a:t>
            </a:r>
            <a:endParaRPr lang="fr-FR" sz="1800" dirty="0"/>
          </a:p>
        </p:txBody>
      </p:sp>
    </p:spTree>
    <p:extLst>
      <p:ext uri="{BB962C8B-B14F-4D97-AF65-F5344CB8AC3E}">
        <p14:creationId xmlns:p14="http://schemas.microsoft.com/office/powerpoint/2010/main" val="164823696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7264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1" name="ZoneTexte 10"/>
          <p:cNvSpPr txBox="1"/>
          <p:nvPr/>
        </p:nvSpPr>
        <p:spPr>
          <a:xfrm rot="5400000">
            <a:off x="788268" y="515988"/>
            <a:ext cx="553998" cy="148347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dirty="0" smtClean="0">
                <a:solidFill>
                  <a:schemeClr val="bg1"/>
                </a:solidFill>
              </a:rPr>
              <a:t>CROPS</a:t>
            </a:r>
            <a:endParaRPr lang="fr-FR" dirty="0">
              <a:solidFill>
                <a:schemeClr val="bg1"/>
              </a:solidFill>
            </a:endParaRPr>
          </a:p>
        </p:txBody>
      </p:sp>
      <p:sp>
        <p:nvSpPr>
          <p:cNvPr id="3" name="Rectangle 2"/>
          <p:cNvSpPr/>
          <p:nvPr/>
        </p:nvSpPr>
        <p:spPr>
          <a:xfrm>
            <a:off x="539552" y="1534727"/>
            <a:ext cx="7917584" cy="4970591"/>
          </a:xfrm>
          <a:prstGeom prst="rect">
            <a:avLst/>
          </a:prstGeom>
        </p:spPr>
        <p:txBody>
          <a:bodyPr wrap="square">
            <a:spAutoFit/>
          </a:bodyPr>
          <a:lstStyle/>
          <a:p>
            <a:pPr marL="342900" indent="-342900">
              <a:spcAft>
                <a:spcPts val="600"/>
              </a:spcAft>
              <a:buFont typeface="Wingdings" panose="05000000000000000000" pitchFamily="2" charset="2"/>
              <a:buChar char="ü"/>
            </a:pPr>
            <a:r>
              <a:rPr lang="en-US" dirty="0"/>
              <a:t>For weed dry matter was greatest under no-till when seeded with disk seeder and lowest when seeded with tine seeder and after tillage. </a:t>
            </a:r>
          </a:p>
          <a:p>
            <a:r>
              <a:rPr lang="en-US" b="1" dirty="0" smtClean="0"/>
              <a:t>Conclusion:</a:t>
            </a:r>
          </a:p>
          <a:p>
            <a:endParaRPr lang="en-US" dirty="0"/>
          </a:p>
          <a:p>
            <a:r>
              <a:rPr lang="en-US" dirty="0" smtClean="0"/>
              <a:t>The </a:t>
            </a:r>
            <a:r>
              <a:rPr lang="en-US" dirty="0"/>
              <a:t>results shows </a:t>
            </a:r>
            <a:r>
              <a:rPr lang="en-US" dirty="0" smtClean="0"/>
              <a:t>that : </a:t>
            </a:r>
          </a:p>
          <a:p>
            <a:pPr marL="342900" indent="-342900">
              <a:buFont typeface="Wingdings" panose="05000000000000000000" pitchFamily="2" charset="2"/>
              <a:buChar char="Ø"/>
            </a:pPr>
            <a:r>
              <a:rPr lang="en-US" dirty="0" smtClean="0"/>
              <a:t>The </a:t>
            </a:r>
            <a:r>
              <a:rPr lang="en-US" dirty="0"/>
              <a:t>weed controlling ability of tillage and the higher disturbance tine seeders. Since disc seeders do not disturb the ground, weed seeds have comparative advantage during the crop </a:t>
            </a:r>
            <a:r>
              <a:rPr lang="en-US" dirty="0" smtClean="0"/>
              <a:t>establishment.</a:t>
            </a:r>
          </a:p>
          <a:p>
            <a:pPr marL="342900" indent="-342900">
              <a:buFont typeface="Wingdings" panose="05000000000000000000" pitchFamily="2" charset="2"/>
              <a:buChar char="Ø"/>
            </a:pPr>
            <a:r>
              <a:rPr lang="en-US" dirty="0" smtClean="0"/>
              <a:t>Grazing </a:t>
            </a:r>
            <a:r>
              <a:rPr lang="en-US" dirty="0"/>
              <a:t>appeared to have little impact on no-till seeded forage crops when tine seeder was used. </a:t>
            </a:r>
          </a:p>
          <a:p>
            <a:endParaRPr lang="fr-FR" dirty="0"/>
          </a:p>
        </p:txBody>
      </p:sp>
    </p:spTree>
    <p:extLst>
      <p:ext uri="{BB962C8B-B14F-4D97-AF65-F5344CB8AC3E}">
        <p14:creationId xmlns:p14="http://schemas.microsoft.com/office/powerpoint/2010/main" val="30143951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10" name="Rectangle 9"/>
          <p:cNvSpPr/>
          <p:nvPr/>
        </p:nvSpPr>
        <p:spPr>
          <a:xfrm>
            <a:off x="323528" y="2198791"/>
            <a:ext cx="8424936" cy="400110"/>
          </a:xfrm>
          <a:prstGeom prst="rect">
            <a:avLst/>
          </a:prstGeom>
        </p:spPr>
        <p:txBody>
          <a:bodyPr wrap="square">
            <a:spAutoFit/>
          </a:bodyPr>
          <a:lstStyle/>
          <a:p>
            <a:r>
              <a:rPr lang="en-US" sz="2000" dirty="0"/>
              <a:t> </a:t>
            </a:r>
            <a:endParaRPr lang="fr-FR" sz="2000" dirty="0"/>
          </a:p>
        </p:txBody>
      </p:sp>
      <p:sp>
        <p:nvSpPr>
          <p:cNvPr id="11" name="ZoneTexte 10"/>
          <p:cNvSpPr txBox="1"/>
          <p:nvPr/>
        </p:nvSpPr>
        <p:spPr>
          <a:xfrm rot="5400000">
            <a:off x="1644746" y="-464288"/>
            <a:ext cx="553998" cy="34563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vert270" wrap="square" rtlCol="0">
            <a:spAutoFit/>
          </a:bodyPr>
          <a:lstStyle/>
          <a:p>
            <a:r>
              <a:rPr lang="fr-FR" b="1" dirty="0" err="1" smtClean="0">
                <a:solidFill>
                  <a:schemeClr val="bg1"/>
                </a:solidFill>
              </a:rPr>
              <a:t>Stubble</a:t>
            </a:r>
            <a:r>
              <a:rPr lang="fr-FR" b="1" dirty="0" smtClean="0">
                <a:solidFill>
                  <a:schemeClr val="bg1"/>
                </a:solidFill>
              </a:rPr>
              <a:t> </a:t>
            </a:r>
            <a:r>
              <a:rPr lang="fr-FR" b="1" dirty="0" err="1" smtClean="0">
                <a:solidFill>
                  <a:schemeClr val="bg1"/>
                </a:solidFill>
              </a:rPr>
              <a:t>biomass</a:t>
            </a:r>
            <a:endParaRPr lang="fr-FR" b="1" dirty="0">
              <a:solidFill>
                <a:schemeClr val="bg1"/>
              </a:solidFill>
            </a:endParaRPr>
          </a:p>
        </p:txBody>
      </p:sp>
      <p:sp>
        <p:nvSpPr>
          <p:cNvPr id="2" name="Rectangle 1"/>
          <p:cNvSpPr/>
          <p:nvPr/>
        </p:nvSpPr>
        <p:spPr>
          <a:xfrm>
            <a:off x="323528" y="1700808"/>
            <a:ext cx="8280920" cy="1646605"/>
          </a:xfrm>
          <a:prstGeom prst="rect">
            <a:avLst/>
          </a:prstGeom>
        </p:spPr>
        <p:txBody>
          <a:bodyPr wrap="square">
            <a:spAutoFit/>
          </a:bodyPr>
          <a:lstStyle/>
          <a:p>
            <a:pPr marL="342900" indent="-342900">
              <a:spcAft>
                <a:spcPts val="600"/>
              </a:spcAft>
              <a:buFont typeface="Wingdings" panose="05000000000000000000" pitchFamily="2" charset="2"/>
              <a:buChar char="ü"/>
            </a:pPr>
            <a:r>
              <a:rPr lang="en-US" dirty="0" smtClean="0"/>
              <a:t>In Summer 2015, all the plot were grazed intensively </a:t>
            </a:r>
            <a:r>
              <a:rPr lang="en-US" dirty="0"/>
              <a:t>in three days, with animal charge 152 </a:t>
            </a:r>
            <a:r>
              <a:rPr lang="en-US" dirty="0" err="1" smtClean="0"/>
              <a:t>sheeps</a:t>
            </a:r>
            <a:r>
              <a:rPr lang="en-US" dirty="0" smtClean="0"/>
              <a:t> </a:t>
            </a:r>
          </a:p>
          <a:p>
            <a:endParaRPr lang="en-US" dirty="0" smtClean="0"/>
          </a:p>
          <a:p>
            <a:pPr marL="273050"/>
            <a:r>
              <a:rPr lang="en-US" dirty="0" smtClean="0"/>
              <a:t>The </a:t>
            </a:r>
            <a:r>
              <a:rPr lang="en-US" dirty="0"/>
              <a:t>rate of stubble were reduced by 60</a:t>
            </a:r>
            <a:r>
              <a:rPr lang="en-US" dirty="0" smtClean="0"/>
              <a:t>%.</a:t>
            </a:r>
            <a:endParaRPr lang="fr-FR" b="1" dirty="0"/>
          </a:p>
        </p:txBody>
      </p:sp>
      <p:graphicFrame>
        <p:nvGraphicFramePr>
          <p:cNvPr id="9" name="Espace réservé du contenu 8"/>
          <p:cNvGraphicFramePr>
            <a:graphicFrameLocks noGrp="1"/>
          </p:cNvGraphicFramePr>
          <p:nvPr>
            <p:ph idx="1"/>
            <p:extLst>
              <p:ext uri="{D42A27DB-BD31-4B8C-83A1-F6EECF244321}">
                <p14:modId xmlns:p14="http://schemas.microsoft.com/office/powerpoint/2010/main" val="1651710115"/>
              </p:ext>
            </p:extLst>
          </p:nvPr>
        </p:nvGraphicFramePr>
        <p:xfrm>
          <a:off x="2339752" y="3717032"/>
          <a:ext cx="4824710" cy="24752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166049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3600" dirty="0" smtClean="0">
                <a:solidFill>
                  <a:schemeClr val="accent1"/>
                </a:solidFill>
                <a:latin typeface="+mn-lt"/>
                <a:cs typeface="Arial" pitchFamily="34" charset="0"/>
              </a:rPr>
              <a:t>Activity 1.3</a:t>
            </a:r>
            <a:endParaRPr lang="fr-FR" sz="3600" dirty="0">
              <a:solidFill>
                <a:schemeClr val="accent1"/>
              </a:solidFill>
              <a:latin typeface="+mn-lt"/>
              <a:cs typeface="Arial" pitchFamily="34" charset="0"/>
            </a:endParaRPr>
          </a:p>
        </p:txBody>
      </p:sp>
      <p:graphicFrame>
        <p:nvGraphicFramePr>
          <p:cNvPr id="2" name="Espace réservé du contenu 1"/>
          <p:cNvGraphicFramePr>
            <a:graphicFrameLocks noGrp="1"/>
          </p:cNvGraphicFramePr>
          <p:nvPr>
            <p:ph idx="1"/>
            <p:extLst>
              <p:ext uri="{D42A27DB-BD31-4B8C-83A1-F6EECF244321}">
                <p14:modId xmlns:p14="http://schemas.microsoft.com/office/powerpoint/2010/main" val="729118923"/>
              </p:ext>
            </p:extLst>
          </p:nvPr>
        </p:nvGraphicFramePr>
        <p:xfrm>
          <a:off x="468312" y="1052737"/>
          <a:ext cx="8496176" cy="1584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7" name="Diagramme 6"/>
          <p:cNvGraphicFramePr/>
          <p:nvPr>
            <p:extLst>
              <p:ext uri="{D42A27DB-BD31-4B8C-83A1-F6EECF244321}">
                <p14:modId xmlns:p14="http://schemas.microsoft.com/office/powerpoint/2010/main" val="744842852"/>
              </p:ext>
            </p:extLst>
          </p:nvPr>
        </p:nvGraphicFramePr>
        <p:xfrm>
          <a:off x="827584" y="3573016"/>
          <a:ext cx="7467600" cy="281338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Ellipse 7"/>
          <p:cNvSpPr/>
          <p:nvPr/>
        </p:nvSpPr>
        <p:spPr>
          <a:xfrm>
            <a:off x="3286125" y="2874963"/>
            <a:ext cx="2077963" cy="500062"/>
          </a:xfrm>
          <a:prstGeom prst="ellipse">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fr-FR"/>
          </a:p>
        </p:txBody>
      </p:sp>
      <p:sp>
        <p:nvSpPr>
          <p:cNvPr id="9" name="ZoneTexte 8"/>
          <p:cNvSpPr txBox="1"/>
          <p:nvPr/>
        </p:nvSpPr>
        <p:spPr>
          <a:xfrm>
            <a:off x="3429000" y="2874963"/>
            <a:ext cx="1935088" cy="461665"/>
          </a:xfrm>
          <a:prstGeom prst="rect">
            <a:avLst/>
          </a:prstGeom>
          <a:noFill/>
        </p:spPr>
        <p:txBody>
          <a:bodyPr wrap="square">
            <a:spAutoFit/>
          </a:bodyPr>
          <a:lstStyle/>
          <a:p>
            <a:pPr algn="ctr">
              <a:defRPr/>
            </a:pPr>
            <a:r>
              <a:rPr lang="fr-FR" dirty="0" smtClean="0">
                <a:latin typeface="+mn-lt"/>
              </a:rPr>
              <a:t>Objectives</a:t>
            </a:r>
            <a:r>
              <a:rPr lang="fr-FR" dirty="0" smtClean="0"/>
              <a:t> </a:t>
            </a:r>
            <a:endParaRPr lang="fr-FR" dirty="0"/>
          </a:p>
        </p:txBody>
      </p:sp>
    </p:spTree>
    <p:extLst>
      <p:ext uri="{BB962C8B-B14F-4D97-AF65-F5344CB8AC3E}">
        <p14:creationId xmlns:p14="http://schemas.microsoft.com/office/powerpoint/2010/main" val="17819672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a:t>
            </a:r>
            <a:endParaRPr lang="fr-FR" sz="2800" dirty="0">
              <a:solidFill>
                <a:schemeClr val="accent1"/>
              </a:solidFill>
              <a:latin typeface="Arial" pitchFamily="34" charset="0"/>
              <a:cs typeface="Arial" pitchFamily="34" charset="0"/>
            </a:endParaRPr>
          </a:p>
        </p:txBody>
      </p:sp>
      <p:graphicFrame>
        <p:nvGraphicFramePr>
          <p:cNvPr id="9" name="Diagramme 8"/>
          <p:cNvGraphicFramePr/>
          <p:nvPr>
            <p:extLst>
              <p:ext uri="{D42A27DB-BD31-4B8C-83A1-F6EECF244321}">
                <p14:modId xmlns:p14="http://schemas.microsoft.com/office/powerpoint/2010/main" val="1278794594"/>
              </p:ext>
            </p:extLst>
          </p:nvPr>
        </p:nvGraphicFramePr>
        <p:xfrm>
          <a:off x="539552" y="1268760"/>
          <a:ext cx="8176991" cy="45897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Espace réservé du contenu 3"/>
          <p:cNvGraphicFramePr>
            <a:graphicFrameLocks noGrp="1"/>
          </p:cNvGraphicFramePr>
          <p:nvPr>
            <p:ph idx="1"/>
          </p:nvPr>
        </p:nvGraphicFramePr>
        <p:xfrm>
          <a:off x="714348" y="1071546"/>
          <a:ext cx="6500858" cy="3357586"/>
        </p:xfrm>
        <a:graphic>
          <a:graphicData uri="http://schemas.openxmlformats.org/drawingml/2006/chart">
            <c:chart xmlns:c="http://schemas.openxmlformats.org/drawingml/2006/chart" xmlns:r="http://schemas.openxmlformats.org/officeDocument/2006/relationships" r:id="rId2"/>
          </a:graphicData>
        </a:graphic>
      </p:graphicFrame>
      <p:sp>
        <p:nvSpPr>
          <p:cNvPr id="149505" name="Rectangle 1"/>
          <p:cNvSpPr>
            <a:spLocks noChangeArrowheads="1"/>
          </p:cNvSpPr>
          <p:nvPr/>
        </p:nvSpPr>
        <p:spPr bwMode="auto">
          <a:xfrm>
            <a:off x="785786" y="4714884"/>
            <a:ext cx="8143932"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campaign 2014/2015, was characterized by a low and bad rainfalls dispersion. The cumulative rainfall was low with 120 mm (up to end of June).</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itre 1"/>
          <p:cNvSpPr>
            <a:spLocks noGrp="1"/>
          </p:cNvSpPr>
          <p:nvPr>
            <p:ph type="title"/>
          </p:nvPr>
        </p:nvSpPr>
        <p:spPr>
          <a:xfrm>
            <a:off x="251520" y="0"/>
            <a:ext cx="8175104" cy="908720"/>
          </a:xfrm>
        </p:spPr>
        <p:txBody>
          <a:bodyPr/>
          <a:lstStyle/>
          <a:p>
            <a:pPr eaLnBrk="1" fontAlgn="auto" hangingPunct="1">
              <a:spcAft>
                <a:spcPts val="0"/>
              </a:spcAft>
              <a:defRPr/>
            </a:pPr>
            <a:r>
              <a:rPr lang="fr-FR" sz="3600" dirty="0" err="1" smtClean="0">
                <a:solidFill>
                  <a:srgbClr val="92D050"/>
                </a:solidFill>
                <a:effectLst/>
                <a:latin typeface="+mn-lt"/>
                <a:cs typeface="Arial" pitchFamily="34" charset="0"/>
              </a:rPr>
              <a:t>Climate</a:t>
            </a:r>
            <a:r>
              <a:rPr lang="fr-FR" sz="3600" dirty="0" smtClean="0">
                <a:solidFill>
                  <a:srgbClr val="92D050"/>
                </a:solidFill>
                <a:effectLst/>
                <a:latin typeface="+mn-lt"/>
                <a:cs typeface="Arial" pitchFamily="34" charset="0"/>
              </a:rPr>
              <a:t> – </a:t>
            </a:r>
            <a:r>
              <a:rPr lang="fr-FR" sz="3600" dirty="0" err="1" smtClean="0">
                <a:solidFill>
                  <a:srgbClr val="92D050"/>
                </a:solidFill>
                <a:effectLst/>
                <a:latin typeface="+mn-lt"/>
                <a:cs typeface="Arial" pitchFamily="34" charset="0"/>
              </a:rPr>
              <a:t>cropping</a:t>
            </a:r>
            <a:r>
              <a:rPr lang="fr-FR" sz="3600" dirty="0" smtClean="0">
                <a:solidFill>
                  <a:srgbClr val="92D050"/>
                </a:solidFill>
                <a:effectLst/>
                <a:latin typeface="+mn-lt"/>
                <a:cs typeface="Arial" pitchFamily="34" charset="0"/>
              </a:rPr>
              <a:t> </a:t>
            </a:r>
            <a:r>
              <a:rPr lang="fr-FR" sz="3600" dirty="0" err="1" smtClean="0">
                <a:solidFill>
                  <a:srgbClr val="92D050"/>
                </a:solidFill>
                <a:effectLst/>
                <a:latin typeface="+mn-lt"/>
                <a:cs typeface="Arial" pitchFamily="34" charset="0"/>
              </a:rPr>
              <a:t>season</a:t>
            </a:r>
            <a:r>
              <a:rPr lang="fr-FR" sz="3600" dirty="0" smtClean="0">
                <a:solidFill>
                  <a:srgbClr val="92D050"/>
                </a:solidFill>
                <a:effectLst/>
                <a:latin typeface="+mn-lt"/>
                <a:cs typeface="Arial" pitchFamily="34" charset="0"/>
              </a:rPr>
              <a:t> 2014/2015</a:t>
            </a:r>
            <a:endParaRPr lang="fr-FR" sz="3600" dirty="0">
              <a:solidFill>
                <a:srgbClr val="92D050"/>
              </a:solidFill>
              <a:effectLst/>
              <a:latin typeface="+mn-lt"/>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29" name="Rectangle 1"/>
          <p:cNvSpPr>
            <a:spLocks noChangeArrowheads="1"/>
          </p:cNvSpPr>
          <p:nvPr/>
        </p:nvSpPr>
        <p:spPr bwMode="auto">
          <a:xfrm>
            <a:off x="642910" y="4643446"/>
            <a:ext cx="714380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The coldest months are December, January and February where the minimal temperature were 4°C, 2.8°C and 3.9°C respectively.</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8" name="Espace réservé du contenu 7"/>
          <p:cNvGraphicFramePr>
            <a:graphicFrameLocks noGrp="1"/>
          </p:cNvGraphicFramePr>
          <p:nvPr>
            <p:ph idx="1"/>
          </p:nvPr>
        </p:nvGraphicFramePr>
        <p:xfrm>
          <a:off x="1285852" y="928670"/>
          <a:ext cx="5313376" cy="3406779"/>
        </p:xfrm>
        <a:graphic>
          <a:graphicData uri="http://schemas.openxmlformats.org/drawingml/2006/chart">
            <c:chart xmlns:c="http://schemas.openxmlformats.org/drawingml/2006/chart" xmlns:r="http://schemas.openxmlformats.org/officeDocument/2006/relationships" r:id="rId3"/>
          </a:graphicData>
        </a:graphic>
      </p:graphicFrame>
      <p:sp>
        <p:nvSpPr>
          <p:cNvPr id="5" name="Titre 1"/>
          <p:cNvSpPr>
            <a:spLocks noGrp="1"/>
          </p:cNvSpPr>
          <p:nvPr>
            <p:ph type="title"/>
          </p:nvPr>
        </p:nvSpPr>
        <p:spPr>
          <a:xfrm>
            <a:off x="251520" y="0"/>
            <a:ext cx="8175104" cy="908720"/>
          </a:xfrm>
        </p:spPr>
        <p:txBody>
          <a:bodyPr/>
          <a:lstStyle/>
          <a:p>
            <a:pPr eaLnBrk="1" fontAlgn="auto" hangingPunct="1">
              <a:spcAft>
                <a:spcPts val="0"/>
              </a:spcAft>
              <a:defRPr/>
            </a:pPr>
            <a:r>
              <a:rPr lang="fr-FR" sz="3600" dirty="0" err="1" smtClean="0">
                <a:solidFill>
                  <a:srgbClr val="92D050"/>
                </a:solidFill>
                <a:effectLst/>
                <a:latin typeface="+mn-lt"/>
                <a:cs typeface="Arial" pitchFamily="34" charset="0"/>
              </a:rPr>
              <a:t>Climate</a:t>
            </a:r>
            <a:r>
              <a:rPr lang="fr-FR" sz="3600" dirty="0" smtClean="0">
                <a:solidFill>
                  <a:srgbClr val="92D050"/>
                </a:solidFill>
                <a:effectLst/>
                <a:latin typeface="+mn-lt"/>
                <a:cs typeface="Arial" pitchFamily="34" charset="0"/>
              </a:rPr>
              <a:t> – </a:t>
            </a:r>
            <a:r>
              <a:rPr lang="fr-FR" sz="3600" dirty="0" err="1" smtClean="0">
                <a:solidFill>
                  <a:srgbClr val="92D050"/>
                </a:solidFill>
                <a:effectLst/>
                <a:latin typeface="+mn-lt"/>
                <a:cs typeface="Arial" pitchFamily="34" charset="0"/>
              </a:rPr>
              <a:t>cropping</a:t>
            </a:r>
            <a:r>
              <a:rPr lang="fr-FR" sz="3600" dirty="0" smtClean="0">
                <a:solidFill>
                  <a:srgbClr val="92D050"/>
                </a:solidFill>
                <a:effectLst/>
                <a:latin typeface="+mn-lt"/>
                <a:cs typeface="Arial" pitchFamily="34" charset="0"/>
              </a:rPr>
              <a:t> </a:t>
            </a:r>
            <a:r>
              <a:rPr lang="fr-FR" sz="3600" dirty="0" err="1" smtClean="0">
                <a:solidFill>
                  <a:srgbClr val="92D050"/>
                </a:solidFill>
                <a:effectLst/>
                <a:latin typeface="+mn-lt"/>
                <a:cs typeface="Arial" pitchFamily="34" charset="0"/>
              </a:rPr>
              <a:t>season</a:t>
            </a:r>
            <a:r>
              <a:rPr lang="fr-FR" sz="3600" dirty="0" smtClean="0">
                <a:solidFill>
                  <a:srgbClr val="92D050"/>
                </a:solidFill>
                <a:effectLst/>
                <a:latin typeface="+mn-lt"/>
                <a:cs typeface="Arial" pitchFamily="34" charset="0"/>
              </a:rPr>
              <a:t> 2014/2015</a:t>
            </a:r>
            <a:endParaRPr lang="fr-FR" sz="3600" dirty="0">
              <a:solidFill>
                <a:srgbClr val="92D050"/>
              </a:solidFill>
              <a:effectLst/>
              <a:latin typeface="+mn-lt"/>
              <a:cs typeface="Arial" pitchFamily="34"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1.3.1</a:t>
            </a:r>
            <a:endParaRPr lang="fr-FR" sz="2800" dirty="0">
              <a:solidFill>
                <a:schemeClr val="accent1"/>
              </a:solidFill>
              <a:latin typeface="Arial" pitchFamily="34" charset="0"/>
              <a:cs typeface="Arial" pitchFamily="34" charset="0"/>
            </a:endParaRPr>
          </a:p>
        </p:txBody>
      </p:sp>
      <p:graphicFrame>
        <p:nvGraphicFramePr>
          <p:cNvPr id="2" name="Diagramme 1"/>
          <p:cNvGraphicFramePr/>
          <p:nvPr>
            <p:extLst>
              <p:ext uri="{D42A27DB-BD31-4B8C-83A1-F6EECF244321}">
                <p14:modId xmlns:p14="http://schemas.microsoft.com/office/powerpoint/2010/main" val="2719239260"/>
              </p:ext>
            </p:extLst>
          </p:nvPr>
        </p:nvGraphicFramePr>
        <p:xfrm>
          <a:off x="323850" y="1052512"/>
          <a:ext cx="8315325" cy="1872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Picture 2"/>
          <p:cNvPicPr>
            <a:picLocks noChangeAspect="1" noChangeArrowheads="1"/>
          </p:cNvPicPr>
          <p:nvPr/>
        </p:nvPicPr>
        <p:blipFill rotWithShape="1">
          <a:blip r:embed="rId8"/>
          <a:srcRect l="65339" t="41357" r="14527" b="6355"/>
          <a:stretch/>
        </p:blipFill>
        <p:spPr bwMode="auto">
          <a:xfrm>
            <a:off x="6024352" y="3325703"/>
            <a:ext cx="2423890" cy="1953813"/>
          </a:xfrm>
          <a:prstGeom prst="rect">
            <a:avLst/>
          </a:prstGeom>
          <a:ln>
            <a:noFill/>
          </a:ln>
          <a:effectLst>
            <a:softEdge rad="112500"/>
          </a:effectLst>
        </p:spPr>
      </p:pic>
      <p:pic>
        <p:nvPicPr>
          <p:cNvPr id="8" name="Picture 2"/>
          <p:cNvPicPr>
            <a:picLocks noChangeAspect="1" noChangeArrowheads="1"/>
          </p:cNvPicPr>
          <p:nvPr/>
        </p:nvPicPr>
        <p:blipFill rotWithShape="1">
          <a:blip r:embed="rId9"/>
          <a:srcRect l="37578" t="20116" r="21294" b="21560"/>
          <a:stretch/>
        </p:blipFill>
        <p:spPr bwMode="auto">
          <a:xfrm>
            <a:off x="3275856" y="4215597"/>
            <a:ext cx="2568626" cy="1836178"/>
          </a:xfrm>
          <a:prstGeom prst="rect">
            <a:avLst/>
          </a:prstGeom>
          <a:ln>
            <a:noFill/>
          </a:ln>
          <a:effectLst>
            <a:softEdge rad="112500"/>
          </a:effectLst>
        </p:spPr>
      </p:pic>
      <p:pic>
        <p:nvPicPr>
          <p:cNvPr id="9" name="Picture 2"/>
          <p:cNvPicPr>
            <a:picLocks noChangeAspect="1" noChangeArrowheads="1"/>
          </p:cNvPicPr>
          <p:nvPr/>
        </p:nvPicPr>
        <p:blipFill rotWithShape="1">
          <a:blip r:embed="rId10"/>
          <a:srcRect l="52371" t="43158" r="21109" b="21289"/>
          <a:stretch/>
        </p:blipFill>
        <p:spPr bwMode="auto">
          <a:xfrm>
            <a:off x="611560" y="4804911"/>
            <a:ext cx="2421009" cy="1818524"/>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à coins arrondis 4"/>
          <p:cNvSpPr/>
          <p:nvPr/>
        </p:nvSpPr>
        <p:spPr>
          <a:xfrm>
            <a:off x="395536" y="260648"/>
            <a:ext cx="8640960" cy="309634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r>
              <a:rPr lang="en-US" dirty="0" smtClean="0">
                <a:latin typeface="Tahoma" panose="020B0604030504040204" pitchFamily="34" charset="0"/>
                <a:ea typeface="Tahoma" panose="020B0604030504040204" pitchFamily="34" charset="0"/>
                <a:cs typeface="Tahoma" panose="020B0604030504040204" pitchFamily="34" charset="0"/>
              </a:rPr>
              <a:t>Conservation agriculture does have several advantages over conventional tillage based agriculture in terms of soil health parameters. However, weeds are the major biotic constraint in CA, posing as a great challenge towards its adoption. </a:t>
            </a:r>
            <a:endParaRPr lang="fr-FR" dirty="0" smtClean="0">
              <a:latin typeface="Tahoma" panose="020B0604030504040204" pitchFamily="34" charset="0"/>
              <a:ea typeface="Tahoma" panose="020B0604030504040204" pitchFamily="34" charset="0"/>
              <a:cs typeface="Tahoma" panose="020B0604030504040204" pitchFamily="34" charset="0"/>
            </a:endParaRPr>
          </a:p>
          <a:p>
            <a:r>
              <a:rPr lang="en-US" dirty="0" smtClean="0">
                <a:latin typeface="Tahoma" panose="020B0604030504040204" pitchFamily="34" charset="0"/>
                <a:ea typeface="Tahoma" panose="020B0604030504040204" pitchFamily="34" charset="0"/>
                <a:cs typeface="Tahoma" panose="020B0604030504040204" pitchFamily="34" charset="0"/>
              </a:rPr>
              <a:t>The presence of weed seeds on the upper soil surface, due to no tillage operation, leads to higher weed infestation in CA, and so far, herbicides are the only answer to deal with this problem. </a:t>
            </a:r>
            <a:endParaRPr lang="fr-FR" dirty="0" smtClean="0">
              <a:latin typeface="Tahoma" panose="020B0604030504040204" pitchFamily="34" charset="0"/>
              <a:ea typeface="Tahoma" panose="020B0604030504040204" pitchFamily="34" charset="0"/>
              <a:cs typeface="Tahoma" panose="020B0604030504040204" pitchFamily="34" charset="0"/>
            </a:endParaRPr>
          </a:p>
        </p:txBody>
      </p:sp>
      <p:sp>
        <p:nvSpPr>
          <p:cNvPr id="7" name="Rectangle à coins arrondis 6"/>
          <p:cNvSpPr/>
          <p:nvPr/>
        </p:nvSpPr>
        <p:spPr>
          <a:xfrm>
            <a:off x="206952" y="3719354"/>
            <a:ext cx="2516242" cy="680923"/>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lvl="0" algn="ctr"/>
            <a:r>
              <a:rPr lang="fr-FR" b="1" dirty="0" smtClean="0">
                <a:latin typeface="Tahoma" panose="020B0604030504040204" pitchFamily="34" charset="0"/>
                <a:ea typeface="Tahoma" panose="020B0604030504040204" pitchFamily="34" charset="0"/>
                <a:cs typeface="Tahoma" panose="020B0604030504040204" pitchFamily="34" charset="0"/>
              </a:rPr>
              <a:t>Objective</a:t>
            </a:r>
            <a:endParaRPr lang="fr-FR" dirty="0">
              <a:latin typeface="Tahoma" panose="020B0604030504040204" pitchFamily="34" charset="0"/>
              <a:ea typeface="Tahoma" panose="020B0604030504040204" pitchFamily="34" charset="0"/>
              <a:cs typeface="Tahoma" panose="020B0604030504040204" pitchFamily="34" charset="0"/>
            </a:endParaRPr>
          </a:p>
        </p:txBody>
      </p:sp>
      <p:sp>
        <p:nvSpPr>
          <p:cNvPr id="8" name="Rectangle à coins arrondis 7"/>
          <p:cNvSpPr/>
          <p:nvPr/>
        </p:nvSpPr>
        <p:spPr>
          <a:xfrm>
            <a:off x="575556" y="4725144"/>
            <a:ext cx="8280920" cy="1464231"/>
          </a:xfrm>
          <a:prstGeom prst="roundRect">
            <a:avLst/>
          </a:prstGeom>
        </p:spPr>
        <p:style>
          <a:lnRef idx="2">
            <a:schemeClr val="dk1"/>
          </a:lnRef>
          <a:fillRef idx="1">
            <a:schemeClr val="lt1"/>
          </a:fillRef>
          <a:effectRef idx="0">
            <a:schemeClr val="dk1"/>
          </a:effectRef>
          <a:fontRef idx="minor">
            <a:schemeClr val="dk1"/>
          </a:fontRef>
        </p:style>
        <p:txBody>
          <a:bodyPr wrap="square">
            <a:spAutoFit/>
          </a:bodyPr>
          <a:lstStyle/>
          <a:p>
            <a:pPr marL="342900" lvl="0" indent="-342900">
              <a:buFont typeface="Arial" pitchFamily="34" charset="0"/>
              <a:buChar char="•"/>
            </a:pPr>
            <a:r>
              <a:rPr lang="en-US" sz="2000" dirty="0" smtClean="0">
                <a:latin typeface="Tahoma" panose="020B0604030504040204" pitchFamily="34" charset="0"/>
                <a:ea typeface="Tahoma" panose="020B0604030504040204" pitchFamily="34" charset="0"/>
                <a:cs typeface="Tahoma" panose="020B0604030504040204" pitchFamily="34" charset="0"/>
              </a:rPr>
              <a:t>The </a:t>
            </a:r>
            <a:r>
              <a:rPr lang="en-US" sz="2000" dirty="0">
                <a:latin typeface="Tahoma" panose="020B0604030504040204" pitchFamily="34" charset="0"/>
                <a:ea typeface="Tahoma" panose="020B0604030504040204" pitchFamily="34" charset="0"/>
                <a:cs typeface="Tahoma" panose="020B0604030504040204" pitchFamily="34" charset="0"/>
              </a:rPr>
              <a:t>effect of chemical weed control on reducing level of infestation by weeds in </a:t>
            </a:r>
            <a:r>
              <a:rPr lang="en-US" sz="2000" dirty="0" smtClean="0">
                <a:latin typeface="Tahoma" panose="020B0604030504040204" pitchFamily="34" charset="0"/>
                <a:ea typeface="Tahoma" panose="020B0604030504040204" pitchFamily="34" charset="0"/>
                <a:cs typeface="Tahoma" panose="020B0604030504040204" pitchFamily="34" charset="0"/>
              </a:rPr>
              <a:t>wheat and barley </a:t>
            </a:r>
            <a:r>
              <a:rPr lang="en-US" sz="2000" dirty="0">
                <a:latin typeface="Tahoma" panose="020B0604030504040204" pitchFamily="34" charset="0"/>
                <a:ea typeface="Tahoma" panose="020B0604030504040204" pitchFamily="34" charset="0"/>
                <a:cs typeface="Tahoma" panose="020B0604030504040204" pitchFamily="34" charset="0"/>
              </a:rPr>
              <a:t>conduct in CA,</a:t>
            </a:r>
            <a:endParaRPr lang="fr-FR" sz="2000" dirty="0">
              <a:latin typeface="Tahoma" panose="020B0604030504040204" pitchFamily="34" charset="0"/>
              <a:ea typeface="Tahoma" panose="020B0604030504040204" pitchFamily="34" charset="0"/>
              <a:cs typeface="Tahoma" panose="020B0604030504040204" pitchFamily="34" charset="0"/>
            </a:endParaRPr>
          </a:p>
          <a:p>
            <a:pPr marL="342900" lvl="0" indent="-342900">
              <a:buFont typeface="Arial" pitchFamily="34" charset="0"/>
              <a:buChar char="•"/>
            </a:pPr>
            <a:r>
              <a:rPr lang="en-US" sz="2000" dirty="0" smtClean="0">
                <a:latin typeface="Tahoma" panose="020B0604030504040204" pitchFamily="34" charset="0"/>
                <a:ea typeface="Tahoma" panose="020B0604030504040204" pitchFamily="34" charset="0"/>
                <a:cs typeface="Tahoma" panose="020B0604030504040204" pitchFamily="34" charset="0"/>
              </a:rPr>
              <a:t>The </a:t>
            </a:r>
            <a:r>
              <a:rPr lang="en-US" sz="2000" dirty="0">
                <a:latin typeface="Tahoma" panose="020B0604030504040204" pitchFamily="34" charset="0"/>
                <a:ea typeface="Tahoma" panose="020B0604030504040204" pitchFamily="34" charset="0"/>
                <a:cs typeface="Tahoma" panose="020B0604030504040204" pitchFamily="34" charset="0"/>
              </a:rPr>
              <a:t>effect of chemical weed control on improving the behavior and performance of </a:t>
            </a:r>
            <a:r>
              <a:rPr lang="en-US" sz="2000" dirty="0" smtClean="0">
                <a:latin typeface="Tahoma" panose="020B0604030504040204" pitchFamily="34" charset="0"/>
                <a:ea typeface="Tahoma" panose="020B0604030504040204" pitchFamily="34" charset="0"/>
                <a:cs typeface="Tahoma" panose="020B0604030504040204" pitchFamily="34" charset="0"/>
              </a:rPr>
              <a:t>wheat and barley </a:t>
            </a:r>
            <a:r>
              <a:rPr lang="en-US" sz="2000" dirty="0">
                <a:latin typeface="Tahoma" panose="020B0604030504040204" pitchFamily="34" charset="0"/>
                <a:ea typeface="Tahoma" panose="020B0604030504040204" pitchFamily="34" charset="0"/>
                <a:cs typeface="Tahoma" panose="020B0604030504040204" pitchFamily="34" charset="0"/>
              </a:rPr>
              <a:t>conduct under CA</a:t>
            </a:r>
            <a:r>
              <a:rPr lang="en-US" sz="2000" dirty="0" smtClean="0">
                <a:latin typeface="Tahoma" panose="020B0604030504040204" pitchFamily="34" charset="0"/>
                <a:ea typeface="Tahoma" panose="020B0604030504040204" pitchFamily="34" charset="0"/>
                <a:cs typeface="Tahoma" panose="020B0604030504040204" pitchFamily="34" charset="0"/>
              </a:rPr>
              <a:t>.</a:t>
            </a:r>
            <a:endParaRPr lang="fr-FR" sz="20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1729904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ndir un rectangle avec un coin diagonal 1"/>
          <p:cNvSpPr/>
          <p:nvPr/>
        </p:nvSpPr>
        <p:spPr>
          <a:xfrm>
            <a:off x="323528" y="332656"/>
            <a:ext cx="3713268" cy="2145268"/>
          </a:xfrm>
          <a:prstGeom prst="round2DiagRect">
            <a:avLst/>
          </a:prstGeom>
        </p:spPr>
        <p:style>
          <a:lnRef idx="1">
            <a:schemeClr val="accent1"/>
          </a:lnRef>
          <a:fillRef idx="2">
            <a:schemeClr val="accent1"/>
          </a:fillRef>
          <a:effectRef idx="1">
            <a:schemeClr val="accent1"/>
          </a:effectRef>
          <a:fontRef idx="minor">
            <a:schemeClr val="dk1"/>
          </a:fontRef>
        </p:style>
        <p:txBody>
          <a:bodyPr wrap="none">
            <a:spAutoFit/>
          </a:bodyPr>
          <a:lstStyle/>
          <a:p>
            <a:r>
              <a:rPr lang="en-US" sz="2400" b="1" dirty="0" err="1" smtClean="0">
                <a:latin typeface="Tahoma" panose="020B0604030504040204" pitchFamily="34" charset="0"/>
                <a:ea typeface="Tahoma" panose="020B0604030504040204" pitchFamily="34" charset="0"/>
                <a:cs typeface="Tahoma" panose="020B0604030504040204" pitchFamily="34" charset="0"/>
              </a:rPr>
              <a:t>Impleme</a:t>
            </a:r>
            <a:r>
              <a:rPr lang="fr-FR" sz="2400" b="1" dirty="0" err="1" smtClean="0">
                <a:latin typeface="Tahoma" panose="020B0604030504040204" pitchFamily="34" charset="0"/>
                <a:ea typeface="Tahoma" panose="020B0604030504040204" pitchFamily="34" charset="0"/>
                <a:cs typeface="Tahoma" panose="020B0604030504040204" pitchFamily="34" charset="0"/>
              </a:rPr>
              <a:t>ntation</a:t>
            </a:r>
            <a:r>
              <a:rPr lang="fr-FR" sz="2400" b="1" dirty="0" smtClean="0">
                <a:latin typeface="Tahoma" panose="020B0604030504040204" pitchFamily="34" charset="0"/>
                <a:ea typeface="Tahoma" panose="020B0604030504040204" pitchFamily="34" charset="0"/>
                <a:cs typeface="Tahoma" panose="020B0604030504040204" pitchFamily="34" charset="0"/>
              </a:rPr>
              <a:t> site </a:t>
            </a:r>
          </a:p>
          <a:p>
            <a:pPr marL="342900" indent="-342900" fontAlgn="auto">
              <a:spcBef>
                <a:spcPts val="0"/>
              </a:spcBef>
              <a:spcAft>
                <a:spcPts val="0"/>
              </a:spcAft>
              <a:buFont typeface="Arial" panose="020B0604020202020204" pitchFamily="34" charset="0"/>
              <a:buChar char="•"/>
            </a:pP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Bouguerra</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Ali</a:t>
            </a:r>
          </a:p>
          <a:p>
            <a:pPr marL="342900" indent="-342900" fontAlgn="auto">
              <a:spcBef>
                <a:spcPts val="0"/>
              </a:spcBef>
              <a:spcAft>
                <a:spcPts val="0"/>
              </a:spcAft>
              <a:buFont typeface="Arial" panose="020B0604020202020204" pitchFamily="34" charset="0"/>
              <a:buChar char="•"/>
            </a:pP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Charik</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Khadir</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fontAlgn="auto">
              <a:spcBef>
                <a:spcPts val="0"/>
              </a:spcBef>
              <a:spcAft>
                <a:spcPts val="0"/>
              </a:spcAft>
              <a:buFont typeface="Arial" panose="020B0604020202020204" pitchFamily="34" charset="0"/>
              <a:buChar char="•"/>
            </a:pP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Ramli</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Abdelhafid</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fontAlgn="auto">
              <a:spcBef>
                <a:spcPts val="0"/>
              </a:spcBef>
              <a:spcAft>
                <a:spcPts val="0"/>
              </a:spcAft>
              <a:buFont typeface="Arial" panose="020B0604020202020204" pitchFamily="34" charset="0"/>
              <a:buChar char="•"/>
            </a:pP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Benyettou</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kumimoji="0" lang="fr-FR" dirty="0" smtClean="0">
                <a:solidFill>
                  <a:srgbClr val="000000"/>
                </a:solidFill>
                <a:latin typeface="Tahoma" panose="020B0604030504040204" pitchFamily="34" charset="0"/>
                <a:ea typeface="Tahoma" panose="020B0604030504040204" pitchFamily="34" charset="0"/>
                <a:cs typeface="Tahoma" panose="020B0604030504040204" pitchFamily="34" charset="0"/>
              </a:rPr>
              <a:t>Abdelkader</a:t>
            </a:r>
            <a:endParaRPr kumimoji="0" lang="fr-FR" sz="1800"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9" name="Arrondir un rectangle avec un coin diagonal 8"/>
          <p:cNvSpPr/>
          <p:nvPr/>
        </p:nvSpPr>
        <p:spPr>
          <a:xfrm>
            <a:off x="1691680" y="2503726"/>
            <a:ext cx="5291885" cy="2145268"/>
          </a:xfrm>
          <a:prstGeom prst="round2Diag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fr-FR" sz="2400" b="1" dirty="0" err="1" smtClean="0">
                <a:latin typeface="Tahoma" panose="020B0604030504040204" pitchFamily="34" charset="0"/>
                <a:ea typeface="Tahoma" panose="020B0604030504040204" pitchFamily="34" charset="0"/>
                <a:cs typeface="Tahoma" panose="020B0604030504040204" pitchFamily="34" charset="0"/>
              </a:rPr>
              <a:t>Treatments</a:t>
            </a:r>
            <a:r>
              <a:rPr lang="fr-FR" sz="2400" b="1" dirty="0" smtClean="0">
                <a:latin typeface="Tahoma" panose="020B0604030504040204" pitchFamily="34" charset="0"/>
                <a:ea typeface="Tahoma" panose="020B0604030504040204" pitchFamily="34" charset="0"/>
                <a:cs typeface="Tahoma" panose="020B0604030504040204" pitchFamily="34" charset="0"/>
              </a:rPr>
              <a:t> </a:t>
            </a:r>
          </a:p>
          <a:p>
            <a:pPr marL="342900" indent="-342900" fontAlgn="auto">
              <a:spcBef>
                <a:spcPts val="0"/>
              </a:spcBef>
              <a:spcAft>
                <a:spcPts val="0"/>
              </a:spcAft>
              <a:buFont typeface="Arial" panose="020B0604020202020204" pitchFamily="34" charset="0"/>
              <a:buChar char="•"/>
            </a:pPr>
            <a:r>
              <a:rPr kumimoji="0" lang="fr-FR" dirty="0" smtClean="0">
                <a:solidFill>
                  <a:srgbClr val="000000"/>
                </a:solidFill>
                <a:latin typeface="Tahoma" panose="020B0604030504040204" pitchFamily="34" charset="0"/>
                <a:ea typeface="Tahoma" panose="020B0604030504040204" pitchFamily="34" charset="0"/>
                <a:cs typeface="Tahoma" panose="020B0604030504040204" pitchFamily="34" charset="0"/>
              </a:rPr>
              <a:t>T0 : </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Control not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weeded</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342900" indent="-342900" fontAlgn="auto">
              <a:spcBef>
                <a:spcPts val="0"/>
              </a:spcBef>
              <a:spcAft>
                <a:spcPts val="0"/>
              </a:spcAft>
              <a:buFont typeface="Arial" panose="020B0604020202020204" pitchFamily="34" charset="0"/>
              <a:buChar char="•"/>
            </a:pP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T1 :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weeding</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glyphosate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only</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 ;</a:t>
            </a:r>
          </a:p>
          <a:p>
            <a:pPr marL="342900" indent="-342900" fontAlgn="auto">
              <a:spcBef>
                <a:spcPts val="0"/>
              </a:spcBef>
              <a:spcAft>
                <a:spcPts val="0"/>
              </a:spcAft>
              <a:buFont typeface="Arial" panose="020B0604020202020204" pitchFamily="34" charset="0"/>
              <a:buChar char="•"/>
            </a:pP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T2 : weeding </a:t>
            </a:r>
            <a:r>
              <a:rPr kumimoji="0" lang="en-US" dirty="0">
                <a:solidFill>
                  <a:srgbClr val="000000"/>
                </a:solidFill>
                <a:latin typeface="Tahoma" panose="020B0604030504040204" pitchFamily="34" charset="0"/>
                <a:ea typeface="Tahoma" panose="020B0604030504040204" pitchFamily="34" charset="0"/>
                <a:cs typeface="Tahoma" panose="020B0604030504040204" pitchFamily="34" charset="0"/>
              </a:rPr>
              <a:t>glyphosate + early weed control at three-leaf </a:t>
            </a: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stage</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
        <p:nvSpPr>
          <p:cNvPr id="12" name="Arrondir un rectangle avec un coin diagonal 11"/>
          <p:cNvSpPr/>
          <p:nvPr/>
        </p:nvSpPr>
        <p:spPr>
          <a:xfrm>
            <a:off x="4085055" y="4648994"/>
            <a:ext cx="4989091" cy="2145268"/>
          </a:xfrm>
          <a:prstGeom prst="round2Diag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r>
              <a:rPr lang="fr-FR" sz="2400" b="1" dirty="0" err="1" smtClean="0">
                <a:latin typeface="Tahoma" panose="020B0604030504040204" pitchFamily="34" charset="0"/>
                <a:ea typeface="Tahoma" panose="020B0604030504040204" pitchFamily="34" charset="0"/>
                <a:cs typeface="Tahoma" panose="020B0604030504040204" pitchFamily="34" charset="0"/>
              </a:rPr>
              <a:t>Measurements</a:t>
            </a:r>
            <a:endParaRPr lang="fr-FR" sz="2400" b="1" dirty="0" smtClean="0">
              <a:latin typeface="Tahoma" panose="020B0604030504040204" pitchFamily="34" charset="0"/>
              <a:ea typeface="Tahoma" panose="020B0604030504040204" pitchFamily="34" charset="0"/>
              <a:cs typeface="Tahoma" panose="020B0604030504040204" pitchFamily="34" charset="0"/>
            </a:endParaRPr>
          </a:p>
          <a:p>
            <a:pPr marL="285750" indent="-285750" fontAlgn="auto">
              <a:spcBef>
                <a:spcPts val="0"/>
              </a:spcBef>
              <a:spcAft>
                <a:spcPts val="0"/>
              </a:spcAft>
              <a:buFont typeface="Arial" pitchFamily="34" charset="0"/>
              <a:buChar char="•"/>
            </a:pP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Notations </a:t>
            </a:r>
            <a:r>
              <a:rPr kumimoji="0" lang="en-US" dirty="0">
                <a:solidFill>
                  <a:srgbClr val="000000"/>
                </a:solidFill>
                <a:latin typeface="Tahoma" panose="020B0604030504040204" pitchFamily="34" charset="0"/>
                <a:ea typeface="Tahoma" panose="020B0604030504040204" pitchFamily="34" charset="0"/>
                <a:cs typeface="Tahoma" panose="020B0604030504040204" pitchFamily="34" charset="0"/>
              </a:rPr>
              <a:t>on status of the parcel before sowing</a:t>
            </a:r>
          </a:p>
          <a:p>
            <a:pPr marL="285750" indent="-285750" fontAlgn="auto">
              <a:spcBef>
                <a:spcPts val="0"/>
              </a:spcBef>
              <a:spcAft>
                <a:spcPts val="0"/>
              </a:spcAft>
              <a:buFont typeface="Arial" pitchFamily="34" charset="0"/>
              <a:buChar char="•"/>
            </a:pPr>
            <a:r>
              <a:rPr kumimoji="0" lang="fr-FR" dirty="0" smtClean="0">
                <a:solidFill>
                  <a:srgbClr val="000000"/>
                </a:solidFill>
                <a:latin typeface="Tahoma" panose="020B0604030504040204" pitchFamily="34" charset="0"/>
                <a:ea typeface="Tahoma" panose="020B0604030504040204" pitchFamily="34" charset="0"/>
                <a:cs typeface="Tahoma" panose="020B0604030504040204" pitchFamily="34" charset="0"/>
              </a:rPr>
              <a:t>Notations </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on </a:t>
            </a:r>
            <a:r>
              <a:rPr kumimoji="0" lang="fr-FR" dirty="0" err="1">
                <a:solidFill>
                  <a:srgbClr val="000000"/>
                </a:solidFill>
                <a:latin typeface="Tahoma" panose="020B0604030504040204" pitchFamily="34" charset="0"/>
                <a:ea typeface="Tahoma" panose="020B0604030504040204" pitchFamily="34" charset="0"/>
                <a:cs typeface="Tahoma" panose="020B0604030504040204" pitchFamily="34" charset="0"/>
              </a:rPr>
              <a:t>weeds</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285750" indent="-285750" fontAlgn="auto">
              <a:spcBef>
                <a:spcPts val="0"/>
              </a:spcBef>
              <a:spcAft>
                <a:spcPts val="0"/>
              </a:spcAft>
              <a:buFont typeface="Arial" pitchFamily="34" charset="0"/>
              <a:buChar char="•"/>
            </a:pPr>
            <a:r>
              <a:rPr kumimoji="0" lang="fr-FR" dirty="0" smtClean="0">
                <a:solidFill>
                  <a:srgbClr val="000000"/>
                </a:solidFill>
                <a:latin typeface="Tahoma" panose="020B0604030504040204" pitchFamily="34" charset="0"/>
                <a:ea typeface="Tahoma" panose="020B0604030504040204" pitchFamily="34" charset="0"/>
                <a:cs typeface="Tahoma" panose="020B0604030504040204" pitchFamily="34" charset="0"/>
              </a:rPr>
              <a:t>Notations </a:t>
            </a:r>
            <a:r>
              <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rPr>
              <a:t>on </a:t>
            </a:r>
            <a:r>
              <a:rPr kumimoji="0" lang="fr-FR"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crop</a:t>
            </a:r>
            <a:endParaRPr kumimoji="0" lang="fr-FR" dirty="0">
              <a:solidFill>
                <a:srgbClr val="000000"/>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63242418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Foto msila-2014\Benyetou abdelkader\DSCN3064.JPG"/>
          <p:cNvPicPr/>
          <p:nvPr/>
        </p:nvPicPr>
        <p:blipFill>
          <a:blip r:embed="rId2" cstate="print">
            <a:lum contrast="20000"/>
          </a:blip>
          <a:srcRect/>
          <a:stretch>
            <a:fillRect/>
          </a:stretch>
        </p:blipFill>
        <p:spPr bwMode="auto">
          <a:xfrm>
            <a:off x="179512" y="0"/>
            <a:ext cx="8681903" cy="55172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 Box 2"/>
          <p:cNvSpPr txBox="1">
            <a:spLocks noChangeArrowheads="1"/>
          </p:cNvSpPr>
          <p:nvPr/>
        </p:nvSpPr>
        <p:spPr bwMode="auto">
          <a:xfrm>
            <a:off x="1095466" y="980728"/>
            <a:ext cx="301374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2400" b="1" i="0" u="none" strike="noStrike" cap="none" normalizeH="0" baseline="0" dirty="0" err="1" smtClean="0">
                <a:ln>
                  <a:noFill/>
                </a:ln>
                <a:solidFill>
                  <a:schemeClr val="tx1"/>
                </a:solidFill>
                <a:effectLst/>
                <a:latin typeface="Calibri" pitchFamily="34" charset="0"/>
                <a:ea typeface="Arial" pitchFamily="34" charset="0"/>
                <a:cs typeface="Arial" pitchFamily="34" charset="0"/>
              </a:rPr>
              <a:t>Benyettou</a:t>
            </a:r>
            <a:r>
              <a:rPr kumimoji="0" lang="fr-FR" sz="2400" b="1" i="0" u="none" strike="noStrike" cap="none" normalizeH="0" baseline="0" dirty="0" smtClean="0">
                <a:ln>
                  <a:noFill/>
                </a:ln>
                <a:solidFill>
                  <a:schemeClr val="tx1"/>
                </a:solidFill>
                <a:effectLst/>
                <a:latin typeface="Calibri" pitchFamily="34" charset="0"/>
                <a:ea typeface="Arial" pitchFamily="34" charset="0"/>
                <a:cs typeface="Arial" pitchFamily="34" charset="0"/>
              </a:rPr>
              <a:t> Abdelkader site </a:t>
            </a: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Image 5" descr="F:\Foto msila-2014\charik\DSCN2957.JPG"/>
          <p:cNvPicPr/>
          <p:nvPr/>
        </p:nvPicPr>
        <p:blipFill>
          <a:blip r:embed="rId3" cstate="print"/>
          <a:srcRect/>
          <a:stretch>
            <a:fillRect/>
          </a:stretch>
        </p:blipFill>
        <p:spPr bwMode="auto">
          <a:xfrm>
            <a:off x="179512" y="0"/>
            <a:ext cx="8964488" cy="659735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 Box 3"/>
          <p:cNvSpPr txBox="1">
            <a:spLocks noChangeArrowheads="1"/>
          </p:cNvSpPr>
          <p:nvPr/>
        </p:nvSpPr>
        <p:spPr bwMode="auto">
          <a:xfrm>
            <a:off x="1259632" y="980728"/>
            <a:ext cx="3169441" cy="1067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sz="3200" b="1" i="0" u="none" strike="noStrike" cap="none" normalizeH="0" baseline="0" dirty="0" err="1" smtClean="0">
                <a:ln>
                  <a:noFill/>
                </a:ln>
                <a:solidFill>
                  <a:schemeClr val="tx1"/>
                </a:solidFill>
                <a:effectLst/>
                <a:latin typeface="Calibri" pitchFamily="34" charset="0"/>
                <a:ea typeface="Arial" pitchFamily="34" charset="0"/>
                <a:cs typeface="Arial" pitchFamily="34" charset="0"/>
              </a:rPr>
              <a:t>Charik</a:t>
            </a:r>
            <a:r>
              <a:rPr kumimoji="0" lang="fr-FR" sz="3200" b="1" i="0" u="none" strike="noStrike" cap="none" normalizeH="0" baseline="0" dirty="0" smtClean="0">
                <a:ln>
                  <a:noFill/>
                </a:ln>
                <a:solidFill>
                  <a:schemeClr val="tx1"/>
                </a:solidFill>
                <a:effectLst/>
                <a:latin typeface="Calibri" pitchFamily="34" charset="0"/>
                <a:ea typeface="Arial" pitchFamily="34" charset="0"/>
                <a:cs typeface="Arial" pitchFamily="34" charset="0"/>
              </a:rPr>
              <a:t> </a:t>
            </a:r>
            <a:r>
              <a:rPr kumimoji="0" lang="fr-FR" sz="3200" b="1" i="0" u="none" strike="noStrike" cap="none" normalizeH="0" baseline="0" dirty="0" err="1" smtClean="0">
                <a:ln>
                  <a:noFill/>
                </a:ln>
                <a:solidFill>
                  <a:schemeClr val="tx1"/>
                </a:solidFill>
                <a:effectLst/>
                <a:latin typeface="Calibri" pitchFamily="34" charset="0"/>
                <a:ea typeface="Arial" pitchFamily="34" charset="0"/>
                <a:cs typeface="Arial" pitchFamily="34" charset="0"/>
              </a:rPr>
              <a:t>Khadir</a:t>
            </a:r>
            <a:r>
              <a:rPr kumimoji="0" lang="fr-FR" sz="3200" b="1" i="0" u="none" strike="noStrike" cap="none" normalizeH="0" baseline="0" dirty="0" smtClean="0">
                <a:ln>
                  <a:noFill/>
                </a:ln>
                <a:solidFill>
                  <a:schemeClr val="tx1"/>
                </a:solidFill>
                <a:effectLst/>
                <a:latin typeface="Calibri" pitchFamily="34" charset="0"/>
                <a:ea typeface="Arial" pitchFamily="34" charset="0"/>
                <a:cs typeface="Arial" pitchFamily="34" charset="0"/>
              </a:rPr>
              <a:t> site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3200" b="0" i="0" u="none" strike="noStrike" cap="none" normalizeH="0" baseline="0" dirty="0" smtClean="0">
              <a:ln>
                <a:noFill/>
              </a:ln>
              <a:solidFill>
                <a:schemeClr val="tx1"/>
              </a:solidFill>
              <a:effectLst/>
              <a:latin typeface="Arial" pitchFamily="34" charset="0"/>
              <a:cs typeface="Arial" pitchFamily="34" charset="0"/>
            </a:endParaRPr>
          </a:p>
        </p:txBody>
      </p:sp>
      <p:pic>
        <p:nvPicPr>
          <p:cNvPr id="8" name="Image 7" descr="F:\Foto msila-2014\bouguerra\DSCN2988.JPG"/>
          <p:cNvPicPr/>
          <p:nvPr/>
        </p:nvPicPr>
        <p:blipFill>
          <a:blip r:embed="rId4" cstate="print">
            <a:lum contrast="20000"/>
          </a:blip>
          <a:srcRect/>
          <a:stretch>
            <a:fillRect/>
          </a:stretch>
        </p:blipFill>
        <p:spPr bwMode="auto">
          <a:xfrm>
            <a:off x="51730" y="0"/>
            <a:ext cx="9092269" cy="6858000"/>
          </a:xfrm>
          <a:prstGeom prst="rect">
            <a:avLst/>
          </a:prstGeom>
          <a:ln>
            <a:noFill/>
          </a:ln>
          <a:effectLst>
            <a:outerShdw blurRad="292100" dist="139700" dir="2700000" algn="tl" rotWithShape="0">
              <a:srgbClr val="333333">
                <a:alpha val="65000"/>
              </a:srgbClr>
            </a:outerShdw>
          </a:effectLst>
        </p:spPr>
      </p:pic>
      <p:sp>
        <p:nvSpPr>
          <p:cNvPr id="9" name="Rectangle 8"/>
          <p:cNvSpPr/>
          <p:nvPr/>
        </p:nvSpPr>
        <p:spPr>
          <a:xfrm>
            <a:off x="1154729" y="1135196"/>
            <a:ext cx="3379246" cy="1077218"/>
          </a:xfrm>
          <a:prstGeom prst="rect">
            <a:avLst/>
          </a:prstGeom>
        </p:spPr>
        <p:txBody>
          <a:bodyPr wrap="square">
            <a:spAutoFit/>
          </a:bodyPr>
          <a:lstStyle/>
          <a:p>
            <a:r>
              <a:rPr lang="fr-FR" sz="3200" b="1" dirty="0" err="1"/>
              <a:t>Bouguerra</a:t>
            </a:r>
            <a:r>
              <a:rPr lang="fr-FR" sz="3200" b="1" dirty="0"/>
              <a:t> Ali</a:t>
            </a:r>
            <a:endParaRPr lang="fr-FR" sz="3200" dirty="0"/>
          </a:p>
          <a:p>
            <a:r>
              <a:rPr lang="fr-FR" sz="3200" b="1" dirty="0" smtClean="0"/>
              <a:t> </a:t>
            </a:r>
            <a:endParaRPr lang="fr-FR" sz="3200" dirty="0"/>
          </a:p>
        </p:txBody>
      </p:sp>
    </p:spTree>
    <p:extLst>
      <p:ext uri="{BB962C8B-B14F-4D97-AF65-F5344CB8AC3E}">
        <p14:creationId xmlns:p14="http://schemas.microsoft.com/office/powerpoint/2010/main" val="269875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1000"/>
                                        <p:tgtEl>
                                          <p:spTgt spid="9"/>
                                        </p:tgtEl>
                                      </p:cBhvr>
                                    </p:animEffect>
                                    <p:anim calcmode="lin" valueType="num">
                                      <p:cBhvr>
                                        <p:cTn id="37" dur="1000" fill="hold"/>
                                        <p:tgtEl>
                                          <p:spTgt spid="9"/>
                                        </p:tgtEl>
                                        <p:attrNameLst>
                                          <p:attrName>ppt_x</p:attrName>
                                        </p:attrNameLst>
                                      </p:cBhvr>
                                      <p:tavLst>
                                        <p:tav tm="0">
                                          <p:val>
                                            <p:strVal val="#ppt_x"/>
                                          </p:val>
                                        </p:tav>
                                        <p:tav tm="100000">
                                          <p:val>
                                            <p:strVal val="#ppt_x"/>
                                          </p:val>
                                        </p:tav>
                                      </p:tavLst>
                                    </p:anim>
                                    <p:anim calcmode="lin" valueType="num">
                                      <p:cBhvr>
                                        <p:cTn id="3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Crop</a:t>
            </a: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2169245713"/>
              </p:ext>
            </p:extLst>
          </p:nvPr>
        </p:nvGraphicFramePr>
        <p:xfrm>
          <a:off x="1331640" y="1700808"/>
          <a:ext cx="7128792" cy="3433037"/>
        </p:xfrm>
        <a:graphic>
          <a:graphicData uri="http://schemas.openxmlformats.org/drawingml/2006/table">
            <a:tbl>
              <a:tblPr firstRow="1" firstCol="1" bandRow="1" bandCol="1">
                <a:tableStyleId>{5940675A-B579-460E-94D1-54222C63F5DA}</a:tableStyleId>
              </a:tblPr>
              <a:tblGrid>
                <a:gridCol w="1296144"/>
                <a:gridCol w="1368152"/>
                <a:gridCol w="720080"/>
                <a:gridCol w="1430911"/>
                <a:gridCol w="1044595"/>
                <a:gridCol w="1268910"/>
              </a:tblGrid>
              <a:tr h="1119514">
                <a:tc>
                  <a:txBody>
                    <a:bodyPr/>
                    <a:lstStyle/>
                    <a:p>
                      <a:pPr algn="ctr">
                        <a:lnSpc>
                          <a:spcPct val="115000"/>
                        </a:lnSpc>
                        <a:spcAft>
                          <a:spcPts val="0"/>
                        </a:spcAft>
                      </a:pPr>
                      <a:r>
                        <a:rPr lang="fr-FR" sz="1600" b="1" dirty="0" smtClean="0">
                          <a:effectLst/>
                        </a:rPr>
                        <a:t>Farmer </a:t>
                      </a:r>
                      <a:endParaRPr lang="fr-FR" sz="1600" b="1" dirty="0">
                        <a:effectLst/>
                        <a:latin typeface="Calibri"/>
                        <a:ea typeface="Calibri"/>
                        <a:cs typeface="Times New Roman"/>
                      </a:endParaRPr>
                    </a:p>
                  </a:txBody>
                  <a:tcPr marL="44448" marR="44448" marT="0" marB="0" anchor="ctr"/>
                </a:tc>
                <a:tc>
                  <a:txBody>
                    <a:bodyPr/>
                    <a:lstStyle/>
                    <a:p>
                      <a:pPr algn="ctr">
                        <a:lnSpc>
                          <a:spcPct val="115000"/>
                        </a:lnSpc>
                        <a:spcAft>
                          <a:spcPts val="0"/>
                        </a:spcAft>
                      </a:pPr>
                      <a:r>
                        <a:rPr lang="fr-FR" sz="1600" b="1" dirty="0" err="1" smtClean="0">
                          <a:effectLst/>
                          <a:latin typeface="+mn-lt"/>
                          <a:ea typeface="+mn-ea"/>
                          <a:cs typeface="+mn-cs"/>
                        </a:rPr>
                        <a:t>Communities</a:t>
                      </a:r>
                      <a:r>
                        <a:rPr lang="fr-FR" sz="1600" b="1" dirty="0" smtClean="0">
                          <a:effectLst/>
                          <a:latin typeface="+mn-lt"/>
                          <a:ea typeface="+mn-ea"/>
                          <a:cs typeface="+mn-cs"/>
                        </a:rPr>
                        <a:t> </a:t>
                      </a:r>
                      <a:endParaRPr lang="fr-FR" sz="1600" b="1" dirty="0">
                        <a:effectLst/>
                        <a:latin typeface="Calibri"/>
                        <a:ea typeface="Calibri"/>
                        <a:cs typeface="Times New Roman"/>
                      </a:endParaRPr>
                    </a:p>
                  </a:txBody>
                  <a:tcPr marL="44448" marR="44448" marT="0" marB="0" anchor="ctr"/>
                </a:tc>
                <a:tc>
                  <a:txBody>
                    <a:bodyPr/>
                    <a:lstStyle/>
                    <a:p>
                      <a:pPr algn="ctr">
                        <a:lnSpc>
                          <a:spcPct val="115000"/>
                        </a:lnSpc>
                        <a:spcAft>
                          <a:spcPts val="0"/>
                        </a:spcAft>
                      </a:pPr>
                      <a:r>
                        <a:rPr lang="fr-FR" sz="1600" b="1" dirty="0" smtClean="0">
                          <a:effectLst/>
                        </a:rPr>
                        <a:t>Area </a:t>
                      </a:r>
                      <a:r>
                        <a:rPr lang="fr-FR" sz="1600" b="1" dirty="0">
                          <a:effectLst/>
                        </a:rPr>
                        <a:t>(ha)</a:t>
                      </a:r>
                      <a:endParaRPr lang="fr-FR" sz="1600" b="1" dirty="0">
                        <a:effectLst/>
                        <a:latin typeface="Calibri"/>
                        <a:ea typeface="Calibri"/>
                        <a:cs typeface="Times New Roman"/>
                      </a:endParaRPr>
                    </a:p>
                  </a:txBody>
                  <a:tcPr marL="44448" marR="44448" marT="0" marB="0" anchor="ctr"/>
                </a:tc>
                <a:tc>
                  <a:txBody>
                    <a:bodyPr/>
                    <a:lstStyle/>
                    <a:p>
                      <a:pPr algn="ctr">
                        <a:lnSpc>
                          <a:spcPct val="115000"/>
                        </a:lnSpc>
                        <a:spcAft>
                          <a:spcPts val="0"/>
                        </a:spcAft>
                      </a:pPr>
                      <a:r>
                        <a:rPr lang="fr-FR" sz="1600" b="1" dirty="0" err="1" smtClean="0">
                          <a:effectLst/>
                        </a:rPr>
                        <a:t>Crops</a:t>
                      </a:r>
                      <a:r>
                        <a:rPr lang="fr-FR" sz="1600" b="1" dirty="0" smtClean="0">
                          <a:effectLst/>
                        </a:rPr>
                        <a:t> </a:t>
                      </a:r>
                      <a:endParaRPr lang="fr-FR" sz="1600" b="1" dirty="0">
                        <a:effectLst/>
                        <a:latin typeface="Calibri"/>
                        <a:ea typeface="Calibri"/>
                        <a:cs typeface="Times New Roman"/>
                      </a:endParaRPr>
                    </a:p>
                  </a:txBody>
                  <a:tcPr marL="44448" marR="44448" marT="0" marB="0" anchor="ctr"/>
                </a:tc>
                <a:tc>
                  <a:txBody>
                    <a:bodyPr/>
                    <a:lstStyle/>
                    <a:p>
                      <a:pPr algn="ctr">
                        <a:lnSpc>
                          <a:spcPct val="115000"/>
                        </a:lnSpc>
                        <a:spcAft>
                          <a:spcPts val="0"/>
                        </a:spcAft>
                      </a:pPr>
                      <a:r>
                        <a:rPr lang="fr-FR" sz="1600" b="1" dirty="0" err="1" smtClean="0">
                          <a:effectLst/>
                        </a:rPr>
                        <a:t>Variety</a:t>
                      </a:r>
                      <a:r>
                        <a:rPr lang="fr-FR" sz="1600" b="1" dirty="0" smtClean="0">
                          <a:effectLst/>
                        </a:rPr>
                        <a:t> </a:t>
                      </a:r>
                      <a:endParaRPr lang="fr-FR" sz="1600" b="1" dirty="0">
                        <a:effectLst/>
                        <a:latin typeface="Calibri"/>
                        <a:ea typeface="Calibri"/>
                        <a:cs typeface="Times New Roman"/>
                      </a:endParaRPr>
                    </a:p>
                  </a:txBody>
                  <a:tcPr marL="44448" marR="44448" marT="0" marB="0" anchor="ctr"/>
                </a:tc>
                <a:tc>
                  <a:txBody>
                    <a:bodyPr/>
                    <a:lstStyle/>
                    <a:p>
                      <a:pPr algn="ctr">
                        <a:lnSpc>
                          <a:spcPct val="115000"/>
                        </a:lnSpc>
                        <a:spcAft>
                          <a:spcPts val="0"/>
                        </a:spcAft>
                      </a:pPr>
                      <a:r>
                        <a:rPr lang="fr-FR" sz="1600" b="1" dirty="0">
                          <a:effectLst/>
                        </a:rPr>
                        <a:t>Date </a:t>
                      </a:r>
                      <a:r>
                        <a:rPr lang="fr-FR" sz="1600" b="1" dirty="0" smtClean="0">
                          <a:effectLst/>
                        </a:rPr>
                        <a:t>of</a:t>
                      </a:r>
                      <a:r>
                        <a:rPr lang="fr-FR" sz="1600" b="1" baseline="0" dirty="0" smtClean="0">
                          <a:effectLst/>
                        </a:rPr>
                        <a:t> </a:t>
                      </a:r>
                      <a:r>
                        <a:rPr lang="fr-FR" sz="1600" b="1" baseline="0" dirty="0" err="1" smtClean="0">
                          <a:effectLst/>
                        </a:rPr>
                        <a:t>sowing</a:t>
                      </a:r>
                      <a:endParaRPr lang="fr-FR" sz="1600" b="1" dirty="0">
                        <a:effectLst/>
                        <a:latin typeface="Calibri"/>
                        <a:ea typeface="Calibri"/>
                        <a:cs typeface="Times New Roman"/>
                      </a:endParaRPr>
                    </a:p>
                  </a:txBody>
                  <a:tcPr marL="44448" marR="44448" marT="0" marB="0" anchor="ctr"/>
                </a:tc>
              </a:tr>
              <a:tr h="267388">
                <a:tc rowSpan="2">
                  <a:txBody>
                    <a:bodyPr/>
                    <a:lstStyle/>
                    <a:p>
                      <a:pPr>
                        <a:lnSpc>
                          <a:spcPct val="115000"/>
                        </a:lnSpc>
                        <a:spcAft>
                          <a:spcPts val="0"/>
                        </a:spcAft>
                      </a:pPr>
                      <a:r>
                        <a:rPr lang="fr-FR" sz="1600" b="1" dirty="0" err="1">
                          <a:effectLst/>
                        </a:rPr>
                        <a:t>Charik</a:t>
                      </a:r>
                      <a:r>
                        <a:rPr lang="fr-FR" sz="1600" b="1" dirty="0">
                          <a:effectLst/>
                        </a:rPr>
                        <a:t> </a:t>
                      </a:r>
                      <a:r>
                        <a:rPr lang="fr-FR" sz="1600" b="1" dirty="0" err="1">
                          <a:effectLst/>
                        </a:rPr>
                        <a:t>Khadir</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a:effectLst/>
                        </a:rPr>
                        <a:t>Ain El </a:t>
                      </a:r>
                      <a:r>
                        <a:rPr lang="fr-FR" sz="1600" b="1" dirty="0" err="1">
                          <a:effectLst/>
                        </a:rPr>
                        <a:t>Khadra</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smtClean="0">
                          <a:effectLst/>
                          <a:latin typeface="+mn-lt"/>
                          <a:ea typeface="+mn-ea"/>
                          <a:cs typeface="+mn-cs"/>
                        </a:rPr>
                        <a:t>0,5</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Barley</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Fouara</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a:effectLst/>
                        </a:rPr>
                        <a:t>26/11/2014</a:t>
                      </a:r>
                      <a:endParaRPr lang="fr-FR" sz="1600" b="1" dirty="0">
                        <a:effectLst/>
                        <a:latin typeface="Calibri"/>
                        <a:ea typeface="Calibri"/>
                        <a:cs typeface="Times New Roman"/>
                      </a:endParaRPr>
                    </a:p>
                  </a:txBody>
                  <a:tcPr marL="44448" marR="44448" marT="0" marB="0" anchor="ctr"/>
                </a:tc>
              </a:tr>
              <a:tr h="284043">
                <a:tc vMerge="1">
                  <a:txBody>
                    <a:bodyPr/>
                    <a:lstStyle/>
                    <a:p>
                      <a:endParaRPr lang="fr-FR"/>
                    </a:p>
                  </a:txBody>
                  <a:tcPr/>
                </a:tc>
                <a:tc vMerge="1">
                  <a:txBody>
                    <a:bodyPr/>
                    <a:lstStyle/>
                    <a:p>
                      <a:endParaRPr lang="fr-FR"/>
                    </a:p>
                  </a:txBody>
                  <a:tcPr/>
                </a:tc>
                <a:tc vMerge="1">
                  <a:txBody>
                    <a:bodyPr/>
                    <a:lstStyle/>
                    <a:p>
                      <a:pPr>
                        <a:lnSpc>
                          <a:spcPct val="115000"/>
                        </a:lnSpc>
                        <a:spcAft>
                          <a:spcPts val="0"/>
                        </a:spcAft>
                      </a:pPr>
                      <a:endParaRPr lang="fr-FR" sz="14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Durum</a:t>
                      </a:r>
                      <a:r>
                        <a:rPr lang="fr-FR" sz="1600" b="1" dirty="0" smtClean="0">
                          <a:effectLst/>
                        </a:rPr>
                        <a:t> </a:t>
                      </a:r>
                      <a:r>
                        <a:rPr lang="fr-FR" sz="1600" b="1" dirty="0" err="1" smtClean="0">
                          <a:effectLst/>
                        </a:rPr>
                        <a:t>Wheat</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Bousselam</a:t>
                      </a:r>
                      <a:endParaRPr lang="fr-FR" sz="1600" b="1" dirty="0">
                        <a:effectLst/>
                        <a:latin typeface="Calibri"/>
                        <a:ea typeface="Calibri"/>
                        <a:cs typeface="Times New Roman"/>
                      </a:endParaRPr>
                    </a:p>
                  </a:txBody>
                  <a:tcPr marL="44448" marR="44448" marT="0" marB="0" anchor="ctr"/>
                </a:tc>
                <a:tc vMerge="1">
                  <a:txBody>
                    <a:bodyPr/>
                    <a:lstStyle/>
                    <a:p>
                      <a:endParaRPr lang="fr-FR"/>
                    </a:p>
                  </a:txBody>
                  <a:tcPr/>
                </a:tc>
              </a:tr>
              <a:tr h="267388">
                <a:tc rowSpan="2">
                  <a:txBody>
                    <a:bodyPr/>
                    <a:lstStyle/>
                    <a:p>
                      <a:pPr>
                        <a:lnSpc>
                          <a:spcPct val="115000"/>
                        </a:lnSpc>
                        <a:spcAft>
                          <a:spcPts val="0"/>
                        </a:spcAft>
                      </a:pPr>
                      <a:r>
                        <a:rPr lang="fr-FR" sz="1600" b="1">
                          <a:effectLst/>
                        </a:rPr>
                        <a:t>Bouguerra Ali</a:t>
                      </a:r>
                      <a:endParaRPr lang="fr-FR" sz="1600" b="1">
                        <a:effectLst/>
                        <a:latin typeface="Calibri"/>
                        <a:ea typeface="Calibri"/>
                        <a:cs typeface="Times New Roman"/>
                      </a:endParaRPr>
                    </a:p>
                  </a:txBody>
                  <a:tcPr marL="44448" marR="44448" marT="0" marB="0" anchor="ctr"/>
                </a:tc>
                <a:tc rowSpan="2">
                  <a:txBody>
                    <a:bodyPr/>
                    <a:lstStyle/>
                    <a:p>
                      <a:pPr>
                        <a:lnSpc>
                          <a:spcPct val="115000"/>
                        </a:lnSpc>
                        <a:spcAft>
                          <a:spcPts val="1000"/>
                        </a:spcAft>
                      </a:pPr>
                      <a:r>
                        <a:rPr lang="fr-FR" sz="1600" b="1" dirty="0">
                          <a:effectLst/>
                        </a:rPr>
                        <a:t>Ain El </a:t>
                      </a:r>
                      <a:r>
                        <a:rPr lang="fr-FR" sz="1600" b="1" dirty="0" err="1">
                          <a:effectLst/>
                        </a:rPr>
                        <a:t>Khadra</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smtClean="0">
                          <a:effectLst/>
                        </a:rPr>
                        <a:t>0,5</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Barley</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Fouara</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a:effectLst/>
                        </a:rPr>
                        <a:t>26/11/2014</a:t>
                      </a:r>
                      <a:endParaRPr lang="fr-FR" sz="1600" b="1" dirty="0">
                        <a:effectLst/>
                        <a:latin typeface="Calibri"/>
                        <a:ea typeface="Calibri"/>
                        <a:cs typeface="Times New Roman"/>
                      </a:endParaRPr>
                    </a:p>
                  </a:txBody>
                  <a:tcPr marL="44448" marR="44448" marT="0" marB="0" anchor="ctr"/>
                </a:tc>
              </a:tr>
              <a:tr h="343357">
                <a:tc vMerge="1">
                  <a:txBody>
                    <a:bodyPr/>
                    <a:lstStyle/>
                    <a:p>
                      <a:endParaRPr lang="fr-FR"/>
                    </a:p>
                  </a:txBody>
                  <a:tcPr/>
                </a:tc>
                <a:tc vMerge="1">
                  <a:txBody>
                    <a:bodyPr/>
                    <a:lstStyle/>
                    <a:p>
                      <a:endParaRPr lang="fr-FR"/>
                    </a:p>
                  </a:txBody>
                  <a:tcPr/>
                </a:tc>
                <a:tc vMerge="1">
                  <a:txBody>
                    <a:bodyPr/>
                    <a:lstStyle/>
                    <a:p>
                      <a:pPr>
                        <a:lnSpc>
                          <a:spcPct val="115000"/>
                        </a:lnSpc>
                        <a:spcAft>
                          <a:spcPts val="0"/>
                        </a:spcAft>
                      </a:pPr>
                      <a:endParaRPr lang="fr-FR" sz="14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Durum</a:t>
                      </a:r>
                      <a:r>
                        <a:rPr lang="fr-FR" sz="1600" b="1" dirty="0" smtClean="0">
                          <a:effectLst/>
                        </a:rPr>
                        <a:t> </a:t>
                      </a:r>
                      <a:r>
                        <a:rPr lang="fr-FR" sz="1600" b="1" dirty="0" err="1" smtClean="0">
                          <a:effectLst/>
                        </a:rPr>
                        <a:t>Wheat</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Bousselam</a:t>
                      </a:r>
                      <a:endParaRPr lang="fr-FR" sz="1600" b="1" dirty="0">
                        <a:effectLst/>
                        <a:latin typeface="Calibri"/>
                        <a:ea typeface="Calibri"/>
                        <a:cs typeface="Times New Roman"/>
                      </a:endParaRPr>
                    </a:p>
                  </a:txBody>
                  <a:tcPr marL="44448" marR="44448" marT="0" marB="0" anchor="ctr"/>
                </a:tc>
                <a:tc vMerge="1">
                  <a:txBody>
                    <a:bodyPr/>
                    <a:lstStyle/>
                    <a:p>
                      <a:endParaRPr lang="fr-FR"/>
                    </a:p>
                  </a:txBody>
                  <a:tcPr/>
                </a:tc>
              </a:tr>
              <a:tr h="551431">
                <a:tc>
                  <a:txBody>
                    <a:bodyPr/>
                    <a:lstStyle/>
                    <a:p>
                      <a:pPr>
                        <a:lnSpc>
                          <a:spcPct val="115000"/>
                        </a:lnSpc>
                        <a:spcAft>
                          <a:spcPts val="0"/>
                        </a:spcAft>
                      </a:pPr>
                      <a:r>
                        <a:rPr lang="fr-FR" sz="1600" b="1">
                          <a:effectLst/>
                        </a:rPr>
                        <a:t>Ramli Abdelhafidh</a:t>
                      </a:r>
                      <a:endParaRPr lang="fr-FR" sz="1600" b="1">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Ain El </a:t>
                      </a:r>
                      <a:r>
                        <a:rPr lang="fr-FR" sz="1600" b="1" dirty="0" err="1">
                          <a:effectLst/>
                        </a:rPr>
                        <a:t>Khadra</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1</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Blé dur</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Bousselam</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24/11/2014</a:t>
                      </a:r>
                      <a:endParaRPr lang="fr-FR" sz="1600" b="1" dirty="0">
                        <a:effectLst/>
                        <a:latin typeface="Calibri"/>
                        <a:ea typeface="Calibri"/>
                        <a:cs typeface="Times New Roman"/>
                      </a:endParaRPr>
                    </a:p>
                  </a:txBody>
                  <a:tcPr marL="44448" marR="44448" marT="0" marB="0" anchor="ctr"/>
                </a:tc>
              </a:tr>
              <a:tr h="267388">
                <a:tc rowSpan="2">
                  <a:txBody>
                    <a:bodyPr/>
                    <a:lstStyle/>
                    <a:p>
                      <a:pPr>
                        <a:lnSpc>
                          <a:spcPct val="115000"/>
                        </a:lnSpc>
                        <a:spcAft>
                          <a:spcPts val="0"/>
                        </a:spcAft>
                      </a:pPr>
                      <a:r>
                        <a:rPr lang="fr-FR" sz="1600" b="1" dirty="0">
                          <a:effectLst/>
                        </a:rPr>
                        <a:t>Ben </a:t>
                      </a:r>
                      <a:r>
                        <a:rPr lang="fr-FR" sz="1600" b="1" dirty="0" err="1">
                          <a:effectLst/>
                        </a:rPr>
                        <a:t>yettou</a:t>
                      </a:r>
                      <a:r>
                        <a:rPr lang="fr-FR" sz="1600" b="1" dirty="0">
                          <a:effectLst/>
                        </a:rPr>
                        <a:t> Abdelkader</a:t>
                      </a:r>
                      <a:endParaRPr lang="fr-FR" sz="1600" b="1" dirty="0">
                        <a:effectLst/>
                        <a:latin typeface="Calibri"/>
                        <a:ea typeface="Calibri"/>
                        <a:cs typeface="Times New Roman"/>
                      </a:endParaRPr>
                    </a:p>
                  </a:txBody>
                  <a:tcPr marL="44448" marR="44448" marT="0" marB="0" anchor="ctr"/>
                </a:tc>
                <a:tc rowSpan="2">
                  <a:txBody>
                    <a:bodyPr/>
                    <a:lstStyle/>
                    <a:p>
                      <a:pPr>
                        <a:lnSpc>
                          <a:spcPct val="115000"/>
                        </a:lnSpc>
                        <a:spcAft>
                          <a:spcPts val="0"/>
                        </a:spcAft>
                      </a:pPr>
                      <a:r>
                        <a:rPr lang="fr-FR" sz="1600" b="1" dirty="0" err="1">
                          <a:effectLst/>
                        </a:rPr>
                        <a:t>Ouled</a:t>
                      </a:r>
                      <a:r>
                        <a:rPr lang="fr-FR" sz="1600" b="1" dirty="0">
                          <a:effectLst/>
                        </a:rPr>
                        <a:t> Mansour</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1</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Barley</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a:effectLst/>
                        </a:rPr>
                        <a:t>Fouara</a:t>
                      </a:r>
                      <a:endParaRPr lang="fr-FR" sz="1600" b="1">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11/11/2014</a:t>
                      </a:r>
                      <a:endParaRPr lang="fr-FR" sz="1600" b="1" dirty="0">
                        <a:effectLst/>
                        <a:latin typeface="Calibri"/>
                        <a:ea typeface="Calibri"/>
                        <a:cs typeface="Times New Roman"/>
                      </a:endParaRPr>
                    </a:p>
                  </a:txBody>
                  <a:tcPr marL="44448" marR="44448" marT="0" marB="0" anchor="ctr"/>
                </a:tc>
              </a:tr>
              <a:tr h="284043">
                <a:tc vMerge="1">
                  <a:txBody>
                    <a:bodyPr/>
                    <a:lstStyle/>
                    <a:p>
                      <a:endParaRPr lang="fr-FR"/>
                    </a:p>
                  </a:txBody>
                  <a:tcPr/>
                </a:tc>
                <a:tc vMerge="1">
                  <a:txBody>
                    <a:bodyPr/>
                    <a:lstStyle/>
                    <a:p>
                      <a:endParaRPr lang="fr-FR"/>
                    </a:p>
                  </a:txBody>
                  <a:tcPr/>
                </a:tc>
                <a:tc>
                  <a:txBody>
                    <a:bodyPr/>
                    <a:lstStyle/>
                    <a:p>
                      <a:pPr>
                        <a:lnSpc>
                          <a:spcPct val="115000"/>
                        </a:lnSpc>
                        <a:spcAft>
                          <a:spcPts val="0"/>
                        </a:spcAft>
                      </a:pPr>
                      <a:r>
                        <a:rPr lang="fr-FR" sz="1600" b="1" dirty="0">
                          <a:effectLst/>
                        </a:rPr>
                        <a:t>1</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smtClean="0">
                          <a:effectLst/>
                        </a:rPr>
                        <a:t>Durum</a:t>
                      </a:r>
                      <a:r>
                        <a:rPr lang="fr-FR" sz="1600" b="1" dirty="0" smtClean="0">
                          <a:effectLst/>
                        </a:rPr>
                        <a:t> </a:t>
                      </a:r>
                      <a:r>
                        <a:rPr lang="fr-FR" sz="1600" b="1" dirty="0" err="1" smtClean="0">
                          <a:effectLst/>
                        </a:rPr>
                        <a:t>Wheat</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err="1">
                          <a:effectLst/>
                        </a:rPr>
                        <a:t>Bousselam</a:t>
                      </a:r>
                      <a:endParaRPr lang="fr-FR" sz="1600" b="1" dirty="0">
                        <a:effectLst/>
                        <a:latin typeface="Calibri"/>
                        <a:ea typeface="Calibri"/>
                        <a:cs typeface="Times New Roman"/>
                      </a:endParaRPr>
                    </a:p>
                  </a:txBody>
                  <a:tcPr marL="44448" marR="44448" marT="0" marB="0" anchor="ctr"/>
                </a:tc>
                <a:tc>
                  <a:txBody>
                    <a:bodyPr/>
                    <a:lstStyle/>
                    <a:p>
                      <a:pPr>
                        <a:lnSpc>
                          <a:spcPct val="115000"/>
                        </a:lnSpc>
                        <a:spcAft>
                          <a:spcPts val="0"/>
                        </a:spcAft>
                      </a:pPr>
                      <a:r>
                        <a:rPr lang="fr-FR" sz="1600" b="1" dirty="0">
                          <a:effectLst/>
                        </a:rPr>
                        <a:t>17/12/2014</a:t>
                      </a:r>
                      <a:endParaRPr lang="fr-FR" sz="1600" b="1" dirty="0">
                        <a:effectLst/>
                        <a:latin typeface="Calibri"/>
                        <a:ea typeface="Calibri"/>
                        <a:cs typeface="Times New Roman"/>
                      </a:endParaRPr>
                    </a:p>
                  </a:txBody>
                  <a:tcPr marL="44448" marR="44448" marT="0" marB="0" anchor="ctr"/>
                </a:tc>
              </a:tr>
            </a:tbl>
          </a:graphicData>
        </a:graphic>
      </p:graphicFrame>
    </p:spTree>
    <p:extLst>
      <p:ext uri="{BB962C8B-B14F-4D97-AF65-F5344CB8AC3E}">
        <p14:creationId xmlns:p14="http://schemas.microsoft.com/office/powerpoint/2010/main" val="40879958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00034" y="4929198"/>
            <a:ext cx="8424936" cy="1938992"/>
          </a:xfrm>
          <a:prstGeom prst="rect">
            <a:avLst/>
          </a:prstGeom>
        </p:spPr>
        <p:txBody>
          <a:bodyPr wrap="square">
            <a:spAutoFit/>
          </a:bodyPr>
          <a:lstStyle/>
          <a:p>
            <a:pPr marL="355600" indent="-355600">
              <a:buFont typeface="Wingdings" pitchFamily="2" charset="2"/>
              <a:buChar char="v"/>
            </a:pPr>
            <a:r>
              <a:rPr lang="en-US" sz="2000" dirty="0"/>
              <a:t>The highest yields were obtained with treatments T2 (Glyphosate + </a:t>
            </a:r>
            <a:r>
              <a:rPr lang="en-US" sz="2000" dirty="0" err="1"/>
              <a:t>Granstar</a:t>
            </a:r>
            <a:r>
              <a:rPr lang="en-US" sz="2000" dirty="0"/>
              <a:t>) and T1 (Glyphosate only) with an average yield 4900Kg / ha for T2 and 3500 Kg / ha for T1 compared to control plot T0 with an average of 2000 Kg/ha.</a:t>
            </a:r>
          </a:p>
          <a:p>
            <a:pPr>
              <a:buFont typeface="Wingdings" pitchFamily="2" charset="2"/>
              <a:buChar char="v"/>
            </a:pPr>
            <a:endParaRPr lang="fr-FR" sz="2000" dirty="0" smtClean="0"/>
          </a:p>
          <a:p>
            <a:pPr>
              <a:buFont typeface="Wingdings" pitchFamily="2" charset="2"/>
              <a:buChar char="v"/>
            </a:pPr>
            <a:endParaRPr lang="fr-FR" sz="2000" dirty="0"/>
          </a:p>
        </p:txBody>
      </p:sp>
      <p:pic>
        <p:nvPicPr>
          <p:cNvPr id="6" name="Image 5"/>
          <p:cNvPicPr/>
          <p:nvPr/>
        </p:nvPicPr>
        <p:blipFill>
          <a:blip r:embed="rId2">
            <a:extLst>
              <a:ext uri="{28A0092B-C50C-407E-A947-70E740481C1C}">
                <a14:useLocalDpi xmlns:a14="http://schemas.microsoft.com/office/drawing/2010/main" val="0"/>
              </a:ext>
            </a:extLst>
          </a:blip>
          <a:srcRect/>
          <a:stretch>
            <a:fillRect/>
          </a:stretch>
        </p:blipFill>
        <p:spPr bwMode="auto">
          <a:xfrm>
            <a:off x="3041837" y="955226"/>
            <a:ext cx="5357850" cy="3929090"/>
          </a:xfrm>
          <a:prstGeom prst="rect">
            <a:avLst/>
          </a:prstGeom>
          <a:noFill/>
        </p:spPr>
      </p:pic>
      <p:sp>
        <p:nvSpPr>
          <p:cNvPr id="8"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9" name="Rectangle 8"/>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Wheat crop</a:t>
            </a:r>
            <a:endParaRPr lang="fr-FR" dirty="0"/>
          </a:p>
        </p:txBody>
      </p:sp>
    </p:spTree>
    <p:extLst>
      <p:ext uri="{BB962C8B-B14F-4D97-AF65-F5344CB8AC3E}">
        <p14:creationId xmlns:p14="http://schemas.microsoft.com/office/powerpoint/2010/main" val="9354119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Wheat crop</a:t>
            </a:r>
            <a:endParaRPr lang="fr-FR" dirty="0"/>
          </a:p>
        </p:txBody>
      </p:sp>
      <p:sp>
        <p:nvSpPr>
          <p:cNvPr id="2" name="Rectangle 1"/>
          <p:cNvSpPr/>
          <p:nvPr/>
        </p:nvSpPr>
        <p:spPr>
          <a:xfrm>
            <a:off x="826352" y="3645024"/>
            <a:ext cx="7848872" cy="2677656"/>
          </a:xfrm>
          <a:prstGeom prst="rect">
            <a:avLst/>
          </a:prstGeom>
        </p:spPr>
        <p:txBody>
          <a:bodyPr wrap="square">
            <a:spAutoFit/>
          </a:bodyPr>
          <a:lstStyle/>
          <a:p>
            <a:pPr marL="342900" indent="-342900">
              <a:buFont typeface="Wingdings" panose="05000000000000000000" pitchFamily="2" charset="2"/>
              <a:buChar char="v"/>
            </a:pPr>
            <a:r>
              <a:rPr lang="en-US" dirty="0"/>
              <a:t>The gain of yield varies between 1000 and 2000kg/ha for T1 (total weeding) and between 2100 and 4000kg/ha for T2 (Glyphosate + post emergence</a:t>
            </a:r>
            <a:r>
              <a:rPr lang="en-US" dirty="0" smtClean="0"/>
              <a:t>).</a:t>
            </a:r>
          </a:p>
          <a:p>
            <a:pPr marL="342900" indent="-342900">
              <a:buFont typeface="Wingdings" panose="05000000000000000000" pitchFamily="2" charset="2"/>
              <a:buChar char="v"/>
            </a:pPr>
            <a:endParaRPr lang="en-US" dirty="0"/>
          </a:p>
          <a:p>
            <a:pPr marL="342900" indent="-342900">
              <a:buFont typeface="Wingdings" panose="05000000000000000000" pitchFamily="2" charset="2"/>
              <a:buChar char="v"/>
            </a:pPr>
            <a:r>
              <a:rPr lang="en-US" dirty="0" smtClean="0"/>
              <a:t>The </a:t>
            </a:r>
            <a:r>
              <a:rPr lang="en-US" dirty="0"/>
              <a:t>best yield was obtained at </a:t>
            </a:r>
            <a:r>
              <a:rPr lang="en-US" dirty="0" err="1"/>
              <a:t>Benyettou</a:t>
            </a:r>
            <a:r>
              <a:rPr lang="en-US" dirty="0"/>
              <a:t> in T2 (application of glyphosate + post emergence) with 5900kg/ha</a:t>
            </a:r>
            <a:r>
              <a:rPr lang="en-US" dirty="0" smtClean="0"/>
              <a:t>.</a:t>
            </a:r>
            <a:endParaRPr lang="en-US" dirty="0"/>
          </a:p>
        </p:txBody>
      </p:sp>
      <p:pic>
        <p:nvPicPr>
          <p:cNvPr id="6" name="Image 5"/>
          <p:cNvPicPr/>
          <p:nvPr/>
        </p:nvPicPr>
        <p:blipFill>
          <a:blip r:embed="rId3">
            <a:extLst>
              <a:ext uri="{28A0092B-C50C-407E-A947-70E740481C1C}">
                <a14:useLocalDpi xmlns:a14="http://schemas.microsoft.com/office/drawing/2010/main" val="0"/>
              </a:ext>
            </a:extLst>
          </a:blip>
          <a:srcRect/>
          <a:stretch>
            <a:fillRect/>
          </a:stretch>
        </p:blipFill>
        <p:spPr bwMode="auto">
          <a:xfrm>
            <a:off x="4750788" y="1084228"/>
            <a:ext cx="3978435" cy="2473774"/>
          </a:xfrm>
          <a:prstGeom prst="rect">
            <a:avLst/>
          </a:prstGeom>
          <a:noFill/>
        </p:spPr>
      </p:pic>
      <p:sp>
        <p:nvSpPr>
          <p:cNvPr id="7" name="Ellipse 6"/>
          <p:cNvSpPr/>
          <p:nvPr/>
        </p:nvSpPr>
        <p:spPr>
          <a:xfrm>
            <a:off x="7092280" y="1446842"/>
            <a:ext cx="288032" cy="1694126"/>
          </a:xfrm>
          <a:prstGeom prst="ellipse">
            <a:avLst/>
          </a:prstGeom>
          <a:no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875196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0.70"/>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6" name="Rectangle 5"/>
          <p:cNvSpPr/>
          <p:nvPr/>
        </p:nvSpPr>
        <p:spPr>
          <a:xfrm rot="5400000">
            <a:off x="1236702" y="-111959"/>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Barley crop</a:t>
            </a:r>
            <a:endParaRPr lang="fr-FR" dirty="0"/>
          </a:p>
        </p:txBody>
      </p:sp>
      <p:sp>
        <p:nvSpPr>
          <p:cNvPr id="3" name="Rectangle 2"/>
          <p:cNvSpPr/>
          <p:nvPr/>
        </p:nvSpPr>
        <p:spPr>
          <a:xfrm>
            <a:off x="357158" y="4429132"/>
            <a:ext cx="8568952" cy="2492990"/>
          </a:xfrm>
          <a:prstGeom prst="rect">
            <a:avLst/>
          </a:prstGeom>
        </p:spPr>
        <p:txBody>
          <a:bodyPr wrap="square">
            <a:spAutoFit/>
          </a:bodyPr>
          <a:lstStyle/>
          <a:p>
            <a:pPr marL="0" indent="0">
              <a:buFont typeface="Wingdings" pitchFamily="2" charset="2"/>
              <a:buChar char="v"/>
            </a:pPr>
            <a:r>
              <a:rPr lang="en-US" sz="2200" dirty="0"/>
              <a:t>The average yield for T1 and T2 were higher than the control T0, with </a:t>
            </a:r>
            <a:r>
              <a:rPr lang="en-US" sz="2200" dirty="0" smtClean="0"/>
              <a:t>5000Kg/ha</a:t>
            </a:r>
            <a:r>
              <a:rPr lang="en-US" sz="2200" dirty="0"/>
              <a:t>, </a:t>
            </a:r>
            <a:r>
              <a:rPr lang="en-US" sz="2200" dirty="0" smtClean="0"/>
              <a:t>3800Kg/ha </a:t>
            </a:r>
            <a:r>
              <a:rPr lang="en-US" sz="2200" dirty="0"/>
              <a:t>and </a:t>
            </a:r>
            <a:r>
              <a:rPr lang="en-US" sz="2200" dirty="0" smtClean="0"/>
              <a:t>2300Kg/ha </a:t>
            </a:r>
            <a:r>
              <a:rPr lang="en-US" sz="2200" dirty="0"/>
              <a:t>for T2, T1 and T0 respectively</a:t>
            </a:r>
            <a:r>
              <a:rPr lang="en-US" sz="2200" dirty="0" smtClean="0"/>
              <a:t>.</a:t>
            </a:r>
          </a:p>
          <a:p>
            <a:pPr>
              <a:buFont typeface="Wingdings" pitchFamily="2" charset="2"/>
              <a:buChar char="v"/>
            </a:pPr>
            <a:r>
              <a:rPr lang="en-US" sz="2200" dirty="0" smtClean="0"/>
              <a:t>The grain yield obtained is between 1000 to 2000kg/ ha for treatment T1 and varies from 2100kg / ha to 3700kg/ ha for treatment T2.</a:t>
            </a:r>
            <a:endParaRPr lang="fr-FR" sz="2200" dirty="0" smtClean="0"/>
          </a:p>
          <a:p>
            <a:pPr marL="0" indent="0">
              <a:buFont typeface="Wingdings" pitchFamily="2" charset="2"/>
              <a:buChar char="v"/>
            </a:pPr>
            <a:endParaRPr lang="fr-FR" dirty="0"/>
          </a:p>
        </p:txBody>
      </p:sp>
      <p:pic>
        <p:nvPicPr>
          <p:cNvPr id="7" name="Image 6"/>
          <p:cNvPicPr/>
          <p:nvPr/>
        </p:nvPicPr>
        <p:blipFill>
          <a:blip r:embed="rId3">
            <a:extLst>
              <a:ext uri="{28A0092B-C50C-407E-A947-70E740481C1C}">
                <a14:useLocalDpi xmlns:a14="http://schemas.microsoft.com/office/drawing/2010/main" val="0"/>
              </a:ext>
            </a:extLst>
          </a:blip>
          <a:srcRect/>
          <a:stretch>
            <a:fillRect/>
          </a:stretch>
        </p:blipFill>
        <p:spPr bwMode="auto">
          <a:xfrm>
            <a:off x="3428992" y="1071546"/>
            <a:ext cx="5429288" cy="3286148"/>
          </a:xfrm>
          <a:prstGeom prst="rect">
            <a:avLst/>
          </a:prstGeom>
          <a:noFill/>
        </p:spPr>
      </p:pic>
      <p:sp>
        <p:nvSpPr>
          <p:cNvPr id="9" name="Ellipse 8"/>
          <p:cNvSpPr/>
          <p:nvPr/>
        </p:nvSpPr>
        <p:spPr>
          <a:xfrm>
            <a:off x="7358082" y="1571612"/>
            <a:ext cx="428628" cy="2000264"/>
          </a:xfrm>
          <a:prstGeom prst="ellipse">
            <a:avLst/>
          </a:prstGeom>
          <a:noFill/>
          <a:ln w="38100">
            <a:solidFill>
              <a:schemeClr val="accent6">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fr-FR"/>
          </a:p>
        </p:txBody>
      </p:sp>
    </p:spTree>
    <p:extLst>
      <p:ext uri="{BB962C8B-B14F-4D97-AF65-F5344CB8AC3E}">
        <p14:creationId xmlns:p14="http://schemas.microsoft.com/office/powerpoint/2010/main" val="645953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iterate type="lt">
                                    <p:tmPct val="0"/>
                                  </p:iterate>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1000" fill="hold"/>
                                        <p:tgtEl>
                                          <p:spTgt spid="9"/>
                                        </p:tgtEl>
                                        <p:attrNameLst>
                                          <p:attrName>ppt_w</p:attrName>
                                        </p:attrNameLst>
                                      </p:cBhvr>
                                      <p:tavLst>
                                        <p:tav tm="0">
                                          <p:val>
                                            <p:strVal val="#ppt_w*0.70"/>
                                          </p:val>
                                        </p:tav>
                                        <p:tav tm="100000">
                                          <p:val>
                                            <p:strVal val="#ppt_w"/>
                                          </p:val>
                                        </p:tav>
                                      </p:tavLst>
                                    </p:anim>
                                    <p:anim calcmode="lin" valueType="num">
                                      <p:cBhvr>
                                        <p:cTn id="15" dur="1000" fill="hold"/>
                                        <p:tgtEl>
                                          <p:spTgt spid="9"/>
                                        </p:tgtEl>
                                        <p:attrNameLst>
                                          <p:attrName>ppt_h</p:attrName>
                                        </p:attrNameLst>
                                      </p:cBhvr>
                                      <p:tavLst>
                                        <p:tav tm="0">
                                          <p:val>
                                            <p:strVal val="#ppt_h"/>
                                          </p:val>
                                        </p:tav>
                                        <p:tav tm="100000">
                                          <p:val>
                                            <p:strVal val="#ppt_h"/>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Weeds </a:t>
            </a:r>
            <a:endParaRPr lang="fr-FR" dirty="0"/>
          </a:p>
        </p:txBody>
      </p:sp>
      <p:sp>
        <p:nvSpPr>
          <p:cNvPr id="9" name="Rectangle 8"/>
          <p:cNvSpPr/>
          <p:nvPr/>
        </p:nvSpPr>
        <p:spPr>
          <a:xfrm>
            <a:off x="3851920" y="1047677"/>
            <a:ext cx="4176464" cy="707886"/>
          </a:xfrm>
          <a:prstGeom prst="rect">
            <a:avLst/>
          </a:prstGeom>
        </p:spPr>
        <p:txBody>
          <a:bodyPr wrap="square">
            <a:spAutoFit/>
          </a:bodyPr>
          <a:lstStyle/>
          <a:p>
            <a:pPr algn="ctr"/>
            <a:r>
              <a:rPr lang="en-US" sz="2000" b="1" dirty="0"/>
              <a:t>Mean density of weeds in wheat </a:t>
            </a:r>
            <a:r>
              <a:rPr lang="en-US" sz="2000" b="1" dirty="0" smtClean="0"/>
              <a:t>crops </a:t>
            </a:r>
            <a:r>
              <a:rPr lang="en-US" sz="2000" b="1" dirty="0"/>
              <a:t>(2014/2015)</a:t>
            </a:r>
            <a:endParaRPr lang="fr-FR" sz="2000" dirty="0"/>
          </a:p>
        </p:txBody>
      </p:sp>
      <p:sp>
        <p:nvSpPr>
          <p:cNvPr id="2" name="Rectangle 1"/>
          <p:cNvSpPr/>
          <p:nvPr/>
        </p:nvSpPr>
        <p:spPr>
          <a:xfrm>
            <a:off x="179512" y="4581128"/>
            <a:ext cx="8964488" cy="2015936"/>
          </a:xfrm>
          <a:prstGeom prst="rect">
            <a:avLst/>
          </a:prstGeom>
        </p:spPr>
        <p:txBody>
          <a:bodyPr wrap="square">
            <a:spAutoFit/>
          </a:bodyPr>
          <a:lstStyle/>
          <a:p>
            <a:pPr marL="342900" indent="-342900">
              <a:spcBef>
                <a:spcPts val="600"/>
              </a:spcBef>
              <a:buFont typeface="Wingdings" panose="05000000000000000000" pitchFamily="2" charset="2"/>
              <a:buChar char="Ø"/>
            </a:pPr>
            <a:r>
              <a:rPr lang="en-US" dirty="0" smtClean="0"/>
              <a:t>We noted a </a:t>
            </a:r>
            <a:r>
              <a:rPr lang="en-US" dirty="0"/>
              <a:t>clear reduction in the density of </a:t>
            </a:r>
            <a:r>
              <a:rPr lang="en-US" dirty="0" smtClean="0"/>
              <a:t>weeds in </a:t>
            </a:r>
            <a:r>
              <a:rPr lang="en-US" dirty="0"/>
              <a:t>the </a:t>
            </a:r>
            <a:r>
              <a:rPr lang="en-US" dirty="0" smtClean="0"/>
              <a:t>plot with chemical weeding </a:t>
            </a:r>
            <a:r>
              <a:rPr lang="en-US" dirty="0"/>
              <a:t>(T1 and </a:t>
            </a:r>
            <a:r>
              <a:rPr lang="en-US" dirty="0" smtClean="0"/>
              <a:t>T2) compared </a:t>
            </a:r>
            <a:r>
              <a:rPr lang="en-US" dirty="0"/>
              <a:t>to T0 (control</a:t>
            </a:r>
            <a:r>
              <a:rPr lang="en-US" dirty="0" smtClean="0"/>
              <a:t>).</a:t>
            </a:r>
          </a:p>
          <a:p>
            <a:pPr marL="342900" indent="-342900">
              <a:spcBef>
                <a:spcPts val="600"/>
              </a:spcBef>
              <a:buFont typeface="Wingdings" panose="05000000000000000000" pitchFamily="2" charset="2"/>
              <a:buChar char="Ø"/>
            </a:pPr>
            <a:r>
              <a:rPr lang="en-US" dirty="0" smtClean="0"/>
              <a:t>The </a:t>
            </a:r>
            <a:r>
              <a:rPr lang="en-US" dirty="0"/>
              <a:t>reduction of population of weeds varied between 26 and 58% for T1( Glyphosate only), and </a:t>
            </a:r>
            <a:r>
              <a:rPr lang="en-US" dirty="0" smtClean="0"/>
              <a:t> </a:t>
            </a:r>
            <a:r>
              <a:rPr lang="en-US" dirty="0"/>
              <a:t>for </a:t>
            </a:r>
            <a:r>
              <a:rPr lang="en-US" dirty="0" smtClean="0"/>
              <a:t>T2 </a:t>
            </a:r>
            <a:r>
              <a:rPr lang="en-US" dirty="0"/>
              <a:t>(Glyphosate + </a:t>
            </a:r>
            <a:r>
              <a:rPr lang="en-US" dirty="0" smtClean="0"/>
              <a:t>post emergence) with </a:t>
            </a:r>
            <a:r>
              <a:rPr lang="en-US" dirty="0"/>
              <a:t>a reduction up to 90% </a:t>
            </a:r>
            <a:r>
              <a:rPr lang="en-US" dirty="0" smtClean="0"/>
              <a:t> compared to control</a:t>
            </a:r>
            <a:endParaRPr lang="fr-FR" dirty="0">
              <a:solidFill>
                <a:srgbClr val="FF0000"/>
              </a:solidFill>
            </a:endParaRPr>
          </a:p>
        </p:txBody>
      </p:sp>
      <p:graphicFrame>
        <p:nvGraphicFramePr>
          <p:cNvPr id="7" name="Graphique 6"/>
          <p:cNvGraphicFramePr/>
          <p:nvPr>
            <p:extLst>
              <p:ext uri="{D42A27DB-BD31-4B8C-83A1-F6EECF244321}">
                <p14:modId xmlns:p14="http://schemas.microsoft.com/office/powerpoint/2010/main" val="3277316529"/>
              </p:ext>
            </p:extLst>
          </p:nvPr>
        </p:nvGraphicFramePr>
        <p:xfrm>
          <a:off x="1115616" y="1766601"/>
          <a:ext cx="5157192" cy="24655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70202581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Weeds </a:t>
            </a:r>
            <a:endParaRPr lang="fr-FR" dirty="0"/>
          </a:p>
        </p:txBody>
      </p:sp>
      <p:sp>
        <p:nvSpPr>
          <p:cNvPr id="9" name="Rectangle 8"/>
          <p:cNvSpPr/>
          <p:nvPr/>
        </p:nvSpPr>
        <p:spPr>
          <a:xfrm>
            <a:off x="3347864" y="969995"/>
            <a:ext cx="4824536" cy="707886"/>
          </a:xfrm>
          <a:prstGeom prst="rect">
            <a:avLst/>
          </a:prstGeom>
        </p:spPr>
        <p:txBody>
          <a:bodyPr wrap="square">
            <a:spAutoFit/>
          </a:bodyPr>
          <a:lstStyle/>
          <a:p>
            <a:pPr algn="ctr"/>
            <a:r>
              <a:rPr lang="en-US" sz="2000" b="1" dirty="0"/>
              <a:t>Mean density of weeds in </a:t>
            </a:r>
            <a:r>
              <a:rPr lang="en-US" sz="2000" b="1" dirty="0" smtClean="0"/>
              <a:t>barley </a:t>
            </a:r>
            <a:r>
              <a:rPr lang="en-US" sz="2000" b="1" dirty="0"/>
              <a:t>crops (2014/2015)</a:t>
            </a:r>
            <a:endParaRPr lang="fr-FR" sz="2000" dirty="0"/>
          </a:p>
        </p:txBody>
      </p:sp>
      <p:sp>
        <p:nvSpPr>
          <p:cNvPr id="2" name="Rectangle 1"/>
          <p:cNvSpPr/>
          <p:nvPr/>
        </p:nvSpPr>
        <p:spPr>
          <a:xfrm>
            <a:off x="611560" y="4365104"/>
            <a:ext cx="8280920" cy="1938992"/>
          </a:xfrm>
          <a:prstGeom prst="rect">
            <a:avLst/>
          </a:prstGeom>
        </p:spPr>
        <p:txBody>
          <a:bodyPr wrap="square">
            <a:spAutoFit/>
          </a:bodyPr>
          <a:lstStyle/>
          <a:p>
            <a:r>
              <a:rPr lang="en-US" dirty="0"/>
              <a:t>The application of glyphosate alone (treatment T1) permitted between 35 to 57% of reduction of weeds population, and the application of glyphosate + </a:t>
            </a:r>
            <a:r>
              <a:rPr lang="en-US" dirty="0" smtClean="0"/>
              <a:t>post emergence </a:t>
            </a:r>
            <a:r>
              <a:rPr lang="en-US" dirty="0"/>
              <a:t>(T2) </a:t>
            </a:r>
            <a:r>
              <a:rPr lang="en-US" dirty="0" smtClean="0"/>
              <a:t>permitted up </a:t>
            </a:r>
            <a:r>
              <a:rPr lang="en-US" dirty="0"/>
              <a:t>to 90% of reduction of weeds population.</a:t>
            </a:r>
            <a:endParaRPr lang="fr-FR" dirty="0"/>
          </a:p>
        </p:txBody>
      </p:sp>
      <p:graphicFrame>
        <p:nvGraphicFramePr>
          <p:cNvPr id="10" name="Graphique 9"/>
          <p:cNvGraphicFramePr/>
          <p:nvPr>
            <p:extLst>
              <p:ext uri="{D42A27DB-BD31-4B8C-83A1-F6EECF244321}">
                <p14:modId xmlns:p14="http://schemas.microsoft.com/office/powerpoint/2010/main" val="1114284635"/>
              </p:ext>
            </p:extLst>
          </p:nvPr>
        </p:nvGraphicFramePr>
        <p:xfrm>
          <a:off x="2123728" y="1684134"/>
          <a:ext cx="6299820" cy="268097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309360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Weeds </a:t>
            </a:r>
            <a:endParaRPr lang="fr-FR" dirty="0"/>
          </a:p>
        </p:txBody>
      </p:sp>
      <p:sp>
        <p:nvSpPr>
          <p:cNvPr id="4" name="Rectangle 3"/>
          <p:cNvSpPr/>
          <p:nvPr/>
        </p:nvSpPr>
        <p:spPr>
          <a:xfrm>
            <a:off x="395536" y="1916832"/>
            <a:ext cx="8496944" cy="3847207"/>
          </a:xfrm>
          <a:prstGeom prst="rect">
            <a:avLst/>
          </a:prstGeom>
        </p:spPr>
        <p:txBody>
          <a:bodyPr wrap="square">
            <a:spAutoFit/>
          </a:bodyPr>
          <a:lstStyle/>
          <a:p>
            <a:pPr marL="342900" lvl="0" indent="-342900">
              <a:buFont typeface="Wingdings" panose="05000000000000000000" pitchFamily="2" charset="2"/>
              <a:buChar char="§"/>
            </a:pPr>
            <a:r>
              <a:rPr lang="en-US" sz="2000" dirty="0"/>
              <a:t>level of infestation by weeds for two crops is relatively the same , in different sites .</a:t>
            </a:r>
            <a:endParaRPr lang="fr-FR" sz="2000" dirty="0"/>
          </a:p>
          <a:p>
            <a:pPr marL="342900" indent="-342900">
              <a:buFont typeface="Wingdings" panose="05000000000000000000" pitchFamily="2" charset="2"/>
              <a:buChar char="§"/>
            </a:pPr>
            <a:r>
              <a:rPr lang="en-US" sz="2000" dirty="0"/>
              <a:t>We have observed the dominance of dicotyledonous weeds in all of sites and on the two crops (barley and wheat</a:t>
            </a:r>
            <a:r>
              <a:rPr lang="en-US" sz="2000" dirty="0" smtClean="0"/>
              <a:t>).</a:t>
            </a:r>
          </a:p>
          <a:p>
            <a:pPr marL="342900" lvl="0" indent="-342900">
              <a:buFont typeface="Wingdings" panose="05000000000000000000" pitchFamily="2" charset="2"/>
              <a:buChar char="§"/>
            </a:pPr>
            <a:r>
              <a:rPr lang="en-US" sz="2000" dirty="0" smtClean="0"/>
              <a:t>There </a:t>
            </a:r>
            <a:r>
              <a:rPr lang="en-US" sz="2000" dirty="0"/>
              <a:t>is a significant reduction in the density of weeds, when we treat with glyphosate alone and </a:t>
            </a:r>
            <a:r>
              <a:rPr lang="en-US" sz="2000" dirty="0" smtClean="0"/>
              <a:t>Glyphosate </a:t>
            </a:r>
            <a:r>
              <a:rPr lang="en-US" sz="2000" dirty="0"/>
              <a:t>+ </a:t>
            </a:r>
            <a:r>
              <a:rPr lang="en-US" sz="2000" dirty="0" smtClean="0"/>
              <a:t>post emergence </a:t>
            </a:r>
            <a:r>
              <a:rPr lang="en-US" sz="2000" dirty="0"/>
              <a:t>in different sites and crops</a:t>
            </a:r>
            <a:r>
              <a:rPr lang="en-US" sz="2000" dirty="0" smtClean="0"/>
              <a:t>.</a:t>
            </a:r>
            <a:endParaRPr lang="fr-FR" sz="2000" dirty="0" smtClean="0"/>
          </a:p>
          <a:p>
            <a:pPr marL="342900" lvl="0" indent="-342900">
              <a:buFont typeface="Wingdings" panose="05000000000000000000" pitchFamily="2" charset="2"/>
              <a:buChar char="§"/>
            </a:pPr>
            <a:r>
              <a:rPr lang="en-US" sz="2000" dirty="0" smtClean="0"/>
              <a:t>Some differences have been observed with the same treatment in different site , it is due to the flora composition .  </a:t>
            </a:r>
            <a:endParaRPr lang="fr-FR" sz="2000" dirty="0"/>
          </a:p>
          <a:p>
            <a:pPr marL="342900" lvl="0" indent="-342900">
              <a:buFont typeface="Wingdings" panose="05000000000000000000" pitchFamily="2" charset="2"/>
              <a:buChar char="§"/>
            </a:pPr>
            <a:r>
              <a:rPr lang="en-US" sz="2000" dirty="0" smtClean="0"/>
              <a:t> </a:t>
            </a:r>
            <a:r>
              <a:rPr lang="en-US" sz="2000" dirty="0"/>
              <a:t>The </a:t>
            </a:r>
            <a:r>
              <a:rPr lang="en-US" sz="2000" dirty="0" smtClean="0"/>
              <a:t>destruction </a:t>
            </a:r>
            <a:r>
              <a:rPr lang="en-US" sz="2000" dirty="0"/>
              <a:t>of  mono and </a:t>
            </a:r>
            <a:r>
              <a:rPr lang="en-US" sz="2000" dirty="0" smtClean="0"/>
              <a:t>dicotyledonous  </a:t>
            </a:r>
            <a:r>
              <a:rPr lang="en-US" sz="2000" dirty="0"/>
              <a:t>weeds is not total with the </a:t>
            </a:r>
            <a:r>
              <a:rPr lang="en-US" sz="2000" dirty="0" smtClean="0"/>
              <a:t>treatment T2  </a:t>
            </a:r>
            <a:r>
              <a:rPr lang="en-US" sz="2000" dirty="0"/>
              <a:t>because of the </a:t>
            </a:r>
            <a:r>
              <a:rPr lang="en-US" sz="2000" dirty="0" smtClean="0"/>
              <a:t>high </a:t>
            </a:r>
            <a:r>
              <a:rPr lang="en-US" sz="2000" dirty="0"/>
              <a:t>level of </a:t>
            </a:r>
            <a:r>
              <a:rPr lang="en-US" sz="2000" dirty="0" smtClean="0"/>
              <a:t>infestation </a:t>
            </a:r>
            <a:r>
              <a:rPr lang="en-US" sz="2000" dirty="0"/>
              <a:t>and difference of flora </a:t>
            </a:r>
            <a:r>
              <a:rPr lang="en-US" sz="2000" dirty="0" smtClean="0"/>
              <a:t>composition</a:t>
            </a:r>
            <a:r>
              <a:rPr lang="en-US" dirty="0" smtClean="0"/>
              <a:t>.</a:t>
            </a:r>
            <a:endParaRPr lang="fr-FR" dirty="0"/>
          </a:p>
        </p:txBody>
      </p:sp>
    </p:spTree>
    <p:extLst>
      <p:ext uri="{BB962C8B-B14F-4D97-AF65-F5344CB8AC3E}">
        <p14:creationId xmlns:p14="http://schemas.microsoft.com/office/powerpoint/2010/main" val="328057904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83568" y="260648"/>
            <a:ext cx="7772400" cy="1470025"/>
          </a:xfrm>
          <a:prstGeom prst="hexagon">
            <a:avLst/>
          </a:prstGeom>
        </p:spPr>
        <p:style>
          <a:lnRef idx="1">
            <a:schemeClr val="accent3"/>
          </a:lnRef>
          <a:fillRef idx="2">
            <a:schemeClr val="accent3"/>
          </a:fillRef>
          <a:effectRef idx="1">
            <a:schemeClr val="accent3"/>
          </a:effectRef>
          <a:fontRef idx="minor">
            <a:schemeClr val="dk1"/>
          </a:fontRef>
        </p:style>
        <p:txBody>
          <a:bodyPr>
            <a:normAutofit fontScale="90000"/>
          </a:bodyPr>
          <a:lstStyle/>
          <a:p>
            <a:r>
              <a:rPr lang="en-US" b="1" dirty="0" smtClean="0"/>
              <a:t/>
            </a:r>
            <a:br>
              <a:rPr lang="en-US" b="1" dirty="0" smtClean="0"/>
            </a:br>
            <a:r>
              <a:rPr lang="en-US" sz="3600" b="1" dirty="0" smtClean="0"/>
              <a:t>Flora </a:t>
            </a:r>
            <a:r>
              <a:rPr lang="en-US" sz="3600" b="1" dirty="0"/>
              <a:t>composition of weeds:</a:t>
            </a:r>
            <a:r>
              <a:rPr lang="fr-FR" sz="3600" dirty="0"/>
              <a:t/>
            </a:r>
            <a:br>
              <a:rPr lang="fr-FR" sz="3600" dirty="0"/>
            </a:br>
            <a:endParaRPr lang="fr-FR" sz="3600" dirty="0"/>
          </a:p>
        </p:txBody>
      </p:sp>
      <p:sp>
        <p:nvSpPr>
          <p:cNvPr id="4" name="ZoneTexte 3"/>
          <p:cNvSpPr txBox="1"/>
          <p:nvPr/>
        </p:nvSpPr>
        <p:spPr>
          <a:xfrm>
            <a:off x="693148" y="2996952"/>
            <a:ext cx="8211607" cy="830997"/>
          </a:xfrm>
          <a:prstGeom prst="rect">
            <a:avLst/>
          </a:prstGeom>
          <a:noFill/>
        </p:spPr>
        <p:txBody>
          <a:bodyPr wrap="none" rtlCol="0">
            <a:spAutoFit/>
          </a:bodyPr>
          <a:lstStyle/>
          <a:p>
            <a:pPr algn="ctr"/>
            <a:r>
              <a:rPr lang="en-US" dirty="0">
                <a:solidFill>
                  <a:prstClr val="black"/>
                </a:solidFill>
              </a:rPr>
              <a:t>On species composition at different sites, we observed the </a:t>
            </a:r>
            <a:endParaRPr lang="en-US" dirty="0" smtClean="0">
              <a:solidFill>
                <a:prstClr val="black"/>
              </a:solidFill>
            </a:endParaRPr>
          </a:p>
          <a:p>
            <a:pPr algn="ctr"/>
            <a:r>
              <a:rPr lang="en-US" dirty="0" smtClean="0">
                <a:solidFill>
                  <a:prstClr val="black"/>
                </a:solidFill>
              </a:rPr>
              <a:t>dominance of:</a:t>
            </a:r>
            <a:endParaRPr lang="fr-FR" dirty="0">
              <a:solidFill>
                <a:prstClr val="black"/>
              </a:solidFill>
            </a:endParaRPr>
          </a:p>
        </p:txBody>
      </p:sp>
      <p:pic>
        <p:nvPicPr>
          <p:cNvPr id="5" name="Image 4" descr="F:\Foto msila-2014\Benyetou abdelkader\DSCN3078.JPG"/>
          <p:cNvPicPr/>
          <p:nvPr/>
        </p:nvPicPr>
        <p:blipFill>
          <a:blip r:embed="rId2" cstate="print">
            <a:lum contrast="20000"/>
          </a:blip>
          <a:srcRect/>
          <a:stretch>
            <a:fillRect/>
          </a:stretch>
        </p:blipFill>
        <p:spPr bwMode="auto">
          <a:xfrm>
            <a:off x="684034" y="269940"/>
            <a:ext cx="7848872" cy="4464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ZoneTexte 5"/>
          <p:cNvSpPr txBox="1"/>
          <p:nvPr/>
        </p:nvSpPr>
        <p:spPr>
          <a:xfrm>
            <a:off x="5004045" y="5327383"/>
            <a:ext cx="3406327" cy="523220"/>
          </a:xfrm>
          <a:prstGeom prst="rect">
            <a:avLst/>
          </a:prstGeom>
          <a:solidFill>
            <a:srgbClr val="92D050"/>
          </a:solidFill>
        </p:spPr>
        <p:txBody>
          <a:bodyPr wrap="square" rtlCol="0">
            <a:spAutoFit/>
          </a:bodyPr>
          <a:lstStyle/>
          <a:p>
            <a:r>
              <a:rPr lang="fr-FR" sz="2800" i="1" dirty="0" smtClean="0">
                <a:solidFill>
                  <a:prstClr val="black"/>
                </a:solidFill>
              </a:rPr>
              <a:t>Phalaris paradoxal </a:t>
            </a:r>
            <a:endParaRPr lang="fr-FR" sz="2800" i="1" dirty="0">
              <a:solidFill>
                <a:prstClr val="black"/>
              </a:solidFill>
            </a:endParaRPr>
          </a:p>
        </p:txBody>
      </p:sp>
      <p:pic>
        <p:nvPicPr>
          <p:cNvPr id="8" name="Image 7" descr="F:\Foto msila-2014\Benyetou abdelkader\DSCN3076.JPG"/>
          <p:cNvPicPr/>
          <p:nvPr/>
        </p:nvPicPr>
        <p:blipFill>
          <a:blip r:embed="rId3" cstate="print">
            <a:lum contrast="20000"/>
          </a:blip>
          <a:srcRect/>
          <a:stretch>
            <a:fillRect/>
          </a:stretch>
        </p:blipFill>
        <p:spPr bwMode="auto">
          <a:xfrm>
            <a:off x="684035" y="269940"/>
            <a:ext cx="7848872" cy="4464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ZoneTexte 8"/>
          <p:cNvSpPr txBox="1"/>
          <p:nvPr/>
        </p:nvSpPr>
        <p:spPr>
          <a:xfrm>
            <a:off x="5004046" y="5229200"/>
            <a:ext cx="3406327" cy="584775"/>
          </a:xfrm>
          <a:prstGeom prst="rect">
            <a:avLst/>
          </a:prstGeom>
          <a:solidFill>
            <a:srgbClr val="92D050"/>
          </a:solidFill>
        </p:spPr>
        <p:txBody>
          <a:bodyPr wrap="square" rtlCol="0">
            <a:spAutoFit/>
          </a:bodyPr>
          <a:lstStyle/>
          <a:p>
            <a:r>
              <a:rPr lang="fr-FR" sz="3200" i="1" dirty="0" err="1" smtClean="0">
                <a:solidFill>
                  <a:prstClr val="black"/>
                </a:solidFill>
              </a:rPr>
              <a:t>Sinapis</a:t>
            </a:r>
            <a:r>
              <a:rPr lang="fr-FR" sz="3200" i="1" dirty="0" smtClean="0">
                <a:solidFill>
                  <a:prstClr val="black"/>
                </a:solidFill>
              </a:rPr>
              <a:t> </a:t>
            </a:r>
            <a:r>
              <a:rPr lang="fr-FR" sz="3200" i="1" dirty="0" err="1" smtClean="0">
                <a:solidFill>
                  <a:prstClr val="black"/>
                </a:solidFill>
              </a:rPr>
              <a:t>arvensis</a:t>
            </a:r>
            <a:endParaRPr lang="fr-FR" sz="3200" i="1" dirty="0">
              <a:solidFill>
                <a:prstClr val="black"/>
              </a:solidFill>
            </a:endParaRPr>
          </a:p>
        </p:txBody>
      </p:sp>
      <p:pic>
        <p:nvPicPr>
          <p:cNvPr id="11" name="Image 10" descr="F:\Foto msila-2014\Benyetou abdelkader\DSCN3065.JPG"/>
          <p:cNvPicPr/>
          <p:nvPr/>
        </p:nvPicPr>
        <p:blipFill>
          <a:blip r:embed="rId4" cstate="print">
            <a:lum contrast="20000"/>
          </a:blip>
          <a:srcRect t="19318" r="13289"/>
          <a:stretch>
            <a:fillRect/>
          </a:stretch>
        </p:blipFill>
        <p:spPr bwMode="auto">
          <a:xfrm>
            <a:off x="684036" y="269940"/>
            <a:ext cx="7848870" cy="4464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ZoneTexte 11"/>
          <p:cNvSpPr txBox="1"/>
          <p:nvPr/>
        </p:nvSpPr>
        <p:spPr>
          <a:xfrm>
            <a:off x="5004048" y="5229200"/>
            <a:ext cx="3406325" cy="584775"/>
          </a:xfrm>
          <a:prstGeom prst="rect">
            <a:avLst/>
          </a:prstGeom>
        </p:spPr>
        <p:style>
          <a:lnRef idx="1">
            <a:schemeClr val="accent3"/>
          </a:lnRef>
          <a:fillRef idx="3">
            <a:schemeClr val="accent3"/>
          </a:fillRef>
          <a:effectRef idx="2">
            <a:schemeClr val="accent3"/>
          </a:effectRef>
          <a:fontRef idx="minor">
            <a:schemeClr val="lt1"/>
          </a:fontRef>
        </p:style>
        <p:txBody>
          <a:bodyPr wrap="square" rtlCol="0">
            <a:spAutoFit/>
          </a:bodyPr>
          <a:lstStyle/>
          <a:p>
            <a:r>
              <a:rPr lang="fr-FR" dirty="0">
                <a:solidFill>
                  <a:prstClr val="white"/>
                </a:solidFill>
              </a:rPr>
              <a:t> </a:t>
            </a:r>
            <a:r>
              <a:rPr lang="en-US" sz="3200" i="1" dirty="0" err="1">
                <a:solidFill>
                  <a:prstClr val="black"/>
                </a:solidFill>
              </a:rPr>
              <a:t>Malva</a:t>
            </a:r>
            <a:r>
              <a:rPr lang="en-US" sz="3200" i="1" dirty="0">
                <a:solidFill>
                  <a:prstClr val="black"/>
                </a:solidFill>
              </a:rPr>
              <a:t> </a:t>
            </a:r>
            <a:r>
              <a:rPr lang="en-US" sz="3200" i="1" dirty="0" err="1">
                <a:solidFill>
                  <a:prstClr val="black"/>
                </a:solidFill>
              </a:rPr>
              <a:t>paviflora</a:t>
            </a:r>
            <a:r>
              <a:rPr lang="en-US" sz="3200" i="1" dirty="0">
                <a:solidFill>
                  <a:prstClr val="black"/>
                </a:solidFill>
              </a:rPr>
              <a:t> </a:t>
            </a:r>
            <a:endParaRPr lang="fr-FR" sz="3200" i="1" dirty="0">
              <a:solidFill>
                <a:prstClr val="black"/>
              </a:solidFill>
            </a:endParaRPr>
          </a:p>
        </p:txBody>
      </p:sp>
      <p:pic>
        <p:nvPicPr>
          <p:cNvPr id="13" name="Image 12" descr="F:\Foto msila-2014\daoud rabeh\DSCN3142.JPG"/>
          <p:cNvPicPr/>
          <p:nvPr/>
        </p:nvPicPr>
        <p:blipFill>
          <a:blip r:embed="rId5" cstate="print">
            <a:lum contrast="20000"/>
          </a:blip>
          <a:srcRect r="33672"/>
          <a:stretch>
            <a:fillRect/>
          </a:stretch>
        </p:blipFill>
        <p:spPr bwMode="auto">
          <a:xfrm>
            <a:off x="684036" y="269940"/>
            <a:ext cx="7848870" cy="44644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4" name="ZoneTexte 13"/>
          <p:cNvSpPr txBox="1"/>
          <p:nvPr/>
        </p:nvSpPr>
        <p:spPr>
          <a:xfrm>
            <a:off x="5006605" y="5265828"/>
            <a:ext cx="3406702" cy="584775"/>
          </a:xfrm>
          <a:prstGeom prst="rect">
            <a:avLst/>
          </a:prstGeom>
          <a:solidFill>
            <a:srgbClr val="92D050"/>
          </a:solidFill>
        </p:spPr>
        <p:txBody>
          <a:bodyPr wrap="none" rtlCol="0">
            <a:spAutoFit/>
          </a:bodyPr>
          <a:lstStyle/>
          <a:p>
            <a:r>
              <a:rPr lang="fr-FR" sz="3200" i="1" dirty="0" err="1" smtClean="0">
                <a:solidFill>
                  <a:prstClr val="black"/>
                </a:solidFill>
              </a:rPr>
              <a:t>Anacyclus</a:t>
            </a:r>
            <a:r>
              <a:rPr lang="fr-FR" sz="3200" i="1" dirty="0" smtClean="0">
                <a:solidFill>
                  <a:prstClr val="black"/>
                </a:solidFill>
              </a:rPr>
              <a:t> </a:t>
            </a:r>
            <a:r>
              <a:rPr lang="fr-FR" sz="3200" i="1" dirty="0" err="1" smtClean="0">
                <a:solidFill>
                  <a:prstClr val="black"/>
                </a:solidFill>
              </a:rPr>
              <a:t>clavatus</a:t>
            </a:r>
            <a:r>
              <a:rPr lang="fr-FR" sz="3200" i="1" dirty="0" smtClean="0">
                <a:solidFill>
                  <a:prstClr val="black"/>
                </a:solidFill>
              </a:rPr>
              <a:t> </a:t>
            </a:r>
            <a:endParaRPr lang="fr-FR" sz="3200" i="1" dirty="0">
              <a:solidFill>
                <a:prstClr val="black"/>
              </a:solidFill>
            </a:endParaRPr>
          </a:p>
        </p:txBody>
      </p:sp>
    </p:spTree>
    <p:extLst>
      <p:ext uri="{BB962C8B-B14F-4D97-AF65-F5344CB8AC3E}">
        <p14:creationId xmlns:p14="http://schemas.microsoft.com/office/powerpoint/2010/main" val="3125901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fill="hold"/>
                                        <p:tgtEl>
                                          <p:spTgt spid="11"/>
                                        </p:tgtEl>
                                        <p:attrNameLst>
                                          <p:attrName>ppt_x</p:attrName>
                                        </p:attrNameLst>
                                      </p:cBhvr>
                                      <p:tavLst>
                                        <p:tav tm="0">
                                          <p:val>
                                            <p:strVal val="#ppt_x"/>
                                          </p:val>
                                        </p:tav>
                                        <p:tav tm="100000">
                                          <p:val>
                                            <p:strVal val="#ppt_x"/>
                                          </p:val>
                                        </p:tav>
                                      </p:tavLst>
                                    </p:anim>
                                    <p:anim calcmode="lin" valueType="num">
                                      <p:cBhvr additive="base">
                                        <p:cTn id="41" dur="500" fill="hold"/>
                                        <p:tgtEl>
                                          <p:spTgt spid="1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nodeType="click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fill="hold"/>
                                        <p:tgtEl>
                                          <p:spTgt spid="13"/>
                                        </p:tgtEl>
                                        <p:attrNameLst>
                                          <p:attrName>ppt_x</p:attrName>
                                        </p:attrNameLst>
                                      </p:cBhvr>
                                      <p:tavLst>
                                        <p:tav tm="0">
                                          <p:val>
                                            <p:strVal val="#ppt_x"/>
                                          </p:val>
                                        </p:tav>
                                        <p:tav tm="100000">
                                          <p:val>
                                            <p:strVal val="#ppt_x"/>
                                          </p:val>
                                        </p:tav>
                                      </p:tavLst>
                                    </p:anim>
                                    <p:anim calcmode="lin" valueType="num">
                                      <p:cBhvr additive="base">
                                        <p:cTn id="51" dur="5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500" fill="hold"/>
                                        <p:tgtEl>
                                          <p:spTgt spid="14"/>
                                        </p:tgtEl>
                                        <p:attrNameLst>
                                          <p:attrName>ppt_x</p:attrName>
                                        </p:attrNameLst>
                                      </p:cBhvr>
                                      <p:tavLst>
                                        <p:tav tm="0">
                                          <p:val>
                                            <p:strVal val="#ppt_x"/>
                                          </p:val>
                                        </p:tav>
                                        <p:tav tm="100000">
                                          <p:val>
                                            <p:strVal val="#ppt_x"/>
                                          </p:val>
                                        </p:tav>
                                      </p:tavLst>
                                    </p:anim>
                                    <p:anim calcmode="lin" valueType="num">
                                      <p:cBhvr additive="base">
                                        <p:cTn id="5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P spid="6" grpId="0" animBg="1"/>
      <p:bldP spid="9" grpId="0" animBg="1"/>
      <p:bldP spid="12" grpId="0" animBg="1"/>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9552" y="1268760"/>
            <a:ext cx="8496944" cy="5262979"/>
          </a:xfrm>
          <a:prstGeom prst="rect">
            <a:avLst/>
          </a:prstGeom>
        </p:spPr>
        <p:txBody>
          <a:bodyPr wrap="square">
            <a:spAutoFit/>
          </a:bodyPr>
          <a:lstStyle/>
          <a:p>
            <a:pPr marL="342900" indent="-342900">
              <a:buFont typeface="Wingdings" panose="05000000000000000000" pitchFamily="2" charset="2"/>
              <a:buChar char="§"/>
            </a:pPr>
            <a:r>
              <a:rPr lang="en-US" dirty="0"/>
              <a:t>We note that the grain yield are higher in the two treatment T1 and T2 (treated plots) than in the control (untreated plot) for both crops (wheat and barley).</a:t>
            </a:r>
            <a:endParaRPr lang="fr-FR" dirty="0"/>
          </a:p>
          <a:p>
            <a:pPr marL="342900" indent="-342900">
              <a:buFont typeface="Wingdings" panose="05000000000000000000" pitchFamily="2" charset="2"/>
              <a:buChar char="§"/>
            </a:pPr>
            <a:r>
              <a:rPr lang="en-US" dirty="0"/>
              <a:t>The best yield was obtained at </a:t>
            </a:r>
            <a:r>
              <a:rPr lang="en-US" dirty="0" err="1"/>
              <a:t>Benyettou</a:t>
            </a:r>
            <a:r>
              <a:rPr lang="en-US" dirty="0"/>
              <a:t> in T2 (application of glyphosate + post emergence</a:t>
            </a:r>
            <a:r>
              <a:rPr lang="en-US" dirty="0" smtClean="0"/>
              <a:t>)</a:t>
            </a:r>
            <a:endParaRPr lang="fr-FR" dirty="0"/>
          </a:p>
          <a:p>
            <a:pPr marL="342900" indent="-342900">
              <a:buFont typeface="Wingdings" panose="05000000000000000000" pitchFamily="2" charset="2"/>
              <a:buChar char="§"/>
            </a:pPr>
            <a:r>
              <a:rPr lang="en-US" dirty="0" smtClean="0"/>
              <a:t>The </a:t>
            </a:r>
            <a:r>
              <a:rPr lang="en-US" dirty="0"/>
              <a:t>study of the dynamics of weeds (emergence, populations and growth) in the aim to develop an integrated management of weeds in CA system </a:t>
            </a:r>
            <a:r>
              <a:rPr lang="en-US" dirty="0" smtClean="0"/>
              <a:t>showed </a:t>
            </a:r>
            <a:r>
              <a:rPr lang="en-US" dirty="0"/>
              <a:t>the major importance of the use of chemical products although before and after plants emergence</a:t>
            </a:r>
            <a:r>
              <a:rPr lang="en-US" dirty="0" smtClean="0"/>
              <a:t>.</a:t>
            </a:r>
          </a:p>
          <a:p>
            <a:pPr marL="342900" indent="-342900">
              <a:buFont typeface="Wingdings" panose="05000000000000000000" pitchFamily="2" charset="2"/>
              <a:buChar char="§"/>
            </a:pPr>
            <a:r>
              <a:rPr lang="en-US" dirty="0">
                <a:ea typeface="Tahoma" panose="020B0604030504040204" pitchFamily="34" charset="0"/>
                <a:cs typeface="Tahoma" panose="020B0604030504040204" pitchFamily="34" charset="0"/>
              </a:rPr>
              <a:t>The perception of chemical control effects is still earlier and needs repeating trials for collecting data on weed population evolution. </a:t>
            </a:r>
            <a:endParaRPr lang="fr-FR" dirty="0">
              <a:ea typeface="Tahoma" panose="020B0604030504040204" pitchFamily="34" charset="0"/>
              <a:cs typeface="Tahoma" panose="020B0604030504040204" pitchFamily="34" charset="0"/>
            </a:endParaRPr>
          </a:p>
          <a:p>
            <a:endParaRPr lang="fr-FR" dirty="0"/>
          </a:p>
        </p:txBody>
      </p:sp>
      <p:sp>
        <p:nvSpPr>
          <p:cNvPr id="3"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CONCLUSION</a:t>
            </a:r>
            <a:endParaRPr lang="fr-FR" sz="2800" dirty="0">
              <a:solidFill>
                <a:schemeClr val="accent1"/>
              </a:solidFill>
              <a:latin typeface="Arial" pitchFamily="34" charset="0"/>
              <a:cs typeface="Arial" pitchFamily="34" charset="0"/>
            </a:endParaRPr>
          </a:p>
        </p:txBody>
      </p:sp>
    </p:spTree>
    <p:extLst>
      <p:ext uri="{BB962C8B-B14F-4D97-AF65-F5344CB8AC3E}">
        <p14:creationId xmlns:p14="http://schemas.microsoft.com/office/powerpoint/2010/main" val="404129911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465684836"/>
              </p:ext>
            </p:extLst>
          </p:nvPr>
        </p:nvGraphicFramePr>
        <p:xfrm>
          <a:off x="1" y="285729"/>
          <a:ext cx="8929716" cy="6566130"/>
        </p:xfrm>
        <a:graphic>
          <a:graphicData uri="http://schemas.openxmlformats.org/drawingml/2006/table">
            <a:tbl>
              <a:tblPr>
                <a:tableStyleId>{3C2FFA5D-87B4-456A-9821-1D502468CF0F}</a:tableStyleId>
              </a:tblPr>
              <a:tblGrid>
                <a:gridCol w="1475655"/>
                <a:gridCol w="776423"/>
                <a:gridCol w="667942"/>
                <a:gridCol w="759024"/>
                <a:gridCol w="921546"/>
                <a:gridCol w="759024"/>
                <a:gridCol w="776886"/>
                <a:gridCol w="1096570"/>
                <a:gridCol w="953694"/>
                <a:gridCol w="742952"/>
              </a:tblGrid>
              <a:tr h="176304">
                <a:tc>
                  <a:txBody>
                    <a:bodyPr/>
                    <a:lstStyle/>
                    <a:p>
                      <a:pPr>
                        <a:lnSpc>
                          <a:spcPct val="115000"/>
                        </a:lnSpc>
                        <a:spcAft>
                          <a:spcPts val="0"/>
                        </a:spcAft>
                      </a:pPr>
                      <a:r>
                        <a:rPr lang="fr-FR" sz="1050" baseline="30000" dirty="0"/>
                        <a:t>AIN KHADRA</a:t>
                      </a:r>
                      <a:endParaRPr lang="fr-FR" sz="1050" dirty="0">
                        <a:latin typeface="Calibri"/>
                        <a:ea typeface="Times New Roman"/>
                        <a:cs typeface="Arial"/>
                      </a:endParaRPr>
                    </a:p>
                  </a:txBody>
                  <a:tcPr marL="21601" marR="21601" marT="0" marB="0" anchor="b"/>
                </a:tc>
                <a:tc gridSpan="3">
                  <a:txBody>
                    <a:bodyPr/>
                    <a:lstStyle/>
                    <a:p>
                      <a:pPr algn="ctr">
                        <a:lnSpc>
                          <a:spcPct val="115000"/>
                        </a:lnSpc>
                        <a:spcAft>
                          <a:spcPts val="0"/>
                        </a:spcAft>
                      </a:pPr>
                      <a:r>
                        <a:rPr lang="fr-FR" sz="1050" baseline="30000"/>
                        <a:t>No weed (1)</a:t>
                      </a:r>
                      <a:endParaRPr lang="fr-FR" sz="1050">
                        <a:latin typeface="Calibri"/>
                        <a:ea typeface="Times New Roman"/>
                        <a:cs typeface="Arial"/>
                      </a:endParaRPr>
                    </a:p>
                  </a:txBody>
                  <a:tcPr marL="21601" marR="21601" marT="0" marB="0"/>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One weed control application (2)</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Twoweed control applications (3)</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293840">
                <a:tc>
                  <a:txBody>
                    <a:bodyPr/>
                    <a:lstStyle/>
                    <a:p>
                      <a:pPr algn="ctr">
                        <a:lnSpc>
                          <a:spcPct val="115000"/>
                        </a:lnSpc>
                        <a:spcAft>
                          <a:spcPts val="0"/>
                        </a:spcAft>
                        <a:tabLst>
                          <a:tab pos="1433513" algn="l"/>
                        </a:tabLst>
                      </a:pPr>
                      <a:r>
                        <a:rPr lang="fr-FR" sz="1400" baseline="30000" dirty="0"/>
                        <a:t>Charges</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a:t>Supply</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a:t>Labor</a:t>
                      </a:r>
                      <a:endParaRPr lang="fr-FR" sz="140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a:t>Supply</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a:t>Labor</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a:t>Supply</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a:t>Labor</a:t>
                      </a:r>
                      <a:endParaRPr lang="fr-FR" sz="1400" dirty="0">
                        <a:latin typeface="Calibri"/>
                        <a:ea typeface="Times New Roman"/>
                        <a:cs typeface="Arial"/>
                      </a:endParaRPr>
                    </a:p>
                  </a:txBody>
                  <a:tcPr marL="21601" marR="21601"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400" dirty="0">
                        <a:latin typeface="Calibri"/>
                        <a:ea typeface="Times New Roman"/>
                        <a:cs typeface="Arial"/>
                      </a:endParaRPr>
                    </a:p>
                  </a:txBody>
                  <a:tcPr marL="21601" marR="21601" marT="0" marB="0"/>
                </a:tc>
              </a:tr>
              <a:tr h="335019">
                <a:tc>
                  <a:txBody>
                    <a:bodyPr/>
                    <a:lstStyle/>
                    <a:p>
                      <a:pPr>
                        <a:lnSpc>
                          <a:spcPct val="115000"/>
                        </a:lnSpc>
                        <a:spcAft>
                          <a:spcPts val="0"/>
                        </a:spcAft>
                      </a:pPr>
                      <a:r>
                        <a:rPr lang="fr-FR" sz="1600" dirty="0" err="1"/>
                        <a:t>Sowing</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6 423,30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8 423,30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6 423,30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8 423,30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6 423,30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8 423,30</a:t>
                      </a:r>
                      <a:endParaRPr lang="fr-FR" sz="1050">
                        <a:latin typeface="Calibri"/>
                        <a:ea typeface="Times New Roman"/>
                        <a:cs typeface="Arial"/>
                      </a:endParaRPr>
                    </a:p>
                  </a:txBody>
                  <a:tcPr marL="21601" marR="21601" marT="0" marB="0" anchor="b"/>
                </a:tc>
              </a:tr>
              <a:tr h="223346">
                <a:tc>
                  <a:txBody>
                    <a:bodyPr/>
                    <a:lstStyle/>
                    <a:p>
                      <a:pPr>
                        <a:lnSpc>
                          <a:spcPct val="115000"/>
                        </a:lnSpc>
                        <a:spcAft>
                          <a:spcPts val="0"/>
                        </a:spcAft>
                      </a:pPr>
                      <a:r>
                        <a:rPr lang="fr-FR" sz="1600" dirty="0" err="1"/>
                        <a:t>Weed</a:t>
                      </a:r>
                      <a:r>
                        <a:rPr lang="fr-FR" sz="1600" dirty="0"/>
                        <a:t> control</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a:txBody>
                    <a:bodyPr/>
                    <a:lstStyle/>
                    <a:p>
                      <a:pPr>
                        <a:lnSpc>
                          <a:spcPct val="115000"/>
                        </a:lnSpc>
                      </a:pPr>
                      <a:endParaRPr lang="fr-FR" sz="1050">
                        <a:latin typeface="Calibri"/>
                        <a:cs typeface="Arial"/>
                      </a:endParaRPr>
                    </a:p>
                  </a:txBody>
                  <a:tcPr marL="21601" marR="21601" marT="0" marB="0" anchor="b"/>
                </a:tc>
                <a:tc>
                  <a:txBody>
                    <a:bodyPr/>
                    <a:lstStyle/>
                    <a:p>
                      <a:pPr algn="r">
                        <a:lnSpc>
                          <a:spcPct val="115000"/>
                        </a:lnSpc>
                        <a:spcAft>
                          <a:spcPts val="0"/>
                        </a:spcAft>
                      </a:pPr>
                      <a:r>
                        <a:rPr lang="fr-FR" sz="1050"/>
                        <a:t>3641,1</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4 241,10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8542,2</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1 200,00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9 742,20</a:t>
                      </a:r>
                      <a:endParaRPr lang="fr-FR" sz="1050">
                        <a:latin typeface="Calibri"/>
                        <a:ea typeface="Times New Roman"/>
                        <a:cs typeface="Arial"/>
                      </a:endParaRPr>
                    </a:p>
                  </a:txBody>
                  <a:tcPr marL="21601" marR="21601" marT="0" marB="0" anchor="b"/>
                </a:tc>
              </a:tr>
              <a:tr h="223346">
                <a:tc>
                  <a:txBody>
                    <a:bodyPr/>
                    <a:lstStyle/>
                    <a:p>
                      <a:pPr>
                        <a:lnSpc>
                          <a:spcPct val="115000"/>
                        </a:lnSpc>
                        <a:spcAft>
                          <a:spcPts val="0"/>
                        </a:spcAft>
                      </a:pPr>
                      <a:r>
                        <a:rPr lang="fr-FR" sz="1600" dirty="0"/>
                        <a:t>Fertilisation</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1601" marR="21601" marT="0" marB="0" anchor="b"/>
                </a:tc>
              </a:tr>
              <a:tr h="352608">
                <a:tc>
                  <a:txBody>
                    <a:bodyPr/>
                    <a:lstStyle/>
                    <a:p>
                      <a:pPr>
                        <a:lnSpc>
                          <a:spcPct val="115000"/>
                        </a:lnSpc>
                        <a:spcAft>
                          <a:spcPts val="0"/>
                        </a:spcAft>
                      </a:pPr>
                      <a:r>
                        <a:rPr lang="fr-FR" sz="1600" dirty="0"/>
                        <a:t>Irrigation</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dirty="0"/>
                        <a:t>11 426,16</a:t>
                      </a:r>
                      <a:endParaRPr lang="fr-FR" sz="105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dirty="0"/>
                        <a:t>26 426,16</a:t>
                      </a:r>
                      <a:endParaRPr lang="fr-FR" sz="105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11 426,16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26 426,16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11 426,16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26 426,16</a:t>
                      </a:r>
                      <a:endParaRPr lang="fr-FR" sz="1050">
                        <a:latin typeface="Calibri"/>
                        <a:ea typeface="Times New Roman"/>
                        <a:cs typeface="Arial"/>
                      </a:endParaRPr>
                    </a:p>
                  </a:txBody>
                  <a:tcPr marL="21601" marR="21601" marT="0" marB="0" anchor="b"/>
                </a:tc>
              </a:tr>
              <a:tr h="335019">
                <a:tc>
                  <a:txBody>
                    <a:bodyPr/>
                    <a:lstStyle/>
                    <a:p>
                      <a:pPr>
                        <a:lnSpc>
                          <a:spcPct val="115000"/>
                        </a:lnSpc>
                        <a:spcAft>
                          <a:spcPts val="0"/>
                        </a:spcAft>
                      </a:pPr>
                      <a:r>
                        <a:rPr lang="fr-FR" sz="1600" dirty="0" err="1"/>
                        <a:t>Harvest</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219,2</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8 750,00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8 969,20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dirty="0"/>
                        <a:t>219,2</a:t>
                      </a:r>
                      <a:endParaRPr lang="fr-FR" sz="105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11 800,00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12 019,20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219,2</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13 850,00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14 069,20</a:t>
                      </a:r>
                      <a:endParaRPr lang="fr-FR" sz="1050">
                        <a:latin typeface="Calibri"/>
                        <a:ea typeface="Times New Roman"/>
                        <a:cs typeface="Arial"/>
                      </a:endParaRPr>
                    </a:p>
                  </a:txBody>
                  <a:tcPr marL="21601" marR="21601" marT="0" marB="0" anchor="b"/>
                </a:tc>
              </a:tr>
              <a:tr h="176304">
                <a:tc>
                  <a:txBody>
                    <a:bodyPr/>
                    <a:lstStyle/>
                    <a:p>
                      <a:pPr>
                        <a:lnSpc>
                          <a:spcPct val="115000"/>
                        </a:lnSpc>
                        <a:spcAft>
                          <a:spcPts val="0"/>
                        </a:spcAft>
                      </a:pPr>
                      <a:r>
                        <a:rPr lang="fr-FR" sz="1600" dirty="0"/>
                        <a:t>Transport</a:t>
                      </a:r>
                      <a:endParaRPr lang="fr-FR" sz="160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1601" marR="21601" marT="0" marB="0" anchor="b"/>
                </a:tc>
              </a:tr>
              <a:tr h="352608">
                <a:tc>
                  <a:txBody>
                    <a:bodyPr/>
                    <a:lstStyle/>
                    <a:p>
                      <a:pPr>
                        <a:lnSpc>
                          <a:spcPct val="115000"/>
                        </a:lnSpc>
                        <a:spcAft>
                          <a:spcPts val="0"/>
                        </a:spcAft>
                      </a:pPr>
                      <a:r>
                        <a:rPr lang="fr-FR" sz="1050" dirty="0" err="1"/>
                        <a:t>TotalCosts</a:t>
                      </a:r>
                      <a:r>
                        <a:rPr lang="fr-FR" sz="1050" dirty="0"/>
                        <a:t> (CT)</a:t>
                      </a:r>
                      <a:endParaRPr lang="fr-FR" sz="1050" dirty="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28 301,56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27 150,00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55 451,56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31 942,66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30 800,00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62 742,66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36 843,76</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33 450,00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70 293,76</a:t>
                      </a:r>
                      <a:endParaRPr lang="fr-FR" sz="1050">
                        <a:latin typeface="Calibri"/>
                        <a:ea typeface="Times New Roman"/>
                        <a:cs typeface="Arial"/>
                      </a:endParaRPr>
                    </a:p>
                  </a:txBody>
                  <a:tcPr marL="21601" marR="21601" marT="0" marB="0" anchor="b"/>
                </a:tc>
              </a:tr>
              <a:tr h="186122">
                <a:tc>
                  <a:txBody>
                    <a:bodyPr/>
                    <a:lstStyle/>
                    <a:p>
                      <a:pPr>
                        <a:lnSpc>
                          <a:spcPct val="115000"/>
                        </a:lnSpc>
                        <a:spcAft>
                          <a:spcPts val="0"/>
                        </a:spcAft>
                      </a:pPr>
                      <a:r>
                        <a:rPr lang="fr-FR" sz="1050" dirty="0"/>
                        <a:t>Revenue</a:t>
                      </a:r>
                      <a:endParaRPr lang="fr-FR" sz="1050" dirty="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1601" marR="21601"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1601" marR="21601" marT="0" marB="0"/>
                </a:tc>
              </a:tr>
              <a:tr h="335019">
                <a:tc>
                  <a:txBody>
                    <a:bodyPr/>
                    <a:lstStyle/>
                    <a:p>
                      <a:pPr>
                        <a:lnSpc>
                          <a:spcPct val="115000"/>
                        </a:lnSpc>
                        <a:spcAft>
                          <a:spcPts val="0"/>
                        </a:spcAft>
                      </a:pPr>
                      <a:r>
                        <a:rPr lang="fr-FR" sz="1050"/>
                        <a:t>Grain (ql/ha)</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24,48</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4 500,00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110 175,00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34,5</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4 500,00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155460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41,7</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4 500,00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187635</a:t>
                      </a:r>
                      <a:endParaRPr lang="fr-FR" sz="1050">
                        <a:latin typeface="Calibri"/>
                        <a:ea typeface="Times New Roman"/>
                        <a:cs typeface="Arial"/>
                      </a:endParaRPr>
                    </a:p>
                  </a:txBody>
                  <a:tcPr marL="21601" marR="21601" marT="0" marB="0" anchor="b"/>
                </a:tc>
              </a:tr>
              <a:tr h="223346">
                <a:tc>
                  <a:txBody>
                    <a:bodyPr/>
                    <a:lstStyle/>
                    <a:p>
                      <a:pPr>
                        <a:lnSpc>
                          <a:spcPct val="115000"/>
                        </a:lnSpc>
                        <a:spcAft>
                          <a:spcPts val="0"/>
                        </a:spcAft>
                      </a:pPr>
                      <a:r>
                        <a:rPr lang="fr-FR" sz="1050"/>
                        <a:t>Number of strawball</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114,67</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51 600,00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176,3</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79350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217,3</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450,00</a:t>
                      </a:r>
                      <a:endParaRPr lang="fr-FR" sz="1050">
                        <a:latin typeface="Calibri"/>
                        <a:ea typeface="Times New Roman"/>
                        <a:cs typeface="Arial"/>
                      </a:endParaRPr>
                    </a:p>
                  </a:txBody>
                  <a:tcPr marL="21601" marR="21601" marT="0" marB="0" anchor="b"/>
                </a:tc>
                <a:tc>
                  <a:txBody>
                    <a:bodyPr/>
                    <a:lstStyle/>
                    <a:p>
                      <a:pPr algn="r">
                        <a:lnSpc>
                          <a:spcPct val="115000"/>
                        </a:lnSpc>
                        <a:spcAft>
                          <a:spcPts val="0"/>
                        </a:spcAft>
                      </a:pPr>
                      <a:r>
                        <a:rPr lang="fr-FR" sz="1050"/>
                        <a:t>97800</a:t>
                      </a:r>
                      <a:endParaRPr lang="fr-FR" sz="1050">
                        <a:latin typeface="Calibri"/>
                        <a:ea typeface="Times New Roman"/>
                        <a:cs typeface="Arial"/>
                      </a:endParaRPr>
                    </a:p>
                  </a:txBody>
                  <a:tcPr marL="21601" marR="21601" marT="0" marB="0" anchor="b"/>
                </a:tc>
              </a:tr>
              <a:tr h="352608">
                <a:tc>
                  <a:txBody>
                    <a:bodyPr/>
                    <a:lstStyle/>
                    <a:p>
                      <a:pPr>
                        <a:lnSpc>
                          <a:spcPct val="115000"/>
                        </a:lnSpc>
                        <a:spcAft>
                          <a:spcPts val="0"/>
                        </a:spcAft>
                      </a:pPr>
                      <a:r>
                        <a:rPr lang="fr-FR" sz="1050" b="1" dirty="0"/>
                        <a:t>Total revenue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baseline="30000"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baseline="30000"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gn="r">
                        <a:lnSpc>
                          <a:spcPct val="115000"/>
                        </a:lnSpc>
                        <a:spcAft>
                          <a:spcPts val="0"/>
                        </a:spcAft>
                      </a:pPr>
                      <a:r>
                        <a:rPr lang="fr-FR" sz="1050" b="1" dirty="0"/>
                        <a:t>161 775,00</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gn="r">
                        <a:lnSpc>
                          <a:spcPct val="115000"/>
                        </a:lnSpc>
                        <a:spcAft>
                          <a:spcPts val="0"/>
                        </a:spcAft>
                      </a:pPr>
                      <a:r>
                        <a:rPr lang="fr-FR" sz="1050" b="1" dirty="0"/>
                        <a:t>234 810,00</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gn="r">
                        <a:lnSpc>
                          <a:spcPct val="115000"/>
                        </a:lnSpc>
                        <a:spcAft>
                          <a:spcPts val="0"/>
                        </a:spcAft>
                      </a:pPr>
                      <a:r>
                        <a:rPr lang="fr-FR" sz="1050" b="1" dirty="0"/>
                        <a:t>285 435,00</a:t>
                      </a:r>
                      <a:endParaRPr lang="fr-FR" sz="1050" b="1" dirty="0">
                        <a:latin typeface="Calibri"/>
                        <a:ea typeface="Times New Roman"/>
                        <a:cs typeface="Arial"/>
                      </a:endParaRPr>
                    </a:p>
                  </a:txBody>
                  <a:tcPr marL="21601" marR="21601" marT="0" marB="0" anchor="ctr">
                    <a:solidFill>
                      <a:schemeClr val="bg2">
                        <a:lumMod val="75000"/>
                      </a:schemeClr>
                    </a:solidFill>
                  </a:tcPr>
                </a:tc>
              </a:tr>
              <a:tr h="223346">
                <a:tc>
                  <a:txBody>
                    <a:bodyPr/>
                    <a:lstStyle/>
                    <a:p>
                      <a:pPr>
                        <a:lnSpc>
                          <a:spcPct val="115000"/>
                        </a:lnSpc>
                        <a:spcAft>
                          <a:spcPts val="0"/>
                        </a:spcAft>
                      </a:pPr>
                      <a:r>
                        <a:rPr lang="fr-FR" sz="1050" b="1" dirty="0"/>
                        <a:t> Net </a:t>
                      </a:r>
                      <a:r>
                        <a:rPr lang="fr-FR" sz="1050" b="1" dirty="0" err="1"/>
                        <a:t>returns</a:t>
                      </a:r>
                      <a:r>
                        <a:rPr lang="fr-FR" sz="1050" b="1" dirty="0"/>
                        <a:t> (RN)</a:t>
                      </a:r>
                      <a:endParaRPr lang="fr-FR" sz="1050" b="1" dirty="0">
                        <a:latin typeface="Calibri"/>
                        <a:ea typeface="Times New Roman"/>
                        <a:cs typeface="Arial"/>
                      </a:endParaRPr>
                    </a:p>
                  </a:txBody>
                  <a:tcPr marL="21601" marR="21601" marT="0" marB="0" anchor="ctr">
                    <a:solidFill>
                      <a:schemeClr val="bg2">
                        <a:lumMod val="75000"/>
                      </a:schemeClr>
                    </a:solidFill>
                  </a:tcPr>
                </a:tc>
                <a:tc gridSpan="3">
                  <a:txBody>
                    <a:bodyPr/>
                    <a:lstStyle/>
                    <a:p>
                      <a:pPr algn="r">
                        <a:lnSpc>
                          <a:spcPct val="115000"/>
                        </a:lnSpc>
                        <a:spcAft>
                          <a:spcPts val="0"/>
                        </a:spcAft>
                      </a:pPr>
                      <a:r>
                        <a:rPr lang="fr-FR" sz="1050" b="1" dirty="0"/>
                        <a:t>106 323,44</a:t>
                      </a:r>
                      <a:endParaRPr lang="fr-FR" sz="1050" b="1" dirty="0">
                        <a:latin typeface="Calibri"/>
                        <a:ea typeface="Times New Roman"/>
                        <a:cs typeface="Arial"/>
                      </a:endParaRPr>
                    </a:p>
                  </a:txBody>
                  <a:tcPr marL="21601" marR="21601" marT="0" marB="0" anchor="ctr">
                    <a:solidFill>
                      <a:schemeClr val="bg2">
                        <a:lumMod val="75000"/>
                      </a:schemeClr>
                    </a:solidFill>
                  </a:tcPr>
                </a:tc>
                <a:tc hMerge="1">
                  <a:txBody>
                    <a:bodyPr/>
                    <a:lstStyle/>
                    <a:p>
                      <a:endParaRPr lang="fr-FR"/>
                    </a:p>
                  </a:txBody>
                  <a:tcPr/>
                </a:tc>
                <a:tc hMerge="1">
                  <a:txBody>
                    <a:bodyPr/>
                    <a:lstStyle/>
                    <a:p>
                      <a:endParaRPr lang="fr-FR"/>
                    </a:p>
                  </a:txBody>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nSpc>
                          <a:spcPct val="115000"/>
                        </a:lnSpc>
                        <a:spcAft>
                          <a:spcPts val="0"/>
                        </a:spcAft>
                      </a:pPr>
                      <a:r>
                        <a:rPr lang="fr-FR" sz="1050" b="1" dirty="0"/>
                        <a:t> </a:t>
                      </a:r>
                      <a:endParaRPr lang="fr-FR" sz="1050" b="1" dirty="0">
                        <a:latin typeface="Calibri"/>
                        <a:ea typeface="Times New Roman"/>
                        <a:cs typeface="Arial"/>
                      </a:endParaRPr>
                    </a:p>
                  </a:txBody>
                  <a:tcPr marL="21601" marR="21601" marT="0" marB="0" anchor="ctr">
                    <a:solidFill>
                      <a:schemeClr val="bg2">
                        <a:lumMod val="75000"/>
                      </a:schemeClr>
                    </a:solidFill>
                  </a:tcPr>
                </a:tc>
                <a:tc>
                  <a:txBody>
                    <a:bodyPr/>
                    <a:lstStyle/>
                    <a:p>
                      <a:pPr algn="r">
                        <a:lnSpc>
                          <a:spcPct val="115000"/>
                        </a:lnSpc>
                        <a:spcAft>
                          <a:spcPts val="0"/>
                        </a:spcAft>
                      </a:pPr>
                      <a:r>
                        <a:rPr lang="fr-FR" sz="1050" b="1" dirty="0"/>
                        <a:t>172 067,34</a:t>
                      </a:r>
                      <a:endParaRPr lang="fr-FR" sz="1050" b="1" dirty="0">
                        <a:latin typeface="Calibri"/>
                        <a:ea typeface="Times New Roman"/>
                        <a:cs typeface="Arial"/>
                      </a:endParaRPr>
                    </a:p>
                  </a:txBody>
                  <a:tcPr marL="21601" marR="21601" marT="0" marB="0" anchor="ctr">
                    <a:solidFill>
                      <a:schemeClr val="bg2">
                        <a:lumMod val="75000"/>
                      </a:schemeClr>
                    </a:solidFill>
                  </a:tcPr>
                </a:tc>
                <a:tc gridSpan="3">
                  <a:txBody>
                    <a:bodyPr/>
                    <a:lstStyle/>
                    <a:p>
                      <a:pPr algn="r">
                        <a:lnSpc>
                          <a:spcPct val="115000"/>
                        </a:lnSpc>
                        <a:spcAft>
                          <a:spcPts val="0"/>
                        </a:spcAft>
                      </a:pPr>
                      <a:r>
                        <a:rPr lang="fr-FR" sz="1050" b="1" dirty="0"/>
                        <a:t>215 141,24</a:t>
                      </a:r>
                      <a:endParaRPr lang="fr-FR" sz="1050" b="1" dirty="0">
                        <a:latin typeface="Calibri"/>
                        <a:ea typeface="Times New Roman"/>
                        <a:cs typeface="Arial"/>
                      </a:endParaRPr>
                    </a:p>
                  </a:txBody>
                  <a:tcPr marL="21601" marR="21601" marT="0" marB="0" anchor="ctr">
                    <a:solidFill>
                      <a:schemeClr val="bg2">
                        <a:lumMod val="75000"/>
                      </a:schemeClr>
                    </a:solidFill>
                  </a:tcPr>
                </a:tc>
                <a:tc hMerge="1">
                  <a:txBody>
                    <a:bodyPr/>
                    <a:lstStyle/>
                    <a:p>
                      <a:endParaRPr lang="fr-FR"/>
                    </a:p>
                  </a:txBody>
                  <a:tcPr/>
                </a:tc>
                <a:tc hMerge="1">
                  <a:txBody>
                    <a:bodyPr/>
                    <a:lstStyle/>
                    <a:p>
                      <a:endParaRPr lang="fr-FR"/>
                    </a:p>
                  </a:txBody>
                  <a:tcPr/>
                </a:tc>
              </a:tr>
              <a:tr h="186122">
                <a:tc>
                  <a:txBody>
                    <a:bodyPr/>
                    <a:lstStyle/>
                    <a:p>
                      <a:pPr>
                        <a:lnSpc>
                          <a:spcPct val="115000"/>
                        </a:lnSpc>
                        <a:spcAft>
                          <a:spcPts val="0"/>
                        </a:spcAft>
                      </a:pPr>
                      <a:r>
                        <a:rPr lang="fr-FR" sz="1050" baseline="30000"/>
                        <a:t>% change (RN) (2-1/1)</a:t>
                      </a:r>
                      <a:endParaRPr lang="fr-FR" sz="1050">
                        <a:latin typeface="Calibri"/>
                        <a:ea typeface="Times New Roman"/>
                        <a:cs typeface="Arial"/>
                      </a:endParaRPr>
                    </a:p>
                  </a:txBody>
                  <a:tcPr marL="21601" marR="21601" marT="0" marB="0" anchor="b"/>
                </a:tc>
                <a:tc gridSpan="3">
                  <a:txBody>
                    <a:bodyPr/>
                    <a:lstStyle/>
                    <a:p>
                      <a:pPr>
                        <a:lnSpc>
                          <a:spcPct val="115000"/>
                        </a:lnSpc>
                      </a:pPr>
                      <a:endParaRPr lang="fr-FR" sz="1050">
                        <a:latin typeface="Calibri"/>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62%</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dirty="0">
                        <a:solidFill>
                          <a:srgbClr val="000000"/>
                        </a:solidFill>
                        <a:latin typeface="Arial"/>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186122">
                <a:tc>
                  <a:txBody>
                    <a:bodyPr/>
                    <a:lstStyle/>
                    <a:p>
                      <a:pPr>
                        <a:lnSpc>
                          <a:spcPct val="115000"/>
                        </a:lnSpc>
                        <a:spcAft>
                          <a:spcPts val="0"/>
                        </a:spcAft>
                      </a:pPr>
                      <a:r>
                        <a:rPr lang="fr-FR" sz="1050" baseline="30000"/>
                        <a:t>% change (RN) (3-1/1)</a:t>
                      </a:r>
                      <a:endParaRPr lang="fr-FR" sz="1050">
                        <a:latin typeface="Calibri"/>
                        <a:ea typeface="Times New Roman"/>
                        <a:cs typeface="Arial"/>
                      </a:endParaRPr>
                    </a:p>
                  </a:txBody>
                  <a:tcPr marL="21601" marR="21601" marT="0" marB="0" anchor="b"/>
                </a:tc>
                <a:tc gridSpan="3">
                  <a:txBody>
                    <a:bodyPr/>
                    <a:lstStyle/>
                    <a:p>
                      <a:pPr>
                        <a:lnSpc>
                          <a:spcPct val="115000"/>
                        </a:lnSpc>
                      </a:pPr>
                      <a:endParaRPr lang="fr-FR" sz="1050">
                        <a:latin typeface="Calibri"/>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 102%</a:t>
                      </a:r>
                      <a:endParaRPr lang="fr-FR" sz="1050" dirty="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186122">
                <a:tc>
                  <a:txBody>
                    <a:bodyPr/>
                    <a:lstStyle/>
                    <a:p>
                      <a:pPr>
                        <a:lnSpc>
                          <a:spcPct val="115000"/>
                        </a:lnSpc>
                        <a:spcAft>
                          <a:spcPts val="0"/>
                        </a:spcAft>
                      </a:pPr>
                      <a:r>
                        <a:rPr lang="fr-FR" sz="1050" baseline="30000"/>
                        <a:t>% change (RN)(3-2/2)</a:t>
                      </a:r>
                      <a:endParaRPr lang="fr-FR" sz="1050">
                        <a:latin typeface="Calibri"/>
                        <a:ea typeface="Times New Roman"/>
                        <a:cs typeface="Arial"/>
                      </a:endParaRPr>
                    </a:p>
                  </a:txBody>
                  <a:tcPr marL="21601" marR="21601" marT="0" marB="0" anchor="b"/>
                </a:tc>
                <a:tc gridSpan="3">
                  <a:txBody>
                    <a:bodyPr/>
                    <a:lstStyle/>
                    <a:p>
                      <a:pPr>
                        <a:lnSpc>
                          <a:spcPct val="115000"/>
                        </a:lnSpc>
                      </a:pPr>
                      <a:endParaRPr lang="fr-FR" sz="1050">
                        <a:latin typeface="Calibri"/>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25%</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267965">
                <a:tc>
                  <a:txBody>
                    <a:bodyPr/>
                    <a:lstStyle/>
                    <a:p>
                      <a:pPr>
                        <a:lnSpc>
                          <a:spcPct val="115000"/>
                        </a:lnSpc>
                        <a:spcAft>
                          <a:spcPts val="0"/>
                        </a:spcAft>
                      </a:pPr>
                      <a:r>
                        <a:rPr lang="fr-FR" sz="1050"/>
                        <a:t>% change (CT) (2-1/1)</a:t>
                      </a:r>
                      <a:endParaRPr lang="fr-FR" sz="1050">
                        <a:latin typeface="Calibri"/>
                        <a:ea typeface="Times New Roman"/>
                        <a:cs typeface="Arial"/>
                      </a:endParaRPr>
                    </a:p>
                  </a:txBody>
                  <a:tcPr marL="21601" marR="21601" marT="0" marB="0" anchor="b"/>
                </a:tc>
                <a:tc gridSpan="3">
                  <a:txBody>
                    <a:bodyPr/>
                    <a:lstStyle/>
                    <a:p>
                      <a:pPr algn="r">
                        <a:lnSpc>
                          <a:spcPct val="115000"/>
                        </a:lnSpc>
                        <a:spcAft>
                          <a:spcPts val="0"/>
                        </a:spcAft>
                      </a:pPr>
                      <a:r>
                        <a:rPr lang="fr-FR" sz="1050" dirty="0"/>
                        <a:t> </a:t>
                      </a:r>
                      <a:endParaRPr lang="fr-FR" sz="1050" dirty="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13%</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352608">
                <a:tc>
                  <a:txBody>
                    <a:bodyPr/>
                    <a:lstStyle/>
                    <a:p>
                      <a:pPr>
                        <a:lnSpc>
                          <a:spcPct val="115000"/>
                        </a:lnSpc>
                        <a:spcAft>
                          <a:spcPts val="0"/>
                        </a:spcAft>
                      </a:pPr>
                      <a:r>
                        <a:rPr lang="fr-FR" sz="1050"/>
                        <a:t>% change (CT) (3-1/1)</a:t>
                      </a:r>
                      <a:endParaRPr lang="fr-FR" sz="1050">
                        <a:latin typeface="Calibri"/>
                        <a:ea typeface="Times New Roman"/>
                        <a:cs typeface="Arial"/>
                      </a:endParaRPr>
                    </a:p>
                  </a:txBody>
                  <a:tcPr marL="21601" marR="21601" marT="0" marB="0" anchor="b"/>
                </a:tc>
                <a:tc gridSpan="3">
                  <a:txBody>
                    <a:bodyPr/>
                    <a:lstStyle/>
                    <a:p>
                      <a:pPr algn="r">
                        <a:lnSpc>
                          <a:spcPct val="115000"/>
                        </a:lnSpc>
                        <a:spcAft>
                          <a:spcPts val="0"/>
                        </a:spcAft>
                      </a:pPr>
                      <a:r>
                        <a:rPr lang="fr-FR" sz="1050" dirty="0"/>
                        <a:t> </a:t>
                      </a:r>
                      <a:endParaRPr lang="fr-FR" sz="1050" dirty="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27%</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352608">
                <a:tc>
                  <a:txBody>
                    <a:bodyPr/>
                    <a:lstStyle/>
                    <a:p>
                      <a:pPr>
                        <a:lnSpc>
                          <a:spcPct val="115000"/>
                        </a:lnSpc>
                        <a:spcAft>
                          <a:spcPts val="0"/>
                        </a:spcAft>
                      </a:pPr>
                      <a:r>
                        <a:rPr lang="fr-FR" sz="1050"/>
                        <a:t>% change (CT)3-2/2)</a:t>
                      </a:r>
                      <a:endParaRPr lang="fr-FR" sz="1050">
                        <a:latin typeface="Calibri"/>
                        <a:ea typeface="Times New Roman"/>
                        <a:cs typeface="Arial"/>
                      </a:endParaRPr>
                    </a:p>
                  </a:txBody>
                  <a:tcPr marL="21601" marR="21601" marT="0" marB="0" anchor="b"/>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12%</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176304">
                <a:tc>
                  <a:txBody>
                    <a:bodyPr/>
                    <a:lstStyle/>
                    <a:p>
                      <a:pPr>
                        <a:lnSpc>
                          <a:spcPct val="115000"/>
                        </a:lnSpc>
                        <a:spcAft>
                          <a:spcPts val="0"/>
                        </a:spcAft>
                      </a:pPr>
                      <a:r>
                        <a:rPr lang="fr-FR" sz="1050"/>
                        <a:t>IRR (2/1)</a:t>
                      </a:r>
                      <a:endParaRPr lang="fr-FR" sz="1050">
                        <a:latin typeface="Calibri"/>
                        <a:ea typeface="Times New Roman"/>
                        <a:cs typeface="Arial"/>
                      </a:endParaRPr>
                    </a:p>
                  </a:txBody>
                  <a:tcPr marL="21601" marR="21601" marT="0" marB="0" anchor="ct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4,8</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176304">
                <a:tc>
                  <a:txBody>
                    <a:bodyPr/>
                    <a:lstStyle/>
                    <a:p>
                      <a:pPr>
                        <a:lnSpc>
                          <a:spcPct val="115000"/>
                        </a:lnSpc>
                        <a:spcAft>
                          <a:spcPts val="0"/>
                        </a:spcAft>
                      </a:pPr>
                      <a:r>
                        <a:rPr lang="fr-FR" sz="1050"/>
                        <a:t>IRR (3/1)</a:t>
                      </a:r>
                      <a:endParaRPr lang="fr-FR" sz="1050">
                        <a:latin typeface="Calibri"/>
                        <a:ea typeface="Times New Roman"/>
                        <a:cs typeface="Arial"/>
                      </a:endParaRPr>
                    </a:p>
                  </a:txBody>
                  <a:tcPr marL="21601" marR="21601" marT="0" marB="0" anchor="ctr"/>
                </a:tc>
                <a:tc gridSpan="3">
                  <a:txBody>
                    <a:bodyPr/>
                    <a:lstStyle/>
                    <a:p>
                      <a:pPr algn="r">
                        <a:lnSpc>
                          <a:spcPct val="115000"/>
                        </a:lnSpc>
                        <a:spcAft>
                          <a:spcPts val="0"/>
                        </a:spcAft>
                      </a:pPr>
                      <a:r>
                        <a:rPr lang="fr-FR" sz="1050" dirty="0"/>
                        <a:t> </a:t>
                      </a:r>
                      <a:endParaRPr lang="fr-FR" sz="1050" dirty="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3,8</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176304">
                <a:tc>
                  <a:txBody>
                    <a:bodyPr/>
                    <a:lstStyle/>
                    <a:p>
                      <a:pPr>
                        <a:lnSpc>
                          <a:spcPct val="115000"/>
                        </a:lnSpc>
                        <a:spcAft>
                          <a:spcPts val="0"/>
                        </a:spcAft>
                      </a:pPr>
                      <a:r>
                        <a:rPr lang="fr-FR" sz="1050"/>
                        <a:t>IRR(3/2)</a:t>
                      </a:r>
                      <a:endParaRPr lang="fr-FR" sz="1050">
                        <a:latin typeface="Calibri"/>
                        <a:ea typeface="Times New Roman"/>
                        <a:cs typeface="Arial"/>
                      </a:endParaRPr>
                    </a:p>
                  </a:txBody>
                  <a:tcPr marL="21601" marR="21601" marT="0" marB="0" anchor="ct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2,1</a:t>
                      </a:r>
                      <a:endParaRPr lang="fr-FR" sz="1050">
                        <a:latin typeface="Calibri"/>
                        <a:ea typeface="Times New Roman"/>
                        <a:cs typeface="Arial"/>
                      </a:endParaRPr>
                    </a:p>
                  </a:txBody>
                  <a:tcPr marL="21601" marR="21601" marT="0" marB="0" anchor="b"/>
                </a:tc>
                <a:tc hMerge="1">
                  <a:txBody>
                    <a:bodyPr/>
                    <a:lstStyle/>
                    <a:p>
                      <a:endParaRPr lang="fr-FR"/>
                    </a:p>
                  </a:txBody>
                  <a:tcPr/>
                </a:tc>
                <a:tc hMerge="1">
                  <a:txBody>
                    <a:bodyPr/>
                    <a:lstStyle/>
                    <a:p>
                      <a:endParaRPr lang="fr-FR"/>
                    </a:p>
                  </a:txBody>
                  <a:tcPr/>
                </a:tc>
              </a:tr>
              <a:tr h="352608">
                <a:tc>
                  <a:txBody>
                    <a:bodyPr/>
                    <a:lstStyle/>
                    <a:p>
                      <a:pPr>
                        <a:lnSpc>
                          <a:spcPct val="115000"/>
                        </a:lnSpc>
                        <a:spcAft>
                          <a:spcPts val="0"/>
                        </a:spcAft>
                      </a:pPr>
                      <a:r>
                        <a:rPr lang="en-US" sz="1050" b="1" dirty="0"/>
                        <a:t>Benefit-Cost Ratio-BCR</a:t>
                      </a:r>
                      <a:endParaRPr lang="fr-FR" sz="1050" b="1" dirty="0">
                        <a:latin typeface="Calibri"/>
                        <a:ea typeface="Times New Roman"/>
                        <a:cs typeface="Arial"/>
                      </a:endParaRPr>
                    </a:p>
                  </a:txBody>
                  <a:tcPr marL="21601" marR="21601" marT="0" marB="0" anchor="ctr">
                    <a:solidFill>
                      <a:schemeClr val="bg2">
                        <a:lumMod val="75000"/>
                      </a:schemeClr>
                    </a:solidFill>
                  </a:tcPr>
                </a:tc>
                <a:tc gridSpan="3">
                  <a:txBody>
                    <a:bodyPr/>
                    <a:lstStyle/>
                    <a:p>
                      <a:pPr algn="r">
                        <a:lnSpc>
                          <a:spcPct val="115000"/>
                        </a:lnSpc>
                        <a:spcAft>
                          <a:spcPts val="0"/>
                        </a:spcAft>
                      </a:pPr>
                      <a:r>
                        <a:rPr lang="fr-FR" sz="1050" b="1" dirty="0"/>
                        <a:t>2,9</a:t>
                      </a:r>
                      <a:endParaRPr lang="fr-FR" sz="1050" b="1" dirty="0">
                        <a:latin typeface="Calibri"/>
                        <a:ea typeface="Times New Roman"/>
                        <a:cs typeface="Arial"/>
                      </a:endParaRPr>
                    </a:p>
                  </a:txBody>
                  <a:tcPr marL="21601" marR="21601"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3,7</a:t>
                      </a:r>
                      <a:endParaRPr lang="fr-FR" sz="1050" b="1" dirty="0">
                        <a:latin typeface="Calibri"/>
                        <a:ea typeface="Times New Roman"/>
                        <a:cs typeface="Arial"/>
                      </a:endParaRPr>
                    </a:p>
                  </a:txBody>
                  <a:tcPr marL="21601" marR="21601"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 4,1</a:t>
                      </a:r>
                      <a:endParaRPr lang="fr-FR" sz="1050" b="1" dirty="0">
                        <a:latin typeface="Calibri"/>
                        <a:ea typeface="Times New Roman"/>
                        <a:cs typeface="Arial"/>
                      </a:endParaRPr>
                    </a:p>
                  </a:txBody>
                  <a:tcPr marL="21601" marR="21601" marT="0" marB="0" anchor="ctr">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3" name="ZoneTexte 2"/>
          <p:cNvSpPr txBox="1"/>
          <p:nvPr/>
        </p:nvSpPr>
        <p:spPr>
          <a:xfrm>
            <a:off x="571472" y="0"/>
            <a:ext cx="6357982" cy="461665"/>
          </a:xfrm>
          <a:prstGeom prst="rect">
            <a:avLst/>
          </a:prstGeom>
          <a:noFill/>
        </p:spPr>
        <p:txBody>
          <a:bodyPr wrap="square" rtlCol="0">
            <a:spAutoFit/>
          </a:bodyPr>
          <a:lstStyle/>
          <a:p>
            <a:endParaRPr lang="fr-FR" dirty="0"/>
          </a:p>
        </p:txBody>
      </p:sp>
      <p:sp>
        <p:nvSpPr>
          <p:cNvPr id="138241" name="Rectangle 1"/>
          <p:cNvSpPr>
            <a:spLocks noChangeArrowheads="1"/>
          </p:cNvSpPr>
          <p:nvPr/>
        </p:nvSpPr>
        <p:spPr bwMode="auto">
          <a:xfrm>
            <a:off x="0" y="0"/>
            <a:ext cx="7985712"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E</a:t>
            </a: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conomic evaluation of wheat weed control under conservation agriculture (Ain Khadra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0865232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817851044"/>
              </p:ext>
            </p:extLst>
          </p:nvPr>
        </p:nvGraphicFramePr>
        <p:xfrm>
          <a:off x="250948" y="608590"/>
          <a:ext cx="8893052" cy="6204786"/>
        </p:xfrm>
        <a:graphic>
          <a:graphicData uri="http://schemas.openxmlformats.org/drawingml/2006/table">
            <a:tbl>
              <a:tblPr>
                <a:tableStyleId>{3C2FFA5D-87B4-456A-9821-1D502468CF0F}</a:tableStyleId>
              </a:tblPr>
              <a:tblGrid>
                <a:gridCol w="1296716"/>
                <a:gridCol w="635497"/>
                <a:gridCol w="790159"/>
                <a:gridCol w="793702"/>
                <a:gridCol w="790159"/>
                <a:gridCol w="967324"/>
                <a:gridCol w="965554"/>
                <a:gridCol w="965554"/>
                <a:gridCol w="790159"/>
                <a:gridCol w="898228"/>
              </a:tblGrid>
              <a:tr h="233849">
                <a:tc>
                  <a:txBody>
                    <a:bodyPr/>
                    <a:lstStyle/>
                    <a:p>
                      <a:pPr>
                        <a:lnSpc>
                          <a:spcPct val="115000"/>
                        </a:lnSpc>
                        <a:spcAft>
                          <a:spcPts val="0"/>
                        </a:spcAft>
                      </a:pPr>
                      <a:r>
                        <a:rPr lang="fr-FR" sz="1050" baseline="30000" dirty="0"/>
                        <a:t>OULED MANSOUR</a:t>
                      </a:r>
                      <a:endParaRPr lang="fr-FR" sz="1100" dirty="0">
                        <a:latin typeface="Calibri"/>
                        <a:ea typeface="Times New Roman"/>
                        <a:cs typeface="Arial"/>
                      </a:endParaRPr>
                    </a:p>
                  </a:txBody>
                  <a:tcPr marL="24100" marR="24100" marT="0" marB="0" anchor="b"/>
                </a:tc>
                <a:tc gridSpan="3">
                  <a:txBody>
                    <a:bodyPr/>
                    <a:lstStyle/>
                    <a:p>
                      <a:pPr algn="ctr">
                        <a:lnSpc>
                          <a:spcPct val="115000"/>
                        </a:lnSpc>
                        <a:spcAft>
                          <a:spcPts val="0"/>
                        </a:spcAft>
                      </a:pPr>
                      <a:r>
                        <a:rPr lang="fr-FR" sz="1050" baseline="30000"/>
                        <a:t>sans désherbage (1)</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Un désherbage (2)</a:t>
                      </a:r>
                      <a:endParaRPr lang="fr-FR" sz="1100">
                        <a:latin typeface="Calibri"/>
                        <a:ea typeface="Times New Roman"/>
                        <a:cs typeface="Arial"/>
                      </a:endParaRPr>
                    </a:p>
                  </a:txBody>
                  <a:tcPr marL="24100" marR="24100" marT="0" marB="0" anchor="b"/>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Deux désherbages (3)</a:t>
                      </a:r>
                      <a:endParaRPr lang="fr-FR" sz="1100">
                        <a:latin typeface="Calibri"/>
                        <a:ea typeface="Times New Roman"/>
                        <a:cs typeface="Arial"/>
                      </a:endParaRPr>
                    </a:p>
                  </a:txBody>
                  <a:tcPr marL="24100" marR="24100" marT="0" marB="0" anchor="b"/>
                </a:tc>
                <a:tc hMerge="1">
                  <a:txBody>
                    <a:bodyPr/>
                    <a:lstStyle/>
                    <a:p>
                      <a:endParaRPr lang="fr-FR"/>
                    </a:p>
                  </a:txBody>
                  <a:tcPr/>
                </a:tc>
                <a:tc hMerge="1">
                  <a:txBody>
                    <a:bodyPr/>
                    <a:lstStyle/>
                    <a:p>
                      <a:endParaRPr lang="fr-FR"/>
                    </a:p>
                  </a:txBody>
                  <a:tcPr/>
                </a:tc>
              </a:tr>
              <a:tr h="233849">
                <a:tc>
                  <a:txBody>
                    <a:bodyPr/>
                    <a:lstStyle/>
                    <a:p>
                      <a:pPr algn="ctr">
                        <a:lnSpc>
                          <a:spcPct val="115000"/>
                        </a:lnSpc>
                        <a:spcAft>
                          <a:spcPts val="0"/>
                        </a:spcAft>
                      </a:pPr>
                      <a:r>
                        <a:rPr lang="fr-FR" sz="1050" baseline="30000" dirty="0"/>
                        <a:t>Charges</a:t>
                      </a:r>
                      <a:endParaRPr lang="fr-FR" sz="1100" dirty="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dirty="0"/>
                        <a:t>Supply</a:t>
                      </a:r>
                      <a:endParaRPr lang="fr-FR" sz="1100" dirty="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Labor</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Operationcosts (DZD)</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Supply</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Labor</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Operationcosts (DZD)</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Supply</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Labor</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Operationcosts (DZD)</a:t>
                      </a:r>
                      <a:endParaRPr lang="fr-FR" sz="1100">
                        <a:latin typeface="Calibri"/>
                        <a:ea typeface="Times New Roman"/>
                        <a:cs typeface="Arial"/>
                      </a:endParaRPr>
                    </a:p>
                  </a:txBody>
                  <a:tcPr marL="24100" marR="24100" marT="0" marB="0"/>
                </a:tc>
              </a:tr>
              <a:tr h="280620">
                <a:tc>
                  <a:txBody>
                    <a:bodyPr/>
                    <a:lstStyle/>
                    <a:p>
                      <a:pPr>
                        <a:lnSpc>
                          <a:spcPct val="115000"/>
                        </a:lnSpc>
                        <a:spcAft>
                          <a:spcPts val="0"/>
                        </a:spcAft>
                      </a:pPr>
                      <a:r>
                        <a:rPr lang="fr-FR" sz="1050" dirty="0" err="1"/>
                        <a:t>Sowing</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6 423,30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2 000,00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8 423,30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6 423,30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2 000,00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8 423,30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6 423,30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2 000,00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8 423,30</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Weed control</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 </a:t>
                      </a:r>
                      <a:endParaRPr lang="fr-FR" sz="1100" dirty="0">
                        <a:latin typeface="Calibri"/>
                        <a:ea typeface="Times New Roman"/>
                        <a:cs typeface="Arial"/>
                      </a:endParaRPr>
                    </a:p>
                  </a:txBody>
                  <a:tcPr marL="24100" marR="24100" marT="0" marB="0" anchor="b"/>
                </a:tc>
                <a:tc>
                  <a:txBody>
                    <a:bodyPr/>
                    <a:lstStyle/>
                    <a:p>
                      <a:pPr>
                        <a:lnSpc>
                          <a:spcPct val="115000"/>
                        </a:lnSpc>
                      </a:pPr>
                      <a:endParaRPr lang="fr-FR" sz="1100" dirty="0">
                        <a:latin typeface="Calibri"/>
                        <a:cs typeface="Arial"/>
                      </a:endParaRPr>
                    </a:p>
                  </a:txBody>
                  <a:tcPr marL="24100" marR="24100" marT="0" marB="0" anchor="b"/>
                </a:tc>
                <a:tc>
                  <a:txBody>
                    <a:bodyPr/>
                    <a:lstStyle/>
                    <a:p>
                      <a:pPr algn="r">
                        <a:lnSpc>
                          <a:spcPct val="115000"/>
                        </a:lnSpc>
                        <a:spcAft>
                          <a:spcPts val="0"/>
                        </a:spcAft>
                      </a:pPr>
                      <a:r>
                        <a:rPr lang="fr-FR" sz="1050"/>
                        <a:t>3641,1</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4 241,10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8542,2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1 200,00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9 742,20</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Fertilisation</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10 041,10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10 641,10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10 041,10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10 641,10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10 041,10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10 641,10</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Irrigation</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6 563,52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9 000,00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6 563,52</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9 000,00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6 563,52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9 000,00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Harvest</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8 850,00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9 069,20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9 300,00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9 519,20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12 600,00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12 819,20</a:t>
                      </a:r>
                      <a:endParaRPr lang="fr-FR" sz="1100">
                        <a:latin typeface="Calibri"/>
                        <a:ea typeface="Times New Roman"/>
                        <a:cs typeface="Arial"/>
                      </a:endParaRPr>
                    </a:p>
                  </a:txBody>
                  <a:tcPr marL="24100" marR="24100" marT="0" marB="0" anchor="b"/>
                </a:tc>
              </a:tr>
              <a:tr h="190639">
                <a:tc>
                  <a:txBody>
                    <a:bodyPr/>
                    <a:lstStyle/>
                    <a:p>
                      <a:pPr>
                        <a:lnSpc>
                          <a:spcPct val="115000"/>
                        </a:lnSpc>
                        <a:spcAft>
                          <a:spcPts val="0"/>
                        </a:spcAft>
                      </a:pPr>
                      <a:r>
                        <a:rPr lang="fr-FR" sz="1050"/>
                        <a:t>Transport</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991,8</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800</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991,8</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991,8</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Total Costs (CT)</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23 438,92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21 250,00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44 688,92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27 080,02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22 300,00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49 380,02</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31 981,12</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26 200,00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58 181,12</a:t>
                      </a:r>
                      <a:endParaRPr lang="fr-FR" sz="1100">
                        <a:latin typeface="Calibri"/>
                        <a:ea typeface="Times New Roman"/>
                        <a:cs typeface="Arial"/>
                      </a:endParaRPr>
                    </a:p>
                  </a:txBody>
                  <a:tcPr marL="24100" marR="24100" marT="0" marB="0" anchor="b"/>
                </a:tc>
              </a:tr>
              <a:tr h="190639">
                <a:tc>
                  <a:txBody>
                    <a:bodyPr/>
                    <a:lstStyle/>
                    <a:p>
                      <a:pPr>
                        <a:lnSpc>
                          <a:spcPct val="115000"/>
                        </a:lnSpc>
                        <a:spcAft>
                          <a:spcPts val="0"/>
                        </a:spcAft>
                      </a:pPr>
                      <a:r>
                        <a:rPr lang="fr-FR" sz="1050"/>
                        <a:t>Revenue</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Quantity</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Total</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Puantity</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dirty="0"/>
                        <a:t>Total</a:t>
                      </a:r>
                      <a:endParaRPr lang="fr-FR" sz="1100" dirty="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Quantity</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4100" marR="24100" marT="0" marB="0"/>
                </a:tc>
                <a:tc>
                  <a:txBody>
                    <a:bodyPr/>
                    <a:lstStyle/>
                    <a:p>
                      <a:pPr algn="ctr">
                        <a:lnSpc>
                          <a:spcPct val="115000"/>
                        </a:lnSpc>
                        <a:spcAft>
                          <a:spcPts val="0"/>
                        </a:spcAft>
                      </a:pPr>
                      <a:r>
                        <a:rPr lang="fr-FR" sz="1050" baseline="30000"/>
                        <a:t>Total</a:t>
                      </a:r>
                      <a:endParaRPr lang="fr-FR" sz="1100">
                        <a:latin typeface="Calibri"/>
                        <a:ea typeface="Times New Roman"/>
                        <a:cs typeface="Arial"/>
                      </a:endParaRPr>
                    </a:p>
                  </a:txBody>
                  <a:tcPr marL="24100" marR="24100" marT="0" marB="0"/>
                </a:tc>
              </a:tr>
              <a:tr h="280620">
                <a:tc>
                  <a:txBody>
                    <a:bodyPr/>
                    <a:lstStyle/>
                    <a:p>
                      <a:pPr>
                        <a:lnSpc>
                          <a:spcPct val="115000"/>
                        </a:lnSpc>
                        <a:spcAft>
                          <a:spcPts val="0"/>
                        </a:spcAft>
                      </a:pPr>
                      <a:r>
                        <a:rPr lang="fr-FR" sz="1050"/>
                        <a:t>Grain (ql/ha)</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17,99</a:t>
                      </a:r>
                      <a:endParaRPr lang="fr-FR" sz="1100">
                        <a:latin typeface="Calibri"/>
                        <a:ea typeface="Times New Roman"/>
                        <a:cs typeface="Arial"/>
                      </a:endParaRPr>
                    </a:p>
                  </a:txBody>
                  <a:tcPr marL="24100" marR="24100" marT="0" marB="0"/>
                </a:tc>
                <a:tc>
                  <a:txBody>
                    <a:bodyPr/>
                    <a:lstStyle/>
                    <a:p>
                      <a:pPr algn="r">
                        <a:lnSpc>
                          <a:spcPct val="115000"/>
                        </a:lnSpc>
                        <a:spcAft>
                          <a:spcPts val="0"/>
                        </a:spcAft>
                      </a:pPr>
                      <a:r>
                        <a:rPr lang="fr-FR" sz="1050"/>
                        <a:t>4 500,00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80 955,00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38,37</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4 500,00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172665</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58,81</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4 500,00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264645</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a:t>Number of strawball</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117</a:t>
                      </a:r>
                      <a:endParaRPr lang="fr-FR" sz="1100">
                        <a:latin typeface="Calibri"/>
                        <a:ea typeface="Times New Roman"/>
                        <a:cs typeface="Arial"/>
                      </a:endParaRPr>
                    </a:p>
                  </a:txBody>
                  <a:tcPr marL="24100" marR="24100" marT="0" marB="0"/>
                </a:tc>
                <a:tc>
                  <a:txBody>
                    <a:bodyPr/>
                    <a:lstStyle/>
                    <a:p>
                      <a:pPr algn="r">
                        <a:lnSpc>
                          <a:spcPct val="115000"/>
                        </a:lnSpc>
                        <a:spcAft>
                          <a:spcPts val="0"/>
                        </a:spcAft>
                      </a:pPr>
                      <a:r>
                        <a:rPr lang="fr-FR" sz="1050"/>
                        <a:t>450,00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52 650,00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126</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56700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dirty="0"/>
                        <a:t>192</a:t>
                      </a:r>
                      <a:endParaRPr lang="fr-FR" sz="1100" dirty="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450,00</a:t>
                      </a:r>
                      <a:endParaRPr lang="fr-FR" sz="1100">
                        <a:latin typeface="Calibri"/>
                        <a:ea typeface="Times New Roman"/>
                        <a:cs typeface="Arial"/>
                      </a:endParaRPr>
                    </a:p>
                  </a:txBody>
                  <a:tcPr marL="24100" marR="24100" marT="0" marB="0" anchor="b"/>
                </a:tc>
                <a:tc>
                  <a:txBody>
                    <a:bodyPr/>
                    <a:lstStyle/>
                    <a:p>
                      <a:pPr algn="r">
                        <a:lnSpc>
                          <a:spcPct val="115000"/>
                        </a:lnSpc>
                        <a:spcAft>
                          <a:spcPts val="0"/>
                        </a:spcAft>
                      </a:pPr>
                      <a:r>
                        <a:rPr lang="fr-FR" sz="1050"/>
                        <a:t>86400</a:t>
                      </a:r>
                      <a:endParaRPr lang="fr-FR" sz="1100">
                        <a:latin typeface="Calibri"/>
                        <a:ea typeface="Times New Roman"/>
                        <a:cs typeface="Arial"/>
                      </a:endParaRPr>
                    </a:p>
                  </a:txBody>
                  <a:tcPr marL="24100" marR="24100" marT="0" marB="0" anchor="b"/>
                </a:tc>
              </a:tr>
              <a:tr h="280620">
                <a:tc>
                  <a:txBody>
                    <a:bodyPr/>
                    <a:lstStyle/>
                    <a:p>
                      <a:pPr>
                        <a:lnSpc>
                          <a:spcPct val="115000"/>
                        </a:lnSpc>
                        <a:spcAft>
                          <a:spcPts val="0"/>
                        </a:spcAft>
                      </a:pPr>
                      <a:r>
                        <a:rPr lang="fr-FR" sz="1050" b="1" dirty="0"/>
                        <a:t>Total revenue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baseline="30000"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baseline="30000"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dirty="0"/>
                        <a:t>133 605,00</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dirty="0"/>
                        <a:t>229 365,00</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dirty="0"/>
                        <a:t>351 045,00</a:t>
                      </a:r>
                      <a:endParaRPr lang="fr-FR" sz="1100" b="1" dirty="0">
                        <a:latin typeface="Calibri"/>
                        <a:ea typeface="Times New Roman"/>
                        <a:cs typeface="Arial"/>
                      </a:endParaRPr>
                    </a:p>
                  </a:txBody>
                  <a:tcPr marL="24100" marR="24100" marT="0" marB="0" anchor="ctr">
                    <a:solidFill>
                      <a:schemeClr val="bg2">
                        <a:lumMod val="75000"/>
                      </a:schemeClr>
                    </a:solidFill>
                  </a:tcPr>
                </a:tc>
              </a:tr>
              <a:tr h="280620">
                <a:tc>
                  <a:txBody>
                    <a:bodyPr/>
                    <a:lstStyle/>
                    <a:p>
                      <a:pPr>
                        <a:lnSpc>
                          <a:spcPct val="115000"/>
                        </a:lnSpc>
                        <a:spcAft>
                          <a:spcPts val="0"/>
                        </a:spcAft>
                      </a:pPr>
                      <a:r>
                        <a:rPr lang="fr-FR" sz="1050" b="1" dirty="0"/>
                        <a:t> Net </a:t>
                      </a:r>
                      <a:r>
                        <a:rPr lang="fr-FR" sz="1050" b="1" dirty="0" err="1"/>
                        <a:t>returns</a:t>
                      </a:r>
                      <a:r>
                        <a:rPr lang="fr-FR" sz="1050" b="1" dirty="0"/>
                        <a:t> (RN)</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baseline="30000" dirty="0"/>
                        <a:t> </a:t>
                      </a:r>
                      <a:endParaRPr lang="fr-FR" sz="1100" b="1" dirty="0">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baseline="30000"/>
                        <a:t> </a:t>
                      </a:r>
                      <a:endParaRPr lang="fr-FR" sz="1100" b="1">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a:t>88 916,08</a:t>
                      </a:r>
                      <a:endParaRPr lang="fr-FR" sz="1100" b="1">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a:t> </a:t>
                      </a:r>
                      <a:endParaRPr lang="fr-FR" sz="1100" b="1">
                        <a:latin typeface="Calibri"/>
                        <a:ea typeface="Times New Roman"/>
                        <a:cs typeface="Arial"/>
                      </a:endParaRPr>
                    </a:p>
                  </a:txBody>
                  <a:tcPr marL="24100" marR="24100" marT="0" marB="0" anchor="ctr">
                    <a:solidFill>
                      <a:schemeClr val="bg2">
                        <a:lumMod val="75000"/>
                      </a:schemeClr>
                    </a:solidFill>
                  </a:tcPr>
                </a:tc>
                <a:tc>
                  <a:txBody>
                    <a:bodyPr/>
                    <a:lstStyle/>
                    <a:p>
                      <a:pPr>
                        <a:lnSpc>
                          <a:spcPct val="115000"/>
                        </a:lnSpc>
                        <a:spcAft>
                          <a:spcPts val="0"/>
                        </a:spcAft>
                      </a:pPr>
                      <a:r>
                        <a:rPr lang="fr-FR" sz="1050" b="1"/>
                        <a:t> </a:t>
                      </a:r>
                      <a:endParaRPr lang="fr-FR" sz="1100" b="1">
                        <a:latin typeface="Calibri"/>
                        <a:ea typeface="Times New Roman"/>
                        <a:cs typeface="Arial"/>
                      </a:endParaRPr>
                    </a:p>
                  </a:txBody>
                  <a:tcPr marL="24100" marR="24100" marT="0" marB="0" anchor="ctr">
                    <a:solidFill>
                      <a:schemeClr val="bg2">
                        <a:lumMod val="75000"/>
                      </a:schemeClr>
                    </a:solidFill>
                  </a:tcPr>
                </a:tc>
                <a:tc>
                  <a:txBody>
                    <a:bodyPr/>
                    <a:lstStyle/>
                    <a:p>
                      <a:pPr algn="r">
                        <a:lnSpc>
                          <a:spcPct val="115000"/>
                        </a:lnSpc>
                        <a:spcAft>
                          <a:spcPts val="0"/>
                        </a:spcAft>
                      </a:pPr>
                      <a:r>
                        <a:rPr lang="fr-FR" sz="1050" b="1" dirty="0"/>
                        <a:t>179 984,98</a:t>
                      </a:r>
                      <a:endParaRPr lang="fr-FR" sz="1100" b="1" dirty="0">
                        <a:latin typeface="Calibri"/>
                        <a:ea typeface="Times New Roman"/>
                        <a:cs typeface="Arial"/>
                      </a:endParaRPr>
                    </a:p>
                  </a:txBody>
                  <a:tcPr marL="24100" marR="24100" marT="0" marB="0" anchor="ctr">
                    <a:solidFill>
                      <a:schemeClr val="bg2">
                        <a:lumMod val="75000"/>
                      </a:schemeClr>
                    </a:solidFill>
                  </a:tcPr>
                </a:tc>
                <a:tc gridSpan="3">
                  <a:txBody>
                    <a:bodyPr/>
                    <a:lstStyle/>
                    <a:p>
                      <a:pPr algn="r">
                        <a:lnSpc>
                          <a:spcPct val="115000"/>
                        </a:lnSpc>
                        <a:spcAft>
                          <a:spcPts val="0"/>
                        </a:spcAft>
                      </a:pPr>
                      <a:r>
                        <a:rPr lang="fr-FR" sz="1050" b="1" dirty="0"/>
                        <a:t>292 863,88</a:t>
                      </a:r>
                      <a:endParaRPr lang="fr-FR" sz="1100" b="1" dirty="0">
                        <a:latin typeface="Calibri"/>
                        <a:ea typeface="Times New Roman"/>
                        <a:cs typeface="Arial"/>
                      </a:endParaRPr>
                    </a:p>
                  </a:txBody>
                  <a:tcPr marL="24100" marR="24100" marT="0" marB="0" anchor="ctr">
                    <a:solidFill>
                      <a:schemeClr val="bg2">
                        <a:lumMod val="75000"/>
                      </a:schemeClr>
                    </a:solidFill>
                  </a:tcPr>
                </a:tc>
                <a:tc hMerge="1">
                  <a:txBody>
                    <a:bodyPr/>
                    <a:lstStyle/>
                    <a:p>
                      <a:endParaRPr lang="fr-FR"/>
                    </a:p>
                  </a:txBody>
                  <a:tcPr/>
                </a:tc>
                <a:tc hMerge="1">
                  <a:txBody>
                    <a:bodyPr/>
                    <a:lstStyle/>
                    <a:p>
                      <a:endParaRPr lang="fr-FR"/>
                    </a:p>
                  </a:txBody>
                  <a:tcPr/>
                </a:tc>
              </a:tr>
              <a:tr h="233849">
                <a:tc>
                  <a:txBody>
                    <a:bodyPr/>
                    <a:lstStyle/>
                    <a:p>
                      <a:pPr>
                        <a:lnSpc>
                          <a:spcPct val="115000"/>
                        </a:lnSpc>
                        <a:spcAft>
                          <a:spcPts val="0"/>
                        </a:spcAft>
                      </a:pPr>
                      <a:r>
                        <a:rPr lang="fr-FR" sz="1050" baseline="30000"/>
                        <a:t>% change (RN) (2-1/1)</a:t>
                      </a:r>
                      <a:endParaRPr lang="fr-FR" sz="1100">
                        <a:latin typeface="Calibri"/>
                        <a:ea typeface="Times New Roman"/>
                        <a:cs typeface="Arial"/>
                      </a:endParaRPr>
                    </a:p>
                  </a:txBody>
                  <a:tcPr marL="24100" marR="24100" marT="0" marB="0" anchor="b"/>
                </a:tc>
                <a:tc gridSpan="3">
                  <a:txBody>
                    <a:bodyPr/>
                    <a:lstStyle/>
                    <a:p>
                      <a:pPr>
                        <a:lnSpc>
                          <a:spcPct val="115000"/>
                        </a:lnSpc>
                      </a:pPr>
                      <a:endParaRPr lang="fr-FR" sz="1100">
                        <a:latin typeface="Calibri"/>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102%</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dirty="0"/>
                        <a:t> </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33849">
                <a:tc>
                  <a:txBody>
                    <a:bodyPr/>
                    <a:lstStyle/>
                    <a:p>
                      <a:pPr>
                        <a:lnSpc>
                          <a:spcPct val="115000"/>
                        </a:lnSpc>
                        <a:spcAft>
                          <a:spcPts val="0"/>
                        </a:spcAft>
                      </a:pPr>
                      <a:r>
                        <a:rPr lang="fr-FR" sz="1050" baseline="30000"/>
                        <a:t>% change (RN) (3-1/1)</a:t>
                      </a:r>
                      <a:endParaRPr lang="fr-FR" sz="1100">
                        <a:latin typeface="Calibri"/>
                        <a:ea typeface="Times New Roman"/>
                        <a:cs typeface="Arial"/>
                      </a:endParaRPr>
                    </a:p>
                  </a:txBody>
                  <a:tcPr marL="24100" marR="24100" marT="0" marB="0" anchor="b"/>
                </a:tc>
                <a:tc gridSpan="3">
                  <a:txBody>
                    <a:bodyPr/>
                    <a:lstStyle/>
                    <a:p>
                      <a:pPr>
                        <a:lnSpc>
                          <a:spcPct val="115000"/>
                        </a:lnSpc>
                      </a:pPr>
                      <a:endParaRPr lang="fr-FR" sz="1100">
                        <a:latin typeface="Calibri"/>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dirty="0"/>
                        <a:t> </a:t>
                      </a:r>
                      <a:r>
                        <a:rPr lang="fr-FR" sz="1050" dirty="0"/>
                        <a:t>229%</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33849">
                <a:tc>
                  <a:txBody>
                    <a:bodyPr/>
                    <a:lstStyle/>
                    <a:p>
                      <a:pPr>
                        <a:lnSpc>
                          <a:spcPct val="115000"/>
                        </a:lnSpc>
                        <a:spcAft>
                          <a:spcPts val="0"/>
                        </a:spcAft>
                      </a:pPr>
                      <a:r>
                        <a:rPr lang="fr-FR" sz="1050" baseline="30000"/>
                        <a:t>% change (RN)(3-2/2)</a:t>
                      </a:r>
                      <a:endParaRPr lang="fr-FR" sz="1100">
                        <a:latin typeface="Calibri"/>
                        <a:ea typeface="Times New Roman"/>
                        <a:cs typeface="Arial"/>
                      </a:endParaRPr>
                    </a:p>
                  </a:txBody>
                  <a:tcPr marL="24100" marR="24100" marT="0" marB="0" anchor="b"/>
                </a:tc>
                <a:tc gridSpan="3">
                  <a:txBody>
                    <a:bodyPr/>
                    <a:lstStyle/>
                    <a:p>
                      <a:pPr>
                        <a:lnSpc>
                          <a:spcPct val="115000"/>
                        </a:lnSpc>
                      </a:pPr>
                      <a:endParaRPr lang="fr-FR" sz="1100">
                        <a:latin typeface="Calibri"/>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dirty="0"/>
                        <a:t> </a:t>
                      </a:r>
                      <a:r>
                        <a:rPr lang="fr-FR" sz="1050" dirty="0"/>
                        <a:t>63%</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80620">
                <a:tc>
                  <a:txBody>
                    <a:bodyPr/>
                    <a:lstStyle/>
                    <a:p>
                      <a:pPr>
                        <a:lnSpc>
                          <a:spcPct val="115000"/>
                        </a:lnSpc>
                        <a:spcAft>
                          <a:spcPts val="0"/>
                        </a:spcAft>
                      </a:pPr>
                      <a:r>
                        <a:rPr lang="fr-FR" sz="1050"/>
                        <a:t>% change (CT) (2-1/1)</a:t>
                      </a:r>
                      <a:endParaRPr lang="fr-FR" sz="1100">
                        <a:latin typeface="Calibri"/>
                        <a:ea typeface="Times New Roman"/>
                        <a:cs typeface="Arial"/>
                      </a:endParaRPr>
                    </a:p>
                  </a:txBody>
                  <a:tcPr marL="24100" marR="24100" marT="0" marB="0" anchor="b"/>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10%</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 </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80620">
                <a:tc>
                  <a:txBody>
                    <a:bodyPr/>
                    <a:lstStyle/>
                    <a:p>
                      <a:pPr>
                        <a:lnSpc>
                          <a:spcPct val="115000"/>
                        </a:lnSpc>
                        <a:spcAft>
                          <a:spcPts val="0"/>
                        </a:spcAft>
                      </a:pPr>
                      <a:r>
                        <a:rPr lang="fr-FR" sz="1050"/>
                        <a:t>% change (CT) (3-1/1)</a:t>
                      </a:r>
                      <a:endParaRPr lang="fr-FR" sz="1100">
                        <a:latin typeface="Calibri"/>
                        <a:ea typeface="Times New Roman"/>
                        <a:cs typeface="Arial"/>
                      </a:endParaRPr>
                    </a:p>
                  </a:txBody>
                  <a:tcPr marL="24100" marR="24100" marT="0" marB="0" anchor="b"/>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30%</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80620">
                <a:tc>
                  <a:txBody>
                    <a:bodyPr/>
                    <a:lstStyle/>
                    <a:p>
                      <a:pPr>
                        <a:lnSpc>
                          <a:spcPct val="115000"/>
                        </a:lnSpc>
                        <a:spcAft>
                          <a:spcPts val="0"/>
                        </a:spcAft>
                      </a:pPr>
                      <a:r>
                        <a:rPr lang="fr-FR" sz="1050"/>
                        <a:t>% change (CT)3-2/2)</a:t>
                      </a:r>
                      <a:endParaRPr lang="fr-FR" sz="1100">
                        <a:latin typeface="Calibri"/>
                        <a:ea typeface="Times New Roman"/>
                        <a:cs typeface="Arial"/>
                      </a:endParaRPr>
                    </a:p>
                  </a:txBody>
                  <a:tcPr marL="24100" marR="24100" marT="0" marB="0" anchor="b"/>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18%</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140310">
                <a:tc>
                  <a:txBody>
                    <a:bodyPr/>
                    <a:lstStyle/>
                    <a:p>
                      <a:pPr>
                        <a:lnSpc>
                          <a:spcPct val="115000"/>
                        </a:lnSpc>
                        <a:spcAft>
                          <a:spcPts val="0"/>
                        </a:spcAft>
                      </a:pPr>
                      <a:r>
                        <a:rPr lang="fr-FR" sz="1050"/>
                        <a:t>IRR (2/1)</a:t>
                      </a:r>
                      <a:endParaRPr lang="fr-FR" sz="1100">
                        <a:latin typeface="Calibri"/>
                        <a:ea typeface="Times New Roman"/>
                        <a:cs typeface="Arial"/>
                      </a:endParaRPr>
                    </a:p>
                  </a:txBody>
                  <a:tcPr marL="24100" marR="24100" marT="0" marB="0" anchor="ct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10,2</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190639">
                <a:tc>
                  <a:txBody>
                    <a:bodyPr/>
                    <a:lstStyle/>
                    <a:p>
                      <a:pPr>
                        <a:lnSpc>
                          <a:spcPct val="115000"/>
                        </a:lnSpc>
                        <a:spcAft>
                          <a:spcPts val="0"/>
                        </a:spcAft>
                      </a:pPr>
                      <a:r>
                        <a:rPr lang="fr-FR" sz="1050"/>
                        <a:t>IRR (3/1)</a:t>
                      </a:r>
                      <a:endParaRPr lang="fr-FR" sz="1100">
                        <a:latin typeface="Calibri"/>
                        <a:ea typeface="Times New Roman"/>
                        <a:cs typeface="Arial"/>
                      </a:endParaRPr>
                    </a:p>
                  </a:txBody>
                  <a:tcPr marL="24100" marR="24100" marT="0" marB="0" anchor="ct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7,6</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190639">
                <a:tc>
                  <a:txBody>
                    <a:bodyPr/>
                    <a:lstStyle/>
                    <a:p>
                      <a:pPr>
                        <a:lnSpc>
                          <a:spcPct val="115000"/>
                        </a:lnSpc>
                        <a:spcAft>
                          <a:spcPts val="0"/>
                        </a:spcAft>
                      </a:pPr>
                      <a:r>
                        <a:rPr lang="fr-FR" sz="1050"/>
                        <a:t>IRR(3/2)</a:t>
                      </a:r>
                      <a:endParaRPr lang="fr-FR" sz="1100">
                        <a:latin typeface="Calibri"/>
                        <a:ea typeface="Times New Roman"/>
                        <a:cs typeface="Arial"/>
                      </a:endParaRPr>
                    </a:p>
                  </a:txBody>
                  <a:tcPr marL="24100" marR="24100" marT="0" marB="0" anchor="ct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dirty="0"/>
                        <a:t>4,2</a:t>
                      </a:r>
                      <a:endParaRPr lang="fr-FR" sz="1100" dirty="0">
                        <a:latin typeface="Calibri"/>
                        <a:ea typeface="Times New Roman"/>
                        <a:cs typeface="Arial"/>
                      </a:endParaRPr>
                    </a:p>
                  </a:txBody>
                  <a:tcPr marL="24100" marR="24100" marT="0" marB="0"/>
                </a:tc>
                <a:tc hMerge="1">
                  <a:txBody>
                    <a:bodyPr/>
                    <a:lstStyle/>
                    <a:p>
                      <a:endParaRPr lang="fr-FR"/>
                    </a:p>
                  </a:txBody>
                  <a:tcPr/>
                </a:tc>
                <a:tc hMerge="1">
                  <a:txBody>
                    <a:bodyPr/>
                    <a:lstStyle/>
                    <a:p>
                      <a:endParaRPr lang="fr-FR"/>
                    </a:p>
                  </a:txBody>
                  <a:tcPr/>
                </a:tc>
              </a:tr>
              <a:tr h="280620">
                <a:tc>
                  <a:txBody>
                    <a:bodyPr/>
                    <a:lstStyle/>
                    <a:p>
                      <a:pPr>
                        <a:lnSpc>
                          <a:spcPct val="115000"/>
                        </a:lnSpc>
                        <a:spcAft>
                          <a:spcPts val="0"/>
                        </a:spcAft>
                      </a:pPr>
                      <a:r>
                        <a:rPr lang="en-US" sz="1050" b="1" dirty="0"/>
                        <a:t>Benefit-cost Ratio-BCR</a:t>
                      </a:r>
                      <a:endParaRPr lang="fr-FR" sz="1100" b="1" dirty="0">
                        <a:latin typeface="Calibri"/>
                        <a:ea typeface="Times New Roman"/>
                        <a:cs typeface="Arial"/>
                      </a:endParaRPr>
                    </a:p>
                  </a:txBody>
                  <a:tcPr marL="24100" marR="24100" marT="0" marB="0" anchor="ctr">
                    <a:solidFill>
                      <a:schemeClr val="bg2">
                        <a:lumMod val="75000"/>
                      </a:schemeClr>
                    </a:solidFill>
                  </a:tcPr>
                </a:tc>
                <a:tc gridSpan="3">
                  <a:txBody>
                    <a:bodyPr/>
                    <a:lstStyle/>
                    <a:p>
                      <a:pPr algn="r">
                        <a:lnSpc>
                          <a:spcPct val="115000"/>
                        </a:lnSpc>
                        <a:spcAft>
                          <a:spcPts val="0"/>
                        </a:spcAft>
                      </a:pPr>
                      <a:r>
                        <a:rPr lang="fr-FR" sz="1050" b="1" dirty="0"/>
                        <a:t> 3</a:t>
                      </a:r>
                      <a:endParaRPr lang="fr-FR" sz="1100" b="1" dirty="0">
                        <a:latin typeface="Calibri"/>
                        <a:ea typeface="Times New Roman"/>
                        <a:cs typeface="Arial"/>
                      </a:endParaRPr>
                    </a:p>
                  </a:txBody>
                  <a:tcPr marL="24100" marR="241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4,6</a:t>
                      </a:r>
                      <a:endParaRPr lang="fr-FR" sz="1100" b="1" dirty="0">
                        <a:latin typeface="Calibri"/>
                        <a:ea typeface="Times New Roman"/>
                        <a:cs typeface="Arial"/>
                      </a:endParaRPr>
                    </a:p>
                  </a:txBody>
                  <a:tcPr marL="24100" marR="241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6</a:t>
                      </a:r>
                      <a:endParaRPr lang="fr-FR" sz="1100" b="1" dirty="0">
                        <a:latin typeface="Calibri"/>
                        <a:ea typeface="Times New Roman"/>
                        <a:cs typeface="Arial"/>
                      </a:endParaRPr>
                    </a:p>
                  </a:txBody>
                  <a:tcPr marL="24100" marR="24100" marT="0" marB="0" anchor="ctr">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140289" name="Rectangle 1"/>
          <p:cNvSpPr>
            <a:spLocks noChangeArrowheads="1"/>
          </p:cNvSpPr>
          <p:nvPr/>
        </p:nvSpPr>
        <p:spPr bwMode="auto">
          <a:xfrm>
            <a:off x="0" y="0"/>
            <a:ext cx="8143576" cy="33855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E</a:t>
            </a: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conomic evaluation of wheat weed control under conservation agriculture (Ouled Mansour)</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8547328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655243703"/>
              </p:ext>
            </p:extLst>
          </p:nvPr>
        </p:nvGraphicFramePr>
        <p:xfrm>
          <a:off x="285719" y="500035"/>
          <a:ext cx="8572561" cy="6141863"/>
        </p:xfrm>
        <a:graphic>
          <a:graphicData uri="http://schemas.openxmlformats.org/drawingml/2006/table">
            <a:tbl>
              <a:tblPr>
                <a:tableStyleId>{3C2FFA5D-87B4-456A-9821-1D502468CF0F}</a:tableStyleId>
              </a:tblPr>
              <a:tblGrid>
                <a:gridCol w="1297887"/>
                <a:gridCol w="668660"/>
                <a:gridCol w="668660"/>
                <a:gridCol w="946411"/>
                <a:gridCol w="924123"/>
                <a:gridCol w="918978"/>
                <a:gridCol w="810963"/>
                <a:gridCol w="701235"/>
                <a:gridCol w="754386"/>
                <a:gridCol w="881258"/>
              </a:tblGrid>
              <a:tr h="197759">
                <a:tc>
                  <a:txBody>
                    <a:bodyPr/>
                    <a:lstStyle/>
                    <a:p>
                      <a:pPr>
                        <a:lnSpc>
                          <a:spcPct val="115000"/>
                        </a:lnSpc>
                        <a:spcAft>
                          <a:spcPts val="0"/>
                        </a:spcAft>
                      </a:pPr>
                      <a:r>
                        <a:rPr lang="fr-FR" sz="1050" baseline="30000" dirty="0"/>
                        <a:t>AIN KHADRA </a:t>
                      </a:r>
                      <a:endParaRPr lang="fr-FR" sz="1050" dirty="0">
                        <a:latin typeface="Calibri"/>
                        <a:ea typeface="Times New Roman"/>
                        <a:cs typeface="Arial"/>
                      </a:endParaRPr>
                    </a:p>
                  </a:txBody>
                  <a:tcPr marL="25000" marR="25000" marT="0" marB="0" anchor="b"/>
                </a:tc>
                <a:tc gridSpan="3">
                  <a:txBody>
                    <a:bodyPr/>
                    <a:lstStyle/>
                    <a:p>
                      <a:pPr algn="ctr">
                        <a:lnSpc>
                          <a:spcPct val="115000"/>
                        </a:lnSpc>
                        <a:spcAft>
                          <a:spcPts val="0"/>
                        </a:spcAft>
                      </a:pPr>
                      <a:r>
                        <a:rPr lang="fr-FR" sz="1050" baseline="30000" dirty="0"/>
                        <a:t>sans désherbage (1)</a:t>
                      </a:r>
                      <a:endParaRPr lang="fr-FR" sz="1050" dirty="0">
                        <a:latin typeface="Calibri"/>
                        <a:ea typeface="Times New Roman"/>
                        <a:cs typeface="Arial"/>
                      </a:endParaRPr>
                    </a:p>
                  </a:txBody>
                  <a:tcPr marL="25000" marR="25000" marT="0" marB="0"/>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Un désherbage (2)</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Deux désherbages (3)</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42585">
                <a:tc>
                  <a:txBody>
                    <a:bodyPr/>
                    <a:lstStyle/>
                    <a:p>
                      <a:pPr algn="ctr">
                        <a:lnSpc>
                          <a:spcPct val="115000"/>
                        </a:lnSpc>
                        <a:spcAft>
                          <a:spcPts val="0"/>
                        </a:spcAft>
                      </a:pPr>
                      <a:r>
                        <a:rPr lang="fr-FR" sz="1050" baseline="30000"/>
                        <a:t>Charges</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Supply</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Labor</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Operationcosts (DZD)</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dirty="0"/>
                        <a:t>Supply</a:t>
                      </a:r>
                      <a:endParaRPr lang="fr-FR" sz="1050" dirty="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Labor</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Operationcosts (DZD)</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Supply</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Labor</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Operationcosts (DZD)</a:t>
                      </a:r>
                      <a:endParaRPr lang="fr-FR" sz="1050">
                        <a:latin typeface="Calibri"/>
                        <a:ea typeface="Times New Roman"/>
                        <a:cs typeface="Arial"/>
                      </a:endParaRPr>
                    </a:p>
                  </a:txBody>
                  <a:tcPr marL="25000" marR="25000" marT="0" marB="0"/>
                </a:tc>
              </a:tr>
              <a:tr h="291101">
                <a:tc>
                  <a:txBody>
                    <a:bodyPr/>
                    <a:lstStyle/>
                    <a:p>
                      <a:pPr>
                        <a:lnSpc>
                          <a:spcPct val="115000"/>
                        </a:lnSpc>
                        <a:spcAft>
                          <a:spcPts val="0"/>
                        </a:spcAft>
                      </a:pPr>
                      <a:r>
                        <a:rPr lang="fr-FR" sz="1050"/>
                        <a:t>Sowing</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2 923,30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4 923,30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2 923,30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4 923,30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2 923,30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4 923,30</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Weed control</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a:txBody>
                    <a:bodyPr/>
                    <a:lstStyle/>
                    <a:p>
                      <a:pPr>
                        <a:lnSpc>
                          <a:spcPct val="115000"/>
                        </a:lnSpc>
                      </a:pPr>
                      <a:endParaRPr lang="fr-FR" sz="1050">
                        <a:latin typeface="Calibri"/>
                        <a:cs typeface="Arial"/>
                      </a:endParaRPr>
                    </a:p>
                  </a:txBody>
                  <a:tcPr marL="25000" marR="25000" marT="0" marB="0" anchor="b"/>
                </a:tc>
                <a:tc>
                  <a:txBody>
                    <a:bodyPr/>
                    <a:lstStyle/>
                    <a:p>
                      <a:pPr algn="r">
                        <a:lnSpc>
                          <a:spcPct val="115000"/>
                        </a:lnSpc>
                        <a:spcAft>
                          <a:spcPts val="0"/>
                        </a:spcAft>
                      </a:pPr>
                      <a:r>
                        <a:rPr lang="fr-FR" sz="1050"/>
                        <a:t>3641,1</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4 241,10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8542,2</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1 200,00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9 742,20</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Fertilisation</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10 041,10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600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10 641,10</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Irrigation</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11 426,16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26 426,16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11 426,16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26 426,16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11 426,16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15 000,00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26 426,16</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Harvest</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219,2</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8 350,00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8 569,20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219,2</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9 219,20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219,2</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10 600,00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10 819,20</a:t>
                      </a:r>
                      <a:endParaRPr lang="fr-FR" sz="1050">
                        <a:latin typeface="Calibri"/>
                        <a:ea typeface="Times New Roman"/>
                        <a:cs typeface="Arial"/>
                      </a:endParaRPr>
                    </a:p>
                  </a:txBody>
                  <a:tcPr marL="25000" marR="25000" marT="0" marB="0" anchor="b"/>
                </a:tc>
              </a:tr>
              <a:tr h="197759">
                <a:tc>
                  <a:txBody>
                    <a:bodyPr/>
                    <a:lstStyle/>
                    <a:p>
                      <a:pPr>
                        <a:lnSpc>
                          <a:spcPct val="115000"/>
                        </a:lnSpc>
                        <a:spcAft>
                          <a:spcPts val="0"/>
                        </a:spcAft>
                      </a:pPr>
                      <a:r>
                        <a:rPr lang="fr-FR" sz="1050"/>
                        <a:t>Transport</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191,8</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991,8</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Total Costs (CT)</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24 801,56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26 750,00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51 551,56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28 442,66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28 000,00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56 442,66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33 343,76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30 200,00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63 543,76</a:t>
                      </a:r>
                      <a:endParaRPr lang="fr-FR" sz="1050">
                        <a:latin typeface="Calibri"/>
                        <a:ea typeface="Times New Roman"/>
                        <a:cs typeface="Arial"/>
                      </a:endParaRPr>
                    </a:p>
                  </a:txBody>
                  <a:tcPr marL="25000" marR="25000" marT="0" marB="0" anchor="b"/>
                </a:tc>
              </a:tr>
              <a:tr h="197759">
                <a:tc>
                  <a:txBody>
                    <a:bodyPr/>
                    <a:lstStyle/>
                    <a:p>
                      <a:pPr>
                        <a:lnSpc>
                          <a:spcPct val="115000"/>
                        </a:lnSpc>
                        <a:spcAft>
                          <a:spcPts val="0"/>
                        </a:spcAft>
                      </a:pPr>
                      <a:r>
                        <a:rPr lang="fr-FR" sz="1050"/>
                        <a:t>Revenue</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quantity</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price unit</a:t>
                      </a:r>
                      <a:endParaRPr lang="fr-FR" sz="1050">
                        <a:latin typeface="Calibri"/>
                        <a:ea typeface="Times New Roman"/>
                        <a:cs typeface="Arial"/>
                      </a:endParaRPr>
                    </a:p>
                  </a:txBody>
                  <a:tcPr marL="25000" marR="25000" marT="0" marB="0"/>
                </a:tc>
                <a:tc>
                  <a:txBody>
                    <a:bodyPr/>
                    <a:lstStyle/>
                    <a:p>
                      <a:pPr algn="ctr">
                        <a:lnSpc>
                          <a:spcPct val="115000"/>
                        </a:lnSpc>
                        <a:spcAft>
                          <a:spcPts val="0"/>
                        </a:spcAft>
                      </a:pPr>
                      <a:r>
                        <a:rPr lang="fr-FR" sz="1050" baseline="30000"/>
                        <a:t>Total</a:t>
                      </a:r>
                      <a:endParaRPr lang="fr-FR" sz="1050">
                        <a:latin typeface="Calibri"/>
                        <a:ea typeface="Times New Roman"/>
                        <a:cs typeface="Arial"/>
                      </a:endParaRPr>
                    </a:p>
                  </a:txBody>
                  <a:tcPr marL="25000" marR="25000" marT="0" marB="0"/>
                </a:tc>
              </a:tr>
              <a:tr h="197759">
                <a:tc>
                  <a:txBody>
                    <a:bodyPr/>
                    <a:lstStyle/>
                    <a:p>
                      <a:pPr>
                        <a:lnSpc>
                          <a:spcPct val="115000"/>
                        </a:lnSpc>
                        <a:spcAft>
                          <a:spcPts val="0"/>
                        </a:spcAft>
                      </a:pPr>
                      <a:r>
                        <a:rPr lang="fr-FR" sz="1050"/>
                        <a:t>Grain (ql/ha)</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29,45</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82460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39,795</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111426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43,06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2800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120568</a:t>
                      </a:r>
                      <a:endParaRPr lang="fr-FR" sz="1050">
                        <a:latin typeface="Calibri"/>
                        <a:ea typeface="Times New Roman"/>
                        <a:cs typeface="Arial"/>
                      </a:endParaRPr>
                    </a:p>
                  </a:txBody>
                  <a:tcPr marL="25000" marR="25000" marT="0" marB="0" anchor="b"/>
                </a:tc>
              </a:tr>
              <a:tr h="291101">
                <a:tc>
                  <a:txBody>
                    <a:bodyPr/>
                    <a:lstStyle/>
                    <a:p>
                      <a:pPr>
                        <a:lnSpc>
                          <a:spcPct val="115000"/>
                        </a:lnSpc>
                        <a:spcAft>
                          <a:spcPts val="0"/>
                        </a:spcAft>
                      </a:pPr>
                      <a:r>
                        <a:rPr lang="fr-FR" sz="1050"/>
                        <a:t>Number of strawball</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107</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450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48150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120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450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54000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156</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450</a:t>
                      </a:r>
                      <a:endParaRPr lang="fr-FR" sz="1050">
                        <a:latin typeface="Calibri"/>
                        <a:ea typeface="Times New Roman"/>
                        <a:cs typeface="Arial"/>
                      </a:endParaRPr>
                    </a:p>
                  </a:txBody>
                  <a:tcPr marL="25000" marR="25000" marT="0" marB="0" anchor="b"/>
                </a:tc>
                <a:tc>
                  <a:txBody>
                    <a:bodyPr/>
                    <a:lstStyle/>
                    <a:p>
                      <a:pPr algn="r">
                        <a:lnSpc>
                          <a:spcPct val="115000"/>
                        </a:lnSpc>
                        <a:spcAft>
                          <a:spcPts val="0"/>
                        </a:spcAft>
                      </a:pPr>
                      <a:r>
                        <a:rPr lang="fr-FR" sz="1050"/>
                        <a:t>70200</a:t>
                      </a:r>
                      <a:endParaRPr lang="fr-FR" sz="1050">
                        <a:latin typeface="Calibri"/>
                        <a:ea typeface="Times New Roman"/>
                        <a:cs typeface="Arial"/>
                      </a:endParaRPr>
                    </a:p>
                  </a:txBody>
                  <a:tcPr marL="25000" marR="25000" marT="0" marB="0" anchor="b"/>
                </a:tc>
              </a:tr>
              <a:tr h="197759">
                <a:tc>
                  <a:txBody>
                    <a:bodyPr/>
                    <a:lstStyle/>
                    <a:p>
                      <a:pPr>
                        <a:lnSpc>
                          <a:spcPct val="115000"/>
                        </a:lnSpc>
                        <a:spcAft>
                          <a:spcPts val="0"/>
                        </a:spcAft>
                      </a:pPr>
                      <a:r>
                        <a:rPr lang="fr-FR" sz="1050" b="1"/>
                        <a:t>Total revenue </a:t>
                      </a:r>
                      <a:endParaRPr lang="fr-FR" sz="1050" b="1">
                        <a:latin typeface="Calibri"/>
                        <a:ea typeface="Times New Roman"/>
                        <a:cs typeface="Arial"/>
                      </a:endParaRPr>
                    </a:p>
                  </a:txBody>
                  <a:tcPr marL="25000" marR="25000" marT="0" marB="0" anchor="ctr">
                    <a:solidFill>
                      <a:schemeClr val="bg2">
                        <a:lumMod val="75000"/>
                      </a:schemeClr>
                    </a:solidFill>
                  </a:tcPr>
                </a:tc>
                <a:tc gridSpan="3">
                  <a:txBody>
                    <a:bodyPr/>
                    <a:lstStyle/>
                    <a:p>
                      <a:pPr algn="r">
                        <a:lnSpc>
                          <a:spcPct val="115000"/>
                        </a:lnSpc>
                        <a:spcAft>
                          <a:spcPts val="0"/>
                        </a:spcAft>
                      </a:pPr>
                      <a:r>
                        <a:rPr lang="fr-FR" sz="1050" b="1"/>
                        <a:t>130 610,00</a:t>
                      </a:r>
                      <a:endParaRPr lang="fr-FR" sz="1050" b="1">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a:t> 165 426,00</a:t>
                      </a:r>
                      <a:endParaRPr lang="fr-FR" sz="1050" b="1">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190 768,00</a:t>
                      </a:r>
                      <a:endParaRPr lang="fr-FR" sz="1050" b="1" dirty="0">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r>
              <a:tr h="291101">
                <a:tc>
                  <a:txBody>
                    <a:bodyPr/>
                    <a:lstStyle/>
                    <a:p>
                      <a:pPr>
                        <a:lnSpc>
                          <a:spcPct val="115000"/>
                        </a:lnSpc>
                        <a:spcAft>
                          <a:spcPts val="0"/>
                        </a:spcAft>
                      </a:pPr>
                      <a:r>
                        <a:rPr lang="fr-FR" sz="1050" b="1"/>
                        <a:t> Net returns (RN)</a:t>
                      </a:r>
                      <a:endParaRPr lang="fr-FR" sz="1050" b="1">
                        <a:latin typeface="Calibri"/>
                        <a:ea typeface="Times New Roman"/>
                        <a:cs typeface="Arial"/>
                      </a:endParaRPr>
                    </a:p>
                  </a:txBody>
                  <a:tcPr marL="25000" marR="25000" marT="0" marB="0" anchor="ctr">
                    <a:solidFill>
                      <a:schemeClr val="bg2">
                        <a:lumMod val="75000"/>
                      </a:schemeClr>
                    </a:solidFill>
                  </a:tcPr>
                </a:tc>
                <a:tc gridSpan="3">
                  <a:txBody>
                    <a:bodyPr/>
                    <a:lstStyle/>
                    <a:p>
                      <a:pPr algn="r">
                        <a:lnSpc>
                          <a:spcPct val="115000"/>
                        </a:lnSpc>
                        <a:spcAft>
                          <a:spcPts val="0"/>
                        </a:spcAft>
                      </a:pPr>
                      <a:r>
                        <a:rPr lang="fr-FR" sz="1050" b="1"/>
                        <a:t>79 058,44</a:t>
                      </a:r>
                      <a:endParaRPr lang="fr-FR" sz="1050" b="1">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a:t>108 983,34</a:t>
                      </a:r>
                      <a:endParaRPr lang="fr-FR" sz="1050" b="1">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127 224,24</a:t>
                      </a:r>
                      <a:endParaRPr lang="fr-FR" sz="1050" b="1" dirty="0">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r>
              <a:tr h="242585">
                <a:tc>
                  <a:txBody>
                    <a:bodyPr/>
                    <a:lstStyle/>
                    <a:p>
                      <a:pPr>
                        <a:lnSpc>
                          <a:spcPct val="115000"/>
                        </a:lnSpc>
                        <a:spcAft>
                          <a:spcPts val="0"/>
                        </a:spcAft>
                      </a:pPr>
                      <a:r>
                        <a:rPr lang="fr-FR" sz="1050" baseline="30000"/>
                        <a:t>% change (RN) (2-1/1)</a:t>
                      </a:r>
                      <a:endParaRPr lang="fr-FR" sz="1050">
                        <a:latin typeface="Calibri"/>
                        <a:ea typeface="Times New Roman"/>
                        <a:cs typeface="Arial"/>
                      </a:endParaRPr>
                    </a:p>
                  </a:txBody>
                  <a:tcPr marL="25000" marR="25000" marT="0" marB="0" anchor="b"/>
                </a:tc>
                <a:tc gridSpan="3">
                  <a:txBody>
                    <a:bodyPr/>
                    <a:lstStyle/>
                    <a:p>
                      <a:pPr>
                        <a:lnSpc>
                          <a:spcPct val="115000"/>
                        </a:lnSpc>
                      </a:pPr>
                      <a:endParaRPr lang="fr-FR" sz="1050">
                        <a:latin typeface="Calibri"/>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38%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42585">
                <a:tc>
                  <a:txBody>
                    <a:bodyPr/>
                    <a:lstStyle/>
                    <a:p>
                      <a:pPr>
                        <a:lnSpc>
                          <a:spcPct val="115000"/>
                        </a:lnSpc>
                        <a:spcAft>
                          <a:spcPts val="0"/>
                        </a:spcAft>
                      </a:pPr>
                      <a:r>
                        <a:rPr lang="fr-FR" sz="1050" baseline="30000"/>
                        <a:t>% change (RN) (3-1/1)</a:t>
                      </a:r>
                      <a:endParaRPr lang="fr-FR" sz="1050">
                        <a:latin typeface="Calibri"/>
                        <a:ea typeface="Times New Roman"/>
                        <a:cs typeface="Arial"/>
                      </a:endParaRPr>
                    </a:p>
                  </a:txBody>
                  <a:tcPr marL="25000" marR="25000" marT="0" marB="0" anchor="b"/>
                </a:tc>
                <a:tc gridSpan="3">
                  <a:txBody>
                    <a:bodyPr/>
                    <a:lstStyle/>
                    <a:p>
                      <a:pPr>
                        <a:lnSpc>
                          <a:spcPct val="115000"/>
                        </a:lnSpc>
                      </a:pPr>
                      <a:endParaRPr lang="fr-FR" sz="1050">
                        <a:latin typeface="Calibri"/>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61%</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197759">
                <a:tc>
                  <a:txBody>
                    <a:bodyPr/>
                    <a:lstStyle/>
                    <a:p>
                      <a:pPr>
                        <a:lnSpc>
                          <a:spcPct val="115000"/>
                        </a:lnSpc>
                        <a:spcAft>
                          <a:spcPts val="0"/>
                        </a:spcAft>
                      </a:pPr>
                      <a:r>
                        <a:rPr lang="fr-FR" sz="1050" baseline="30000"/>
                        <a:t>% change (RN)(3-2/2)</a:t>
                      </a:r>
                      <a:endParaRPr lang="fr-FR" sz="1050">
                        <a:latin typeface="Calibri"/>
                        <a:ea typeface="Times New Roman"/>
                        <a:cs typeface="Arial"/>
                      </a:endParaRPr>
                    </a:p>
                  </a:txBody>
                  <a:tcPr marL="25000" marR="25000" marT="0" marB="0" anchor="b"/>
                </a:tc>
                <a:tc gridSpan="3">
                  <a:txBody>
                    <a:bodyPr/>
                    <a:lstStyle/>
                    <a:p>
                      <a:pPr>
                        <a:lnSpc>
                          <a:spcPct val="115000"/>
                        </a:lnSpc>
                      </a:pPr>
                      <a:endParaRPr lang="fr-FR" sz="1050">
                        <a:latin typeface="Calibri"/>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17%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91101">
                <a:tc>
                  <a:txBody>
                    <a:bodyPr/>
                    <a:lstStyle/>
                    <a:p>
                      <a:pPr>
                        <a:lnSpc>
                          <a:spcPct val="115000"/>
                        </a:lnSpc>
                        <a:spcAft>
                          <a:spcPts val="0"/>
                        </a:spcAft>
                      </a:pPr>
                      <a:r>
                        <a:rPr lang="fr-FR" sz="1050"/>
                        <a:t>% change (CT) (2-1/1)</a:t>
                      </a:r>
                      <a:endParaRPr lang="fr-FR" sz="1050">
                        <a:latin typeface="Calibri"/>
                        <a:ea typeface="Times New Roman"/>
                        <a:cs typeface="Arial"/>
                      </a:endParaRPr>
                    </a:p>
                  </a:txBody>
                  <a:tcPr marL="25000" marR="25000" marT="0" marB="0" anchor="b"/>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9%</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91101">
                <a:tc>
                  <a:txBody>
                    <a:bodyPr/>
                    <a:lstStyle/>
                    <a:p>
                      <a:pPr>
                        <a:lnSpc>
                          <a:spcPct val="115000"/>
                        </a:lnSpc>
                        <a:spcAft>
                          <a:spcPts val="0"/>
                        </a:spcAft>
                      </a:pPr>
                      <a:r>
                        <a:rPr lang="fr-FR" sz="1050"/>
                        <a:t>% change (CT) (3-1/1)</a:t>
                      </a:r>
                      <a:endParaRPr lang="fr-FR" sz="1050">
                        <a:latin typeface="Calibri"/>
                        <a:ea typeface="Times New Roman"/>
                        <a:cs typeface="Arial"/>
                      </a:endParaRPr>
                    </a:p>
                  </a:txBody>
                  <a:tcPr marL="25000" marR="25000" marT="0" marB="0" anchor="b"/>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23%</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91101">
                <a:tc>
                  <a:txBody>
                    <a:bodyPr/>
                    <a:lstStyle/>
                    <a:p>
                      <a:pPr>
                        <a:lnSpc>
                          <a:spcPct val="115000"/>
                        </a:lnSpc>
                        <a:spcAft>
                          <a:spcPts val="0"/>
                        </a:spcAft>
                      </a:pPr>
                      <a:r>
                        <a:rPr lang="fr-FR" sz="1050"/>
                        <a:t>% change (CT)3-2/2)</a:t>
                      </a:r>
                      <a:endParaRPr lang="fr-FR" sz="1050">
                        <a:latin typeface="Calibri"/>
                        <a:ea typeface="Times New Roman"/>
                        <a:cs typeface="Arial"/>
                      </a:endParaRPr>
                    </a:p>
                  </a:txBody>
                  <a:tcPr marL="25000" marR="25000" marT="0" marB="0" anchor="b"/>
                </a:tc>
                <a:tc gridSpan="3">
                  <a:txBody>
                    <a:bodyPr/>
                    <a:lstStyle/>
                    <a:p>
                      <a:pPr algn="r">
                        <a:lnSpc>
                          <a:spcPct val="115000"/>
                        </a:lnSpc>
                        <a:spcAft>
                          <a:spcPts val="0"/>
                        </a:spcAft>
                      </a:pPr>
                      <a:r>
                        <a:rPr lang="fr-FR" sz="1050" dirty="0"/>
                        <a:t> </a:t>
                      </a:r>
                      <a:endParaRPr lang="fr-FR" sz="1050" dirty="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13%</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197759">
                <a:tc>
                  <a:txBody>
                    <a:bodyPr/>
                    <a:lstStyle/>
                    <a:p>
                      <a:pPr>
                        <a:lnSpc>
                          <a:spcPct val="115000"/>
                        </a:lnSpc>
                        <a:spcAft>
                          <a:spcPts val="0"/>
                        </a:spcAft>
                      </a:pPr>
                      <a:r>
                        <a:rPr lang="fr-FR" sz="1050"/>
                        <a:t>IRR (2/1)</a:t>
                      </a:r>
                      <a:endParaRPr lang="fr-FR" sz="1050">
                        <a:latin typeface="Calibri"/>
                        <a:ea typeface="Times New Roman"/>
                        <a:cs typeface="Arial"/>
                      </a:endParaRPr>
                    </a:p>
                  </a:txBody>
                  <a:tcPr marL="25000" marR="25000" marT="0" marB="0" anchor="ct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4,2</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197759">
                <a:tc>
                  <a:txBody>
                    <a:bodyPr/>
                    <a:lstStyle/>
                    <a:p>
                      <a:pPr>
                        <a:lnSpc>
                          <a:spcPct val="115000"/>
                        </a:lnSpc>
                        <a:spcAft>
                          <a:spcPts val="0"/>
                        </a:spcAft>
                      </a:pPr>
                      <a:r>
                        <a:rPr lang="fr-FR" sz="1050"/>
                        <a:t>IRR (3/1)</a:t>
                      </a:r>
                      <a:endParaRPr lang="fr-FR" sz="1050">
                        <a:latin typeface="Calibri"/>
                        <a:ea typeface="Times New Roman"/>
                        <a:cs typeface="Arial"/>
                      </a:endParaRPr>
                    </a:p>
                  </a:txBody>
                  <a:tcPr marL="25000" marR="25000" marT="0" marB="0" anchor="ct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2,7</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197759">
                <a:tc>
                  <a:txBody>
                    <a:bodyPr/>
                    <a:lstStyle/>
                    <a:p>
                      <a:pPr>
                        <a:lnSpc>
                          <a:spcPct val="115000"/>
                        </a:lnSpc>
                        <a:spcAft>
                          <a:spcPts val="0"/>
                        </a:spcAft>
                      </a:pPr>
                      <a:r>
                        <a:rPr lang="fr-FR" sz="1050"/>
                        <a:t>IRR(3/2)</a:t>
                      </a:r>
                      <a:endParaRPr lang="fr-FR" sz="1050">
                        <a:latin typeface="Calibri"/>
                        <a:ea typeface="Times New Roman"/>
                        <a:cs typeface="Arial"/>
                      </a:endParaRPr>
                    </a:p>
                  </a:txBody>
                  <a:tcPr marL="25000" marR="25000" marT="0" marB="0" anchor="ct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1,3</a:t>
                      </a:r>
                      <a:endParaRPr lang="fr-FR" sz="1050">
                        <a:latin typeface="Calibri"/>
                        <a:ea typeface="Times New Roman"/>
                        <a:cs typeface="Arial"/>
                      </a:endParaRPr>
                    </a:p>
                  </a:txBody>
                  <a:tcPr marL="25000" marR="25000" marT="0" marB="0" anchor="b"/>
                </a:tc>
                <a:tc hMerge="1">
                  <a:txBody>
                    <a:bodyPr/>
                    <a:lstStyle/>
                    <a:p>
                      <a:endParaRPr lang="fr-FR"/>
                    </a:p>
                  </a:txBody>
                  <a:tcPr/>
                </a:tc>
                <a:tc hMerge="1">
                  <a:txBody>
                    <a:bodyPr/>
                    <a:lstStyle/>
                    <a:p>
                      <a:endParaRPr lang="fr-FR"/>
                    </a:p>
                  </a:txBody>
                  <a:tcPr/>
                </a:tc>
              </a:tr>
              <a:tr h="291101">
                <a:tc>
                  <a:txBody>
                    <a:bodyPr/>
                    <a:lstStyle/>
                    <a:p>
                      <a:pPr>
                        <a:lnSpc>
                          <a:spcPct val="115000"/>
                        </a:lnSpc>
                        <a:spcAft>
                          <a:spcPts val="0"/>
                        </a:spcAft>
                      </a:pPr>
                      <a:r>
                        <a:rPr lang="en-US" sz="1050" b="1"/>
                        <a:t>Benefit-Cost Ratio-BCR</a:t>
                      </a:r>
                      <a:endParaRPr lang="fr-FR" sz="1050" b="1">
                        <a:latin typeface="Calibri"/>
                        <a:ea typeface="Times New Roman"/>
                        <a:cs typeface="Arial"/>
                      </a:endParaRPr>
                    </a:p>
                  </a:txBody>
                  <a:tcPr marL="25000" marR="25000" marT="0" marB="0" anchor="ctr">
                    <a:solidFill>
                      <a:schemeClr val="bg2">
                        <a:lumMod val="75000"/>
                      </a:schemeClr>
                    </a:solidFill>
                  </a:tcPr>
                </a:tc>
                <a:tc gridSpan="3">
                  <a:txBody>
                    <a:bodyPr/>
                    <a:lstStyle/>
                    <a:p>
                      <a:pPr algn="r">
                        <a:lnSpc>
                          <a:spcPct val="115000"/>
                        </a:lnSpc>
                        <a:spcAft>
                          <a:spcPts val="0"/>
                        </a:spcAft>
                      </a:pPr>
                      <a:r>
                        <a:rPr lang="fr-FR" sz="1050" b="1" dirty="0"/>
                        <a:t> 2.5</a:t>
                      </a:r>
                      <a:endParaRPr lang="fr-FR" sz="1050" b="1" dirty="0">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a:t> 2.9 </a:t>
                      </a:r>
                      <a:endParaRPr lang="fr-FR" sz="1050" b="1">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3.0 </a:t>
                      </a:r>
                      <a:endParaRPr lang="fr-FR" sz="1050" b="1" dirty="0">
                        <a:latin typeface="Calibri"/>
                        <a:ea typeface="Times New Roman"/>
                        <a:cs typeface="Arial"/>
                      </a:endParaRPr>
                    </a:p>
                  </a:txBody>
                  <a:tcPr marL="25000" marR="25000" marT="0" marB="0" anchor="ctr">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141313" name="Rectangle 1"/>
          <p:cNvSpPr>
            <a:spLocks noChangeArrowheads="1"/>
          </p:cNvSpPr>
          <p:nvPr/>
        </p:nvSpPr>
        <p:spPr bwMode="auto">
          <a:xfrm>
            <a:off x="0" y="0"/>
            <a:ext cx="8696933"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Economic evaluation of barely weed control under conservation agriculture in Ain Khadra</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55951276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700465338"/>
              </p:ext>
            </p:extLst>
          </p:nvPr>
        </p:nvGraphicFramePr>
        <p:xfrm>
          <a:off x="189077" y="385244"/>
          <a:ext cx="8929719" cy="6483582"/>
        </p:xfrm>
        <a:graphic>
          <a:graphicData uri="http://schemas.openxmlformats.org/drawingml/2006/table">
            <a:tbl>
              <a:tblPr>
                <a:tableStyleId>{3C2FFA5D-87B4-456A-9821-1D502468CF0F}</a:tableStyleId>
              </a:tblPr>
              <a:tblGrid>
                <a:gridCol w="1441257"/>
                <a:gridCol w="742952"/>
                <a:gridCol w="742952"/>
                <a:gridCol w="1114431"/>
                <a:gridCol w="748309"/>
                <a:gridCol w="834035"/>
                <a:gridCol w="1021560"/>
                <a:gridCol w="655442"/>
                <a:gridCol w="742952"/>
                <a:gridCol w="885829"/>
              </a:tblGrid>
              <a:tr h="205597">
                <a:tc>
                  <a:txBody>
                    <a:bodyPr/>
                    <a:lstStyle/>
                    <a:p>
                      <a:pPr>
                        <a:lnSpc>
                          <a:spcPct val="115000"/>
                        </a:lnSpc>
                        <a:spcAft>
                          <a:spcPts val="0"/>
                        </a:spcAft>
                      </a:pPr>
                      <a:r>
                        <a:rPr lang="fr-FR" sz="1050" baseline="30000" dirty="0"/>
                        <a:t>OULED MANSOUR</a:t>
                      </a:r>
                      <a:endParaRPr lang="fr-FR" sz="1100" dirty="0">
                        <a:latin typeface="Calibri"/>
                        <a:ea typeface="Times New Roman"/>
                        <a:cs typeface="Arial"/>
                      </a:endParaRPr>
                    </a:p>
                  </a:txBody>
                  <a:tcPr marL="25026" marR="25026" marT="0" marB="0" anchor="b"/>
                </a:tc>
                <a:tc gridSpan="3">
                  <a:txBody>
                    <a:bodyPr/>
                    <a:lstStyle/>
                    <a:p>
                      <a:pPr algn="ctr">
                        <a:lnSpc>
                          <a:spcPct val="115000"/>
                        </a:lnSpc>
                        <a:spcAft>
                          <a:spcPts val="0"/>
                        </a:spcAft>
                      </a:pPr>
                      <a:r>
                        <a:rPr lang="fr-FR" sz="1050" baseline="30000"/>
                        <a:t>sans désherbage (1)</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Un désherbage (2)</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050" baseline="30000"/>
                        <a:t>Deux désherbages (3)</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409753">
                <a:tc>
                  <a:txBody>
                    <a:bodyPr/>
                    <a:lstStyle/>
                    <a:p>
                      <a:pPr algn="ctr">
                        <a:lnSpc>
                          <a:spcPct val="115000"/>
                        </a:lnSpc>
                        <a:spcAft>
                          <a:spcPts val="0"/>
                        </a:spcAft>
                      </a:pPr>
                      <a:r>
                        <a:rPr lang="fr-FR" sz="1400" baseline="30000" dirty="0"/>
                        <a:t>Charges</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supply</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Labor</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supply</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Labor</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supply</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a:t>Labor</a:t>
                      </a:r>
                      <a:endParaRPr lang="fr-FR" sz="1600" dirty="0">
                        <a:latin typeface="Calibri"/>
                        <a:ea typeface="Times New Roman"/>
                        <a:cs typeface="Arial"/>
                      </a:endParaRPr>
                    </a:p>
                  </a:txBody>
                  <a:tcPr marL="25026" marR="25026" marT="0" marB="0"/>
                </a:tc>
                <a:tc>
                  <a:txBody>
                    <a:bodyPr/>
                    <a:lstStyle/>
                    <a:p>
                      <a:pPr algn="ctr">
                        <a:lnSpc>
                          <a:spcPct val="115000"/>
                        </a:lnSpc>
                        <a:spcAft>
                          <a:spcPts val="0"/>
                        </a:spcAft>
                      </a:pPr>
                      <a:r>
                        <a:rPr lang="fr-FR" sz="1400" baseline="30000" dirty="0" err="1"/>
                        <a:t>operationcosts</a:t>
                      </a:r>
                      <a:r>
                        <a:rPr lang="fr-FR" sz="1400" baseline="30000" dirty="0"/>
                        <a:t> (DZD)</a:t>
                      </a:r>
                      <a:endParaRPr lang="fr-FR" sz="1600" dirty="0">
                        <a:latin typeface="Calibri"/>
                        <a:ea typeface="Times New Roman"/>
                        <a:cs typeface="Arial"/>
                      </a:endParaRPr>
                    </a:p>
                  </a:txBody>
                  <a:tcPr marL="25026" marR="25026" marT="0" marB="0"/>
                </a:tc>
              </a:tr>
              <a:tr h="204382">
                <a:tc>
                  <a:txBody>
                    <a:bodyPr/>
                    <a:lstStyle/>
                    <a:p>
                      <a:pPr>
                        <a:lnSpc>
                          <a:spcPct val="115000"/>
                        </a:lnSpc>
                        <a:spcAft>
                          <a:spcPts val="0"/>
                        </a:spcAft>
                      </a:pPr>
                      <a:r>
                        <a:rPr lang="fr-FR" sz="1200" dirty="0" err="1"/>
                        <a:t>Sowing</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2 923,30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2 000,00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4 923,30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2 923,30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dirty="0"/>
                        <a:t>2 000,00</a:t>
                      </a:r>
                      <a:endParaRPr lang="fr-FR" sz="11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dirty="0"/>
                        <a:t>4 923,30</a:t>
                      </a:r>
                      <a:endParaRPr lang="fr-FR" sz="11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dirty="0"/>
                        <a:t>2 923,30</a:t>
                      </a:r>
                      <a:endParaRPr lang="fr-FR" sz="11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dirty="0"/>
                        <a:t>2 000,00</a:t>
                      </a:r>
                      <a:endParaRPr lang="fr-FR" sz="11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4 923,30</a:t>
                      </a:r>
                      <a:endParaRPr lang="fr-FR" sz="1100">
                        <a:latin typeface="Calibri"/>
                        <a:ea typeface="Times New Roman"/>
                        <a:cs typeface="Arial"/>
                      </a:endParaRPr>
                    </a:p>
                  </a:txBody>
                  <a:tcPr marL="25026" marR="25026" marT="0" marB="0" anchor="b"/>
                </a:tc>
              </a:tr>
              <a:tr h="272376">
                <a:tc>
                  <a:txBody>
                    <a:bodyPr/>
                    <a:lstStyle/>
                    <a:p>
                      <a:pPr>
                        <a:lnSpc>
                          <a:spcPct val="115000"/>
                        </a:lnSpc>
                        <a:spcAft>
                          <a:spcPts val="0"/>
                        </a:spcAft>
                      </a:pPr>
                      <a:r>
                        <a:rPr lang="fr-FR" sz="1200" dirty="0" err="1"/>
                        <a:t>Weed</a:t>
                      </a:r>
                      <a:r>
                        <a:rPr lang="fr-FR" sz="1200" dirty="0"/>
                        <a:t> control</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a:txBody>
                    <a:bodyPr/>
                    <a:lstStyle/>
                    <a:p>
                      <a:pPr>
                        <a:lnSpc>
                          <a:spcPct val="115000"/>
                        </a:lnSpc>
                      </a:pPr>
                      <a:endParaRPr lang="fr-FR" sz="1100">
                        <a:latin typeface="Calibri"/>
                        <a:cs typeface="Arial"/>
                      </a:endParaRPr>
                    </a:p>
                  </a:txBody>
                  <a:tcPr marL="25026" marR="25026" marT="0" marB="0" anchor="b"/>
                </a:tc>
                <a:tc>
                  <a:txBody>
                    <a:bodyPr/>
                    <a:lstStyle/>
                    <a:p>
                      <a:pPr algn="r">
                        <a:lnSpc>
                          <a:spcPct val="115000"/>
                        </a:lnSpc>
                        <a:spcAft>
                          <a:spcPts val="0"/>
                        </a:spcAft>
                      </a:pPr>
                      <a:r>
                        <a:rPr lang="fr-FR" sz="1050"/>
                        <a:t>3641,1</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4 241,10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8542,2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1 200,00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9 742,20</a:t>
                      </a:r>
                      <a:endParaRPr lang="fr-FR" sz="1100">
                        <a:latin typeface="Calibri"/>
                        <a:ea typeface="Times New Roman"/>
                        <a:cs typeface="Arial"/>
                      </a:endParaRPr>
                    </a:p>
                  </a:txBody>
                  <a:tcPr marL="25026" marR="25026" marT="0" marB="0" anchor="b"/>
                </a:tc>
              </a:tr>
              <a:tr h="408562">
                <a:tc>
                  <a:txBody>
                    <a:bodyPr/>
                    <a:lstStyle/>
                    <a:p>
                      <a:pPr>
                        <a:lnSpc>
                          <a:spcPct val="115000"/>
                        </a:lnSpc>
                        <a:spcAft>
                          <a:spcPts val="0"/>
                        </a:spcAft>
                      </a:pPr>
                      <a:r>
                        <a:rPr lang="fr-FR" sz="1200" dirty="0"/>
                        <a:t>Fertilisation</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10 041,10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10 641,10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10 041,10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10 641,10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10 041,10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10 641,10</a:t>
                      </a:r>
                      <a:endParaRPr lang="fr-FR" sz="1100">
                        <a:latin typeface="Calibri"/>
                        <a:ea typeface="Times New Roman"/>
                        <a:cs typeface="Arial"/>
                      </a:endParaRPr>
                    </a:p>
                  </a:txBody>
                  <a:tcPr marL="25026" marR="25026" marT="0" marB="0" anchor="b"/>
                </a:tc>
              </a:tr>
              <a:tr h="408562">
                <a:tc>
                  <a:txBody>
                    <a:bodyPr/>
                    <a:lstStyle/>
                    <a:p>
                      <a:pPr>
                        <a:lnSpc>
                          <a:spcPct val="115000"/>
                        </a:lnSpc>
                        <a:spcAft>
                          <a:spcPts val="0"/>
                        </a:spcAft>
                      </a:pPr>
                      <a:r>
                        <a:rPr lang="fr-FR" sz="1200" dirty="0"/>
                        <a:t>Irrigation</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6 563,52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9 000,00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6 563,52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9 000,00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6 563,52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9 000,00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15 563,52</a:t>
                      </a:r>
                      <a:endParaRPr lang="fr-FR" sz="1100">
                        <a:latin typeface="Calibri"/>
                        <a:ea typeface="Times New Roman"/>
                        <a:cs typeface="Arial"/>
                      </a:endParaRPr>
                    </a:p>
                  </a:txBody>
                  <a:tcPr marL="25026" marR="25026" marT="0" marB="0" anchor="b"/>
                </a:tc>
              </a:tr>
              <a:tr h="272376">
                <a:tc>
                  <a:txBody>
                    <a:bodyPr/>
                    <a:lstStyle/>
                    <a:p>
                      <a:pPr>
                        <a:lnSpc>
                          <a:spcPct val="115000"/>
                        </a:lnSpc>
                        <a:spcAft>
                          <a:spcPts val="0"/>
                        </a:spcAft>
                      </a:pPr>
                      <a:r>
                        <a:rPr lang="fr-FR" sz="1200" dirty="0" err="1"/>
                        <a:t>Harvest</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9 700,00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9 919,20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10 750,00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10969,2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219,2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12 550,00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12 769,20</a:t>
                      </a:r>
                      <a:endParaRPr lang="fr-FR" sz="1100">
                        <a:latin typeface="Calibri"/>
                        <a:ea typeface="Times New Roman"/>
                        <a:cs typeface="Arial"/>
                      </a:endParaRPr>
                    </a:p>
                  </a:txBody>
                  <a:tcPr marL="25026" marR="25026" marT="0" marB="0" anchor="b"/>
                </a:tc>
              </a:tr>
              <a:tr h="205597">
                <a:tc>
                  <a:txBody>
                    <a:bodyPr/>
                    <a:lstStyle/>
                    <a:p>
                      <a:pPr>
                        <a:lnSpc>
                          <a:spcPct val="115000"/>
                        </a:lnSpc>
                        <a:spcAft>
                          <a:spcPts val="0"/>
                        </a:spcAft>
                      </a:pPr>
                      <a:r>
                        <a:rPr lang="fr-FR" sz="1200" dirty="0"/>
                        <a:t>Transport</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991,8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991,80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191,8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991,8</a:t>
                      </a:r>
                      <a:endParaRPr lang="fr-FR" sz="1100">
                        <a:latin typeface="Calibri"/>
                        <a:ea typeface="Times New Roman"/>
                        <a:cs typeface="Arial"/>
                      </a:endParaRPr>
                    </a:p>
                  </a:txBody>
                  <a:tcPr marL="25026" marR="25026" marT="0" marB="0" anchor="b"/>
                </a:tc>
              </a:tr>
              <a:tr h="408562">
                <a:tc>
                  <a:txBody>
                    <a:bodyPr/>
                    <a:lstStyle/>
                    <a:p>
                      <a:pPr>
                        <a:lnSpc>
                          <a:spcPct val="115000"/>
                        </a:lnSpc>
                        <a:spcAft>
                          <a:spcPts val="0"/>
                        </a:spcAft>
                      </a:pPr>
                      <a:r>
                        <a:rPr lang="fr-FR" sz="1200" dirty="0"/>
                        <a:t>Total </a:t>
                      </a:r>
                      <a:r>
                        <a:rPr lang="fr-FR" sz="1200" dirty="0" err="1"/>
                        <a:t>Costs</a:t>
                      </a:r>
                      <a:r>
                        <a:rPr lang="fr-FR" sz="1200" dirty="0"/>
                        <a:t> (CT)</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19 938,92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22 100,00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42 038,92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23 580,02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23 750,00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47 330,02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28 481,12</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26 150,00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54 631,12</a:t>
                      </a:r>
                      <a:endParaRPr lang="fr-FR" sz="1100">
                        <a:latin typeface="Calibri"/>
                        <a:ea typeface="Times New Roman"/>
                        <a:cs typeface="Arial"/>
                      </a:endParaRPr>
                    </a:p>
                  </a:txBody>
                  <a:tcPr marL="25026" marR="25026" marT="0" marB="0" anchor="b"/>
                </a:tc>
              </a:tr>
              <a:tr h="205597">
                <a:tc>
                  <a:txBody>
                    <a:bodyPr/>
                    <a:lstStyle/>
                    <a:p>
                      <a:pPr>
                        <a:lnSpc>
                          <a:spcPct val="115000"/>
                        </a:lnSpc>
                        <a:spcAft>
                          <a:spcPts val="0"/>
                        </a:spcAft>
                      </a:pPr>
                      <a:r>
                        <a:rPr lang="fr-FR" sz="1200" dirty="0"/>
                        <a:t>Revenue</a:t>
                      </a:r>
                      <a:endParaRPr lang="fr-FR" sz="1400" dirty="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quantity</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Total</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quantity</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Total</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quantity</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price unit</a:t>
                      </a:r>
                      <a:endParaRPr lang="fr-FR" sz="1100">
                        <a:latin typeface="Calibri"/>
                        <a:ea typeface="Times New Roman"/>
                        <a:cs typeface="Arial"/>
                      </a:endParaRPr>
                    </a:p>
                  </a:txBody>
                  <a:tcPr marL="25026" marR="25026" marT="0" marB="0"/>
                </a:tc>
                <a:tc>
                  <a:txBody>
                    <a:bodyPr/>
                    <a:lstStyle/>
                    <a:p>
                      <a:pPr algn="ctr">
                        <a:lnSpc>
                          <a:spcPct val="115000"/>
                        </a:lnSpc>
                        <a:spcAft>
                          <a:spcPts val="0"/>
                        </a:spcAft>
                      </a:pPr>
                      <a:r>
                        <a:rPr lang="fr-FR" sz="1050" baseline="30000"/>
                        <a:t>Total</a:t>
                      </a:r>
                      <a:endParaRPr lang="fr-FR" sz="1100">
                        <a:latin typeface="Calibri"/>
                        <a:ea typeface="Times New Roman"/>
                        <a:cs typeface="Arial"/>
                      </a:endParaRPr>
                    </a:p>
                  </a:txBody>
                  <a:tcPr marL="25026" marR="25026" marT="0" marB="0"/>
                </a:tc>
              </a:tr>
              <a:tr h="205597">
                <a:tc>
                  <a:txBody>
                    <a:bodyPr/>
                    <a:lstStyle/>
                    <a:p>
                      <a:pPr>
                        <a:lnSpc>
                          <a:spcPct val="115000"/>
                        </a:lnSpc>
                        <a:spcAft>
                          <a:spcPts val="0"/>
                        </a:spcAft>
                      </a:pPr>
                      <a:r>
                        <a:rPr lang="fr-FR" sz="1200" dirty="0"/>
                        <a:t>Grain (</a:t>
                      </a:r>
                      <a:r>
                        <a:rPr lang="fr-FR" sz="1200" dirty="0" err="1"/>
                        <a:t>ql</a:t>
                      </a:r>
                      <a:r>
                        <a:rPr lang="fr-FR" sz="1200" dirty="0"/>
                        <a:t>/ha)</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19,88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55664</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40,76</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114128</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57,43</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2800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160804</a:t>
                      </a:r>
                      <a:endParaRPr lang="fr-FR" sz="1100">
                        <a:latin typeface="Calibri"/>
                        <a:ea typeface="Times New Roman"/>
                        <a:cs typeface="Arial"/>
                      </a:endParaRPr>
                    </a:p>
                  </a:txBody>
                  <a:tcPr marL="25026" marR="25026" marT="0" marB="0" anchor="b"/>
                </a:tc>
              </a:tr>
              <a:tr h="272376">
                <a:tc>
                  <a:txBody>
                    <a:bodyPr/>
                    <a:lstStyle/>
                    <a:p>
                      <a:pPr>
                        <a:lnSpc>
                          <a:spcPct val="115000"/>
                        </a:lnSpc>
                        <a:spcAft>
                          <a:spcPts val="0"/>
                        </a:spcAft>
                      </a:pPr>
                      <a:r>
                        <a:rPr lang="fr-FR" sz="1200" dirty="0" err="1"/>
                        <a:t>Number</a:t>
                      </a:r>
                      <a:r>
                        <a:rPr lang="fr-FR" sz="1200" dirty="0"/>
                        <a:t> of </a:t>
                      </a:r>
                      <a:r>
                        <a:rPr lang="fr-FR" sz="1200" dirty="0" err="1"/>
                        <a:t>strawball</a:t>
                      </a:r>
                      <a:endParaRPr lang="fr-FR" sz="1400" dirty="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134</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450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60300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155</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450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69750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191</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450</a:t>
                      </a:r>
                      <a:endParaRPr lang="fr-FR" sz="1100">
                        <a:latin typeface="Calibri"/>
                        <a:ea typeface="Times New Roman"/>
                        <a:cs typeface="Arial"/>
                      </a:endParaRPr>
                    </a:p>
                  </a:txBody>
                  <a:tcPr marL="25026" marR="25026" marT="0" marB="0" anchor="b"/>
                </a:tc>
                <a:tc>
                  <a:txBody>
                    <a:bodyPr/>
                    <a:lstStyle/>
                    <a:p>
                      <a:pPr algn="r">
                        <a:lnSpc>
                          <a:spcPct val="115000"/>
                        </a:lnSpc>
                        <a:spcAft>
                          <a:spcPts val="0"/>
                        </a:spcAft>
                      </a:pPr>
                      <a:r>
                        <a:rPr lang="fr-FR" sz="1050"/>
                        <a:t>85950</a:t>
                      </a:r>
                      <a:endParaRPr lang="fr-FR" sz="1100">
                        <a:latin typeface="Calibri"/>
                        <a:ea typeface="Times New Roman"/>
                        <a:cs typeface="Arial"/>
                      </a:endParaRPr>
                    </a:p>
                  </a:txBody>
                  <a:tcPr marL="25026" marR="25026" marT="0" marB="0" anchor="b"/>
                </a:tc>
              </a:tr>
              <a:tr h="204382">
                <a:tc>
                  <a:txBody>
                    <a:bodyPr/>
                    <a:lstStyle/>
                    <a:p>
                      <a:pPr>
                        <a:lnSpc>
                          <a:spcPct val="115000"/>
                        </a:lnSpc>
                        <a:spcAft>
                          <a:spcPts val="0"/>
                        </a:spcAft>
                      </a:pPr>
                      <a:r>
                        <a:rPr lang="fr-FR" sz="1200" b="1" dirty="0"/>
                        <a:t>Total revenue </a:t>
                      </a:r>
                      <a:endParaRPr lang="fr-FR" sz="1400" b="1" dirty="0">
                        <a:latin typeface="Calibri"/>
                        <a:ea typeface="Times New Roman"/>
                        <a:cs typeface="Arial"/>
                      </a:endParaRPr>
                    </a:p>
                  </a:txBody>
                  <a:tcPr marL="25026" marR="25026" marT="0" marB="0" anchor="ctr">
                    <a:solidFill>
                      <a:schemeClr val="bg2">
                        <a:lumMod val="75000"/>
                      </a:schemeClr>
                    </a:solidFill>
                  </a:tcPr>
                </a:tc>
                <a:tc gridSpan="3">
                  <a:txBody>
                    <a:bodyPr/>
                    <a:lstStyle/>
                    <a:p>
                      <a:pPr algn="r">
                        <a:lnSpc>
                          <a:spcPct val="115000"/>
                        </a:lnSpc>
                        <a:spcAft>
                          <a:spcPts val="0"/>
                        </a:spcAft>
                      </a:pPr>
                      <a:r>
                        <a:rPr lang="fr-FR" sz="1050" b="1" baseline="30000"/>
                        <a:t> </a:t>
                      </a:r>
                      <a:r>
                        <a:rPr lang="fr-FR" sz="1050" b="1"/>
                        <a:t>115 964,00</a:t>
                      </a:r>
                      <a:endParaRPr lang="fr-FR" sz="1100" b="1">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a:t> 183 878,00</a:t>
                      </a:r>
                      <a:endParaRPr lang="fr-FR" sz="1100" b="1">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dirty="0"/>
                        <a:t> 246 754,00</a:t>
                      </a:r>
                      <a:endParaRPr lang="fr-FR" sz="1100" b="1" dirty="0">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r>
              <a:tr h="272376">
                <a:tc>
                  <a:txBody>
                    <a:bodyPr/>
                    <a:lstStyle/>
                    <a:p>
                      <a:pPr>
                        <a:lnSpc>
                          <a:spcPct val="115000"/>
                        </a:lnSpc>
                        <a:spcAft>
                          <a:spcPts val="0"/>
                        </a:spcAft>
                      </a:pPr>
                      <a:r>
                        <a:rPr lang="fr-FR" sz="1200" b="1" dirty="0"/>
                        <a:t> Net </a:t>
                      </a:r>
                      <a:r>
                        <a:rPr lang="fr-FR" sz="1200" b="1" dirty="0" err="1"/>
                        <a:t>returns</a:t>
                      </a:r>
                      <a:r>
                        <a:rPr lang="fr-FR" sz="1200" b="1" dirty="0"/>
                        <a:t> (RN)</a:t>
                      </a:r>
                      <a:endParaRPr lang="fr-FR" sz="1400" b="1" dirty="0">
                        <a:latin typeface="Calibri"/>
                        <a:ea typeface="Times New Roman"/>
                        <a:cs typeface="Arial"/>
                      </a:endParaRPr>
                    </a:p>
                  </a:txBody>
                  <a:tcPr marL="25026" marR="25026" marT="0" marB="0" anchor="ctr">
                    <a:solidFill>
                      <a:schemeClr val="bg2">
                        <a:lumMod val="75000"/>
                      </a:schemeClr>
                    </a:solidFill>
                  </a:tcPr>
                </a:tc>
                <a:tc gridSpan="3">
                  <a:txBody>
                    <a:bodyPr/>
                    <a:lstStyle/>
                    <a:p>
                      <a:pPr algn="r">
                        <a:lnSpc>
                          <a:spcPct val="115000"/>
                        </a:lnSpc>
                        <a:spcAft>
                          <a:spcPts val="0"/>
                        </a:spcAft>
                      </a:pPr>
                      <a:r>
                        <a:rPr lang="fr-FR" sz="1050" b="1"/>
                        <a:t>73 925,08</a:t>
                      </a:r>
                      <a:endParaRPr lang="fr-FR" sz="1100" b="1">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1"/>
                        <a:t>136 547,98</a:t>
                      </a:r>
                      <a:endParaRPr lang="fr-FR" sz="1100" b="1">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a:txBody>
                    <a:bodyPr/>
                    <a:lstStyle/>
                    <a:p>
                      <a:pPr>
                        <a:lnSpc>
                          <a:spcPct val="115000"/>
                        </a:lnSpc>
                        <a:spcAft>
                          <a:spcPts val="0"/>
                        </a:spcAft>
                      </a:pPr>
                      <a:r>
                        <a:rPr lang="fr-FR" sz="1050" b="1"/>
                        <a:t> </a:t>
                      </a:r>
                      <a:endParaRPr lang="fr-FR" sz="1100" b="1">
                        <a:latin typeface="Calibri"/>
                        <a:ea typeface="Times New Roman"/>
                        <a:cs typeface="Arial"/>
                      </a:endParaRPr>
                    </a:p>
                  </a:txBody>
                  <a:tcPr marL="25026" marR="25026" marT="0" marB="0" anchor="ctr">
                    <a:solidFill>
                      <a:schemeClr val="bg2">
                        <a:lumMod val="75000"/>
                      </a:schemeClr>
                    </a:solidFill>
                  </a:tcPr>
                </a:tc>
                <a:tc>
                  <a:txBody>
                    <a:bodyPr/>
                    <a:lstStyle/>
                    <a:p>
                      <a:pPr>
                        <a:lnSpc>
                          <a:spcPct val="115000"/>
                        </a:lnSpc>
                        <a:spcAft>
                          <a:spcPts val="0"/>
                        </a:spcAft>
                      </a:pPr>
                      <a:r>
                        <a:rPr lang="fr-FR" sz="1050" b="1"/>
                        <a:t> </a:t>
                      </a:r>
                      <a:endParaRPr lang="fr-FR" sz="1100" b="1">
                        <a:latin typeface="Calibri"/>
                        <a:ea typeface="Times New Roman"/>
                        <a:cs typeface="Arial"/>
                      </a:endParaRPr>
                    </a:p>
                  </a:txBody>
                  <a:tcPr marL="25026" marR="25026" marT="0" marB="0" anchor="ctr">
                    <a:solidFill>
                      <a:schemeClr val="bg2">
                        <a:lumMod val="75000"/>
                      </a:schemeClr>
                    </a:solidFill>
                  </a:tcPr>
                </a:tc>
                <a:tc>
                  <a:txBody>
                    <a:bodyPr/>
                    <a:lstStyle/>
                    <a:p>
                      <a:pPr algn="r">
                        <a:lnSpc>
                          <a:spcPct val="115000"/>
                        </a:lnSpc>
                        <a:spcAft>
                          <a:spcPts val="0"/>
                        </a:spcAft>
                      </a:pPr>
                      <a:r>
                        <a:rPr lang="fr-FR" sz="1050" b="1" dirty="0"/>
                        <a:t>192 122,88</a:t>
                      </a:r>
                      <a:endParaRPr lang="fr-FR" sz="1100" b="1" dirty="0">
                        <a:latin typeface="Calibri"/>
                        <a:ea typeface="Times New Roman"/>
                        <a:cs typeface="Arial"/>
                      </a:endParaRPr>
                    </a:p>
                  </a:txBody>
                  <a:tcPr marL="25026" marR="25026" marT="0" marB="0" anchor="ctr">
                    <a:solidFill>
                      <a:schemeClr val="bg2">
                        <a:lumMod val="75000"/>
                      </a:schemeClr>
                    </a:solidFill>
                  </a:tcPr>
                </a:tc>
              </a:tr>
              <a:tr h="205634">
                <a:tc>
                  <a:txBody>
                    <a:bodyPr/>
                    <a:lstStyle/>
                    <a:p>
                      <a:pPr>
                        <a:lnSpc>
                          <a:spcPct val="115000"/>
                        </a:lnSpc>
                        <a:spcAft>
                          <a:spcPts val="0"/>
                        </a:spcAft>
                      </a:pPr>
                      <a:r>
                        <a:rPr lang="fr-FR" sz="1200" baseline="30000" dirty="0"/>
                        <a:t>% change (RN) (2-1/1)</a:t>
                      </a:r>
                      <a:endParaRPr lang="fr-FR" sz="1400" dirty="0">
                        <a:latin typeface="Calibri"/>
                        <a:ea typeface="Times New Roman"/>
                        <a:cs typeface="Arial"/>
                      </a:endParaRPr>
                    </a:p>
                  </a:txBody>
                  <a:tcPr marL="25026" marR="25026" marT="0" marB="0" anchor="b"/>
                </a:tc>
                <a:tc gridSpan="3">
                  <a:txBody>
                    <a:bodyPr/>
                    <a:lstStyle/>
                    <a:p>
                      <a:pPr>
                        <a:lnSpc>
                          <a:spcPct val="115000"/>
                        </a:lnSpc>
                      </a:pPr>
                      <a:endParaRPr lang="fr-FR" sz="1100">
                        <a:latin typeface="Calibri"/>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85%</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dirty="0"/>
                        <a:t> </a:t>
                      </a:r>
                      <a:endParaRPr lang="fr-FR" sz="1100" dirty="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r>
              <a:tr h="205634">
                <a:tc>
                  <a:txBody>
                    <a:bodyPr/>
                    <a:lstStyle/>
                    <a:p>
                      <a:pPr>
                        <a:lnSpc>
                          <a:spcPct val="115000"/>
                        </a:lnSpc>
                        <a:spcAft>
                          <a:spcPts val="0"/>
                        </a:spcAft>
                      </a:pPr>
                      <a:r>
                        <a:rPr lang="fr-FR" sz="1200" baseline="30000" dirty="0"/>
                        <a:t>% change (RN) (3-1/1)</a:t>
                      </a:r>
                      <a:endParaRPr lang="fr-FR" sz="1400" dirty="0">
                        <a:latin typeface="Calibri"/>
                        <a:ea typeface="Times New Roman"/>
                        <a:cs typeface="Arial"/>
                      </a:endParaRPr>
                    </a:p>
                  </a:txBody>
                  <a:tcPr marL="25026" marR="25026" marT="0" marB="0" anchor="b"/>
                </a:tc>
                <a:tc gridSpan="3">
                  <a:txBody>
                    <a:bodyPr/>
                    <a:lstStyle/>
                    <a:p>
                      <a:pPr>
                        <a:lnSpc>
                          <a:spcPct val="115000"/>
                        </a:lnSpc>
                      </a:pPr>
                      <a:endParaRPr lang="fr-FR" sz="1100">
                        <a:latin typeface="Calibri"/>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a:t> </a:t>
                      </a:r>
                      <a:r>
                        <a:rPr lang="fr-FR" sz="1050"/>
                        <a:t> 160%</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r>
              <a:tr h="205634">
                <a:tc>
                  <a:txBody>
                    <a:bodyPr/>
                    <a:lstStyle/>
                    <a:p>
                      <a:pPr>
                        <a:lnSpc>
                          <a:spcPct val="115000"/>
                        </a:lnSpc>
                        <a:spcAft>
                          <a:spcPts val="0"/>
                        </a:spcAft>
                      </a:pPr>
                      <a:r>
                        <a:rPr lang="fr-FR" sz="1200" baseline="30000" dirty="0"/>
                        <a:t>% change (RN)(3-2/2)</a:t>
                      </a:r>
                      <a:endParaRPr lang="fr-FR" sz="1400" dirty="0">
                        <a:latin typeface="Calibri"/>
                        <a:ea typeface="Times New Roman"/>
                        <a:cs typeface="Arial"/>
                      </a:endParaRPr>
                    </a:p>
                  </a:txBody>
                  <a:tcPr marL="25026" marR="25026" marT="0" marB="0" anchor="b"/>
                </a:tc>
                <a:tc gridSpan="3">
                  <a:txBody>
                    <a:bodyPr/>
                    <a:lstStyle/>
                    <a:p>
                      <a:pPr>
                        <a:lnSpc>
                          <a:spcPct val="115000"/>
                        </a:lnSpc>
                      </a:pPr>
                      <a:endParaRPr lang="fr-FR" sz="1100">
                        <a:latin typeface="Calibri"/>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endParaRPr lang="fr-FR" sz="1050">
                        <a:solidFill>
                          <a:srgbClr val="000000"/>
                        </a:solidFill>
                        <a:latin typeface="Arial"/>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baseline="30000"/>
                        <a:t> </a:t>
                      </a:r>
                      <a:r>
                        <a:rPr lang="fr-FR" sz="1050"/>
                        <a:t>41%</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r>
              <a:tr h="272376">
                <a:tc>
                  <a:txBody>
                    <a:bodyPr/>
                    <a:lstStyle/>
                    <a:p>
                      <a:pPr>
                        <a:lnSpc>
                          <a:spcPct val="115000"/>
                        </a:lnSpc>
                        <a:spcAft>
                          <a:spcPts val="0"/>
                        </a:spcAft>
                      </a:pPr>
                      <a:r>
                        <a:rPr lang="fr-FR" sz="1200" dirty="0"/>
                        <a:t>% change (CT) </a:t>
                      </a:r>
                      <a:endParaRPr lang="fr-FR" sz="1400" dirty="0">
                        <a:latin typeface="Calibri"/>
                        <a:ea typeface="Times New Roman"/>
                        <a:cs typeface="Arial"/>
                      </a:endParaRPr>
                    </a:p>
                  </a:txBody>
                  <a:tcPr marL="25026" marR="25026" marT="0" marB="0" anchor="b"/>
                </a:tc>
                <a:tc gridSpan="3">
                  <a:txBody>
                    <a:bodyPr/>
                    <a:lstStyle/>
                    <a:p>
                      <a:pPr>
                        <a:lnSpc>
                          <a:spcPct val="115000"/>
                        </a:lnSpc>
                      </a:pPr>
                      <a:endParaRPr lang="fr-FR" sz="1100">
                        <a:latin typeface="Calibri"/>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1000"/>
                        </a:spcAft>
                      </a:pPr>
                      <a:r>
                        <a:rPr lang="fr-FR" sz="1050"/>
                        <a:t>13%</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nSpc>
                          <a:spcPct val="115000"/>
                        </a:lnSpc>
                        <a:spcAft>
                          <a:spcPts val="1000"/>
                        </a:spcAft>
                      </a:pPr>
                      <a:endParaRPr lang="fr-FR" sz="1050">
                        <a:solidFill>
                          <a:srgbClr val="000000"/>
                        </a:solidFill>
                        <a:latin typeface="Arial"/>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272047">
                <a:tc>
                  <a:txBody>
                    <a:bodyPr/>
                    <a:lstStyle/>
                    <a:p>
                      <a:pPr>
                        <a:lnSpc>
                          <a:spcPct val="115000"/>
                        </a:lnSpc>
                        <a:spcAft>
                          <a:spcPts val="0"/>
                        </a:spcAft>
                      </a:pPr>
                      <a:r>
                        <a:rPr lang="fr-FR" sz="1200" dirty="0"/>
                        <a:t>% change (</a:t>
                      </a:r>
                      <a:r>
                        <a:rPr lang="fr-FR" sz="1200" dirty="0" smtClean="0"/>
                        <a:t>CT)</a:t>
                      </a:r>
                      <a:endParaRPr lang="fr-FR" sz="1400" dirty="0">
                        <a:latin typeface="Calibri"/>
                        <a:ea typeface="Times New Roman"/>
                        <a:cs typeface="Arial"/>
                      </a:endParaRPr>
                    </a:p>
                  </a:txBody>
                  <a:tcPr marL="25026" marR="25026" marT="0" marB="0" anchor="b"/>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30%</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272376">
                <a:tc>
                  <a:txBody>
                    <a:bodyPr/>
                    <a:lstStyle/>
                    <a:p>
                      <a:pPr>
                        <a:lnSpc>
                          <a:spcPct val="115000"/>
                        </a:lnSpc>
                        <a:spcAft>
                          <a:spcPts val="0"/>
                        </a:spcAft>
                      </a:pPr>
                      <a:r>
                        <a:rPr lang="fr-FR" sz="1200" dirty="0"/>
                        <a:t>% change (</a:t>
                      </a:r>
                      <a:r>
                        <a:rPr lang="fr-FR" sz="1200" dirty="0" smtClean="0"/>
                        <a:t>CT)</a:t>
                      </a:r>
                      <a:endParaRPr lang="fr-FR" sz="1400" dirty="0">
                        <a:latin typeface="Calibri"/>
                        <a:ea typeface="Times New Roman"/>
                        <a:cs typeface="Arial"/>
                      </a:endParaRPr>
                    </a:p>
                  </a:txBody>
                  <a:tcPr marL="25026" marR="25026" marT="0" marB="0" anchor="b"/>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15%</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205597">
                <a:tc>
                  <a:txBody>
                    <a:bodyPr/>
                    <a:lstStyle/>
                    <a:p>
                      <a:pPr>
                        <a:lnSpc>
                          <a:spcPct val="115000"/>
                        </a:lnSpc>
                        <a:spcAft>
                          <a:spcPts val="0"/>
                        </a:spcAft>
                      </a:pPr>
                      <a:r>
                        <a:rPr lang="fr-FR" sz="1200" dirty="0"/>
                        <a:t>IRR (2/1)</a:t>
                      </a:r>
                      <a:endParaRPr lang="fr-FR" sz="1400" dirty="0">
                        <a:latin typeface="Calibri"/>
                        <a:ea typeface="Times New Roman"/>
                        <a:cs typeface="Arial"/>
                      </a:endParaRPr>
                    </a:p>
                  </a:txBody>
                  <a:tcPr marL="25026" marR="25026" marT="0" marB="0" anchor="ctr"/>
                </a:tc>
                <a:tc gridSpan="3">
                  <a:txBody>
                    <a:bodyPr/>
                    <a:lstStyle/>
                    <a:p>
                      <a:pPr algn="r">
                        <a:lnSpc>
                          <a:spcPct val="115000"/>
                        </a:lnSpc>
                        <a:spcAft>
                          <a:spcPts val="0"/>
                        </a:spcAft>
                      </a:pPr>
                      <a:r>
                        <a:rPr lang="fr-FR" sz="1050" dirty="0"/>
                        <a:t> </a:t>
                      </a:r>
                      <a:endParaRPr lang="fr-FR" sz="1100" dirty="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6,5</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205597">
                <a:tc>
                  <a:txBody>
                    <a:bodyPr/>
                    <a:lstStyle/>
                    <a:p>
                      <a:pPr>
                        <a:lnSpc>
                          <a:spcPct val="115000"/>
                        </a:lnSpc>
                        <a:spcAft>
                          <a:spcPts val="0"/>
                        </a:spcAft>
                      </a:pPr>
                      <a:r>
                        <a:rPr lang="fr-FR" sz="1200" dirty="0"/>
                        <a:t>IRR (3/1)</a:t>
                      </a:r>
                      <a:endParaRPr lang="fr-FR" sz="1400" dirty="0">
                        <a:latin typeface="Calibri"/>
                        <a:ea typeface="Times New Roman"/>
                        <a:cs typeface="Arial"/>
                      </a:endParaRPr>
                    </a:p>
                  </a:txBody>
                  <a:tcPr marL="25026" marR="25026" marT="0" marB="0" anchor="ct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5,3</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205597">
                <a:tc>
                  <a:txBody>
                    <a:bodyPr/>
                    <a:lstStyle/>
                    <a:p>
                      <a:pPr>
                        <a:lnSpc>
                          <a:spcPct val="115000"/>
                        </a:lnSpc>
                        <a:spcAft>
                          <a:spcPts val="0"/>
                        </a:spcAft>
                      </a:pPr>
                      <a:r>
                        <a:rPr lang="fr-FR" sz="1200" dirty="0"/>
                        <a:t>IRR(3/2)</a:t>
                      </a:r>
                      <a:endParaRPr lang="fr-FR" sz="1400" dirty="0">
                        <a:latin typeface="Calibri"/>
                        <a:ea typeface="Times New Roman"/>
                        <a:cs typeface="Arial"/>
                      </a:endParaRPr>
                    </a:p>
                  </a:txBody>
                  <a:tcPr marL="25026" marR="25026" marT="0" marB="0" anchor="ct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 </a:t>
                      </a:r>
                      <a:endParaRPr lang="fr-FR" sz="1100">
                        <a:latin typeface="Calibri"/>
                        <a:ea typeface="Times New Roman"/>
                        <a:cs typeface="Arial"/>
                      </a:endParaRPr>
                    </a:p>
                  </a:txBody>
                  <a:tcPr marL="25026" marR="25026" marT="0" marB="0"/>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050"/>
                        <a:t>2,7</a:t>
                      </a:r>
                      <a:endParaRPr lang="fr-FR" sz="1100">
                        <a:latin typeface="Calibri"/>
                        <a:ea typeface="Times New Roman"/>
                        <a:cs typeface="Arial"/>
                      </a:endParaRPr>
                    </a:p>
                  </a:txBody>
                  <a:tcPr marL="25026" marR="25026" marT="0" marB="0" anchor="b"/>
                </a:tc>
                <a:tc hMerge="1">
                  <a:txBody>
                    <a:bodyPr/>
                    <a:lstStyle/>
                    <a:p>
                      <a:endParaRPr lang="fr-FR"/>
                    </a:p>
                  </a:txBody>
                  <a:tcPr/>
                </a:tc>
                <a:tc hMerge="1">
                  <a:txBody>
                    <a:bodyPr/>
                    <a:lstStyle/>
                    <a:p>
                      <a:endParaRPr lang="fr-FR"/>
                    </a:p>
                  </a:txBody>
                  <a:tcPr/>
                </a:tc>
              </a:tr>
              <a:tr h="422811">
                <a:tc>
                  <a:txBody>
                    <a:bodyPr/>
                    <a:lstStyle/>
                    <a:p>
                      <a:pPr>
                        <a:lnSpc>
                          <a:spcPct val="115000"/>
                        </a:lnSpc>
                        <a:spcAft>
                          <a:spcPts val="0"/>
                        </a:spcAft>
                      </a:pPr>
                      <a:r>
                        <a:rPr lang="en-US" sz="1200" b="1" dirty="0"/>
                        <a:t>Benefit-Cost Ratio-BCR</a:t>
                      </a:r>
                      <a:endParaRPr lang="fr-FR" sz="1400" b="1" dirty="0">
                        <a:latin typeface="Calibri"/>
                        <a:ea typeface="Times New Roman"/>
                        <a:cs typeface="Arial"/>
                      </a:endParaRPr>
                    </a:p>
                  </a:txBody>
                  <a:tcPr marL="25026" marR="25026" marT="0" marB="0" anchor="ctr">
                    <a:solidFill>
                      <a:schemeClr val="bg2">
                        <a:lumMod val="75000"/>
                      </a:schemeClr>
                    </a:solidFill>
                  </a:tcPr>
                </a:tc>
                <a:tc gridSpan="3">
                  <a:txBody>
                    <a:bodyPr/>
                    <a:lstStyle/>
                    <a:p>
                      <a:pPr algn="r">
                        <a:lnSpc>
                          <a:spcPct val="115000"/>
                        </a:lnSpc>
                        <a:spcAft>
                          <a:spcPts val="0"/>
                        </a:spcAft>
                      </a:pPr>
                      <a:r>
                        <a:rPr lang="fr-FR" sz="1200" b="1" dirty="0" smtClean="0"/>
                        <a:t>8</a:t>
                      </a:r>
                      <a:endParaRPr lang="fr-FR" sz="1400" b="1" dirty="0">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200" b="1" dirty="0"/>
                        <a:t>3.9 </a:t>
                      </a:r>
                      <a:endParaRPr lang="fr-FR" sz="1400" b="1" dirty="0">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r">
                        <a:lnSpc>
                          <a:spcPct val="115000"/>
                        </a:lnSpc>
                        <a:spcAft>
                          <a:spcPts val="0"/>
                        </a:spcAft>
                      </a:pPr>
                      <a:r>
                        <a:rPr lang="fr-FR" sz="1200" b="1" dirty="0"/>
                        <a:t> 4.5</a:t>
                      </a:r>
                      <a:endParaRPr lang="fr-FR" sz="1400" b="1" dirty="0">
                        <a:latin typeface="Calibri"/>
                        <a:ea typeface="Times New Roman"/>
                        <a:cs typeface="Arial"/>
                      </a:endParaRPr>
                    </a:p>
                  </a:txBody>
                  <a:tcPr marL="25026" marR="25026" marT="0" marB="0" anchor="ctr">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142337" name="Rectangle 1"/>
          <p:cNvSpPr>
            <a:spLocks noChangeArrowheads="1"/>
          </p:cNvSpPr>
          <p:nvPr/>
        </p:nvSpPr>
        <p:spPr bwMode="auto">
          <a:xfrm>
            <a:off x="0" y="0"/>
            <a:ext cx="7038850"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Economic evaluation of barely weed control under CA (Ouled Mansour)</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95010233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1.3.2</a:t>
            </a:r>
            <a:endParaRPr lang="fr-FR" sz="2800" dirty="0">
              <a:solidFill>
                <a:schemeClr val="accent1"/>
              </a:solidFill>
              <a:latin typeface="Arial" pitchFamily="34" charset="0"/>
              <a:cs typeface="Arial" pitchFamily="34" charset="0"/>
            </a:endParaRPr>
          </a:p>
        </p:txBody>
      </p:sp>
      <p:graphicFrame>
        <p:nvGraphicFramePr>
          <p:cNvPr id="4" name="Diagramme 3"/>
          <p:cNvGraphicFramePr/>
          <p:nvPr>
            <p:extLst>
              <p:ext uri="{D42A27DB-BD31-4B8C-83A1-F6EECF244321}">
                <p14:modId xmlns:p14="http://schemas.microsoft.com/office/powerpoint/2010/main" val="4007809093"/>
              </p:ext>
            </p:extLst>
          </p:nvPr>
        </p:nvGraphicFramePr>
        <p:xfrm>
          <a:off x="539552" y="836712"/>
          <a:ext cx="8315325" cy="266429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ZoneTexte 5"/>
          <p:cNvSpPr txBox="1"/>
          <p:nvPr/>
        </p:nvSpPr>
        <p:spPr>
          <a:xfrm>
            <a:off x="827584" y="3580561"/>
            <a:ext cx="7776864" cy="2800767"/>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en-US" sz="2200" b="1" dirty="0" smtClean="0">
                <a:solidFill>
                  <a:srgbClr val="000000"/>
                </a:solidFill>
                <a:latin typeface="+mn-lt"/>
              </a:rPr>
              <a:t>Implementation</a:t>
            </a:r>
            <a:r>
              <a:rPr lang="fr-FR" sz="2200" b="1" dirty="0" smtClean="0">
                <a:solidFill>
                  <a:srgbClr val="000000"/>
                </a:solidFill>
                <a:latin typeface="+mn-lt"/>
              </a:rPr>
              <a:t> site : 2 sites </a:t>
            </a:r>
            <a:r>
              <a:rPr lang="fr-FR" sz="2200" b="1" dirty="0" smtClean="0">
                <a:solidFill>
                  <a:srgbClr val="000000"/>
                </a:solidFill>
                <a:latin typeface="+mn-lt"/>
              </a:rPr>
              <a:t> (</a:t>
            </a:r>
            <a:r>
              <a:rPr lang="fr-FR" sz="2200" b="1" dirty="0" err="1" smtClean="0">
                <a:solidFill>
                  <a:srgbClr val="000000"/>
                </a:solidFill>
                <a:latin typeface="+mn-lt"/>
              </a:rPr>
              <a:t>Mebarki</a:t>
            </a:r>
            <a:r>
              <a:rPr lang="fr-FR" sz="2200" b="1" dirty="0" smtClean="0">
                <a:solidFill>
                  <a:srgbClr val="000000"/>
                </a:solidFill>
                <a:latin typeface="+mn-lt"/>
              </a:rPr>
              <a:t> et </a:t>
            </a:r>
            <a:r>
              <a:rPr lang="fr-FR" sz="2200" b="1" dirty="0" err="1" smtClean="0">
                <a:solidFill>
                  <a:srgbClr val="000000"/>
                </a:solidFill>
                <a:latin typeface="+mn-lt"/>
              </a:rPr>
              <a:t>Arouia</a:t>
            </a:r>
            <a:r>
              <a:rPr lang="fr-FR" sz="2200" b="1" dirty="0" smtClean="0">
                <a:solidFill>
                  <a:srgbClr val="000000"/>
                </a:solidFill>
                <a:latin typeface="+mn-lt"/>
              </a:rPr>
              <a:t>)</a:t>
            </a:r>
            <a:endParaRPr lang="fr-FR" sz="2200" b="1" dirty="0" smtClean="0">
              <a:solidFill>
                <a:srgbClr val="000000"/>
              </a:solidFill>
              <a:latin typeface="+mn-lt"/>
            </a:endParaRPr>
          </a:p>
          <a:p>
            <a:pPr marL="342900" indent="-342900">
              <a:lnSpc>
                <a:spcPct val="150000"/>
              </a:lnSpc>
              <a:buFont typeface="Wingdings" panose="05000000000000000000" pitchFamily="2" charset="2"/>
              <a:buChar char="Ø"/>
            </a:pPr>
            <a:r>
              <a:rPr lang="fr-FR" sz="2200" b="1" dirty="0" smtClean="0">
                <a:solidFill>
                  <a:srgbClr val="000000"/>
                </a:solidFill>
                <a:latin typeface="+mn-lt"/>
              </a:rPr>
              <a:t>Rotation </a:t>
            </a:r>
          </a:p>
          <a:p>
            <a:pPr marL="1163638" lvl="0" indent="-342900">
              <a:buFont typeface="Wingdings" panose="05000000000000000000" pitchFamily="2" charset="2"/>
              <a:buChar char="§"/>
            </a:pPr>
            <a:r>
              <a:rPr lang="fr-FR" sz="2200" b="1" dirty="0" err="1" smtClean="0">
                <a:solidFill>
                  <a:srgbClr val="000000"/>
                </a:solidFill>
                <a:latin typeface="+mn-lt"/>
              </a:rPr>
              <a:t>Barley</a:t>
            </a:r>
            <a:r>
              <a:rPr lang="fr-FR" sz="2200" b="1" dirty="0" smtClean="0">
                <a:solidFill>
                  <a:srgbClr val="000000"/>
                </a:solidFill>
                <a:latin typeface="+mn-lt"/>
              </a:rPr>
              <a:t>/</a:t>
            </a:r>
            <a:r>
              <a:rPr lang="fr-FR" sz="2200" b="1" dirty="0" err="1" smtClean="0">
                <a:solidFill>
                  <a:srgbClr val="000000"/>
                </a:solidFill>
                <a:latin typeface="+mn-lt"/>
              </a:rPr>
              <a:t>barley</a:t>
            </a:r>
            <a:endParaRPr lang="fr-FR" sz="2200" b="1" dirty="0" smtClean="0">
              <a:solidFill>
                <a:srgbClr val="000000"/>
              </a:solidFill>
              <a:latin typeface="+mn-lt"/>
            </a:endParaRPr>
          </a:p>
          <a:p>
            <a:pPr marL="1163638" lvl="0" indent="-342900">
              <a:buFont typeface="Wingdings" panose="05000000000000000000" pitchFamily="2" charset="2"/>
              <a:buChar char="§"/>
            </a:pPr>
            <a:r>
              <a:rPr lang="fr-FR" sz="2200" b="1" dirty="0" err="1" smtClean="0">
                <a:solidFill>
                  <a:srgbClr val="000000"/>
                </a:solidFill>
                <a:latin typeface="+mn-lt"/>
              </a:rPr>
              <a:t>Wheat</a:t>
            </a:r>
            <a:r>
              <a:rPr lang="fr-FR" sz="2200" b="1" dirty="0" smtClean="0">
                <a:solidFill>
                  <a:srgbClr val="000000"/>
                </a:solidFill>
                <a:latin typeface="+mn-lt"/>
              </a:rPr>
              <a:t>/</a:t>
            </a:r>
            <a:r>
              <a:rPr lang="fr-FR" sz="2200" b="1" dirty="0" err="1" smtClean="0">
                <a:solidFill>
                  <a:srgbClr val="000000"/>
                </a:solidFill>
                <a:latin typeface="+mn-lt"/>
              </a:rPr>
              <a:t>barley</a:t>
            </a:r>
            <a:endParaRPr lang="fr-FR" sz="2200" b="1" dirty="0" smtClean="0">
              <a:solidFill>
                <a:srgbClr val="000000"/>
              </a:solidFill>
              <a:latin typeface="+mn-lt"/>
            </a:endParaRPr>
          </a:p>
          <a:p>
            <a:pPr marL="1163638" lvl="0" indent="-342900">
              <a:buFont typeface="Wingdings" panose="05000000000000000000" pitchFamily="2" charset="2"/>
              <a:buChar char="§"/>
            </a:pPr>
            <a:r>
              <a:rPr lang="fr-FR" sz="2200" b="1" dirty="0" err="1" smtClean="0">
                <a:solidFill>
                  <a:srgbClr val="000000"/>
                </a:solidFill>
                <a:latin typeface="+mn-lt"/>
              </a:rPr>
              <a:t>Pea</a:t>
            </a:r>
            <a:r>
              <a:rPr lang="fr-FR" sz="2200" b="1" dirty="0" smtClean="0">
                <a:solidFill>
                  <a:srgbClr val="000000"/>
                </a:solidFill>
                <a:latin typeface="+mn-lt"/>
              </a:rPr>
              <a:t> </a:t>
            </a:r>
            <a:r>
              <a:rPr lang="fr-FR" sz="2200" b="1" dirty="0" err="1" smtClean="0">
                <a:solidFill>
                  <a:srgbClr val="000000"/>
                </a:solidFill>
                <a:latin typeface="+mn-lt"/>
              </a:rPr>
              <a:t>tritcale</a:t>
            </a:r>
            <a:r>
              <a:rPr lang="fr-FR" sz="2200" b="1" dirty="0" smtClean="0">
                <a:solidFill>
                  <a:srgbClr val="000000"/>
                </a:solidFill>
                <a:latin typeface="+mn-lt"/>
              </a:rPr>
              <a:t>/</a:t>
            </a:r>
            <a:r>
              <a:rPr lang="fr-FR" sz="2200" b="1" dirty="0" err="1" smtClean="0">
                <a:solidFill>
                  <a:srgbClr val="000000"/>
                </a:solidFill>
                <a:latin typeface="+mn-lt"/>
              </a:rPr>
              <a:t>barley</a:t>
            </a:r>
            <a:endParaRPr lang="fr-FR" sz="2200" b="1" dirty="0" smtClean="0">
              <a:solidFill>
                <a:srgbClr val="000000"/>
              </a:solidFill>
              <a:latin typeface="+mn-lt"/>
            </a:endParaRPr>
          </a:p>
          <a:p>
            <a:pPr marL="1163638" lvl="0" indent="-342900">
              <a:buFont typeface="Wingdings" panose="05000000000000000000" pitchFamily="2" charset="2"/>
              <a:buChar char="§"/>
            </a:pPr>
            <a:r>
              <a:rPr lang="fr-FR" sz="2200" b="1" dirty="0" err="1" smtClean="0">
                <a:solidFill>
                  <a:srgbClr val="000000"/>
                </a:solidFill>
                <a:latin typeface="+mn-lt"/>
              </a:rPr>
              <a:t>Pea</a:t>
            </a:r>
            <a:r>
              <a:rPr lang="fr-FR" sz="2200" b="1" dirty="0" smtClean="0">
                <a:solidFill>
                  <a:srgbClr val="000000"/>
                </a:solidFill>
                <a:latin typeface="+mn-lt"/>
              </a:rPr>
              <a:t> </a:t>
            </a:r>
            <a:r>
              <a:rPr lang="fr-FR" sz="2200" b="1" dirty="0" err="1" smtClean="0">
                <a:solidFill>
                  <a:srgbClr val="000000"/>
                </a:solidFill>
                <a:latin typeface="+mn-lt"/>
              </a:rPr>
              <a:t>barley</a:t>
            </a:r>
            <a:r>
              <a:rPr lang="fr-FR" sz="2200" b="1" dirty="0" smtClean="0">
                <a:solidFill>
                  <a:srgbClr val="000000"/>
                </a:solidFill>
                <a:latin typeface="+mn-lt"/>
              </a:rPr>
              <a:t>/</a:t>
            </a:r>
            <a:r>
              <a:rPr lang="fr-FR" sz="2200" b="1" dirty="0" err="1" smtClean="0">
                <a:solidFill>
                  <a:srgbClr val="000000"/>
                </a:solidFill>
                <a:latin typeface="+mn-lt"/>
              </a:rPr>
              <a:t>barley</a:t>
            </a:r>
            <a:endParaRPr lang="fr-FR" sz="2200" b="1" dirty="0" smtClean="0">
              <a:solidFill>
                <a:srgbClr val="000000"/>
              </a:solidFill>
              <a:latin typeface="+mn-lt"/>
            </a:endParaRPr>
          </a:p>
          <a:p>
            <a:pPr marL="342900" indent="-342900">
              <a:buFont typeface="Wingdings" panose="05000000000000000000" pitchFamily="2" charset="2"/>
              <a:buChar char="Ø"/>
            </a:pPr>
            <a:r>
              <a:rPr lang="en-US" sz="2200" b="1" dirty="0" smtClean="0">
                <a:latin typeface="+mn-lt"/>
              </a:rPr>
              <a:t>Measurements</a:t>
            </a:r>
            <a:r>
              <a:rPr lang="fr-FR" sz="2200" b="1" dirty="0" smtClean="0">
                <a:latin typeface="+mn-lt"/>
              </a:rPr>
              <a:t>: </a:t>
            </a:r>
            <a:r>
              <a:rPr lang="fr-FR" sz="2200" b="1" dirty="0" err="1" smtClean="0">
                <a:latin typeface="+mn-lt"/>
              </a:rPr>
              <a:t>crops</a:t>
            </a:r>
            <a:r>
              <a:rPr lang="fr-FR" sz="2200" b="1" dirty="0" smtClean="0">
                <a:latin typeface="+mn-lt"/>
              </a:rPr>
              <a:t>, </a:t>
            </a:r>
            <a:r>
              <a:rPr lang="fr-FR" sz="2200" b="1" dirty="0" err="1" smtClean="0">
                <a:latin typeface="+mn-lt"/>
              </a:rPr>
              <a:t>weeds</a:t>
            </a:r>
            <a:r>
              <a:rPr lang="fr-FR" sz="2200" b="1" dirty="0" smtClean="0">
                <a:latin typeface="+mn-lt"/>
              </a:rPr>
              <a:t>, </a:t>
            </a:r>
            <a:r>
              <a:rPr lang="fr-FR" sz="2200" b="1" dirty="0" err="1" smtClean="0">
                <a:latin typeface="+mn-lt"/>
              </a:rPr>
              <a:t>animals</a:t>
            </a:r>
            <a:endParaRPr lang="fr-FR" sz="2200" b="1" dirty="0">
              <a:latin typeface="+mn-lt"/>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Weeds </a:t>
            </a:r>
            <a:endParaRPr lang="fr-FR" dirty="0"/>
          </a:p>
        </p:txBody>
      </p:sp>
      <p:sp>
        <p:nvSpPr>
          <p:cNvPr id="3" name="Rectangle 2"/>
          <p:cNvSpPr/>
          <p:nvPr/>
        </p:nvSpPr>
        <p:spPr>
          <a:xfrm>
            <a:off x="526298" y="4852177"/>
            <a:ext cx="8208912" cy="1569660"/>
          </a:xfrm>
          <a:prstGeom prst="rect">
            <a:avLst/>
          </a:prstGeom>
        </p:spPr>
        <p:txBody>
          <a:bodyPr wrap="square">
            <a:spAutoFit/>
          </a:bodyPr>
          <a:lstStyle/>
          <a:p>
            <a:r>
              <a:rPr lang="en-US" dirty="0" smtClean="0"/>
              <a:t>The </a:t>
            </a:r>
            <a:r>
              <a:rPr lang="en-US" dirty="0"/>
              <a:t>species most encountered in different plots of crops are the same: with dominance of the broadleaf weeds</a:t>
            </a:r>
            <a:r>
              <a:rPr lang="en-US" dirty="0" smtClean="0"/>
              <a:t>.</a:t>
            </a:r>
          </a:p>
          <a:p>
            <a:r>
              <a:rPr lang="en-US" dirty="0" smtClean="0"/>
              <a:t> </a:t>
            </a:r>
            <a:r>
              <a:rPr lang="en-US" dirty="0"/>
              <a:t>The most dominant are </a:t>
            </a:r>
            <a:r>
              <a:rPr lang="en-US" i="1" dirty="0" err="1" smtClean="0"/>
              <a:t>Melilotus</a:t>
            </a:r>
            <a:r>
              <a:rPr lang="en-US" i="1" dirty="0" smtClean="0"/>
              <a:t> </a:t>
            </a:r>
            <a:r>
              <a:rPr lang="en-US" i="1" dirty="0" err="1" smtClean="0"/>
              <a:t>sp</a:t>
            </a:r>
            <a:r>
              <a:rPr lang="en-US" i="1" dirty="0"/>
              <a:t>, </a:t>
            </a:r>
            <a:r>
              <a:rPr lang="en-US" i="1" dirty="0" err="1" smtClean="0"/>
              <a:t>Malva</a:t>
            </a:r>
            <a:r>
              <a:rPr lang="en-US" i="1" dirty="0" smtClean="0"/>
              <a:t> </a:t>
            </a:r>
            <a:r>
              <a:rPr lang="en-US" i="1" dirty="0" err="1" smtClean="0"/>
              <a:t>sp</a:t>
            </a:r>
            <a:r>
              <a:rPr lang="en-US" i="1" dirty="0" smtClean="0"/>
              <a:t> </a:t>
            </a:r>
            <a:r>
              <a:rPr lang="en-US" dirty="0" smtClean="0"/>
              <a:t>and </a:t>
            </a:r>
            <a:r>
              <a:rPr lang="en-US" i="1" dirty="0" err="1" smtClean="0"/>
              <a:t>anagalis</a:t>
            </a:r>
            <a:r>
              <a:rPr lang="en-US" i="1" dirty="0" smtClean="0"/>
              <a:t> </a:t>
            </a:r>
            <a:r>
              <a:rPr lang="en-US" i="1" dirty="0"/>
              <a:t>sp</a:t>
            </a:r>
            <a:r>
              <a:rPr lang="en-US" dirty="0"/>
              <a:t>. </a:t>
            </a:r>
            <a:endParaRPr lang="fr-FR" dirty="0"/>
          </a:p>
        </p:txBody>
      </p:sp>
      <p:grpSp>
        <p:nvGrpSpPr>
          <p:cNvPr id="7" name="Groupe 6"/>
          <p:cNvGrpSpPr>
            <a:grpSpLocks/>
          </p:cNvGrpSpPr>
          <p:nvPr/>
        </p:nvGrpSpPr>
        <p:grpSpPr>
          <a:xfrm>
            <a:off x="2359765" y="1285382"/>
            <a:ext cx="6191885" cy="3566795"/>
            <a:chOff x="0" y="0"/>
            <a:chExt cx="6283444" cy="3902149"/>
          </a:xfrm>
        </p:grpSpPr>
        <p:grpSp>
          <p:nvGrpSpPr>
            <p:cNvPr id="9" name="Groupe 8"/>
            <p:cNvGrpSpPr/>
            <p:nvPr/>
          </p:nvGrpSpPr>
          <p:grpSpPr>
            <a:xfrm>
              <a:off x="116959" y="63795"/>
              <a:ext cx="6113721" cy="3678866"/>
              <a:chOff x="0" y="0"/>
              <a:chExt cx="6113721" cy="3678866"/>
            </a:xfrm>
          </p:grpSpPr>
          <p:pic>
            <p:nvPicPr>
              <p:cNvPr id="11" name="Image 10"/>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3009014" cy="1807535"/>
              </a:xfrm>
              <a:prstGeom prst="rect">
                <a:avLst/>
              </a:prstGeom>
              <a:noFill/>
              <a:ln>
                <a:solidFill>
                  <a:schemeClr val="tx1"/>
                </a:solidFill>
              </a:ln>
            </p:spPr>
          </p:pic>
          <p:pic>
            <p:nvPicPr>
              <p:cNvPr id="12" name="Image 1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62177" y="0"/>
                <a:ext cx="3051544" cy="1828800"/>
              </a:xfrm>
              <a:prstGeom prst="rect">
                <a:avLst/>
              </a:prstGeom>
              <a:noFill/>
              <a:ln>
                <a:solidFill>
                  <a:schemeClr val="tx1"/>
                </a:solidFill>
              </a:ln>
            </p:spPr>
          </p:pic>
          <p:pic>
            <p:nvPicPr>
              <p:cNvPr id="13" name="Image 1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1956391"/>
                <a:ext cx="2977116" cy="1722475"/>
              </a:xfrm>
              <a:prstGeom prst="rect">
                <a:avLst/>
              </a:prstGeom>
              <a:noFill/>
              <a:ln>
                <a:solidFill>
                  <a:schemeClr val="tx1"/>
                </a:solidFill>
              </a:ln>
            </p:spPr>
          </p:pic>
          <p:pic>
            <p:nvPicPr>
              <p:cNvPr id="14" name="Image 13"/>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62177" y="1956391"/>
                <a:ext cx="3030279" cy="1722475"/>
              </a:xfrm>
              <a:prstGeom prst="rect">
                <a:avLst/>
              </a:prstGeom>
              <a:noFill/>
              <a:ln>
                <a:solidFill>
                  <a:schemeClr val="tx1"/>
                </a:solidFill>
              </a:ln>
            </p:spPr>
          </p:pic>
        </p:grpSp>
        <p:sp>
          <p:nvSpPr>
            <p:cNvPr id="10" name="Rectangle 9"/>
            <p:cNvSpPr/>
            <p:nvPr/>
          </p:nvSpPr>
          <p:spPr>
            <a:xfrm>
              <a:off x="0" y="0"/>
              <a:ext cx="6283444" cy="390214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fr-FR"/>
            </a:p>
          </p:txBody>
        </p:sp>
      </p:grpSp>
    </p:spTree>
    <p:extLst>
      <p:ext uri="{BB962C8B-B14F-4D97-AF65-F5344CB8AC3E}">
        <p14:creationId xmlns:p14="http://schemas.microsoft.com/office/powerpoint/2010/main" val="33226244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Weeds </a:t>
            </a:r>
            <a:endParaRPr lang="fr-FR" dirty="0"/>
          </a:p>
        </p:txBody>
      </p:sp>
      <p:graphicFrame>
        <p:nvGraphicFramePr>
          <p:cNvPr id="6" name="Graphique 5"/>
          <p:cNvGraphicFramePr/>
          <p:nvPr>
            <p:extLst>
              <p:ext uri="{D42A27DB-BD31-4B8C-83A1-F6EECF244321}">
                <p14:modId xmlns:p14="http://schemas.microsoft.com/office/powerpoint/2010/main" val="688812762"/>
              </p:ext>
            </p:extLst>
          </p:nvPr>
        </p:nvGraphicFramePr>
        <p:xfrm>
          <a:off x="3131840" y="1936570"/>
          <a:ext cx="3954780" cy="1977390"/>
        </p:xfrm>
        <a:graphic>
          <a:graphicData uri="http://schemas.openxmlformats.org/drawingml/2006/chart">
            <c:chart xmlns:c="http://schemas.openxmlformats.org/drawingml/2006/chart" xmlns:r="http://schemas.openxmlformats.org/officeDocument/2006/relationships" r:id="rId3"/>
          </a:graphicData>
        </a:graphic>
      </p:graphicFrame>
      <p:sp>
        <p:nvSpPr>
          <p:cNvPr id="3" name="Rectangle 2"/>
          <p:cNvSpPr/>
          <p:nvPr/>
        </p:nvSpPr>
        <p:spPr>
          <a:xfrm>
            <a:off x="526298" y="4293096"/>
            <a:ext cx="8208912" cy="1938992"/>
          </a:xfrm>
          <a:prstGeom prst="rect">
            <a:avLst/>
          </a:prstGeom>
        </p:spPr>
        <p:txBody>
          <a:bodyPr wrap="square">
            <a:spAutoFit/>
          </a:bodyPr>
          <a:lstStyle/>
          <a:p>
            <a:r>
              <a:rPr lang="en-US" dirty="0" smtClean="0"/>
              <a:t>There is  </a:t>
            </a:r>
            <a:r>
              <a:rPr lang="en-US" dirty="0"/>
              <a:t>a clear reduction in the density </a:t>
            </a:r>
            <a:r>
              <a:rPr lang="en-US" dirty="0" smtClean="0"/>
              <a:t>weeds </a:t>
            </a:r>
            <a:r>
              <a:rPr lang="en-AU" dirty="0" smtClean="0"/>
              <a:t>after </a:t>
            </a:r>
            <a:r>
              <a:rPr lang="en-AU" dirty="0"/>
              <a:t>application of post emergence </a:t>
            </a:r>
            <a:r>
              <a:rPr lang="en-AU" dirty="0" smtClean="0"/>
              <a:t>herbicide</a:t>
            </a:r>
            <a:r>
              <a:rPr lang="en-US" dirty="0" smtClean="0"/>
              <a:t>.</a:t>
            </a:r>
          </a:p>
          <a:p>
            <a:r>
              <a:rPr lang="en-AU" dirty="0" smtClean="0"/>
              <a:t>The </a:t>
            </a:r>
            <a:r>
              <a:rPr lang="en-AU" dirty="0"/>
              <a:t>rate of destruction of weeds </a:t>
            </a:r>
            <a:r>
              <a:rPr lang="en-AU" dirty="0" smtClean="0"/>
              <a:t>is </a:t>
            </a:r>
            <a:r>
              <a:rPr lang="en-AU" dirty="0"/>
              <a:t>up to 67% in the two crops (barley and wheat</a:t>
            </a:r>
            <a:r>
              <a:rPr lang="en-AU" dirty="0" smtClean="0"/>
              <a:t>)</a:t>
            </a:r>
            <a:r>
              <a:rPr lang="en-US" dirty="0" smtClean="0"/>
              <a:t>.</a:t>
            </a:r>
          </a:p>
          <a:p>
            <a:endParaRPr lang="fr-FR" dirty="0"/>
          </a:p>
        </p:txBody>
      </p:sp>
      <p:sp>
        <p:nvSpPr>
          <p:cNvPr id="4" name="ZoneTexte 3"/>
          <p:cNvSpPr txBox="1"/>
          <p:nvPr/>
        </p:nvSpPr>
        <p:spPr>
          <a:xfrm>
            <a:off x="3131840" y="1323938"/>
            <a:ext cx="3816424" cy="400110"/>
          </a:xfrm>
          <a:prstGeom prst="rect">
            <a:avLst/>
          </a:prstGeom>
          <a:noFill/>
        </p:spPr>
        <p:txBody>
          <a:bodyPr wrap="square" rtlCol="0">
            <a:spAutoFit/>
          </a:bodyPr>
          <a:lstStyle/>
          <a:p>
            <a:r>
              <a:rPr lang="fr-FR" sz="2000" dirty="0" err="1" smtClean="0"/>
              <a:t>Density</a:t>
            </a:r>
            <a:r>
              <a:rPr lang="fr-FR" sz="2000" dirty="0" smtClean="0"/>
              <a:t> of </a:t>
            </a:r>
            <a:r>
              <a:rPr lang="fr-FR" sz="2000" dirty="0" err="1" smtClean="0"/>
              <a:t>weeds</a:t>
            </a:r>
            <a:r>
              <a:rPr lang="fr-FR" sz="2000" dirty="0" smtClean="0"/>
              <a:t> in </a:t>
            </a:r>
            <a:r>
              <a:rPr lang="fr-FR" sz="2000" dirty="0" err="1" smtClean="0"/>
              <a:t>Mbarki</a:t>
            </a:r>
            <a:r>
              <a:rPr lang="fr-FR" sz="2000" dirty="0" smtClean="0"/>
              <a:t> </a:t>
            </a:r>
            <a:r>
              <a:rPr lang="fr-FR" sz="2000" dirty="0" err="1" smtClean="0"/>
              <a:t>farm</a:t>
            </a:r>
            <a:endParaRPr lang="fr-FR" sz="2000" dirty="0"/>
          </a:p>
        </p:txBody>
      </p:sp>
    </p:spTree>
    <p:extLst>
      <p:ext uri="{BB962C8B-B14F-4D97-AF65-F5344CB8AC3E}">
        <p14:creationId xmlns:p14="http://schemas.microsoft.com/office/powerpoint/2010/main" val="364481674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DCIM\MISSION 22.23.AVRIL2015\23AVRIL2015\DSCN598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547664" y="764704"/>
            <a:ext cx="2736304" cy="461665"/>
          </a:xfrm>
          <a:prstGeom prst="rect">
            <a:avLst/>
          </a:prstGeom>
          <a:noFill/>
        </p:spPr>
        <p:txBody>
          <a:bodyPr wrap="square" rtlCol="0">
            <a:spAutoFit/>
          </a:bodyPr>
          <a:lstStyle/>
          <a:p>
            <a:r>
              <a:rPr lang="fr-FR" dirty="0" err="1" smtClean="0"/>
              <a:t>Mebarki</a:t>
            </a:r>
            <a:r>
              <a:rPr lang="fr-FR" dirty="0" smtClean="0"/>
              <a:t> Ammar</a:t>
            </a:r>
            <a:endParaRPr lang="fr-FR" dirty="0"/>
          </a:p>
        </p:txBody>
      </p:sp>
    </p:spTree>
    <p:extLst>
      <p:ext uri="{BB962C8B-B14F-4D97-AF65-F5344CB8AC3E}">
        <p14:creationId xmlns:p14="http://schemas.microsoft.com/office/powerpoint/2010/main" val="423740301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Crops yield</a:t>
            </a:r>
            <a:endParaRPr lang="fr-FR" dirty="0"/>
          </a:p>
        </p:txBody>
      </p:sp>
      <p:graphicFrame>
        <p:nvGraphicFramePr>
          <p:cNvPr id="3" name="Tableau 2"/>
          <p:cNvGraphicFramePr>
            <a:graphicFrameLocks noGrp="1"/>
          </p:cNvGraphicFramePr>
          <p:nvPr>
            <p:extLst>
              <p:ext uri="{D42A27DB-BD31-4B8C-83A1-F6EECF244321}">
                <p14:modId xmlns:p14="http://schemas.microsoft.com/office/powerpoint/2010/main" val="304259851"/>
              </p:ext>
            </p:extLst>
          </p:nvPr>
        </p:nvGraphicFramePr>
        <p:xfrm>
          <a:off x="395536" y="2348880"/>
          <a:ext cx="3975645" cy="1800200"/>
        </p:xfrm>
        <a:graphic>
          <a:graphicData uri="http://schemas.openxmlformats.org/drawingml/2006/table">
            <a:tbl>
              <a:tblPr firstRow="1" firstCol="1" bandRow="1">
                <a:tableStyleId>{BC89EF96-8CEA-46FF-86C4-4CE0E7609802}</a:tableStyleId>
              </a:tblPr>
              <a:tblGrid>
                <a:gridCol w="1372393"/>
                <a:gridCol w="1418510"/>
                <a:gridCol w="1184742"/>
              </a:tblGrid>
              <a:tr h="770318">
                <a:tc>
                  <a:txBody>
                    <a:bodyPr/>
                    <a:lstStyle/>
                    <a:p>
                      <a:pPr algn="ctr">
                        <a:lnSpc>
                          <a:spcPct val="115000"/>
                        </a:lnSpc>
                        <a:spcBef>
                          <a:spcPts val="600"/>
                        </a:spcBef>
                        <a:spcAft>
                          <a:spcPts val="0"/>
                        </a:spcAft>
                      </a:pPr>
                      <a:r>
                        <a:rPr lang="fr-FR" sz="1600" dirty="0" err="1" smtClean="0">
                          <a:effectLst/>
                        </a:rPr>
                        <a:t>Farmers</a:t>
                      </a:r>
                      <a:endParaRPr lang="fr-FR" sz="1600"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dirty="0" err="1">
                          <a:effectLst/>
                        </a:rPr>
                        <a:t>Species</a:t>
                      </a:r>
                      <a:endParaRPr lang="fr-FR" sz="1600"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dirty="0" err="1" smtClean="0">
                          <a:effectLst/>
                        </a:rPr>
                        <a:t>Straw</a:t>
                      </a:r>
                      <a:r>
                        <a:rPr lang="fr-FR" sz="1600" dirty="0" smtClean="0">
                          <a:effectLst/>
                        </a:rPr>
                        <a:t> </a:t>
                      </a:r>
                      <a:r>
                        <a:rPr lang="fr-FR" sz="1600" dirty="0" err="1" smtClean="0">
                          <a:effectLst/>
                        </a:rPr>
                        <a:t>yield</a:t>
                      </a:r>
                      <a:r>
                        <a:rPr lang="fr-FR" sz="1600" dirty="0" smtClean="0">
                          <a:effectLst/>
                        </a:rPr>
                        <a:t> </a:t>
                      </a:r>
                      <a:r>
                        <a:rPr lang="fr-FR" sz="1600" dirty="0">
                          <a:effectLst/>
                        </a:rPr>
                        <a:t>(bales/ha)</a:t>
                      </a:r>
                      <a:endParaRPr lang="fr-FR" sz="1600" dirty="0">
                        <a:effectLst/>
                        <a:latin typeface="Times New Roman"/>
                        <a:ea typeface="Calibri"/>
                      </a:endParaRPr>
                    </a:p>
                  </a:txBody>
                  <a:tcPr marL="44450" marR="44450" marT="0" marB="0" anchor="ctr"/>
                </a:tc>
              </a:tr>
              <a:tr h="586112">
                <a:tc rowSpan="2">
                  <a:txBody>
                    <a:bodyPr/>
                    <a:lstStyle/>
                    <a:p>
                      <a:pPr algn="ctr">
                        <a:lnSpc>
                          <a:spcPct val="115000"/>
                        </a:lnSpc>
                        <a:spcBef>
                          <a:spcPts val="600"/>
                        </a:spcBef>
                        <a:spcAft>
                          <a:spcPts val="0"/>
                        </a:spcAft>
                      </a:pPr>
                      <a:r>
                        <a:rPr lang="fr-FR" sz="1600" dirty="0" err="1">
                          <a:effectLst/>
                        </a:rPr>
                        <a:t>Mbarki</a:t>
                      </a:r>
                      <a:r>
                        <a:rPr lang="fr-FR" sz="1600" dirty="0">
                          <a:effectLst/>
                        </a:rPr>
                        <a:t> Ammar</a:t>
                      </a:r>
                      <a:endParaRPr lang="fr-FR" sz="1600" dirty="0">
                        <a:effectLst/>
                        <a:latin typeface="Times New Roman"/>
                        <a:ea typeface="Calibri"/>
                      </a:endParaRPr>
                    </a:p>
                  </a:txBody>
                  <a:tcPr marL="44450" marR="44450" marT="0" marB="0" anchor="ctr">
                    <a:noFill/>
                  </a:tcPr>
                </a:tc>
                <a:tc>
                  <a:txBody>
                    <a:bodyPr/>
                    <a:lstStyle/>
                    <a:p>
                      <a:pPr algn="ctr">
                        <a:lnSpc>
                          <a:spcPct val="115000"/>
                        </a:lnSpc>
                        <a:spcBef>
                          <a:spcPts val="600"/>
                        </a:spcBef>
                        <a:spcAft>
                          <a:spcPts val="600"/>
                        </a:spcAft>
                      </a:pPr>
                      <a:r>
                        <a:rPr lang="fr-FR" sz="1600" dirty="0" err="1">
                          <a:effectLst/>
                        </a:rPr>
                        <a:t>Pea</a:t>
                      </a:r>
                      <a:r>
                        <a:rPr lang="fr-FR" sz="1600" dirty="0">
                          <a:effectLst/>
                        </a:rPr>
                        <a:t>/</a:t>
                      </a:r>
                      <a:r>
                        <a:rPr lang="fr-FR" sz="1600" dirty="0" err="1">
                          <a:effectLst/>
                        </a:rPr>
                        <a:t>barley</a:t>
                      </a:r>
                      <a:endParaRPr lang="fr-FR" sz="1600" dirty="0">
                        <a:effectLst/>
                        <a:latin typeface="Times New Roman"/>
                        <a:ea typeface="Calibri"/>
                      </a:endParaRPr>
                    </a:p>
                  </a:txBody>
                  <a:tcPr marL="44450" marR="44450" marT="0" marB="0" anchor="ctr">
                    <a:noFill/>
                  </a:tcPr>
                </a:tc>
                <a:tc>
                  <a:txBody>
                    <a:bodyPr/>
                    <a:lstStyle/>
                    <a:p>
                      <a:pPr algn="ctr">
                        <a:lnSpc>
                          <a:spcPct val="115000"/>
                        </a:lnSpc>
                        <a:spcBef>
                          <a:spcPts val="600"/>
                        </a:spcBef>
                        <a:spcAft>
                          <a:spcPts val="600"/>
                        </a:spcAft>
                      </a:pPr>
                      <a:r>
                        <a:rPr lang="fr-FR" sz="1600" dirty="0">
                          <a:effectLst/>
                        </a:rPr>
                        <a:t>140</a:t>
                      </a:r>
                      <a:endParaRPr lang="fr-FR" sz="1600" dirty="0">
                        <a:effectLst/>
                        <a:latin typeface="Times New Roman"/>
                        <a:ea typeface="Calibri"/>
                      </a:endParaRPr>
                    </a:p>
                  </a:txBody>
                  <a:tcPr marL="44450" marR="44450" marT="0" marB="0" anchor="ctr">
                    <a:noFill/>
                  </a:tcPr>
                </a:tc>
              </a:tr>
              <a:tr h="443770">
                <a:tc vMerge="1">
                  <a:txBody>
                    <a:bodyPr/>
                    <a:lstStyle/>
                    <a:p>
                      <a:endParaRPr lang="fr-FR"/>
                    </a:p>
                  </a:txBody>
                  <a:tcPr/>
                </a:tc>
                <a:tc>
                  <a:txBody>
                    <a:bodyPr/>
                    <a:lstStyle/>
                    <a:p>
                      <a:pPr algn="ctr">
                        <a:lnSpc>
                          <a:spcPct val="115000"/>
                        </a:lnSpc>
                        <a:spcBef>
                          <a:spcPts val="600"/>
                        </a:spcBef>
                        <a:spcAft>
                          <a:spcPts val="600"/>
                        </a:spcAft>
                      </a:pPr>
                      <a:r>
                        <a:rPr lang="fr-FR" sz="1600">
                          <a:effectLst/>
                        </a:rPr>
                        <a:t>Pea/ triticale</a:t>
                      </a:r>
                      <a:endParaRPr lang="fr-FR" sz="1600">
                        <a:effectLst/>
                        <a:latin typeface="Times New Roman"/>
                        <a:ea typeface="Calibri"/>
                      </a:endParaRPr>
                    </a:p>
                  </a:txBody>
                  <a:tcPr marL="44450" marR="44450" marT="0" marB="0" anchor="ctr"/>
                </a:tc>
                <a:tc>
                  <a:txBody>
                    <a:bodyPr/>
                    <a:lstStyle/>
                    <a:p>
                      <a:pPr algn="ctr">
                        <a:lnSpc>
                          <a:spcPct val="115000"/>
                        </a:lnSpc>
                        <a:spcBef>
                          <a:spcPts val="600"/>
                        </a:spcBef>
                        <a:spcAft>
                          <a:spcPts val="600"/>
                        </a:spcAft>
                      </a:pPr>
                      <a:r>
                        <a:rPr lang="fr-FR" sz="1600" dirty="0">
                          <a:effectLst/>
                        </a:rPr>
                        <a:t>119</a:t>
                      </a:r>
                      <a:endParaRPr lang="fr-FR" sz="1600" dirty="0">
                        <a:effectLst/>
                        <a:latin typeface="Times New Roman"/>
                        <a:ea typeface="Calibri"/>
                      </a:endParaRPr>
                    </a:p>
                  </a:txBody>
                  <a:tcPr marL="44450" marR="44450" marT="0" marB="0" anchor="ctr"/>
                </a:tc>
              </a:tr>
            </a:tbl>
          </a:graphicData>
        </a:graphic>
      </p:graphicFrame>
      <p:graphicFrame>
        <p:nvGraphicFramePr>
          <p:cNvPr id="4" name="Tableau 3"/>
          <p:cNvGraphicFramePr>
            <a:graphicFrameLocks noGrp="1"/>
          </p:cNvGraphicFramePr>
          <p:nvPr>
            <p:extLst>
              <p:ext uri="{D42A27DB-BD31-4B8C-83A1-F6EECF244321}">
                <p14:modId xmlns:p14="http://schemas.microsoft.com/office/powerpoint/2010/main" val="3737142818"/>
              </p:ext>
            </p:extLst>
          </p:nvPr>
        </p:nvGraphicFramePr>
        <p:xfrm>
          <a:off x="4572000" y="1297670"/>
          <a:ext cx="4032448" cy="2056765"/>
        </p:xfrm>
        <a:graphic>
          <a:graphicData uri="http://schemas.openxmlformats.org/drawingml/2006/table">
            <a:tbl>
              <a:tblPr>
                <a:tableStyleId>{BC89EF96-8CEA-46FF-86C4-4CE0E7609802}</a:tableStyleId>
              </a:tblPr>
              <a:tblGrid>
                <a:gridCol w="1368152"/>
                <a:gridCol w="1296144"/>
                <a:gridCol w="1368152"/>
              </a:tblGrid>
              <a:tr h="608965">
                <a:tc>
                  <a:txBody>
                    <a:bodyPr/>
                    <a:lstStyle/>
                    <a:p>
                      <a:pPr>
                        <a:lnSpc>
                          <a:spcPct val="115000"/>
                        </a:lnSpc>
                      </a:pPr>
                      <a:r>
                        <a:rPr lang="fr-FR" sz="1600" dirty="0" err="1" smtClean="0">
                          <a:effectLst/>
                          <a:latin typeface="+mj-lt"/>
                        </a:rPr>
                        <a:t>Farmers</a:t>
                      </a:r>
                      <a:endParaRPr lang="fr-FR" sz="1600" dirty="0">
                        <a:effectLst/>
                        <a:latin typeface="+mj-lt"/>
                      </a:endParaRPr>
                    </a:p>
                  </a:txBody>
                  <a:tcPr marL="9525" marR="9525" marT="9525" marB="0" anchor="ctr"/>
                </a:tc>
                <a:tc>
                  <a:txBody>
                    <a:bodyPr/>
                    <a:lstStyle/>
                    <a:p>
                      <a:pPr algn="ctr">
                        <a:lnSpc>
                          <a:spcPct val="115000"/>
                        </a:lnSpc>
                        <a:spcBef>
                          <a:spcPts val="600"/>
                        </a:spcBef>
                        <a:spcAft>
                          <a:spcPts val="0"/>
                        </a:spcAft>
                      </a:pPr>
                      <a:r>
                        <a:rPr lang="en-US" sz="1600" dirty="0">
                          <a:effectLst/>
                          <a:latin typeface="+mj-lt"/>
                        </a:rPr>
                        <a:t>Yield of Barley (kg/ha)</a:t>
                      </a:r>
                      <a:endParaRPr lang="fr-FR" sz="1600" dirty="0">
                        <a:effectLst/>
                        <a:latin typeface="+mj-lt"/>
                        <a:ea typeface="Calibri"/>
                      </a:endParaRPr>
                    </a:p>
                  </a:txBody>
                  <a:tcPr marL="9525" marR="9525" marT="9525" marB="0" anchor="ctr"/>
                </a:tc>
                <a:tc>
                  <a:txBody>
                    <a:bodyPr/>
                    <a:lstStyle/>
                    <a:p>
                      <a:pPr algn="ctr">
                        <a:lnSpc>
                          <a:spcPct val="115000"/>
                        </a:lnSpc>
                        <a:spcBef>
                          <a:spcPts val="600"/>
                        </a:spcBef>
                        <a:spcAft>
                          <a:spcPts val="0"/>
                        </a:spcAft>
                      </a:pPr>
                      <a:r>
                        <a:rPr lang="en-US" sz="1600" dirty="0">
                          <a:effectLst/>
                          <a:latin typeface="+mj-lt"/>
                        </a:rPr>
                        <a:t>Yield of Wheat (kg/ha)</a:t>
                      </a:r>
                      <a:endParaRPr lang="fr-FR" sz="1600" dirty="0">
                        <a:effectLst/>
                        <a:latin typeface="+mj-lt"/>
                        <a:ea typeface="Calibri"/>
                      </a:endParaRPr>
                    </a:p>
                  </a:txBody>
                  <a:tcPr marL="9525" marR="9525" marT="9525" marB="0" anchor="ctr"/>
                </a:tc>
              </a:tr>
              <a:tr h="723900">
                <a:tc>
                  <a:txBody>
                    <a:bodyPr/>
                    <a:lstStyle/>
                    <a:p>
                      <a:pPr algn="just">
                        <a:lnSpc>
                          <a:spcPct val="115000"/>
                        </a:lnSpc>
                        <a:spcBef>
                          <a:spcPts val="600"/>
                        </a:spcBef>
                        <a:spcAft>
                          <a:spcPts val="0"/>
                        </a:spcAft>
                      </a:pPr>
                      <a:r>
                        <a:rPr lang="fr-FR" sz="1600">
                          <a:effectLst/>
                          <a:latin typeface="+mj-lt"/>
                        </a:rPr>
                        <a:t>Mbarki Ammar</a:t>
                      </a:r>
                      <a:endParaRPr lang="fr-FR" sz="1600">
                        <a:effectLst/>
                        <a:latin typeface="+mj-lt"/>
                        <a:ea typeface="Calibri"/>
                      </a:endParaRPr>
                    </a:p>
                  </a:txBody>
                  <a:tcPr marL="9525" marR="9525" marT="9525" marB="0" anchor="ctr"/>
                </a:tc>
                <a:tc>
                  <a:txBody>
                    <a:bodyPr/>
                    <a:lstStyle/>
                    <a:p>
                      <a:pPr algn="just">
                        <a:lnSpc>
                          <a:spcPct val="115000"/>
                        </a:lnSpc>
                        <a:spcBef>
                          <a:spcPts val="600"/>
                        </a:spcBef>
                        <a:spcAft>
                          <a:spcPts val="0"/>
                        </a:spcAft>
                      </a:pPr>
                      <a:r>
                        <a:rPr lang="fr-FR" sz="1600" dirty="0">
                          <a:effectLst/>
                          <a:latin typeface="+mj-lt"/>
                        </a:rPr>
                        <a:t>6193</a:t>
                      </a:r>
                      <a:endParaRPr lang="fr-FR" sz="1600" dirty="0">
                        <a:effectLst/>
                        <a:latin typeface="+mj-lt"/>
                        <a:ea typeface="Calibri"/>
                      </a:endParaRPr>
                    </a:p>
                  </a:txBody>
                  <a:tcPr marL="9525" marR="9525" marT="9525" marB="0" anchor="ctr"/>
                </a:tc>
                <a:tc>
                  <a:txBody>
                    <a:bodyPr/>
                    <a:lstStyle/>
                    <a:p>
                      <a:pPr algn="just">
                        <a:lnSpc>
                          <a:spcPct val="115000"/>
                        </a:lnSpc>
                        <a:spcBef>
                          <a:spcPts val="600"/>
                        </a:spcBef>
                        <a:spcAft>
                          <a:spcPts val="0"/>
                        </a:spcAft>
                      </a:pPr>
                      <a:r>
                        <a:rPr lang="fr-FR" sz="1600" dirty="0">
                          <a:effectLst/>
                          <a:latin typeface="+mj-lt"/>
                        </a:rPr>
                        <a:t>4545</a:t>
                      </a:r>
                      <a:endParaRPr lang="fr-FR" sz="1600" dirty="0">
                        <a:effectLst/>
                        <a:latin typeface="+mj-lt"/>
                        <a:ea typeface="Calibri"/>
                      </a:endParaRPr>
                    </a:p>
                  </a:txBody>
                  <a:tcPr marL="9525" marR="9525" marT="9525" marB="0" anchor="ctr"/>
                </a:tc>
              </a:tr>
              <a:tr h="723900">
                <a:tc>
                  <a:txBody>
                    <a:bodyPr/>
                    <a:lstStyle/>
                    <a:p>
                      <a:pPr algn="just">
                        <a:lnSpc>
                          <a:spcPct val="115000"/>
                        </a:lnSpc>
                        <a:spcBef>
                          <a:spcPts val="600"/>
                        </a:spcBef>
                        <a:spcAft>
                          <a:spcPts val="0"/>
                        </a:spcAft>
                      </a:pPr>
                      <a:r>
                        <a:rPr lang="fr-FR" sz="1600">
                          <a:effectLst/>
                          <a:latin typeface="+mj-lt"/>
                        </a:rPr>
                        <a:t>Arouia</a:t>
                      </a:r>
                      <a:endParaRPr lang="fr-FR" sz="1600">
                        <a:effectLst/>
                        <a:latin typeface="+mj-lt"/>
                        <a:ea typeface="Calibri"/>
                      </a:endParaRPr>
                    </a:p>
                  </a:txBody>
                  <a:tcPr marL="9525" marR="9525" marT="9525" marB="0" anchor="ctr"/>
                </a:tc>
                <a:tc gridSpan="2">
                  <a:txBody>
                    <a:bodyPr/>
                    <a:lstStyle/>
                    <a:p>
                      <a:pPr algn="just">
                        <a:lnSpc>
                          <a:spcPct val="115000"/>
                        </a:lnSpc>
                        <a:spcBef>
                          <a:spcPts val="600"/>
                        </a:spcBef>
                        <a:spcAft>
                          <a:spcPts val="0"/>
                        </a:spcAft>
                      </a:pPr>
                      <a:r>
                        <a:rPr lang="fr-FR" sz="1600" dirty="0" err="1">
                          <a:effectLst/>
                          <a:latin typeface="+mj-lt"/>
                        </a:rPr>
                        <a:t>Grazed</a:t>
                      </a:r>
                      <a:r>
                        <a:rPr lang="fr-FR" sz="1600" dirty="0">
                          <a:effectLst/>
                          <a:latin typeface="+mj-lt"/>
                        </a:rPr>
                        <a:t> </a:t>
                      </a:r>
                      <a:endParaRPr lang="fr-FR" sz="1600" dirty="0">
                        <a:effectLst/>
                        <a:latin typeface="+mj-lt"/>
                        <a:ea typeface="Calibri"/>
                      </a:endParaRPr>
                    </a:p>
                  </a:txBody>
                  <a:tcPr marL="9525" marR="9525" marT="9525" marB="0" anchor="ctr"/>
                </a:tc>
                <a:tc hMerge="1">
                  <a:txBody>
                    <a:bodyPr/>
                    <a:lstStyle/>
                    <a:p>
                      <a:endParaRPr lang="fr-FR"/>
                    </a:p>
                  </a:txBody>
                  <a:tcPr/>
                </a:tc>
              </a:tr>
            </a:tbl>
          </a:graphicData>
        </a:graphic>
      </p:graphicFrame>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335" y="1046939"/>
            <a:ext cx="8568952" cy="5508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725166" y="4830970"/>
            <a:ext cx="7951290" cy="1569660"/>
          </a:xfrm>
          <a:prstGeom prst="rect">
            <a:avLst/>
          </a:prstGeom>
        </p:spPr>
        <p:txBody>
          <a:bodyPr wrap="square">
            <a:spAutoFit/>
          </a:bodyPr>
          <a:lstStyle/>
          <a:p>
            <a:r>
              <a:rPr lang="en-US" dirty="0"/>
              <a:t>The site “</a:t>
            </a:r>
            <a:r>
              <a:rPr lang="en-US" dirty="0" err="1" smtClean="0"/>
              <a:t>Arioua</a:t>
            </a:r>
            <a:r>
              <a:rPr lang="en-US" dirty="0" smtClean="0"/>
              <a:t> </a:t>
            </a:r>
            <a:r>
              <a:rPr lang="en-US" dirty="0" err="1" smtClean="0"/>
              <a:t>yahia</a:t>
            </a:r>
            <a:r>
              <a:rPr lang="en-US" dirty="0"/>
              <a:t>” </a:t>
            </a:r>
            <a:r>
              <a:rPr lang="en-US" dirty="0" smtClean="0"/>
              <a:t>was </a:t>
            </a:r>
            <a:r>
              <a:rPr lang="en-US" dirty="0"/>
              <a:t>devastated because of the flooding by the river in </a:t>
            </a:r>
            <a:r>
              <a:rPr lang="en-US" dirty="0" smtClean="0"/>
              <a:t>December, then it was grazed (not harvested)</a:t>
            </a:r>
          </a:p>
          <a:p>
            <a:endParaRPr lang="fr-FR" dirty="0"/>
          </a:p>
        </p:txBody>
      </p:sp>
    </p:spTree>
    <p:extLst>
      <p:ext uri="{BB962C8B-B14F-4D97-AF65-F5344CB8AC3E}">
        <p14:creationId xmlns:p14="http://schemas.microsoft.com/office/powerpoint/2010/main" val="420983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additive="base">
                                        <p:cTn id="7" dur="500" fill="hold"/>
                                        <p:tgtEl>
                                          <p:spTgt spid="18434"/>
                                        </p:tgtEl>
                                        <p:attrNameLst>
                                          <p:attrName>ppt_x</p:attrName>
                                        </p:attrNameLst>
                                      </p:cBhvr>
                                      <p:tavLst>
                                        <p:tav tm="0">
                                          <p:val>
                                            <p:strVal val="#ppt_x"/>
                                          </p:val>
                                        </p:tav>
                                        <p:tav tm="100000">
                                          <p:val>
                                            <p:strVal val="#ppt_x"/>
                                          </p:val>
                                        </p:tav>
                                      </p:tavLst>
                                    </p:anim>
                                    <p:anim calcmode="lin" valueType="num">
                                      <p:cBhvr additive="base">
                                        <p:cTn id="8" dur="500" fill="hold"/>
                                        <p:tgtEl>
                                          <p:spTgt spid="184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37200" y="785794"/>
          <a:ext cx="8963956" cy="5786178"/>
        </p:xfrm>
        <a:graphic>
          <a:graphicData uri="http://schemas.openxmlformats.org/drawingml/2006/table">
            <a:tbl>
              <a:tblPr/>
              <a:tblGrid>
                <a:gridCol w="1234463"/>
                <a:gridCol w="1097447"/>
                <a:gridCol w="756599"/>
                <a:gridCol w="159791"/>
                <a:gridCol w="664836"/>
                <a:gridCol w="944648"/>
                <a:gridCol w="599729"/>
                <a:gridCol w="745970"/>
                <a:gridCol w="1299707"/>
                <a:gridCol w="683565"/>
                <a:gridCol w="777201"/>
              </a:tblGrid>
              <a:tr h="210312">
                <a:tc>
                  <a:txBody>
                    <a:bodyPr/>
                    <a:lstStyle/>
                    <a:p>
                      <a:pPr algn="l">
                        <a:lnSpc>
                          <a:spcPct val="115000"/>
                        </a:lnSpc>
                      </a:pPr>
                      <a:endParaRPr lang="fr-FR" sz="1200" dirty="0">
                        <a:latin typeface="Calibri"/>
                      </a:endParaRPr>
                    </a:p>
                  </a:txBody>
                  <a:tcPr marL="16963" marR="16963"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4">
                  <a:txBody>
                    <a:bodyPr/>
                    <a:lstStyle/>
                    <a:p>
                      <a:pPr algn="ctr">
                        <a:lnSpc>
                          <a:spcPct val="115000"/>
                        </a:lnSpc>
                        <a:spcAft>
                          <a:spcPts val="0"/>
                        </a:spcAft>
                      </a:pPr>
                      <a:r>
                        <a:rPr lang="fr-FR" sz="1200" b="1">
                          <a:solidFill>
                            <a:srgbClr val="000000"/>
                          </a:solidFill>
                          <a:latin typeface="Arial"/>
                          <a:ea typeface="Times New Roman"/>
                          <a:cs typeface="Arial"/>
                        </a:rPr>
                        <a:t>Barley</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en-US" sz="1200" b="1">
                          <a:solidFill>
                            <a:srgbClr val="000000"/>
                          </a:solidFill>
                          <a:latin typeface="Arial"/>
                          <a:ea typeface="Times New Roman"/>
                          <a:cs typeface="Arial"/>
                        </a:rPr>
                        <a:t>Pea-triticale</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err="1">
                          <a:solidFill>
                            <a:schemeClr val="tx1"/>
                          </a:solidFill>
                          <a:latin typeface="Arial"/>
                          <a:ea typeface="Times New Roman"/>
                          <a:cs typeface="Arial"/>
                        </a:rPr>
                        <a:t>Pea</a:t>
                      </a:r>
                      <a:r>
                        <a:rPr lang="fr-FR" sz="1200" b="1" dirty="0">
                          <a:solidFill>
                            <a:schemeClr val="tx1"/>
                          </a:solidFill>
                          <a:latin typeface="Arial"/>
                          <a:ea typeface="Times New Roman"/>
                          <a:cs typeface="Arial"/>
                        </a:rPr>
                        <a:t>-</a:t>
                      </a:r>
                      <a:r>
                        <a:rPr lang="fr-FR" sz="1200" b="1" dirty="0" err="1">
                          <a:solidFill>
                            <a:schemeClr val="tx1"/>
                          </a:solidFill>
                          <a:latin typeface="Arial"/>
                          <a:ea typeface="Times New Roman"/>
                          <a:cs typeface="Arial"/>
                        </a:rPr>
                        <a:t>Barley</a:t>
                      </a:r>
                      <a:r>
                        <a:rPr lang="fr-FR" sz="1100" dirty="0">
                          <a:solidFill>
                            <a:schemeClr val="tx1"/>
                          </a:solidFill>
                          <a:latin typeface="Calibri"/>
                          <a:ea typeface="Times New Roman"/>
                          <a:cs typeface="Arial"/>
                        </a:rPr>
                        <a:t> </a:t>
                      </a:r>
                      <a:r>
                        <a:rPr lang="fr-FR" sz="1200" dirty="0">
                          <a:solidFill>
                            <a:schemeClr val="tx1"/>
                          </a:solidFill>
                          <a:latin typeface="Calibri"/>
                          <a:ea typeface="Times New Roman"/>
                          <a:cs typeface="Arial"/>
                        </a:rPr>
                        <a:t> </a:t>
                      </a: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490728">
                <a:tc>
                  <a:txBody>
                    <a:bodyPr/>
                    <a:lstStyle/>
                    <a:p>
                      <a:pPr algn="l">
                        <a:lnSpc>
                          <a:spcPct val="115000"/>
                        </a:lnSpc>
                        <a:spcAft>
                          <a:spcPts val="0"/>
                        </a:spcAft>
                      </a:pPr>
                      <a:r>
                        <a:rPr lang="fr-FR" sz="1200" b="1">
                          <a:solidFill>
                            <a:srgbClr val="000000"/>
                          </a:solidFill>
                          <a:latin typeface="Arial"/>
                          <a:ea typeface="Times New Roman"/>
                          <a:cs typeface="Arial"/>
                        </a:rPr>
                        <a:t>Charges</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Supply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Labor</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baseline="30000">
                          <a:solidFill>
                            <a:srgbClr val="000000"/>
                          </a:solidFill>
                          <a:latin typeface="Arial"/>
                          <a:ea typeface="Times New Roman"/>
                          <a:cs typeface="Arial"/>
                        </a:rPr>
                        <a:t>Operationcosts (DZD)</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baseline="30000">
                          <a:solidFill>
                            <a:srgbClr val="000000"/>
                          </a:solidFill>
                          <a:latin typeface="Arial"/>
                          <a:ea typeface="Times New Roman"/>
                          <a:cs typeface="Arial"/>
                        </a:rPr>
                        <a:t>Supply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Labor</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Operationcosts (DZD)</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Supply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Labor</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Operationcosts (DZD)</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9906">
                <a:tc>
                  <a:txBody>
                    <a:bodyPr/>
                    <a:lstStyle/>
                    <a:p>
                      <a:pPr algn="l">
                        <a:lnSpc>
                          <a:spcPct val="115000"/>
                        </a:lnSpc>
                        <a:spcAft>
                          <a:spcPts val="0"/>
                        </a:spcAft>
                      </a:pPr>
                      <a:r>
                        <a:rPr lang="fr-FR" sz="1200">
                          <a:solidFill>
                            <a:srgbClr val="000000"/>
                          </a:solidFill>
                          <a:latin typeface="Arial"/>
                          <a:ea typeface="Times New Roman"/>
                          <a:cs typeface="Arial"/>
                        </a:rPr>
                        <a:t>Sowing</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2 923,30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2 000,00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4 923,30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7 723,30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dirty="0">
                          <a:solidFill>
                            <a:srgbClr val="000000"/>
                          </a:solidFill>
                          <a:latin typeface="Arial"/>
                          <a:ea typeface="Times New Roman"/>
                          <a:cs typeface="Arial"/>
                        </a:rPr>
                        <a:t>2 </a:t>
                      </a:r>
                      <a:r>
                        <a:rPr lang="fr-FR" sz="1200" dirty="0" smtClean="0">
                          <a:solidFill>
                            <a:srgbClr val="000000"/>
                          </a:solidFill>
                          <a:latin typeface="Arial"/>
                          <a:ea typeface="Times New Roman"/>
                          <a:cs typeface="Arial"/>
                        </a:rPr>
                        <a:t>000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9 723,30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8 923,30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2 000,00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10 923,30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0936">
                <a:tc>
                  <a:txBody>
                    <a:bodyPr/>
                    <a:lstStyle/>
                    <a:p>
                      <a:pPr algn="l">
                        <a:lnSpc>
                          <a:spcPct val="115000"/>
                        </a:lnSpc>
                        <a:spcAft>
                          <a:spcPts val="0"/>
                        </a:spcAft>
                      </a:pPr>
                      <a:r>
                        <a:rPr lang="fr-FR" sz="1200">
                          <a:solidFill>
                            <a:srgbClr val="000000"/>
                          </a:solidFill>
                          <a:latin typeface="Arial"/>
                          <a:ea typeface="Times New Roman"/>
                          <a:cs typeface="Arial"/>
                        </a:rPr>
                        <a:t>Weed control</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4 612,20</a:t>
                      </a:r>
                      <a:endParaRPr lang="fr-FR" sz="1200">
                        <a:latin typeface="Calibri"/>
                        <a:ea typeface="Times New Roman"/>
                        <a:cs typeface="Arial"/>
                      </a:endParaRPr>
                    </a:p>
                  </a:txBody>
                  <a:tcPr marL="16963" marR="16963"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1 200,00</a:t>
                      </a:r>
                      <a:endParaRPr lang="fr-FR" sz="1200">
                        <a:latin typeface="Calibri"/>
                        <a:ea typeface="Times New Roman"/>
                        <a:cs typeface="Arial"/>
                      </a:endParaRPr>
                    </a:p>
                  </a:txBody>
                  <a:tcPr marL="16963" marR="16963"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5 812,20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5924">
                <a:tc>
                  <a:txBody>
                    <a:bodyPr/>
                    <a:lstStyle/>
                    <a:p>
                      <a:pPr algn="l">
                        <a:lnSpc>
                          <a:spcPct val="115000"/>
                        </a:lnSpc>
                        <a:spcAft>
                          <a:spcPts val="0"/>
                        </a:spcAft>
                      </a:pPr>
                      <a:r>
                        <a:rPr lang="fr-FR" sz="1200">
                          <a:solidFill>
                            <a:srgbClr val="000000"/>
                          </a:solidFill>
                          <a:latin typeface="Arial"/>
                          <a:ea typeface="Times New Roman"/>
                          <a:cs typeface="Arial"/>
                        </a:rPr>
                        <a:t>Fertilisation</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10 041,10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10 641,10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10 041,10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10 641,10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10 041,10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10 641,10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4314">
                <a:tc>
                  <a:txBody>
                    <a:bodyPr/>
                    <a:lstStyle/>
                    <a:p>
                      <a:pPr algn="l">
                        <a:lnSpc>
                          <a:spcPct val="115000"/>
                        </a:lnSpc>
                        <a:spcAft>
                          <a:spcPts val="0"/>
                        </a:spcAft>
                      </a:pPr>
                      <a:r>
                        <a:rPr lang="fr-FR" sz="1200" dirty="0">
                          <a:solidFill>
                            <a:srgbClr val="000000"/>
                          </a:solidFill>
                          <a:latin typeface="Arial"/>
                          <a:ea typeface="Times New Roman"/>
                          <a:cs typeface="Arial"/>
                        </a:rPr>
                        <a:t>Irrigation</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8 704,40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13 000,00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21 704,40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8 704,40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dirty="0">
                          <a:solidFill>
                            <a:srgbClr val="000000"/>
                          </a:solidFill>
                          <a:latin typeface="Arial"/>
                          <a:ea typeface="Times New Roman"/>
                          <a:cs typeface="Arial"/>
                        </a:rPr>
                        <a:t>13 </a:t>
                      </a:r>
                      <a:r>
                        <a:rPr lang="fr-FR" sz="1200" dirty="0" smtClean="0">
                          <a:solidFill>
                            <a:srgbClr val="000000"/>
                          </a:solidFill>
                          <a:latin typeface="Arial"/>
                          <a:ea typeface="Times New Roman"/>
                          <a:cs typeface="Arial"/>
                        </a:rPr>
                        <a:t>000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21 704,40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dirty="0">
                          <a:solidFill>
                            <a:srgbClr val="000000"/>
                          </a:solidFill>
                          <a:latin typeface="Arial"/>
                          <a:ea typeface="Times New Roman"/>
                          <a:cs typeface="Arial"/>
                        </a:rPr>
                        <a:t>8 704,40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13 000,00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21 704,40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6969">
                <a:tc>
                  <a:txBody>
                    <a:bodyPr/>
                    <a:lstStyle/>
                    <a:p>
                      <a:pPr algn="l">
                        <a:lnSpc>
                          <a:spcPct val="115000"/>
                        </a:lnSpc>
                        <a:spcAft>
                          <a:spcPts val="0"/>
                        </a:spcAft>
                      </a:pPr>
                      <a:r>
                        <a:rPr lang="fr-FR" sz="1200">
                          <a:solidFill>
                            <a:srgbClr val="000000"/>
                          </a:solidFill>
                          <a:latin typeface="Arial"/>
                          <a:ea typeface="Times New Roman"/>
                          <a:cs typeface="Arial"/>
                        </a:rPr>
                        <a:t>Harvest</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219,20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15 500,00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15 719,20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205,50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dirty="0">
                          <a:solidFill>
                            <a:srgbClr val="000000"/>
                          </a:solidFill>
                          <a:latin typeface="Arial"/>
                          <a:ea typeface="Times New Roman"/>
                          <a:cs typeface="Arial"/>
                        </a:rPr>
                        <a:t>22 </a:t>
                      </a:r>
                      <a:r>
                        <a:rPr lang="fr-FR" sz="1200" dirty="0" smtClean="0">
                          <a:solidFill>
                            <a:srgbClr val="000000"/>
                          </a:solidFill>
                          <a:latin typeface="Arial"/>
                          <a:ea typeface="Times New Roman"/>
                          <a:cs typeface="Arial"/>
                        </a:rPr>
                        <a:t>050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22 255,50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205,50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24 350,00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24 555,50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8252">
                <a:tc>
                  <a:txBody>
                    <a:bodyPr/>
                    <a:lstStyle/>
                    <a:p>
                      <a:pPr algn="l">
                        <a:lnSpc>
                          <a:spcPct val="115000"/>
                        </a:lnSpc>
                        <a:spcAft>
                          <a:spcPts val="0"/>
                        </a:spcAft>
                      </a:pPr>
                      <a:r>
                        <a:rPr lang="fr-FR" sz="1200">
                          <a:solidFill>
                            <a:srgbClr val="000000"/>
                          </a:solidFill>
                          <a:latin typeface="Arial"/>
                          <a:ea typeface="Times New Roman"/>
                          <a:cs typeface="Arial"/>
                        </a:rPr>
                        <a:t>Transport</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991,80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191,80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dirty="0" smtClean="0">
                          <a:solidFill>
                            <a:srgbClr val="000000"/>
                          </a:solidFill>
                          <a:latin typeface="Arial"/>
                          <a:ea typeface="Times New Roman"/>
                          <a:cs typeface="Arial"/>
                        </a:rPr>
                        <a:t>800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991,80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800,00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991,80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03827">
                <a:tc>
                  <a:txBody>
                    <a:bodyPr/>
                    <a:lstStyle/>
                    <a:p>
                      <a:pPr algn="l">
                        <a:lnSpc>
                          <a:spcPct val="115000"/>
                        </a:lnSpc>
                        <a:spcAft>
                          <a:spcPts val="0"/>
                        </a:spcAft>
                      </a:pPr>
                      <a:r>
                        <a:rPr lang="fr-FR" sz="1200" b="1">
                          <a:solidFill>
                            <a:srgbClr val="000000"/>
                          </a:solidFill>
                          <a:latin typeface="Arial"/>
                          <a:ea typeface="Times New Roman"/>
                          <a:cs typeface="Arial"/>
                        </a:rPr>
                        <a:t>Total Costs(CT)</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gridSpan="4">
                  <a:txBody>
                    <a:bodyPr/>
                    <a:lstStyle/>
                    <a:p>
                      <a:pPr algn="ctr">
                        <a:lnSpc>
                          <a:spcPct val="115000"/>
                        </a:lnSpc>
                        <a:spcAft>
                          <a:spcPts val="0"/>
                        </a:spcAft>
                      </a:pPr>
                      <a:r>
                        <a:rPr lang="fr-FR" sz="1200" b="1">
                          <a:solidFill>
                            <a:srgbClr val="000000"/>
                          </a:solidFill>
                          <a:latin typeface="Arial"/>
                          <a:ea typeface="Times New Roman"/>
                          <a:cs typeface="Arial"/>
                        </a:rPr>
                        <a:t>59 792,00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a:solidFill>
                            <a:srgbClr val="000000"/>
                          </a:solidFill>
                          <a:latin typeface="Arial"/>
                          <a:ea typeface="Times New Roman"/>
                          <a:cs typeface="Arial"/>
                        </a:rPr>
                        <a:t>65316.10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a:solidFill>
                            <a:srgbClr val="000000"/>
                          </a:solidFill>
                          <a:latin typeface="Arial"/>
                          <a:ea typeface="Times New Roman"/>
                          <a:cs typeface="Arial"/>
                        </a:rPr>
                        <a:t>68816.10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hMerge="1">
                  <a:txBody>
                    <a:bodyPr/>
                    <a:lstStyle/>
                    <a:p>
                      <a:endParaRPr lang="fr-FR"/>
                    </a:p>
                  </a:txBody>
                  <a:tcPr/>
                </a:tc>
                <a:tc hMerge="1">
                  <a:txBody>
                    <a:bodyPr/>
                    <a:lstStyle/>
                    <a:p>
                      <a:endParaRPr lang="fr-FR"/>
                    </a:p>
                  </a:txBody>
                  <a:tcPr/>
                </a:tc>
              </a:tr>
              <a:tr h="285752">
                <a:tc>
                  <a:txBody>
                    <a:bodyPr/>
                    <a:lstStyle/>
                    <a:p>
                      <a:pPr algn="l">
                        <a:lnSpc>
                          <a:spcPct val="115000"/>
                        </a:lnSpc>
                        <a:spcAft>
                          <a:spcPts val="0"/>
                        </a:spcAft>
                      </a:pPr>
                      <a:r>
                        <a:rPr lang="fr-FR" sz="1200" b="1">
                          <a:solidFill>
                            <a:srgbClr val="000000"/>
                          </a:solidFill>
                          <a:latin typeface="Arial"/>
                          <a:ea typeface="Times New Roman"/>
                          <a:cs typeface="Arial"/>
                        </a:rPr>
                        <a:t>Revenue</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Quantity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baseline="30000">
                          <a:solidFill>
                            <a:srgbClr val="000000"/>
                          </a:solidFill>
                          <a:latin typeface="Arial"/>
                          <a:ea typeface="Times New Roman"/>
                          <a:cs typeface="Arial"/>
                        </a:rPr>
                        <a:t>Price unit</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baseline="30000">
                          <a:solidFill>
                            <a:srgbClr val="000000"/>
                          </a:solidFill>
                          <a:latin typeface="Arial"/>
                          <a:ea typeface="Times New Roman"/>
                          <a:cs typeface="Arial"/>
                        </a:rPr>
                        <a:t>Total</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Quantity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Price unit</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Total</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Quantity</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Price unit</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Total</a:t>
                      </a:r>
                      <a:endParaRPr lang="fr-FR" sz="1200">
                        <a:latin typeface="Calibri"/>
                        <a:ea typeface="Times New Roman"/>
                        <a:cs typeface="Arial"/>
                      </a:endParaRPr>
                    </a:p>
                  </a:txBody>
                  <a:tcPr marL="16963" marR="169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624">
                <a:tc>
                  <a:txBody>
                    <a:bodyPr/>
                    <a:lstStyle/>
                    <a:p>
                      <a:pPr algn="l">
                        <a:lnSpc>
                          <a:spcPct val="115000"/>
                        </a:lnSpc>
                        <a:spcAft>
                          <a:spcPts val="0"/>
                        </a:spcAft>
                      </a:pPr>
                      <a:r>
                        <a:rPr lang="fr-FR" sz="1200">
                          <a:solidFill>
                            <a:srgbClr val="000000"/>
                          </a:solidFill>
                          <a:latin typeface="Arial"/>
                          <a:ea typeface="Times New Roman"/>
                          <a:cs typeface="Arial"/>
                        </a:rPr>
                        <a:t>Grain (ql/ha)</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61</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a:solidFill>
                            <a:srgbClr val="000000"/>
                          </a:solidFill>
                          <a:latin typeface="Arial"/>
                          <a:ea typeface="Times New Roman"/>
                          <a:cs typeface="Arial"/>
                        </a:rPr>
                        <a:t>2 800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a:solidFill>
                            <a:srgbClr val="000000"/>
                          </a:solidFill>
                          <a:latin typeface="Arial"/>
                          <a:ea typeface="Times New Roman"/>
                          <a:cs typeface="Arial"/>
                        </a:rPr>
                        <a:t>170 800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pPr>
                      <a:endParaRPr lang="fr-FR" sz="1200">
                        <a:latin typeface="Calibri"/>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fr-F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fr-F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pPr>
                      <a:endParaRPr lang="fr-FR" sz="1200">
                        <a:latin typeface="Calibri"/>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pPr>
                      <a:endParaRPr lang="fr-FR" sz="1200">
                        <a:latin typeface="Calibri"/>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pPr>
                      <a:endParaRPr lang="fr-FR" sz="1200">
                        <a:latin typeface="Calibri"/>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4183">
                <a:tc>
                  <a:txBody>
                    <a:bodyPr/>
                    <a:lstStyle/>
                    <a:p>
                      <a:pPr algn="l">
                        <a:lnSpc>
                          <a:spcPct val="115000"/>
                        </a:lnSpc>
                        <a:spcAft>
                          <a:spcPts val="0"/>
                        </a:spcAft>
                      </a:pPr>
                      <a:r>
                        <a:rPr lang="fr-FR" sz="1200">
                          <a:solidFill>
                            <a:srgbClr val="000000"/>
                          </a:solidFill>
                          <a:latin typeface="Arial"/>
                          <a:ea typeface="Times New Roman"/>
                          <a:cs typeface="Arial"/>
                        </a:rPr>
                        <a:t>Number of strawball</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dirty="0">
                          <a:solidFill>
                            <a:srgbClr val="000000"/>
                          </a:solidFill>
                          <a:latin typeface="Arial"/>
                          <a:ea typeface="Times New Roman"/>
                          <a:cs typeface="Arial"/>
                        </a:rPr>
                        <a:t>250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a:solidFill>
                            <a:srgbClr val="000000"/>
                          </a:solidFill>
                          <a:latin typeface="Arial"/>
                          <a:ea typeface="Times New Roman"/>
                          <a:cs typeface="Arial"/>
                        </a:rPr>
                        <a:t>450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a:solidFill>
                            <a:srgbClr val="000000"/>
                          </a:solidFill>
                          <a:latin typeface="Arial"/>
                          <a:ea typeface="Times New Roman"/>
                          <a:cs typeface="Arial"/>
                        </a:rPr>
                        <a:t>112 500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396</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600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237 600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467</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600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a:solidFill>
                            <a:srgbClr val="000000"/>
                          </a:solidFill>
                          <a:latin typeface="Arial"/>
                          <a:ea typeface="Times New Roman"/>
                          <a:cs typeface="Arial"/>
                        </a:rPr>
                        <a:t>280 200</a:t>
                      </a:r>
                      <a:endParaRPr lang="fr-FR" sz="120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624">
                <a:tc>
                  <a:txBody>
                    <a:bodyPr/>
                    <a:lstStyle/>
                    <a:p>
                      <a:pPr algn="l">
                        <a:lnSpc>
                          <a:spcPct val="115000"/>
                        </a:lnSpc>
                        <a:spcAft>
                          <a:spcPts val="0"/>
                        </a:spcAft>
                      </a:pPr>
                      <a:r>
                        <a:rPr lang="fr-FR" sz="1200" b="1" dirty="0">
                          <a:solidFill>
                            <a:srgbClr val="000000"/>
                          </a:solidFill>
                          <a:latin typeface="Arial"/>
                          <a:ea typeface="Times New Roman"/>
                          <a:cs typeface="Arial"/>
                        </a:rPr>
                        <a:t>Total revenue</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gridSpan="4">
                  <a:txBody>
                    <a:bodyPr/>
                    <a:lstStyle/>
                    <a:p>
                      <a:pPr algn="ctr">
                        <a:lnSpc>
                          <a:spcPct val="115000"/>
                        </a:lnSpc>
                        <a:spcAft>
                          <a:spcPts val="0"/>
                        </a:spcAft>
                      </a:pPr>
                      <a:r>
                        <a:rPr lang="fr-FR" sz="1200" b="1" dirty="0">
                          <a:solidFill>
                            <a:srgbClr val="000000"/>
                          </a:solidFill>
                          <a:latin typeface="Arial"/>
                          <a:ea typeface="Times New Roman"/>
                          <a:cs typeface="Arial"/>
                        </a:rPr>
                        <a:t>283 300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a:solidFill>
                            <a:srgbClr val="000000"/>
                          </a:solidFill>
                          <a:latin typeface="Arial"/>
                          <a:ea typeface="Times New Roman"/>
                          <a:cs typeface="Arial"/>
                        </a:rPr>
                        <a:t>237 600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a:solidFill>
                            <a:srgbClr val="000000"/>
                          </a:solidFill>
                          <a:latin typeface="Arial"/>
                          <a:ea typeface="Times New Roman"/>
                          <a:cs typeface="Arial"/>
                        </a:rPr>
                        <a:t>280 200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tc hMerge="1">
                  <a:txBody>
                    <a:bodyPr/>
                    <a:lstStyle/>
                    <a:p>
                      <a:endParaRPr lang="fr-FR"/>
                    </a:p>
                  </a:txBody>
                  <a:tcPr/>
                </a:tc>
                <a:tc hMerge="1">
                  <a:txBody>
                    <a:bodyPr/>
                    <a:lstStyle/>
                    <a:p>
                      <a:endParaRPr lang="fr-FR"/>
                    </a:p>
                  </a:txBody>
                  <a:tcPr/>
                </a:tc>
              </a:tr>
              <a:tr h="630936">
                <a:tc>
                  <a:txBody>
                    <a:bodyPr/>
                    <a:lstStyle/>
                    <a:p>
                      <a:pPr algn="l">
                        <a:lnSpc>
                          <a:spcPct val="115000"/>
                        </a:lnSpc>
                        <a:spcAft>
                          <a:spcPts val="0"/>
                        </a:spcAft>
                      </a:pPr>
                      <a:r>
                        <a:rPr lang="fr-FR" sz="1200" b="1" dirty="0">
                          <a:solidFill>
                            <a:srgbClr val="000000"/>
                          </a:solidFill>
                          <a:latin typeface="Arial"/>
                          <a:ea typeface="Times New Roman"/>
                          <a:cs typeface="Arial"/>
                        </a:rPr>
                        <a:t>Net  Return (NR)</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gridSpan="4">
                  <a:txBody>
                    <a:bodyPr/>
                    <a:lstStyle/>
                    <a:p>
                      <a:pPr algn="ctr">
                        <a:lnSpc>
                          <a:spcPct val="115000"/>
                        </a:lnSpc>
                        <a:spcAft>
                          <a:spcPts val="0"/>
                        </a:spcAft>
                      </a:pPr>
                      <a:r>
                        <a:rPr lang="fr-FR" sz="1200" b="1" dirty="0">
                          <a:solidFill>
                            <a:srgbClr val="000000"/>
                          </a:solidFill>
                          <a:latin typeface="Arial"/>
                          <a:ea typeface="Times New Roman"/>
                          <a:cs typeface="Arial"/>
                        </a:rPr>
                        <a:t>223 508,00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a:solidFill>
                            <a:srgbClr val="000000"/>
                          </a:solidFill>
                          <a:latin typeface="Arial"/>
                          <a:ea typeface="Times New Roman"/>
                          <a:cs typeface="Arial"/>
                        </a:rPr>
                        <a:t>172283.90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a:solidFill>
                            <a:srgbClr val="000000"/>
                          </a:solidFill>
                          <a:latin typeface="Arial"/>
                          <a:ea typeface="Times New Roman"/>
                          <a:cs typeface="Arial"/>
                        </a:rPr>
                        <a:t>211383.90</a:t>
                      </a:r>
                      <a:endParaRPr lang="fr-FR" sz="1200" dirty="0">
                        <a:latin typeface="Calibri"/>
                        <a:ea typeface="Times New Roman"/>
                        <a:cs typeface="Arial"/>
                      </a:endParaRPr>
                    </a:p>
                  </a:txBody>
                  <a:tcPr marL="16963" marR="16963"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2">
                        <a:lumMod val="75000"/>
                      </a:schemeClr>
                    </a:solidFill>
                  </a:tcPr>
                </a:tc>
                <a:tc hMerge="1">
                  <a:txBody>
                    <a:bodyPr/>
                    <a:lstStyle/>
                    <a:p>
                      <a:endParaRPr lang="fr-FR"/>
                    </a:p>
                  </a:txBody>
                  <a:tcPr/>
                </a:tc>
                <a:tc hMerge="1">
                  <a:txBody>
                    <a:bodyPr/>
                    <a:lstStyle/>
                    <a:p>
                      <a:endParaRPr lang="fr-FR"/>
                    </a:p>
                  </a:txBody>
                  <a:tcPr/>
                </a:tc>
              </a:tr>
            </a:tbl>
          </a:graphicData>
        </a:graphic>
      </p:graphicFrame>
      <p:sp>
        <p:nvSpPr>
          <p:cNvPr id="55297" name="Rectangle 1"/>
          <p:cNvSpPr>
            <a:spLocks noChangeArrowheads="1"/>
          </p:cNvSpPr>
          <p:nvPr/>
        </p:nvSpPr>
        <p:spPr bwMode="auto">
          <a:xfrm>
            <a:off x="0" y="-41445"/>
            <a:ext cx="91440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a:t>
            </a:r>
            <a:r>
              <a:rPr kumimoji="0" lang="en-US" sz="24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Economic evaluation of crops under rotation(Conservation agriculture</a:t>
            </a:r>
            <a:r>
              <a:rPr kumimoji="0" lang="en-US" sz="20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a:t>
            </a:r>
            <a:endParaRPr kumimoji="0" lang="fr-FR"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5299" name="Rectangle 3"/>
          <p:cNvSpPr>
            <a:spLocks noChangeArrowheads="1"/>
          </p:cNvSpPr>
          <p:nvPr/>
        </p:nvSpPr>
        <p:spPr bwMode="auto">
          <a:xfrm>
            <a:off x="0" y="359002"/>
            <a:ext cx="207108" cy="21544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800" b="0"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86940457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nvGraphicFramePr>
        <p:xfrm>
          <a:off x="359531" y="487798"/>
          <a:ext cx="8424938" cy="5882403"/>
        </p:xfrm>
        <a:graphic>
          <a:graphicData uri="http://schemas.openxmlformats.org/drawingml/2006/table">
            <a:tbl>
              <a:tblPr/>
              <a:tblGrid>
                <a:gridCol w="2880321"/>
                <a:gridCol w="1224135"/>
                <a:gridCol w="2012541"/>
                <a:gridCol w="2307941"/>
              </a:tblGrid>
              <a:tr h="382268">
                <a:tc>
                  <a:txBody>
                    <a:bodyPr/>
                    <a:lstStyle/>
                    <a:p>
                      <a:pPr algn="ctr">
                        <a:lnSpc>
                          <a:spcPct val="115000"/>
                        </a:lnSpc>
                        <a:spcAft>
                          <a:spcPts val="0"/>
                        </a:spcAft>
                      </a:pPr>
                      <a:r>
                        <a:rPr lang="en-US" sz="1400" b="1" dirty="0">
                          <a:solidFill>
                            <a:srgbClr val="000000"/>
                          </a:solidFill>
                          <a:latin typeface="Arial"/>
                          <a:ea typeface="Times New Roman"/>
                          <a:cs typeface="Arial"/>
                        </a:rPr>
                        <a:t>Rotation</a:t>
                      </a:r>
                      <a:endParaRPr lang="fr-FR" sz="1800" dirty="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dirty="0">
                          <a:solidFill>
                            <a:srgbClr val="000000"/>
                          </a:solidFill>
                          <a:latin typeface="Arial"/>
                          <a:ea typeface="Times New Roman"/>
                          <a:cs typeface="Arial"/>
                        </a:rPr>
                        <a:t>Barley/Barley (1)</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dirty="0">
                          <a:solidFill>
                            <a:srgbClr val="000000"/>
                          </a:solidFill>
                          <a:latin typeface="Arial"/>
                          <a:ea typeface="Times New Roman"/>
                          <a:cs typeface="Arial"/>
                        </a:rPr>
                        <a:t>Barley/-Pea-barley (2)</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US" sz="1400" b="1">
                          <a:solidFill>
                            <a:srgbClr val="000000"/>
                          </a:solidFill>
                          <a:latin typeface="Arial"/>
                          <a:ea typeface="Times New Roman"/>
                          <a:cs typeface="Arial"/>
                        </a:rPr>
                        <a:t>Barley/Pea-Triticale (3)</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3103">
                <a:tc>
                  <a:txBody>
                    <a:bodyPr/>
                    <a:lstStyle/>
                    <a:p>
                      <a:pPr>
                        <a:lnSpc>
                          <a:spcPct val="115000"/>
                        </a:lnSpc>
                        <a:spcAft>
                          <a:spcPts val="0"/>
                        </a:spcAft>
                      </a:pPr>
                      <a:r>
                        <a:rPr lang="en-US" sz="1400" b="1">
                          <a:solidFill>
                            <a:srgbClr val="000000"/>
                          </a:solidFill>
                          <a:latin typeface="Arial"/>
                          <a:ea typeface="Times New Roman"/>
                          <a:cs typeface="Arial"/>
                        </a:rPr>
                        <a:t> Total Costs (DZD/Ha)</a:t>
                      </a:r>
                      <a:endParaRPr lang="fr-FR" sz="18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en-US" sz="1400" b="1">
                          <a:solidFill>
                            <a:srgbClr val="000000"/>
                          </a:solidFill>
                          <a:latin typeface="Arial"/>
                          <a:ea typeface="Times New Roman"/>
                          <a:cs typeface="Arial"/>
                        </a:rPr>
                        <a:t>59792,00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en-US" sz="1400" b="1" dirty="0">
                          <a:solidFill>
                            <a:srgbClr val="000000"/>
                          </a:solidFill>
                          <a:latin typeface="Arial"/>
                          <a:ea typeface="Times New Roman"/>
                          <a:cs typeface="Arial"/>
                        </a:rPr>
                        <a:t>64304,05</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en-US" sz="1400" b="1">
                          <a:solidFill>
                            <a:srgbClr val="000000"/>
                          </a:solidFill>
                          <a:latin typeface="Arial"/>
                          <a:ea typeface="Times New Roman"/>
                          <a:cs typeface="Arial"/>
                        </a:rPr>
                        <a:t>62554,05</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r>
              <a:tr h="249302">
                <a:tc>
                  <a:txBody>
                    <a:bodyPr/>
                    <a:lstStyle/>
                    <a:p>
                      <a:pPr>
                        <a:lnSpc>
                          <a:spcPct val="115000"/>
                        </a:lnSpc>
                        <a:spcAft>
                          <a:spcPts val="0"/>
                        </a:spcAft>
                      </a:pPr>
                      <a:r>
                        <a:rPr lang="fr-FR" sz="1400" b="1">
                          <a:solidFill>
                            <a:srgbClr val="000000"/>
                          </a:solidFill>
                          <a:latin typeface="Arial"/>
                          <a:ea typeface="Times New Roman"/>
                          <a:cs typeface="Arial"/>
                        </a:rPr>
                        <a:t>Total Revenues  (DZD/Ha)</a:t>
                      </a:r>
                      <a:endParaRPr lang="fr-FR" sz="18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b="1">
                          <a:solidFill>
                            <a:srgbClr val="000000"/>
                          </a:solidFill>
                          <a:latin typeface="Arial"/>
                          <a:ea typeface="Times New Roman"/>
                          <a:cs typeface="Arial"/>
                        </a:rPr>
                        <a:t>283300,00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b="1">
                          <a:solidFill>
                            <a:srgbClr val="000000"/>
                          </a:solidFill>
                          <a:latin typeface="Arial"/>
                          <a:ea typeface="Times New Roman"/>
                          <a:cs typeface="Arial"/>
                        </a:rPr>
                        <a:t>281750,00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400" b="1" dirty="0">
                          <a:solidFill>
                            <a:srgbClr val="000000"/>
                          </a:solidFill>
                          <a:latin typeface="Arial"/>
                          <a:ea typeface="Times New Roman"/>
                          <a:cs typeface="Arial"/>
                        </a:rPr>
                        <a:t>260450,00</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r>
              <a:tr h="142876">
                <a:tc>
                  <a:txBody>
                    <a:bodyPr/>
                    <a:lstStyle/>
                    <a:p>
                      <a:pPr>
                        <a:lnSpc>
                          <a:spcPct val="115000"/>
                        </a:lnSpc>
                        <a:spcAft>
                          <a:spcPts val="0"/>
                        </a:spcAft>
                      </a:pPr>
                      <a:r>
                        <a:rPr lang="fr-FR" sz="1400">
                          <a:solidFill>
                            <a:srgbClr val="000000"/>
                          </a:solidFill>
                          <a:latin typeface="Arial"/>
                          <a:ea typeface="Times New Roman"/>
                          <a:cs typeface="Arial"/>
                        </a:rPr>
                        <a:t>Net Return (DZD/Ha)</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223508,00</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a:solidFill>
                            <a:srgbClr val="000000"/>
                          </a:solidFill>
                          <a:latin typeface="Arial"/>
                          <a:ea typeface="Times New Roman"/>
                          <a:cs typeface="Arial"/>
                        </a:rPr>
                        <a:t>217445,95</a:t>
                      </a:r>
                      <a:endParaRPr lang="fr-FR" sz="18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dirty="0">
                          <a:solidFill>
                            <a:srgbClr val="000000"/>
                          </a:solidFill>
                          <a:latin typeface="Arial"/>
                          <a:ea typeface="Times New Roman"/>
                          <a:cs typeface="Arial"/>
                        </a:rPr>
                        <a:t>197895,95</a:t>
                      </a:r>
                      <a:endParaRPr lang="fr-FR" sz="18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0513">
                <a:tc>
                  <a:txBody>
                    <a:bodyPr/>
                    <a:lstStyle/>
                    <a:p>
                      <a:pPr>
                        <a:lnSpc>
                          <a:spcPct val="115000"/>
                        </a:lnSpc>
                        <a:spcAft>
                          <a:spcPts val="0"/>
                        </a:spcAft>
                      </a:pPr>
                      <a:r>
                        <a:rPr lang="fr-FR" sz="1800">
                          <a:solidFill>
                            <a:srgbClr val="000000"/>
                          </a:solidFill>
                          <a:latin typeface="Arial"/>
                          <a:ea typeface="Times New Roman"/>
                          <a:cs typeface="Arial"/>
                        </a:rPr>
                        <a:t>% change du RN  (2-1/1)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-3%</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955">
                <a:tc>
                  <a:txBody>
                    <a:bodyPr/>
                    <a:lstStyle/>
                    <a:p>
                      <a:pPr>
                        <a:lnSpc>
                          <a:spcPct val="115000"/>
                        </a:lnSpc>
                        <a:spcAft>
                          <a:spcPts val="0"/>
                        </a:spcAft>
                      </a:pPr>
                      <a:r>
                        <a:rPr lang="fr-FR" sz="1800">
                          <a:solidFill>
                            <a:srgbClr val="000000"/>
                          </a:solidFill>
                          <a:latin typeface="Arial"/>
                          <a:ea typeface="Times New Roman"/>
                          <a:cs typeface="Arial"/>
                        </a:rPr>
                        <a:t>% change du RN (3-1/1)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dirty="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-11%</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9397">
                <a:tc>
                  <a:txBody>
                    <a:bodyPr/>
                    <a:lstStyle/>
                    <a:p>
                      <a:pPr>
                        <a:lnSpc>
                          <a:spcPct val="115000"/>
                        </a:lnSpc>
                        <a:spcAft>
                          <a:spcPts val="0"/>
                        </a:spcAft>
                      </a:pPr>
                      <a:r>
                        <a:rPr lang="fr-FR" sz="1800">
                          <a:solidFill>
                            <a:srgbClr val="000000"/>
                          </a:solidFill>
                          <a:latin typeface="Arial"/>
                          <a:ea typeface="Times New Roman"/>
                          <a:cs typeface="Arial"/>
                        </a:rPr>
                        <a:t>% change du RN (3-2/2)</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dirty="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-9%</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8628">
                <a:tc>
                  <a:txBody>
                    <a:bodyPr/>
                    <a:lstStyle/>
                    <a:p>
                      <a:pPr>
                        <a:lnSpc>
                          <a:spcPct val="115000"/>
                        </a:lnSpc>
                        <a:spcAft>
                          <a:spcPts val="0"/>
                        </a:spcAft>
                      </a:pPr>
                      <a:r>
                        <a:rPr lang="fr-FR" sz="1800">
                          <a:solidFill>
                            <a:srgbClr val="000000"/>
                          </a:solidFill>
                          <a:latin typeface="Arial"/>
                          <a:ea typeface="Times New Roman"/>
                          <a:cs typeface="Arial"/>
                        </a:rPr>
                        <a:t>% change du CT  (2-1/1)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-1%</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8628">
                <a:tc>
                  <a:txBody>
                    <a:bodyPr/>
                    <a:lstStyle/>
                    <a:p>
                      <a:pPr>
                        <a:lnSpc>
                          <a:spcPct val="115000"/>
                        </a:lnSpc>
                        <a:spcAft>
                          <a:spcPts val="0"/>
                        </a:spcAft>
                      </a:pPr>
                      <a:r>
                        <a:rPr lang="fr-FR" sz="1800">
                          <a:solidFill>
                            <a:srgbClr val="000000"/>
                          </a:solidFill>
                          <a:latin typeface="Arial"/>
                          <a:ea typeface="Times New Roman"/>
                          <a:cs typeface="Arial"/>
                        </a:rPr>
                        <a:t>% change du CT(3-1/1)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-8%</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0936">
                <a:tc>
                  <a:txBody>
                    <a:bodyPr/>
                    <a:lstStyle/>
                    <a:p>
                      <a:pPr>
                        <a:lnSpc>
                          <a:spcPct val="115000"/>
                        </a:lnSpc>
                        <a:spcAft>
                          <a:spcPts val="0"/>
                        </a:spcAft>
                      </a:pPr>
                      <a:r>
                        <a:rPr lang="fr-FR" sz="1800">
                          <a:solidFill>
                            <a:srgbClr val="000000"/>
                          </a:solidFill>
                          <a:latin typeface="Arial"/>
                          <a:ea typeface="Times New Roman"/>
                          <a:cs typeface="Arial"/>
                        </a:rPr>
                        <a:t>% change du CT(3-2/2)</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-8%</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624">
                <a:tc>
                  <a:txBody>
                    <a:bodyPr/>
                    <a:lstStyle/>
                    <a:p>
                      <a:pPr>
                        <a:lnSpc>
                          <a:spcPct val="115000"/>
                        </a:lnSpc>
                        <a:spcAft>
                          <a:spcPts val="0"/>
                        </a:spcAft>
                      </a:pPr>
                      <a:r>
                        <a:rPr lang="fr-FR" sz="1800">
                          <a:solidFill>
                            <a:srgbClr val="000000"/>
                          </a:solidFill>
                          <a:latin typeface="Arial"/>
                          <a:ea typeface="Times New Roman"/>
                          <a:cs typeface="Arial"/>
                        </a:rPr>
                        <a:t>IRR (2/1)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3</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624">
                <a:tc>
                  <a:txBody>
                    <a:bodyPr/>
                    <a:lstStyle/>
                    <a:p>
                      <a:pPr>
                        <a:lnSpc>
                          <a:spcPct val="115000"/>
                        </a:lnSpc>
                        <a:spcAft>
                          <a:spcPts val="0"/>
                        </a:spcAft>
                      </a:pPr>
                      <a:r>
                        <a:rPr lang="fr-FR" sz="1800">
                          <a:solidFill>
                            <a:srgbClr val="000000"/>
                          </a:solidFill>
                          <a:latin typeface="Arial"/>
                          <a:ea typeface="Times New Roman"/>
                          <a:cs typeface="Arial"/>
                        </a:rPr>
                        <a:t>IRR (3/1)</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1.37</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20624">
                <a:tc>
                  <a:txBody>
                    <a:bodyPr/>
                    <a:lstStyle/>
                    <a:p>
                      <a:pPr>
                        <a:lnSpc>
                          <a:spcPct val="115000"/>
                        </a:lnSpc>
                        <a:spcAft>
                          <a:spcPts val="0"/>
                        </a:spcAft>
                      </a:pPr>
                      <a:r>
                        <a:rPr lang="fr-FR" sz="1800">
                          <a:solidFill>
                            <a:srgbClr val="000000"/>
                          </a:solidFill>
                          <a:latin typeface="Arial"/>
                          <a:ea typeface="Times New Roman"/>
                          <a:cs typeface="Arial"/>
                        </a:rPr>
                        <a:t>IRR(3/2)</a:t>
                      </a:r>
                      <a:endParaRPr lang="fr-FR" sz="2400">
                        <a:latin typeface="Calibri"/>
                        <a:ea typeface="Times New Roman"/>
                        <a:cs typeface="Arial"/>
                      </a:endParaRPr>
                    </a:p>
                  </a:txBody>
                  <a:tcPr marL="44451" marR="444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endParaRPr lang="fr-FR" sz="2400">
                        <a:latin typeface="Calibri"/>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fr-FR" sz="1800">
                        <a:solidFill>
                          <a:srgbClr val="000000"/>
                        </a:solidFill>
                        <a:latin typeface="Arial"/>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Arial"/>
                          <a:ea typeface="Times New Roman"/>
                          <a:cs typeface="Arial"/>
                        </a:rPr>
                        <a:t>1.12</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0936">
                <a:tc>
                  <a:txBody>
                    <a:bodyPr/>
                    <a:lstStyle/>
                    <a:p>
                      <a:pPr>
                        <a:lnSpc>
                          <a:spcPct val="115000"/>
                        </a:lnSpc>
                        <a:spcAft>
                          <a:spcPts val="0"/>
                        </a:spcAft>
                      </a:pPr>
                      <a:r>
                        <a:rPr lang="en-US" sz="1800" b="1">
                          <a:solidFill>
                            <a:srgbClr val="000000"/>
                          </a:solidFill>
                          <a:latin typeface="Arial"/>
                          <a:ea typeface="Times New Roman"/>
                          <a:cs typeface="Arial"/>
                        </a:rPr>
                        <a:t>Benefit-cost Ratio -BCR</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800" b="1">
                          <a:solidFill>
                            <a:srgbClr val="000000"/>
                          </a:solidFill>
                          <a:latin typeface="Arial"/>
                          <a:ea typeface="Times New Roman"/>
                          <a:cs typeface="Arial"/>
                        </a:rPr>
                        <a:t>3.7</a:t>
                      </a:r>
                      <a:endParaRPr lang="fr-FR" sz="240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800" b="1" dirty="0">
                          <a:solidFill>
                            <a:srgbClr val="000000"/>
                          </a:solidFill>
                          <a:latin typeface="Arial"/>
                          <a:ea typeface="Times New Roman"/>
                          <a:cs typeface="Arial"/>
                        </a:rPr>
                        <a:t>3.4</a:t>
                      </a:r>
                      <a:endParaRPr lang="fr-FR" sz="24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800" b="1" dirty="0">
                          <a:solidFill>
                            <a:srgbClr val="000000"/>
                          </a:solidFill>
                          <a:latin typeface="Arial"/>
                          <a:ea typeface="Times New Roman"/>
                          <a:cs typeface="Arial"/>
                        </a:rPr>
                        <a:t>3.2</a:t>
                      </a:r>
                      <a:endParaRPr lang="fr-FR" sz="2400" dirty="0">
                        <a:latin typeface="Calibri"/>
                        <a:ea typeface="Times New Roman"/>
                        <a:cs typeface="Arial"/>
                      </a:endParaRPr>
                    </a:p>
                  </a:txBody>
                  <a:tcPr marL="44451" marR="44451"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r>
            </a:tbl>
          </a:graphicData>
        </a:graphic>
      </p:graphicFrame>
      <p:sp>
        <p:nvSpPr>
          <p:cNvPr id="57345" name="Rectangle 1"/>
          <p:cNvSpPr>
            <a:spLocks noChangeArrowheads="1"/>
          </p:cNvSpPr>
          <p:nvPr/>
        </p:nvSpPr>
        <p:spPr bwMode="auto">
          <a:xfrm>
            <a:off x="3" y="-79173"/>
            <a:ext cx="8005205"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Economic evaluation of crops under rotation (conservation agriculture)</a:t>
            </a:r>
            <a:endParaRPr kumimoji="0" lang="fr-FR" sz="1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95603863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1.3.3</a:t>
            </a:r>
            <a:endParaRPr lang="fr-FR" sz="2800" dirty="0">
              <a:solidFill>
                <a:schemeClr val="accent1"/>
              </a:solidFill>
              <a:latin typeface="Arial" pitchFamily="34" charset="0"/>
              <a:cs typeface="Arial" pitchFamily="34" charset="0"/>
            </a:endParaRPr>
          </a:p>
        </p:txBody>
      </p:sp>
      <p:graphicFrame>
        <p:nvGraphicFramePr>
          <p:cNvPr id="4" name="Diagramme 3"/>
          <p:cNvGraphicFramePr/>
          <p:nvPr>
            <p:extLst>
              <p:ext uri="{D42A27DB-BD31-4B8C-83A1-F6EECF244321}">
                <p14:modId xmlns:p14="http://schemas.microsoft.com/office/powerpoint/2010/main" val="3837112445"/>
              </p:ext>
            </p:extLst>
          </p:nvPr>
        </p:nvGraphicFramePr>
        <p:xfrm>
          <a:off x="515687" y="1196753"/>
          <a:ext cx="8315325" cy="1440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899592" y="2852936"/>
            <a:ext cx="7992888" cy="3046988"/>
          </a:xfrm>
          <a:prstGeom prst="rect">
            <a:avLst/>
          </a:prstGeom>
        </p:spPr>
        <p:txBody>
          <a:bodyPr wrap="square">
            <a:spAutoFit/>
          </a:bodyPr>
          <a:lstStyle/>
          <a:p>
            <a:r>
              <a:rPr lang="en-US" dirty="0"/>
              <a:t>Alley cropping is used strategically to improve forage production, mitigate drought, serve as a windbreak, capture windblown sediments in dry areas, and reduce the need for fertilizer. </a:t>
            </a:r>
            <a:endParaRPr lang="en-US" dirty="0" smtClean="0"/>
          </a:p>
          <a:p>
            <a:r>
              <a:rPr lang="en-US" dirty="0" smtClean="0"/>
              <a:t>It </a:t>
            </a:r>
            <a:r>
              <a:rPr lang="en-US" dirty="0"/>
              <a:t>is an important practice in cultivated areas as it provides many </a:t>
            </a:r>
            <a:r>
              <a:rPr lang="en-US" dirty="0" smtClean="0"/>
              <a:t>benefits, for example</a:t>
            </a:r>
            <a:r>
              <a:rPr lang="en-US" dirty="0"/>
              <a:t>, crops can be grown over the long term while maintaining soil fertility and providing feed for livestock</a:t>
            </a:r>
            <a:endParaRPr lang="fr-FR"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1.3.3</a:t>
            </a:r>
            <a:endParaRPr lang="fr-FR" sz="2800" dirty="0">
              <a:solidFill>
                <a:schemeClr val="accent1"/>
              </a:solidFill>
              <a:latin typeface="Arial" pitchFamily="34" charset="0"/>
              <a:cs typeface="Arial" pitchFamily="34" charset="0"/>
            </a:endParaRPr>
          </a:p>
        </p:txBody>
      </p:sp>
      <p:graphicFrame>
        <p:nvGraphicFramePr>
          <p:cNvPr id="4" name="Diagramme 3"/>
          <p:cNvGraphicFramePr/>
          <p:nvPr>
            <p:extLst>
              <p:ext uri="{D42A27DB-BD31-4B8C-83A1-F6EECF244321}">
                <p14:modId xmlns:p14="http://schemas.microsoft.com/office/powerpoint/2010/main" val="1432805755"/>
              </p:ext>
            </p:extLst>
          </p:nvPr>
        </p:nvGraphicFramePr>
        <p:xfrm>
          <a:off x="515687" y="1196752"/>
          <a:ext cx="8315325" cy="4923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86259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a:t>
            </a:r>
            <a:r>
              <a:rPr lang="fr-FR" sz="2800" dirty="0">
                <a:solidFill>
                  <a:schemeClr val="accent1"/>
                </a:solidFill>
                <a:latin typeface="Arial" panose="020B0604020202020204" pitchFamily="34" charset="0"/>
                <a:cs typeface="Arial" pitchFamily="34" charset="0"/>
              </a:rPr>
              <a:t>3</a:t>
            </a:r>
          </a:p>
        </p:txBody>
      </p:sp>
      <p:sp>
        <p:nvSpPr>
          <p:cNvPr id="2" name="Espace réservé du contenu 1"/>
          <p:cNvSpPr>
            <a:spLocks noGrp="1"/>
          </p:cNvSpPr>
          <p:nvPr>
            <p:ph idx="1"/>
          </p:nvPr>
        </p:nvSpPr>
        <p:spPr>
          <a:xfrm>
            <a:off x="899592" y="1196752"/>
            <a:ext cx="7467600" cy="5040560"/>
          </a:xfrm>
        </p:spPr>
        <p:txBody>
          <a:bodyPr>
            <a:normAutofit/>
          </a:bodyPr>
          <a:lstStyle/>
          <a:p>
            <a:pPr>
              <a:buBlip>
                <a:blip r:embed="rId3"/>
              </a:buBlip>
            </a:pP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Implementation</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trials: </a:t>
            </a:r>
          </a:p>
          <a:p>
            <a:pPr marL="1101725" indent="-457200">
              <a:buBlip>
                <a:blip r:embed="rId3"/>
              </a:buBlip>
            </a:pP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On station - 1 site in Sétif :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R’mada</a:t>
            </a:r>
            <a:endPar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1101725" indent="-457200">
              <a:buBlip>
                <a:blip r:embed="rId3"/>
              </a:buBlip>
            </a:pP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On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farm</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- 3 sites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reconducted</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for second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season</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Yahyaoui</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Salah,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Benyettou</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Lamri</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Daoud Lakhdar</a:t>
            </a:r>
          </a:p>
          <a:p>
            <a:pPr marL="644525" indent="0">
              <a:buNone/>
            </a:pPr>
            <a:endPar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457200" indent="-457200">
              <a:spcAft>
                <a:spcPts val="600"/>
              </a:spcAft>
              <a:buBlip>
                <a:blip r:embed="rId3"/>
              </a:buBlip>
            </a:pP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Crops</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Barley</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pea</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barley</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pea</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/triticale</a:t>
            </a:r>
          </a:p>
          <a:p>
            <a:pPr>
              <a:spcAft>
                <a:spcPts val="600"/>
              </a:spcAft>
              <a:buBlip>
                <a:blip r:embed="rId3"/>
              </a:buBlip>
            </a:pPr>
            <a:r>
              <a:rPr lang="fr-FR" sz="2400"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Shrubs</a:t>
            </a:r>
            <a:r>
              <a:rPr lang="fr-FR" sz="2400"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a:solidFill>
                  <a:srgbClr val="000000"/>
                </a:solidFill>
                <a:latin typeface="Tahoma" panose="020B0604030504040204" pitchFamily="34" charset="0"/>
                <a:ea typeface="Tahoma" panose="020B0604030504040204" pitchFamily="34" charset="0"/>
                <a:cs typeface="Tahoma" panose="020B0604030504040204" pitchFamily="34" charset="0"/>
              </a:rPr>
              <a:t>Atriplex</a:t>
            </a:r>
            <a:r>
              <a:rPr lang="fr-FR" sz="2400" i="1" dirty="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a:solidFill>
                  <a:srgbClr val="000000"/>
                </a:solidFill>
                <a:latin typeface="Tahoma" panose="020B0604030504040204" pitchFamily="34" charset="0"/>
                <a:ea typeface="Tahoma" panose="020B0604030504040204" pitchFamily="34" charset="0"/>
                <a:cs typeface="Tahoma" panose="020B0604030504040204" pitchFamily="34" charset="0"/>
              </a:rPr>
              <a:t>nummularia</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Atriplex</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halimus</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Medicago</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arborea</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Opuntia </a:t>
            </a:r>
            <a:r>
              <a:rPr lang="fr-FR" sz="2400" i="1" dirty="0">
                <a:solidFill>
                  <a:srgbClr val="000000"/>
                </a:solidFill>
                <a:latin typeface="Tahoma" panose="020B0604030504040204" pitchFamily="34" charset="0"/>
                <a:ea typeface="Tahoma" panose="020B0604030504040204" pitchFamily="34" charset="0"/>
                <a:cs typeface="Tahoma" panose="020B0604030504040204" pitchFamily="34" charset="0"/>
              </a:rPr>
              <a:t>ficus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indica</a:t>
            </a:r>
            <a:endPar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a:spcAft>
                <a:spcPts val="600"/>
              </a:spcAft>
              <a:buBlip>
                <a:blip r:embed="rId3"/>
              </a:buBlip>
            </a:pPr>
            <a:r>
              <a:rPr lang="en-US"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Measurements</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crops</a:t>
            </a:r>
            <a:r>
              <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rPr>
              <a:t> and </a:t>
            </a:r>
            <a:r>
              <a:rPr lang="fr-FR" sz="2400" i="1" dirty="0" err="1" smtClean="0">
                <a:solidFill>
                  <a:srgbClr val="000000"/>
                </a:solidFill>
                <a:latin typeface="Tahoma" panose="020B0604030504040204" pitchFamily="34" charset="0"/>
                <a:ea typeface="Tahoma" panose="020B0604030504040204" pitchFamily="34" charset="0"/>
                <a:cs typeface="Tahoma" panose="020B0604030504040204" pitchFamily="34" charset="0"/>
              </a:rPr>
              <a:t>shrubs</a:t>
            </a:r>
            <a:endParaRPr lang="fr-FR" sz="2400"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fr-FR" i="1" dirty="0" smtClean="0">
              <a:solidFill>
                <a:srgbClr val="000000"/>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fr-FR" i="1" dirty="0"/>
          </a:p>
          <a:p>
            <a:pPr>
              <a:buBlip>
                <a:blip r:embed="rId4"/>
              </a:buBlip>
            </a:pPr>
            <a:endParaRPr lang="fr-FR" dirty="0" smtClean="0"/>
          </a:p>
          <a:p>
            <a:pPr marL="0" indent="0">
              <a:buNone/>
            </a:pPr>
            <a:endParaRPr lang="fr-FR" dirty="0"/>
          </a:p>
        </p:txBody>
      </p:sp>
    </p:spTree>
    <p:extLst>
      <p:ext uri="{BB962C8B-B14F-4D97-AF65-F5344CB8AC3E}">
        <p14:creationId xmlns:p14="http://schemas.microsoft.com/office/powerpoint/2010/main" val="12455817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Activity 1.3.</a:t>
            </a:r>
            <a:r>
              <a:rPr lang="fr-FR" sz="2800" dirty="0">
                <a:solidFill>
                  <a:schemeClr val="accent1"/>
                </a:solidFill>
                <a:latin typeface="Arial" panose="020B0604020202020204" pitchFamily="34" charset="0"/>
                <a:cs typeface="Arial" pitchFamily="34" charset="0"/>
              </a:rPr>
              <a:t>3</a:t>
            </a:r>
          </a:p>
        </p:txBody>
      </p:sp>
      <p:graphicFrame>
        <p:nvGraphicFramePr>
          <p:cNvPr id="6" name="Tableau 5"/>
          <p:cNvGraphicFramePr>
            <a:graphicFrameLocks noGrp="1"/>
          </p:cNvGraphicFramePr>
          <p:nvPr>
            <p:extLst>
              <p:ext uri="{D42A27DB-BD31-4B8C-83A1-F6EECF244321}">
                <p14:modId xmlns:p14="http://schemas.microsoft.com/office/powerpoint/2010/main" val="3003004733"/>
              </p:ext>
            </p:extLst>
          </p:nvPr>
        </p:nvGraphicFramePr>
        <p:xfrm>
          <a:off x="971600" y="1164907"/>
          <a:ext cx="6093854" cy="4866909"/>
        </p:xfrm>
        <a:graphic>
          <a:graphicData uri="http://schemas.openxmlformats.org/drawingml/2006/table">
            <a:tbl>
              <a:tblPr firstRow="1" firstCol="1" bandRow="1" bandCol="1">
                <a:tableStyleId>{69CF1AB2-1976-4502-BF36-3FF5EA218861}</a:tableStyleId>
              </a:tblPr>
              <a:tblGrid>
                <a:gridCol w="1394979"/>
                <a:gridCol w="1762078"/>
                <a:gridCol w="1762078"/>
                <a:gridCol w="1174719"/>
              </a:tblGrid>
              <a:tr h="1043987">
                <a:tc>
                  <a:txBody>
                    <a:bodyPr/>
                    <a:lstStyle/>
                    <a:p>
                      <a:pPr algn="ctr" rtl="0" fontAlgn="ctr"/>
                      <a:r>
                        <a:rPr lang="fr-FR" sz="1600" u="none" strike="noStrike" dirty="0">
                          <a:effectLst/>
                        </a:rPr>
                        <a:t>Site</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err="1" smtClean="0">
                          <a:effectLst/>
                        </a:rPr>
                        <a:t>Crops</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err="1" smtClean="0">
                          <a:effectLst/>
                        </a:rPr>
                        <a:t>Variety</a:t>
                      </a:r>
                      <a:r>
                        <a:rPr lang="fr-FR" sz="1600" u="none" strike="noStrike" dirty="0" smtClean="0">
                          <a:effectLst/>
                        </a:rPr>
                        <a:t> </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smtClean="0">
                          <a:effectLst/>
                        </a:rPr>
                        <a:t>Area (ha)</a:t>
                      </a:r>
                      <a:endParaRPr lang="fr-FR" sz="1600" b="1" i="0" u="none" strike="noStrike" dirty="0">
                        <a:solidFill>
                          <a:srgbClr val="000000"/>
                        </a:solidFill>
                        <a:effectLst/>
                        <a:latin typeface="+mn-lt"/>
                      </a:endParaRPr>
                    </a:p>
                  </a:txBody>
                  <a:tcPr marL="9525" marR="9525" marT="9525" marB="0" anchor="ctr"/>
                </a:tc>
              </a:tr>
              <a:tr h="270208">
                <a:tc rowSpan="3">
                  <a:txBody>
                    <a:bodyPr/>
                    <a:lstStyle/>
                    <a:p>
                      <a:pPr algn="ctr" rtl="0" fontAlgn="ctr"/>
                      <a:r>
                        <a:rPr lang="fr-FR" sz="1600" u="none" strike="noStrike" dirty="0" err="1">
                          <a:effectLst/>
                        </a:rPr>
                        <a:t>Yahyaoui</a:t>
                      </a:r>
                      <a:r>
                        <a:rPr lang="fr-FR" sz="1600" u="none" strike="noStrike" dirty="0">
                          <a:effectLst/>
                        </a:rPr>
                        <a:t> Salah</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smtClean="0">
                          <a:effectLst/>
                        </a:rPr>
                        <a:t>El </a:t>
                      </a:r>
                      <a:r>
                        <a:rPr lang="fr-FR" sz="1600" u="none" strike="noStrike" dirty="0" err="1" smtClean="0">
                          <a:effectLst/>
                        </a:rPr>
                        <a:t>Fouara</a:t>
                      </a:r>
                      <a:endParaRPr lang="fr-FR" sz="1600" b="1" i="0" u="none" strike="noStrike" dirty="0">
                        <a:solidFill>
                          <a:srgbClr val="000000"/>
                        </a:solidFill>
                        <a:effectLst/>
                        <a:latin typeface="+mn-lt"/>
                      </a:endParaRPr>
                    </a:p>
                  </a:txBody>
                  <a:tcPr marL="9525" marR="9525" marT="9525" marB="0" anchor="ctr"/>
                </a:tc>
                <a:tc rowSpan="3">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r h="380748">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a:t>
                      </a: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Sefrou-Fouara</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356184">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 </a:t>
                      </a:r>
                      <a:r>
                        <a:rPr lang="fr-FR" sz="1600" u="none" strike="noStrike" dirty="0">
                          <a:effectLst/>
                        </a:rPr>
                        <a:t>triticale</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Sefrou-juanillo</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270208">
                <a:tc rowSpan="3">
                  <a:txBody>
                    <a:bodyPr/>
                    <a:lstStyle/>
                    <a:p>
                      <a:pPr algn="ctr" rtl="0" fontAlgn="ctr"/>
                      <a:r>
                        <a:rPr lang="fr-FR" sz="1600" u="none" strike="noStrike">
                          <a:effectLst/>
                        </a:rPr>
                        <a:t>Benyetto Lamri</a:t>
                      </a:r>
                      <a:endParaRPr lang="fr-FR" sz="1600" b="1" i="0" u="none" strike="noStrike">
                        <a:solidFill>
                          <a:srgbClr val="000000"/>
                        </a:solidFill>
                        <a:effectLst/>
                        <a:latin typeface="+mn-lt"/>
                      </a:endParaRPr>
                    </a:p>
                  </a:txBody>
                  <a:tcPr marL="9525" marR="9525" marT="9525" marB="0" anchor="ctr"/>
                </a:tc>
                <a:tc>
                  <a:txBody>
                    <a:bodyPr/>
                    <a:lstStyle/>
                    <a:p>
                      <a:pPr algn="l" rtl="0" fontAlgn="ct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smtClean="0">
                          <a:effectLst/>
                        </a:rPr>
                        <a:t>El </a:t>
                      </a:r>
                      <a:r>
                        <a:rPr lang="fr-FR" sz="1600" u="none" strike="noStrike" dirty="0" err="1" smtClean="0">
                          <a:effectLst/>
                        </a:rPr>
                        <a:t>Fouara</a:t>
                      </a:r>
                      <a:endParaRPr lang="fr-FR" sz="1600" b="1" i="0" u="none" strike="noStrike" dirty="0">
                        <a:solidFill>
                          <a:srgbClr val="000000"/>
                        </a:solidFill>
                        <a:effectLst/>
                        <a:latin typeface="+mn-lt"/>
                      </a:endParaRPr>
                    </a:p>
                  </a:txBody>
                  <a:tcPr marL="9525" marR="9525" marT="9525" marB="0" anchor="ctr"/>
                </a:tc>
                <a:tc rowSpan="3">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r h="307055">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a:t>
                      </a: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Sefrou-Fouara</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393031">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 </a:t>
                      </a:r>
                      <a:r>
                        <a:rPr lang="fr-FR" sz="1600" u="none" strike="noStrike" dirty="0">
                          <a:effectLst/>
                        </a:rPr>
                        <a:t>triticale</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Sefrou-juanillo</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270208">
                <a:tc rowSpan="3">
                  <a:txBody>
                    <a:bodyPr/>
                    <a:lstStyle/>
                    <a:p>
                      <a:pPr algn="ctr" rtl="0" fontAlgn="ctr"/>
                      <a:r>
                        <a:rPr lang="fr-FR" sz="1600" u="none" strike="noStrike">
                          <a:effectLst/>
                        </a:rPr>
                        <a:t>Daoud Lakhdar</a:t>
                      </a:r>
                      <a:endParaRPr lang="fr-FR" sz="1600" b="1" i="0" u="none" strike="noStrike">
                        <a:solidFill>
                          <a:srgbClr val="000000"/>
                        </a:solidFill>
                        <a:effectLst/>
                        <a:latin typeface="+mn-lt"/>
                      </a:endParaRPr>
                    </a:p>
                  </a:txBody>
                  <a:tcPr marL="9525" marR="9525" marT="9525" marB="0" anchor="ctr"/>
                </a:tc>
                <a:tc>
                  <a:txBody>
                    <a:bodyPr/>
                    <a:lstStyle/>
                    <a:p>
                      <a:pPr algn="l" rtl="0" fontAlgn="ct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smtClean="0">
                          <a:effectLst/>
                        </a:rPr>
                        <a:t>El </a:t>
                      </a:r>
                      <a:r>
                        <a:rPr lang="fr-FR" sz="1600" u="none" strike="noStrike" dirty="0" err="1" smtClean="0">
                          <a:effectLst/>
                        </a:rPr>
                        <a:t>Fouara</a:t>
                      </a:r>
                      <a:endParaRPr lang="fr-FR" sz="1600" b="1" i="0" u="none" strike="noStrike" dirty="0">
                        <a:solidFill>
                          <a:srgbClr val="000000"/>
                        </a:solidFill>
                        <a:effectLst/>
                        <a:latin typeface="+mn-lt"/>
                      </a:endParaRPr>
                    </a:p>
                  </a:txBody>
                  <a:tcPr marL="9525" marR="9525" marT="9525" marB="0" anchor="ctr"/>
                </a:tc>
                <a:tc rowSpan="3">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r h="270208">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a:t>
                      </a: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Sefrou-Fouara</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270208">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 </a:t>
                      </a:r>
                      <a:r>
                        <a:rPr lang="fr-FR" sz="1600" u="none" strike="noStrike" dirty="0">
                          <a:effectLst/>
                        </a:rPr>
                        <a:t>triticale</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a:t>
                      </a:r>
                      <a:r>
                        <a:rPr lang="fr-FR" sz="1600" u="none" strike="noStrike" dirty="0">
                          <a:effectLst/>
                        </a:rPr>
                        <a:t>-</a:t>
                      </a:r>
                      <a:r>
                        <a:rPr lang="fr-FR" sz="1600" u="none" strike="noStrike" dirty="0" err="1">
                          <a:effectLst/>
                        </a:rPr>
                        <a:t>juanillo</a:t>
                      </a:r>
                      <a:endParaRPr lang="fr-FR" sz="1600" b="1" i="0" u="none" strike="noStrike" dirty="0">
                        <a:solidFill>
                          <a:srgbClr val="000000"/>
                        </a:solidFill>
                        <a:effectLst/>
                        <a:latin typeface="+mn-lt"/>
                      </a:endParaRPr>
                    </a:p>
                  </a:txBody>
                  <a:tcPr marL="9525" marR="9525" marT="9525" marB="0" anchor="ctr"/>
                </a:tc>
                <a:tc vMerge="1">
                  <a:txBody>
                    <a:bodyPr/>
                    <a:lstStyle/>
                    <a:p>
                      <a:endParaRPr lang="fr-FR"/>
                    </a:p>
                  </a:txBody>
                  <a:tcPr/>
                </a:tc>
              </a:tr>
              <a:tr h="248101">
                <a:tc rowSpan="4">
                  <a:txBody>
                    <a:bodyPr/>
                    <a:lstStyle/>
                    <a:p>
                      <a:pPr algn="ctr" rtl="0" fontAlgn="ctr"/>
                      <a:r>
                        <a:rPr lang="fr-FR" sz="1600" u="none" strike="noStrike" dirty="0" err="1" smtClean="0">
                          <a:effectLst/>
                        </a:rPr>
                        <a:t>Rmada</a:t>
                      </a:r>
                      <a:r>
                        <a:rPr lang="fr-FR" sz="1600" u="none" strike="noStrike" dirty="0" smtClean="0">
                          <a:effectLst/>
                        </a:rPr>
                        <a:t>/ Sétif (on station)</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smtClean="0">
                          <a:effectLst/>
                        </a:rPr>
                        <a:t>Wheat</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Bousselam</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a:effectLst/>
                        </a:rPr>
                        <a:t>1,4</a:t>
                      </a:r>
                      <a:endParaRPr lang="fr-FR" sz="1600" b="1" i="0" u="none" strike="noStrike" dirty="0">
                        <a:solidFill>
                          <a:srgbClr val="000000"/>
                        </a:solidFill>
                        <a:effectLst/>
                        <a:latin typeface="+mn-lt"/>
                      </a:endParaRPr>
                    </a:p>
                  </a:txBody>
                  <a:tcPr marL="9525" marR="9525" marT="9525" marB="0" anchor="ctr"/>
                </a:tc>
              </a:tr>
              <a:tr h="248101">
                <a:tc vMerge="1">
                  <a:txBody>
                    <a:bodyPr/>
                    <a:lstStyle/>
                    <a:p>
                      <a:endParaRPr lang="fr-FR"/>
                    </a:p>
                  </a:txBody>
                  <a:tcPr/>
                </a:tc>
                <a:tc>
                  <a:txBody>
                    <a:bodyPr/>
                    <a:lstStyle/>
                    <a:p>
                      <a:pPr algn="l" rtl="0" fontAlgn="ctr"/>
                      <a:r>
                        <a:rPr lang="fr-FR" sz="1600" u="none" strike="noStrike" dirty="0" err="1" smtClean="0">
                          <a:effectLst/>
                        </a:rPr>
                        <a:t>Barley</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smtClean="0">
                          <a:effectLst/>
                        </a:rPr>
                        <a:t>El </a:t>
                      </a:r>
                      <a:r>
                        <a:rPr lang="fr-FR" sz="1600" u="none" strike="noStrike" dirty="0" err="1" smtClean="0">
                          <a:effectLst/>
                        </a:rPr>
                        <a:t>Fouara</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r h="257926">
                <a:tc vMerge="1">
                  <a:txBody>
                    <a:bodyPr/>
                    <a:lstStyle/>
                    <a:p>
                      <a:endParaRPr lang="fr-FR"/>
                    </a:p>
                  </a:txBody>
                  <a:tcPr/>
                </a:tc>
                <a:tc>
                  <a:txBody>
                    <a:bodyPr/>
                    <a:lstStyle/>
                    <a:p>
                      <a:pPr algn="l" rtl="0" fontAlgn="ctr"/>
                      <a:r>
                        <a:rPr lang="fr-FR" sz="1600" u="none" strike="noStrike" dirty="0" err="1" smtClean="0">
                          <a:effectLst/>
                        </a:rPr>
                        <a:t>Pea</a:t>
                      </a:r>
                      <a:r>
                        <a:rPr lang="fr-FR" sz="1600" u="none" strike="noStrike" dirty="0" smtClean="0">
                          <a:effectLst/>
                        </a:rPr>
                        <a:t> </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Sefrou</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r h="270208">
                <a:tc vMerge="1">
                  <a:txBody>
                    <a:bodyPr/>
                    <a:lstStyle/>
                    <a:p>
                      <a:endParaRPr lang="fr-FR"/>
                    </a:p>
                  </a:txBody>
                  <a:tcPr/>
                </a:tc>
                <a:tc>
                  <a:txBody>
                    <a:bodyPr/>
                    <a:lstStyle/>
                    <a:p>
                      <a:pPr algn="l" rtl="0" fontAlgn="ctr"/>
                      <a:r>
                        <a:rPr lang="fr-FR" sz="1600" u="none" strike="noStrike" dirty="0">
                          <a:effectLst/>
                        </a:rPr>
                        <a:t>Triticale</a:t>
                      </a:r>
                      <a:endParaRPr lang="fr-FR" sz="1600" b="1" i="0" u="none" strike="noStrike" dirty="0">
                        <a:solidFill>
                          <a:srgbClr val="000000"/>
                        </a:solidFill>
                        <a:effectLst/>
                        <a:latin typeface="+mn-lt"/>
                      </a:endParaRPr>
                    </a:p>
                  </a:txBody>
                  <a:tcPr marL="9525" marR="9525" marT="9525" marB="0" anchor="ctr"/>
                </a:tc>
                <a:tc>
                  <a:txBody>
                    <a:bodyPr/>
                    <a:lstStyle/>
                    <a:p>
                      <a:pPr algn="l" rtl="0" fontAlgn="ctr"/>
                      <a:r>
                        <a:rPr lang="fr-FR" sz="1600" u="none" strike="noStrike" dirty="0" err="1">
                          <a:effectLst/>
                        </a:rPr>
                        <a:t>Juanillo</a:t>
                      </a:r>
                      <a:endParaRPr lang="fr-FR" sz="1600" b="1" i="0" u="none" strike="noStrike" dirty="0">
                        <a:solidFill>
                          <a:srgbClr val="000000"/>
                        </a:solidFill>
                        <a:effectLst/>
                        <a:latin typeface="+mn-lt"/>
                      </a:endParaRPr>
                    </a:p>
                  </a:txBody>
                  <a:tcPr marL="9525" marR="9525" marT="9525" marB="0" anchor="ctr"/>
                </a:tc>
                <a:tc>
                  <a:txBody>
                    <a:bodyPr/>
                    <a:lstStyle/>
                    <a:p>
                      <a:pPr algn="ctr" rtl="0" fontAlgn="ctr"/>
                      <a:r>
                        <a:rPr lang="fr-FR" sz="1600" u="none" strike="noStrike" dirty="0">
                          <a:effectLst/>
                        </a:rPr>
                        <a:t>1</a:t>
                      </a:r>
                      <a:endParaRPr lang="fr-FR" sz="1600" b="1" i="0" u="none" strike="noStrike" dirty="0">
                        <a:solidFill>
                          <a:srgbClr val="000000"/>
                        </a:solidFill>
                        <a:effectLst/>
                        <a:latin typeface="+mn-lt"/>
                      </a:endParaRPr>
                    </a:p>
                  </a:txBody>
                  <a:tcPr marL="9525" marR="9525" marT="9525" marB="0" anchor="ctr"/>
                </a:tc>
              </a:tr>
            </a:tbl>
          </a:graphicData>
        </a:graphic>
      </p:graphicFrame>
    </p:spTree>
    <p:extLst>
      <p:ext uri="{BB962C8B-B14F-4D97-AF65-F5344CB8AC3E}">
        <p14:creationId xmlns:p14="http://schemas.microsoft.com/office/powerpoint/2010/main" val="318666958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endParaRPr lang="fr-FR" dirty="0"/>
          </a:p>
        </p:txBody>
      </p:sp>
      <p:pic>
        <p:nvPicPr>
          <p:cNvPr id="86018" name="Picture 2" descr="C:\documents\DCIM\faiza\P52601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0"/>
            <a:ext cx="8892480" cy="66693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188640"/>
            <a:ext cx="2574032" cy="461665"/>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p>
            <a:r>
              <a:rPr lang="fr-FR" dirty="0" err="1" smtClean="0">
                <a:solidFill>
                  <a:schemeClr val="tx1">
                    <a:lumMod val="50000"/>
                  </a:schemeClr>
                </a:solidFill>
              </a:rPr>
              <a:t>Rmada</a:t>
            </a:r>
            <a:r>
              <a:rPr lang="fr-FR" dirty="0" smtClean="0">
                <a:solidFill>
                  <a:schemeClr val="tx1">
                    <a:lumMod val="50000"/>
                  </a:schemeClr>
                </a:solidFill>
              </a:rPr>
              <a:t> in Sétif</a:t>
            </a:r>
            <a:endParaRPr lang="fr-FR" dirty="0">
              <a:solidFill>
                <a:schemeClr val="tx1">
                  <a:lumMod val="50000"/>
                </a:schemeClr>
              </a:solidFill>
            </a:endParaRPr>
          </a:p>
        </p:txBody>
      </p:sp>
      <p:pic>
        <p:nvPicPr>
          <p:cNvPr id="6" name="Picture 2" descr="C:\documents\DCIM\faiza\P52701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272" y="0"/>
            <a:ext cx="8784976" cy="6588732"/>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p:cNvSpPr txBox="1"/>
          <p:nvPr/>
        </p:nvSpPr>
        <p:spPr>
          <a:xfrm>
            <a:off x="1043608" y="764704"/>
            <a:ext cx="2376264" cy="369332"/>
          </a:xfrm>
          <a:prstGeom prst="rect">
            <a:avLst/>
          </a:prstGeom>
          <a:noFill/>
        </p:spPr>
        <p:txBody>
          <a:bodyPr wrap="square" rtlCol="0">
            <a:spAutoFit/>
          </a:bodyPr>
          <a:lstStyle/>
          <a:p>
            <a:r>
              <a:rPr lang="fr-FR" sz="1800" b="1" dirty="0" err="1" smtClean="0">
                <a:solidFill>
                  <a:srgbClr val="000000"/>
                </a:solidFill>
              </a:rPr>
              <a:t>Benyettou</a:t>
            </a:r>
            <a:r>
              <a:rPr lang="fr-FR" sz="1800" b="1" dirty="0" smtClean="0">
                <a:solidFill>
                  <a:srgbClr val="000000"/>
                </a:solidFill>
              </a:rPr>
              <a:t> </a:t>
            </a:r>
            <a:r>
              <a:rPr lang="fr-FR" sz="1800" b="1" dirty="0" err="1" smtClean="0">
                <a:solidFill>
                  <a:srgbClr val="000000"/>
                </a:solidFill>
              </a:rPr>
              <a:t>Lamri</a:t>
            </a:r>
            <a:endParaRPr lang="fr-FR" sz="1800" b="1" dirty="0">
              <a:solidFill>
                <a:srgbClr val="000000"/>
              </a:solidFill>
            </a:endParaRPr>
          </a:p>
        </p:txBody>
      </p:sp>
      <p:pic>
        <p:nvPicPr>
          <p:cNvPr id="8" name="Picture 2" descr="C:\documents\projet CLCA\mission avril 2015\23AVRIL2015\DSCN601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899592" y="1268760"/>
            <a:ext cx="2880320" cy="461665"/>
          </a:xfrm>
          <a:prstGeom prst="rect">
            <a:avLst/>
          </a:prstGeom>
          <a:noFill/>
        </p:spPr>
        <p:txBody>
          <a:bodyPr wrap="square" rtlCol="0">
            <a:spAutoFit/>
          </a:bodyPr>
          <a:lstStyle/>
          <a:p>
            <a:r>
              <a:rPr lang="fr-FR" dirty="0" err="1" smtClean="0"/>
              <a:t>Yahyaoui</a:t>
            </a:r>
            <a:r>
              <a:rPr lang="fr-FR" dirty="0" smtClean="0"/>
              <a:t> </a:t>
            </a:r>
            <a:r>
              <a:rPr lang="fr-FR" dirty="0" err="1" smtClean="0"/>
              <a:t>salah</a:t>
            </a:r>
            <a:endParaRPr lang="fr-FR" dirty="0"/>
          </a:p>
        </p:txBody>
      </p:sp>
    </p:spTree>
    <p:extLst>
      <p:ext uri="{BB962C8B-B14F-4D97-AF65-F5344CB8AC3E}">
        <p14:creationId xmlns:p14="http://schemas.microsoft.com/office/powerpoint/2010/main" val="892297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6018"/>
                                        </p:tgtEl>
                                        <p:attrNameLst>
                                          <p:attrName>style.visibility</p:attrName>
                                        </p:attrNameLst>
                                      </p:cBhvr>
                                      <p:to>
                                        <p:strVal val="visible"/>
                                      </p:to>
                                    </p:set>
                                    <p:anim calcmode="lin" valueType="num">
                                      <p:cBhvr additive="base">
                                        <p:cTn id="7" dur="500" fill="hold"/>
                                        <p:tgtEl>
                                          <p:spTgt spid="86018"/>
                                        </p:tgtEl>
                                        <p:attrNameLst>
                                          <p:attrName>ppt_x</p:attrName>
                                        </p:attrNameLst>
                                      </p:cBhvr>
                                      <p:tavLst>
                                        <p:tav tm="0">
                                          <p:val>
                                            <p:strVal val="#ppt_x"/>
                                          </p:val>
                                        </p:tav>
                                        <p:tav tm="100000">
                                          <p:val>
                                            <p:strVal val="#ppt_x"/>
                                          </p:val>
                                        </p:tav>
                                      </p:tavLst>
                                    </p:anim>
                                    <p:anim calcmode="lin" valueType="num">
                                      <p:cBhvr additive="base">
                                        <p:cTn id="8" dur="500" fill="hold"/>
                                        <p:tgtEl>
                                          <p:spTgt spid="860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fill="hold"/>
                                        <p:tgtEl>
                                          <p:spTgt spid="4"/>
                                        </p:tgtEl>
                                        <p:attrNameLst>
                                          <p:attrName>ppt_x</p:attrName>
                                        </p:attrNameLst>
                                      </p:cBhvr>
                                      <p:tavLst>
                                        <p:tav tm="0">
                                          <p:val>
                                            <p:strVal val="#ppt_x"/>
                                          </p:val>
                                        </p:tav>
                                        <p:tav tm="100000">
                                          <p:val>
                                            <p:strVal val="#ppt_x"/>
                                          </p:val>
                                        </p:tav>
                                      </p:tavLst>
                                    </p:anim>
                                    <p:anim calcmode="lin" valueType="num">
                                      <p:cBhvr additive="base">
                                        <p:cTn id="3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7" grpId="0"/>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13315" name="Espace réservé du contenu 5"/>
          <p:cNvSpPr>
            <a:spLocks noGrp="1"/>
          </p:cNvSpPr>
          <p:nvPr>
            <p:ph idx="1"/>
          </p:nvPr>
        </p:nvSpPr>
        <p:spPr>
          <a:xfrm>
            <a:off x="500063" y="1428750"/>
            <a:ext cx="7940675" cy="5049838"/>
          </a:xfrm>
        </p:spPr>
        <p:txBody>
          <a:bodyPr/>
          <a:lstStyle/>
          <a:p>
            <a:pPr eaLnBrk="1" hangingPunct="1">
              <a:buFont typeface="Arial" panose="020B0604020202020204" pitchFamily="34" charset="0"/>
              <a:buChar char="•"/>
            </a:pPr>
            <a:endParaRPr lang="fr-FR" altLang="fr-FR" sz="2400" dirty="0" smtClean="0">
              <a:solidFill>
                <a:srgbClr val="000000"/>
              </a:solidFill>
            </a:endParaRPr>
          </a:p>
          <a:p>
            <a:pPr eaLnBrk="1" hangingPunct="1">
              <a:buFont typeface="Arial" panose="020B0604020202020204" pitchFamily="34" charset="0"/>
              <a:buChar char="•"/>
            </a:pPr>
            <a:endParaRPr lang="fr-FR" altLang="fr-FR" sz="2400" dirty="0" smtClean="0">
              <a:solidFill>
                <a:srgbClr val="000000"/>
              </a:solidFill>
            </a:endParaRPr>
          </a:p>
        </p:txBody>
      </p:sp>
      <p:graphicFrame>
        <p:nvGraphicFramePr>
          <p:cNvPr id="3" name="Tableau 2"/>
          <p:cNvGraphicFramePr>
            <a:graphicFrameLocks noGrp="1"/>
          </p:cNvGraphicFramePr>
          <p:nvPr>
            <p:extLst>
              <p:ext uri="{D42A27DB-BD31-4B8C-83A1-F6EECF244321}">
                <p14:modId xmlns:p14="http://schemas.microsoft.com/office/powerpoint/2010/main" val="4215858041"/>
              </p:ext>
            </p:extLst>
          </p:nvPr>
        </p:nvGraphicFramePr>
        <p:xfrm>
          <a:off x="1835696" y="1916832"/>
          <a:ext cx="6408712" cy="2368607"/>
        </p:xfrm>
        <a:graphic>
          <a:graphicData uri="http://schemas.openxmlformats.org/drawingml/2006/table">
            <a:tbl>
              <a:tblPr>
                <a:tableStyleId>{BC89EF96-8CEA-46FF-86C4-4CE0E7609802}</a:tableStyleId>
              </a:tblPr>
              <a:tblGrid>
                <a:gridCol w="1818202"/>
                <a:gridCol w="1530170"/>
                <a:gridCol w="1530170"/>
                <a:gridCol w="1530170"/>
              </a:tblGrid>
              <a:tr h="519644">
                <a:tc>
                  <a:txBody>
                    <a:bodyPr/>
                    <a:lstStyle/>
                    <a:p>
                      <a:pPr algn="ctr" fontAlgn="ctr"/>
                      <a:r>
                        <a:rPr lang="fr-FR" sz="1600" b="1" u="none" strike="noStrike" dirty="0" smtClean="0">
                          <a:effectLst/>
                        </a:rPr>
                        <a:t>Site </a:t>
                      </a:r>
                      <a:r>
                        <a:rPr lang="fr-FR" sz="1600" b="1" u="none" strike="noStrike" dirty="0">
                          <a:effectLst/>
                        </a:rPr>
                        <a:t> </a:t>
                      </a:r>
                      <a:endParaRPr lang="fr-FR" sz="1600" b="1" i="0" u="none" strike="noStrike" dirty="0">
                        <a:solidFill>
                          <a:srgbClr val="000000"/>
                        </a:solidFill>
                        <a:effectLst/>
                        <a:latin typeface="Calibri"/>
                      </a:endParaRPr>
                    </a:p>
                  </a:txBody>
                  <a:tcPr marL="9525" marR="9525" marT="9525" marB="0" anchor="ctr"/>
                </a:tc>
                <a:tc>
                  <a:txBody>
                    <a:bodyPr/>
                    <a:lstStyle/>
                    <a:p>
                      <a:pPr algn="ctr" fontAlgn="ctr"/>
                      <a:r>
                        <a:rPr lang="fr-FR" sz="1600" b="1" u="none" strike="noStrike" dirty="0" err="1" smtClean="0">
                          <a:effectLst/>
                        </a:rPr>
                        <a:t>Species</a:t>
                      </a:r>
                      <a:endParaRPr lang="fr-FR" sz="1600" b="1" i="0" u="none" strike="noStrike" dirty="0">
                        <a:solidFill>
                          <a:srgbClr val="000000"/>
                        </a:solidFill>
                        <a:effectLst/>
                        <a:latin typeface="Calibri"/>
                      </a:endParaRPr>
                    </a:p>
                  </a:txBody>
                  <a:tcPr marL="9525" marR="9525" marT="9525" marB="0" anchor="ctr"/>
                </a:tc>
                <a:tc>
                  <a:txBody>
                    <a:bodyPr/>
                    <a:lstStyle/>
                    <a:p>
                      <a:pPr algn="ctr" fontAlgn="ctr"/>
                      <a:r>
                        <a:rPr lang="fr-FR" sz="1600" b="1" u="none" strike="noStrike" dirty="0" smtClean="0">
                          <a:effectLst/>
                        </a:rPr>
                        <a:t>Grain </a:t>
                      </a:r>
                      <a:r>
                        <a:rPr lang="fr-FR" sz="1600" b="1" u="none" strike="noStrike" dirty="0" err="1" smtClean="0">
                          <a:effectLst/>
                        </a:rPr>
                        <a:t>yield</a:t>
                      </a:r>
                      <a:r>
                        <a:rPr lang="fr-FR" sz="1600" b="1" u="none" strike="noStrike" dirty="0" smtClean="0">
                          <a:effectLst/>
                        </a:rPr>
                        <a:t> (kg/ha</a:t>
                      </a:r>
                      <a:r>
                        <a:rPr lang="fr-FR" sz="1600" b="1" u="none" strike="noStrike" dirty="0">
                          <a:effectLst/>
                        </a:rPr>
                        <a:t>)</a:t>
                      </a:r>
                      <a:endParaRPr lang="fr-FR" sz="1600" b="1" i="0" u="none" strike="noStrike" dirty="0">
                        <a:solidFill>
                          <a:srgbClr val="000000"/>
                        </a:solidFill>
                        <a:effectLst/>
                        <a:latin typeface="Calibri"/>
                      </a:endParaRPr>
                    </a:p>
                  </a:txBody>
                  <a:tcPr marL="9525" marR="9525" marT="9525" marB="0" anchor="ctr"/>
                </a:tc>
                <a:tc>
                  <a:txBody>
                    <a:bodyPr/>
                    <a:lstStyle/>
                    <a:p>
                      <a:pPr algn="ctr" fontAlgn="ctr"/>
                      <a:r>
                        <a:rPr lang="fr-FR" sz="1600" b="1" u="none" strike="noStrike" dirty="0" err="1" smtClean="0">
                          <a:effectLst/>
                        </a:rPr>
                        <a:t>Straw</a:t>
                      </a:r>
                      <a:r>
                        <a:rPr lang="fr-FR" sz="1600" b="1" u="none" strike="noStrike" dirty="0" smtClean="0">
                          <a:effectLst/>
                        </a:rPr>
                        <a:t> </a:t>
                      </a:r>
                      <a:r>
                        <a:rPr lang="fr-FR" sz="1600" b="1" u="none" strike="noStrike" dirty="0" err="1" smtClean="0">
                          <a:effectLst/>
                        </a:rPr>
                        <a:t>yield</a:t>
                      </a:r>
                      <a:endParaRPr lang="fr-FR" sz="1600" b="1" u="none" strike="noStrike" dirty="0" smtClean="0">
                        <a:effectLst/>
                      </a:endParaRPr>
                    </a:p>
                    <a:p>
                      <a:pPr algn="ctr" fontAlgn="ctr"/>
                      <a:r>
                        <a:rPr lang="fr-FR" sz="1600" b="1" u="none" strike="noStrike" dirty="0" smtClean="0">
                          <a:effectLst/>
                        </a:rPr>
                        <a:t>(kg/ha</a:t>
                      </a:r>
                      <a:r>
                        <a:rPr lang="fr-FR" sz="1600" b="1" u="none" strike="noStrike" dirty="0">
                          <a:effectLst/>
                        </a:rPr>
                        <a:t>)</a:t>
                      </a:r>
                      <a:endParaRPr lang="fr-FR" sz="1600" b="1" i="0" u="none" strike="noStrike" dirty="0">
                        <a:solidFill>
                          <a:srgbClr val="000000"/>
                        </a:solidFill>
                        <a:effectLst/>
                        <a:latin typeface="Calibri"/>
                      </a:endParaRPr>
                    </a:p>
                  </a:txBody>
                  <a:tcPr marL="9525" marR="9525" marT="9525" marB="0" anchor="ctr"/>
                </a:tc>
              </a:tr>
              <a:tr h="253779">
                <a:tc rowSpan="4">
                  <a:txBody>
                    <a:bodyPr/>
                    <a:lstStyle/>
                    <a:p>
                      <a:pPr algn="l" fontAlgn="ctr"/>
                      <a:r>
                        <a:rPr lang="fr-FR" sz="1600" b="1" u="none" strike="noStrike" dirty="0">
                          <a:effectLst/>
                        </a:rPr>
                        <a:t>Station </a:t>
                      </a:r>
                      <a:r>
                        <a:rPr lang="fr-FR" sz="1600" b="1" u="none" strike="noStrike" dirty="0" err="1">
                          <a:effectLst/>
                        </a:rPr>
                        <a:t>R'mada</a:t>
                      </a:r>
                      <a:endParaRPr lang="fr-FR" sz="1600" b="1" i="0" u="none" strike="noStrike" dirty="0">
                        <a:solidFill>
                          <a:srgbClr val="000000"/>
                        </a:solidFill>
                        <a:effectLst/>
                        <a:latin typeface="Calibri"/>
                      </a:endParaRPr>
                    </a:p>
                  </a:txBody>
                  <a:tcPr marL="9525" marR="9525" marT="9525" marB="0" anchor="ctr"/>
                </a:tc>
                <a:tc>
                  <a:txBody>
                    <a:bodyPr/>
                    <a:lstStyle/>
                    <a:p>
                      <a:pPr algn="l" fontAlgn="ctr"/>
                      <a:r>
                        <a:rPr lang="fr-FR" sz="1600" b="1" u="none" strike="noStrike" dirty="0" err="1" smtClean="0">
                          <a:effectLst/>
                        </a:rPr>
                        <a:t>Barley</a:t>
                      </a:r>
                      <a:r>
                        <a:rPr lang="fr-FR" sz="1600" b="1" u="none" strike="noStrike" dirty="0" smtClean="0">
                          <a:effectLst/>
                        </a:rPr>
                        <a:t> </a:t>
                      </a:r>
                      <a:endParaRPr lang="fr-FR" sz="1600" b="1" i="0" u="none" strike="noStrike" dirty="0">
                        <a:solidFill>
                          <a:srgbClr val="000000"/>
                        </a:solidFill>
                        <a:effectLst/>
                        <a:latin typeface="Calibri"/>
                      </a:endParaRPr>
                    </a:p>
                  </a:txBody>
                  <a:tcPr marL="9525" marR="9525" marT="9525" marB="0" anchor="ctr"/>
                </a:tc>
                <a:tc>
                  <a:txBody>
                    <a:bodyPr/>
                    <a:lstStyle/>
                    <a:p>
                      <a:pPr algn="ctr" fontAlgn="b"/>
                      <a:r>
                        <a:rPr lang="fr-FR" sz="1600" b="1" u="none" strike="noStrike" dirty="0" smtClean="0">
                          <a:effectLst/>
                        </a:rPr>
                        <a:t>3 185</a:t>
                      </a:r>
                      <a:endParaRPr lang="fr-FR" sz="1600" b="1" i="0" u="none" strike="noStrike" dirty="0">
                        <a:solidFill>
                          <a:srgbClr val="000000"/>
                        </a:solidFill>
                        <a:effectLst/>
                        <a:latin typeface="Calibri"/>
                      </a:endParaRPr>
                    </a:p>
                  </a:txBody>
                  <a:tcPr marL="9525" marR="9525" marT="9525" marB="0" anchor="b"/>
                </a:tc>
                <a:tc>
                  <a:txBody>
                    <a:bodyPr/>
                    <a:lstStyle/>
                    <a:p>
                      <a:pPr algn="r" fontAlgn="b"/>
                      <a:r>
                        <a:rPr lang="fr-FR" sz="1600" b="1" u="none" strike="noStrike" dirty="0" smtClean="0">
                          <a:effectLst/>
                        </a:rPr>
                        <a:t>2 515</a:t>
                      </a:r>
                      <a:endParaRPr lang="fr-FR" sz="1600" b="1" i="0" u="none" strike="noStrike" dirty="0">
                        <a:solidFill>
                          <a:srgbClr val="000000"/>
                        </a:solidFill>
                        <a:effectLst/>
                        <a:latin typeface="Calibri"/>
                      </a:endParaRPr>
                    </a:p>
                  </a:txBody>
                  <a:tcPr marL="9525" marR="9525" marT="9525" marB="0" anchor="b"/>
                </a:tc>
              </a:tr>
              <a:tr h="265864">
                <a:tc vMerge="1">
                  <a:txBody>
                    <a:bodyPr/>
                    <a:lstStyle/>
                    <a:p>
                      <a:endParaRPr lang="fr-FR"/>
                    </a:p>
                  </a:txBody>
                  <a:tcPr/>
                </a:tc>
                <a:tc>
                  <a:txBody>
                    <a:bodyPr/>
                    <a:lstStyle/>
                    <a:p>
                      <a:pPr algn="l" fontAlgn="ctr"/>
                      <a:r>
                        <a:rPr lang="fr-FR" sz="1600" b="1" u="none" strike="noStrike" dirty="0" err="1" smtClean="0">
                          <a:effectLst/>
                        </a:rPr>
                        <a:t>Wheat</a:t>
                      </a:r>
                      <a:r>
                        <a:rPr lang="fr-FR" sz="1600" b="1" u="none" strike="noStrike" baseline="0" dirty="0" smtClean="0">
                          <a:effectLst/>
                        </a:rPr>
                        <a:t> </a:t>
                      </a:r>
                      <a:endParaRPr lang="fr-FR" sz="1600" b="1" i="0" u="none" strike="noStrike" dirty="0">
                        <a:solidFill>
                          <a:srgbClr val="000000"/>
                        </a:solidFill>
                        <a:effectLst/>
                        <a:latin typeface="Calibri"/>
                      </a:endParaRPr>
                    </a:p>
                  </a:txBody>
                  <a:tcPr marL="9525" marR="9525" marT="9525" marB="0" anchor="ctr"/>
                </a:tc>
                <a:tc>
                  <a:txBody>
                    <a:bodyPr/>
                    <a:lstStyle/>
                    <a:p>
                      <a:pPr algn="ctr" fontAlgn="b"/>
                      <a:r>
                        <a:rPr lang="fr-FR" sz="1600" b="1" u="none" strike="noStrike" dirty="0" smtClean="0">
                          <a:effectLst/>
                        </a:rPr>
                        <a:t>3 105</a:t>
                      </a:r>
                      <a:endParaRPr lang="fr-FR" sz="1600" b="1" i="0" u="none" strike="noStrike" dirty="0">
                        <a:solidFill>
                          <a:srgbClr val="000000"/>
                        </a:solidFill>
                        <a:effectLst/>
                        <a:latin typeface="Calibri"/>
                      </a:endParaRPr>
                    </a:p>
                  </a:txBody>
                  <a:tcPr marL="9525" marR="9525" marT="9525" marB="0" anchor="b"/>
                </a:tc>
                <a:tc>
                  <a:txBody>
                    <a:bodyPr/>
                    <a:lstStyle/>
                    <a:p>
                      <a:pPr algn="r" fontAlgn="b"/>
                      <a:r>
                        <a:rPr lang="fr-FR" sz="1600" b="1" u="none" strike="noStrike" dirty="0" smtClean="0">
                          <a:effectLst/>
                        </a:rPr>
                        <a:t>1 594</a:t>
                      </a:r>
                      <a:endParaRPr lang="fr-FR" sz="1600" b="1" i="0" u="none" strike="noStrike" dirty="0">
                        <a:solidFill>
                          <a:srgbClr val="000000"/>
                        </a:solidFill>
                        <a:effectLst/>
                        <a:latin typeface="Calibri"/>
                      </a:endParaRPr>
                    </a:p>
                  </a:txBody>
                  <a:tcPr marL="9525" marR="9525" marT="9525" marB="0" anchor="b"/>
                </a:tc>
              </a:tr>
              <a:tr h="265864">
                <a:tc vMerge="1">
                  <a:txBody>
                    <a:bodyPr/>
                    <a:lstStyle/>
                    <a:p>
                      <a:endParaRPr lang="fr-FR"/>
                    </a:p>
                  </a:txBody>
                  <a:tcPr/>
                </a:tc>
                <a:tc>
                  <a:txBody>
                    <a:bodyPr/>
                    <a:lstStyle/>
                    <a:p>
                      <a:pPr algn="l" fontAlgn="ctr"/>
                      <a:r>
                        <a:rPr lang="fr-FR" sz="1600" b="1" u="none" strike="noStrike" dirty="0">
                          <a:effectLst/>
                        </a:rPr>
                        <a:t>Triticale</a:t>
                      </a:r>
                      <a:endParaRPr lang="fr-FR" sz="1600" b="1" i="0" u="none" strike="noStrike" dirty="0">
                        <a:solidFill>
                          <a:srgbClr val="000000"/>
                        </a:solidFill>
                        <a:effectLst/>
                        <a:latin typeface="Calibri"/>
                      </a:endParaRPr>
                    </a:p>
                  </a:txBody>
                  <a:tcPr marL="9525" marR="9525" marT="9525" marB="0" anchor="ctr"/>
                </a:tc>
                <a:tc>
                  <a:txBody>
                    <a:bodyPr/>
                    <a:lstStyle/>
                    <a:p>
                      <a:pPr algn="ctr" fontAlgn="b"/>
                      <a:r>
                        <a:rPr lang="fr-FR" sz="1600" b="1" u="none" strike="noStrike" dirty="0" smtClean="0">
                          <a:effectLst/>
                        </a:rPr>
                        <a:t>3 314</a:t>
                      </a:r>
                      <a:endParaRPr lang="fr-FR" sz="1600" b="1" i="0" u="none" strike="noStrike" dirty="0">
                        <a:solidFill>
                          <a:srgbClr val="000000"/>
                        </a:solidFill>
                        <a:effectLst/>
                        <a:latin typeface="Calibri"/>
                      </a:endParaRPr>
                    </a:p>
                  </a:txBody>
                  <a:tcPr marL="9525" marR="9525" marT="9525" marB="0" anchor="b"/>
                </a:tc>
                <a:tc>
                  <a:txBody>
                    <a:bodyPr/>
                    <a:lstStyle/>
                    <a:p>
                      <a:pPr algn="r" fontAlgn="b"/>
                      <a:r>
                        <a:rPr lang="fr-FR" sz="1600" b="1" u="none" strike="noStrike" dirty="0" smtClean="0">
                          <a:effectLst/>
                        </a:rPr>
                        <a:t>2 391</a:t>
                      </a:r>
                      <a:endParaRPr lang="fr-FR" sz="1600" b="1" i="0" u="none" strike="noStrike" dirty="0">
                        <a:solidFill>
                          <a:srgbClr val="000000"/>
                        </a:solidFill>
                        <a:effectLst/>
                        <a:latin typeface="Calibri"/>
                      </a:endParaRPr>
                    </a:p>
                  </a:txBody>
                  <a:tcPr marL="9525" marR="9525" marT="9525" marB="0" anchor="b"/>
                </a:tc>
              </a:tr>
              <a:tr h="265864">
                <a:tc vMerge="1">
                  <a:txBody>
                    <a:bodyPr/>
                    <a:lstStyle/>
                    <a:p>
                      <a:pPr algn="ctr" fontAlgn="ctr"/>
                      <a:endParaRPr lang="fr-FR" sz="1400" b="1" i="0" u="none" strike="noStrike" dirty="0">
                        <a:solidFill>
                          <a:srgbClr val="000000"/>
                        </a:solidFill>
                        <a:effectLst/>
                        <a:latin typeface="Calibri"/>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fr-FR" sz="1600" b="1" u="none" strike="noStrike" dirty="0" err="1" smtClean="0">
                          <a:effectLst/>
                        </a:rPr>
                        <a:t>Pea</a:t>
                      </a:r>
                      <a:endParaRPr lang="fr-FR" sz="1600" b="1" i="0" u="none" strike="noStrike" dirty="0">
                        <a:solidFill>
                          <a:srgbClr val="000000"/>
                        </a:solidFill>
                        <a:effectLst/>
                        <a:latin typeface="Calibri"/>
                      </a:endParaRPr>
                    </a:p>
                  </a:txBody>
                  <a:tcPr marL="9525" marR="9525" marT="9525" marB="0" anchor="ctr"/>
                </a:tc>
                <a:tc>
                  <a:txBody>
                    <a:bodyPr/>
                    <a:lstStyle/>
                    <a:p>
                      <a:pPr algn="ctr" fontAlgn="b"/>
                      <a:r>
                        <a:rPr lang="fr-FR" sz="1600" b="1" u="none" strike="noStrike" dirty="0" smtClean="0">
                          <a:effectLst/>
                        </a:rPr>
                        <a:t>*</a:t>
                      </a:r>
                      <a:endParaRPr lang="fr-FR" sz="1600" b="1" i="0" u="none" strike="noStrike" dirty="0">
                        <a:solidFill>
                          <a:srgbClr val="000000"/>
                        </a:solidFill>
                        <a:effectLst/>
                        <a:latin typeface="Calibri"/>
                      </a:endParaRPr>
                    </a:p>
                  </a:txBody>
                  <a:tcPr marL="9525" marR="9525" marT="9525" marB="0" anchor="b"/>
                </a:tc>
                <a:tc>
                  <a:txBody>
                    <a:bodyPr/>
                    <a:lstStyle/>
                    <a:p>
                      <a:pPr algn="r" fontAlgn="b"/>
                      <a:endParaRPr lang="fr-FR" sz="1600" b="1" i="0" u="none" strike="noStrike" dirty="0">
                        <a:solidFill>
                          <a:srgbClr val="000000"/>
                        </a:solidFill>
                        <a:effectLst/>
                        <a:latin typeface="Calibri"/>
                      </a:endParaRPr>
                    </a:p>
                  </a:txBody>
                  <a:tcPr marL="9525" marR="9525" marT="9525" marB="0" anchor="b"/>
                </a:tc>
              </a:tr>
              <a:tr h="265864">
                <a:tc>
                  <a:txBody>
                    <a:bodyPr/>
                    <a:lstStyle/>
                    <a:p>
                      <a:pPr algn="l" rtl="0" fontAlgn="ctr"/>
                      <a:r>
                        <a:rPr lang="fr-FR" sz="1600" b="1" u="none" strike="noStrike" dirty="0" err="1">
                          <a:effectLst/>
                        </a:rPr>
                        <a:t>Benyettou</a:t>
                      </a:r>
                      <a:r>
                        <a:rPr lang="fr-FR" sz="1600" b="1" u="none" strike="noStrike" dirty="0">
                          <a:effectLst/>
                        </a:rPr>
                        <a:t> </a:t>
                      </a:r>
                      <a:r>
                        <a:rPr lang="fr-FR" sz="1600" b="1" u="none" strike="noStrike" dirty="0" err="1">
                          <a:effectLst/>
                        </a:rPr>
                        <a:t>Lamri</a:t>
                      </a:r>
                      <a:endParaRPr lang="fr-FR" sz="1600" b="1" i="0" u="none" strike="noStrike" dirty="0">
                        <a:solidFill>
                          <a:srgbClr val="000000"/>
                        </a:solidFill>
                        <a:effectLst/>
                        <a:latin typeface="Calibri"/>
                      </a:endParaRPr>
                    </a:p>
                  </a:txBody>
                  <a:tcPr marL="9525" marR="9525" marT="9525" marB="0" anchor="ctr"/>
                </a:tc>
                <a:tc>
                  <a:txBody>
                    <a:bodyPr/>
                    <a:lstStyle/>
                    <a:p>
                      <a:pPr algn="l" rtl="0" fontAlgn="ctr"/>
                      <a:r>
                        <a:rPr lang="fr-FR" sz="1600" b="1" u="none" strike="noStrike" dirty="0" err="1">
                          <a:effectLst/>
                        </a:rPr>
                        <a:t>Barley</a:t>
                      </a:r>
                      <a:endParaRPr lang="fr-FR" sz="1600" b="1" i="0" u="none" strike="noStrike" dirty="0">
                        <a:solidFill>
                          <a:srgbClr val="000000"/>
                        </a:solidFill>
                        <a:effectLst/>
                        <a:latin typeface="Calibri"/>
                      </a:endParaRPr>
                    </a:p>
                  </a:txBody>
                  <a:tcPr marL="9525" marR="9525" marT="9525" marB="0" anchor="ctr"/>
                </a:tc>
                <a:tc>
                  <a:txBody>
                    <a:bodyPr/>
                    <a:lstStyle/>
                    <a:p>
                      <a:pPr algn="ctr" rtl="0" fontAlgn="ctr"/>
                      <a:r>
                        <a:rPr lang="fr-FR" sz="1600" b="1" u="none" strike="noStrike" dirty="0" smtClean="0">
                          <a:effectLst/>
                        </a:rPr>
                        <a:t>3 273</a:t>
                      </a:r>
                      <a:endParaRPr lang="fr-FR" sz="1600" b="1" i="0" u="none" strike="noStrike" dirty="0">
                        <a:solidFill>
                          <a:srgbClr val="000000"/>
                        </a:solidFill>
                        <a:effectLst/>
                        <a:latin typeface="Calibri"/>
                      </a:endParaRPr>
                    </a:p>
                  </a:txBody>
                  <a:tcPr marL="9525" marR="9525" marT="9525" marB="0" anchor="ctr"/>
                </a:tc>
                <a:tc>
                  <a:txBody>
                    <a:bodyPr/>
                    <a:lstStyle/>
                    <a:p>
                      <a:pPr algn="r" rtl="0" fontAlgn="ctr"/>
                      <a:r>
                        <a:rPr lang="fr-FR" sz="1600" b="1" u="none" strike="noStrike" dirty="0" smtClean="0">
                          <a:effectLst/>
                        </a:rPr>
                        <a:t>3 071</a:t>
                      </a:r>
                      <a:endParaRPr lang="fr-FR" sz="1600" b="1" i="0" u="none" strike="noStrike" dirty="0">
                        <a:solidFill>
                          <a:srgbClr val="000000"/>
                        </a:solidFill>
                        <a:effectLst/>
                        <a:latin typeface="Calibri"/>
                      </a:endParaRPr>
                    </a:p>
                  </a:txBody>
                  <a:tcPr marL="9525" marR="9525" marT="9525" marB="0" anchor="ctr"/>
                </a:tc>
              </a:tr>
              <a:tr h="265864">
                <a:tc>
                  <a:txBody>
                    <a:bodyPr/>
                    <a:lstStyle/>
                    <a:p>
                      <a:pPr algn="l" rtl="0" fontAlgn="ctr"/>
                      <a:r>
                        <a:rPr lang="fr-FR" sz="1600" b="1" u="none" strike="noStrike" dirty="0">
                          <a:effectLst/>
                        </a:rPr>
                        <a:t>Daoud </a:t>
                      </a:r>
                      <a:r>
                        <a:rPr lang="fr-FR" sz="1600" b="1" u="none" strike="noStrike" dirty="0" err="1">
                          <a:effectLst/>
                        </a:rPr>
                        <a:t>Lakhder</a:t>
                      </a:r>
                      <a:endParaRPr lang="fr-FR" sz="1600" b="1" i="0" u="none" strike="noStrike" dirty="0">
                        <a:solidFill>
                          <a:srgbClr val="000000"/>
                        </a:solidFill>
                        <a:effectLst/>
                        <a:latin typeface="Calibri"/>
                      </a:endParaRPr>
                    </a:p>
                  </a:txBody>
                  <a:tcPr marL="9525" marR="9525" marT="9525" marB="0" anchor="ctr"/>
                </a:tc>
                <a:tc>
                  <a:txBody>
                    <a:bodyPr/>
                    <a:lstStyle/>
                    <a:p>
                      <a:pPr algn="l" rtl="0" fontAlgn="ctr"/>
                      <a:r>
                        <a:rPr lang="fr-FR" sz="1600" b="1" u="none" strike="noStrike" dirty="0" err="1">
                          <a:effectLst/>
                        </a:rPr>
                        <a:t>Barley</a:t>
                      </a:r>
                      <a:endParaRPr lang="fr-FR" sz="1600" b="1" i="0" u="none" strike="noStrike" dirty="0">
                        <a:solidFill>
                          <a:srgbClr val="000000"/>
                        </a:solidFill>
                        <a:effectLst/>
                        <a:latin typeface="Calibri"/>
                      </a:endParaRPr>
                    </a:p>
                  </a:txBody>
                  <a:tcPr marL="9525" marR="9525" marT="9525" marB="0" anchor="ctr"/>
                </a:tc>
                <a:tc>
                  <a:txBody>
                    <a:bodyPr/>
                    <a:lstStyle/>
                    <a:p>
                      <a:pPr algn="ctr" rtl="0" fontAlgn="ctr"/>
                      <a:r>
                        <a:rPr lang="fr-FR" sz="1600" b="1" u="none" strike="noStrike" dirty="0" smtClean="0">
                          <a:effectLst/>
                        </a:rPr>
                        <a:t>4 060</a:t>
                      </a:r>
                      <a:endParaRPr lang="fr-FR" sz="1600" b="1" i="0" u="none" strike="noStrike" dirty="0">
                        <a:solidFill>
                          <a:srgbClr val="000000"/>
                        </a:solidFill>
                        <a:effectLst/>
                        <a:latin typeface="Calibri"/>
                      </a:endParaRPr>
                    </a:p>
                  </a:txBody>
                  <a:tcPr marL="9525" marR="9525" marT="9525" marB="0" anchor="ctr"/>
                </a:tc>
                <a:tc>
                  <a:txBody>
                    <a:bodyPr/>
                    <a:lstStyle/>
                    <a:p>
                      <a:pPr algn="r" rtl="0" fontAlgn="ctr"/>
                      <a:r>
                        <a:rPr lang="fr-FR" sz="1600" b="1" u="none" strike="noStrike" dirty="0" smtClean="0">
                          <a:effectLst/>
                        </a:rPr>
                        <a:t>4 700</a:t>
                      </a:r>
                      <a:endParaRPr lang="fr-FR" sz="1600" b="1" i="0" u="none" strike="noStrike" dirty="0">
                        <a:solidFill>
                          <a:srgbClr val="000000"/>
                        </a:solidFill>
                        <a:effectLst/>
                        <a:latin typeface="Calibri"/>
                      </a:endParaRPr>
                    </a:p>
                  </a:txBody>
                  <a:tcPr marL="9525" marR="9525" marT="9525" marB="0" anchor="ctr"/>
                </a:tc>
              </a:tr>
              <a:tr h="265864">
                <a:tc>
                  <a:txBody>
                    <a:bodyPr/>
                    <a:lstStyle/>
                    <a:p>
                      <a:pPr algn="l" rtl="0" fontAlgn="ctr"/>
                      <a:r>
                        <a:rPr lang="fr-FR" sz="1600" b="1" u="none" strike="noStrike" dirty="0" err="1" smtClean="0">
                          <a:effectLst/>
                        </a:rPr>
                        <a:t>Yahyaoui</a:t>
                      </a:r>
                      <a:r>
                        <a:rPr lang="fr-FR" sz="1600" b="1" u="none" strike="noStrike" dirty="0" smtClean="0">
                          <a:effectLst/>
                        </a:rPr>
                        <a:t> Salah</a:t>
                      </a:r>
                      <a:endParaRPr lang="fr-FR" sz="1600" b="1" i="0" u="none" strike="noStrike" dirty="0">
                        <a:solidFill>
                          <a:srgbClr val="000000"/>
                        </a:solidFill>
                        <a:effectLst/>
                        <a:latin typeface="Calibri"/>
                      </a:endParaRPr>
                    </a:p>
                  </a:txBody>
                  <a:tcPr marL="9525" marR="9525" marT="9525" marB="0" anchor="ctr"/>
                </a:tc>
                <a:tc>
                  <a:txBody>
                    <a:bodyPr/>
                    <a:lstStyle/>
                    <a:p>
                      <a:pPr algn="l" rtl="0" fontAlgn="ctr"/>
                      <a:r>
                        <a:rPr lang="fr-FR" sz="1600" b="1" u="none" strike="noStrike" dirty="0" err="1">
                          <a:effectLst/>
                        </a:rPr>
                        <a:t>Barley</a:t>
                      </a:r>
                      <a:endParaRPr lang="fr-FR" sz="1600" b="1" i="0" u="none" strike="noStrike" dirty="0">
                        <a:solidFill>
                          <a:srgbClr val="000000"/>
                        </a:solidFill>
                        <a:effectLst/>
                        <a:latin typeface="Calibri"/>
                      </a:endParaRPr>
                    </a:p>
                  </a:txBody>
                  <a:tcPr marL="9525" marR="9525" marT="9525" marB="0" anchor="ctr"/>
                </a:tc>
                <a:tc>
                  <a:txBody>
                    <a:bodyPr/>
                    <a:lstStyle/>
                    <a:p>
                      <a:pPr algn="ctr" rtl="0" fontAlgn="ctr"/>
                      <a:r>
                        <a:rPr lang="fr-FR" sz="1600" b="1" u="none" strike="noStrike" dirty="0" smtClean="0">
                          <a:effectLst/>
                        </a:rPr>
                        <a:t>1 890</a:t>
                      </a:r>
                      <a:endParaRPr lang="fr-FR" sz="1600" b="1" i="0" u="none" strike="noStrike" dirty="0">
                        <a:solidFill>
                          <a:srgbClr val="000000"/>
                        </a:solidFill>
                        <a:effectLst/>
                        <a:latin typeface="Calibri"/>
                      </a:endParaRPr>
                    </a:p>
                  </a:txBody>
                  <a:tcPr marL="9525" marR="9525" marT="9525" marB="0" anchor="ctr"/>
                </a:tc>
                <a:tc>
                  <a:txBody>
                    <a:bodyPr/>
                    <a:lstStyle/>
                    <a:p>
                      <a:pPr algn="r" rtl="0" fontAlgn="ctr"/>
                      <a:r>
                        <a:rPr lang="fr-FR" sz="1600" b="1" u="none" strike="noStrike" dirty="0" smtClean="0">
                          <a:effectLst/>
                        </a:rPr>
                        <a:t>2 490</a:t>
                      </a:r>
                      <a:endParaRPr lang="fr-FR" sz="1600" b="1" i="0" u="none" strike="noStrike" dirty="0">
                        <a:solidFill>
                          <a:srgbClr val="000000"/>
                        </a:solidFill>
                        <a:effectLst/>
                        <a:latin typeface="Calibri"/>
                      </a:endParaRPr>
                    </a:p>
                  </a:txBody>
                  <a:tcPr marL="9525" marR="9525" marT="9525" marB="0" anchor="ctr"/>
                </a:tc>
              </a:tr>
            </a:tbl>
          </a:graphicData>
        </a:graphic>
      </p:graphicFrame>
      <p:sp>
        <p:nvSpPr>
          <p:cNvPr id="4" name="Rectangle 3"/>
          <p:cNvSpPr/>
          <p:nvPr/>
        </p:nvSpPr>
        <p:spPr>
          <a:xfrm>
            <a:off x="601039" y="4437112"/>
            <a:ext cx="7992888" cy="2677656"/>
          </a:xfrm>
          <a:prstGeom prst="rect">
            <a:avLst/>
          </a:prstGeom>
        </p:spPr>
        <p:txBody>
          <a:bodyPr wrap="square">
            <a:spAutoFit/>
          </a:bodyPr>
          <a:lstStyle/>
          <a:p>
            <a:pPr marL="342900" indent="-342900">
              <a:buFont typeface="Wingdings" panose="05000000000000000000" pitchFamily="2" charset="2"/>
              <a:buChar char="§"/>
            </a:pPr>
            <a:r>
              <a:rPr lang="en-US" dirty="0"/>
              <a:t>The grain yield for barley varied between1900 and </a:t>
            </a:r>
            <a:r>
              <a:rPr lang="en-US" dirty="0" smtClean="0"/>
              <a:t>4000kg/ha on farm and 3000 kg/ha on station.</a:t>
            </a:r>
          </a:p>
          <a:p>
            <a:pPr marL="342900" indent="-342900">
              <a:buFont typeface="Wingdings" panose="05000000000000000000" pitchFamily="2" charset="2"/>
              <a:buChar char="§"/>
            </a:pPr>
            <a:r>
              <a:rPr lang="en-US" dirty="0" smtClean="0"/>
              <a:t>The difference of yield between sites is due to the frequency of irrigation.</a:t>
            </a:r>
            <a:endParaRPr lang="en-US" dirty="0"/>
          </a:p>
          <a:p>
            <a:pPr marL="342900" indent="-342900">
              <a:buFont typeface="Wingdings" panose="05000000000000000000" pitchFamily="2" charset="2"/>
              <a:buChar char="§"/>
            </a:pPr>
            <a:r>
              <a:rPr lang="en-US" dirty="0" smtClean="0"/>
              <a:t>The </a:t>
            </a:r>
            <a:r>
              <a:rPr lang="en-US" dirty="0"/>
              <a:t>pea plot </a:t>
            </a:r>
            <a:r>
              <a:rPr lang="en-US" dirty="0" smtClean="0"/>
              <a:t>(on station) was </a:t>
            </a:r>
            <a:r>
              <a:rPr lang="en-US" dirty="0"/>
              <a:t>not harvested </a:t>
            </a:r>
            <a:r>
              <a:rPr lang="en-US" dirty="0" smtClean="0"/>
              <a:t>because </a:t>
            </a:r>
            <a:r>
              <a:rPr lang="en-US" dirty="0"/>
              <a:t>it was damaged as a result of heavy rains in June</a:t>
            </a:r>
            <a:r>
              <a:rPr lang="en-US" dirty="0" smtClean="0"/>
              <a:t>.</a:t>
            </a:r>
          </a:p>
          <a:p>
            <a:endParaRPr lang="fr-FR" dirty="0">
              <a:effectLst/>
            </a:endParaRPr>
          </a:p>
        </p:txBody>
      </p:sp>
      <p:sp>
        <p:nvSpPr>
          <p:cNvPr id="6" name="ZoneTexte 5"/>
          <p:cNvSpPr txBox="1"/>
          <p:nvPr/>
        </p:nvSpPr>
        <p:spPr>
          <a:xfrm>
            <a:off x="2833287" y="1375440"/>
            <a:ext cx="5760640" cy="400110"/>
          </a:xfrm>
          <a:prstGeom prst="rect">
            <a:avLst/>
          </a:prstGeom>
          <a:noFill/>
        </p:spPr>
        <p:txBody>
          <a:bodyPr wrap="square" rtlCol="0">
            <a:spAutoFit/>
          </a:bodyPr>
          <a:lstStyle/>
          <a:p>
            <a:pPr algn="ctr"/>
            <a:r>
              <a:rPr lang="fr-FR" sz="2000" dirty="0" err="1" smtClean="0"/>
              <a:t>Yield</a:t>
            </a:r>
            <a:r>
              <a:rPr lang="fr-FR" sz="2000" dirty="0" smtClean="0"/>
              <a:t> in </a:t>
            </a:r>
            <a:r>
              <a:rPr lang="fr-FR" sz="2000" dirty="0" err="1" smtClean="0"/>
              <a:t>R’mada</a:t>
            </a:r>
            <a:r>
              <a:rPr lang="fr-FR" sz="2000" dirty="0" smtClean="0"/>
              <a:t> (on station trial) and on </a:t>
            </a:r>
            <a:r>
              <a:rPr lang="fr-FR" sz="2000" dirty="0" err="1" smtClean="0"/>
              <a:t>farm</a:t>
            </a:r>
            <a:endParaRPr lang="fr-FR" sz="2000" dirty="0"/>
          </a:p>
        </p:txBody>
      </p:sp>
      <p:sp>
        <p:nvSpPr>
          <p:cNvPr id="8" name="Rectangle 7"/>
          <p:cNvSpPr/>
          <p:nvPr/>
        </p:nvSpPr>
        <p:spPr>
          <a:xfrm rot="5400000">
            <a:off x="1205925" y="-251316"/>
            <a:ext cx="615553"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fr-FR" sz="2800" b="1" dirty="0" err="1" smtClean="0"/>
              <a:t>Crops</a:t>
            </a:r>
            <a:endParaRPr lang="fr-FR" sz="2800" b="1" dirty="0"/>
          </a:p>
        </p:txBody>
      </p:sp>
    </p:spTree>
    <p:extLst>
      <p:ext uri="{BB962C8B-B14F-4D97-AF65-F5344CB8AC3E}">
        <p14:creationId xmlns:p14="http://schemas.microsoft.com/office/powerpoint/2010/main" val="423539787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2" name="Rectangle 1"/>
          <p:cNvSpPr/>
          <p:nvPr/>
        </p:nvSpPr>
        <p:spPr>
          <a:xfrm>
            <a:off x="611560" y="4005064"/>
            <a:ext cx="8127776" cy="2154436"/>
          </a:xfrm>
          <a:prstGeom prst="rect">
            <a:avLst/>
          </a:prstGeom>
        </p:spPr>
        <p:txBody>
          <a:bodyPr wrap="square">
            <a:spAutoFit/>
          </a:bodyPr>
          <a:lstStyle/>
          <a:p>
            <a:pPr marL="342900" indent="-342900">
              <a:buFont typeface="Wingdings" panose="05000000000000000000" pitchFamily="2" charset="2"/>
              <a:buChar char="Ø"/>
            </a:pPr>
            <a:r>
              <a:rPr lang="en-US" sz="2200" dirty="0" smtClean="0"/>
              <a:t>The results </a:t>
            </a:r>
            <a:r>
              <a:rPr lang="en-US" sz="2200" dirty="0"/>
              <a:t>indicate that A. </a:t>
            </a:r>
            <a:r>
              <a:rPr lang="en-US" sz="2200" dirty="0" err="1"/>
              <a:t>halimus</a:t>
            </a:r>
            <a:r>
              <a:rPr lang="en-US" sz="2200" dirty="0"/>
              <a:t> has the highest survival </a:t>
            </a:r>
            <a:r>
              <a:rPr lang="en-US" sz="2200" dirty="0" smtClean="0"/>
              <a:t>rate.</a:t>
            </a:r>
          </a:p>
          <a:p>
            <a:pPr marL="342900" indent="-342900">
              <a:buFont typeface="Wingdings" panose="05000000000000000000" pitchFamily="2" charset="2"/>
              <a:buChar char="Ø"/>
            </a:pPr>
            <a:r>
              <a:rPr lang="en-US" sz="2200" dirty="0"/>
              <a:t>The differences encountered from farm to farm are linked to the farm management . In particular protection from grazing and irrigation. </a:t>
            </a:r>
          </a:p>
          <a:p>
            <a:endParaRPr lang="fr-FR" dirty="0">
              <a:solidFill>
                <a:srgbClr val="FF0000"/>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3786543367"/>
              </p:ext>
            </p:extLst>
          </p:nvPr>
        </p:nvGraphicFramePr>
        <p:xfrm>
          <a:off x="1115616" y="1844824"/>
          <a:ext cx="6741367" cy="1819859"/>
        </p:xfrm>
        <a:graphic>
          <a:graphicData uri="http://schemas.openxmlformats.org/drawingml/2006/table">
            <a:tbl>
              <a:tblPr>
                <a:tableStyleId>{BC89EF96-8CEA-46FF-86C4-4CE0E7609802}</a:tableStyleId>
              </a:tblPr>
              <a:tblGrid>
                <a:gridCol w="1868090"/>
                <a:gridCol w="1291134"/>
                <a:gridCol w="1405666"/>
                <a:gridCol w="1186622"/>
                <a:gridCol w="989855"/>
              </a:tblGrid>
              <a:tr h="211206">
                <a:tc>
                  <a:txBody>
                    <a:bodyPr/>
                    <a:lstStyle/>
                    <a:p>
                      <a:pPr algn="l" fontAlgn="b"/>
                      <a:endParaRPr lang="fr-FR" sz="1400" b="1" i="0" u="none" strike="noStrike" dirty="0">
                        <a:solidFill>
                          <a:srgbClr val="000000"/>
                        </a:solidFill>
                        <a:effectLst/>
                        <a:latin typeface="Calibri"/>
                      </a:endParaRPr>
                    </a:p>
                  </a:txBody>
                  <a:tcPr marL="9525" marR="9525" marT="9525" marB="0" anchor="b"/>
                </a:tc>
                <a:tc gridSpan="4">
                  <a:txBody>
                    <a:bodyPr/>
                    <a:lstStyle/>
                    <a:p>
                      <a:pPr algn="ctr" fontAlgn="b"/>
                      <a:r>
                        <a:rPr lang="fr-FR" sz="1400" b="1" u="none" strike="noStrike" dirty="0" err="1">
                          <a:effectLst/>
                        </a:rPr>
                        <a:t>Survival</a:t>
                      </a:r>
                      <a:r>
                        <a:rPr lang="fr-FR" sz="1400" b="1" u="none" strike="noStrike" dirty="0">
                          <a:effectLst/>
                        </a:rPr>
                        <a:t> rate</a:t>
                      </a:r>
                      <a:endParaRPr lang="fr-FR" sz="1400" b="1" i="0" u="none" strike="noStrike" dirty="0">
                        <a:solidFill>
                          <a:srgbClr val="000000"/>
                        </a:solidFill>
                        <a:effectLst/>
                        <a:latin typeface="Calibri"/>
                      </a:endParaRPr>
                    </a:p>
                  </a:txBody>
                  <a:tcPr marL="9525" marR="9525" marT="9525" marB="0" anchor="b"/>
                </a:tc>
                <a:tc hMerge="1">
                  <a:txBody>
                    <a:bodyPr/>
                    <a:lstStyle/>
                    <a:p>
                      <a:endParaRPr lang="fr-FR"/>
                    </a:p>
                  </a:txBody>
                  <a:tcPr/>
                </a:tc>
                <a:tc hMerge="1">
                  <a:txBody>
                    <a:bodyPr/>
                    <a:lstStyle/>
                    <a:p>
                      <a:endParaRPr lang="fr-FR"/>
                    </a:p>
                  </a:txBody>
                  <a:tcPr/>
                </a:tc>
                <a:tc hMerge="1">
                  <a:txBody>
                    <a:bodyPr/>
                    <a:lstStyle/>
                    <a:p>
                      <a:endParaRPr lang="fr-FR"/>
                    </a:p>
                  </a:txBody>
                  <a:tcPr/>
                </a:tc>
              </a:tr>
              <a:tr h="422412">
                <a:tc>
                  <a:txBody>
                    <a:bodyPr/>
                    <a:lstStyle/>
                    <a:p>
                      <a:pPr algn="ctr" fontAlgn="ct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Daoud Lakhdar</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err="1">
                          <a:effectLst/>
                        </a:rPr>
                        <a:t>Benyettou</a:t>
                      </a:r>
                      <a:r>
                        <a:rPr lang="fr-FR" sz="1400" b="1" u="none" strike="noStrike" dirty="0">
                          <a:effectLst/>
                        </a:rPr>
                        <a:t> </a:t>
                      </a:r>
                      <a:r>
                        <a:rPr lang="fr-FR" sz="1400" b="1" u="none" strike="noStrike" dirty="0" err="1">
                          <a:effectLst/>
                        </a:rPr>
                        <a:t>Lamri</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err="1">
                          <a:effectLst/>
                        </a:rPr>
                        <a:t>Yahyaoui</a:t>
                      </a:r>
                      <a:r>
                        <a:rPr lang="fr-FR" sz="1400" b="1" u="none" strike="noStrike" dirty="0">
                          <a:effectLst/>
                        </a:rPr>
                        <a:t> Salah</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err="1">
                          <a:effectLst/>
                        </a:rPr>
                        <a:t>Rmada</a:t>
                      </a:r>
                      <a:r>
                        <a:rPr lang="fr-FR" sz="1400" b="1" u="none" strike="noStrike" dirty="0">
                          <a:effectLst/>
                        </a:rPr>
                        <a:t> </a:t>
                      </a:r>
                      <a:endParaRPr lang="fr-FR" sz="1400" b="1" i="0" u="none" strike="noStrike" dirty="0">
                        <a:solidFill>
                          <a:srgbClr val="000000"/>
                        </a:solidFill>
                        <a:effectLst/>
                        <a:latin typeface="Times New Roman"/>
                      </a:endParaRPr>
                    </a:p>
                  </a:txBody>
                  <a:tcPr marL="9525" marR="9525" marT="9525" marB="0" anchor="ctr"/>
                </a:tc>
              </a:tr>
              <a:tr h="422412">
                <a:tc>
                  <a:txBody>
                    <a:bodyPr/>
                    <a:lstStyle/>
                    <a:p>
                      <a:pPr algn="just" fontAlgn="ctr"/>
                      <a:r>
                        <a:rPr lang="fr-FR" sz="1400" b="1" u="none" strike="noStrike" smtClean="0">
                          <a:effectLst/>
                        </a:rPr>
                        <a:t>Atriplex nummularia</a:t>
                      </a:r>
                      <a:endParaRPr lang="fr-FR" sz="1400" b="1" i="1" u="none" strike="noStrike">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16%</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61%</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46%</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59%</a:t>
                      </a:r>
                      <a:endParaRPr lang="fr-FR" sz="1400" b="1" i="0" u="none" strike="noStrike" dirty="0">
                        <a:solidFill>
                          <a:srgbClr val="000000"/>
                        </a:solidFill>
                        <a:effectLst/>
                        <a:latin typeface="Times New Roman"/>
                      </a:endParaRPr>
                    </a:p>
                  </a:txBody>
                  <a:tcPr marL="9525" marR="9525" marT="9525" marB="0" anchor="ctr"/>
                </a:tc>
              </a:tr>
              <a:tr h="221766">
                <a:tc>
                  <a:txBody>
                    <a:bodyPr/>
                    <a:lstStyle/>
                    <a:p>
                      <a:pPr algn="just" fontAlgn="ctr"/>
                      <a:r>
                        <a:rPr lang="fr-FR" sz="1400" b="1" u="none" strike="noStrike" dirty="0" err="1">
                          <a:effectLst/>
                        </a:rPr>
                        <a:t>Atriplex</a:t>
                      </a:r>
                      <a:r>
                        <a:rPr lang="fr-FR" sz="1400" b="1" u="none" strike="noStrike" dirty="0">
                          <a:effectLst/>
                        </a:rPr>
                        <a:t> </a:t>
                      </a:r>
                      <a:r>
                        <a:rPr lang="fr-FR" sz="1400" b="1" u="none" strike="noStrike" dirty="0" err="1">
                          <a:effectLst/>
                        </a:rPr>
                        <a:t>halimus</a:t>
                      </a:r>
                      <a:endParaRPr lang="fr-FR" sz="1400" b="1" i="1"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65%</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73.5%</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44%</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smtClean="0">
                          <a:effectLst/>
                        </a:rPr>
                        <a:t>84%</a:t>
                      </a:r>
                      <a:endParaRPr lang="fr-FR" sz="1400" b="1" i="0" u="none" strike="noStrike" dirty="0">
                        <a:solidFill>
                          <a:srgbClr val="000000"/>
                        </a:solidFill>
                        <a:effectLst/>
                        <a:latin typeface="Times New Roman"/>
                      </a:endParaRPr>
                    </a:p>
                  </a:txBody>
                  <a:tcPr marL="9525" marR="9525" marT="9525" marB="0" anchor="ctr"/>
                </a:tc>
              </a:tr>
              <a:tr h="306380">
                <a:tc>
                  <a:txBody>
                    <a:bodyPr/>
                    <a:lstStyle/>
                    <a:p>
                      <a:pPr algn="just" fontAlgn="ctr"/>
                      <a:r>
                        <a:rPr lang="fr-FR" sz="1400" b="1" u="none" strike="noStrike" dirty="0" err="1" smtClean="0">
                          <a:effectLst/>
                        </a:rPr>
                        <a:t>Medicago</a:t>
                      </a:r>
                      <a:r>
                        <a:rPr lang="fr-FR" sz="1400" b="1" u="none" strike="noStrike" dirty="0" smtClean="0">
                          <a:effectLst/>
                        </a:rPr>
                        <a:t> </a:t>
                      </a:r>
                      <a:r>
                        <a:rPr lang="fr-FR" sz="1400" b="1" u="none" strike="noStrike" dirty="0" err="1" smtClean="0">
                          <a:effectLst/>
                        </a:rPr>
                        <a:t>arborea</a:t>
                      </a:r>
                      <a:endParaRPr lang="fr-FR" sz="1400" b="1" i="1" u="none" strike="noStrike" dirty="0">
                        <a:solidFill>
                          <a:srgbClr val="000000"/>
                        </a:solidFill>
                        <a:effectLst/>
                        <a:latin typeface="Times New Roman"/>
                      </a:endParaRPr>
                    </a:p>
                  </a:txBody>
                  <a:tcPr marL="9525" marR="9525" marT="9525" marB="0" anchor="ctr"/>
                </a:tc>
                <a:tc>
                  <a:txBody>
                    <a:bodyPr/>
                    <a:lstStyle/>
                    <a:p>
                      <a:pPr algn="ctr" fontAlgn="b"/>
                      <a:r>
                        <a:rPr lang="fr-FR" sz="1400" b="1" u="none" strike="noStrike" dirty="0">
                          <a:effectLst/>
                        </a:rPr>
                        <a:t> </a:t>
                      </a:r>
                      <a:r>
                        <a:rPr lang="fr-FR" sz="1400" b="1" u="none" strike="noStrike" dirty="0" smtClean="0">
                          <a:effectLst/>
                        </a:rPr>
                        <a:t>-</a:t>
                      </a:r>
                      <a:endParaRPr lang="fr-FR" sz="1400" b="1" i="0" u="none" strike="noStrike" dirty="0">
                        <a:solidFill>
                          <a:srgbClr val="000000"/>
                        </a:solidFill>
                        <a:effectLst/>
                        <a:latin typeface="Calibri"/>
                      </a:endParaRPr>
                    </a:p>
                  </a:txBody>
                  <a:tcPr marL="9525" marR="9525" marT="9525" marB="0" anchor="b"/>
                </a:tc>
                <a:tc>
                  <a:txBody>
                    <a:bodyPr/>
                    <a:lstStyle/>
                    <a:p>
                      <a:pPr algn="ctr" fontAlgn="b"/>
                      <a:r>
                        <a:rPr lang="fr-FR" sz="1400" b="1" u="none" strike="noStrike" dirty="0" smtClean="0">
                          <a:effectLst/>
                        </a:rPr>
                        <a:t>-</a:t>
                      </a:r>
                      <a:r>
                        <a:rPr lang="fr-FR" sz="1400" b="1" u="none" strike="noStrike" dirty="0">
                          <a:effectLst/>
                        </a:rPr>
                        <a:t> </a:t>
                      </a:r>
                      <a:endParaRPr lang="fr-FR" sz="1400" b="1" i="0" u="none" strike="noStrike" dirty="0">
                        <a:solidFill>
                          <a:srgbClr val="000000"/>
                        </a:solidFill>
                        <a:effectLst/>
                        <a:latin typeface="Calibri"/>
                      </a:endParaRPr>
                    </a:p>
                  </a:txBody>
                  <a:tcPr marL="9525" marR="9525" marT="9525" marB="0" anchor="b"/>
                </a:tc>
                <a:tc>
                  <a:txBody>
                    <a:bodyPr/>
                    <a:lstStyle/>
                    <a:p>
                      <a:pPr algn="ctr" fontAlgn="b"/>
                      <a:r>
                        <a:rPr lang="fr-FR" sz="1400" b="1" u="none" strike="noStrike" dirty="0" smtClean="0">
                          <a:effectLst/>
                        </a:rPr>
                        <a:t>-</a:t>
                      </a:r>
                      <a:r>
                        <a:rPr lang="fr-FR" sz="1400" b="1" u="none" strike="noStrike" dirty="0">
                          <a:effectLst/>
                        </a:rPr>
                        <a:t> </a:t>
                      </a:r>
                      <a:endParaRPr lang="fr-FR" sz="1400" b="1" i="0" u="none" strike="noStrike" dirty="0">
                        <a:solidFill>
                          <a:srgbClr val="000000"/>
                        </a:solidFill>
                        <a:effectLst/>
                        <a:latin typeface="Calibri"/>
                      </a:endParaRPr>
                    </a:p>
                  </a:txBody>
                  <a:tcPr marL="9525" marR="9525" marT="9525" marB="0" anchor="b"/>
                </a:tc>
                <a:tc>
                  <a:txBody>
                    <a:bodyPr/>
                    <a:lstStyle/>
                    <a:p>
                      <a:pPr algn="ctr" fontAlgn="ctr"/>
                      <a:r>
                        <a:rPr lang="fr-FR" sz="1400" b="1" u="none" strike="noStrike" dirty="0">
                          <a:effectLst/>
                        </a:rPr>
                        <a:t>55%</a:t>
                      </a:r>
                      <a:endParaRPr lang="fr-FR" sz="1400" b="1" i="0" u="none" strike="noStrike" dirty="0">
                        <a:solidFill>
                          <a:srgbClr val="000000"/>
                        </a:solidFill>
                        <a:effectLst/>
                        <a:latin typeface="Times New Roman"/>
                      </a:endParaRPr>
                    </a:p>
                  </a:txBody>
                  <a:tcPr marL="9525" marR="9525" marT="9525" marB="0" anchor="ctr"/>
                </a:tc>
              </a:tr>
              <a:tr h="213318">
                <a:tc>
                  <a:txBody>
                    <a:bodyPr/>
                    <a:lstStyle/>
                    <a:p>
                      <a:pPr algn="just" fontAlgn="ctr"/>
                      <a:r>
                        <a:rPr lang="fr-FR" sz="1400" b="1" u="none" strike="noStrike" dirty="0">
                          <a:effectLst/>
                        </a:rPr>
                        <a:t>Cactus</a:t>
                      </a:r>
                      <a:endParaRPr lang="fr-FR" sz="1400" b="1" i="1"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 </a:t>
                      </a:r>
                      <a:r>
                        <a:rPr lang="fr-FR" sz="1400" b="1" u="none" strike="noStrike" dirty="0" smtClean="0">
                          <a:effectLst/>
                        </a:rPr>
                        <a:t>-</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 </a:t>
                      </a:r>
                      <a:r>
                        <a:rPr lang="fr-FR" sz="1400" b="1" u="none" strike="noStrike" dirty="0" smtClean="0">
                          <a:effectLst/>
                        </a:rPr>
                        <a:t>-</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smtClean="0">
                          <a:effectLst/>
                        </a:rPr>
                        <a:t>-</a:t>
                      </a:r>
                      <a:r>
                        <a:rPr lang="fr-FR" sz="1400" b="1" u="none" strike="noStrike" dirty="0">
                          <a:effectLst/>
                        </a:rPr>
                        <a:t> </a:t>
                      </a:r>
                      <a:endParaRPr lang="fr-FR" sz="1400" b="1" i="0" u="none" strike="noStrike" dirty="0">
                        <a:solidFill>
                          <a:srgbClr val="000000"/>
                        </a:solidFill>
                        <a:effectLst/>
                        <a:latin typeface="Times New Roman"/>
                      </a:endParaRPr>
                    </a:p>
                  </a:txBody>
                  <a:tcPr marL="9525" marR="9525" marT="9525" marB="0" anchor="ctr"/>
                </a:tc>
                <a:tc>
                  <a:txBody>
                    <a:bodyPr/>
                    <a:lstStyle/>
                    <a:p>
                      <a:pPr algn="ctr" fontAlgn="ctr"/>
                      <a:r>
                        <a:rPr lang="fr-FR" sz="1400" b="1" u="none" strike="noStrike" dirty="0">
                          <a:effectLst/>
                        </a:rPr>
                        <a:t>0%</a:t>
                      </a:r>
                      <a:endParaRPr lang="fr-FR" sz="1400" b="1" i="0" u="none" strike="noStrike" dirty="0">
                        <a:solidFill>
                          <a:srgbClr val="000000"/>
                        </a:solidFill>
                        <a:effectLst/>
                        <a:latin typeface="Times New Roman"/>
                      </a:endParaRPr>
                    </a:p>
                  </a:txBody>
                  <a:tcPr marL="9525" marR="9525" marT="9525" marB="0" anchor="ctr"/>
                </a:tc>
              </a:tr>
            </a:tbl>
          </a:graphicData>
        </a:graphic>
      </p:graphicFrame>
      <p:sp>
        <p:nvSpPr>
          <p:cNvPr id="10" name="Rectangle 9"/>
          <p:cNvSpPr/>
          <p:nvPr/>
        </p:nvSpPr>
        <p:spPr>
          <a:xfrm rot="5400000">
            <a:off x="1226739" y="-251316"/>
            <a:ext cx="615553"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fr-FR" sz="2800" b="1" dirty="0" err="1" smtClean="0"/>
              <a:t>Shrubs</a:t>
            </a:r>
            <a:endParaRPr lang="fr-FR" sz="2800" b="1" dirty="0"/>
          </a:p>
        </p:txBody>
      </p:sp>
    </p:spTree>
    <p:extLst>
      <p:ext uri="{BB962C8B-B14F-4D97-AF65-F5344CB8AC3E}">
        <p14:creationId xmlns:p14="http://schemas.microsoft.com/office/powerpoint/2010/main" val="229757123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6300192" y="1700808"/>
            <a:ext cx="2588596" cy="2232248"/>
          </a:xfrm>
        </p:spPr>
        <p:txBody>
          <a:bodyPr/>
          <a:lstStyle/>
          <a:p>
            <a:pPr marL="0" lvl="0" indent="0" eaLnBrk="1" hangingPunct="1">
              <a:spcBef>
                <a:spcPct val="0"/>
              </a:spcBef>
              <a:buNone/>
            </a:pPr>
            <a:r>
              <a:rPr kumimoji="1" lang="en-US" sz="2200" dirty="0" smtClean="0">
                <a:solidFill>
                  <a:prstClr val="black"/>
                </a:solidFill>
                <a:latin typeface="Tahoma" pitchFamily="34" charset="0"/>
                <a:cs typeface="Arial" pitchFamily="34" charset="0"/>
              </a:rPr>
              <a:t>The </a:t>
            </a:r>
            <a:r>
              <a:rPr kumimoji="1" lang="en-US" sz="2200" dirty="0">
                <a:solidFill>
                  <a:prstClr val="black"/>
                </a:solidFill>
                <a:latin typeface="Tahoma" pitchFamily="34" charset="0"/>
                <a:cs typeface="Arial" pitchFamily="34" charset="0"/>
              </a:rPr>
              <a:t>cactus plantation was dead (due to  frost/snow during the winter season of 2015) </a:t>
            </a:r>
          </a:p>
        </p:txBody>
      </p:sp>
      <p:pic>
        <p:nvPicPr>
          <p:cNvPr id="84994" name="Picture 2" descr="C:\documents\DCIM\faiza\P526007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1052736"/>
            <a:ext cx="5472608" cy="4104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83925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10" name="Rectangle 9"/>
          <p:cNvSpPr/>
          <p:nvPr/>
        </p:nvSpPr>
        <p:spPr>
          <a:xfrm rot="5400000">
            <a:off x="1226739" y="-251316"/>
            <a:ext cx="615553"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fr-FR" sz="2800" b="1" dirty="0" err="1" smtClean="0"/>
              <a:t>Shrubs</a:t>
            </a:r>
            <a:endParaRPr lang="fr-FR" sz="2800" b="1" dirty="0"/>
          </a:p>
        </p:txBody>
      </p:sp>
      <p:sp>
        <p:nvSpPr>
          <p:cNvPr id="6" name="Rectangle 5"/>
          <p:cNvSpPr/>
          <p:nvPr/>
        </p:nvSpPr>
        <p:spPr>
          <a:xfrm>
            <a:off x="2771800" y="1772816"/>
            <a:ext cx="5310336" cy="400110"/>
          </a:xfrm>
          <a:prstGeom prst="rect">
            <a:avLst/>
          </a:prstGeom>
        </p:spPr>
        <p:txBody>
          <a:bodyPr wrap="square">
            <a:spAutoFit/>
          </a:bodyPr>
          <a:lstStyle/>
          <a:p>
            <a:pPr algn="ctr"/>
            <a:r>
              <a:rPr lang="en-US" sz="2000" b="1" dirty="0"/>
              <a:t>Shrubs data for </a:t>
            </a:r>
            <a:r>
              <a:rPr lang="en-US" sz="2000" b="1" dirty="0" err="1" smtClean="0"/>
              <a:t>Atriplex</a:t>
            </a:r>
            <a:r>
              <a:rPr lang="en-US" sz="2000" b="1" dirty="0" smtClean="0"/>
              <a:t> species </a:t>
            </a:r>
            <a:r>
              <a:rPr lang="en-US" sz="2000" b="1" dirty="0"/>
              <a:t>in </a:t>
            </a:r>
            <a:r>
              <a:rPr lang="en-US" sz="2000" b="1" dirty="0" err="1" smtClean="0"/>
              <a:t>sétif</a:t>
            </a:r>
            <a:endParaRPr lang="fr-FR" sz="2000" dirty="0"/>
          </a:p>
        </p:txBody>
      </p:sp>
      <p:graphicFrame>
        <p:nvGraphicFramePr>
          <p:cNvPr id="4" name="Tableau 3"/>
          <p:cNvGraphicFramePr>
            <a:graphicFrameLocks noGrp="1"/>
          </p:cNvGraphicFramePr>
          <p:nvPr>
            <p:extLst>
              <p:ext uri="{D42A27DB-BD31-4B8C-83A1-F6EECF244321}">
                <p14:modId xmlns:p14="http://schemas.microsoft.com/office/powerpoint/2010/main" val="341794207"/>
              </p:ext>
            </p:extLst>
          </p:nvPr>
        </p:nvGraphicFramePr>
        <p:xfrm>
          <a:off x="683568" y="2117002"/>
          <a:ext cx="8064897" cy="2039112"/>
        </p:xfrm>
        <a:graphic>
          <a:graphicData uri="http://schemas.openxmlformats.org/drawingml/2006/table">
            <a:tbl>
              <a:tblPr firstRow="1" firstCol="1" bandRow="1">
                <a:tableStyleId>{5C22544A-7EE6-4342-B048-85BDC9FD1C3A}</a:tableStyleId>
              </a:tblPr>
              <a:tblGrid>
                <a:gridCol w="1584176"/>
                <a:gridCol w="1008112"/>
                <a:gridCol w="938497"/>
                <a:gridCol w="957663"/>
                <a:gridCol w="771081"/>
                <a:gridCol w="789144"/>
                <a:gridCol w="936104"/>
                <a:gridCol w="1080120"/>
              </a:tblGrid>
              <a:tr h="190500">
                <a:tc>
                  <a:txBody>
                    <a:bodyPr/>
                    <a:lstStyle/>
                    <a:p>
                      <a:pPr algn="ctr">
                        <a:lnSpc>
                          <a:spcPct val="115000"/>
                        </a:lnSpc>
                        <a:spcBef>
                          <a:spcPts val="600"/>
                        </a:spcBef>
                        <a:spcAft>
                          <a:spcPts val="0"/>
                        </a:spcAft>
                      </a:pPr>
                      <a:r>
                        <a:rPr lang="fr-FR" sz="1600" b="1" dirty="0" err="1">
                          <a:effectLst/>
                        </a:rPr>
                        <a:t>Species</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 Size</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err="1">
                          <a:effectLst/>
                        </a:rPr>
                        <a:t>Average</a:t>
                      </a:r>
                      <a:endParaRPr lang="fr-FR" sz="1600" b="1" dirty="0">
                        <a:effectLst/>
                      </a:endParaRPr>
                    </a:p>
                    <a:p>
                      <a:pPr algn="ctr">
                        <a:lnSpc>
                          <a:spcPct val="115000"/>
                        </a:lnSpc>
                        <a:spcBef>
                          <a:spcPts val="600"/>
                        </a:spcBef>
                        <a:spcAft>
                          <a:spcPts val="0"/>
                        </a:spcAft>
                      </a:pPr>
                      <a:r>
                        <a:rPr lang="fr-FR" sz="1600" b="1" dirty="0" err="1">
                          <a:effectLst/>
                        </a:rPr>
                        <a:t>Canopy</a:t>
                      </a:r>
                      <a:r>
                        <a:rPr lang="fr-FR" sz="1600" b="1" dirty="0">
                          <a:effectLst/>
                        </a:rPr>
                        <a:t> </a:t>
                      </a:r>
                      <a:r>
                        <a:rPr lang="fr-FR" sz="1600" b="1" dirty="0" err="1">
                          <a:effectLst/>
                        </a:rPr>
                        <a:t>cover</a:t>
                      </a:r>
                      <a:r>
                        <a:rPr lang="fr-FR" sz="1600" b="1" dirty="0">
                          <a:effectLst/>
                        </a:rPr>
                        <a:t> (%)</a:t>
                      </a:r>
                      <a:endParaRPr lang="fr-FR" sz="1600" b="1" dirty="0">
                        <a:effectLst/>
                        <a:latin typeface="Times New Roman"/>
                        <a:ea typeface="Calibri"/>
                      </a:endParaRPr>
                    </a:p>
                  </a:txBody>
                  <a:tcPr marL="44450" marR="44450" marT="0" marB="0"/>
                </a:tc>
                <a:tc>
                  <a:txBody>
                    <a:bodyPr/>
                    <a:lstStyle/>
                    <a:p>
                      <a:pPr algn="ctr">
                        <a:lnSpc>
                          <a:spcPct val="115000"/>
                        </a:lnSpc>
                        <a:spcBef>
                          <a:spcPts val="600"/>
                        </a:spcBef>
                        <a:spcAft>
                          <a:spcPts val="0"/>
                        </a:spcAft>
                      </a:pPr>
                      <a:r>
                        <a:rPr lang="fr-FR" sz="1600" b="1" dirty="0" err="1">
                          <a:effectLst/>
                        </a:rPr>
                        <a:t>Average</a:t>
                      </a:r>
                      <a:r>
                        <a:rPr lang="fr-FR" sz="1600" b="1" dirty="0">
                          <a:effectLst/>
                        </a:rPr>
                        <a:t> </a:t>
                      </a:r>
                      <a:r>
                        <a:rPr lang="fr-FR" sz="1600" b="1" dirty="0" err="1">
                          <a:effectLst/>
                        </a:rPr>
                        <a:t>height</a:t>
                      </a:r>
                      <a:r>
                        <a:rPr lang="fr-FR" sz="1600" b="1" dirty="0">
                          <a:effectLst/>
                        </a:rPr>
                        <a:t> (cm)</a:t>
                      </a:r>
                      <a:endParaRPr lang="fr-FR" sz="1600" b="1" dirty="0">
                        <a:effectLst/>
                        <a:latin typeface="Times New Roman"/>
                        <a:ea typeface="Calibri"/>
                      </a:endParaRPr>
                    </a:p>
                  </a:txBody>
                  <a:tcPr marL="44450" marR="44450" marT="0" marB="0" anchor="b"/>
                </a:tc>
                <a:tc>
                  <a:txBody>
                    <a:bodyPr/>
                    <a:lstStyle/>
                    <a:p>
                      <a:pPr algn="ctr">
                        <a:lnSpc>
                          <a:spcPct val="115000"/>
                        </a:lnSpc>
                        <a:spcBef>
                          <a:spcPts val="600"/>
                        </a:spcBef>
                        <a:spcAft>
                          <a:spcPts val="0"/>
                        </a:spcAft>
                      </a:pPr>
                      <a:r>
                        <a:rPr lang="fr-FR" sz="1600" b="1" dirty="0" err="1">
                          <a:effectLst/>
                        </a:rPr>
                        <a:t>Average</a:t>
                      </a:r>
                      <a:r>
                        <a:rPr lang="fr-FR" sz="1600" b="1" dirty="0">
                          <a:effectLst/>
                        </a:rPr>
                        <a:t> </a:t>
                      </a:r>
                      <a:r>
                        <a:rPr lang="fr-FR" sz="1600" b="1" dirty="0" err="1">
                          <a:effectLst/>
                        </a:rPr>
                        <a:t>Length</a:t>
                      </a:r>
                      <a:r>
                        <a:rPr lang="fr-FR" sz="1600" b="1" dirty="0">
                          <a:effectLst/>
                        </a:rPr>
                        <a:t> (cm)</a:t>
                      </a:r>
                      <a:endParaRPr lang="fr-FR" sz="1600" b="1" dirty="0">
                        <a:effectLst/>
                        <a:latin typeface="Times New Roman"/>
                        <a:ea typeface="Calibri"/>
                      </a:endParaRPr>
                    </a:p>
                  </a:txBody>
                  <a:tcPr marL="44450" marR="44450" marT="0" marB="0" anchor="b"/>
                </a:tc>
                <a:tc>
                  <a:txBody>
                    <a:bodyPr/>
                    <a:lstStyle/>
                    <a:p>
                      <a:pPr algn="ctr">
                        <a:lnSpc>
                          <a:spcPct val="115000"/>
                        </a:lnSpc>
                        <a:spcBef>
                          <a:spcPts val="600"/>
                        </a:spcBef>
                        <a:spcAft>
                          <a:spcPts val="0"/>
                        </a:spcAft>
                      </a:pPr>
                      <a:r>
                        <a:rPr lang="fr-FR" sz="1600" b="1" dirty="0" err="1">
                          <a:effectLst/>
                        </a:rPr>
                        <a:t>Average</a:t>
                      </a:r>
                      <a:r>
                        <a:rPr lang="fr-FR" sz="1600" b="1" dirty="0">
                          <a:effectLst/>
                        </a:rPr>
                        <a:t> </a:t>
                      </a:r>
                      <a:r>
                        <a:rPr lang="fr-FR" sz="1600" b="1" dirty="0" err="1">
                          <a:effectLst/>
                        </a:rPr>
                        <a:t>width</a:t>
                      </a:r>
                      <a:endParaRPr lang="fr-FR" sz="1600" b="1" dirty="0">
                        <a:effectLst/>
                      </a:endParaRPr>
                    </a:p>
                    <a:p>
                      <a:pPr algn="ctr">
                        <a:lnSpc>
                          <a:spcPct val="115000"/>
                        </a:lnSpc>
                        <a:spcBef>
                          <a:spcPts val="600"/>
                        </a:spcBef>
                        <a:spcAft>
                          <a:spcPts val="0"/>
                        </a:spcAft>
                      </a:pPr>
                      <a:r>
                        <a:rPr lang="fr-FR" sz="1600" b="1" dirty="0">
                          <a:effectLst/>
                        </a:rPr>
                        <a:t>(cm)</a:t>
                      </a:r>
                      <a:endParaRPr lang="fr-FR" sz="1600" b="1" dirty="0">
                        <a:effectLst/>
                        <a:latin typeface="Times New Roman"/>
                        <a:ea typeface="Calibri"/>
                      </a:endParaRPr>
                    </a:p>
                  </a:txBody>
                  <a:tcPr marL="44450" marR="44450" marT="0" marB="0" anchor="b"/>
                </a:tc>
                <a:tc>
                  <a:txBody>
                    <a:bodyPr/>
                    <a:lstStyle/>
                    <a:p>
                      <a:pPr algn="ctr">
                        <a:lnSpc>
                          <a:spcPct val="115000"/>
                        </a:lnSpc>
                        <a:spcBef>
                          <a:spcPts val="600"/>
                        </a:spcBef>
                        <a:spcAft>
                          <a:spcPts val="0"/>
                        </a:spcAft>
                      </a:pPr>
                      <a:r>
                        <a:rPr lang="fr-FR" sz="1600" b="1" dirty="0" err="1">
                          <a:effectLst/>
                        </a:rPr>
                        <a:t>Average</a:t>
                      </a:r>
                      <a:r>
                        <a:rPr lang="fr-FR" sz="1600" b="1" dirty="0">
                          <a:effectLst/>
                        </a:rPr>
                        <a:t> </a:t>
                      </a:r>
                      <a:r>
                        <a:rPr lang="fr-FR" sz="1600" b="1" dirty="0" err="1">
                          <a:effectLst/>
                        </a:rPr>
                        <a:t>fresh</a:t>
                      </a:r>
                      <a:r>
                        <a:rPr lang="fr-FR" sz="1600" b="1" dirty="0">
                          <a:effectLst/>
                        </a:rPr>
                        <a:t> </a:t>
                      </a:r>
                      <a:r>
                        <a:rPr lang="fr-FR" sz="1600" b="1" dirty="0" err="1">
                          <a:effectLst/>
                        </a:rPr>
                        <a:t>weight</a:t>
                      </a:r>
                      <a:r>
                        <a:rPr lang="fr-FR" sz="1600" b="1" dirty="0">
                          <a:effectLst/>
                        </a:rPr>
                        <a:t> (g)</a:t>
                      </a:r>
                      <a:endParaRPr lang="fr-FR" sz="1600" b="1" dirty="0">
                        <a:effectLst/>
                        <a:latin typeface="Times New Roman"/>
                        <a:ea typeface="Calibri"/>
                      </a:endParaRPr>
                    </a:p>
                  </a:txBody>
                  <a:tcPr marL="44450" marR="44450" marT="0" marB="0" anchor="b"/>
                </a:tc>
                <a:tc>
                  <a:txBody>
                    <a:bodyPr/>
                    <a:lstStyle/>
                    <a:p>
                      <a:pPr algn="ctr">
                        <a:lnSpc>
                          <a:spcPct val="115000"/>
                        </a:lnSpc>
                        <a:spcBef>
                          <a:spcPts val="600"/>
                        </a:spcBef>
                        <a:spcAft>
                          <a:spcPts val="0"/>
                        </a:spcAft>
                      </a:pPr>
                      <a:r>
                        <a:rPr lang="en-US" sz="1600" b="1" dirty="0">
                          <a:effectLst/>
                        </a:rPr>
                        <a:t>Average dry weight (g)</a:t>
                      </a:r>
                      <a:endParaRPr lang="fr-FR" sz="1600" b="1" dirty="0">
                        <a:effectLst/>
                        <a:latin typeface="Times New Roman"/>
                        <a:ea typeface="Calibri"/>
                      </a:endParaRPr>
                    </a:p>
                  </a:txBody>
                  <a:tcPr marL="44450" marR="44450" marT="0" marB="0" anchor="b"/>
                </a:tc>
              </a:tr>
              <a:tr h="190500">
                <a:tc>
                  <a:txBody>
                    <a:bodyPr/>
                    <a:lstStyle/>
                    <a:p>
                      <a:pPr>
                        <a:lnSpc>
                          <a:spcPct val="115000"/>
                        </a:lnSpc>
                        <a:spcBef>
                          <a:spcPts val="600"/>
                        </a:spcBef>
                        <a:spcAft>
                          <a:spcPts val="0"/>
                        </a:spcAft>
                      </a:pPr>
                      <a:r>
                        <a:rPr lang="fr-FR" sz="1600" b="1" dirty="0">
                          <a:effectLst/>
                        </a:rPr>
                        <a:t>A. </a:t>
                      </a:r>
                      <a:r>
                        <a:rPr lang="fr-FR" sz="1600" b="1" dirty="0" err="1">
                          <a:effectLst/>
                        </a:rPr>
                        <a:t>nummularia</a:t>
                      </a:r>
                      <a:endParaRPr lang="fr-FR" sz="1600" b="1" dirty="0">
                        <a:effectLst/>
                        <a:latin typeface="Times New Roman"/>
                        <a:ea typeface="Calibri"/>
                      </a:endParaRPr>
                    </a:p>
                  </a:txBody>
                  <a:tcPr marL="44450" marR="44450" marT="0" marB="0" anchor="ctr"/>
                </a:tc>
                <a:tc>
                  <a:txBody>
                    <a:bodyPr/>
                    <a:lstStyle/>
                    <a:p>
                      <a:pPr>
                        <a:lnSpc>
                          <a:spcPct val="115000"/>
                        </a:lnSpc>
                        <a:spcBef>
                          <a:spcPts val="600"/>
                        </a:spcBef>
                        <a:spcAft>
                          <a:spcPts val="0"/>
                        </a:spcAft>
                      </a:pPr>
                      <a:r>
                        <a:rPr lang="fr-FR" sz="1600" b="1" dirty="0">
                          <a:effectLst/>
                        </a:rPr>
                        <a:t>Large</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12</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86.3</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67.6</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68.6</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1063</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386.5</a:t>
                      </a:r>
                      <a:endParaRPr lang="fr-FR" sz="1600" b="1" dirty="0">
                        <a:effectLst/>
                        <a:latin typeface="Times New Roman"/>
                        <a:ea typeface="Calibri"/>
                      </a:endParaRPr>
                    </a:p>
                  </a:txBody>
                  <a:tcPr marL="44450" marR="44450" marT="0" marB="0" anchor="ctr"/>
                </a:tc>
              </a:tr>
              <a:tr h="190500">
                <a:tc>
                  <a:txBody>
                    <a:bodyPr/>
                    <a:lstStyle/>
                    <a:p>
                      <a:pPr>
                        <a:lnSpc>
                          <a:spcPct val="115000"/>
                        </a:lnSpc>
                        <a:spcBef>
                          <a:spcPts val="600"/>
                        </a:spcBef>
                        <a:spcAft>
                          <a:spcPts val="0"/>
                        </a:spcAft>
                      </a:pPr>
                      <a:r>
                        <a:rPr lang="fr-FR" sz="1600" b="1">
                          <a:effectLst/>
                        </a:rPr>
                        <a:t>A. nummularia</a:t>
                      </a:r>
                      <a:endParaRPr lang="fr-FR" sz="1600" b="1">
                        <a:effectLst/>
                        <a:latin typeface="Times New Roman"/>
                        <a:ea typeface="Calibri"/>
                      </a:endParaRPr>
                    </a:p>
                  </a:txBody>
                  <a:tcPr marL="44450" marR="44450" marT="0" marB="0" anchor="ctr"/>
                </a:tc>
                <a:tc>
                  <a:txBody>
                    <a:bodyPr/>
                    <a:lstStyle/>
                    <a:p>
                      <a:pPr>
                        <a:lnSpc>
                          <a:spcPct val="115000"/>
                        </a:lnSpc>
                        <a:spcBef>
                          <a:spcPts val="600"/>
                        </a:spcBef>
                        <a:spcAft>
                          <a:spcPts val="0"/>
                        </a:spcAft>
                      </a:pPr>
                      <a:r>
                        <a:rPr lang="fr-FR" sz="1600" b="1">
                          <a:effectLst/>
                        </a:rPr>
                        <a:t>Medium</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8</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69.1</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47.6</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55.7</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372</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124</a:t>
                      </a:r>
                      <a:endParaRPr lang="fr-FR" sz="1600" b="1" dirty="0">
                        <a:effectLst/>
                        <a:latin typeface="Times New Roman"/>
                        <a:ea typeface="Calibri"/>
                      </a:endParaRPr>
                    </a:p>
                  </a:txBody>
                  <a:tcPr marL="44450" marR="44450" marT="0" marB="0" anchor="ctr"/>
                </a:tc>
              </a:tr>
              <a:tr h="190500">
                <a:tc>
                  <a:txBody>
                    <a:bodyPr/>
                    <a:lstStyle/>
                    <a:p>
                      <a:pPr>
                        <a:lnSpc>
                          <a:spcPct val="115000"/>
                        </a:lnSpc>
                        <a:spcBef>
                          <a:spcPts val="600"/>
                        </a:spcBef>
                        <a:spcAft>
                          <a:spcPts val="0"/>
                        </a:spcAft>
                      </a:pPr>
                      <a:r>
                        <a:rPr lang="fr-FR" sz="1600" b="1">
                          <a:effectLst/>
                        </a:rPr>
                        <a:t>A. halimus</a:t>
                      </a:r>
                      <a:endParaRPr lang="fr-FR" sz="1600" b="1">
                        <a:effectLst/>
                        <a:latin typeface="Times New Roman"/>
                        <a:ea typeface="Calibri"/>
                      </a:endParaRPr>
                    </a:p>
                  </a:txBody>
                  <a:tcPr marL="44450" marR="44450" marT="0" marB="0" anchor="ctr"/>
                </a:tc>
                <a:tc>
                  <a:txBody>
                    <a:bodyPr/>
                    <a:lstStyle/>
                    <a:p>
                      <a:pPr>
                        <a:lnSpc>
                          <a:spcPct val="115000"/>
                        </a:lnSpc>
                        <a:spcBef>
                          <a:spcPts val="600"/>
                        </a:spcBef>
                        <a:spcAft>
                          <a:spcPts val="0"/>
                        </a:spcAft>
                      </a:pPr>
                      <a:r>
                        <a:rPr lang="fr-FR" sz="1600" b="1">
                          <a:effectLst/>
                        </a:rPr>
                        <a:t>Large</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22</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101</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108.5</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117.4</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1276</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435</a:t>
                      </a:r>
                      <a:endParaRPr lang="fr-FR" sz="1600" b="1" dirty="0">
                        <a:effectLst/>
                        <a:latin typeface="Times New Roman"/>
                        <a:ea typeface="Calibri"/>
                      </a:endParaRPr>
                    </a:p>
                  </a:txBody>
                  <a:tcPr marL="44450" marR="44450" marT="0" marB="0" anchor="ctr"/>
                </a:tc>
              </a:tr>
              <a:tr h="190500">
                <a:tc>
                  <a:txBody>
                    <a:bodyPr/>
                    <a:lstStyle/>
                    <a:p>
                      <a:pPr>
                        <a:lnSpc>
                          <a:spcPct val="115000"/>
                        </a:lnSpc>
                        <a:spcBef>
                          <a:spcPts val="600"/>
                        </a:spcBef>
                        <a:spcAft>
                          <a:spcPts val="0"/>
                        </a:spcAft>
                      </a:pPr>
                      <a:r>
                        <a:rPr lang="fr-FR" sz="1600" b="1">
                          <a:effectLst/>
                        </a:rPr>
                        <a:t>A. halimus</a:t>
                      </a:r>
                      <a:endParaRPr lang="fr-FR" sz="1600" b="1">
                        <a:effectLst/>
                        <a:latin typeface="Times New Roman"/>
                        <a:ea typeface="Calibri"/>
                      </a:endParaRPr>
                    </a:p>
                  </a:txBody>
                  <a:tcPr marL="44450" marR="44450" marT="0" marB="0" anchor="ctr"/>
                </a:tc>
                <a:tc>
                  <a:txBody>
                    <a:bodyPr/>
                    <a:lstStyle/>
                    <a:p>
                      <a:pPr>
                        <a:lnSpc>
                          <a:spcPct val="115000"/>
                        </a:lnSpc>
                        <a:spcBef>
                          <a:spcPts val="600"/>
                        </a:spcBef>
                        <a:spcAft>
                          <a:spcPts val="0"/>
                        </a:spcAft>
                      </a:pPr>
                      <a:r>
                        <a:rPr lang="fr-FR" sz="1600" b="1">
                          <a:effectLst/>
                        </a:rPr>
                        <a:t>Medium</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16</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80.1</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85.8</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a:effectLst/>
                        </a:rPr>
                        <a:t>97.1</a:t>
                      </a:r>
                      <a:endParaRPr lang="fr-FR" sz="1600" b="1">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741</a:t>
                      </a:r>
                      <a:endParaRPr lang="fr-FR" sz="1600" b="1" dirty="0">
                        <a:effectLst/>
                        <a:latin typeface="Times New Roman"/>
                        <a:ea typeface="Calibri"/>
                      </a:endParaRPr>
                    </a:p>
                  </a:txBody>
                  <a:tcPr marL="44450" marR="44450" marT="0" marB="0" anchor="ctr"/>
                </a:tc>
                <a:tc>
                  <a:txBody>
                    <a:bodyPr/>
                    <a:lstStyle/>
                    <a:p>
                      <a:pPr algn="ctr">
                        <a:lnSpc>
                          <a:spcPct val="115000"/>
                        </a:lnSpc>
                        <a:spcBef>
                          <a:spcPts val="600"/>
                        </a:spcBef>
                        <a:spcAft>
                          <a:spcPts val="0"/>
                        </a:spcAft>
                      </a:pPr>
                      <a:r>
                        <a:rPr lang="fr-FR" sz="1600" b="1" dirty="0">
                          <a:effectLst/>
                        </a:rPr>
                        <a:t>228.5</a:t>
                      </a:r>
                      <a:endParaRPr lang="fr-FR" sz="1600" b="1" dirty="0">
                        <a:effectLst/>
                        <a:latin typeface="Times New Roman"/>
                        <a:ea typeface="Calibri"/>
                      </a:endParaRPr>
                    </a:p>
                  </a:txBody>
                  <a:tcPr marL="44450" marR="44450" marT="0" marB="0" anchor="ctr"/>
                </a:tc>
              </a:tr>
            </a:tbl>
          </a:graphicData>
        </a:graphic>
      </p:graphicFrame>
    </p:spTree>
    <p:extLst>
      <p:ext uri="{BB962C8B-B14F-4D97-AF65-F5344CB8AC3E}">
        <p14:creationId xmlns:p14="http://schemas.microsoft.com/office/powerpoint/2010/main" val="286241056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DISCUSSIONS</a:t>
            </a:r>
            <a:endParaRPr lang="fr-FR" sz="2800" dirty="0">
              <a:solidFill>
                <a:schemeClr val="accent1"/>
              </a:solidFill>
              <a:latin typeface="Arial" pitchFamily="34" charset="0"/>
              <a:cs typeface="Arial" pitchFamily="34" charset="0"/>
            </a:endParaRPr>
          </a:p>
        </p:txBody>
      </p:sp>
      <p:sp>
        <p:nvSpPr>
          <p:cNvPr id="2" name="Rectangle 1"/>
          <p:cNvSpPr/>
          <p:nvPr/>
        </p:nvSpPr>
        <p:spPr>
          <a:xfrm>
            <a:off x="611560" y="5589240"/>
            <a:ext cx="8127776" cy="1138773"/>
          </a:xfrm>
          <a:prstGeom prst="rect">
            <a:avLst/>
          </a:prstGeom>
        </p:spPr>
        <p:txBody>
          <a:bodyPr wrap="square">
            <a:spAutoFit/>
          </a:bodyPr>
          <a:lstStyle/>
          <a:p>
            <a:pPr marL="342900" indent="-342900">
              <a:buFont typeface="Wingdings" panose="05000000000000000000" pitchFamily="2" charset="2"/>
              <a:buChar char="Ø"/>
            </a:pPr>
            <a:r>
              <a:rPr lang="en-US" sz="2200" dirty="0" smtClean="0"/>
              <a:t>The results </a:t>
            </a:r>
            <a:r>
              <a:rPr lang="en-US" sz="2200" dirty="0"/>
              <a:t>indicate that A. </a:t>
            </a:r>
            <a:r>
              <a:rPr lang="en-US" sz="2200" dirty="0" err="1"/>
              <a:t>halimus</a:t>
            </a:r>
            <a:r>
              <a:rPr lang="en-US" sz="2200" dirty="0"/>
              <a:t> performs better for overall biomass</a:t>
            </a:r>
          </a:p>
          <a:p>
            <a:endParaRPr lang="fr-FR" dirty="0">
              <a:solidFill>
                <a:srgbClr val="FF0000"/>
              </a:solidFill>
            </a:endParaRPr>
          </a:p>
        </p:txBody>
      </p:sp>
      <p:sp>
        <p:nvSpPr>
          <p:cNvPr id="10" name="Rectangle 9"/>
          <p:cNvSpPr/>
          <p:nvPr/>
        </p:nvSpPr>
        <p:spPr>
          <a:xfrm rot="5400000">
            <a:off x="1226739" y="-251316"/>
            <a:ext cx="615553"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fr-FR" sz="2800" b="1" dirty="0" err="1" smtClean="0"/>
              <a:t>Shrubs</a:t>
            </a:r>
            <a:endParaRPr lang="fr-FR" sz="2800" b="1" dirty="0"/>
          </a:p>
        </p:txBody>
      </p:sp>
      <p:graphicFrame>
        <p:nvGraphicFramePr>
          <p:cNvPr id="3" name="Tableau 2"/>
          <p:cNvGraphicFramePr>
            <a:graphicFrameLocks noGrp="1"/>
          </p:cNvGraphicFramePr>
          <p:nvPr>
            <p:extLst>
              <p:ext uri="{D42A27DB-BD31-4B8C-83A1-F6EECF244321}">
                <p14:modId xmlns:p14="http://schemas.microsoft.com/office/powerpoint/2010/main" val="1740266349"/>
              </p:ext>
            </p:extLst>
          </p:nvPr>
        </p:nvGraphicFramePr>
        <p:xfrm>
          <a:off x="611560" y="1630647"/>
          <a:ext cx="7824302" cy="3939708"/>
        </p:xfrm>
        <a:graphic>
          <a:graphicData uri="http://schemas.openxmlformats.org/drawingml/2006/table">
            <a:tbl>
              <a:tblPr firstRow="1" firstCol="1" bandRow="1">
                <a:tableStyleId>{5C22544A-7EE6-4342-B048-85BDC9FD1C3A}</a:tableStyleId>
              </a:tblPr>
              <a:tblGrid>
                <a:gridCol w="936104"/>
                <a:gridCol w="1080120"/>
                <a:gridCol w="720080"/>
                <a:gridCol w="720080"/>
                <a:gridCol w="720080"/>
                <a:gridCol w="864096"/>
                <a:gridCol w="864096"/>
                <a:gridCol w="1080120"/>
                <a:gridCol w="839526"/>
              </a:tblGrid>
              <a:tr h="691371">
                <a:tc>
                  <a:txBody>
                    <a:bodyPr/>
                    <a:lstStyle/>
                    <a:p>
                      <a:pPr algn="ctr">
                        <a:lnSpc>
                          <a:spcPct val="115000"/>
                        </a:lnSpc>
                        <a:spcBef>
                          <a:spcPts val="600"/>
                        </a:spcBef>
                        <a:spcAft>
                          <a:spcPts val="0"/>
                        </a:spcAft>
                      </a:pPr>
                      <a:r>
                        <a:rPr lang="en-US" sz="1400" b="1" dirty="0">
                          <a:effectLst/>
                        </a:rPr>
                        <a:t>Farmer</a:t>
                      </a:r>
                      <a:endParaRPr lang="fr-FR" sz="1400" b="1" dirty="0">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fr-FR" sz="1400" b="1" dirty="0" err="1">
                          <a:effectLst/>
                        </a:rPr>
                        <a:t>Species</a:t>
                      </a:r>
                      <a:endParaRPr lang="fr-FR" sz="1400" b="1" dirty="0">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fr-FR" sz="1400" b="1">
                          <a:effectLst/>
                        </a:rPr>
                        <a:t>Size</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Average</a:t>
                      </a:r>
                    </a:p>
                    <a:p>
                      <a:pPr algn="ctr">
                        <a:lnSpc>
                          <a:spcPct val="115000"/>
                        </a:lnSpc>
                        <a:spcBef>
                          <a:spcPts val="600"/>
                        </a:spcBef>
                        <a:spcAft>
                          <a:spcPts val="0"/>
                        </a:spcAft>
                      </a:pPr>
                      <a:r>
                        <a:rPr lang="fr-FR" sz="1400" b="1">
                          <a:effectLst/>
                        </a:rPr>
                        <a:t>Canopycover (%)</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0"/>
                        </a:spcAft>
                      </a:pPr>
                      <a:r>
                        <a:rPr lang="fr-FR" sz="1400" b="1">
                          <a:effectLst/>
                        </a:rPr>
                        <a:t>Averageheight (cm)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fr-FR" sz="1400" b="1">
                          <a:effectLst/>
                        </a:rPr>
                        <a:t>AverageLength (cm)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fr-FR" sz="1400" b="1">
                          <a:effectLst/>
                        </a:rPr>
                        <a:t>Averagewidth (cm)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en-US" sz="1400" b="1" dirty="0">
                          <a:effectLst/>
                        </a:rPr>
                        <a:t>Average of fresh weight (g)</a:t>
                      </a:r>
                      <a:endParaRPr lang="fr-FR" sz="1400" b="1" dirty="0">
                        <a:effectLst/>
                        <a:latin typeface="Times New Roman"/>
                        <a:ea typeface="Calibri"/>
                      </a:endParaRPr>
                    </a:p>
                  </a:txBody>
                  <a:tcPr marL="40780" marR="40780" marT="0" marB="0" anchor="ctr"/>
                </a:tc>
                <a:tc>
                  <a:txBody>
                    <a:bodyPr/>
                    <a:lstStyle/>
                    <a:p>
                      <a:pPr algn="ctr">
                        <a:lnSpc>
                          <a:spcPct val="115000"/>
                        </a:lnSpc>
                        <a:spcBef>
                          <a:spcPts val="600"/>
                        </a:spcBef>
                        <a:spcAft>
                          <a:spcPts val="0"/>
                        </a:spcAft>
                      </a:pPr>
                      <a:r>
                        <a:rPr lang="en-US" sz="1400" b="1" dirty="0">
                          <a:effectLst/>
                        </a:rPr>
                        <a:t>Average of dry weight (g)</a:t>
                      </a:r>
                      <a:endParaRPr lang="fr-FR" sz="1400" b="1" dirty="0">
                        <a:effectLst/>
                        <a:latin typeface="Times New Roman"/>
                        <a:ea typeface="Calibri"/>
                      </a:endParaRPr>
                    </a:p>
                  </a:txBody>
                  <a:tcPr marL="40780" marR="40780" marT="0" marB="0" anchor="ctr"/>
                </a:tc>
              </a:tr>
              <a:tr h="176868">
                <a:tc rowSpan="2">
                  <a:txBody>
                    <a:bodyPr/>
                    <a:lstStyle/>
                    <a:p>
                      <a:pPr>
                        <a:lnSpc>
                          <a:spcPct val="115000"/>
                        </a:lnSpc>
                        <a:spcBef>
                          <a:spcPts val="600"/>
                        </a:spcBef>
                        <a:spcAft>
                          <a:spcPts val="0"/>
                        </a:spcAft>
                      </a:pPr>
                      <a:r>
                        <a:rPr lang="fr-FR" sz="1400" b="1">
                          <a:effectLst/>
                        </a:rPr>
                        <a:t>Benyettou  Lamri</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dirty="0" err="1">
                          <a:effectLst/>
                        </a:rPr>
                        <a:t>Atriplex</a:t>
                      </a:r>
                      <a:r>
                        <a:rPr lang="fr-FR" sz="1400" b="1" dirty="0">
                          <a:effectLst/>
                        </a:rPr>
                        <a:t> </a:t>
                      </a:r>
                      <a:r>
                        <a:rPr lang="fr-FR" sz="1400" b="1" dirty="0" err="1">
                          <a:effectLst/>
                        </a:rPr>
                        <a:t>nummularia</a:t>
                      </a:r>
                      <a:endParaRPr lang="fr-FR" sz="1400" b="1" dirty="0">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Large</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dirty="0">
                          <a:effectLst/>
                        </a:rPr>
                        <a:t>18</a:t>
                      </a:r>
                      <a:endParaRPr lang="fr-FR" sz="1400" b="1" dirty="0">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89.5</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126.5</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108.1</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1366</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dirty="0">
                          <a:effectLst/>
                        </a:rPr>
                        <a:t>643</a:t>
                      </a:r>
                      <a:endParaRPr lang="fr-FR" sz="1400" b="1" dirty="0">
                        <a:effectLst/>
                        <a:latin typeface="Times New Roman"/>
                        <a:ea typeface="Calibri"/>
                      </a:endParaRPr>
                    </a:p>
                  </a:txBody>
                  <a:tcPr marL="40780" marR="40780" marT="0" marB="0" anchor="ctr"/>
                </a:tc>
              </a:tr>
              <a:tr h="353736">
                <a:tc vMerge="1">
                  <a:txBody>
                    <a:bodyPr/>
                    <a:lstStyle/>
                    <a:p>
                      <a:endParaRPr lang="fr-FR"/>
                    </a:p>
                  </a:txBody>
                  <a:tcPr/>
                </a:tc>
                <a:tc>
                  <a:txBody>
                    <a:bodyPr/>
                    <a:lstStyle/>
                    <a:p>
                      <a:pPr>
                        <a:lnSpc>
                          <a:spcPct val="115000"/>
                        </a:lnSpc>
                        <a:spcBef>
                          <a:spcPts val="600"/>
                        </a:spcBef>
                        <a:spcAft>
                          <a:spcPts val="0"/>
                        </a:spcAft>
                      </a:pPr>
                      <a:r>
                        <a:rPr lang="fr-FR" sz="1400" b="1">
                          <a:effectLst/>
                        </a:rPr>
                        <a:t>Atriplex halimus</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Large</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19</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96</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96</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93.8</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dirty="0">
                          <a:effectLst/>
                        </a:rPr>
                        <a:t>2022.8</a:t>
                      </a:r>
                      <a:endParaRPr lang="fr-FR" sz="1400" b="1" dirty="0">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dirty="0">
                          <a:effectLst/>
                        </a:rPr>
                        <a:t>658.8</a:t>
                      </a:r>
                      <a:endParaRPr lang="fr-FR" sz="1400" b="1" dirty="0">
                        <a:effectLst/>
                        <a:latin typeface="Times New Roman"/>
                        <a:ea typeface="Calibri"/>
                      </a:endParaRPr>
                    </a:p>
                  </a:txBody>
                  <a:tcPr marL="40780" marR="40780" marT="0" marB="0" anchor="ctr"/>
                </a:tc>
              </a:tr>
              <a:tr h="353736">
                <a:tc>
                  <a:txBody>
                    <a:bodyPr/>
                    <a:lstStyle/>
                    <a:p>
                      <a:pPr>
                        <a:lnSpc>
                          <a:spcPct val="115000"/>
                        </a:lnSpc>
                        <a:spcBef>
                          <a:spcPts val="600"/>
                        </a:spcBef>
                        <a:spcAft>
                          <a:spcPts val="0"/>
                        </a:spcAft>
                      </a:pPr>
                      <a:r>
                        <a:rPr lang="fr-FR" sz="1400" b="1">
                          <a:effectLst/>
                        </a:rPr>
                        <a:t>Daoud Lakhdar</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Atriplex halimus</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Medium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12</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dirty="0">
                          <a:effectLst/>
                        </a:rPr>
                        <a:t>80.5</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93</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83.5</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413.5</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209.5</a:t>
                      </a:r>
                      <a:endParaRPr lang="fr-FR" sz="1400" b="1">
                        <a:effectLst/>
                        <a:latin typeface="Times New Roman"/>
                        <a:ea typeface="Calibri"/>
                      </a:endParaRPr>
                    </a:p>
                  </a:txBody>
                  <a:tcPr marL="40780" marR="40780" marT="0" marB="0" anchor="b"/>
                </a:tc>
              </a:tr>
              <a:tr h="176868">
                <a:tc rowSpan="6">
                  <a:txBody>
                    <a:bodyPr/>
                    <a:lstStyle/>
                    <a:p>
                      <a:pPr>
                        <a:lnSpc>
                          <a:spcPct val="115000"/>
                        </a:lnSpc>
                        <a:spcBef>
                          <a:spcPts val="600"/>
                        </a:spcBef>
                        <a:spcAft>
                          <a:spcPts val="0"/>
                        </a:spcAft>
                      </a:pPr>
                      <a:r>
                        <a:rPr lang="fr-FR" sz="1400" b="1">
                          <a:effectLst/>
                        </a:rPr>
                        <a:t>Yahyaoui Salah</a:t>
                      </a:r>
                      <a:endParaRPr lang="fr-FR" sz="1400" b="1">
                        <a:effectLst/>
                        <a:latin typeface="Times New Roman"/>
                        <a:ea typeface="Calibri"/>
                      </a:endParaRPr>
                    </a:p>
                  </a:txBody>
                  <a:tcPr marL="40780" marR="40780" marT="0" marB="0" anchor="ctr"/>
                </a:tc>
                <a:tc rowSpan="3">
                  <a:txBody>
                    <a:bodyPr/>
                    <a:lstStyle/>
                    <a:p>
                      <a:pPr>
                        <a:lnSpc>
                          <a:spcPct val="115000"/>
                        </a:lnSpc>
                        <a:spcBef>
                          <a:spcPts val="600"/>
                        </a:spcBef>
                        <a:spcAft>
                          <a:spcPts val="0"/>
                        </a:spcAft>
                      </a:pPr>
                      <a:r>
                        <a:rPr lang="fr-FR" sz="1400" b="1">
                          <a:effectLst/>
                        </a:rPr>
                        <a:t>Atriplex halimus</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Small</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6</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35</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29</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25.2</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41</a:t>
                      </a:r>
                      <a:endParaRPr lang="fr-FR" sz="1400" b="1">
                        <a:effectLst/>
                        <a:latin typeface="Times New Roman"/>
                        <a:ea typeface="Calibri"/>
                      </a:endParaRPr>
                    </a:p>
                  </a:txBody>
                  <a:tcPr marL="40780" marR="40780" marT="0" marB="0"/>
                </a:tc>
                <a:tc>
                  <a:txBody>
                    <a:bodyPr/>
                    <a:lstStyle/>
                    <a:p>
                      <a:pPr algn="ctr">
                        <a:lnSpc>
                          <a:spcPct val="115000"/>
                        </a:lnSpc>
                        <a:spcBef>
                          <a:spcPts val="600"/>
                        </a:spcBef>
                        <a:spcAft>
                          <a:spcPts val="600"/>
                        </a:spcAft>
                      </a:pPr>
                      <a:r>
                        <a:rPr lang="fr-FR" sz="1400" b="1">
                          <a:effectLst/>
                        </a:rPr>
                        <a:t>20</a:t>
                      </a:r>
                      <a:endParaRPr lang="fr-FR" sz="1400" b="1">
                        <a:effectLst/>
                        <a:latin typeface="Times New Roman"/>
                        <a:ea typeface="Calibri"/>
                      </a:endParaRPr>
                    </a:p>
                  </a:txBody>
                  <a:tcPr marL="40780" marR="40780" marT="0" marB="0"/>
                </a:tc>
              </a:tr>
              <a:tr h="176868">
                <a:tc vMerge="1">
                  <a:txBody>
                    <a:bodyPr/>
                    <a:lstStyle/>
                    <a:p>
                      <a:endParaRPr lang="fr-FR"/>
                    </a:p>
                  </a:txBody>
                  <a:tcPr/>
                </a:tc>
                <a:tc vMerge="1">
                  <a:txBody>
                    <a:bodyPr/>
                    <a:lstStyle/>
                    <a:p>
                      <a:endParaRPr lang="fr-FR"/>
                    </a:p>
                  </a:txBody>
                  <a:tcPr/>
                </a:tc>
                <a:tc>
                  <a:txBody>
                    <a:bodyPr/>
                    <a:lstStyle/>
                    <a:p>
                      <a:pPr>
                        <a:lnSpc>
                          <a:spcPct val="115000"/>
                        </a:lnSpc>
                        <a:spcBef>
                          <a:spcPts val="600"/>
                        </a:spcBef>
                        <a:spcAft>
                          <a:spcPts val="0"/>
                        </a:spcAft>
                      </a:pPr>
                      <a:r>
                        <a:rPr lang="fr-FR" sz="1400" b="1">
                          <a:effectLst/>
                        </a:rPr>
                        <a:t>Medium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8</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50.1</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50</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52</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160.5</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69.5</a:t>
                      </a:r>
                      <a:endParaRPr lang="fr-FR" sz="1400" b="1" dirty="0">
                        <a:effectLst/>
                        <a:latin typeface="Times New Roman"/>
                        <a:ea typeface="Calibri"/>
                      </a:endParaRPr>
                    </a:p>
                  </a:txBody>
                  <a:tcPr marL="40780" marR="40780" marT="0" marB="0" anchor="b"/>
                </a:tc>
              </a:tr>
              <a:tr h="176868">
                <a:tc vMerge="1">
                  <a:txBody>
                    <a:bodyPr/>
                    <a:lstStyle/>
                    <a:p>
                      <a:endParaRPr lang="fr-FR"/>
                    </a:p>
                  </a:txBody>
                  <a:tcPr/>
                </a:tc>
                <a:tc vMerge="1">
                  <a:txBody>
                    <a:bodyPr/>
                    <a:lstStyle/>
                    <a:p>
                      <a:endParaRPr lang="fr-FR"/>
                    </a:p>
                  </a:txBody>
                  <a:tcPr/>
                </a:tc>
                <a:tc>
                  <a:txBody>
                    <a:bodyPr/>
                    <a:lstStyle/>
                    <a:p>
                      <a:pPr>
                        <a:lnSpc>
                          <a:spcPct val="115000"/>
                        </a:lnSpc>
                        <a:spcBef>
                          <a:spcPts val="600"/>
                        </a:spcBef>
                        <a:spcAft>
                          <a:spcPts val="0"/>
                        </a:spcAft>
                      </a:pPr>
                      <a:r>
                        <a:rPr lang="fr-FR" sz="1400" b="1">
                          <a:effectLst/>
                        </a:rPr>
                        <a:t>Large</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13</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79.5</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91.5</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76</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532</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244</a:t>
                      </a:r>
                      <a:endParaRPr lang="fr-FR" sz="1400" b="1" dirty="0">
                        <a:effectLst/>
                        <a:latin typeface="Times New Roman"/>
                        <a:ea typeface="Calibri"/>
                      </a:endParaRPr>
                    </a:p>
                  </a:txBody>
                  <a:tcPr marL="40780" marR="40780" marT="0" marB="0" anchor="b"/>
                </a:tc>
              </a:tr>
              <a:tr h="230697">
                <a:tc vMerge="1">
                  <a:txBody>
                    <a:bodyPr/>
                    <a:lstStyle/>
                    <a:p>
                      <a:endParaRPr lang="fr-FR"/>
                    </a:p>
                  </a:txBody>
                  <a:tcPr/>
                </a:tc>
                <a:tc rowSpan="3">
                  <a:txBody>
                    <a:bodyPr/>
                    <a:lstStyle/>
                    <a:p>
                      <a:pPr>
                        <a:lnSpc>
                          <a:spcPct val="115000"/>
                        </a:lnSpc>
                        <a:spcBef>
                          <a:spcPts val="600"/>
                        </a:spcBef>
                        <a:spcAft>
                          <a:spcPts val="0"/>
                        </a:spcAft>
                      </a:pPr>
                      <a:r>
                        <a:rPr lang="fr-FR" sz="1400" b="1">
                          <a:effectLst/>
                        </a:rPr>
                        <a:t>Atriplex nummularia</a:t>
                      </a:r>
                      <a:endParaRPr lang="fr-FR" sz="1400" b="1">
                        <a:effectLst/>
                        <a:latin typeface="Times New Roman"/>
                        <a:ea typeface="Calibri"/>
                      </a:endParaRPr>
                    </a:p>
                  </a:txBody>
                  <a:tcPr marL="40780" marR="40780" marT="0" marB="0" anchor="ctr"/>
                </a:tc>
                <a:tc>
                  <a:txBody>
                    <a:bodyPr/>
                    <a:lstStyle/>
                    <a:p>
                      <a:pPr>
                        <a:lnSpc>
                          <a:spcPct val="115000"/>
                        </a:lnSpc>
                        <a:spcBef>
                          <a:spcPts val="600"/>
                        </a:spcBef>
                        <a:spcAft>
                          <a:spcPts val="0"/>
                        </a:spcAft>
                      </a:pPr>
                      <a:r>
                        <a:rPr lang="fr-FR" sz="1400" b="1">
                          <a:effectLst/>
                        </a:rPr>
                        <a:t>Small</a:t>
                      </a:r>
                      <a:endParaRPr lang="fr-FR" sz="1400" b="1">
                        <a:effectLst/>
                        <a:latin typeface="Times New Roman"/>
                        <a:ea typeface="Calibri"/>
                      </a:endParaRPr>
                    </a:p>
                  </a:txBody>
                  <a:tcPr marL="40780" marR="40780" marT="0" marB="0" anchor="ctr"/>
                </a:tc>
                <a:tc>
                  <a:txBody>
                    <a:bodyPr/>
                    <a:lstStyle/>
                    <a:p>
                      <a:pPr algn="ctr">
                        <a:lnSpc>
                          <a:spcPct val="150000"/>
                        </a:lnSpc>
                        <a:spcBef>
                          <a:spcPts val="600"/>
                        </a:spcBef>
                        <a:spcAft>
                          <a:spcPts val="600"/>
                        </a:spcAft>
                      </a:pPr>
                      <a:r>
                        <a:rPr lang="fr-FR" sz="1400" b="1">
                          <a:effectLst/>
                        </a:rPr>
                        <a:t>5</a:t>
                      </a:r>
                      <a:endParaRPr lang="fr-FR" sz="1400" b="1">
                        <a:effectLst/>
                        <a:latin typeface="Times New Roman"/>
                        <a:ea typeface="Calibri"/>
                      </a:endParaRPr>
                    </a:p>
                  </a:txBody>
                  <a:tcPr marL="40780" marR="40780" marT="0" marB="0" anchor="b"/>
                </a:tc>
                <a:tc>
                  <a:txBody>
                    <a:bodyPr/>
                    <a:lstStyle/>
                    <a:p>
                      <a:pPr algn="ctr">
                        <a:lnSpc>
                          <a:spcPct val="150000"/>
                        </a:lnSpc>
                        <a:spcBef>
                          <a:spcPts val="600"/>
                        </a:spcBef>
                        <a:spcAft>
                          <a:spcPts val="600"/>
                        </a:spcAft>
                      </a:pPr>
                      <a:r>
                        <a:rPr lang="fr-FR" sz="1400" b="1">
                          <a:effectLst/>
                        </a:rPr>
                        <a:t>18.9</a:t>
                      </a:r>
                      <a:endParaRPr lang="fr-FR" sz="1400" b="1">
                        <a:effectLst/>
                        <a:latin typeface="Times New Roman"/>
                        <a:ea typeface="Calibri"/>
                      </a:endParaRPr>
                    </a:p>
                  </a:txBody>
                  <a:tcPr marL="40780" marR="40780" marT="0" marB="0" anchor="b"/>
                </a:tc>
                <a:tc>
                  <a:txBody>
                    <a:bodyPr/>
                    <a:lstStyle/>
                    <a:p>
                      <a:pPr algn="ctr">
                        <a:lnSpc>
                          <a:spcPct val="150000"/>
                        </a:lnSpc>
                        <a:spcBef>
                          <a:spcPts val="600"/>
                        </a:spcBef>
                        <a:spcAft>
                          <a:spcPts val="600"/>
                        </a:spcAft>
                      </a:pPr>
                      <a:r>
                        <a:rPr lang="fr-FR" sz="1400" b="1">
                          <a:effectLst/>
                        </a:rPr>
                        <a:t>14.5</a:t>
                      </a:r>
                      <a:endParaRPr lang="fr-FR" sz="1400" b="1">
                        <a:effectLst/>
                        <a:latin typeface="Times New Roman"/>
                        <a:ea typeface="Calibri"/>
                      </a:endParaRPr>
                    </a:p>
                  </a:txBody>
                  <a:tcPr marL="40780" marR="40780" marT="0" marB="0" anchor="b"/>
                </a:tc>
                <a:tc>
                  <a:txBody>
                    <a:bodyPr/>
                    <a:lstStyle/>
                    <a:p>
                      <a:pPr algn="ctr">
                        <a:lnSpc>
                          <a:spcPct val="150000"/>
                        </a:lnSpc>
                        <a:spcBef>
                          <a:spcPts val="600"/>
                        </a:spcBef>
                        <a:spcAft>
                          <a:spcPts val="600"/>
                        </a:spcAft>
                      </a:pPr>
                      <a:r>
                        <a:rPr lang="fr-FR" sz="1400" b="1">
                          <a:effectLst/>
                        </a:rPr>
                        <a:t>14.3</a:t>
                      </a:r>
                      <a:endParaRPr lang="fr-FR" sz="1400" b="1">
                        <a:effectLst/>
                        <a:latin typeface="Times New Roman"/>
                        <a:ea typeface="Calibri"/>
                      </a:endParaRPr>
                    </a:p>
                  </a:txBody>
                  <a:tcPr marL="40780" marR="40780" marT="0" marB="0" anchor="b"/>
                </a:tc>
                <a:tc>
                  <a:txBody>
                    <a:bodyPr/>
                    <a:lstStyle/>
                    <a:p>
                      <a:pPr algn="ctr">
                        <a:lnSpc>
                          <a:spcPct val="150000"/>
                        </a:lnSpc>
                        <a:spcBef>
                          <a:spcPts val="600"/>
                        </a:spcBef>
                        <a:spcAft>
                          <a:spcPts val="600"/>
                        </a:spcAft>
                      </a:pPr>
                      <a:r>
                        <a:rPr lang="fr-FR" sz="1400" b="1">
                          <a:effectLst/>
                        </a:rPr>
                        <a:t>17</a:t>
                      </a:r>
                      <a:endParaRPr lang="fr-FR" sz="1400" b="1">
                        <a:effectLst/>
                        <a:latin typeface="Times New Roman"/>
                        <a:ea typeface="Calibri"/>
                      </a:endParaRPr>
                    </a:p>
                  </a:txBody>
                  <a:tcPr marL="40780" marR="40780" marT="0" marB="0" anchor="b"/>
                </a:tc>
                <a:tc>
                  <a:txBody>
                    <a:bodyPr/>
                    <a:lstStyle/>
                    <a:p>
                      <a:pPr algn="ctr">
                        <a:lnSpc>
                          <a:spcPct val="150000"/>
                        </a:lnSpc>
                        <a:spcBef>
                          <a:spcPts val="600"/>
                        </a:spcBef>
                        <a:spcAft>
                          <a:spcPts val="600"/>
                        </a:spcAft>
                      </a:pPr>
                      <a:r>
                        <a:rPr lang="fr-FR" sz="1400" b="1" dirty="0" smtClean="0">
                          <a:effectLst/>
                        </a:rPr>
                        <a:t>6,8</a:t>
                      </a:r>
                      <a:endParaRPr lang="fr-FR" sz="1400" b="1" dirty="0">
                        <a:effectLst/>
                        <a:latin typeface="Times New Roman"/>
                        <a:ea typeface="Calibri"/>
                      </a:endParaRPr>
                    </a:p>
                  </a:txBody>
                  <a:tcPr marL="40780" marR="40780" marT="0" marB="0" anchor="b"/>
                </a:tc>
              </a:tr>
              <a:tr h="176868">
                <a:tc vMerge="1">
                  <a:txBody>
                    <a:bodyPr/>
                    <a:lstStyle/>
                    <a:p>
                      <a:endParaRPr lang="fr-FR"/>
                    </a:p>
                  </a:txBody>
                  <a:tcPr/>
                </a:tc>
                <a:tc vMerge="1">
                  <a:txBody>
                    <a:bodyPr/>
                    <a:lstStyle/>
                    <a:p>
                      <a:endParaRPr lang="fr-FR"/>
                    </a:p>
                  </a:txBody>
                  <a:tcPr/>
                </a:tc>
                <a:tc>
                  <a:txBody>
                    <a:bodyPr/>
                    <a:lstStyle/>
                    <a:p>
                      <a:pPr>
                        <a:lnSpc>
                          <a:spcPct val="115000"/>
                        </a:lnSpc>
                        <a:spcBef>
                          <a:spcPts val="600"/>
                        </a:spcBef>
                        <a:spcAft>
                          <a:spcPts val="0"/>
                        </a:spcAft>
                      </a:pPr>
                      <a:r>
                        <a:rPr lang="fr-FR" sz="1400" b="1">
                          <a:effectLst/>
                        </a:rPr>
                        <a:t>Medium</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6</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34.9</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28.3</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29.7</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98</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43</a:t>
                      </a:r>
                      <a:endParaRPr lang="fr-FR" sz="1400" b="1">
                        <a:effectLst/>
                        <a:latin typeface="Times New Roman"/>
                        <a:ea typeface="Calibri"/>
                      </a:endParaRPr>
                    </a:p>
                  </a:txBody>
                  <a:tcPr marL="40780" marR="40780" marT="0" marB="0" anchor="b"/>
                </a:tc>
              </a:tr>
              <a:tr h="353736">
                <a:tc vMerge="1">
                  <a:txBody>
                    <a:bodyPr/>
                    <a:lstStyle/>
                    <a:p>
                      <a:endParaRPr lang="fr-FR"/>
                    </a:p>
                  </a:txBody>
                  <a:tcPr/>
                </a:tc>
                <a:tc vMerge="1">
                  <a:txBody>
                    <a:bodyPr/>
                    <a:lstStyle/>
                    <a:p>
                      <a:endParaRPr lang="fr-FR"/>
                    </a:p>
                  </a:txBody>
                  <a:tcPr/>
                </a:tc>
                <a:tc>
                  <a:txBody>
                    <a:bodyPr/>
                    <a:lstStyle/>
                    <a:p>
                      <a:pPr>
                        <a:lnSpc>
                          <a:spcPct val="115000"/>
                        </a:lnSpc>
                        <a:spcBef>
                          <a:spcPts val="600"/>
                        </a:spcBef>
                        <a:spcAft>
                          <a:spcPts val="0"/>
                        </a:spcAft>
                      </a:pPr>
                      <a:r>
                        <a:rPr lang="fr-FR" sz="1400" b="1">
                          <a:effectLst/>
                        </a:rPr>
                        <a:t>Large</a:t>
                      </a:r>
                      <a:endParaRPr lang="fr-FR" sz="1400" b="1">
                        <a:effectLst/>
                        <a:latin typeface="Times New Roman"/>
                        <a:ea typeface="Calibri"/>
                      </a:endParaRPr>
                    </a:p>
                  </a:txBody>
                  <a:tcPr marL="40780" marR="40780" marT="0" marB="0" anchor="ctr"/>
                </a:tc>
                <a:tc>
                  <a:txBody>
                    <a:bodyPr/>
                    <a:lstStyle/>
                    <a:p>
                      <a:pPr algn="ctr">
                        <a:lnSpc>
                          <a:spcPct val="115000"/>
                        </a:lnSpc>
                        <a:spcBef>
                          <a:spcPts val="600"/>
                        </a:spcBef>
                        <a:spcAft>
                          <a:spcPts val="600"/>
                        </a:spcAft>
                      </a:pPr>
                      <a:r>
                        <a:rPr lang="fr-FR" sz="1400" b="1">
                          <a:effectLst/>
                        </a:rPr>
                        <a:t>7</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48.3</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47.1</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a:effectLst/>
                        </a:rPr>
                        <a:t>49.3</a:t>
                      </a:r>
                      <a:endParaRPr lang="fr-FR" sz="1400" b="1">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378</a:t>
                      </a:r>
                      <a:endParaRPr lang="fr-FR" sz="1400" b="1" dirty="0">
                        <a:effectLst/>
                        <a:latin typeface="Times New Roman"/>
                        <a:ea typeface="Calibri"/>
                      </a:endParaRPr>
                    </a:p>
                  </a:txBody>
                  <a:tcPr marL="40780" marR="40780" marT="0" marB="0" anchor="b"/>
                </a:tc>
                <a:tc>
                  <a:txBody>
                    <a:bodyPr/>
                    <a:lstStyle/>
                    <a:p>
                      <a:pPr algn="ctr">
                        <a:lnSpc>
                          <a:spcPct val="115000"/>
                        </a:lnSpc>
                        <a:spcBef>
                          <a:spcPts val="600"/>
                        </a:spcBef>
                        <a:spcAft>
                          <a:spcPts val="600"/>
                        </a:spcAft>
                      </a:pPr>
                      <a:r>
                        <a:rPr lang="fr-FR" sz="1400" b="1" dirty="0">
                          <a:effectLst/>
                        </a:rPr>
                        <a:t>196.4</a:t>
                      </a:r>
                      <a:endParaRPr lang="fr-FR" sz="1400" b="1" dirty="0">
                        <a:effectLst/>
                        <a:latin typeface="Times New Roman"/>
                        <a:ea typeface="Calibri"/>
                      </a:endParaRPr>
                    </a:p>
                  </a:txBody>
                  <a:tcPr marL="40780" marR="40780" marT="0" marB="0" anchor="b"/>
                </a:tc>
              </a:tr>
            </a:tbl>
          </a:graphicData>
        </a:graphic>
      </p:graphicFrame>
      <p:sp>
        <p:nvSpPr>
          <p:cNvPr id="6" name="Rectangle 5"/>
          <p:cNvSpPr/>
          <p:nvPr/>
        </p:nvSpPr>
        <p:spPr>
          <a:xfrm>
            <a:off x="3048217" y="908443"/>
            <a:ext cx="5310336" cy="707886"/>
          </a:xfrm>
          <a:prstGeom prst="rect">
            <a:avLst/>
          </a:prstGeom>
        </p:spPr>
        <p:txBody>
          <a:bodyPr wrap="square">
            <a:spAutoFit/>
          </a:bodyPr>
          <a:lstStyle/>
          <a:p>
            <a:pPr algn="ctr"/>
            <a:r>
              <a:rPr lang="en-US" sz="2000" b="1" dirty="0"/>
              <a:t>Shrubs data for </a:t>
            </a:r>
            <a:r>
              <a:rPr lang="en-US" sz="2000" b="1" dirty="0" err="1" smtClean="0"/>
              <a:t>Atriplex</a:t>
            </a:r>
            <a:r>
              <a:rPr lang="en-US" sz="2000" b="1" dirty="0" smtClean="0"/>
              <a:t> species </a:t>
            </a:r>
            <a:r>
              <a:rPr lang="en-US" sz="2000" b="1" dirty="0"/>
              <a:t>in </a:t>
            </a:r>
            <a:r>
              <a:rPr lang="en-US" sz="2000" b="1" dirty="0" err="1"/>
              <a:t>M’sila</a:t>
            </a:r>
            <a:endParaRPr lang="fr-FR" sz="2000" dirty="0"/>
          </a:p>
        </p:txBody>
      </p:sp>
    </p:spTree>
    <p:extLst>
      <p:ext uri="{BB962C8B-B14F-4D97-AF65-F5344CB8AC3E}">
        <p14:creationId xmlns:p14="http://schemas.microsoft.com/office/powerpoint/2010/main" val="302025302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Conclusion</a:t>
            </a:r>
            <a:endParaRPr lang="fr-FR" sz="2800" dirty="0">
              <a:solidFill>
                <a:schemeClr val="accent1"/>
              </a:solidFill>
              <a:latin typeface="Arial" pitchFamily="34" charset="0"/>
              <a:cs typeface="Arial" pitchFamily="34" charset="0"/>
            </a:endParaRPr>
          </a:p>
        </p:txBody>
      </p:sp>
      <p:sp>
        <p:nvSpPr>
          <p:cNvPr id="2" name="Espace réservé du contenu 1"/>
          <p:cNvSpPr>
            <a:spLocks noGrp="1"/>
          </p:cNvSpPr>
          <p:nvPr>
            <p:ph idx="1"/>
          </p:nvPr>
        </p:nvSpPr>
        <p:spPr>
          <a:xfrm>
            <a:off x="611560" y="1268760"/>
            <a:ext cx="7467600" cy="4419600"/>
          </a:xfrm>
        </p:spPr>
        <p:txBody>
          <a:bodyPr>
            <a:normAutofit/>
          </a:bodyPr>
          <a:lstStyle/>
          <a:p>
            <a:pPr>
              <a:buFont typeface="Wingdings" panose="05000000000000000000" pitchFamily="2" charset="2"/>
              <a:buChar char="§"/>
            </a:pPr>
            <a:r>
              <a:rPr lang="en-US" sz="2400" dirty="0" err="1">
                <a:solidFill>
                  <a:schemeClr val="tx1"/>
                </a:solidFill>
                <a:latin typeface="Tahoma" panose="020B0604030504040204" pitchFamily="34" charset="0"/>
                <a:ea typeface="Tahoma" panose="020B0604030504040204" pitchFamily="34" charset="0"/>
                <a:cs typeface="Tahoma" panose="020B0604030504040204" pitchFamily="34" charset="0"/>
              </a:rPr>
              <a:t>Atriplex</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400" dirty="0" err="1">
                <a:solidFill>
                  <a:schemeClr val="tx1"/>
                </a:solidFill>
                <a:latin typeface="Tahoma" panose="020B0604030504040204" pitchFamily="34" charset="0"/>
                <a:ea typeface="Tahoma" panose="020B0604030504040204" pitchFamily="34" charset="0"/>
                <a:cs typeface="Tahoma" panose="020B0604030504040204" pitchFamily="34" charset="0"/>
              </a:rPr>
              <a:t>halimus</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offers </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the best option not only in terms of survival rate but also with respect to biomass (productivity).</a:t>
            </a:r>
            <a:endParaRPr lang="en-US" sz="2400" i="1"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
            </a:pPr>
            <a:r>
              <a:rPr lang="en-US" sz="2400" i="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Atriplex</a:t>
            </a:r>
            <a:r>
              <a:rPr lang="en-US" sz="2400" i="1"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400" i="1" dirty="0" err="1">
                <a:solidFill>
                  <a:schemeClr val="tx1"/>
                </a:solidFill>
                <a:latin typeface="Tahoma" panose="020B0604030504040204" pitchFamily="34" charset="0"/>
                <a:ea typeface="Tahoma" panose="020B0604030504040204" pitchFamily="34" charset="0"/>
                <a:cs typeface="Tahoma" panose="020B0604030504040204" pitchFamily="34" charset="0"/>
              </a:rPr>
              <a:t>halimus</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 has the highest biomass and canopy vegetation cover compared to </a:t>
            </a:r>
            <a:r>
              <a:rPr lang="en-US" sz="2400" i="1" dirty="0">
                <a:solidFill>
                  <a:schemeClr val="tx1"/>
                </a:solidFill>
                <a:latin typeface="Tahoma" panose="020B0604030504040204" pitchFamily="34" charset="0"/>
                <a:ea typeface="Tahoma" panose="020B0604030504040204" pitchFamily="34" charset="0"/>
                <a:cs typeface="Tahoma" panose="020B0604030504040204" pitchFamily="34" charset="0"/>
              </a:rPr>
              <a:t>A. </a:t>
            </a:r>
            <a:r>
              <a:rPr lang="en-US" sz="2400" i="1" dirty="0" err="1" smtClean="0">
                <a:solidFill>
                  <a:schemeClr val="tx1"/>
                </a:solidFill>
                <a:latin typeface="Tahoma" panose="020B0604030504040204" pitchFamily="34" charset="0"/>
                <a:ea typeface="Tahoma" panose="020B0604030504040204" pitchFamily="34" charset="0"/>
                <a:cs typeface="Tahoma" panose="020B0604030504040204" pitchFamily="34" charset="0"/>
              </a:rPr>
              <a:t>nummularia</a:t>
            </a:r>
            <a:r>
              <a:rPr lang="en-US"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a:t>
            </a:r>
          </a:p>
          <a:p>
            <a:pPr>
              <a:buFont typeface="Wingdings" panose="05000000000000000000" pitchFamily="2" charset="2"/>
              <a:buChar char="§"/>
            </a:pPr>
            <a:r>
              <a:rPr lang="en-US"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 </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These findings support the choice of </a:t>
            </a:r>
            <a:r>
              <a:rPr lang="en-US" sz="2400" i="1" dirty="0">
                <a:solidFill>
                  <a:schemeClr val="tx1"/>
                </a:solidFill>
                <a:latin typeface="Tahoma" panose="020B0604030504040204" pitchFamily="34" charset="0"/>
                <a:ea typeface="Tahoma" panose="020B0604030504040204" pitchFamily="34" charset="0"/>
                <a:cs typeface="Tahoma" panose="020B0604030504040204" pitchFamily="34" charset="0"/>
              </a:rPr>
              <a:t>A. </a:t>
            </a:r>
            <a:r>
              <a:rPr lang="en-US" sz="2400" i="1" dirty="0" err="1">
                <a:solidFill>
                  <a:schemeClr val="tx1"/>
                </a:solidFill>
                <a:latin typeface="Tahoma" panose="020B0604030504040204" pitchFamily="34" charset="0"/>
                <a:ea typeface="Tahoma" panose="020B0604030504040204" pitchFamily="34" charset="0"/>
                <a:cs typeface="Tahoma" panose="020B0604030504040204" pitchFamily="34" charset="0"/>
              </a:rPr>
              <a:t>halimus</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 as an </a:t>
            </a:r>
            <a:r>
              <a:rPr lang="en-US" sz="2400" dirty="0" smtClean="0">
                <a:solidFill>
                  <a:schemeClr val="tx1"/>
                </a:solidFill>
                <a:latin typeface="Tahoma" panose="020B0604030504040204" pitchFamily="34" charset="0"/>
                <a:ea typeface="Tahoma" panose="020B0604030504040204" pitchFamily="34" charset="0"/>
                <a:cs typeface="Tahoma" panose="020B0604030504040204" pitchFamily="34" charset="0"/>
              </a:rPr>
              <a:t>shrub </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species for alley cropping in </a:t>
            </a:r>
            <a:r>
              <a:rPr lang="en-US" sz="2400" dirty="0" err="1">
                <a:solidFill>
                  <a:schemeClr val="tx1"/>
                </a:solidFill>
                <a:latin typeface="Tahoma" panose="020B0604030504040204" pitchFamily="34" charset="0"/>
                <a:ea typeface="Tahoma" panose="020B0604030504040204" pitchFamily="34" charset="0"/>
                <a:cs typeface="Tahoma" panose="020B0604030504040204" pitchFamily="34" charset="0"/>
              </a:rPr>
              <a:t>Msila</a:t>
            </a:r>
            <a:r>
              <a:rPr lang="en-US" sz="2400" dirty="0">
                <a:solidFill>
                  <a:schemeClr val="tx1"/>
                </a:solidFill>
                <a:latin typeface="Tahoma" panose="020B0604030504040204" pitchFamily="34" charset="0"/>
                <a:ea typeface="Tahoma" panose="020B0604030504040204" pitchFamily="34" charset="0"/>
                <a:cs typeface="Tahoma" panose="020B0604030504040204" pitchFamily="34" charset="0"/>
              </a:rPr>
              <a:t> and similar agro-ecological sites.</a:t>
            </a:r>
            <a:r>
              <a:rPr lang="en-US" dirty="0"/>
              <a:t> </a:t>
            </a:r>
            <a:endParaRPr lang="fr-FR" dirty="0"/>
          </a:p>
          <a:p>
            <a:pPr lvl="0">
              <a:buFont typeface="Wingdings" panose="05000000000000000000" pitchFamily="2" charset="2"/>
              <a:buChar char="§"/>
            </a:pPr>
            <a:endParaRPr lang="fr-FR" dirty="0"/>
          </a:p>
        </p:txBody>
      </p:sp>
    </p:spTree>
    <p:extLst>
      <p:ext uri="{BB962C8B-B14F-4D97-AF65-F5344CB8AC3E}">
        <p14:creationId xmlns:p14="http://schemas.microsoft.com/office/powerpoint/2010/main" val="43849205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Activité 1.3.4</a:t>
            </a:r>
            <a:endParaRPr lang="fr-FR" sz="2800" dirty="0">
              <a:solidFill>
                <a:schemeClr val="accent1"/>
              </a:solidFill>
              <a:latin typeface="Arial" pitchFamily="34" charset="0"/>
              <a:cs typeface="Arial" pitchFamily="34" charset="0"/>
            </a:endParaRPr>
          </a:p>
        </p:txBody>
      </p:sp>
      <p:graphicFrame>
        <p:nvGraphicFramePr>
          <p:cNvPr id="2" name="Diagramme 1"/>
          <p:cNvGraphicFramePr/>
          <p:nvPr>
            <p:extLst>
              <p:ext uri="{D42A27DB-BD31-4B8C-83A1-F6EECF244321}">
                <p14:modId xmlns:p14="http://schemas.microsoft.com/office/powerpoint/2010/main" val="51853941"/>
              </p:ext>
            </p:extLst>
          </p:nvPr>
        </p:nvGraphicFramePr>
        <p:xfrm>
          <a:off x="323850" y="1052512"/>
          <a:ext cx="8315325" cy="1872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ZoneTexte 5"/>
          <p:cNvSpPr txBox="1"/>
          <p:nvPr/>
        </p:nvSpPr>
        <p:spPr>
          <a:xfrm>
            <a:off x="539552" y="3140968"/>
            <a:ext cx="7776864" cy="2462213"/>
          </a:xfrm>
          <a:prstGeom prst="rect">
            <a:avLst/>
          </a:prstGeom>
          <a:noFill/>
        </p:spPr>
        <p:txBody>
          <a:bodyPr wrap="square" rtlCol="0">
            <a:spAutoFit/>
          </a:bodyPr>
          <a:lstStyle/>
          <a:p>
            <a:pPr marL="342900" indent="-342900">
              <a:lnSpc>
                <a:spcPct val="150000"/>
              </a:lnSpc>
              <a:buFont typeface="Wingdings" panose="05000000000000000000" pitchFamily="2" charset="2"/>
              <a:buChar char="Ø"/>
            </a:pPr>
            <a:r>
              <a:rPr lang="fr-FR" sz="2200" dirty="0" smtClean="0">
                <a:solidFill>
                  <a:srgbClr val="000000"/>
                </a:solidFill>
              </a:rPr>
              <a:t>3 sites in M’</a:t>
            </a:r>
            <a:r>
              <a:rPr lang="fr-FR" sz="2200" dirty="0" err="1" smtClean="0">
                <a:solidFill>
                  <a:srgbClr val="000000"/>
                </a:solidFill>
              </a:rPr>
              <a:t>sila</a:t>
            </a:r>
            <a:endParaRPr lang="fr-FR" sz="2200" dirty="0" smtClean="0">
              <a:solidFill>
                <a:srgbClr val="000000"/>
              </a:solidFill>
            </a:endParaRPr>
          </a:p>
          <a:p>
            <a:pPr marL="342900" indent="-342900">
              <a:lnSpc>
                <a:spcPct val="150000"/>
              </a:lnSpc>
              <a:buFont typeface="Wingdings" panose="05000000000000000000" pitchFamily="2" charset="2"/>
              <a:buChar char="Ø"/>
            </a:pPr>
            <a:r>
              <a:rPr lang="fr-FR" sz="2200" dirty="0" err="1" smtClean="0">
                <a:solidFill>
                  <a:srgbClr val="000000"/>
                </a:solidFill>
              </a:rPr>
              <a:t>Crops</a:t>
            </a:r>
            <a:r>
              <a:rPr lang="fr-FR" sz="2200" dirty="0" smtClean="0">
                <a:solidFill>
                  <a:srgbClr val="000000"/>
                </a:solidFill>
              </a:rPr>
              <a:t> : </a:t>
            </a:r>
            <a:r>
              <a:rPr lang="fr-FR" sz="2200" dirty="0" err="1" smtClean="0">
                <a:solidFill>
                  <a:srgbClr val="000000"/>
                </a:solidFill>
              </a:rPr>
              <a:t>Wheat</a:t>
            </a:r>
            <a:endParaRPr lang="fr-FR" sz="2200" dirty="0" smtClean="0">
              <a:solidFill>
                <a:srgbClr val="000000"/>
              </a:solidFill>
            </a:endParaRPr>
          </a:p>
          <a:p>
            <a:pPr marL="342900" indent="-342900">
              <a:buFont typeface="Wingdings" panose="05000000000000000000" pitchFamily="2" charset="2"/>
              <a:buChar char="Ø"/>
            </a:pPr>
            <a:r>
              <a:rPr lang="en-US" sz="2000" dirty="0"/>
              <a:t>Treatments</a:t>
            </a:r>
            <a:endParaRPr lang="fr-FR" sz="2000" dirty="0"/>
          </a:p>
          <a:p>
            <a:pPr marL="895350" lvl="0" indent="-342900">
              <a:buFont typeface="Wingdings" panose="05000000000000000000" pitchFamily="2" charset="2"/>
              <a:buChar char="§"/>
            </a:pPr>
            <a:r>
              <a:rPr lang="fr-FR" sz="2000" dirty="0" smtClean="0"/>
              <a:t>D1: </a:t>
            </a:r>
            <a:r>
              <a:rPr lang="fr-FR" sz="2000" dirty="0" err="1" smtClean="0"/>
              <a:t>Sowing</a:t>
            </a:r>
            <a:r>
              <a:rPr lang="fr-FR" sz="2000" dirty="0" smtClean="0"/>
              <a:t> in </a:t>
            </a:r>
            <a:r>
              <a:rPr lang="fr-FR" sz="2000" dirty="0" err="1" smtClean="0"/>
              <a:t>November</a:t>
            </a:r>
            <a:endParaRPr lang="fr-FR" sz="2000" dirty="0"/>
          </a:p>
          <a:p>
            <a:pPr marL="895350" lvl="0" indent="-342900">
              <a:buFont typeface="Wingdings" panose="05000000000000000000" pitchFamily="2" charset="2"/>
              <a:buChar char="§"/>
            </a:pPr>
            <a:r>
              <a:rPr lang="fr-FR" sz="2000" dirty="0" smtClean="0"/>
              <a:t>D2</a:t>
            </a:r>
            <a:r>
              <a:rPr lang="fr-FR" sz="2000" dirty="0"/>
              <a:t> : </a:t>
            </a:r>
            <a:r>
              <a:rPr lang="fr-FR" sz="2000" dirty="0" err="1" smtClean="0"/>
              <a:t>Sowing</a:t>
            </a:r>
            <a:r>
              <a:rPr lang="fr-FR" sz="2000" dirty="0" smtClean="0"/>
              <a:t> in </a:t>
            </a:r>
            <a:r>
              <a:rPr lang="fr-FR" sz="2000" dirty="0" err="1" smtClean="0"/>
              <a:t>December</a:t>
            </a:r>
            <a:endParaRPr lang="fr-FR" sz="2000" dirty="0"/>
          </a:p>
          <a:p>
            <a:pPr marL="342900" indent="-342900">
              <a:buFont typeface="Wingdings" panose="05000000000000000000" pitchFamily="2" charset="2"/>
              <a:buChar char="Ø"/>
            </a:pPr>
            <a:endParaRPr lang="fr-FR"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3098979658"/>
              </p:ext>
            </p:extLst>
          </p:nvPr>
        </p:nvGraphicFramePr>
        <p:xfrm>
          <a:off x="611559" y="2060848"/>
          <a:ext cx="7776270" cy="3528393"/>
        </p:xfrm>
        <a:graphic>
          <a:graphicData uri="http://schemas.openxmlformats.org/drawingml/2006/table">
            <a:tbl>
              <a:tblPr firstRow="1" firstCol="1" bandRow="1">
                <a:tableStyleId>{BC89EF96-8CEA-46FF-86C4-4CE0E7609802}</a:tableStyleId>
              </a:tblPr>
              <a:tblGrid>
                <a:gridCol w="1476219"/>
                <a:gridCol w="821315"/>
                <a:gridCol w="1348053"/>
                <a:gridCol w="1234554"/>
                <a:gridCol w="1393895"/>
                <a:gridCol w="1502234"/>
              </a:tblGrid>
              <a:tr h="1223748">
                <a:tc>
                  <a:txBody>
                    <a:bodyPr/>
                    <a:lstStyle/>
                    <a:p>
                      <a:pPr algn="ctr">
                        <a:lnSpc>
                          <a:spcPct val="115000"/>
                        </a:lnSpc>
                        <a:spcAft>
                          <a:spcPts val="0"/>
                        </a:spcAft>
                      </a:pPr>
                      <a:r>
                        <a:rPr lang="fr-FR" sz="1600" dirty="0" smtClean="0">
                          <a:effectLst/>
                        </a:rPr>
                        <a:t>Farmer</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smtClean="0">
                          <a:effectLst/>
                        </a:rPr>
                        <a:t>Area (ha</a:t>
                      </a:r>
                      <a:r>
                        <a:rPr lang="fr-FR" sz="1600" dirty="0">
                          <a:effectLst/>
                        </a:rPr>
                        <a:t>)</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smtClean="0">
                          <a:effectLst/>
                        </a:rPr>
                        <a:t>Crops</a:t>
                      </a:r>
                      <a:r>
                        <a:rPr lang="fr-FR" sz="1600" dirty="0" smtClean="0">
                          <a:effectLst/>
                        </a:rPr>
                        <a:t> </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smtClean="0">
                          <a:effectLst/>
                        </a:rPr>
                        <a:t>Variety</a:t>
                      </a:r>
                      <a:r>
                        <a:rPr lang="fr-FR" sz="1600" dirty="0" smtClean="0">
                          <a:effectLst/>
                        </a:rPr>
                        <a:t> </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smtClean="0">
                          <a:effectLst/>
                        </a:rPr>
                        <a:t>Date 1 </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smtClean="0">
                          <a:effectLst/>
                        </a:rPr>
                        <a:t>Date 2</a:t>
                      </a:r>
                      <a:endParaRPr lang="fr-FR" sz="1600" dirty="0">
                        <a:solidFill>
                          <a:srgbClr val="000000"/>
                        </a:solidFill>
                        <a:effectLst/>
                        <a:latin typeface="Calibri"/>
                        <a:ea typeface="Calibri"/>
                        <a:cs typeface="Times New Roman"/>
                      </a:endParaRPr>
                    </a:p>
                  </a:txBody>
                  <a:tcPr marL="44446" marR="44446" marT="0" marB="0" anchor="ctr"/>
                </a:tc>
              </a:tr>
              <a:tr h="768215">
                <a:tc>
                  <a:txBody>
                    <a:bodyPr/>
                    <a:lstStyle/>
                    <a:p>
                      <a:pPr algn="ctr">
                        <a:lnSpc>
                          <a:spcPct val="115000"/>
                        </a:lnSpc>
                        <a:spcAft>
                          <a:spcPts val="0"/>
                        </a:spcAft>
                      </a:pPr>
                      <a:r>
                        <a:rPr lang="fr-FR" sz="1600" dirty="0" err="1">
                          <a:effectLst/>
                        </a:rPr>
                        <a:t>Ghayat</a:t>
                      </a:r>
                      <a:r>
                        <a:rPr lang="fr-FR" sz="1600" dirty="0">
                          <a:effectLst/>
                        </a:rPr>
                        <a:t> </a:t>
                      </a:r>
                      <a:r>
                        <a:rPr lang="fr-FR" sz="1600" dirty="0" err="1">
                          <a:effectLst/>
                        </a:rPr>
                        <a:t>smail</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smtClean="0">
                          <a:effectLst/>
                        </a:rPr>
                        <a:t>Wheat</a:t>
                      </a:r>
                      <a:r>
                        <a:rPr lang="fr-FR" sz="1600" dirty="0" smtClean="0">
                          <a:effectLst/>
                        </a:rPr>
                        <a:t> </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a:effectLst/>
                        </a:rPr>
                        <a:t>Bousselam</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a:effectLst/>
                        </a:rPr>
                        <a:t>10/11/2014</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17/12/2014</a:t>
                      </a:r>
                      <a:endParaRPr lang="fr-FR" sz="1600">
                        <a:solidFill>
                          <a:srgbClr val="000000"/>
                        </a:solidFill>
                        <a:effectLst/>
                        <a:latin typeface="Calibri"/>
                        <a:ea typeface="Calibri"/>
                        <a:cs typeface="Times New Roman"/>
                      </a:endParaRPr>
                    </a:p>
                  </a:txBody>
                  <a:tcPr marL="44446" marR="44446" marT="0" marB="0" anchor="ctr"/>
                </a:tc>
              </a:tr>
              <a:tr h="768215">
                <a:tc>
                  <a:txBody>
                    <a:bodyPr/>
                    <a:lstStyle/>
                    <a:p>
                      <a:pPr algn="ctr">
                        <a:lnSpc>
                          <a:spcPct val="115000"/>
                        </a:lnSpc>
                        <a:spcAft>
                          <a:spcPts val="0"/>
                        </a:spcAft>
                      </a:pPr>
                      <a:r>
                        <a:rPr lang="fr-FR" sz="1600" dirty="0" err="1" smtClean="0">
                          <a:effectLst/>
                        </a:rPr>
                        <a:t>Kerfa</a:t>
                      </a:r>
                      <a:r>
                        <a:rPr lang="fr-FR" sz="1600" dirty="0" smtClean="0">
                          <a:effectLst/>
                        </a:rPr>
                        <a:t> </a:t>
                      </a:r>
                      <a:r>
                        <a:rPr lang="fr-FR" sz="1600" dirty="0" err="1" smtClean="0">
                          <a:effectLst/>
                        </a:rPr>
                        <a:t>rabeh</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smtClean="0">
                          <a:effectLst/>
                        </a:rPr>
                        <a:t>Wheat</a:t>
                      </a:r>
                      <a:r>
                        <a:rPr lang="fr-FR" sz="1600" dirty="0" smtClean="0">
                          <a:effectLst/>
                        </a:rPr>
                        <a:t> </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Bousselam</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10/11/2014</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a:effectLst/>
                        </a:rPr>
                        <a:t>17/12/2014</a:t>
                      </a:r>
                      <a:endParaRPr lang="fr-FR" sz="1600" dirty="0">
                        <a:solidFill>
                          <a:srgbClr val="000000"/>
                        </a:solidFill>
                        <a:effectLst/>
                        <a:latin typeface="Calibri"/>
                        <a:ea typeface="Calibri"/>
                        <a:cs typeface="Times New Roman"/>
                      </a:endParaRPr>
                    </a:p>
                  </a:txBody>
                  <a:tcPr marL="44446" marR="44446" marT="0" marB="0" anchor="ctr"/>
                </a:tc>
              </a:tr>
              <a:tr h="768215">
                <a:tc>
                  <a:txBody>
                    <a:bodyPr/>
                    <a:lstStyle/>
                    <a:p>
                      <a:pPr algn="ctr">
                        <a:lnSpc>
                          <a:spcPct val="115000"/>
                        </a:lnSpc>
                        <a:spcAft>
                          <a:spcPts val="0"/>
                        </a:spcAft>
                      </a:pPr>
                      <a:r>
                        <a:rPr lang="fr-FR" sz="1600" dirty="0" err="1" smtClean="0">
                          <a:effectLst/>
                        </a:rPr>
                        <a:t>Belbey</a:t>
                      </a:r>
                      <a:r>
                        <a:rPr lang="fr-FR" sz="1600" dirty="0" smtClean="0">
                          <a:effectLst/>
                        </a:rPr>
                        <a:t> </a:t>
                      </a:r>
                      <a:r>
                        <a:rPr lang="fr-FR" sz="1600" dirty="0" err="1" smtClean="0">
                          <a:effectLst/>
                        </a:rPr>
                        <a:t>aissa</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err="1" smtClean="0">
                          <a:solidFill>
                            <a:srgbClr val="000000"/>
                          </a:solidFill>
                          <a:effectLst/>
                          <a:latin typeface="Calibri"/>
                          <a:ea typeface="Calibri"/>
                          <a:cs typeface="Times New Roman"/>
                        </a:rPr>
                        <a:t>Wheat</a:t>
                      </a:r>
                      <a:endParaRPr lang="fr-FR" sz="1600" dirty="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Bousselam</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a:effectLst/>
                        </a:rPr>
                        <a:t>10/11/2014</a:t>
                      </a:r>
                      <a:endParaRPr lang="fr-FR" sz="1600">
                        <a:solidFill>
                          <a:srgbClr val="000000"/>
                        </a:solidFill>
                        <a:effectLst/>
                        <a:latin typeface="Calibri"/>
                        <a:ea typeface="Calibri"/>
                        <a:cs typeface="Times New Roman"/>
                      </a:endParaRPr>
                    </a:p>
                  </a:txBody>
                  <a:tcPr marL="44446" marR="44446" marT="0" marB="0" anchor="ctr"/>
                </a:tc>
                <a:tc>
                  <a:txBody>
                    <a:bodyPr/>
                    <a:lstStyle/>
                    <a:p>
                      <a:pPr algn="ctr">
                        <a:lnSpc>
                          <a:spcPct val="115000"/>
                        </a:lnSpc>
                        <a:spcAft>
                          <a:spcPts val="0"/>
                        </a:spcAft>
                      </a:pPr>
                      <a:r>
                        <a:rPr lang="fr-FR" sz="1600" dirty="0">
                          <a:effectLst/>
                        </a:rPr>
                        <a:t>17/12/2014</a:t>
                      </a:r>
                      <a:endParaRPr lang="fr-FR" sz="1600" dirty="0">
                        <a:solidFill>
                          <a:srgbClr val="000000"/>
                        </a:solidFill>
                        <a:effectLst/>
                        <a:latin typeface="Calibri"/>
                        <a:ea typeface="Calibri"/>
                        <a:cs typeface="Times New Roman"/>
                      </a:endParaRPr>
                    </a:p>
                  </a:txBody>
                  <a:tcPr marL="44446" marR="44446" marT="0" marB="0" anchor="ctr"/>
                </a:tc>
              </a:tr>
            </a:tbl>
          </a:graphicData>
        </a:graphic>
      </p:graphicFrame>
      <p:sp>
        <p:nvSpPr>
          <p:cNvPr id="4" name="ZoneTexte 3"/>
          <p:cNvSpPr txBox="1"/>
          <p:nvPr/>
        </p:nvSpPr>
        <p:spPr>
          <a:xfrm>
            <a:off x="1043608" y="1124744"/>
            <a:ext cx="3744416" cy="461665"/>
          </a:xfrm>
          <a:prstGeom prst="rect">
            <a:avLst/>
          </a:prstGeom>
          <a:noFill/>
        </p:spPr>
        <p:txBody>
          <a:bodyPr wrap="square" rtlCol="0">
            <a:spAutoFit/>
          </a:bodyPr>
          <a:lstStyle/>
          <a:p>
            <a:r>
              <a:rPr lang="fr-FR" dirty="0" err="1" smtClean="0"/>
              <a:t>Implementation</a:t>
            </a:r>
            <a:r>
              <a:rPr lang="fr-FR" dirty="0" smtClean="0"/>
              <a:t> trials</a:t>
            </a:r>
            <a:endParaRPr lang="fr-FR" dirty="0"/>
          </a:p>
        </p:txBody>
      </p:sp>
    </p:spTree>
    <p:extLst>
      <p:ext uri="{BB962C8B-B14F-4D97-AF65-F5344CB8AC3E}">
        <p14:creationId xmlns:p14="http://schemas.microsoft.com/office/powerpoint/2010/main" val="206116831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2" name="Espace réservé du contenu 1"/>
          <p:cNvSpPr>
            <a:spLocks noGrp="1"/>
          </p:cNvSpPr>
          <p:nvPr>
            <p:ph idx="1"/>
          </p:nvPr>
        </p:nvSpPr>
        <p:spPr>
          <a:xfrm>
            <a:off x="467544" y="4581128"/>
            <a:ext cx="8424936" cy="2016224"/>
          </a:xfrm>
        </p:spPr>
        <p:txBody>
          <a:bodyPr>
            <a:normAutofit/>
          </a:bodyPr>
          <a:lstStyle/>
          <a:p>
            <a:pPr>
              <a:buFont typeface="Wingdings" panose="05000000000000000000" pitchFamily="2" charset="2"/>
              <a:buChar char="§"/>
            </a:pPr>
            <a:r>
              <a:rPr lang="en-US"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The </a:t>
            </a:r>
            <a:r>
              <a:rPr lang="en-US" sz="2200" dirty="0">
                <a:solidFill>
                  <a:schemeClr val="tx1"/>
                </a:solidFill>
                <a:latin typeface="Tahoma" panose="020B0604030504040204" pitchFamily="34" charset="0"/>
                <a:ea typeface="Tahoma" panose="020B0604030504040204" pitchFamily="34" charset="0"/>
                <a:cs typeface="Tahoma" panose="020B0604030504040204" pitchFamily="34" charset="0"/>
              </a:rPr>
              <a:t>best yield has been obtained when we sow at November (up to 4900 kg/ha of grain yield). </a:t>
            </a:r>
            <a:endParaRPr lang="en-US" sz="2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2200" dirty="0" smtClean="0">
              <a:solidFill>
                <a:schemeClr val="tx1"/>
              </a:solidFill>
              <a:latin typeface="Tahoma" panose="020B0604030504040204" pitchFamily="34" charset="0"/>
              <a:ea typeface="Tahoma" panose="020B0604030504040204" pitchFamily="34" charset="0"/>
              <a:cs typeface="Tahoma" panose="020B0604030504040204" pitchFamily="34" charset="0"/>
            </a:endParaRPr>
          </a:p>
          <a:p>
            <a:pPr>
              <a:buFont typeface="Wingdings" panose="05000000000000000000" pitchFamily="2" charset="2"/>
              <a:buChar char="§"/>
            </a:pPr>
            <a:r>
              <a:rPr lang="en-US" sz="2200" dirty="0" smtClean="0">
                <a:solidFill>
                  <a:schemeClr val="tx1"/>
                </a:solidFill>
                <a:latin typeface="Tahoma" panose="020B0604030504040204" pitchFamily="34" charset="0"/>
                <a:ea typeface="Tahoma" panose="020B0604030504040204" pitchFamily="34" charset="0"/>
                <a:cs typeface="Tahoma" panose="020B0604030504040204" pitchFamily="34" charset="0"/>
              </a:rPr>
              <a:t>When </a:t>
            </a:r>
            <a:r>
              <a:rPr lang="en-US" sz="2200" dirty="0">
                <a:solidFill>
                  <a:schemeClr val="tx1"/>
                </a:solidFill>
                <a:latin typeface="Tahoma" panose="020B0604030504040204" pitchFamily="34" charset="0"/>
                <a:ea typeface="Tahoma" panose="020B0604030504040204" pitchFamily="34" charset="0"/>
                <a:cs typeface="Tahoma" panose="020B0604030504040204" pitchFamily="34" charset="0"/>
              </a:rPr>
              <a:t>sowing is delayed until December, 1000 to 1300 kg/ha in grain yield are lost.</a:t>
            </a:r>
            <a:endParaRPr lang="fr-FR" sz="2200" dirty="0">
              <a:solidFill>
                <a:schemeClr val="tx1"/>
              </a:solidFill>
              <a:latin typeface="Tahoma" panose="020B0604030504040204" pitchFamily="34" charset="0"/>
              <a:ea typeface="Tahoma" panose="020B0604030504040204" pitchFamily="34" charset="0"/>
              <a:cs typeface="Tahoma" panose="020B0604030504040204" pitchFamily="34" charset="0"/>
            </a:endParaRPr>
          </a:p>
          <a:p>
            <a:pPr marL="0" indent="0" fontAlgn="auto">
              <a:spcAft>
                <a:spcPts val="0"/>
              </a:spcAft>
              <a:buNone/>
              <a:defRPr/>
            </a:pPr>
            <a:endParaRPr lang="fr-FR" sz="1600" dirty="0"/>
          </a:p>
          <a:p>
            <a:endParaRPr lang="fr-FR" dirty="0"/>
          </a:p>
        </p:txBody>
      </p:sp>
      <p:graphicFrame>
        <p:nvGraphicFramePr>
          <p:cNvPr id="6" name="Graphique 5"/>
          <p:cNvGraphicFramePr/>
          <p:nvPr>
            <p:extLst>
              <p:ext uri="{D42A27DB-BD31-4B8C-83A1-F6EECF244321}">
                <p14:modId xmlns:p14="http://schemas.microsoft.com/office/powerpoint/2010/main" val="1852730855"/>
              </p:ext>
            </p:extLst>
          </p:nvPr>
        </p:nvGraphicFramePr>
        <p:xfrm>
          <a:off x="1691680" y="1052736"/>
          <a:ext cx="5400600" cy="331236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4023544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Activité 1.3.2</a:t>
            </a:r>
            <a:endParaRPr lang="fr-FR" sz="2800" dirty="0">
              <a:solidFill>
                <a:schemeClr val="accent1"/>
              </a:solidFill>
              <a:latin typeface="Arial" pitchFamily="34" charset="0"/>
              <a:cs typeface="Arial" pitchFamily="34" charset="0"/>
            </a:endParaRPr>
          </a:p>
        </p:txBody>
      </p:sp>
      <p:pic>
        <p:nvPicPr>
          <p:cNvPr id="15362" name="Picture 2" descr="C:\documents\projet CLCA\mission avril 2015\22AVRIL2015\Kerfa\DSCN582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p:cNvSpPr txBox="1"/>
          <p:nvPr/>
        </p:nvSpPr>
        <p:spPr>
          <a:xfrm>
            <a:off x="1043608" y="548680"/>
            <a:ext cx="2232248" cy="461665"/>
          </a:xfrm>
          <a:prstGeom prst="rect">
            <a:avLst/>
          </a:prstGeom>
          <a:noFill/>
        </p:spPr>
        <p:txBody>
          <a:bodyPr wrap="square" rtlCol="0">
            <a:spAutoFit/>
          </a:bodyPr>
          <a:lstStyle/>
          <a:p>
            <a:r>
              <a:rPr lang="fr-FR" dirty="0" err="1" smtClean="0"/>
              <a:t>Kerfa</a:t>
            </a:r>
            <a:endParaRPr lang="fr-FR" dirty="0"/>
          </a:p>
        </p:txBody>
      </p:sp>
    </p:spTree>
    <p:extLst>
      <p:ext uri="{BB962C8B-B14F-4D97-AF65-F5344CB8AC3E}">
        <p14:creationId xmlns:p14="http://schemas.microsoft.com/office/powerpoint/2010/main" val="168595426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5" name="Picture 3" descr="C:\documents\DCIM\MISSION 22.23.AVRIL2015\22AVRIL2015\ghiat smail\DSCN59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323528" y="476672"/>
            <a:ext cx="8208912" cy="1200329"/>
          </a:xfrm>
          <a:prstGeom prst="rect">
            <a:avLst/>
          </a:prstGeom>
          <a:noFill/>
        </p:spPr>
        <p:txBody>
          <a:bodyPr wrap="square" rtlCol="0">
            <a:spAutoFit/>
          </a:bodyPr>
          <a:lstStyle/>
          <a:p>
            <a:r>
              <a:rPr lang="fr-FR" dirty="0" err="1" smtClean="0">
                <a:solidFill>
                  <a:srgbClr val="000000"/>
                </a:solidFill>
              </a:rPr>
              <a:t>Ghyate</a:t>
            </a:r>
            <a:r>
              <a:rPr lang="fr-FR" dirty="0" smtClean="0">
                <a:solidFill>
                  <a:srgbClr val="000000"/>
                </a:solidFill>
              </a:rPr>
              <a:t> </a:t>
            </a:r>
            <a:r>
              <a:rPr lang="fr-FR" dirty="0" err="1" smtClean="0">
                <a:solidFill>
                  <a:srgbClr val="000000"/>
                </a:solidFill>
              </a:rPr>
              <a:t>Smail</a:t>
            </a:r>
            <a:r>
              <a:rPr lang="fr-FR" dirty="0" smtClean="0">
                <a:solidFill>
                  <a:srgbClr val="000000"/>
                </a:solidFill>
              </a:rPr>
              <a:t> – </a:t>
            </a:r>
          </a:p>
          <a:p>
            <a:r>
              <a:rPr lang="en-US" dirty="0" smtClean="0"/>
              <a:t>The </a:t>
            </a:r>
            <a:r>
              <a:rPr lang="en-US" dirty="0"/>
              <a:t>plot </a:t>
            </a:r>
            <a:r>
              <a:rPr lang="en-US" dirty="0" smtClean="0"/>
              <a:t>were </a:t>
            </a:r>
            <a:r>
              <a:rPr lang="en-US" dirty="0"/>
              <a:t>grazed 40 days after sowing without our agreement.</a:t>
            </a:r>
            <a:endParaRPr lang="fr-FR" dirty="0">
              <a:solidFill>
                <a:srgbClr val="000000"/>
              </a:solidFill>
            </a:endParaRPr>
          </a:p>
        </p:txBody>
      </p:sp>
      <p:sp>
        <p:nvSpPr>
          <p:cNvPr id="2" name="Ellipse 1"/>
          <p:cNvSpPr/>
          <p:nvPr/>
        </p:nvSpPr>
        <p:spPr>
          <a:xfrm>
            <a:off x="3563888" y="5013176"/>
            <a:ext cx="3384376" cy="1944216"/>
          </a:xfrm>
          <a:prstGeom prst="ellipse">
            <a:avLst/>
          </a:prstGeom>
          <a:noFill/>
          <a:ln w="3810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680515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346886961"/>
              </p:ext>
            </p:extLst>
          </p:nvPr>
        </p:nvGraphicFramePr>
        <p:xfrm>
          <a:off x="323527" y="260649"/>
          <a:ext cx="8712969" cy="6281383"/>
        </p:xfrm>
        <a:graphic>
          <a:graphicData uri="http://schemas.openxmlformats.org/drawingml/2006/table">
            <a:tbl>
              <a:tblPr/>
              <a:tblGrid>
                <a:gridCol w="1604182"/>
                <a:gridCol w="1286968"/>
                <a:gridCol w="781259"/>
                <a:gridCol w="706379"/>
                <a:gridCol w="203092"/>
                <a:gridCol w="1428619"/>
                <a:gridCol w="1141041"/>
                <a:gridCol w="1561429"/>
              </a:tblGrid>
              <a:tr h="420624">
                <a:tc>
                  <a:txBody>
                    <a:bodyPr/>
                    <a:lstStyle/>
                    <a:p>
                      <a:pPr>
                        <a:lnSpc>
                          <a:spcPct val="115000"/>
                        </a:lnSpc>
                      </a:pPr>
                      <a:endParaRPr lang="fr-FR" sz="1400" dirty="0">
                        <a:latin typeface="Calibri"/>
                      </a:endParaRPr>
                    </a:p>
                  </a:txBody>
                  <a:tcPr marL="10872" marR="10872"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gridSpan="4">
                  <a:txBody>
                    <a:bodyPr/>
                    <a:lstStyle/>
                    <a:p>
                      <a:pPr algn="ctr">
                        <a:lnSpc>
                          <a:spcPct val="115000"/>
                        </a:lnSpc>
                        <a:spcAft>
                          <a:spcPts val="0"/>
                        </a:spcAft>
                      </a:pPr>
                      <a:r>
                        <a:rPr lang="fr-FR" sz="1200" b="1">
                          <a:solidFill>
                            <a:srgbClr val="000000"/>
                          </a:solidFill>
                          <a:latin typeface="Arial"/>
                          <a:ea typeface="Times New Roman"/>
                          <a:cs typeface="Arial"/>
                        </a:rPr>
                        <a:t>Sowing date 1: 10/11/2014</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dirty="0" err="1">
                          <a:solidFill>
                            <a:srgbClr val="000000"/>
                          </a:solidFill>
                          <a:latin typeface="Arial"/>
                          <a:ea typeface="Times New Roman"/>
                          <a:cs typeface="Arial"/>
                        </a:rPr>
                        <a:t>Sowing</a:t>
                      </a:r>
                      <a:r>
                        <a:rPr lang="fr-FR" sz="1200" b="1" dirty="0">
                          <a:solidFill>
                            <a:srgbClr val="000000"/>
                          </a:solidFill>
                          <a:latin typeface="Arial"/>
                          <a:ea typeface="Times New Roman"/>
                          <a:cs typeface="Arial"/>
                        </a:rPr>
                        <a:t> date 2: 17/12/2014</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r>
              <a:tr h="461711">
                <a:tc>
                  <a:txBody>
                    <a:bodyPr/>
                    <a:lstStyle/>
                    <a:p>
                      <a:pPr>
                        <a:lnSpc>
                          <a:spcPct val="115000"/>
                        </a:lnSpc>
                        <a:spcAft>
                          <a:spcPts val="0"/>
                        </a:spcAft>
                      </a:pPr>
                      <a:r>
                        <a:rPr lang="fr-FR" sz="1200" b="1" dirty="0" err="1">
                          <a:solidFill>
                            <a:srgbClr val="000000"/>
                          </a:solidFill>
                          <a:latin typeface="Arial"/>
                          <a:ea typeface="Times New Roman"/>
                          <a:cs typeface="Arial"/>
                        </a:rPr>
                        <a:t>Costs</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dirty="0">
                          <a:solidFill>
                            <a:srgbClr val="000000"/>
                          </a:solidFill>
                          <a:latin typeface="Arial"/>
                          <a:ea typeface="Times New Roman"/>
                          <a:cs typeface="Arial"/>
                        </a:rPr>
                        <a:t>Supply</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dirty="0">
                          <a:solidFill>
                            <a:srgbClr val="000000"/>
                          </a:solidFill>
                          <a:latin typeface="Arial"/>
                          <a:ea typeface="Times New Roman"/>
                          <a:cs typeface="Arial"/>
                        </a:rPr>
                        <a:t>Labor</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baseline="30000" dirty="0" err="1">
                          <a:solidFill>
                            <a:srgbClr val="000000"/>
                          </a:solidFill>
                          <a:latin typeface="Arial"/>
                          <a:ea typeface="Times New Roman"/>
                          <a:cs typeface="Arial"/>
                        </a:rPr>
                        <a:t>Operationcosts</a:t>
                      </a:r>
                      <a:r>
                        <a:rPr lang="fr-FR" sz="1200" b="1" baseline="30000" dirty="0">
                          <a:solidFill>
                            <a:srgbClr val="000000"/>
                          </a:solidFill>
                          <a:latin typeface="Arial"/>
                          <a:ea typeface="Times New Roman"/>
                          <a:cs typeface="Arial"/>
                        </a:rPr>
                        <a:t> (DZD)</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baseline="30000" dirty="0">
                          <a:solidFill>
                            <a:srgbClr val="000000"/>
                          </a:solidFill>
                          <a:latin typeface="Arial"/>
                          <a:ea typeface="Times New Roman"/>
                          <a:cs typeface="Arial"/>
                        </a:rPr>
                        <a:t>Supply</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dirty="0">
                          <a:solidFill>
                            <a:srgbClr val="000000"/>
                          </a:solidFill>
                          <a:latin typeface="Arial"/>
                          <a:ea typeface="Times New Roman"/>
                          <a:cs typeface="Arial"/>
                        </a:rPr>
                        <a:t>Labor</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dirty="0" err="1">
                          <a:solidFill>
                            <a:srgbClr val="000000"/>
                          </a:solidFill>
                          <a:latin typeface="Arial"/>
                          <a:ea typeface="Times New Roman"/>
                          <a:cs typeface="Arial"/>
                        </a:rPr>
                        <a:t>Operationcosts</a:t>
                      </a:r>
                      <a:r>
                        <a:rPr lang="fr-FR" sz="1200" b="1" baseline="30000" dirty="0">
                          <a:solidFill>
                            <a:srgbClr val="000000"/>
                          </a:solidFill>
                          <a:latin typeface="Arial"/>
                          <a:ea typeface="Times New Roman"/>
                          <a:cs typeface="Arial"/>
                        </a:rPr>
                        <a:t> (DZD)</a:t>
                      </a:r>
                      <a:endParaRPr lang="fr-FR" sz="1400" dirty="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492">
                <a:tc>
                  <a:txBody>
                    <a:bodyPr/>
                    <a:lstStyle/>
                    <a:p>
                      <a:pPr>
                        <a:lnSpc>
                          <a:spcPct val="115000"/>
                        </a:lnSpc>
                        <a:spcAft>
                          <a:spcPts val="0"/>
                        </a:spcAft>
                      </a:pPr>
                      <a:r>
                        <a:rPr lang="fr-FR" sz="1200">
                          <a:solidFill>
                            <a:srgbClr val="000000"/>
                          </a:solidFill>
                          <a:latin typeface="Arial"/>
                          <a:ea typeface="Times New Roman"/>
                          <a:cs typeface="Arial"/>
                        </a:rPr>
                        <a:t>Sowing</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6 423,30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2 000,00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8 423,30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6 423,30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2 000,00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8 423,30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7461">
                <a:tc>
                  <a:txBody>
                    <a:bodyPr/>
                    <a:lstStyle/>
                    <a:p>
                      <a:pPr>
                        <a:lnSpc>
                          <a:spcPct val="115000"/>
                        </a:lnSpc>
                        <a:spcAft>
                          <a:spcPts val="0"/>
                        </a:spcAft>
                      </a:pPr>
                      <a:r>
                        <a:rPr lang="fr-FR" sz="1200">
                          <a:solidFill>
                            <a:srgbClr val="000000"/>
                          </a:solidFill>
                          <a:latin typeface="Arial"/>
                          <a:ea typeface="Times New Roman"/>
                          <a:cs typeface="Arial"/>
                        </a:rPr>
                        <a:t>Weed control</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8 542,20</a:t>
                      </a:r>
                      <a:endParaRPr lang="fr-FR" sz="1400">
                        <a:latin typeface="Calibri"/>
                        <a:ea typeface="Times New Roman"/>
                        <a:cs typeface="Arial"/>
                      </a:endParaRPr>
                    </a:p>
                  </a:txBody>
                  <a:tcPr marL="10872" marR="10872" marT="0"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1 200,00</a:t>
                      </a:r>
                      <a:endParaRPr lang="fr-FR" sz="1400">
                        <a:latin typeface="Calibri"/>
                        <a:ea typeface="Times New Roman"/>
                        <a:cs typeface="Arial"/>
                      </a:endParaRPr>
                    </a:p>
                  </a:txBody>
                  <a:tcPr marL="10872" marR="10872"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9 742,20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8 542,20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1 200,00</a:t>
                      </a:r>
                      <a:endParaRPr lang="fr-FR" sz="1400">
                        <a:latin typeface="Calibri"/>
                        <a:ea typeface="Times New Roman"/>
                        <a:cs typeface="Arial"/>
                      </a:endParaRPr>
                    </a:p>
                  </a:txBody>
                  <a:tcPr marL="10872" marR="10872" marT="0"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9 742,20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0116">
                <a:tc>
                  <a:txBody>
                    <a:bodyPr/>
                    <a:lstStyle/>
                    <a:p>
                      <a:pPr>
                        <a:lnSpc>
                          <a:spcPct val="115000"/>
                        </a:lnSpc>
                        <a:spcAft>
                          <a:spcPts val="0"/>
                        </a:spcAft>
                      </a:pPr>
                      <a:r>
                        <a:rPr lang="fr-FR" sz="1200">
                          <a:solidFill>
                            <a:srgbClr val="000000"/>
                          </a:solidFill>
                          <a:latin typeface="Arial"/>
                          <a:ea typeface="Times New Roman"/>
                          <a:cs typeface="Arial"/>
                        </a:rPr>
                        <a:t>Fertilisation</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10 041,10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10 641,10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10 041,10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600,00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10 641,10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7085">
                <a:tc>
                  <a:txBody>
                    <a:bodyPr/>
                    <a:lstStyle/>
                    <a:p>
                      <a:pPr>
                        <a:lnSpc>
                          <a:spcPct val="115000"/>
                        </a:lnSpc>
                        <a:spcAft>
                          <a:spcPts val="0"/>
                        </a:spcAft>
                      </a:pPr>
                      <a:r>
                        <a:rPr lang="fr-FR" sz="1200">
                          <a:solidFill>
                            <a:srgbClr val="000000"/>
                          </a:solidFill>
                          <a:latin typeface="Arial"/>
                          <a:ea typeface="Times New Roman"/>
                          <a:cs typeface="Arial"/>
                        </a:rPr>
                        <a:t>Irrigation</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8 184,40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11 000,00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19 184,40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8 184,40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11 000,00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19 184,40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616">
                <a:tc>
                  <a:txBody>
                    <a:bodyPr/>
                    <a:lstStyle/>
                    <a:p>
                      <a:pPr>
                        <a:lnSpc>
                          <a:spcPct val="115000"/>
                        </a:lnSpc>
                        <a:spcAft>
                          <a:spcPts val="0"/>
                        </a:spcAft>
                      </a:pPr>
                      <a:r>
                        <a:rPr lang="fr-FR" sz="1200">
                          <a:solidFill>
                            <a:srgbClr val="000000"/>
                          </a:solidFill>
                          <a:latin typeface="Arial"/>
                          <a:ea typeface="Times New Roman"/>
                          <a:cs typeface="Arial"/>
                        </a:rPr>
                        <a:t>Harvest</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219,20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13 400,00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13 619,20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219,20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11 900,00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12 119,20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3833">
                <a:tc>
                  <a:txBody>
                    <a:bodyPr/>
                    <a:lstStyle/>
                    <a:p>
                      <a:pPr>
                        <a:lnSpc>
                          <a:spcPct val="115000"/>
                        </a:lnSpc>
                        <a:spcAft>
                          <a:spcPts val="0"/>
                        </a:spcAft>
                      </a:pPr>
                      <a:r>
                        <a:rPr lang="fr-FR" sz="1200" dirty="0" smtClean="0">
                          <a:solidFill>
                            <a:srgbClr val="000000"/>
                          </a:solidFill>
                          <a:latin typeface="Arial"/>
                          <a:ea typeface="Times New Roman"/>
                          <a:cs typeface="Arial"/>
                        </a:rPr>
                        <a:t>Transportation</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191,80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991,80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191,80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991,80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6800">
                <a:tc>
                  <a:txBody>
                    <a:bodyPr/>
                    <a:lstStyle/>
                    <a:p>
                      <a:pPr>
                        <a:lnSpc>
                          <a:spcPct val="115000"/>
                        </a:lnSpc>
                        <a:spcAft>
                          <a:spcPts val="0"/>
                        </a:spcAft>
                      </a:pPr>
                      <a:r>
                        <a:rPr lang="fr-FR" sz="1200" b="1">
                          <a:solidFill>
                            <a:srgbClr val="000000"/>
                          </a:solidFill>
                          <a:latin typeface="Arial"/>
                          <a:ea typeface="Times New Roman"/>
                          <a:cs typeface="Arial"/>
                        </a:rPr>
                        <a:t> Total Costs (CT)</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200" b="1">
                          <a:solidFill>
                            <a:srgbClr val="000000"/>
                          </a:solidFill>
                          <a:latin typeface="Arial"/>
                          <a:ea typeface="Times New Roman"/>
                          <a:cs typeface="Arial"/>
                        </a:rPr>
                        <a:t>33 602,00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200" b="1">
                          <a:solidFill>
                            <a:srgbClr val="000000"/>
                          </a:solidFill>
                          <a:latin typeface="Arial"/>
                          <a:ea typeface="Times New Roman"/>
                          <a:cs typeface="Arial"/>
                        </a:rPr>
                        <a:t>29 000,00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gridSpan="2">
                  <a:txBody>
                    <a:bodyPr/>
                    <a:lstStyle/>
                    <a:p>
                      <a:pPr algn="ctr">
                        <a:lnSpc>
                          <a:spcPct val="115000"/>
                        </a:lnSpc>
                        <a:spcAft>
                          <a:spcPts val="0"/>
                        </a:spcAft>
                      </a:pPr>
                      <a:r>
                        <a:rPr lang="fr-FR" sz="1200" b="1" dirty="0">
                          <a:solidFill>
                            <a:srgbClr val="000000"/>
                          </a:solidFill>
                          <a:latin typeface="Arial"/>
                          <a:ea typeface="Times New Roman"/>
                          <a:cs typeface="Arial"/>
                        </a:rPr>
                        <a:t>62 </a:t>
                      </a:r>
                      <a:r>
                        <a:rPr lang="fr-FR" sz="1200" b="1" dirty="0" smtClean="0">
                          <a:solidFill>
                            <a:srgbClr val="000000"/>
                          </a:solidFill>
                          <a:latin typeface="Arial"/>
                          <a:ea typeface="Times New Roman"/>
                          <a:cs typeface="Arial"/>
                        </a:rPr>
                        <a:t>6020</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a:txBody>
                    <a:bodyPr/>
                    <a:lstStyle/>
                    <a:p>
                      <a:pPr algn="ctr">
                        <a:lnSpc>
                          <a:spcPct val="115000"/>
                        </a:lnSpc>
                        <a:spcAft>
                          <a:spcPts val="0"/>
                        </a:spcAft>
                      </a:pPr>
                      <a:r>
                        <a:rPr lang="fr-FR" sz="1200" b="1">
                          <a:solidFill>
                            <a:srgbClr val="000000"/>
                          </a:solidFill>
                          <a:latin typeface="Arial"/>
                          <a:ea typeface="Times New Roman"/>
                          <a:cs typeface="Arial"/>
                        </a:rPr>
                        <a:t>33 602,00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200" b="1">
                          <a:solidFill>
                            <a:srgbClr val="000000"/>
                          </a:solidFill>
                          <a:latin typeface="Arial"/>
                          <a:ea typeface="Times New Roman"/>
                          <a:cs typeface="Arial"/>
                        </a:rPr>
                        <a:t>27 500,00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a:txBody>
                    <a:bodyPr/>
                    <a:lstStyle/>
                    <a:p>
                      <a:pPr algn="ctr">
                        <a:lnSpc>
                          <a:spcPct val="115000"/>
                        </a:lnSpc>
                        <a:spcAft>
                          <a:spcPts val="0"/>
                        </a:spcAft>
                      </a:pPr>
                      <a:r>
                        <a:rPr lang="fr-FR" sz="1200" b="1">
                          <a:solidFill>
                            <a:srgbClr val="000000"/>
                          </a:solidFill>
                          <a:latin typeface="Arial"/>
                          <a:ea typeface="Times New Roman"/>
                          <a:cs typeface="Arial"/>
                        </a:rPr>
                        <a:t>61 102,00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r>
              <a:tr h="350520">
                <a:tc>
                  <a:txBody>
                    <a:bodyPr/>
                    <a:lstStyle/>
                    <a:p>
                      <a:pPr>
                        <a:lnSpc>
                          <a:spcPct val="115000"/>
                        </a:lnSpc>
                        <a:spcAft>
                          <a:spcPts val="0"/>
                        </a:spcAft>
                      </a:pPr>
                      <a:r>
                        <a:rPr lang="fr-FR" sz="1200" b="1">
                          <a:solidFill>
                            <a:srgbClr val="000000"/>
                          </a:solidFill>
                          <a:latin typeface="Arial"/>
                          <a:ea typeface="Times New Roman"/>
                          <a:cs typeface="Arial"/>
                        </a:rPr>
                        <a:t>Revenue</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Quantity</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Price unit</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b="1" baseline="30000">
                          <a:solidFill>
                            <a:srgbClr val="000000"/>
                          </a:solidFill>
                          <a:latin typeface="Arial"/>
                          <a:ea typeface="Times New Roman"/>
                          <a:cs typeface="Arial"/>
                        </a:rPr>
                        <a:t>Total</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b="1" baseline="30000">
                          <a:solidFill>
                            <a:srgbClr val="000000"/>
                          </a:solidFill>
                          <a:latin typeface="Arial"/>
                          <a:ea typeface="Times New Roman"/>
                          <a:cs typeface="Arial"/>
                        </a:rPr>
                        <a:t>Quantity</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Price unit</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b="1" baseline="30000">
                          <a:solidFill>
                            <a:srgbClr val="000000"/>
                          </a:solidFill>
                          <a:latin typeface="Arial"/>
                          <a:ea typeface="Times New Roman"/>
                          <a:cs typeface="Arial"/>
                        </a:rPr>
                        <a:t>Total</a:t>
                      </a:r>
                      <a:endParaRPr lang="fr-FR" sz="1400">
                        <a:latin typeface="Calibri"/>
                        <a:ea typeface="Times New Roman"/>
                        <a:cs typeface="Arial"/>
                      </a:endParaRPr>
                    </a:p>
                  </a:txBody>
                  <a:tcPr marL="10872" marR="108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0439">
                <a:tc>
                  <a:txBody>
                    <a:bodyPr/>
                    <a:lstStyle/>
                    <a:p>
                      <a:pPr>
                        <a:lnSpc>
                          <a:spcPct val="115000"/>
                        </a:lnSpc>
                        <a:spcAft>
                          <a:spcPts val="0"/>
                        </a:spcAft>
                      </a:pPr>
                      <a:r>
                        <a:rPr lang="fr-FR" sz="1200">
                          <a:solidFill>
                            <a:srgbClr val="000000"/>
                          </a:solidFill>
                          <a:latin typeface="Arial"/>
                          <a:ea typeface="Times New Roman"/>
                          <a:cs typeface="Arial"/>
                        </a:rPr>
                        <a:t>Grain (q/ha)</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48,38</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4 500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217 710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a:solidFill>
                            <a:srgbClr val="000000"/>
                          </a:solidFill>
                          <a:latin typeface="Arial"/>
                          <a:ea typeface="Times New Roman"/>
                          <a:cs typeface="Arial"/>
                        </a:rPr>
                        <a:t>37,07</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4 500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166 815</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7190">
                <a:tc>
                  <a:txBody>
                    <a:bodyPr/>
                    <a:lstStyle/>
                    <a:p>
                      <a:pPr>
                        <a:lnSpc>
                          <a:spcPct val="115000"/>
                        </a:lnSpc>
                        <a:spcAft>
                          <a:spcPts val="0"/>
                        </a:spcAft>
                      </a:pPr>
                      <a:r>
                        <a:rPr lang="fr-FR" sz="1200">
                          <a:solidFill>
                            <a:srgbClr val="000000"/>
                          </a:solidFill>
                          <a:latin typeface="Arial"/>
                          <a:ea typeface="Times New Roman"/>
                          <a:cs typeface="Arial"/>
                        </a:rPr>
                        <a:t>Number of strawball</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208</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450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spcAft>
                          <a:spcPts val="0"/>
                        </a:spcAft>
                      </a:pPr>
                      <a:r>
                        <a:rPr lang="fr-FR" sz="1200">
                          <a:solidFill>
                            <a:srgbClr val="000000"/>
                          </a:solidFill>
                          <a:latin typeface="Arial"/>
                          <a:ea typeface="Times New Roman"/>
                          <a:cs typeface="Arial"/>
                        </a:rPr>
                        <a:t>93 600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a:txBody>
                    <a:bodyPr/>
                    <a:lstStyle/>
                    <a:p>
                      <a:pPr algn="ctr">
                        <a:lnSpc>
                          <a:spcPct val="115000"/>
                        </a:lnSpc>
                        <a:spcAft>
                          <a:spcPts val="0"/>
                        </a:spcAft>
                      </a:pPr>
                      <a:r>
                        <a:rPr lang="fr-FR" sz="1200" dirty="0">
                          <a:solidFill>
                            <a:srgbClr val="000000"/>
                          </a:solidFill>
                          <a:latin typeface="Arial"/>
                          <a:ea typeface="Times New Roman"/>
                          <a:cs typeface="Arial"/>
                        </a:rPr>
                        <a:t>178</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450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200">
                          <a:solidFill>
                            <a:srgbClr val="000000"/>
                          </a:solidFill>
                          <a:latin typeface="Arial"/>
                          <a:ea typeface="Times New Roman"/>
                          <a:cs typeface="Arial"/>
                        </a:rPr>
                        <a:t>80 100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312">
                <a:tc>
                  <a:txBody>
                    <a:bodyPr/>
                    <a:lstStyle/>
                    <a:p>
                      <a:pPr>
                        <a:lnSpc>
                          <a:spcPct val="115000"/>
                        </a:lnSpc>
                        <a:spcAft>
                          <a:spcPts val="0"/>
                        </a:spcAft>
                      </a:pPr>
                      <a:r>
                        <a:rPr lang="fr-FR" sz="1200" b="1">
                          <a:solidFill>
                            <a:srgbClr val="000000"/>
                          </a:solidFill>
                          <a:latin typeface="Arial"/>
                          <a:ea typeface="Times New Roman"/>
                          <a:cs typeface="Arial"/>
                        </a:rPr>
                        <a:t>Total revenue</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gridSpan="4">
                  <a:txBody>
                    <a:bodyPr/>
                    <a:lstStyle/>
                    <a:p>
                      <a:pPr algn="ctr">
                        <a:lnSpc>
                          <a:spcPct val="115000"/>
                        </a:lnSpc>
                        <a:spcAft>
                          <a:spcPts val="0"/>
                        </a:spcAft>
                      </a:pPr>
                      <a:r>
                        <a:rPr lang="fr-FR" sz="1200" b="1">
                          <a:solidFill>
                            <a:srgbClr val="000000"/>
                          </a:solidFill>
                          <a:latin typeface="Arial"/>
                          <a:ea typeface="Times New Roman"/>
                          <a:cs typeface="Arial"/>
                        </a:rPr>
                        <a:t>309 600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a:solidFill>
                            <a:srgbClr val="000000"/>
                          </a:solidFill>
                          <a:latin typeface="Arial"/>
                          <a:ea typeface="Times New Roman"/>
                          <a:cs typeface="Arial"/>
                        </a:rPr>
                        <a:t>246 915</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r>
              <a:tr h="420624">
                <a:tc>
                  <a:txBody>
                    <a:bodyPr/>
                    <a:lstStyle/>
                    <a:p>
                      <a:pPr>
                        <a:lnSpc>
                          <a:spcPct val="115000"/>
                        </a:lnSpc>
                        <a:spcAft>
                          <a:spcPts val="0"/>
                        </a:spcAft>
                      </a:pPr>
                      <a:r>
                        <a:rPr lang="fr-FR" sz="1200" b="1">
                          <a:solidFill>
                            <a:srgbClr val="000000"/>
                          </a:solidFill>
                          <a:latin typeface="Arial"/>
                          <a:ea typeface="Times New Roman"/>
                          <a:cs typeface="Arial"/>
                        </a:rPr>
                        <a:t>Net returns (NR)</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gridSpan="4">
                  <a:txBody>
                    <a:bodyPr/>
                    <a:lstStyle/>
                    <a:p>
                      <a:pPr algn="ctr">
                        <a:lnSpc>
                          <a:spcPct val="115000"/>
                        </a:lnSpc>
                        <a:spcAft>
                          <a:spcPts val="0"/>
                        </a:spcAft>
                      </a:pPr>
                      <a:r>
                        <a:rPr lang="fr-FR" sz="1200" b="1">
                          <a:solidFill>
                            <a:srgbClr val="000000"/>
                          </a:solidFill>
                          <a:latin typeface="Arial"/>
                          <a:ea typeface="Times New Roman"/>
                          <a:cs typeface="Arial"/>
                        </a:rPr>
                        <a:t>246 998,00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fr-FR"/>
                    </a:p>
                  </a:txBody>
                  <a:tcPr/>
                </a:tc>
                <a:tc hMerge="1">
                  <a:txBody>
                    <a:bodyPr/>
                    <a:lstStyle/>
                    <a:p>
                      <a:endParaRPr lang="fr-FR"/>
                    </a:p>
                  </a:txBody>
                  <a:tcPr/>
                </a:tc>
                <a:tc hMerge="1">
                  <a:txBody>
                    <a:bodyPr/>
                    <a:lstStyle/>
                    <a:p>
                      <a:endParaRPr lang="fr-FR"/>
                    </a:p>
                  </a:txBody>
                  <a:tcPr/>
                </a:tc>
                <a:tc gridSpan="3">
                  <a:txBody>
                    <a:bodyPr/>
                    <a:lstStyle/>
                    <a:p>
                      <a:pPr algn="ctr">
                        <a:lnSpc>
                          <a:spcPct val="115000"/>
                        </a:lnSpc>
                        <a:spcAft>
                          <a:spcPts val="0"/>
                        </a:spcAft>
                      </a:pPr>
                      <a:r>
                        <a:rPr lang="fr-FR" sz="1200" b="1">
                          <a:solidFill>
                            <a:srgbClr val="000000"/>
                          </a:solidFill>
                          <a:latin typeface="Arial"/>
                          <a:ea typeface="Times New Roman"/>
                          <a:cs typeface="Arial"/>
                        </a:rPr>
                        <a:t>185 813,00</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fr-FR"/>
                    </a:p>
                  </a:txBody>
                  <a:tcPr/>
                </a:tc>
                <a:tc hMerge="1">
                  <a:txBody>
                    <a:bodyPr/>
                    <a:lstStyle/>
                    <a:p>
                      <a:endParaRPr lang="fr-FR"/>
                    </a:p>
                  </a:txBody>
                  <a:tcPr/>
                </a:tc>
              </a:tr>
              <a:tr h="210312">
                <a:tc>
                  <a:txBody>
                    <a:bodyPr/>
                    <a:lstStyle/>
                    <a:p>
                      <a:pPr>
                        <a:lnSpc>
                          <a:spcPct val="115000"/>
                        </a:lnSpc>
                        <a:spcAft>
                          <a:spcPts val="0"/>
                        </a:spcAft>
                      </a:pPr>
                      <a:r>
                        <a:rPr lang="fr-FR" sz="1200">
                          <a:solidFill>
                            <a:srgbClr val="000000"/>
                          </a:solidFill>
                          <a:latin typeface="Arial"/>
                          <a:ea typeface="Times New Roman"/>
                          <a:cs typeface="Arial"/>
                        </a:rPr>
                        <a:t>% change (RN)</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ctr">
                        <a:lnSpc>
                          <a:spcPct val="115000"/>
                        </a:lnSpc>
                        <a:spcAft>
                          <a:spcPts val="0"/>
                        </a:spcAft>
                      </a:pPr>
                      <a:r>
                        <a:rPr lang="fr-FR" sz="1200" b="1">
                          <a:solidFill>
                            <a:srgbClr val="000000"/>
                          </a:solidFill>
                          <a:latin typeface="Arial"/>
                          <a:ea typeface="Times New Roman"/>
                          <a:cs typeface="Arial"/>
                        </a:rPr>
                        <a:t>-25%</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10312">
                <a:tc>
                  <a:txBody>
                    <a:bodyPr/>
                    <a:lstStyle/>
                    <a:p>
                      <a:pPr>
                        <a:lnSpc>
                          <a:spcPct val="115000"/>
                        </a:lnSpc>
                        <a:spcAft>
                          <a:spcPts val="0"/>
                        </a:spcAft>
                      </a:pPr>
                      <a:r>
                        <a:rPr lang="fr-FR" sz="1200">
                          <a:solidFill>
                            <a:srgbClr val="000000"/>
                          </a:solidFill>
                          <a:latin typeface="Arial"/>
                          <a:ea typeface="Times New Roman"/>
                          <a:cs typeface="Arial"/>
                        </a:rPr>
                        <a:t>% Change (CT)</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ctr">
                        <a:lnSpc>
                          <a:spcPct val="115000"/>
                        </a:lnSpc>
                        <a:spcAft>
                          <a:spcPts val="0"/>
                        </a:spcAft>
                      </a:pPr>
                      <a:r>
                        <a:rPr lang="fr-FR" sz="1200">
                          <a:solidFill>
                            <a:srgbClr val="000000"/>
                          </a:solidFill>
                          <a:latin typeface="Arial"/>
                          <a:ea typeface="Times New Roman"/>
                          <a:cs typeface="Arial"/>
                        </a:rPr>
                        <a:t>-2%</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210312">
                <a:tc>
                  <a:txBody>
                    <a:bodyPr/>
                    <a:lstStyle/>
                    <a:p>
                      <a:pPr>
                        <a:lnSpc>
                          <a:spcPct val="115000"/>
                        </a:lnSpc>
                        <a:spcAft>
                          <a:spcPts val="0"/>
                        </a:spcAft>
                      </a:pPr>
                      <a:r>
                        <a:rPr lang="fr-FR" sz="1200">
                          <a:solidFill>
                            <a:srgbClr val="000000"/>
                          </a:solidFill>
                          <a:latin typeface="Arial"/>
                          <a:ea typeface="Times New Roman"/>
                          <a:cs typeface="Arial"/>
                        </a:rPr>
                        <a:t>IR.R</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7">
                  <a:txBody>
                    <a:bodyPr/>
                    <a:lstStyle/>
                    <a:p>
                      <a:pPr algn="ctr">
                        <a:lnSpc>
                          <a:spcPct val="115000"/>
                        </a:lnSpc>
                        <a:spcAft>
                          <a:spcPts val="0"/>
                        </a:spcAft>
                      </a:pPr>
                      <a:r>
                        <a:rPr lang="fr-FR" sz="1200">
                          <a:solidFill>
                            <a:srgbClr val="000000"/>
                          </a:solidFill>
                          <a:latin typeface="Arial"/>
                          <a:ea typeface="Times New Roman"/>
                          <a:cs typeface="Arial"/>
                        </a:rPr>
                        <a:t>12.5</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420624">
                <a:tc>
                  <a:txBody>
                    <a:bodyPr/>
                    <a:lstStyle/>
                    <a:p>
                      <a:pPr>
                        <a:lnSpc>
                          <a:spcPct val="115000"/>
                        </a:lnSpc>
                        <a:spcAft>
                          <a:spcPts val="0"/>
                        </a:spcAft>
                      </a:pPr>
                      <a:r>
                        <a:rPr lang="en-US" sz="1200" b="1">
                          <a:solidFill>
                            <a:srgbClr val="000000"/>
                          </a:solidFill>
                          <a:latin typeface="Arial"/>
                          <a:ea typeface="Times New Roman"/>
                          <a:cs typeface="Arial"/>
                        </a:rPr>
                        <a:t>Benefit-cost Ratio</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gridSpan="3">
                  <a:txBody>
                    <a:bodyPr/>
                    <a:lstStyle/>
                    <a:p>
                      <a:pPr algn="ctr">
                        <a:lnSpc>
                          <a:spcPct val="115000"/>
                        </a:lnSpc>
                        <a:spcAft>
                          <a:spcPts val="0"/>
                        </a:spcAft>
                      </a:pPr>
                      <a:r>
                        <a:rPr lang="fr-FR" sz="1200" b="1">
                          <a:solidFill>
                            <a:srgbClr val="000000"/>
                          </a:solidFill>
                          <a:latin typeface="Arial"/>
                          <a:ea typeface="Times New Roman"/>
                          <a:cs typeface="Arial"/>
                        </a:rPr>
                        <a:t>4.9</a:t>
                      </a:r>
                      <a:endParaRPr lang="fr-FR" sz="140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c gridSpan="4">
                  <a:txBody>
                    <a:bodyPr/>
                    <a:lstStyle/>
                    <a:p>
                      <a:pPr algn="ctr">
                        <a:lnSpc>
                          <a:spcPct val="115000"/>
                        </a:lnSpc>
                        <a:spcAft>
                          <a:spcPts val="0"/>
                        </a:spcAft>
                      </a:pPr>
                      <a:r>
                        <a:rPr lang="fr-FR" sz="1200" b="1" dirty="0">
                          <a:solidFill>
                            <a:srgbClr val="000000"/>
                          </a:solidFill>
                          <a:latin typeface="Arial"/>
                          <a:ea typeface="Times New Roman"/>
                          <a:cs typeface="Arial"/>
                        </a:rPr>
                        <a:t>4.0</a:t>
                      </a:r>
                      <a:endParaRPr lang="fr-FR" sz="1400" dirty="0">
                        <a:latin typeface="Calibri"/>
                        <a:ea typeface="Times New Roman"/>
                        <a:cs typeface="Arial"/>
                      </a:endParaRPr>
                    </a:p>
                  </a:txBody>
                  <a:tcPr marL="10872" marR="10872"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4BC96"/>
                    </a:solidFill>
                  </a:tcPr>
                </a:tc>
                <a:tc hMerge="1">
                  <a:txBody>
                    <a:bodyPr/>
                    <a:lstStyle/>
                    <a:p>
                      <a:endParaRPr lang="fr-FR"/>
                    </a:p>
                  </a:txBody>
                  <a:tcPr/>
                </a:tc>
                <a:tc hMerge="1">
                  <a:txBody>
                    <a:bodyPr/>
                    <a:lstStyle/>
                    <a:p>
                      <a:endParaRPr lang="fr-FR"/>
                    </a:p>
                  </a:txBody>
                  <a:tcPr/>
                </a:tc>
                <a:tc hMerge="1">
                  <a:txBody>
                    <a:bodyPr/>
                    <a:lstStyle/>
                    <a:p>
                      <a:endParaRPr lang="fr-FR"/>
                    </a:p>
                  </a:txBody>
                  <a:tcPr/>
                </a:tc>
              </a:tr>
            </a:tbl>
          </a:graphicData>
        </a:graphic>
      </p:graphicFrame>
      <p:sp>
        <p:nvSpPr>
          <p:cNvPr id="58369" name="Rectangle 1"/>
          <p:cNvSpPr>
            <a:spLocks noChangeArrowheads="1"/>
          </p:cNvSpPr>
          <p:nvPr/>
        </p:nvSpPr>
        <p:spPr bwMode="auto">
          <a:xfrm>
            <a:off x="0" y="28546"/>
            <a:ext cx="8286776"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 Economic evaluation: Wheat sowing dates under conservation agriculture</a:t>
            </a:r>
            <a:endParaRPr kumimoji="0" lang="fr-FR" sz="105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17718073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Activité 1.3.5</a:t>
            </a:r>
            <a:endParaRPr lang="fr-FR" sz="2800" dirty="0">
              <a:solidFill>
                <a:schemeClr val="accent1"/>
              </a:solidFill>
              <a:latin typeface="Arial" pitchFamily="34" charset="0"/>
              <a:cs typeface="Arial" pitchFamily="34" charset="0"/>
            </a:endParaRPr>
          </a:p>
        </p:txBody>
      </p:sp>
      <p:graphicFrame>
        <p:nvGraphicFramePr>
          <p:cNvPr id="2" name="Diagramme 1"/>
          <p:cNvGraphicFramePr/>
          <p:nvPr>
            <p:extLst>
              <p:ext uri="{D42A27DB-BD31-4B8C-83A1-F6EECF244321}">
                <p14:modId xmlns:p14="http://schemas.microsoft.com/office/powerpoint/2010/main" val="3549719018"/>
              </p:ext>
            </p:extLst>
          </p:nvPr>
        </p:nvGraphicFramePr>
        <p:xfrm>
          <a:off x="467544" y="2276872"/>
          <a:ext cx="8315325" cy="18724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Activité 1.3.5</a:t>
            </a:r>
            <a:endParaRPr lang="fr-FR" sz="2800" dirty="0">
              <a:solidFill>
                <a:schemeClr val="accent1"/>
              </a:solidFill>
              <a:latin typeface="Arial" pitchFamily="34" charset="0"/>
              <a:cs typeface="Arial" pitchFamily="34" charset="0"/>
            </a:endParaRPr>
          </a:p>
        </p:txBody>
      </p:sp>
      <p:sp>
        <p:nvSpPr>
          <p:cNvPr id="36002" name="ZoneTexte 3"/>
          <p:cNvSpPr txBox="1">
            <a:spLocks noChangeArrowheads="1"/>
          </p:cNvSpPr>
          <p:nvPr/>
        </p:nvSpPr>
        <p:spPr bwMode="auto">
          <a:xfrm>
            <a:off x="539750" y="908050"/>
            <a:ext cx="8135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ahoma" pitchFamily="34" charset="0"/>
                <a:cs typeface="Arial" pitchFamily="34" charset="0"/>
              </a:defRPr>
            </a:lvl1pPr>
            <a:lvl2pPr marL="742950" indent="-285750" eaLnBrk="0" hangingPunct="0">
              <a:defRPr kumimoji="1" sz="2400">
                <a:solidFill>
                  <a:schemeClr val="tx1"/>
                </a:solidFill>
                <a:latin typeface="Tahoma" pitchFamily="34" charset="0"/>
                <a:cs typeface="Arial" pitchFamily="34" charset="0"/>
              </a:defRPr>
            </a:lvl2pPr>
            <a:lvl3pPr marL="1143000" indent="-228600" eaLnBrk="0" hangingPunct="0">
              <a:defRPr kumimoji="1" sz="2400">
                <a:solidFill>
                  <a:schemeClr val="tx1"/>
                </a:solidFill>
                <a:latin typeface="Tahoma" pitchFamily="34" charset="0"/>
                <a:cs typeface="Arial" pitchFamily="34" charset="0"/>
              </a:defRPr>
            </a:lvl3pPr>
            <a:lvl4pPr marL="1600200" indent="-228600" eaLnBrk="0" hangingPunct="0">
              <a:defRPr kumimoji="1" sz="2400">
                <a:solidFill>
                  <a:schemeClr val="tx1"/>
                </a:solidFill>
                <a:latin typeface="Tahoma" pitchFamily="34" charset="0"/>
                <a:cs typeface="Arial" pitchFamily="34" charset="0"/>
              </a:defRPr>
            </a:lvl4pPr>
            <a:lvl5pPr marL="2057400" indent="-228600" eaLnBrk="0" hangingPunct="0">
              <a:defRPr kumimoji="1" sz="2400">
                <a:solidFill>
                  <a:schemeClr val="tx1"/>
                </a:solidFill>
                <a:latin typeface="Tahoma" pitchFamily="34" charset="0"/>
                <a:cs typeface="Arial" pitchFamily="34" charset="0"/>
              </a:defRPr>
            </a:lvl5pPr>
            <a:lvl6pPr marL="2514600" indent="-228600" eaLnBrk="0" fontAlgn="base" hangingPunct="0">
              <a:spcBef>
                <a:spcPct val="0"/>
              </a:spcBef>
              <a:spcAft>
                <a:spcPct val="0"/>
              </a:spcAft>
              <a:defRPr kumimoji="1" sz="2400">
                <a:solidFill>
                  <a:schemeClr val="tx1"/>
                </a:solidFill>
                <a:latin typeface="Tahoma" pitchFamily="34" charset="0"/>
                <a:cs typeface="Arial" pitchFamily="34" charset="0"/>
              </a:defRPr>
            </a:lvl6pPr>
            <a:lvl7pPr marL="2971800" indent="-228600" eaLnBrk="0" fontAlgn="base" hangingPunct="0">
              <a:spcBef>
                <a:spcPct val="0"/>
              </a:spcBef>
              <a:spcAft>
                <a:spcPct val="0"/>
              </a:spcAft>
              <a:defRPr kumimoji="1" sz="2400">
                <a:solidFill>
                  <a:schemeClr val="tx1"/>
                </a:solidFill>
                <a:latin typeface="Tahoma" pitchFamily="34" charset="0"/>
                <a:cs typeface="Arial" pitchFamily="34" charset="0"/>
              </a:defRPr>
            </a:lvl7pPr>
            <a:lvl8pPr marL="3429000" indent="-228600" eaLnBrk="0" fontAlgn="base" hangingPunct="0">
              <a:spcBef>
                <a:spcPct val="0"/>
              </a:spcBef>
              <a:spcAft>
                <a:spcPct val="0"/>
              </a:spcAft>
              <a:defRPr kumimoji="1" sz="2400">
                <a:solidFill>
                  <a:schemeClr val="tx1"/>
                </a:solidFill>
                <a:latin typeface="Tahoma" pitchFamily="34" charset="0"/>
                <a:cs typeface="Arial" pitchFamily="34" charset="0"/>
              </a:defRPr>
            </a:lvl8pPr>
            <a:lvl9pPr marL="3886200" indent="-228600" eaLnBrk="0" fontAlgn="base" hangingPunct="0">
              <a:spcBef>
                <a:spcPct val="0"/>
              </a:spcBef>
              <a:spcAft>
                <a:spcPct val="0"/>
              </a:spcAft>
              <a:defRPr kumimoji="1" sz="2400">
                <a:solidFill>
                  <a:schemeClr val="tx1"/>
                </a:solidFill>
                <a:latin typeface="Tahoma" pitchFamily="34" charset="0"/>
                <a:cs typeface="Arial" pitchFamily="34" charset="0"/>
              </a:defRPr>
            </a:lvl9pPr>
          </a:lstStyle>
          <a:p>
            <a:pPr algn="ctr" eaLnBrk="1" hangingPunct="1"/>
            <a:r>
              <a:rPr lang="en-US" sz="2000" dirty="0"/>
              <a:t>The </a:t>
            </a:r>
            <a:r>
              <a:rPr lang="en-US" sz="2000" dirty="0" smtClean="0"/>
              <a:t>trials were </a:t>
            </a:r>
            <a:r>
              <a:rPr lang="en-US" sz="2000" dirty="0"/>
              <a:t>implemented in 17 </a:t>
            </a:r>
            <a:r>
              <a:rPr lang="en-US" sz="2000" dirty="0" smtClean="0"/>
              <a:t>farms </a:t>
            </a:r>
            <a:endParaRPr lang="fr-FR" altLang="fr-FR" sz="2200" dirty="0">
              <a:solidFill>
                <a:srgbClr val="000000"/>
              </a:solidFill>
              <a:latin typeface="Arial" pitchFamily="34" charset="0"/>
            </a:endParaRPr>
          </a:p>
        </p:txBody>
      </p:sp>
      <p:graphicFrame>
        <p:nvGraphicFramePr>
          <p:cNvPr id="3" name="Tableau 2"/>
          <p:cNvGraphicFramePr>
            <a:graphicFrameLocks noGrp="1"/>
          </p:cNvGraphicFramePr>
          <p:nvPr>
            <p:extLst>
              <p:ext uri="{D42A27DB-BD31-4B8C-83A1-F6EECF244321}">
                <p14:modId xmlns:p14="http://schemas.microsoft.com/office/powerpoint/2010/main" val="2535554568"/>
              </p:ext>
            </p:extLst>
          </p:nvPr>
        </p:nvGraphicFramePr>
        <p:xfrm>
          <a:off x="1619387" y="1308160"/>
          <a:ext cx="5976664" cy="5402410"/>
        </p:xfrm>
        <a:graphic>
          <a:graphicData uri="http://schemas.openxmlformats.org/drawingml/2006/table">
            <a:tbl>
              <a:tblPr firstRow="1" firstCol="1" bandRow="1">
                <a:tableStyleId>{BC89EF96-8CEA-46FF-86C4-4CE0E7609802}</a:tableStyleId>
              </a:tblPr>
              <a:tblGrid>
                <a:gridCol w="1810699"/>
                <a:gridCol w="1396844"/>
                <a:gridCol w="1396844"/>
                <a:gridCol w="1372277"/>
              </a:tblGrid>
              <a:tr h="515787">
                <a:tc>
                  <a:txBody>
                    <a:bodyPr/>
                    <a:lstStyle/>
                    <a:p>
                      <a:pPr algn="ctr">
                        <a:lnSpc>
                          <a:spcPct val="115000"/>
                        </a:lnSpc>
                        <a:spcAft>
                          <a:spcPts val="0"/>
                        </a:spcAft>
                      </a:pPr>
                      <a:r>
                        <a:rPr lang="fr-FR" sz="1400" dirty="0" smtClean="0">
                          <a:effectLst/>
                        </a:rPr>
                        <a:t>Farmer </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err="1">
                          <a:effectLst/>
                        </a:rPr>
                        <a:t>Communities</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b="1" dirty="0" err="1" smtClean="0">
                          <a:effectLst/>
                          <a:latin typeface="+mn-lt"/>
                          <a:ea typeface="Times New Roman"/>
                          <a:cs typeface="Arial"/>
                        </a:rPr>
                        <a:t>Crops</a:t>
                      </a:r>
                      <a:endParaRPr lang="fr-FR" sz="1400" b="1" dirty="0">
                        <a:effectLst/>
                        <a:latin typeface="+mn-lt"/>
                        <a:ea typeface="Times New Roman"/>
                        <a:cs typeface="Arial"/>
                      </a:endParaRPr>
                    </a:p>
                  </a:txBody>
                  <a:tcPr marL="28503" marR="28503"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fr-FR" sz="1400" dirty="0" smtClean="0">
                          <a:effectLst/>
                        </a:rPr>
                        <a:t>Area (ha)</a:t>
                      </a:r>
                      <a:endParaRPr lang="fr-FR" sz="1400" b="1" dirty="0" smtClean="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Arioua Bachir</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Ghayat Mohamed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smtClean="0">
                          <a:effectLst/>
                          <a:latin typeface="+mn-lt"/>
                          <a:ea typeface="Times New Roman"/>
                          <a:cs typeface="Arial"/>
                        </a:rPr>
                        <a:t>Durum</a:t>
                      </a:r>
                      <a:r>
                        <a:rPr lang="fr-FR" sz="1400" b="1" baseline="0" smtClean="0">
                          <a:effectLst/>
                          <a:latin typeface="+mn-lt"/>
                          <a:ea typeface="Times New Roman"/>
                          <a:cs typeface="Arial"/>
                        </a:rPr>
                        <a:t> 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Sahnoun Saad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smtClean="0">
                          <a:effectLst/>
                          <a:latin typeface="+mn-lt"/>
                          <a:ea typeface="Times New Roman"/>
                          <a:cs typeface="Arial"/>
                        </a:rPr>
                        <a:t>Durum</a:t>
                      </a:r>
                      <a:r>
                        <a:rPr lang="fr-FR" sz="1400" b="1" baseline="0" smtClean="0">
                          <a:effectLst/>
                          <a:latin typeface="+mn-lt"/>
                          <a:ea typeface="Times New Roman"/>
                          <a:cs typeface="Arial"/>
                        </a:rPr>
                        <a:t> 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Dif Abd ellah</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tc>
                <a:tc>
                  <a:txBody>
                    <a:bodyPr/>
                    <a:lstStyle/>
                    <a:p>
                      <a:pPr algn="l">
                        <a:lnSpc>
                          <a:spcPct val="115000"/>
                        </a:lnSpc>
                        <a:spcAft>
                          <a:spcPts val="0"/>
                        </a:spcAft>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a:effectLst/>
                        <a:latin typeface="+mn-lt"/>
                        <a:ea typeface="Times New Roman"/>
                        <a:cs typeface="Arial"/>
                      </a:endParaRPr>
                    </a:p>
                  </a:txBody>
                  <a:tcPr marL="28503" marR="28503" marT="0" marB="0"/>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Benyetou El hachemi</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tc>
                <a:tc>
                  <a:txBody>
                    <a:bodyPr/>
                    <a:lstStyle/>
                    <a:p>
                      <a:pPr algn="l">
                        <a:lnSpc>
                          <a:spcPct val="115000"/>
                        </a:lnSpc>
                        <a:spcAft>
                          <a:spcPts val="0"/>
                        </a:spcAft>
                      </a:pPr>
                      <a:r>
                        <a:rPr lang="fr-FR" sz="1400" b="1" dirty="0" err="1" smtClean="0">
                          <a:effectLst/>
                          <a:latin typeface="+mn-lt"/>
                          <a:ea typeface="Times New Roman"/>
                          <a:cs typeface="Arial"/>
                        </a:rPr>
                        <a:t>Barley</a:t>
                      </a:r>
                      <a:endParaRPr lang="fr-FR" sz="1400" b="1" dirty="0">
                        <a:effectLst/>
                        <a:latin typeface="+mn-lt"/>
                        <a:ea typeface="Times New Roman"/>
                        <a:cs typeface="Arial"/>
                      </a:endParaRPr>
                    </a:p>
                  </a:txBody>
                  <a:tcPr marL="28503" marR="28503" marT="0" marB="0"/>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Arioua Othman </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dirty="0" err="1">
                          <a:effectLst/>
                        </a:rPr>
                        <a:t>Ouled</a:t>
                      </a:r>
                      <a:r>
                        <a:rPr lang="fr-FR" sz="1400" dirty="0">
                          <a:effectLst/>
                        </a:rPr>
                        <a:t> Mansour</a:t>
                      </a:r>
                      <a:endParaRPr lang="fr-FR" sz="1400" b="1" dirty="0">
                        <a:effectLst/>
                        <a:latin typeface="+mn-lt"/>
                        <a:ea typeface="Times New Roman"/>
                        <a:cs typeface="Arial"/>
                      </a:endParaRPr>
                    </a:p>
                  </a:txBody>
                  <a:tcPr marL="28503" marR="28503" marT="0" marB="0"/>
                </a:tc>
                <a:tc>
                  <a:txBody>
                    <a:bodyPr/>
                    <a:lstStyle/>
                    <a:p>
                      <a:pPr algn="l">
                        <a:lnSpc>
                          <a:spcPct val="115000"/>
                        </a:lnSpc>
                        <a:spcAft>
                          <a:spcPts val="0"/>
                        </a:spcAft>
                      </a:pPr>
                      <a:r>
                        <a:rPr lang="fr-FR" sz="1400" b="1" smtClean="0">
                          <a:effectLst/>
                          <a:latin typeface="+mn-lt"/>
                          <a:ea typeface="Times New Roman"/>
                          <a:cs typeface="Arial"/>
                        </a:rPr>
                        <a:t>Bread wheat</a:t>
                      </a:r>
                      <a:endParaRPr lang="fr-FR" sz="1400" b="1" dirty="0">
                        <a:effectLst/>
                        <a:latin typeface="+mn-lt"/>
                        <a:ea typeface="Times New Roman"/>
                        <a:cs typeface="Arial"/>
                      </a:endParaRPr>
                    </a:p>
                  </a:txBody>
                  <a:tcPr marL="28503" marR="28503" marT="0" marB="0"/>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b"/>
                </a:tc>
              </a:tr>
              <a:tr h="258481">
                <a:tc>
                  <a:txBody>
                    <a:bodyPr/>
                    <a:lstStyle/>
                    <a:p>
                      <a:pPr algn="l">
                        <a:lnSpc>
                          <a:spcPct val="115000"/>
                        </a:lnSpc>
                        <a:spcAft>
                          <a:spcPts val="0"/>
                        </a:spcAft>
                      </a:pPr>
                      <a:r>
                        <a:rPr lang="fr-FR" sz="1400">
                          <a:effectLst/>
                        </a:rPr>
                        <a:t>Benyetou Ibrahim </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Ouled Mansour</a:t>
                      </a:r>
                      <a:endParaRPr lang="fr-FR" sz="1400" b="1">
                        <a:effectLst/>
                        <a:latin typeface="+mn-lt"/>
                        <a:ea typeface="Times New Roman"/>
                        <a:cs typeface="Arial"/>
                      </a:endParaRPr>
                    </a:p>
                  </a:txBody>
                  <a:tcPr marL="28503" marR="28503" marT="0" marB="0"/>
                </a:tc>
                <a:tc>
                  <a:txBody>
                    <a:bodyPr/>
                    <a:lstStyle/>
                    <a:p>
                      <a:pPr algn="l">
                        <a:lnSpc>
                          <a:spcPct val="115000"/>
                        </a:lnSpc>
                        <a:spcAft>
                          <a:spcPts val="0"/>
                        </a:spcAft>
                      </a:pPr>
                      <a:r>
                        <a:rPr lang="fr-FR" sz="1400" b="1" dirty="0" err="1" smtClean="0">
                          <a:effectLst/>
                          <a:latin typeface="+mn-lt"/>
                          <a:ea typeface="Times New Roman"/>
                          <a:cs typeface="Arial"/>
                        </a:rPr>
                        <a:t>Bread</a:t>
                      </a:r>
                      <a:r>
                        <a:rPr lang="fr-FR" sz="1400" b="1" dirty="0" smtClean="0">
                          <a:effectLst/>
                          <a:latin typeface="+mn-lt"/>
                          <a:ea typeface="Times New Roman"/>
                          <a:cs typeface="Arial"/>
                        </a:rPr>
                        <a:t> </a:t>
                      </a:r>
                      <a:r>
                        <a:rPr lang="fr-FR" sz="1400" b="1" dirty="0" err="1" smtClean="0">
                          <a:effectLst/>
                          <a:latin typeface="+mn-lt"/>
                          <a:ea typeface="Times New Roman"/>
                          <a:cs typeface="Arial"/>
                        </a:rPr>
                        <a:t>wheat</a:t>
                      </a:r>
                      <a:endParaRPr lang="fr-FR" sz="1400" b="1" dirty="0">
                        <a:effectLst/>
                        <a:latin typeface="+mn-lt"/>
                        <a:ea typeface="Times New Roman"/>
                        <a:cs typeface="Arial"/>
                      </a:endParaRPr>
                    </a:p>
                  </a:txBody>
                  <a:tcPr marL="28503" marR="28503" marT="0" marB="0"/>
                </a:tc>
                <a:tc>
                  <a:txBody>
                    <a:bodyPr/>
                    <a:lstStyle/>
                    <a:p>
                      <a:pPr algn="ctr">
                        <a:lnSpc>
                          <a:spcPct val="115000"/>
                        </a:lnSpc>
                        <a:spcAft>
                          <a:spcPts val="0"/>
                        </a:spcAft>
                      </a:pPr>
                      <a:r>
                        <a:rPr lang="fr-FR" sz="1400" dirty="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dirty="0" err="1">
                          <a:effectLst/>
                        </a:rPr>
                        <a:t>Sekai</a:t>
                      </a:r>
                      <a:r>
                        <a:rPr lang="fr-FR" sz="1400" dirty="0">
                          <a:effectLst/>
                        </a:rPr>
                        <a:t> Ibrahim</a:t>
                      </a:r>
                      <a:endParaRPr lang="fr-FR" sz="1400" b="1" dirty="0">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400" b="1" dirty="0" err="1" smtClean="0">
                          <a:effectLst/>
                          <a:latin typeface="+mn-lt"/>
                          <a:ea typeface="Times New Roman"/>
                          <a:cs typeface="Arial"/>
                        </a:rPr>
                        <a:t>Bread</a:t>
                      </a:r>
                      <a:r>
                        <a:rPr lang="fr-FR" sz="1400" b="1" dirty="0" smtClean="0">
                          <a:effectLst/>
                          <a:latin typeface="+mn-lt"/>
                          <a:ea typeface="Times New Roman"/>
                          <a:cs typeface="Arial"/>
                        </a:rPr>
                        <a:t> </a:t>
                      </a:r>
                      <a:r>
                        <a:rPr lang="fr-FR" sz="1400" b="1" dirty="0" err="1" smtClean="0">
                          <a:effectLst/>
                          <a:latin typeface="+mn-lt"/>
                          <a:ea typeface="Times New Roman"/>
                          <a:cs typeface="Arial"/>
                        </a:rPr>
                        <a:t>wheat</a:t>
                      </a:r>
                      <a:endParaRPr lang="fr-FR" sz="1400" b="1" dirty="0" smtClean="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Zahem Abdelmadjid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400" b="1" dirty="0" err="1" smtClean="0">
                          <a:effectLst/>
                          <a:latin typeface="+mn-lt"/>
                          <a:ea typeface="Times New Roman"/>
                          <a:cs typeface="Arial"/>
                        </a:rPr>
                        <a:t>Bread</a:t>
                      </a:r>
                      <a:r>
                        <a:rPr lang="fr-FR" sz="1400" b="1" dirty="0" smtClean="0">
                          <a:effectLst/>
                          <a:latin typeface="+mn-lt"/>
                          <a:ea typeface="Times New Roman"/>
                          <a:cs typeface="Arial"/>
                        </a:rPr>
                        <a:t> </a:t>
                      </a:r>
                      <a:r>
                        <a:rPr lang="fr-FR" sz="1400" b="1" dirty="0" err="1" smtClean="0">
                          <a:effectLst/>
                          <a:latin typeface="+mn-lt"/>
                          <a:ea typeface="Times New Roman"/>
                          <a:cs typeface="Arial"/>
                        </a:rPr>
                        <a:t>wheat</a:t>
                      </a:r>
                      <a:endParaRPr lang="fr-FR" sz="1400" b="1" dirty="0" smtClean="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Saouli Azzouz</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smtClean="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Hajaj Mohamed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smtClean="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Adjlene Abdelhakim</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smtClean="0">
                          <a:effectLst/>
                          <a:latin typeface="+mn-lt"/>
                          <a:ea typeface="Times New Roman"/>
                          <a:cs typeface="Arial"/>
                        </a:rPr>
                        <a:t>Bread 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a:effectLst/>
                        </a:rPr>
                        <a:t>0,50</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Adjlene Rachid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dirty="0" err="1" smtClean="0">
                          <a:effectLst/>
                          <a:latin typeface="+mn-lt"/>
                          <a:ea typeface="Times New Roman"/>
                          <a:cs typeface="Arial"/>
                        </a:rPr>
                        <a:t>Barley</a:t>
                      </a:r>
                      <a:endParaRPr lang="fr-FR" sz="1400" b="1" dirty="0" smtClean="0">
                        <a:effectLst/>
                        <a:latin typeface="+mn-lt"/>
                        <a:ea typeface="Times New Roman"/>
                        <a:cs typeface="Arial"/>
                      </a:endParaRPr>
                    </a:p>
                    <a:p>
                      <a:pPr algn="l">
                        <a:lnSpc>
                          <a:spcPct val="115000"/>
                        </a:lnSpc>
                        <a:spcAft>
                          <a:spcPts val="0"/>
                        </a:spcAft>
                      </a:pPr>
                      <a:r>
                        <a:rPr lang="fr-FR" sz="1400" b="1" dirty="0" err="1" smtClean="0">
                          <a:effectLst/>
                          <a:latin typeface="+mn-lt"/>
                          <a:ea typeface="Times New Roman"/>
                          <a:cs typeface="Arial"/>
                        </a:rPr>
                        <a:t>Bread</a:t>
                      </a:r>
                      <a:r>
                        <a:rPr lang="fr-FR" sz="1400" b="1" dirty="0" smtClean="0">
                          <a:effectLst/>
                          <a:latin typeface="+mn-lt"/>
                          <a:ea typeface="Times New Roman"/>
                          <a:cs typeface="Arial"/>
                        </a:rPr>
                        <a:t> </a:t>
                      </a:r>
                      <a:r>
                        <a:rPr lang="fr-FR" sz="1400" b="1" dirty="0" err="1" smtClean="0">
                          <a:effectLst/>
                          <a:latin typeface="+mn-lt"/>
                          <a:ea typeface="Times New Roman"/>
                          <a:cs typeface="Arial"/>
                        </a:rPr>
                        <a:t>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Zaroukhi Said</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smtClean="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Hadji Adel</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dirty="0" err="1" smtClean="0">
                          <a:effectLst/>
                          <a:latin typeface="+mn-lt"/>
                          <a:ea typeface="Times New Roman"/>
                          <a:cs typeface="Arial"/>
                        </a:rPr>
                        <a:t>Barley</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Drissi Rabeh</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smtClean="0">
                          <a:effectLst/>
                          <a:latin typeface="+mn-lt"/>
                          <a:ea typeface="Times New Roman"/>
                          <a:cs typeface="Arial"/>
                        </a:rPr>
                        <a:t>Durum</a:t>
                      </a:r>
                      <a:r>
                        <a:rPr lang="fr-FR" sz="1400" b="1" baseline="0" smtClean="0">
                          <a:effectLst/>
                          <a:latin typeface="+mn-lt"/>
                          <a:ea typeface="Times New Roman"/>
                          <a:cs typeface="Arial"/>
                        </a:rPr>
                        <a:t> 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smtClean="0">
                          <a:effectLst/>
                        </a:rPr>
                        <a:t>1</a:t>
                      </a:r>
                      <a:endParaRPr lang="fr-FR" sz="1400" b="1" dirty="0">
                        <a:effectLst/>
                        <a:latin typeface="+mn-lt"/>
                        <a:ea typeface="Times New Roman"/>
                        <a:cs typeface="Arial"/>
                      </a:endParaRPr>
                    </a:p>
                  </a:txBody>
                  <a:tcPr marL="28503" marR="28503" marT="0" marB="0" anchor="ctr"/>
                </a:tc>
              </a:tr>
              <a:tr h="258481">
                <a:tc>
                  <a:txBody>
                    <a:bodyPr/>
                    <a:lstStyle/>
                    <a:p>
                      <a:pPr algn="l">
                        <a:lnSpc>
                          <a:spcPct val="115000"/>
                        </a:lnSpc>
                        <a:spcAft>
                          <a:spcPts val="0"/>
                        </a:spcAft>
                      </a:pPr>
                      <a:r>
                        <a:rPr lang="fr-FR" sz="1400">
                          <a:effectLst/>
                        </a:rPr>
                        <a:t>Drissi Abdelhak</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a:effectLst/>
                        </a:rPr>
                        <a:t>Ain El Khadra</a:t>
                      </a:r>
                      <a:endParaRPr lang="fr-FR" sz="1400" b="1">
                        <a:effectLst/>
                        <a:latin typeface="+mn-lt"/>
                        <a:ea typeface="Times New Roman"/>
                        <a:cs typeface="Arial"/>
                      </a:endParaRPr>
                    </a:p>
                  </a:txBody>
                  <a:tcPr marL="28503" marR="28503" marT="0" marB="0" anchor="ctr"/>
                </a:tc>
                <a:tc>
                  <a:txBody>
                    <a:bodyPr/>
                    <a:lstStyle/>
                    <a:p>
                      <a:pPr algn="l">
                        <a:lnSpc>
                          <a:spcPct val="115000"/>
                        </a:lnSpc>
                        <a:spcAft>
                          <a:spcPts val="0"/>
                        </a:spcAft>
                      </a:pPr>
                      <a:r>
                        <a:rPr lang="fr-FR" sz="1400" b="1" dirty="0" err="1" smtClean="0">
                          <a:effectLst/>
                          <a:latin typeface="+mn-lt"/>
                          <a:ea typeface="Times New Roman"/>
                          <a:cs typeface="Arial"/>
                        </a:rPr>
                        <a:t>Durum</a:t>
                      </a:r>
                      <a:r>
                        <a:rPr lang="fr-FR" sz="1400" b="1" baseline="0" dirty="0" smtClean="0">
                          <a:effectLst/>
                          <a:latin typeface="+mn-lt"/>
                          <a:ea typeface="Times New Roman"/>
                          <a:cs typeface="Arial"/>
                        </a:rPr>
                        <a:t> </a:t>
                      </a:r>
                      <a:r>
                        <a:rPr lang="fr-FR" sz="1400" b="1" baseline="0" dirty="0" err="1" smtClean="0">
                          <a:effectLst/>
                          <a:latin typeface="+mn-lt"/>
                          <a:ea typeface="Times New Roman"/>
                          <a:cs typeface="Arial"/>
                        </a:rPr>
                        <a:t>Wheat</a:t>
                      </a:r>
                      <a:endParaRPr lang="fr-FR" sz="1400" b="1" dirty="0">
                        <a:effectLst/>
                        <a:latin typeface="+mn-lt"/>
                        <a:ea typeface="Times New Roman"/>
                        <a:cs typeface="Arial"/>
                      </a:endParaRPr>
                    </a:p>
                  </a:txBody>
                  <a:tcPr marL="28503" marR="28503" marT="0" marB="0" anchor="ctr"/>
                </a:tc>
                <a:tc>
                  <a:txBody>
                    <a:bodyPr/>
                    <a:lstStyle/>
                    <a:p>
                      <a:pPr algn="ctr">
                        <a:lnSpc>
                          <a:spcPct val="115000"/>
                        </a:lnSpc>
                        <a:spcAft>
                          <a:spcPts val="0"/>
                        </a:spcAft>
                      </a:pPr>
                      <a:r>
                        <a:rPr lang="fr-FR" sz="1400" dirty="0">
                          <a:effectLst/>
                        </a:rPr>
                        <a:t>0,50</a:t>
                      </a:r>
                      <a:endParaRPr lang="fr-FR" sz="1400" b="1" dirty="0">
                        <a:effectLst/>
                        <a:latin typeface="+mn-lt"/>
                        <a:ea typeface="Times New Roman"/>
                        <a:cs typeface="Arial"/>
                      </a:endParaRPr>
                    </a:p>
                  </a:txBody>
                  <a:tcPr marL="28503" marR="28503" marT="0" marB="0" anchor="ctr"/>
                </a:tc>
              </a:tr>
              <a:tr h="274613">
                <a:tc>
                  <a:txBody>
                    <a:bodyPr/>
                    <a:lstStyle/>
                    <a:p>
                      <a:pPr algn="l">
                        <a:lnSpc>
                          <a:spcPct val="115000"/>
                        </a:lnSpc>
                        <a:spcAft>
                          <a:spcPts val="0"/>
                        </a:spcAft>
                      </a:pPr>
                      <a:r>
                        <a:rPr lang="fr-FR" sz="1400" dirty="0">
                          <a:effectLst/>
                        </a:rPr>
                        <a:t>Total</a:t>
                      </a:r>
                      <a:endParaRPr lang="fr-FR" sz="1400" b="1" dirty="0">
                        <a:effectLst/>
                        <a:latin typeface="+mn-lt"/>
                        <a:ea typeface="Times New Roman"/>
                        <a:cs typeface="Arial"/>
                      </a:endParaRPr>
                    </a:p>
                  </a:txBody>
                  <a:tcPr marL="28503" marR="28503" marT="0" marB="0" anchor="ctr"/>
                </a:tc>
                <a:tc>
                  <a:txBody>
                    <a:bodyPr/>
                    <a:lstStyle/>
                    <a:p>
                      <a:pPr algn="l">
                        <a:lnSpc>
                          <a:spcPct val="115000"/>
                        </a:lnSpc>
                      </a:pPr>
                      <a:endParaRPr lang="fr-FR" sz="1400" b="1" dirty="0">
                        <a:effectLst/>
                        <a:latin typeface="+mn-lt"/>
                      </a:endParaRPr>
                    </a:p>
                  </a:txBody>
                  <a:tcPr marL="28503" marR="28503" marT="0" marB="0" anchor="ctr"/>
                </a:tc>
                <a:tc>
                  <a:txBody>
                    <a:bodyPr/>
                    <a:lstStyle/>
                    <a:p>
                      <a:pPr algn="l">
                        <a:lnSpc>
                          <a:spcPct val="115000"/>
                        </a:lnSpc>
                      </a:pPr>
                      <a:endParaRPr lang="fr-FR" sz="1400" b="1" dirty="0">
                        <a:effectLst/>
                        <a:latin typeface="+mn-lt"/>
                      </a:endParaRPr>
                    </a:p>
                  </a:txBody>
                  <a:tcPr marL="28503" marR="28503" marT="0" marB="0" anchor="ctr"/>
                </a:tc>
                <a:tc>
                  <a:txBody>
                    <a:bodyPr/>
                    <a:lstStyle/>
                    <a:p>
                      <a:pPr algn="ctr">
                        <a:lnSpc>
                          <a:spcPct val="115000"/>
                        </a:lnSpc>
                        <a:spcAft>
                          <a:spcPts val="0"/>
                        </a:spcAft>
                      </a:pPr>
                      <a:r>
                        <a:rPr lang="fr-FR" sz="1400" dirty="0">
                          <a:effectLst/>
                        </a:rPr>
                        <a:t>16 (ha)</a:t>
                      </a:r>
                      <a:endParaRPr lang="fr-FR" sz="1400" b="1" dirty="0">
                        <a:effectLst/>
                        <a:latin typeface="+mn-lt"/>
                        <a:ea typeface="Times New Roman"/>
                        <a:cs typeface="Arial"/>
                      </a:endParaRPr>
                    </a:p>
                  </a:txBody>
                  <a:tcPr marL="28503" marR="28503" marT="0" marB="0" anchor="ctr"/>
                </a:tc>
              </a:tr>
            </a:tbl>
          </a:graphicData>
        </a:graphic>
      </p:graphicFrame>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3" name="Rectangle 2"/>
          <p:cNvSpPr/>
          <p:nvPr/>
        </p:nvSpPr>
        <p:spPr>
          <a:xfrm>
            <a:off x="611560" y="1600938"/>
            <a:ext cx="8187083" cy="2339102"/>
          </a:xfrm>
          <a:prstGeom prst="rect">
            <a:avLst/>
          </a:prstGeom>
        </p:spPr>
        <p:txBody>
          <a:bodyPr wrap="square">
            <a:spAutoFit/>
          </a:bodyPr>
          <a:lstStyle/>
          <a:p>
            <a:pPr marL="342900" indent="-342900">
              <a:buFont typeface="Wingdings" panose="05000000000000000000" pitchFamily="2" charset="2"/>
              <a:buChar char="§"/>
            </a:pPr>
            <a:r>
              <a:rPr lang="en-US" sz="1800" dirty="0" smtClean="0"/>
              <a:t>The </a:t>
            </a:r>
            <a:r>
              <a:rPr lang="en-US" sz="1800" dirty="0"/>
              <a:t>grain yields obtained under CA are between 2900 and 4700 kg/ha comparatively those obtained at conventional </a:t>
            </a:r>
            <a:r>
              <a:rPr lang="en-US" sz="1800" dirty="0" smtClean="0"/>
              <a:t>agriculture practices 2500 – 4000 kg/ha</a:t>
            </a:r>
          </a:p>
          <a:p>
            <a:pPr marL="342900" indent="-342900">
              <a:buFont typeface="Wingdings" panose="05000000000000000000" pitchFamily="2" charset="2"/>
              <a:buChar char="§"/>
            </a:pPr>
            <a:r>
              <a:rPr lang="en-US" sz="1800" dirty="0"/>
              <a:t>The comparison between conventional agriculture and </a:t>
            </a:r>
            <a:r>
              <a:rPr lang="en-US" sz="1800" dirty="0" smtClean="0"/>
              <a:t>CA is variable : </a:t>
            </a:r>
          </a:p>
          <a:p>
            <a:pPr marL="803275" indent="-285750">
              <a:buFont typeface="Wingdings" panose="05000000000000000000" pitchFamily="2" charset="2"/>
              <a:buChar char="Ø"/>
            </a:pPr>
            <a:r>
              <a:rPr lang="en-US" sz="1800" dirty="0" smtClean="0"/>
              <a:t>Gain </a:t>
            </a:r>
            <a:r>
              <a:rPr lang="en-US" sz="1800" dirty="0"/>
              <a:t>of yield varied between </a:t>
            </a:r>
            <a:r>
              <a:rPr lang="en-US" sz="1800" dirty="0" smtClean="0"/>
              <a:t>400 </a:t>
            </a:r>
            <a:r>
              <a:rPr lang="en-US" sz="1800" dirty="0"/>
              <a:t>and 700 kg/ha for </a:t>
            </a:r>
            <a:r>
              <a:rPr lang="en-US" sz="1800" dirty="0" smtClean="0"/>
              <a:t>the benefit on conservation agriculture</a:t>
            </a:r>
          </a:p>
          <a:p>
            <a:pPr marL="803275" indent="-285750">
              <a:buFont typeface="Wingdings" panose="05000000000000000000" pitchFamily="2" charset="2"/>
              <a:buChar char="Ø"/>
            </a:pPr>
            <a:r>
              <a:rPr lang="en-US" sz="1800" dirty="0" smtClean="0"/>
              <a:t>Lost of yield which varies between 100 and 500 Kg/ha.</a:t>
            </a:r>
          </a:p>
          <a:p>
            <a:endParaRPr lang="fr-FR" sz="2000" dirty="0"/>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a:t>Durum </a:t>
            </a:r>
            <a:r>
              <a:rPr lang="en-US" b="1" dirty="0" smtClean="0"/>
              <a:t>wheat</a:t>
            </a:r>
            <a:endParaRPr lang="fr-FR" dirty="0"/>
          </a:p>
        </p:txBody>
      </p:sp>
      <p:graphicFrame>
        <p:nvGraphicFramePr>
          <p:cNvPr id="9" name="Tableau 8"/>
          <p:cNvGraphicFramePr>
            <a:graphicFrameLocks noGrp="1"/>
          </p:cNvGraphicFramePr>
          <p:nvPr>
            <p:extLst>
              <p:ext uri="{D42A27DB-BD31-4B8C-83A1-F6EECF244321}">
                <p14:modId xmlns:p14="http://schemas.microsoft.com/office/powerpoint/2010/main" val="831435690"/>
              </p:ext>
            </p:extLst>
          </p:nvPr>
        </p:nvGraphicFramePr>
        <p:xfrm>
          <a:off x="1403648" y="3573016"/>
          <a:ext cx="6984775" cy="3000364"/>
        </p:xfrm>
        <a:graphic>
          <a:graphicData uri="http://schemas.openxmlformats.org/drawingml/2006/table">
            <a:tbl>
              <a:tblPr firstRow="1" firstCol="1" bandRow="1">
                <a:tableStyleId>{5C22544A-7EE6-4342-B048-85BDC9FD1C3A}</a:tableStyleId>
              </a:tblPr>
              <a:tblGrid>
                <a:gridCol w="1552339"/>
                <a:gridCol w="1304553"/>
                <a:gridCol w="997252"/>
                <a:gridCol w="997252"/>
                <a:gridCol w="1472238"/>
                <a:gridCol w="661141"/>
              </a:tblGrid>
              <a:tr h="229404">
                <a:tc rowSpan="2">
                  <a:txBody>
                    <a:bodyPr/>
                    <a:lstStyle/>
                    <a:p>
                      <a:pPr algn="ctr">
                        <a:lnSpc>
                          <a:spcPct val="115000"/>
                        </a:lnSpc>
                        <a:spcBef>
                          <a:spcPts val="600"/>
                        </a:spcBef>
                        <a:spcAft>
                          <a:spcPts val="0"/>
                        </a:spcAft>
                      </a:pPr>
                      <a:r>
                        <a:rPr lang="fr-FR" sz="1200" dirty="0" err="1">
                          <a:effectLst/>
                        </a:rPr>
                        <a:t>Farmers</a:t>
                      </a:r>
                      <a:endParaRPr lang="fr-FR" sz="1200" b="1" dirty="0">
                        <a:effectLst/>
                        <a:latin typeface="Times New Roman"/>
                        <a:ea typeface="Calibri"/>
                      </a:endParaRPr>
                    </a:p>
                  </a:txBody>
                  <a:tcPr marL="68580" marR="68580" marT="0" marB="0" anchor="ctr"/>
                </a:tc>
                <a:tc rowSpan="2">
                  <a:txBody>
                    <a:bodyPr/>
                    <a:lstStyle/>
                    <a:p>
                      <a:pPr algn="ctr">
                        <a:lnSpc>
                          <a:spcPct val="115000"/>
                        </a:lnSpc>
                        <a:spcBef>
                          <a:spcPts val="600"/>
                        </a:spcBef>
                        <a:spcAft>
                          <a:spcPts val="0"/>
                        </a:spcAft>
                      </a:pPr>
                      <a:r>
                        <a:rPr lang="fr-FR" sz="1200" dirty="0" err="1">
                          <a:effectLst/>
                        </a:rPr>
                        <a:t>Community</a:t>
                      </a:r>
                      <a:endParaRPr lang="fr-FR" sz="1200" b="1" dirty="0">
                        <a:effectLst/>
                        <a:latin typeface="Times New Roman"/>
                        <a:ea typeface="Calibri"/>
                      </a:endParaRPr>
                    </a:p>
                  </a:txBody>
                  <a:tcPr marL="68580" marR="68580" marT="0" marB="0" anchor="ctr"/>
                </a:tc>
                <a:tc gridSpan="2">
                  <a:txBody>
                    <a:bodyPr/>
                    <a:lstStyle/>
                    <a:p>
                      <a:pPr algn="ctr">
                        <a:lnSpc>
                          <a:spcPct val="115000"/>
                        </a:lnSpc>
                        <a:spcBef>
                          <a:spcPts val="600"/>
                        </a:spcBef>
                        <a:spcAft>
                          <a:spcPts val="0"/>
                        </a:spcAft>
                      </a:pPr>
                      <a:r>
                        <a:rPr lang="en-US" sz="1000">
                          <a:effectLst/>
                        </a:rPr>
                        <a:t>Yield of crop under CA</a:t>
                      </a:r>
                      <a:endParaRPr lang="fr-FR" sz="1200">
                        <a:effectLst/>
                        <a:latin typeface="Times New Roman"/>
                        <a:ea typeface="Calibri"/>
                      </a:endParaRPr>
                    </a:p>
                  </a:txBody>
                  <a:tcPr marL="68580" marR="68580" marT="0" marB="0" anchor="ctr"/>
                </a:tc>
                <a:tc hMerge="1">
                  <a:txBody>
                    <a:bodyPr/>
                    <a:lstStyle/>
                    <a:p>
                      <a:endParaRPr lang="fr-FR"/>
                    </a:p>
                  </a:txBody>
                  <a:tcPr/>
                </a:tc>
                <a:tc rowSpan="2">
                  <a:txBody>
                    <a:bodyPr/>
                    <a:lstStyle/>
                    <a:p>
                      <a:pPr algn="ctr">
                        <a:lnSpc>
                          <a:spcPct val="100000"/>
                        </a:lnSpc>
                        <a:spcBef>
                          <a:spcPts val="0"/>
                        </a:spcBef>
                        <a:spcAft>
                          <a:spcPts val="0"/>
                        </a:spcAft>
                      </a:pPr>
                      <a:r>
                        <a:rPr lang="en-US" sz="1200" dirty="0">
                          <a:effectLst/>
                        </a:rPr>
                        <a:t>Grain yield conventional agriculture (kg/ha)</a:t>
                      </a:r>
                      <a:endParaRPr lang="fr-FR" sz="1200" b="1" dirty="0">
                        <a:effectLst/>
                        <a:latin typeface="Times New Roman"/>
                        <a:ea typeface="Calibri"/>
                      </a:endParaRPr>
                    </a:p>
                  </a:txBody>
                  <a:tcPr marL="68580" marR="68580" marT="0" marB="0" anchor="ctr"/>
                </a:tc>
                <a:tc rowSpan="2">
                  <a:txBody>
                    <a:bodyPr/>
                    <a:lstStyle/>
                    <a:p>
                      <a:pPr algn="ctr">
                        <a:lnSpc>
                          <a:spcPct val="115000"/>
                        </a:lnSpc>
                        <a:spcBef>
                          <a:spcPts val="600"/>
                        </a:spcBef>
                        <a:spcAft>
                          <a:spcPts val="600"/>
                        </a:spcAft>
                      </a:pPr>
                      <a:r>
                        <a:rPr lang="fr-FR" sz="1200" dirty="0">
                          <a:effectLst/>
                        </a:rPr>
                        <a:t>Gain (kg/ha)</a:t>
                      </a:r>
                    </a:p>
                    <a:p>
                      <a:pPr algn="ctr">
                        <a:lnSpc>
                          <a:spcPct val="115000"/>
                        </a:lnSpc>
                        <a:spcBef>
                          <a:spcPts val="600"/>
                        </a:spcBef>
                        <a:spcAft>
                          <a:spcPts val="600"/>
                        </a:spcAft>
                      </a:pPr>
                      <a:r>
                        <a:rPr lang="fr-FR" sz="1200" dirty="0">
                          <a:effectLst/>
                        </a:rPr>
                        <a:t> </a:t>
                      </a:r>
                      <a:endParaRPr lang="fr-FR" sz="1200" b="1" dirty="0">
                        <a:effectLst/>
                        <a:latin typeface="Times New Roman"/>
                        <a:ea typeface="Calibri"/>
                      </a:endParaRPr>
                    </a:p>
                  </a:txBody>
                  <a:tcPr marL="68580" marR="68580" marT="0" marB="0" anchor="ctr"/>
                </a:tc>
              </a:tr>
              <a:tr h="562684">
                <a:tc vMerge="1">
                  <a:txBody>
                    <a:bodyPr/>
                    <a:lstStyle/>
                    <a:p>
                      <a:endParaRPr lang="fr-FR"/>
                    </a:p>
                  </a:txBody>
                  <a:tcPr/>
                </a:tc>
                <a:tc vMerge="1">
                  <a:txBody>
                    <a:bodyPr/>
                    <a:lstStyle/>
                    <a:p>
                      <a:endParaRPr lang="fr-FR"/>
                    </a:p>
                  </a:txBody>
                  <a:tcPr/>
                </a:tc>
                <a:tc>
                  <a:txBody>
                    <a:bodyPr/>
                    <a:lstStyle/>
                    <a:p>
                      <a:pPr algn="ctr">
                        <a:lnSpc>
                          <a:spcPct val="115000"/>
                        </a:lnSpc>
                        <a:spcBef>
                          <a:spcPts val="600"/>
                        </a:spcBef>
                        <a:spcAft>
                          <a:spcPts val="0"/>
                        </a:spcAft>
                      </a:pPr>
                      <a:r>
                        <a:rPr lang="fr-FR" sz="1200" dirty="0">
                          <a:effectLst/>
                        </a:rPr>
                        <a:t>Grain (kg/ha)</a:t>
                      </a:r>
                      <a:endParaRPr lang="fr-FR" sz="1200" b="1" dirty="0">
                        <a:effectLst/>
                        <a:latin typeface="Times New Roman"/>
                        <a:ea typeface="Calibri"/>
                      </a:endParaRPr>
                    </a:p>
                  </a:txBody>
                  <a:tcPr marL="68580" marR="68580" marT="0" marB="0" anchor="ctr"/>
                </a:tc>
                <a:tc>
                  <a:txBody>
                    <a:bodyPr/>
                    <a:lstStyle/>
                    <a:p>
                      <a:pPr algn="ctr">
                        <a:lnSpc>
                          <a:spcPct val="115000"/>
                        </a:lnSpc>
                        <a:spcBef>
                          <a:spcPts val="600"/>
                        </a:spcBef>
                        <a:spcAft>
                          <a:spcPts val="0"/>
                        </a:spcAft>
                      </a:pPr>
                      <a:r>
                        <a:rPr lang="fr-FR" sz="1200" dirty="0" err="1">
                          <a:effectLst/>
                        </a:rPr>
                        <a:t>Straw</a:t>
                      </a:r>
                      <a:r>
                        <a:rPr lang="fr-FR" sz="1200" dirty="0">
                          <a:effectLst/>
                        </a:rPr>
                        <a:t> (bales/ha)</a:t>
                      </a:r>
                      <a:endParaRPr lang="fr-FR" sz="1200" b="1" dirty="0">
                        <a:effectLst/>
                        <a:latin typeface="Times New Roman"/>
                        <a:ea typeface="Calibri"/>
                      </a:endParaRPr>
                    </a:p>
                  </a:txBody>
                  <a:tcPr marL="68580" marR="68580" marT="0" marB="0" anchor="ctr"/>
                </a:tc>
                <a:tc vMerge="1">
                  <a:txBody>
                    <a:bodyPr/>
                    <a:lstStyle/>
                    <a:p>
                      <a:endParaRPr lang="fr-FR"/>
                    </a:p>
                  </a:txBody>
                  <a:tcPr/>
                </a:tc>
                <a:tc vMerge="1">
                  <a:txBody>
                    <a:bodyPr/>
                    <a:lstStyle/>
                    <a:p>
                      <a:endParaRPr lang="fr-FR"/>
                    </a:p>
                  </a:txBody>
                  <a:tcPr/>
                </a:tc>
              </a:tr>
              <a:tr h="229404">
                <a:tc>
                  <a:txBody>
                    <a:bodyPr/>
                    <a:lstStyle/>
                    <a:p>
                      <a:pPr>
                        <a:lnSpc>
                          <a:spcPct val="115000"/>
                        </a:lnSpc>
                        <a:spcBef>
                          <a:spcPts val="600"/>
                        </a:spcBef>
                        <a:spcAft>
                          <a:spcPts val="600"/>
                        </a:spcAft>
                      </a:pPr>
                      <a:r>
                        <a:rPr lang="fr-FR" sz="1400">
                          <a:effectLst/>
                        </a:rPr>
                        <a:t>Arioua Bachir</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Ouled Mansour</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4200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152</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3800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400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Ghayat Mohamed</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Ouled Mansour</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4000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173</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4000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Sahnoun Saad</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Ouled Mansour</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3300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170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3500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-200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Dif Abdellah</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Ouled Mansour</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4700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217</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4000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700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SaouliAzzouz</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Ain El Khadra</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3500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170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3700</a:t>
                      </a:r>
                      <a:endParaRPr lang="fr-FR" sz="1400" b="1" dirty="0">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-200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Hajaj Mohamed</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Ain El Khadra</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3600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156</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3700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-100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ZaroukhiSaid</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Ain El Khadra</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2900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130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2500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400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a:effectLst/>
                        </a:rPr>
                        <a:t>Drissi Rabeh</a:t>
                      </a:r>
                      <a:endParaRPr lang="fr-FR" sz="1400" b="1">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Ain El Khadra</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3700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132</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3800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-100</a:t>
                      </a:r>
                      <a:endParaRPr lang="fr-FR" sz="1400" b="1" dirty="0">
                        <a:effectLst/>
                        <a:latin typeface="Times New Roman"/>
                        <a:ea typeface="Calibri"/>
                      </a:endParaRPr>
                    </a:p>
                  </a:txBody>
                  <a:tcPr marL="68580" marR="68580" marT="0" marB="0"/>
                </a:tc>
              </a:tr>
              <a:tr h="229404">
                <a:tc>
                  <a:txBody>
                    <a:bodyPr/>
                    <a:lstStyle/>
                    <a:p>
                      <a:pPr>
                        <a:lnSpc>
                          <a:spcPct val="115000"/>
                        </a:lnSpc>
                        <a:spcBef>
                          <a:spcPts val="600"/>
                        </a:spcBef>
                        <a:spcAft>
                          <a:spcPts val="600"/>
                        </a:spcAft>
                      </a:pPr>
                      <a:r>
                        <a:rPr lang="fr-FR" sz="1400" dirty="0">
                          <a:effectLst/>
                        </a:rPr>
                        <a:t>Drissi </a:t>
                      </a:r>
                      <a:r>
                        <a:rPr lang="fr-FR" sz="1400" dirty="0" err="1">
                          <a:effectLst/>
                        </a:rPr>
                        <a:t>Abdelhak</a:t>
                      </a:r>
                      <a:endParaRPr lang="fr-FR" sz="1400" b="1" dirty="0">
                        <a:effectLst/>
                        <a:latin typeface="Times New Roman"/>
                        <a:ea typeface="Calibri"/>
                      </a:endParaRPr>
                    </a:p>
                  </a:txBody>
                  <a:tcPr marL="68580" marR="68580" marT="0" marB="0"/>
                </a:tc>
                <a:tc>
                  <a:txBody>
                    <a:bodyPr/>
                    <a:lstStyle/>
                    <a:p>
                      <a:pPr>
                        <a:lnSpc>
                          <a:spcPct val="115000"/>
                        </a:lnSpc>
                        <a:spcBef>
                          <a:spcPts val="600"/>
                        </a:spcBef>
                        <a:spcAft>
                          <a:spcPts val="600"/>
                        </a:spcAft>
                      </a:pPr>
                      <a:r>
                        <a:rPr lang="fr-FR" sz="1400">
                          <a:effectLst/>
                        </a:rPr>
                        <a:t>Ain El Khadra</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3000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110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a:effectLst/>
                        </a:rPr>
                        <a:t>3500</a:t>
                      </a:r>
                      <a:endParaRPr lang="fr-FR" sz="1400" b="1">
                        <a:effectLst/>
                        <a:latin typeface="Times New Roman"/>
                        <a:ea typeface="Calibri"/>
                      </a:endParaRPr>
                    </a:p>
                  </a:txBody>
                  <a:tcPr marL="68580" marR="68580" marT="0" marB="0"/>
                </a:tc>
                <a:tc>
                  <a:txBody>
                    <a:bodyPr/>
                    <a:lstStyle/>
                    <a:p>
                      <a:pPr algn="ctr">
                        <a:lnSpc>
                          <a:spcPct val="115000"/>
                        </a:lnSpc>
                        <a:spcBef>
                          <a:spcPts val="600"/>
                        </a:spcBef>
                        <a:spcAft>
                          <a:spcPts val="600"/>
                        </a:spcAft>
                      </a:pPr>
                      <a:r>
                        <a:rPr lang="fr-FR" sz="1400" dirty="0">
                          <a:effectLst/>
                        </a:rPr>
                        <a:t>-500</a:t>
                      </a:r>
                      <a:endParaRPr lang="fr-FR" sz="1400" b="1" dirty="0">
                        <a:effectLst/>
                        <a:latin typeface="Times New Roman"/>
                        <a:ea typeface="Calibri"/>
                      </a:endParaRPr>
                    </a:p>
                  </a:txBody>
                  <a:tcPr marL="68580" marR="68580" marT="0" marB="0"/>
                </a:tc>
              </a:tr>
            </a:tbl>
          </a:graphicData>
        </a:graphic>
      </p:graphicFrame>
    </p:spTree>
    <p:extLst>
      <p:ext uri="{BB962C8B-B14F-4D97-AF65-F5344CB8AC3E}">
        <p14:creationId xmlns:p14="http://schemas.microsoft.com/office/powerpoint/2010/main" val="415976333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RESULTS and DISCUSSION</a:t>
            </a:r>
            <a:endParaRPr lang="fr-FR" sz="2800" dirty="0">
              <a:solidFill>
                <a:schemeClr val="accent1"/>
              </a:solidFill>
              <a:latin typeface="Arial" pitchFamily="34" charset="0"/>
              <a:cs typeface="Arial" pitchFamily="34" charset="0"/>
            </a:endParaRPr>
          </a:p>
        </p:txBody>
      </p:sp>
      <p:sp>
        <p:nvSpPr>
          <p:cNvPr id="6" name="Rectangle 5"/>
          <p:cNvSpPr/>
          <p:nvPr/>
        </p:nvSpPr>
        <p:spPr>
          <a:xfrm rot="5400000">
            <a:off x="1236702" y="-111959"/>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Bread wheat</a:t>
            </a:r>
            <a:endParaRPr lang="fr-FR" dirty="0"/>
          </a:p>
        </p:txBody>
      </p:sp>
      <p:sp>
        <p:nvSpPr>
          <p:cNvPr id="2" name="Rectangle 1"/>
          <p:cNvSpPr/>
          <p:nvPr/>
        </p:nvSpPr>
        <p:spPr>
          <a:xfrm>
            <a:off x="755576" y="2060848"/>
            <a:ext cx="8064896" cy="830997"/>
          </a:xfrm>
          <a:prstGeom prst="rect">
            <a:avLst/>
          </a:prstGeom>
        </p:spPr>
        <p:txBody>
          <a:bodyPr wrap="square">
            <a:spAutoFit/>
          </a:bodyPr>
          <a:lstStyle/>
          <a:p>
            <a:pPr marL="342900" indent="-342900">
              <a:buFont typeface="Arial" panose="020B0604020202020204" pitchFamily="34" charset="0"/>
              <a:buChar char="•"/>
            </a:pPr>
            <a:r>
              <a:rPr lang="en-US" dirty="0" smtClean="0"/>
              <a:t>The </a:t>
            </a:r>
            <a:r>
              <a:rPr lang="en-US" dirty="0"/>
              <a:t>recorded yields varied between  2500 and 3600 kg/ha for grain yield and 101 – 152 bales/ha for straw. </a:t>
            </a:r>
            <a:endParaRPr lang="fr-FR" dirty="0"/>
          </a:p>
        </p:txBody>
      </p:sp>
      <p:graphicFrame>
        <p:nvGraphicFramePr>
          <p:cNvPr id="7" name="Tableau 6"/>
          <p:cNvGraphicFramePr>
            <a:graphicFrameLocks noGrp="1"/>
          </p:cNvGraphicFramePr>
          <p:nvPr>
            <p:extLst>
              <p:ext uri="{D42A27DB-BD31-4B8C-83A1-F6EECF244321}">
                <p14:modId xmlns:p14="http://schemas.microsoft.com/office/powerpoint/2010/main" val="4289080445"/>
              </p:ext>
            </p:extLst>
          </p:nvPr>
        </p:nvGraphicFramePr>
        <p:xfrm>
          <a:off x="833433" y="3429000"/>
          <a:ext cx="7266959" cy="2722976"/>
        </p:xfrm>
        <a:graphic>
          <a:graphicData uri="http://schemas.openxmlformats.org/drawingml/2006/table">
            <a:tbl>
              <a:tblPr firstRow="1" firstCol="1" bandRow="1">
                <a:tableStyleId>{5C22544A-7EE6-4342-B048-85BDC9FD1C3A}</a:tableStyleId>
              </a:tblPr>
              <a:tblGrid>
                <a:gridCol w="1909206"/>
                <a:gridCol w="1626253"/>
                <a:gridCol w="1865750"/>
                <a:gridCol w="1865750"/>
              </a:tblGrid>
              <a:tr h="237830">
                <a:tc rowSpan="2">
                  <a:txBody>
                    <a:bodyPr/>
                    <a:lstStyle/>
                    <a:p>
                      <a:pPr algn="ctr">
                        <a:lnSpc>
                          <a:spcPct val="115000"/>
                        </a:lnSpc>
                        <a:spcBef>
                          <a:spcPts val="600"/>
                        </a:spcBef>
                        <a:spcAft>
                          <a:spcPts val="0"/>
                        </a:spcAft>
                      </a:pPr>
                      <a:r>
                        <a:rPr lang="en-US" sz="1400" b="1" dirty="0">
                          <a:effectLst/>
                        </a:rPr>
                        <a:t>Farmers</a:t>
                      </a:r>
                      <a:endParaRPr lang="fr-FR" sz="1400" b="1" dirty="0">
                        <a:effectLst/>
                        <a:latin typeface="Times New Roman"/>
                        <a:ea typeface="Calibri"/>
                        <a:cs typeface="Times New Roman"/>
                      </a:endParaRPr>
                    </a:p>
                  </a:txBody>
                  <a:tcPr marL="68580" marR="68580" marT="0" marB="0"/>
                </a:tc>
                <a:tc rowSpan="2">
                  <a:txBody>
                    <a:bodyPr/>
                    <a:lstStyle/>
                    <a:p>
                      <a:pPr algn="ctr">
                        <a:lnSpc>
                          <a:spcPct val="115000"/>
                        </a:lnSpc>
                        <a:spcBef>
                          <a:spcPts val="600"/>
                        </a:spcBef>
                        <a:spcAft>
                          <a:spcPts val="0"/>
                        </a:spcAft>
                      </a:pPr>
                      <a:r>
                        <a:rPr lang="en-US" sz="1400" b="1">
                          <a:effectLst/>
                        </a:rPr>
                        <a:t>Community</a:t>
                      </a:r>
                      <a:endParaRPr lang="fr-FR" sz="1400" b="1">
                        <a:effectLst/>
                        <a:latin typeface="Times New Roman"/>
                        <a:ea typeface="Calibri"/>
                        <a:cs typeface="Times New Roman"/>
                      </a:endParaRPr>
                    </a:p>
                  </a:txBody>
                  <a:tcPr marL="68580" marR="68580" marT="0" marB="0"/>
                </a:tc>
                <a:tc gridSpan="2">
                  <a:txBody>
                    <a:bodyPr/>
                    <a:lstStyle/>
                    <a:p>
                      <a:pPr algn="ctr">
                        <a:lnSpc>
                          <a:spcPct val="115000"/>
                        </a:lnSpc>
                        <a:spcBef>
                          <a:spcPts val="600"/>
                        </a:spcBef>
                        <a:spcAft>
                          <a:spcPts val="0"/>
                        </a:spcAft>
                      </a:pPr>
                      <a:r>
                        <a:rPr lang="en-US" sz="1400" b="1">
                          <a:effectLst/>
                        </a:rPr>
                        <a:t>Yield</a:t>
                      </a:r>
                      <a:endParaRPr lang="fr-FR" sz="1400" b="1">
                        <a:effectLst/>
                        <a:latin typeface="Times New Roman"/>
                        <a:ea typeface="Calibri"/>
                        <a:cs typeface="Times New Roman"/>
                      </a:endParaRPr>
                    </a:p>
                  </a:txBody>
                  <a:tcPr marL="68580" marR="68580" marT="0" marB="0"/>
                </a:tc>
                <a:tc hMerge="1">
                  <a:txBody>
                    <a:bodyPr/>
                    <a:lstStyle/>
                    <a:p>
                      <a:endParaRPr lang="fr-FR"/>
                    </a:p>
                  </a:txBody>
                  <a:tcPr/>
                </a:tc>
              </a:tr>
              <a:tr h="237830">
                <a:tc vMerge="1">
                  <a:txBody>
                    <a:bodyPr/>
                    <a:lstStyle/>
                    <a:p>
                      <a:endParaRPr lang="fr-FR"/>
                    </a:p>
                  </a:txBody>
                  <a:tcPr/>
                </a:tc>
                <a:tc vMerge="1">
                  <a:txBody>
                    <a:bodyPr/>
                    <a:lstStyle/>
                    <a:p>
                      <a:endParaRPr lang="fr-FR"/>
                    </a:p>
                  </a:txBody>
                  <a:tcPr/>
                </a:tc>
                <a:tc>
                  <a:txBody>
                    <a:bodyPr/>
                    <a:lstStyle/>
                    <a:p>
                      <a:pPr algn="ctr">
                        <a:lnSpc>
                          <a:spcPct val="115000"/>
                        </a:lnSpc>
                        <a:spcBef>
                          <a:spcPts val="600"/>
                        </a:spcBef>
                        <a:spcAft>
                          <a:spcPts val="0"/>
                        </a:spcAft>
                      </a:pPr>
                      <a:r>
                        <a:rPr lang="en-US" sz="1400" b="1">
                          <a:effectLst/>
                        </a:rPr>
                        <a:t>Grain (kg/ha)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Straw (bales/ha)</a:t>
                      </a:r>
                      <a:endParaRPr lang="fr-FR" sz="1400" b="1">
                        <a:effectLst/>
                        <a:latin typeface="Times New Roman"/>
                        <a:ea typeface="Calibri"/>
                        <a:cs typeface="Times New Roman"/>
                      </a:endParaRPr>
                    </a:p>
                  </a:txBody>
                  <a:tcPr marL="68580" marR="68580" marT="0" marB="0"/>
                </a:tc>
              </a:tr>
              <a:tr h="491716">
                <a:tc>
                  <a:txBody>
                    <a:bodyPr/>
                    <a:lstStyle/>
                    <a:p>
                      <a:pPr>
                        <a:lnSpc>
                          <a:spcPct val="115000"/>
                        </a:lnSpc>
                        <a:spcBef>
                          <a:spcPts val="600"/>
                        </a:spcBef>
                        <a:spcAft>
                          <a:spcPts val="0"/>
                        </a:spcAft>
                      </a:pPr>
                      <a:r>
                        <a:rPr lang="en-US" sz="1400" b="1">
                          <a:effectLst/>
                        </a:rPr>
                        <a:t>Ben yettou Ibrahim</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a:effectLst/>
                        </a:rPr>
                        <a:t>Ouled Mansour</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2600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107</a:t>
                      </a:r>
                      <a:endParaRPr lang="fr-FR" sz="1400" b="1">
                        <a:effectLst/>
                        <a:latin typeface="Times New Roman"/>
                        <a:ea typeface="Calibri"/>
                        <a:cs typeface="Times New Roman"/>
                      </a:endParaRPr>
                    </a:p>
                  </a:txBody>
                  <a:tcPr marL="68580" marR="68580" marT="0" marB="0"/>
                </a:tc>
              </a:tr>
              <a:tr h="457716">
                <a:tc>
                  <a:txBody>
                    <a:bodyPr/>
                    <a:lstStyle/>
                    <a:p>
                      <a:pPr>
                        <a:lnSpc>
                          <a:spcPct val="115000"/>
                        </a:lnSpc>
                        <a:spcBef>
                          <a:spcPts val="600"/>
                        </a:spcBef>
                        <a:spcAft>
                          <a:spcPts val="0"/>
                        </a:spcAft>
                      </a:pPr>
                      <a:r>
                        <a:rPr lang="en-US" sz="1400" b="1">
                          <a:effectLst/>
                        </a:rPr>
                        <a:t>Sekai Ibrahim</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a:effectLst/>
                        </a:rPr>
                        <a:t>Ain El Khadra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2600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101</a:t>
                      </a:r>
                      <a:endParaRPr lang="fr-FR" sz="1400" b="1">
                        <a:effectLst/>
                        <a:latin typeface="Times New Roman"/>
                        <a:ea typeface="Calibri"/>
                        <a:cs typeface="Times New Roman"/>
                      </a:endParaRPr>
                    </a:p>
                  </a:txBody>
                  <a:tcPr marL="68580" marR="68580" marT="0" marB="0"/>
                </a:tc>
              </a:tr>
              <a:tr h="432048">
                <a:tc>
                  <a:txBody>
                    <a:bodyPr/>
                    <a:lstStyle/>
                    <a:p>
                      <a:pPr>
                        <a:lnSpc>
                          <a:spcPct val="115000"/>
                        </a:lnSpc>
                        <a:spcBef>
                          <a:spcPts val="600"/>
                        </a:spcBef>
                        <a:spcAft>
                          <a:spcPts val="0"/>
                        </a:spcAft>
                      </a:pPr>
                      <a:r>
                        <a:rPr lang="en-US" sz="1400" b="1">
                          <a:effectLst/>
                        </a:rPr>
                        <a:t>ZahemAbdelmadjid</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a:effectLst/>
                        </a:rPr>
                        <a:t>Ain El Khadra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2500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117</a:t>
                      </a:r>
                      <a:endParaRPr lang="fr-FR" sz="1400" b="1">
                        <a:effectLst/>
                        <a:latin typeface="Times New Roman"/>
                        <a:ea typeface="Calibri"/>
                        <a:cs typeface="Times New Roman"/>
                      </a:endParaRPr>
                    </a:p>
                  </a:txBody>
                  <a:tcPr marL="68580" marR="68580" marT="0" marB="0"/>
                </a:tc>
              </a:tr>
              <a:tr h="360040">
                <a:tc>
                  <a:txBody>
                    <a:bodyPr/>
                    <a:lstStyle/>
                    <a:p>
                      <a:pPr>
                        <a:lnSpc>
                          <a:spcPct val="115000"/>
                        </a:lnSpc>
                        <a:spcBef>
                          <a:spcPts val="600"/>
                        </a:spcBef>
                        <a:spcAft>
                          <a:spcPts val="0"/>
                        </a:spcAft>
                      </a:pPr>
                      <a:r>
                        <a:rPr lang="en-US" sz="1400" b="1">
                          <a:effectLst/>
                        </a:rPr>
                        <a:t>AdjleneAbdelhakim</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dirty="0" smtClean="0">
                          <a:effectLst/>
                        </a:rPr>
                        <a:t>Ain El </a:t>
                      </a:r>
                      <a:r>
                        <a:rPr lang="en-US" sz="1400" b="1" dirty="0" err="1" smtClean="0">
                          <a:effectLst/>
                        </a:rPr>
                        <a:t>Khadra</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3600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152</a:t>
                      </a:r>
                      <a:endParaRPr lang="fr-FR" sz="1400" b="1">
                        <a:effectLst/>
                        <a:latin typeface="Times New Roman"/>
                        <a:ea typeface="Calibri"/>
                        <a:cs typeface="Times New Roman"/>
                      </a:endParaRPr>
                    </a:p>
                  </a:txBody>
                  <a:tcPr marL="68580" marR="68580" marT="0" marB="0"/>
                </a:tc>
              </a:tr>
              <a:tr h="237830">
                <a:tc>
                  <a:txBody>
                    <a:bodyPr/>
                    <a:lstStyle/>
                    <a:p>
                      <a:pPr>
                        <a:lnSpc>
                          <a:spcPct val="115000"/>
                        </a:lnSpc>
                        <a:spcBef>
                          <a:spcPts val="600"/>
                        </a:spcBef>
                        <a:spcAft>
                          <a:spcPts val="0"/>
                        </a:spcAft>
                      </a:pPr>
                      <a:r>
                        <a:rPr lang="en-US" sz="1400" b="1" smtClean="0">
                          <a:effectLst/>
                        </a:rPr>
                        <a:t>AdjlneRachid</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a:effectLst/>
                        </a:rPr>
                        <a:t>Ain El Khadra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2900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0"/>
                        </a:spcAft>
                      </a:pPr>
                      <a:r>
                        <a:rPr lang="en-US" sz="1400" b="1">
                          <a:effectLst/>
                        </a:rPr>
                        <a:t>149</a:t>
                      </a:r>
                      <a:endParaRPr lang="fr-FR" sz="1400" b="1">
                        <a:effectLst/>
                        <a:latin typeface="Times New Roman"/>
                        <a:ea typeface="Calibri"/>
                        <a:cs typeface="Times New Roman"/>
                      </a:endParaRPr>
                    </a:p>
                  </a:txBody>
                  <a:tcPr marL="68580" marR="68580" marT="0" marB="0"/>
                </a:tc>
              </a:tr>
              <a:tr h="237830">
                <a:tc>
                  <a:txBody>
                    <a:bodyPr/>
                    <a:lstStyle/>
                    <a:p>
                      <a:pPr>
                        <a:lnSpc>
                          <a:spcPct val="115000"/>
                        </a:lnSpc>
                        <a:spcBef>
                          <a:spcPts val="600"/>
                        </a:spcBef>
                        <a:spcAft>
                          <a:spcPts val="0"/>
                        </a:spcAft>
                      </a:pPr>
                      <a:r>
                        <a:rPr lang="en-US" sz="1400" b="1" dirty="0" err="1">
                          <a:effectLst/>
                        </a:rPr>
                        <a:t>Arioua</a:t>
                      </a:r>
                      <a:r>
                        <a:rPr lang="en-US" sz="1400" b="1" dirty="0">
                          <a:effectLst/>
                        </a:rPr>
                        <a:t> Othman </a:t>
                      </a:r>
                      <a:endParaRPr lang="fr-FR" sz="1400" b="1" dirty="0">
                        <a:effectLst/>
                        <a:latin typeface="Times New Roman"/>
                        <a:ea typeface="Calibri"/>
                        <a:cs typeface="Times New Roman"/>
                      </a:endParaRPr>
                    </a:p>
                  </a:txBody>
                  <a:tcPr marL="68580" marR="68580" marT="0" marB="0"/>
                </a:tc>
                <a:tc>
                  <a:txBody>
                    <a:bodyPr/>
                    <a:lstStyle/>
                    <a:p>
                      <a:pPr>
                        <a:lnSpc>
                          <a:spcPct val="115000"/>
                        </a:lnSpc>
                        <a:spcBef>
                          <a:spcPts val="600"/>
                        </a:spcBef>
                        <a:spcAft>
                          <a:spcPts val="0"/>
                        </a:spcAft>
                      </a:pPr>
                      <a:r>
                        <a:rPr lang="en-US" sz="1400" b="1" dirty="0" err="1">
                          <a:effectLst/>
                        </a:rPr>
                        <a:t>Ouled</a:t>
                      </a:r>
                      <a:r>
                        <a:rPr lang="en-US" sz="1400" b="1" dirty="0">
                          <a:effectLst/>
                        </a:rPr>
                        <a:t> Mansour</a:t>
                      </a:r>
                      <a:endParaRPr lang="fr-FR" sz="1400" b="1" dirty="0">
                        <a:effectLst/>
                        <a:latin typeface="Times New Roman"/>
                        <a:ea typeface="Calibri"/>
                        <a:cs typeface="Times New Roman"/>
                      </a:endParaRPr>
                    </a:p>
                  </a:txBody>
                  <a:tcPr marL="68580" marR="68580" marT="0" marB="0"/>
                </a:tc>
                <a:tc gridSpan="2">
                  <a:txBody>
                    <a:bodyPr/>
                    <a:lstStyle/>
                    <a:p>
                      <a:pPr algn="ctr">
                        <a:lnSpc>
                          <a:spcPct val="115000"/>
                        </a:lnSpc>
                        <a:spcBef>
                          <a:spcPts val="600"/>
                        </a:spcBef>
                        <a:spcAft>
                          <a:spcPts val="0"/>
                        </a:spcAft>
                      </a:pPr>
                      <a:r>
                        <a:rPr lang="en-US" sz="1400" b="1" dirty="0">
                          <a:effectLst/>
                        </a:rPr>
                        <a:t>No irrigation</a:t>
                      </a:r>
                      <a:endParaRPr lang="fr-FR" sz="1400" b="1" dirty="0">
                        <a:effectLst/>
                        <a:latin typeface="Times New Roman"/>
                        <a:ea typeface="Calibri"/>
                        <a:cs typeface="Times New Roman"/>
                      </a:endParaRPr>
                    </a:p>
                  </a:txBody>
                  <a:tcPr marL="68580" marR="68580" marT="0" marB="0"/>
                </a:tc>
                <a:tc hMerge="1">
                  <a:txBody>
                    <a:bodyPr/>
                    <a:lstStyle/>
                    <a:p>
                      <a:endParaRPr lang="fr-FR"/>
                    </a:p>
                  </a:txBody>
                  <a:tcPr/>
                </a:tc>
              </a:tr>
            </a:tbl>
          </a:graphicData>
        </a:graphic>
      </p:graphicFrame>
    </p:spTree>
    <p:extLst>
      <p:ext uri="{BB962C8B-B14F-4D97-AF65-F5344CB8AC3E}">
        <p14:creationId xmlns:p14="http://schemas.microsoft.com/office/powerpoint/2010/main" val="1816307846"/>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RESULTATS ET DISCUSSIONS</a:t>
            </a:r>
            <a:endParaRPr lang="fr-FR" sz="2800" dirty="0">
              <a:solidFill>
                <a:schemeClr val="accent1"/>
              </a:solidFill>
              <a:latin typeface="Arial" pitchFamily="34" charset="0"/>
              <a:cs typeface="Arial" pitchFamily="34" charset="0"/>
            </a:endParaRPr>
          </a:p>
        </p:txBody>
      </p:sp>
      <p:sp>
        <p:nvSpPr>
          <p:cNvPr id="8" name="Rectangle 7"/>
          <p:cNvSpPr/>
          <p:nvPr/>
        </p:nvSpPr>
        <p:spPr>
          <a:xfrm rot="5400000">
            <a:off x="1220465" y="-189763"/>
            <a:ext cx="553998" cy="3027403"/>
          </a:xfrm>
          <a:prstGeom prst="rect">
            <a:avLst/>
          </a:prstGeom>
        </p:spPr>
        <p:style>
          <a:lnRef idx="1">
            <a:schemeClr val="accent1"/>
          </a:lnRef>
          <a:fillRef idx="3">
            <a:schemeClr val="accent1"/>
          </a:fillRef>
          <a:effectRef idx="2">
            <a:schemeClr val="accent1"/>
          </a:effectRef>
          <a:fontRef idx="minor">
            <a:schemeClr val="lt1"/>
          </a:fontRef>
        </p:style>
        <p:txBody>
          <a:bodyPr vert="vert270" wrap="square">
            <a:spAutoFit/>
          </a:bodyPr>
          <a:lstStyle/>
          <a:p>
            <a:pPr lvl="0" algn="ctr"/>
            <a:r>
              <a:rPr lang="en-US" b="1" dirty="0" smtClean="0"/>
              <a:t>Barley                 </a:t>
            </a:r>
            <a:endParaRPr lang="fr-FR" dirty="0"/>
          </a:p>
        </p:txBody>
      </p:sp>
      <p:sp>
        <p:nvSpPr>
          <p:cNvPr id="4" name="Rectangle 3"/>
          <p:cNvSpPr/>
          <p:nvPr/>
        </p:nvSpPr>
        <p:spPr>
          <a:xfrm>
            <a:off x="395536" y="1700808"/>
            <a:ext cx="8280920" cy="2677656"/>
          </a:xfrm>
          <a:prstGeom prst="rect">
            <a:avLst/>
          </a:prstGeom>
        </p:spPr>
        <p:txBody>
          <a:bodyPr wrap="square">
            <a:spAutoFit/>
          </a:bodyPr>
          <a:lstStyle/>
          <a:p>
            <a:pPr marL="342900" indent="-342900">
              <a:buFont typeface="Wingdings" panose="05000000000000000000" pitchFamily="2" charset="2"/>
              <a:buChar char="§"/>
            </a:pPr>
            <a:r>
              <a:rPr lang="en-US" dirty="0"/>
              <a:t>The highest grain yield was obtained at </a:t>
            </a:r>
            <a:r>
              <a:rPr lang="en-US" dirty="0" err="1"/>
              <a:t>Adjlen</a:t>
            </a:r>
            <a:r>
              <a:rPr lang="en-US" dirty="0"/>
              <a:t> </a:t>
            </a:r>
            <a:r>
              <a:rPr lang="en-US" dirty="0" err="1"/>
              <a:t>Rachid</a:t>
            </a:r>
            <a:r>
              <a:rPr lang="en-US" dirty="0"/>
              <a:t> (3500kg/ha). </a:t>
            </a:r>
          </a:p>
          <a:p>
            <a:pPr marL="342900" indent="-342900">
              <a:buFont typeface="Wingdings" panose="05000000000000000000" pitchFamily="2" charset="2"/>
              <a:buChar char="§"/>
            </a:pPr>
            <a:r>
              <a:rPr lang="en-US" dirty="0"/>
              <a:t>The yield of barley varied between 1500 and 3500 kg/ha for grain </a:t>
            </a:r>
            <a:r>
              <a:rPr lang="en-US" dirty="0" smtClean="0"/>
              <a:t>yield.</a:t>
            </a:r>
            <a:endParaRPr lang="fr-FR" dirty="0"/>
          </a:p>
          <a:p>
            <a:pPr marL="342900" indent="-342900">
              <a:buFont typeface="Wingdings" panose="05000000000000000000" pitchFamily="2" charset="2"/>
              <a:buChar char="§"/>
            </a:pPr>
            <a:r>
              <a:rPr lang="en-US" dirty="0"/>
              <a:t>At </a:t>
            </a:r>
            <a:r>
              <a:rPr lang="en-US" dirty="0" err="1"/>
              <a:t>Adjlan</a:t>
            </a:r>
            <a:r>
              <a:rPr lang="en-US" dirty="0"/>
              <a:t> site, we gained 700kg/ha with AC, but at </a:t>
            </a:r>
            <a:r>
              <a:rPr lang="en-US" dirty="0" err="1"/>
              <a:t>Hadji</a:t>
            </a:r>
            <a:r>
              <a:rPr lang="en-US" dirty="0"/>
              <a:t> Adel we lost 500kg/ha under AC </a:t>
            </a:r>
            <a:r>
              <a:rPr lang="en-US" dirty="0" smtClean="0"/>
              <a:t>.</a:t>
            </a:r>
          </a:p>
          <a:p>
            <a:endParaRPr lang="fr-FR" dirty="0"/>
          </a:p>
        </p:txBody>
      </p:sp>
      <p:graphicFrame>
        <p:nvGraphicFramePr>
          <p:cNvPr id="7" name="Tableau 6"/>
          <p:cNvGraphicFramePr>
            <a:graphicFrameLocks noGrp="1"/>
          </p:cNvGraphicFramePr>
          <p:nvPr>
            <p:extLst>
              <p:ext uri="{D42A27DB-BD31-4B8C-83A1-F6EECF244321}">
                <p14:modId xmlns:p14="http://schemas.microsoft.com/office/powerpoint/2010/main" val="1575016212"/>
              </p:ext>
            </p:extLst>
          </p:nvPr>
        </p:nvGraphicFramePr>
        <p:xfrm>
          <a:off x="1259632" y="4221088"/>
          <a:ext cx="7416824" cy="2088232"/>
        </p:xfrm>
        <a:graphic>
          <a:graphicData uri="http://schemas.openxmlformats.org/drawingml/2006/table">
            <a:tbl>
              <a:tblPr firstRow="1" firstCol="1" bandRow="1">
                <a:tableStyleId>{5C22544A-7EE6-4342-B048-85BDC9FD1C3A}</a:tableStyleId>
              </a:tblPr>
              <a:tblGrid>
                <a:gridCol w="1368152"/>
                <a:gridCol w="1453182"/>
                <a:gridCol w="1111707"/>
                <a:gridCol w="1111707"/>
                <a:gridCol w="1186038"/>
                <a:gridCol w="1186038"/>
              </a:tblGrid>
              <a:tr h="252483">
                <a:tc rowSpan="2">
                  <a:txBody>
                    <a:bodyPr/>
                    <a:lstStyle/>
                    <a:p>
                      <a:pPr algn="ctr">
                        <a:lnSpc>
                          <a:spcPct val="115000"/>
                        </a:lnSpc>
                        <a:spcBef>
                          <a:spcPts val="600"/>
                        </a:spcBef>
                        <a:spcAft>
                          <a:spcPts val="0"/>
                        </a:spcAft>
                      </a:pPr>
                      <a:r>
                        <a:rPr lang="en-US" sz="1400" b="1">
                          <a:effectLst/>
                        </a:rPr>
                        <a:t>Farmers</a:t>
                      </a:r>
                      <a:endParaRPr lang="fr-FR" sz="1400" b="1">
                        <a:effectLst/>
                        <a:latin typeface="Times New Roman"/>
                        <a:ea typeface="Calibri"/>
                        <a:cs typeface="Times New Roman"/>
                      </a:endParaRPr>
                    </a:p>
                  </a:txBody>
                  <a:tcPr marL="68580" marR="68580" marT="0" marB="0" anchor="ctr"/>
                </a:tc>
                <a:tc rowSpan="2">
                  <a:txBody>
                    <a:bodyPr/>
                    <a:lstStyle/>
                    <a:p>
                      <a:pPr algn="ctr">
                        <a:lnSpc>
                          <a:spcPct val="115000"/>
                        </a:lnSpc>
                        <a:spcBef>
                          <a:spcPts val="600"/>
                        </a:spcBef>
                        <a:spcAft>
                          <a:spcPts val="0"/>
                        </a:spcAft>
                      </a:pPr>
                      <a:r>
                        <a:rPr lang="en-US" sz="1400" b="1">
                          <a:effectLst/>
                        </a:rPr>
                        <a:t>Communities</a:t>
                      </a:r>
                      <a:endParaRPr lang="fr-FR" sz="1400" b="1">
                        <a:effectLst/>
                        <a:latin typeface="Times New Roman"/>
                        <a:ea typeface="Calibri"/>
                        <a:cs typeface="Times New Roman"/>
                      </a:endParaRPr>
                    </a:p>
                  </a:txBody>
                  <a:tcPr marL="68580" marR="68580" marT="0" marB="0" anchor="ctr"/>
                </a:tc>
                <a:tc gridSpan="2">
                  <a:txBody>
                    <a:bodyPr/>
                    <a:lstStyle/>
                    <a:p>
                      <a:pPr algn="ctr">
                        <a:lnSpc>
                          <a:spcPct val="115000"/>
                        </a:lnSpc>
                        <a:spcBef>
                          <a:spcPts val="600"/>
                        </a:spcBef>
                        <a:spcAft>
                          <a:spcPts val="0"/>
                        </a:spcAft>
                      </a:pPr>
                      <a:r>
                        <a:rPr lang="en-US" sz="1400" b="1">
                          <a:effectLst/>
                        </a:rPr>
                        <a:t>Yield of crop under CA</a:t>
                      </a:r>
                      <a:endParaRPr lang="fr-FR" sz="1400" b="1">
                        <a:effectLst/>
                        <a:latin typeface="Times New Roman"/>
                        <a:ea typeface="Calibri"/>
                        <a:cs typeface="Times New Roman"/>
                      </a:endParaRPr>
                    </a:p>
                  </a:txBody>
                  <a:tcPr marL="68580" marR="68580" marT="0" marB="0" anchor="ctr"/>
                </a:tc>
                <a:tc hMerge="1">
                  <a:txBody>
                    <a:bodyPr/>
                    <a:lstStyle/>
                    <a:p>
                      <a:endParaRPr lang="fr-FR"/>
                    </a:p>
                  </a:txBody>
                  <a:tcPr/>
                </a:tc>
                <a:tc rowSpan="2">
                  <a:txBody>
                    <a:bodyPr/>
                    <a:lstStyle/>
                    <a:p>
                      <a:pPr algn="ctr">
                        <a:lnSpc>
                          <a:spcPct val="115000"/>
                        </a:lnSpc>
                        <a:spcBef>
                          <a:spcPts val="600"/>
                        </a:spcBef>
                        <a:spcAft>
                          <a:spcPts val="600"/>
                        </a:spcAft>
                      </a:pPr>
                      <a:r>
                        <a:rPr lang="en-US" sz="1400" b="1">
                          <a:effectLst/>
                        </a:rPr>
                        <a:t>Grain yield conventional agriculture (kg/ha)</a:t>
                      </a:r>
                      <a:endParaRPr lang="fr-FR" sz="1400" b="1">
                        <a:effectLst/>
                        <a:latin typeface="Times New Roman"/>
                        <a:ea typeface="Calibri"/>
                        <a:cs typeface="Times New Roman"/>
                      </a:endParaRPr>
                    </a:p>
                  </a:txBody>
                  <a:tcPr marL="68580" marR="68580" marT="0" marB="0" anchor="ctr"/>
                </a:tc>
                <a:tc rowSpan="2">
                  <a:txBody>
                    <a:bodyPr/>
                    <a:lstStyle/>
                    <a:p>
                      <a:pPr algn="ctr">
                        <a:lnSpc>
                          <a:spcPct val="115000"/>
                        </a:lnSpc>
                        <a:spcBef>
                          <a:spcPts val="600"/>
                        </a:spcBef>
                        <a:spcAft>
                          <a:spcPts val="600"/>
                        </a:spcAft>
                      </a:pPr>
                      <a:r>
                        <a:rPr lang="en-US" sz="1400" b="1">
                          <a:effectLst/>
                        </a:rPr>
                        <a:t>Gain (kg/ha)</a:t>
                      </a:r>
                      <a:endParaRPr lang="fr-FR" sz="1400" b="1">
                        <a:effectLst/>
                      </a:endParaRPr>
                    </a:p>
                    <a:p>
                      <a:pPr algn="ctr">
                        <a:lnSpc>
                          <a:spcPct val="115000"/>
                        </a:lnSpc>
                        <a:spcBef>
                          <a:spcPts val="600"/>
                        </a:spcBef>
                        <a:spcAft>
                          <a:spcPts val="600"/>
                        </a:spcAft>
                      </a:pPr>
                      <a:r>
                        <a:rPr lang="en-US" sz="1400" b="1">
                          <a:effectLst/>
                        </a:rPr>
                        <a:t> </a:t>
                      </a:r>
                      <a:endParaRPr lang="fr-FR" sz="1400" b="1">
                        <a:effectLst/>
                        <a:latin typeface="Times New Roman"/>
                        <a:ea typeface="Calibri"/>
                        <a:cs typeface="Times New Roman"/>
                      </a:endParaRPr>
                    </a:p>
                  </a:txBody>
                  <a:tcPr marL="68580" marR="68580" marT="0" marB="0" anchor="ctr"/>
                </a:tc>
              </a:tr>
              <a:tr h="808725">
                <a:tc vMerge="1">
                  <a:txBody>
                    <a:bodyPr/>
                    <a:lstStyle/>
                    <a:p>
                      <a:endParaRPr lang="fr-FR"/>
                    </a:p>
                  </a:txBody>
                  <a:tcPr/>
                </a:tc>
                <a:tc vMerge="1">
                  <a:txBody>
                    <a:bodyPr/>
                    <a:lstStyle/>
                    <a:p>
                      <a:endParaRPr lang="fr-FR"/>
                    </a:p>
                  </a:txBody>
                  <a:tcPr/>
                </a:tc>
                <a:tc>
                  <a:txBody>
                    <a:bodyPr/>
                    <a:lstStyle/>
                    <a:p>
                      <a:pPr algn="ctr">
                        <a:lnSpc>
                          <a:spcPct val="115000"/>
                        </a:lnSpc>
                        <a:spcBef>
                          <a:spcPts val="600"/>
                        </a:spcBef>
                        <a:spcAft>
                          <a:spcPts val="600"/>
                        </a:spcAft>
                      </a:pPr>
                      <a:r>
                        <a:rPr lang="en-US" sz="1400" b="1">
                          <a:effectLst/>
                        </a:rPr>
                        <a:t>Grain (kg/ha)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Straws (bales/ha)</a:t>
                      </a:r>
                      <a:endParaRPr lang="fr-FR" sz="1400" b="1">
                        <a:effectLst/>
                        <a:latin typeface="Times New Roman"/>
                        <a:ea typeface="Calibri"/>
                        <a:cs typeface="Times New Roman"/>
                      </a:endParaRPr>
                    </a:p>
                  </a:txBody>
                  <a:tcPr marL="68580" marR="68580" marT="0" marB="0"/>
                </a:tc>
                <a:tc vMerge="1">
                  <a:txBody>
                    <a:bodyPr/>
                    <a:lstStyle/>
                    <a:p>
                      <a:endParaRPr lang="fr-FR"/>
                    </a:p>
                  </a:txBody>
                  <a:tcPr/>
                </a:tc>
                <a:tc vMerge="1">
                  <a:txBody>
                    <a:bodyPr/>
                    <a:lstStyle/>
                    <a:p>
                      <a:endParaRPr lang="fr-FR"/>
                    </a:p>
                  </a:txBody>
                  <a:tcPr/>
                </a:tc>
              </a:tr>
              <a:tr h="522058">
                <a:tc>
                  <a:txBody>
                    <a:bodyPr/>
                    <a:lstStyle/>
                    <a:p>
                      <a:pPr>
                        <a:lnSpc>
                          <a:spcPct val="115000"/>
                        </a:lnSpc>
                        <a:spcBef>
                          <a:spcPts val="600"/>
                        </a:spcBef>
                        <a:spcAft>
                          <a:spcPts val="600"/>
                        </a:spcAft>
                      </a:pPr>
                      <a:r>
                        <a:rPr lang="en-US" sz="1400" b="1">
                          <a:effectLst/>
                        </a:rPr>
                        <a:t>Ben yettou El Hachemi</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600"/>
                        </a:spcAft>
                      </a:pPr>
                      <a:r>
                        <a:rPr lang="en-US" sz="1400" b="1">
                          <a:effectLst/>
                        </a:rPr>
                        <a:t>Ouled Mansour</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3000</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94</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3000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00</a:t>
                      </a:r>
                      <a:endParaRPr lang="fr-FR" sz="1400" b="1" dirty="0">
                        <a:effectLst/>
                        <a:latin typeface="Times New Roman"/>
                        <a:ea typeface="Calibri"/>
                        <a:cs typeface="Times New Roman"/>
                      </a:endParaRPr>
                    </a:p>
                  </a:txBody>
                  <a:tcPr marL="68580" marR="68580" marT="0" marB="0"/>
                </a:tc>
              </a:tr>
              <a:tr h="252483">
                <a:tc>
                  <a:txBody>
                    <a:bodyPr/>
                    <a:lstStyle/>
                    <a:p>
                      <a:pPr>
                        <a:lnSpc>
                          <a:spcPct val="115000"/>
                        </a:lnSpc>
                        <a:spcBef>
                          <a:spcPts val="600"/>
                        </a:spcBef>
                        <a:spcAft>
                          <a:spcPts val="600"/>
                        </a:spcAft>
                      </a:pPr>
                      <a:r>
                        <a:rPr lang="en-US" sz="1400" b="1">
                          <a:effectLst/>
                        </a:rPr>
                        <a:t>AdjleneRachid</a:t>
                      </a:r>
                      <a:endParaRPr lang="fr-FR" sz="1400" b="1">
                        <a:effectLst/>
                        <a:latin typeface="Times New Roman"/>
                        <a:ea typeface="Calibri"/>
                        <a:cs typeface="Times New Roman"/>
                      </a:endParaRPr>
                    </a:p>
                  </a:txBody>
                  <a:tcPr marL="68580" marR="68580" marT="0" marB="0"/>
                </a:tc>
                <a:tc>
                  <a:txBody>
                    <a:bodyPr/>
                    <a:lstStyle/>
                    <a:p>
                      <a:pPr>
                        <a:lnSpc>
                          <a:spcPct val="115000"/>
                        </a:lnSpc>
                        <a:spcBef>
                          <a:spcPts val="600"/>
                        </a:spcBef>
                        <a:spcAft>
                          <a:spcPts val="600"/>
                        </a:spcAft>
                      </a:pPr>
                      <a:r>
                        <a:rPr lang="en-US" sz="1400" b="1">
                          <a:effectLst/>
                        </a:rPr>
                        <a:t>Ain El Khadra</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3500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126</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2800</a:t>
                      </a:r>
                      <a:endParaRPr lang="fr-FR" sz="1400" b="1">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a:effectLst/>
                        </a:rPr>
                        <a:t>700</a:t>
                      </a:r>
                      <a:endParaRPr lang="fr-FR" sz="1400" b="1">
                        <a:effectLst/>
                        <a:latin typeface="Times New Roman"/>
                        <a:ea typeface="Calibri"/>
                        <a:cs typeface="Times New Roman"/>
                      </a:endParaRPr>
                    </a:p>
                  </a:txBody>
                  <a:tcPr marL="68580" marR="68580" marT="0" marB="0"/>
                </a:tc>
              </a:tr>
              <a:tr h="252483">
                <a:tc>
                  <a:txBody>
                    <a:bodyPr/>
                    <a:lstStyle/>
                    <a:p>
                      <a:pPr>
                        <a:lnSpc>
                          <a:spcPct val="115000"/>
                        </a:lnSpc>
                        <a:spcBef>
                          <a:spcPts val="600"/>
                        </a:spcBef>
                        <a:spcAft>
                          <a:spcPts val="600"/>
                        </a:spcAft>
                      </a:pPr>
                      <a:r>
                        <a:rPr lang="en-US" sz="1400" b="1" dirty="0" err="1">
                          <a:effectLst/>
                        </a:rPr>
                        <a:t>Hadji</a:t>
                      </a:r>
                      <a:r>
                        <a:rPr lang="en-US" sz="1400" b="1" dirty="0">
                          <a:effectLst/>
                        </a:rPr>
                        <a:t> Adel</a:t>
                      </a:r>
                      <a:endParaRPr lang="fr-FR" sz="1400" b="1" dirty="0">
                        <a:effectLst/>
                        <a:latin typeface="Times New Roman"/>
                        <a:ea typeface="Calibri"/>
                        <a:cs typeface="Times New Roman"/>
                      </a:endParaRPr>
                    </a:p>
                  </a:txBody>
                  <a:tcPr marL="68580" marR="68580" marT="0" marB="0"/>
                </a:tc>
                <a:tc>
                  <a:txBody>
                    <a:bodyPr/>
                    <a:lstStyle/>
                    <a:p>
                      <a:pPr>
                        <a:lnSpc>
                          <a:spcPct val="115000"/>
                        </a:lnSpc>
                        <a:spcBef>
                          <a:spcPts val="600"/>
                        </a:spcBef>
                        <a:spcAft>
                          <a:spcPts val="600"/>
                        </a:spcAft>
                      </a:pPr>
                      <a:r>
                        <a:rPr lang="en-US" sz="1400" b="1" dirty="0">
                          <a:effectLst/>
                        </a:rPr>
                        <a:t>Ain El </a:t>
                      </a:r>
                      <a:r>
                        <a:rPr lang="en-US" sz="1400" b="1" dirty="0" err="1">
                          <a:effectLst/>
                        </a:rPr>
                        <a:t>Khadra</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1500</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75</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2000</a:t>
                      </a:r>
                      <a:endParaRPr lang="fr-FR" sz="1400" b="1" dirty="0">
                        <a:effectLst/>
                        <a:latin typeface="Times New Roman"/>
                        <a:ea typeface="Calibri"/>
                        <a:cs typeface="Times New Roman"/>
                      </a:endParaRPr>
                    </a:p>
                  </a:txBody>
                  <a:tcPr marL="68580" marR="68580" marT="0" marB="0"/>
                </a:tc>
                <a:tc>
                  <a:txBody>
                    <a:bodyPr/>
                    <a:lstStyle/>
                    <a:p>
                      <a:pPr algn="ctr">
                        <a:lnSpc>
                          <a:spcPct val="115000"/>
                        </a:lnSpc>
                        <a:spcBef>
                          <a:spcPts val="600"/>
                        </a:spcBef>
                        <a:spcAft>
                          <a:spcPts val="600"/>
                        </a:spcAft>
                      </a:pPr>
                      <a:r>
                        <a:rPr lang="en-US" sz="1400" b="1" dirty="0">
                          <a:effectLst/>
                        </a:rPr>
                        <a:t>-500</a:t>
                      </a:r>
                      <a:endParaRPr lang="fr-FR" sz="1400" b="1" dirty="0">
                        <a:effectLst/>
                        <a:latin typeface="Times New Roman"/>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259317011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51520" y="116632"/>
            <a:ext cx="8892480" cy="7078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Economic evaluation of conservation agriculture technology and trade-offs of the different technology options proposed by CLCA </a:t>
            </a:r>
            <a:r>
              <a:rPr kumimoji="0" lang="en-US" sz="2000" b="1" dirty="0">
                <a:latin typeface="Calibri" pitchFamily="34" charset="0"/>
                <a:ea typeface="Times New Roman" pitchFamily="18" charset="0"/>
              </a:rPr>
              <a:t>project</a:t>
            </a:r>
          </a:p>
        </p:txBody>
      </p:sp>
      <p:graphicFrame>
        <p:nvGraphicFramePr>
          <p:cNvPr id="5" name="Tableau 4"/>
          <p:cNvGraphicFramePr>
            <a:graphicFrameLocks noGrp="1"/>
          </p:cNvGraphicFramePr>
          <p:nvPr>
            <p:extLst>
              <p:ext uri="{D42A27DB-BD31-4B8C-83A1-F6EECF244321}">
                <p14:modId xmlns:p14="http://schemas.microsoft.com/office/powerpoint/2010/main" val="1806587905"/>
              </p:ext>
            </p:extLst>
          </p:nvPr>
        </p:nvGraphicFramePr>
        <p:xfrm>
          <a:off x="251520" y="1207230"/>
          <a:ext cx="8606761" cy="4681738"/>
        </p:xfrm>
        <a:graphic>
          <a:graphicData uri="http://schemas.openxmlformats.org/drawingml/2006/table">
            <a:tbl>
              <a:tblPr>
                <a:tableStyleId>{3C2FFA5D-87B4-456A-9821-1D502468CF0F}</a:tableStyleId>
              </a:tblPr>
              <a:tblGrid>
                <a:gridCol w="2649161"/>
                <a:gridCol w="1535446"/>
                <a:gridCol w="1535446"/>
                <a:gridCol w="1535446"/>
                <a:gridCol w="1351262"/>
              </a:tblGrid>
              <a:tr h="308277">
                <a:tc rowSpan="2">
                  <a:txBody>
                    <a:bodyPr/>
                    <a:lstStyle/>
                    <a:p>
                      <a:pPr>
                        <a:lnSpc>
                          <a:spcPct val="115000"/>
                        </a:lnSpc>
                      </a:pPr>
                      <a:endParaRPr lang="fr-FR" sz="2000" b="1" dirty="0">
                        <a:latin typeface="Calibri"/>
                      </a:endParaRPr>
                    </a:p>
                  </a:txBody>
                  <a:tcPr marL="44451" marR="44451" marT="0" marB="0" anchor="b"/>
                </a:tc>
                <a:tc gridSpan="2">
                  <a:txBody>
                    <a:bodyPr/>
                    <a:lstStyle/>
                    <a:p>
                      <a:pPr algn="ctr">
                        <a:lnSpc>
                          <a:spcPct val="115000"/>
                        </a:lnSpc>
                        <a:spcAft>
                          <a:spcPts val="0"/>
                        </a:spcAft>
                      </a:pPr>
                      <a:r>
                        <a:rPr lang="fr-FR" sz="1800" b="1" dirty="0"/>
                        <a:t>Ain Khadra</a:t>
                      </a:r>
                      <a:endParaRPr lang="fr-FR" sz="2400" b="1" dirty="0">
                        <a:latin typeface="Calibri"/>
                        <a:ea typeface="Times New Roman"/>
                        <a:cs typeface="Arial"/>
                      </a:endParaRPr>
                    </a:p>
                  </a:txBody>
                  <a:tcPr marL="44451" marR="44451" marT="0" marB="0" anchor="b"/>
                </a:tc>
                <a:tc hMerge="1">
                  <a:txBody>
                    <a:bodyPr/>
                    <a:lstStyle/>
                    <a:p>
                      <a:endParaRPr lang="fr-FR"/>
                    </a:p>
                  </a:txBody>
                  <a:tcPr/>
                </a:tc>
                <a:tc gridSpan="2">
                  <a:txBody>
                    <a:bodyPr/>
                    <a:lstStyle/>
                    <a:p>
                      <a:pPr algn="ctr">
                        <a:lnSpc>
                          <a:spcPct val="115000"/>
                        </a:lnSpc>
                        <a:spcAft>
                          <a:spcPts val="0"/>
                        </a:spcAft>
                      </a:pPr>
                      <a:r>
                        <a:rPr lang="fr-FR" sz="1800" b="1" dirty="0"/>
                        <a:t>Ouled Mansour</a:t>
                      </a:r>
                      <a:endParaRPr lang="fr-FR" sz="2400" b="1" dirty="0">
                        <a:latin typeface="Calibri"/>
                        <a:ea typeface="Times New Roman"/>
                        <a:cs typeface="Arial"/>
                      </a:endParaRPr>
                    </a:p>
                  </a:txBody>
                  <a:tcPr marL="44451" marR="44451" marT="0" marB="0" anchor="b"/>
                </a:tc>
                <a:tc hMerge="1">
                  <a:txBody>
                    <a:bodyPr/>
                    <a:lstStyle/>
                    <a:p>
                      <a:endParaRPr lang="fr-FR"/>
                    </a:p>
                  </a:txBody>
                  <a:tcPr/>
                </a:tc>
              </a:tr>
              <a:tr h="548980">
                <a:tc vMerge="1">
                  <a:txBody>
                    <a:bodyPr/>
                    <a:lstStyle/>
                    <a:p>
                      <a:endParaRPr lang="fr-FR"/>
                    </a:p>
                  </a:txBody>
                  <a:tcPr/>
                </a:tc>
                <a:tc>
                  <a:txBody>
                    <a:bodyPr/>
                    <a:lstStyle/>
                    <a:p>
                      <a:pPr algn="ctr">
                        <a:lnSpc>
                          <a:spcPct val="115000"/>
                        </a:lnSpc>
                        <a:spcAft>
                          <a:spcPts val="0"/>
                        </a:spcAft>
                      </a:pPr>
                      <a:r>
                        <a:rPr lang="fr-FR" sz="1600" b="1" dirty="0" err="1"/>
                        <a:t>Conventional</a:t>
                      </a:r>
                      <a:r>
                        <a:rPr lang="fr-FR" sz="1600" b="1" dirty="0"/>
                        <a:t> Agriculture</a:t>
                      </a:r>
                      <a:endParaRPr lang="fr-FR" sz="2000" b="1" dirty="0">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dirty="0"/>
                        <a:t>Conservation</a:t>
                      </a:r>
                      <a:endParaRPr lang="fr-FR" sz="2000" b="1" dirty="0"/>
                    </a:p>
                    <a:p>
                      <a:pPr algn="ctr">
                        <a:lnSpc>
                          <a:spcPct val="115000"/>
                        </a:lnSpc>
                        <a:spcAft>
                          <a:spcPts val="0"/>
                        </a:spcAft>
                      </a:pPr>
                      <a:r>
                        <a:rPr lang="fr-FR" sz="1600" b="1" dirty="0"/>
                        <a:t>Agriculture </a:t>
                      </a:r>
                      <a:endParaRPr lang="fr-FR" sz="2000" b="1" dirty="0">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Conventional Agriculture</a:t>
                      </a:r>
                      <a:endParaRPr lang="fr-FR" sz="2000" b="1">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Conservation</a:t>
                      </a:r>
                      <a:endParaRPr lang="fr-FR" sz="2000" b="1"/>
                    </a:p>
                    <a:p>
                      <a:pPr algn="ctr">
                        <a:lnSpc>
                          <a:spcPct val="115000"/>
                        </a:lnSpc>
                        <a:spcAft>
                          <a:spcPts val="0"/>
                        </a:spcAft>
                      </a:pPr>
                      <a:r>
                        <a:rPr lang="fr-FR" sz="1600" b="1"/>
                        <a:t>Agriculture </a:t>
                      </a:r>
                      <a:endParaRPr lang="fr-FR" sz="2000" b="1">
                        <a:latin typeface="Calibri"/>
                        <a:ea typeface="Times New Roman"/>
                        <a:cs typeface="Arial"/>
                      </a:endParaRPr>
                    </a:p>
                  </a:txBody>
                  <a:tcPr marL="44451" marR="44451" marT="0" marB="0" anchor="ctr"/>
                </a:tc>
              </a:tr>
              <a:tr h="285752">
                <a:tc>
                  <a:txBody>
                    <a:bodyPr/>
                    <a:lstStyle/>
                    <a:p>
                      <a:pPr>
                        <a:lnSpc>
                          <a:spcPct val="115000"/>
                        </a:lnSpc>
                        <a:spcAft>
                          <a:spcPts val="0"/>
                        </a:spcAft>
                      </a:pPr>
                      <a:r>
                        <a:rPr lang="fr-FR" sz="1600" b="1"/>
                        <a:t>Total Costs(CT)</a:t>
                      </a:r>
                      <a:endParaRPr lang="fr-FR" sz="2000" b="1">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45299,4</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68361,18</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55017</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52253,9</a:t>
                      </a:r>
                      <a:endParaRPr lang="fr-FR" sz="2000" b="1">
                        <a:latin typeface="Calibri"/>
                        <a:ea typeface="Times New Roman"/>
                        <a:cs typeface="Arial"/>
                      </a:endParaRPr>
                    </a:p>
                  </a:txBody>
                  <a:tcPr marL="44451" marR="44451" marT="0" marB="0" anchor="b"/>
                </a:tc>
              </a:tr>
              <a:tr h="214314">
                <a:tc>
                  <a:txBody>
                    <a:bodyPr/>
                    <a:lstStyle/>
                    <a:p>
                      <a:pPr>
                        <a:lnSpc>
                          <a:spcPct val="115000"/>
                        </a:lnSpc>
                        <a:spcAft>
                          <a:spcPts val="0"/>
                        </a:spcAft>
                      </a:pPr>
                      <a:r>
                        <a:rPr lang="fr-FR" sz="1600" b="1"/>
                        <a:t>Agricultural revenues</a:t>
                      </a:r>
                      <a:endParaRPr lang="fr-FR" sz="2000" b="1">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144433,59</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30509,67</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119003,62</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2510178,6</a:t>
                      </a:r>
                      <a:endParaRPr lang="fr-FR" sz="2000" b="1" dirty="0">
                        <a:latin typeface="Calibri"/>
                        <a:ea typeface="Times New Roman"/>
                        <a:cs typeface="Arial"/>
                      </a:endParaRPr>
                    </a:p>
                  </a:txBody>
                  <a:tcPr marL="44451" marR="44451" marT="0" marB="0" anchor="b"/>
                </a:tc>
              </a:tr>
              <a:tr h="380623">
                <a:tc>
                  <a:txBody>
                    <a:bodyPr/>
                    <a:lstStyle/>
                    <a:p>
                      <a:pPr>
                        <a:lnSpc>
                          <a:spcPct val="115000"/>
                        </a:lnSpc>
                        <a:spcAft>
                          <a:spcPts val="0"/>
                        </a:spcAft>
                      </a:pPr>
                      <a:r>
                        <a:rPr lang="fr-FR" sz="1600" b="1"/>
                        <a:t>Livestockproducts</a:t>
                      </a:r>
                      <a:endParaRPr lang="fr-FR" sz="2000" b="1">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25540,65</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dirty="0"/>
                    </a:p>
                    <a:p>
                      <a:pPr algn="ctr">
                        <a:lnSpc>
                          <a:spcPct val="115000"/>
                        </a:lnSpc>
                        <a:spcAft>
                          <a:spcPts val="0"/>
                        </a:spcAft>
                      </a:pPr>
                      <a:r>
                        <a:rPr lang="fr-FR" sz="1600" b="1" dirty="0"/>
                        <a:t>450113,13</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114380,52</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254346,9</a:t>
                      </a:r>
                      <a:endParaRPr lang="fr-FR" sz="2000" b="1" dirty="0">
                        <a:latin typeface="Calibri"/>
                        <a:ea typeface="Times New Roman"/>
                        <a:cs typeface="Arial"/>
                      </a:endParaRPr>
                    </a:p>
                  </a:txBody>
                  <a:tcPr marL="44451" marR="44451" marT="0" marB="0" anchor="b"/>
                </a:tc>
              </a:tr>
              <a:tr h="409392">
                <a:tc>
                  <a:txBody>
                    <a:bodyPr/>
                    <a:lstStyle/>
                    <a:p>
                      <a:pPr>
                        <a:lnSpc>
                          <a:spcPct val="115000"/>
                        </a:lnSpc>
                        <a:spcAft>
                          <a:spcPts val="0"/>
                        </a:spcAft>
                      </a:pPr>
                      <a:r>
                        <a:rPr lang="fr-FR" sz="1600" b="1"/>
                        <a:t>Total revenue</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169974,25</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480622,80</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231658,43</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2764525,4</a:t>
                      </a:r>
                      <a:endParaRPr lang="fr-FR" sz="2000" b="1" dirty="0">
                        <a:latin typeface="Calibri"/>
                        <a:ea typeface="Times New Roman"/>
                        <a:cs typeface="Arial"/>
                      </a:endParaRPr>
                    </a:p>
                  </a:txBody>
                  <a:tcPr marL="44451" marR="44451" marT="0" marB="0" anchor="b"/>
                </a:tc>
              </a:tr>
              <a:tr h="357190">
                <a:tc>
                  <a:txBody>
                    <a:bodyPr/>
                    <a:lstStyle/>
                    <a:p>
                      <a:pPr>
                        <a:lnSpc>
                          <a:spcPct val="115000"/>
                        </a:lnSpc>
                        <a:spcAft>
                          <a:spcPts val="0"/>
                        </a:spcAft>
                      </a:pPr>
                      <a:r>
                        <a:rPr lang="fr-FR" sz="1600" b="1"/>
                        <a:t>Net returns</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124674,85</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412261,62</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176641,44</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dirty="0"/>
                        <a:t>2712271,5</a:t>
                      </a:r>
                      <a:endParaRPr lang="fr-FR" sz="2000" b="1" dirty="0">
                        <a:latin typeface="Calibri"/>
                        <a:ea typeface="Times New Roman"/>
                        <a:cs typeface="Arial"/>
                      </a:endParaRPr>
                    </a:p>
                  </a:txBody>
                  <a:tcPr marL="44451" marR="44451" marT="0" marB="0" anchor="b"/>
                </a:tc>
              </a:tr>
              <a:tr h="357190">
                <a:tc>
                  <a:txBody>
                    <a:bodyPr/>
                    <a:lstStyle/>
                    <a:p>
                      <a:pPr>
                        <a:lnSpc>
                          <a:spcPct val="115000"/>
                        </a:lnSpc>
                        <a:spcAft>
                          <a:spcPts val="0"/>
                        </a:spcAft>
                      </a:pPr>
                      <a:r>
                        <a:rPr lang="fr-FR" sz="1600" b="1"/>
                        <a:t>% change in net returns</a:t>
                      </a:r>
                      <a:endParaRPr lang="fr-FR" sz="2000" b="1">
                        <a:latin typeface="Calibri"/>
                        <a:ea typeface="Times New Roman"/>
                        <a:cs typeface="Arial"/>
                      </a:endParaRPr>
                    </a:p>
                  </a:txBody>
                  <a:tcPr marL="44451" marR="44451" marT="0" marB="0" anchor="ctr"/>
                </a:tc>
                <a:tc>
                  <a:txBody>
                    <a:bodyPr/>
                    <a:lstStyle/>
                    <a:p>
                      <a:pPr algn="ctr">
                        <a:lnSpc>
                          <a:spcPct val="115000"/>
                        </a:lnSpc>
                        <a:spcAft>
                          <a:spcPts val="0"/>
                        </a:spcAft>
                      </a:pPr>
                      <a:r>
                        <a:rPr lang="fr-FR" sz="1600" b="1"/>
                        <a:t>-0,69</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a:solidFill>
                          <a:srgbClr val="FF0000"/>
                        </a:solidFill>
                        <a:latin typeface="Arial"/>
                        <a:ea typeface="Times New Roman"/>
                        <a:cs typeface="Arial"/>
                      </a:endParaRPr>
                    </a:p>
                  </a:txBody>
                  <a:tcPr marL="44451" marR="44451" marT="0" marB="0" anchor="b"/>
                </a:tc>
                <a:tc>
                  <a:txBody>
                    <a:bodyPr/>
                    <a:lstStyle/>
                    <a:p>
                      <a:pPr algn="ctr">
                        <a:lnSpc>
                          <a:spcPct val="115000"/>
                        </a:lnSpc>
                        <a:spcAft>
                          <a:spcPts val="0"/>
                        </a:spcAft>
                      </a:pPr>
                      <a:r>
                        <a:rPr lang="fr-FR" sz="1600" b="1" dirty="0"/>
                        <a:t>-0,93</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dirty="0">
                        <a:solidFill>
                          <a:srgbClr val="000000"/>
                        </a:solidFill>
                        <a:latin typeface="Arial"/>
                        <a:ea typeface="Times New Roman"/>
                        <a:cs typeface="Arial"/>
                      </a:endParaRPr>
                    </a:p>
                  </a:txBody>
                  <a:tcPr marL="44451" marR="44451" marT="0" marB="0" anchor="b"/>
                </a:tc>
              </a:tr>
              <a:tr h="428628">
                <a:tc>
                  <a:txBody>
                    <a:bodyPr/>
                    <a:lstStyle/>
                    <a:p>
                      <a:pPr>
                        <a:lnSpc>
                          <a:spcPct val="115000"/>
                        </a:lnSpc>
                        <a:spcAft>
                          <a:spcPts val="0"/>
                        </a:spcAft>
                      </a:pPr>
                      <a:r>
                        <a:rPr lang="fr-FR" sz="1600" b="1"/>
                        <a:t>% change in Total charges</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-0,33</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a:solidFill>
                          <a:srgbClr val="000000"/>
                        </a:solidFill>
                        <a:latin typeface="Arial"/>
                        <a:ea typeface="Times New Roman"/>
                        <a:cs typeface="Arial"/>
                      </a:endParaRPr>
                    </a:p>
                  </a:txBody>
                  <a:tcPr marL="44451" marR="44451" marT="0" marB="0" anchor="b"/>
                </a:tc>
                <a:tc>
                  <a:txBody>
                    <a:bodyPr/>
                    <a:lstStyle/>
                    <a:p>
                      <a:pPr algn="ctr">
                        <a:lnSpc>
                          <a:spcPct val="115000"/>
                        </a:lnSpc>
                        <a:spcAft>
                          <a:spcPts val="0"/>
                        </a:spcAft>
                      </a:pPr>
                      <a:r>
                        <a:rPr lang="fr-FR" sz="1600" b="1" dirty="0"/>
                        <a:t>0,05</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endParaRPr lang="en-US" sz="1600" b="1" dirty="0">
                        <a:solidFill>
                          <a:srgbClr val="000000"/>
                        </a:solidFill>
                        <a:latin typeface="Arial"/>
                        <a:ea typeface="Times New Roman"/>
                        <a:cs typeface="Arial"/>
                      </a:endParaRPr>
                    </a:p>
                  </a:txBody>
                  <a:tcPr marL="44451" marR="44451" marT="0" marB="0" anchor="b"/>
                </a:tc>
              </a:tr>
              <a:tr h="563019">
                <a:tc>
                  <a:txBody>
                    <a:bodyPr/>
                    <a:lstStyle/>
                    <a:p>
                      <a:pPr>
                        <a:lnSpc>
                          <a:spcPct val="115000"/>
                        </a:lnSpc>
                        <a:spcAft>
                          <a:spcPts val="0"/>
                        </a:spcAft>
                      </a:pPr>
                      <a:r>
                        <a:rPr lang="fr-FR" sz="1600" b="1"/>
                        <a:t>Internal Rate of Return</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2,067</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a:solidFill>
                          <a:srgbClr val="000000"/>
                        </a:solidFill>
                        <a:latin typeface="Arial"/>
                        <a:ea typeface="Times New Roman"/>
                        <a:cs typeface="Arial"/>
                      </a:endParaRPr>
                    </a:p>
                  </a:txBody>
                  <a:tcPr marL="44451" marR="44451" marT="0" marB="0" anchor="b"/>
                </a:tc>
                <a:tc>
                  <a:txBody>
                    <a:bodyPr/>
                    <a:lstStyle/>
                    <a:p>
                      <a:pPr algn="ctr">
                        <a:lnSpc>
                          <a:spcPct val="115000"/>
                        </a:lnSpc>
                        <a:spcAft>
                          <a:spcPts val="0"/>
                        </a:spcAft>
                      </a:pPr>
                      <a:r>
                        <a:rPr lang="fr-FR" sz="1600" b="1" dirty="0"/>
                        <a:t>-17,68</a:t>
                      </a:r>
                      <a:endParaRPr lang="fr-FR" sz="2000" b="1" dirty="0">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dirty="0">
                        <a:solidFill>
                          <a:srgbClr val="000000"/>
                        </a:solidFill>
                        <a:latin typeface="Arial"/>
                        <a:ea typeface="Times New Roman"/>
                        <a:cs typeface="Arial"/>
                      </a:endParaRPr>
                    </a:p>
                  </a:txBody>
                  <a:tcPr marL="44451" marR="44451" marT="0" marB="0" anchor="b"/>
                </a:tc>
              </a:tr>
              <a:tr h="563019">
                <a:tc>
                  <a:txBody>
                    <a:bodyPr/>
                    <a:lstStyle/>
                    <a:p>
                      <a:pPr>
                        <a:lnSpc>
                          <a:spcPct val="115000"/>
                        </a:lnSpc>
                        <a:spcAft>
                          <a:spcPts val="0"/>
                        </a:spcAft>
                      </a:pPr>
                      <a:r>
                        <a:rPr lang="fr-FR" sz="1600" b="1"/>
                        <a:t>BenefitCost Ratio-BCR</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4</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r>
                        <a:rPr lang="fr-FR" sz="1600" b="1"/>
                        <a:t>7</a:t>
                      </a:r>
                      <a:endParaRPr lang="fr-FR" sz="2000" b="1">
                        <a:latin typeface="Calibri"/>
                        <a:ea typeface="Times New Roman"/>
                        <a:cs typeface="Arial"/>
                      </a:endParaRPr>
                    </a:p>
                  </a:txBody>
                  <a:tcPr marL="44451" marR="44451" marT="0" marB="0" anchor="b"/>
                </a:tc>
                <a:tc>
                  <a:txBody>
                    <a:bodyPr/>
                    <a:lstStyle/>
                    <a:p>
                      <a:pPr algn="ctr">
                        <a:lnSpc>
                          <a:spcPct val="115000"/>
                        </a:lnSpc>
                        <a:spcAft>
                          <a:spcPts val="0"/>
                        </a:spcAft>
                      </a:pPr>
                      <a:endParaRPr lang="fr-FR" sz="1600" b="1" dirty="0" smtClean="0"/>
                    </a:p>
                    <a:p>
                      <a:pPr algn="ctr">
                        <a:lnSpc>
                          <a:spcPct val="115000"/>
                        </a:lnSpc>
                        <a:spcAft>
                          <a:spcPts val="0"/>
                        </a:spcAft>
                      </a:pPr>
                      <a:r>
                        <a:rPr lang="fr-FR" sz="1600" b="1" dirty="0" smtClean="0"/>
                        <a:t>4.2</a:t>
                      </a:r>
                      <a:endParaRPr lang="fr-FR" sz="2000" b="1" dirty="0">
                        <a:latin typeface="Calibri"/>
                        <a:ea typeface="Times New Roman"/>
                        <a:cs typeface="Arial"/>
                      </a:endParaRPr>
                    </a:p>
                  </a:txBody>
                  <a:tcPr marL="44451" marR="44451" marT="0" marB="0"/>
                </a:tc>
                <a:tc>
                  <a:txBody>
                    <a:bodyPr/>
                    <a:lstStyle/>
                    <a:p>
                      <a:pPr algn="ctr">
                        <a:lnSpc>
                          <a:spcPct val="115000"/>
                        </a:lnSpc>
                        <a:spcAft>
                          <a:spcPts val="0"/>
                        </a:spcAft>
                      </a:pPr>
                      <a:r>
                        <a:rPr lang="fr-FR" sz="1600" b="1" dirty="0"/>
                        <a:t>5</a:t>
                      </a:r>
                      <a:endParaRPr lang="fr-FR" sz="2000" b="1" dirty="0">
                        <a:latin typeface="Calibri"/>
                        <a:ea typeface="Times New Roman"/>
                        <a:cs typeface="Arial"/>
                      </a:endParaRPr>
                    </a:p>
                  </a:txBody>
                  <a:tcPr marL="44451" marR="44451" marT="0" marB="0" anchor="b"/>
                </a:tc>
              </a:tr>
            </a:tbl>
          </a:graphicData>
        </a:graphic>
      </p:graphicFrame>
      <p:sp>
        <p:nvSpPr>
          <p:cNvPr id="7" name="Rectangle 6"/>
          <p:cNvSpPr/>
          <p:nvPr/>
        </p:nvSpPr>
        <p:spPr>
          <a:xfrm>
            <a:off x="595600" y="852436"/>
            <a:ext cx="7848872" cy="369332"/>
          </a:xfrm>
          <a:prstGeom prst="rect">
            <a:avLst/>
          </a:prstGeom>
        </p:spPr>
        <p:txBody>
          <a:bodyPr wrap="square">
            <a:spAutoFit/>
          </a:bodyPr>
          <a:lstStyle/>
          <a:p>
            <a:pPr lvl="2" fontAlgn="base">
              <a:spcBef>
                <a:spcPct val="0"/>
              </a:spcBef>
              <a:spcAft>
                <a:spcPct val="0"/>
              </a:spcAft>
              <a:tabLst>
                <a:tab pos="1371600" algn="l"/>
              </a:tabLst>
            </a:pPr>
            <a:r>
              <a:rPr lang="en-US" sz="1800" b="1" dirty="0" smtClean="0">
                <a:latin typeface="Calibri" pitchFamily="34" charset="0"/>
                <a:ea typeface="Times New Roman" pitchFamily="18" charset="0"/>
                <a:cs typeface="Arial" pitchFamily="34" charset="0"/>
              </a:rPr>
              <a:t>C</a:t>
            </a:r>
            <a:r>
              <a:rPr lang="en-US" sz="1800" b="1" dirty="0" smtClean="0" bmk="">
                <a:latin typeface="Calibri" pitchFamily="34" charset="0"/>
                <a:ea typeface="Times New Roman" pitchFamily="18" charset="0"/>
                <a:cs typeface="Arial" pitchFamily="34" charset="0"/>
              </a:rPr>
              <a:t>ost-benefit analysis during 2014/2015 cropping year</a:t>
            </a:r>
            <a:endParaRPr lang="fr-FR" sz="1800" b="1" dirty="0" smtClean="0">
              <a:latin typeface="Arial" pitchFamily="34" charset="0"/>
              <a:cs typeface="Arial" pitchFamily="34" charset="0"/>
            </a:endParaRPr>
          </a:p>
        </p:txBody>
      </p:sp>
      <p:sp>
        <p:nvSpPr>
          <p:cNvPr id="8" name="ZoneTexte 7"/>
          <p:cNvSpPr txBox="1"/>
          <p:nvPr/>
        </p:nvSpPr>
        <p:spPr>
          <a:xfrm>
            <a:off x="467544" y="6093296"/>
            <a:ext cx="8104984" cy="1077218"/>
          </a:xfrm>
          <a:prstGeom prst="rect">
            <a:avLst/>
          </a:prstGeom>
          <a:noFill/>
        </p:spPr>
        <p:txBody>
          <a:bodyPr wrap="square" rtlCol="0">
            <a:spAutoFit/>
          </a:bodyPr>
          <a:lstStyle/>
          <a:p>
            <a:r>
              <a:rPr lang="en-US" sz="2000" i="1" dirty="0" smtClean="0"/>
              <a:t>Values are in DZD: Algerian Dinar (1 Algerian Dinar = 0.0095 USD ¤Average Jan-Sep 2015)</a:t>
            </a:r>
            <a:endParaRPr lang="fr-FR" sz="2000" dirty="0" smtClean="0"/>
          </a:p>
          <a:p>
            <a:endParaRPr lang="fr-FR" dirty="0"/>
          </a:p>
        </p:txBody>
      </p:sp>
    </p:spTree>
    <p:extLst>
      <p:ext uri="{BB962C8B-B14F-4D97-AF65-F5344CB8AC3E}">
        <p14:creationId xmlns:p14="http://schemas.microsoft.com/office/powerpoint/2010/main" val="290120090"/>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2197022603"/>
              </p:ext>
            </p:extLst>
          </p:nvPr>
        </p:nvGraphicFramePr>
        <p:xfrm>
          <a:off x="1187450" y="1844675"/>
          <a:ext cx="7467600" cy="2305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541391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DCIM\MISSION 22.23.AVRIL2015\22AVRIL2015\Lamri\DSCN584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p:cNvSpPr>
            <a:spLocks noGrp="1"/>
          </p:cNvSpPr>
          <p:nvPr>
            <p:ph type="title"/>
          </p:nvPr>
        </p:nvSpPr>
        <p:spPr>
          <a:xfrm>
            <a:off x="251520" y="44624"/>
            <a:ext cx="8892480" cy="815752"/>
          </a:xfrm>
        </p:spPr>
        <p:txBody>
          <a:bodyPr/>
          <a:lstStyle/>
          <a:p>
            <a:pPr algn="ctr" eaLnBrk="1" fontAlgn="auto" hangingPunct="1">
              <a:spcAft>
                <a:spcPts val="0"/>
              </a:spcAft>
              <a:defRPr/>
            </a:pPr>
            <a:r>
              <a:rPr lang="en-US" sz="2800" dirty="0">
                <a:solidFill>
                  <a:schemeClr val="accent1"/>
                </a:solidFill>
                <a:latin typeface="Arial" panose="020B0604020202020204" pitchFamily="34" charset="0"/>
                <a:cs typeface="Arial" pitchFamily="34" charset="0"/>
              </a:rPr>
              <a:t>Integration crop- livestock under CA</a:t>
            </a:r>
            <a:endParaRPr lang="fr-FR" sz="2800" dirty="0">
              <a:solidFill>
                <a:schemeClr val="accent1"/>
              </a:solidFill>
              <a:latin typeface="Arial" panose="020B0604020202020204" pitchFamily="34" charset="0"/>
              <a:cs typeface="Arial" pitchFamily="34" charset="0"/>
            </a:endParaRPr>
          </a:p>
        </p:txBody>
      </p:sp>
      <p:sp>
        <p:nvSpPr>
          <p:cNvPr id="3" name="Rectangle 2"/>
          <p:cNvSpPr/>
          <p:nvPr/>
        </p:nvSpPr>
        <p:spPr>
          <a:xfrm>
            <a:off x="642910" y="1225689"/>
            <a:ext cx="7992888" cy="6001643"/>
          </a:xfrm>
          <a:prstGeom prst="rect">
            <a:avLst/>
          </a:prstGeom>
        </p:spPr>
        <p:txBody>
          <a:bodyPr wrap="square">
            <a:spAutoFit/>
          </a:bodyPr>
          <a:lstStyle/>
          <a:p>
            <a:pPr marL="342900" indent="-342900">
              <a:buFont typeface="Wingdings" panose="05000000000000000000" pitchFamily="2" charset="2"/>
              <a:buChar char="ü"/>
            </a:pPr>
            <a:r>
              <a:rPr lang="en-US" dirty="0"/>
              <a:t>At the province of </a:t>
            </a:r>
            <a:r>
              <a:rPr lang="en-US" dirty="0" err="1"/>
              <a:t>M'sila</a:t>
            </a:r>
            <a:r>
              <a:rPr lang="en-US" dirty="0"/>
              <a:t>, stubble grazing is common practice at the farm. Grazing is intensive and the </a:t>
            </a:r>
            <a:r>
              <a:rPr lang="en-US" dirty="0" smtClean="0"/>
              <a:t>charge per </a:t>
            </a:r>
            <a:r>
              <a:rPr lang="en-US" dirty="0"/>
              <a:t>hectare and duration of grazing varied from one farmer to another. </a:t>
            </a:r>
            <a:endParaRPr lang="en-US" dirty="0" smtClean="0"/>
          </a:p>
          <a:p>
            <a:pPr marL="342900" indent="-342900">
              <a:buFont typeface="Wingdings" panose="05000000000000000000" pitchFamily="2" charset="2"/>
              <a:buChar char="ü"/>
            </a:pPr>
            <a:endParaRPr lang="fr-FR" dirty="0"/>
          </a:p>
          <a:p>
            <a:pPr marL="342900" indent="-342900">
              <a:buFont typeface="Wingdings" panose="05000000000000000000" pitchFamily="2" charset="2"/>
              <a:buChar char="ü"/>
            </a:pPr>
            <a:r>
              <a:rPr lang="en-US" dirty="0" smtClean="0"/>
              <a:t>All </a:t>
            </a:r>
            <a:r>
              <a:rPr lang="en-US" dirty="0"/>
              <a:t>the </a:t>
            </a:r>
            <a:r>
              <a:rPr lang="en-US" dirty="0" smtClean="0"/>
              <a:t>sites implemented in </a:t>
            </a:r>
            <a:r>
              <a:rPr lang="en-US" dirty="0" err="1" smtClean="0"/>
              <a:t>M’sila</a:t>
            </a:r>
            <a:r>
              <a:rPr lang="en-US" dirty="0" smtClean="0"/>
              <a:t> </a:t>
            </a:r>
            <a:r>
              <a:rPr lang="en-US" dirty="0"/>
              <a:t>were grazed after harvest (during June and July</a:t>
            </a:r>
            <a:r>
              <a:rPr lang="en-US" dirty="0" smtClean="0"/>
              <a:t>).</a:t>
            </a:r>
          </a:p>
          <a:p>
            <a:endParaRPr lang="en-US" dirty="0"/>
          </a:p>
          <a:p>
            <a:r>
              <a:rPr lang="en-US" dirty="0" smtClean="0"/>
              <a:t> </a:t>
            </a:r>
          </a:p>
          <a:p>
            <a:pPr marL="342900" indent="-342900">
              <a:buFont typeface="Wingdings" panose="05000000000000000000" pitchFamily="2" charset="2"/>
              <a:buChar char="ü"/>
            </a:pPr>
            <a:r>
              <a:rPr lang="en-US" dirty="0" smtClean="0"/>
              <a:t>The </a:t>
            </a:r>
            <a:r>
              <a:rPr lang="en-US" dirty="0"/>
              <a:t>residues of stubble left after grazing are estimated </a:t>
            </a:r>
            <a:r>
              <a:rPr lang="en-US" dirty="0" smtClean="0"/>
              <a:t>between 10 </a:t>
            </a:r>
            <a:r>
              <a:rPr lang="en-US" dirty="0"/>
              <a:t>and 20% of the initial biomass</a:t>
            </a:r>
            <a:r>
              <a:rPr lang="en-US" dirty="0" smtClean="0"/>
              <a:t>.</a:t>
            </a:r>
          </a:p>
          <a:p>
            <a:pPr marL="342900" indent="-342900">
              <a:buFont typeface="Wingdings" panose="05000000000000000000" pitchFamily="2" charset="2"/>
              <a:buChar char="ü"/>
            </a:pPr>
            <a:endParaRPr lang="en-US" dirty="0"/>
          </a:p>
          <a:p>
            <a:pPr marL="342900" indent="-342900">
              <a:buFont typeface="Wingdings" panose="05000000000000000000" pitchFamily="2" charset="2"/>
              <a:buChar char="ü"/>
            </a:pPr>
            <a:r>
              <a:rPr lang="en-US" dirty="0"/>
              <a:t>The BCS of </a:t>
            </a:r>
            <a:r>
              <a:rPr lang="en-US" dirty="0" smtClean="0"/>
              <a:t>sheep were measured, it </a:t>
            </a:r>
            <a:r>
              <a:rPr lang="en-US" dirty="0"/>
              <a:t>varied between 3 to 4, according to the scale of body </a:t>
            </a:r>
            <a:r>
              <a:rPr lang="en-US" dirty="0" smtClean="0"/>
              <a:t>condition </a:t>
            </a:r>
            <a:r>
              <a:rPr lang="en-US" dirty="0"/>
              <a:t>scoring in sheep</a:t>
            </a:r>
            <a:endParaRPr lang="fr-FR" dirty="0"/>
          </a:p>
          <a:p>
            <a:endParaRPr lang="fr-FR" dirty="0"/>
          </a:p>
        </p:txBody>
      </p:sp>
    </p:spTree>
    <p:extLst>
      <p:ext uri="{BB962C8B-B14F-4D97-AF65-F5344CB8AC3E}">
        <p14:creationId xmlns:p14="http://schemas.microsoft.com/office/powerpoint/2010/main" val="3732407697"/>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3657841832"/>
              </p:ext>
            </p:extLst>
          </p:nvPr>
        </p:nvGraphicFramePr>
        <p:xfrm>
          <a:off x="1187624" y="0"/>
          <a:ext cx="7467600" cy="2305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Image 3" descr="C:\Documents and Settings\Faiza.DAD-VTA\Bureau\mission janvier2015\Photo 640.jpg"/>
          <p:cNvPicPr/>
          <p:nvPr/>
        </p:nvPicPr>
        <p:blipFill>
          <a:blip r:embed="rId8" cstate="print">
            <a:extLst>
              <a:ext uri="{28A0092B-C50C-407E-A947-70E740481C1C}">
                <a14:useLocalDpi xmlns:a14="http://schemas.microsoft.com/office/drawing/2010/main" val="0"/>
              </a:ext>
            </a:extLst>
          </a:blip>
          <a:srcRect/>
          <a:stretch>
            <a:fillRect/>
          </a:stretch>
        </p:blipFill>
        <p:spPr bwMode="auto">
          <a:xfrm rot="427252">
            <a:off x="3972626" y="2887014"/>
            <a:ext cx="2201577" cy="1778494"/>
          </a:xfrm>
          <a:prstGeom prst="rect">
            <a:avLst/>
          </a:prstGeom>
          <a:ln>
            <a:noFill/>
          </a:ln>
          <a:effectLst>
            <a:outerShdw blurRad="292100" dist="139700" dir="2700000" algn="tl" rotWithShape="0">
              <a:srgbClr val="333333">
                <a:alpha val="65000"/>
              </a:srgbClr>
            </a:outerShdw>
          </a:effectLst>
        </p:spPr>
      </p:pic>
      <p:pic>
        <p:nvPicPr>
          <p:cNvPr id="5" name="Image 4" descr="C:\Documents and Settings\Faiza.DAD-VTA\Bureau\mission janvier2015\Photo 690.jpg"/>
          <p:cNvPicPr/>
          <p:nvPr/>
        </p:nvPicPr>
        <p:blipFill>
          <a:blip r:embed="rId9" cstate="print"/>
          <a:srcRect/>
          <a:stretch>
            <a:fillRect/>
          </a:stretch>
        </p:blipFill>
        <p:spPr bwMode="auto">
          <a:xfrm rot="20934977">
            <a:off x="1544745" y="4891746"/>
            <a:ext cx="2494630" cy="1709952"/>
          </a:xfrm>
          <a:prstGeom prst="rect">
            <a:avLst/>
          </a:prstGeom>
          <a:ln>
            <a:noFill/>
          </a:ln>
          <a:effectLst>
            <a:outerShdw blurRad="292100" dist="139700" dir="2700000" algn="tl" rotWithShape="0">
              <a:srgbClr val="333333">
                <a:alpha val="65000"/>
              </a:srgbClr>
            </a:outerShdw>
          </a:effectLst>
        </p:spPr>
      </p:pic>
      <p:pic>
        <p:nvPicPr>
          <p:cNvPr id="7" name="Image 6" descr="H:\photo formation interne 2014-2015\20150915_101906.jpg"/>
          <p:cNvPicPr/>
          <p:nvPr/>
        </p:nvPicPr>
        <p:blipFill>
          <a:blip r:embed="rId10" cstate="print">
            <a:extLst>
              <a:ext uri="{28A0092B-C50C-407E-A947-70E740481C1C}">
                <a14:useLocalDpi xmlns:a14="http://schemas.microsoft.com/office/drawing/2010/main" val="0"/>
              </a:ext>
            </a:extLst>
          </a:blip>
          <a:srcRect/>
          <a:stretch>
            <a:fillRect/>
          </a:stretch>
        </p:blipFill>
        <p:spPr bwMode="auto">
          <a:xfrm rot="659253">
            <a:off x="6411858" y="2060848"/>
            <a:ext cx="2520280" cy="1901844"/>
          </a:xfrm>
          <a:prstGeom prst="rect">
            <a:avLst/>
          </a:prstGeom>
          <a:ln>
            <a:noFill/>
          </a:ln>
          <a:effectLst>
            <a:outerShdw blurRad="292100" dist="139700" dir="2700000" algn="tl" rotWithShape="0">
              <a:srgbClr val="333333">
                <a:alpha val="65000"/>
              </a:srgbClr>
            </a:outerShdw>
          </a:effectLst>
        </p:spPr>
      </p:pic>
      <p:pic>
        <p:nvPicPr>
          <p:cNvPr id="1026" name="Picture 2"/>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r="1590"/>
          <a:stretch/>
        </p:blipFill>
        <p:spPr bwMode="auto">
          <a:xfrm rot="21120088">
            <a:off x="5179532" y="4816174"/>
            <a:ext cx="2623804" cy="1777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Image 2" descr="C:\Documents and Settings\Faiza.DAD-VTA\Bureau\mission janvier2015\Photo 645.jpg"/>
          <p:cNvPicPr/>
          <p:nvPr/>
        </p:nvPicPr>
        <p:blipFill>
          <a:blip r:embed="rId12" cstate="print"/>
          <a:srcRect/>
          <a:stretch>
            <a:fillRect/>
          </a:stretch>
        </p:blipFill>
        <p:spPr bwMode="auto">
          <a:xfrm rot="20376229">
            <a:off x="971598" y="2421845"/>
            <a:ext cx="2406162" cy="18594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279812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394942" y="1128540"/>
            <a:ext cx="8497887" cy="3093154"/>
          </a:xfrm>
          <a:prstGeom prst="rect">
            <a:avLst/>
          </a:prstGeom>
          <a:noFill/>
          <a:ln w="9525">
            <a:noFill/>
            <a:miter lim="800000"/>
            <a:headEnd/>
            <a:tailEnd/>
          </a:ln>
        </p:spPr>
        <p:txBody>
          <a:bodyPr anchor="ctr">
            <a:spAutoFit/>
          </a:bodyPr>
          <a:lstStyle/>
          <a:p>
            <a:pPr marL="342900" indent="-342900">
              <a:spcAft>
                <a:spcPts val="600"/>
              </a:spcAft>
              <a:buBlip>
                <a:blip r:embed="rId3"/>
              </a:buBlip>
            </a:pPr>
            <a:r>
              <a:rPr lang="en-US" sz="2000" b="1" dirty="0" err="1" smtClean="0"/>
              <a:t>Awarness</a:t>
            </a:r>
            <a:r>
              <a:rPr lang="en-US" sz="2000" b="1" dirty="0" smtClean="0"/>
              <a:t> raising </a:t>
            </a:r>
          </a:p>
          <a:p>
            <a:pPr>
              <a:spcAft>
                <a:spcPts val="600"/>
              </a:spcAft>
            </a:pPr>
            <a:r>
              <a:rPr lang="en-US" sz="2000" dirty="0"/>
              <a:t>Two raising awareness days were held in the two communities </a:t>
            </a:r>
            <a:r>
              <a:rPr lang="en-US" sz="2000" dirty="0" err="1"/>
              <a:t>Ouled</a:t>
            </a:r>
            <a:r>
              <a:rPr lang="en-US" sz="2000" dirty="0"/>
              <a:t> Mansour and Ain El </a:t>
            </a:r>
            <a:r>
              <a:rPr lang="en-US" sz="2000" dirty="0" err="1" smtClean="0"/>
              <a:t>Khadra</a:t>
            </a:r>
            <a:r>
              <a:rPr lang="en-US" sz="2000" dirty="0" smtClean="0"/>
              <a:t> on August  2014, for 28 </a:t>
            </a:r>
            <a:r>
              <a:rPr lang="en-US" sz="2000" dirty="0" err="1" smtClean="0"/>
              <a:t>farmers.The</a:t>
            </a:r>
            <a:r>
              <a:rPr lang="en-US" sz="2000" dirty="0" smtClean="0"/>
              <a:t> </a:t>
            </a:r>
            <a:r>
              <a:rPr lang="en-US" sz="2000" dirty="0"/>
              <a:t>aims were to spread awareness of the potential benefits of conservation agriculture (CA) techniques for </a:t>
            </a:r>
            <a:r>
              <a:rPr lang="en-US" sz="2000" dirty="0" smtClean="0"/>
              <a:t>farmers and </a:t>
            </a:r>
            <a:r>
              <a:rPr lang="en-US" sz="2000" dirty="0"/>
              <a:t>to convince them to practice CA by adopting CLCA project</a:t>
            </a:r>
            <a:r>
              <a:rPr lang="en-US" sz="2000" dirty="0" smtClean="0"/>
              <a:t>.</a:t>
            </a:r>
            <a:endParaRPr lang="en-US" sz="2000" b="1" dirty="0" smtClean="0"/>
          </a:p>
          <a:p>
            <a:pPr marL="342900" indent="-342900">
              <a:spcAft>
                <a:spcPts val="600"/>
              </a:spcAft>
              <a:buBlip>
                <a:blip r:embed="rId3"/>
              </a:buBlip>
            </a:pPr>
            <a:r>
              <a:rPr kumimoji="0" lang="en-US" sz="2000" b="1" dirty="0" smtClean="0">
                <a:solidFill>
                  <a:srgbClr val="000000"/>
                </a:solidFill>
                <a:ea typeface="Tahoma" panose="020B0604030504040204" pitchFamily="34" charset="0"/>
                <a:cs typeface="Tahoma" panose="020B0604030504040204" pitchFamily="34" charset="0"/>
              </a:rPr>
              <a:t>A </a:t>
            </a:r>
            <a:r>
              <a:rPr kumimoji="0" lang="en-US" sz="2000" b="1" dirty="0">
                <a:solidFill>
                  <a:srgbClr val="000000"/>
                </a:solidFill>
                <a:ea typeface="Tahoma" panose="020B0604030504040204" pitchFamily="34" charset="0"/>
                <a:cs typeface="Tahoma" panose="020B0604030504040204" pitchFamily="34" charset="0"/>
              </a:rPr>
              <a:t>field day </a:t>
            </a:r>
            <a:r>
              <a:rPr kumimoji="0" lang="en-US" sz="2000" b="1" dirty="0" smtClean="0">
                <a:solidFill>
                  <a:srgbClr val="000000"/>
                </a:solidFill>
                <a:ea typeface="Tahoma" panose="020B0604030504040204" pitchFamily="34" charset="0"/>
                <a:cs typeface="Tahoma" panose="020B0604030504040204" pitchFamily="34" charset="0"/>
              </a:rPr>
              <a:t>on ZT seeders </a:t>
            </a:r>
          </a:p>
          <a:p>
            <a:pPr>
              <a:spcAft>
                <a:spcPts val="600"/>
              </a:spcAft>
            </a:pPr>
            <a:r>
              <a:rPr kumimoji="0" lang="en-US" sz="2000" dirty="0" smtClean="0">
                <a:solidFill>
                  <a:srgbClr val="000000"/>
                </a:solidFill>
                <a:ea typeface="Tahoma" panose="020B0604030504040204" pitchFamily="34" charset="0"/>
                <a:cs typeface="Tahoma" panose="020B0604030504040204" pitchFamily="34" charset="0"/>
              </a:rPr>
              <a:t>conducted </a:t>
            </a:r>
            <a:r>
              <a:rPr kumimoji="0" lang="en-US" sz="2000" dirty="0">
                <a:solidFill>
                  <a:srgbClr val="000000"/>
                </a:solidFill>
                <a:ea typeface="Tahoma" panose="020B0604030504040204" pitchFamily="34" charset="0"/>
                <a:cs typeface="Tahoma" panose="020B0604030504040204" pitchFamily="34" charset="0"/>
              </a:rPr>
              <a:t>on November 26, 2014 </a:t>
            </a:r>
            <a:r>
              <a:rPr kumimoji="0" lang="en-US" sz="2000" dirty="0">
                <a:ea typeface="Tahoma" panose="020B0604030504040204" pitchFamily="34" charset="0"/>
                <a:cs typeface="Tahoma" panose="020B0604030504040204" pitchFamily="34" charset="0"/>
              </a:rPr>
              <a:t>during the setup of the trials. 1</a:t>
            </a:r>
            <a:r>
              <a:rPr kumimoji="0" lang="en-US" sz="2000" dirty="0">
                <a:solidFill>
                  <a:srgbClr val="000000"/>
                </a:solidFill>
                <a:ea typeface="Tahoma" panose="020B0604030504040204" pitchFamily="34" charset="0"/>
                <a:cs typeface="Tahoma" panose="020B0604030504040204" pitchFamily="34" charset="0"/>
              </a:rPr>
              <a:t>2 Farmers from Ain El </a:t>
            </a:r>
            <a:r>
              <a:rPr kumimoji="0" lang="en-US" sz="2000" dirty="0" err="1" smtClean="0">
                <a:solidFill>
                  <a:srgbClr val="000000"/>
                </a:solidFill>
                <a:ea typeface="Tahoma" panose="020B0604030504040204" pitchFamily="34" charset="0"/>
                <a:cs typeface="Tahoma" panose="020B0604030504040204" pitchFamily="34" charset="0"/>
              </a:rPr>
              <a:t>Khadra</a:t>
            </a:r>
            <a:r>
              <a:rPr kumimoji="0" lang="en-US" sz="2000" dirty="0" smtClean="0">
                <a:solidFill>
                  <a:srgbClr val="000000"/>
                </a:solidFill>
                <a:ea typeface="Tahoma" panose="020B0604030504040204" pitchFamily="34" charset="0"/>
                <a:cs typeface="Tahoma" panose="020B0604030504040204" pitchFamily="34" charset="0"/>
              </a:rPr>
              <a:t> (</a:t>
            </a:r>
            <a:r>
              <a:rPr kumimoji="0" lang="en-US" sz="2000" dirty="0" err="1">
                <a:solidFill>
                  <a:srgbClr val="000000"/>
                </a:solidFill>
                <a:ea typeface="Tahoma" panose="020B0604030504040204" pitchFamily="34" charset="0"/>
                <a:cs typeface="Tahoma" panose="020B0604030504040204" pitchFamily="34" charset="0"/>
              </a:rPr>
              <a:t>M’sila</a:t>
            </a:r>
            <a:r>
              <a:rPr kumimoji="0" lang="en-US" sz="2000" dirty="0">
                <a:solidFill>
                  <a:srgbClr val="000000"/>
                </a:solidFill>
                <a:ea typeface="Tahoma" panose="020B0604030504040204" pitchFamily="34" charset="0"/>
                <a:cs typeface="Tahoma" panose="020B0604030504040204" pitchFamily="34" charset="0"/>
              </a:rPr>
              <a:t>) attended the field </a:t>
            </a:r>
            <a:r>
              <a:rPr kumimoji="0" lang="en-US" sz="2000" dirty="0" smtClean="0">
                <a:solidFill>
                  <a:srgbClr val="000000"/>
                </a:solidFill>
                <a:ea typeface="Tahoma" panose="020B0604030504040204" pitchFamily="34" charset="0"/>
                <a:cs typeface="Tahoma" panose="020B0604030504040204" pitchFamily="34" charset="0"/>
              </a:rPr>
              <a:t>day.</a:t>
            </a:r>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pic>
        <p:nvPicPr>
          <p:cNvPr id="6" name="Picture 2" descr="C:\documents\projet CLCA\Mise en place\photos semis a ain khadra\DSC0052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1999" y="4293096"/>
            <a:ext cx="2983263" cy="24148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p:spPr>
      </p:pic>
      <p:pic>
        <p:nvPicPr>
          <p:cNvPr id="7" name="Image 6" descr="F:\photos semis a ain khadra\DSC00526.JP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4950" y="4437380"/>
            <a:ext cx="3228340" cy="24206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7651" name="Rectangle 3"/>
          <p:cNvSpPr>
            <a:spLocks noChangeArrowheads="1"/>
          </p:cNvSpPr>
          <p:nvPr/>
        </p:nvSpPr>
        <p:spPr bwMode="auto">
          <a:xfrm>
            <a:off x="422755" y="2958336"/>
            <a:ext cx="800105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endParaRPr>
          </a:p>
          <a:p>
            <a:pPr marL="0" marR="0" lvl="0" indent="0" algn="justLow"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93847387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a:t>
            </a:r>
            <a:r>
              <a:rPr lang="fr-FR" sz="2800" dirty="0" smtClean="0">
                <a:solidFill>
                  <a:schemeClr val="accent1"/>
                </a:solidFill>
                <a:latin typeface="Arial" panose="020B0604020202020204" pitchFamily="34" charset="0"/>
                <a:cs typeface="Arial" pitchFamily="34" charset="0"/>
              </a:rPr>
              <a:t>2</a:t>
            </a:r>
            <a:endParaRPr lang="fr-FR" sz="2800" dirty="0">
              <a:solidFill>
                <a:schemeClr val="accent1"/>
              </a:solidFill>
              <a:latin typeface="Arial" pitchFamily="34" charset="0"/>
              <a:cs typeface="Arial" pitchFamily="34" charset="0"/>
            </a:endParaRPr>
          </a:p>
        </p:txBody>
      </p:sp>
      <p:pic>
        <p:nvPicPr>
          <p:cNvPr id="6" name="Image 5" descr="C:\Documents and Settings\Faiza.DAD-VTA\Bureau\mission janvier2015\Photo 640.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08104" y="1186806"/>
            <a:ext cx="3286148" cy="2357454"/>
          </a:xfrm>
          <a:prstGeom prst="rect">
            <a:avLst/>
          </a:prstGeom>
          <a:ln>
            <a:noFill/>
          </a:ln>
          <a:effectLst>
            <a:softEdge rad="112500"/>
          </a:effectLst>
        </p:spPr>
      </p:pic>
      <p:pic>
        <p:nvPicPr>
          <p:cNvPr id="7" name="Image 6" descr="C:\Documents and Settings\Faiza.DAD-VTA\Bureau\mission janvier2015\Photo 690.jpg"/>
          <p:cNvPicPr/>
          <p:nvPr/>
        </p:nvPicPr>
        <p:blipFill>
          <a:blip r:embed="rId4" cstate="print"/>
          <a:srcRect/>
          <a:stretch>
            <a:fillRect/>
          </a:stretch>
        </p:blipFill>
        <p:spPr bwMode="auto">
          <a:xfrm>
            <a:off x="4644008" y="3677135"/>
            <a:ext cx="3214710" cy="2286016"/>
          </a:xfrm>
          <a:prstGeom prst="rect">
            <a:avLst/>
          </a:prstGeom>
          <a:ln>
            <a:noFill/>
          </a:ln>
          <a:effectLst>
            <a:softEdge rad="112500"/>
          </a:effectLst>
        </p:spPr>
      </p:pic>
      <p:pic>
        <p:nvPicPr>
          <p:cNvPr id="8" name="Image 7" descr="C:\Documents and Settings\Faiza.DAD-VTA\Bureau\mission janvier2015\Photo 645.jpg"/>
          <p:cNvPicPr/>
          <p:nvPr/>
        </p:nvPicPr>
        <p:blipFill>
          <a:blip r:embed="rId5" cstate="print"/>
          <a:srcRect/>
          <a:stretch>
            <a:fillRect/>
          </a:stretch>
        </p:blipFill>
        <p:spPr bwMode="auto">
          <a:xfrm>
            <a:off x="467544" y="2532356"/>
            <a:ext cx="3214710" cy="2357454"/>
          </a:xfrm>
          <a:prstGeom prst="rect">
            <a:avLst/>
          </a:prstGeom>
          <a:ln>
            <a:noFill/>
          </a:ln>
          <a:effectLst>
            <a:softEdge rad="112500"/>
          </a:effectLst>
        </p:spPr>
      </p:pic>
      <p:sp>
        <p:nvSpPr>
          <p:cNvPr id="10" name="Rectangle 1"/>
          <p:cNvSpPr>
            <a:spLocks noChangeArrowheads="1"/>
          </p:cNvSpPr>
          <p:nvPr/>
        </p:nvSpPr>
        <p:spPr bwMode="auto">
          <a:xfrm>
            <a:off x="467544" y="846171"/>
            <a:ext cx="5184576" cy="1708160"/>
          </a:xfrm>
          <a:prstGeom prst="rect">
            <a:avLst/>
          </a:prstGeom>
          <a:noFill/>
          <a:ln w="9525">
            <a:noFill/>
            <a:miter lim="800000"/>
            <a:headEnd/>
            <a:tailEnd/>
          </a:ln>
        </p:spPr>
        <p:txBody>
          <a:bodyPr wrap="square" anchor="ctr">
            <a:spAutoFit/>
          </a:bodyPr>
          <a:lstStyle/>
          <a:p>
            <a:pPr marL="342900" indent="-342900">
              <a:spcAft>
                <a:spcPts val="600"/>
              </a:spcAft>
              <a:buBlip>
                <a:blip r:embed="rId6"/>
              </a:buBlip>
            </a:pPr>
            <a:r>
              <a:rPr lang="en-US" sz="2000" b="1" dirty="0" smtClean="0">
                <a:ea typeface="Tahoma" panose="020B0604030504040204" pitchFamily="34" charset="0"/>
                <a:cs typeface="Tahoma" panose="020B0604030504040204" pitchFamily="34" charset="0"/>
              </a:rPr>
              <a:t>Farmers</a:t>
            </a:r>
            <a:r>
              <a:rPr lang="en-US" sz="2000" b="1" dirty="0">
                <a:ea typeface="Tahoma" panose="020B0604030504040204" pitchFamily="34" charset="0"/>
                <a:cs typeface="Tahoma" panose="020B0604030504040204" pitchFamily="34" charset="0"/>
              </a:rPr>
              <a:t>’ Field School</a:t>
            </a:r>
            <a:endParaRPr lang="fr-FR" sz="2000" dirty="0">
              <a:ea typeface="Tahoma" panose="020B0604030504040204" pitchFamily="34" charset="0"/>
              <a:cs typeface="Tahoma" panose="020B0604030504040204" pitchFamily="34" charset="0"/>
            </a:endParaRPr>
          </a:p>
          <a:p>
            <a:r>
              <a:rPr lang="en-US" sz="2000" dirty="0">
                <a:ea typeface="Tahoma" panose="020B0604030504040204" pitchFamily="34" charset="0"/>
                <a:cs typeface="Tahoma" panose="020B0604030504040204" pitchFamily="34" charset="0"/>
              </a:rPr>
              <a:t>A field farm school </a:t>
            </a:r>
            <a:r>
              <a:rPr lang="en-US" sz="2000" dirty="0" smtClean="0">
                <a:ea typeface="Tahoma" panose="020B0604030504040204" pitchFamily="34" charset="0"/>
                <a:cs typeface="Tahoma" panose="020B0604030504040204" pitchFamily="34" charset="0"/>
              </a:rPr>
              <a:t>was organized </a:t>
            </a:r>
            <a:r>
              <a:rPr lang="en-US" sz="2000" dirty="0" err="1" smtClean="0">
                <a:ea typeface="Tahoma" panose="020B0604030504040204" pitchFamily="34" charset="0"/>
                <a:cs typeface="Tahoma" panose="020B0604030504040204" pitchFamily="34" charset="0"/>
              </a:rPr>
              <a:t>inOuled</a:t>
            </a:r>
            <a:r>
              <a:rPr lang="en-US" sz="2000" dirty="0" smtClean="0">
                <a:ea typeface="Tahoma" panose="020B0604030504040204" pitchFamily="34" charset="0"/>
                <a:cs typeface="Tahoma" panose="020B0604030504040204" pitchFamily="34" charset="0"/>
              </a:rPr>
              <a:t> </a:t>
            </a:r>
            <a:r>
              <a:rPr lang="en-US" sz="2000" dirty="0">
                <a:ea typeface="Tahoma" panose="020B0604030504040204" pitchFamily="34" charset="0"/>
                <a:cs typeface="Tahoma" panose="020B0604030504040204" pitchFamily="34" charset="0"/>
              </a:rPr>
              <a:t>Mansour (</a:t>
            </a:r>
            <a:r>
              <a:rPr lang="en-US" sz="2000" dirty="0" err="1">
                <a:ea typeface="Tahoma" panose="020B0604030504040204" pitchFamily="34" charset="0"/>
                <a:cs typeface="Tahoma" panose="020B0604030504040204" pitchFamily="34" charset="0"/>
              </a:rPr>
              <a:t>M’sila</a:t>
            </a:r>
            <a:r>
              <a:rPr lang="en-US" sz="2000" dirty="0">
                <a:ea typeface="Tahoma" panose="020B0604030504040204" pitchFamily="34" charset="0"/>
                <a:cs typeface="Tahoma" panose="020B0604030504040204" pitchFamily="34" charset="0"/>
              </a:rPr>
              <a:t>) on </a:t>
            </a:r>
            <a:r>
              <a:rPr lang="en-US" sz="2000" dirty="0" smtClean="0">
                <a:ea typeface="Tahoma" panose="020B0604030504040204" pitchFamily="34" charset="0"/>
                <a:cs typeface="Tahoma" panose="020B0604030504040204" pitchFamily="34" charset="0"/>
              </a:rPr>
              <a:t>January 8</a:t>
            </a:r>
            <a:r>
              <a:rPr lang="en-US" sz="2000" baseline="30000" dirty="0" smtClean="0">
                <a:ea typeface="Tahoma" panose="020B0604030504040204" pitchFamily="34" charset="0"/>
                <a:cs typeface="Tahoma" panose="020B0604030504040204" pitchFamily="34" charset="0"/>
              </a:rPr>
              <a:t>th</a:t>
            </a:r>
            <a:r>
              <a:rPr lang="en-US" sz="2000" dirty="0" smtClean="0">
                <a:ea typeface="Tahoma" panose="020B0604030504040204" pitchFamily="34" charset="0"/>
                <a:cs typeface="Tahoma" panose="020B0604030504040204" pitchFamily="34" charset="0"/>
              </a:rPr>
              <a:t>2015</a:t>
            </a:r>
            <a:r>
              <a:rPr lang="en-US" sz="2000" dirty="0">
                <a:ea typeface="Tahoma" panose="020B0604030504040204" pitchFamily="34" charset="0"/>
                <a:cs typeface="Tahoma" panose="020B0604030504040204" pitchFamily="34" charset="0"/>
              </a:rPr>
              <a:t>. </a:t>
            </a:r>
            <a:endParaRPr lang="en-US" sz="2000" dirty="0" smtClean="0">
              <a:ea typeface="Tahoma" panose="020B0604030504040204" pitchFamily="34" charset="0"/>
              <a:cs typeface="Tahoma" panose="020B0604030504040204" pitchFamily="34" charset="0"/>
            </a:endParaRPr>
          </a:p>
          <a:p>
            <a:endParaRPr lang="en-US" sz="2000" dirty="0" smtClean="0">
              <a:ea typeface="Tahoma" panose="020B0604030504040204" pitchFamily="34" charset="0"/>
              <a:cs typeface="Tahoma" panose="020B0604030504040204" pitchFamily="34" charset="0"/>
            </a:endParaRPr>
          </a:p>
          <a:p>
            <a:r>
              <a:rPr lang="en-US" sz="2000" dirty="0" smtClean="0">
                <a:ea typeface="Tahoma" panose="020B0604030504040204" pitchFamily="34" charset="0"/>
                <a:cs typeface="Tahoma" panose="020B0604030504040204" pitchFamily="34" charset="0"/>
              </a:rPr>
              <a:t>The </a:t>
            </a:r>
            <a:r>
              <a:rPr lang="en-US" sz="2000" dirty="0">
                <a:ea typeface="Tahoma" panose="020B0604030504040204" pitchFamily="34" charset="0"/>
                <a:cs typeface="Tahoma" panose="020B0604030504040204" pitchFamily="34" charset="0"/>
              </a:rPr>
              <a:t>objective of this day </a:t>
            </a:r>
            <a:r>
              <a:rPr lang="en-US" sz="2000" dirty="0" smtClean="0">
                <a:ea typeface="Tahoma" panose="020B0604030504040204" pitchFamily="34" charset="0"/>
                <a:cs typeface="Tahoma" panose="020B0604030504040204" pitchFamily="34" charset="0"/>
              </a:rPr>
              <a:t>:</a:t>
            </a:r>
            <a:endParaRPr lang="fr-FR" sz="1600" dirty="0">
              <a:ea typeface="Tahoma" panose="020B0604030504040204" pitchFamily="34" charset="0"/>
              <a:cs typeface="Tahoma" panose="020B0604030504040204" pitchFamily="34" charset="0"/>
            </a:endParaRPr>
          </a:p>
        </p:txBody>
      </p:sp>
      <p:sp>
        <p:nvSpPr>
          <p:cNvPr id="2" name="Rectangle 1"/>
          <p:cNvSpPr/>
          <p:nvPr/>
        </p:nvSpPr>
        <p:spPr>
          <a:xfrm>
            <a:off x="216024" y="5072074"/>
            <a:ext cx="4572000" cy="707886"/>
          </a:xfrm>
          <a:prstGeom prst="rect">
            <a:avLst/>
          </a:prstGeom>
        </p:spPr>
        <p:txBody>
          <a:bodyPr>
            <a:spAutoFit/>
          </a:bodyPr>
          <a:lstStyle/>
          <a:p>
            <a:r>
              <a:rPr lang="en-US" sz="2000" dirty="0">
                <a:ea typeface="Tahoma" panose="020B0604030504040204" pitchFamily="34" charset="0"/>
                <a:cs typeface="Tahoma" panose="020B0604030504040204" pitchFamily="34" charset="0"/>
              </a:rPr>
              <a:t>to demonstrate how to calibrate ZT seeders</a:t>
            </a:r>
            <a:endParaRPr lang="fr-FR" sz="2000" dirty="0"/>
          </a:p>
        </p:txBody>
      </p:sp>
      <p:sp>
        <p:nvSpPr>
          <p:cNvPr id="3" name="Rectangle 2"/>
          <p:cNvSpPr/>
          <p:nvPr/>
        </p:nvSpPr>
        <p:spPr>
          <a:xfrm>
            <a:off x="4222252" y="5963151"/>
            <a:ext cx="4572000" cy="707886"/>
          </a:xfrm>
          <a:prstGeom prst="rect">
            <a:avLst/>
          </a:prstGeom>
        </p:spPr>
        <p:txBody>
          <a:bodyPr>
            <a:spAutoFit/>
          </a:bodyPr>
          <a:lstStyle/>
          <a:p>
            <a:r>
              <a:rPr lang="en-US" sz="2000" dirty="0" smtClean="0">
                <a:ea typeface="Tahoma" panose="020B0604030504040204" pitchFamily="34" charset="0"/>
                <a:cs typeface="Tahoma" panose="020B0604030504040204" pitchFamily="34" charset="0"/>
              </a:rPr>
              <a:t>To show </a:t>
            </a:r>
            <a:r>
              <a:rPr lang="en-US" sz="2000" dirty="0">
                <a:ea typeface="Tahoma" panose="020B0604030504040204" pitchFamily="34" charset="0"/>
                <a:cs typeface="Tahoma" panose="020B0604030504040204" pitchFamily="34" charset="0"/>
              </a:rPr>
              <a:t>the sowing operation with no till seeder</a:t>
            </a:r>
            <a:endParaRPr lang="fr-FR" sz="2000" dirty="0"/>
          </a:p>
        </p:txBody>
      </p:sp>
      <p:sp>
        <p:nvSpPr>
          <p:cNvPr id="4" name="Rectangle 3"/>
          <p:cNvSpPr/>
          <p:nvPr/>
        </p:nvSpPr>
        <p:spPr>
          <a:xfrm>
            <a:off x="5533669" y="3344205"/>
            <a:ext cx="3181448" cy="369332"/>
          </a:xfrm>
          <a:prstGeom prst="rect">
            <a:avLst/>
          </a:prstGeom>
        </p:spPr>
        <p:txBody>
          <a:bodyPr wrap="none">
            <a:spAutoFit/>
          </a:bodyPr>
          <a:lstStyle/>
          <a:p>
            <a:r>
              <a:rPr lang="en-US" sz="1800" dirty="0">
                <a:solidFill>
                  <a:srgbClr val="000000"/>
                </a:solidFill>
                <a:ea typeface="Tahoma" panose="020B0604030504040204" pitchFamily="34" charset="0"/>
                <a:cs typeface="Tahoma" panose="020B0604030504040204" pitchFamily="34" charset="0"/>
              </a:rPr>
              <a:t>20 farmers attended this day.</a:t>
            </a:r>
            <a:endParaRPr lang="fr-FR" sz="1800" dirty="0">
              <a:solidFill>
                <a:srgbClr val="000000"/>
              </a:solidFill>
            </a:endParaRPr>
          </a:p>
        </p:txBody>
      </p:sp>
    </p:spTree>
    <p:extLst>
      <p:ext uri="{BB962C8B-B14F-4D97-AF65-F5344CB8AC3E}">
        <p14:creationId xmlns:p14="http://schemas.microsoft.com/office/powerpoint/2010/main" val="3938473879"/>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Rectangle 1"/>
          <p:cNvSpPr/>
          <p:nvPr/>
        </p:nvSpPr>
        <p:spPr>
          <a:xfrm>
            <a:off x="467544" y="980728"/>
            <a:ext cx="6984776" cy="1228798"/>
          </a:xfrm>
          <a:prstGeom prst="rect">
            <a:avLst/>
          </a:prstGeom>
        </p:spPr>
        <p:txBody>
          <a:bodyPr wrap="square">
            <a:spAutoFit/>
          </a:bodyPr>
          <a:lstStyle/>
          <a:p>
            <a:pPr lvl="0" algn="just">
              <a:lnSpc>
                <a:spcPct val="115000"/>
              </a:lnSpc>
              <a:spcAft>
                <a:spcPts val="600"/>
              </a:spcAft>
            </a:pPr>
            <a:r>
              <a:rPr lang="en-US" sz="2200" b="1" dirty="0">
                <a:solidFill>
                  <a:srgbClr val="000000"/>
                </a:solidFill>
                <a:latin typeface="Times New Roman"/>
                <a:ea typeface="Times New Roman"/>
              </a:rPr>
              <a:t>Field day – weed management and adjustment of </a:t>
            </a:r>
            <a:r>
              <a:rPr lang="en-US" sz="2200" b="1" dirty="0" smtClean="0">
                <a:solidFill>
                  <a:srgbClr val="000000"/>
                </a:solidFill>
                <a:latin typeface="Times New Roman"/>
                <a:ea typeface="Times New Roman"/>
              </a:rPr>
              <a:t>sprayer </a:t>
            </a:r>
            <a:r>
              <a:rPr lang="en-US" sz="2200" dirty="0" smtClean="0">
                <a:latin typeface="Times New Roman"/>
                <a:ea typeface="MS Mincho"/>
                <a:cs typeface="Times New Roman"/>
              </a:rPr>
              <a:t>on-station </a:t>
            </a:r>
            <a:r>
              <a:rPr lang="en-US" sz="2200" dirty="0">
                <a:latin typeface="Times New Roman"/>
                <a:ea typeface="MS Mincho"/>
                <a:cs typeface="Times New Roman"/>
              </a:rPr>
              <a:t>field </a:t>
            </a:r>
            <a:r>
              <a:rPr lang="en-US" sz="2200" dirty="0" smtClean="0">
                <a:latin typeface="Times New Roman"/>
                <a:ea typeface="MS Mincho"/>
                <a:cs typeface="Times New Roman"/>
              </a:rPr>
              <a:t>was </a:t>
            </a:r>
            <a:r>
              <a:rPr lang="en-US" sz="2200" dirty="0">
                <a:latin typeface="Times New Roman"/>
                <a:ea typeface="MS Mincho"/>
                <a:cs typeface="Times New Roman"/>
              </a:rPr>
              <a:t>conducted on March 29 2015 for </a:t>
            </a:r>
            <a:r>
              <a:rPr lang="en-US" sz="2200" dirty="0" smtClean="0">
                <a:latin typeface="Times New Roman"/>
                <a:ea typeface="MS Mincho"/>
                <a:cs typeface="Times New Roman"/>
              </a:rPr>
              <a:t>25 </a:t>
            </a:r>
            <a:r>
              <a:rPr lang="en-US" sz="2200" dirty="0">
                <a:latin typeface="Times New Roman"/>
                <a:ea typeface="MS Mincho"/>
                <a:cs typeface="Times New Roman"/>
              </a:rPr>
              <a:t>students from </a:t>
            </a:r>
            <a:r>
              <a:rPr lang="en-US" sz="2200" dirty="0" err="1">
                <a:latin typeface="Times New Roman"/>
                <a:ea typeface="MS Mincho"/>
                <a:cs typeface="Times New Roman"/>
              </a:rPr>
              <a:t>Setif</a:t>
            </a:r>
            <a:r>
              <a:rPr lang="en-US" sz="2200" dirty="0">
                <a:latin typeface="Times New Roman"/>
                <a:ea typeface="MS Mincho"/>
                <a:cs typeface="Times New Roman"/>
              </a:rPr>
              <a:t> University. </a:t>
            </a:r>
            <a:endParaRPr lang="fr-FR" sz="2200" dirty="0">
              <a:effectLst/>
              <a:latin typeface="Arial"/>
              <a:ea typeface="Times New Roman"/>
              <a:cs typeface="Times New Roman"/>
            </a:endParaRPr>
          </a:p>
        </p:txBody>
      </p:sp>
      <p:pic>
        <p:nvPicPr>
          <p:cNvPr id="9" name="Image 8" descr="C:\Users\faiza\Downloads\Pul1.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39822" y="2564904"/>
            <a:ext cx="5040560" cy="2985631"/>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1187624" y="5805264"/>
            <a:ext cx="6138428" cy="461665"/>
          </a:xfrm>
          <a:prstGeom prst="rect">
            <a:avLst/>
          </a:prstGeom>
        </p:spPr>
        <p:txBody>
          <a:bodyPr wrap="square">
            <a:spAutoFit/>
          </a:bodyPr>
          <a:lstStyle/>
          <a:p>
            <a:r>
              <a:rPr lang="en-US" dirty="0" smtClean="0">
                <a:ea typeface="Tahoma" panose="020B0604030504040204" pitchFamily="34" charset="0"/>
                <a:cs typeface="Tahoma" panose="020B0604030504040204" pitchFamily="34" charset="0"/>
              </a:rPr>
              <a:t>Demonstrate </a:t>
            </a:r>
            <a:r>
              <a:rPr lang="en-US" dirty="0">
                <a:ea typeface="Tahoma" panose="020B0604030504040204" pitchFamily="34" charset="0"/>
                <a:cs typeface="Tahoma" panose="020B0604030504040204" pitchFamily="34" charset="0"/>
              </a:rPr>
              <a:t>how to calibrate </a:t>
            </a:r>
            <a:r>
              <a:rPr lang="en-US" dirty="0" smtClean="0">
                <a:ea typeface="Tahoma" panose="020B0604030504040204" pitchFamily="34" charset="0"/>
                <a:cs typeface="Tahoma" panose="020B0604030504040204" pitchFamily="34" charset="0"/>
              </a:rPr>
              <a:t>a sprayer</a:t>
            </a:r>
            <a:endParaRPr lang="fr-FR" dirty="0"/>
          </a:p>
        </p:txBody>
      </p:sp>
    </p:spTree>
    <p:extLst>
      <p:ext uri="{BB962C8B-B14F-4D97-AF65-F5344CB8AC3E}">
        <p14:creationId xmlns:p14="http://schemas.microsoft.com/office/powerpoint/2010/main" val="4283886792"/>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9" name="Rectangle 1"/>
          <p:cNvSpPr>
            <a:spLocks noChangeArrowheads="1"/>
          </p:cNvSpPr>
          <p:nvPr/>
        </p:nvSpPr>
        <p:spPr bwMode="auto">
          <a:xfrm>
            <a:off x="454556" y="1052736"/>
            <a:ext cx="8497887" cy="2323713"/>
          </a:xfrm>
          <a:prstGeom prst="rect">
            <a:avLst/>
          </a:prstGeom>
          <a:noFill/>
          <a:ln w="9525">
            <a:noFill/>
            <a:miter lim="800000"/>
            <a:headEnd/>
            <a:tailEnd/>
          </a:ln>
        </p:spPr>
        <p:txBody>
          <a:bodyPr anchor="ctr">
            <a:spAutoFit/>
          </a:bodyPr>
          <a:lstStyle/>
          <a:p>
            <a:pPr marL="342900" indent="-342900" algn="ctr">
              <a:spcAft>
                <a:spcPts val="600"/>
              </a:spcAft>
              <a:buBlip>
                <a:blip r:embed="rId3"/>
              </a:buBlip>
            </a:pPr>
            <a:r>
              <a:rPr lang="en-US" sz="2000" b="1" dirty="0" smtClean="0"/>
              <a:t>Open </a:t>
            </a:r>
            <a:r>
              <a:rPr lang="en-US" sz="2000" b="1" dirty="0"/>
              <a:t>day</a:t>
            </a:r>
            <a:endParaRPr lang="fr-FR" sz="2000" dirty="0"/>
          </a:p>
          <a:p>
            <a:r>
              <a:rPr lang="en-US" sz="2000" dirty="0" smtClean="0"/>
              <a:t>was </a:t>
            </a:r>
            <a:r>
              <a:rPr lang="en-US" sz="2000" dirty="0"/>
              <a:t>organized on the 20</a:t>
            </a:r>
            <a:r>
              <a:rPr lang="en-US" sz="2000" baseline="30000" dirty="0"/>
              <a:t>th</a:t>
            </a:r>
            <a:r>
              <a:rPr lang="en-US" sz="2000" dirty="0"/>
              <a:t> of May2015 at the station of ITGC </a:t>
            </a:r>
            <a:r>
              <a:rPr lang="en-US" sz="2000" dirty="0" err="1"/>
              <a:t>Sétif</a:t>
            </a:r>
            <a:r>
              <a:rPr lang="en-US" sz="2000" dirty="0" smtClean="0"/>
              <a:t>.</a:t>
            </a:r>
          </a:p>
          <a:p>
            <a:endParaRPr lang="fr-FR" sz="2000" dirty="0"/>
          </a:p>
          <a:p>
            <a:pPr fontAlgn="t"/>
            <a:r>
              <a:rPr lang="en-US" sz="2000" dirty="0"/>
              <a:t>170 participants representing all stakeholders attended the open day including farmers, </a:t>
            </a:r>
            <a:r>
              <a:rPr lang="en-US" sz="2000" dirty="0" smtClean="0"/>
              <a:t>agricultural </a:t>
            </a:r>
            <a:r>
              <a:rPr lang="en-US" sz="2000" dirty="0"/>
              <a:t>institutions, extension workers, farmers association, university and research institutions, </a:t>
            </a:r>
            <a:r>
              <a:rPr lang="en-US" sz="2000" dirty="0" smtClean="0"/>
              <a:t>industrial, </a:t>
            </a:r>
            <a:r>
              <a:rPr lang="en-US" sz="2000" dirty="0"/>
              <a:t>seed and fertilizer providing companies and local media.</a:t>
            </a:r>
            <a:endParaRPr lang="fr-FR" sz="2000" dirty="0"/>
          </a:p>
        </p:txBody>
      </p:sp>
      <p:pic>
        <p:nvPicPr>
          <p:cNvPr id="10" name="Image 9"/>
          <p:cNvPicPr/>
          <p:nvPr/>
        </p:nvPicPr>
        <p:blipFill>
          <a:blip r:embed="rId4">
            <a:extLst>
              <a:ext uri="{28A0092B-C50C-407E-A947-70E740481C1C}">
                <a14:useLocalDpi xmlns:a14="http://schemas.microsoft.com/office/drawing/2010/main" val="0"/>
              </a:ext>
            </a:extLst>
          </a:blip>
          <a:srcRect/>
          <a:stretch>
            <a:fillRect/>
          </a:stretch>
        </p:blipFill>
        <p:spPr bwMode="auto">
          <a:xfrm>
            <a:off x="899592" y="3645024"/>
            <a:ext cx="3528392" cy="26642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Image 10"/>
          <p:cNvPicPr/>
          <p:nvPr/>
        </p:nvPicPr>
        <p:blipFill>
          <a:blip r:embed="rId5">
            <a:extLst>
              <a:ext uri="{28A0092B-C50C-407E-A947-70E740481C1C}">
                <a14:useLocalDpi xmlns:a14="http://schemas.microsoft.com/office/drawing/2010/main" val="0"/>
              </a:ext>
            </a:extLst>
          </a:blip>
          <a:srcRect/>
          <a:stretch>
            <a:fillRect/>
          </a:stretch>
        </p:blipFill>
        <p:spPr bwMode="auto">
          <a:xfrm>
            <a:off x="5076056" y="3645024"/>
            <a:ext cx="3528392" cy="26642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863480600"/>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descr="C:\Users\user\Desktop\CAM00068.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95878" y="4005064"/>
            <a:ext cx="3096260" cy="273431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Rectangle 1"/>
          <p:cNvSpPr/>
          <p:nvPr/>
        </p:nvSpPr>
        <p:spPr>
          <a:xfrm>
            <a:off x="467544" y="980728"/>
            <a:ext cx="8496944" cy="1015663"/>
          </a:xfrm>
          <a:prstGeom prst="rect">
            <a:avLst/>
          </a:prstGeom>
        </p:spPr>
        <p:txBody>
          <a:bodyPr wrap="square">
            <a:spAutoFit/>
          </a:bodyPr>
          <a:lstStyle/>
          <a:p>
            <a:pPr lvl="0" algn="ctr"/>
            <a:r>
              <a:rPr lang="en-US" sz="2000" b="1" dirty="0"/>
              <a:t>Visit of university students</a:t>
            </a:r>
            <a:endParaRPr lang="fr-FR" sz="2000" dirty="0"/>
          </a:p>
          <a:p>
            <a:r>
              <a:rPr lang="en-US" sz="2000" dirty="0" smtClean="0"/>
              <a:t>162 </a:t>
            </a:r>
            <a:r>
              <a:rPr lang="en-US" sz="2000" dirty="0"/>
              <a:t>master students from several universities (ENSA </a:t>
            </a:r>
            <a:r>
              <a:rPr lang="en-US" sz="2000" dirty="0" smtClean="0"/>
              <a:t>Algiers, </a:t>
            </a:r>
            <a:r>
              <a:rPr lang="en-US" sz="2000" dirty="0"/>
              <a:t>University of </a:t>
            </a:r>
            <a:r>
              <a:rPr lang="en-US" sz="2000" dirty="0" err="1"/>
              <a:t>M’sila</a:t>
            </a:r>
            <a:r>
              <a:rPr lang="en-US" sz="2000" dirty="0"/>
              <a:t> and </a:t>
            </a:r>
            <a:r>
              <a:rPr lang="en-US" sz="2000" dirty="0" err="1"/>
              <a:t>Batna</a:t>
            </a:r>
            <a:r>
              <a:rPr lang="en-US" sz="2000" dirty="0"/>
              <a:t>) visited CLCA trials between 4</a:t>
            </a:r>
            <a:r>
              <a:rPr lang="en-US" sz="2000" baseline="30000" dirty="0"/>
              <a:t>th</a:t>
            </a:r>
            <a:r>
              <a:rPr lang="en-US" sz="2000" dirty="0"/>
              <a:t> and 7</a:t>
            </a:r>
            <a:r>
              <a:rPr lang="en-US" sz="2000" baseline="30000" dirty="0"/>
              <a:t>th</a:t>
            </a:r>
            <a:r>
              <a:rPr lang="en-US" sz="2000" dirty="0"/>
              <a:t> of May 2015. </a:t>
            </a:r>
            <a:endParaRPr lang="fr-FR" sz="2000" dirty="0">
              <a:effectLst/>
              <a:latin typeface="Arial"/>
              <a:ea typeface="Times New Roman"/>
              <a:cs typeface="Times New Roman"/>
            </a:endParaRPr>
          </a:p>
        </p:txBody>
      </p:sp>
      <p:pic>
        <p:nvPicPr>
          <p:cNvPr id="6" name="Image 5" descr="C:\Users\user\Desktop\DSC0142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760304">
            <a:off x="579780" y="2254406"/>
            <a:ext cx="3105150" cy="25533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3"/>
          <p:cNvPicPr/>
          <p:nvPr/>
        </p:nvPicPr>
        <p:blipFill>
          <a:blip r:embed="rId5">
            <a:extLst>
              <a:ext uri="{28A0092B-C50C-407E-A947-70E740481C1C}">
                <a14:useLocalDpi xmlns:a14="http://schemas.microsoft.com/office/drawing/2010/main" val="0"/>
              </a:ext>
            </a:extLst>
          </a:blip>
          <a:srcRect/>
          <a:stretch>
            <a:fillRect/>
          </a:stretch>
        </p:blipFill>
        <p:spPr bwMode="auto">
          <a:xfrm rot="774685">
            <a:off x="5357385" y="2182827"/>
            <a:ext cx="3148330" cy="255333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6601968"/>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H:\photo formation interne 2014-2015\20150915_101906.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47712" y="1059119"/>
            <a:ext cx="3804379" cy="2277011"/>
          </a:xfrm>
          <a:prstGeom prst="rect">
            <a:avLst/>
          </a:prstGeom>
          <a:ln>
            <a:noFill/>
          </a:ln>
          <a:effectLst>
            <a:outerShdw blurRad="292100" dist="139700" dir="2700000" algn="tl" rotWithShape="0">
              <a:srgbClr val="333333">
                <a:alpha val="65000"/>
              </a:srgbClr>
            </a:outerShdw>
          </a:effectLst>
        </p:spPr>
      </p:pic>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9" name="Rectangle 1"/>
          <p:cNvSpPr>
            <a:spLocks noChangeArrowheads="1"/>
          </p:cNvSpPr>
          <p:nvPr/>
        </p:nvSpPr>
        <p:spPr bwMode="auto">
          <a:xfrm>
            <a:off x="-468560" y="1059119"/>
            <a:ext cx="8497887" cy="523220"/>
          </a:xfrm>
          <a:prstGeom prst="rect">
            <a:avLst/>
          </a:prstGeom>
          <a:noFill/>
          <a:ln w="9525">
            <a:noFill/>
            <a:miter lim="800000"/>
            <a:headEnd/>
            <a:tailEnd/>
          </a:ln>
        </p:spPr>
        <p:txBody>
          <a:bodyPr anchor="ctr">
            <a:spAutoFit/>
          </a:bodyPr>
          <a:lstStyle/>
          <a:p>
            <a:pPr marL="342900" indent="-342900" algn="ctr">
              <a:spcAft>
                <a:spcPts val="600"/>
              </a:spcAft>
              <a:buBlip>
                <a:blip r:embed="rId4"/>
              </a:buBlip>
            </a:pPr>
            <a:r>
              <a:rPr lang="fr-FR" sz="2800" b="1" dirty="0" smtClean="0"/>
              <a:t>Training</a:t>
            </a:r>
            <a:endParaRPr lang="fr-FR" sz="2800" dirty="0"/>
          </a:p>
        </p:txBody>
      </p:sp>
      <p:sp>
        <p:nvSpPr>
          <p:cNvPr id="2" name="Rectangle 1"/>
          <p:cNvSpPr/>
          <p:nvPr/>
        </p:nvSpPr>
        <p:spPr>
          <a:xfrm>
            <a:off x="168558" y="1566683"/>
            <a:ext cx="4689910" cy="1154162"/>
          </a:xfrm>
          <a:prstGeom prst="rect">
            <a:avLst/>
          </a:prstGeom>
        </p:spPr>
        <p:txBody>
          <a:bodyPr wrap="square">
            <a:spAutoFit/>
          </a:bodyPr>
          <a:lstStyle/>
          <a:p>
            <a:pPr marL="342900" lvl="0" indent="-342900">
              <a:lnSpc>
                <a:spcPct val="115000"/>
              </a:lnSpc>
              <a:spcBef>
                <a:spcPts val="600"/>
              </a:spcBef>
              <a:spcAft>
                <a:spcPts val="600"/>
              </a:spcAft>
              <a:buFont typeface="+mj-lt"/>
              <a:buAutoNum type="arabicPeriod"/>
            </a:pPr>
            <a:r>
              <a:rPr lang="en-US" sz="2000" b="1" dirty="0" smtClean="0">
                <a:ea typeface="Tahoma" panose="020B0604030504040204" pitchFamily="34" charset="0"/>
                <a:cs typeface="Tahoma" panose="020B0604030504040204" pitchFamily="34" charset="0"/>
              </a:rPr>
              <a:t>On "Soil </a:t>
            </a:r>
            <a:r>
              <a:rPr lang="en-US" sz="2000" b="1" dirty="0">
                <a:ea typeface="Tahoma" panose="020B0604030504040204" pitchFamily="34" charset="0"/>
                <a:cs typeface="Tahoma" panose="020B0604030504040204" pitchFamily="34" charset="0"/>
              </a:rPr>
              <a:t>and irrigation" </a:t>
            </a:r>
            <a:r>
              <a:rPr lang="en-US" sz="2000" dirty="0" smtClean="0">
                <a:solidFill>
                  <a:srgbClr val="000000"/>
                </a:solidFill>
                <a:ea typeface="Tahoma" panose="020B0604030504040204" pitchFamily="34" charset="0"/>
                <a:cs typeface="Tahoma" panose="020B0604030504040204" pitchFamily="34" charset="0"/>
              </a:rPr>
              <a:t>held in </a:t>
            </a:r>
            <a:r>
              <a:rPr lang="en-US" sz="2000" dirty="0">
                <a:solidFill>
                  <a:srgbClr val="000000"/>
                </a:solidFill>
                <a:ea typeface="Tahoma" panose="020B0604030504040204" pitchFamily="34" charset="0"/>
                <a:cs typeface="Tahoma" panose="020B0604030504040204" pitchFamily="34" charset="0"/>
              </a:rPr>
              <a:t>Algiers (Algeria). </a:t>
            </a:r>
            <a:r>
              <a:rPr lang="en-US" sz="2000" dirty="0" smtClean="0">
                <a:solidFill>
                  <a:srgbClr val="000000"/>
                </a:solidFill>
                <a:ea typeface="Tahoma" panose="020B0604030504040204" pitchFamily="34" charset="0"/>
                <a:cs typeface="Tahoma" panose="020B0604030504040204" pitchFamily="34" charset="0"/>
              </a:rPr>
              <a:t>30 </a:t>
            </a:r>
            <a:r>
              <a:rPr lang="en-US" sz="2000" dirty="0">
                <a:solidFill>
                  <a:srgbClr val="000000"/>
                </a:solidFill>
                <a:ea typeface="Tahoma" panose="020B0604030504040204" pitchFamily="34" charset="0"/>
                <a:cs typeface="Tahoma" panose="020B0604030504040204" pitchFamily="34" charset="0"/>
              </a:rPr>
              <a:t>researchers attended this event.</a:t>
            </a:r>
            <a:endParaRPr lang="fr-FR" sz="2000" dirty="0">
              <a:effectLst/>
              <a:ea typeface="Tahoma" panose="020B0604030504040204" pitchFamily="34" charset="0"/>
              <a:cs typeface="Tahoma" panose="020B0604030504040204" pitchFamily="34" charset="0"/>
            </a:endParaRPr>
          </a:p>
        </p:txBody>
      </p:sp>
      <p:sp>
        <p:nvSpPr>
          <p:cNvPr id="3" name="Rectangle 2"/>
          <p:cNvSpPr/>
          <p:nvPr/>
        </p:nvSpPr>
        <p:spPr>
          <a:xfrm>
            <a:off x="899592" y="2766391"/>
            <a:ext cx="4572000" cy="1077218"/>
          </a:xfrm>
          <a:prstGeom prst="rect">
            <a:avLst/>
          </a:prstGeom>
        </p:spPr>
        <p:txBody>
          <a:bodyPr>
            <a:spAutoFit/>
          </a:bodyPr>
          <a:lstStyle/>
          <a:p>
            <a:pPr lvl="0"/>
            <a:r>
              <a:rPr lang="en-US" sz="2000" b="1" dirty="0" smtClean="0"/>
              <a:t>2.</a:t>
            </a:r>
            <a:r>
              <a:rPr lang="en-US" b="1" dirty="0" smtClean="0"/>
              <a:t> </a:t>
            </a:r>
            <a:r>
              <a:rPr lang="en-US" sz="2000" b="1" dirty="0" smtClean="0"/>
              <a:t>on </a:t>
            </a:r>
            <a:r>
              <a:rPr lang="en-US" sz="2000" b="1" dirty="0"/>
              <a:t>“forages”</a:t>
            </a:r>
            <a:r>
              <a:rPr lang="en-US" sz="2000" dirty="0"/>
              <a:t> </a:t>
            </a:r>
            <a:r>
              <a:rPr lang="en-US" sz="2000" dirty="0" smtClean="0"/>
              <a:t>held in </a:t>
            </a:r>
            <a:r>
              <a:rPr lang="en-US" sz="2000" dirty="0"/>
              <a:t>Algiers (Algeria), and has been catered for an attendance of 30 researchers.</a:t>
            </a:r>
            <a:endParaRPr lang="fr-FR" sz="2000" dirty="0"/>
          </a:p>
        </p:txBody>
      </p:sp>
      <p:pic>
        <p:nvPicPr>
          <p:cNvPr id="13" name="Image 12" descr="H:\photo formation interne 2014-2015\Nouveau dossier\IMG_20150916_140737.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47712" y="3920592"/>
            <a:ext cx="3598827" cy="2744207"/>
          </a:xfrm>
          <a:prstGeom prst="rect">
            <a:avLst/>
          </a:prstGeom>
          <a:noFill/>
          <a:ln>
            <a:noFill/>
          </a:ln>
        </p:spPr>
      </p:pic>
      <p:pic>
        <p:nvPicPr>
          <p:cNvPr id="14" name="Image 13" descr="H:\photo formation interne 2014-2015\Nouveau dossier\IMG_20150916_140856.jp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7402" y="4018875"/>
            <a:ext cx="3803907" cy="2650485"/>
          </a:xfrm>
          <a:prstGeom prst="rect">
            <a:avLst/>
          </a:prstGeom>
          <a:noFill/>
          <a:ln>
            <a:noFill/>
          </a:ln>
        </p:spPr>
      </p:pic>
    </p:spTree>
    <p:extLst>
      <p:ext uri="{BB962C8B-B14F-4D97-AF65-F5344CB8AC3E}">
        <p14:creationId xmlns:p14="http://schemas.microsoft.com/office/powerpoint/2010/main" val="3423903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999"/>
                                          </p:stCondLst>
                                        </p:cTn>
                                        <p:tgtEl>
                                          <p:spTgt spid="14"/>
                                        </p:tgtEl>
                                        <p:attrNameLst>
                                          <p:attrName>style.visibility</p:attrName>
                                        </p:attrNameLst>
                                      </p:cBhvr>
                                      <p:to>
                                        <p:strVal val="visible"/>
                                      </p:to>
                                    </p:set>
                                  </p:childTnLst>
                                </p:cTn>
                              </p:par>
                              <p:par>
                                <p:cTn id="10" presetID="1" presetClass="entr" presetSubtype="0" fill="hold" nodeType="withEffect">
                                  <p:stCondLst>
                                    <p:cond delay="0"/>
                                  </p:stCondLst>
                                  <p:childTnLst>
                                    <p:set>
                                      <p:cBhvr>
                                        <p:cTn id="11" dur="1" fill="hold">
                                          <p:stCondLst>
                                            <p:cond delay="1499"/>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9" name="Rectangle 1"/>
          <p:cNvSpPr>
            <a:spLocks noChangeArrowheads="1"/>
          </p:cNvSpPr>
          <p:nvPr/>
        </p:nvSpPr>
        <p:spPr bwMode="auto">
          <a:xfrm>
            <a:off x="-468560" y="1059119"/>
            <a:ext cx="8497887" cy="523220"/>
          </a:xfrm>
          <a:prstGeom prst="rect">
            <a:avLst/>
          </a:prstGeom>
          <a:noFill/>
          <a:ln w="9525">
            <a:noFill/>
            <a:miter lim="800000"/>
            <a:headEnd/>
            <a:tailEnd/>
          </a:ln>
        </p:spPr>
        <p:txBody>
          <a:bodyPr anchor="ctr">
            <a:spAutoFit/>
          </a:bodyPr>
          <a:lstStyle/>
          <a:p>
            <a:pPr marL="342900" indent="-342900" algn="ctr">
              <a:spcAft>
                <a:spcPts val="600"/>
              </a:spcAft>
              <a:buBlip>
                <a:blip r:embed="rId3"/>
              </a:buBlip>
            </a:pPr>
            <a:r>
              <a:rPr lang="fr-FR" sz="2800" b="1" dirty="0" smtClean="0"/>
              <a:t>Training</a:t>
            </a:r>
            <a:endParaRPr lang="fr-FR" sz="2800" dirty="0"/>
          </a:p>
        </p:txBody>
      </p:sp>
      <p:sp>
        <p:nvSpPr>
          <p:cNvPr id="4" name="Rectangle 1"/>
          <p:cNvSpPr>
            <a:spLocks noChangeArrowheads="1"/>
          </p:cNvSpPr>
          <p:nvPr/>
        </p:nvSpPr>
        <p:spPr bwMode="auto">
          <a:xfrm>
            <a:off x="623498" y="1273696"/>
            <a:ext cx="8497887" cy="4724370"/>
          </a:xfrm>
          <a:prstGeom prst="rect">
            <a:avLst/>
          </a:prstGeom>
          <a:noFill/>
          <a:ln w="9525">
            <a:noFill/>
            <a:miter lim="800000"/>
            <a:headEnd/>
            <a:tailEnd/>
          </a:ln>
        </p:spPr>
        <p:txBody>
          <a:bodyPr anchor="ctr">
            <a:spAutoFit/>
          </a:bodyPr>
          <a:lstStyle/>
          <a:p>
            <a:pPr>
              <a:spcAft>
                <a:spcPts val="600"/>
              </a:spcAft>
            </a:pPr>
            <a:endParaRPr lang="en-US" sz="2000" dirty="0"/>
          </a:p>
          <a:p>
            <a:pPr marL="342900" indent="-342900">
              <a:spcAft>
                <a:spcPts val="600"/>
              </a:spcAft>
              <a:buBlip>
                <a:blip r:embed="rId3"/>
              </a:buBlip>
            </a:pPr>
            <a:r>
              <a:rPr lang="en-US" sz="2000" dirty="0" smtClean="0"/>
              <a:t>01 Algerian scientist  participate to training courses </a:t>
            </a:r>
            <a:r>
              <a:rPr lang="en-US" sz="2000" dirty="0"/>
              <a:t>in </a:t>
            </a:r>
            <a:r>
              <a:rPr lang="en-US" sz="2000" dirty="0" smtClean="0"/>
              <a:t>Amman : Principles &amp; applications </a:t>
            </a:r>
            <a:r>
              <a:rPr lang="en-US" sz="2000" dirty="0"/>
              <a:t>of effective rangeland management and monitoring in dry areas of the </a:t>
            </a:r>
            <a:r>
              <a:rPr lang="en-US" sz="2000" dirty="0" smtClean="0"/>
              <a:t>world</a:t>
            </a:r>
            <a:endParaRPr lang="en-US" sz="2000" dirty="0"/>
          </a:p>
          <a:p>
            <a:pPr marL="342900" indent="-342900">
              <a:spcAft>
                <a:spcPts val="600"/>
              </a:spcAft>
              <a:buBlip>
                <a:blip r:embed="rId3"/>
              </a:buBlip>
            </a:pPr>
            <a:r>
              <a:rPr lang="en-US" sz="2000" dirty="0"/>
              <a:t>4 Students (master) involved a </a:t>
            </a:r>
            <a:r>
              <a:rPr lang="en-US" sz="2000" dirty="0" smtClean="0"/>
              <a:t>project “ Conservation agriculture “ (university of </a:t>
            </a:r>
            <a:r>
              <a:rPr lang="en-US" sz="2000" dirty="0" err="1" smtClean="0"/>
              <a:t>M’sila</a:t>
            </a:r>
            <a:r>
              <a:rPr lang="en-US" sz="2000" dirty="0" smtClean="0"/>
              <a:t>)</a:t>
            </a:r>
            <a:endParaRPr lang="en-US" sz="2000" dirty="0"/>
          </a:p>
          <a:p>
            <a:pPr marL="342900" indent="-342900">
              <a:spcAft>
                <a:spcPts val="600"/>
              </a:spcAft>
              <a:buBlip>
                <a:blip r:embed="rId3"/>
              </a:buBlip>
            </a:pPr>
            <a:endParaRPr lang="en-US" sz="2000" dirty="0" smtClean="0"/>
          </a:p>
          <a:p>
            <a:pPr marL="342900" indent="-342900">
              <a:spcAft>
                <a:spcPts val="600"/>
              </a:spcAft>
              <a:buBlip>
                <a:blip r:embed="rId3"/>
              </a:buBlip>
            </a:pPr>
            <a:endParaRPr lang="en-US" sz="2000" dirty="0" smtClean="0"/>
          </a:p>
          <a:p>
            <a:pPr marL="342900" indent="-342900">
              <a:spcAft>
                <a:spcPts val="600"/>
              </a:spcAft>
              <a:buBlip>
                <a:blip r:embed="rId3"/>
              </a:buBlip>
            </a:pPr>
            <a:endParaRPr lang="en-US" sz="2000" dirty="0"/>
          </a:p>
          <a:p>
            <a:pPr marL="342900" indent="-342900">
              <a:spcAft>
                <a:spcPts val="600"/>
              </a:spcAft>
              <a:buBlip>
                <a:blip r:embed="rId3"/>
              </a:buBlip>
            </a:pPr>
            <a:endParaRPr lang="en-US" sz="2000" dirty="0" smtClean="0"/>
          </a:p>
          <a:p>
            <a:pPr marL="342900" indent="-342900">
              <a:spcAft>
                <a:spcPts val="600"/>
              </a:spcAft>
              <a:buBlip>
                <a:blip r:embed="rId3"/>
              </a:buBlip>
            </a:pPr>
            <a:endParaRPr lang="en-US" sz="2000" dirty="0"/>
          </a:p>
          <a:p>
            <a:pPr marL="342900" indent="-342900">
              <a:spcAft>
                <a:spcPts val="600"/>
              </a:spcAft>
              <a:buBlip>
                <a:blip r:embed="rId3"/>
              </a:buBlip>
            </a:pPr>
            <a:endParaRPr lang="en-US" sz="2000" dirty="0" smtClean="0"/>
          </a:p>
          <a:p>
            <a:pPr marL="803275" indent="-285750" algn="just">
              <a:spcAft>
                <a:spcPts val="600"/>
              </a:spcAft>
              <a:buFont typeface="Wingdings" panose="05000000000000000000" pitchFamily="2" charset="2"/>
              <a:buChar char="Ø"/>
              <a:defRPr/>
            </a:pPr>
            <a:endParaRPr lang="fr-FR" sz="1600" dirty="0">
              <a:cs typeface="+mn-cs"/>
            </a:endParaRPr>
          </a:p>
        </p:txBody>
      </p:sp>
      <p:graphicFrame>
        <p:nvGraphicFramePr>
          <p:cNvPr id="2" name="Tableau 1"/>
          <p:cNvGraphicFramePr>
            <a:graphicFrameLocks noGrp="1"/>
          </p:cNvGraphicFramePr>
          <p:nvPr>
            <p:extLst>
              <p:ext uri="{D42A27DB-BD31-4B8C-83A1-F6EECF244321}">
                <p14:modId xmlns:p14="http://schemas.microsoft.com/office/powerpoint/2010/main" val="2681768272"/>
              </p:ext>
            </p:extLst>
          </p:nvPr>
        </p:nvGraphicFramePr>
        <p:xfrm>
          <a:off x="899592" y="3635881"/>
          <a:ext cx="7776864" cy="2357628"/>
        </p:xfrm>
        <a:graphic>
          <a:graphicData uri="http://schemas.openxmlformats.org/drawingml/2006/table">
            <a:tbl>
              <a:tblPr/>
              <a:tblGrid>
                <a:gridCol w="1438970"/>
                <a:gridCol w="937294"/>
                <a:gridCol w="1152128"/>
                <a:gridCol w="864096"/>
                <a:gridCol w="3384376"/>
              </a:tblGrid>
              <a:tr h="0">
                <a:tc>
                  <a:txBody>
                    <a:bodyPr/>
                    <a:lstStyle/>
                    <a:p>
                      <a:pPr algn="ctr"/>
                      <a:r>
                        <a:rPr lang="fr-FR" sz="1400" b="1" dirty="0">
                          <a:effectLst/>
                          <a:latin typeface="+mn-lt"/>
                        </a:rPr>
                        <a:t>Name of </a:t>
                      </a:r>
                      <a:r>
                        <a:rPr lang="fr-FR" sz="1400" b="1" dirty="0" err="1">
                          <a:effectLst/>
                          <a:latin typeface="+mn-lt"/>
                        </a:rPr>
                        <a:t>student</a:t>
                      </a:r>
                      <a:endParaRPr lang="fr-FR" sz="1400" b="1" dirty="0">
                        <a:effectLst/>
                        <a:latin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fr-FR" sz="1400" b="1" dirty="0" err="1" smtClean="0">
                          <a:effectLst/>
                          <a:latin typeface="+mn-lt"/>
                        </a:rPr>
                        <a:t>Diploma</a:t>
                      </a:r>
                      <a:endParaRPr lang="fr-FR" sz="1400" b="1" dirty="0">
                        <a:effectLst/>
                        <a:latin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b="1" dirty="0">
                          <a:effectLst/>
                          <a:latin typeface="+mn-lt"/>
                        </a:rPr>
                        <a:t>Activity involved in the project</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fr-FR" sz="1400" b="1" dirty="0" err="1">
                          <a:effectLst/>
                          <a:latin typeface="+mn-lt"/>
                        </a:rPr>
                        <a:t>Sex</a:t>
                      </a:r>
                      <a:endParaRPr lang="fr-FR" sz="1400" b="1" dirty="0">
                        <a:effectLst/>
                        <a:latin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fr-FR" sz="1400" b="1" dirty="0" err="1">
                          <a:effectLst/>
                          <a:latin typeface="+mn-lt"/>
                        </a:rPr>
                        <a:t>Title</a:t>
                      </a:r>
                      <a:endParaRPr lang="fr-FR" sz="1400" b="1" dirty="0">
                        <a:effectLst/>
                        <a:latin typeface="+mn-lt"/>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171450" indent="-171450" algn="l">
                        <a:spcAft>
                          <a:spcPts val="0"/>
                        </a:spcAft>
                        <a:buFont typeface="Arial" panose="020B0604020202020204" pitchFamily="34" charset="0"/>
                        <a:buChar char="•"/>
                      </a:pPr>
                      <a:r>
                        <a:rPr lang="en-US" sz="1400" b="1" dirty="0" smtClean="0">
                          <a:effectLst/>
                          <a:latin typeface="+mn-lt"/>
                        </a:rPr>
                        <a:t> </a:t>
                      </a:r>
                      <a:r>
                        <a:rPr lang="en-US" sz="1400" b="1" dirty="0" err="1">
                          <a:effectLst/>
                          <a:latin typeface="+mn-lt"/>
                        </a:rPr>
                        <a:t>Dadghem</a:t>
                      </a:r>
                      <a:r>
                        <a:rPr lang="en-US" sz="1400" b="1" dirty="0">
                          <a:effectLst/>
                          <a:latin typeface="+mn-lt"/>
                        </a:rPr>
                        <a:t> </a:t>
                      </a:r>
                      <a:r>
                        <a:rPr lang="en-US" sz="1400" b="1" dirty="0" err="1">
                          <a:effectLst/>
                          <a:latin typeface="+mn-lt"/>
                        </a:rPr>
                        <a:t>Chikouche</a:t>
                      </a:r>
                      <a:r>
                        <a:rPr lang="en-US" sz="1400" b="1" dirty="0">
                          <a:effectLst/>
                          <a:latin typeface="+mn-lt"/>
                        </a:rPr>
                        <a:t> F. </a:t>
                      </a:r>
                      <a:r>
                        <a:rPr lang="en-US" sz="1400" b="1" dirty="0" err="1">
                          <a:effectLst/>
                          <a:latin typeface="+mn-lt"/>
                        </a:rPr>
                        <a:t>zahra</a:t>
                      </a:r>
                      <a:r>
                        <a:rPr lang="en-US" sz="1400" b="1" dirty="0">
                          <a:effectLst/>
                          <a:latin typeface="+mn-lt"/>
                        </a:rPr>
                        <a:t> </a:t>
                      </a:r>
                      <a:endParaRPr lang="en-US" sz="1400" b="1" dirty="0" smtClean="0">
                        <a:effectLst/>
                        <a:latin typeface="+mn-lt"/>
                      </a:endParaRPr>
                    </a:p>
                    <a:p>
                      <a:pPr marL="171450" indent="-171450" algn="l">
                        <a:spcAft>
                          <a:spcPts val="0"/>
                        </a:spcAft>
                        <a:buFont typeface="Arial" panose="020B0604020202020204" pitchFamily="34" charset="0"/>
                        <a:buChar char="•"/>
                      </a:pPr>
                      <a:r>
                        <a:rPr lang="en-US" sz="1400" b="1" dirty="0" err="1" smtClean="0">
                          <a:effectLst/>
                          <a:latin typeface="+mn-lt"/>
                        </a:rPr>
                        <a:t>Siyoucef</a:t>
                      </a:r>
                      <a:r>
                        <a:rPr lang="en-US" sz="1400" b="1" dirty="0" smtClean="0">
                          <a:effectLst/>
                          <a:latin typeface="+mn-lt"/>
                        </a:rPr>
                        <a:t> </a:t>
                      </a:r>
                      <a:r>
                        <a:rPr lang="en-US" sz="1400" b="1" dirty="0" err="1">
                          <a:effectLst/>
                          <a:latin typeface="+mn-lt"/>
                        </a:rPr>
                        <a:t>imen</a:t>
                      </a:r>
                      <a:r>
                        <a:rPr lang="en-US" sz="1400" b="1" dirty="0">
                          <a:effectLst/>
                          <a:latin typeface="+mn-lt"/>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Low"/>
                      <a:r>
                        <a:rPr lang="fr-FR" sz="1400" b="1" dirty="0" smtClean="0">
                          <a:effectLst/>
                          <a:latin typeface="+mn-lt"/>
                        </a:rPr>
                        <a:t>Master 2</a:t>
                      </a:r>
                      <a:endParaRPr lang="fr-FR"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Low"/>
                      <a:r>
                        <a:rPr lang="fr-FR" sz="1400" b="1" dirty="0" err="1" smtClean="0">
                          <a:effectLst/>
                          <a:latin typeface="+mn-lt"/>
                        </a:rPr>
                        <a:t>Weed</a:t>
                      </a:r>
                      <a:r>
                        <a:rPr lang="fr-FR" sz="1400" b="1" dirty="0" smtClean="0">
                          <a:effectLst/>
                          <a:latin typeface="+mn-lt"/>
                        </a:rPr>
                        <a:t> </a:t>
                      </a:r>
                      <a:r>
                        <a:rPr lang="fr-FR" sz="1400" b="1" dirty="0">
                          <a:effectLst/>
                          <a:latin typeface="+mn-lt"/>
                        </a:rPr>
                        <a:t>management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Low"/>
                      <a:r>
                        <a:rPr lang="fr-FR" sz="1400" b="1" dirty="0" err="1">
                          <a:effectLst/>
                          <a:latin typeface="+mn-lt"/>
                        </a:rPr>
                        <a:t>Female</a:t>
                      </a:r>
                      <a:endParaRPr lang="fr-FR"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US" sz="1400" b="1" dirty="0">
                          <a:effectLst/>
                          <a:latin typeface="+mn-lt"/>
                        </a:rPr>
                        <a:t>Effect of chemical weeding on weed control in barley and wheat conduct under conservation agriculture in semi-arid zone </a:t>
                      </a:r>
                      <a:r>
                        <a:rPr lang="en-US" sz="1400" b="1" dirty="0" err="1">
                          <a:effectLst/>
                          <a:latin typeface="+mn-lt"/>
                        </a:rPr>
                        <a:t>M’sila</a:t>
                      </a:r>
                      <a:endParaRPr lang="en-US"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171450" indent="-171450">
                        <a:lnSpc>
                          <a:spcPct val="115000"/>
                        </a:lnSpc>
                        <a:buFont typeface="Arial" panose="020B0604020202020204" pitchFamily="34" charset="0"/>
                        <a:buChar char="•"/>
                      </a:pPr>
                      <a:r>
                        <a:rPr lang="en-US" sz="1400" b="1" dirty="0" err="1" smtClean="0">
                          <a:effectLst/>
                          <a:latin typeface="+mn-lt"/>
                        </a:rPr>
                        <a:t>Kerrafi</a:t>
                      </a:r>
                      <a:r>
                        <a:rPr lang="en-US" sz="1400" b="1" dirty="0" smtClean="0">
                          <a:effectLst/>
                          <a:latin typeface="+mn-lt"/>
                        </a:rPr>
                        <a:t> Hiba</a:t>
                      </a:r>
                    </a:p>
                    <a:p>
                      <a:pPr marL="171450" indent="-171450">
                        <a:lnSpc>
                          <a:spcPct val="115000"/>
                        </a:lnSpc>
                        <a:buFont typeface="Arial" panose="020B0604020202020204" pitchFamily="34" charset="0"/>
                        <a:buChar char="•"/>
                      </a:pPr>
                      <a:r>
                        <a:rPr lang="en-US" sz="1400" b="1" dirty="0" err="1" smtClean="0">
                          <a:effectLst/>
                          <a:latin typeface="+mn-lt"/>
                        </a:rPr>
                        <a:t>Zobi</a:t>
                      </a:r>
                      <a:r>
                        <a:rPr lang="en-US" sz="1400" b="1" dirty="0" smtClean="0">
                          <a:effectLst/>
                          <a:latin typeface="+mn-lt"/>
                        </a:rPr>
                        <a:t> </a:t>
                      </a:r>
                      <a:r>
                        <a:rPr lang="en-US" sz="1400" b="1" dirty="0" err="1">
                          <a:effectLst/>
                          <a:latin typeface="+mn-lt"/>
                        </a:rPr>
                        <a:t>Khaoula</a:t>
                      </a:r>
                      <a:endParaRPr lang="en-US"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US" sz="1400" b="1" dirty="0" smtClean="0">
                          <a:effectLst/>
                          <a:latin typeface="+mn-lt"/>
                        </a:rPr>
                        <a:t>Master 2</a:t>
                      </a:r>
                      <a:endParaRPr lang="en-US"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US" sz="1400" b="1" dirty="0" smtClean="0">
                          <a:effectLst/>
                          <a:latin typeface="+mn-lt"/>
                        </a:rPr>
                        <a:t> </a:t>
                      </a:r>
                      <a:r>
                        <a:rPr lang="en-US" sz="1400" b="1" dirty="0">
                          <a:effectLst/>
                          <a:latin typeface="+mn-lt"/>
                        </a:rPr>
                        <a:t>Rotation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US" sz="1400" b="1" dirty="0">
                          <a:effectLst/>
                          <a:latin typeface="+mn-lt"/>
                        </a:rPr>
                        <a:t>Female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pPr>
                      <a:r>
                        <a:rPr lang="en-US" sz="1400" b="1" dirty="0">
                          <a:effectLst/>
                          <a:latin typeface="+mn-lt"/>
                        </a:rPr>
                        <a:t>Effect of rotation on the dynamics of weeds in cereal crops conduct under conservation agriculture in semi-arid zone </a:t>
                      </a:r>
                      <a:r>
                        <a:rPr lang="en-US" sz="1400" b="1" dirty="0" err="1">
                          <a:effectLst/>
                          <a:latin typeface="+mn-lt"/>
                        </a:rPr>
                        <a:t>M’sila</a:t>
                      </a:r>
                      <a:endParaRPr lang="en-US" sz="1400" b="1" dirty="0">
                        <a:effectLst/>
                        <a:latin typeface="+mn-lt"/>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76157922"/>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srcRect/>
          <a:stretch>
            <a:fillRect/>
          </a:stretch>
        </p:blipFill>
        <p:spPr bwMode="auto">
          <a:xfrm>
            <a:off x="2243710" y="1405245"/>
            <a:ext cx="3336308" cy="2326352"/>
          </a:xfrm>
          <a:prstGeom prst="rect">
            <a:avLst/>
          </a:prstGeom>
          <a:noFill/>
          <a:ln w="9525">
            <a:solidFill>
              <a:srgbClr val="000000"/>
            </a:solidFill>
            <a:miter lim="800000"/>
            <a:headEnd/>
            <a:tailEnd/>
          </a:ln>
          <a:effectLst/>
        </p:spPr>
      </p:pic>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ZoneTexte 1"/>
          <p:cNvSpPr txBox="1"/>
          <p:nvPr/>
        </p:nvSpPr>
        <p:spPr>
          <a:xfrm>
            <a:off x="1571604" y="928670"/>
            <a:ext cx="4680520" cy="461665"/>
          </a:xfrm>
          <a:prstGeom prst="rect">
            <a:avLst/>
          </a:prstGeom>
          <a:noFill/>
        </p:spPr>
        <p:txBody>
          <a:bodyPr wrap="square" rtlCol="0">
            <a:spAutoFit/>
          </a:bodyPr>
          <a:lstStyle/>
          <a:p>
            <a:pPr marL="342900" indent="-342900" algn="ctr">
              <a:spcAft>
                <a:spcPts val="600"/>
              </a:spcAft>
              <a:buBlip>
                <a:blip r:embed="rId4"/>
              </a:buBlip>
            </a:pPr>
            <a:r>
              <a:rPr lang="en-US" b="1" dirty="0" smtClean="0"/>
              <a:t>4 Posters</a:t>
            </a:r>
            <a:endParaRPr lang="en-US" b="1" dirty="0"/>
          </a:p>
        </p:txBody>
      </p:sp>
      <p:pic>
        <p:nvPicPr>
          <p:cNvPr id="6" name="Image 5"/>
          <p:cNvPicPr/>
          <p:nvPr/>
        </p:nvPicPr>
        <p:blipFill>
          <a:blip r:embed="rId5"/>
          <a:srcRect/>
          <a:stretch>
            <a:fillRect/>
          </a:stretch>
        </p:blipFill>
        <p:spPr bwMode="auto">
          <a:xfrm rot="20801084">
            <a:off x="612154" y="2762433"/>
            <a:ext cx="2643206" cy="3143272"/>
          </a:xfrm>
          <a:prstGeom prst="rect">
            <a:avLst/>
          </a:prstGeom>
          <a:noFill/>
          <a:ln w="9525" cmpd="sng">
            <a:solidFill>
              <a:srgbClr val="000000"/>
            </a:solidFill>
            <a:miter lim="800000"/>
            <a:headEnd/>
            <a:tailEnd/>
          </a:ln>
          <a:effectLst/>
        </p:spPr>
      </p:pic>
      <p:pic>
        <p:nvPicPr>
          <p:cNvPr id="7" name="Image 6"/>
          <p:cNvPicPr/>
          <p:nvPr/>
        </p:nvPicPr>
        <p:blipFill>
          <a:blip r:embed="rId6"/>
          <a:srcRect l="1715" r="-44" b="2158"/>
          <a:stretch>
            <a:fillRect/>
          </a:stretch>
        </p:blipFill>
        <p:spPr bwMode="auto">
          <a:xfrm rot="813041">
            <a:off x="3468264" y="3368076"/>
            <a:ext cx="2286016" cy="3143272"/>
          </a:xfrm>
          <a:prstGeom prst="rect">
            <a:avLst/>
          </a:prstGeom>
          <a:noFill/>
          <a:ln w="9525">
            <a:solidFill>
              <a:srgbClr val="000000"/>
            </a:solidFill>
            <a:miter lim="800000"/>
            <a:headEnd/>
            <a:tailEnd/>
          </a:ln>
        </p:spPr>
      </p:pic>
      <p:pic>
        <p:nvPicPr>
          <p:cNvPr id="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49274">
            <a:off x="5845786" y="1360813"/>
            <a:ext cx="2816167" cy="35663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38473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000" fill="hold"/>
                                        <p:tgtEl>
                                          <p:spTgt spid="7"/>
                                        </p:tgtEl>
                                        <p:attrNameLst>
                                          <p:attrName>ppt_x</p:attrName>
                                        </p:attrNameLst>
                                      </p:cBhvr>
                                      <p:tavLst>
                                        <p:tav tm="0">
                                          <p:val>
                                            <p:strVal val="#ppt_x"/>
                                          </p:val>
                                        </p:tav>
                                        <p:tav tm="100000">
                                          <p:val>
                                            <p:strVal val="#ppt_x"/>
                                          </p:val>
                                        </p:tav>
                                      </p:tavLst>
                                    </p:anim>
                                    <p:anim calcmode="lin" valueType="num">
                                      <p:cBhvr additive="base">
                                        <p:cTn id="14"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1000" fill="hold"/>
                                        <p:tgtEl>
                                          <p:spTgt spid="3"/>
                                        </p:tgtEl>
                                        <p:attrNameLst>
                                          <p:attrName>ppt_x</p:attrName>
                                        </p:attrNameLst>
                                      </p:cBhvr>
                                      <p:tavLst>
                                        <p:tav tm="0">
                                          <p:val>
                                            <p:strVal val="#ppt_x"/>
                                          </p:val>
                                        </p:tav>
                                        <p:tav tm="100000">
                                          <p:val>
                                            <p:strVal val="#ppt_x"/>
                                          </p:val>
                                        </p:tav>
                                      </p:tavLst>
                                    </p:anim>
                                    <p:anim calcmode="lin" valueType="num">
                                      <p:cBhvr additive="base">
                                        <p:cTn id="20"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428596" y="1142984"/>
            <a:ext cx="3357586" cy="1723549"/>
          </a:xfrm>
          <a:prstGeom prst="rect">
            <a:avLst/>
          </a:prstGeom>
          <a:noFill/>
          <a:ln w="9525">
            <a:noFill/>
            <a:miter lim="800000"/>
            <a:headEnd/>
            <a:tailEnd/>
          </a:ln>
        </p:spPr>
        <p:txBody>
          <a:bodyPr wrap="square" anchor="ctr">
            <a:spAutoFit/>
          </a:bodyPr>
          <a:lstStyle/>
          <a:p>
            <a:pPr marL="342900" indent="-342900" algn="ctr">
              <a:spcAft>
                <a:spcPts val="600"/>
              </a:spcAft>
              <a:buBlip>
                <a:blip r:embed="rId3"/>
              </a:buBlip>
            </a:pPr>
            <a:r>
              <a:rPr lang="en-US" sz="2000" dirty="0" smtClean="0"/>
              <a:t>1 </a:t>
            </a:r>
            <a:r>
              <a:rPr lang="en-US" sz="2000" dirty="0" err="1" smtClean="0"/>
              <a:t>leafsheet</a:t>
            </a:r>
            <a:r>
              <a:rPr lang="en-US" sz="2000" dirty="0" smtClean="0"/>
              <a:t> </a:t>
            </a:r>
          </a:p>
          <a:p>
            <a:pPr marL="342900" indent="-342900">
              <a:spcAft>
                <a:spcPts val="600"/>
              </a:spcAft>
            </a:pPr>
            <a:r>
              <a:rPr lang="en-US" sz="2000" dirty="0" smtClean="0"/>
              <a:t> </a:t>
            </a:r>
            <a:r>
              <a:rPr lang="en-US" sz="1800" dirty="0" smtClean="0"/>
              <a:t>“ </a:t>
            </a:r>
            <a:r>
              <a:rPr lang="en-US" sz="1800" dirty="0" err="1" smtClean="0"/>
              <a:t>Atriplex</a:t>
            </a:r>
            <a:r>
              <a:rPr lang="en-US" sz="1800" dirty="0" smtClean="0"/>
              <a:t> : </a:t>
            </a:r>
            <a:r>
              <a:rPr lang="en-US" sz="1800" dirty="0" err="1" smtClean="0"/>
              <a:t>arbuste</a:t>
            </a:r>
            <a:r>
              <a:rPr lang="en-US" sz="1800" dirty="0" smtClean="0"/>
              <a:t> </a:t>
            </a:r>
            <a:r>
              <a:rPr lang="en-US" sz="1800" dirty="0" err="1" smtClean="0"/>
              <a:t>fourrager</a:t>
            </a:r>
            <a:r>
              <a:rPr lang="en-US" sz="1800" dirty="0" smtClean="0"/>
              <a:t> </a:t>
            </a:r>
            <a:r>
              <a:rPr lang="en-US" sz="1800" dirty="0" err="1" smtClean="0"/>
              <a:t>dans</a:t>
            </a:r>
            <a:r>
              <a:rPr lang="en-US" sz="1800" dirty="0" smtClean="0"/>
              <a:t> les </a:t>
            </a:r>
            <a:r>
              <a:rPr lang="en-US" sz="1800" dirty="0" err="1" smtClean="0"/>
              <a:t>systèmes</a:t>
            </a:r>
            <a:r>
              <a:rPr lang="en-US" sz="1800" dirty="0" smtClean="0"/>
              <a:t> de cultures “alley cropping”</a:t>
            </a:r>
          </a:p>
          <a:p>
            <a:pPr marL="342900" indent="-342900">
              <a:spcAft>
                <a:spcPts val="600"/>
              </a:spcAft>
            </a:pPr>
            <a:endParaRPr lang="en-US" sz="2000" dirty="0"/>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 : </a:t>
            </a:r>
            <a:r>
              <a:rPr lang="en-US" sz="2800" dirty="0" smtClean="0">
                <a:solidFill>
                  <a:schemeClr val="accent1"/>
                </a:solidFill>
                <a:latin typeface="Arial" panose="020B0604020202020204" pitchFamily="34" charset="0"/>
                <a:cs typeface="Arial" pitchFamily="34" charset="0"/>
              </a:rPr>
              <a:t>Achievements</a:t>
            </a:r>
            <a:r>
              <a:rPr lang="fr-FR" sz="2800" dirty="0" smtClean="0">
                <a:solidFill>
                  <a:schemeClr val="accent1"/>
                </a:solidFill>
                <a:latin typeface="Arial" panose="020B0604020202020204" pitchFamily="34" charset="0"/>
                <a:cs typeface="Arial" pitchFamily="34" charset="0"/>
              </a:rPr>
              <a:t> 2014 – 2015</a:t>
            </a:r>
            <a:endParaRPr lang="fr-FR" sz="2800" dirty="0">
              <a:solidFill>
                <a:schemeClr val="accent1"/>
              </a:solidFill>
              <a:latin typeface="Arial" panose="020B0604020202020204" pitchFamily="34" charset="0"/>
              <a:cs typeface="Arial" pitchFamily="34" charset="0"/>
            </a:endParaRPr>
          </a:p>
        </p:txBody>
      </p:sp>
      <p:pic>
        <p:nvPicPr>
          <p:cNvPr id="2050" name="Picture 2"/>
          <p:cNvPicPr>
            <a:picLocks noChangeAspect="1" noChangeArrowheads="1"/>
          </p:cNvPicPr>
          <p:nvPr/>
        </p:nvPicPr>
        <p:blipFill>
          <a:blip r:embed="rId4"/>
          <a:srcRect/>
          <a:stretch>
            <a:fillRect/>
          </a:stretch>
        </p:blipFill>
        <p:spPr bwMode="auto">
          <a:xfrm rot="571262">
            <a:off x="5624050" y="3230968"/>
            <a:ext cx="2277994" cy="3024564"/>
          </a:xfrm>
          <a:prstGeom prst="rect">
            <a:avLst/>
          </a:prstGeom>
          <a:ln>
            <a:noFill/>
          </a:ln>
          <a:effectLst>
            <a:outerShdw blurRad="292100" dist="139700" dir="2700000" algn="tl" rotWithShape="0">
              <a:srgbClr val="333333">
                <a:alpha val="65000"/>
              </a:srgbClr>
            </a:outerShdw>
          </a:effectLst>
        </p:spPr>
      </p:pic>
      <p:pic>
        <p:nvPicPr>
          <p:cNvPr id="2051" name="Picture 3"/>
          <p:cNvPicPr>
            <a:picLocks noChangeAspect="1" noChangeArrowheads="1"/>
          </p:cNvPicPr>
          <p:nvPr/>
        </p:nvPicPr>
        <p:blipFill>
          <a:blip r:embed="rId5"/>
          <a:srcRect/>
          <a:stretch>
            <a:fillRect/>
          </a:stretch>
        </p:blipFill>
        <p:spPr bwMode="auto">
          <a:xfrm rot="20993546">
            <a:off x="1014422" y="3206779"/>
            <a:ext cx="2185934" cy="2861926"/>
          </a:xfrm>
          <a:prstGeom prst="rect">
            <a:avLst/>
          </a:prstGeom>
          <a:ln>
            <a:noFill/>
          </a:ln>
          <a:effectLst>
            <a:outerShdw blurRad="292100" dist="139700" dir="2700000" algn="tl" rotWithShape="0">
              <a:srgbClr val="333333">
                <a:alpha val="65000"/>
              </a:srgbClr>
            </a:outerShdw>
          </a:effectLst>
        </p:spPr>
      </p:pic>
      <p:sp>
        <p:nvSpPr>
          <p:cNvPr id="7" name="Rectangle 1"/>
          <p:cNvSpPr>
            <a:spLocks noChangeArrowheads="1"/>
          </p:cNvSpPr>
          <p:nvPr/>
        </p:nvSpPr>
        <p:spPr bwMode="auto">
          <a:xfrm>
            <a:off x="4071934" y="1071546"/>
            <a:ext cx="5072066" cy="2139047"/>
          </a:xfrm>
          <a:prstGeom prst="rect">
            <a:avLst/>
          </a:prstGeom>
          <a:noFill/>
          <a:ln w="9525">
            <a:noFill/>
            <a:miter lim="800000"/>
            <a:headEnd/>
            <a:tailEnd/>
          </a:ln>
        </p:spPr>
        <p:txBody>
          <a:bodyPr wrap="square" anchor="ctr">
            <a:spAutoFit/>
          </a:bodyPr>
          <a:lstStyle/>
          <a:p>
            <a:pPr marL="342900" indent="-342900" algn="ctr">
              <a:spcAft>
                <a:spcPts val="600"/>
              </a:spcAft>
              <a:buBlip>
                <a:blip r:embed="rId3"/>
              </a:buBlip>
            </a:pPr>
            <a:r>
              <a:rPr lang="en-US" sz="2000" dirty="0" smtClean="0"/>
              <a:t>Article </a:t>
            </a:r>
          </a:p>
          <a:p>
            <a:pPr marL="342900" indent="12700">
              <a:spcAft>
                <a:spcPts val="600"/>
              </a:spcAft>
            </a:pPr>
            <a:r>
              <a:rPr lang="en-US" sz="1800" dirty="0" smtClean="0"/>
              <a:t>“</a:t>
            </a:r>
            <a:r>
              <a:rPr lang="fr-FR" sz="1800" dirty="0" smtClean="0"/>
              <a:t>Caractérisation socio-économique de deux communes de la wilaya de M'</a:t>
            </a:r>
            <a:r>
              <a:rPr lang="fr-FR" sz="1800" dirty="0" err="1" smtClean="0"/>
              <a:t>sila</a:t>
            </a:r>
            <a:r>
              <a:rPr lang="fr-FR" sz="1800" dirty="0" smtClean="0"/>
              <a:t> (Ain </a:t>
            </a:r>
            <a:r>
              <a:rPr lang="fr-FR" sz="1800" dirty="0" err="1" smtClean="0"/>
              <a:t>Khadra</a:t>
            </a:r>
            <a:r>
              <a:rPr lang="fr-FR" sz="1800" dirty="0" smtClean="0"/>
              <a:t> et </a:t>
            </a:r>
            <a:r>
              <a:rPr lang="fr-FR" sz="1800" dirty="0" err="1" smtClean="0"/>
              <a:t>Ouled</a:t>
            </a:r>
            <a:r>
              <a:rPr lang="fr-FR" sz="1800" dirty="0" smtClean="0"/>
              <a:t> Mansour), et adoption de l’agriculture de conservation au niveau de ces communes </a:t>
            </a:r>
            <a:r>
              <a:rPr lang="fr-FR" sz="2000" dirty="0" smtClean="0"/>
              <a:t>» </a:t>
            </a:r>
            <a:r>
              <a:rPr lang="fr-FR" sz="1600" dirty="0" smtClean="0"/>
              <a:t>Z . </a:t>
            </a:r>
            <a:r>
              <a:rPr lang="fr-FR" sz="1600" dirty="0" err="1" smtClean="0"/>
              <a:t>Ghalem</a:t>
            </a:r>
            <a:r>
              <a:rPr lang="fr-FR" sz="1600" dirty="0" smtClean="0"/>
              <a:t> </a:t>
            </a:r>
            <a:r>
              <a:rPr lang="fr-FR" sz="1600" dirty="0" err="1" smtClean="0"/>
              <a:t>Djender</a:t>
            </a:r>
            <a:r>
              <a:rPr lang="fr-FR" sz="1600" dirty="0" smtClean="0"/>
              <a:t>, N. </a:t>
            </a:r>
            <a:r>
              <a:rPr lang="fr-FR" sz="1600" dirty="0" err="1" smtClean="0"/>
              <a:t>Boukhobza</a:t>
            </a:r>
            <a:r>
              <a:rPr lang="fr-FR" sz="1600" dirty="0" smtClean="0"/>
              <a:t> </a:t>
            </a:r>
          </a:p>
        </p:txBody>
      </p:sp>
    </p:spTree>
    <p:extLst>
      <p:ext uri="{BB962C8B-B14F-4D97-AF65-F5344CB8AC3E}">
        <p14:creationId xmlns:p14="http://schemas.microsoft.com/office/powerpoint/2010/main" val="3938473879"/>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214282" y="1357298"/>
            <a:ext cx="8715404" cy="3093154"/>
          </a:xfrm>
          <a:prstGeom prst="rect">
            <a:avLst/>
          </a:prstGeom>
          <a:noFill/>
          <a:ln w="9525">
            <a:noFill/>
            <a:miter lim="800000"/>
            <a:headEnd/>
            <a:tailEnd/>
          </a:ln>
        </p:spPr>
        <p:txBody>
          <a:bodyPr wrap="square" anchor="ctr">
            <a:spAutoFit/>
          </a:bodyPr>
          <a:lstStyle/>
          <a:p>
            <a:pPr marL="342900" indent="-342900">
              <a:spcAft>
                <a:spcPts val="600"/>
              </a:spcAft>
            </a:pPr>
            <a:endParaRPr lang="en-US" sz="2000" dirty="0"/>
          </a:p>
          <a:p>
            <a:pPr marL="342900" indent="-342900">
              <a:spcAft>
                <a:spcPts val="600"/>
              </a:spcAft>
              <a:buBlip>
                <a:blip r:embed="rId3"/>
              </a:buBlip>
            </a:pPr>
            <a:r>
              <a:rPr lang="en-US" sz="2000" dirty="0" smtClean="0"/>
              <a:t>1 Media : Emission on live  “</a:t>
            </a:r>
            <a:r>
              <a:rPr lang="en-US" sz="2000" dirty="0" err="1" smtClean="0"/>
              <a:t>Chourouk</a:t>
            </a:r>
            <a:r>
              <a:rPr lang="en-US" sz="2000" dirty="0" smtClean="0"/>
              <a:t> morning” on </a:t>
            </a:r>
            <a:r>
              <a:rPr lang="en-US" sz="2000" dirty="0" err="1" smtClean="0"/>
              <a:t>chourouk</a:t>
            </a:r>
            <a:r>
              <a:rPr lang="en-US" sz="2000" dirty="0" smtClean="0"/>
              <a:t> TV </a:t>
            </a:r>
          </a:p>
          <a:p>
            <a:pPr marL="342900" indent="-342900">
              <a:spcAft>
                <a:spcPts val="600"/>
              </a:spcAft>
            </a:pPr>
            <a:r>
              <a:rPr lang="en-US" sz="2000" dirty="0" smtClean="0"/>
              <a:t>			“Conservation agriculture”</a:t>
            </a:r>
          </a:p>
          <a:p>
            <a:pPr marL="342900" indent="-342900">
              <a:spcAft>
                <a:spcPts val="600"/>
              </a:spcAft>
            </a:pPr>
            <a:r>
              <a:rPr lang="en-US" sz="2000" dirty="0" smtClean="0">
                <a:hlinkClick r:id="rId4"/>
              </a:rPr>
              <a:t>https://www.youtube.com/channel/UCb41PP-xdrPoWDhvUsJ-RYw</a:t>
            </a:r>
            <a:endParaRPr lang="en-US" sz="2000" dirty="0" smtClean="0"/>
          </a:p>
          <a:p>
            <a:pPr marL="342900" indent="-342900">
              <a:spcAft>
                <a:spcPts val="600"/>
              </a:spcAft>
            </a:pPr>
            <a:endParaRPr lang="en-US" sz="2000" dirty="0" smtClean="0"/>
          </a:p>
          <a:p>
            <a:pPr marL="342900" indent="-342900">
              <a:spcAft>
                <a:spcPts val="600"/>
              </a:spcAft>
            </a:pPr>
            <a:r>
              <a:rPr lang="en-US" sz="2000" dirty="0" smtClean="0"/>
              <a:t>Channel on </a:t>
            </a:r>
            <a:r>
              <a:rPr lang="en-US" sz="2000" dirty="0" err="1" smtClean="0"/>
              <a:t>youtube</a:t>
            </a:r>
            <a:r>
              <a:rPr lang="en-US" sz="2000" dirty="0" smtClean="0"/>
              <a:t> : </a:t>
            </a:r>
            <a:r>
              <a:rPr lang="ar-DZ" sz="2000" b="1" dirty="0" smtClean="0">
                <a:hlinkClick r:id="rId4" tooltip="السُّــنــبــلــة Essonbola"/>
              </a:rPr>
              <a:t>السُّــنــبــلــة </a:t>
            </a:r>
            <a:r>
              <a:rPr lang="fr-FR" sz="2000" b="1" dirty="0" err="1" smtClean="0">
                <a:hlinkClick r:id="rId4" tooltip="السُّــنــبــلــة Essonbola"/>
              </a:rPr>
              <a:t>Essonbola</a:t>
            </a:r>
            <a:r>
              <a:rPr lang="fr-FR" sz="2000" b="1" dirty="0" smtClean="0"/>
              <a:t> </a:t>
            </a:r>
          </a:p>
          <a:p>
            <a:pPr marL="342900" indent="-342900">
              <a:spcAft>
                <a:spcPts val="600"/>
              </a:spcAft>
            </a:pPr>
            <a:endParaRPr lang="en-US" sz="2000" dirty="0" smtClean="0"/>
          </a:p>
          <a:p>
            <a:pPr marL="803275" indent="-285750" algn="just">
              <a:spcAft>
                <a:spcPts val="600"/>
              </a:spcAft>
              <a:buFont typeface="Wingdings" panose="05000000000000000000" pitchFamily="2" charset="2"/>
              <a:buChar char="Ø"/>
              <a:defRPr/>
            </a:pPr>
            <a:endParaRPr lang="fr-FR" sz="1600" dirty="0">
              <a:cs typeface="+mn-cs"/>
            </a:endParaRPr>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ZoneTexte 1"/>
          <p:cNvSpPr txBox="1"/>
          <p:nvPr/>
        </p:nvSpPr>
        <p:spPr>
          <a:xfrm>
            <a:off x="1857356" y="928670"/>
            <a:ext cx="4680520" cy="461665"/>
          </a:xfrm>
          <a:prstGeom prst="rect">
            <a:avLst/>
          </a:prstGeom>
          <a:noFill/>
        </p:spPr>
        <p:txBody>
          <a:bodyPr wrap="square" rtlCol="0">
            <a:spAutoFit/>
          </a:bodyPr>
          <a:lstStyle/>
          <a:p>
            <a:r>
              <a:rPr lang="en-US" b="1" dirty="0" smtClean="0"/>
              <a:t>Achievements</a:t>
            </a:r>
            <a:r>
              <a:rPr lang="fr-FR" b="1" dirty="0" smtClean="0"/>
              <a:t> 2014 - 2015</a:t>
            </a:r>
            <a:endParaRPr lang="fr-FR" b="1" dirty="0"/>
          </a:p>
        </p:txBody>
      </p:sp>
      <p:pic>
        <p:nvPicPr>
          <p:cNvPr id="3074" name="Picture 2"/>
          <p:cNvPicPr>
            <a:picLocks noChangeAspect="1" noChangeArrowheads="1"/>
          </p:cNvPicPr>
          <p:nvPr/>
        </p:nvPicPr>
        <p:blipFill>
          <a:blip r:embed="rId5"/>
          <a:srcRect/>
          <a:stretch>
            <a:fillRect/>
          </a:stretch>
        </p:blipFill>
        <p:spPr bwMode="auto">
          <a:xfrm>
            <a:off x="1928794" y="3929066"/>
            <a:ext cx="4838086" cy="278131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93847387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2548483202"/>
              </p:ext>
            </p:extLst>
          </p:nvPr>
        </p:nvGraphicFramePr>
        <p:xfrm>
          <a:off x="1187450" y="1844675"/>
          <a:ext cx="7467600" cy="2305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09831581"/>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462220" y="1019200"/>
            <a:ext cx="8497887" cy="1631216"/>
          </a:xfrm>
          <a:prstGeom prst="rect">
            <a:avLst/>
          </a:prstGeom>
          <a:noFill/>
          <a:ln w="9525">
            <a:noFill/>
            <a:miter lim="800000"/>
            <a:headEnd/>
            <a:tailEnd/>
          </a:ln>
        </p:spPr>
        <p:txBody>
          <a:bodyPr anchor="ctr">
            <a:spAutoFit/>
          </a:bodyPr>
          <a:lstStyle/>
          <a:p>
            <a:pPr fontAlgn="base">
              <a:spcBef>
                <a:spcPct val="0"/>
              </a:spcBef>
              <a:spcAft>
                <a:spcPct val="0"/>
              </a:spcAft>
            </a:pPr>
            <a:r>
              <a:rPr kumimoji="1" lang="en-US" sz="2000" dirty="0" smtClean="0">
                <a:solidFill>
                  <a:prstClr val="black"/>
                </a:solidFill>
                <a:latin typeface="Tahoma" pitchFamily="34" charset="0"/>
                <a:cs typeface="Arial" pitchFamily="34" charset="0"/>
              </a:rPr>
              <a:t>2 </a:t>
            </a:r>
            <a:r>
              <a:rPr kumimoji="1" lang="en-US" sz="2000" dirty="0">
                <a:solidFill>
                  <a:prstClr val="black"/>
                </a:solidFill>
                <a:latin typeface="Tahoma" pitchFamily="34" charset="0"/>
                <a:cs typeface="Arial" pitchFamily="34" charset="0"/>
              </a:rPr>
              <a:t>focus groups were held for 18 researchers and extension advisors of the two communities of </a:t>
            </a:r>
            <a:r>
              <a:rPr kumimoji="1" lang="en-US" sz="2000" dirty="0" err="1">
                <a:solidFill>
                  <a:prstClr val="black"/>
                </a:solidFill>
                <a:latin typeface="Tahoma" pitchFamily="34" charset="0"/>
                <a:cs typeface="Arial" pitchFamily="34" charset="0"/>
              </a:rPr>
              <a:t>Ouled</a:t>
            </a:r>
            <a:r>
              <a:rPr kumimoji="1" lang="en-US" sz="2000" dirty="0">
                <a:solidFill>
                  <a:prstClr val="black"/>
                </a:solidFill>
                <a:latin typeface="Tahoma" pitchFamily="34" charset="0"/>
                <a:cs typeface="Arial" pitchFamily="34" charset="0"/>
              </a:rPr>
              <a:t> Mansour and Ain El </a:t>
            </a:r>
            <a:r>
              <a:rPr kumimoji="1" lang="en-US" sz="2000" dirty="0" err="1">
                <a:solidFill>
                  <a:prstClr val="black"/>
                </a:solidFill>
                <a:latin typeface="Tahoma" pitchFamily="34" charset="0"/>
                <a:cs typeface="Arial" pitchFamily="34" charset="0"/>
              </a:rPr>
              <a:t>Khadra</a:t>
            </a:r>
            <a:r>
              <a:rPr kumimoji="1" lang="en-US" sz="2000" dirty="0">
                <a:solidFill>
                  <a:prstClr val="black"/>
                </a:solidFill>
                <a:latin typeface="Tahoma" pitchFamily="34" charset="0"/>
                <a:cs typeface="Arial" pitchFamily="34" charset="0"/>
              </a:rPr>
              <a:t>, on May 12-13,2015.</a:t>
            </a:r>
          </a:p>
          <a:p>
            <a:pPr eaLnBrk="0" fontAlgn="base" hangingPunct="0">
              <a:spcBef>
                <a:spcPct val="0"/>
              </a:spcBef>
              <a:spcAft>
                <a:spcPct val="0"/>
              </a:spcAft>
            </a:pPr>
            <a:r>
              <a:rPr lang="en-US" sz="2000" dirty="0">
                <a:solidFill>
                  <a:srgbClr val="000000"/>
                </a:solidFill>
                <a:latin typeface="Tahoma" pitchFamily="34" charset="0"/>
                <a:ea typeface="Tahoma" panose="020B0604030504040204" pitchFamily="34" charset="0"/>
                <a:cs typeface="Tahoma" panose="020B0604030504040204" pitchFamily="34" charset="0"/>
              </a:rPr>
              <a:t>This activity comes in addition to the activity on the level of future CA adoption by farmers in the communes of the project</a:t>
            </a:r>
          </a:p>
        </p:txBody>
      </p:sp>
      <p:pic>
        <p:nvPicPr>
          <p:cNvPr id="7" name="Image 6" descr="D:\Projet CLCA\2014-2015\PHOTOS FOCUS GROUPE 2015\DSCN6152.jpg"/>
          <p:cNvPicPr/>
          <p:nvPr/>
        </p:nvPicPr>
        <p:blipFill>
          <a:blip r:embed="rId3" cstate="print"/>
          <a:srcRect/>
          <a:stretch>
            <a:fillRect/>
          </a:stretch>
        </p:blipFill>
        <p:spPr bwMode="auto">
          <a:xfrm>
            <a:off x="4572000" y="2924944"/>
            <a:ext cx="3384376" cy="2637532"/>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902977" y="5582445"/>
            <a:ext cx="7272808" cy="800219"/>
          </a:xfrm>
          <a:prstGeom prst="rect">
            <a:avLst/>
          </a:prstGeom>
        </p:spPr>
        <p:txBody>
          <a:bodyPr wrap="square">
            <a:spAutoFit/>
          </a:bodyPr>
          <a:lstStyle/>
          <a:p>
            <a:pPr fontAlgn="base">
              <a:spcBef>
                <a:spcPct val="0"/>
              </a:spcBef>
              <a:spcAft>
                <a:spcPct val="0"/>
              </a:spcAft>
            </a:pPr>
            <a:r>
              <a:rPr kumimoji="1" lang="en-US" sz="2200" dirty="0">
                <a:solidFill>
                  <a:prstClr val="black"/>
                </a:solidFill>
                <a:latin typeface="Tahoma" pitchFamily="34" charset="0"/>
                <a:cs typeface="Arial" pitchFamily="34" charset="0"/>
              </a:rPr>
              <a:t>The aim was to assess the level of adoption and diffusion of CA in </a:t>
            </a:r>
            <a:r>
              <a:rPr kumimoji="1" lang="en-US" sz="2200" dirty="0" err="1">
                <a:solidFill>
                  <a:prstClr val="black"/>
                </a:solidFill>
                <a:latin typeface="Tahoma" pitchFamily="34" charset="0"/>
                <a:cs typeface="Arial" pitchFamily="34" charset="0"/>
              </a:rPr>
              <a:t>M'sila</a:t>
            </a:r>
            <a:r>
              <a:rPr kumimoji="1" lang="en-US" sz="2200" dirty="0">
                <a:solidFill>
                  <a:prstClr val="black"/>
                </a:solidFill>
                <a:latin typeface="Tahoma" pitchFamily="34" charset="0"/>
                <a:cs typeface="Arial" pitchFamily="34" charset="0"/>
              </a:rPr>
              <a:t> using the ADOPT software</a:t>
            </a:r>
            <a:r>
              <a:rPr kumimoji="1" lang="en-US" sz="2400" dirty="0">
                <a:solidFill>
                  <a:prstClr val="black"/>
                </a:solidFill>
                <a:latin typeface="Tahoma" pitchFamily="34" charset="0"/>
                <a:cs typeface="Arial" pitchFamily="34" charset="0"/>
              </a:rPr>
              <a:t>.</a:t>
            </a:r>
          </a:p>
        </p:txBody>
      </p:sp>
      <p:pic>
        <p:nvPicPr>
          <p:cNvPr id="8" name="Image 7" descr="DSCN6130"/>
          <p:cNvPicPr/>
          <p:nvPr/>
        </p:nvPicPr>
        <p:blipFill>
          <a:blip r:embed="rId4" cstate="print"/>
          <a:srcRect/>
          <a:stretch>
            <a:fillRect/>
          </a:stretch>
        </p:blipFill>
        <p:spPr bwMode="auto">
          <a:xfrm>
            <a:off x="869448" y="3095947"/>
            <a:ext cx="3071834" cy="2295525"/>
          </a:xfrm>
          <a:prstGeom prst="rect">
            <a:avLst/>
          </a:prstGeom>
          <a:noFill/>
          <a:ln w="9525">
            <a:noFill/>
            <a:miter lim="800000"/>
            <a:headEnd/>
            <a:tailEnd/>
          </a:ln>
        </p:spPr>
      </p:pic>
      <p:sp>
        <p:nvSpPr>
          <p:cNvPr id="4" name="Rectangle 3"/>
          <p:cNvSpPr/>
          <p:nvPr/>
        </p:nvSpPr>
        <p:spPr>
          <a:xfrm>
            <a:off x="217706" y="223138"/>
            <a:ext cx="8708587" cy="461665"/>
          </a:xfrm>
          <a:prstGeom prst="rect">
            <a:avLst/>
          </a:prstGeom>
        </p:spPr>
        <p:txBody>
          <a:bodyPr wrap="square" anchor="ctr">
            <a:spAutoFit/>
          </a:bodyPr>
          <a:lstStyle/>
          <a:p>
            <a:pPr marL="342900" indent="-342900" algn="ctr">
              <a:spcAft>
                <a:spcPts val="600"/>
              </a:spcAft>
              <a:buBlip>
                <a:blip r:embed="rId5"/>
              </a:buBlip>
            </a:pPr>
            <a:r>
              <a:rPr lang="en-US" b="1" dirty="0">
                <a:solidFill>
                  <a:prstClr val="black"/>
                </a:solidFill>
              </a:rPr>
              <a:t>Focus group on adoption of conservation </a:t>
            </a:r>
            <a:r>
              <a:rPr lang="en-US" b="1" dirty="0" smtClean="0">
                <a:solidFill>
                  <a:prstClr val="black"/>
                </a:solidFill>
              </a:rPr>
              <a:t>agriculture</a:t>
            </a:r>
          </a:p>
        </p:txBody>
      </p:sp>
    </p:spTree>
    <p:extLst>
      <p:ext uri="{BB962C8B-B14F-4D97-AF65-F5344CB8AC3E}">
        <p14:creationId xmlns:p14="http://schemas.microsoft.com/office/powerpoint/2010/main" val="178833480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a:srcRect/>
          <a:stretch>
            <a:fillRect/>
          </a:stretch>
        </p:blipFill>
        <p:spPr bwMode="auto">
          <a:xfrm>
            <a:off x="332599" y="857232"/>
            <a:ext cx="4167963" cy="2636874"/>
          </a:xfrm>
          <a:prstGeom prst="rect">
            <a:avLst/>
          </a:prstGeom>
          <a:noFill/>
          <a:ln w="9525">
            <a:noFill/>
            <a:miter lim="800000"/>
            <a:headEnd/>
            <a:tailEnd/>
          </a:ln>
        </p:spPr>
      </p:pic>
      <p:sp>
        <p:nvSpPr>
          <p:cNvPr id="3" name="ZoneTexte 2"/>
          <p:cNvSpPr txBox="1"/>
          <p:nvPr/>
        </p:nvSpPr>
        <p:spPr>
          <a:xfrm>
            <a:off x="4572000" y="1643050"/>
            <a:ext cx="3143272" cy="461665"/>
          </a:xfrm>
          <a:prstGeom prst="rect">
            <a:avLst/>
          </a:prstGeom>
          <a:noFill/>
        </p:spPr>
        <p:txBody>
          <a:bodyPr wrap="square" rtlCol="0">
            <a:spAutoFit/>
          </a:bodyPr>
          <a:lstStyle/>
          <a:p>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333958620"/>
              </p:ext>
            </p:extLst>
          </p:nvPr>
        </p:nvGraphicFramePr>
        <p:xfrm>
          <a:off x="4769756" y="1071546"/>
          <a:ext cx="3088392" cy="2100580"/>
        </p:xfrm>
        <a:graphic>
          <a:graphicData uri="http://schemas.openxmlformats.org/drawingml/2006/table">
            <a:tbl>
              <a:tblPr/>
              <a:tblGrid>
                <a:gridCol w="2297763"/>
                <a:gridCol w="790629"/>
              </a:tblGrid>
              <a:tr h="90170">
                <a:tc>
                  <a:txBody>
                    <a:bodyPr/>
                    <a:lstStyle/>
                    <a:p>
                      <a:pPr algn="ctr">
                        <a:lnSpc>
                          <a:spcPct val="115000"/>
                        </a:lnSpc>
                        <a:spcAft>
                          <a:spcPts val="0"/>
                        </a:spcAft>
                      </a:pPr>
                      <a:r>
                        <a:rPr lang="en-US" sz="1000" dirty="0">
                          <a:latin typeface="Arial"/>
                          <a:ea typeface="Times New Roman"/>
                          <a:cs typeface="Arial"/>
                        </a:rPr>
                        <a:t>Predicted years to peak adoption</a:t>
                      </a:r>
                      <a:endParaRPr lang="fr-FR" sz="1100" dirty="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19,8</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60350">
                <a:tc>
                  <a:txBody>
                    <a:bodyPr/>
                    <a:lstStyle/>
                    <a:p>
                      <a:pPr algn="r">
                        <a:lnSpc>
                          <a:spcPct val="115000"/>
                        </a:lnSpc>
                        <a:spcAft>
                          <a:spcPts val="0"/>
                        </a:spcAft>
                      </a:pPr>
                      <a:r>
                        <a:rPr lang="en-US" sz="1000" dirty="0">
                          <a:latin typeface="Arial"/>
                          <a:ea typeface="Times New Roman"/>
                          <a:cs typeface="Arial"/>
                        </a:rPr>
                        <a:t>Predicted peak level of adoption</a:t>
                      </a:r>
                      <a:endParaRPr lang="fr-FR" sz="1100" dirty="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89%</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64795">
                <a:tc>
                  <a:txBody>
                    <a:bodyPr/>
                    <a:lstStyle/>
                    <a:p>
                      <a:pPr algn="r">
                        <a:lnSpc>
                          <a:spcPct val="115000"/>
                        </a:lnSpc>
                        <a:spcAft>
                          <a:spcPts val="0"/>
                        </a:spcAft>
                      </a:pPr>
                      <a:r>
                        <a:rPr lang="en-US" sz="1000" dirty="0">
                          <a:latin typeface="Arial"/>
                          <a:ea typeface="Times New Roman"/>
                          <a:cs typeface="Arial"/>
                        </a:rPr>
                        <a:t>Year innovation first adopted or expected to be adopted</a:t>
                      </a:r>
                      <a:endParaRPr lang="fr-FR" sz="1100" dirty="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59715">
                <a:tc>
                  <a:txBody>
                    <a:bodyPr/>
                    <a:lstStyle/>
                    <a:p>
                      <a:pPr algn="r">
                        <a:lnSpc>
                          <a:spcPct val="115000"/>
                        </a:lnSpc>
                        <a:spcAft>
                          <a:spcPts val="0"/>
                        </a:spcAft>
                      </a:pPr>
                      <a:r>
                        <a:rPr lang="en-US" sz="1000">
                          <a:latin typeface="Arial"/>
                          <a:ea typeface="Times New Roman"/>
                          <a:cs typeface="Arial"/>
                        </a:rPr>
                        <a:t>Year innovation adoption level measured </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62890">
                <a:tc>
                  <a:txBody>
                    <a:bodyPr/>
                    <a:lstStyle/>
                    <a:p>
                      <a:pPr algn="r">
                        <a:lnSpc>
                          <a:spcPct val="115000"/>
                        </a:lnSpc>
                        <a:spcAft>
                          <a:spcPts val="0"/>
                        </a:spcAft>
                      </a:pPr>
                      <a:r>
                        <a:rPr lang="en-US" sz="1000">
                          <a:latin typeface="Arial"/>
                          <a:ea typeface="Times New Roman"/>
                          <a:cs typeface="Arial"/>
                        </a:rPr>
                        <a:t>Adoption level in that year</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66700">
                <a:tc>
                  <a:txBody>
                    <a:bodyPr/>
                    <a:lstStyle/>
                    <a:p>
                      <a:pPr algn="r">
                        <a:lnSpc>
                          <a:spcPct val="115000"/>
                        </a:lnSpc>
                        <a:spcAft>
                          <a:spcPts val="0"/>
                        </a:spcAft>
                      </a:pPr>
                      <a:r>
                        <a:rPr lang="en-US" sz="1000">
                          <a:latin typeface="Arial"/>
                          <a:ea typeface="Times New Roman"/>
                          <a:cs typeface="Arial"/>
                        </a:rPr>
                        <a:t>Predicted adoption level in 5 years from start</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a:latin typeface="Arial"/>
                          <a:ea typeface="Times New Roman"/>
                          <a:cs typeface="Arial"/>
                        </a:rPr>
                        <a:t>24,6%</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254635">
                <a:tc>
                  <a:txBody>
                    <a:bodyPr/>
                    <a:lstStyle/>
                    <a:p>
                      <a:pPr algn="r">
                        <a:lnSpc>
                          <a:spcPct val="115000"/>
                        </a:lnSpc>
                        <a:spcAft>
                          <a:spcPts val="0"/>
                        </a:spcAft>
                      </a:pPr>
                      <a:r>
                        <a:rPr lang="en-US" sz="1000">
                          <a:latin typeface="Arial"/>
                          <a:ea typeface="Times New Roman"/>
                          <a:cs typeface="Arial"/>
                        </a:rPr>
                        <a:t>Predicted adoption level in 10 years from start</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a:lnSpc>
                          <a:spcPct val="115000"/>
                        </a:lnSpc>
                        <a:spcAft>
                          <a:spcPts val="0"/>
                        </a:spcAft>
                      </a:pPr>
                      <a:r>
                        <a:rPr lang="fr-FR" sz="1000" dirty="0">
                          <a:latin typeface="Arial"/>
                          <a:ea typeface="Times New Roman"/>
                          <a:cs typeface="Arial"/>
                        </a:rPr>
                        <a:t>71,8%</a:t>
                      </a:r>
                      <a:endParaRPr lang="fr-FR" sz="1100" dirty="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bl>
          </a:graphicData>
        </a:graphic>
      </p:graphicFrame>
      <p:sp>
        <p:nvSpPr>
          <p:cNvPr id="5" name="ZoneTexte 4"/>
          <p:cNvSpPr txBox="1"/>
          <p:nvPr/>
        </p:nvSpPr>
        <p:spPr>
          <a:xfrm>
            <a:off x="928662" y="285728"/>
            <a:ext cx="7215238" cy="461665"/>
          </a:xfrm>
          <a:prstGeom prst="rect">
            <a:avLst/>
          </a:prstGeom>
          <a:noFill/>
        </p:spPr>
        <p:txBody>
          <a:bodyPr wrap="square" rtlCol="0">
            <a:spAutoFit/>
          </a:bodyPr>
          <a:lstStyle/>
          <a:p>
            <a:r>
              <a:rPr lang="fr-FR" dirty="0" smtClean="0"/>
              <a:t>Crop </a:t>
            </a:r>
            <a:r>
              <a:rPr lang="fr-FR" dirty="0" err="1" smtClean="0"/>
              <a:t>year</a:t>
            </a:r>
            <a:r>
              <a:rPr lang="fr-FR" dirty="0" smtClean="0"/>
              <a:t> 2013/2014 (focus groups </a:t>
            </a:r>
            <a:r>
              <a:rPr lang="fr-FR" dirty="0" err="1" smtClean="0"/>
              <a:t>with</a:t>
            </a:r>
            <a:r>
              <a:rPr lang="fr-FR" dirty="0" smtClean="0"/>
              <a:t> </a:t>
            </a:r>
            <a:r>
              <a:rPr lang="fr-FR" dirty="0" err="1" smtClean="0"/>
              <a:t>farmers</a:t>
            </a:r>
            <a:r>
              <a:rPr lang="fr-FR" dirty="0" smtClean="0"/>
              <a:t>)</a:t>
            </a:r>
            <a:endParaRPr lang="fr-FR" dirty="0"/>
          </a:p>
        </p:txBody>
      </p:sp>
      <p:sp>
        <p:nvSpPr>
          <p:cNvPr id="6" name="ZoneTexte 5"/>
          <p:cNvSpPr txBox="1"/>
          <p:nvPr/>
        </p:nvSpPr>
        <p:spPr>
          <a:xfrm>
            <a:off x="785786" y="3929066"/>
            <a:ext cx="6143668" cy="461665"/>
          </a:xfrm>
          <a:prstGeom prst="rect">
            <a:avLst/>
          </a:prstGeom>
          <a:noFill/>
        </p:spPr>
        <p:txBody>
          <a:bodyPr wrap="square" rtlCol="0">
            <a:spAutoFit/>
          </a:bodyPr>
          <a:lstStyle/>
          <a:p>
            <a:endParaRPr lang="fr-FR" dirty="0"/>
          </a:p>
        </p:txBody>
      </p:sp>
      <p:sp>
        <p:nvSpPr>
          <p:cNvPr id="148481" name="Rectangle 1"/>
          <p:cNvSpPr>
            <a:spLocks noChangeArrowheads="1"/>
          </p:cNvSpPr>
          <p:nvPr/>
        </p:nvSpPr>
        <p:spPr bwMode="auto">
          <a:xfrm>
            <a:off x="0" y="3429000"/>
            <a:ext cx="8985152"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Adoption level of the conservation agriculture according to the farmers of the community in </a:t>
            </a:r>
            <a:r>
              <a:rPr kumimoji="0" lang="en-US" sz="1600" b="1" i="0" u="none" strike="noStrike" cap="none" normalizeH="0" dirty="0" smtClean="0">
                <a:ln>
                  <a:noFill/>
                </a:ln>
                <a:solidFill>
                  <a:srgbClr val="000000"/>
                </a:solidFill>
                <a:effectLst/>
                <a:latin typeface="Calibri" pitchFamily="34" charset="0"/>
                <a:ea typeface="Times New Roman" pitchFamily="18" charset="0"/>
                <a:cs typeface="Arial" pitchFamily="34" charset="0"/>
              </a:rPr>
              <a:t> O.Mansour</a:t>
            </a:r>
            <a:endParaRPr kumimoji="0" lang="fr-FR"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Image 8"/>
          <p:cNvPicPr/>
          <p:nvPr/>
        </p:nvPicPr>
        <p:blipFill>
          <a:blip r:embed="rId2"/>
          <a:srcRect/>
          <a:stretch>
            <a:fillRect/>
          </a:stretch>
        </p:blipFill>
        <p:spPr bwMode="auto">
          <a:xfrm>
            <a:off x="357158" y="3714752"/>
            <a:ext cx="3824221" cy="2636874"/>
          </a:xfrm>
          <a:prstGeom prst="rect">
            <a:avLst/>
          </a:prstGeom>
          <a:noFill/>
          <a:ln w="9525">
            <a:noFill/>
            <a:miter lim="800000"/>
            <a:headEnd/>
            <a:tailEnd/>
          </a:ln>
        </p:spPr>
      </p:pic>
      <p:graphicFrame>
        <p:nvGraphicFramePr>
          <p:cNvPr id="10" name="Tableau 9"/>
          <p:cNvGraphicFramePr>
            <a:graphicFrameLocks noGrp="1"/>
          </p:cNvGraphicFramePr>
          <p:nvPr/>
        </p:nvGraphicFramePr>
        <p:xfrm>
          <a:off x="4925247" y="4143380"/>
          <a:ext cx="2861463" cy="1974850"/>
        </p:xfrm>
        <a:graphic>
          <a:graphicData uri="http://schemas.openxmlformats.org/drawingml/2006/table">
            <a:tbl>
              <a:tblPr/>
              <a:tblGrid>
                <a:gridCol w="2088868"/>
                <a:gridCol w="772595"/>
              </a:tblGrid>
              <a:tr h="222250">
                <a:tc>
                  <a:txBody>
                    <a:bodyPr/>
                    <a:lstStyle/>
                    <a:p>
                      <a:pPr>
                        <a:lnSpc>
                          <a:spcPct val="115000"/>
                        </a:lnSpc>
                        <a:spcAft>
                          <a:spcPts val="0"/>
                        </a:spcAft>
                      </a:pPr>
                      <a:r>
                        <a:rPr lang="en-US" sz="1000">
                          <a:latin typeface="Arial"/>
                          <a:ea typeface="Times New Roman"/>
                          <a:cs typeface="Arial"/>
                        </a:rPr>
                        <a:t>Predicted years to peak adoption  </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24,9</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0655">
                <a:tc>
                  <a:txBody>
                    <a:bodyPr/>
                    <a:lstStyle/>
                    <a:p>
                      <a:pPr>
                        <a:lnSpc>
                          <a:spcPct val="115000"/>
                        </a:lnSpc>
                        <a:spcAft>
                          <a:spcPts val="0"/>
                        </a:spcAft>
                      </a:pPr>
                      <a:r>
                        <a:rPr lang="en-US" sz="1000">
                          <a:latin typeface="Arial"/>
                          <a:ea typeface="Times New Roman"/>
                          <a:cs typeface="Arial"/>
                        </a:rPr>
                        <a:t>Predicted peak level of adoption</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83%</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4795">
                <a:tc>
                  <a:txBody>
                    <a:bodyPr/>
                    <a:lstStyle/>
                    <a:p>
                      <a:pPr>
                        <a:lnSpc>
                          <a:spcPct val="115000"/>
                        </a:lnSpc>
                        <a:spcAft>
                          <a:spcPts val="0"/>
                        </a:spcAft>
                      </a:pPr>
                      <a:r>
                        <a:rPr lang="en-US" sz="1000">
                          <a:latin typeface="Arial"/>
                          <a:ea typeface="Times New Roman"/>
                          <a:cs typeface="Arial"/>
                        </a:rPr>
                        <a:t>Year innovation first adopted or expected to be adopted</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9715">
                <a:tc>
                  <a:txBody>
                    <a:bodyPr/>
                    <a:lstStyle/>
                    <a:p>
                      <a:pPr>
                        <a:lnSpc>
                          <a:spcPct val="115000"/>
                        </a:lnSpc>
                        <a:spcAft>
                          <a:spcPts val="0"/>
                        </a:spcAft>
                      </a:pPr>
                      <a:r>
                        <a:rPr lang="en-US" sz="1000">
                          <a:latin typeface="Arial"/>
                          <a:ea typeface="Times New Roman"/>
                          <a:cs typeface="Arial"/>
                        </a:rPr>
                        <a:t>Year innovation adoption level measured </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7475">
                <a:tc>
                  <a:txBody>
                    <a:bodyPr/>
                    <a:lstStyle/>
                    <a:p>
                      <a:pPr>
                        <a:lnSpc>
                          <a:spcPct val="115000"/>
                        </a:lnSpc>
                        <a:spcAft>
                          <a:spcPts val="0"/>
                        </a:spcAft>
                      </a:pPr>
                      <a:r>
                        <a:rPr lang="en-US" sz="1000">
                          <a:latin typeface="Arial"/>
                          <a:ea typeface="Times New Roman"/>
                          <a:cs typeface="Arial"/>
                        </a:rPr>
                        <a:t>Adoption level in that year</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N/A</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6700">
                <a:tc>
                  <a:txBody>
                    <a:bodyPr/>
                    <a:lstStyle/>
                    <a:p>
                      <a:pPr>
                        <a:lnSpc>
                          <a:spcPct val="115000"/>
                        </a:lnSpc>
                        <a:spcAft>
                          <a:spcPts val="0"/>
                        </a:spcAft>
                      </a:pPr>
                      <a:r>
                        <a:rPr lang="en-US" sz="1000">
                          <a:latin typeface="Arial"/>
                          <a:ea typeface="Times New Roman"/>
                          <a:cs typeface="Arial"/>
                        </a:rPr>
                        <a:t>Predicted adoption level in 5 years from start</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a:latin typeface="Arial"/>
                          <a:ea typeface="Times New Roman"/>
                          <a:cs typeface="Arial"/>
                        </a:rPr>
                        <a:t>14,1%</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4635">
                <a:tc>
                  <a:txBody>
                    <a:bodyPr/>
                    <a:lstStyle/>
                    <a:p>
                      <a:pPr>
                        <a:lnSpc>
                          <a:spcPct val="115000"/>
                        </a:lnSpc>
                        <a:spcAft>
                          <a:spcPts val="0"/>
                        </a:spcAft>
                      </a:pPr>
                      <a:r>
                        <a:rPr lang="en-US" sz="1000">
                          <a:latin typeface="Arial"/>
                          <a:ea typeface="Times New Roman"/>
                          <a:cs typeface="Arial"/>
                        </a:rPr>
                        <a:t>Predicted adoption level in 10 years from start</a:t>
                      </a:r>
                      <a:endParaRPr lang="fr-FR" sz="110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000" dirty="0">
                          <a:latin typeface="Arial"/>
                          <a:ea typeface="Times New Roman"/>
                          <a:cs typeface="Arial"/>
                        </a:rPr>
                        <a:t>51,7%</a:t>
                      </a:r>
                      <a:endParaRPr lang="fr-FR" sz="1100" dirty="0">
                        <a:latin typeface="Calibri"/>
                        <a:ea typeface="Times New Roman"/>
                        <a:cs typeface="Arial"/>
                      </a:endParaRPr>
                    </a:p>
                  </a:txBody>
                  <a:tcPr marL="6350" marR="63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2" name="Rectangle 1"/>
          <p:cNvSpPr>
            <a:spLocks noChangeArrowheads="1"/>
          </p:cNvSpPr>
          <p:nvPr/>
        </p:nvSpPr>
        <p:spPr bwMode="auto">
          <a:xfrm>
            <a:off x="152400" y="6231459"/>
            <a:ext cx="8985152"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Adoption level of the conservation agriculture according to the farmers of the community in </a:t>
            </a:r>
            <a:r>
              <a:rPr kumimoji="0" lang="en-US" sz="1600" b="1" i="0" u="none" strike="noStrike" cap="none" normalizeH="0" dirty="0" smtClean="0">
                <a:ln>
                  <a:noFill/>
                </a:ln>
                <a:solidFill>
                  <a:srgbClr val="000000"/>
                </a:solidFill>
                <a:effectLst/>
                <a:latin typeface="Calibri" pitchFamily="34" charset="0"/>
                <a:ea typeface="Times New Roman" pitchFamily="18" charset="0"/>
                <a:cs typeface="Arial" pitchFamily="34" charset="0"/>
              </a:rPr>
              <a:t> Ain Khadra</a:t>
            </a:r>
            <a:endParaRPr kumimoji="0" lang="fr-FR"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sz="2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987950752"/>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cstate="print"/>
          <a:srcRect/>
          <a:stretch>
            <a:fillRect/>
          </a:stretch>
        </p:blipFill>
        <p:spPr bwMode="auto">
          <a:xfrm>
            <a:off x="395538" y="1484786"/>
            <a:ext cx="4770972" cy="3170371"/>
          </a:xfrm>
          <a:prstGeom prst="rect">
            <a:avLst/>
          </a:prstGeom>
          <a:noFill/>
          <a:ln w="9525">
            <a:noFill/>
            <a:miter lim="800000"/>
            <a:headEnd/>
            <a:tailEnd/>
          </a:ln>
        </p:spPr>
      </p:pic>
      <p:graphicFrame>
        <p:nvGraphicFramePr>
          <p:cNvPr id="3" name="Tableau 2"/>
          <p:cNvGraphicFramePr>
            <a:graphicFrameLocks noGrp="1"/>
          </p:cNvGraphicFramePr>
          <p:nvPr/>
        </p:nvGraphicFramePr>
        <p:xfrm>
          <a:off x="5292081" y="1124746"/>
          <a:ext cx="3672410" cy="5692261"/>
        </p:xfrm>
        <a:graphic>
          <a:graphicData uri="http://schemas.openxmlformats.org/drawingml/2006/table">
            <a:tbl>
              <a:tblPr/>
              <a:tblGrid>
                <a:gridCol w="2911661"/>
                <a:gridCol w="760749"/>
              </a:tblGrid>
              <a:tr h="630936">
                <a:tc>
                  <a:txBody>
                    <a:bodyPr/>
                    <a:lstStyle/>
                    <a:p>
                      <a:pPr algn="l">
                        <a:lnSpc>
                          <a:spcPct val="115000"/>
                        </a:lnSpc>
                        <a:spcAft>
                          <a:spcPts val="1000"/>
                        </a:spcAft>
                      </a:pPr>
                      <a:r>
                        <a:rPr lang="en-US" sz="1600" b="1" dirty="0">
                          <a:latin typeface="Arial"/>
                          <a:ea typeface="Times New Roman"/>
                          <a:cs typeface="Arial"/>
                        </a:rPr>
                        <a:t>Predicted years to peak adoption  </a:t>
                      </a:r>
                      <a:endParaRPr lang="fr-FR" sz="2000" b="1"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16,7</a:t>
                      </a:r>
                      <a:endParaRPr lang="fr-FR" sz="2400" b="1" dirty="0">
                        <a:latin typeface="Calibri"/>
                        <a:ea typeface="Times New Roman"/>
                        <a:cs typeface="Arial"/>
                      </a:endParaRPr>
                    </a:p>
                  </a:txBody>
                  <a:tcPr marL="6351" marR="6351" marT="0" marB="0">
                    <a:lnL>
                      <a:noFill/>
                    </a:lnL>
                    <a:lnR>
                      <a:noFill/>
                    </a:lnR>
                    <a:lnT>
                      <a:noFill/>
                    </a:lnT>
                    <a:lnB>
                      <a:noFill/>
                    </a:lnB>
                  </a:tcPr>
                </a:tc>
              </a:tr>
              <a:tr h="630936">
                <a:tc>
                  <a:txBody>
                    <a:bodyPr/>
                    <a:lstStyle/>
                    <a:p>
                      <a:pPr algn="l">
                        <a:lnSpc>
                          <a:spcPct val="115000"/>
                        </a:lnSpc>
                        <a:spcAft>
                          <a:spcPts val="1000"/>
                        </a:spcAft>
                      </a:pPr>
                      <a:r>
                        <a:rPr lang="en-US" sz="1600" dirty="0">
                          <a:latin typeface="Arial"/>
                          <a:ea typeface="Times New Roman"/>
                          <a:cs typeface="Arial"/>
                        </a:rPr>
                        <a:t>Predicted peak level of adoption</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95%</a:t>
                      </a:r>
                      <a:endParaRPr lang="fr-FR" sz="2400" b="1" dirty="0">
                        <a:latin typeface="Calibri"/>
                        <a:ea typeface="Times New Roman"/>
                        <a:cs typeface="Arial"/>
                      </a:endParaRPr>
                    </a:p>
                  </a:txBody>
                  <a:tcPr marL="6351" marR="6351" marT="0" marB="0">
                    <a:lnL>
                      <a:noFill/>
                    </a:lnL>
                    <a:lnR>
                      <a:noFill/>
                    </a:lnR>
                    <a:lnT>
                      <a:noFill/>
                    </a:lnT>
                    <a:lnB>
                      <a:noFill/>
                    </a:lnB>
                  </a:tcPr>
                </a:tc>
              </a:tr>
              <a:tr h="1104138">
                <a:tc>
                  <a:txBody>
                    <a:bodyPr/>
                    <a:lstStyle/>
                    <a:p>
                      <a:pPr algn="l">
                        <a:lnSpc>
                          <a:spcPct val="115000"/>
                        </a:lnSpc>
                        <a:spcAft>
                          <a:spcPts val="1000"/>
                        </a:spcAft>
                      </a:pPr>
                      <a:r>
                        <a:rPr lang="en-US" sz="1600" dirty="0">
                          <a:latin typeface="Arial"/>
                          <a:ea typeface="Times New Roman"/>
                          <a:cs typeface="Arial"/>
                        </a:rPr>
                        <a:t>Year innovation first adopted or expected to be adopted</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N/A</a:t>
                      </a:r>
                      <a:endParaRPr lang="fr-FR" sz="2400" b="1" dirty="0">
                        <a:latin typeface="Calibri"/>
                        <a:ea typeface="Times New Roman"/>
                        <a:cs typeface="Arial"/>
                      </a:endParaRPr>
                    </a:p>
                  </a:txBody>
                  <a:tcPr marL="6351" marR="6351" marT="0" marB="0">
                    <a:lnL>
                      <a:noFill/>
                    </a:lnL>
                    <a:lnR>
                      <a:noFill/>
                    </a:lnR>
                    <a:lnT>
                      <a:noFill/>
                    </a:lnT>
                    <a:lnB>
                      <a:noFill/>
                    </a:lnB>
                  </a:tcPr>
                </a:tc>
              </a:tr>
              <a:tr h="828104">
                <a:tc>
                  <a:txBody>
                    <a:bodyPr/>
                    <a:lstStyle/>
                    <a:p>
                      <a:pPr algn="l">
                        <a:lnSpc>
                          <a:spcPct val="115000"/>
                        </a:lnSpc>
                        <a:spcAft>
                          <a:spcPts val="1000"/>
                        </a:spcAft>
                      </a:pPr>
                      <a:r>
                        <a:rPr lang="en-US" sz="1600" dirty="0">
                          <a:latin typeface="Arial"/>
                          <a:ea typeface="Times New Roman"/>
                          <a:cs typeface="Arial"/>
                        </a:rPr>
                        <a:t>Year innovation adoption level measured </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N/A</a:t>
                      </a:r>
                      <a:endParaRPr lang="fr-FR" sz="2400" b="1" dirty="0">
                        <a:latin typeface="Calibri"/>
                        <a:ea typeface="Times New Roman"/>
                        <a:cs typeface="Arial"/>
                      </a:endParaRPr>
                    </a:p>
                  </a:txBody>
                  <a:tcPr marL="6351" marR="6351" marT="0" marB="0">
                    <a:lnL>
                      <a:noFill/>
                    </a:lnL>
                    <a:lnR>
                      <a:noFill/>
                    </a:lnR>
                    <a:lnT>
                      <a:noFill/>
                    </a:lnT>
                    <a:lnB>
                      <a:noFill/>
                    </a:lnB>
                  </a:tcPr>
                </a:tc>
              </a:tr>
              <a:tr h="552069">
                <a:tc>
                  <a:txBody>
                    <a:bodyPr/>
                    <a:lstStyle/>
                    <a:p>
                      <a:pPr algn="l">
                        <a:lnSpc>
                          <a:spcPct val="115000"/>
                        </a:lnSpc>
                        <a:spcAft>
                          <a:spcPts val="1000"/>
                        </a:spcAft>
                      </a:pPr>
                      <a:r>
                        <a:rPr lang="en-US" sz="1600" dirty="0">
                          <a:latin typeface="Arial"/>
                          <a:ea typeface="Times New Roman"/>
                          <a:cs typeface="Arial"/>
                        </a:rPr>
                        <a:t>Adoption level in that year</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N/A</a:t>
                      </a:r>
                      <a:endParaRPr lang="fr-FR" sz="2400" b="1" dirty="0">
                        <a:latin typeface="Calibri"/>
                        <a:ea typeface="Times New Roman"/>
                        <a:cs typeface="Arial"/>
                      </a:endParaRPr>
                    </a:p>
                  </a:txBody>
                  <a:tcPr marL="6351" marR="6351" marT="0" marB="0">
                    <a:lnL>
                      <a:noFill/>
                    </a:lnL>
                    <a:lnR>
                      <a:noFill/>
                    </a:lnR>
                    <a:lnT>
                      <a:noFill/>
                    </a:lnT>
                    <a:lnB>
                      <a:noFill/>
                    </a:lnB>
                  </a:tcPr>
                </a:tc>
              </a:tr>
              <a:tr h="841940">
                <a:tc>
                  <a:txBody>
                    <a:bodyPr/>
                    <a:lstStyle/>
                    <a:p>
                      <a:pPr algn="l">
                        <a:lnSpc>
                          <a:spcPct val="115000"/>
                        </a:lnSpc>
                        <a:spcAft>
                          <a:spcPts val="1000"/>
                        </a:spcAft>
                      </a:pPr>
                      <a:r>
                        <a:rPr lang="en-US" sz="1600" dirty="0">
                          <a:latin typeface="Arial"/>
                          <a:ea typeface="Times New Roman"/>
                          <a:cs typeface="Arial"/>
                        </a:rPr>
                        <a:t>Predicted adoption level in 5 years from start</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36,6%</a:t>
                      </a:r>
                      <a:endParaRPr lang="fr-FR" sz="2400" b="1" dirty="0">
                        <a:latin typeface="Calibri"/>
                        <a:ea typeface="Times New Roman"/>
                        <a:cs typeface="Arial"/>
                      </a:endParaRPr>
                    </a:p>
                  </a:txBody>
                  <a:tcPr marL="6351" marR="6351" marT="0" marB="0">
                    <a:lnL>
                      <a:noFill/>
                    </a:lnL>
                    <a:lnR>
                      <a:noFill/>
                    </a:lnR>
                    <a:lnT>
                      <a:noFill/>
                    </a:lnT>
                    <a:lnB>
                      <a:noFill/>
                    </a:lnB>
                  </a:tcPr>
                </a:tc>
              </a:tr>
              <a:tr h="1104138">
                <a:tc>
                  <a:txBody>
                    <a:bodyPr/>
                    <a:lstStyle/>
                    <a:p>
                      <a:pPr algn="l">
                        <a:lnSpc>
                          <a:spcPct val="115000"/>
                        </a:lnSpc>
                        <a:spcAft>
                          <a:spcPts val="1000"/>
                        </a:spcAft>
                      </a:pPr>
                      <a:r>
                        <a:rPr lang="en-US" sz="1600" dirty="0">
                          <a:latin typeface="Arial"/>
                          <a:ea typeface="Times New Roman"/>
                          <a:cs typeface="Arial"/>
                        </a:rPr>
                        <a:t>Predicted adoption level in 10 years from start</a:t>
                      </a:r>
                      <a:endParaRPr lang="fr-FR" sz="20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1800" b="1" dirty="0">
                          <a:latin typeface="Arial"/>
                          <a:ea typeface="Times New Roman"/>
                          <a:cs typeface="Arial"/>
                        </a:rPr>
                        <a:t>86,4%</a:t>
                      </a:r>
                      <a:endParaRPr lang="fr-FR" sz="2400" b="1" dirty="0">
                        <a:latin typeface="Calibri"/>
                        <a:ea typeface="Times New Roman"/>
                        <a:cs typeface="Arial"/>
                      </a:endParaRPr>
                    </a:p>
                  </a:txBody>
                  <a:tcPr marL="6351" marR="6351" marT="0" marB="0">
                    <a:lnL>
                      <a:noFill/>
                    </a:lnL>
                    <a:lnR>
                      <a:noFill/>
                    </a:lnR>
                    <a:lnT>
                      <a:noFill/>
                    </a:lnT>
                    <a:lnB>
                      <a:noFill/>
                    </a:lnB>
                  </a:tcPr>
                </a:tc>
              </a:tr>
            </a:tbl>
          </a:graphicData>
        </a:graphic>
      </p:graphicFrame>
      <p:sp>
        <p:nvSpPr>
          <p:cNvPr id="1025" name="Rectangle 1"/>
          <p:cNvSpPr>
            <a:spLocks noChangeArrowheads="1"/>
          </p:cNvSpPr>
          <p:nvPr/>
        </p:nvSpPr>
        <p:spPr bwMode="auto">
          <a:xfrm>
            <a:off x="0" y="4797152"/>
            <a:ext cx="529208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Figure . Adoption level of the conservation agriculture in the community of </a:t>
            </a:r>
            <a:r>
              <a:rPr kumimoji="0" lang="en-US" b="1" i="0" u="none" strike="noStrike" cap="none" normalizeH="0" baseline="0" dirty="0" err="1" smtClean="0">
                <a:ln>
                  <a:noFill/>
                </a:ln>
                <a:solidFill>
                  <a:srgbClr val="000000"/>
                </a:solidFill>
                <a:effectLst/>
                <a:latin typeface="Calibri" pitchFamily="34" charset="0"/>
                <a:ea typeface="Times New Roman" pitchFamily="18" charset="0"/>
                <a:cs typeface="Arial" pitchFamily="34" charset="0"/>
              </a:rPr>
              <a:t>Ouled</a:t>
            </a:r>
            <a:r>
              <a:rPr kumimoji="0" lang="en-US" b="1" i="0" u="none" strike="noStrike" cap="none" normalizeH="0" baseline="0" dirty="0" smtClean="0">
                <a:ln>
                  <a:noFill/>
                </a:ln>
                <a:solidFill>
                  <a:srgbClr val="000000"/>
                </a:solidFill>
                <a:effectLst/>
                <a:latin typeface="Calibri" pitchFamily="34" charset="0"/>
                <a:ea typeface="Times New Roman" pitchFamily="18" charset="0"/>
                <a:cs typeface="Arial" pitchFamily="34" charset="0"/>
              </a:rPr>
              <a:t> </a:t>
            </a:r>
            <a:r>
              <a:rPr kumimoji="0" lang="en-US" b="1" i="0" u="none" strike="noStrike" cap="none" normalizeH="0" baseline="0" dirty="0" err="1" smtClean="0">
                <a:ln>
                  <a:noFill/>
                </a:ln>
                <a:solidFill>
                  <a:srgbClr val="000000"/>
                </a:solidFill>
                <a:effectLst/>
                <a:latin typeface="Calibri" pitchFamily="34" charset="0"/>
                <a:ea typeface="Times New Roman" pitchFamily="18" charset="0"/>
                <a:cs typeface="Arial" pitchFamily="34" charset="0"/>
              </a:rPr>
              <a:t>Mansour</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ZoneTexte 4"/>
          <p:cNvSpPr txBox="1"/>
          <p:nvPr/>
        </p:nvSpPr>
        <p:spPr>
          <a:xfrm>
            <a:off x="285720" y="71414"/>
            <a:ext cx="8572560" cy="707886"/>
          </a:xfrm>
          <a:prstGeom prst="rect">
            <a:avLst/>
          </a:prstGeom>
          <a:noFill/>
        </p:spPr>
        <p:txBody>
          <a:bodyPr wrap="square" rtlCol="0">
            <a:spAutoFit/>
          </a:bodyPr>
          <a:lstStyle/>
          <a:p>
            <a:r>
              <a:rPr lang="fr-FR" sz="2000" b="1" dirty="0" err="1" smtClean="0"/>
              <a:t>Deepening</a:t>
            </a:r>
            <a:r>
              <a:rPr lang="fr-FR" sz="2000" b="1" dirty="0" smtClean="0"/>
              <a:t> the adoption </a:t>
            </a:r>
            <a:r>
              <a:rPr lang="fr-FR" sz="2000" b="1" dirty="0" err="1" smtClean="0"/>
              <a:t>level</a:t>
            </a:r>
            <a:r>
              <a:rPr lang="fr-FR" sz="2000" b="1" dirty="0" smtClean="0"/>
              <a:t> in O.Mansour focus groups </a:t>
            </a:r>
            <a:r>
              <a:rPr lang="fr-FR" sz="2000" b="1" dirty="0" err="1" smtClean="0"/>
              <a:t>with</a:t>
            </a:r>
            <a:r>
              <a:rPr lang="fr-FR" sz="2000" b="1" dirty="0" smtClean="0"/>
              <a:t> extension </a:t>
            </a:r>
            <a:r>
              <a:rPr lang="fr-FR" sz="2000" b="1" dirty="0" err="1" smtClean="0"/>
              <a:t>workers</a:t>
            </a:r>
            <a:r>
              <a:rPr lang="fr-FR" sz="2000" b="1" dirty="0" smtClean="0"/>
              <a:t> and </a:t>
            </a:r>
            <a:r>
              <a:rPr lang="fr-FR" sz="2000" b="1" dirty="0" err="1" smtClean="0"/>
              <a:t>scientists</a:t>
            </a:r>
            <a:r>
              <a:rPr lang="fr-FR" sz="2000" b="1" dirty="0" smtClean="0"/>
              <a:t>)  </a:t>
            </a:r>
            <a:endParaRPr lang="fr-FR" sz="2000" b="1" dirty="0"/>
          </a:p>
        </p:txBody>
      </p:sp>
    </p:spTree>
    <p:extLst>
      <p:ext uri="{BB962C8B-B14F-4D97-AF65-F5344CB8AC3E}">
        <p14:creationId xmlns:p14="http://schemas.microsoft.com/office/powerpoint/2010/main" val="2677391642"/>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nvPr/>
        </p:nvPicPr>
        <p:blipFill>
          <a:blip r:embed="rId2" cstate="print"/>
          <a:srcRect/>
          <a:stretch>
            <a:fillRect/>
          </a:stretch>
        </p:blipFill>
        <p:spPr bwMode="auto">
          <a:xfrm>
            <a:off x="0" y="1214422"/>
            <a:ext cx="5072066" cy="3503615"/>
          </a:xfrm>
          <a:prstGeom prst="rect">
            <a:avLst/>
          </a:prstGeom>
          <a:noFill/>
          <a:ln w="9525">
            <a:noFill/>
            <a:miter lim="800000"/>
            <a:headEnd/>
            <a:tailEnd/>
          </a:ln>
        </p:spPr>
      </p:pic>
      <p:graphicFrame>
        <p:nvGraphicFramePr>
          <p:cNvPr id="3" name="Tableau 2"/>
          <p:cNvGraphicFramePr>
            <a:graphicFrameLocks noGrp="1"/>
          </p:cNvGraphicFramePr>
          <p:nvPr/>
        </p:nvGraphicFramePr>
        <p:xfrm>
          <a:off x="5143504" y="571480"/>
          <a:ext cx="3214710" cy="5919451"/>
        </p:xfrm>
        <a:graphic>
          <a:graphicData uri="http://schemas.openxmlformats.org/drawingml/2006/table">
            <a:tbl>
              <a:tblPr/>
              <a:tblGrid>
                <a:gridCol w="2361828"/>
                <a:gridCol w="852882"/>
              </a:tblGrid>
              <a:tr h="667992">
                <a:tc>
                  <a:txBody>
                    <a:bodyPr/>
                    <a:lstStyle/>
                    <a:p>
                      <a:pPr algn="l">
                        <a:lnSpc>
                          <a:spcPct val="115000"/>
                        </a:lnSpc>
                        <a:spcAft>
                          <a:spcPts val="1000"/>
                        </a:spcAft>
                      </a:pPr>
                      <a:r>
                        <a:rPr lang="en-US" sz="1800" dirty="0">
                          <a:latin typeface="Arial"/>
                          <a:ea typeface="Times New Roman"/>
                          <a:cs typeface="Arial"/>
                        </a:rPr>
                        <a:t>Predicted years to peak adoption  </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23,1</a:t>
                      </a:r>
                      <a:endParaRPr lang="fr-FR" sz="3200" b="1" dirty="0">
                        <a:latin typeface="Calibri"/>
                        <a:ea typeface="Times New Roman"/>
                        <a:cs typeface="Arial"/>
                      </a:endParaRPr>
                    </a:p>
                  </a:txBody>
                  <a:tcPr marL="6351" marR="6351" marT="0" marB="0">
                    <a:lnL>
                      <a:noFill/>
                    </a:lnL>
                    <a:lnR>
                      <a:noFill/>
                    </a:lnR>
                    <a:lnT>
                      <a:noFill/>
                    </a:lnT>
                    <a:lnB>
                      <a:noFill/>
                    </a:lnB>
                  </a:tcPr>
                </a:tc>
              </a:tr>
              <a:tr h="667992">
                <a:tc>
                  <a:txBody>
                    <a:bodyPr/>
                    <a:lstStyle/>
                    <a:p>
                      <a:pPr algn="l">
                        <a:lnSpc>
                          <a:spcPct val="115000"/>
                        </a:lnSpc>
                        <a:spcAft>
                          <a:spcPts val="1000"/>
                        </a:spcAft>
                      </a:pPr>
                      <a:r>
                        <a:rPr lang="en-US" sz="1800" dirty="0">
                          <a:latin typeface="Arial"/>
                          <a:ea typeface="Times New Roman"/>
                          <a:cs typeface="Arial"/>
                        </a:rPr>
                        <a:t>Predicted peak level of adoption</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94%</a:t>
                      </a:r>
                      <a:endParaRPr lang="fr-FR" sz="3200" b="1" dirty="0">
                        <a:latin typeface="Calibri"/>
                        <a:ea typeface="Times New Roman"/>
                        <a:cs typeface="Arial"/>
                      </a:endParaRPr>
                    </a:p>
                  </a:txBody>
                  <a:tcPr marL="6351" marR="6351" marT="0" marB="0">
                    <a:lnL>
                      <a:noFill/>
                    </a:lnL>
                    <a:lnR>
                      <a:noFill/>
                    </a:lnR>
                    <a:lnT>
                      <a:noFill/>
                    </a:lnT>
                    <a:lnB>
                      <a:noFill/>
                    </a:lnB>
                  </a:tcPr>
                </a:tc>
              </a:tr>
              <a:tr h="1113319">
                <a:tc>
                  <a:txBody>
                    <a:bodyPr/>
                    <a:lstStyle/>
                    <a:p>
                      <a:pPr algn="l">
                        <a:lnSpc>
                          <a:spcPct val="115000"/>
                        </a:lnSpc>
                        <a:spcAft>
                          <a:spcPts val="1000"/>
                        </a:spcAft>
                      </a:pPr>
                      <a:r>
                        <a:rPr lang="en-US" sz="1800" dirty="0">
                          <a:latin typeface="Arial"/>
                          <a:ea typeface="Times New Roman"/>
                          <a:cs typeface="Arial"/>
                        </a:rPr>
                        <a:t>Year innovation first adopted or expected to be adopted</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N/A</a:t>
                      </a:r>
                      <a:endParaRPr lang="fr-FR" sz="3200" b="1" dirty="0">
                        <a:latin typeface="Calibri"/>
                        <a:ea typeface="Times New Roman"/>
                        <a:cs typeface="Arial"/>
                      </a:endParaRPr>
                    </a:p>
                  </a:txBody>
                  <a:tcPr marL="6351" marR="6351" marT="0" marB="0">
                    <a:lnL>
                      <a:noFill/>
                    </a:lnL>
                    <a:lnR>
                      <a:noFill/>
                    </a:lnR>
                    <a:lnT>
                      <a:noFill/>
                    </a:lnT>
                    <a:lnB>
                      <a:noFill/>
                    </a:lnB>
                  </a:tcPr>
                </a:tc>
              </a:tr>
              <a:tr h="890656">
                <a:tc>
                  <a:txBody>
                    <a:bodyPr/>
                    <a:lstStyle/>
                    <a:p>
                      <a:pPr algn="l">
                        <a:lnSpc>
                          <a:spcPct val="115000"/>
                        </a:lnSpc>
                        <a:spcAft>
                          <a:spcPts val="1000"/>
                        </a:spcAft>
                      </a:pPr>
                      <a:r>
                        <a:rPr lang="en-US" sz="1800" dirty="0">
                          <a:latin typeface="Arial"/>
                          <a:ea typeface="Times New Roman"/>
                          <a:cs typeface="Arial"/>
                        </a:rPr>
                        <a:t>Year innovation adoption level measured </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N/A</a:t>
                      </a:r>
                      <a:endParaRPr lang="fr-FR" sz="3200" b="1" dirty="0">
                        <a:latin typeface="Calibri"/>
                        <a:ea typeface="Times New Roman"/>
                        <a:cs typeface="Arial"/>
                      </a:endParaRPr>
                    </a:p>
                  </a:txBody>
                  <a:tcPr marL="6351" marR="6351" marT="0" marB="0">
                    <a:lnL>
                      <a:noFill/>
                    </a:lnL>
                    <a:lnR>
                      <a:noFill/>
                    </a:lnR>
                    <a:lnT>
                      <a:noFill/>
                    </a:lnT>
                    <a:lnB>
                      <a:noFill/>
                    </a:lnB>
                  </a:tcPr>
                </a:tc>
              </a:tr>
              <a:tr h="593770">
                <a:tc>
                  <a:txBody>
                    <a:bodyPr/>
                    <a:lstStyle/>
                    <a:p>
                      <a:pPr algn="l">
                        <a:lnSpc>
                          <a:spcPct val="115000"/>
                        </a:lnSpc>
                        <a:spcAft>
                          <a:spcPts val="1000"/>
                        </a:spcAft>
                      </a:pPr>
                      <a:r>
                        <a:rPr lang="en-US" sz="1800" dirty="0">
                          <a:latin typeface="Arial"/>
                          <a:ea typeface="Times New Roman"/>
                          <a:cs typeface="Arial"/>
                        </a:rPr>
                        <a:t>Adoption level in that year</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N/A</a:t>
                      </a:r>
                      <a:endParaRPr lang="fr-FR" sz="3200" b="1" dirty="0">
                        <a:latin typeface="Calibri"/>
                        <a:ea typeface="Times New Roman"/>
                        <a:cs typeface="Arial"/>
                      </a:endParaRPr>
                    </a:p>
                  </a:txBody>
                  <a:tcPr marL="6351" marR="6351" marT="0" marB="0">
                    <a:lnL>
                      <a:noFill/>
                    </a:lnL>
                    <a:lnR>
                      <a:noFill/>
                    </a:lnR>
                    <a:lnT>
                      <a:noFill/>
                    </a:lnT>
                    <a:lnB>
                      <a:noFill/>
                    </a:lnB>
                  </a:tcPr>
                </a:tc>
              </a:tr>
              <a:tr h="890656">
                <a:tc>
                  <a:txBody>
                    <a:bodyPr/>
                    <a:lstStyle/>
                    <a:p>
                      <a:pPr algn="l">
                        <a:lnSpc>
                          <a:spcPct val="115000"/>
                        </a:lnSpc>
                        <a:spcAft>
                          <a:spcPts val="1000"/>
                        </a:spcAft>
                      </a:pPr>
                      <a:r>
                        <a:rPr lang="en-US" sz="1800" dirty="0">
                          <a:latin typeface="Arial"/>
                          <a:ea typeface="Times New Roman"/>
                          <a:cs typeface="Arial"/>
                        </a:rPr>
                        <a:t>Predicted adoption level in 5 years from start</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18,8%</a:t>
                      </a:r>
                      <a:endParaRPr lang="fr-FR" sz="3200" b="1" dirty="0">
                        <a:latin typeface="Calibri"/>
                        <a:ea typeface="Times New Roman"/>
                        <a:cs typeface="Arial"/>
                      </a:endParaRPr>
                    </a:p>
                  </a:txBody>
                  <a:tcPr marL="6351" marR="6351" marT="0" marB="0">
                    <a:lnL>
                      <a:noFill/>
                    </a:lnL>
                    <a:lnR>
                      <a:noFill/>
                    </a:lnR>
                    <a:lnT>
                      <a:noFill/>
                    </a:lnT>
                    <a:lnB>
                      <a:noFill/>
                    </a:lnB>
                  </a:tcPr>
                </a:tc>
              </a:tr>
              <a:tr h="890656">
                <a:tc>
                  <a:txBody>
                    <a:bodyPr/>
                    <a:lstStyle/>
                    <a:p>
                      <a:pPr algn="l">
                        <a:lnSpc>
                          <a:spcPct val="115000"/>
                        </a:lnSpc>
                        <a:spcAft>
                          <a:spcPts val="1000"/>
                        </a:spcAft>
                      </a:pPr>
                      <a:r>
                        <a:rPr lang="en-US" sz="1800" dirty="0">
                          <a:latin typeface="Arial"/>
                          <a:ea typeface="Times New Roman"/>
                          <a:cs typeface="Arial"/>
                        </a:rPr>
                        <a:t>Predicted adoption level in 10 years from start</a:t>
                      </a:r>
                      <a:endParaRPr lang="fr-FR" sz="2400" dirty="0">
                        <a:latin typeface="Calibri"/>
                        <a:ea typeface="Times New Roman"/>
                        <a:cs typeface="Arial"/>
                      </a:endParaRPr>
                    </a:p>
                  </a:txBody>
                  <a:tcPr marL="6351" marR="6351" marT="0" marB="0">
                    <a:lnL>
                      <a:noFill/>
                    </a:lnL>
                    <a:lnR>
                      <a:noFill/>
                    </a:lnR>
                    <a:lnT>
                      <a:noFill/>
                    </a:lnT>
                    <a:lnB>
                      <a:noFill/>
                    </a:lnB>
                  </a:tcPr>
                </a:tc>
                <a:tc>
                  <a:txBody>
                    <a:bodyPr/>
                    <a:lstStyle/>
                    <a:p>
                      <a:pPr algn="l">
                        <a:lnSpc>
                          <a:spcPct val="115000"/>
                        </a:lnSpc>
                        <a:spcAft>
                          <a:spcPts val="1000"/>
                        </a:spcAft>
                      </a:pPr>
                      <a:r>
                        <a:rPr lang="fr-FR" sz="2400" b="1" dirty="0">
                          <a:latin typeface="Arial"/>
                          <a:ea typeface="Times New Roman"/>
                          <a:cs typeface="Arial"/>
                        </a:rPr>
                        <a:t>64,6%</a:t>
                      </a:r>
                      <a:endParaRPr lang="fr-FR" sz="3200" b="1" dirty="0">
                        <a:latin typeface="Calibri"/>
                        <a:ea typeface="Times New Roman"/>
                        <a:cs typeface="Arial"/>
                      </a:endParaRPr>
                    </a:p>
                  </a:txBody>
                  <a:tcPr marL="6351" marR="6351" marT="0" marB="0">
                    <a:lnL>
                      <a:noFill/>
                    </a:lnL>
                    <a:lnR>
                      <a:noFill/>
                    </a:lnR>
                    <a:lnT>
                      <a:noFill/>
                    </a:lnT>
                    <a:lnB>
                      <a:noFill/>
                    </a:lnB>
                  </a:tcPr>
                </a:tc>
              </a:tr>
            </a:tbl>
          </a:graphicData>
        </a:graphic>
      </p:graphicFrame>
      <p:sp>
        <p:nvSpPr>
          <p:cNvPr id="4" name="ZoneTexte 3"/>
          <p:cNvSpPr txBox="1"/>
          <p:nvPr/>
        </p:nvSpPr>
        <p:spPr>
          <a:xfrm>
            <a:off x="714348" y="5072074"/>
            <a:ext cx="3357586" cy="923330"/>
          </a:xfrm>
          <a:prstGeom prst="rect">
            <a:avLst/>
          </a:prstGeom>
          <a:noFill/>
        </p:spPr>
        <p:txBody>
          <a:bodyPr wrap="square" rtlCol="0">
            <a:spAutoFit/>
          </a:bodyPr>
          <a:lstStyle/>
          <a:p>
            <a:pPr lvl="0"/>
            <a:r>
              <a:rPr lang="en-US" b="1" dirty="0" smtClean="0">
                <a:solidFill>
                  <a:srgbClr val="000000"/>
                </a:solidFill>
                <a:latin typeface="Calibri" pitchFamily="34" charset="0"/>
                <a:ea typeface="Times New Roman" pitchFamily="18" charset="0"/>
                <a:cs typeface="Arial" pitchFamily="34" charset="0"/>
              </a:rPr>
              <a:t>Figure . Adoption level of the conservation agriculture in the community of  </a:t>
            </a:r>
            <a:r>
              <a:rPr lang="fr-FR" b="1" dirty="0" smtClean="0"/>
              <a:t>Ain khadra</a:t>
            </a:r>
            <a:endParaRPr lang="fr-FR" b="1" dirty="0"/>
          </a:p>
        </p:txBody>
      </p:sp>
      <p:sp>
        <p:nvSpPr>
          <p:cNvPr id="5" name="ZoneTexte 4"/>
          <p:cNvSpPr txBox="1"/>
          <p:nvPr/>
        </p:nvSpPr>
        <p:spPr>
          <a:xfrm>
            <a:off x="214282" y="214290"/>
            <a:ext cx="5786478" cy="369332"/>
          </a:xfrm>
          <a:prstGeom prst="rect">
            <a:avLst/>
          </a:prstGeom>
          <a:noFill/>
        </p:spPr>
        <p:txBody>
          <a:bodyPr wrap="square" rtlCol="0">
            <a:spAutoFit/>
          </a:bodyPr>
          <a:lstStyle/>
          <a:p>
            <a:r>
              <a:rPr lang="fr-FR" b="1" dirty="0" err="1" smtClean="0"/>
              <a:t>Deepening</a:t>
            </a:r>
            <a:r>
              <a:rPr lang="fr-FR" b="1" dirty="0" smtClean="0"/>
              <a:t> the adoption </a:t>
            </a:r>
            <a:r>
              <a:rPr lang="fr-FR" b="1" dirty="0" err="1" smtClean="0"/>
              <a:t>level</a:t>
            </a:r>
            <a:r>
              <a:rPr lang="fr-FR" b="1" dirty="0" smtClean="0"/>
              <a:t> in Ain el khadra  </a:t>
            </a:r>
            <a:endParaRPr lang="fr-FR" b="1" dirty="0"/>
          </a:p>
        </p:txBody>
      </p:sp>
    </p:spTree>
    <p:extLst>
      <p:ext uri="{BB962C8B-B14F-4D97-AF65-F5344CB8AC3E}">
        <p14:creationId xmlns:p14="http://schemas.microsoft.com/office/powerpoint/2010/main" val="2245214402"/>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1"/>
          <p:cNvSpPr>
            <a:spLocks noChangeArrowheads="1"/>
          </p:cNvSpPr>
          <p:nvPr/>
        </p:nvSpPr>
        <p:spPr bwMode="auto">
          <a:xfrm>
            <a:off x="543574" y="652472"/>
            <a:ext cx="810039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a:ln>
                  <a:noFill/>
                </a:ln>
                <a:effectLst/>
                <a:ea typeface="Tahoma" panose="020B0604030504040204" pitchFamily="34" charset="0"/>
                <a:cs typeface="Tahoma" panose="020B0604030504040204" pitchFamily="34" charset="0"/>
              </a:rPr>
              <a:t>According to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the farmers and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extension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workers</a:t>
            </a:r>
            <a:r>
              <a:rPr kumimoji="0" lang="en-US" b="0" i="0" u="none" strike="noStrike" cap="none" normalizeH="0" dirty="0" smtClean="0">
                <a:ln>
                  <a:noFill/>
                </a:ln>
                <a:effectLst/>
                <a:ea typeface="Tahoma" panose="020B0604030504040204" pitchFamily="34" charset="0"/>
                <a:cs typeface="Tahoma" panose="020B0604030504040204" pitchFamily="34" charset="0"/>
              </a:rPr>
              <a:t>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and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the researchers of the two</a:t>
            </a:r>
            <a:r>
              <a:rPr kumimoji="0" lang="en-US" b="0" i="0" u="none" strike="noStrike" cap="none" normalizeH="0" dirty="0" smtClean="0">
                <a:ln>
                  <a:noFill/>
                </a:ln>
                <a:effectLst/>
                <a:ea typeface="Tahoma" panose="020B0604030504040204" pitchFamily="34" charset="0"/>
                <a:cs typeface="Tahoma" panose="020B0604030504040204" pitchFamily="34" charset="0"/>
              </a:rPr>
              <a:t>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communities: the factors affecting the adoption of A.C are mainly economic </a:t>
            </a:r>
            <a:r>
              <a:rPr kumimoji="0" lang="en-US" dirty="0" smtClean="0">
                <a:ea typeface="Tahoma" panose="020B0604030504040204" pitchFamily="34" charset="0"/>
                <a:cs typeface="Tahoma" panose="020B0604030504040204" pitchFamily="34" charset="0"/>
              </a:rPr>
              <a:t>constraints</a:t>
            </a:r>
            <a:r>
              <a:rPr kumimoji="0" lang="en-US" b="0" i="0" u="none" strike="noStrike" cap="none" normalizeH="0" baseline="0" dirty="0" smtClean="0">
                <a:ln>
                  <a:noFill/>
                </a:ln>
                <a:effectLst/>
                <a:ea typeface="Tahoma" panose="020B0604030504040204" pitchFamily="34" charset="0"/>
                <a:cs typeface="Tahoma" panose="020B0604030504040204" pitchFamily="34" charset="0"/>
              </a:rPr>
              <a:t> and</a:t>
            </a:r>
            <a:r>
              <a:rPr kumimoji="0" lang="en-US" b="0" i="0" u="none" strike="noStrike" cap="none" normalizeH="0" dirty="0" smtClean="0">
                <a:ln>
                  <a:noFill/>
                </a:ln>
                <a:effectLst/>
                <a:ea typeface="Tahoma" panose="020B0604030504040204" pitchFamily="34" charset="0"/>
                <a:cs typeface="Tahoma" panose="020B0604030504040204" pitchFamily="34" charset="0"/>
              </a:rPr>
              <a:t> in </a:t>
            </a:r>
            <a:r>
              <a:rPr kumimoji="0" lang="en-US" b="0" i="0" u="none" strike="noStrike" cap="none" normalizeH="0" baseline="0" dirty="0" smtClean="0">
                <a:ln>
                  <a:noFill/>
                </a:ln>
                <a:effectLst/>
                <a:ea typeface="Tahoma" panose="020B0604030504040204" pitchFamily="34" charset="0"/>
                <a:cs typeface="Tahoma" panose="020B0604030504040204" pitchFamily="34" charset="0"/>
              </a:rPr>
              <a:t>a lesser extent a technical and environmental constraints. </a:t>
            </a:r>
            <a:endParaRPr kumimoji="0" lang="en-US" b="0" i="0" u="none" strike="noStrike" cap="none" normalizeH="0" baseline="0" dirty="0" smtClean="0">
              <a:ln>
                <a:noFill/>
              </a:ln>
              <a:effectLst/>
              <a:ea typeface="Tahoma" panose="020B0604030504040204" pitchFamily="34" charset="0"/>
              <a:cs typeface="Tahoma" panose="020B0604030504040204"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endParaRPr kumimoji="0" lang="fr-FR" b="0" i="0" u="none" strike="noStrike" cap="none" normalizeH="0" baseline="0" dirty="0" smtClean="0">
              <a:ln>
                <a:noFill/>
              </a:ln>
              <a:effectLst/>
              <a:ea typeface="Tahoma" panose="020B0604030504040204" pitchFamily="34" charset="0"/>
              <a:cs typeface="Tahoma" panose="020B060403050404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effectLst/>
                <a:ea typeface="Tahoma" panose="020B0604030504040204" pitchFamily="34" charset="0"/>
                <a:cs typeface="Tahoma" panose="020B0604030504040204" pitchFamily="34" charset="0"/>
              </a:rPr>
              <a:t>Farmers have a motivation to maximize profit because they have a short term financial issues, and a minority to protect the environment and reduce the risk inherent to the activity. However,  the majority of the group of the two communities considers that training on this technique and its extension is necessary for its rapid adoption.</a:t>
            </a:r>
          </a:p>
        </p:txBody>
      </p:sp>
    </p:spTree>
    <p:extLst>
      <p:ext uri="{BB962C8B-B14F-4D97-AF65-F5344CB8AC3E}">
        <p14:creationId xmlns:p14="http://schemas.microsoft.com/office/powerpoint/2010/main" val="241380004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85720" y="469359"/>
            <a:ext cx="885828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bmk="">
                <a:ln>
                  <a:noFill/>
                </a:ln>
                <a:solidFill>
                  <a:schemeClr val="tx1"/>
                </a:solidFill>
                <a:effectLst/>
                <a:ea typeface="Tahoma" panose="020B0604030504040204" pitchFamily="34" charset="0"/>
                <a:cs typeface="Tahoma" panose="020B0604030504040204" pitchFamily="34" charset="0"/>
              </a:rPr>
              <a:t>Impact of CA</a:t>
            </a:r>
            <a:r>
              <a:rPr kumimoji="0" lang="en-US" b="1" i="0" u="none" strike="noStrike" cap="none" normalizeH="0" dirty="0" smtClean="0" bmk="">
                <a:ln>
                  <a:noFill/>
                </a:ln>
                <a:solidFill>
                  <a:schemeClr val="tx1"/>
                </a:solidFill>
                <a:effectLst/>
                <a:ea typeface="Tahoma" panose="020B0604030504040204" pitchFamily="34" charset="0"/>
                <a:cs typeface="Tahoma" panose="020B0604030504040204" pitchFamily="34" charset="0"/>
              </a:rPr>
              <a:t> on women work</a:t>
            </a:r>
            <a:endParaRPr kumimoji="0" lang="fr-FR" b="0" i="0" u="none" strike="noStrike" cap="none" normalizeH="0" baseline="0" dirty="0" smtClean="0">
              <a:ln>
                <a:noFill/>
              </a:ln>
              <a:solidFill>
                <a:schemeClr val="tx1"/>
              </a:solidFill>
              <a:effectLst/>
              <a:ea typeface="Tahoma" panose="020B0604030504040204" pitchFamily="34" charset="0"/>
              <a:cs typeface="Tahoma" panose="020B0604030504040204" pitchFamily="34" charset="0"/>
            </a:endParaRPr>
          </a:p>
        </p:txBody>
      </p:sp>
      <p:sp>
        <p:nvSpPr>
          <p:cNvPr id="6" name="ZoneTexte 5"/>
          <p:cNvSpPr txBox="1"/>
          <p:nvPr/>
        </p:nvSpPr>
        <p:spPr>
          <a:xfrm>
            <a:off x="357158" y="2714620"/>
            <a:ext cx="8501122" cy="461665"/>
          </a:xfrm>
          <a:prstGeom prst="rect">
            <a:avLst/>
          </a:prstGeom>
          <a:noFill/>
        </p:spPr>
        <p:txBody>
          <a:bodyPr wrap="square" rtlCol="0">
            <a:spAutoFit/>
          </a:bodyPr>
          <a:lstStyle/>
          <a:p>
            <a:endParaRPr lang="fr-FR" dirty="0"/>
          </a:p>
        </p:txBody>
      </p:sp>
      <p:sp>
        <p:nvSpPr>
          <p:cNvPr id="10" name="ZoneTexte 9"/>
          <p:cNvSpPr txBox="1"/>
          <p:nvPr/>
        </p:nvSpPr>
        <p:spPr>
          <a:xfrm>
            <a:off x="357158" y="1571612"/>
            <a:ext cx="8286808" cy="1938992"/>
          </a:xfrm>
          <a:prstGeom prst="rect">
            <a:avLst/>
          </a:prstGeom>
          <a:noFill/>
        </p:spPr>
        <p:txBody>
          <a:bodyPr wrap="square" rtlCol="0">
            <a:spAutoFit/>
          </a:bodyPr>
          <a:lstStyle/>
          <a:p>
            <a:r>
              <a:rPr lang="en-US" dirty="0" smtClean="0"/>
              <a:t>In the wilaya of </a:t>
            </a:r>
            <a:r>
              <a:rPr lang="en-US" dirty="0" err="1" smtClean="0"/>
              <a:t>M'sila</a:t>
            </a:r>
            <a:r>
              <a:rPr lang="en-US" dirty="0" smtClean="0"/>
              <a:t> unlike other women living in rural areas of Algeria, and given the mentality of people living in pastoral areas the work of women in the plots is limited to certain activities  like livestock as food supply of sheep,  or cleanings stables  </a:t>
            </a:r>
            <a:endParaRPr lang="fr-FR" dirty="0"/>
          </a:p>
        </p:txBody>
      </p:sp>
      <p:sp>
        <p:nvSpPr>
          <p:cNvPr id="11" name="ZoneTexte 10"/>
          <p:cNvSpPr txBox="1"/>
          <p:nvPr/>
        </p:nvSpPr>
        <p:spPr>
          <a:xfrm>
            <a:off x="428596" y="3857628"/>
            <a:ext cx="8358246" cy="1938992"/>
          </a:xfrm>
          <a:prstGeom prst="rect">
            <a:avLst/>
          </a:prstGeom>
          <a:noFill/>
        </p:spPr>
        <p:txBody>
          <a:bodyPr wrap="square" rtlCol="0">
            <a:spAutoFit/>
          </a:bodyPr>
          <a:lstStyle/>
          <a:p>
            <a:r>
              <a:rPr lang="en-US" dirty="0" smtClean="0"/>
              <a:t>To know the activities that are supported by women in the project area and the distribution   labor interviews were held with extension agents. Given the difficulty to hold focus groups with women such the remoteness of farms and the difficulty of the displacements.</a:t>
            </a:r>
            <a:endParaRPr lang="fr-FR" dirty="0"/>
          </a:p>
        </p:txBody>
      </p:sp>
    </p:spTree>
    <p:extLst>
      <p:ext uri="{BB962C8B-B14F-4D97-AF65-F5344CB8AC3E}">
        <p14:creationId xmlns:p14="http://schemas.microsoft.com/office/powerpoint/2010/main" val="1653053845"/>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7" name="Picture 3"/>
          <p:cNvPicPr>
            <a:picLocks noChangeAspect="1" noChangeArrowheads="1"/>
          </p:cNvPicPr>
          <p:nvPr/>
        </p:nvPicPr>
        <p:blipFill>
          <a:blip r:embed="rId2"/>
          <a:srcRect/>
          <a:stretch>
            <a:fillRect/>
          </a:stretch>
        </p:blipFill>
        <p:spPr bwMode="auto">
          <a:xfrm>
            <a:off x="69850" y="552450"/>
            <a:ext cx="9002713" cy="5759450"/>
          </a:xfrm>
          <a:prstGeom prst="rect">
            <a:avLst/>
          </a:prstGeom>
          <a:noFill/>
          <a:ln w="9525">
            <a:noFill/>
            <a:miter lim="800000"/>
            <a:headEnd/>
            <a:tailEnd/>
          </a:ln>
          <a:effectLst/>
        </p:spPr>
      </p:pic>
      <p:sp>
        <p:nvSpPr>
          <p:cNvPr id="159748" name="Rectangle 4"/>
          <p:cNvSpPr>
            <a:spLocks noChangeArrowheads="1"/>
          </p:cNvSpPr>
          <p:nvPr/>
        </p:nvSpPr>
        <p:spPr bwMode="auto">
          <a:xfrm>
            <a:off x="657410" y="185718"/>
            <a:ext cx="7827592"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Seasonal </a:t>
            </a:r>
            <a:r>
              <a:rPr kumimoji="0" lang="en-US" sz="2000" b="1" i="0" u="none" strike="noStrike" cap="none" normalizeH="0" baseline="0" dirty="0" smtClean="0">
                <a:ln>
                  <a:noFill/>
                </a:ln>
                <a:solidFill>
                  <a:schemeClr val="tx1"/>
                </a:solidFill>
                <a:effectLst/>
                <a:latin typeface="Calibri" pitchFamily="34" charset="0"/>
                <a:ea typeface="Times New Roman" pitchFamily="18" charset="0"/>
                <a:cs typeface="Arial" pitchFamily="34" charset="0"/>
              </a:rPr>
              <a:t>calendar of women activities in Ain El Khadra and O.Mansour</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2" name="ZoneTexte 1"/>
          <p:cNvSpPr txBox="1"/>
          <p:nvPr/>
        </p:nvSpPr>
        <p:spPr>
          <a:xfrm>
            <a:off x="5292080" y="3284984"/>
            <a:ext cx="432048" cy="461665"/>
          </a:xfrm>
          <a:prstGeom prst="rect">
            <a:avLst/>
          </a:prstGeom>
          <a:noFill/>
        </p:spPr>
        <p:txBody>
          <a:bodyPr wrap="square" rtlCol="0">
            <a:spAutoFit/>
          </a:bodyPr>
          <a:lstStyle/>
          <a:p>
            <a:endParaRPr lang="fr-FR" dirty="0"/>
          </a:p>
        </p:txBody>
      </p:sp>
    </p:spTree>
    <p:extLst>
      <p:ext uri="{BB962C8B-B14F-4D97-AF65-F5344CB8AC3E}">
        <p14:creationId xmlns:p14="http://schemas.microsoft.com/office/powerpoint/2010/main" val="3945838184"/>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2875454605"/>
              </p:ext>
            </p:extLst>
          </p:nvPr>
        </p:nvGraphicFramePr>
        <p:xfrm>
          <a:off x="1187450" y="1844675"/>
          <a:ext cx="7467600" cy="2305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603802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pPr eaLnBrk="1" fontAlgn="auto" hangingPunct="1">
              <a:spcAft>
                <a:spcPts val="0"/>
              </a:spcAft>
              <a:defRPr/>
            </a:pPr>
            <a:r>
              <a:rPr lang="fr-FR" sz="2800" dirty="0" err="1" smtClean="0">
                <a:solidFill>
                  <a:srgbClr val="92D050"/>
                </a:solidFill>
                <a:effectLst/>
                <a:latin typeface="Arial" panose="020B0604020202020204" pitchFamily="34" charset="0"/>
                <a:cs typeface="Arial" panose="020B0604020202020204" pitchFamily="34" charset="0"/>
              </a:rPr>
              <a:t>Localization</a:t>
            </a:r>
            <a:r>
              <a:rPr lang="fr-FR" sz="2800" dirty="0" smtClean="0">
                <a:solidFill>
                  <a:srgbClr val="92D050"/>
                </a:solidFill>
                <a:effectLst/>
                <a:latin typeface="Arial" panose="020B0604020202020204" pitchFamily="34" charset="0"/>
                <a:cs typeface="Arial" panose="020B0604020202020204" pitchFamily="34" charset="0"/>
              </a:rPr>
              <a:t> of the </a:t>
            </a:r>
            <a:r>
              <a:rPr lang="fr-FR" sz="2800" dirty="0" err="1" smtClean="0">
                <a:solidFill>
                  <a:srgbClr val="92D050"/>
                </a:solidFill>
                <a:effectLst/>
                <a:latin typeface="Arial" panose="020B0604020202020204" pitchFamily="34" charset="0"/>
                <a:cs typeface="Arial" panose="020B0604020202020204" pitchFamily="34" charset="0"/>
              </a:rPr>
              <a:t>project</a:t>
            </a:r>
            <a:r>
              <a:rPr lang="fr-FR" sz="2800" dirty="0" smtClean="0">
                <a:solidFill>
                  <a:srgbClr val="92D050"/>
                </a:solidFill>
                <a:effectLst/>
                <a:latin typeface="Arial" panose="020B0604020202020204" pitchFamily="34" charset="0"/>
                <a:cs typeface="Arial" panose="020B0604020202020204" pitchFamily="34" charset="0"/>
              </a:rPr>
              <a:t> </a:t>
            </a:r>
            <a:r>
              <a:rPr lang="fr-FR" sz="2800" dirty="0" smtClean="0">
                <a:solidFill>
                  <a:srgbClr val="92D050"/>
                </a:solidFill>
                <a:effectLst/>
                <a:latin typeface="Arial" panose="020B0604020202020204" pitchFamily="34" charset="0"/>
                <a:cs typeface="Arial" panose="020B0604020202020204" pitchFamily="34" charset="0"/>
              </a:rPr>
              <a:t> area</a:t>
            </a:r>
            <a:endParaRPr lang="fr-FR" sz="2800" dirty="0">
              <a:solidFill>
                <a:srgbClr val="92D050"/>
              </a:solidFill>
              <a:effectLst/>
              <a:latin typeface="Arial" panose="020B0604020202020204" pitchFamily="34" charset="0"/>
              <a:cs typeface="Arial" panose="020B0604020202020204" pitchFamily="34" charset="0"/>
            </a:endParaRPr>
          </a:p>
        </p:txBody>
      </p:sp>
      <p:sp>
        <p:nvSpPr>
          <p:cNvPr id="2" name="ZoneTexte 1"/>
          <p:cNvSpPr txBox="1"/>
          <p:nvPr/>
        </p:nvSpPr>
        <p:spPr>
          <a:xfrm>
            <a:off x="593720" y="1047905"/>
            <a:ext cx="8082735" cy="461665"/>
          </a:xfrm>
          <a:prstGeom prst="rect">
            <a:avLst/>
          </a:prstGeom>
          <a:noFill/>
        </p:spPr>
        <p:txBody>
          <a:bodyPr wrap="square" rtlCol="0">
            <a:spAutoFit/>
          </a:bodyPr>
          <a:lstStyle/>
          <a:p>
            <a:pPr fontAlgn="base">
              <a:spcBef>
                <a:spcPct val="0"/>
              </a:spcBef>
              <a:spcAft>
                <a:spcPct val="0"/>
              </a:spcAft>
            </a:pPr>
            <a:r>
              <a:rPr kumimoji="1" lang="fr-FR" sz="2400" dirty="0">
                <a:solidFill>
                  <a:prstClr val="black"/>
                </a:solidFill>
                <a:cs typeface="Arial" pitchFamily="34" charset="0"/>
              </a:rPr>
              <a:t>3 trials </a:t>
            </a:r>
            <a:r>
              <a:rPr kumimoji="1" lang="fr-FR" sz="2400" dirty="0" err="1">
                <a:solidFill>
                  <a:prstClr val="black"/>
                </a:solidFill>
                <a:cs typeface="Arial" pitchFamily="34" charset="0"/>
              </a:rPr>
              <a:t>were</a:t>
            </a:r>
            <a:r>
              <a:rPr kumimoji="1" lang="fr-FR" sz="2400" dirty="0">
                <a:solidFill>
                  <a:prstClr val="black"/>
                </a:solidFill>
                <a:cs typeface="Arial" pitchFamily="34" charset="0"/>
              </a:rPr>
              <a:t> </a:t>
            </a:r>
            <a:r>
              <a:rPr kumimoji="1" lang="fr-FR" sz="2400" dirty="0" err="1">
                <a:solidFill>
                  <a:prstClr val="black"/>
                </a:solidFill>
                <a:cs typeface="Arial" pitchFamily="34" charset="0"/>
              </a:rPr>
              <a:t>implemented</a:t>
            </a:r>
            <a:r>
              <a:rPr kumimoji="1" lang="fr-FR" sz="2400" dirty="0">
                <a:solidFill>
                  <a:prstClr val="black"/>
                </a:solidFill>
                <a:cs typeface="Arial" pitchFamily="34" charset="0"/>
              </a:rPr>
              <a:t> in Sétif</a:t>
            </a:r>
          </a:p>
        </p:txBody>
      </p:sp>
      <p:pic>
        <p:nvPicPr>
          <p:cNvPr id="5" name="Image 4" descr="F:\Mise en place\carte\setif.jpg"/>
          <p:cNvPicPr/>
          <p:nvPr/>
        </p:nvPicPr>
        <p:blipFill>
          <a:blip r:embed="rId3"/>
          <a:srcRect/>
          <a:stretch>
            <a:fillRect/>
          </a:stretch>
        </p:blipFill>
        <p:spPr bwMode="auto">
          <a:xfrm>
            <a:off x="1285852" y="1785926"/>
            <a:ext cx="7245930" cy="4482807"/>
          </a:xfrm>
          <a:prstGeom prst="rect">
            <a:avLst/>
          </a:prstGeom>
          <a:noFill/>
          <a:ln w="9525">
            <a:solidFill>
              <a:schemeClr val="tx1"/>
            </a:solidFill>
            <a:miter lim="800000"/>
            <a:headEnd/>
            <a:tailEnd/>
          </a:ln>
        </p:spPr>
      </p:pic>
      <p:sp>
        <p:nvSpPr>
          <p:cNvPr id="6" name="Triangle isocèle 5"/>
          <p:cNvSpPr/>
          <p:nvPr/>
        </p:nvSpPr>
        <p:spPr>
          <a:xfrm>
            <a:off x="2051720" y="4437112"/>
            <a:ext cx="90000" cy="9720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kumimoji="1" lang="fr-FR" sz="2400">
              <a:solidFill>
                <a:prstClr val="white"/>
              </a:solidFill>
            </a:endParaRPr>
          </a:p>
        </p:txBody>
      </p:sp>
    </p:spTree>
    <p:extLst>
      <p:ext uri="{BB962C8B-B14F-4D97-AF65-F5344CB8AC3E}">
        <p14:creationId xmlns:p14="http://schemas.microsoft.com/office/powerpoint/2010/main" val="342297409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a:solidFill>
                  <a:srgbClr val="92D050"/>
                </a:solidFill>
                <a:effectLst/>
                <a:latin typeface="Arial" panose="020B0604020202020204" pitchFamily="34" charset="0"/>
                <a:cs typeface="Arial" panose="020B0604020202020204" pitchFamily="34" charset="0"/>
              </a:rPr>
              <a:t>CLCA</a:t>
            </a:r>
            <a:r>
              <a:rPr lang="fr-FR" sz="2800" dirty="0">
                <a:solidFill>
                  <a:srgbClr val="92D050"/>
                </a:solidFill>
                <a:effectLst/>
                <a:latin typeface="Arial" panose="020B0604020202020204" pitchFamily="34" charset="0"/>
                <a:cs typeface="Arial" panose="020B0604020202020204" pitchFamily="34" charset="0"/>
              </a:rPr>
              <a:t>  sites in Sétif</a:t>
            </a:r>
            <a:endParaRPr lang="fr-FR" sz="2800" dirty="0">
              <a:solidFill>
                <a:srgbClr val="92D050"/>
              </a:solidFill>
              <a:effectLst/>
              <a:latin typeface="Arial" panose="020B0604020202020204" pitchFamily="34" charset="0"/>
              <a:cs typeface="Arial" panose="020B0604020202020204" pitchFamily="34" charset="0"/>
            </a:endParaRPr>
          </a:p>
        </p:txBody>
      </p:sp>
      <p:sp>
        <p:nvSpPr>
          <p:cNvPr id="20481" name="Rectangle 1"/>
          <p:cNvSpPr>
            <a:spLocks noChangeArrowheads="1"/>
          </p:cNvSpPr>
          <p:nvPr/>
        </p:nvSpPr>
        <p:spPr bwMode="auto">
          <a:xfrm>
            <a:off x="2101483" y="1075095"/>
            <a:ext cx="4264309"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1" fontAlgn="base">
              <a:spcBef>
                <a:spcPct val="0"/>
              </a:spcBef>
              <a:spcAft>
                <a:spcPct val="0"/>
              </a:spcAft>
            </a:pPr>
            <a:r>
              <a:rPr lang="en-US" sz="2400" b="1" dirty="0">
                <a:solidFill>
                  <a:srgbClr val="000000"/>
                </a:solidFill>
                <a:latin typeface="Tahoma" pitchFamily="34" charset="0"/>
                <a:ea typeface="Tahoma" panose="020B0604030504040204" pitchFamily="34" charset="0"/>
                <a:cs typeface="Tahoma" panose="020B0604030504040204" pitchFamily="34" charset="0"/>
              </a:rPr>
              <a:t>Experiment site in </a:t>
            </a:r>
            <a:r>
              <a:rPr lang="en-US" sz="2400" b="1" dirty="0" err="1">
                <a:solidFill>
                  <a:srgbClr val="000000"/>
                </a:solidFill>
                <a:latin typeface="Tahoma" pitchFamily="34" charset="0"/>
                <a:ea typeface="Tahoma" panose="020B0604030504040204" pitchFamily="34" charset="0"/>
                <a:cs typeface="Tahoma" panose="020B0604030504040204" pitchFamily="34" charset="0"/>
              </a:rPr>
              <a:t>Sétif</a:t>
            </a:r>
            <a:endParaRPr lang="en-US" sz="2400" dirty="0">
              <a:solidFill>
                <a:prstClr val="black"/>
              </a:solidFill>
              <a:latin typeface="Tahoma" pitchFamily="34" charset="0"/>
              <a:ea typeface="Tahoma" panose="020B0604030504040204" pitchFamily="34" charset="0"/>
              <a:cs typeface="Tahoma" panose="020B0604030504040204" pitchFamily="34" charset="0"/>
            </a:endParaRPr>
          </a:p>
        </p:txBody>
      </p:sp>
      <p:graphicFrame>
        <p:nvGraphicFramePr>
          <p:cNvPr id="2" name="Tableau 1"/>
          <p:cNvGraphicFramePr>
            <a:graphicFrameLocks noGrp="1"/>
          </p:cNvGraphicFramePr>
          <p:nvPr>
            <p:extLst>
              <p:ext uri="{D42A27DB-BD31-4B8C-83A1-F6EECF244321}">
                <p14:modId xmlns:p14="http://schemas.microsoft.com/office/powerpoint/2010/main" val="1220074670"/>
              </p:ext>
            </p:extLst>
          </p:nvPr>
        </p:nvGraphicFramePr>
        <p:xfrm>
          <a:off x="755576" y="1772816"/>
          <a:ext cx="7920880" cy="3919200"/>
        </p:xfrm>
        <a:graphic>
          <a:graphicData uri="http://schemas.openxmlformats.org/drawingml/2006/table">
            <a:tbl>
              <a:tblPr>
                <a:tableStyleId>{3C2FFA5D-87B4-456A-9821-1D502468CF0F}</a:tableStyleId>
              </a:tblPr>
              <a:tblGrid>
                <a:gridCol w="1510671"/>
                <a:gridCol w="2594366"/>
                <a:gridCol w="935523"/>
                <a:gridCol w="1085418"/>
                <a:gridCol w="1794902"/>
              </a:tblGrid>
              <a:tr h="839626">
                <a:tc>
                  <a:txBody>
                    <a:bodyPr/>
                    <a:lstStyle/>
                    <a:p>
                      <a:pPr algn="ctr" fontAlgn="ctr"/>
                      <a:r>
                        <a:rPr lang="fr-FR" sz="1800" u="none" strike="noStrike" dirty="0">
                          <a:effectLst/>
                        </a:rPr>
                        <a:t>Site</a:t>
                      </a:r>
                      <a:endParaRPr lang="fr-FR" sz="1800" b="1"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dirty="0" err="1">
                          <a:effectLst/>
                        </a:rPr>
                        <a:t>Activities</a:t>
                      </a:r>
                      <a:endParaRPr lang="fr-FR" sz="1800" b="1"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dirty="0">
                          <a:effectLst/>
                        </a:rPr>
                        <a:t>Area (ha)</a:t>
                      </a:r>
                      <a:endParaRPr lang="fr-FR" sz="1800" b="1"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dirty="0" err="1">
                          <a:effectLst/>
                        </a:rPr>
                        <a:t>Species</a:t>
                      </a:r>
                      <a:endParaRPr lang="fr-FR" sz="1800" b="1"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dirty="0" smtClean="0">
                          <a:effectLst/>
                        </a:rPr>
                        <a:t>Date of </a:t>
                      </a:r>
                      <a:r>
                        <a:rPr lang="fr-FR" sz="1800" u="none" strike="noStrike" dirty="0" err="1" smtClean="0">
                          <a:effectLst/>
                        </a:rPr>
                        <a:t>sowing</a:t>
                      </a:r>
                      <a:endParaRPr lang="fr-FR" sz="1800" b="1" i="0" u="none" strike="noStrike" dirty="0">
                        <a:solidFill>
                          <a:srgbClr val="000000"/>
                        </a:solidFill>
                        <a:effectLst/>
                        <a:latin typeface="+mn-lt"/>
                      </a:endParaRPr>
                    </a:p>
                  </a:txBody>
                  <a:tcPr marL="9525" marR="9525" marT="9525" marB="0" anchor="ctr"/>
                </a:tc>
              </a:tr>
              <a:tr h="419813">
                <a:tc rowSpan="4">
                  <a:txBody>
                    <a:bodyPr/>
                    <a:lstStyle/>
                    <a:p>
                      <a:pPr algn="l" fontAlgn="ctr"/>
                      <a:r>
                        <a:rPr lang="fr-FR" sz="1800" u="none" strike="noStrike">
                          <a:effectLst/>
                        </a:rPr>
                        <a:t>On Station (R'mada)</a:t>
                      </a:r>
                      <a:endParaRPr lang="fr-FR" sz="1800" b="1" i="0" u="none" strike="noStrike">
                        <a:solidFill>
                          <a:srgbClr val="000000"/>
                        </a:solidFill>
                        <a:effectLst/>
                        <a:latin typeface="+mn-lt"/>
                      </a:endParaRPr>
                    </a:p>
                  </a:txBody>
                  <a:tcPr marL="9525" marR="9525" marT="9525" marB="0" anchor="ctr"/>
                </a:tc>
                <a:tc rowSpan="4">
                  <a:txBody>
                    <a:bodyPr/>
                    <a:lstStyle/>
                    <a:p>
                      <a:pPr algn="l" fontAlgn="ctr"/>
                      <a:r>
                        <a:rPr lang="fr-FR" sz="1800" u="none" strike="noStrike" dirty="0" err="1">
                          <a:effectLst/>
                        </a:rPr>
                        <a:t>Alley</a:t>
                      </a:r>
                      <a:r>
                        <a:rPr lang="fr-FR" sz="1800" u="none" strike="noStrike" dirty="0">
                          <a:effectLst/>
                        </a:rPr>
                        <a:t> </a:t>
                      </a:r>
                      <a:r>
                        <a:rPr lang="fr-FR" sz="1800" u="none" strike="noStrike" dirty="0" err="1">
                          <a:effectLst/>
                        </a:rPr>
                        <a:t>cropping</a:t>
                      </a:r>
                      <a:endParaRPr lang="fr-FR" sz="1800" b="1"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a:effectLst/>
                        </a:rPr>
                        <a:t>1</a:t>
                      </a:r>
                      <a:endParaRPr lang="fr-FR" sz="1800" b="0" i="0" u="none" strike="noStrike">
                        <a:solidFill>
                          <a:srgbClr val="000000"/>
                        </a:solidFill>
                        <a:effectLst/>
                        <a:latin typeface="+mn-lt"/>
                      </a:endParaRPr>
                    </a:p>
                  </a:txBody>
                  <a:tcPr marL="9525" marR="9525" marT="9525" marB="0" anchor="ctr"/>
                </a:tc>
                <a:tc>
                  <a:txBody>
                    <a:bodyPr/>
                    <a:lstStyle/>
                    <a:p>
                      <a:pPr algn="l" fontAlgn="b"/>
                      <a:r>
                        <a:rPr lang="fr-FR" sz="1800" u="none" strike="noStrike" dirty="0">
                          <a:effectLst/>
                        </a:rPr>
                        <a:t>Triticale</a:t>
                      </a:r>
                      <a:endParaRPr lang="fr-FR" sz="1800" b="0" i="0" u="none" strike="noStrike" dirty="0">
                        <a:solidFill>
                          <a:srgbClr val="000000"/>
                        </a:solidFill>
                        <a:effectLst/>
                        <a:latin typeface="+mn-lt"/>
                      </a:endParaRPr>
                    </a:p>
                  </a:txBody>
                  <a:tcPr marL="9525" marR="9525" marT="9525" marB="0" anchor="b"/>
                </a:tc>
                <a:tc>
                  <a:txBody>
                    <a:bodyPr/>
                    <a:lstStyle/>
                    <a:p>
                      <a:pPr algn="ctr" fontAlgn="ctr"/>
                      <a:r>
                        <a:rPr lang="fr-FR" sz="1800" u="none" strike="noStrike" dirty="0">
                          <a:effectLst/>
                        </a:rPr>
                        <a:t>16/11/2015</a:t>
                      </a:r>
                      <a:endParaRPr lang="fr-FR" sz="1800" b="0" i="0" u="none" strike="noStrike" dirty="0">
                        <a:solidFill>
                          <a:srgbClr val="000000"/>
                        </a:solidFill>
                        <a:effectLst/>
                        <a:latin typeface="Calibri"/>
                      </a:endParaRPr>
                    </a:p>
                  </a:txBody>
                  <a:tcPr marL="9525" marR="9525" marT="9525" marB="0" anchor="ctr"/>
                </a:tc>
              </a:tr>
              <a:tr h="419813">
                <a:tc vMerge="1">
                  <a:txBody>
                    <a:bodyPr/>
                    <a:lstStyle/>
                    <a:p>
                      <a:endParaRPr lang="fr-FR"/>
                    </a:p>
                  </a:txBody>
                  <a:tcPr/>
                </a:tc>
                <a:tc vMerge="1">
                  <a:txBody>
                    <a:bodyPr/>
                    <a:lstStyle/>
                    <a:p>
                      <a:endParaRPr lang="fr-FR"/>
                    </a:p>
                  </a:txBody>
                  <a:tcPr/>
                </a:tc>
                <a:tc>
                  <a:txBody>
                    <a:bodyPr/>
                    <a:lstStyle/>
                    <a:p>
                      <a:pPr algn="ctr" fontAlgn="ctr"/>
                      <a:r>
                        <a:rPr lang="fr-FR" sz="1800" u="none" strike="noStrike" dirty="0">
                          <a:effectLst/>
                        </a:rPr>
                        <a:t>1</a:t>
                      </a:r>
                      <a:endParaRPr lang="fr-FR" sz="1800" b="0" i="0" u="none" strike="noStrike" dirty="0">
                        <a:solidFill>
                          <a:srgbClr val="000000"/>
                        </a:solidFill>
                        <a:effectLst/>
                        <a:latin typeface="+mn-lt"/>
                      </a:endParaRPr>
                    </a:p>
                  </a:txBody>
                  <a:tcPr marL="9525" marR="9525" marT="9525" marB="0" anchor="ctr"/>
                </a:tc>
                <a:tc>
                  <a:txBody>
                    <a:bodyPr/>
                    <a:lstStyle/>
                    <a:p>
                      <a:pPr algn="l" fontAlgn="b"/>
                      <a:r>
                        <a:rPr lang="fr-FR" sz="1800" u="none" strike="noStrike">
                          <a:effectLst/>
                        </a:rPr>
                        <a:t>Pea</a:t>
                      </a:r>
                      <a:endParaRPr lang="fr-FR" sz="1800" b="0" i="0" u="none" strike="noStrike">
                        <a:solidFill>
                          <a:srgbClr val="000000"/>
                        </a:solidFill>
                        <a:effectLst/>
                        <a:latin typeface="+mn-lt"/>
                      </a:endParaRPr>
                    </a:p>
                  </a:txBody>
                  <a:tcPr marL="9525" marR="9525" marT="9525" marB="0" anchor="b"/>
                </a:tc>
                <a:tc>
                  <a:txBody>
                    <a:bodyPr/>
                    <a:lstStyle/>
                    <a:p>
                      <a:pPr algn="ctr" fontAlgn="ctr"/>
                      <a:r>
                        <a:rPr lang="fr-FR" sz="1800" u="none" strike="noStrike" dirty="0">
                          <a:effectLst/>
                        </a:rPr>
                        <a:t>16/11/2015</a:t>
                      </a:r>
                      <a:endParaRPr lang="fr-FR" sz="1800" b="0" i="0" u="none" strike="noStrike" dirty="0">
                        <a:solidFill>
                          <a:srgbClr val="000000"/>
                        </a:solidFill>
                        <a:effectLst/>
                        <a:latin typeface="Calibri"/>
                      </a:endParaRPr>
                    </a:p>
                  </a:txBody>
                  <a:tcPr marL="9525" marR="9525" marT="9525" marB="0" anchor="ctr"/>
                </a:tc>
              </a:tr>
              <a:tr h="419813">
                <a:tc vMerge="1">
                  <a:txBody>
                    <a:bodyPr/>
                    <a:lstStyle/>
                    <a:p>
                      <a:endParaRPr lang="fr-FR"/>
                    </a:p>
                  </a:txBody>
                  <a:tcPr/>
                </a:tc>
                <a:tc vMerge="1">
                  <a:txBody>
                    <a:bodyPr/>
                    <a:lstStyle/>
                    <a:p>
                      <a:endParaRPr lang="fr-FR"/>
                    </a:p>
                  </a:txBody>
                  <a:tcPr/>
                </a:tc>
                <a:tc>
                  <a:txBody>
                    <a:bodyPr/>
                    <a:lstStyle/>
                    <a:p>
                      <a:pPr algn="ctr" fontAlgn="ctr"/>
                      <a:r>
                        <a:rPr lang="fr-FR" sz="1800" u="none" strike="noStrike">
                          <a:effectLst/>
                        </a:rPr>
                        <a:t>1</a:t>
                      </a:r>
                      <a:endParaRPr lang="fr-FR" sz="1800" b="0" i="0" u="none" strike="noStrike">
                        <a:solidFill>
                          <a:srgbClr val="000000"/>
                        </a:solidFill>
                        <a:effectLst/>
                        <a:latin typeface="+mn-lt"/>
                      </a:endParaRPr>
                    </a:p>
                  </a:txBody>
                  <a:tcPr marL="9525" marR="9525" marT="9525" marB="0" anchor="ctr"/>
                </a:tc>
                <a:tc>
                  <a:txBody>
                    <a:bodyPr/>
                    <a:lstStyle/>
                    <a:p>
                      <a:pPr algn="l" fontAlgn="b"/>
                      <a:r>
                        <a:rPr lang="fr-FR" sz="1800" u="none" strike="noStrike" dirty="0" err="1">
                          <a:effectLst/>
                        </a:rPr>
                        <a:t>wheat</a:t>
                      </a:r>
                      <a:endParaRPr lang="fr-FR" sz="1800" b="0" i="0" u="none" strike="noStrike" dirty="0">
                        <a:solidFill>
                          <a:srgbClr val="000000"/>
                        </a:solidFill>
                        <a:effectLst/>
                        <a:latin typeface="+mn-lt"/>
                      </a:endParaRPr>
                    </a:p>
                  </a:txBody>
                  <a:tcPr marL="9525" marR="9525" marT="9525" marB="0" anchor="b"/>
                </a:tc>
                <a:tc>
                  <a:txBody>
                    <a:bodyPr/>
                    <a:lstStyle/>
                    <a:p>
                      <a:pPr algn="ctr" fontAlgn="ctr"/>
                      <a:r>
                        <a:rPr lang="fr-FR" sz="1800" u="none" strike="noStrike" dirty="0">
                          <a:effectLst/>
                        </a:rPr>
                        <a:t>16/11/2015</a:t>
                      </a:r>
                      <a:endParaRPr lang="fr-FR" sz="1800" b="0" i="0" u="none" strike="noStrike" dirty="0">
                        <a:solidFill>
                          <a:srgbClr val="000000"/>
                        </a:solidFill>
                        <a:effectLst/>
                        <a:latin typeface="Calibri"/>
                      </a:endParaRPr>
                    </a:p>
                  </a:txBody>
                  <a:tcPr marL="9525" marR="9525" marT="9525" marB="0" anchor="ctr"/>
                </a:tc>
              </a:tr>
              <a:tr h="419813">
                <a:tc vMerge="1">
                  <a:txBody>
                    <a:bodyPr/>
                    <a:lstStyle/>
                    <a:p>
                      <a:endParaRPr lang="fr-FR"/>
                    </a:p>
                  </a:txBody>
                  <a:tcPr/>
                </a:tc>
                <a:tc vMerge="1">
                  <a:txBody>
                    <a:bodyPr/>
                    <a:lstStyle/>
                    <a:p>
                      <a:endParaRPr lang="fr-FR"/>
                    </a:p>
                  </a:txBody>
                  <a:tcPr/>
                </a:tc>
                <a:tc>
                  <a:txBody>
                    <a:bodyPr/>
                    <a:lstStyle/>
                    <a:p>
                      <a:pPr algn="ctr" fontAlgn="ctr"/>
                      <a:r>
                        <a:rPr lang="fr-FR" sz="1800" u="none" strike="noStrike">
                          <a:effectLst/>
                        </a:rPr>
                        <a:t>1</a:t>
                      </a:r>
                      <a:endParaRPr lang="fr-FR" sz="1800" b="0" i="0" u="none" strike="noStrike">
                        <a:solidFill>
                          <a:srgbClr val="000000"/>
                        </a:solidFill>
                        <a:effectLst/>
                        <a:latin typeface="+mn-lt"/>
                      </a:endParaRPr>
                    </a:p>
                  </a:txBody>
                  <a:tcPr marL="9525" marR="9525" marT="9525" marB="0" anchor="ctr"/>
                </a:tc>
                <a:tc>
                  <a:txBody>
                    <a:bodyPr/>
                    <a:lstStyle/>
                    <a:p>
                      <a:pPr algn="l" fontAlgn="b"/>
                      <a:r>
                        <a:rPr lang="fr-FR" sz="1800" u="none" strike="noStrike">
                          <a:effectLst/>
                        </a:rPr>
                        <a:t>Barley</a:t>
                      </a:r>
                      <a:endParaRPr lang="fr-FR" sz="1800" b="0" i="0" u="none" strike="noStrike">
                        <a:solidFill>
                          <a:srgbClr val="000000"/>
                        </a:solidFill>
                        <a:effectLst/>
                        <a:latin typeface="+mn-lt"/>
                      </a:endParaRPr>
                    </a:p>
                  </a:txBody>
                  <a:tcPr marL="9525" marR="9525" marT="9525" marB="0" anchor="b"/>
                </a:tc>
                <a:tc>
                  <a:txBody>
                    <a:bodyPr/>
                    <a:lstStyle/>
                    <a:p>
                      <a:pPr algn="ctr" fontAlgn="ctr"/>
                      <a:r>
                        <a:rPr lang="fr-FR" sz="1800" u="none" strike="noStrike" dirty="0">
                          <a:effectLst/>
                        </a:rPr>
                        <a:t>16/11/2015</a:t>
                      </a:r>
                      <a:endParaRPr lang="fr-FR" sz="1800" b="0" i="0" u="none" strike="noStrike" dirty="0">
                        <a:solidFill>
                          <a:srgbClr val="000000"/>
                        </a:solidFill>
                        <a:effectLst/>
                        <a:latin typeface="Calibri"/>
                      </a:endParaRPr>
                    </a:p>
                  </a:txBody>
                  <a:tcPr marL="9525" marR="9525" marT="9525" marB="0" anchor="ctr"/>
                </a:tc>
              </a:tr>
              <a:tr h="759861">
                <a:tc>
                  <a:txBody>
                    <a:bodyPr/>
                    <a:lstStyle/>
                    <a:p>
                      <a:pPr algn="l" fontAlgn="ctr"/>
                      <a:r>
                        <a:rPr lang="fr-FR" sz="1800" u="none" strike="noStrike" dirty="0">
                          <a:effectLst/>
                        </a:rPr>
                        <a:t>On Station (</a:t>
                      </a:r>
                      <a:r>
                        <a:rPr lang="fr-FR" sz="1800" u="none" strike="noStrike" dirty="0" err="1">
                          <a:effectLst/>
                        </a:rPr>
                        <a:t>R'mada</a:t>
                      </a:r>
                      <a:r>
                        <a:rPr lang="fr-FR" sz="1800" u="none" strike="noStrike" dirty="0">
                          <a:effectLst/>
                        </a:rPr>
                        <a:t>)</a:t>
                      </a:r>
                      <a:endParaRPr lang="fr-FR" sz="1800" b="1" i="0" u="none" strike="noStrike" dirty="0">
                        <a:solidFill>
                          <a:srgbClr val="000000"/>
                        </a:solidFill>
                        <a:effectLst/>
                        <a:latin typeface="+mn-lt"/>
                      </a:endParaRPr>
                    </a:p>
                  </a:txBody>
                  <a:tcPr marL="9525" marR="9525" marT="9525" marB="0" anchor="ctr"/>
                </a:tc>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fr-FR" sz="1800" dirty="0" smtClean="0"/>
                        <a:t>Management </a:t>
                      </a:r>
                      <a:r>
                        <a:rPr lang="fr-FR" sz="1800" dirty="0" err="1" smtClean="0"/>
                        <a:t>crop</a:t>
                      </a:r>
                      <a:r>
                        <a:rPr lang="fr-FR" sz="1800" dirty="0" smtClean="0"/>
                        <a:t> </a:t>
                      </a:r>
                      <a:r>
                        <a:rPr lang="fr-FR" sz="1800" dirty="0" err="1" smtClean="0"/>
                        <a:t>residue</a:t>
                      </a:r>
                      <a:endParaRPr lang="fr-FR" sz="1800" dirty="0" smtClean="0"/>
                    </a:p>
                    <a:p>
                      <a:pPr algn="l" fontAlgn="b"/>
                      <a:endParaRPr lang="fr-FR" sz="1800" b="0" i="0" u="none" strike="noStrike" dirty="0">
                        <a:solidFill>
                          <a:srgbClr val="000000"/>
                        </a:solidFill>
                        <a:effectLst/>
                        <a:latin typeface="+mn-lt"/>
                      </a:endParaRPr>
                    </a:p>
                  </a:txBody>
                  <a:tcPr marL="9525" marR="9525" marT="9525" marB="0" anchor="b"/>
                </a:tc>
                <a:tc>
                  <a:txBody>
                    <a:bodyPr/>
                    <a:lstStyle/>
                    <a:p>
                      <a:pPr algn="ctr" fontAlgn="ctr"/>
                      <a:r>
                        <a:rPr lang="fr-FR" sz="1800" u="none" strike="noStrike" dirty="0" smtClean="0">
                          <a:effectLst/>
                        </a:rPr>
                        <a:t>0,5</a:t>
                      </a:r>
                      <a:endParaRPr lang="fr-FR" sz="1800" b="0" i="0" u="none" strike="noStrike" dirty="0">
                        <a:solidFill>
                          <a:srgbClr val="000000"/>
                        </a:solidFill>
                        <a:effectLst/>
                        <a:latin typeface="+mn-lt"/>
                      </a:endParaRPr>
                    </a:p>
                  </a:txBody>
                  <a:tcPr marL="9525" marR="9525" marT="9525" marB="0" anchor="ctr"/>
                </a:tc>
                <a:tc>
                  <a:txBody>
                    <a:bodyPr/>
                    <a:lstStyle/>
                    <a:p>
                      <a:pPr algn="l" fontAlgn="b"/>
                      <a:r>
                        <a:rPr lang="fr-FR" sz="1800" u="none" strike="noStrike" dirty="0" err="1">
                          <a:effectLst/>
                        </a:rPr>
                        <a:t>Pea</a:t>
                      </a:r>
                      <a:r>
                        <a:rPr lang="fr-FR" sz="1800" u="none" strike="noStrike" dirty="0">
                          <a:effectLst/>
                        </a:rPr>
                        <a:t>/</a:t>
                      </a:r>
                      <a:r>
                        <a:rPr lang="fr-FR" sz="1800" u="none" strike="noStrike" dirty="0" err="1">
                          <a:effectLst/>
                        </a:rPr>
                        <a:t>barley</a:t>
                      </a:r>
                      <a:endParaRPr lang="fr-FR" sz="1800" b="0" i="0" u="none" strike="noStrike" dirty="0">
                        <a:solidFill>
                          <a:srgbClr val="000000"/>
                        </a:solidFill>
                        <a:effectLst/>
                        <a:latin typeface="+mn-lt"/>
                      </a:endParaRPr>
                    </a:p>
                  </a:txBody>
                  <a:tcPr marL="9525" marR="9525" marT="9525" marB="0" anchor="ctr"/>
                </a:tc>
                <a:tc>
                  <a:txBody>
                    <a:bodyPr/>
                    <a:lstStyle/>
                    <a:p>
                      <a:pPr algn="ctr" fontAlgn="ctr"/>
                      <a:r>
                        <a:rPr lang="fr-FR" sz="1800" u="none" strike="noStrike" dirty="0">
                          <a:effectLst/>
                        </a:rPr>
                        <a:t>30/12/2015</a:t>
                      </a:r>
                      <a:endParaRPr lang="fr-FR" sz="1800" b="0" i="0" u="none" strike="noStrike" dirty="0">
                        <a:solidFill>
                          <a:srgbClr val="000000"/>
                        </a:solidFill>
                        <a:effectLst/>
                        <a:latin typeface="Calibri"/>
                      </a:endParaRPr>
                    </a:p>
                  </a:txBody>
                  <a:tcPr marL="9525" marR="9525" marT="9525" marB="0" anchor="ctr"/>
                </a:tc>
              </a:tr>
              <a:tr h="537685">
                <a:tc>
                  <a:txBody>
                    <a:bodyPr/>
                    <a:lstStyle/>
                    <a:p>
                      <a:pPr algn="l" fontAlgn="b"/>
                      <a:r>
                        <a:rPr lang="fr-FR" sz="1800" u="none" strike="noStrike" dirty="0" smtClean="0">
                          <a:effectLst/>
                        </a:rPr>
                        <a:t>FP </a:t>
                      </a:r>
                      <a:r>
                        <a:rPr lang="fr-FR" sz="1800" u="none" strike="noStrike" dirty="0" err="1" smtClean="0">
                          <a:effectLst/>
                        </a:rPr>
                        <a:t>Khababa</a:t>
                      </a:r>
                      <a:endParaRPr lang="fr-FR" sz="1800" b="1" i="0" u="none" strike="noStrike" dirty="0">
                        <a:solidFill>
                          <a:srgbClr val="000000"/>
                        </a:solidFill>
                        <a:effectLst/>
                        <a:latin typeface="+mn-lt"/>
                      </a:endParaRPr>
                    </a:p>
                  </a:txBody>
                  <a:tcPr marL="9525" marR="9525" marT="9525" marB="0" anchor="b"/>
                </a:tc>
                <a:tc>
                  <a:txBody>
                    <a:bodyPr/>
                    <a:lstStyle/>
                    <a:p>
                      <a:pPr>
                        <a:lnSpc>
                          <a:spcPct val="115000"/>
                        </a:lnSpc>
                        <a:spcAft>
                          <a:spcPts val="0"/>
                        </a:spcAft>
                      </a:pPr>
                      <a:r>
                        <a:rPr lang="en-US" sz="1800" dirty="0" smtClean="0"/>
                        <a:t>Trial of stubble grazing management</a:t>
                      </a:r>
                      <a:endParaRPr lang="fr-FR" sz="1800" b="0" dirty="0">
                        <a:latin typeface="+mn-lt"/>
                        <a:ea typeface="Times New Roman"/>
                        <a:cs typeface="Arial"/>
                      </a:endParaRPr>
                    </a:p>
                  </a:txBody>
                  <a:tcPr marL="9525" marR="9525" marT="9525" marB="0" anchor="b"/>
                </a:tc>
                <a:tc>
                  <a:txBody>
                    <a:bodyPr/>
                    <a:lstStyle/>
                    <a:p>
                      <a:pPr algn="ctr" fontAlgn="ctr"/>
                      <a:r>
                        <a:rPr lang="fr-FR" sz="1800" u="none" strike="noStrike" dirty="0" smtClean="0">
                          <a:effectLst/>
                        </a:rPr>
                        <a:t>3</a:t>
                      </a:r>
                      <a:endParaRPr lang="fr-FR" sz="1800" b="0" i="0" u="none" strike="noStrike" dirty="0">
                        <a:solidFill>
                          <a:srgbClr val="000000"/>
                        </a:solidFill>
                        <a:effectLst/>
                        <a:latin typeface="+mn-lt"/>
                      </a:endParaRPr>
                    </a:p>
                  </a:txBody>
                  <a:tcPr marL="9525" marR="9525" marT="9525" marB="0" anchor="ctr"/>
                </a:tc>
                <a:tc>
                  <a:txBody>
                    <a:bodyPr/>
                    <a:lstStyle/>
                    <a:p>
                      <a:pPr algn="l" fontAlgn="b"/>
                      <a:r>
                        <a:rPr lang="fr-FR" sz="1800" u="none" strike="noStrike" dirty="0" err="1">
                          <a:effectLst/>
                        </a:rPr>
                        <a:t>Barley</a:t>
                      </a:r>
                      <a:endParaRPr lang="fr-FR" sz="1800" b="0" i="0" u="none" strike="noStrike" dirty="0">
                        <a:solidFill>
                          <a:srgbClr val="000000"/>
                        </a:solidFill>
                        <a:effectLst/>
                        <a:latin typeface="+mn-lt"/>
                      </a:endParaRPr>
                    </a:p>
                  </a:txBody>
                  <a:tcPr marL="9525" marR="9525" marT="9525" marB="0" anchor="b"/>
                </a:tc>
                <a:tc>
                  <a:txBody>
                    <a:bodyPr/>
                    <a:lstStyle/>
                    <a:p>
                      <a:pPr algn="ctr" fontAlgn="b"/>
                      <a:r>
                        <a:rPr lang="fr-FR" sz="1800" u="none" strike="noStrike" dirty="0">
                          <a:effectLst/>
                        </a:rPr>
                        <a:t>23/11/2015</a:t>
                      </a:r>
                      <a:endParaRPr lang="fr-FR" sz="1800" b="0" i="0" u="none" strike="noStrike" dirty="0">
                        <a:solidFill>
                          <a:srgbClr val="000000"/>
                        </a:solidFill>
                        <a:effectLst/>
                        <a:latin typeface="Calibri"/>
                      </a:endParaRPr>
                    </a:p>
                  </a:txBody>
                  <a:tcPr marL="9525" marR="9525" marT="9525" marB="0" anchor="b"/>
                </a:tc>
              </a:tr>
            </a:tbl>
          </a:graphicData>
        </a:graphic>
      </p:graphicFrame>
    </p:spTree>
    <p:extLst>
      <p:ext uri="{BB962C8B-B14F-4D97-AF65-F5344CB8AC3E}">
        <p14:creationId xmlns:p14="http://schemas.microsoft.com/office/powerpoint/2010/main" val="3657428022"/>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1"/>
          <p:cNvSpPr>
            <a:spLocks noGrp="1"/>
          </p:cNvSpPr>
          <p:nvPr>
            <p:ph type="title"/>
          </p:nvPr>
        </p:nvSpPr>
        <p:spPr/>
        <p:txBody>
          <a:bodyPr/>
          <a:lstStyle/>
          <a:p>
            <a:pPr eaLnBrk="1" fontAlgn="auto" hangingPunct="1">
              <a:spcAft>
                <a:spcPts val="0"/>
              </a:spcAft>
              <a:defRPr/>
            </a:pPr>
            <a:r>
              <a:rPr lang="fr-FR" sz="2800" dirty="0" err="1" smtClean="0">
                <a:solidFill>
                  <a:srgbClr val="92D050"/>
                </a:solidFill>
                <a:effectLst/>
                <a:latin typeface="Arial" panose="020B0604020202020204" pitchFamily="34" charset="0"/>
                <a:cs typeface="Arial" panose="020B0604020202020204" pitchFamily="34" charset="0"/>
              </a:rPr>
              <a:t>Localization</a:t>
            </a:r>
            <a:r>
              <a:rPr lang="fr-FR" sz="2800" dirty="0" smtClean="0">
                <a:solidFill>
                  <a:srgbClr val="92D050"/>
                </a:solidFill>
                <a:effectLst/>
                <a:latin typeface="Arial" panose="020B0604020202020204" pitchFamily="34" charset="0"/>
                <a:cs typeface="Arial" panose="020B0604020202020204" pitchFamily="34" charset="0"/>
              </a:rPr>
              <a:t> of the site</a:t>
            </a:r>
            <a:endParaRPr lang="fr-FR" sz="2800" dirty="0">
              <a:solidFill>
                <a:srgbClr val="92D050"/>
              </a:solidFill>
              <a:effectLst/>
              <a:latin typeface="Arial" panose="020B0604020202020204" pitchFamily="34" charset="0"/>
              <a:cs typeface="Arial" panose="020B0604020202020204" pitchFamily="34" charset="0"/>
            </a:endParaRPr>
          </a:p>
        </p:txBody>
      </p:sp>
      <p:sp>
        <p:nvSpPr>
          <p:cNvPr id="2" name="ZoneTexte 1"/>
          <p:cNvSpPr txBox="1"/>
          <p:nvPr/>
        </p:nvSpPr>
        <p:spPr>
          <a:xfrm>
            <a:off x="593720" y="1047905"/>
            <a:ext cx="8082735" cy="830997"/>
          </a:xfrm>
          <a:prstGeom prst="rect">
            <a:avLst/>
          </a:prstGeom>
          <a:noFill/>
        </p:spPr>
        <p:txBody>
          <a:bodyPr wrap="square" rtlCol="0">
            <a:spAutoFit/>
          </a:bodyPr>
          <a:lstStyle/>
          <a:p>
            <a:pPr fontAlgn="base">
              <a:spcBef>
                <a:spcPct val="0"/>
              </a:spcBef>
              <a:spcAft>
                <a:spcPct val="0"/>
              </a:spcAft>
            </a:pPr>
            <a:r>
              <a:rPr kumimoji="1" lang="fr-FR" sz="2400" dirty="0">
                <a:solidFill>
                  <a:prstClr val="black"/>
                </a:solidFill>
                <a:cs typeface="Arial" pitchFamily="34" charset="0"/>
              </a:rPr>
              <a:t>A total of 30 sites </a:t>
            </a:r>
            <a:r>
              <a:rPr kumimoji="1" lang="fr-FR" sz="2400" dirty="0" err="1">
                <a:solidFill>
                  <a:prstClr val="black"/>
                </a:solidFill>
                <a:cs typeface="Arial" pitchFamily="34" charset="0"/>
              </a:rPr>
              <a:t>were</a:t>
            </a:r>
            <a:r>
              <a:rPr kumimoji="1" lang="fr-FR" sz="2400" dirty="0">
                <a:solidFill>
                  <a:prstClr val="black"/>
                </a:solidFill>
                <a:cs typeface="Arial" pitchFamily="34" charset="0"/>
              </a:rPr>
              <a:t> </a:t>
            </a:r>
            <a:r>
              <a:rPr kumimoji="1" lang="fr-FR" sz="2400" dirty="0" err="1">
                <a:solidFill>
                  <a:prstClr val="black"/>
                </a:solidFill>
                <a:cs typeface="Arial" pitchFamily="34" charset="0"/>
              </a:rPr>
              <a:t>established</a:t>
            </a:r>
            <a:r>
              <a:rPr kumimoji="1" lang="fr-FR" sz="2400" dirty="0">
                <a:solidFill>
                  <a:prstClr val="black"/>
                </a:solidFill>
                <a:cs typeface="Arial" pitchFamily="34" charset="0"/>
              </a:rPr>
              <a:t>  in M’sila at Ain el khadra and Ouled Mansour </a:t>
            </a:r>
            <a:r>
              <a:rPr kumimoji="1" lang="fr-FR" sz="2400" dirty="0" err="1">
                <a:solidFill>
                  <a:prstClr val="black"/>
                </a:solidFill>
                <a:cs typeface="Arial" pitchFamily="34" charset="0"/>
              </a:rPr>
              <a:t>during</a:t>
            </a:r>
            <a:r>
              <a:rPr kumimoji="1" lang="fr-FR" sz="2400" dirty="0">
                <a:solidFill>
                  <a:prstClr val="black"/>
                </a:solidFill>
                <a:cs typeface="Arial" pitchFamily="34" charset="0"/>
              </a:rPr>
              <a:t> </a:t>
            </a:r>
            <a:r>
              <a:rPr kumimoji="1" lang="fr-FR" sz="2400" dirty="0" err="1">
                <a:solidFill>
                  <a:prstClr val="black"/>
                </a:solidFill>
                <a:cs typeface="Arial" pitchFamily="34" charset="0"/>
              </a:rPr>
              <a:t>cropping</a:t>
            </a:r>
            <a:r>
              <a:rPr kumimoji="1" lang="fr-FR" sz="2400" dirty="0">
                <a:solidFill>
                  <a:prstClr val="black"/>
                </a:solidFill>
                <a:cs typeface="Arial" pitchFamily="34" charset="0"/>
              </a:rPr>
              <a:t> </a:t>
            </a:r>
            <a:r>
              <a:rPr kumimoji="1" lang="fr-FR" sz="2400" dirty="0" err="1">
                <a:solidFill>
                  <a:prstClr val="black"/>
                </a:solidFill>
                <a:cs typeface="Arial" pitchFamily="34" charset="0"/>
              </a:rPr>
              <a:t>season</a:t>
            </a:r>
            <a:r>
              <a:rPr kumimoji="1" lang="fr-FR" sz="2400" dirty="0">
                <a:solidFill>
                  <a:prstClr val="black"/>
                </a:solidFill>
                <a:cs typeface="Arial" pitchFamily="34" charset="0"/>
              </a:rPr>
              <a:t> 2015- 2016</a:t>
            </a:r>
          </a:p>
        </p:txBody>
      </p:sp>
      <p:pic>
        <p:nvPicPr>
          <p:cNvPr id="1026" name="Picture 2" descr="G:\sites2015-2016.jpg"/>
          <p:cNvPicPr>
            <a:picLocks noChangeAspect="1" noChangeArrowheads="1"/>
          </p:cNvPicPr>
          <p:nvPr/>
        </p:nvPicPr>
        <p:blipFill>
          <a:blip r:embed="rId3"/>
          <a:srcRect/>
          <a:stretch>
            <a:fillRect/>
          </a:stretch>
        </p:blipFill>
        <p:spPr bwMode="auto">
          <a:xfrm>
            <a:off x="1604093" y="1878902"/>
            <a:ext cx="7072362" cy="4527811"/>
          </a:xfrm>
          <a:prstGeom prst="rect">
            <a:avLst/>
          </a:prstGeom>
          <a:noFill/>
        </p:spPr>
      </p:pic>
    </p:spTree>
    <p:extLst>
      <p:ext uri="{BB962C8B-B14F-4D97-AF65-F5344CB8AC3E}">
        <p14:creationId xmlns:p14="http://schemas.microsoft.com/office/powerpoint/2010/main" val="428108299"/>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a:solidFill>
                  <a:srgbClr val="92D050"/>
                </a:solidFill>
                <a:effectLst/>
                <a:latin typeface="Arial" panose="020B0604020202020204" pitchFamily="34" charset="0"/>
                <a:cs typeface="Arial" panose="020B0604020202020204" pitchFamily="34" charset="0"/>
              </a:rPr>
              <a:t>CLCA</a:t>
            </a:r>
            <a:r>
              <a:rPr lang="fr-FR" sz="2800" dirty="0" smtClean="0">
                <a:solidFill>
                  <a:schemeClr val="accent1"/>
                </a:solidFill>
                <a:latin typeface="Arial" panose="020B0604020202020204" pitchFamily="34" charset="0"/>
                <a:cs typeface="Arial" pitchFamily="34" charset="0"/>
              </a:rPr>
              <a:t> </a:t>
            </a:r>
            <a:r>
              <a:rPr lang="fr-FR" sz="2800" dirty="0" err="1">
                <a:solidFill>
                  <a:srgbClr val="92D050"/>
                </a:solidFill>
                <a:effectLst/>
                <a:latin typeface="Arial" panose="020B0604020202020204" pitchFamily="34" charset="0"/>
                <a:cs typeface="Arial" panose="020B0604020202020204" pitchFamily="34" charset="0"/>
              </a:rPr>
              <a:t>Implemented</a:t>
            </a:r>
            <a:r>
              <a:rPr lang="fr-FR" sz="2800" dirty="0" smtClean="0">
                <a:solidFill>
                  <a:schemeClr val="accent1"/>
                </a:solidFill>
                <a:latin typeface="Arial" panose="020B0604020202020204" pitchFamily="34" charset="0"/>
                <a:cs typeface="Arial" pitchFamily="34" charset="0"/>
              </a:rPr>
              <a:t> </a:t>
            </a:r>
            <a:r>
              <a:rPr lang="fr-FR" sz="2800" dirty="0">
                <a:solidFill>
                  <a:srgbClr val="92D050"/>
                </a:solidFill>
                <a:effectLst/>
                <a:latin typeface="Arial" panose="020B0604020202020204" pitchFamily="34" charset="0"/>
                <a:cs typeface="Arial" panose="020B0604020202020204" pitchFamily="34" charset="0"/>
              </a:rPr>
              <a:t>sites in M’</a:t>
            </a:r>
            <a:r>
              <a:rPr lang="fr-FR" sz="2800" dirty="0" err="1">
                <a:solidFill>
                  <a:srgbClr val="92D050"/>
                </a:solidFill>
                <a:effectLst/>
                <a:latin typeface="Arial" panose="020B0604020202020204" pitchFamily="34" charset="0"/>
                <a:cs typeface="Arial" panose="020B0604020202020204" pitchFamily="34" charset="0"/>
              </a:rPr>
              <a:t>sila</a:t>
            </a:r>
            <a:endParaRPr lang="fr-FR" sz="2800" dirty="0">
              <a:solidFill>
                <a:srgbClr val="92D050"/>
              </a:solidFill>
              <a:effectLst/>
              <a:latin typeface="Arial" panose="020B0604020202020204" pitchFamily="34" charset="0"/>
              <a:cs typeface="Arial" panose="020B0604020202020204" pitchFamily="34" charset="0"/>
            </a:endParaRPr>
          </a:p>
        </p:txBody>
      </p:sp>
      <p:sp>
        <p:nvSpPr>
          <p:cNvPr id="36002" name="ZoneTexte 3"/>
          <p:cNvSpPr txBox="1">
            <a:spLocks noChangeArrowheads="1"/>
          </p:cNvSpPr>
          <p:nvPr/>
        </p:nvSpPr>
        <p:spPr bwMode="auto">
          <a:xfrm>
            <a:off x="539750" y="908050"/>
            <a:ext cx="813593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ahoma" pitchFamily="34" charset="0"/>
                <a:cs typeface="Arial" pitchFamily="34" charset="0"/>
              </a:defRPr>
            </a:lvl1pPr>
            <a:lvl2pPr marL="742950" indent="-285750" eaLnBrk="0" hangingPunct="0">
              <a:defRPr kumimoji="1" sz="2400">
                <a:solidFill>
                  <a:schemeClr val="tx1"/>
                </a:solidFill>
                <a:latin typeface="Tahoma" pitchFamily="34" charset="0"/>
                <a:cs typeface="Arial" pitchFamily="34" charset="0"/>
              </a:defRPr>
            </a:lvl2pPr>
            <a:lvl3pPr marL="1143000" indent="-228600" eaLnBrk="0" hangingPunct="0">
              <a:defRPr kumimoji="1" sz="2400">
                <a:solidFill>
                  <a:schemeClr val="tx1"/>
                </a:solidFill>
                <a:latin typeface="Tahoma" pitchFamily="34" charset="0"/>
                <a:cs typeface="Arial" pitchFamily="34" charset="0"/>
              </a:defRPr>
            </a:lvl3pPr>
            <a:lvl4pPr marL="1600200" indent="-228600" eaLnBrk="0" hangingPunct="0">
              <a:defRPr kumimoji="1" sz="2400">
                <a:solidFill>
                  <a:schemeClr val="tx1"/>
                </a:solidFill>
                <a:latin typeface="Tahoma" pitchFamily="34" charset="0"/>
                <a:cs typeface="Arial" pitchFamily="34" charset="0"/>
              </a:defRPr>
            </a:lvl4pPr>
            <a:lvl5pPr marL="2057400" indent="-228600" eaLnBrk="0" hangingPunct="0">
              <a:defRPr kumimoji="1" sz="2400">
                <a:solidFill>
                  <a:schemeClr val="tx1"/>
                </a:solidFill>
                <a:latin typeface="Tahoma" pitchFamily="34" charset="0"/>
                <a:cs typeface="Arial" pitchFamily="34" charset="0"/>
              </a:defRPr>
            </a:lvl5pPr>
            <a:lvl6pPr marL="2514600" indent="-228600" eaLnBrk="0" fontAlgn="base" hangingPunct="0">
              <a:spcBef>
                <a:spcPct val="0"/>
              </a:spcBef>
              <a:spcAft>
                <a:spcPct val="0"/>
              </a:spcAft>
              <a:defRPr kumimoji="1" sz="2400">
                <a:solidFill>
                  <a:schemeClr val="tx1"/>
                </a:solidFill>
                <a:latin typeface="Tahoma" pitchFamily="34" charset="0"/>
                <a:cs typeface="Arial" pitchFamily="34" charset="0"/>
              </a:defRPr>
            </a:lvl6pPr>
            <a:lvl7pPr marL="2971800" indent="-228600" eaLnBrk="0" fontAlgn="base" hangingPunct="0">
              <a:spcBef>
                <a:spcPct val="0"/>
              </a:spcBef>
              <a:spcAft>
                <a:spcPct val="0"/>
              </a:spcAft>
              <a:defRPr kumimoji="1" sz="2400">
                <a:solidFill>
                  <a:schemeClr val="tx1"/>
                </a:solidFill>
                <a:latin typeface="Tahoma" pitchFamily="34" charset="0"/>
                <a:cs typeface="Arial" pitchFamily="34" charset="0"/>
              </a:defRPr>
            </a:lvl7pPr>
            <a:lvl8pPr marL="3429000" indent="-228600" eaLnBrk="0" fontAlgn="base" hangingPunct="0">
              <a:spcBef>
                <a:spcPct val="0"/>
              </a:spcBef>
              <a:spcAft>
                <a:spcPct val="0"/>
              </a:spcAft>
              <a:defRPr kumimoji="1" sz="2400">
                <a:solidFill>
                  <a:schemeClr val="tx1"/>
                </a:solidFill>
                <a:latin typeface="Tahoma" pitchFamily="34" charset="0"/>
                <a:cs typeface="Arial" pitchFamily="34" charset="0"/>
              </a:defRPr>
            </a:lvl8pPr>
            <a:lvl9pPr marL="3886200" indent="-228600" eaLnBrk="0" fontAlgn="base" hangingPunct="0">
              <a:spcBef>
                <a:spcPct val="0"/>
              </a:spcBef>
              <a:spcAft>
                <a:spcPct val="0"/>
              </a:spcAft>
              <a:defRPr kumimoji="1" sz="2400">
                <a:solidFill>
                  <a:schemeClr val="tx1"/>
                </a:solidFill>
                <a:latin typeface="Tahoma" pitchFamily="34" charset="0"/>
                <a:cs typeface="Arial" pitchFamily="34" charset="0"/>
              </a:defRPr>
            </a:lvl9pPr>
          </a:lstStyle>
          <a:p>
            <a:pPr fontAlgn="base">
              <a:spcBef>
                <a:spcPct val="0"/>
              </a:spcBef>
              <a:spcAft>
                <a:spcPct val="0"/>
              </a:spcAft>
            </a:pPr>
            <a:r>
              <a:rPr lang="en-US" sz="2000" b="1" dirty="0" smtClean="0">
                <a:solidFill>
                  <a:prstClr val="black"/>
                </a:solidFill>
              </a:rPr>
              <a:t>The experiment trials : 07 sites implemented for the third cropping season</a:t>
            </a:r>
            <a:endParaRPr lang="fr-FR" sz="2000" dirty="0">
              <a:solidFill>
                <a:prstClr val="black"/>
              </a:solidFill>
            </a:endParaRPr>
          </a:p>
        </p:txBody>
      </p:sp>
      <p:graphicFrame>
        <p:nvGraphicFramePr>
          <p:cNvPr id="7" name="Tableau 6"/>
          <p:cNvGraphicFramePr>
            <a:graphicFrameLocks noGrp="1"/>
          </p:cNvGraphicFramePr>
          <p:nvPr>
            <p:extLst>
              <p:ext uri="{D42A27DB-BD31-4B8C-83A1-F6EECF244321}">
                <p14:modId xmlns:p14="http://schemas.microsoft.com/office/powerpoint/2010/main" val="2294936407"/>
              </p:ext>
            </p:extLst>
          </p:nvPr>
        </p:nvGraphicFramePr>
        <p:xfrm>
          <a:off x="562883" y="1844824"/>
          <a:ext cx="8113573" cy="4856337"/>
        </p:xfrm>
        <a:graphic>
          <a:graphicData uri="http://schemas.openxmlformats.org/drawingml/2006/table">
            <a:tbl>
              <a:tblPr>
                <a:tableStyleId>{3C2FFA5D-87B4-456A-9821-1D502468CF0F}</a:tableStyleId>
              </a:tblPr>
              <a:tblGrid>
                <a:gridCol w="1560845"/>
                <a:gridCol w="1728192"/>
                <a:gridCol w="1368152"/>
                <a:gridCol w="720080"/>
                <a:gridCol w="1226199"/>
                <a:gridCol w="1510105"/>
              </a:tblGrid>
              <a:tr h="428628">
                <a:tc>
                  <a:txBody>
                    <a:bodyPr/>
                    <a:lstStyle/>
                    <a:p>
                      <a:pPr algn="ctr" fontAlgn="ctr"/>
                      <a:r>
                        <a:rPr lang="fr-FR" sz="1600" b="1" u="none" strike="noStrike" dirty="0" err="1">
                          <a:solidFill>
                            <a:schemeClr val="tx1"/>
                          </a:solidFill>
                        </a:rPr>
                        <a:t>Activities</a:t>
                      </a:r>
                      <a:endParaRPr lang="fr-FR" sz="1600" b="1" i="0" u="none" strike="noStrike" dirty="0">
                        <a:solidFill>
                          <a:schemeClr val="tx1"/>
                        </a:solidFill>
                        <a:latin typeface="Calibri"/>
                      </a:endParaRPr>
                    </a:p>
                  </a:txBody>
                  <a:tcPr marL="9525" marR="9525" marT="9525" marB="0" anchor="ctr"/>
                </a:tc>
                <a:tc>
                  <a:txBody>
                    <a:bodyPr/>
                    <a:lstStyle/>
                    <a:p>
                      <a:pPr algn="ctr" fontAlgn="ctr"/>
                      <a:r>
                        <a:rPr lang="fr-FR" sz="1600" b="1" u="none" strike="noStrike" dirty="0" err="1">
                          <a:solidFill>
                            <a:schemeClr val="tx1"/>
                          </a:solidFill>
                        </a:rPr>
                        <a:t>Farmer</a:t>
                      </a:r>
                      <a:endParaRPr lang="fr-FR" sz="1600" b="1" i="0" u="none" strike="noStrike" dirty="0">
                        <a:solidFill>
                          <a:schemeClr val="tx1"/>
                        </a:solidFill>
                        <a:latin typeface="Calibri"/>
                      </a:endParaRPr>
                    </a:p>
                  </a:txBody>
                  <a:tcPr marL="9525" marR="9525" marT="9525" marB="0" anchor="ctr"/>
                </a:tc>
                <a:tc>
                  <a:txBody>
                    <a:bodyPr/>
                    <a:lstStyle/>
                    <a:p>
                      <a:pPr algn="ctr" fontAlgn="ctr"/>
                      <a:r>
                        <a:rPr lang="fr-FR" sz="1600" b="1" u="none" strike="noStrike" dirty="0" err="1">
                          <a:solidFill>
                            <a:schemeClr val="tx1"/>
                          </a:solidFill>
                        </a:rPr>
                        <a:t>Communities</a:t>
                      </a:r>
                      <a:endParaRPr lang="fr-FR" sz="1600" b="1" i="0" u="none" strike="noStrike" dirty="0">
                        <a:solidFill>
                          <a:schemeClr val="tx1"/>
                        </a:solidFill>
                        <a:latin typeface="Calibri"/>
                      </a:endParaRPr>
                    </a:p>
                  </a:txBody>
                  <a:tcPr marL="9525" marR="9525" marT="9525" marB="0" anchor="ctr"/>
                </a:tc>
                <a:tc>
                  <a:txBody>
                    <a:bodyPr/>
                    <a:lstStyle/>
                    <a:p>
                      <a:pPr algn="ctr" fontAlgn="ctr"/>
                      <a:r>
                        <a:rPr lang="fr-FR" sz="1600" b="1" u="none" strike="noStrike" dirty="0">
                          <a:solidFill>
                            <a:schemeClr val="tx1"/>
                          </a:solidFill>
                        </a:rPr>
                        <a:t>Area (ha)</a:t>
                      </a:r>
                      <a:endParaRPr lang="fr-FR" sz="1600" b="1" i="0" u="none" strike="noStrike" dirty="0">
                        <a:solidFill>
                          <a:schemeClr val="tx1"/>
                        </a:solidFill>
                        <a:latin typeface="Calibri"/>
                      </a:endParaRPr>
                    </a:p>
                  </a:txBody>
                  <a:tcPr marL="9525" marR="9525" marT="9525" marB="0" anchor="ctr"/>
                </a:tc>
                <a:tc>
                  <a:txBody>
                    <a:bodyPr/>
                    <a:lstStyle/>
                    <a:p>
                      <a:pPr algn="ctr" fontAlgn="ctr"/>
                      <a:r>
                        <a:rPr lang="fr-FR" sz="1600" b="1" u="none" strike="noStrike" dirty="0" err="1" smtClean="0">
                          <a:solidFill>
                            <a:schemeClr val="tx1"/>
                          </a:solidFill>
                        </a:rPr>
                        <a:t>Crops</a:t>
                      </a:r>
                      <a:endParaRPr lang="fr-FR" sz="1600" b="1" i="0" u="none" strike="noStrike" dirty="0">
                        <a:solidFill>
                          <a:schemeClr val="tx1"/>
                        </a:solidFill>
                        <a:latin typeface="Calibri"/>
                      </a:endParaRPr>
                    </a:p>
                  </a:txBody>
                  <a:tcPr marL="9525" marR="9525" marT="9525" marB="0" anchor="ctr"/>
                </a:tc>
                <a:tc>
                  <a:txBody>
                    <a:bodyPr/>
                    <a:lstStyle/>
                    <a:p>
                      <a:pPr algn="ctr" fontAlgn="ctr"/>
                      <a:r>
                        <a:rPr lang="fr-FR" sz="1600" b="1" u="none" strike="noStrike" dirty="0" smtClean="0">
                          <a:solidFill>
                            <a:schemeClr val="tx1"/>
                          </a:solidFill>
                        </a:rPr>
                        <a:t>Date of </a:t>
                      </a:r>
                      <a:r>
                        <a:rPr lang="fr-FR" sz="1600" b="1" u="none" strike="noStrike" dirty="0" err="1" smtClean="0">
                          <a:solidFill>
                            <a:schemeClr val="tx1"/>
                          </a:solidFill>
                        </a:rPr>
                        <a:t>sowing</a:t>
                      </a:r>
                      <a:endParaRPr lang="fr-FR" sz="1600" b="1" i="0" u="none" strike="noStrike" dirty="0">
                        <a:solidFill>
                          <a:schemeClr val="tx1"/>
                        </a:solidFill>
                        <a:latin typeface="Calibri"/>
                      </a:endParaRPr>
                    </a:p>
                  </a:txBody>
                  <a:tcPr marL="9525" marR="9525" marT="9525" marB="0" anchor="ctr"/>
                </a:tc>
              </a:tr>
              <a:tr h="571504">
                <a:tc>
                  <a:txBody>
                    <a:bodyPr/>
                    <a:lstStyle/>
                    <a:p>
                      <a:pPr algn="l" fontAlgn="ctr"/>
                      <a:r>
                        <a:rPr lang="fr-FR" sz="1600" b="1" u="none" strike="noStrike" dirty="0">
                          <a:solidFill>
                            <a:schemeClr val="tx1"/>
                          </a:solidFill>
                        </a:rPr>
                        <a:t>Rotation</a:t>
                      </a:r>
                      <a:endParaRPr lang="fr-FR" sz="1600" b="1"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a:solidFill>
                            <a:schemeClr val="tx1"/>
                          </a:solidFill>
                        </a:rPr>
                        <a:t>Mebarki</a:t>
                      </a:r>
                      <a:r>
                        <a:rPr lang="fr-FR" sz="1600" u="none" strike="noStrike" dirty="0">
                          <a:solidFill>
                            <a:schemeClr val="tx1"/>
                          </a:solidFill>
                        </a:rPr>
                        <a:t> Ammar</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Ain El </a:t>
                      </a:r>
                      <a:r>
                        <a:rPr lang="fr-FR" sz="1600" u="none" strike="noStrike" dirty="0" err="1">
                          <a:solidFill>
                            <a:schemeClr val="tx1"/>
                          </a:solidFill>
                        </a:rPr>
                        <a:t>Khadra</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1</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 </a:t>
                      </a:r>
                      <a:r>
                        <a:rPr lang="fr-FR" sz="1600" u="none" strike="noStrike" dirty="0" err="1" smtClean="0">
                          <a:solidFill>
                            <a:schemeClr val="tx1"/>
                          </a:solidFill>
                        </a:rPr>
                        <a:t>barley</a:t>
                      </a:r>
                      <a:endParaRPr lang="fr-FR" sz="1600" b="0" i="0" u="none" strike="noStrike" dirty="0" smtClean="0">
                        <a:solidFill>
                          <a:schemeClr val="tx1"/>
                        </a:solidFill>
                        <a:latin typeface="Calibri"/>
                      </a:endParaRPr>
                    </a:p>
                  </a:txBody>
                  <a:tcPr marL="9525" marR="9525" marT="9525" marB="0" anchor="ctr"/>
                </a:tc>
                <a:tc>
                  <a:txBody>
                    <a:bodyPr/>
                    <a:lstStyle/>
                    <a:p>
                      <a:pPr algn="ctr" fontAlgn="ctr"/>
                      <a:r>
                        <a:rPr lang="fr-FR" sz="1600" u="none" strike="noStrike" dirty="0" smtClean="0">
                          <a:solidFill>
                            <a:schemeClr val="tx1"/>
                          </a:solidFill>
                          <a:effectLst/>
                        </a:rPr>
                        <a:t>10/11/2015</a:t>
                      </a:r>
                      <a:endParaRPr lang="fr-FR" sz="1600" b="0" i="0" u="none" strike="noStrike" dirty="0">
                        <a:solidFill>
                          <a:schemeClr val="tx1"/>
                        </a:solidFill>
                        <a:effectLst/>
                        <a:latin typeface="Calibri"/>
                      </a:endParaRPr>
                    </a:p>
                  </a:txBody>
                  <a:tcPr marL="9525" marR="9525" marT="9525" marB="0" anchor="ctr"/>
                </a:tc>
              </a:tr>
              <a:tr h="535785">
                <a:tc rowSpan="3">
                  <a:txBody>
                    <a:bodyPr/>
                    <a:lstStyle/>
                    <a:p>
                      <a:pPr algn="l" fontAlgn="ctr"/>
                      <a:r>
                        <a:rPr lang="fr-FR" sz="1600" b="1" u="none" strike="noStrike" dirty="0" err="1">
                          <a:solidFill>
                            <a:schemeClr val="tx1"/>
                          </a:solidFill>
                        </a:rPr>
                        <a:t>Weed</a:t>
                      </a:r>
                      <a:r>
                        <a:rPr lang="fr-FR" sz="1600" b="1" u="none" strike="noStrike" dirty="0">
                          <a:solidFill>
                            <a:schemeClr val="tx1"/>
                          </a:solidFill>
                        </a:rPr>
                        <a:t> management</a:t>
                      </a:r>
                      <a:endParaRPr lang="fr-FR" sz="1600" b="1" i="0" u="none" strike="noStrike" dirty="0">
                        <a:solidFill>
                          <a:schemeClr val="tx1"/>
                        </a:solidFill>
                        <a:latin typeface="Calibri"/>
                      </a:endParaRPr>
                    </a:p>
                  </a:txBody>
                  <a:tcPr marL="9525" marR="9525" marT="9525" marB="0"/>
                </a:tc>
                <a:tc>
                  <a:txBody>
                    <a:bodyPr/>
                    <a:lstStyle/>
                    <a:p>
                      <a:pPr algn="l" fontAlgn="ctr"/>
                      <a:r>
                        <a:rPr lang="fr-FR" sz="1600" u="none" strike="noStrike" dirty="0" err="1">
                          <a:solidFill>
                            <a:schemeClr val="tx1"/>
                          </a:solidFill>
                        </a:rPr>
                        <a:t>Ramli</a:t>
                      </a:r>
                      <a:r>
                        <a:rPr lang="fr-FR" sz="1600" u="none" strike="noStrike" dirty="0">
                          <a:solidFill>
                            <a:schemeClr val="tx1"/>
                          </a:solidFill>
                        </a:rPr>
                        <a:t> </a:t>
                      </a:r>
                      <a:r>
                        <a:rPr lang="fr-FR" sz="1600" u="none" strike="noStrike" dirty="0" err="1">
                          <a:solidFill>
                            <a:schemeClr val="tx1"/>
                          </a:solidFill>
                        </a:rPr>
                        <a:t>Abdelhafidh</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Ain El </a:t>
                      </a:r>
                      <a:r>
                        <a:rPr lang="fr-FR" sz="1600" u="none" strike="noStrike" dirty="0" err="1">
                          <a:solidFill>
                            <a:schemeClr val="tx1"/>
                          </a:solidFill>
                        </a:rPr>
                        <a:t>Khadra</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1</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b="0" i="0" u="none" strike="noStrike" dirty="0">
                        <a:solidFill>
                          <a:schemeClr val="tx1"/>
                        </a:solidFill>
                        <a:latin typeface="Calibri"/>
                      </a:endParaRPr>
                    </a:p>
                  </a:txBody>
                  <a:tcPr marL="9525" marR="9525" marT="9525" marB="0" anchor="ctr"/>
                </a:tc>
                <a:tc>
                  <a:txBody>
                    <a:bodyPr/>
                    <a:lstStyle/>
                    <a:p>
                      <a:pPr algn="ctr" fontAlgn="ctr"/>
                      <a:r>
                        <a:rPr lang="fr-FR" sz="1600" u="none" strike="noStrike" dirty="0" smtClean="0">
                          <a:solidFill>
                            <a:schemeClr val="tx1"/>
                          </a:solidFill>
                          <a:effectLst/>
                        </a:rPr>
                        <a:t>10/11/2015</a:t>
                      </a:r>
                      <a:endParaRPr lang="fr-FR" sz="1600" b="0" i="0" u="none" strike="noStrike" dirty="0">
                        <a:solidFill>
                          <a:schemeClr val="tx1"/>
                        </a:solidFill>
                        <a:effectLst/>
                        <a:latin typeface="Calibri"/>
                      </a:endParaRPr>
                    </a:p>
                  </a:txBody>
                  <a:tcPr marL="9525" marR="9525" marT="9525" marB="0" anchor="ctr"/>
                </a:tc>
              </a:tr>
              <a:tr h="471492">
                <a:tc vMerge="1">
                  <a:txBody>
                    <a:bodyPr/>
                    <a:lstStyle/>
                    <a:p>
                      <a:pPr algn="l" fontAlgn="ctr"/>
                      <a:endParaRPr lang="fr-FR"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fr-FR" sz="1600" u="none" strike="noStrike">
                          <a:solidFill>
                            <a:schemeClr val="tx1"/>
                          </a:solidFill>
                        </a:rPr>
                        <a:t>Bouguerra Ali</a:t>
                      </a:r>
                      <a:endParaRPr lang="fr-FR" sz="1600" b="0" i="0" u="none" strike="noStrike">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Ain El </a:t>
                      </a:r>
                      <a:r>
                        <a:rPr lang="fr-FR" sz="1600" u="none" strike="noStrike" dirty="0" err="1">
                          <a:solidFill>
                            <a:schemeClr val="tx1"/>
                          </a:solidFill>
                        </a:rPr>
                        <a:t>Khadra</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0.5</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b="0" i="0" u="none" strike="noStrike" dirty="0">
                        <a:solidFill>
                          <a:schemeClr val="tx1"/>
                        </a:solidFill>
                        <a:latin typeface="Calibri"/>
                      </a:endParaRPr>
                    </a:p>
                  </a:txBody>
                  <a:tcPr marL="9525" marR="9525" marT="9525" marB="0" anchor="ctr"/>
                </a:tc>
                <a:tc>
                  <a:txBody>
                    <a:bodyPr/>
                    <a:lstStyle/>
                    <a:p>
                      <a:pPr algn="ctr" fontAlgn="ctr"/>
                      <a:r>
                        <a:rPr lang="fr-FR" sz="1600" u="none" strike="noStrike" dirty="0" smtClean="0">
                          <a:solidFill>
                            <a:schemeClr val="tx1"/>
                          </a:solidFill>
                          <a:effectLst/>
                        </a:rPr>
                        <a:t>10/11/2015</a:t>
                      </a:r>
                      <a:endParaRPr lang="fr-FR" sz="1600" b="0" i="0" u="none" strike="noStrike" dirty="0">
                        <a:solidFill>
                          <a:schemeClr val="tx1"/>
                        </a:solidFill>
                        <a:effectLst/>
                        <a:latin typeface="Calibri"/>
                      </a:endParaRPr>
                    </a:p>
                  </a:txBody>
                  <a:tcPr marL="9525" marR="9525" marT="9525" marB="0" anchor="ctr"/>
                </a:tc>
              </a:tr>
              <a:tr h="557216">
                <a:tc vMerge="1">
                  <a:txBody>
                    <a:bodyPr/>
                    <a:lstStyle/>
                    <a:p>
                      <a:pPr algn="l" fontAlgn="ctr"/>
                      <a:endParaRPr lang="fr-FR"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fr-FR" sz="1600" u="none" strike="noStrike" dirty="0" err="1">
                          <a:solidFill>
                            <a:schemeClr val="tx1"/>
                          </a:solidFill>
                        </a:rPr>
                        <a:t>Benyetou</a:t>
                      </a:r>
                      <a:r>
                        <a:rPr lang="fr-FR" sz="1600" u="none" strike="noStrike" dirty="0">
                          <a:solidFill>
                            <a:schemeClr val="tx1"/>
                          </a:solidFill>
                        </a:rPr>
                        <a:t> </a:t>
                      </a:r>
                      <a:r>
                        <a:rPr lang="fr-FR" sz="1600" u="none" strike="noStrike" dirty="0" smtClean="0">
                          <a:solidFill>
                            <a:schemeClr val="tx1"/>
                          </a:solidFill>
                        </a:rPr>
                        <a:t>Abdelkader</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a:solidFill>
                            <a:schemeClr val="tx1"/>
                          </a:solidFill>
                        </a:rPr>
                        <a:t>Ouled</a:t>
                      </a:r>
                      <a:r>
                        <a:rPr lang="fr-FR" sz="1600" u="none" strike="noStrike" dirty="0">
                          <a:solidFill>
                            <a:schemeClr val="tx1"/>
                          </a:solidFill>
                        </a:rPr>
                        <a:t> Mansour</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2</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Wheat</a:t>
                      </a:r>
                      <a:endParaRPr lang="fr-FR" sz="1600" u="none" strike="noStrike" dirty="0" smtClean="0">
                        <a:solidFill>
                          <a:schemeClr val="tx1"/>
                        </a:solidFill>
                      </a:endParaRPr>
                    </a:p>
                    <a:p>
                      <a:pPr algn="l" fontAlgn="ctr"/>
                      <a:r>
                        <a:rPr lang="fr-FR" sz="1600" u="none" strike="noStrike" dirty="0" err="1" smtClean="0">
                          <a:solidFill>
                            <a:schemeClr val="tx1"/>
                          </a:solidFill>
                        </a:rPr>
                        <a:t>Barley</a:t>
                      </a:r>
                      <a:endParaRPr lang="fr-FR" sz="1600" b="0" i="0" u="none" strike="noStrike" dirty="0">
                        <a:solidFill>
                          <a:schemeClr val="tx1"/>
                        </a:solidFill>
                        <a:latin typeface="Calibri"/>
                      </a:endParaRPr>
                    </a:p>
                  </a:txBody>
                  <a:tcPr marL="9525" marR="9525" marT="9525" marB="0" anchor="ctr"/>
                </a:tc>
                <a:tc>
                  <a:txBody>
                    <a:bodyPr/>
                    <a:lstStyle/>
                    <a:p>
                      <a:pPr algn="ctr" fontAlgn="ctr"/>
                      <a:r>
                        <a:rPr lang="fr-FR" sz="1600" u="none" strike="noStrike" dirty="0" smtClean="0">
                          <a:solidFill>
                            <a:schemeClr val="tx1"/>
                          </a:solidFill>
                          <a:effectLst/>
                        </a:rPr>
                        <a:t>03/11/2015</a:t>
                      </a:r>
                      <a:endParaRPr lang="fr-FR" sz="1600" b="0" i="0" u="none" strike="noStrike" dirty="0">
                        <a:solidFill>
                          <a:schemeClr val="tx1"/>
                        </a:solidFill>
                        <a:effectLst/>
                        <a:latin typeface="Calibri"/>
                      </a:endParaRPr>
                    </a:p>
                  </a:txBody>
                  <a:tcPr marL="9525" marR="9525" marT="9525" marB="0" anchor="ctr"/>
                </a:tc>
              </a:tr>
              <a:tr h="514354">
                <a:tc rowSpan="3">
                  <a:txBody>
                    <a:bodyPr/>
                    <a:lstStyle/>
                    <a:p>
                      <a:pPr algn="l" fontAlgn="ctr"/>
                      <a:r>
                        <a:rPr lang="fr-FR" sz="1600" b="1" u="none" strike="noStrike" dirty="0" err="1">
                          <a:solidFill>
                            <a:schemeClr val="tx1"/>
                          </a:solidFill>
                        </a:rPr>
                        <a:t>Alley</a:t>
                      </a:r>
                      <a:r>
                        <a:rPr lang="fr-FR" sz="1600" b="1" u="none" strike="noStrike" dirty="0">
                          <a:solidFill>
                            <a:schemeClr val="tx1"/>
                          </a:solidFill>
                        </a:rPr>
                        <a:t> </a:t>
                      </a:r>
                      <a:r>
                        <a:rPr lang="fr-FR" sz="1600" b="1" u="none" strike="noStrike" dirty="0" err="1">
                          <a:solidFill>
                            <a:schemeClr val="tx1"/>
                          </a:solidFill>
                        </a:rPr>
                        <a:t>cropping</a:t>
                      </a:r>
                      <a:endParaRPr lang="fr-FR" sz="1600" b="1" i="0" u="none" strike="noStrike" dirty="0">
                        <a:solidFill>
                          <a:schemeClr val="tx1"/>
                        </a:solidFill>
                        <a:latin typeface="Calibri"/>
                      </a:endParaRPr>
                    </a:p>
                  </a:txBody>
                  <a:tcPr marL="9525" marR="9525" marT="9525" marB="0"/>
                </a:tc>
                <a:tc>
                  <a:txBody>
                    <a:bodyPr/>
                    <a:lstStyle/>
                    <a:p>
                      <a:pPr algn="l" fontAlgn="ctr"/>
                      <a:r>
                        <a:rPr lang="fr-FR" sz="1600" u="none" strike="noStrike">
                          <a:solidFill>
                            <a:schemeClr val="tx1"/>
                          </a:solidFill>
                        </a:rPr>
                        <a:t>Benyetou El amri</a:t>
                      </a:r>
                      <a:endParaRPr lang="fr-FR" sz="1600" b="0" i="0" u="none" strike="noStrike">
                        <a:solidFill>
                          <a:schemeClr val="tx1"/>
                        </a:solidFill>
                        <a:latin typeface="Calibri"/>
                      </a:endParaRPr>
                    </a:p>
                  </a:txBody>
                  <a:tcPr marL="9525" marR="9525" marT="9525" marB="0" anchor="ctr"/>
                </a:tc>
                <a:tc>
                  <a:txBody>
                    <a:bodyPr/>
                    <a:lstStyle/>
                    <a:p>
                      <a:pPr algn="l" fontAlgn="ctr"/>
                      <a:r>
                        <a:rPr lang="fr-FR" sz="1600" u="none" strike="noStrike" dirty="0" err="1">
                          <a:solidFill>
                            <a:schemeClr val="tx1"/>
                          </a:solidFill>
                        </a:rPr>
                        <a:t>Ouled</a:t>
                      </a:r>
                      <a:r>
                        <a:rPr lang="fr-FR" sz="1600" u="none" strike="noStrike" dirty="0">
                          <a:solidFill>
                            <a:schemeClr val="tx1"/>
                          </a:solidFill>
                        </a:rPr>
                        <a:t> Mansour</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1</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 </a:t>
                      </a: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/triticale</a:t>
                      </a:r>
                      <a:endParaRPr lang="fr-FR" sz="1600" b="0" i="0" u="none" strike="noStrike" dirty="0">
                        <a:solidFill>
                          <a:schemeClr val="tx1"/>
                        </a:solidFill>
                        <a:latin typeface="Calibri"/>
                      </a:endParaRPr>
                    </a:p>
                  </a:txBody>
                  <a:tcPr marL="9525" marR="9525" marT="9525" marB="0" anchor="ctr"/>
                </a:tc>
                <a:tc>
                  <a:txBody>
                    <a:bodyPr/>
                    <a:lstStyle/>
                    <a:p>
                      <a:pPr algn="ctr" fontAlgn="ctr"/>
                      <a:r>
                        <a:rPr lang="fr-FR" sz="1600" u="none" strike="noStrike" dirty="0" smtClean="0">
                          <a:solidFill>
                            <a:schemeClr val="tx1"/>
                          </a:solidFill>
                          <a:effectLst/>
                        </a:rPr>
                        <a:t>03/11/2015</a:t>
                      </a:r>
                      <a:endParaRPr lang="fr-FR" sz="1600" b="0" i="0" u="none" strike="noStrike" dirty="0">
                        <a:solidFill>
                          <a:schemeClr val="tx1"/>
                        </a:solidFill>
                        <a:effectLst/>
                        <a:latin typeface="Calibri"/>
                      </a:endParaRPr>
                    </a:p>
                  </a:txBody>
                  <a:tcPr marL="9525" marR="9525" marT="9525" marB="0" anchor="ctr"/>
                </a:tc>
              </a:tr>
              <a:tr h="514354">
                <a:tc vMerge="1">
                  <a:txBody>
                    <a:bodyPr/>
                    <a:lstStyle/>
                    <a:p>
                      <a:pPr algn="l" fontAlgn="ctr"/>
                      <a:endParaRPr lang="fr-FR"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fr-FR" sz="1600" u="none" strike="noStrike">
                          <a:solidFill>
                            <a:schemeClr val="tx1"/>
                          </a:solidFill>
                        </a:rPr>
                        <a:t>Daoud Lakhder</a:t>
                      </a:r>
                      <a:endParaRPr lang="fr-FR" sz="1600" b="0" i="0" u="none" strike="noStrike">
                        <a:solidFill>
                          <a:schemeClr val="tx1"/>
                        </a:solidFill>
                        <a:latin typeface="Calibri"/>
                      </a:endParaRPr>
                    </a:p>
                  </a:txBody>
                  <a:tcPr marL="9525" marR="9525" marT="9525" marB="0" anchor="ctr"/>
                </a:tc>
                <a:tc>
                  <a:txBody>
                    <a:bodyPr/>
                    <a:lstStyle/>
                    <a:p>
                      <a:pPr algn="l" fontAlgn="ctr"/>
                      <a:r>
                        <a:rPr lang="fr-FR" sz="1600" u="none" strike="noStrike" dirty="0" err="1">
                          <a:solidFill>
                            <a:schemeClr val="tx1"/>
                          </a:solidFill>
                        </a:rPr>
                        <a:t>Ouled</a:t>
                      </a:r>
                      <a:r>
                        <a:rPr lang="fr-FR" sz="1600" u="none" strike="noStrike" dirty="0">
                          <a:solidFill>
                            <a:schemeClr val="tx1"/>
                          </a:solidFill>
                        </a:rPr>
                        <a:t> Mansour</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1</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 </a:t>
                      </a: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/triticale</a:t>
                      </a:r>
                      <a:endParaRPr lang="fr-FR" sz="1600" b="0" i="0" u="none" strike="noStrike" dirty="0" smtClean="0">
                        <a:solidFill>
                          <a:schemeClr val="tx1"/>
                        </a:solidFill>
                        <a:latin typeface="+mn-lt"/>
                      </a:endParaRPr>
                    </a:p>
                  </a:txBody>
                  <a:tcPr marL="9525" marR="9525" marT="9525" marB="0" anchor="ctr"/>
                </a:tc>
                <a:tc>
                  <a:txBody>
                    <a:bodyPr/>
                    <a:lstStyle/>
                    <a:p>
                      <a:pPr algn="ctr" fontAlgn="b"/>
                      <a:r>
                        <a:rPr lang="fr-FR" sz="1600" u="none" strike="noStrike" dirty="0">
                          <a:solidFill>
                            <a:schemeClr val="tx1"/>
                          </a:solidFill>
                          <a:effectLst/>
                        </a:rPr>
                        <a:t>23/11/2015</a:t>
                      </a:r>
                      <a:endParaRPr lang="fr-FR" sz="1600" b="0" i="0" u="none" strike="noStrike" dirty="0">
                        <a:solidFill>
                          <a:schemeClr val="tx1"/>
                        </a:solidFill>
                        <a:effectLst/>
                        <a:latin typeface="Calibri"/>
                      </a:endParaRPr>
                    </a:p>
                  </a:txBody>
                  <a:tcPr marL="9525" marR="9525" marT="9525" marB="0" anchor="b"/>
                </a:tc>
              </a:tr>
              <a:tr h="621511">
                <a:tc vMerge="1">
                  <a:txBody>
                    <a:bodyPr/>
                    <a:lstStyle/>
                    <a:p>
                      <a:pPr algn="l" fontAlgn="ctr"/>
                      <a:endParaRPr lang="fr-FR" sz="1800" b="1" i="0" u="none" strike="noStrike" dirty="0">
                        <a:solidFill>
                          <a:srgbClr val="000000"/>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fr-FR" sz="1600" u="none" strike="noStrike">
                          <a:solidFill>
                            <a:schemeClr val="tx1"/>
                          </a:solidFill>
                        </a:rPr>
                        <a:t>Yahiaoui Saleh</a:t>
                      </a:r>
                      <a:endParaRPr lang="fr-FR" sz="1600" b="0" i="0" u="none" strike="noStrike">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Ain El </a:t>
                      </a:r>
                      <a:r>
                        <a:rPr lang="fr-FR" sz="1600" u="none" strike="noStrike" dirty="0" err="1">
                          <a:solidFill>
                            <a:schemeClr val="tx1"/>
                          </a:solidFill>
                        </a:rPr>
                        <a:t>Khadra</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a:solidFill>
                            <a:schemeClr val="tx1"/>
                          </a:solidFill>
                        </a:rPr>
                        <a:t>1</a:t>
                      </a:r>
                      <a:endParaRPr lang="fr-FR" sz="1600" b="0" i="0" u="none" strike="noStrike" dirty="0">
                        <a:solidFill>
                          <a:schemeClr val="tx1"/>
                        </a:solidFill>
                        <a:latin typeface="Calibri"/>
                      </a:endParaRPr>
                    </a:p>
                  </a:txBody>
                  <a:tcPr marL="9525" marR="9525" marT="9525" marB="0" anchor="ctr"/>
                </a:tc>
                <a:tc>
                  <a:txBody>
                    <a:bodyPr/>
                    <a:lstStyle/>
                    <a:p>
                      <a:pPr algn="l" fontAlgn="ct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 </a:t>
                      </a:r>
                      <a:r>
                        <a:rPr lang="fr-FR" sz="1600" u="none" strike="noStrike" dirty="0" err="1" smtClean="0">
                          <a:solidFill>
                            <a:schemeClr val="tx1"/>
                          </a:solidFill>
                        </a:rPr>
                        <a:t>barley</a:t>
                      </a:r>
                      <a:endParaRPr lang="fr-FR" sz="1600" u="none" strike="noStrike" dirty="0" smtClean="0">
                        <a:solidFill>
                          <a:schemeClr val="tx1"/>
                        </a:solidFill>
                      </a:endParaRPr>
                    </a:p>
                    <a:p>
                      <a:pPr algn="l" fontAlgn="ctr"/>
                      <a:r>
                        <a:rPr lang="fr-FR" sz="1600" u="none" strike="noStrike" dirty="0" err="1" smtClean="0">
                          <a:solidFill>
                            <a:schemeClr val="tx1"/>
                          </a:solidFill>
                        </a:rPr>
                        <a:t>Pea</a:t>
                      </a:r>
                      <a:r>
                        <a:rPr lang="fr-FR" sz="1600" u="none" strike="noStrike" dirty="0" smtClean="0">
                          <a:solidFill>
                            <a:schemeClr val="tx1"/>
                          </a:solidFill>
                        </a:rPr>
                        <a:t>/triticale</a:t>
                      </a:r>
                      <a:endParaRPr lang="fr-FR" sz="1600" b="0" i="0" u="none" strike="noStrike" dirty="0" smtClean="0">
                        <a:solidFill>
                          <a:schemeClr val="tx1"/>
                        </a:solidFill>
                        <a:latin typeface="+mn-lt"/>
                      </a:endParaRPr>
                    </a:p>
                  </a:txBody>
                  <a:tcPr marL="9525" marR="9525" marT="9525" marB="0" anchor="ctr"/>
                </a:tc>
                <a:tc>
                  <a:txBody>
                    <a:bodyPr/>
                    <a:lstStyle/>
                    <a:p>
                      <a:pPr algn="ctr" fontAlgn="ctr"/>
                      <a:r>
                        <a:rPr lang="fr-FR" sz="1600" u="none" strike="noStrike" dirty="0" smtClean="0">
                          <a:solidFill>
                            <a:schemeClr val="tx1"/>
                          </a:solidFill>
                        </a:rPr>
                        <a:t>10/11/2015</a:t>
                      </a:r>
                      <a:endParaRPr lang="fr-FR" sz="1600" b="0" i="0" u="none" strike="noStrike" dirty="0">
                        <a:solidFill>
                          <a:schemeClr val="tx1"/>
                        </a:solidFill>
                        <a:latin typeface="Calibri"/>
                      </a:endParaRPr>
                    </a:p>
                  </a:txBody>
                  <a:tcPr marL="9525" marR="9525" marT="9525" marB="0" anchor="ctr"/>
                </a:tc>
              </a:tr>
            </a:tbl>
          </a:graphicData>
        </a:graphic>
      </p:graphicFrame>
    </p:spTree>
    <p:extLst>
      <p:ext uri="{BB962C8B-B14F-4D97-AF65-F5344CB8AC3E}">
        <p14:creationId xmlns:p14="http://schemas.microsoft.com/office/powerpoint/2010/main" val="3125741628"/>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err="1" smtClean="0">
                <a:solidFill>
                  <a:schemeClr val="accent1"/>
                </a:solidFill>
                <a:latin typeface="Arial" panose="020B0604020202020204" pitchFamily="34" charset="0"/>
                <a:cs typeface="Arial" pitchFamily="34" charset="0"/>
              </a:rPr>
              <a:t>Demonstration</a:t>
            </a:r>
            <a:r>
              <a:rPr lang="fr-FR" sz="2800" dirty="0" smtClean="0">
                <a:solidFill>
                  <a:schemeClr val="accent1"/>
                </a:solidFill>
                <a:latin typeface="Arial" panose="020B0604020202020204" pitchFamily="34" charset="0"/>
                <a:cs typeface="Arial" pitchFamily="34" charset="0"/>
              </a:rPr>
              <a:t> sites</a:t>
            </a:r>
            <a:endParaRPr lang="fr-FR" sz="2800" dirty="0">
              <a:solidFill>
                <a:schemeClr val="accent1"/>
              </a:solidFill>
              <a:latin typeface="Arial" pitchFamily="34" charset="0"/>
              <a:cs typeface="Arial" pitchFamily="34" charset="0"/>
            </a:endParaRPr>
          </a:p>
        </p:txBody>
      </p:sp>
      <p:sp>
        <p:nvSpPr>
          <p:cNvPr id="36002" name="ZoneTexte 3"/>
          <p:cNvSpPr txBox="1">
            <a:spLocks noChangeArrowheads="1"/>
          </p:cNvSpPr>
          <p:nvPr/>
        </p:nvSpPr>
        <p:spPr bwMode="auto">
          <a:xfrm>
            <a:off x="539750" y="908050"/>
            <a:ext cx="8135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sz="2400">
                <a:solidFill>
                  <a:schemeClr val="tx1"/>
                </a:solidFill>
                <a:latin typeface="Tahoma" pitchFamily="34" charset="0"/>
                <a:cs typeface="Arial" pitchFamily="34" charset="0"/>
              </a:defRPr>
            </a:lvl1pPr>
            <a:lvl2pPr marL="742950" indent="-285750" eaLnBrk="0" hangingPunct="0">
              <a:defRPr kumimoji="1" sz="2400">
                <a:solidFill>
                  <a:schemeClr val="tx1"/>
                </a:solidFill>
                <a:latin typeface="Tahoma" pitchFamily="34" charset="0"/>
                <a:cs typeface="Arial" pitchFamily="34" charset="0"/>
              </a:defRPr>
            </a:lvl2pPr>
            <a:lvl3pPr marL="1143000" indent="-228600" eaLnBrk="0" hangingPunct="0">
              <a:defRPr kumimoji="1" sz="2400">
                <a:solidFill>
                  <a:schemeClr val="tx1"/>
                </a:solidFill>
                <a:latin typeface="Tahoma" pitchFamily="34" charset="0"/>
                <a:cs typeface="Arial" pitchFamily="34" charset="0"/>
              </a:defRPr>
            </a:lvl3pPr>
            <a:lvl4pPr marL="1600200" indent="-228600" eaLnBrk="0" hangingPunct="0">
              <a:defRPr kumimoji="1" sz="2400">
                <a:solidFill>
                  <a:schemeClr val="tx1"/>
                </a:solidFill>
                <a:latin typeface="Tahoma" pitchFamily="34" charset="0"/>
                <a:cs typeface="Arial" pitchFamily="34" charset="0"/>
              </a:defRPr>
            </a:lvl4pPr>
            <a:lvl5pPr marL="2057400" indent="-228600" eaLnBrk="0" hangingPunct="0">
              <a:defRPr kumimoji="1" sz="2400">
                <a:solidFill>
                  <a:schemeClr val="tx1"/>
                </a:solidFill>
                <a:latin typeface="Tahoma" pitchFamily="34" charset="0"/>
                <a:cs typeface="Arial" pitchFamily="34" charset="0"/>
              </a:defRPr>
            </a:lvl5pPr>
            <a:lvl6pPr marL="2514600" indent="-228600" eaLnBrk="0" fontAlgn="base" hangingPunct="0">
              <a:spcBef>
                <a:spcPct val="0"/>
              </a:spcBef>
              <a:spcAft>
                <a:spcPct val="0"/>
              </a:spcAft>
              <a:defRPr kumimoji="1" sz="2400">
                <a:solidFill>
                  <a:schemeClr val="tx1"/>
                </a:solidFill>
                <a:latin typeface="Tahoma" pitchFamily="34" charset="0"/>
                <a:cs typeface="Arial" pitchFamily="34" charset="0"/>
              </a:defRPr>
            </a:lvl6pPr>
            <a:lvl7pPr marL="2971800" indent="-228600" eaLnBrk="0" fontAlgn="base" hangingPunct="0">
              <a:spcBef>
                <a:spcPct val="0"/>
              </a:spcBef>
              <a:spcAft>
                <a:spcPct val="0"/>
              </a:spcAft>
              <a:defRPr kumimoji="1" sz="2400">
                <a:solidFill>
                  <a:schemeClr val="tx1"/>
                </a:solidFill>
                <a:latin typeface="Tahoma" pitchFamily="34" charset="0"/>
                <a:cs typeface="Arial" pitchFamily="34" charset="0"/>
              </a:defRPr>
            </a:lvl7pPr>
            <a:lvl8pPr marL="3429000" indent="-228600" eaLnBrk="0" fontAlgn="base" hangingPunct="0">
              <a:spcBef>
                <a:spcPct val="0"/>
              </a:spcBef>
              <a:spcAft>
                <a:spcPct val="0"/>
              </a:spcAft>
              <a:defRPr kumimoji="1" sz="2400">
                <a:solidFill>
                  <a:schemeClr val="tx1"/>
                </a:solidFill>
                <a:latin typeface="Tahoma" pitchFamily="34" charset="0"/>
                <a:cs typeface="Arial" pitchFamily="34" charset="0"/>
              </a:defRPr>
            </a:lvl8pPr>
            <a:lvl9pPr marL="3886200" indent="-228600" eaLnBrk="0" fontAlgn="base" hangingPunct="0">
              <a:spcBef>
                <a:spcPct val="0"/>
              </a:spcBef>
              <a:spcAft>
                <a:spcPct val="0"/>
              </a:spcAft>
              <a:defRPr kumimoji="1" sz="2400">
                <a:solidFill>
                  <a:schemeClr val="tx1"/>
                </a:solidFill>
                <a:latin typeface="Tahoma" pitchFamily="34" charset="0"/>
                <a:cs typeface="Arial" pitchFamily="34" charset="0"/>
              </a:defRPr>
            </a:lvl9pPr>
          </a:lstStyle>
          <a:p>
            <a:pPr algn="ctr" eaLnBrk="1" fontAlgn="base" hangingPunct="1">
              <a:spcBef>
                <a:spcPct val="0"/>
              </a:spcBef>
              <a:spcAft>
                <a:spcPct val="0"/>
              </a:spcAft>
            </a:pPr>
            <a:r>
              <a:rPr lang="en-US" sz="2000" dirty="0">
                <a:solidFill>
                  <a:prstClr val="black"/>
                </a:solidFill>
              </a:rPr>
              <a:t>The </a:t>
            </a:r>
            <a:r>
              <a:rPr lang="en-US" sz="2000" dirty="0" smtClean="0">
                <a:solidFill>
                  <a:prstClr val="black"/>
                </a:solidFill>
              </a:rPr>
              <a:t>demonstration  trial was </a:t>
            </a:r>
            <a:r>
              <a:rPr lang="en-US" sz="2000" dirty="0">
                <a:solidFill>
                  <a:prstClr val="black"/>
                </a:solidFill>
              </a:rPr>
              <a:t>implemented in </a:t>
            </a:r>
            <a:r>
              <a:rPr lang="en-US" sz="2000" dirty="0" smtClean="0">
                <a:solidFill>
                  <a:prstClr val="black"/>
                </a:solidFill>
              </a:rPr>
              <a:t>22 farms</a:t>
            </a:r>
            <a:endParaRPr lang="fr-FR" altLang="fr-FR" sz="2200" dirty="0">
              <a:solidFill>
                <a:srgbClr val="000000"/>
              </a:solidFill>
              <a:latin typeface="Arial" pitchFamily="34" charset="0"/>
            </a:endParaRPr>
          </a:p>
        </p:txBody>
      </p:sp>
      <p:graphicFrame>
        <p:nvGraphicFramePr>
          <p:cNvPr id="2" name="Tableau 1"/>
          <p:cNvGraphicFramePr>
            <a:graphicFrameLocks noGrp="1"/>
          </p:cNvGraphicFramePr>
          <p:nvPr>
            <p:extLst>
              <p:ext uri="{D42A27DB-BD31-4B8C-83A1-F6EECF244321}">
                <p14:modId xmlns:p14="http://schemas.microsoft.com/office/powerpoint/2010/main" val="2385048126"/>
              </p:ext>
            </p:extLst>
          </p:nvPr>
        </p:nvGraphicFramePr>
        <p:xfrm>
          <a:off x="1619672" y="1318986"/>
          <a:ext cx="6408712" cy="5348109"/>
        </p:xfrm>
        <a:graphic>
          <a:graphicData uri="http://schemas.openxmlformats.org/drawingml/2006/table">
            <a:tbl>
              <a:tblPr>
                <a:tableStyleId>{3C2FFA5D-87B4-456A-9821-1D502468CF0F}</a:tableStyleId>
              </a:tblPr>
              <a:tblGrid>
                <a:gridCol w="1865167"/>
                <a:gridCol w="1536898"/>
                <a:gridCol w="749797"/>
                <a:gridCol w="1104178"/>
                <a:gridCol w="1152672"/>
              </a:tblGrid>
              <a:tr h="275151">
                <a:tc>
                  <a:txBody>
                    <a:bodyPr/>
                    <a:lstStyle/>
                    <a:p>
                      <a:pPr algn="ctr" fontAlgn="ctr"/>
                      <a:r>
                        <a:rPr lang="fr-FR" sz="1200" b="1" u="none" strike="noStrike" dirty="0" err="1">
                          <a:solidFill>
                            <a:schemeClr val="tx1"/>
                          </a:solidFill>
                          <a:effectLst/>
                        </a:rPr>
                        <a:t>Farmers</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err="1">
                          <a:solidFill>
                            <a:schemeClr val="tx1"/>
                          </a:solidFill>
                          <a:effectLst/>
                        </a:rPr>
                        <a:t>Community</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Area (ha)</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err="1">
                          <a:solidFill>
                            <a:schemeClr val="tx1"/>
                          </a:solidFill>
                          <a:effectLst/>
                        </a:rPr>
                        <a:t>Crops</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Date of </a:t>
                      </a:r>
                      <a:r>
                        <a:rPr lang="fr-FR" sz="1200" b="1" u="none" strike="noStrike" dirty="0" err="1">
                          <a:solidFill>
                            <a:schemeClr val="tx1"/>
                          </a:solidFill>
                          <a:effectLst/>
                        </a:rPr>
                        <a:t>sowing</a:t>
                      </a:r>
                      <a:endParaRPr lang="fr-FR" sz="1200" b="1" i="0" u="none" strike="noStrike" dirty="0">
                        <a:solidFill>
                          <a:schemeClr val="tx1"/>
                        </a:solidFill>
                        <a:effectLst/>
                        <a:latin typeface="Calibri"/>
                      </a:endParaRPr>
                    </a:p>
                  </a:txBody>
                  <a:tcPr marL="7660" marR="7660" marT="7660" marB="0" anchor="ctr"/>
                </a:tc>
              </a:tr>
              <a:tr h="236142">
                <a:tc>
                  <a:txBody>
                    <a:bodyPr/>
                    <a:lstStyle/>
                    <a:p>
                      <a:pPr algn="l" fontAlgn="ctr"/>
                      <a:r>
                        <a:rPr lang="fr-FR" sz="1200" b="1" u="none" strike="noStrike" dirty="0" err="1">
                          <a:solidFill>
                            <a:schemeClr val="accent3"/>
                          </a:solidFill>
                          <a:effectLst/>
                        </a:rPr>
                        <a:t>Arioua</a:t>
                      </a:r>
                      <a:r>
                        <a:rPr lang="fr-FR" sz="1200" b="1" u="none" strike="noStrike" dirty="0">
                          <a:solidFill>
                            <a:schemeClr val="accent3"/>
                          </a:solidFill>
                          <a:effectLst/>
                        </a:rPr>
                        <a:t> Bachir</a:t>
                      </a:r>
                      <a:endParaRPr lang="fr-FR" sz="1200" b="1" i="0" u="none" strike="noStrike" dirty="0">
                        <a:solidFill>
                          <a:schemeClr val="accent3"/>
                        </a:solidFill>
                        <a:effectLst/>
                        <a:latin typeface="Calibri"/>
                      </a:endParaRPr>
                    </a:p>
                  </a:txBody>
                  <a:tcPr marL="7660" marR="7660" marT="7660" marB="0" anchor="ctr"/>
                </a:tc>
                <a:tc>
                  <a:txBody>
                    <a:bodyPr/>
                    <a:lstStyle/>
                    <a:p>
                      <a:pPr algn="l" fontAlgn="ctr"/>
                      <a:r>
                        <a:rPr lang="fr-FR" sz="1200" b="1" u="none" strike="noStrike" dirty="0" err="1">
                          <a:solidFill>
                            <a:schemeClr val="accent3"/>
                          </a:solidFill>
                          <a:effectLst/>
                        </a:rPr>
                        <a:t>Ouled</a:t>
                      </a:r>
                      <a:r>
                        <a:rPr lang="fr-FR" sz="1200" b="1" u="none" strike="noStrike" dirty="0">
                          <a:solidFill>
                            <a:schemeClr val="accent3"/>
                          </a:solidFill>
                          <a:effectLst/>
                        </a:rPr>
                        <a:t> Mansour</a:t>
                      </a:r>
                      <a:endParaRPr lang="fr-FR" sz="1200" b="1" i="0" u="none" strike="noStrike" dirty="0">
                        <a:solidFill>
                          <a:schemeClr val="accent3"/>
                        </a:solidFill>
                        <a:effectLst/>
                        <a:latin typeface="Calibri"/>
                      </a:endParaRPr>
                    </a:p>
                  </a:txBody>
                  <a:tcPr marL="7660" marR="7660" marT="7660" marB="0" anchor="ctr"/>
                </a:tc>
                <a:tc>
                  <a:txBody>
                    <a:bodyPr/>
                    <a:lstStyle/>
                    <a:p>
                      <a:pPr algn="ctr" fontAlgn="ctr"/>
                      <a:r>
                        <a:rPr lang="fr-FR" sz="1200" b="1" u="none" strike="noStrike" dirty="0">
                          <a:solidFill>
                            <a:schemeClr val="accent3"/>
                          </a:solidFill>
                          <a:effectLst/>
                        </a:rPr>
                        <a:t>1</a:t>
                      </a:r>
                      <a:endParaRPr lang="fr-FR" sz="1200" b="1" i="0" u="none" strike="noStrike" dirty="0">
                        <a:solidFill>
                          <a:schemeClr val="accent3"/>
                        </a:solidFill>
                        <a:effectLst/>
                        <a:latin typeface="Calibri"/>
                      </a:endParaRPr>
                    </a:p>
                  </a:txBody>
                  <a:tcPr marL="7660" marR="7660" marT="7660" marB="0" anchor="ctr"/>
                </a:tc>
                <a:tc>
                  <a:txBody>
                    <a:bodyPr/>
                    <a:lstStyle/>
                    <a:p>
                      <a:pPr algn="l" fontAlgn="ctr"/>
                      <a:r>
                        <a:rPr lang="fr-FR" sz="1200" b="1" u="none" strike="noStrike" dirty="0" err="1">
                          <a:solidFill>
                            <a:schemeClr val="accent3"/>
                          </a:solidFill>
                          <a:effectLst/>
                        </a:rPr>
                        <a:t>Pea-barley</a:t>
                      </a:r>
                      <a:endParaRPr lang="fr-FR" sz="1200" b="1" i="0" u="none" strike="noStrike" dirty="0">
                        <a:solidFill>
                          <a:schemeClr val="accent3"/>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04/11/2015</a:t>
                      </a:r>
                      <a:endParaRPr lang="fr-FR" sz="1200" b="1" i="0" u="none" strike="noStrike" dirty="0">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Ghayat Mohamed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02/11/2015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Sahnoun Saad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dirty="0" err="1">
                          <a:solidFill>
                            <a:schemeClr val="tx1"/>
                          </a:solidFill>
                          <a:effectLst/>
                        </a:rPr>
                        <a:t>Ouled</a:t>
                      </a:r>
                      <a:r>
                        <a:rPr lang="fr-FR" sz="1200" b="1" u="none" strike="noStrike" dirty="0">
                          <a:solidFill>
                            <a:schemeClr val="tx1"/>
                          </a:solidFill>
                          <a:effectLst/>
                        </a:rPr>
                        <a:t> Mansour</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02/11/2015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Dif Abd ellah</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dirty="0" err="1">
                          <a:solidFill>
                            <a:schemeClr val="tx1"/>
                          </a:solidFill>
                          <a:effectLst/>
                        </a:rPr>
                        <a:t>Ouled</a:t>
                      </a:r>
                      <a:r>
                        <a:rPr lang="fr-FR" sz="1200" b="1" u="none" strike="noStrike" dirty="0">
                          <a:solidFill>
                            <a:schemeClr val="tx1"/>
                          </a:solidFill>
                          <a:effectLst/>
                        </a:rPr>
                        <a:t> Mansour</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03/11/2015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Benyetou El hachemi</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a:t>
                      </a:r>
                      <a:endParaRPr lang="fr-FR" sz="1200" b="1" i="0" u="none" strike="noStrike" dirty="0">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03/11/2015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Betka Djamel</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1,5</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04/11/2015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Benyetou Ibrahim </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dirty="0" err="1">
                          <a:solidFill>
                            <a:schemeClr val="tx1"/>
                          </a:solidFill>
                          <a:effectLst/>
                        </a:rPr>
                        <a:t>Barley</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04/11/2015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Belbey Aissa</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04/11/2015</a:t>
                      </a:r>
                      <a:endParaRPr lang="fr-FR" sz="1200" b="1" i="0" u="none" strike="noStrike" dirty="0">
                        <a:solidFill>
                          <a:schemeClr val="tx1"/>
                        </a:solidFill>
                        <a:effectLst/>
                        <a:latin typeface="Calibri"/>
                      </a:endParaRPr>
                    </a:p>
                  </a:txBody>
                  <a:tcPr marL="7660" marR="7660" marT="7660" marB="0" anchor="ctr"/>
                </a:tc>
              </a:tr>
              <a:tr h="236142">
                <a:tc>
                  <a:txBody>
                    <a:bodyPr/>
                    <a:lstStyle/>
                    <a:p>
                      <a:pPr algn="l" fontAlgn="ctr"/>
                      <a:r>
                        <a:rPr lang="fr-FR" sz="1200" b="1" u="none" strike="noStrike" dirty="0" err="1">
                          <a:solidFill>
                            <a:schemeClr val="tx1"/>
                          </a:solidFill>
                          <a:effectLst/>
                        </a:rPr>
                        <a:t>Kerfa</a:t>
                      </a:r>
                      <a:r>
                        <a:rPr lang="fr-FR" sz="1200" b="1" u="none" strike="noStrike" dirty="0">
                          <a:solidFill>
                            <a:schemeClr val="tx1"/>
                          </a:solidFill>
                          <a:effectLst/>
                        </a:rPr>
                        <a:t> </a:t>
                      </a:r>
                      <a:r>
                        <a:rPr lang="fr-FR" sz="1200" b="1" u="none" strike="noStrike" dirty="0" err="1">
                          <a:solidFill>
                            <a:schemeClr val="tx1"/>
                          </a:solidFill>
                          <a:effectLst/>
                        </a:rPr>
                        <a:t>Rabeh</a:t>
                      </a:r>
                      <a:r>
                        <a:rPr lang="fr-FR" sz="1200" b="1" u="none" strike="noStrike" dirty="0">
                          <a:solidFill>
                            <a:schemeClr val="tx1"/>
                          </a:solidFill>
                          <a:effectLst/>
                        </a:rPr>
                        <a:t> </a:t>
                      </a:r>
                      <a:endParaRPr lang="fr-FR" sz="1200" b="1" i="0" u="none" strike="noStrike" dirty="0">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03/11/2015</a:t>
                      </a:r>
                      <a:endParaRPr lang="fr-FR" sz="1200" b="1" i="0" u="none" strike="noStrike">
                        <a:solidFill>
                          <a:schemeClr val="tx1"/>
                        </a:solidFill>
                        <a:effectLst/>
                        <a:latin typeface="Calibri"/>
                      </a:endParaRPr>
                    </a:p>
                  </a:txBody>
                  <a:tcPr marL="7660" marR="7660" marT="7660" marB="0" anchor="ctr"/>
                </a:tc>
              </a:tr>
              <a:tr h="236142">
                <a:tc>
                  <a:txBody>
                    <a:bodyPr/>
                    <a:lstStyle/>
                    <a:p>
                      <a:pPr algn="l" fontAlgn="ctr"/>
                      <a:r>
                        <a:rPr lang="fr-FR" sz="1200" b="1" u="none" strike="noStrike">
                          <a:solidFill>
                            <a:schemeClr val="tx1"/>
                          </a:solidFill>
                          <a:effectLst/>
                        </a:rPr>
                        <a:t>Benyetou Mohamed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05/11/2015</a:t>
                      </a:r>
                      <a:endParaRPr lang="fr-FR" sz="1200" b="1" i="0" u="none" strike="noStrike" dirty="0">
                        <a:solidFill>
                          <a:schemeClr val="tx1"/>
                        </a:solidFill>
                        <a:effectLst/>
                        <a:latin typeface="Calibri"/>
                      </a:endParaRPr>
                    </a:p>
                  </a:txBody>
                  <a:tcPr marL="7660" marR="7660" marT="7660" marB="0" anchor="ctr"/>
                </a:tc>
              </a:tr>
              <a:tr h="217252">
                <a:tc>
                  <a:txBody>
                    <a:bodyPr/>
                    <a:lstStyle/>
                    <a:p>
                      <a:pPr algn="l" fontAlgn="ctr"/>
                      <a:r>
                        <a:rPr lang="fr-FR" sz="1200" b="1" u="none" strike="noStrike">
                          <a:solidFill>
                            <a:schemeClr val="tx1"/>
                          </a:solidFill>
                          <a:effectLst/>
                        </a:rPr>
                        <a:t>Benyetou Rachid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04/11/2015</a:t>
                      </a:r>
                      <a:endParaRPr lang="fr-FR" sz="1200" b="1" i="0" u="none" strike="noStrike" dirty="0">
                        <a:solidFill>
                          <a:schemeClr val="tx1"/>
                        </a:solidFill>
                        <a:effectLst/>
                        <a:latin typeface="Calibri"/>
                      </a:endParaRPr>
                    </a:p>
                  </a:txBody>
                  <a:tcPr marL="7660" marR="7660" marT="7660" marB="0" anchor="ctr"/>
                </a:tc>
              </a:tr>
              <a:tr h="207806">
                <a:tc>
                  <a:txBody>
                    <a:bodyPr/>
                    <a:lstStyle/>
                    <a:p>
                      <a:pPr algn="l" fontAlgn="ctr"/>
                      <a:r>
                        <a:rPr lang="fr-FR" sz="1200" b="1" u="none" strike="noStrike">
                          <a:solidFill>
                            <a:schemeClr val="tx1"/>
                          </a:solidFill>
                          <a:effectLst/>
                        </a:rPr>
                        <a:t>Dif Ammar</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Ouled Mansour</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05/11/2015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Zaroukhi Abdelkader</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Zahem Abd el madjid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rtl="0" fontAlgn="ctr"/>
                      <a:r>
                        <a:rPr lang="fr-FR" sz="1200" b="1" u="none" strike="noStrike">
                          <a:solidFill>
                            <a:schemeClr val="tx1"/>
                          </a:solidFill>
                          <a:effectLst/>
                        </a:rPr>
                        <a:t>Sekai Ibrahim</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b"/>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b"/>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12/11/2015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Saouli Azzouz</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Hajaj Mohamed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10/11/2015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Adjlene Abdelhakim</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0,5</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Adjlene Rachid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0,5</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Wheat</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Zaroukhi Said</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11/11/2015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Chenoufi Omar</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Ain El khadra</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a:solidFill>
                            <a:schemeClr val="tx1"/>
                          </a:solidFill>
                          <a:effectLst/>
                        </a:rPr>
                        <a:t>1</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Barley</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12/11/2015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dirty="0">
                          <a:solidFill>
                            <a:schemeClr val="accent3"/>
                          </a:solidFill>
                          <a:effectLst/>
                        </a:rPr>
                        <a:t>Drissi </a:t>
                      </a:r>
                      <a:r>
                        <a:rPr lang="fr-FR" sz="1200" b="1" u="none" strike="noStrike" dirty="0" err="1">
                          <a:solidFill>
                            <a:schemeClr val="accent3"/>
                          </a:solidFill>
                          <a:effectLst/>
                        </a:rPr>
                        <a:t>rabeh</a:t>
                      </a:r>
                      <a:endParaRPr lang="fr-FR" sz="1200" b="1" i="0" u="none" strike="noStrike" dirty="0">
                        <a:solidFill>
                          <a:schemeClr val="accent3"/>
                        </a:solidFill>
                        <a:effectLst/>
                        <a:latin typeface="Calibri"/>
                      </a:endParaRPr>
                    </a:p>
                  </a:txBody>
                  <a:tcPr marL="7660" marR="7660" marT="7660" marB="0" anchor="ctr"/>
                </a:tc>
                <a:tc>
                  <a:txBody>
                    <a:bodyPr/>
                    <a:lstStyle/>
                    <a:p>
                      <a:pPr algn="l" fontAlgn="ctr"/>
                      <a:r>
                        <a:rPr lang="fr-FR" sz="1200" b="1" u="none" strike="noStrike" dirty="0">
                          <a:solidFill>
                            <a:schemeClr val="accent3"/>
                          </a:solidFill>
                          <a:effectLst/>
                        </a:rPr>
                        <a:t>Ain El </a:t>
                      </a:r>
                      <a:r>
                        <a:rPr lang="fr-FR" sz="1200" b="1" u="none" strike="noStrike" dirty="0" err="1">
                          <a:solidFill>
                            <a:schemeClr val="accent3"/>
                          </a:solidFill>
                          <a:effectLst/>
                        </a:rPr>
                        <a:t>khadra</a:t>
                      </a:r>
                      <a:endParaRPr lang="fr-FR" sz="1200" b="1" i="0" u="none" strike="noStrike" dirty="0">
                        <a:solidFill>
                          <a:schemeClr val="accent3"/>
                        </a:solidFill>
                        <a:effectLst/>
                        <a:latin typeface="Calibri"/>
                      </a:endParaRPr>
                    </a:p>
                  </a:txBody>
                  <a:tcPr marL="7660" marR="7660" marT="7660" marB="0" anchor="ctr"/>
                </a:tc>
                <a:tc>
                  <a:txBody>
                    <a:bodyPr/>
                    <a:lstStyle/>
                    <a:p>
                      <a:pPr algn="ctr" fontAlgn="ctr"/>
                      <a:r>
                        <a:rPr lang="fr-FR" sz="1200" b="1" u="none" strike="noStrike">
                          <a:solidFill>
                            <a:schemeClr val="accent3"/>
                          </a:solidFill>
                          <a:effectLst/>
                        </a:rPr>
                        <a:t>1</a:t>
                      </a:r>
                      <a:endParaRPr lang="fr-FR" sz="1200" b="1" i="0" u="none" strike="noStrike">
                        <a:solidFill>
                          <a:schemeClr val="accent3"/>
                        </a:solidFill>
                        <a:effectLst/>
                        <a:latin typeface="Calibri"/>
                      </a:endParaRPr>
                    </a:p>
                  </a:txBody>
                  <a:tcPr marL="7660" marR="7660" marT="7660" marB="0" anchor="ctr"/>
                </a:tc>
                <a:tc>
                  <a:txBody>
                    <a:bodyPr/>
                    <a:lstStyle/>
                    <a:p>
                      <a:pPr algn="l" fontAlgn="ctr"/>
                      <a:r>
                        <a:rPr lang="fr-FR" sz="1200" b="1" u="none" strike="noStrike" dirty="0" err="1">
                          <a:solidFill>
                            <a:schemeClr val="accent3"/>
                          </a:solidFill>
                          <a:effectLst/>
                        </a:rPr>
                        <a:t>Pea-barley</a:t>
                      </a:r>
                      <a:endParaRPr lang="fr-FR" sz="1200" b="1" i="0" u="none" strike="noStrike" dirty="0">
                        <a:solidFill>
                          <a:schemeClr val="accent3"/>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12/11/2015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fontAlgn="ctr"/>
                      <a:r>
                        <a:rPr lang="fr-FR" sz="1200" b="1" u="none" strike="noStrike">
                          <a:solidFill>
                            <a:schemeClr val="tx1"/>
                          </a:solidFill>
                          <a:effectLst/>
                        </a:rPr>
                        <a:t>Drissi Abdelhak</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dirty="0">
                          <a:solidFill>
                            <a:schemeClr val="tx1"/>
                          </a:solidFill>
                          <a:effectLst/>
                        </a:rPr>
                        <a:t>Ain El </a:t>
                      </a:r>
                      <a:r>
                        <a:rPr lang="fr-FR" sz="1200" b="1" u="none" strike="noStrike" dirty="0" err="1">
                          <a:solidFill>
                            <a:schemeClr val="tx1"/>
                          </a:solidFill>
                          <a:effectLst/>
                        </a:rPr>
                        <a:t>khadra</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0,5</a:t>
                      </a:r>
                      <a:endParaRPr lang="fr-FR" sz="1200" b="1" i="0" u="none" strike="noStrike" dirty="0">
                        <a:solidFill>
                          <a:schemeClr val="tx1"/>
                        </a:solidFill>
                        <a:effectLst/>
                        <a:latin typeface="Calibri"/>
                      </a:endParaRPr>
                    </a:p>
                  </a:txBody>
                  <a:tcPr marL="7660" marR="7660" marT="7660" marB="0" anchor="ctr"/>
                </a:tc>
                <a:tc>
                  <a:txBody>
                    <a:bodyPr/>
                    <a:lstStyle/>
                    <a:p>
                      <a:pPr algn="l" fontAlgn="ctr"/>
                      <a:r>
                        <a:rPr lang="fr-FR" sz="1200" b="1" u="none" strike="noStrike" dirty="0" err="1">
                          <a:solidFill>
                            <a:schemeClr val="tx1"/>
                          </a:solidFill>
                          <a:effectLst/>
                        </a:rPr>
                        <a:t>Barley</a:t>
                      </a:r>
                      <a:endParaRPr lang="fr-FR" sz="1200" b="1" i="0" u="none" strike="noStrike" dirty="0">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12/11/2015</a:t>
                      </a:r>
                      <a:endParaRPr lang="fr-FR" sz="1200" b="1" i="0" u="none" strike="noStrike" dirty="0">
                        <a:solidFill>
                          <a:schemeClr val="tx1"/>
                        </a:solidFill>
                        <a:effectLst/>
                        <a:latin typeface="Calibri"/>
                      </a:endParaRPr>
                    </a:p>
                  </a:txBody>
                  <a:tcPr marL="7660" marR="7660" marT="7660" marB="0" anchor="ctr"/>
                </a:tc>
              </a:tr>
              <a:tr h="188914">
                <a:tc>
                  <a:txBody>
                    <a:bodyPr/>
                    <a:lstStyle/>
                    <a:p>
                      <a:pPr algn="l" rtl="0" fontAlgn="ctr"/>
                      <a:r>
                        <a:rPr lang="fr-FR" sz="1200" b="1" u="none" strike="noStrike">
                          <a:solidFill>
                            <a:schemeClr val="tx1"/>
                          </a:solidFill>
                          <a:effectLst/>
                        </a:rPr>
                        <a:t>Total</a:t>
                      </a:r>
                      <a:endParaRPr lang="fr-FR" sz="1200" b="1" i="0" u="none" strike="noStrike">
                        <a:solidFill>
                          <a:schemeClr val="tx1"/>
                        </a:solidFill>
                        <a:effectLst/>
                        <a:latin typeface="Calibri"/>
                      </a:endParaRPr>
                    </a:p>
                  </a:txBody>
                  <a:tcPr marL="7660" marR="7660" marT="7660" marB="0" anchor="ctr"/>
                </a:tc>
                <a:tc>
                  <a:txBody>
                    <a:bodyPr/>
                    <a:lstStyle/>
                    <a:p>
                      <a:pPr algn="l" fontAlgn="ctr"/>
                      <a:r>
                        <a:rPr lang="fr-FR" sz="1200" b="1" u="none" strike="noStrike">
                          <a:solidFill>
                            <a:schemeClr val="tx1"/>
                          </a:solidFill>
                          <a:effectLst/>
                        </a:rPr>
                        <a:t> </a:t>
                      </a:r>
                      <a:endParaRPr lang="fr-FR" sz="1200" b="1" i="0" u="none" strike="noStrike">
                        <a:solidFill>
                          <a:schemeClr val="tx1"/>
                        </a:solidFill>
                        <a:effectLst/>
                        <a:latin typeface="Calibri"/>
                      </a:endParaRPr>
                    </a:p>
                  </a:txBody>
                  <a:tcPr marL="7660" marR="7660" marT="7660" marB="0" anchor="ctr"/>
                </a:tc>
                <a:tc>
                  <a:txBody>
                    <a:bodyPr/>
                    <a:lstStyle/>
                    <a:p>
                      <a:pPr algn="ctr" fontAlgn="b"/>
                      <a:r>
                        <a:rPr lang="fr-FR" sz="1200" b="1" u="none" strike="noStrike">
                          <a:solidFill>
                            <a:schemeClr val="tx1"/>
                          </a:solidFill>
                          <a:effectLst/>
                        </a:rPr>
                        <a:t>22</a:t>
                      </a:r>
                      <a:endParaRPr lang="fr-FR" sz="1200" b="1" i="0" u="none" strike="noStrike">
                        <a:solidFill>
                          <a:schemeClr val="tx1"/>
                        </a:solidFill>
                        <a:effectLst/>
                        <a:latin typeface="Calibri"/>
                      </a:endParaRPr>
                    </a:p>
                  </a:txBody>
                  <a:tcPr marL="7660" marR="7660" marT="7660" marB="0" anchor="b"/>
                </a:tc>
                <a:tc>
                  <a:txBody>
                    <a:bodyPr/>
                    <a:lstStyle/>
                    <a:p>
                      <a:pPr algn="l" fontAlgn="ctr"/>
                      <a:r>
                        <a:rPr lang="fr-FR" sz="1200" b="1" u="none" strike="noStrike">
                          <a:solidFill>
                            <a:schemeClr val="tx1"/>
                          </a:solidFill>
                          <a:effectLst/>
                        </a:rPr>
                        <a:t> </a:t>
                      </a:r>
                      <a:endParaRPr lang="fr-FR" sz="1200" b="1" i="0" u="none" strike="noStrike">
                        <a:solidFill>
                          <a:schemeClr val="tx1"/>
                        </a:solidFill>
                        <a:effectLst/>
                        <a:latin typeface="Calibri"/>
                      </a:endParaRPr>
                    </a:p>
                  </a:txBody>
                  <a:tcPr marL="7660" marR="7660" marT="7660" marB="0" anchor="ctr"/>
                </a:tc>
                <a:tc>
                  <a:txBody>
                    <a:bodyPr/>
                    <a:lstStyle/>
                    <a:p>
                      <a:pPr algn="ctr" fontAlgn="ctr"/>
                      <a:r>
                        <a:rPr lang="fr-FR" sz="1200" b="1" u="none" strike="noStrike" dirty="0">
                          <a:solidFill>
                            <a:schemeClr val="tx1"/>
                          </a:solidFill>
                          <a:effectLst/>
                        </a:rPr>
                        <a:t> </a:t>
                      </a:r>
                      <a:endParaRPr lang="fr-FR" sz="1200" b="1" i="0" u="none" strike="noStrike" dirty="0">
                        <a:solidFill>
                          <a:schemeClr val="tx1"/>
                        </a:solidFill>
                        <a:effectLst/>
                        <a:latin typeface="Calibri"/>
                      </a:endParaRPr>
                    </a:p>
                  </a:txBody>
                  <a:tcPr marL="7660" marR="7660" marT="7660" marB="0" anchor="ctr"/>
                </a:tc>
              </a:tr>
            </a:tbl>
          </a:graphicData>
        </a:graphic>
      </p:graphicFrame>
    </p:spTree>
    <p:extLst>
      <p:ext uri="{BB962C8B-B14F-4D97-AF65-F5344CB8AC3E}">
        <p14:creationId xmlns:p14="http://schemas.microsoft.com/office/powerpoint/2010/main" val="3680380422"/>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Espace réservé du contenu 1"/>
          <p:cNvGraphicFramePr>
            <a:graphicFrameLocks noGrp="1"/>
          </p:cNvGraphicFramePr>
          <p:nvPr>
            <p:ph idx="1"/>
            <p:extLst>
              <p:ext uri="{D42A27DB-BD31-4B8C-83A1-F6EECF244321}">
                <p14:modId xmlns:p14="http://schemas.microsoft.com/office/powerpoint/2010/main" val="364387717"/>
              </p:ext>
            </p:extLst>
          </p:nvPr>
        </p:nvGraphicFramePr>
        <p:xfrm>
          <a:off x="1187624" y="0"/>
          <a:ext cx="7467600" cy="23050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Image 5" descr="C:\Users\a\Desktop\Nouveau dossier\6.jpg"/>
          <p:cNvPicPr/>
          <p:nvPr/>
        </p:nvPicPr>
        <p:blipFill>
          <a:blip r:embed="rId8" cstate="print"/>
          <a:srcRect/>
          <a:stretch>
            <a:fillRect/>
          </a:stretch>
        </p:blipFill>
        <p:spPr bwMode="auto">
          <a:xfrm>
            <a:off x="6156175" y="1916832"/>
            <a:ext cx="2415405" cy="20882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3" descr="C:\documents\projet CLCA\bureau 19-3-2016\Acivités CLCA 2015-2016\Journées Désherbage\27-1-2016\27012016 5.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81817" y="4393811"/>
            <a:ext cx="2613511" cy="196013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8" name="Image 7" descr="C:\Users\a\Desktop\Nouveau dossier\7.JPG"/>
          <p:cNvPicPr/>
          <p:nvPr/>
        </p:nvPicPr>
        <p:blipFill>
          <a:blip r:embed="rId10" cstate="print"/>
          <a:srcRect/>
          <a:stretch>
            <a:fillRect/>
          </a:stretch>
        </p:blipFill>
        <p:spPr bwMode="auto">
          <a:xfrm>
            <a:off x="3419872" y="3284083"/>
            <a:ext cx="2592287" cy="2219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001046624"/>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Rectangle 1"/>
          <p:cNvSpPr/>
          <p:nvPr/>
        </p:nvSpPr>
        <p:spPr>
          <a:xfrm>
            <a:off x="467544" y="980728"/>
            <a:ext cx="6984776" cy="1260345"/>
          </a:xfrm>
          <a:prstGeom prst="rect">
            <a:avLst/>
          </a:prstGeom>
        </p:spPr>
        <p:txBody>
          <a:bodyPr wrap="square">
            <a:spAutoFit/>
          </a:bodyPr>
          <a:lstStyle/>
          <a:p>
            <a:pPr lvl="0" algn="just">
              <a:lnSpc>
                <a:spcPct val="115000"/>
              </a:lnSpc>
              <a:spcAft>
                <a:spcPts val="600"/>
              </a:spcAft>
            </a:pPr>
            <a:r>
              <a:rPr lang="en-US" sz="2200" b="1" dirty="0" smtClean="0">
                <a:solidFill>
                  <a:srgbClr val="000000"/>
                </a:solidFill>
                <a:ea typeface="Tahoma" panose="020B0604030504040204" pitchFamily="34" charset="0"/>
                <a:cs typeface="Tahoma" panose="020B0604030504040204" pitchFamily="34" charset="0"/>
              </a:rPr>
              <a:t>2 Field days on </a:t>
            </a:r>
            <a:r>
              <a:rPr lang="en-US" sz="2200" b="1" dirty="0">
                <a:solidFill>
                  <a:srgbClr val="000000"/>
                </a:solidFill>
                <a:ea typeface="Tahoma" panose="020B0604030504040204" pitchFamily="34" charset="0"/>
                <a:cs typeface="Tahoma" panose="020B0604030504040204" pitchFamily="34" charset="0"/>
              </a:rPr>
              <a:t>weed management and adjustment of </a:t>
            </a:r>
            <a:r>
              <a:rPr lang="en-US" sz="2200" b="1" dirty="0" smtClean="0">
                <a:solidFill>
                  <a:srgbClr val="000000"/>
                </a:solidFill>
                <a:ea typeface="Tahoma" panose="020B0604030504040204" pitchFamily="34" charset="0"/>
                <a:cs typeface="Tahoma" panose="020B0604030504040204" pitchFamily="34" charset="0"/>
              </a:rPr>
              <a:t>sprayer </a:t>
            </a:r>
            <a:r>
              <a:rPr lang="en-US" sz="2200" dirty="0" smtClean="0">
                <a:ea typeface="Tahoma" panose="020B0604030504040204" pitchFamily="34" charset="0"/>
                <a:cs typeface="Tahoma" panose="020B0604030504040204" pitchFamily="34" charset="0"/>
              </a:rPr>
              <a:t>on-station </a:t>
            </a:r>
            <a:r>
              <a:rPr lang="en-US" sz="2200" dirty="0">
                <a:ea typeface="Tahoma" panose="020B0604030504040204" pitchFamily="34" charset="0"/>
                <a:cs typeface="Tahoma" panose="020B0604030504040204" pitchFamily="34" charset="0"/>
              </a:rPr>
              <a:t>field </a:t>
            </a:r>
            <a:r>
              <a:rPr lang="en-US" sz="2200" dirty="0" smtClean="0">
                <a:ea typeface="Tahoma" panose="020B0604030504040204" pitchFamily="34" charset="0"/>
                <a:cs typeface="Tahoma" panose="020B0604030504040204" pitchFamily="34" charset="0"/>
              </a:rPr>
              <a:t>was </a:t>
            </a:r>
            <a:r>
              <a:rPr lang="en-US" sz="2200" dirty="0">
                <a:ea typeface="Tahoma" panose="020B0604030504040204" pitchFamily="34" charset="0"/>
                <a:cs typeface="Tahoma" panose="020B0604030504040204" pitchFamily="34" charset="0"/>
              </a:rPr>
              <a:t>conducted on </a:t>
            </a:r>
            <a:r>
              <a:rPr lang="en-US" sz="2200" dirty="0" smtClean="0">
                <a:ea typeface="Tahoma" panose="020B0604030504040204" pitchFamily="34" charset="0"/>
                <a:cs typeface="Tahoma" panose="020B0604030504040204" pitchFamily="34" charset="0"/>
              </a:rPr>
              <a:t>11 and 27 </a:t>
            </a:r>
            <a:r>
              <a:rPr lang="en-US" sz="2200" dirty="0" err="1" smtClean="0">
                <a:ea typeface="Tahoma" panose="020B0604030504040204" pitchFamily="34" charset="0"/>
                <a:cs typeface="Tahoma" panose="020B0604030504040204" pitchFamily="34" charset="0"/>
              </a:rPr>
              <a:t>january</a:t>
            </a:r>
            <a:r>
              <a:rPr lang="en-US" sz="2200" dirty="0" smtClean="0">
                <a:ea typeface="Tahoma" panose="020B0604030504040204" pitchFamily="34" charset="0"/>
                <a:cs typeface="Tahoma" panose="020B0604030504040204" pitchFamily="34" charset="0"/>
              </a:rPr>
              <a:t> 2016 </a:t>
            </a:r>
            <a:r>
              <a:rPr lang="en-US" sz="2200" dirty="0">
                <a:ea typeface="Tahoma" panose="020B0604030504040204" pitchFamily="34" charset="0"/>
                <a:cs typeface="Tahoma" panose="020B0604030504040204" pitchFamily="34" charset="0"/>
              </a:rPr>
              <a:t>for </a:t>
            </a:r>
            <a:r>
              <a:rPr lang="en-US" sz="2200" dirty="0" smtClean="0">
                <a:ea typeface="Tahoma" panose="020B0604030504040204" pitchFamily="34" charset="0"/>
                <a:cs typeface="Tahoma" panose="020B0604030504040204" pitchFamily="34" charset="0"/>
              </a:rPr>
              <a:t>45 farmers </a:t>
            </a:r>
            <a:endParaRPr lang="fr-FR" sz="2200" dirty="0">
              <a:effectLst/>
              <a:ea typeface="Tahoma" panose="020B0604030504040204" pitchFamily="34" charset="0"/>
              <a:cs typeface="Tahoma" panose="020B0604030504040204" pitchFamily="34" charset="0"/>
            </a:endParaRPr>
          </a:p>
        </p:txBody>
      </p:sp>
      <p:sp>
        <p:nvSpPr>
          <p:cNvPr id="3" name="Rectangle 2"/>
          <p:cNvSpPr/>
          <p:nvPr/>
        </p:nvSpPr>
        <p:spPr>
          <a:xfrm>
            <a:off x="1709428" y="5855939"/>
            <a:ext cx="5742892" cy="430887"/>
          </a:xfrm>
          <a:prstGeom prst="rect">
            <a:avLst/>
          </a:prstGeom>
        </p:spPr>
        <p:txBody>
          <a:bodyPr wrap="square">
            <a:spAutoFit/>
          </a:bodyPr>
          <a:lstStyle/>
          <a:p>
            <a:r>
              <a:rPr lang="en-US" sz="2200" dirty="0" smtClean="0">
                <a:ea typeface="Tahoma" panose="020B0604030504040204" pitchFamily="34" charset="0"/>
                <a:cs typeface="Tahoma" panose="020B0604030504040204" pitchFamily="34" charset="0"/>
              </a:rPr>
              <a:t>Demonstrate </a:t>
            </a:r>
            <a:r>
              <a:rPr lang="en-US" sz="2200" dirty="0">
                <a:ea typeface="Tahoma" panose="020B0604030504040204" pitchFamily="34" charset="0"/>
                <a:cs typeface="Tahoma" panose="020B0604030504040204" pitchFamily="34" charset="0"/>
              </a:rPr>
              <a:t>how to calibrate </a:t>
            </a:r>
            <a:r>
              <a:rPr lang="en-US" sz="2200" dirty="0" smtClean="0">
                <a:ea typeface="Tahoma" panose="020B0604030504040204" pitchFamily="34" charset="0"/>
                <a:cs typeface="Tahoma" panose="020B0604030504040204" pitchFamily="34" charset="0"/>
              </a:rPr>
              <a:t>a sprayer</a:t>
            </a:r>
            <a:endParaRPr lang="fr-FR" sz="2200" dirty="0"/>
          </a:p>
        </p:txBody>
      </p:sp>
      <p:pic>
        <p:nvPicPr>
          <p:cNvPr id="2050" name="Picture 2" descr="C:\documents\projet CLCA\bureau 19-3-2016\Acivités CLCA 2015-2016\Journées Désherbage\11-1-2016\11012016 1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2852935"/>
            <a:ext cx="3971350" cy="2789851"/>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documents\projet CLCA\bureau 19-3-2016\Acivités CLCA 2015-2016\Journées Désherbage\27-1-2016\27012016 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7984" y="2591829"/>
            <a:ext cx="4067944" cy="3050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799054"/>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323055" y="948918"/>
            <a:ext cx="8497887" cy="1277273"/>
          </a:xfrm>
          <a:prstGeom prst="rect">
            <a:avLst/>
          </a:prstGeom>
          <a:noFill/>
          <a:ln w="9525">
            <a:noFill/>
            <a:miter lim="800000"/>
            <a:headEnd/>
            <a:tailEnd/>
          </a:ln>
        </p:spPr>
        <p:txBody>
          <a:bodyPr anchor="ctr">
            <a:spAutoFit/>
          </a:bodyPr>
          <a:lstStyle/>
          <a:p>
            <a:pPr marL="800100" lvl="1" indent="-342900">
              <a:spcAft>
                <a:spcPts val="600"/>
              </a:spcAft>
              <a:buBlip>
                <a:blip r:embed="rId3"/>
              </a:buBlip>
            </a:pPr>
            <a:r>
              <a:rPr kumimoji="0" lang="en-US" b="1" dirty="0" smtClean="0">
                <a:solidFill>
                  <a:srgbClr val="000000"/>
                </a:solidFill>
                <a:latin typeface="Tahoma" panose="020B0604030504040204" pitchFamily="34" charset="0"/>
                <a:ea typeface="Tahoma" panose="020B0604030504040204" pitchFamily="34" charset="0"/>
                <a:cs typeface="Tahoma" panose="020B0604030504040204" pitchFamily="34" charset="0"/>
              </a:rPr>
              <a:t>A </a:t>
            </a:r>
            <a:r>
              <a:rPr kumimoji="0" lang="en-US" b="1" dirty="0">
                <a:solidFill>
                  <a:srgbClr val="000000"/>
                </a:solidFill>
                <a:latin typeface="Tahoma" panose="020B0604030504040204" pitchFamily="34" charset="0"/>
                <a:ea typeface="Tahoma" panose="020B0604030504040204" pitchFamily="34" charset="0"/>
                <a:cs typeface="Tahoma" panose="020B0604030504040204" pitchFamily="34" charset="0"/>
              </a:rPr>
              <a:t>field day </a:t>
            </a:r>
            <a:r>
              <a:rPr kumimoji="0" lang="en-US" b="1" dirty="0" smtClean="0">
                <a:solidFill>
                  <a:srgbClr val="000000"/>
                </a:solidFill>
                <a:latin typeface="Tahoma" panose="020B0604030504040204" pitchFamily="34" charset="0"/>
                <a:ea typeface="Tahoma" panose="020B0604030504040204" pitchFamily="34" charset="0"/>
                <a:cs typeface="Tahoma" panose="020B0604030504040204" pitchFamily="34" charset="0"/>
              </a:rPr>
              <a:t>on ZT seeders </a:t>
            </a:r>
          </a:p>
          <a:p>
            <a:pPr>
              <a:spcAft>
                <a:spcPts val="600"/>
              </a:spcAft>
            </a:pP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conducted </a:t>
            </a:r>
            <a:r>
              <a:rPr kumimoji="0" lang="en-US" dirty="0">
                <a:solidFill>
                  <a:srgbClr val="000000"/>
                </a:solidFill>
                <a:latin typeface="Tahoma" panose="020B0604030504040204" pitchFamily="34" charset="0"/>
                <a:ea typeface="Tahoma" panose="020B0604030504040204" pitchFamily="34" charset="0"/>
                <a:cs typeface="Tahoma" panose="020B0604030504040204" pitchFamily="34" charset="0"/>
              </a:rPr>
              <a:t>on November </a:t>
            </a: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11, 2015</a:t>
            </a:r>
            <a:r>
              <a:rPr kumimoji="0" lang="en-US" dirty="0" smtClean="0">
                <a:latin typeface="Tahoma" panose="020B0604030504040204" pitchFamily="34" charset="0"/>
                <a:ea typeface="Tahoma" panose="020B0604030504040204" pitchFamily="34" charset="0"/>
                <a:cs typeface="Tahoma" panose="020B0604030504040204" pitchFamily="34" charset="0"/>
              </a:rPr>
              <a:t>.  20 </a:t>
            </a: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 </a:t>
            </a:r>
            <a:r>
              <a:rPr kumimoji="0" lang="en-US" dirty="0">
                <a:solidFill>
                  <a:srgbClr val="000000"/>
                </a:solidFill>
                <a:latin typeface="Tahoma" panose="020B0604030504040204" pitchFamily="34" charset="0"/>
                <a:ea typeface="Tahoma" panose="020B0604030504040204" pitchFamily="34" charset="0"/>
                <a:cs typeface="Tahoma" panose="020B0604030504040204" pitchFamily="34" charset="0"/>
              </a:rPr>
              <a:t>Farmers </a:t>
            </a: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attended </a:t>
            </a:r>
            <a:r>
              <a:rPr kumimoji="0" lang="en-US" dirty="0">
                <a:solidFill>
                  <a:srgbClr val="000000"/>
                </a:solidFill>
                <a:latin typeface="Tahoma" panose="020B0604030504040204" pitchFamily="34" charset="0"/>
                <a:ea typeface="Tahoma" panose="020B0604030504040204" pitchFamily="34" charset="0"/>
                <a:cs typeface="Tahoma" panose="020B0604030504040204" pitchFamily="34" charset="0"/>
              </a:rPr>
              <a:t>the field </a:t>
            </a:r>
            <a:r>
              <a:rPr kumimoji="0" lang="en-US" dirty="0" smtClean="0">
                <a:solidFill>
                  <a:srgbClr val="000000"/>
                </a:solidFill>
                <a:latin typeface="Tahoma" panose="020B0604030504040204" pitchFamily="34" charset="0"/>
                <a:ea typeface="Tahoma" panose="020B0604030504040204" pitchFamily="34" charset="0"/>
                <a:cs typeface="Tahoma" panose="020B0604030504040204" pitchFamily="34" charset="0"/>
              </a:rPr>
              <a:t>day.</a:t>
            </a:r>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7651" name="Rectangle 3"/>
          <p:cNvSpPr>
            <a:spLocks noChangeArrowheads="1"/>
          </p:cNvSpPr>
          <p:nvPr/>
        </p:nvSpPr>
        <p:spPr bwMode="auto">
          <a:xfrm>
            <a:off x="422755" y="2958336"/>
            <a:ext cx="800105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endParaRPr>
          </a:p>
          <a:p>
            <a:pPr marL="0" marR="0" lvl="0" indent="0" algn="justLow"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9" name="Image 8" descr="C:\Users\a\Desktop\Nouveau dossier\6.jpg"/>
          <p:cNvPicPr/>
          <p:nvPr/>
        </p:nvPicPr>
        <p:blipFill>
          <a:blip r:embed="rId4" cstate="print"/>
          <a:srcRect/>
          <a:stretch>
            <a:fillRect/>
          </a:stretch>
        </p:blipFill>
        <p:spPr bwMode="auto">
          <a:xfrm>
            <a:off x="636696" y="2420888"/>
            <a:ext cx="3753563" cy="2888793"/>
          </a:xfrm>
          <a:prstGeom prst="rect">
            <a:avLst/>
          </a:prstGeom>
          <a:noFill/>
          <a:ln w="9525">
            <a:noFill/>
            <a:miter lim="800000"/>
            <a:headEnd/>
            <a:tailEnd/>
          </a:ln>
        </p:spPr>
      </p:pic>
      <p:pic>
        <p:nvPicPr>
          <p:cNvPr id="10" name="Image 9" descr="C:\Users\a\Desktop\Nouveau dossier\7.JPG"/>
          <p:cNvPicPr/>
          <p:nvPr/>
        </p:nvPicPr>
        <p:blipFill>
          <a:blip r:embed="rId5" cstate="print"/>
          <a:srcRect/>
          <a:stretch>
            <a:fillRect/>
          </a:stretch>
        </p:blipFill>
        <p:spPr bwMode="auto">
          <a:xfrm>
            <a:off x="4571998" y="2958336"/>
            <a:ext cx="3600402" cy="2971027"/>
          </a:xfrm>
          <a:prstGeom prst="rect">
            <a:avLst/>
          </a:prstGeom>
          <a:noFill/>
          <a:ln w="9525">
            <a:noFill/>
            <a:miter lim="800000"/>
            <a:headEnd/>
            <a:tailEnd/>
          </a:ln>
        </p:spPr>
      </p:pic>
    </p:spTree>
    <p:extLst>
      <p:ext uri="{BB962C8B-B14F-4D97-AF65-F5344CB8AC3E}">
        <p14:creationId xmlns:p14="http://schemas.microsoft.com/office/powerpoint/2010/main" val="278543048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
        <p:nvSpPr>
          <p:cNvPr id="2" name="Rectangle 1"/>
          <p:cNvSpPr/>
          <p:nvPr/>
        </p:nvSpPr>
        <p:spPr>
          <a:xfrm>
            <a:off x="467544" y="980728"/>
            <a:ext cx="6984776" cy="1260345"/>
          </a:xfrm>
          <a:prstGeom prst="rect">
            <a:avLst/>
          </a:prstGeom>
        </p:spPr>
        <p:txBody>
          <a:bodyPr wrap="square">
            <a:spAutoFit/>
          </a:bodyPr>
          <a:lstStyle/>
          <a:p>
            <a:pPr lvl="0" algn="just">
              <a:lnSpc>
                <a:spcPct val="115000"/>
              </a:lnSpc>
              <a:spcAft>
                <a:spcPts val="600"/>
              </a:spcAft>
            </a:pPr>
            <a:r>
              <a:rPr lang="en-US" sz="2200" b="1" dirty="0">
                <a:solidFill>
                  <a:srgbClr val="000000"/>
                </a:solidFill>
                <a:ea typeface="Tahoma" panose="020B0604030504040204" pitchFamily="34" charset="0"/>
                <a:cs typeface="Tahoma" panose="020B0604030504040204" pitchFamily="34" charset="0"/>
              </a:rPr>
              <a:t>Field day – </a:t>
            </a:r>
            <a:r>
              <a:rPr lang="en-US" sz="2200" b="1" dirty="0" smtClean="0">
                <a:solidFill>
                  <a:srgbClr val="000000"/>
                </a:solidFill>
                <a:ea typeface="Tahoma" panose="020B0604030504040204" pitchFamily="34" charset="0"/>
                <a:cs typeface="Tahoma" panose="020B0604030504040204" pitchFamily="34" charset="0"/>
              </a:rPr>
              <a:t>Weed </a:t>
            </a:r>
            <a:r>
              <a:rPr lang="en-US" sz="2200" b="1" dirty="0">
                <a:solidFill>
                  <a:srgbClr val="000000"/>
                </a:solidFill>
                <a:ea typeface="Tahoma" panose="020B0604030504040204" pitchFamily="34" charset="0"/>
                <a:cs typeface="Tahoma" panose="020B0604030504040204" pitchFamily="34" charset="0"/>
              </a:rPr>
              <a:t>management and </a:t>
            </a:r>
            <a:r>
              <a:rPr lang="en-US" sz="2200" b="1" dirty="0" smtClean="0">
                <a:solidFill>
                  <a:srgbClr val="000000"/>
                </a:solidFill>
                <a:ea typeface="Tahoma" panose="020B0604030504040204" pitchFamily="34" charset="0"/>
                <a:cs typeface="Tahoma" panose="020B0604030504040204" pitchFamily="34" charset="0"/>
              </a:rPr>
              <a:t>nitrogen fertilizer  </a:t>
            </a:r>
            <a:r>
              <a:rPr lang="en-US" sz="2200" dirty="0" smtClean="0">
                <a:ea typeface="Tahoma" panose="020B0604030504040204" pitchFamily="34" charset="0"/>
                <a:cs typeface="Tahoma" panose="020B0604030504040204" pitchFamily="34" charset="0"/>
              </a:rPr>
              <a:t>on-station </a:t>
            </a:r>
            <a:r>
              <a:rPr lang="en-US" sz="2200" dirty="0">
                <a:ea typeface="Tahoma" panose="020B0604030504040204" pitchFamily="34" charset="0"/>
                <a:cs typeface="Tahoma" panose="020B0604030504040204" pitchFamily="34" charset="0"/>
              </a:rPr>
              <a:t>field </a:t>
            </a:r>
            <a:r>
              <a:rPr lang="en-US" sz="2200" dirty="0" smtClean="0">
                <a:ea typeface="Tahoma" panose="020B0604030504040204" pitchFamily="34" charset="0"/>
                <a:cs typeface="Tahoma" panose="020B0604030504040204" pitchFamily="34" charset="0"/>
              </a:rPr>
              <a:t>was </a:t>
            </a:r>
            <a:r>
              <a:rPr lang="en-US" sz="2200" dirty="0">
                <a:ea typeface="Tahoma" panose="020B0604030504040204" pitchFamily="34" charset="0"/>
                <a:cs typeface="Tahoma" panose="020B0604030504040204" pitchFamily="34" charset="0"/>
              </a:rPr>
              <a:t>conducted on </a:t>
            </a:r>
            <a:r>
              <a:rPr lang="en-US" sz="2200" dirty="0" smtClean="0">
                <a:ea typeface="Tahoma" panose="020B0604030504040204" pitchFamily="34" charset="0"/>
                <a:cs typeface="Tahoma" panose="020B0604030504040204" pitchFamily="34" charset="0"/>
              </a:rPr>
              <a:t>February 24 </a:t>
            </a:r>
            <a:r>
              <a:rPr lang="en-US" sz="2200" dirty="0">
                <a:ea typeface="Tahoma" panose="020B0604030504040204" pitchFamily="34" charset="0"/>
                <a:cs typeface="Tahoma" panose="020B0604030504040204" pitchFamily="34" charset="0"/>
              </a:rPr>
              <a:t>2015 for </a:t>
            </a:r>
            <a:r>
              <a:rPr lang="en-US" sz="2200" dirty="0" smtClean="0">
                <a:ea typeface="Tahoma" panose="020B0604030504040204" pitchFamily="34" charset="0"/>
                <a:cs typeface="Tahoma" panose="020B0604030504040204" pitchFamily="34" charset="0"/>
              </a:rPr>
              <a:t>30 </a:t>
            </a:r>
            <a:r>
              <a:rPr lang="en-US" sz="2200" dirty="0">
                <a:ea typeface="Tahoma" panose="020B0604030504040204" pitchFamily="34" charset="0"/>
                <a:cs typeface="Tahoma" panose="020B0604030504040204" pitchFamily="34" charset="0"/>
              </a:rPr>
              <a:t>students of </a:t>
            </a:r>
            <a:r>
              <a:rPr lang="en-US" sz="2200" dirty="0" smtClean="0">
                <a:ea typeface="Tahoma" panose="020B0604030504040204" pitchFamily="34" charset="0"/>
                <a:cs typeface="Tahoma" panose="020B0604030504040204" pitchFamily="34" charset="0"/>
              </a:rPr>
              <a:t>University of </a:t>
            </a:r>
            <a:r>
              <a:rPr lang="en-US" sz="2200" dirty="0" err="1" smtClean="0">
                <a:ea typeface="Tahoma" panose="020B0604030504040204" pitchFamily="34" charset="0"/>
                <a:cs typeface="Tahoma" panose="020B0604030504040204" pitchFamily="34" charset="0"/>
              </a:rPr>
              <a:t>Setif</a:t>
            </a:r>
            <a:endParaRPr lang="fr-FR" sz="2200" dirty="0">
              <a:effectLst/>
              <a:ea typeface="Tahoma" panose="020B0604030504040204" pitchFamily="34" charset="0"/>
              <a:cs typeface="Tahoma" panose="020B0604030504040204" pitchFamily="34" charset="0"/>
            </a:endParaRPr>
          </a:p>
        </p:txBody>
      </p:sp>
      <p:pic>
        <p:nvPicPr>
          <p:cNvPr id="1026" name="Picture 2" descr="C:\documents\projet CLCA\bureau 19-3-2016\Acivités CLCA 2015-2016\Visite Etudiants ITMAS\DSC_003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3059" y="3861048"/>
            <a:ext cx="4443986" cy="249974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documents\projet CLCA\bureau 19-3-2016\Acivités CLCA 2015-2016\Visite Etudiants ITMAS\DSC_003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16016" y="2221561"/>
            <a:ext cx="4142204" cy="2329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785052"/>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a:t>
            </a:r>
            <a:r>
              <a:rPr lang="fr-FR" sz="2800" dirty="0" smtClean="0">
                <a:solidFill>
                  <a:schemeClr val="accent1"/>
                </a:solidFill>
                <a:latin typeface="Arial" panose="020B0604020202020204" pitchFamily="34" charset="0"/>
                <a:cs typeface="Arial" pitchFamily="34" charset="0"/>
              </a:rPr>
              <a:t>2</a:t>
            </a:r>
            <a:endParaRPr lang="fr-FR" sz="2800" dirty="0">
              <a:solidFill>
                <a:schemeClr val="accent1"/>
              </a:solidFill>
              <a:latin typeface="Arial" pitchFamily="34" charset="0"/>
              <a:cs typeface="Arial" pitchFamily="34" charset="0"/>
            </a:endParaRPr>
          </a:p>
        </p:txBody>
      </p:sp>
      <p:sp>
        <p:nvSpPr>
          <p:cNvPr id="10" name="Rectangle 1"/>
          <p:cNvSpPr>
            <a:spLocks noChangeArrowheads="1"/>
          </p:cNvSpPr>
          <p:nvPr/>
        </p:nvSpPr>
        <p:spPr bwMode="auto">
          <a:xfrm>
            <a:off x="467544" y="938504"/>
            <a:ext cx="8133994" cy="1523494"/>
          </a:xfrm>
          <a:prstGeom prst="rect">
            <a:avLst/>
          </a:prstGeom>
          <a:noFill/>
          <a:ln w="9525">
            <a:noFill/>
            <a:miter lim="800000"/>
            <a:headEnd/>
            <a:tailEnd/>
          </a:ln>
        </p:spPr>
        <p:txBody>
          <a:bodyPr wrap="square" anchor="ctr">
            <a:spAutoFit/>
          </a:bodyPr>
          <a:lstStyle/>
          <a:p>
            <a:pPr marL="342900" indent="-342900">
              <a:spcAft>
                <a:spcPts val="600"/>
              </a:spcAft>
              <a:buBlip>
                <a:blip r:embed="rId3"/>
              </a:buBlip>
            </a:pPr>
            <a:r>
              <a:rPr lang="fr-FR" sz="2200" b="1" dirty="0" smtClean="0">
                <a:ea typeface="Tahoma" panose="020B0604030504040204" pitchFamily="34" charset="0"/>
                <a:cs typeface="Tahoma" panose="020B0604030504040204" pitchFamily="34" charset="0"/>
              </a:rPr>
              <a:t>Field </a:t>
            </a:r>
            <a:r>
              <a:rPr lang="fr-FR" sz="2200" b="1" dirty="0" err="1" smtClean="0">
                <a:ea typeface="Tahoma" panose="020B0604030504040204" pitchFamily="34" charset="0"/>
                <a:cs typeface="Tahoma" panose="020B0604030504040204" pitchFamily="34" charset="0"/>
              </a:rPr>
              <a:t>day</a:t>
            </a:r>
            <a:endParaRPr lang="fr-FR" sz="2200" dirty="0">
              <a:ea typeface="Tahoma" panose="020B0604030504040204" pitchFamily="34" charset="0"/>
              <a:cs typeface="Tahoma" panose="020B0604030504040204" pitchFamily="34" charset="0"/>
            </a:endParaRPr>
          </a:p>
          <a:p>
            <a:r>
              <a:rPr lang="en-US" sz="2200" dirty="0" smtClean="0">
                <a:ea typeface="Tahoma" panose="020B0604030504040204" pitchFamily="34" charset="0"/>
                <a:cs typeface="Tahoma" panose="020B0604030504040204" pitchFamily="34" charset="0"/>
              </a:rPr>
              <a:t> was organized in </a:t>
            </a:r>
            <a:r>
              <a:rPr lang="en-US" sz="2200" dirty="0" err="1" smtClean="0">
                <a:ea typeface="Tahoma" panose="020B0604030504040204" pitchFamily="34" charset="0"/>
                <a:cs typeface="Tahoma" panose="020B0604030504040204" pitchFamily="34" charset="0"/>
              </a:rPr>
              <a:t>Ouled</a:t>
            </a:r>
            <a:r>
              <a:rPr lang="en-US" sz="2200" dirty="0" smtClean="0">
                <a:ea typeface="Tahoma" panose="020B0604030504040204" pitchFamily="34" charset="0"/>
                <a:cs typeface="Tahoma" panose="020B0604030504040204" pitchFamily="34" charset="0"/>
              </a:rPr>
              <a:t> </a:t>
            </a:r>
            <a:r>
              <a:rPr lang="en-US" sz="2200" dirty="0">
                <a:ea typeface="Tahoma" panose="020B0604030504040204" pitchFamily="34" charset="0"/>
                <a:cs typeface="Tahoma" panose="020B0604030504040204" pitchFamily="34" charset="0"/>
              </a:rPr>
              <a:t>Mansour (</a:t>
            </a:r>
            <a:r>
              <a:rPr lang="en-US" sz="2200" dirty="0" err="1">
                <a:ea typeface="Tahoma" panose="020B0604030504040204" pitchFamily="34" charset="0"/>
                <a:cs typeface="Tahoma" panose="020B0604030504040204" pitchFamily="34" charset="0"/>
              </a:rPr>
              <a:t>M’sila</a:t>
            </a:r>
            <a:r>
              <a:rPr lang="en-US" sz="2200" dirty="0">
                <a:ea typeface="Tahoma" panose="020B0604030504040204" pitchFamily="34" charset="0"/>
                <a:cs typeface="Tahoma" panose="020B0604030504040204" pitchFamily="34" charset="0"/>
              </a:rPr>
              <a:t>) on </a:t>
            </a:r>
            <a:r>
              <a:rPr lang="en-US" sz="2200" dirty="0" smtClean="0">
                <a:ea typeface="Tahoma" panose="020B0604030504040204" pitchFamily="34" charset="0"/>
                <a:cs typeface="Tahoma" panose="020B0604030504040204" pitchFamily="34" charset="0"/>
              </a:rPr>
              <a:t>March 2015</a:t>
            </a:r>
            <a:r>
              <a:rPr lang="en-US" sz="2200" dirty="0">
                <a:ea typeface="Tahoma" panose="020B0604030504040204" pitchFamily="34" charset="0"/>
                <a:cs typeface="Tahoma" panose="020B0604030504040204" pitchFamily="34" charset="0"/>
              </a:rPr>
              <a:t>. </a:t>
            </a:r>
            <a:r>
              <a:rPr lang="en-US" sz="2200" dirty="0">
                <a:solidFill>
                  <a:srgbClr val="000000"/>
                </a:solidFill>
                <a:ea typeface="Tahoma" panose="020B0604030504040204" pitchFamily="34" charset="0"/>
                <a:cs typeface="Tahoma" panose="020B0604030504040204" pitchFamily="34" charset="0"/>
              </a:rPr>
              <a:t>20 farmers attended this </a:t>
            </a:r>
            <a:r>
              <a:rPr lang="en-US" sz="2200" dirty="0" smtClean="0">
                <a:solidFill>
                  <a:srgbClr val="000000"/>
                </a:solidFill>
                <a:ea typeface="Tahoma" panose="020B0604030504040204" pitchFamily="34" charset="0"/>
                <a:cs typeface="Tahoma" panose="020B0604030504040204" pitchFamily="34" charset="0"/>
              </a:rPr>
              <a:t>day</a:t>
            </a:r>
            <a:endParaRPr lang="en-US" sz="2200" dirty="0" smtClean="0">
              <a:ea typeface="Tahoma" panose="020B0604030504040204" pitchFamily="34" charset="0"/>
              <a:cs typeface="Tahoma" panose="020B0604030504040204" pitchFamily="34" charset="0"/>
            </a:endParaRPr>
          </a:p>
          <a:p>
            <a:r>
              <a:rPr lang="en-US" sz="2200" dirty="0" smtClean="0">
                <a:ea typeface="Tahoma" panose="020B0604030504040204" pitchFamily="34" charset="0"/>
                <a:cs typeface="Tahoma" panose="020B0604030504040204" pitchFamily="34" charset="0"/>
              </a:rPr>
              <a:t>The </a:t>
            </a:r>
            <a:r>
              <a:rPr lang="en-US" sz="2200" dirty="0">
                <a:ea typeface="Tahoma" panose="020B0604030504040204" pitchFamily="34" charset="0"/>
                <a:cs typeface="Tahoma" panose="020B0604030504040204" pitchFamily="34" charset="0"/>
              </a:rPr>
              <a:t>objective of this day </a:t>
            </a:r>
            <a:r>
              <a:rPr lang="en-US" sz="2200" dirty="0" smtClean="0">
                <a:ea typeface="Tahoma" panose="020B0604030504040204" pitchFamily="34" charset="0"/>
                <a:cs typeface="Tahoma" panose="020B0604030504040204" pitchFamily="34" charset="0"/>
              </a:rPr>
              <a:t>:</a:t>
            </a:r>
            <a:endParaRPr lang="fr-FR" sz="2200" dirty="0">
              <a:ea typeface="Tahoma" panose="020B0604030504040204" pitchFamily="34" charset="0"/>
              <a:cs typeface="Tahoma" panose="020B0604030504040204" pitchFamily="34" charset="0"/>
            </a:endParaRPr>
          </a:p>
        </p:txBody>
      </p:sp>
      <p:sp>
        <p:nvSpPr>
          <p:cNvPr id="2" name="Rectangle 1"/>
          <p:cNvSpPr/>
          <p:nvPr/>
        </p:nvSpPr>
        <p:spPr>
          <a:xfrm>
            <a:off x="1136204" y="2915082"/>
            <a:ext cx="5235996" cy="769441"/>
          </a:xfrm>
          <a:prstGeom prst="rect">
            <a:avLst/>
          </a:prstGeom>
        </p:spPr>
        <p:txBody>
          <a:bodyPr wrap="square">
            <a:spAutoFit/>
          </a:bodyPr>
          <a:lstStyle/>
          <a:p>
            <a:r>
              <a:rPr lang="en-US" sz="2200" dirty="0" smtClean="0">
                <a:ea typeface="Tahoma" panose="020B0604030504040204" pitchFamily="34" charset="0"/>
                <a:cs typeface="Tahoma" panose="020B0604030504040204" pitchFamily="34" charset="0"/>
              </a:rPr>
              <a:t>And to </a:t>
            </a:r>
            <a:r>
              <a:rPr lang="en-US" sz="2200" dirty="0">
                <a:ea typeface="Tahoma" panose="020B0604030504040204" pitchFamily="34" charset="0"/>
                <a:cs typeface="Tahoma" panose="020B0604030504040204" pitchFamily="34" charset="0"/>
              </a:rPr>
              <a:t>demonstrate how to calibrate </a:t>
            </a:r>
            <a:r>
              <a:rPr lang="en-US" sz="2200" dirty="0" smtClean="0">
                <a:ea typeface="Tahoma" panose="020B0604030504040204" pitchFamily="34" charset="0"/>
                <a:cs typeface="Tahoma" panose="020B0604030504040204" pitchFamily="34" charset="0"/>
              </a:rPr>
              <a:t>sprayer</a:t>
            </a:r>
            <a:endParaRPr lang="fr-FR" sz="2200" dirty="0"/>
          </a:p>
        </p:txBody>
      </p:sp>
      <p:sp>
        <p:nvSpPr>
          <p:cNvPr id="3" name="Rectangle 2"/>
          <p:cNvSpPr/>
          <p:nvPr/>
        </p:nvSpPr>
        <p:spPr>
          <a:xfrm>
            <a:off x="829916" y="2459880"/>
            <a:ext cx="5184576" cy="430887"/>
          </a:xfrm>
          <a:prstGeom prst="rect">
            <a:avLst/>
          </a:prstGeom>
        </p:spPr>
        <p:txBody>
          <a:bodyPr wrap="square">
            <a:spAutoFit/>
          </a:bodyPr>
          <a:lstStyle/>
          <a:p>
            <a:pPr algn="ctr"/>
            <a:r>
              <a:rPr lang="en-US" sz="2200" dirty="0" smtClean="0">
                <a:ea typeface="Tahoma" panose="020B0604030504040204" pitchFamily="34" charset="0"/>
                <a:cs typeface="Tahoma" panose="020B0604030504040204" pitchFamily="34" charset="0"/>
              </a:rPr>
              <a:t>Weed </a:t>
            </a:r>
            <a:r>
              <a:rPr lang="en-US" sz="2200" dirty="0" smtClean="0">
                <a:ea typeface="Tahoma" panose="020B0604030504040204" pitchFamily="34" charset="0"/>
                <a:cs typeface="Tahoma" panose="020B0604030504040204" pitchFamily="34" charset="0"/>
              </a:rPr>
              <a:t>management (Chemical Weed)</a:t>
            </a:r>
            <a:endParaRPr lang="fr-FR" sz="2200" dirty="0"/>
          </a:p>
        </p:txBody>
      </p:sp>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7062" y="3322164"/>
            <a:ext cx="3454846" cy="2591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1732350"/>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540568" y="1557352"/>
            <a:ext cx="8715404" cy="2693045"/>
          </a:xfrm>
          <a:prstGeom prst="rect">
            <a:avLst/>
          </a:prstGeom>
          <a:noFill/>
          <a:ln w="9525">
            <a:noFill/>
            <a:miter lim="800000"/>
            <a:headEnd/>
            <a:tailEnd/>
          </a:ln>
        </p:spPr>
        <p:txBody>
          <a:bodyPr wrap="square" anchor="ctr">
            <a:spAutoFit/>
          </a:bodyPr>
          <a:lstStyle/>
          <a:p>
            <a:pPr marL="342900" indent="-342900">
              <a:spcAft>
                <a:spcPts val="600"/>
              </a:spcAft>
            </a:pPr>
            <a:endParaRPr lang="en-US" sz="2000" dirty="0"/>
          </a:p>
          <a:p>
            <a:pPr marL="342900" indent="-342900" algn="ctr">
              <a:spcAft>
                <a:spcPts val="600"/>
              </a:spcAft>
              <a:buBlip>
                <a:blip r:embed="rId3"/>
              </a:buBlip>
            </a:pPr>
            <a:r>
              <a:rPr lang="en-US" sz="2200" b="1" dirty="0" smtClean="0"/>
              <a:t>1 Media : Emission on local radio of </a:t>
            </a:r>
            <a:r>
              <a:rPr lang="en-US" sz="2200" b="1" dirty="0" err="1" smtClean="0"/>
              <a:t>M’sila</a:t>
            </a:r>
            <a:r>
              <a:rPr lang="en-US" sz="2200" b="1" dirty="0" smtClean="0"/>
              <a:t>  </a:t>
            </a:r>
          </a:p>
          <a:p>
            <a:pPr marL="342900" indent="-342900" algn="ctr">
              <a:spcAft>
                <a:spcPts val="600"/>
              </a:spcAft>
            </a:pPr>
            <a:r>
              <a:rPr lang="en-US" sz="2200" dirty="0" smtClean="0"/>
              <a:t>	“project CLCA -Conservation agriculture and integrated </a:t>
            </a:r>
            <a:r>
              <a:rPr lang="en-US" sz="2200" dirty="0" err="1" smtClean="0"/>
              <a:t>crop_livestock</a:t>
            </a:r>
            <a:r>
              <a:rPr lang="en-US" sz="2200" dirty="0" smtClean="0"/>
              <a:t> ”</a:t>
            </a:r>
          </a:p>
          <a:p>
            <a:pPr marL="342900" indent="-342900" algn="ctr">
              <a:spcAft>
                <a:spcPts val="600"/>
              </a:spcAft>
            </a:pPr>
            <a:r>
              <a:rPr lang="en-US" sz="2200" dirty="0" smtClean="0"/>
              <a:t>March 2016</a:t>
            </a:r>
          </a:p>
          <a:p>
            <a:pPr marL="342900" indent="-342900">
              <a:spcAft>
                <a:spcPts val="600"/>
              </a:spcAft>
            </a:pPr>
            <a:endParaRPr lang="en-US" sz="2000" dirty="0" smtClean="0"/>
          </a:p>
          <a:p>
            <a:pPr marL="803275" indent="-285750" algn="just">
              <a:spcAft>
                <a:spcPts val="600"/>
              </a:spcAft>
              <a:buFont typeface="Wingdings" panose="05000000000000000000" pitchFamily="2" charset="2"/>
              <a:buChar char="Ø"/>
              <a:defRPr/>
            </a:pPr>
            <a:endParaRPr lang="fr-FR" sz="1600" dirty="0">
              <a:cs typeface="+mn-cs"/>
            </a:endParaRPr>
          </a:p>
        </p:txBody>
      </p:sp>
      <p:sp>
        <p:nvSpPr>
          <p:cNvPr id="5"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smtClean="0">
                <a:solidFill>
                  <a:schemeClr val="accent1"/>
                </a:solidFill>
                <a:latin typeface="Arial" panose="020B0604020202020204" pitchFamily="34" charset="0"/>
                <a:cs typeface="Arial" pitchFamily="34" charset="0"/>
              </a:rPr>
              <a:t>Component 2</a:t>
            </a:r>
            <a:endParaRPr lang="fr-FR" sz="2800" dirty="0">
              <a:solidFill>
                <a:schemeClr val="accent1"/>
              </a:solidFill>
              <a:latin typeface="Arial" pitchFamily="34" charset="0"/>
              <a:cs typeface="Arial" pitchFamily="34" charset="0"/>
            </a:endParaRPr>
          </a:p>
        </p:txBody>
      </p:sp>
    </p:spTree>
    <p:extLst>
      <p:ext uri="{BB962C8B-B14F-4D97-AF65-F5344CB8AC3E}">
        <p14:creationId xmlns:p14="http://schemas.microsoft.com/office/powerpoint/2010/main" val="4129341651"/>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err="1" smtClean="0">
                <a:solidFill>
                  <a:schemeClr val="accent1"/>
                </a:solidFill>
                <a:latin typeface="Arial" panose="020B0604020202020204" pitchFamily="34" charset="0"/>
                <a:cs typeface="Arial" pitchFamily="34" charset="0"/>
              </a:rPr>
              <a:t>Constraints</a:t>
            </a:r>
            <a:r>
              <a:rPr lang="fr-FR" sz="2800" dirty="0" smtClean="0">
                <a:solidFill>
                  <a:schemeClr val="accent1"/>
                </a:solidFill>
                <a:latin typeface="Arial" panose="020B0604020202020204" pitchFamily="34" charset="0"/>
                <a:cs typeface="Arial" pitchFamily="34" charset="0"/>
              </a:rPr>
              <a:t> and </a:t>
            </a:r>
            <a:r>
              <a:rPr lang="fr-FR" sz="2800" dirty="0" err="1" smtClean="0">
                <a:solidFill>
                  <a:schemeClr val="accent1"/>
                </a:solidFill>
                <a:latin typeface="Arial" panose="020B0604020202020204" pitchFamily="34" charset="0"/>
                <a:cs typeface="Arial" pitchFamily="34" charset="0"/>
              </a:rPr>
              <a:t>difficulties</a:t>
            </a:r>
            <a:r>
              <a:rPr lang="fr-FR" sz="2800" dirty="0" smtClean="0">
                <a:solidFill>
                  <a:schemeClr val="accent1"/>
                </a:solidFill>
                <a:latin typeface="Arial" panose="020B0604020202020204" pitchFamily="34" charset="0"/>
                <a:cs typeface="Arial" pitchFamily="34" charset="0"/>
              </a:rPr>
              <a:t> </a:t>
            </a:r>
            <a:endParaRPr lang="fr-FR" sz="2800" dirty="0">
              <a:solidFill>
                <a:schemeClr val="accent1"/>
              </a:solidFill>
              <a:latin typeface="Arial" pitchFamily="34" charset="0"/>
              <a:cs typeface="Arial" pitchFamily="34" charset="0"/>
            </a:endParaRPr>
          </a:p>
        </p:txBody>
      </p:sp>
      <p:sp>
        <p:nvSpPr>
          <p:cNvPr id="2" name="Rectangle 1"/>
          <p:cNvSpPr/>
          <p:nvPr/>
        </p:nvSpPr>
        <p:spPr>
          <a:xfrm>
            <a:off x="539552" y="1196752"/>
            <a:ext cx="7182544" cy="4708981"/>
          </a:xfrm>
          <a:prstGeom prst="rect">
            <a:avLst/>
          </a:prstGeom>
        </p:spPr>
        <p:txBody>
          <a:bodyPr wrap="square">
            <a:spAutoFit/>
          </a:bodyPr>
          <a:lstStyle/>
          <a:p>
            <a:pPr marL="342900" lvl="0" indent="-342900">
              <a:buFont typeface="Wingdings" panose="05000000000000000000" pitchFamily="2" charset="2"/>
              <a:buChar char="Ø"/>
            </a:pPr>
            <a:r>
              <a:rPr lang="en-US" sz="2000" dirty="0"/>
              <a:t>Difficulty in conducting the experimentation “stubble grazing </a:t>
            </a:r>
            <a:r>
              <a:rPr lang="en-US" sz="2000" dirty="0" smtClean="0"/>
              <a:t>management : </a:t>
            </a:r>
            <a:r>
              <a:rPr lang="en-US" sz="2000" dirty="0"/>
              <a:t>unavailability of sheep in </a:t>
            </a:r>
            <a:r>
              <a:rPr lang="en-US" sz="2000" dirty="0" err="1"/>
              <a:t>Khebaba</a:t>
            </a:r>
            <a:r>
              <a:rPr lang="en-US" sz="2000" dirty="0"/>
              <a:t> farm as a result of the poor state of the flock and the unavailability of labor to follow up the grazing treatments;</a:t>
            </a:r>
            <a:endParaRPr lang="fr-FR" sz="2000" dirty="0"/>
          </a:p>
          <a:p>
            <a:pPr marL="342900" lvl="0" indent="-342900">
              <a:buFont typeface="Wingdings" panose="05000000000000000000" pitchFamily="2" charset="2"/>
              <a:buChar char="Ø"/>
            </a:pPr>
            <a:r>
              <a:rPr lang="en-US" sz="2000" dirty="0"/>
              <a:t>Difficulties in implementing trials in </a:t>
            </a:r>
            <a:r>
              <a:rPr lang="en-US" sz="2000" dirty="0" err="1"/>
              <a:t>M’sila</a:t>
            </a:r>
            <a:r>
              <a:rPr lang="en-US" sz="2000" dirty="0"/>
              <a:t>;</a:t>
            </a:r>
            <a:endParaRPr lang="fr-FR" sz="2000" dirty="0"/>
          </a:p>
          <a:p>
            <a:pPr marL="628650" lvl="0" indent="-342900">
              <a:buFont typeface="Wingdings" panose="05000000000000000000" pitchFamily="2" charset="2"/>
              <a:buChar char="§"/>
            </a:pPr>
            <a:r>
              <a:rPr lang="en-US" sz="2000" dirty="0" smtClean="0"/>
              <a:t>The farmers had difficulties to protect </a:t>
            </a:r>
            <a:r>
              <a:rPr lang="en-US" sz="2000" dirty="0"/>
              <a:t>forage shrubs planted in the middle </a:t>
            </a:r>
            <a:r>
              <a:rPr lang="en-US" sz="2000" dirty="0" smtClean="0"/>
              <a:t>of their field </a:t>
            </a:r>
            <a:r>
              <a:rPr lang="en-US" sz="2000" dirty="0"/>
              <a:t>from livestock grazing. </a:t>
            </a:r>
            <a:endParaRPr lang="en-US" sz="2000" dirty="0" smtClean="0"/>
          </a:p>
          <a:p>
            <a:pPr marL="628650" lvl="0" indent="-342900">
              <a:buFont typeface="Wingdings" panose="05000000000000000000" pitchFamily="2" charset="2"/>
              <a:buChar char="§"/>
            </a:pPr>
            <a:r>
              <a:rPr lang="en-US" sz="2000" dirty="0" smtClean="0"/>
              <a:t>Alley </a:t>
            </a:r>
            <a:r>
              <a:rPr lang="en-US" sz="2000" dirty="0"/>
              <a:t>cropping is a new practice and farmers are used to allow livestock graze the stubble after grain harvest. The establishment of the shrubs requires protection from livestock grazing during the first two years. Oversight is needed for a sustainable investment in this practice; </a:t>
            </a:r>
            <a:endParaRPr lang="en-US" sz="2000" dirty="0" smtClean="0"/>
          </a:p>
          <a:p>
            <a:pPr marL="628650" lvl="0" indent="-342900">
              <a:buFont typeface="Wingdings" panose="05000000000000000000" pitchFamily="2" charset="2"/>
              <a:buChar char="§"/>
            </a:pPr>
            <a:r>
              <a:rPr lang="en-US" sz="2000" dirty="0" smtClean="0"/>
              <a:t>All </a:t>
            </a:r>
            <a:r>
              <a:rPr lang="en-US" sz="2000" dirty="0"/>
              <a:t>the sites in the province of </a:t>
            </a:r>
            <a:r>
              <a:rPr lang="en-US" sz="2000" dirty="0" err="1"/>
              <a:t>M'sila</a:t>
            </a:r>
            <a:r>
              <a:rPr lang="en-US" sz="2000" dirty="0"/>
              <a:t> were </a:t>
            </a:r>
            <a:r>
              <a:rPr lang="en-US" sz="2000" dirty="0" smtClean="0"/>
              <a:t>irrigated. </a:t>
            </a:r>
            <a:r>
              <a:rPr lang="en-US" sz="2000" dirty="0"/>
              <a:t>Without irrigation, there would have been no yields; </a:t>
            </a:r>
            <a:endParaRPr lang="fr-FR" sz="2000" dirty="0"/>
          </a:p>
        </p:txBody>
      </p:sp>
    </p:spTree>
    <p:extLst>
      <p:ext uri="{BB962C8B-B14F-4D97-AF65-F5344CB8AC3E}">
        <p14:creationId xmlns:p14="http://schemas.microsoft.com/office/powerpoint/2010/main" val="4147480680"/>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a:spLocks noGrp="1"/>
          </p:cNvSpPr>
          <p:nvPr>
            <p:ph type="title"/>
          </p:nvPr>
        </p:nvSpPr>
        <p:spPr>
          <a:xfrm>
            <a:off x="251520" y="44624"/>
            <a:ext cx="8892480" cy="815752"/>
          </a:xfrm>
        </p:spPr>
        <p:txBody>
          <a:bodyPr/>
          <a:lstStyle/>
          <a:p>
            <a:pPr eaLnBrk="1" fontAlgn="auto" hangingPunct="1">
              <a:spcAft>
                <a:spcPts val="0"/>
              </a:spcAft>
              <a:defRPr/>
            </a:pPr>
            <a:r>
              <a:rPr lang="fr-FR" sz="2800" dirty="0" err="1" smtClean="0">
                <a:solidFill>
                  <a:schemeClr val="accent1"/>
                </a:solidFill>
                <a:latin typeface="Arial" panose="020B0604020202020204" pitchFamily="34" charset="0"/>
                <a:cs typeface="Arial" pitchFamily="34" charset="0"/>
              </a:rPr>
              <a:t>Constraints</a:t>
            </a:r>
            <a:r>
              <a:rPr lang="fr-FR" sz="2800" dirty="0" smtClean="0">
                <a:solidFill>
                  <a:schemeClr val="accent1"/>
                </a:solidFill>
                <a:latin typeface="Arial" panose="020B0604020202020204" pitchFamily="34" charset="0"/>
                <a:cs typeface="Arial" pitchFamily="34" charset="0"/>
              </a:rPr>
              <a:t> and </a:t>
            </a:r>
            <a:r>
              <a:rPr lang="fr-FR" sz="2800" dirty="0" err="1" smtClean="0">
                <a:solidFill>
                  <a:schemeClr val="accent1"/>
                </a:solidFill>
                <a:latin typeface="Arial" panose="020B0604020202020204" pitchFamily="34" charset="0"/>
                <a:cs typeface="Arial" pitchFamily="34" charset="0"/>
              </a:rPr>
              <a:t>difficulties</a:t>
            </a:r>
            <a:r>
              <a:rPr lang="fr-FR" sz="2800" dirty="0" smtClean="0">
                <a:solidFill>
                  <a:schemeClr val="accent1"/>
                </a:solidFill>
                <a:latin typeface="Arial" panose="020B0604020202020204" pitchFamily="34" charset="0"/>
                <a:cs typeface="Arial" pitchFamily="34" charset="0"/>
              </a:rPr>
              <a:t> </a:t>
            </a:r>
            <a:endParaRPr lang="fr-FR" sz="2800" dirty="0">
              <a:solidFill>
                <a:schemeClr val="accent1"/>
              </a:solidFill>
              <a:latin typeface="Arial" pitchFamily="34" charset="0"/>
              <a:cs typeface="Arial" pitchFamily="34" charset="0"/>
            </a:endParaRPr>
          </a:p>
        </p:txBody>
      </p:sp>
      <p:sp>
        <p:nvSpPr>
          <p:cNvPr id="2" name="Rectangle 1"/>
          <p:cNvSpPr/>
          <p:nvPr/>
        </p:nvSpPr>
        <p:spPr>
          <a:xfrm>
            <a:off x="899592" y="1268760"/>
            <a:ext cx="7254552" cy="3785652"/>
          </a:xfrm>
          <a:prstGeom prst="rect">
            <a:avLst/>
          </a:prstGeom>
        </p:spPr>
        <p:txBody>
          <a:bodyPr wrap="square">
            <a:spAutoFit/>
          </a:bodyPr>
          <a:lstStyle/>
          <a:p>
            <a:pPr marL="342900" lvl="0" indent="-342900">
              <a:buFont typeface="Wingdings" panose="05000000000000000000" pitchFamily="2" charset="2"/>
              <a:buChar char="Ø"/>
            </a:pPr>
            <a:r>
              <a:rPr lang="en-US" sz="2000" dirty="0" smtClean="0"/>
              <a:t>ITGC does not have a representation in </a:t>
            </a:r>
            <a:r>
              <a:rPr lang="en-US" sz="2000" dirty="0" err="1" smtClean="0"/>
              <a:t>M’sila</a:t>
            </a:r>
            <a:r>
              <a:rPr lang="en-US" sz="2000" dirty="0" smtClean="0"/>
              <a:t> “the project area”, and the sites implemented in </a:t>
            </a:r>
            <a:r>
              <a:rPr lang="en-US" sz="2000" dirty="0" err="1" smtClean="0"/>
              <a:t>M’sila</a:t>
            </a:r>
            <a:r>
              <a:rPr lang="en-US" sz="2000" dirty="0" smtClean="0"/>
              <a:t> are very far from </a:t>
            </a:r>
            <a:r>
              <a:rPr lang="en-US" sz="2000" dirty="0" err="1" smtClean="0"/>
              <a:t>Sétif</a:t>
            </a:r>
            <a:r>
              <a:rPr lang="en-US" sz="2000" dirty="0" smtClean="0"/>
              <a:t> (2 hours) and Algiers (4 hours). The team encountered difficulties to monitor the trials without having easy access to a car. A project car is needed for future work.</a:t>
            </a:r>
            <a:endParaRPr lang="fr-FR" sz="2000" dirty="0" smtClean="0"/>
          </a:p>
          <a:p>
            <a:pPr marL="342900" indent="-342900">
              <a:buFont typeface="Wingdings" panose="05000000000000000000" pitchFamily="2" charset="2"/>
              <a:buChar char="Ø"/>
            </a:pPr>
            <a:r>
              <a:rPr lang="en-US" sz="2000" dirty="0" smtClean="0"/>
              <a:t>The </a:t>
            </a:r>
            <a:r>
              <a:rPr lang="en-US" sz="2000" dirty="0"/>
              <a:t>delay in releasing the project funds caused delays in the organization of some activities such as </a:t>
            </a:r>
            <a:r>
              <a:rPr lang="en-US" sz="2000" dirty="0" smtClean="0"/>
              <a:t>trainings, field day and </a:t>
            </a:r>
            <a:r>
              <a:rPr lang="en-US" sz="2000" dirty="0"/>
              <a:t>the payment of different inputs suppliers. </a:t>
            </a:r>
            <a:endParaRPr lang="en-US" sz="2000" dirty="0" smtClean="0"/>
          </a:p>
          <a:p>
            <a:r>
              <a:rPr lang="en-US" sz="2000" dirty="0" smtClean="0"/>
              <a:t>As </a:t>
            </a:r>
            <a:r>
              <a:rPr lang="en-US" sz="2000" dirty="0"/>
              <a:t>an example, the farmers’ field school and field day planned during the growth season of crops were canceled as we were not able to get the funds in time.</a:t>
            </a:r>
            <a:endParaRPr lang="fr-FR" sz="2000" dirty="0"/>
          </a:p>
        </p:txBody>
      </p:sp>
    </p:spTree>
    <p:extLst>
      <p:ext uri="{BB962C8B-B14F-4D97-AF65-F5344CB8AC3E}">
        <p14:creationId xmlns:p14="http://schemas.microsoft.com/office/powerpoint/2010/main" val="2263513155"/>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1858" name="Picture 2" descr="G:\photos semis a ain khadra\20141116_13214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05120"/>
            <a:ext cx="8568952" cy="6232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2729408"/>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endParaRPr lang="fr-FR" dirty="0"/>
          </a:p>
        </p:txBody>
      </p:sp>
      <p:pic>
        <p:nvPicPr>
          <p:cNvPr id="123907" name="Picture 3" descr="G:\photos semis a ain khadra\20141126_15491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8892480" cy="59115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0328921"/>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C:\documents\DCIM\faiza\P52701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685346"/>
            <a:ext cx="7315200" cy="54864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259632" y="908720"/>
            <a:ext cx="3600400" cy="369332"/>
          </a:xfrm>
          <a:prstGeom prst="rect">
            <a:avLst/>
          </a:prstGeom>
          <a:noFill/>
        </p:spPr>
        <p:txBody>
          <a:bodyPr wrap="square" rtlCol="0">
            <a:spAutoFit/>
          </a:bodyPr>
          <a:lstStyle/>
          <a:p>
            <a:r>
              <a:rPr lang="fr-FR" sz="1800" b="1" dirty="0" smtClean="0">
                <a:solidFill>
                  <a:srgbClr val="000000"/>
                </a:solidFill>
              </a:rPr>
              <a:t>Site : </a:t>
            </a:r>
            <a:r>
              <a:rPr lang="fr-FR" sz="1800" b="1" dirty="0" err="1" smtClean="0">
                <a:solidFill>
                  <a:srgbClr val="000000"/>
                </a:solidFill>
              </a:rPr>
              <a:t>Benyettou</a:t>
            </a:r>
            <a:r>
              <a:rPr lang="fr-FR" sz="1800" b="1" dirty="0" smtClean="0">
                <a:solidFill>
                  <a:srgbClr val="000000"/>
                </a:solidFill>
              </a:rPr>
              <a:t> Abdelkader</a:t>
            </a:r>
            <a:endParaRPr lang="fr-FR" sz="1800" b="1" dirty="0">
              <a:solidFill>
                <a:srgbClr val="000000"/>
              </a:solidFill>
            </a:endParaRPr>
          </a:p>
        </p:txBody>
      </p:sp>
    </p:spTree>
    <p:extLst>
      <p:ext uri="{BB962C8B-B14F-4D97-AF65-F5344CB8AC3E}">
        <p14:creationId xmlns:p14="http://schemas.microsoft.com/office/powerpoint/2010/main" val="1125931066"/>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DCIM\MISSION 22.23.AVRIL2015\22AVRIL2015\dif\DSCN587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7410" name="Picture 2" descr="H:\Nouveau dossier\Photo 46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79512" y="231031"/>
            <a:ext cx="2232248" cy="461665"/>
          </a:xfrm>
          <a:prstGeom prst="rect">
            <a:avLst/>
          </a:prstGeom>
          <a:noFill/>
        </p:spPr>
        <p:txBody>
          <a:bodyPr wrap="square" rtlCol="0">
            <a:spAutoFit/>
          </a:bodyPr>
          <a:lstStyle/>
          <a:p>
            <a:r>
              <a:rPr lang="fr-FR" dirty="0" smtClean="0"/>
              <a:t>Flood irrigation</a:t>
            </a:r>
            <a:endParaRPr lang="fr-FR" dirty="0"/>
          </a:p>
        </p:txBody>
      </p:sp>
    </p:spTree>
    <p:extLst>
      <p:ext uri="{BB962C8B-B14F-4D97-AF65-F5344CB8AC3E}">
        <p14:creationId xmlns:p14="http://schemas.microsoft.com/office/powerpoint/2010/main" val="1420395309"/>
      </p:ext>
    </p:extLst>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5954" name="Picture 2" descr="G:\photos semis a ouled mansour\101MSDCF\DSC0001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043608" y="980728"/>
            <a:ext cx="2376264" cy="830997"/>
          </a:xfrm>
          <a:prstGeom prst="rect">
            <a:avLst/>
          </a:prstGeom>
          <a:noFill/>
        </p:spPr>
        <p:txBody>
          <a:bodyPr wrap="square" rtlCol="0">
            <a:spAutoFit/>
          </a:bodyPr>
          <a:lstStyle/>
          <a:p>
            <a:r>
              <a:rPr lang="fr-FR" dirty="0" err="1" smtClean="0"/>
              <a:t>Adjustment</a:t>
            </a:r>
            <a:r>
              <a:rPr lang="fr-FR" dirty="0" smtClean="0"/>
              <a:t> of </a:t>
            </a:r>
            <a:r>
              <a:rPr lang="fr-FR" dirty="0" err="1" smtClean="0"/>
              <a:t>sprayer</a:t>
            </a:r>
            <a:endParaRPr lang="fr-FR" dirty="0"/>
          </a:p>
        </p:txBody>
      </p:sp>
    </p:spTree>
    <p:extLst>
      <p:ext uri="{BB962C8B-B14F-4D97-AF65-F5344CB8AC3E}">
        <p14:creationId xmlns:p14="http://schemas.microsoft.com/office/powerpoint/2010/main" val="4151771220"/>
      </p:ext>
    </p:extLst>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G:\photos semis a ouled mansour\101MSDCF\DSC0004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75456"/>
            <a:ext cx="9144000" cy="7416824"/>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043608" y="548680"/>
            <a:ext cx="3168352" cy="461665"/>
          </a:xfrm>
          <a:prstGeom prst="rect">
            <a:avLst/>
          </a:prstGeom>
          <a:noFill/>
        </p:spPr>
        <p:txBody>
          <a:bodyPr wrap="square" rtlCol="0">
            <a:spAutoFit/>
          </a:bodyPr>
          <a:lstStyle/>
          <a:p>
            <a:r>
              <a:rPr lang="fr-FR" dirty="0" smtClean="0"/>
              <a:t>Total </a:t>
            </a:r>
            <a:r>
              <a:rPr lang="fr-FR" dirty="0" err="1" smtClean="0"/>
              <a:t>weeding</a:t>
            </a:r>
            <a:endParaRPr lang="fr-FR" dirty="0"/>
          </a:p>
        </p:txBody>
      </p:sp>
    </p:spTree>
    <p:extLst>
      <p:ext uri="{BB962C8B-B14F-4D97-AF65-F5344CB8AC3E}">
        <p14:creationId xmlns:p14="http://schemas.microsoft.com/office/powerpoint/2010/main" val="3265939264"/>
      </p:ext>
    </p:extLst>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projet CLCA\bureau 19-3-2016\Acivités CLCA 2015-2016\Ain El Khadra\CAM0008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323528" y="520653"/>
            <a:ext cx="3816424" cy="461665"/>
          </a:xfrm>
          <a:prstGeom prst="rect">
            <a:avLst/>
          </a:prstGeom>
          <a:noFill/>
        </p:spPr>
        <p:txBody>
          <a:bodyPr wrap="square" rtlCol="0">
            <a:spAutoFit/>
          </a:bodyPr>
          <a:lstStyle/>
          <a:p>
            <a:r>
              <a:rPr lang="fr-FR" dirty="0" smtClean="0"/>
              <a:t>Post </a:t>
            </a:r>
            <a:r>
              <a:rPr lang="fr-FR" dirty="0" err="1" smtClean="0"/>
              <a:t>emergence</a:t>
            </a:r>
            <a:r>
              <a:rPr lang="fr-FR" dirty="0" smtClean="0"/>
              <a:t> </a:t>
            </a:r>
            <a:r>
              <a:rPr lang="fr-FR" dirty="0" err="1" smtClean="0"/>
              <a:t>weeding</a:t>
            </a:r>
            <a:endParaRPr lang="fr-FR" dirty="0"/>
          </a:p>
        </p:txBody>
      </p:sp>
    </p:spTree>
    <p:extLst>
      <p:ext uri="{BB962C8B-B14F-4D97-AF65-F5344CB8AC3E}">
        <p14:creationId xmlns:p14="http://schemas.microsoft.com/office/powerpoint/2010/main" val="1454943728"/>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documents\projet CLCA\bureau 19-3-2016\Acivités CLCA 2015-2016\Sites O Mansour\20160128_10015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404664"/>
            <a:ext cx="4634880" cy="278092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C:\documents\projet CLCA\bureau 19-3-2016\Acivités CLCA 2015-2016\Sites O Mansour\20160128_10020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79912" y="3501008"/>
            <a:ext cx="4716016" cy="282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61857"/>
      </p:ext>
    </p:extLst>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documents\DCIM\MISSION 22.23.AVRIL2015\22AVRIL2015\DSCN5840.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404664"/>
            <a:ext cx="5284549" cy="5462736"/>
          </a:xfrm>
          <a:prstGeom prst="rect">
            <a:avLst/>
          </a:prstGeom>
          <a:noFill/>
          <a:ln>
            <a:noFill/>
          </a:ln>
        </p:spPr>
      </p:pic>
    </p:spTree>
    <p:extLst>
      <p:ext uri="{BB962C8B-B14F-4D97-AF65-F5344CB8AC3E}">
        <p14:creationId xmlns:p14="http://schemas.microsoft.com/office/powerpoint/2010/main" val="558227848"/>
      </p:ext>
    </p:extLst>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1"/>
          <p:cNvPicPr/>
          <p:nvPr/>
        </p:nvPicPr>
        <p:blipFill rotWithShape="1">
          <a:blip r:embed="rId2"/>
          <a:srcRect r="37" b="37"/>
          <a:stretch/>
        </p:blipFill>
        <p:spPr bwMode="auto">
          <a:xfrm>
            <a:off x="683568" y="764704"/>
            <a:ext cx="7848871" cy="5616624"/>
          </a:xfrm>
          <a:prstGeom prst="rect">
            <a:avLst/>
          </a:prstGeom>
          <a:ln>
            <a:noFill/>
          </a:ln>
          <a:extLst>
            <a:ext uri="{53640926-AAD7-44D8-BBD7-CCE9431645EC}">
              <a14:shadowObscured xmlns:a14="http://schemas.microsoft.com/office/drawing/2010/main"/>
            </a:ext>
          </a:extLst>
        </p:spPr>
      </p:pic>
      <p:sp>
        <p:nvSpPr>
          <p:cNvPr id="3" name="ZoneTexte 2"/>
          <p:cNvSpPr txBox="1"/>
          <p:nvPr/>
        </p:nvSpPr>
        <p:spPr>
          <a:xfrm>
            <a:off x="1691680" y="1268760"/>
            <a:ext cx="2232248" cy="461665"/>
          </a:xfrm>
          <a:prstGeom prst="rect">
            <a:avLst/>
          </a:prstGeom>
          <a:noFill/>
        </p:spPr>
        <p:txBody>
          <a:bodyPr wrap="square" rtlCol="0">
            <a:spAutoFit/>
          </a:bodyPr>
          <a:lstStyle/>
          <a:p>
            <a:r>
              <a:rPr lang="fr-FR" dirty="0" smtClean="0"/>
              <a:t>A. </a:t>
            </a:r>
            <a:r>
              <a:rPr lang="fr-FR" dirty="0" err="1" smtClean="0"/>
              <a:t>Halimus</a:t>
            </a:r>
            <a:endParaRPr lang="fr-FR" dirty="0"/>
          </a:p>
        </p:txBody>
      </p:sp>
    </p:spTree>
    <p:extLst>
      <p:ext uri="{BB962C8B-B14F-4D97-AF65-F5344CB8AC3E}">
        <p14:creationId xmlns:p14="http://schemas.microsoft.com/office/powerpoint/2010/main" val="1909852972"/>
      </p:ext>
    </p:extLst>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DCIM\MISSION 22.23.AVRIL2015\22AVRIL2015\daoud\DSCN588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640649"/>
      </p:ext>
    </p:extLst>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ce réservé du contenu 2"/>
          <p:cNvSpPr txBox="1">
            <a:spLocks/>
          </p:cNvSpPr>
          <p:nvPr/>
        </p:nvSpPr>
        <p:spPr bwMode="auto">
          <a:xfrm>
            <a:off x="1187450" y="1484313"/>
            <a:ext cx="7467600" cy="477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itchFamily="34" charset="0"/>
              <a:buChar char="»"/>
              <a:defRPr sz="2800">
                <a:solidFill>
                  <a:schemeClr val="tx2"/>
                </a:solidFill>
                <a:latin typeface="Calibri" pitchFamily="34" charset="0"/>
              </a:defRPr>
            </a:lvl1pPr>
            <a:lvl2pPr marL="742950" indent="-285750" eaLnBrk="0" hangingPunct="0">
              <a:spcBef>
                <a:spcPct val="20000"/>
              </a:spcBef>
              <a:buFont typeface="Arial" pitchFamily="34" charset="0"/>
              <a:buChar char="˃"/>
              <a:defRPr>
                <a:solidFill>
                  <a:schemeClr val="tx1"/>
                </a:solidFill>
                <a:latin typeface="Calibri" pitchFamily="34" charset="0"/>
              </a:defRPr>
            </a:lvl2pPr>
            <a:lvl3pPr marL="1143000" indent="-228600" eaLnBrk="0" hangingPunct="0">
              <a:spcBef>
                <a:spcPct val="20000"/>
              </a:spcBef>
              <a:buFont typeface="Calibri" pitchFamily="34" charset="0"/>
              <a:buChar char="+"/>
              <a:defRPr>
                <a:solidFill>
                  <a:schemeClr val="tx1"/>
                </a:solidFill>
                <a:latin typeface="Calibri" pitchFamily="34" charset="0"/>
              </a:defRPr>
            </a:lvl3pPr>
            <a:lvl4pPr marL="1600200" indent="-228600" eaLnBrk="0" hangingPunct="0">
              <a:spcBef>
                <a:spcPct val="20000"/>
              </a:spcBef>
              <a:buFont typeface="Arial" pitchFamily="34" charset="0"/>
              <a:buChar char="–"/>
              <a:defRPr>
                <a:solidFill>
                  <a:schemeClr val="tx1"/>
                </a:solidFill>
                <a:latin typeface="Calibri" pitchFamily="34" charset="0"/>
              </a:defRPr>
            </a:lvl4pPr>
            <a:lvl5pPr marL="2057400" indent="-228600" eaLnBrk="0" hangingPunct="0">
              <a:spcBef>
                <a:spcPct val="20000"/>
              </a:spcBef>
              <a:buFont typeface="Arial" pitchFamily="34" charset="0"/>
              <a:buChar char="»"/>
              <a:defRPr>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a:solidFill>
                  <a:schemeClr val="tx1"/>
                </a:solidFill>
                <a:latin typeface="Calibri" pitchFamily="34" charset="0"/>
              </a:defRPr>
            </a:lvl9pPr>
          </a:lstStyle>
          <a:p>
            <a:pPr algn="ctr" eaLnBrk="1" hangingPunct="1">
              <a:buFont typeface="Arial" pitchFamily="34" charset="0"/>
              <a:buNone/>
            </a:pPr>
            <a:endParaRPr kumimoji="0" lang="fr-FR" altLang="fr-FR" dirty="0">
              <a:latin typeface="Arial" pitchFamily="34" charset="0"/>
            </a:endParaRPr>
          </a:p>
          <a:p>
            <a:pPr algn="ctr" eaLnBrk="1" hangingPunct="1">
              <a:buFont typeface="Arial" pitchFamily="34" charset="0"/>
              <a:buNone/>
            </a:pPr>
            <a:endParaRPr kumimoji="0" lang="fr-FR" altLang="fr-FR" dirty="0">
              <a:latin typeface="Arial" pitchFamily="34" charset="0"/>
            </a:endParaRPr>
          </a:p>
          <a:p>
            <a:pPr algn="ctr" eaLnBrk="1" hangingPunct="1">
              <a:buFont typeface="Arial" pitchFamily="34" charset="0"/>
              <a:buNone/>
            </a:pPr>
            <a:endParaRPr kumimoji="0" lang="fr-FR" altLang="fr-FR" dirty="0">
              <a:latin typeface="Arial" pitchFamily="34" charset="0"/>
            </a:endParaRPr>
          </a:p>
          <a:p>
            <a:pPr algn="ctr" eaLnBrk="1" hangingPunct="1">
              <a:buFont typeface="Arial" pitchFamily="34" charset="0"/>
              <a:buNone/>
            </a:pPr>
            <a:r>
              <a:rPr kumimoji="0" lang="fr-FR" altLang="fr-FR" b="1" i="1" u="sng" dirty="0" err="1" smtClean="0">
                <a:solidFill>
                  <a:schemeClr val="accent1"/>
                </a:solidFill>
                <a:latin typeface="Arial" pitchFamily="34" charset="0"/>
              </a:rPr>
              <a:t>Thanks</a:t>
            </a:r>
            <a:r>
              <a:rPr kumimoji="0" lang="fr-FR" altLang="fr-FR" b="1" i="1" u="sng" dirty="0" smtClean="0">
                <a:solidFill>
                  <a:schemeClr val="accent1"/>
                </a:solidFill>
                <a:latin typeface="Arial" pitchFamily="34" charset="0"/>
              </a:rPr>
              <a:t> for </a:t>
            </a:r>
            <a:r>
              <a:rPr kumimoji="0" lang="fr-FR" altLang="fr-FR" b="1" i="1" u="sng" dirty="0" err="1" smtClean="0">
                <a:solidFill>
                  <a:schemeClr val="accent1"/>
                </a:solidFill>
                <a:latin typeface="Arial" pitchFamily="34" charset="0"/>
              </a:rPr>
              <a:t>your</a:t>
            </a:r>
            <a:r>
              <a:rPr kumimoji="0" lang="fr-FR" altLang="fr-FR" b="1" i="1" u="sng" dirty="0" smtClean="0">
                <a:solidFill>
                  <a:schemeClr val="accent1"/>
                </a:solidFill>
                <a:latin typeface="Arial" pitchFamily="34" charset="0"/>
              </a:rPr>
              <a:t> attention</a:t>
            </a:r>
            <a:endParaRPr kumimoji="0" lang="en-US" altLang="fr-FR" b="1" i="1" u="sng" dirty="0">
              <a:solidFill>
                <a:schemeClr val="accent1"/>
              </a:solidFill>
              <a:latin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rmique">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thermique">
      <a:maj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ermiqu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3175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63500" dist="38100" dir="8100000" rotWithShape="0">
              <a:srgbClr val="000000">
                <a:alpha val="45000"/>
              </a:srgbClr>
            </a:outerShdw>
          </a:effectLst>
        </a:effectStyle>
        <a:effectStyle>
          <a:effectLst>
            <a:outerShdw blurRad="101600" dist="63500" dir="8100000" rotWithShape="0">
              <a:srgbClr val="000000">
                <a:alpha val="40000"/>
              </a:srgbClr>
            </a:outerShdw>
          </a:effectLst>
          <a:scene3d>
            <a:camera prst="orthographicFront">
              <a:rot lat="0" lon="0" rev="0"/>
            </a:camera>
            <a:lightRig rig="threePt" dir="t">
              <a:rot lat="0" lon="0" rev="3000000"/>
            </a:lightRig>
          </a:scene3d>
          <a:sp3d>
            <a:bevelT h="19050"/>
          </a:sp3d>
        </a:effectStyle>
      </a:effectStyleLst>
      <a:bgFillStyleLst>
        <a:solidFill>
          <a:schemeClr val="phClr"/>
        </a:solidFill>
        <a:gradFill rotWithShape="1">
          <a:gsLst>
            <a:gs pos="0">
              <a:schemeClr val="phClr">
                <a:tint val="100000"/>
                <a:lumMod val="125000"/>
              </a:schemeClr>
            </a:gs>
            <a:gs pos="55000">
              <a:schemeClr val="phClr">
                <a:shade val="100000"/>
                <a:satMod val="100000"/>
                <a:lumMod val="100000"/>
              </a:schemeClr>
            </a:gs>
            <a:gs pos="100000">
              <a:schemeClr val="phClr">
                <a:shade val="90000"/>
                <a:satMod val="300000"/>
                <a:lumMod val="95000"/>
              </a:schemeClr>
            </a:gs>
          </a:gsLst>
          <a:lin ang="5400000" scaled="0"/>
        </a:gradFill>
        <a:blipFill>
          <a:blip xmlns:r="http://schemas.openxmlformats.org/officeDocument/2006/relationships" r:embed="rId1">
            <a:duotone>
              <a:schemeClr val="phClr">
                <a:shade val="80000"/>
              </a:schemeClr>
              <a:schemeClr val="phClr">
                <a:tint val="98000"/>
                <a:satMod val="13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12602</TotalTime>
  <Words>8539</Words>
  <Application>Microsoft Office PowerPoint</Application>
  <PresentationFormat>Affichage à l'écran (4:3)</PresentationFormat>
  <Paragraphs>2452</Paragraphs>
  <Slides>122</Slides>
  <Notes>90</Notes>
  <HiddenSlides>0</HiddenSlides>
  <MMClips>0</MMClips>
  <ScaleCrop>false</ScaleCrop>
  <HeadingPairs>
    <vt:vector size="4" baseType="variant">
      <vt:variant>
        <vt:lpstr>Thème</vt:lpstr>
      </vt:variant>
      <vt:variant>
        <vt:i4>1</vt:i4>
      </vt:variant>
      <vt:variant>
        <vt:lpstr>Titres des diapositives</vt:lpstr>
      </vt:variant>
      <vt:variant>
        <vt:i4>122</vt:i4>
      </vt:variant>
    </vt:vector>
  </HeadingPairs>
  <TitlesOfParts>
    <vt:vector size="123" baseType="lpstr">
      <vt:lpstr>thermique</vt:lpstr>
      <vt:lpstr>Présentation PowerPoint</vt:lpstr>
      <vt:lpstr>Algerian team</vt:lpstr>
      <vt:lpstr>OVERALL GOAL</vt:lpstr>
      <vt:lpstr>Localization of the project</vt:lpstr>
      <vt:lpstr>Localization of the project</vt:lpstr>
      <vt:lpstr>Localization of the project area</vt:lpstr>
      <vt:lpstr>Présentation PowerPoint</vt:lpstr>
      <vt:lpstr>Activity 1.2</vt:lpstr>
      <vt:lpstr>Activité 1.2.1</vt:lpstr>
      <vt:lpstr>Climate  conditions at Sétif</vt:lpstr>
      <vt:lpstr>Climate  conditions at Sétif </vt:lpstr>
      <vt:lpstr>Présentation PowerPoint</vt:lpstr>
      <vt:lpstr>RESULTS and DISCUSSION</vt:lpstr>
      <vt:lpstr>RESULTS and DISCUSSION</vt:lpstr>
      <vt:lpstr>RESULTS and DISCUSSION</vt:lpstr>
      <vt:lpstr>RESULTS and DISCUSSION</vt:lpstr>
      <vt:lpstr>RESULTS and DISCUSSION</vt:lpstr>
      <vt:lpstr>RESULTS and DISCUSSION</vt:lpstr>
      <vt:lpstr>Présentation PowerPoint</vt:lpstr>
      <vt:lpstr>Activity 1.2.2</vt:lpstr>
      <vt:lpstr>RESULTS and DISCUSSION</vt:lpstr>
      <vt:lpstr>RESULTS and DISCUSSION</vt:lpstr>
      <vt:lpstr>RESULTS and DISCUSSION</vt:lpstr>
      <vt:lpstr>RESULTS and DISCUSSION</vt:lpstr>
      <vt:lpstr>Activity 1.3</vt:lpstr>
      <vt:lpstr>Activity 1.3</vt:lpstr>
      <vt:lpstr>Climate – cropping season 2014/2015</vt:lpstr>
      <vt:lpstr>Climate – cropping season 2014/2015</vt:lpstr>
      <vt:lpstr>Activity 1.3.1</vt:lpstr>
      <vt:lpstr>Présentation PowerPoint</vt:lpstr>
      <vt:lpstr>Présentation PowerPoint</vt:lpstr>
      <vt:lpstr>Présentation PowerPoint</vt:lpstr>
      <vt:lpstr>RESULTS and DISCUSSIONS</vt:lpstr>
      <vt:lpstr>RESULTS and DISCUSSIONS</vt:lpstr>
      <vt:lpstr>RESULTS and DISCUSSIONS</vt:lpstr>
      <vt:lpstr>RESULTS and DISCUSSION</vt:lpstr>
      <vt:lpstr>RESULTS and DISCUSSION</vt:lpstr>
      <vt:lpstr>RESULTS and DISCUSSION</vt:lpstr>
      <vt:lpstr>RESULTS and DISCUSSION</vt:lpstr>
      <vt:lpstr> Flora composition of weeds: </vt:lpstr>
      <vt:lpstr>CONCLUSION</vt:lpstr>
      <vt:lpstr>Présentation PowerPoint</vt:lpstr>
      <vt:lpstr>Présentation PowerPoint</vt:lpstr>
      <vt:lpstr>Présentation PowerPoint</vt:lpstr>
      <vt:lpstr>Présentation PowerPoint</vt:lpstr>
      <vt:lpstr>Activity 1.3.2</vt:lpstr>
      <vt:lpstr>RESULTS and DISCUSSION</vt:lpstr>
      <vt:lpstr>RESULTS and DISCUSSION</vt:lpstr>
      <vt:lpstr>Présentation PowerPoint</vt:lpstr>
      <vt:lpstr>RESULTS and DISCUSSION</vt:lpstr>
      <vt:lpstr>Présentation PowerPoint</vt:lpstr>
      <vt:lpstr>Présentation PowerPoint</vt:lpstr>
      <vt:lpstr>Activity 1.3.3</vt:lpstr>
      <vt:lpstr>Activity 1.3.3</vt:lpstr>
      <vt:lpstr>Activity 1.3.3</vt:lpstr>
      <vt:lpstr>Activity 1.3.3</vt:lpstr>
      <vt:lpstr>Présentation PowerPoint</vt:lpstr>
      <vt:lpstr>RESULTS and DISCUSSIONS</vt:lpstr>
      <vt:lpstr>RESULTS and DISCUSSIONS</vt:lpstr>
      <vt:lpstr>Présentation PowerPoint</vt:lpstr>
      <vt:lpstr>RESULTS and DISCUSSIONS</vt:lpstr>
      <vt:lpstr>RESULTS and DISCUSSIONS</vt:lpstr>
      <vt:lpstr>Conclusion</vt:lpstr>
      <vt:lpstr>Activité 1.3.4</vt:lpstr>
      <vt:lpstr>RESULTS and DISCUSSION</vt:lpstr>
      <vt:lpstr>RESULTS and DISCUSSION</vt:lpstr>
      <vt:lpstr>Activité 1.3.2</vt:lpstr>
      <vt:lpstr>Présentation PowerPoint</vt:lpstr>
      <vt:lpstr>Présentation PowerPoint</vt:lpstr>
      <vt:lpstr>Activité 1.3.5</vt:lpstr>
      <vt:lpstr>Activité 1.3.5</vt:lpstr>
      <vt:lpstr>RESULTS and DISCUSSION</vt:lpstr>
      <vt:lpstr>RESULTS and DISCUSSION</vt:lpstr>
      <vt:lpstr>RESULTATS ET DISCUSSIONS</vt:lpstr>
      <vt:lpstr>Présentation PowerPoint</vt:lpstr>
      <vt:lpstr>Présentation PowerPoint</vt:lpstr>
      <vt:lpstr>Integration crop- livestock under CA</vt:lpstr>
      <vt:lpstr>Présentation PowerPoint</vt:lpstr>
      <vt:lpstr>Component 2</vt:lpstr>
      <vt:lpstr>Component 2</vt:lpstr>
      <vt:lpstr>Component 2</vt:lpstr>
      <vt:lpstr>Component 2</vt:lpstr>
      <vt:lpstr>Component 2</vt:lpstr>
      <vt:lpstr>Component 2</vt:lpstr>
      <vt:lpstr>Component 2</vt:lpstr>
      <vt:lpstr>Component 2</vt:lpstr>
      <vt:lpstr>Component 2 : Achievements 2014 – 2015</vt:lpstr>
      <vt:lpstr>Component 2</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Localization of the project  area</vt:lpstr>
      <vt:lpstr>CLCA  sites in Sétif</vt:lpstr>
      <vt:lpstr>Localization of the site</vt:lpstr>
      <vt:lpstr>CLCA Implemented sites in M’sila</vt:lpstr>
      <vt:lpstr>Demonstration sites</vt:lpstr>
      <vt:lpstr>Présentation PowerPoint</vt:lpstr>
      <vt:lpstr>Component 2</vt:lpstr>
      <vt:lpstr>Component 2</vt:lpstr>
      <vt:lpstr>Component 2</vt:lpstr>
      <vt:lpstr>Component 2</vt:lpstr>
      <vt:lpstr>Component 2</vt:lpstr>
      <vt:lpstr>Constraints and difficulties </vt:lpstr>
      <vt:lpstr>Constraints and difficulties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XPSP2</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Stratégie commerciale pour [Nom du produit]</dc:title>
  <dc:creator>DEUA</dc:creator>
  <cp:lastModifiedBy>faiza</cp:lastModifiedBy>
  <cp:revision>1895</cp:revision>
  <dcterms:created xsi:type="dcterms:W3CDTF">2008-05-28T09:23:47Z</dcterms:created>
  <dcterms:modified xsi:type="dcterms:W3CDTF">2016-04-04T05:17:59Z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596514</vt:lpwstr>
  </property>
  <property fmtid="{D5CDD505-2E9C-101B-9397-08002B2CF9AE}" pid="3" name="NXPowerLiteSettings">
    <vt:lpwstr>F7000400038000</vt:lpwstr>
  </property>
  <property fmtid="{D5CDD505-2E9C-101B-9397-08002B2CF9AE}" pid="4" name="NXPowerLiteVersion">
    <vt:lpwstr>D5.0.8</vt:lpwstr>
  </property>
  <property fmtid="{D5CDD505-2E9C-101B-9397-08002B2CF9AE}" pid="5" name="_TemplateID">
    <vt:lpwstr>TC010178121036</vt:lpwstr>
  </property>
</Properties>
</file>